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5"/>
  </p:notesMasterIdLst>
  <p:sldIdLst>
    <p:sldId id="328" r:id="rId2"/>
    <p:sldId id="313" r:id="rId3"/>
    <p:sldId id="360" r:id="rId4"/>
    <p:sldId id="361" r:id="rId5"/>
    <p:sldId id="362" r:id="rId6"/>
    <p:sldId id="363" r:id="rId7"/>
    <p:sldId id="364" r:id="rId8"/>
    <p:sldId id="365" r:id="rId9"/>
    <p:sldId id="347" r:id="rId10"/>
    <p:sldId id="366" r:id="rId11"/>
    <p:sldId id="367" r:id="rId12"/>
    <p:sldId id="368" r:id="rId13"/>
    <p:sldId id="346" r:id="rId14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Pages" id="{FCEA663C-48B0-7640-ACFB-F74CC6B52896}">
          <p14:sldIdLst>
            <p14:sldId id="328"/>
          </p14:sldIdLst>
        </p14:section>
        <p14:section name="Main Pages" id="{2D6216EE-085B-1D4F-9148-1C95E9B04113}">
          <p14:sldIdLst>
            <p14:sldId id="313"/>
            <p14:sldId id="360"/>
            <p14:sldId id="361"/>
            <p14:sldId id="362"/>
            <p14:sldId id="363"/>
            <p14:sldId id="364"/>
            <p14:sldId id="365"/>
            <p14:sldId id="347"/>
            <p14:sldId id="366"/>
            <p14:sldId id="367"/>
            <p14:sldId id="368"/>
          </p14:sldIdLst>
        </p14:section>
        <p14:section name="End Pages" id="{3602EDAD-CAB5-8D49-BB7B-9D76B042243D}">
          <p14:sldIdLst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6FF"/>
    <a:srgbClr val="176DEA"/>
    <a:srgbClr val="000000"/>
    <a:srgbClr val="232323"/>
    <a:srgbClr val="434343"/>
    <a:srgbClr val="FFFFFF"/>
    <a:srgbClr val="D4E5FE"/>
    <a:srgbClr val="F8F8F8"/>
    <a:srgbClr val="EAEAEA"/>
    <a:srgbClr val="F83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44"/>
    <p:restoredTop sz="96296"/>
  </p:normalViewPr>
  <p:slideViewPr>
    <p:cSldViewPr snapToGrid="0" snapToObjects="1">
      <p:cViewPr varScale="1">
        <p:scale>
          <a:sx n="86" d="100"/>
          <a:sy n="86" d="100"/>
        </p:scale>
        <p:origin x="749" y="77"/>
      </p:cViewPr>
      <p:guideLst/>
    </p:cSldViewPr>
  </p:slideViewPr>
  <p:notesTextViewPr>
    <p:cViewPr>
      <p:scale>
        <a:sx n="155" d="100"/>
        <a:sy n="15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B1DD2-73B1-F14C-85CF-6D78FFDE7F84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E6FB5-F890-304F-A36B-54AA81FB8B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928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233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937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4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413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844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35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40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60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825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6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9E6FB5-F890-304F-A36B-54AA81FB8B0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68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79BA0-411E-A65B-876A-7611F71E3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E0D2E3-37C1-D763-45E1-5611DCB1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40A64-28A0-00A1-D917-2A896022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A8E28-A781-8F75-66B2-59F3125B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58D9E-7590-D7A8-4C58-D3A2D81C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68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BACE5-BB05-C3A5-DD41-1733373E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DC787-2CB8-7D05-7248-858F7195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BAE0B-13F0-64F1-931E-30D57275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82812-101B-7090-50AB-7588FBD06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966155-AA2C-8FF1-D604-9C0D5E23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180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FB54F11-0A84-1BDD-F8B1-4A6AB340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E85FF9-1A4D-2103-8E70-27524A4F1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F23D07-ACD4-B405-AC0F-BCC390067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CD1D5B-DEBA-3AA4-215A-3DDE74190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A6B24-E5D5-0134-836C-502AE8C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38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ED183-9AEB-04E1-1030-33EF54C1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279B3-8393-6458-8BB7-7ADA4E5B6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40523-4510-EF74-45EE-D22BB79A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CB625F-5079-C90D-D8DF-CB7B6049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AA83B6-A404-5936-CC80-EC9668C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7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C1A509-87DC-767E-1832-C7CC363AA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1884C6-3013-2458-0D68-A7902165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03E16-5D83-7B39-5E7A-9F01AC18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CCE9B-95D8-9316-C686-67A20911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337C9-1926-3AED-110C-23634C24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2984E-EC5B-9060-A2BD-594795B0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929E23-65B3-BB1A-8057-C43A937AF8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BCA964-7517-C44F-4089-D73C8C9A4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D9D7B3-96A9-1F31-FFD0-CED4EDBF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8DED3-81A7-C95A-C099-288A4C2E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EE3D20-8724-FA65-EF34-BC2B1AD6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78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5074E-293E-3A76-CAC2-6C5894148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44E037-C4FA-D65F-DD15-3EB27E8E3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D5DBB3-1C4A-34AF-0037-C7D147D16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D213FB-DBAC-11C6-C232-49F21D79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6A2461-D4A7-7991-4932-4BC08454C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03503A-4F0A-0B84-8B95-C5532231A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2E2AA5-B04B-511D-3F64-47B0E93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CC1A9-C078-D857-B6FC-D2BE7A49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877D4-61ED-5225-4B61-2CBCB01D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96CAC9-68A8-6AA1-1060-7FB102AF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B4FA76-A58E-6266-E50F-6EE6783F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4F895F-D327-014B-C3DF-00E76939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2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B5F5DA4-954D-7489-7260-247E2261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D1EA36-18D0-FCE9-0CEB-63DC27AE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138B87-3BE8-E11A-4CA5-32AB35B1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97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2561-52A2-5966-54B8-EEDDAEB3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0A797C-423C-AC6B-D4D5-A9A8E00A2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BE570D-2BFC-B862-DCD3-1F1B707F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8C0C96-5EA3-6E15-1B27-D078901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8A6578-8C97-AD3E-6C9F-9C52222A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18E633-B5FC-2FB9-CCBB-E727CBD4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ECCB-440D-BA77-A255-47BA24D5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D359C9-E73A-60DA-395D-0BA533E81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F5D950-A285-52A7-3A70-B9D48FD5F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E07823-E262-66FD-5E7C-73C23012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C19CEFE-2C72-7E64-ED66-D17D5B33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100F73-52A0-70AA-D241-932B26639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3E1C1-A028-4D4E-A8C8-9214D2A1B6C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47216-A557-C48B-4C71-1A240DC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322E18-8D58-0C66-D787-DB415C990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DDE747-9118-13EB-934F-B918F17AD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E4A8F-D894-394B-8106-7DD72FD6EB1F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205960-BE43-11EA-5C91-829BA1B3E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CC4A4-F428-D59F-9C65-A877CAF5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1440" y="3246437"/>
            <a:ext cx="478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fld id="{1363E1C1-A028-4D4E-A8C8-9214D2A1B6C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4" y="2863768"/>
            <a:ext cx="11211339" cy="1130463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Сравнительный анализ методов решения задачи линейного упорядочения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79140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176DEA"/>
              </a:buClr>
            </a:pPr>
            <a:r>
              <a:rPr lang="ru-RU" sz="2000" dirty="0">
                <a:solidFill>
                  <a:schemeClr val="bg1">
                    <a:alpha val="5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09.06.2025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AC25DA0-FB7B-F5ED-1652-54BE4C90F804}"/>
              </a:ext>
            </a:extLst>
          </p:cNvPr>
          <p:cNvSpPr txBox="1">
            <a:spLocks/>
          </p:cNvSpPr>
          <p:nvPr/>
        </p:nvSpPr>
        <p:spPr>
          <a:xfrm>
            <a:off x="2455500" y="5752520"/>
            <a:ext cx="8905468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Научный руководитель: Божко А. Н. профессор РК6 МГТУ им. Н. Э. Баумана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15109957-66C1-41C8-9A5F-46E584A93B5F}"/>
              </a:ext>
            </a:extLst>
          </p:cNvPr>
          <p:cNvSpPr txBox="1">
            <a:spLocks/>
          </p:cNvSpPr>
          <p:nvPr/>
        </p:nvSpPr>
        <p:spPr>
          <a:xfrm>
            <a:off x="615833" y="531150"/>
            <a:ext cx="11211339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Московский государственный технический университет им. Н.Э. Баумана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EC04914-60C0-4212-8C49-74376E2640E8}"/>
              </a:ext>
            </a:extLst>
          </p:cNvPr>
          <p:cNvSpPr txBox="1">
            <a:spLocks/>
          </p:cNvSpPr>
          <p:nvPr/>
        </p:nvSpPr>
        <p:spPr>
          <a:xfrm>
            <a:off x="2455500" y="6204760"/>
            <a:ext cx="8905468" cy="65324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Студент: Антонов А. С. РК6-41М</a:t>
            </a:r>
          </a:p>
        </p:txBody>
      </p:sp>
    </p:spTree>
    <p:extLst>
      <p:ext uri="{BB962C8B-B14F-4D97-AF65-F5344CB8AC3E}">
        <p14:creationId xmlns:p14="http://schemas.microsoft.com/office/powerpoint/2010/main" val="413460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</a:rPr>
              <a:t>Анализ результатов на обобщённых данных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1927192" cy="11095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2FCE93A-2F3E-F4B4-B94C-C2DF5071242D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C56B453-2F8A-F73E-CDDF-D7835C8902B6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6" name="Подзаголовок 2">
              <a:extLst>
                <a:ext uri="{FF2B5EF4-FFF2-40B4-BE49-F238E27FC236}">
                  <a16:creationId xmlns:a16="http://schemas.microsoft.com/office/drawing/2014/main" id="{E71D60C5-2CF6-4C45-EDAD-73BAE7AD2C0D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528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</a:rPr>
              <a:t>Анализ результатов в </a:t>
            </a:r>
            <a:r>
              <a:rPr lang="en-US" sz="2400" dirty="0">
                <a:solidFill>
                  <a:schemeClr val="bg1"/>
                </a:solidFill>
              </a:rPr>
              <a:t>MB </a:t>
            </a:r>
            <a:r>
              <a:rPr lang="ru-RU" sz="2400" dirty="0">
                <a:solidFill>
                  <a:schemeClr val="bg1"/>
                </a:solidFill>
              </a:rPr>
              <a:t>и </a:t>
            </a:r>
            <a:r>
              <a:rPr lang="en-US" sz="2400" dirty="0">
                <a:solidFill>
                  <a:schemeClr val="bg1"/>
                </a:solidFill>
              </a:rPr>
              <a:t>SGB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1927192" cy="11095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2FCE93A-2F3E-F4B4-B94C-C2DF5071242D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C56B453-2F8A-F73E-CDDF-D7835C8902B6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6" name="Подзаголовок 2">
              <a:extLst>
                <a:ext uri="{FF2B5EF4-FFF2-40B4-BE49-F238E27FC236}">
                  <a16:creationId xmlns:a16="http://schemas.microsoft.com/office/drawing/2014/main" id="{E71D60C5-2CF6-4C45-EDAD-73BAE7AD2C0D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31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</a:rPr>
              <a:t>Жадные алгоритмы в </a:t>
            </a:r>
            <a:r>
              <a:rPr lang="ru-RU" sz="2400" dirty="0" err="1">
                <a:solidFill>
                  <a:schemeClr val="bg1"/>
                </a:solidFill>
              </a:rPr>
              <a:t>датасете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IO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1927192" cy="11095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2FCE93A-2F3E-F4B4-B94C-C2DF5071242D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C56B453-2F8A-F73E-CDDF-D7835C8902B6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6" name="Подзаголовок 2">
              <a:extLst>
                <a:ext uri="{FF2B5EF4-FFF2-40B4-BE49-F238E27FC236}">
                  <a16:creationId xmlns:a16="http://schemas.microsoft.com/office/drawing/2014/main" id="{E71D60C5-2CF6-4C45-EDAD-73BAE7AD2C0D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24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4FB85EC-22E5-F140-9E45-1A18C489A553}"/>
              </a:ext>
            </a:extLst>
          </p:cNvPr>
          <p:cNvSpPr txBox="1">
            <a:spLocks/>
          </p:cNvSpPr>
          <p:nvPr/>
        </p:nvSpPr>
        <p:spPr>
          <a:xfrm>
            <a:off x="463436" y="2792052"/>
            <a:ext cx="11211339" cy="1130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S Sector Regular" pitchFamily="2" charset="0"/>
                <a:ea typeface="+mj-ea"/>
                <a:cs typeface="ALS Sector Regular" pitchFamily="2" charset="0"/>
              </a:rPr>
              <a:t>Спасибо!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1ED838-C5F8-5BF8-527C-4FB20A960F4F}"/>
              </a:ext>
            </a:extLst>
          </p:cNvPr>
          <p:cNvSpPr/>
          <p:nvPr/>
        </p:nvSpPr>
        <p:spPr>
          <a:xfrm>
            <a:off x="463436" y="6062207"/>
            <a:ext cx="531637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6DEA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50000"/>
                  </a:prstClr>
                </a:solidFill>
                <a:effectLst/>
                <a:uLnTx/>
                <a:uFillTx/>
                <a:latin typeface="ALS Sector Regular" pitchFamily="2" charset="0"/>
                <a:ea typeface="+mn-ea"/>
                <a:cs typeface="ALS Sector Regular" pitchFamily="2" charset="0"/>
              </a:rPr>
              <a:t>aas19u119@student.bmstu.ru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LS Sector Regular" pitchFamily="2" charset="0"/>
              <a:ea typeface="+mn-ea"/>
              <a:cs typeface="ALS Sector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12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93153D-F319-70C3-EC49-722E0764447E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CF96FA-98E6-E2E9-FEA8-646100BD33D2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4" name="Подзаголовок 2">
              <a:extLst>
                <a:ext uri="{FF2B5EF4-FFF2-40B4-BE49-F238E27FC236}">
                  <a16:creationId xmlns:a16="http://schemas.microsoft.com/office/drawing/2014/main" id="{AE51AFE0-E498-130B-EF2F-85CF4E006214}"/>
                </a:ext>
              </a:extLst>
            </p:cNvPr>
            <p:cNvSpPr txBox="1">
              <a:spLocks/>
            </p:cNvSpPr>
            <p:nvPr/>
          </p:nvSpPr>
          <p:spPr>
            <a:xfrm>
              <a:off x="5798657" y="628384"/>
              <a:ext cx="6127350" cy="529611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Систематизация существующих методов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Оценка производительности методов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Выявление сильных и слабых сторон 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Установление взаимосвязей</a:t>
              </a:r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ru-RU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Анализ практической применимости и реализаций</a:t>
              </a:r>
              <a:endPara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Цели работы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endParaRPr lang="ru-RU" sz="1600" dirty="0">
              <a:solidFill>
                <a:schemeClr val="bg1"/>
              </a:solidFill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53727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CEBEFAF-9D74-480A-9108-C0426D3F8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829" y="3445634"/>
            <a:ext cx="5825809" cy="3295622"/>
          </a:xfrm>
          <a:prstGeom prst="rect">
            <a:avLst/>
          </a:prstGeom>
        </p:spPr>
      </p:pic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AE51AFE0-E498-130B-EF2F-85CF4E006214}"/>
              </a:ext>
            </a:extLst>
          </p:cNvPr>
          <p:cNvSpPr txBox="1">
            <a:spLocks/>
          </p:cNvSpPr>
          <p:nvPr/>
        </p:nvSpPr>
        <p:spPr>
          <a:xfrm>
            <a:off x="4569553" y="3005443"/>
            <a:ext cx="3523385" cy="503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Матричная форма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Постановка задачи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en-US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Linear Ordering Problem (LOP)</a:t>
            </a:r>
            <a:endParaRPr lang="ru-RU" sz="1600" dirty="0">
              <a:solidFill>
                <a:schemeClr val="bg1"/>
              </a:solidFill>
              <a:latin typeface="ALS Sector Regular" pitchFamily="2" charset="0"/>
              <a:ea typeface="Roboto Medium"/>
              <a:cs typeface="ALS Sector Regular" pitchFamily="2" charset="0"/>
              <a:sym typeface="Roboto Medium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EB36AC-A7D6-46F6-BE8F-F44BA4A4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448" y="2712560"/>
            <a:ext cx="3199431" cy="1089661"/>
          </a:xfrm>
          <a:prstGeom prst="rect">
            <a:avLst/>
          </a:prstGeom>
        </p:spPr>
      </p:pic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46463ADC-6357-496A-B4C6-46F25A75D31E}"/>
              </a:ext>
            </a:extLst>
          </p:cNvPr>
          <p:cNvSpPr txBox="1">
            <a:spLocks/>
          </p:cNvSpPr>
          <p:nvPr/>
        </p:nvSpPr>
        <p:spPr>
          <a:xfrm>
            <a:off x="4334307" y="132039"/>
            <a:ext cx="3523385" cy="503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Графовая</a:t>
            </a:r>
            <a:r>
              <a:rPr lang="ru-RU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 форма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5DA4E54-C043-4245-9039-FE3C0ECD4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4020" y="976284"/>
            <a:ext cx="7518745" cy="1376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9F22D7E-F336-4794-91E6-CF5682B858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510" y="112929"/>
            <a:ext cx="1285081" cy="9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8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93153D-F319-70C3-EC49-722E0764447E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CF96FA-98E6-E2E9-FEA8-646100BD33D2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4" name="Подзаголовок 2">
              <a:extLst>
                <a:ext uri="{FF2B5EF4-FFF2-40B4-BE49-F238E27FC236}">
                  <a16:creationId xmlns:a16="http://schemas.microsoft.com/office/drawing/2014/main" id="{AE51AFE0-E498-130B-EF2F-85CF4E006214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20" y="1507565"/>
            <a:ext cx="3077062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Приложения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Основные области приложения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24C70-A3C7-45B0-A7D1-AA3E4D575C4A}"/>
              </a:ext>
            </a:extLst>
          </p:cNvPr>
          <p:cNvSpPr txBox="1"/>
          <p:nvPr/>
        </p:nvSpPr>
        <p:spPr>
          <a:xfrm>
            <a:off x="4609730" y="496983"/>
            <a:ext cx="7064406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Социология</a:t>
            </a:r>
            <a:b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Ранжирование социальных факторов по степени влияния на показатели (уровень образования на доход)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Биоинформатика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Анализ генной экспрессии с целью выявления регуляторных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процесссов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Информационные технологии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Ранжирование поисковой выдачи, обработка естественного языка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Логистика</a:t>
            </a:r>
            <a:br>
              <a:rPr lang="ru-RU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</a:b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В логистике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rPr>
              <a:t>LOP 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LS Sector Regular" pitchFamily="2" charset="0"/>
              <a:cs typeface="ALS Sector Regula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2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93153D-F319-70C3-EC49-722E0764447E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CF96FA-98E6-E2E9-FEA8-646100BD33D2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4" name="Подзаголовок 2">
              <a:extLst>
                <a:ext uri="{FF2B5EF4-FFF2-40B4-BE49-F238E27FC236}">
                  <a16:creationId xmlns:a16="http://schemas.microsoft.com/office/drawing/2014/main" id="{AE51AFE0-E498-130B-EF2F-85CF4E006214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19" y="1507565"/>
            <a:ext cx="3215215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Жадные методы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</p:spTree>
    <p:extLst>
      <p:ext uri="{BB962C8B-B14F-4D97-AF65-F5344CB8AC3E}">
        <p14:creationId xmlns:p14="http://schemas.microsoft.com/office/powerpoint/2010/main" val="2290986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93153D-F319-70C3-EC49-722E0764447E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CF96FA-98E6-E2E9-FEA8-646100BD33D2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4" name="Подзаголовок 2">
              <a:extLst>
                <a:ext uri="{FF2B5EF4-FFF2-40B4-BE49-F238E27FC236}">
                  <a16:creationId xmlns:a16="http://schemas.microsoft.com/office/drawing/2014/main" id="{AE51AFE0-E498-130B-EF2F-85CF4E006214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19" y="1507565"/>
            <a:ext cx="3605833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Методы локального поиска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</p:spTree>
    <p:extLst>
      <p:ext uri="{BB962C8B-B14F-4D97-AF65-F5344CB8AC3E}">
        <p14:creationId xmlns:p14="http://schemas.microsoft.com/office/powerpoint/2010/main" val="118016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93153D-F319-70C3-EC49-722E0764447E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CF96FA-98E6-E2E9-FEA8-646100BD33D2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4" name="Подзаголовок 2">
              <a:extLst>
                <a:ext uri="{FF2B5EF4-FFF2-40B4-BE49-F238E27FC236}">
                  <a16:creationId xmlns:a16="http://schemas.microsoft.com/office/drawing/2014/main" id="{AE51AFE0-E498-130B-EF2F-85CF4E006214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19" y="1507565"/>
            <a:ext cx="3605833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Алгоритм великого потопа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</p:spTree>
    <p:extLst>
      <p:ext uri="{BB962C8B-B14F-4D97-AF65-F5344CB8AC3E}">
        <p14:creationId xmlns:p14="http://schemas.microsoft.com/office/powerpoint/2010/main" val="289948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393153D-F319-70C3-EC49-722E0764447E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CF96FA-98E6-E2E9-FEA8-646100BD33D2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4" name="Подзаголовок 2">
              <a:extLst>
                <a:ext uri="{FF2B5EF4-FFF2-40B4-BE49-F238E27FC236}">
                  <a16:creationId xmlns:a16="http://schemas.microsoft.com/office/drawing/2014/main" id="{AE51AFE0-E498-130B-EF2F-85CF4E006214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5E0E9-3513-5531-CB1D-AB5ABE2ED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219" y="1507565"/>
            <a:ext cx="3605833" cy="1749826"/>
          </a:xfrm>
        </p:spPr>
        <p:txBody>
          <a:bodyPr anchor="ctr">
            <a:noAutofit/>
          </a:bodyPr>
          <a:lstStyle/>
          <a:p>
            <a:pPr algn="l"/>
            <a:r>
              <a:rPr lang="ru-RU" sz="3200" b="1" dirty="0">
                <a:solidFill>
                  <a:schemeClr val="bg1"/>
                </a:solidFill>
                <a:latin typeface="ALS Sector Regular" pitchFamily="2" charset="0"/>
                <a:cs typeface="ALS Sector Regular" pitchFamily="2" charset="0"/>
              </a:rPr>
              <a:t>Архитектура программного комплекса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20" y="2859588"/>
            <a:ext cx="3077062" cy="16392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</p:spTree>
    <p:extLst>
      <p:ext uri="{BB962C8B-B14F-4D97-AF65-F5344CB8AC3E}">
        <p14:creationId xmlns:p14="http://schemas.microsoft.com/office/powerpoint/2010/main" val="158067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араллелограмм 7">
            <a:extLst>
              <a:ext uri="{FF2B5EF4-FFF2-40B4-BE49-F238E27FC236}">
                <a16:creationId xmlns:a16="http://schemas.microsoft.com/office/drawing/2014/main" id="{E005804D-EB41-1E7D-1243-9F7DCAE924DC}"/>
              </a:ext>
            </a:extLst>
          </p:cNvPr>
          <p:cNvSpPr/>
          <p:nvPr/>
        </p:nvSpPr>
        <p:spPr>
          <a:xfrm>
            <a:off x="0" y="0"/>
            <a:ext cx="4114800" cy="6891867"/>
          </a:xfrm>
          <a:prstGeom prst="parallelogram">
            <a:avLst>
              <a:gd name="adj" fmla="val 0"/>
            </a:avLst>
          </a:prstGeom>
          <a:solidFill>
            <a:srgbClr val="176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D6B226-5CF2-C6D3-2EA7-19321638F3AE}"/>
              </a:ext>
            </a:extLst>
          </p:cNvPr>
          <p:cNvSpPr txBox="1"/>
          <p:nvPr/>
        </p:nvSpPr>
        <p:spPr>
          <a:xfrm>
            <a:off x="6469380" y="-1257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DE897D65-ADB8-1DD7-B439-92359D75E5E2}"/>
              </a:ext>
            </a:extLst>
          </p:cNvPr>
          <p:cNvSpPr txBox="1">
            <a:spLocks/>
          </p:cNvSpPr>
          <p:nvPr/>
        </p:nvSpPr>
        <p:spPr>
          <a:xfrm>
            <a:off x="309219" y="3711175"/>
            <a:ext cx="3246781" cy="3478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u-RU" sz="1600" dirty="0">
              <a:solidFill>
                <a:schemeClr val="bg1"/>
              </a:solidFill>
              <a:latin typeface="ALS Sector Regular" pitchFamily="2" charset="0"/>
              <a:cs typeface="ALS Sector Regular" pitchFamily="2" charset="0"/>
            </a:endParaRPr>
          </a:p>
        </p:txBody>
      </p:sp>
      <p:sp>
        <p:nvSpPr>
          <p:cNvPr id="4" name="Google Shape;69;p3">
            <a:extLst>
              <a:ext uri="{FF2B5EF4-FFF2-40B4-BE49-F238E27FC236}">
                <a16:creationId xmlns:a16="http://schemas.microsoft.com/office/drawing/2014/main" id="{63907092-0D52-91F8-6E90-4844C420E0BE}"/>
              </a:ext>
            </a:extLst>
          </p:cNvPr>
          <p:cNvSpPr txBox="1"/>
          <p:nvPr/>
        </p:nvSpPr>
        <p:spPr>
          <a:xfrm>
            <a:off x="375137" y="562927"/>
            <a:ext cx="373966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115000"/>
              </a:lnSpc>
              <a:defRPr sz="2000" spc="300">
                <a:solidFill>
                  <a:srgbClr val="434343"/>
                </a:solidFill>
                <a:latin typeface="ALS Sector Regular" pitchFamily="2" charset="0"/>
                <a:cs typeface="ALS Sector Regular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</a:rPr>
              <a:t>Обзор бенчмарков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ECA54-EE5B-56ED-6EBB-E88171C8D246}"/>
              </a:ext>
            </a:extLst>
          </p:cNvPr>
          <p:cNvSpPr txBox="1"/>
          <p:nvPr/>
        </p:nvSpPr>
        <p:spPr>
          <a:xfrm>
            <a:off x="375137" y="1741224"/>
            <a:ext cx="1927192" cy="110953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1600" dirty="0">
                <a:solidFill>
                  <a:schemeClr val="bg1"/>
                </a:solidFill>
                <a:latin typeface="ALS Sector Regular" pitchFamily="2" charset="0"/>
                <a:ea typeface="Roboto Medium"/>
                <a:cs typeface="ALS Sector Regular" pitchFamily="2" charset="0"/>
                <a:sym typeface="Roboto Medium"/>
              </a:rPr>
              <a:t>Описательная информация, раскрывающая суть данного блока</a:t>
            </a:r>
          </a:p>
        </p:txBody>
      </p: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2FCE93A-2F3E-F4B4-B94C-C2DF5071242D}"/>
              </a:ext>
            </a:extLst>
          </p:cNvPr>
          <p:cNvGrpSpPr/>
          <p:nvPr/>
        </p:nvGrpSpPr>
        <p:grpSpPr>
          <a:xfrm>
            <a:off x="4424020" y="133350"/>
            <a:ext cx="7458762" cy="6591300"/>
            <a:chOff x="5474881" y="152400"/>
            <a:chExt cx="7458762" cy="6591300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9C56B453-2F8A-F73E-CDDF-D7835C8902B6}"/>
                </a:ext>
              </a:extLst>
            </p:cNvPr>
            <p:cNvSpPr/>
            <p:nvPr/>
          </p:nvSpPr>
          <p:spPr>
            <a:xfrm>
              <a:off x="5474881" y="152400"/>
              <a:ext cx="7458762" cy="6591300"/>
            </a:xfrm>
            <a:prstGeom prst="rect">
              <a:avLst/>
            </a:prstGeom>
            <a:pattFill prst="pct5">
              <a:fgClr>
                <a:schemeClr val="accent1">
                  <a:lumMod val="40000"/>
                  <a:lumOff val="60000"/>
                </a:schemeClr>
              </a:fgClr>
              <a:bgClr>
                <a:schemeClr val="bg1"/>
              </a:bgClr>
            </a:pattFill>
            <a:ln w="12700" cap="flat">
              <a:solidFill>
                <a:srgbClr val="176DEA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U" dirty="0"/>
            </a:p>
          </p:txBody>
        </p:sp>
        <p:sp>
          <p:nvSpPr>
            <p:cNvPr id="16" name="Подзаголовок 2">
              <a:extLst>
                <a:ext uri="{FF2B5EF4-FFF2-40B4-BE49-F238E27FC236}">
                  <a16:creationId xmlns:a16="http://schemas.microsoft.com/office/drawing/2014/main" id="{E71D60C5-2CF6-4C45-EDAD-73BAE7AD2C0D}"/>
                </a:ext>
              </a:extLst>
            </p:cNvPr>
            <p:cNvSpPr txBox="1">
              <a:spLocks/>
            </p:cNvSpPr>
            <p:nvPr/>
          </p:nvSpPr>
          <p:spPr>
            <a:xfrm>
              <a:off x="6505120" y="3014680"/>
              <a:ext cx="5390784" cy="150321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Область расположения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изображений и инфографики</a:t>
              </a:r>
            </a:p>
            <a:p>
              <a:r>
                <a:rPr lang="ru-RU" sz="2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LS Sector Regular" pitchFamily="2" charset="0"/>
                  <a:cs typeface="ALS Sector Regular" pitchFamily="2" charset="0"/>
                </a:rPr>
                <a:t>или текста</a:t>
              </a:r>
              <a:endPara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ALS Sector Regular" pitchFamily="2" charset="0"/>
                <a:cs typeface="ALS Sector Regular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1058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22828</TotalTime>
  <Words>283</Words>
  <Application>Microsoft Office PowerPoint</Application>
  <PresentationFormat>Широкоэкранный</PresentationFormat>
  <Paragraphs>88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Calibri Light</vt:lpstr>
      <vt:lpstr>Calibri</vt:lpstr>
      <vt:lpstr>ALS Sector Regular</vt:lpstr>
      <vt:lpstr>Arial</vt:lpstr>
      <vt:lpstr>Тема Office</vt:lpstr>
      <vt:lpstr>Презентация PowerPoint</vt:lpstr>
      <vt:lpstr>Цели работы</vt:lpstr>
      <vt:lpstr>Постановка задачи</vt:lpstr>
      <vt:lpstr>Приложения</vt:lpstr>
      <vt:lpstr>Жадные методы</vt:lpstr>
      <vt:lpstr>Методы локального поиска</vt:lpstr>
      <vt:lpstr>Алгоритм великого потопа</vt:lpstr>
      <vt:lpstr>Архитектура программного комплекса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МГТУ им. Н.Э. Баумана</dc:title>
  <dc:subject/>
  <dc:creator>Katya Selivanova</dc:creator>
  <cp:keywords/>
  <dc:description/>
  <cp:lastModifiedBy>Андрей Антонов</cp:lastModifiedBy>
  <cp:revision>70</cp:revision>
  <dcterms:created xsi:type="dcterms:W3CDTF">2022-04-18T20:35:07Z</dcterms:created>
  <dcterms:modified xsi:type="dcterms:W3CDTF">2025-06-06T14:44:53Z</dcterms:modified>
  <cp:category/>
</cp:coreProperties>
</file>