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UhMM/IOorQZScMvvuNaJnfYVk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F272E4-16D7-49C0-BD1C-19556FBA212D}">
  <a:tblStyle styleId="{59F272E4-16D7-49C0-BD1C-19556FBA212D}" styleName="Table_0">
    <a:wholeTbl>
      <a:tcTxStyle b="off" i="off">
        <a:font>
          <a:latin typeface="Century Gothic"/>
          <a:ea typeface="Century Gothic"/>
          <a:cs typeface="Century Gothic"/>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E9ECEF"/>
          </a:solidFill>
        </a:fill>
      </a:tcStyle>
    </a:wholeTbl>
    <a:band1H>
      <a:tcTxStyle/>
      <a:tcStyle>
        <a:fill>
          <a:solidFill>
            <a:srgbClr val="CFD8DD"/>
          </a:solidFill>
        </a:fill>
      </a:tcStyle>
    </a:band1H>
    <a:band2H>
      <a:tcTxStyle/>
    </a:band2H>
    <a:band1V>
      <a:tcTxStyle/>
      <a:tcStyle>
        <a:fill>
          <a:solidFill>
            <a:srgbClr val="CFD8DD"/>
          </a:solidFill>
        </a:fill>
      </a:tcStyle>
    </a:band1V>
    <a:band2V>
      <a:tcTxStyle/>
    </a:band2V>
    <a:lastCol>
      <a:tcTxStyle b="on" i="off"/>
    </a:lastCol>
    <a:firstCol>
      <a:tcTxStyle b="on" i="off"/>
    </a:firstCol>
    <a:lastRow>
      <a:tcTxStyle b="on" i="off"/>
      <a:tcStyle>
        <a:tcBdr>
          <a:top>
            <a:ln cap="flat" cmpd="sng" w="25400">
              <a:solidFill>
                <a:schemeClr val="accent5"/>
              </a:solidFill>
              <a:prstDash val="solid"/>
              <a:round/>
              <a:headEnd len="sm" w="sm" type="none"/>
              <a:tailEnd len="sm" w="sm" type="none"/>
            </a:ln>
          </a:top>
        </a:tcBdr>
        <a:fill>
          <a:solidFill>
            <a:srgbClr val="E9ECEF"/>
          </a:solidFill>
        </a:fill>
      </a:tcStyle>
    </a:lastRow>
    <a:seCell>
      <a:tcTxStyle/>
    </a:seCell>
    <a:swCell>
      <a:tcTxStyle/>
    </a:swCell>
    <a:firstRow>
      <a:tcTxStyle b="on" i="off"/>
      <a:tcStyle>
        <a:fill>
          <a:solidFill>
            <a:srgbClr val="E9ECEF"/>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3"/>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32"/>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32"/>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33"/>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34"/>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4"/>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34"/>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34"/>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5" name="Google Shape;95;p34"/>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35"/>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5"/>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6"/>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36"/>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36"/>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36"/>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36"/>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6"/>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3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3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7"/>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37"/>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7"/>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7"/>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37"/>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37"/>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37"/>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37"/>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37"/>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37"/>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37"/>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8"/>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9"/>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9"/>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2" name="Google Shape;32;p2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3" name="Google Shape;33;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6"/>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9" name="Google Shape;39;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2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2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2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0"/>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30"/>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1"/>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31"/>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22"/>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22"/>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22"/>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22"/>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22"/>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a:t>Comp 472 </a:t>
            </a:r>
            <a:br>
              <a:rPr lang="en-US"/>
            </a:br>
            <a:r>
              <a:rPr lang="en-US"/>
              <a:t>Mini Project 1</a:t>
            </a:r>
            <a:endParaRPr/>
          </a:p>
        </p:txBody>
      </p:sp>
      <p:sp>
        <p:nvSpPr>
          <p:cNvPr id="148" name="Google Shape;148;p1"/>
          <p:cNvSpPr txBox="1"/>
          <p:nvPr>
            <p:ph idx="1" type="subTitle"/>
          </p:nvPr>
        </p:nvSpPr>
        <p:spPr>
          <a:xfrm>
            <a:off x="1154955" y="4777379"/>
            <a:ext cx="8825658" cy="113685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lang="en-US"/>
              <a:t>DONOVAN UPSDELL - 40133717</a:t>
            </a:r>
            <a:endParaRPr/>
          </a:p>
          <a:p>
            <a:pPr indent="0" lvl="0" marL="0" rtl="0" algn="l">
              <a:spcBef>
                <a:spcPts val="1000"/>
              </a:spcBef>
              <a:spcAft>
                <a:spcPts val="0"/>
              </a:spcAft>
              <a:buSzPct val="80000"/>
              <a:buNone/>
            </a:pPr>
            <a:r>
              <a:rPr lang="en-US"/>
              <a:t>JULIEN PICARD - 40158060</a:t>
            </a:r>
            <a:endParaRPr/>
          </a:p>
          <a:p>
            <a:pPr indent="0" lvl="0" marL="0" rtl="0" algn="l">
              <a:spcBef>
                <a:spcPts val="1000"/>
              </a:spcBef>
              <a:spcAft>
                <a:spcPts val="0"/>
              </a:spcAft>
              <a:buSzPct val="80000"/>
              <a:buNone/>
            </a:pPr>
            <a:r>
              <a:rPr lang="en-US"/>
              <a:t>XAAVIAN ALI - 40082861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Base Decision Tree:</a:t>
            </a:r>
            <a:br>
              <a:rPr lang="en-US"/>
            </a:br>
            <a:r>
              <a:rPr lang="en-US"/>
              <a:t>Performance Metrics</a:t>
            </a:r>
            <a:endParaRPr/>
          </a:p>
        </p:txBody>
      </p:sp>
      <p:graphicFrame>
        <p:nvGraphicFramePr>
          <p:cNvPr id="213" name="Google Shape;213;p10"/>
          <p:cNvGraphicFramePr/>
          <p:nvPr/>
        </p:nvGraphicFramePr>
        <p:xfrm>
          <a:off x="176169" y="2060575"/>
          <a:ext cx="3000000" cy="3000000"/>
        </p:xfrm>
        <a:graphic>
          <a:graphicData uri="http://schemas.openxmlformats.org/drawingml/2006/table">
            <a:tbl>
              <a:tblPr bandRow="1" firstRow="1">
                <a:noFill/>
                <a:tableStyleId>{59F272E4-16D7-49C0-BD1C-19556FBA212D}</a:tableStyleId>
              </a:tblPr>
              <a:tblGrid>
                <a:gridCol w="1649725"/>
                <a:gridCol w="1140150"/>
                <a:gridCol w="798825"/>
                <a:gridCol w="632150"/>
                <a:gridCol w="1068850"/>
              </a:tblGrid>
              <a:tr h="417950">
                <a:tc>
                  <a:txBody>
                    <a:bodyPr/>
                    <a:lstStyle/>
                    <a:p>
                      <a:pPr indent="0" lvl="0" marL="0" marR="0" rtl="0" algn="l">
                        <a:spcBef>
                          <a:spcPts val="0"/>
                        </a:spcBef>
                        <a:spcAft>
                          <a:spcPts val="0"/>
                        </a:spcAft>
                        <a:buNone/>
                      </a:pPr>
                      <a:r>
                        <a:rPr lang="en-US" sz="1600"/>
                        <a:t>Drug Type</a:t>
                      </a:r>
                      <a:endParaRPr/>
                    </a:p>
                  </a:txBody>
                  <a:tcPr marT="45725" marB="45725" marR="91450" marL="91450"/>
                </a:tc>
                <a:tc>
                  <a:txBody>
                    <a:bodyPr/>
                    <a:lstStyle/>
                    <a:p>
                      <a:pPr indent="0" lvl="0" marL="0" marR="0" rtl="0" algn="l">
                        <a:spcBef>
                          <a:spcPts val="0"/>
                        </a:spcBef>
                        <a:spcAft>
                          <a:spcPts val="0"/>
                        </a:spcAft>
                        <a:buNone/>
                      </a:pPr>
                      <a:r>
                        <a:rPr lang="en-US" sz="1600"/>
                        <a:t>precision</a:t>
                      </a:r>
                      <a:endParaRPr/>
                    </a:p>
                  </a:txBody>
                  <a:tcPr marT="45725" marB="45725" marR="91450" marL="91450"/>
                </a:tc>
                <a:tc>
                  <a:txBody>
                    <a:bodyPr/>
                    <a:lstStyle/>
                    <a:p>
                      <a:pPr indent="0" lvl="0" marL="0" marR="0" rtl="0" algn="l">
                        <a:spcBef>
                          <a:spcPts val="0"/>
                        </a:spcBef>
                        <a:spcAft>
                          <a:spcPts val="0"/>
                        </a:spcAft>
                        <a:buNone/>
                      </a:pPr>
                      <a:r>
                        <a:rPr lang="en-US" sz="1600"/>
                        <a:t>recall</a:t>
                      </a:r>
                      <a:endParaRPr/>
                    </a:p>
                  </a:txBody>
                  <a:tcPr marT="45725" marB="45725" marR="91450" marL="91450"/>
                </a:tc>
                <a:tc>
                  <a:txBody>
                    <a:bodyPr/>
                    <a:lstStyle/>
                    <a:p>
                      <a:pPr indent="0" lvl="0" marL="0" marR="0" rtl="0" algn="l">
                        <a:spcBef>
                          <a:spcPts val="0"/>
                        </a:spcBef>
                        <a:spcAft>
                          <a:spcPts val="0"/>
                        </a:spcAft>
                        <a:buNone/>
                      </a:pPr>
                      <a:r>
                        <a:rPr lang="en-US" sz="1600"/>
                        <a:t>f1</a:t>
                      </a:r>
                      <a:endParaRPr/>
                    </a:p>
                  </a:txBody>
                  <a:tcPr marT="45725" marB="45725" marR="91450" marL="91450"/>
                </a:tc>
                <a:tc>
                  <a:txBody>
                    <a:bodyPr/>
                    <a:lstStyle/>
                    <a:p>
                      <a:pPr indent="0" lvl="0" marL="0" marR="0" rtl="0" algn="l">
                        <a:spcBef>
                          <a:spcPts val="0"/>
                        </a:spcBef>
                        <a:spcAft>
                          <a:spcPts val="0"/>
                        </a:spcAft>
                        <a:buNone/>
                      </a:pPr>
                      <a:r>
                        <a:rPr lang="en-US" sz="1600"/>
                        <a:t>support</a:t>
                      </a:r>
                      <a:endParaRPr/>
                    </a:p>
                  </a:txBody>
                  <a:tcPr marT="45725" marB="45725" marR="91450" marL="91450"/>
                </a:tc>
              </a:tr>
              <a:tr h="417950">
                <a:tc>
                  <a:txBody>
                    <a:bodyPr/>
                    <a:lstStyle/>
                    <a:p>
                      <a:pPr indent="0" lvl="0" marL="0" marR="0" rtl="0" algn="l">
                        <a:spcBef>
                          <a:spcPts val="0"/>
                        </a:spcBef>
                        <a:spcAft>
                          <a:spcPts val="0"/>
                        </a:spcAft>
                        <a:buNone/>
                      </a:pPr>
                      <a:r>
                        <a:rPr lang="en-US" sz="1600"/>
                        <a:t>A</a:t>
                      </a:r>
                      <a:endParaRPr/>
                    </a:p>
                  </a:txBody>
                  <a:tcPr marT="45725" marB="45725" marR="91450" marL="91450"/>
                </a:tc>
                <a:tc>
                  <a:txBody>
                    <a:bodyPr/>
                    <a:lstStyle/>
                    <a:p>
                      <a:pPr indent="0" lvl="0" marL="0" marR="0" rtl="0" algn="l">
                        <a:spcBef>
                          <a:spcPts val="0"/>
                        </a:spcBef>
                        <a:spcAft>
                          <a:spcPts val="0"/>
                        </a:spcAft>
                        <a:buNone/>
                      </a:pPr>
                      <a:r>
                        <a:rPr lang="en-US" sz="1600"/>
                        <a:t>0.14</a:t>
                      </a:r>
                      <a:endParaRPr/>
                    </a:p>
                  </a:txBody>
                  <a:tcPr marT="45725" marB="45725" marR="91450" marL="91450"/>
                </a:tc>
                <a:tc>
                  <a:txBody>
                    <a:bodyPr/>
                    <a:lstStyle/>
                    <a:p>
                      <a:pPr indent="0" lvl="0" marL="0" marR="0" rtl="0" algn="l">
                        <a:spcBef>
                          <a:spcPts val="0"/>
                        </a:spcBef>
                        <a:spcAft>
                          <a:spcPts val="0"/>
                        </a:spcAft>
                        <a:buNone/>
                      </a:pPr>
                      <a:r>
                        <a:rPr lang="en-US" sz="1600"/>
                        <a:t>0.20</a:t>
                      </a:r>
                      <a:endParaRPr/>
                    </a:p>
                  </a:txBody>
                  <a:tcPr marT="45725" marB="45725" marR="91450" marL="91450"/>
                </a:tc>
                <a:tc>
                  <a:txBody>
                    <a:bodyPr/>
                    <a:lstStyle/>
                    <a:p>
                      <a:pPr indent="0" lvl="0" marL="0" marR="0" rtl="0" algn="l">
                        <a:spcBef>
                          <a:spcPts val="0"/>
                        </a:spcBef>
                        <a:spcAft>
                          <a:spcPts val="0"/>
                        </a:spcAft>
                        <a:buNone/>
                      </a:pPr>
                      <a:r>
                        <a:rPr lang="en-US" sz="1600"/>
                        <a:t>0.17</a:t>
                      </a:r>
                      <a:endParaRPr/>
                    </a:p>
                  </a:txBody>
                  <a:tcPr marT="45725" marB="45725" marR="91450" marL="91450"/>
                </a:tc>
                <a:tc>
                  <a:txBody>
                    <a:bodyPr/>
                    <a:lstStyle/>
                    <a:p>
                      <a:pPr indent="0" lvl="0" marL="0" marR="0" rtl="0" algn="l">
                        <a:spcBef>
                          <a:spcPts val="0"/>
                        </a:spcBef>
                        <a:spcAft>
                          <a:spcPts val="0"/>
                        </a:spcAft>
                        <a:buNone/>
                      </a:pPr>
                      <a:r>
                        <a:rPr lang="en-US" sz="1600"/>
                        <a:t>5</a:t>
                      </a:r>
                      <a:endParaRPr/>
                    </a:p>
                  </a:txBody>
                  <a:tcPr marT="45725" marB="45725" marR="91450" marL="91450"/>
                </a:tc>
              </a:tr>
              <a:tr h="417950">
                <a:tc>
                  <a:txBody>
                    <a:bodyPr/>
                    <a:lstStyle/>
                    <a:p>
                      <a:pPr indent="0" lvl="0" marL="0" marR="0" rtl="0" algn="l">
                        <a:spcBef>
                          <a:spcPts val="0"/>
                        </a:spcBef>
                        <a:spcAft>
                          <a:spcPts val="0"/>
                        </a:spcAft>
                        <a:buNone/>
                      </a:pPr>
                      <a:r>
                        <a:rPr lang="en-US" sz="1600"/>
                        <a:t>B</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C</a:t>
                      </a:r>
                      <a:endParaRPr/>
                    </a:p>
                  </a:txBody>
                  <a:tcPr marT="45725" marB="45725" marR="91450" marL="91450"/>
                </a:tc>
                <a:tc>
                  <a:txBody>
                    <a:bodyPr/>
                    <a:lstStyle/>
                    <a:p>
                      <a:pPr indent="0" lvl="0" marL="0" marR="0" rtl="0" algn="l">
                        <a:spcBef>
                          <a:spcPts val="0"/>
                        </a:spcBef>
                        <a:spcAft>
                          <a:spcPts val="0"/>
                        </a:spcAft>
                        <a:buNone/>
                      </a:pPr>
                      <a:r>
                        <a:rPr lang="en-US" sz="1600"/>
                        <a:t>0.43</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0.60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X</a:t>
                      </a:r>
                      <a:endParaRPr/>
                    </a:p>
                  </a:txBody>
                  <a:tcPr marT="45725" marB="45725" marR="91450" marL="91450"/>
                </a:tc>
                <a:tc>
                  <a:txBody>
                    <a:bodyPr/>
                    <a:lstStyle/>
                    <a:p>
                      <a:pPr indent="0" lvl="0" marL="0" marR="0" rtl="0" algn="l">
                        <a:spcBef>
                          <a:spcPts val="0"/>
                        </a:spcBef>
                        <a:spcAft>
                          <a:spcPts val="0"/>
                        </a:spcAft>
                        <a:buNone/>
                      </a:pPr>
                      <a:r>
                        <a:rPr lang="en-US" sz="1600"/>
                        <a:t>0.59</a:t>
                      </a:r>
                      <a:endParaRPr/>
                    </a:p>
                  </a:txBody>
                  <a:tcPr marT="45725" marB="45725" marR="91450" marL="91450"/>
                </a:tc>
                <a:tc>
                  <a:txBody>
                    <a:bodyPr/>
                    <a:lstStyle/>
                    <a:p>
                      <a:pPr indent="0" lvl="0" marL="0" marR="0" rtl="0" algn="l">
                        <a:spcBef>
                          <a:spcPts val="0"/>
                        </a:spcBef>
                        <a:spcAft>
                          <a:spcPts val="0"/>
                        </a:spcAft>
                        <a:buNone/>
                      </a:pPr>
                      <a:r>
                        <a:rPr lang="en-US" sz="1600"/>
                        <a:t>0.67</a:t>
                      </a:r>
                      <a:endParaRPr/>
                    </a:p>
                  </a:txBody>
                  <a:tcPr marT="45725" marB="45725" marR="91450" marL="91450"/>
                </a:tc>
                <a:tc>
                  <a:txBody>
                    <a:bodyPr/>
                    <a:lstStyle/>
                    <a:p>
                      <a:pPr indent="0" lvl="0" marL="0" marR="0" rtl="0" algn="l">
                        <a:spcBef>
                          <a:spcPts val="0"/>
                        </a:spcBef>
                        <a:spcAft>
                          <a:spcPts val="0"/>
                        </a:spcAft>
                        <a:buNone/>
                      </a:pPr>
                      <a:r>
                        <a:rPr lang="en-US" sz="1600"/>
                        <a:t>0.62</a:t>
                      </a:r>
                      <a:endParaRPr/>
                    </a:p>
                  </a:txBody>
                  <a:tcPr marT="45725" marB="45725" marR="91450" marL="91450"/>
                </a:tc>
                <a:tc>
                  <a:txBody>
                    <a:bodyPr/>
                    <a:lstStyle/>
                    <a:p>
                      <a:pPr indent="0" lvl="0" marL="0" marR="0" rtl="0" algn="l">
                        <a:spcBef>
                          <a:spcPts val="0"/>
                        </a:spcBef>
                        <a:spcAft>
                          <a:spcPts val="0"/>
                        </a:spcAft>
                        <a:buNone/>
                      </a:pPr>
                      <a:r>
                        <a:rPr lang="en-US" sz="1600"/>
                        <a:t>15</a:t>
                      </a:r>
                      <a:endParaRPr/>
                    </a:p>
                  </a:txBody>
                  <a:tcPr marT="45725" marB="45725" marR="91450" marL="91450"/>
                </a:tc>
              </a:tr>
              <a:tr h="417950">
                <a:tc>
                  <a:txBody>
                    <a:bodyPr/>
                    <a:lstStyle/>
                    <a:p>
                      <a:pPr indent="0" lvl="0" marL="0" marR="0" rtl="0" algn="l">
                        <a:spcBef>
                          <a:spcPts val="0"/>
                        </a:spcBef>
                        <a:spcAft>
                          <a:spcPts val="0"/>
                        </a:spcAft>
                        <a:buNone/>
                      </a:pPr>
                      <a:r>
                        <a:rPr lang="en-US" sz="1600"/>
                        <a:t>Y</a:t>
                      </a:r>
                      <a:endParaRPr/>
                    </a:p>
                  </a:txBody>
                  <a:tcPr marT="45725" marB="45725" marR="91450" marL="91450"/>
                </a:tc>
                <a:tc>
                  <a:txBody>
                    <a:bodyPr/>
                    <a:lstStyle/>
                    <a:p>
                      <a:pPr indent="0" lvl="0" marL="0" marR="0" rtl="0" algn="l">
                        <a:spcBef>
                          <a:spcPts val="0"/>
                        </a:spcBef>
                        <a:spcAft>
                          <a:spcPts val="0"/>
                        </a:spcAft>
                        <a:buNone/>
                      </a:pPr>
                      <a:r>
                        <a:rPr lang="en-US" sz="1600"/>
                        <a:t>0.42</a:t>
                      </a:r>
                      <a:endParaRPr/>
                    </a:p>
                  </a:txBody>
                  <a:tcPr marT="45725" marB="45725" marR="91450" marL="91450"/>
                </a:tc>
                <a:tc>
                  <a:txBody>
                    <a:bodyPr/>
                    <a:lstStyle/>
                    <a:p>
                      <a:pPr indent="0" lvl="0" marL="0" marR="0" rtl="0" algn="l">
                        <a:spcBef>
                          <a:spcPts val="0"/>
                        </a:spcBef>
                        <a:spcAft>
                          <a:spcPts val="0"/>
                        </a:spcAft>
                        <a:buNone/>
                      </a:pPr>
                      <a:r>
                        <a:rPr lang="en-US" sz="1600"/>
                        <a:t>0.33</a:t>
                      </a:r>
                      <a:endParaRPr/>
                    </a:p>
                  </a:txBody>
                  <a:tcPr marT="45725" marB="45725" marR="91450" marL="91450"/>
                </a:tc>
                <a:tc>
                  <a:txBody>
                    <a:bodyPr/>
                    <a:lstStyle/>
                    <a:p>
                      <a:pPr indent="0" lvl="0" marL="0" marR="0" rtl="0" algn="l">
                        <a:spcBef>
                          <a:spcPts val="0"/>
                        </a:spcBef>
                        <a:spcAft>
                          <a:spcPts val="0"/>
                        </a:spcAft>
                        <a:buNone/>
                      </a:pPr>
                      <a:r>
                        <a:rPr lang="en-US" sz="1600"/>
                        <a:t>0.37</a:t>
                      </a:r>
                      <a:endParaRPr/>
                    </a:p>
                  </a:txBody>
                  <a:tcPr marT="45725" marB="45725" marR="91450" marL="91450"/>
                </a:tc>
                <a:tc>
                  <a:txBody>
                    <a:bodyPr/>
                    <a:lstStyle/>
                    <a:p>
                      <a:pPr indent="0" lvl="0" marL="0" marR="0" rtl="0" algn="l">
                        <a:spcBef>
                          <a:spcPts val="0"/>
                        </a:spcBef>
                        <a:spcAft>
                          <a:spcPts val="0"/>
                        </a:spcAft>
                        <a:buNone/>
                      </a:pPr>
                      <a:r>
                        <a:rPr lang="en-US" sz="1600"/>
                        <a:t>24</a:t>
                      </a:r>
                      <a:endParaRPr/>
                    </a:p>
                  </a:txBody>
                  <a:tcPr marT="45725" marB="45725" marR="91450" marL="91450"/>
                </a:tc>
              </a:tr>
              <a:tr h="417950">
                <a:tc>
                  <a:txBody>
                    <a:bodyPr/>
                    <a:lstStyle/>
                    <a:p>
                      <a:pPr indent="0" lvl="0" marL="0" marR="0" rtl="0" algn="l">
                        <a:spcBef>
                          <a:spcPts val="0"/>
                        </a:spcBef>
                        <a:spcAft>
                          <a:spcPts val="0"/>
                        </a:spcAft>
                        <a:buNone/>
                      </a:pPr>
                      <a:r>
                        <a:rPr lang="en-US" sz="1600"/>
                        <a:t>Accuracy</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0.44</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417950">
                <a:tc>
                  <a:txBody>
                    <a:bodyPr/>
                    <a:lstStyle/>
                    <a:p>
                      <a:pPr indent="0" lvl="0" marL="0" marR="0" rtl="0" algn="l">
                        <a:spcBef>
                          <a:spcPts val="0"/>
                        </a:spcBef>
                        <a:spcAft>
                          <a:spcPts val="0"/>
                        </a:spcAft>
                        <a:buNone/>
                      </a:pPr>
                      <a:r>
                        <a:rPr lang="en-US" sz="1600"/>
                        <a:t>Macro avg</a:t>
                      </a:r>
                      <a:endParaRPr/>
                    </a:p>
                  </a:txBody>
                  <a:tcPr marT="45725" marB="45725" marR="91450" marL="91450"/>
                </a:tc>
                <a:tc>
                  <a:txBody>
                    <a:bodyPr/>
                    <a:lstStyle/>
                    <a:p>
                      <a:pPr indent="0" lvl="0" marL="0" marR="0" rtl="0" algn="l">
                        <a:spcBef>
                          <a:spcPts val="0"/>
                        </a:spcBef>
                        <a:spcAft>
                          <a:spcPts val="0"/>
                        </a:spcAft>
                        <a:buNone/>
                      </a:pPr>
                      <a:r>
                        <a:rPr lang="en-US" sz="1600"/>
                        <a:t>0.52</a:t>
                      </a:r>
                      <a:endParaRPr/>
                    </a:p>
                  </a:txBody>
                  <a:tcPr marT="45725" marB="45725" marR="91450" marL="91450"/>
                </a:tc>
                <a:tc>
                  <a:txBody>
                    <a:bodyPr/>
                    <a:lstStyle/>
                    <a:p>
                      <a:pPr indent="0" lvl="0" marL="0" marR="0" rtl="0" algn="l">
                        <a:spcBef>
                          <a:spcPts val="0"/>
                        </a:spcBef>
                        <a:spcAft>
                          <a:spcPts val="0"/>
                        </a:spcAft>
                        <a:buNone/>
                      </a:pPr>
                      <a:r>
                        <a:rPr lang="en-US" sz="1600"/>
                        <a:t>0.44</a:t>
                      </a:r>
                      <a:endParaRPr/>
                    </a:p>
                  </a:txBody>
                  <a:tcPr marT="45725" marB="45725" marR="91450" marL="91450"/>
                </a:tc>
                <a:tc>
                  <a:txBody>
                    <a:bodyPr/>
                    <a:lstStyle/>
                    <a:p>
                      <a:pPr indent="0" lvl="0" marL="0" marR="0" rtl="0" algn="l">
                        <a:spcBef>
                          <a:spcPts val="0"/>
                        </a:spcBef>
                        <a:spcAft>
                          <a:spcPts val="0"/>
                        </a:spcAft>
                        <a:buNone/>
                      </a:pPr>
                      <a:r>
                        <a:rPr lang="en-US" sz="1600"/>
                        <a:t>0.35</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652675">
                <a:tc>
                  <a:txBody>
                    <a:bodyPr/>
                    <a:lstStyle/>
                    <a:p>
                      <a:pPr indent="0" lvl="0" marL="0" marR="0" rtl="0" algn="l">
                        <a:spcBef>
                          <a:spcPts val="0"/>
                        </a:spcBef>
                        <a:spcAft>
                          <a:spcPts val="0"/>
                        </a:spcAft>
                        <a:buNone/>
                      </a:pPr>
                      <a:r>
                        <a:rPr lang="en-US" sz="1600"/>
                        <a:t>Weighted avg</a:t>
                      </a:r>
                      <a:endParaRPr/>
                    </a:p>
                  </a:txBody>
                  <a:tcPr marT="45725" marB="45725" marR="91450" marL="91450"/>
                </a:tc>
                <a:tc>
                  <a:txBody>
                    <a:bodyPr/>
                    <a:lstStyle/>
                    <a:p>
                      <a:pPr indent="0" lvl="0" marL="0" marR="0" rtl="0" algn="l">
                        <a:spcBef>
                          <a:spcPts val="0"/>
                        </a:spcBef>
                        <a:spcAft>
                          <a:spcPts val="0"/>
                        </a:spcAft>
                        <a:buNone/>
                      </a:pPr>
                      <a:r>
                        <a:rPr lang="en-US" sz="1600"/>
                        <a:t>0.48</a:t>
                      </a:r>
                      <a:endParaRPr/>
                    </a:p>
                  </a:txBody>
                  <a:tcPr marT="45725" marB="45725" marR="91450" marL="91450"/>
                </a:tc>
                <a:tc>
                  <a:txBody>
                    <a:bodyPr/>
                    <a:lstStyle/>
                    <a:p>
                      <a:pPr indent="0" lvl="0" marL="0" marR="0" rtl="0" algn="l">
                        <a:spcBef>
                          <a:spcPts val="0"/>
                        </a:spcBef>
                        <a:spcAft>
                          <a:spcPts val="0"/>
                        </a:spcAft>
                        <a:buNone/>
                      </a:pPr>
                      <a:r>
                        <a:rPr lang="en-US" sz="1600"/>
                        <a:t>0.44</a:t>
                      </a:r>
                      <a:endParaRPr/>
                    </a:p>
                  </a:txBody>
                  <a:tcPr marT="45725" marB="45725" marR="91450" marL="91450"/>
                </a:tc>
                <a:tc>
                  <a:txBody>
                    <a:bodyPr/>
                    <a:lstStyle/>
                    <a:p>
                      <a:pPr indent="0" lvl="0" marL="0" marR="0" rtl="0" algn="l">
                        <a:spcBef>
                          <a:spcPts val="0"/>
                        </a:spcBef>
                        <a:spcAft>
                          <a:spcPts val="0"/>
                        </a:spcAft>
                        <a:buNone/>
                      </a:pPr>
                      <a:r>
                        <a:rPr lang="en-US" sz="1600"/>
                        <a:t>0.42</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bl>
          </a:graphicData>
        </a:graphic>
      </p:graphicFrame>
      <p:sp>
        <p:nvSpPr>
          <p:cNvPr id="214" name="Google Shape;214;p10"/>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Here, we can note that drugB performed poorly with a recall of 0, while drugX performed the best overall with the highest recall and </a:t>
            </a:r>
            <a:r>
              <a:rPr lang="en-US"/>
              <a:t>precision.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Base Decision Tree:</a:t>
            </a:r>
            <a:br>
              <a:rPr lang="en-US"/>
            </a:br>
            <a:r>
              <a:rPr lang="en-US"/>
              <a:t>Confusion Matrix</a:t>
            </a:r>
            <a:br>
              <a:rPr lang="en-US"/>
            </a:br>
            <a:endParaRPr/>
          </a:p>
        </p:txBody>
      </p:sp>
      <p:sp>
        <p:nvSpPr>
          <p:cNvPr id="220" name="Google Shape;220;p11"/>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We can see here that almost all of drugA was classified under drugY, and that drugY was once again all over the place.</a:t>
            </a:r>
            <a:endParaRPr/>
          </a:p>
        </p:txBody>
      </p:sp>
      <p:graphicFrame>
        <p:nvGraphicFramePr>
          <p:cNvPr id="221" name="Google Shape;221;p11"/>
          <p:cNvGraphicFramePr/>
          <p:nvPr/>
        </p:nvGraphicFramePr>
        <p:xfrm>
          <a:off x="327171" y="2060575"/>
          <a:ext cx="3000000" cy="3000000"/>
        </p:xfrm>
        <a:graphic>
          <a:graphicData uri="http://schemas.openxmlformats.org/drawingml/2006/table">
            <a:tbl>
              <a:tblPr bandRow="1" firstRow="1">
                <a:noFill/>
                <a:tableStyleId>{59F272E4-16D7-49C0-BD1C-19556FBA212D}</a:tableStyleId>
              </a:tblPr>
              <a:tblGrid>
                <a:gridCol w="862000"/>
                <a:gridCol w="862000"/>
                <a:gridCol w="862000"/>
                <a:gridCol w="862000"/>
                <a:gridCol w="862000"/>
                <a:gridCol w="862000"/>
              </a:tblGrid>
              <a:tr h="6993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r>
              <a:tr h="699300">
                <a:tc>
                  <a:txBody>
                    <a:bodyPr/>
                    <a:lstStyle/>
                    <a:p>
                      <a:pPr indent="0" lvl="0" marL="0" marR="0" rtl="0" algn="l">
                        <a:spcBef>
                          <a:spcPts val="0"/>
                        </a:spcBef>
                        <a:spcAft>
                          <a:spcPts val="0"/>
                        </a:spcAft>
                        <a:buNone/>
                      </a:pPr>
                      <a:r>
                        <a:rPr b="1" lang="en-US" sz="1800"/>
                        <a:t>A</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r>
              <a:tr h="699300">
                <a:tc>
                  <a:txBody>
                    <a:bodyPr/>
                    <a:lstStyle/>
                    <a:p>
                      <a:pPr indent="0" lvl="0" marL="0" marR="0" rtl="0" algn="l">
                        <a:spcBef>
                          <a:spcPts val="0"/>
                        </a:spcBef>
                        <a:spcAft>
                          <a:spcPts val="0"/>
                        </a:spcAft>
                        <a:buNone/>
                      </a:pPr>
                      <a:r>
                        <a:rPr b="1" lang="en-US" sz="1800"/>
                        <a:t>B</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699300">
                <a:tc>
                  <a:txBody>
                    <a:bodyPr/>
                    <a:lstStyle/>
                    <a:p>
                      <a:pPr indent="0" lvl="0" marL="0" marR="0" rtl="0" algn="l">
                        <a:spcBef>
                          <a:spcPts val="0"/>
                        </a:spcBef>
                        <a:spcAft>
                          <a:spcPts val="0"/>
                        </a:spcAft>
                        <a:buNone/>
                      </a:pPr>
                      <a:r>
                        <a:rPr b="1" lang="en-US" sz="1800"/>
                        <a:t>C</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699300">
                <a:tc>
                  <a:txBody>
                    <a:bodyPr/>
                    <a:lstStyle/>
                    <a:p>
                      <a:pPr indent="0" lvl="0" marL="0" marR="0" rtl="0" algn="l">
                        <a:spcBef>
                          <a:spcPts val="0"/>
                        </a:spcBef>
                        <a:spcAft>
                          <a:spcPts val="0"/>
                        </a:spcAft>
                        <a:buNone/>
                      </a:pPr>
                      <a:r>
                        <a:rPr b="1" lang="en-US" sz="1800"/>
                        <a:t>Y</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8</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Top Decision Tree:</a:t>
            </a:r>
            <a:br>
              <a:rPr lang="en-US"/>
            </a:br>
            <a:r>
              <a:rPr lang="en-US"/>
              <a:t>Performance Metrics</a:t>
            </a:r>
            <a:endParaRPr/>
          </a:p>
        </p:txBody>
      </p:sp>
      <p:graphicFrame>
        <p:nvGraphicFramePr>
          <p:cNvPr id="227" name="Google Shape;227;p12"/>
          <p:cNvGraphicFramePr/>
          <p:nvPr/>
        </p:nvGraphicFramePr>
        <p:xfrm>
          <a:off x="176169" y="2060575"/>
          <a:ext cx="3000000" cy="3000000"/>
        </p:xfrm>
        <a:graphic>
          <a:graphicData uri="http://schemas.openxmlformats.org/drawingml/2006/table">
            <a:tbl>
              <a:tblPr bandRow="1" firstRow="1">
                <a:noFill/>
                <a:tableStyleId>{59F272E4-16D7-49C0-BD1C-19556FBA212D}</a:tableStyleId>
              </a:tblPr>
              <a:tblGrid>
                <a:gridCol w="1649725"/>
                <a:gridCol w="1140150"/>
                <a:gridCol w="798825"/>
                <a:gridCol w="632150"/>
                <a:gridCol w="1068850"/>
              </a:tblGrid>
              <a:tr h="417950">
                <a:tc>
                  <a:txBody>
                    <a:bodyPr/>
                    <a:lstStyle/>
                    <a:p>
                      <a:pPr indent="0" lvl="0" marL="0" marR="0" rtl="0" algn="l">
                        <a:spcBef>
                          <a:spcPts val="0"/>
                        </a:spcBef>
                        <a:spcAft>
                          <a:spcPts val="0"/>
                        </a:spcAft>
                        <a:buNone/>
                      </a:pPr>
                      <a:r>
                        <a:rPr lang="en-US" sz="1600"/>
                        <a:t>Drug Type</a:t>
                      </a:r>
                      <a:endParaRPr/>
                    </a:p>
                  </a:txBody>
                  <a:tcPr marT="45725" marB="45725" marR="91450" marL="91450"/>
                </a:tc>
                <a:tc>
                  <a:txBody>
                    <a:bodyPr/>
                    <a:lstStyle/>
                    <a:p>
                      <a:pPr indent="0" lvl="0" marL="0" marR="0" rtl="0" algn="l">
                        <a:spcBef>
                          <a:spcPts val="0"/>
                        </a:spcBef>
                        <a:spcAft>
                          <a:spcPts val="0"/>
                        </a:spcAft>
                        <a:buNone/>
                      </a:pPr>
                      <a:r>
                        <a:rPr lang="en-US" sz="1600"/>
                        <a:t>precision</a:t>
                      </a:r>
                      <a:endParaRPr/>
                    </a:p>
                  </a:txBody>
                  <a:tcPr marT="45725" marB="45725" marR="91450" marL="91450"/>
                </a:tc>
                <a:tc>
                  <a:txBody>
                    <a:bodyPr/>
                    <a:lstStyle/>
                    <a:p>
                      <a:pPr indent="0" lvl="0" marL="0" marR="0" rtl="0" algn="l">
                        <a:spcBef>
                          <a:spcPts val="0"/>
                        </a:spcBef>
                        <a:spcAft>
                          <a:spcPts val="0"/>
                        </a:spcAft>
                        <a:buNone/>
                      </a:pPr>
                      <a:r>
                        <a:rPr lang="en-US" sz="1600"/>
                        <a:t>recall</a:t>
                      </a:r>
                      <a:endParaRPr/>
                    </a:p>
                  </a:txBody>
                  <a:tcPr marT="45725" marB="45725" marR="91450" marL="91450"/>
                </a:tc>
                <a:tc>
                  <a:txBody>
                    <a:bodyPr/>
                    <a:lstStyle/>
                    <a:p>
                      <a:pPr indent="0" lvl="0" marL="0" marR="0" rtl="0" algn="l">
                        <a:spcBef>
                          <a:spcPts val="0"/>
                        </a:spcBef>
                        <a:spcAft>
                          <a:spcPts val="0"/>
                        </a:spcAft>
                        <a:buNone/>
                      </a:pPr>
                      <a:r>
                        <a:rPr lang="en-US" sz="1600"/>
                        <a:t>f1</a:t>
                      </a:r>
                      <a:endParaRPr/>
                    </a:p>
                  </a:txBody>
                  <a:tcPr marT="45725" marB="45725" marR="91450" marL="91450"/>
                </a:tc>
                <a:tc>
                  <a:txBody>
                    <a:bodyPr/>
                    <a:lstStyle/>
                    <a:p>
                      <a:pPr indent="0" lvl="0" marL="0" marR="0" rtl="0" algn="l">
                        <a:spcBef>
                          <a:spcPts val="0"/>
                        </a:spcBef>
                        <a:spcAft>
                          <a:spcPts val="0"/>
                        </a:spcAft>
                        <a:buNone/>
                      </a:pPr>
                      <a:r>
                        <a:rPr lang="en-US" sz="1600"/>
                        <a:t>support</a:t>
                      </a:r>
                      <a:endParaRPr/>
                    </a:p>
                  </a:txBody>
                  <a:tcPr marT="45725" marB="45725" marR="91450" marL="91450"/>
                </a:tc>
              </a:tr>
              <a:tr h="417950">
                <a:tc>
                  <a:txBody>
                    <a:bodyPr/>
                    <a:lstStyle/>
                    <a:p>
                      <a:pPr indent="0" lvl="0" marL="0" marR="0" rtl="0" algn="l">
                        <a:spcBef>
                          <a:spcPts val="0"/>
                        </a:spcBef>
                        <a:spcAft>
                          <a:spcPts val="0"/>
                        </a:spcAft>
                        <a:buNone/>
                      </a:pPr>
                      <a:r>
                        <a:rPr lang="en-US" sz="1600"/>
                        <a:t>A</a:t>
                      </a:r>
                      <a:endParaRPr/>
                    </a:p>
                  </a:txBody>
                  <a:tcPr marT="45725" marB="45725" marR="91450" marL="91450"/>
                </a:tc>
                <a:tc>
                  <a:txBody>
                    <a:bodyPr/>
                    <a:lstStyle/>
                    <a:p>
                      <a:pPr indent="0" lvl="0" marL="0" marR="0" rtl="0" algn="l">
                        <a:spcBef>
                          <a:spcPts val="0"/>
                        </a:spcBef>
                        <a:spcAft>
                          <a:spcPts val="0"/>
                        </a:spcAft>
                        <a:buNone/>
                      </a:pPr>
                      <a:r>
                        <a:rPr lang="en-US" sz="1600"/>
                        <a:t>0.14</a:t>
                      </a:r>
                      <a:endParaRPr/>
                    </a:p>
                  </a:txBody>
                  <a:tcPr marT="45725" marB="45725" marR="91450" marL="91450"/>
                </a:tc>
                <a:tc>
                  <a:txBody>
                    <a:bodyPr/>
                    <a:lstStyle/>
                    <a:p>
                      <a:pPr indent="0" lvl="0" marL="0" marR="0" rtl="0" algn="l">
                        <a:spcBef>
                          <a:spcPts val="0"/>
                        </a:spcBef>
                        <a:spcAft>
                          <a:spcPts val="0"/>
                        </a:spcAft>
                        <a:buNone/>
                      </a:pPr>
                      <a:r>
                        <a:rPr lang="en-US" sz="1600"/>
                        <a:t>0.20</a:t>
                      </a:r>
                      <a:endParaRPr/>
                    </a:p>
                  </a:txBody>
                  <a:tcPr marT="45725" marB="45725" marR="91450" marL="91450"/>
                </a:tc>
                <a:tc>
                  <a:txBody>
                    <a:bodyPr/>
                    <a:lstStyle/>
                    <a:p>
                      <a:pPr indent="0" lvl="0" marL="0" marR="0" rtl="0" algn="l">
                        <a:spcBef>
                          <a:spcPts val="0"/>
                        </a:spcBef>
                        <a:spcAft>
                          <a:spcPts val="0"/>
                        </a:spcAft>
                        <a:buNone/>
                      </a:pPr>
                      <a:r>
                        <a:rPr lang="en-US" sz="1600"/>
                        <a:t>0.17</a:t>
                      </a:r>
                      <a:endParaRPr/>
                    </a:p>
                  </a:txBody>
                  <a:tcPr marT="45725" marB="45725" marR="91450" marL="91450"/>
                </a:tc>
                <a:tc>
                  <a:txBody>
                    <a:bodyPr/>
                    <a:lstStyle/>
                    <a:p>
                      <a:pPr indent="0" lvl="0" marL="0" marR="0" rtl="0" algn="l">
                        <a:spcBef>
                          <a:spcPts val="0"/>
                        </a:spcBef>
                        <a:spcAft>
                          <a:spcPts val="0"/>
                        </a:spcAft>
                        <a:buNone/>
                      </a:pPr>
                      <a:r>
                        <a:rPr lang="en-US" sz="1600"/>
                        <a:t>5</a:t>
                      </a:r>
                      <a:endParaRPr/>
                    </a:p>
                  </a:txBody>
                  <a:tcPr marT="45725" marB="45725" marR="91450" marL="91450"/>
                </a:tc>
              </a:tr>
              <a:tr h="417950">
                <a:tc>
                  <a:txBody>
                    <a:bodyPr/>
                    <a:lstStyle/>
                    <a:p>
                      <a:pPr indent="0" lvl="0" marL="0" marR="0" rtl="0" algn="l">
                        <a:spcBef>
                          <a:spcPts val="0"/>
                        </a:spcBef>
                        <a:spcAft>
                          <a:spcPts val="0"/>
                        </a:spcAft>
                        <a:buNone/>
                      </a:pPr>
                      <a:r>
                        <a:rPr lang="en-US" sz="1600"/>
                        <a:t>B</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C</a:t>
                      </a:r>
                      <a:endParaRPr/>
                    </a:p>
                  </a:txBody>
                  <a:tcPr marT="45725" marB="45725" marR="91450" marL="91450"/>
                </a:tc>
                <a:tc>
                  <a:txBody>
                    <a:bodyPr/>
                    <a:lstStyle/>
                    <a:p>
                      <a:pPr indent="0" lvl="0" marL="0" marR="0" rtl="0" algn="l">
                        <a:spcBef>
                          <a:spcPts val="0"/>
                        </a:spcBef>
                        <a:spcAft>
                          <a:spcPts val="0"/>
                        </a:spcAft>
                        <a:buNone/>
                      </a:pPr>
                      <a:r>
                        <a:rPr lang="en-US" sz="1600"/>
                        <a:t>0.43</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0.60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X</a:t>
                      </a:r>
                      <a:endParaRPr/>
                    </a:p>
                  </a:txBody>
                  <a:tcPr marT="45725" marB="45725" marR="91450" marL="91450"/>
                </a:tc>
                <a:tc>
                  <a:txBody>
                    <a:bodyPr/>
                    <a:lstStyle/>
                    <a:p>
                      <a:pPr indent="0" lvl="0" marL="0" marR="0" rtl="0" algn="l">
                        <a:spcBef>
                          <a:spcPts val="0"/>
                        </a:spcBef>
                        <a:spcAft>
                          <a:spcPts val="0"/>
                        </a:spcAft>
                        <a:buNone/>
                      </a:pPr>
                      <a:r>
                        <a:rPr lang="en-US" sz="1600"/>
                        <a:t>0.62</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0.77</a:t>
                      </a:r>
                      <a:endParaRPr/>
                    </a:p>
                  </a:txBody>
                  <a:tcPr marT="45725" marB="45725" marR="91450" marL="91450"/>
                </a:tc>
                <a:tc>
                  <a:txBody>
                    <a:bodyPr/>
                    <a:lstStyle/>
                    <a:p>
                      <a:pPr indent="0" lvl="0" marL="0" marR="0" rtl="0" algn="l">
                        <a:spcBef>
                          <a:spcPts val="0"/>
                        </a:spcBef>
                        <a:spcAft>
                          <a:spcPts val="0"/>
                        </a:spcAft>
                        <a:buNone/>
                      </a:pPr>
                      <a:r>
                        <a:rPr lang="en-US" sz="1600"/>
                        <a:t>15</a:t>
                      </a:r>
                      <a:endParaRPr/>
                    </a:p>
                  </a:txBody>
                  <a:tcPr marT="45725" marB="45725" marR="91450" marL="91450"/>
                </a:tc>
              </a:tr>
              <a:tr h="417950">
                <a:tc>
                  <a:txBody>
                    <a:bodyPr/>
                    <a:lstStyle/>
                    <a:p>
                      <a:pPr indent="0" lvl="0" marL="0" marR="0" rtl="0" algn="l">
                        <a:spcBef>
                          <a:spcPts val="0"/>
                        </a:spcBef>
                        <a:spcAft>
                          <a:spcPts val="0"/>
                        </a:spcAft>
                        <a:buNone/>
                      </a:pPr>
                      <a:r>
                        <a:rPr lang="en-US" sz="1600"/>
                        <a:t>Y</a:t>
                      </a:r>
                      <a:endParaRPr/>
                    </a:p>
                  </a:txBody>
                  <a:tcPr marT="45725" marB="45725" marR="91450" marL="91450"/>
                </a:tc>
                <a:tc>
                  <a:txBody>
                    <a:bodyPr/>
                    <a:lstStyle/>
                    <a:p>
                      <a:pPr indent="0" lvl="0" marL="0" marR="0" rtl="0" algn="l">
                        <a:spcBef>
                          <a:spcPts val="0"/>
                        </a:spcBef>
                        <a:spcAft>
                          <a:spcPts val="0"/>
                        </a:spcAft>
                        <a:buNone/>
                      </a:pPr>
                      <a:r>
                        <a:rPr lang="en-US" sz="1600"/>
                        <a:t>0.50</a:t>
                      </a:r>
                      <a:endParaRPr/>
                    </a:p>
                  </a:txBody>
                  <a:tcPr marT="45725" marB="45725" marR="91450" marL="91450"/>
                </a:tc>
                <a:tc>
                  <a:txBody>
                    <a:bodyPr/>
                    <a:lstStyle/>
                    <a:p>
                      <a:pPr indent="0" lvl="0" marL="0" marR="0" rtl="0" algn="l">
                        <a:spcBef>
                          <a:spcPts val="0"/>
                        </a:spcBef>
                        <a:spcAft>
                          <a:spcPts val="0"/>
                        </a:spcAft>
                        <a:buNone/>
                      </a:pPr>
                      <a:r>
                        <a:rPr lang="en-US" sz="1600"/>
                        <a:t>0.25</a:t>
                      </a:r>
                      <a:endParaRPr/>
                    </a:p>
                  </a:txBody>
                  <a:tcPr marT="45725" marB="45725" marR="91450" marL="91450"/>
                </a:tc>
                <a:tc>
                  <a:txBody>
                    <a:bodyPr/>
                    <a:lstStyle/>
                    <a:p>
                      <a:pPr indent="0" lvl="0" marL="0" marR="0" rtl="0" algn="l">
                        <a:spcBef>
                          <a:spcPts val="0"/>
                        </a:spcBef>
                        <a:spcAft>
                          <a:spcPts val="0"/>
                        </a:spcAft>
                        <a:buNone/>
                      </a:pPr>
                      <a:r>
                        <a:rPr lang="en-US" sz="1600"/>
                        <a:t>0.33</a:t>
                      </a:r>
                      <a:endParaRPr/>
                    </a:p>
                  </a:txBody>
                  <a:tcPr marT="45725" marB="45725" marR="91450" marL="91450"/>
                </a:tc>
                <a:tc>
                  <a:txBody>
                    <a:bodyPr/>
                    <a:lstStyle/>
                    <a:p>
                      <a:pPr indent="0" lvl="0" marL="0" marR="0" rtl="0" algn="l">
                        <a:spcBef>
                          <a:spcPts val="0"/>
                        </a:spcBef>
                        <a:spcAft>
                          <a:spcPts val="0"/>
                        </a:spcAft>
                        <a:buNone/>
                      </a:pPr>
                      <a:r>
                        <a:rPr lang="en-US" sz="1600"/>
                        <a:t>24</a:t>
                      </a:r>
                      <a:endParaRPr/>
                    </a:p>
                  </a:txBody>
                  <a:tcPr marT="45725" marB="45725" marR="91450" marL="91450"/>
                </a:tc>
              </a:tr>
              <a:tr h="417950">
                <a:tc>
                  <a:txBody>
                    <a:bodyPr/>
                    <a:lstStyle/>
                    <a:p>
                      <a:pPr indent="0" lvl="0" marL="0" marR="0" rtl="0" algn="l">
                        <a:spcBef>
                          <a:spcPts val="0"/>
                        </a:spcBef>
                        <a:spcAft>
                          <a:spcPts val="0"/>
                        </a:spcAft>
                        <a:buNone/>
                      </a:pPr>
                      <a:r>
                        <a:rPr lang="en-US" sz="1600"/>
                        <a:t>Accuracy</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0.50</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417950">
                <a:tc>
                  <a:txBody>
                    <a:bodyPr/>
                    <a:lstStyle/>
                    <a:p>
                      <a:pPr indent="0" lvl="0" marL="0" marR="0" rtl="0" algn="l">
                        <a:spcBef>
                          <a:spcPts val="0"/>
                        </a:spcBef>
                        <a:spcAft>
                          <a:spcPts val="0"/>
                        </a:spcAft>
                        <a:buNone/>
                      </a:pPr>
                      <a:r>
                        <a:rPr lang="en-US" sz="1600"/>
                        <a:t>Macro avg</a:t>
                      </a:r>
                      <a:endParaRPr/>
                    </a:p>
                  </a:txBody>
                  <a:tcPr marT="45725" marB="45725" marR="91450" marL="91450"/>
                </a:tc>
                <a:tc>
                  <a:txBody>
                    <a:bodyPr/>
                    <a:lstStyle/>
                    <a:p>
                      <a:pPr indent="0" lvl="0" marL="0" marR="0" rtl="0" algn="l">
                        <a:spcBef>
                          <a:spcPts val="0"/>
                        </a:spcBef>
                        <a:spcAft>
                          <a:spcPts val="0"/>
                        </a:spcAft>
                        <a:buNone/>
                      </a:pPr>
                      <a:r>
                        <a:rPr lang="en-US" sz="1600"/>
                        <a:t>0.54</a:t>
                      </a:r>
                      <a:endParaRPr/>
                    </a:p>
                  </a:txBody>
                  <a:tcPr marT="45725" marB="45725" marR="91450" marL="91450"/>
                </a:tc>
                <a:tc>
                  <a:txBody>
                    <a:bodyPr/>
                    <a:lstStyle/>
                    <a:p>
                      <a:pPr indent="0" lvl="0" marL="0" marR="0" rtl="0" algn="l">
                        <a:spcBef>
                          <a:spcPts val="0"/>
                        </a:spcBef>
                        <a:spcAft>
                          <a:spcPts val="0"/>
                        </a:spcAft>
                        <a:buNone/>
                      </a:pPr>
                      <a:r>
                        <a:rPr lang="en-US" sz="1600"/>
                        <a:t>0.49</a:t>
                      </a:r>
                      <a:endParaRPr/>
                    </a:p>
                  </a:txBody>
                  <a:tcPr marT="45725" marB="45725" marR="91450" marL="91450"/>
                </a:tc>
                <a:tc>
                  <a:txBody>
                    <a:bodyPr/>
                    <a:lstStyle/>
                    <a:p>
                      <a:pPr indent="0" lvl="0" marL="0" marR="0" rtl="0" algn="l">
                        <a:spcBef>
                          <a:spcPts val="0"/>
                        </a:spcBef>
                        <a:spcAft>
                          <a:spcPts val="0"/>
                        </a:spcAft>
                        <a:buNone/>
                      </a:pPr>
                      <a:r>
                        <a:rPr lang="en-US" sz="1600"/>
                        <a:t>0.35</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652675">
                <a:tc>
                  <a:txBody>
                    <a:bodyPr/>
                    <a:lstStyle/>
                    <a:p>
                      <a:pPr indent="0" lvl="0" marL="0" marR="0" rtl="0" algn="l">
                        <a:spcBef>
                          <a:spcPts val="0"/>
                        </a:spcBef>
                        <a:spcAft>
                          <a:spcPts val="0"/>
                        </a:spcAft>
                        <a:buNone/>
                      </a:pPr>
                      <a:r>
                        <a:rPr lang="en-US" sz="1600"/>
                        <a:t>Weighted avg</a:t>
                      </a:r>
                      <a:endParaRPr/>
                    </a:p>
                  </a:txBody>
                  <a:tcPr marT="45725" marB="45725" marR="91450" marL="91450"/>
                </a:tc>
                <a:tc>
                  <a:txBody>
                    <a:bodyPr/>
                    <a:lstStyle/>
                    <a:p>
                      <a:pPr indent="0" lvl="0" marL="0" marR="0" rtl="0" algn="l">
                        <a:spcBef>
                          <a:spcPts val="0"/>
                        </a:spcBef>
                        <a:spcAft>
                          <a:spcPts val="0"/>
                        </a:spcAft>
                        <a:buNone/>
                      </a:pPr>
                      <a:r>
                        <a:rPr lang="en-US" sz="1600"/>
                        <a:t>0.53</a:t>
                      </a:r>
                      <a:endParaRPr/>
                    </a:p>
                  </a:txBody>
                  <a:tcPr marT="45725" marB="45725" marR="91450" marL="91450"/>
                </a:tc>
                <a:tc>
                  <a:txBody>
                    <a:bodyPr/>
                    <a:lstStyle/>
                    <a:p>
                      <a:pPr indent="0" lvl="0" marL="0" marR="0" rtl="0" algn="l">
                        <a:spcBef>
                          <a:spcPts val="0"/>
                        </a:spcBef>
                        <a:spcAft>
                          <a:spcPts val="0"/>
                        </a:spcAft>
                        <a:buNone/>
                      </a:pPr>
                      <a:r>
                        <a:rPr lang="en-US" sz="1600"/>
                        <a:t>0.50</a:t>
                      </a:r>
                      <a:endParaRPr/>
                    </a:p>
                  </a:txBody>
                  <a:tcPr marT="45725" marB="45725" marR="91450" marL="91450"/>
                </a:tc>
                <a:tc>
                  <a:txBody>
                    <a:bodyPr/>
                    <a:lstStyle/>
                    <a:p>
                      <a:pPr indent="0" lvl="0" marL="0" marR="0" rtl="0" algn="l">
                        <a:spcBef>
                          <a:spcPts val="0"/>
                        </a:spcBef>
                        <a:spcAft>
                          <a:spcPts val="0"/>
                        </a:spcAft>
                        <a:buNone/>
                      </a:pPr>
                      <a:r>
                        <a:rPr lang="en-US" sz="1600"/>
                        <a:t>0.44</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bl>
          </a:graphicData>
        </a:graphic>
      </p:graphicFrame>
      <p:sp>
        <p:nvSpPr>
          <p:cNvPr id="228" name="Google Shape;228;p12"/>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We can see that the top decision tree has </a:t>
            </a:r>
            <a:r>
              <a:rPr lang="en-US"/>
              <a:t>outperformed</a:t>
            </a:r>
            <a:r>
              <a:rPr lang="en-US"/>
              <a:t> the base model by looking at the averages.</a:t>
            </a:r>
            <a:endParaRPr/>
          </a:p>
          <a:p>
            <a:pPr indent="-251459" lvl="0" marL="342900" rtl="0" algn="l">
              <a:spcBef>
                <a:spcPts val="0"/>
              </a:spcBef>
              <a:spcAft>
                <a:spcPts val="0"/>
              </a:spcAft>
              <a:buSzPts val="1440"/>
              <a:buNone/>
            </a:pPr>
            <a:r>
              <a:rPr lang="en-US"/>
              <a:t>The parameters used were "max_depth":[40,50], "min_samples_split":[30,40,50], "criterion":["gini","entropy"]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Top Decision Tree:</a:t>
            </a:r>
            <a:br>
              <a:rPr lang="en-US"/>
            </a:br>
            <a:r>
              <a:rPr lang="en-US"/>
              <a:t>Confusion Matrix</a:t>
            </a:r>
            <a:br>
              <a:rPr lang="en-US"/>
            </a:br>
            <a:endParaRPr/>
          </a:p>
        </p:txBody>
      </p:sp>
      <p:sp>
        <p:nvSpPr>
          <p:cNvPr id="234" name="Google Shape;234;p13"/>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Here, all 15 of drugX and drugC were classified correctly, while drugA was mostly classified as drugY again and drugY was all over the place</a:t>
            </a:r>
            <a:endParaRPr/>
          </a:p>
        </p:txBody>
      </p:sp>
      <p:graphicFrame>
        <p:nvGraphicFramePr>
          <p:cNvPr id="235" name="Google Shape;235;p13"/>
          <p:cNvGraphicFramePr/>
          <p:nvPr/>
        </p:nvGraphicFramePr>
        <p:xfrm>
          <a:off x="327171" y="2060575"/>
          <a:ext cx="3000000" cy="3000000"/>
        </p:xfrm>
        <a:graphic>
          <a:graphicData uri="http://schemas.openxmlformats.org/drawingml/2006/table">
            <a:tbl>
              <a:tblPr bandRow="1" firstRow="1">
                <a:noFill/>
                <a:tableStyleId>{59F272E4-16D7-49C0-BD1C-19556FBA212D}</a:tableStyleId>
              </a:tblPr>
              <a:tblGrid>
                <a:gridCol w="862000"/>
                <a:gridCol w="862000"/>
                <a:gridCol w="862000"/>
                <a:gridCol w="862000"/>
                <a:gridCol w="862000"/>
                <a:gridCol w="862000"/>
              </a:tblGrid>
              <a:tr h="6993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r>
              <a:tr h="699300">
                <a:tc>
                  <a:txBody>
                    <a:bodyPr/>
                    <a:lstStyle/>
                    <a:p>
                      <a:pPr indent="0" lvl="0" marL="0" marR="0" rtl="0" algn="l">
                        <a:spcBef>
                          <a:spcPts val="0"/>
                        </a:spcBef>
                        <a:spcAft>
                          <a:spcPts val="0"/>
                        </a:spcAft>
                        <a:buNone/>
                      </a:pPr>
                      <a:r>
                        <a:rPr b="1" lang="en-US" sz="1800"/>
                        <a:t>A</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r>
              <a:tr h="699300">
                <a:tc>
                  <a:txBody>
                    <a:bodyPr/>
                    <a:lstStyle/>
                    <a:p>
                      <a:pPr indent="0" lvl="0" marL="0" marR="0" rtl="0" algn="l">
                        <a:spcBef>
                          <a:spcPts val="0"/>
                        </a:spcBef>
                        <a:spcAft>
                          <a:spcPts val="0"/>
                        </a:spcAft>
                        <a:buNone/>
                      </a:pPr>
                      <a:r>
                        <a:rPr b="1" lang="en-US" sz="1800"/>
                        <a:t>B</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699300">
                <a:tc>
                  <a:txBody>
                    <a:bodyPr/>
                    <a:lstStyle/>
                    <a:p>
                      <a:pPr indent="0" lvl="0" marL="0" marR="0" rtl="0" algn="l">
                        <a:spcBef>
                          <a:spcPts val="0"/>
                        </a:spcBef>
                        <a:spcAft>
                          <a:spcPts val="0"/>
                        </a:spcAft>
                        <a:buNone/>
                      </a:pPr>
                      <a:r>
                        <a:rPr b="1" lang="en-US" sz="1800"/>
                        <a:t>C</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Y</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Perceptron:</a:t>
            </a:r>
            <a:br>
              <a:rPr lang="en-US"/>
            </a:br>
            <a:r>
              <a:rPr lang="en-US"/>
              <a:t>Performance Metrics</a:t>
            </a:r>
            <a:endParaRPr/>
          </a:p>
        </p:txBody>
      </p:sp>
      <p:graphicFrame>
        <p:nvGraphicFramePr>
          <p:cNvPr id="241" name="Google Shape;241;p14"/>
          <p:cNvGraphicFramePr/>
          <p:nvPr/>
        </p:nvGraphicFramePr>
        <p:xfrm>
          <a:off x="176169" y="2060575"/>
          <a:ext cx="3000000" cy="3000000"/>
        </p:xfrm>
        <a:graphic>
          <a:graphicData uri="http://schemas.openxmlformats.org/drawingml/2006/table">
            <a:tbl>
              <a:tblPr bandRow="1" firstRow="1">
                <a:noFill/>
                <a:tableStyleId>{59F272E4-16D7-49C0-BD1C-19556FBA212D}</a:tableStyleId>
              </a:tblPr>
              <a:tblGrid>
                <a:gridCol w="1649725"/>
                <a:gridCol w="1140150"/>
                <a:gridCol w="798825"/>
                <a:gridCol w="632150"/>
                <a:gridCol w="1068850"/>
              </a:tblGrid>
              <a:tr h="417950">
                <a:tc>
                  <a:txBody>
                    <a:bodyPr/>
                    <a:lstStyle/>
                    <a:p>
                      <a:pPr indent="0" lvl="0" marL="0" marR="0" rtl="0" algn="l">
                        <a:spcBef>
                          <a:spcPts val="0"/>
                        </a:spcBef>
                        <a:spcAft>
                          <a:spcPts val="0"/>
                        </a:spcAft>
                        <a:buNone/>
                      </a:pPr>
                      <a:r>
                        <a:rPr lang="en-US" sz="1600"/>
                        <a:t>Drug Type</a:t>
                      </a:r>
                      <a:endParaRPr/>
                    </a:p>
                  </a:txBody>
                  <a:tcPr marT="45725" marB="45725" marR="91450" marL="91450"/>
                </a:tc>
                <a:tc>
                  <a:txBody>
                    <a:bodyPr/>
                    <a:lstStyle/>
                    <a:p>
                      <a:pPr indent="0" lvl="0" marL="0" marR="0" rtl="0" algn="l">
                        <a:spcBef>
                          <a:spcPts val="0"/>
                        </a:spcBef>
                        <a:spcAft>
                          <a:spcPts val="0"/>
                        </a:spcAft>
                        <a:buNone/>
                      </a:pPr>
                      <a:r>
                        <a:rPr lang="en-US" sz="1600"/>
                        <a:t>precision</a:t>
                      </a:r>
                      <a:endParaRPr/>
                    </a:p>
                  </a:txBody>
                  <a:tcPr marT="45725" marB="45725" marR="91450" marL="91450"/>
                </a:tc>
                <a:tc>
                  <a:txBody>
                    <a:bodyPr/>
                    <a:lstStyle/>
                    <a:p>
                      <a:pPr indent="0" lvl="0" marL="0" marR="0" rtl="0" algn="l">
                        <a:spcBef>
                          <a:spcPts val="0"/>
                        </a:spcBef>
                        <a:spcAft>
                          <a:spcPts val="0"/>
                        </a:spcAft>
                        <a:buNone/>
                      </a:pPr>
                      <a:r>
                        <a:rPr lang="en-US" sz="1600"/>
                        <a:t>recall</a:t>
                      </a:r>
                      <a:endParaRPr/>
                    </a:p>
                  </a:txBody>
                  <a:tcPr marT="45725" marB="45725" marR="91450" marL="91450"/>
                </a:tc>
                <a:tc>
                  <a:txBody>
                    <a:bodyPr/>
                    <a:lstStyle/>
                    <a:p>
                      <a:pPr indent="0" lvl="0" marL="0" marR="0" rtl="0" algn="l">
                        <a:spcBef>
                          <a:spcPts val="0"/>
                        </a:spcBef>
                        <a:spcAft>
                          <a:spcPts val="0"/>
                        </a:spcAft>
                        <a:buNone/>
                      </a:pPr>
                      <a:r>
                        <a:rPr lang="en-US" sz="1600"/>
                        <a:t>f1</a:t>
                      </a:r>
                      <a:endParaRPr/>
                    </a:p>
                  </a:txBody>
                  <a:tcPr marT="45725" marB="45725" marR="91450" marL="91450"/>
                </a:tc>
                <a:tc>
                  <a:txBody>
                    <a:bodyPr/>
                    <a:lstStyle/>
                    <a:p>
                      <a:pPr indent="0" lvl="0" marL="0" marR="0" rtl="0" algn="l">
                        <a:spcBef>
                          <a:spcPts val="0"/>
                        </a:spcBef>
                        <a:spcAft>
                          <a:spcPts val="0"/>
                        </a:spcAft>
                        <a:buNone/>
                      </a:pPr>
                      <a:r>
                        <a:rPr lang="en-US" sz="1600"/>
                        <a:t>support</a:t>
                      </a:r>
                      <a:endParaRPr/>
                    </a:p>
                  </a:txBody>
                  <a:tcPr marT="45725" marB="45725" marR="91450" marL="91450"/>
                </a:tc>
              </a:tr>
              <a:tr h="417950">
                <a:tc>
                  <a:txBody>
                    <a:bodyPr/>
                    <a:lstStyle/>
                    <a:p>
                      <a:pPr indent="0" lvl="0" marL="0" marR="0" rtl="0" algn="l">
                        <a:spcBef>
                          <a:spcPts val="0"/>
                        </a:spcBef>
                        <a:spcAft>
                          <a:spcPts val="0"/>
                        </a:spcAft>
                        <a:buNone/>
                      </a:pPr>
                      <a:r>
                        <a:rPr lang="en-US" sz="1600"/>
                        <a:t>A</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5</a:t>
                      </a:r>
                      <a:endParaRPr/>
                    </a:p>
                  </a:txBody>
                  <a:tcPr marT="45725" marB="45725" marR="91450" marL="91450"/>
                </a:tc>
              </a:tr>
              <a:tr h="417950">
                <a:tc>
                  <a:txBody>
                    <a:bodyPr/>
                    <a:lstStyle/>
                    <a:p>
                      <a:pPr indent="0" lvl="0" marL="0" marR="0" rtl="0" algn="l">
                        <a:spcBef>
                          <a:spcPts val="0"/>
                        </a:spcBef>
                        <a:spcAft>
                          <a:spcPts val="0"/>
                        </a:spcAft>
                        <a:buNone/>
                      </a:pPr>
                      <a:r>
                        <a:rPr lang="en-US" sz="1600"/>
                        <a:t>B</a:t>
                      </a:r>
                      <a:endParaRPr/>
                    </a:p>
                  </a:txBody>
                  <a:tcPr marT="45725" marB="45725" marR="91450" marL="91450"/>
                </a:tc>
                <a:tc>
                  <a:txBody>
                    <a:bodyPr/>
                    <a:lstStyle/>
                    <a:p>
                      <a:pPr indent="0" lvl="0" marL="0" marR="0" rtl="0" algn="l">
                        <a:spcBef>
                          <a:spcPts val="0"/>
                        </a:spcBef>
                        <a:spcAft>
                          <a:spcPts val="0"/>
                        </a:spcAft>
                        <a:buNone/>
                      </a:pPr>
                      <a:r>
                        <a:rPr lang="en-US" sz="1600"/>
                        <a:t>0.14</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0.24</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C</a:t>
                      </a:r>
                      <a:endParaRPr/>
                    </a:p>
                  </a:txBody>
                  <a:tcPr marT="45725" marB="45725" marR="91450" marL="91450"/>
                </a:tc>
                <a:tc>
                  <a:txBody>
                    <a:bodyPr/>
                    <a:lstStyle/>
                    <a:p>
                      <a:pPr indent="0" lvl="0" marL="0" marR="0" rtl="0" algn="l">
                        <a:spcBef>
                          <a:spcPts val="0"/>
                        </a:spcBef>
                        <a:spcAft>
                          <a:spcPts val="0"/>
                        </a:spcAft>
                        <a:buNone/>
                      </a:pPr>
                      <a:r>
                        <a:rPr lang="en-US" sz="1600"/>
                        <a:t>0.43</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0.60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X</a:t>
                      </a:r>
                      <a:endParaRPr/>
                    </a:p>
                  </a:txBody>
                  <a:tcPr marT="45725" marB="45725" marR="91450" marL="91450"/>
                </a:tc>
                <a:tc>
                  <a:txBody>
                    <a:bodyPr/>
                    <a:lstStyle/>
                    <a:p>
                      <a:pPr indent="0" lvl="0" marL="0" marR="0" rtl="0" algn="l">
                        <a:spcBef>
                          <a:spcPts val="0"/>
                        </a:spcBef>
                        <a:spcAft>
                          <a:spcPts val="0"/>
                        </a:spcAft>
                        <a:buNone/>
                      </a:pPr>
                      <a:r>
                        <a:rPr lang="en-US" sz="1600"/>
                        <a:t>0.25</a:t>
                      </a:r>
                      <a:endParaRPr/>
                    </a:p>
                  </a:txBody>
                  <a:tcPr marT="45725" marB="45725" marR="91450" marL="91450"/>
                </a:tc>
                <a:tc>
                  <a:txBody>
                    <a:bodyPr/>
                    <a:lstStyle/>
                    <a:p>
                      <a:pPr indent="0" lvl="0" marL="0" marR="0" rtl="0" algn="l">
                        <a:spcBef>
                          <a:spcPts val="0"/>
                        </a:spcBef>
                        <a:spcAft>
                          <a:spcPts val="0"/>
                        </a:spcAft>
                        <a:buNone/>
                      </a:pPr>
                      <a:r>
                        <a:rPr lang="en-US" sz="1600"/>
                        <a:t>0.07</a:t>
                      </a:r>
                      <a:endParaRPr/>
                    </a:p>
                  </a:txBody>
                  <a:tcPr marT="45725" marB="45725" marR="91450" marL="91450"/>
                </a:tc>
                <a:tc>
                  <a:txBody>
                    <a:bodyPr/>
                    <a:lstStyle/>
                    <a:p>
                      <a:pPr indent="0" lvl="0" marL="0" marR="0" rtl="0" algn="l">
                        <a:spcBef>
                          <a:spcPts val="0"/>
                        </a:spcBef>
                        <a:spcAft>
                          <a:spcPts val="0"/>
                        </a:spcAft>
                        <a:buNone/>
                      </a:pPr>
                      <a:r>
                        <a:rPr lang="en-US" sz="1600"/>
                        <a:t>0.11</a:t>
                      </a:r>
                      <a:endParaRPr/>
                    </a:p>
                  </a:txBody>
                  <a:tcPr marT="45725" marB="45725" marR="91450" marL="91450"/>
                </a:tc>
                <a:tc>
                  <a:txBody>
                    <a:bodyPr/>
                    <a:lstStyle/>
                    <a:p>
                      <a:pPr indent="0" lvl="0" marL="0" marR="0" rtl="0" algn="l">
                        <a:spcBef>
                          <a:spcPts val="0"/>
                        </a:spcBef>
                        <a:spcAft>
                          <a:spcPts val="0"/>
                        </a:spcAft>
                        <a:buNone/>
                      </a:pPr>
                      <a:r>
                        <a:rPr lang="en-US" sz="1600"/>
                        <a:t>15</a:t>
                      </a:r>
                      <a:endParaRPr/>
                    </a:p>
                  </a:txBody>
                  <a:tcPr marT="45725" marB="45725" marR="91450" marL="91450"/>
                </a:tc>
              </a:tr>
              <a:tr h="417950">
                <a:tc>
                  <a:txBody>
                    <a:bodyPr/>
                    <a:lstStyle/>
                    <a:p>
                      <a:pPr indent="0" lvl="0" marL="0" marR="0" rtl="0" algn="l">
                        <a:spcBef>
                          <a:spcPts val="0"/>
                        </a:spcBef>
                        <a:spcAft>
                          <a:spcPts val="0"/>
                        </a:spcAft>
                        <a:buNone/>
                      </a:pPr>
                      <a:r>
                        <a:rPr lang="en-US" sz="1600"/>
                        <a:t>Y</a:t>
                      </a:r>
                      <a:endParaRPr/>
                    </a:p>
                  </a:txBody>
                  <a:tcPr marT="45725" marB="45725" marR="91450" marL="91450"/>
                </a:tc>
                <a:tc>
                  <a:txBody>
                    <a:bodyPr/>
                    <a:lstStyle/>
                    <a:p>
                      <a:pPr indent="0" lvl="0" marL="0" marR="0" rtl="0" algn="l">
                        <a:spcBef>
                          <a:spcPts val="0"/>
                        </a:spcBef>
                        <a:spcAft>
                          <a:spcPts val="0"/>
                        </a:spcAft>
                        <a:buNone/>
                      </a:pPr>
                      <a:r>
                        <a:rPr lang="en-US" sz="1600"/>
                        <a:t>0.29</a:t>
                      </a:r>
                      <a:endParaRPr/>
                    </a:p>
                  </a:txBody>
                  <a:tcPr marT="45725" marB="45725" marR="91450" marL="91450"/>
                </a:tc>
                <a:tc>
                  <a:txBody>
                    <a:bodyPr/>
                    <a:lstStyle/>
                    <a:p>
                      <a:pPr indent="0" lvl="0" marL="0" marR="0" rtl="0" algn="l">
                        <a:spcBef>
                          <a:spcPts val="0"/>
                        </a:spcBef>
                        <a:spcAft>
                          <a:spcPts val="0"/>
                        </a:spcAft>
                        <a:buNone/>
                      </a:pPr>
                      <a:r>
                        <a:rPr lang="en-US" sz="1600"/>
                        <a:t>0.21</a:t>
                      </a:r>
                      <a:endParaRPr/>
                    </a:p>
                  </a:txBody>
                  <a:tcPr marT="45725" marB="45725" marR="91450" marL="91450"/>
                </a:tc>
                <a:tc>
                  <a:txBody>
                    <a:bodyPr/>
                    <a:lstStyle/>
                    <a:p>
                      <a:pPr indent="0" lvl="0" marL="0" marR="0" rtl="0" algn="l">
                        <a:spcBef>
                          <a:spcPts val="0"/>
                        </a:spcBef>
                        <a:spcAft>
                          <a:spcPts val="0"/>
                        </a:spcAft>
                        <a:buNone/>
                      </a:pPr>
                      <a:r>
                        <a:rPr lang="en-US" sz="1600"/>
                        <a:t>0.24</a:t>
                      </a:r>
                      <a:endParaRPr/>
                    </a:p>
                  </a:txBody>
                  <a:tcPr marT="45725" marB="45725" marR="91450" marL="91450"/>
                </a:tc>
                <a:tc>
                  <a:txBody>
                    <a:bodyPr/>
                    <a:lstStyle/>
                    <a:p>
                      <a:pPr indent="0" lvl="0" marL="0" marR="0" rtl="0" algn="l">
                        <a:spcBef>
                          <a:spcPts val="0"/>
                        </a:spcBef>
                        <a:spcAft>
                          <a:spcPts val="0"/>
                        </a:spcAft>
                        <a:buNone/>
                      </a:pPr>
                      <a:r>
                        <a:rPr lang="en-US" sz="1600"/>
                        <a:t>24</a:t>
                      </a:r>
                      <a:endParaRPr/>
                    </a:p>
                  </a:txBody>
                  <a:tcPr marT="45725" marB="45725" marR="91450" marL="91450"/>
                </a:tc>
              </a:tr>
              <a:tr h="417950">
                <a:tc>
                  <a:txBody>
                    <a:bodyPr/>
                    <a:lstStyle/>
                    <a:p>
                      <a:pPr indent="0" lvl="0" marL="0" marR="0" rtl="0" algn="l">
                        <a:spcBef>
                          <a:spcPts val="0"/>
                        </a:spcBef>
                        <a:spcAft>
                          <a:spcPts val="0"/>
                        </a:spcAft>
                        <a:buNone/>
                      </a:pPr>
                      <a:r>
                        <a:rPr lang="en-US" sz="1600"/>
                        <a:t>Accuracy</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0.24</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417950">
                <a:tc>
                  <a:txBody>
                    <a:bodyPr/>
                    <a:lstStyle/>
                    <a:p>
                      <a:pPr indent="0" lvl="0" marL="0" marR="0" rtl="0" algn="l">
                        <a:spcBef>
                          <a:spcPts val="0"/>
                        </a:spcBef>
                        <a:spcAft>
                          <a:spcPts val="0"/>
                        </a:spcAft>
                        <a:buNone/>
                      </a:pPr>
                      <a:r>
                        <a:rPr lang="en-US" sz="1600"/>
                        <a:t>Macro avg</a:t>
                      </a:r>
                      <a:endParaRPr/>
                    </a:p>
                  </a:txBody>
                  <a:tcPr marT="45725" marB="45725" marR="91450" marL="91450"/>
                </a:tc>
                <a:tc>
                  <a:txBody>
                    <a:bodyPr/>
                    <a:lstStyle/>
                    <a:p>
                      <a:pPr indent="0" lvl="0" marL="0" marR="0" rtl="0" algn="l">
                        <a:spcBef>
                          <a:spcPts val="0"/>
                        </a:spcBef>
                        <a:spcAft>
                          <a:spcPts val="0"/>
                        </a:spcAft>
                        <a:buNone/>
                      </a:pPr>
                      <a:r>
                        <a:rPr lang="en-US" sz="1600"/>
                        <a:t>0.42</a:t>
                      </a:r>
                      <a:endParaRPr/>
                    </a:p>
                  </a:txBody>
                  <a:tcPr marT="45725" marB="45725" marR="91450" marL="91450"/>
                </a:tc>
                <a:tc>
                  <a:txBody>
                    <a:bodyPr/>
                    <a:lstStyle/>
                    <a:p>
                      <a:pPr indent="0" lvl="0" marL="0" marR="0" rtl="0" algn="l">
                        <a:spcBef>
                          <a:spcPts val="0"/>
                        </a:spcBef>
                        <a:spcAft>
                          <a:spcPts val="0"/>
                        </a:spcAft>
                        <a:buNone/>
                      </a:pPr>
                      <a:r>
                        <a:rPr lang="en-US" sz="1600"/>
                        <a:t>0.46</a:t>
                      </a:r>
                      <a:endParaRPr/>
                    </a:p>
                  </a:txBody>
                  <a:tcPr marT="45725" marB="45725" marR="91450" marL="91450"/>
                </a:tc>
                <a:tc>
                  <a:txBody>
                    <a:bodyPr/>
                    <a:lstStyle/>
                    <a:p>
                      <a:pPr indent="0" lvl="0" marL="0" marR="0" rtl="0" algn="l">
                        <a:spcBef>
                          <a:spcPts val="0"/>
                        </a:spcBef>
                        <a:spcAft>
                          <a:spcPts val="0"/>
                        </a:spcAft>
                        <a:buNone/>
                      </a:pPr>
                      <a:r>
                        <a:rPr lang="en-US" sz="1600"/>
                        <a:t>0.24</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652675">
                <a:tc>
                  <a:txBody>
                    <a:bodyPr/>
                    <a:lstStyle/>
                    <a:p>
                      <a:pPr indent="0" lvl="0" marL="0" marR="0" rtl="0" algn="l">
                        <a:spcBef>
                          <a:spcPts val="0"/>
                        </a:spcBef>
                        <a:spcAft>
                          <a:spcPts val="0"/>
                        </a:spcAft>
                        <a:buNone/>
                      </a:pPr>
                      <a:r>
                        <a:rPr lang="en-US" sz="1600"/>
                        <a:t>Weighted avg</a:t>
                      </a:r>
                      <a:endParaRPr/>
                    </a:p>
                  </a:txBody>
                  <a:tcPr marT="45725" marB="45725" marR="91450" marL="91450"/>
                </a:tc>
                <a:tc>
                  <a:txBody>
                    <a:bodyPr/>
                    <a:lstStyle/>
                    <a:p>
                      <a:pPr indent="0" lvl="0" marL="0" marR="0" rtl="0" algn="l">
                        <a:spcBef>
                          <a:spcPts val="0"/>
                        </a:spcBef>
                        <a:spcAft>
                          <a:spcPts val="0"/>
                        </a:spcAft>
                        <a:buNone/>
                      </a:pPr>
                      <a:r>
                        <a:rPr lang="en-US" sz="1600"/>
                        <a:t>0.35</a:t>
                      </a:r>
                      <a:endParaRPr/>
                    </a:p>
                  </a:txBody>
                  <a:tcPr marT="45725" marB="45725" marR="91450" marL="91450"/>
                </a:tc>
                <a:tc>
                  <a:txBody>
                    <a:bodyPr/>
                    <a:lstStyle/>
                    <a:p>
                      <a:pPr indent="0" lvl="0" marL="0" marR="0" rtl="0" algn="l">
                        <a:spcBef>
                          <a:spcPts val="0"/>
                        </a:spcBef>
                        <a:spcAft>
                          <a:spcPts val="0"/>
                        </a:spcAft>
                        <a:buNone/>
                      </a:pPr>
                      <a:r>
                        <a:rPr lang="en-US" sz="1600"/>
                        <a:t>0.24</a:t>
                      </a:r>
                      <a:endParaRPr/>
                    </a:p>
                  </a:txBody>
                  <a:tcPr marT="45725" marB="45725" marR="91450" marL="91450"/>
                </a:tc>
                <a:tc>
                  <a:txBody>
                    <a:bodyPr/>
                    <a:lstStyle/>
                    <a:p>
                      <a:pPr indent="0" lvl="0" marL="0" marR="0" rtl="0" algn="l">
                        <a:spcBef>
                          <a:spcPts val="0"/>
                        </a:spcBef>
                        <a:spcAft>
                          <a:spcPts val="0"/>
                        </a:spcAft>
                        <a:buNone/>
                      </a:pPr>
                      <a:r>
                        <a:rPr lang="en-US" sz="1600"/>
                        <a:t>0.20</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bl>
          </a:graphicData>
        </a:graphic>
      </p:graphicFrame>
      <p:sp>
        <p:nvSpPr>
          <p:cNvPr id="242" name="Google Shape;242;p14"/>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Here we can note that drugB and C have recall values of 1 which is very good, but low precision which indicates that many other drugs were also classified incorrectly in those categories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Perceptron:</a:t>
            </a:r>
            <a:br>
              <a:rPr lang="en-US"/>
            </a:br>
            <a:r>
              <a:rPr lang="en-US"/>
              <a:t>Confusion Matrix</a:t>
            </a:r>
            <a:br>
              <a:rPr lang="en-US"/>
            </a:br>
            <a:endParaRPr/>
          </a:p>
        </p:txBody>
      </p:sp>
      <p:sp>
        <p:nvSpPr>
          <p:cNvPr id="248" name="Google Shape;248;p1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While all of drugB and C were classified correctly, the others did not fare very well</a:t>
            </a:r>
            <a:endParaRPr/>
          </a:p>
        </p:txBody>
      </p:sp>
      <p:graphicFrame>
        <p:nvGraphicFramePr>
          <p:cNvPr id="249" name="Google Shape;249;p15"/>
          <p:cNvGraphicFramePr/>
          <p:nvPr/>
        </p:nvGraphicFramePr>
        <p:xfrm>
          <a:off x="327171" y="2060575"/>
          <a:ext cx="3000000" cy="3000000"/>
        </p:xfrm>
        <a:graphic>
          <a:graphicData uri="http://schemas.openxmlformats.org/drawingml/2006/table">
            <a:tbl>
              <a:tblPr bandRow="1" firstRow="1">
                <a:noFill/>
                <a:tableStyleId>{59F272E4-16D7-49C0-BD1C-19556FBA212D}</a:tableStyleId>
              </a:tblPr>
              <a:tblGrid>
                <a:gridCol w="862000"/>
                <a:gridCol w="862000"/>
                <a:gridCol w="862000"/>
                <a:gridCol w="862000"/>
                <a:gridCol w="862000"/>
                <a:gridCol w="862000"/>
              </a:tblGrid>
              <a:tr h="6993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r>
              <a:tr h="699300">
                <a:tc>
                  <a:txBody>
                    <a:bodyPr/>
                    <a:lstStyle/>
                    <a:p>
                      <a:pPr indent="0" lvl="0" marL="0" marR="0" rtl="0" algn="l">
                        <a:spcBef>
                          <a:spcPts val="0"/>
                        </a:spcBef>
                        <a:spcAft>
                          <a:spcPts val="0"/>
                        </a:spcAft>
                        <a:buNone/>
                      </a:pPr>
                      <a:r>
                        <a:rPr b="1" lang="en-US" sz="1800"/>
                        <a:t>A</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B</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C</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12</a:t>
                      </a:r>
                      <a:endParaRPr/>
                    </a:p>
                  </a:txBody>
                  <a:tcPr marT="45725" marB="45725" marR="91450" marL="91450"/>
                </a:tc>
              </a:tr>
              <a:tr h="699300">
                <a:tc>
                  <a:txBody>
                    <a:bodyPr/>
                    <a:lstStyle/>
                    <a:p>
                      <a:pPr indent="0" lvl="0" marL="0" marR="0" rtl="0" algn="l">
                        <a:spcBef>
                          <a:spcPts val="0"/>
                        </a:spcBef>
                        <a:spcAft>
                          <a:spcPts val="0"/>
                        </a:spcAft>
                        <a:buNone/>
                      </a:pPr>
                      <a:r>
                        <a:rPr b="1" lang="en-US" sz="1800"/>
                        <a:t>Y</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12</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Base Multi-Layered Perceptron:</a:t>
            </a:r>
            <a:br>
              <a:rPr lang="en-US"/>
            </a:br>
            <a:r>
              <a:rPr lang="en-US"/>
              <a:t>Performance Metrics</a:t>
            </a:r>
            <a:endParaRPr/>
          </a:p>
        </p:txBody>
      </p:sp>
      <p:graphicFrame>
        <p:nvGraphicFramePr>
          <p:cNvPr id="255" name="Google Shape;255;p16"/>
          <p:cNvGraphicFramePr/>
          <p:nvPr/>
        </p:nvGraphicFramePr>
        <p:xfrm>
          <a:off x="176169" y="2060575"/>
          <a:ext cx="3000000" cy="3000000"/>
        </p:xfrm>
        <a:graphic>
          <a:graphicData uri="http://schemas.openxmlformats.org/drawingml/2006/table">
            <a:tbl>
              <a:tblPr bandRow="1" firstRow="1">
                <a:noFill/>
                <a:tableStyleId>{59F272E4-16D7-49C0-BD1C-19556FBA212D}</a:tableStyleId>
              </a:tblPr>
              <a:tblGrid>
                <a:gridCol w="1649725"/>
                <a:gridCol w="1140150"/>
                <a:gridCol w="798825"/>
                <a:gridCol w="632150"/>
                <a:gridCol w="1068850"/>
              </a:tblGrid>
              <a:tr h="417950">
                <a:tc>
                  <a:txBody>
                    <a:bodyPr/>
                    <a:lstStyle/>
                    <a:p>
                      <a:pPr indent="0" lvl="0" marL="0" marR="0" rtl="0" algn="l">
                        <a:spcBef>
                          <a:spcPts val="0"/>
                        </a:spcBef>
                        <a:spcAft>
                          <a:spcPts val="0"/>
                        </a:spcAft>
                        <a:buNone/>
                      </a:pPr>
                      <a:r>
                        <a:rPr lang="en-US" sz="1600"/>
                        <a:t>Drug Type</a:t>
                      </a:r>
                      <a:endParaRPr/>
                    </a:p>
                  </a:txBody>
                  <a:tcPr marT="45725" marB="45725" marR="91450" marL="91450"/>
                </a:tc>
                <a:tc>
                  <a:txBody>
                    <a:bodyPr/>
                    <a:lstStyle/>
                    <a:p>
                      <a:pPr indent="0" lvl="0" marL="0" marR="0" rtl="0" algn="l">
                        <a:spcBef>
                          <a:spcPts val="0"/>
                        </a:spcBef>
                        <a:spcAft>
                          <a:spcPts val="0"/>
                        </a:spcAft>
                        <a:buNone/>
                      </a:pPr>
                      <a:r>
                        <a:rPr lang="en-US" sz="1600"/>
                        <a:t>precision</a:t>
                      </a:r>
                      <a:endParaRPr/>
                    </a:p>
                  </a:txBody>
                  <a:tcPr marT="45725" marB="45725" marR="91450" marL="91450"/>
                </a:tc>
                <a:tc>
                  <a:txBody>
                    <a:bodyPr/>
                    <a:lstStyle/>
                    <a:p>
                      <a:pPr indent="0" lvl="0" marL="0" marR="0" rtl="0" algn="l">
                        <a:spcBef>
                          <a:spcPts val="0"/>
                        </a:spcBef>
                        <a:spcAft>
                          <a:spcPts val="0"/>
                        </a:spcAft>
                        <a:buNone/>
                      </a:pPr>
                      <a:r>
                        <a:rPr lang="en-US" sz="1600"/>
                        <a:t>recall</a:t>
                      </a:r>
                      <a:endParaRPr/>
                    </a:p>
                  </a:txBody>
                  <a:tcPr marT="45725" marB="45725" marR="91450" marL="91450"/>
                </a:tc>
                <a:tc>
                  <a:txBody>
                    <a:bodyPr/>
                    <a:lstStyle/>
                    <a:p>
                      <a:pPr indent="0" lvl="0" marL="0" marR="0" rtl="0" algn="l">
                        <a:spcBef>
                          <a:spcPts val="0"/>
                        </a:spcBef>
                        <a:spcAft>
                          <a:spcPts val="0"/>
                        </a:spcAft>
                        <a:buNone/>
                      </a:pPr>
                      <a:r>
                        <a:rPr lang="en-US" sz="1600"/>
                        <a:t>f1</a:t>
                      </a:r>
                      <a:endParaRPr/>
                    </a:p>
                  </a:txBody>
                  <a:tcPr marT="45725" marB="45725" marR="91450" marL="91450"/>
                </a:tc>
                <a:tc>
                  <a:txBody>
                    <a:bodyPr/>
                    <a:lstStyle/>
                    <a:p>
                      <a:pPr indent="0" lvl="0" marL="0" marR="0" rtl="0" algn="l">
                        <a:spcBef>
                          <a:spcPts val="0"/>
                        </a:spcBef>
                        <a:spcAft>
                          <a:spcPts val="0"/>
                        </a:spcAft>
                        <a:buNone/>
                      </a:pPr>
                      <a:r>
                        <a:rPr lang="en-US" sz="1600"/>
                        <a:t>support</a:t>
                      </a:r>
                      <a:endParaRPr/>
                    </a:p>
                  </a:txBody>
                  <a:tcPr marT="45725" marB="45725" marR="91450" marL="91450"/>
                </a:tc>
              </a:tr>
              <a:tr h="417950">
                <a:tc>
                  <a:txBody>
                    <a:bodyPr/>
                    <a:lstStyle/>
                    <a:p>
                      <a:pPr indent="0" lvl="0" marL="0" marR="0" rtl="0" algn="l">
                        <a:spcBef>
                          <a:spcPts val="0"/>
                        </a:spcBef>
                        <a:spcAft>
                          <a:spcPts val="0"/>
                        </a:spcAft>
                        <a:buNone/>
                      </a:pPr>
                      <a:r>
                        <a:rPr lang="en-US" sz="1600"/>
                        <a:t>A</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5</a:t>
                      </a:r>
                      <a:endParaRPr/>
                    </a:p>
                  </a:txBody>
                  <a:tcPr marT="45725" marB="45725" marR="91450" marL="91450"/>
                </a:tc>
              </a:tr>
              <a:tr h="417950">
                <a:tc>
                  <a:txBody>
                    <a:bodyPr/>
                    <a:lstStyle/>
                    <a:p>
                      <a:pPr indent="0" lvl="0" marL="0" marR="0" rtl="0" algn="l">
                        <a:spcBef>
                          <a:spcPts val="0"/>
                        </a:spcBef>
                        <a:spcAft>
                          <a:spcPts val="0"/>
                        </a:spcAft>
                        <a:buNone/>
                      </a:pPr>
                      <a:r>
                        <a:rPr lang="en-US" sz="1600"/>
                        <a:t>B</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C</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X</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15</a:t>
                      </a:r>
                      <a:endParaRPr/>
                    </a:p>
                  </a:txBody>
                  <a:tcPr marT="45725" marB="45725" marR="91450" marL="91450"/>
                </a:tc>
              </a:tr>
              <a:tr h="417950">
                <a:tc>
                  <a:txBody>
                    <a:bodyPr/>
                    <a:lstStyle/>
                    <a:p>
                      <a:pPr indent="0" lvl="0" marL="0" marR="0" rtl="0" algn="l">
                        <a:spcBef>
                          <a:spcPts val="0"/>
                        </a:spcBef>
                        <a:spcAft>
                          <a:spcPts val="0"/>
                        </a:spcAft>
                        <a:buNone/>
                      </a:pPr>
                      <a:r>
                        <a:rPr lang="en-US" sz="1600"/>
                        <a:t>Y</a:t>
                      </a:r>
                      <a:endParaRPr/>
                    </a:p>
                  </a:txBody>
                  <a:tcPr marT="45725" marB="45725" marR="91450" marL="91450"/>
                </a:tc>
                <a:tc>
                  <a:txBody>
                    <a:bodyPr/>
                    <a:lstStyle/>
                    <a:p>
                      <a:pPr indent="0" lvl="0" marL="0" marR="0" rtl="0" algn="l">
                        <a:spcBef>
                          <a:spcPts val="0"/>
                        </a:spcBef>
                        <a:spcAft>
                          <a:spcPts val="0"/>
                        </a:spcAft>
                        <a:buNone/>
                      </a:pPr>
                      <a:r>
                        <a:rPr lang="en-US" sz="1600"/>
                        <a:t>0.48</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0.65</a:t>
                      </a:r>
                      <a:endParaRPr/>
                    </a:p>
                  </a:txBody>
                  <a:tcPr marT="45725" marB="45725" marR="91450" marL="91450"/>
                </a:tc>
                <a:tc>
                  <a:txBody>
                    <a:bodyPr/>
                    <a:lstStyle/>
                    <a:p>
                      <a:pPr indent="0" lvl="0" marL="0" marR="0" rtl="0" algn="l">
                        <a:spcBef>
                          <a:spcPts val="0"/>
                        </a:spcBef>
                        <a:spcAft>
                          <a:spcPts val="0"/>
                        </a:spcAft>
                        <a:buNone/>
                      </a:pPr>
                      <a:r>
                        <a:rPr lang="en-US" sz="1600"/>
                        <a:t>24</a:t>
                      </a:r>
                      <a:endParaRPr/>
                    </a:p>
                  </a:txBody>
                  <a:tcPr marT="45725" marB="45725" marR="91450" marL="91450"/>
                </a:tc>
              </a:tr>
              <a:tr h="417950">
                <a:tc>
                  <a:txBody>
                    <a:bodyPr/>
                    <a:lstStyle/>
                    <a:p>
                      <a:pPr indent="0" lvl="0" marL="0" marR="0" rtl="0" algn="l">
                        <a:spcBef>
                          <a:spcPts val="0"/>
                        </a:spcBef>
                        <a:spcAft>
                          <a:spcPts val="0"/>
                        </a:spcAft>
                        <a:buNone/>
                      </a:pPr>
                      <a:r>
                        <a:rPr lang="en-US" sz="1600"/>
                        <a:t>Accuracy</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0.48</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417950">
                <a:tc>
                  <a:txBody>
                    <a:bodyPr/>
                    <a:lstStyle/>
                    <a:p>
                      <a:pPr indent="0" lvl="0" marL="0" marR="0" rtl="0" algn="l">
                        <a:spcBef>
                          <a:spcPts val="0"/>
                        </a:spcBef>
                        <a:spcAft>
                          <a:spcPts val="0"/>
                        </a:spcAft>
                        <a:buNone/>
                      </a:pPr>
                      <a:r>
                        <a:rPr lang="en-US" sz="1600"/>
                        <a:t>Macro avg</a:t>
                      </a:r>
                      <a:endParaRPr/>
                    </a:p>
                  </a:txBody>
                  <a:tcPr marT="45725" marB="45725" marR="91450" marL="91450"/>
                </a:tc>
                <a:tc>
                  <a:txBody>
                    <a:bodyPr/>
                    <a:lstStyle/>
                    <a:p>
                      <a:pPr indent="0" lvl="0" marL="0" marR="0" rtl="0" algn="l">
                        <a:spcBef>
                          <a:spcPts val="0"/>
                        </a:spcBef>
                        <a:spcAft>
                          <a:spcPts val="0"/>
                        </a:spcAft>
                        <a:buNone/>
                      </a:pPr>
                      <a:r>
                        <a:rPr lang="en-US" sz="1600"/>
                        <a:t>0.90</a:t>
                      </a:r>
                      <a:endParaRPr/>
                    </a:p>
                  </a:txBody>
                  <a:tcPr marT="45725" marB="45725" marR="91450" marL="91450"/>
                </a:tc>
                <a:tc>
                  <a:txBody>
                    <a:bodyPr/>
                    <a:lstStyle/>
                    <a:p>
                      <a:pPr indent="0" lvl="0" marL="0" marR="0" rtl="0" algn="l">
                        <a:spcBef>
                          <a:spcPts val="0"/>
                        </a:spcBef>
                        <a:spcAft>
                          <a:spcPts val="0"/>
                        </a:spcAft>
                        <a:buNone/>
                      </a:pPr>
                      <a:r>
                        <a:rPr lang="en-US" sz="1600"/>
                        <a:t>0.20</a:t>
                      </a:r>
                      <a:endParaRPr/>
                    </a:p>
                  </a:txBody>
                  <a:tcPr marT="45725" marB="45725" marR="91450" marL="91450"/>
                </a:tc>
                <a:tc>
                  <a:txBody>
                    <a:bodyPr/>
                    <a:lstStyle/>
                    <a:p>
                      <a:pPr indent="0" lvl="0" marL="0" marR="0" rtl="0" algn="l">
                        <a:spcBef>
                          <a:spcPts val="0"/>
                        </a:spcBef>
                        <a:spcAft>
                          <a:spcPts val="0"/>
                        </a:spcAft>
                        <a:buNone/>
                      </a:pPr>
                      <a:r>
                        <a:rPr lang="en-US" sz="1600"/>
                        <a:t>0.13</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652675">
                <a:tc>
                  <a:txBody>
                    <a:bodyPr/>
                    <a:lstStyle/>
                    <a:p>
                      <a:pPr indent="0" lvl="0" marL="0" marR="0" rtl="0" algn="l">
                        <a:spcBef>
                          <a:spcPts val="0"/>
                        </a:spcBef>
                        <a:spcAft>
                          <a:spcPts val="0"/>
                        </a:spcAft>
                        <a:buNone/>
                      </a:pPr>
                      <a:r>
                        <a:rPr lang="en-US" sz="1600"/>
                        <a:t>Weighted avg</a:t>
                      </a:r>
                      <a:endParaRPr/>
                    </a:p>
                  </a:txBody>
                  <a:tcPr marT="45725" marB="45725" marR="91450" marL="91450"/>
                </a:tc>
                <a:tc>
                  <a:txBody>
                    <a:bodyPr/>
                    <a:lstStyle/>
                    <a:p>
                      <a:pPr indent="0" lvl="0" marL="0" marR="0" rtl="0" algn="l">
                        <a:spcBef>
                          <a:spcPts val="0"/>
                        </a:spcBef>
                        <a:spcAft>
                          <a:spcPts val="0"/>
                        </a:spcAft>
                        <a:buNone/>
                      </a:pPr>
                      <a:r>
                        <a:rPr lang="en-US" sz="1600"/>
                        <a:t>0.75</a:t>
                      </a:r>
                      <a:endParaRPr/>
                    </a:p>
                  </a:txBody>
                  <a:tcPr marT="45725" marB="45725" marR="91450" marL="91450"/>
                </a:tc>
                <a:tc>
                  <a:txBody>
                    <a:bodyPr/>
                    <a:lstStyle/>
                    <a:p>
                      <a:pPr indent="0" lvl="0" marL="0" marR="0" rtl="0" algn="l">
                        <a:spcBef>
                          <a:spcPts val="0"/>
                        </a:spcBef>
                        <a:spcAft>
                          <a:spcPts val="0"/>
                        </a:spcAft>
                        <a:buNone/>
                      </a:pPr>
                      <a:r>
                        <a:rPr lang="en-US" sz="1600"/>
                        <a:t>0.48</a:t>
                      </a:r>
                      <a:endParaRPr/>
                    </a:p>
                  </a:txBody>
                  <a:tcPr marT="45725" marB="45725" marR="91450" marL="91450"/>
                </a:tc>
                <a:tc>
                  <a:txBody>
                    <a:bodyPr/>
                    <a:lstStyle/>
                    <a:p>
                      <a:pPr indent="0" lvl="0" marL="0" marR="0" rtl="0" algn="l">
                        <a:spcBef>
                          <a:spcPts val="0"/>
                        </a:spcBef>
                        <a:spcAft>
                          <a:spcPts val="0"/>
                        </a:spcAft>
                        <a:buNone/>
                      </a:pPr>
                      <a:r>
                        <a:rPr lang="en-US" sz="1600"/>
                        <a:t>0.31</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bl>
          </a:graphicData>
        </a:graphic>
      </p:graphicFrame>
      <p:sp>
        <p:nvSpPr>
          <p:cNvPr id="256" name="Google Shape;256;p1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Here, every drugA, B, C, and X all have recalls of 0, which indicates that none of them were classified correctly during this test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Base Multi-Layered Perceptron:</a:t>
            </a:r>
            <a:br>
              <a:rPr lang="en-US"/>
            </a:br>
            <a:r>
              <a:rPr lang="en-US"/>
              <a:t>Confusion Matrix</a:t>
            </a:r>
            <a:br>
              <a:rPr lang="en-US"/>
            </a:br>
            <a:endParaRPr/>
          </a:p>
        </p:txBody>
      </p:sp>
      <p:sp>
        <p:nvSpPr>
          <p:cNvPr id="262" name="Google Shape;262;p17"/>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In this case every drug was reported to be drug Y</a:t>
            </a:r>
            <a:endParaRPr/>
          </a:p>
        </p:txBody>
      </p:sp>
      <p:graphicFrame>
        <p:nvGraphicFramePr>
          <p:cNvPr id="263" name="Google Shape;263;p17"/>
          <p:cNvGraphicFramePr/>
          <p:nvPr/>
        </p:nvGraphicFramePr>
        <p:xfrm>
          <a:off x="327171" y="2060575"/>
          <a:ext cx="3000000" cy="3000000"/>
        </p:xfrm>
        <a:graphic>
          <a:graphicData uri="http://schemas.openxmlformats.org/drawingml/2006/table">
            <a:tbl>
              <a:tblPr bandRow="1" firstRow="1">
                <a:noFill/>
                <a:tableStyleId>{59F272E4-16D7-49C0-BD1C-19556FBA212D}</a:tableStyleId>
              </a:tblPr>
              <a:tblGrid>
                <a:gridCol w="862000"/>
                <a:gridCol w="862000"/>
                <a:gridCol w="862000"/>
                <a:gridCol w="862000"/>
                <a:gridCol w="862000"/>
                <a:gridCol w="862000"/>
              </a:tblGrid>
              <a:tr h="6993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r>
              <a:tr h="699300">
                <a:tc>
                  <a:txBody>
                    <a:bodyPr/>
                    <a:lstStyle/>
                    <a:p>
                      <a:pPr indent="0" lvl="0" marL="0" marR="0" rtl="0" algn="l">
                        <a:spcBef>
                          <a:spcPts val="0"/>
                        </a:spcBef>
                        <a:spcAft>
                          <a:spcPts val="0"/>
                        </a:spcAft>
                        <a:buNone/>
                      </a:pPr>
                      <a:r>
                        <a:rPr b="1" lang="en-US" sz="1800"/>
                        <a:t>A</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699300">
                <a:tc>
                  <a:txBody>
                    <a:bodyPr/>
                    <a:lstStyle/>
                    <a:p>
                      <a:pPr indent="0" lvl="0" marL="0" marR="0" rtl="0" algn="l">
                        <a:spcBef>
                          <a:spcPts val="0"/>
                        </a:spcBef>
                        <a:spcAft>
                          <a:spcPts val="0"/>
                        </a:spcAft>
                        <a:buNone/>
                      </a:pPr>
                      <a:r>
                        <a:rPr b="1" lang="en-US" sz="1800"/>
                        <a:t>B</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699300">
                <a:tc>
                  <a:txBody>
                    <a:bodyPr/>
                    <a:lstStyle/>
                    <a:p>
                      <a:pPr indent="0" lvl="0" marL="0" marR="0" rtl="0" algn="l">
                        <a:spcBef>
                          <a:spcPts val="0"/>
                        </a:spcBef>
                        <a:spcAft>
                          <a:spcPts val="0"/>
                        </a:spcAft>
                        <a:buNone/>
                      </a:pPr>
                      <a:r>
                        <a:rPr b="1" lang="en-US" sz="1800"/>
                        <a:t>C</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699300">
                <a:tc>
                  <a:txBody>
                    <a:bodyPr/>
                    <a:lstStyle/>
                    <a:p>
                      <a:pPr indent="0" lvl="0" marL="0" marR="0" rtl="0" algn="l">
                        <a:spcBef>
                          <a:spcPts val="0"/>
                        </a:spcBef>
                        <a:spcAft>
                          <a:spcPts val="0"/>
                        </a:spcAft>
                        <a:buNone/>
                      </a:pPr>
                      <a:r>
                        <a:rPr b="1" lang="en-US" sz="1800"/>
                        <a:t>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r>
              <a:tr h="699300">
                <a:tc>
                  <a:txBody>
                    <a:bodyPr/>
                    <a:lstStyle/>
                    <a:p>
                      <a:pPr indent="0" lvl="0" marL="0" marR="0" rtl="0" algn="l">
                        <a:spcBef>
                          <a:spcPts val="0"/>
                        </a:spcBef>
                        <a:spcAft>
                          <a:spcPts val="0"/>
                        </a:spcAft>
                        <a:buNone/>
                      </a:pPr>
                      <a:r>
                        <a:rPr b="1" lang="en-US" sz="1800"/>
                        <a:t>Y</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24</a:t>
                      </a:r>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Top Multi-Layered Perceptron:</a:t>
            </a:r>
            <a:br>
              <a:rPr lang="en-US"/>
            </a:br>
            <a:r>
              <a:rPr lang="en-US"/>
              <a:t>Performance Metrics</a:t>
            </a:r>
            <a:endParaRPr/>
          </a:p>
        </p:txBody>
      </p:sp>
      <p:graphicFrame>
        <p:nvGraphicFramePr>
          <p:cNvPr id="269" name="Google Shape;269;p18"/>
          <p:cNvGraphicFramePr/>
          <p:nvPr/>
        </p:nvGraphicFramePr>
        <p:xfrm>
          <a:off x="176169" y="2060575"/>
          <a:ext cx="3000000" cy="3000000"/>
        </p:xfrm>
        <a:graphic>
          <a:graphicData uri="http://schemas.openxmlformats.org/drawingml/2006/table">
            <a:tbl>
              <a:tblPr bandRow="1" firstRow="1">
                <a:noFill/>
                <a:tableStyleId>{59F272E4-16D7-49C0-BD1C-19556FBA212D}</a:tableStyleId>
              </a:tblPr>
              <a:tblGrid>
                <a:gridCol w="1649725"/>
                <a:gridCol w="1140150"/>
                <a:gridCol w="798825"/>
                <a:gridCol w="632150"/>
                <a:gridCol w="1068850"/>
              </a:tblGrid>
              <a:tr h="417950">
                <a:tc>
                  <a:txBody>
                    <a:bodyPr/>
                    <a:lstStyle/>
                    <a:p>
                      <a:pPr indent="0" lvl="0" marL="0" marR="0" rtl="0" algn="l">
                        <a:spcBef>
                          <a:spcPts val="0"/>
                        </a:spcBef>
                        <a:spcAft>
                          <a:spcPts val="0"/>
                        </a:spcAft>
                        <a:buNone/>
                      </a:pPr>
                      <a:r>
                        <a:rPr lang="en-US" sz="1600"/>
                        <a:t>Drug Type</a:t>
                      </a:r>
                      <a:endParaRPr/>
                    </a:p>
                  </a:txBody>
                  <a:tcPr marT="45725" marB="45725" marR="91450" marL="91450"/>
                </a:tc>
                <a:tc>
                  <a:txBody>
                    <a:bodyPr/>
                    <a:lstStyle/>
                    <a:p>
                      <a:pPr indent="0" lvl="0" marL="0" marR="0" rtl="0" algn="l">
                        <a:spcBef>
                          <a:spcPts val="0"/>
                        </a:spcBef>
                        <a:spcAft>
                          <a:spcPts val="0"/>
                        </a:spcAft>
                        <a:buNone/>
                      </a:pPr>
                      <a:r>
                        <a:rPr lang="en-US" sz="1600"/>
                        <a:t>precision</a:t>
                      </a:r>
                      <a:endParaRPr/>
                    </a:p>
                  </a:txBody>
                  <a:tcPr marT="45725" marB="45725" marR="91450" marL="91450"/>
                </a:tc>
                <a:tc>
                  <a:txBody>
                    <a:bodyPr/>
                    <a:lstStyle/>
                    <a:p>
                      <a:pPr indent="0" lvl="0" marL="0" marR="0" rtl="0" algn="l">
                        <a:spcBef>
                          <a:spcPts val="0"/>
                        </a:spcBef>
                        <a:spcAft>
                          <a:spcPts val="0"/>
                        </a:spcAft>
                        <a:buNone/>
                      </a:pPr>
                      <a:r>
                        <a:rPr lang="en-US" sz="1600"/>
                        <a:t>recall</a:t>
                      </a:r>
                      <a:endParaRPr/>
                    </a:p>
                  </a:txBody>
                  <a:tcPr marT="45725" marB="45725" marR="91450" marL="91450"/>
                </a:tc>
                <a:tc>
                  <a:txBody>
                    <a:bodyPr/>
                    <a:lstStyle/>
                    <a:p>
                      <a:pPr indent="0" lvl="0" marL="0" marR="0" rtl="0" algn="l">
                        <a:spcBef>
                          <a:spcPts val="0"/>
                        </a:spcBef>
                        <a:spcAft>
                          <a:spcPts val="0"/>
                        </a:spcAft>
                        <a:buNone/>
                      </a:pPr>
                      <a:r>
                        <a:rPr lang="en-US" sz="1600"/>
                        <a:t>f1</a:t>
                      </a:r>
                      <a:endParaRPr/>
                    </a:p>
                  </a:txBody>
                  <a:tcPr marT="45725" marB="45725" marR="91450" marL="91450"/>
                </a:tc>
                <a:tc>
                  <a:txBody>
                    <a:bodyPr/>
                    <a:lstStyle/>
                    <a:p>
                      <a:pPr indent="0" lvl="0" marL="0" marR="0" rtl="0" algn="l">
                        <a:spcBef>
                          <a:spcPts val="0"/>
                        </a:spcBef>
                        <a:spcAft>
                          <a:spcPts val="0"/>
                        </a:spcAft>
                        <a:buNone/>
                      </a:pPr>
                      <a:r>
                        <a:rPr lang="en-US" sz="1600"/>
                        <a:t>support</a:t>
                      </a:r>
                      <a:endParaRPr/>
                    </a:p>
                  </a:txBody>
                  <a:tcPr marT="45725" marB="45725" marR="91450" marL="91450"/>
                </a:tc>
              </a:tr>
              <a:tr h="417950">
                <a:tc>
                  <a:txBody>
                    <a:bodyPr/>
                    <a:lstStyle/>
                    <a:p>
                      <a:pPr indent="0" lvl="0" marL="0" marR="0" rtl="0" algn="l">
                        <a:spcBef>
                          <a:spcPts val="0"/>
                        </a:spcBef>
                        <a:spcAft>
                          <a:spcPts val="0"/>
                        </a:spcAft>
                        <a:buNone/>
                      </a:pPr>
                      <a:r>
                        <a:rPr lang="en-US" sz="1600"/>
                        <a:t>A</a:t>
                      </a:r>
                      <a:endParaRPr/>
                    </a:p>
                  </a:txBody>
                  <a:tcPr marT="45725" marB="45725" marR="91450" marL="91450"/>
                </a:tc>
                <a:tc>
                  <a:txBody>
                    <a:bodyPr/>
                    <a:lstStyle/>
                    <a:p>
                      <a:pPr indent="0" lvl="0" marL="0" marR="0" rtl="0" algn="l">
                        <a:spcBef>
                          <a:spcPts val="0"/>
                        </a:spcBef>
                        <a:spcAft>
                          <a:spcPts val="0"/>
                        </a:spcAft>
                        <a:buNone/>
                      </a:pPr>
                      <a:r>
                        <a:rPr lang="en-US" sz="1600"/>
                        <a:t>0.14</a:t>
                      </a:r>
                      <a:endParaRPr/>
                    </a:p>
                  </a:txBody>
                  <a:tcPr marT="45725" marB="45725" marR="91450" marL="91450"/>
                </a:tc>
                <a:tc>
                  <a:txBody>
                    <a:bodyPr/>
                    <a:lstStyle/>
                    <a:p>
                      <a:pPr indent="0" lvl="0" marL="0" marR="0" rtl="0" algn="l">
                        <a:spcBef>
                          <a:spcPts val="0"/>
                        </a:spcBef>
                        <a:spcAft>
                          <a:spcPts val="0"/>
                        </a:spcAft>
                        <a:buNone/>
                      </a:pPr>
                      <a:r>
                        <a:rPr lang="en-US" sz="1600"/>
                        <a:t>0.20</a:t>
                      </a:r>
                      <a:endParaRPr/>
                    </a:p>
                  </a:txBody>
                  <a:tcPr marT="45725" marB="45725" marR="91450" marL="91450"/>
                </a:tc>
                <a:tc>
                  <a:txBody>
                    <a:bodyPr/>
                    <a:lstStyle/>
                    <a:p>
                      <a:pPr indent="0" lvl="0" marL="0" marR="0" rtl="0" algn="l">
                        <a:spcBef>
                          <a:spcPts val="0"/>
                        </a:spcBef>
                        <a:spcAft>
                          <a:spcPts val="0"/>
                        </a:spcAft>
                        <a:buNone/>
                      </a:pPr>
                      <a:r>
                        <a:rPr lang="en-US" sz="1600"/>
                        <a:t>0.17</a:t>
                      </a:r>
                      <a:endParaRPr/>
                    </a:p>
                  </a:txBody>
                  <a:tcPr marT="45725" marB="45725" marR="91450" marL="91450"/>
                </a:tc>
                <a:tc>
                  <a:txBody>
                    <a:bodyPr/>
                    <a:lstStyle/>
                    <a:p>
                      <a:pPr indent="0" lvl="0" marL="0" marR="0" rtl="0" algn="l">
                        <a:spcBef>
                          <a:spcPts val="0"/>
                        </a:spcBef>
                        <a:spcAft>
                          <a:spcPts val="0"/>
                        </a:spcAft>
                        <a:buNone/>
                      </a:pPr>
                      <a:r>
                        <a:rPr lang="en-US" sz="1600"/>
                        <a:t>5</a:t>
                      </a:r>
                      <a:endParaRPr/>
                    </a:p>
                  </a:txBody>
                  <a:tcPr marT="45725" marB="45725" marR="91450" marL="91450"/>
                </a:tc>
              </a:tr>
              <a:tr h="417950">
                <a:tc>
                  <a:txBody>
                    <a:bodyPr/>
                    <a:lstStyle/>
                    <a:p>
                      <a:pPr indent="0" lvl="0" marL="0" marR="0" rtl="0" algn="l">
                        <a:spcBef>
                          <a:spcPts val="0"/>
                        </a:spcBef>
                        <a:spcAft>
                          <a:spcPts val="0"/>
                        </a:spcAft>
                        <a:buNone/>
                      </a:pPr>
                      <a:r>
                        <a:rPr lang="en-US" sz="1600"/>
                        <a:t>B</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C</a:t>
                      </a:r>
                      <a:endParaRPr/>
                    </a:p>
                  </a:txBody>
                  <a:tcPr marT="45725" marB="45725" marR="91450" marL="91450"/>
                </a:tc>
                <a:tc>
                  <a:txBody>
                    <a:bodyPr/>
                    <a:lstStyle/>
                    <a:p>
                      <a:pPr indent="0" lvl="0" marL="0" marR="0" rtl="0" algn="l">
                        <a:spcBef>
                          <a:spcPts val="0"/>
                        </a:spcBef>
                        <a:spcAft>
                          <a:spcPts val="0"/>
                        </a:spcAft>
                        <a:buNone/>
                      </a:pPr>
                      <a:r>
                        <a:rPr lang="en-US" sz="1600"/>
                        <a:t>0.40</a:t>
                      </a:r>
                      <a:endParaRPr/>
                    </a:p>
                  </a:txBody>
                  <a:tcPr marT="45725" marB="45725" marR="91450" marL="91450"/>
                </a:tc>
                <a:tc>
                  <a:txBody>
                    <a:bodyPr/>
                    <a:lstStyle/>
                    <a:p>
                      <a:pPr indent="0" lvl="0" marL="0" marR="0" rtl="0" algn="l">
                        <a:spcBef>
                          <a:spcPts val="0"/>
                        </a:spcBef>
                        <a:spcAft>
                          <a:spcPts val="0"/>
                        </a:spcAft>
                        <a:buNone/>
                      </a:pPr>
                      <a:r>
                        <a:rPr lang="en-US" sz="1600"/>
                        <a:t>0.67</a:t>
                      </a:r>
                      <a:endParaRPr/>
                    </a:p>
                  </a:txBody>
                  <a:tcPr marT="45725" marB="45725" marR="91450" marL="91450"/>
                </a:tc>
                <a:tc>
                  <a:txBody>
                    <a:bodyPr/>
                    <a:lstStyle/>
                    <a:p>
                      <a:pPr indent="0" lvl="0" marL="0" marR="0" rtl="0" algn="l">
                        <a:spcBef>
                          <a:spcPts val="0"/>
                        </a:spcBef>
                        <a:spcAft>
                          <a:spcPts val="0"/>
                        </a:spcAft>
                        <a:buNone/>
                      </a:pPr>
                      <a:r>
                        <a:rPr lang="en-US" sz="1600"/>
                        <a:t>0.50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X</a:t>
                      </a:r>
                      <a:endParaRPr/>
                    </a:p>
                  </a:txBody>
                  <a:tcPr marT="45725" marB="45725" marR="91450" marL="91450"/>
                </a:tc>
                <a:tc>
                  <a:txBody>
                    <a:bodyPr/>
                    <a:lstStyle/>
                    <a:p>
                      <a:pPr indent="0" lvl="0" marL="0" marR="0" rtl="0" algn="l">
                        <a:spcBef>
                          <a:spcPts val="0"/>
                        </a:spcBef>
                        <a:spcAft>
                          <a:spcPts val="0"/>
                        </a:spcAft>
                        <a:buNone/>
                      </a:pPr>
                      <a:r>
                        <a:rPr lang="en-US" sz="1600"/>
                        <a:t>0.64</a:t>
                      </a:r>
                      <a:endParaRPr/>
                    </a:p>
                  </a:txBody>
                  <a:tcPr marT="45725" marB="45725" marR="91450" marL="91450"/>
                </a:tc>
                <a:tc>
                  <a:txBody>
                    <a:bodyPr/>
                    <a:lstStyle/>
                    <a:p>
                      <a:pPr indent="0" lvl="0" marL="0" marR="0" rtl="0" algn="l">
                        <a:spcBef>
                          <a:spcPts val="0"/>
                        </a:spcBef>
                        <a:spcAft>
                          <a:spcPts val="0"/>
                        </a:spcAft>
                        <a:buNone/>
                      </a:pPr>
                      <a:r>
                        <a:rPr lang="en-US" sz="1600"/>
                        <a:t>0.60</a:t>
                      </a:r>
                      <a:endParaRPr/>
                    </a:p>
                  </a:txBody>
                  <a:tcPr marT="45725" marB="45725" marR="91450" marL="91450"/>
                </a:tc>
                <a:tc>
                  <a:txBody>
                    <a:bodyPr/>
                    <a:lstStyle/>
                    <a:p>
                      <a:pPr indent="0" lvl="0" marL="0" marR="0" rtl="0" algn="l">
                        <a:spcBef>
                          <a:spcPts val="0"/>
                        </a:spcBef>
                        <a:spcAft>
                          <a:spcPts val="0"/>
                        </a:spcAft>
                        <a:buNone/>
                      </a:pPr>
                      <a:r>
                        <a:rPr lang="en-US" sz="1600"/>
                        <a:t>0.62</a:t>
                      </a:r>
                      <a:endParaRPr/>
                    </a:p>
                  </a:txBody>
                  <a:tcPr marT="45725" marB="45725" marR="91450" marL="91450"/>
                </a:tc>
                <a:tc>
                  <a:txBody>
                    <a:bodyPr/>
                    <a:lstStyle/>
                    <a:p>
                      <a:pPr indent="0" lvl="0" marL="0" marR="0" rtl="0" algn="l">
                        <a:spcBef>
                          <a:spcPts val="0"/>
                        </a:spcBef>
                        <a:spcAft>
                          <a:spcPts val="0"/>
                        </a:spcAft>
                        <a:buNone/>
                      </a:pPr>
                      <a:r>
                        <a:rPr lang="en-US" sz="1600"/>
                        <a:t>15</a:t>
                      </a:r>
                      <a:endParaRPr/>
                    </a:p>
                  </a:txBody>
                  <a:tcPr marT="45725" marB="45725" marR="91450" marL="91450"/>
                </a:tc>
              </a:tr>
              <a:tr h="417950">
                <a:tc>
                  <a:txBody>
                    <a:bodyPr/>
                    <a:lstStyle/>
                    <a:p>
                      <a:pPr indent="0" lvl="0" marL="0" marR="0" rtl="0" algn="l">
                        <a:spcBef>
                          <a:spcPts val="0"/>
                        </a:spcBef>
                        <a:spcAft>
                          <a:spcPts val="0"/>
                        </a:spcAft>
                        <a:buNone/>
                      </a:pPr>
                      <a:r>
                        <a:rPr lang="en-US" sz="1600"/>
                        <a:t>Y</a:t>
                      </a:r>
                      <a:endParaRPr/>
                    </a:p>
                  </a:txBody>
                  <a:tcPr marT="45725" marB="45725" marR="91450" marL="91450"/>
                </a:tc>
                <a:tc>
                  <a:txBody>
                    <a:bodyPr/>
                    <a:lstStyle/>
                    <a:p>
                      <a:pPr indent="0" lvl="0" marL="0" marR="0" rtl="0" algn="l">
                        <a:spcBef>
                          <a:spcPts val="0"/>
                        </a:spcBef>
                        <a:spcAft>
                          <a:spcPts val="0"/>
                        </a:spcAft>
                        <a:buNone/>
                      </a:pPr>
                      <a:r>
                        <a:rPr lang="en-US" sz="1600"/>
                        <a:t>0.46</a:t>
                      </a:r>
                      <a:endParaRPr/>
                    </a:p>
                  </a:txBody>
                  <a:tcPr marT="45725" marB="45725" marR="91450" marL="91450"/>
                </a:tc>
                <a:tc>
                  <a:txBody>
                    <a:bodyPr/>
                    <a:lstStyle/>
                    <a:p>
                      <a:pPr indent="0" lvl="0" marL="0" marR="0" rtl="0" algn="l">
                        <a:spcBef>
                          <a:spcPts val="0"/>
                        </a:spcBef>
                        <a:spcAft>
                          <a:spcPts val="0"/>
                        </a:spcAft>
                        <a:buNone/>
                      </a:pPr>
                      <a:r>
                        <a:rPr lang="en-US" sz="1600"/>
                        <a:t>0.46</a:t>
                      </a:r>
                      <a:endParaRPr/>
                    </a:p>
                  </a:txBody>
                  <a:tcPr marT="45725" marB="45725" marR="91450" marL="91450"/>
                </a:tc>
                <a:tc>
                  <a:txBody>
                    <a:bodyPr/>
                    <a:lstStyle/>
                    <a:p>
                      <a:pPr indent="0" lvl="0" marL="0" marR="0" rtl="0" algn="l">
                        <a:spcBef>
                          <a:spcPts val="0"/>
                        </a:spcBef>
                        <a:spcAft>
                          <a:spcPts val="0"/>
                        </a:spcAft>
                        <a:buNone/>
                      </a:pPr>
                      <a:r>
                        <a:rPr lang="en-US" sz="1600"/>
                        <a:t>0.46</a:t>
                      </a:r>
                      <a:endParaRPr/>
                    </a:p>
                  </a:txBody>
                  <a:tcPr marT="45725" marB="45725" marR="91450" marL="91450"/>
                </a:tc>
                <a:tc>
                  <a:txBody>
                    <a:bodyPr/>
                    <a:lstStyle/>
                    <a:p>
                      <a:pPr indent="0" lvl="0" marL="0" marR="0" rtl="0" algn="l">
                        <a:spcBef>
                          <a:spcPts val="0"/>
                        </a:spcBef>
                        <a:spcAft>
                          <a:spcPts val="0"/>
                        </a:spcAft>
                        <a:buNone/>
                      </a:pPr>
                      <a:r>
                        <a:rPr lang="en-US" sz="1600"/>
                        <a:t>24</a:t>
                      </a:r>
                      <a:endParaRPr/>
                    </a:p>
                  </a:txBody>
                  <a:tcPr marT="45725" marB="45725" marR="91450" marL="91450"/>
                </a:tc>
              </a:tr>
              <a:tr h="417950">
                <a:tc>
                  <a:txBody>
                    <a:bodyPr/>
                    <a:lstStyle/>
                    <a:p>
                      <a:pPr indent="0" lvl="0" marL="0" marR="0" rtl="0" algn="l">
                        <a:spcBef>
                          <a:spcPts val="0"/>
                        </a:spcBef>
                        <a:spcAft>
                          <a:spcPts val="0"/>
                        </a:spcAft>
                        <a:buNone/>
                      </a:pPr>
                      <a:r>
                        <a:rPr lang="en-US" sz="1600"/>
                        <a:t>Accuracy</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0.46</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417950">
                <a:tc>
                  <a:txBody>
                    <a:bodyPr/>
                    <a:lstStyle/>
                    <a:p>
                      <a:pPr indent="0" lvl="0" marL="0" marR="0" rtl="0" algn="l">
                        <a:spcBef>
                          <a:spcPts val="0"/>
                        </a:spcBef>
                        <a:spcAft>
                          <a:spcPts val="0"/>
                        </a:spcAft>
                        <a:buNone/>
                      </a:pPr>
                      <a:r>
                        <a:rPr lang="en-US" sz="1600"/>
                        <a:t>Macro avg</a:t>
                      </a:r>
                      <a:endParaRPr/>
                    </a:p>
                  </a:txBody>
                  <a:tcPr marT="45725" marB="45725" marR="91450" marL="91450"/>
                </a:tc>
                <a:tc>
                  <a:txBody>
                    <a:bodyPr/>
                    <a:lstStyle/>
                    <a:p>
                      <a:pPr indent="0" lvl="0" marL="0" marR="0" rtl="0" algn="l">
                        <a:spcBef>
                          <a:spcPts val="0"/>
                        </a:spcBef>
                        <a:spcAft>
                          <a:spcPts val="0"/>
                        </a:spcAft>
                        <a:buNone/>
                      </a:pPr>
                      <a:r>
                        <a:rPr lang="en-US" sz="1600"/>
                        <a:t>0.53</a:t>
                      </a:r>
                      <a:endParaRPr/>
                    </a:p>
                  </a:txBody>
                  <a:tcPr marT="45725" marB="45725" marR="91450" marL="91450"/>
                </a:tc>
                <a:tc>
                  <a:txBody>
                    <a:bodyPr/>
                    <a:lstStyle/>
                    <a:p>
                      <a:pPr indent="0" lvl="0" marL="0" marR="0" rtl="0" algn="l">
                        <a:spcBef>
                          <a:spcPts val="0"/>
                        </a:spcBef>
                        <a:spcAft>
                          <a:spcPts val="0"/>
                        </a:spcAft>
                        <a:buNone/>
                      </a:pPr>
                      <a:r>
                        <a:rPr lang="en-US" sz="1600"/>
                        <a:t>0.39</a:t>
                      </a:r>
                      <a:endParaRPr/>
                    </a:p>
                  </a:txBody>
                  <a:tcPr marT="45725" marB="45725" marR="91450" marL="91450"/>
                </a:tc>
                <a:tc>
                  <a:txBody>
                    <a:bodyPr/>
                    <a:lstStyle/>
                    <a:p>
                      <a:pPr indent="0" lvl="0" marL="0" marR="0" rtl="0" algn="l">
                        <a:spcBef>
                          <a:spcPts val="0"/>
                        </a:spcBef>
                        <a:spcAft>
                          <a:spcPts val="0"/>
                        </a:spcAft>
                        <a:buNone/>
                      </a:pPr>
                      <a:r>
                        <a:rPr lang="en-US" sz="1600"/>
                        <a:t>0.35</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652675">
                <a:tc>
                  <a:txBody>
                    <a:bodyPr/>
                    <a:lstStyle/>
                    <a:p>
                      <a:pPr indent="0" lvl="0" marL="0" marR="0" rtl="0" algn="l">
                        <a:spcBef>
                          <a:spcPts val="0"/>
                        </a:spcBef>
                        <a:spcAft>
                          <a:spcPts val="0"/>
                        </a:spcAft>
                        <a:buNone/>
                      </a:pPr>
                      <a:r>
                        <a:rPr lang="en-US" sz="1600"/>
                        <a:t>Weighted avg</a:t>
                      </a:r>
                      <a:endParaRPr/>
                    </a:p>
                  </a:txBody>
                  <a:tcPr marT="45725" marB="45725" marR="91450" marL="91450"/>
                </a:tc>
                <a:tc>
                  <a:txBody>
                    <a:bodyPr/>
                    <a:lstStyle/>
                    <a:p>
                      <a:pPr indent="0" lvl="0" marL="0" marR="0" rtl="0" algn="l">
                        <a:spcBef>
                          <a:spcPts val="0"/>
                        </a:spcBef>
                        <a:spcAft>
                          <a:spcPts val="0"/>
                        </a:spcAft>
                        <a:buNone/>
                      </a:pPr>
                      <a:r>
                        <a:rPr lang="en-US" sz="1600"/>
                        <a:t>0.51</a:t>
                      </a:r>
                      <a:endParaRPr/>
                    </a:p>
                  </a:txBody>
                  <a:tcPr marT="45725" marB="45725" marR="91450" marL="91450"/>
                </a:tc>
                <a:tc>
                  <a:txBody>
                    <a:bodyPr/>
                    <a:lstStyle/>
                    <a:p>
                      <a:pPr indent="0" lvl="0" marL="0" marR="0" rtl="0" algn="l">
                        <a:spcBef>
                          <a:spcPts val="0"/>
                        </a:spcBef>
                        <a:spcAft>
                          <a:spcPts val="0"/>
                        </a:spcAft>
                        <a:buNone/>
                      </a:pPr>
                      <a:r>
                        <a:rPr lang="en-US" sz="1600"/>
                        <a:t>0.46</a:t>
                      </a:r>
                      <a:endParaRPr/>
                    </a:p>
                  </a:txBody>
                  <a:tcPr marT="45725" marB="45725" marR="91450" marL="91450"/>
                </a:tc>
                <a:tc>
                  <a:txBody>
                    <a:bodyPr/>
                    <a:lstStyle/>
                    <a:p>
                      <a:pPr indent="0" lvl="0" marL="0" marR="0" rtl="0" algn="l">
                        <a:spcBef>
                          <a:spcPts val="0"/>
                        </a:spcBef>
                        <a:spcAft>
                          <a:spcPts val="0"/>
                        </a:spcAft>
                        <a:buNone/>
                      </a:pPr>
                      <a:r>
                        <a:rPr lang="en-US" sz="1600"/>
                        <a:t>0.45</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bl>
          </a:graphicData>
        </a:graphic>
      </p:graphicFrame>
      <p:sp>
        <p:nvSpPr>
          <p:cNvPr id="270" name="Google Shape;270;p18"/>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By comparing the averages against its base version, we can conclude that this version performed better</a:t>
            </a:r>
            <a:endParaRPr/>
          </a:p>
          <a:p>
            <a:pPr indent="-251459" lvl="0" marL="342900" rtl="0" algn="l">
              <a:spcBef>
                <a:spcPts val="0"/>
              </a:spcBef>
              <a:spcAft>
                <a:spcPts val="0"/>
              </a:spcAft>
              <a:buSzPts val="1440"/>
              <a:buNone/>
            </a:pPr>
            <a:r>
              <a:rPr lang="en-US"/>
              <a:t>The parameters used were "activation":["identity","logistic","tanh","relu"],"solver":["adam","sgd"], "hidden_layer_sizes":[(30,50),(10,10,10)]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Top Multi-Layered Perceptron:</a:t>
            </a:r>
            <a:br>
              <a:rPr lang="en-US"/>
            </a:br>
            <a:r>
              <a:rPr lang="en-US"/>
              <a:t>Confusion Matrix</a:t>
            </a:r>
            <a:br>
              <a:rPr lang="en-US"/>
            </a:br>
            <a:endParaRPr/>
          </a:p>
        </p:txBody>
      </p:sp>
      <p:sp>
        <p:nvSpPr>
          <p:cNvPr id="276" name="Google Shape;276;p19"/>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In this confusion matrix, we can see that drugA and B performed the worst, while drugX and Y appear to be more accurate than the previous models during this run</a:t>
            </a:r>
            <a:endParaRPr/>
          </a:p>
        </p:txBody>
      </p:sp>
      <p:graphicFrame>
        <p:nvGraphicFramePr>
          <p:cNvPr id="277" name="Google Shape;277;p19"/>
          <p:cNvGraphicFramePr/>
          <p:nvPr/>
        </p:nvGraphicFramePr>
        <p:xfrm>
          <a:off x="327171" y="2060575"/>
          <a:ext cx="3000000" cy="3000000"/>
        </p:xfrm>
        <a:graphic>
          <a:graphicData uri="http://schemas.openxmlformats.org/drawingml/2006/table">
            <a:tbl>
              <a:tblPr bandRow="1" firstRow="1">
                <a:noFill/>
                <a:tableStyleId>{59F272E4-16D7-49C0-BD1C-19556FBA212D}</a:tableStyleId>
              </a:tblPr>
              <a:tblGrid>
                <a:gridCol w="862000"/>
                <a:gridCol w="862000"/>
                <a:gridCol w="862000"/>
                <a:gridCol w="862000"/>
                <a:gridCol w="862000"/>
                <a:gridCol w="862000"/>
              </a:tblGrid>
              <a:tr h="6993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r>
              <a:tr h="699300">
                <a:tc>
                  <a:txBody>
                    <a:bodyPr/>
                    <a:lstStyle/>
                    <a:p>
                      <a:pPr indent="0" lvl="0" marL="0" marR="0" rtl="0" algn="l">
                        <a:spcBef>
                          <a:spcPts val="0"/>
                        </a:spcBef>
                        <a:spcAft>
                          <a:spcPts val="0"/>
                        </a:spcAft>
                        <a:buNone/>
                      </a:pPr>
                      <a:r>
                        <a:rPr b="1" lang="en-US" sz="1800"/>
                        <a:t>A</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r>
              <a:tr h="699300">
                <a:tc>
                  <a:txBody>
                    <a:bodyPr/>
                    <a:lstStyle/>
                    <a:p>
                      <a:pPr indent="0" lvl="0" marL="0" marR="0" rtl="0" algn="l">
                        <a:spcBef>
                          <a:spcPts val="0"/>
                        </a:spcBef>
                        <a:spcAft>
                          <a:spcPts val="0"/>
                        </a:spcAft>
                        <a:buNone/>
                      </a:pPr>
                      <a:r>
                        <a:rPr b="1" lang="en-US" sz="1800"/>
                        <a:t>B</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699300">
                <a:tc>
                  <a:txBody>
                    <a:bodyPr/>
                    <a:lstStyle/>
                    <a:p>
                      <a:pPr indent="0" lvl="0" marL="0" marR="0" rtl="0" algn="l">
                        <a:spcBef>
                          <a:spcPts val="0"/>
                        </a:spcBef>
                        <a:spcAft>
                          <a:spcPts val="0"/>
                        </a:spcAft>
                        <a:buNone/>
                      </a:pPr>
                      <a:r>
                        <a:rPr b="1" lang="en-US" sz="1800"/>
                        <a:t>C</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699300">
                <a:tc>
                  <a:txBody>
                    <a:bodyPr/>
                    <a:lstStyle/>
                    <a:p>
                      <a:pPr indent="0" lvl="0" marL="0" marR="0" rtl="0" algn="l">
                        <a:spcBef>
                          <a:spcPts val="0"/>
                        </a:spcBef>
                        <a:spcAft>
                          <a:spcPts val="0"/>
                        </a:spcAft>
                        <a:buNone/>
                      </a:pPr>
                      <a:r>
                        <a:rPr b="1" lang="en-US" sz="1800"/>
                        <a:t>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r>
              <a:tr h="699300">
                <a:tc>
                  <a:txBody>
                    <a:bodyPr/>
                    <a:lstStyle/>
                    <a:p>
                      <a:pPr indent="0" lvl="0" marL="0" marR="0" rtl="0" algn="l">
                        <a:spcBef>
                          <a:spcPts val="0"/>
                        </a:spcBef>
                        <a:spcAft>
                          <a:spcPts val="0"/>
                        </a:spcAft>
                        <a:buNone/>
                      </a:pPr>
                      <a:r>
                        <a:rPr b="1" lang="en-US" sz="1800"/>
                        <a:t>Y</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11</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BBC Article Data Distribution</a:t>
            </a:r>
            <a:endParaRPr/>
          </a:p>
        </p:txBody>
      </p:sp>
      <p:pic>
        <p:nvPicPr>
          <p:cNvPr id="154" name="Google Shape;154;p2"/>
          <p:cNvPicPr preferRelativeResize="0"/>
          <p:nvPr>
            <p:ph idx="1" type="body"/>
          </p:nvPr>
        </p:nvPicPr>
        <p:blipFill rotWithShape="1">
          <a:blip r:embed="rId3">
            <a:alphaModFix/>
          </a:blip>
          <a:srcRect b="4691" l="6328" r="9217" t="10761"/>
          <a:stretch/>
        </p:blipFill>
        <p:spPr>
          <a:xfrm>
            <a:off x="546955" y="1745763"/>
            <a:ext cx="6205682" cy="4659519"/>
          </a:xfrm>
          <a:prstGeom prst="rect">
            <a:avLst/>
          </a:prstGeom>
          <a:noFill/>
          <a:ln>
            <a:noFill/>
          </a:ln>
        </p:spPr>
      </p:pic>
      <p:sp>
        <p:nvSpPr>
          <p:cNvPr descr="blob:null/542dd505-d079-4432-8224-c8186337d72e" id="155" name="Google Shape;155;p2"/>
          <p:cNvSpPr/>
          <p:nvPr/>
        </p:nvSpPr>
        <p:spPr>
          <a:xfrm>
            <a:off x="1519238" y="0"/>
            <a:ext cx="9153525"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6" name="Google Shape;156;p2"/>
          <p:cNvSpPr txBox="1"/>
          <p:nvPr/>
        </p:nvSpPr>
        <p:spPr>
          <a:xfrm>
            <a:off x="7374566" y="1853248"/>
            <a:ext cx="4613302" cy="424731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While the data classes are roughly balanced, they aren’t perfectly so.</a:t>
            </a:r>
            <a:endParaRPr/>
          </a:p>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There is roughly 20-30% more sport and business articles compared to tech, politics, or entertainment.</a:t>
            </a:r>
            <a:endParaRPr/>
          </a:p>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This means that we could see a considerable dip in accuracy if there is not ‘enough’ training data for something like entertainment compared to sport.</a:t>
            </a:r>
            <a:endParaRPr/>
          </a:p>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Accuracy is a good measure for performance, though precision and recall are also important, and neither is more critical for this purpose.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ph type="title"/>
          </p:nvPr>
        </p:nvSpPr>
        <p:spPr>
          <a:xfrm>
            <a:off x="562220" y="0"/>
            <a:ext cx="9404723" cy="7469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Average of 10 runs of Each:</a:t>
            </a:r>
            <a:br>
              <a:rPr lang="en-US"/>
            </a:br>
            <a:endParaRPr/>
          </a:p>
        </p:txBody>
      </p:sp>
      <p:sp>
        <p:nvSpPr>
          <p:cNvPr id="283" name="Google Shape;283;p20"/>
          <p:cNvSpPr txBox="1"/>
          <p:nvPr>
            <p:ph idx="2" type="body"/>
          </p:nvPr>
        </p:nvSpPr>
        <p:spPr>
          <a:xfrm>
            <a:off x="562220" y="4716578"/>
            <a:ext cx="10758901" cy="2141422"/>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As we </a:t>
            </a:r>
            <a:r>
              <a:rPr lang="en-US"/>
              <a:t>can see, the Top DT performed the best overall leading in all averaged categories., while the Base MLP performed the worst when comparing the it to the other averages. Something interesting to note is that each “Top” model outperformed its “Base” counterpart. Low averages can be attributed to a low number of samples compared to task 1.</a:t>
            </a:r>
            <a:endParaRPr/>
          </a:p>
        </p:txBody>
      </p:sp>
      <p:graphicFrame>
        <p:nvGraphicFramePr>
          <p:cNvPr id="284" name="Google Shape;284;p20"/>
          <p:cNvGraphicFramePr/>
          <p:nvPr/>
        </p:nvGraphicFramePr>
        <p:xfrm>
          <a:off x="562220" y="746908"/>
          <a:ext cx="3000000" cy="3000000"/>
        </p:xfrm>
        <a:graphic>
          <a:graphicData uri="http://schemas.openxmlformats.org/drawingml/2006/table">
            <a:tbl>
              <a:tblPr bandRow="1" firstRow="1">
                <a:noFill/>
                <a:tableStyleId>{59F272E4-16D7-49C0-BD1C-19556FBA212D}</a:tableStyleId>
              </a:tblPr>
              <a:tblGrid>
                <a:gridCol w="1740225"/>
                <a:gridCol w="817875"/>
                <a:gridCol w="1095700"/>
                <a:gridCol w="957575"/>
                <a:gridCol w="1460825"/>
                <a:gridCol w="2357750"/>
                <a:gridCol w="2328950"/>
              </a:tblGrid>
              <a:tr h="313725">
                <a:tc>
                  <a:txBody>
                    <a:bodyPr/>
                    <a:lstStyle/>
                    <a:p>
                      <a:pPr indent="0" lvl="0" marL="0" marR="0" rtl="0" algn="l">
                        <a:spcBef>
                          <a:spcPts val="0"/>
                        </a:spcBef>
                        <a:spcAft>
                          <a:spcPts val="0"/>
                        </a:spcAft>
                        <a:buNone/>
                      </a:pPr>
                      <a:r>
                        <a:rPr lang="en-US" sz="1800"/>
                        <a:t>Average:</a:t>
                      </a:r>
                      <a:endParaRPr/>
                    </a:p>
                  </a:txBody>
                  <a:tcPr marT="45725" marB="45725" marR="91450" marL="91450"/>
                </a:tc>
                <a:tc>
                  <a:txBody>
                    <a:bodyPr/>
                    <a:lstStyle/>
                    <a:p>
                      <a:pPr indent="0" lvl="0" marL="0" marR="0" rtl="0" algn="l">
                        <a:spcBef>
                          <a:spcPts val="0"/>
                        </a:spcBef>
                        <a:spcAft>
                          <a:spcPts val="0"/>
                        </a:spcAft>
                        <a:buNone/>
                      </a:pPr>
                      <a:r>
                        <a:rPr lang="en-US" sz="1800"/>
                        <a:t>NB</a:t>
                      </a:r>
                      <a:endParaRPr/>
                    </a:p>
                  </a:txBody>
                  <a:tcPr marT="45725" marB="45725" marR="91450" marL="91450"/>
                </a:tc>
                <a:tc>
                  <a:txBody>
                    <a:bodyPr/>
                    <a:lstStyle/>
                    <a:p>
                      <a:pPr indent="0" lvl="0" marL="0" marR="0" rtl="0" algn="l">
                        <a:spcBef>
                          <a:spcPts val="0"/>
                        </a:spcBef>
                        <a:spcAft>
                          <a:spcPts val="0"/>
                        </a:spcAft>
                        <a:buNone/>
                      </a:pPr>
                      <a:r>
                        <a:rPr lang="en-US" sz="1800"/>
                        <a:t>Base DT</a:t>
                      </a:r>
                      <a:endParaRPr/>
                    </a:p>
                  </a:txBody>
                  <a:tcPr marT="45725" marB="45725" marR="91450" marL="91450"/>
                </a:tc>
                <a:tc>
                  <a:txBody>
                    <a:bodyPr/>
                    <a:lstStyle/>
                    <a:p>
                      <a:pPr indent="0" lvl="0" marL="0" marR="0" rtl="0" algn="l">
                        <a:spcBef>
                          <a:spcPts val="0"/>
                        </a:spcBef>
                        <a:spcAft>
                          <a:spcPts val="0"/>
                        </a:spcAft>
                        <a:buNone/>
                      </a:pPr>
                      <a:r>
                        <a:rPr lang="en-US" sz="1800"/>
                        <a:t>Top DT</a:t>
                      </a:r>
                      <a:endParaRPr/>
                    </a:p>
                  </a:txBody>
                  <a:tcPr marT="45725" marB="45725" marR="91450" marL="91450"/>
                </a:tc>
                <a:tc>
                  <a:txBody>
                    <a:bodyPr/>
                    <a:lstStyle/>
                    <a:p>
                      <a:pPr indent="0" lvl="0" marL="0" marR="0" rtl="0" algn="l">
                        <a:spcBef>
                          <a:spcPts val="0"/>
                        </a:spcBef>
                        <a:spcAft>
                          <a:spcPts val="0"/>
                        </a:spcAft>
                        <a:buNone/>
                      </a:pPr>
                      <a:r>
                        <a:rPr lang="en-US" sz="1800"/>
                        <a:t>Perceptron</a:t>
                      </a:r>
                      <a:endParaRPr/>
                    </a:p>
                  </a:txBody>
                  <a:tcPr marT="45725" marB="45725" marR="91450" marL="91450"/>
                </a:tc>
                <a:tc>
                  <a:txBody>
                    <a:bodyPr/>
                    <a:lstStyle/>
                    <a:p>
                      <a:pPr indent="0" lvl="0" marL="0" marR="0" rtl="0" algn="l">
                        <a:spcBef>
                          <a:spcPts val="0"/>
                        </a:spcBef>
                        <a:spcAft>
                          <a:spcPts val="0"/>
                        </a:spcAft>
                        <a:buNone/>
                      </a:pPr>
                      <a:r>
                        <a:rPr lang="en-US" sz="1800"/>
                        <a:t>Base Multi-Layered</a:t>
                      </a:r>
                      <a:br>
                        <a:rPr lang="en-US" sz="1800"/>
                      </a:br>
                      <a:r>
                        <a:rPr lang="en-US" sz="1800"/>
                        <a:t>Perceptron</a:t>
                      </a:r>
                      <a:endParaRPr/>
                    </a:p>
                  </a:txBody>
                  <a:tcPr marT="45725" marB="45725" marR="91450" marL="91450"/>
                </a:tc>
                <a:tc>
                  <a:txBody>
                    <a:bodyPr/>
                    <a:lstStyle/>
                    <a:p>
                      <a:pPr indent="0" lvl="0" marL="0" marR="0" rtl="0" algn="l">
                        <a:spcBef>
                          <a:spcPts val="0"/>
                        </a:spcBef>
                        <a:spcAft>
                          <a:spcPts val="0"/>
                        </a:spcAft>
                        <a:buNone/>
                      </a:pPr>
                      <a:r>
                        <a:rPr lang="en-US" sz="1800"/>
                        <a:t>Top Multi-Layered</a:t>
                      </a:r>
                      <a:br>
                        <a:rPr lang="en-US" sz="1800"/>
                      </a:br>
                      <a:r>
                        <a:rPr lang="en-US" sz="1800"/>
                        <a:t>Perceptron</a:t>
                      </a:r>
                      <a:endParaRPr/>
                    </a:p>
                  </a:txBody>
                  <a:tcPr marT="45725" marB="45725" marR="91450" marL="91450"/>
                </a:tc>
              </a:tr>
              <a:tr h="228600">
                <a:tc>
                  <a:txBody>
                    <a:bodyPr/>
                    <a:lstStyle/>
                    <a:p>
                      <a:pPr indent="0" lvl="0" marL="0" marR="0" rtl="0" algn="l">
                        <a:spcBef>
                          <a:spcPts val="0"/>
                        </a:spcBef>
                        <a:spcAft>
                          <a:spcPts val="0"/>
                        </a:spcAft>
                        <a:buNone/>
                      </a:pPr>
                      <a:r>
                        <a:rPr b="1" lang="en-US" sz="1800"/>
                        <a:t>Accuracy</a:t>
                      </a:r>
                      <a:endParaRPr/>
                    </a:p>
                  </a:txBody>
                  <a:tcPr marT="45725" marB="45725" marR="91450" marL="91450"/>
                </a:tc>
                <a:tc>
                  <a:txBody>
                    <a:bodyPr/>
                    <a:lstStyle/>
                    <a:p>
                      <a:pPr indent="0" lvl="0" marL="0" marR="0" rtl="0" algn="l">
                        <a:spcBef>
                          <a:spcPts val="0"/>
                        </a:spcBef>
                        <a:spcAft>
                          <a:spcPts val="0"/>
                        </a:spcAft>
                        <a:buNone/>
                      </a:pPr>
                      <a:r>
                        <a:rPr lang="en-US" sz="1800"/>
                        <a:t>42.4</a:t>
                      </a:r>
                      <a:endParaRPr/>
                    </a:p>
                  </a:txBody>
                  <a:tcPr marT="45725" marB="45725" marR="91450" marL="91450"/>
                </a:tc>
                <a:tc>
                  <a:txBody>
                    <a:bodyPr/>
                    <a:lstStyle/>
                    <a:p>
                      <a:pPr indent="0" lvl="0" marL="0" marR="0" rtl="0" algn="l">
                        <a:spcBef>
                          <a:spcPts val="0"/>
                        </a:spcBef>
                        <a:spcAft>
                          <a:spcPts val="0"/>
                        </a:spcAft>
                        <a:buNone/>
                      </a:pPr>
                      <a:r>
                        <a:rPr lang="en-US" sz="1800"/>
                        <a:t>46.4</a:t>
                      </a:r>
                      <a:endParaRPr/>
                    </a:p>
                  </a:txBody>
                  <a:tcPr marT="45725" marB="45725" marR="91450" marL="91450"/>
                </a:tc>
                <a:tc>
                  <a:txBody>
                    <a:bodyPr/>
                    <a:lstStyle/>
                    <a:p>
                      <a:pPr indent="0" lvl="0" marL="0" marR="0" rtl="0" algn="l">
                        <a:spcBef>
                          <a:spcPts val="0"/>
                        </a:spcBef>
                        <a:spcAft>
                          <a:spcPts val="0"/>
                        </a:spcAft>
                        <a:buNone/>
                      </a:pPr>
                      <a:r>
                        <a:rPr lang="en-US" sz="1800"/>
                        <a:t>47.2</a:t>
                      </a:r>
                      <a:endParaRPr/>
                    </a:p>
                  </a:txBody>
                  <a:tcPr marT="45725" marB="45725" marR="91450" marL="91450"/>
                </a:tc>
                <a:tc>
                  <a:txBody>
                    <a:bodyPr/>
                    <a:lstStyle/>
                    <a:p>
                      <a:pPr indent="0" lvl="0" marL="0" marR="0" rtl="0" algn="l">
                        <a:spcBef>
                          <a:spcPts val="0"/>
                        </a:spcBef>
                        <a:spcAft>
                          <a:spcPts val="0"/>
                        </a:spcAft>
                        <a:buNone/>
                      </a:pPr>
                      <a:r>
                        <a:rPr lang="en-US" sz="1800"/>
                        <a:t>45.8</a:t>
                      </a:r>
                      <a:endParaRPr/>
                    </a:p>
                  </a:txBody>
                  <a:tcPr marT="45725" marB="45725" marR="91450" marL="91450"/>
                </a:tc>
                <a:tc>
                  <a:txBody>
                    <a:bodyPr/>
                    <a:lstStyle/>
                    <a:p>
                      <a:pPr indent="0" lvl="0" marL="0" marR="0" rtl="0" algn="l">
                        <a:spcBef>
                          <a:spcPts val="0"/>
                        </a:spcBef>
                        <a:spcAft>
                          <a:spcPts val="0"/>
                        </a:spcAft>
                        <a:buNone/>
                      </a:pPr>
                      <a:r>
                        <a:rPr lang="en-US" sz="1800"/>
                        <a:t>44.8</a:t>
                      </a:r>
                      <a:endParaRPr/>
                    </a:p>
                  </a:txBody>
                  <a:tcPr marT="45725" marB="45725" marR="91450" marL="91450"/>
                </a:tc>
                <a:tc>
                  <a:txBody>
                    <a:bodyPr/>
                    <a:lstStyle/>
                    <a:p>
                      <a:pPr indent="0" lvl="0" marL="0" marR="0" rtl="0" algn="l">
                        <a:spcBef>
                          <a:spcPts val="0"/>
                        </a:spcBef>
                        <a:spcAft>
                          <a:spcPts val="0"/>
                        </a:spcAft>
                        <a:buNone/>
                      </a:pPr>
                      <a:r>
                        <a:rPr lang="en-US" sz="1800"/>
                        <a:t>46.2</a:t>
                      </a:r>
                      <a:endParaRPr/>
                    </a:p>
                  </a:txBody>
                  <a:tcPr marT="45725" marB="45725" marR="91450" marL="91450"/>
                </a:tc>
              </a:tr>
              <a:tr h="494100">
                <a:tc>
                  <a:txBody>
                    <a:bodyPr/>
                    <a:lstStyle/>
                    <a:p>
                      <a:pPr indent="0" lvl="0" marL="0" marR="0" rtl="0" algn="l">
                        <a:spcBef>
                          <a:spcPts val="0"/>
                        </a:spcBef>
                        <a:spcAft>
                          <a:spcPts val="0"/>
                        </a:spcAft>
                        <a:buNone/>
                      </a:pPr>
                      <a:r>
                        <a:rPr b="1" lang="en-US" sz="1800"/>
                        <a:t>Macro -</a:t>
                      </a:r>
                      <a:endParaRPr/>
                    </a:p>
                    <a:p>
                      <a:pPr indent="0" lvl="0" marL="0" marR="0" rtl="0" algn="l">
                        <a:spcBef>
                          <a:spcPts val="0"/>
                        </a:spcBef>
                        <a:spcAft>
                          <a:spcPts val="0"/>
                        </a:spcAft>
                        <a:buNone/>
                      </a:pPr>
                      <a:r>
                        <a:rPr b="1" lang="en-US" sz="1800"/>
                        <a:t>Average</a:t>
                      </a:r>
                      <a:endParaRPr/>
                    </a:p>
                  </a:txBody>
                  <a:tcPr marT="45725" marB="45725" marR="91450" marL="91450"/>
                </a:tc>
                <a:tc>
                  <a:txBody>
                    <a:bodyPr/>
                    <a:lstStyle/>
                    <a:p>
                      <a:pPr indent="0" lvl="0" marL="0" marR="0" rtl="0" algn="l">
                        <a:spcBef>
                          <a:spcPts val="0"/>
                        </a:spcBef>
                        <a:spcAft>
                          <a:spcPts val="0"/>
                        </a:spcAft>
                        <a:buNone/>
                      </a:pPr>
                      <a:r>
                        <a:rPr lang="en-US" sz="1800"/>
                        <a:t>36.9</a:t>
                      </a:r>
                      <a:endParaRPr/>
                    </a:p>
                  </a:txBody>
                  <a:tcPr marT="45725" marB="45725" marR="91450" marL="91450"/>
                </a:tc>
                <a:tc>
                  <a:txBody>
                    <a:bodyPr/>
                    <a:lstStyle/>
                    <a:p>
                      <a:pPr indent="0" lvl="0" marL="0" marR="0" rtl="0" algn="l">
                        <a:spcBef>
                          <a:spcPts val="0"/>
                        </a:spcBef>
                        <a:spcAft>
                          <a:spcPts val="0"/>
                        </a:spcAft>
                        <a:buNone/>
                      </a:pPr>
                      <a:r>
                        <a:rPr lang="en-US" sz="1800"/>
                        <a:t>35.5</a:t>
                      </a:r>
                      <a:endParaRPr/>
                    </a:p>
                  </a:txBody>
                  <a:tcPr marT="45725" marB="45725" marR="91450" marL="91450"/>
                </a:tc>
                <a:tc>
                  <a:txBody>
                    <a:bodyPr/>
                    <a:lstStyle/>
                    <a:p>
                      <a:pPr indent="0" lvl="0" marL="0" marR="0" rtl="0" algn="l">
                        <a:spcBef>
                          <a:spcPts val="0"/>
                        </a:spcBef>
                        <a:spcAft>
                          <a:spcPts val="0"/>
                        </a:spcAft>
                        <a:buNone/>
                      </a:pPr>
                      <a:r>
                        <a:rPr lang="en-US" sz="1800"/>
                        <a:t>37.9</a:t>
                      </a:r>
                      <a:endParaRPr/>
                    </a:p>
                  </a:txBody>
                  <a:tcPr marT="45725" marB="45725" marR="91450" marL="91450"/>
                </a:tc>
                <a:tc>
                  <a:txBody>
                    <a:bodyPr/>
                    <a:lstStyle/>
                    <a:p>
                      <a:pPr indent="0" lvl="0" marL="0" marR="0" rtl="0" algn="l">
                        <a:spcBef>
                          <a:spcPts val="0"/>
                        </a:spcBef>
                        <a:spcAft>
                          <a:spcPts val="0"/>
                        </a:spcAft>
                        <a:buNone/>
                      </a:pPr>
                      <a:r>
                        <a:rPr lang="en-US" sz="1800"/>
                        <a:t>28.2</a:t>
                      </a:r>
                      <a:endParaRPr/>
                    </a:p>
                  </a:txBody>
                  <a:tcPr marT="45725" marB="45725" marR="91450" marL="91450"/>
                </a:tc>
                <a:tc>
                  <a:txBody>
                    <a:bodyPr/>
                    <a:lstStyle/>
                    <a:p>
                      <a:pPr indent="0" lvl="0" marL="0" marR="0" rtl="0" algn="l">
                        <a:spcBef>
                          <a:spcPts val="0"/>
                        </a:spcBef>
                        <a:spcAft>
                          <a:spcPts val="0"/>
                        </a:spcAft>
                        <a:buNone/>
                      </a:pPr>
                      <a:r>
                        <a:rPr lang="en-US" sz="1800"/>
                        <a:t>12.4</a:t>
                      </a:r>
                      <a:endParaRPr/>
                    </a:p>
                  </a:txBody>
                  <a:tcPr marT="45725" marB="45725" marR="91450" marL="91450"/>
                </a:tc>
                <a:tc>
                  <a:txBody>
                    <a:bodyPr/>
                    <a:lstStyle/>
                    <a:p>
                      <a:pPr indent="0" lvl="0" marL="0" marR="0" rtl="0" algn="l">
                        <a:spcBef>
                          <a:spcPts val="0"/>
                        </a:spcBef>
                        <a:spcAft>
                          <a:spcPts val="0"/>
                        </a:spcAft>
                        <a:buNone/>
                      </a:pPr>
                      <a:r>
                        <a:rPr lang="en-US" sz="1800"/>
                        <a:t>30.6</a:t>
                      </a:r>
                      <a:endParaRPr/>
                    </a:p>
                  </a:txBody>
                  <a:tcPr marT="45725" marB="45725" marR="91450" marL="91450"/>
                </a:tc>
              </a:tr>
              <a:tr h="463900">
                <a:tc>
                  <a:txBody>
                    <a:bodyPr/>
                    <a:lstStyle/>
                    <a:p>
                      <a:pPr indent="0" lvl="0" marL="0" marR="0" rtl="0" algn="l">
                        <a:spcBef>
                          <a:spcPts val="0"/>
                        </a:spcBef>
                        <a:spcAft>
                          <a:spcPts val="0"/>
                        </a:spcAft>
                        <a:buNone/>
                      </a:pPr>
                      <a:r>
                        <a:rPr b="1" lang="en-US" sz="1800"/>
                        <a:t>Weighted</a:t>
                      </a:r>
                      <a:br>
                        <a:rPr b="1" lang="en-US" sz="1800"/>
                      </a:br>
                      <a:r>
                        <a:rPr b="1" lang="en-US" sz="1800"/>
                        <a:t>Average</a:t>
                      </a:r>
                      <a:endParaRPr/>
                    </a:p>
                  </a:txBody>
                  <a:tcPr marT="45725" marB="45725" marR="91450" marL="91450"/>
                </a:tc>
                <a:tc>
                  <a:txBody>
                    <a:bodyPr/>
                    <a:lstStyle/>
                    <a:p>
                      <a:pPr indent="0" lvl="0" marL="0" marR="0" rtl="0" algn="l">
                        <a:spcBef>
                          <a:spcPts val="0"/>
                        </a:spcBef>
                        <a:spcAft>
                          <a:spcPts val="0"/>
                        </a:spcAft>
                        <a:buNone/>
                      </a:pPr>
                      <a:r>
                        <a:rPr lang="en-US" sz="1800"/>
                        <a:t>31.1</a:t>
                      </a:r>
                      <a:endParaRPr/>
                    </a:p>
                  </a:txBody>
                  <a:tcPr marT="45725" marB="45725" marR="91450" marL="91450"/>
                </a:tc>
                <a:tc>
                  <a:txBody>
                    <a:bodyPr/>
                    <a:lstStyle/>
                    <a:p>
                      <a:pPr indent="0" lvl="0" marL="0" marR="0" rtl="0" algn="l">
                        <a:spcBef>
                          <a:spcPts val="0"/>
                        </a:spcBef>
                        <a:spcAft>
                          <a:spcPts val="0"/>
                        </a:spcAft>
                        <a:buNone/>
                      </a:pPr>
                      <a:r>
                        <a:rPr lang="en-US" sz="1800"/>
                        <a:t>43.4</a:t>
                      </a:r>
                      <a:endParaRPr/>
                    </a:p>
                  </a:txBody>
                  <a:tcPr marT="45725" marB="45725" marR="91450" marL="91450"/>
                </a:tc>
                <a:tc>
                  <a:txBody>
                    <a:bodyPr/>
                    <a:lstStyle/>
                    <a:p>
                      <a:pPr indent="0" lvl="0" marL="0" marR="0" rtl="0" algn="l">
                        <a:spcBef>
                          <a:spcPts val="0"/>
                        </a:spcBef>
                        <a:spcAft>
                          <a:spcPts val="0"/>
                        </a:spcAft>
                        <a:buNone/>
                      </a:pPr>
                      <a:r>
                        <a:rPr lang="en-US" sz="1800"/>
                        <a:t>44.9</a:t>
                      </a:r>
                      <a:endParaRPr/>
                    </a:p>
                  </a:txBody>
                  <a:tcPr marT="45725" marB="45725" marR="91450" marL="91450"/>
                </a:tc>
                <a:tc>
                  <a:txBody>
                    <a:bodyPr/>
                    <a:lstStyle/>
                    <a:p>
                      <a:pPr indent="0" lvl="0" marL="0" marR="0" rtl="0" algn="l">
                        <a:spcBef>
                          <a:spcPts val="0"/>
                        </a:spcBef>
                        <a:spcAft>
                          <a:spcPts val="0"/>
                        </a:spcAft>
                        <a:buNone/>
                      </a:pPr>
                      <a:r>
                        <a:rPr lang="en-US" sz="1800"/>
                        <a:t>38.3</a:t>
                      </a:r>
                      <a:endParaRPr/>
                    </a:p>
                  </a:txBody>
                  <a:tcPr marT="45725" marB="45725" marR="91450" marL="91450"/>
                </a:tc>
                <a:tc>
                  <a:txBody>
                    <a:bodyPr/>
                    <a:lstStyle/>
                    <a:p>
                      <a:pPr indent="0" lvl="0" marL="0" marR="0" rtl="0" algn="l">
                        <a:spcBef>
                          <a:spcPts val="0"/>
                        </a:spcBef>
                        <a:spcAft>
                          <a:spcPts val="0"/>
                        </a:spcAft>
                        <a:buNone/>
                      </a:pPr>
                      <a:r>
                        <a:rPr lang="en-US" sz="1800"/>
                        <a:t>25.6</a:t>
                      </a:r>
                      <a:endParaRPr/>
                    </a:p>
                  </a:txBody>
                  <a:tcPr marT="45725" marB="45725" marR="91450" marL="91450"/>
                </a:tc>
                <a:tc>
                  <a:txBody>
                    <a:bodyPr/>
                    <a:lstStyle/>
                    <a:p>
                      <a:pPr indent="0" lvl="0" marL="0" marR="0" rtl="0" algn="l">
                        <a:spcBef>
                          <a:spcPts val="0"/>
                        </a:spcBef>
                        <a:spcAft>
                          <a:spcPts val="0"/>
                        </a:spcAft>
                        <a:buNone/>
                      </a:pPr>
                      <a:r>
                        <a:rPr lang="en-US" sz="1800"/>
                        <a:t>41.3</a:t>
                      </a:r>
                      <a:endParaRPr/>
                    </a:p>
                  </a:txBody>
                  <a:tcPr marT="45725" marB="45725" marR="91450" marL="91450"/>
                </a:tc>
              </a:tr>
              <a:tr h="255025">
                <a:tc>
                  <a:txBody>
                    <a:bodyPr/>
                    <a:lstStyle/>
                    <a:p>
                      <a:pPr indent="0" lvl="0" marL="0" marR="0" rtl="0" algn="l">
                        <a:spcBef>
                          <a:spcPts val="0"/>
                        </a:spcBef>
                        <a:spcAft>
                          <a:spcPts val="0"/>
                        </a:spcAft>
                        <a:buNone/>
                      </a:pPr>
                      <a:r>
                        <a:rPr b="1" lang="en-US" sz="1800"/>
                        <a:t>Accuracy σ</a:t>
                      </a:r>
                      <a:endParaRPr b="1" sz="1800"/>
                    </a:p>
                  </a:txBody>
                  <a:tcPr marT="45725" marB="45725" marR="91450" marL="91450"/>
                </a:tc>
                <a:tc>
                  <a:txBody>
                    <a:bodyPr/>
                    <a:lstStyle/>
                    <a:p>
                      <a:pPr indent="0" lvl="0" marL="0" marR="0" rtl="0" algn="l">
                        <a:spcBef>
                          <a:spcPts val="0"/>
                        </a:spcBef>
                        <a:spcAft>
                          <a:spcPts val="0"/>
                        </a:spcAft>
                        <a:buNone/>
                      </a:pPr>
                      <a:r>
                        <a:rPr lang="en-US" sz="1800"/>
                        <a:t>0.445</a:t>
                      </a:r>
                      <a:endParaRPr/>
                    </a:p>
                  </a:txBody>
                  <a:tcPr marT="45725" marB="45725" marR="91450" marL="91450"/>
                </a:tc>
                <a:tc>
                  <a:txBody>
                    <a:bodyPr/>
                    <a:lstStyle/>
                    <a:p>
                      <a:pPr indent="0" lvl="0" marL="0" marR="0" rtl="0" algn="l">
                        <a:spcBef>
                          <a:spcPts val="0"/>
                        </a:spcBef>
                        <a:spcAft>
                          <a:spcPts val="0"/>
                        </a:spcAft>
                        <a:buNone/>
                      </a:pPr>
                      <a:r>
                        <a:rPr lang="en-US" sz="1800"/>
                        <a:t>0.445</a:t>
                      </a:r>
                      <a:endParaRPr/>
                    </a:p>
                  </a:txBody>
                  <a:tcPr marT="45725" marB="45725" marR="91450" marL="91450"/>
                </a:tc>
                <a:tc>
                  <a:txBody>
                    <a:bodyPr/>
                    <a:lstStyle/>
                    <a:p>
                      <a:pPr indent="0" lvl="0" marL="0" marR="0" rtl="0" algn="l">
                        <a:spcBef>
                          <a:spcPts val="0"/>
                        </a:spcBef>
                        <a:spcAft>
                          <a:spcPts val="0"/>
                        </a:spcAft>
                        <a:buNone/>
                      </a:pPr>
                      <a:r>
                        <a:rPr lang="en-US" sz="1800"/>
                        <a:t>0.421</a:t>
                      </a:r>
                      <a:endParaRPr/>
                    </a:p>
                  </a:txBody>
                  <a:tcPr marT="45725" marB="45725" marR="91450" marL="91450"/>
                </a:tc>
                <a:tc>
                  <a:txBody>
                    <a:bodyPr/>
                    <a:lstStyle/>
                    <a:p>
                      <a:pPr indent="0" lvl="0" marL="0" marR="0" rtl="0" algn="l">
                        <a:spcBef>
                          <a:spcPts val="0"/>
                        </a:spcBef>
                        <a:spcAft>
                          <a:spcPts val="0"/>
                        </a:spcAft>
                        <a:buNone/>
                      </a:pPr>
                      <a:r>
                        <a:rPr lang="en-US" sz="1800"/>
                        <a:t>0.569</a:t>
                      </a:r>
                      <a:endParaRPr/>
                    </a:p>
                  </a:txBody>
                  <a:tcPr marT="45725" marB="45725" marR="91450" marL="91450"/>
                </a:tc>
                <a:tc>
                  <a:txBody>
                    <a:bodyPr/>
                    <a:lstStyle/>
                    <a:p>
                      <a:pPr indent="0" lvl="0" marL="0" marR="0" rtl="0" algn="l">
                        <a:spcBef>
                          <a:spcPts val="0"/>
                        </a:spcBef>
                        <a:spcAft>
                          <a:spcPts val="0"/>
                        </a:spcAft>
                        <a:buNone/>
                      </a:pPr>
                      <a:r>
                        <a:rPr lang="en-US" sz="1800"/>
                        <a:t>0.457</a:t>
                      </a:r>
                      <a:endParaRPr/>
                    </a:p>
                  </a:txBody>
                  <a:tcPr marT="45725" marB="45725" marR="91450" marL="91450"/>
                </a:tc>
                <a:tc>
                  <a:txBody>
                    <a:bodyPr/>
                    <a:lstStyle/>
                    <a:p>
                      <a:pPr indent="0" lvl="0" marL="0" marR="0" rtl="0" algn="l">
                        <a:spcBef>
                          <a:spcPts val="0"/>
                        </a:spcBef>
                        <a:spcAft>
                          <a:spcPts val="0"/>
                        </a:spcAft>
                        <a:buNone/>
                      </a:pPr>
                      <a:r>
                        <a:rPr lang="en-US" sz="1800"/>
                        <a:t>0.442</a:t>
                      </a:r>
                      <a:endParaRPr/>
                    </a:p>
                  </a:txBody>
                  <a:tcPr marT="45725" marB="45725" marR="91450" marL="91450"/>
                </a:tc>
              </a:tr>
              <a:tr h="494100">
                <a:tc>
                  <a:txBody>
                    <a:bodyPr/>
                    <a:lstStyle/>
                    <a:p>
                      <a:pPr indent="0" lvl="0" marL="0" marR="0" rtl="0" algn="l">
                        <a:spcBef>
                          <a:spcPts val="0"/>
                        </a:spcBef>
                        <a:spcAft>
                          <a:spcPts val="0"/>
                        </a:spcAft>
                        <a:buNone/>
                      </a:pPr>
                      <a:r>
                        <a:rPr b="1" lang="en-US" sz="1800"/>
                        <a:t>Macro -</a:t>
                      </a:r>
                      <a:br>
                        <a:rPr b="1" lang="en-US" sz="1800"/>
                      </a:br>
                      <a:r>
                        <a:rPr b="1" lang="en-US" sz="1800"/>
                        <a:t>Average F1 σ</a:t>
                      </a:r>
                      <a:endParaRPr b="1" sz="1800"/>
                    </a:p>
                  </a:txBody>
                  <a:tcPr marT="45725" marB="45725" marR="91450" marL="91450"/>
                </a:tc>
                <a:tc>
                  <a:txBody>
                    <a:bodyPr/>
                    <a:lstStyle/>
                    <a:p>
                      <a:pPr indent="0" lvl="0" marL="0" marR="0" rtl="0" algn="l">
                        <a:spcBef>
                          <a:spcPts val="0"/>
                        </a:spcBef>
                        <a:spcAft>
                          <a:spcPts val="0"/>
                        </a:spcAft>
                        <a:buNone/>
                      </a:pPr>
                      <a:r>
                        <a:rPr lang="en-US" sz="1800"/>
                        <a:t>0.566</a:t>
                      </a:r>
                      <a:endParaRPr/>
                    </a:p>
                  </a:txBody>
                  <a:tcPr marT="45725" marB="45725" marR="91450" marL="91450"/>
                </a:tc>
                <a:tc>
                  <a:txBody>
                    <a:bodyPr/>
                    <a:lstStyle/>
                    <a:p>
                      <a:pPr indent="0" lvl="0" marL="0" marR="0" rtl="0" algn="l">
                        <a:spcBef>
                          <a:spcPts val="0"/>
                        </a:spcBef>
                        <a:spcAft>
                          <a:spcPts val="0"/>
                        </a:spcAft>
                        <a:buNone/>
                      </a:pPr>
                      <a:r>
                        <a:rPr lang="en-US" sz="1800"/>
                        <a:t>0.571</a:t>
                      </a:r>
                      <a:endParaRPr/>
                    </a:p>
                  </a:txBody>
                  <a:tcPr marT="45725" marB="45725" marR="91450" marL="91450"/>
                </a:tc>
                <a:tc>
                  <a:txBody>
                    <a:bodyPr/>
                    <a:lstStyle/>
                    <a:p>
                      <a:pPr indent="0" lvl="0" marL="0" marR="0" rtl="0" algn="l">
                        <a:spcBef>
                          <a:spcPts val="0"/>
                        </a:spcBef>
                        <a:spcAft>
                          <a:spcPts val="0"/>
                        </a:spcAft>
                        <a:buNone/>
                      </a:pPr>
                      <a:r>
                        <a:rPr lang="en-US" sz="1800"/>
                        <a:t>0.561</a:t>
                      </a:r>
                      <a:endParaRPr/>
                    </a:p>
                  </a:txBody>
                  <a:tcPr marT="45725" marB="45725" marR="91450" marL="91450"/>
                </a:tc>
                <a:tc>
                  <a:txBody>
                    <a:bodyPr/>
                    <a:lstStyle/>
                    <a:p>
                      <a:pPr indent="0" lvl="0" marL="0" marR="0" rtl="0" algn="l">
                        <a:spcBef>
                          <a:spcPts val="0"/>
                        </a:spcBef>
                        <a:spcAft>
                          <a:spcPts val="0"/>
                        </a:spcAft>
                        <a:buNone/>
                      </a:pPr>
                      <a:r>
                        <a:rPr lang="en-US" sz="1800"/>
                        <a:t>0.945</a:t>
                      </a:r>
                      <a:endParaRPr/>
                    </a:p>
                  </a:txBody>
                  <a:tcPr marT="45725" marB="45725" marR="91450" marL="91450"/>
                </a:tc>
                <a:tc>
                  <a:txBody>
                    <a:bodyPr/>
                    <a:lstStyle/>
                    <a:p>
                      <a:pPr indent="0" lvl="0" marL="0" marR="0" rtl="0" algn="l">
                        <a:spcBef>
                          <a:spcPts val="0"/>
                        </a:spcBef>
                        <a:spcAft>
                          <a:spcPts val="0"/>
                        </a:spcAft>
                        <a:buNone/>
                      </a:pPr>
                      <a:r>
                        <a:rPr lang="en-US" sz="1800"/>
                        <a:t>0.08</a:t>
                      </a:r>
                      <a:endParaRPr/>
                    </a:p>
                  </a:txBody>
                  <a:tcPr marT="45725" marB="45725" marR="91450" marL="91450"/>
                </a:tc>
                <a:tc>
                  <a:txBody>
                    <a:bodyPr/>
                    <a:lstStyle/>
                    <a:p>
                      <a:pPr indent="0" lvl="0" marL="0" marR="0" rtl="0" algn="l">
                        <a:spcBef>
                          <a:spcPts val="0"/>
                        </a:spcBef>
                        <a:spcAft>
                          <a:spcPts val="0"/>
                        </a:spcAft>
                        <a:buNone/>
                      </a:pPr>
                      <a:r>
                        <a:rPr lang="en-US" sz="1800"/>
                        <a:t>0.806</a:t>
                      </a:r>
                      <a:endParaRPr/>
                    </a:p>
                  </a:txBody>
                  <a:tcPr marT="45725" marB="45725" marR="91450" marL="91450"/>
                </a:tc>
              </a:tr>
              <a:tr h="548325">
                <a:tc>
                  <a:txBody>
                    <a:bodyPr/>
                    <a:lstStyle/>
                    <a:p>
                      <a:pPr indent="0" lvl="0" marL="0" marR="0" rtl="0" algn="l">
                        <a:spcBef>
                          <a:spcPts val="0"/>
                        </a:spcBef>
                        <a:spcAft>
                          <a:spcPts val="0"/>
                        </a:spcAft>
                        <a:buNone/>
                      </a:pPr>
                      <a:r>
                        <a:rPr b="1" lang="en-US" sz="1800"/>
                        <a:t>Weighted</a:t>
                      </a:r>
                      <a:br>
                        <a:rPr b="1" lang="en-US" sz="1800"/>
                      </a:br>
                      <a:r>
                        <a:rPr b="1" lang="en-US" sz="1800"/>
                        <a:t>Average F1 σ</a:t>
                      </a:r>
                      <a:endParaRPr b="1" sz="1800"/>
                    </a:p>
                  </a:txBody>
                  <a:tcPr marT="45725" marB="45725" marR="91450" marL="91450"/>
                </a:tc>
                <a:tc>
                  <a:txBody>
                    <a:bodyPr/>
                    <a:lstStyle/>
                    <a:p>
                      <a:pPr indent="0" lvl="0" marL="0" marR="0" rtl="0" algn="l">
                        <a:spcBef>
                          <a:spcPts val="0"/>
                        </a:spcBef>
                        <a:spcAft>
                          <a:spcPts val="0"/>
                        </a:spcAft>
                        <a:buNone/>
                      </a:pPr>
                      <a:r>
                        <a:rPr lang="en-US" sz="1800"/>
                        <a:t>0.522</a:t>
                      </a:r>
                      <a:endParaRPr/>
                    </a:p>
                  </a:txBody>
                  <a:tcPr marT="45725" marB="45725" marR="91450" marL="91450"/>
                </a:tc>
                <a:tc>
                  <a:txBody>
                    <a:bodyPr/>
                    <a:lstStyle/>
                    <a:p>
                      <a:pPr indent="0" lvl="0" marL="0" marR="0" rtl="0" algn="l">
                        <a:spcBef>
                          <a:spcPts val="0"/>
                        </a:spcBef>
                        <a:spcAft>
                          <a:spcPts val="0"/>
                        </a:spcAft>
                        <a:buNone/>
                      </a:pPr>
                      <a:r>
                        <a:rPr lang="en-US" sz="1800"/>
                        <a:t>0.422</a:t>
                      </a:r>
                      <a:endParaRPr/>
                    </a:p>
                  </a:txBody>
                  <a:tcPr marT="45725" marB="45725" marR="91450" marL="91450"/>
                </a:tc>
                <a:tc>
                  <a:txBody>
                    <a:bodyPr/>
                    <a:lstStyle/>
                    <a:p>
                      <a:pPr indent="0" lvl="0" marL="0" marR="0" rtl="0" algn="l">
                        <a:spcBef>
                          <a:spcPts val="0"/>
                        </a:spcBef>
                        <a:spcAft>
                          <a:spcPts val="0"/>
                        </a:spcAft>
                        <a:buNone/>
                      </a:pPr>
                      <a:r>
                        <a:rPr lang="en-US" sz="1800"/>
                        <a:t>0.401</a:t>
                      </a:r>
                      <a:endParaRPr/>
                    </a:p>
                  </a:txBody>
                  <a:tcPr marT="45725" marB="45725" marR="91450" marL="91450"/>
                </a:tc>
                <a:tc>
                  <a:txBody>
                    <a:bodyPr/>
                    <a:lstStyle/>
                    <a:p>
                      <a:pPr indent="0" lvl="0" marL="0" marR="0" rtl="0" algn="l">
                        <a:spcBef>
                          <a:spcPts val="0"/>
                        </a:spcBef>
                        <a:spcAft>
                          <a:spcPts val="0"/>
                        </a:spcAft>
                        <a:buNone/>
                      </a:pPr>
                      <a:r>
                        <a:rPr lang="en-US" sz="1800"/>
                        <a:t>0.482</a:t>
                      </a:r>
                      <a:endParaRPr/>
                    </a:p>
                  </a:txBody>
                  <a:tcPr marT="45725" marB="45725" marR="91450" marL="91450"/>
                </a:tc>
                <a:tc>
                  <a:txBody>
                    <a:bodyPr/>
                    <a:lstStyle/>
                    <a:p>
                      <a:pPr indent="0" lvl="0" marL="0" marR="0" rtl="0" algn="l">
                        <a:spcBef>
                          <a:spcPts val="0"/>
                        </a:spcBef>
                        <a:spcAft>
                          <a:spcPts val="0"/>
                        </a:spcAft>
                        <a:buNone/>
                      </a:pPr>
                      <a:r>
                        <a:rPr lang="en-US" sz="1800"/>
                        <a:t>0.478</a:t>
                      </a:r>
                      <a:endParaRPr/>
                    </a:p>
                  </a:txBody>
                  <a:tcPr marT="45725" marB="45725" marR="91450" marL="91450"/>
                </a:tc>
                <a:tc>
                  <a:txBody>
                    <a:bodyPr/>
                    <a:lstStyle/>
                    <a:p>
                      <a:pPr indent="0" lvl="0" marL="0" marR="0" rtl="0" algn="l">
                        <a:spcBef>
                          <a:spcPts val="0"/>
                        </a:spcBef>
                        <a:spcAft>
                          <a:spcPts val="0"/>
                        </a:spcAft>
                        <a:buNone/>
                      </a:pPr>
                      <a:r>
                        <a:rPr lang="en-US" sz="1800"/>
                        <a:t>0.713</a:t>
                      </a:r>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Breakdown of Workload</a:t>
            </a:r>
            <a:endParaRPr/>
          </a:p>
        </p:txBody>
      </p:sp>
      <p:sp>
        <p:nvSpPr>
          <p:cNvPr id="290" name="Google Shape;290;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Donovan:</a:t>
            </a:r>
            <a:endParaRPr/>
          </a:p>
          <a:p>
            <a:pPr indent="-285750" lvl="1" marL="742950" rtl="0" algn="l">
              <a:spcBef>
                <a:spcPts val="1000"/>
              </a:spcBef>
              <a:spcAft>
                <a:spcPts val="0"/>
              </a:spcAft>
              <a:buSzPts val="1440"/>
              <a:buChar char="►"/>
            </a:pPr>
            <a:r>
              <a:rPr lang="en-US"/>
              <a:t>Data Distribution Graphs for task 1 and 2</a:t>
            </a:r>
            <a:endParaRPr/>
          </a:p>
          <a:p>
            <a:pPr indent="-285750" lvl="1" marL="742950" rtl="0" algn="l">
              <a:spcBef>
                <a:spcPts val="1000"/>
              </a:spcBef>
              <a:spcAft>
                <a:spcPts val="0"/>
              </a:spcAft>
              <a:buSzPts val="1440"/>
              <a:buChar char="►"/>
            </a:pPr>
            <a:r>
              <a:rPr lang="en-US"/>
              <a:t>Word Counting sections of task 1</a:t>
            </a:r>
            <a:endParaRPr/>
          </a:p>
          <a:p>
            <a:pPr indent="-342900" lvl="0" marL="342900" rtl="0" algn="l">
              <a:spcBef>
                <a:spcPts val="1000"/>
              </a:spcBef>
              <a:spcAft>
                <a:spcPts val="0"/>
              </a:spcAft>
              <a:buSzPts val="1600"/>
              <a:buChar char="►"/>
            </a:pPr>
            <a:r>
              <a:rPr lang="en-US"/>
              <a:t>Julien:</a:t>
            </a:r>
            <a:endParaRPr/>
          </a:p>
          <a:p>
            <a:pPr indent="-285750" lvl="1" marL="742950" rtl="0" algn="l">
              <a:spcBef>
                <a:spcPts val="1000"/>
              </a:spcBef>
              <a:spcAft>
                <a:spcPts val="0"/>
              </a:spcAft>
              <a:buSzPts val="1440"/>
              <a:buChar char="►"/>
            </a:pPr>
            <a:r>
              <a:rPr lang="en-US"/>
              <a:t>Naïve Bayes Classifiers for Task 1 </a:t>
            </a:r>
            <a:endParaRPr/>
          </a:p>
          <a:p>
            <a:pPr indent="-285750" lvl="1" marL="742950" rtl="0" algn="l">
              <a:spcBef>
                <a:spcPts val="1000"/>
              </a:spcBef>
              <a:spcAft>
                <a:spcPts val="0"/>
              </a:spcAft>
              <a:buSzPts val="1440"/>
              <a:buChar char="►"/>
            </a:pPr>
            <a:r>
              <a:rPr lang="en-US"/>
              <a:t>Performance Doc for Task 1</a:t>
            </a:r>
            <a:endParaRPr/>
          </a:p>
          <a:p>
            <a:pPr indent="-342900" lvl="0" marL="342900" rtl="0" algn="l">
              <a:spcBef>
                <a:spcPts val="1000"/>
              </a:spcBef>
              <a:spcAft>
                <a:spcPts val="0"/>
              </a:spcAft>
              <a:buSzPts val="1600"/>
              <a:buChar char="►"/>
            </a:pPr>
            <a:r>
              <a:rPr lang="en-US"/>
              <a:t>Xaavian:</a:t>
            </a:r>
            <a:endParaRPr/>
          </a:p>
          <a:p>
            <a:pPr indent="-285750" lvl="1" marL="742950" rtl="0" algn="l">
              <a:spcBef>
                <a:spcPts val="1000"/>
              </a:spcBef>
              <a:spcAft>
                <a:spcPts val="0"/>
              </a:spcAft>
              <a:buSzPts val="1440"/>
              <a:buChar char="►"/>
            </a:pPr>
            <a:r>
              <a:rPr lang="en-US"/>
              <a:t>All 6 Classifiers of Task 2</a:t>
            </a:r>
            <a:endParaRPr/>
          </a:p>
          <a:p>
            <a:pPr indent="-285750" lvl="1" marL="742950" rtl="0" algn="l">
              <a:spcBef>
                <a:spcPts val="1000"/>
              </a:spcBef>
              <a:spcAft>
                <a:spcPts val="0"/>
              </a:spcAft>
              <a:buSzPts val="1440"/>
              <a:buChar char="►"/>
            </a:pPr>
            <a:r>
              <a:rPr lang="en-US"/>
              <a:t>Performance Doc for Task 2</a:t>
            </a:r>
            <a:endParaRPr/>
          </a:p>
          <a:p>
            <a:pPr indent="0" lvl="0" marL="0" rtl="0" algn="l">
              <a:spcBef>
                <a:spcPts val="1000"/>
              </a:spcBef>
              <a:spcAft>
                <a:spcPts val="0"/>
              </a:spcAft>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Multinomial Naïve Bayes:</a:t>
            </a:r>
            <a:br>
              <a:rPr lang="en-US"/>
            </a:br>
            <a:r>
              <a:rPr lang="en-US"/>
              <a:t>Default Values, Try 1 &amp; 2</a:t>
            </a:r>
            <a:endParaRPr/>
          </a:p>
        </p:txBody>
      </p:sp>
      <p:graphicFrame>
        <p:nvGraphicFramePr>
          <p:cNvPr id="162" name="Google Shape;162;p3"/>
          <p:cNvGraphicFramePr/>
          <p:nvPr/>
        </p:nvGraphicFramePr>
        <p:xfrm>
          <a:off x="176169" y="2060575"/>
          <a:ext cx="3000000" cy="3000000"/>
        </p:xfrm>
        <a:graphic>
          <a:graphicData uri="http://schemas.openxmlformats.org/drawingml/2006/table">
            <a:tbl>
              <a:tblPr bandRow="1" firstRow="1">
                <a:noFill/>
                <a:tableStyleId>{59F272E4-16D7-49C0-BD1C-19556FBA212D}</a:tableStyleId>
              </a:tblPr>
              <a:tblGrid>
                <a:gridCol w="1649725"/>
                <a:gridCol w="1140150"/>
                <a:gridCol w="798825"/>
                <a:gridCol w="632150"/>
                <a:gridCol w="1068850"/>
              </a:tblGrid>
              <a:tr h="417950">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precision</a:t>
                      </a:r>
                      <a:endParaRPr/>
                    </a:p>
                  </a:txBody>
                  <a:tcPr marT="45725" marB="45725" marR="91450" marL="91450"/>
                </a:tc>
                <a:tc>
                  <a:txBody>
                    <a:bodyPr/>
                    <a:lstStyle/>
                    <a:p>
                      <a:pPr indent="0" lvl="0" marL="0" marR="0" rtl="0" algn="l">
                        <a:spcBef>
                          <a:spcPts val="0"/>
                        </a:spcBef>
                        <a:spcAft>
                          <a:spcPts val="0"/>
                        </a:spcAft>
                        <a:buNone/>
                      </a:pPr>
                      <a:r>
                        <a:rPr lang="en-US" sz="1600"/>
                        <a:t>recall</a:t>
                      </a:r>
                      <a:endParaRPr/>
                    </a:p>
                  </a:txBody>
                  <a:tcPr marT="45725" marB="45725" marR="91450" marL="91450"/>
                </a:tc>
                <a:tc>
                  <a:txBody>
                    <a:bodyPr/>
                    <a:lstStyle/>
                    <a:p>
                      <a:pPr indent="0" lvl="0" marL="0" marR="0" rtl="0" algn="l">
                        <a:spcBef>
                          <a:spcPts val="0"/>
                        </a:spcBef>
                        <a:spcAft>
                          <a:spcPts val="0"/>
                        </a:spcAft>
                        <a:buNone/>
                      </a:pPr>
                      <a:r>
                        <a:rPr lang="en-US" sz="1600"/>
                        <a:t>f1</a:t>
                      </a:r>
                      <a:endParaRPr/>
                    </a:p>
                  </a:txBody>
                  <a:tcPr marT="45725" marB="45725" marR="91450" marL="91450"/>
                </a:tc>
                <a:tc>
                  <a:txBody>
                    <a:bodyPr/>
                    <a:lstStyle/>
                    <a:p>
                      <a:pPr indent="0" lvl="0" marL="0" marR="0" rtl="0" algn="l">
                        <a:spcBef>
                          <a:spcPts val="0"/>
                        </a:spcBef>
                        <a:spcAft>
                          <a:spcPts val="0"/>
                        </a:spcAft>
                        <a:buNone/>
                      </a:pPr>
                      <a:r>
                        <a:rPr lang="en-US" sz="1600"/>
                        <a:t>support</a:t>
                      </a:r>
                      <a:endParaRPr/>
                    </a:p>
                  </a:txBody>
                  <a:tcPr marT="45725" marB="45725" marR="91450" marL="91450"/>
                </a:tc>
              </a:tr>
              <a:tr h="417950">
                <a:tc>
                  <a:txBody>
                    <a:bodyPr/>
                    <a:lstStyle/>
                    <a:p>
                      <a:pPr indent="0" lvl="0" marL="0" marR="0" rtl="0" algn="l">
                        <a:spcBef>
                          <a:spcPts val="0"/>
                        </a:spcBef>
                        <a:spcAft>
                          <a:spcPts val="0"/>
                        </a:spcAft>
                        <a:buNone/>
                      </a:pPr>
                      <a:r>
                        <a:rPr lang="en-US" sz="1600"/>
                        <a:t>Business</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0.98</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101</a:t>
                      </a:r>
                      <a:endParaRPr/>
                    </a:p>
                  </a:txBody>
                  <a:tcPr marT="45725" marB="45725" marR="91450" marL="91450"/>
                </a:tc>
              </a:tr>
              <a:tr h="417950">
                <a:tc>
                  <a:txBody>
                    <a:bodyPr/>
                    <a:lstStyle/>
                    <a:p>
                      <a:pPr indent="0" lvl="0" marL="0" marR="0" rtl="0" algn="l">
                        <a:spcBef>
                          <a:spcPts val="0"/>
                        </a:spcBef>
                        <a:spcAft>
                          <a:spcPts val="0"/>
                        </a:spcAft>
                        <a:buNone/>
                      </a:pPr>
                      <a:r>
                        <a:rPr lang="en-US" sz="1600"/>
                        <a:t>Entertainment</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0.85</a:t>
                      </a:r>
                      <a:endParaRPr/>
                    </a:p>
                  </a:txBody>
                  <a:tcPr marT="45725" marB="45725" marR="91450" marL="91450"/>
                </a:tc>
                <a:tc>
                  <a:txBody>
                    <a:bodyPr/>
                    <a:lstStyle/>
                    <a:p>
                      <a:pPr indent="0" lvl="0" marL="0" marR="0" rtl="0" algn="l">
                        <a:spcBef>
                          <a:spcPts val="0"/>
                        </a:spcBef>
                        <a:spcAft>
                          <a:spcPts val="0"/>
                        </a:spcAft>
                        <a:buNone/>
                      </a:pPr>
                      <a:r>
                        <a:rPr lang="en-US" sz="1600"/>
                        <a:t>0.92</a:t>
                      </a:r>
                      <a:endParaRPr/>
                    </a:p>
                  </a:txBody>
                  <a:tcPr marT="45725" marB="45725" marR="91450" marL="91450"/>
                </a:tc>
                <a:tc>
                  <a:txBody>
                    <a:bodyPr/>
                    <a:lstStyle/>
                    <a:p>
                      <a:pPr indent="0" lvl="0" marL="0" marR="0" rtl="0" algn="l">
                        <a:spcBef>
                          <a:spcPts val="0"/>
                        </a:spcBef>
                        <a:spcAft>
                          <a:spcPts val="0"/>
                        </a:spcAft>
                        <a:buNone/>
                      </a:pPr>
                      <a:r>
                        <a:rPr lang="en-US" sz="1600"/>
                        <a:t>67</a:t>
                      </a:r>
                      <a:endParaRPr/>
                    </a:p>
                  </a:txBody>
                  <a:tcPr marT="45725" marB="45725" marR="91450" marL="91450"/>
                </a:tc>
              </a:tr>
              <a:tr h="417950">
                <a:tc>
                  <a:txBody>
                    <a:bodyPr/>
                    <a:lstStyle/>
                    <a:p>
                      <a:pPr indent="0" lvl="0" marL="0" marR="0" rtl="0" algn="l">
                        <a:spcBef>
                          <a:spcPts val="0"/>
                        </a:spcBef>
                        <a:spcAft>
                          <a:spcPts val="0"/>
                        </a:spcAft>
                        <a:buNone/>
                      </a:pPr>
                      <a:r>
                        <a:rPr lang="en-US" sz="1600"/>
                        <a:t>Politics</a:t>
                      </a:r>
                      <a:endParaRPr/>
                    </a:p>
                  </a:txBody>
                  <a:tcPr marT="45725" marB="45725" marR="91450" marL="91450"/>
                </a:tc>
                <a:tc>
                  <a:txBody>
                    <a:bodyPr/>
                    <a:lstStyle/>
                    <a:p>
                      <a:pPr indent="0" lvl="0" marL="0" marR="0" rtl="0" algn="l">
                        <a:spcBef>
                          <a:spcPts val="0"/>
                        </a:spcBef>
                        <a:spcAft>
                          <a:spcPts val="0"/>
                        </a:spcAft>
                        <a:buNone/>
                      </a:pPr>
                      <a:r>
                        <a:rPr lang="en-US" sz="1600"/>
                        <a:t>0.91</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0.93</a:t>
                      </a:r>
                      <a:endParaRPr/>
                    </a:p>
                  </a:txBody>
                  <a:tcPr marT="45725" marB="45725" marR="91450" marL="91450"/>
                </a:tc>
                <a:tc>
                  <a:txBody>
                    <a:bodyPr/>
                    <a:lstStyle/>
                    <a:p>
                      <a:pPr indent="0" lvl="0" marL="0" marR="0" rtl="0" algn="l">
                        <a:spcBef>
                          <a:spcPts val="0"/>
                        </a:spcBef>
                        <a:spcAft>
                          <a:spcPts val="0"/>
                        </a:spcAft>
                        <a:buNone/>
                      </a:pPr>
                      <a:r>
                        <a:rPr lang="en-US" sz="1600"/>
                        <a:t>82</a:t>
                      </a:r>
                      <a:endParaRPr/>
                    </a:p>
                  </a:txBody>
                  <a:tcPr marT="45725" marB="45725" marR="91450" marL="91450"/>
                </a:tc>
              </a:tr>
              <a:tr h="417950">
                <a:tc>
                  <a:txBody>
                    <a:bodyPr/>
                    <a:lstStyle/>
                    <a:p>
                      <a:pPr indent="0" lvl="0" marL="0" marR="0" rtl="0" algn="l">
                        <a:spcBef>
                          <a:spcPts val="0"/>
                        </a:spcBef>
                        <a:spcAft>
                          <a:spcPts val="0"/>
                        </a:spcAft>
                        <a:buNone/>
                      </a:pPr>
                      <a:r>
                        <a:rPr lang="en-US" sz="1600"/>
                        <a:t>Sports</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104</a:t>
                      </a:r>
                      <a:endParaRPr/>
                    </a:p>
                  </a:txBody>
                  <a:tcPr marT="45725" marB="45725" marR="91450" marL="91450"/>
                </a:tc>
              </a:tr>
              <a:tr h="417950">
                <a:tc>
                  <a:txBody>
                    <a:bodyPr/>
                    <a:lstStyle/>
                    <a:p>
                      <a:pPr indent="0" lvl="0" marL="0" marR="0" rtl="0" algn="l">
                        <a:spcBef>
                          <a:spcPts val="0"/>
                        </a:spcBef>
                        <a:spcAft>
                          <a:spcPts val="0"/>
                        </a:spcAft>
                        <a:buNone/>
                      </a:pPr>
                      <a:r>
                        <a:rPr lang="en-US" sz="1600"/>
                        <a:t>Tech</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0.93</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91</a:t>
                      </a:r>
                      <a:endParaRPr/>
                    </a:p>
                  </a:txBody>
                  <a:tcPr marT="45725" marB="45725" marR="91450" marL="91450"/>
                </a:tc>
              </a:tr>
              <a:tr h="417950">
                <a:tc>
                  <a:txBody>
                    <a:bodyPr/>
                    <a:lstStyle/>
                    <a:p>
                      <a:pPr indent="0" lvl="0" marL="0" marR="0" rtl="0" algn="l">
                        <a:spcBef>
                          <a:spcPts val="0"/>
                        </a:spcBef>
                        <a:spcAft>
                          <a:spcPts val="0"/>
                        </a:spcAft>
                        <a:buNone/>
                      </a:pPr>
                      <a:r>
                        <a:rPr lang="en-US" sz="1600"/>
                        <a:t>Accuracy</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445</a:t>
                      </a:r>
                      <a:endParaRPr/>
                    </a:p>
                  </a:txBody>
                  <a:tcPr marT="45725" marB="45725" marR="91450" marL="91450"/>
                </a:tc>
              </a:tr>
              <a:tr h="417950">
                <a:tc>
                  <a:txBody>
                    <a:bodyPr/>
                    <a:lstStyle/>
                    <a:p>
                      <a:pPr indent="0" lvl="0" marL="0" marR="0" rtl="0" algn="l">
                        <a:spcBef>
                          <a:spcPts val="0"/>
                        </a:spcBef>
                        <a:spcAft>
                          <a:spcPts val="0"/>
                        </a:spcAft>
                        <a:buNone/>
                      </a:pPr>
                      <a:r>
                        <a:rPr lang="en-US" sz="1600"/>
                        <a:t>Macro avg</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445</a:t>
                      </a:r>
                      <a:endParaRPr/>
                    </a:p>
                  </a:txBody>
                  <a:tcPr marT="45725" marB="45725" marR="91450" marL="91450"/>
                </a:tc>
              </a:tr>
              <a:tr h="652675">
                <a:tc>
                  <a:txBody>
                    <a:bodyPr/>
                    <a:lstStyle/>
                    <a:p>
                      <a:pPr indent="0" lvl="0" marL="0" marR="0" rtl="0" algn="l">
                        <a:spcBef>
                          <a:spcPts val="0"/>
                        </a:spcBef>
                        <a:spcAft>
                          <a:spcPts val="0"/>
                        </a:spcAft>
                        <a:buNone/>
                      </a:pPr>
                      <a:r>
                        <a:rPr lang="en-US" sz="1600"/>
                        <a:t>Weighted avg</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445</a:t>
                      </a:r>
                      <a:endParaRPr/>
                    </a:p>
                  </a:txBody>
                  <a:tcPr marT="45725" marB="45725" marR="91450" marL="91450"/>
                </a:tc>
              </a:tr>
            </a:tbl>
          </a:graphicData>
        </a:graphic>
      </p:graphicFrame>
      <p:sp>
        <p:nvSpPr>
          <p:cNvPr id="163" name="Google Shape;163;p3"/>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Try 1 and 2 were identical.</a:t>
            </a:r>
            <a:endParaRPr/>
          </a:p>
          <a:p>
            <a:pPr indent="-285750" lvl="1" marL="742950" rtl="0" algn="l">
              <a:spcBef>
                <a:spcPts val="1000"/>
              </a:spcBef>
              <a:spcAft>
                <a:spcPts val="0"/>
              </a:spcAft>
              <a:buSzPts val="1280"/>
              <a:buChar char="►"/>
            </a:pPr>
            <a:r>
              <a:rPr lang="en-US"/>
              <a:t>Same data split means the model would be expected to perform the same as there’s nothing random about Naïve Bayes other than the split. The scores would be the same both times.</a:t>
            </a:r>
            <a:endParaRPr/>
          </a:p>
          <a:p>
            <a:pPr indent="-342900" lvl="0" marL="342900" rtl="0" algn="l">
              <a:spcBef>
                <a:spcPts val="1000"/>
              </a:spcBef>
              <a:spcAft>
                <a:spcPts val="0"/>
              </a:spcAft>
              <a:buSzPts val="1440"/>
              <a:buChar char="►"/>
            </a:pPr>
            <a:r>
              <a:rPr lang="en-US"/>
              <a:t>Overall, fairly effective classification across the board.</a:t>
            </a:r>
            <a:endParaRPr/>
          </a:p>
          <a:p>
            <a:pPr indent="-285750" lvl="1" marL="742950" rtl="0" algn="l">
              <a:spcBef>
                <a:spcPts val="1000"/>
              </a:spcBef>
              <a:spcAft>
                <a:spcPts val="0"/>
              </a:spcAft>
              <a:buSzPts val="1280"/>
              <a:buChar char="►"/>
            </a:pPr>
            <a:r>
              <a:rPr lang="en-US"/>
              <a:t> Business and sports performed slightly better than the other three, suggesting they might have performed better with some more training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Multinomial Naïve Bayes:</a:t>
            </a:r>
            <a:br>
              <a:rPr lang="en-US"/>
            </a:br>
            <a:r>
              <a:rPr lang="en-US"/>
              <a:t>Smoothing 0.0001</a:t>
            </a:r>
            <a:endParaRPr/>
          </a:p>
        </p:txBody>
      </p:sp>
      <p:graphicFrame>
        <p:nvGraphicFramePr>
          <p:cNvPr id="169" name="Google Shape;169;p4"/>
          <p:cNvGraphicFramePr/>
          <p:nvPr/>
        </p:nvGraphicFramePr>
        <p:xfrm>
          <a:off x="176169" y="2060575"/>
          <a:ext cx="3000000" cy="3000000"/>
        </p:xfrm>
        <a:graphic>
          <a:graphicData uri="http://schemas.openxmlformats.org/drawingml/2006/table">
            <a:tbl>
              <a:tblPr bandRow="1" firstRow="1">
                <a:noFill/>
                <a:tableStyleId>{59F272E4-16D7-49C0-BD1C-19556FBA212D}</a:tableStyleId>
              </a:tblPr>
              <a:tblGrid>
                <a:gridCol w="1649725"/>
                <a:gridCol w="1140150"/>
                <a:gridCol w="798825"/>
                <a:gridCol w="632150"/>
                <a:gridCol w="1068850"/>
              </a:tblGrid>
              <a:tr h="417950">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precision</a:t>
                      </a:r>
                      <a:endParaRPr/>
                    </a:p>
                  </a:txBody>
                  <a:tcPr marT="45725" marB="45725" marR="91450" marL="91450"/>
                </a:tc>
                <a:tc>
                  <a:txBody>
                    <a:bodyPr/>
                    <a:lstStyle/>
                    <a:p>
                      <a:pPr indent="0" lvl="0" marL="0" marR="0" rtl="0" algn="l">
                        <a:spcBef>
                          <a:spcPts val="0"/>
                        </a:spcBef>
                        <a:spcAft>
                          <a:spcPts val="0"/>
                        </a:spcAft>
                        <a:buNone/>
                      </a:pPr>
                      <a:r>
                        <a:rPr lang="en-US" sz="1600"/>
                        <a:t>recall</a:t>
                      </a:r>
                      <a:endParaRPr/>
                    </a:p>
                  </a:txBody>
                  <a:tcPr marT="45725" marB="45725" marR="91450" marL="91450"/>
                </a:tc>
                <a:tc>
                  <a:txBody>
                    <a:bodyPr/>
                    <a:lstStyle/>
                    <a:p>
                      <a:pPr indent="0" lvl="0" marL="0" marR="0" rtl="0" algn="l">
                        <a:spcBef>
                          <a:spcPts val="0"/>
                        </a:spcBef>
                        <a:spcAft>
                          <a:spcPts val="0"/>
                        </a:spcAft>
                        <a:buNone/>
                      </a:pPr>
                      <a:r>
                        <a:rPr lang="en-US" sz="1600"/>
                        <a:t>f1</a:t>
                      </a:r>
                      <a:endParaRPr/>
                    </a:p>
                  </a:txBody>
                  <a:tcPr marT="45725" marB="45725" marR="91450" marL="91450"/>
                </a:tc>
                <a:tc>
                  <a:txBody>
                    <a:bodyPr/>
                    <a:lstStyle/>
                    <a:p>
                      <a:pPr indent="0" lvl="0" marL="0" marR="0" rtl="0" algn="l">
                        <a:spcBef>
                          <a:spcPts val="0"/>
                        </a:spcBef>
                        <a:spcAft>
                          <a:spcPts val="0"/>
                        </a:spcAft>
                        <a:buNone/>
                      </a:pPr>
                      <a:r>
                        <a:rPr lang="en-US" sz="1600"/>
                        <a:t>support</a:t>
                      </a:r>
                      <a:endParaRPr/>
                    </a:p>
                  </a:txBody>
                  <a:tcPr marT="45725" marB="45725" marR="91450" marL="91450"/>
                </a:tc>
              </a:tr>
              <a:tr h="417950">
                <a:tc>
                  <a:txBody>
                    <a:bodyPr/>
                    <a:lstStyle/>
                    <a:p>
                      <a:pPr indent="0" lvl="0" marL="0" marR="0" rtl="0" algn="l">
                        <a:spcBef>
                          <a:spcPts val="0"/>
                        </a:spcBef>
                        <a:spcAft>
                          <a:spcPts val="0"/>
                        </a:spcAft>
                        <a:buNone/>
                      </a:pPr>
                      <a:r>
                        <a:rPr lang="en-US" sz="1600"/>
                        <a:t>Business</a:t>
                      </a:r>
                      <a:endParaRPr/>
                    </a:p>
                  </a:txBody>
                  <a:tcPr marT="45725" marB="45725" marR="91450" marL="91450"/>
                </a:tc>
                <a:tc>
                  <a:txBody>
                    <a:bodyPr/>
                    <a:lstStyle/>
                    <a:p>
                      <a:pPr indent="0" lvl="0" marL="0" marR="0" rtl="0" algn="l">
                        <a:spcBef>
                          <a:spcPts val="0"/>
                        </a:spcBef>
                        <a:spcAft>
                          <a:spcPts val="0"/>
                        </a:spcAft>
                        <a:buNone/>
                      </a:pPr>
                      <a:r>
                        <a:rPr lang="en-US" sz="1600"/>
                        <a:t>0.99</a:t>
                      </a:r>
                      <a:endParaRPr/>
                    </a:p>
                  </a:txBody>
                  <a:tcPr marT="45725" marB="45725" marR="91450" marL="91450"/>
                </a:tc>
                <a:tc>
                  <a:txBody>
                    <a:bodyPr/>
                    <a:lstStyle/>
                    <a:p>
                      <a:pPr indent="0" lvl="0" marL="0" marR="0" rtl="0" algn="l">
                        <a:spcBef>
                          <a:spcPts val="0"/>
                        </a:spcBef>
                        <a:spcAft>
                          <a:spcPts val="0"/>
                        </a:spcAft>
                        <a:buNone/>
                      </a:pPr>
                      <a:r>
                        <a:rPr lang="en-US" sz="1600"/>
                        <a:t>0.94</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101</a:t>
                      </a:r>
                      <a:endParaRPr/>
                    </a:p>
                  </a:txBody>
                  <a:tcPr marT="45725" marB="45725" marR="91450" marL="91450"/>
                </a:tc>
              </a:tr>
              <a:tr h="417950">
                <a:tc>
                  <a:txBody>
                    <a:bodyPr/>
                    <a:lstStyle/>
                    <a:p>
                      <a:pPr indent="0" lvl="0" marL="0" marR="0" rtl="0" algn="l">
                        <a:spcBef>
                          <a:spcPts val="0"/>
                        </a:spcBef>
                        <a:spcAft>
                          <a:spcPts val="0"/>
                        </a:spcAft>
                        <a:buNone/>
                      </a:pPr>
                      <a:r>
                        <a:rPr lang="en-US" sz="1600"/>
                        <a:t>Entertainment</a:t>
                      </a:r>
                      <a:endParaRPr/>
                    </a:p>
                  </a:txBody>
                  <a:tcPr marT="45725" marB="45725" marR="91450" marL="91450"/>
                </a:tc>
                <a:tc>
                  <a:txBody>
                    <a:bodyPr/>
                    <a:lstStyle/>
                    <a:p>
                      <a:pPr indent="0" lvl="0" marL="0" marR="0" rtl="0" algn="l">
                        <a:spcBef>
                          <a:spcPts val="0"/>
                        </a:spcBef>
                        <a:spcAft>
                          <a:spcPts val="0"/>
                        </a:spcAft>
                        <a:buNone/>
                      </a:pPr>
                      <a:r>
                        <a:rPr lang="en-US" sz="1600"/>
                        <a:t>0.98</a:t>
                      </a:r>
                      <a:endParaRPr/>
                    </a:p>
                  </a:txBody>
                  <a:tcPr marT="45725" marB="45725" marR="91450" marL="91450"/>
                </a:tc>
                <a:tc>
                  <a:txBody>
                    <a:bodyPr/>
                    <a:lstStyle/>
                    <a:p>
                      <a:pPr indent="0" lvl="0" marL="0" marR="0" rtl="0" algn="l">
                        <a:spcBef>
                          <a:spcPts val="0"/>
                        </a:spcBef>
                        <a:spcAft>
                          <a:spcPts val="0"/>
                        </a:spcAft>
                        <a:buNone/>
                      </a:pPr>
                      <a:r>
                        <a:rPr lang="en-US" sz="1600"/>
                        <a:t>0.91</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67</a:t>
                      </a:r>
                      <a:endParaRPr/>
                    </a:p>
                  </a:txBody>
                  <a:tcPr marT="45725" marB="45725" marR="91450" marL="91450"/>
                </a:tc>
              </a:tr>
              <a:tr h="417950">
                <a:tc>
                  <a:txBody>
                    <a:bodyPr/>
                    <a:lstStyle/>
                    <a:p>
                      <a:pPr indent="0" lvl="0" marL="0" marR="0" rtl="0" algn="l">
                        <a:spcBef>
                          <a:spcPts val="0"/>
                        </a:spcBef>
                        <a:spcAft>
                          <a:spcPts val="0"/>
                        </a:spcAft>
                        <a:buNone/>
                      </a:pPr>
                      <a:r>
                        <a:rPr lang="en-US" sz="1600"/>
                        <a:t>Politics</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0.98</a:t>
                      </a:r>
                      <a:endParaRPr/>
                    </a:p>
                  </a:txBody>
                  <a:tcPr marT="45725" marB="45725" marR="91450" marL="91450"/>
                </a:tc>
                <a:tc>
                  <a:txBody>
                    <a:bodyPr/>
                    <a:lstStyle/>
                    <a:p>
                      <a:pPr indent="0" lvl="0" marL="0" marR="0" rtl="0" algn="l">
                        <a:spcBef>
                          <a:spcPts val="0"/>
                        </a:spcBef>
                        <a:spcAft>
                          <a:spcPts val="0"/>
                        </a:spcAft>
                        <a:buNone/>
                      </a:pPr>
                      <a:r>
                        <a:rPr lang="en-US" sz="1600"/>
                        <a:t>82</a:t>
                      </a:r>
                      <a:endParaRPr/>
                    </a:p>
                  </a:txBody>
                  <a:tcPr marT="45725" marB="45725" marR="91450" marL="91450"/>
                </a:tc>
              </a:tr>
              <a:tr h="417950">
                <a:tc>
                  <a:txBody>
                    <a:bodyPr/>
                    <a:lstStyle/>
                    <a:p>
                      <a:pPr indent="0" lvl="0" marL="0" marR="0" rtl="0" algn="l">
                        <a:spcBef>
                          <a:spcPts val="0"/>
                        </a:spcBef>
                        <a:spcAft>
                          <a:spcPts val="0"/>
                        </a:spcAft>
                        <a:buNone/>
                      </a:pPr>
                      <a:r>
                        <a:rPr lang="en-US" sz="1600"/>
                        <a:t>Sports</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104</a:t>
                      </a:r>
                      <a:endParaRPr/>
                    </a:p>
                  </a:txBody>
                  <a:tcPr marT="45725" marB="45725" marR="91450" marL="91450"/>
                </a:tc>
              </a:tr>
              <a:tr h="417950">
                <a:tc>
                  <a:txBody>
                    <a:bodyPr/>
                    <a:lstStyle/>
                    <a:p>
                      <a:pPr indent="0" lvl="0" marL="0" marR="0" rtl="0" algn="l">
                        <a:spcBef>
                          <a:spcPts val="0"/>
                        </a:spcBef>
                        <a:spcAft>
                          <a:spcPts val="0"/>
                        </a:spcAft>
                        <a:buNone/>
                      </a:pPr>
                      <a:r>
                        <a:rPr lang="en-US" sz="1600"/>
                        <a:t>Tech</a:t>
                      </a:r>
                      <a:endParaRPr/>
                    </a:p>
                  </a:txBody>
                  <a:tcPr marT="45725" marB="45725" marR="91450" marL="91450"/>
                </a:tc>
                <a:tc>
                  <a:txBody>
                    <a:bodyPr/>
                    <a:lstStyle/>
                    <a:p>
                      <a:pPr indent="0" lvl="0" marL="0" marR="0" rtl="0" algn="l">
                        <a:spcBef>
                          <a:spcPts val="0"/>
                        </a:spcBef>
                        <a:spcAft>
                          <a:spcPts val="0"/>
                        </a:spcAft>
                        <a:buNone/>
                      </a:pPr>
                      <a:r>
                        <a:rPr lang="en-US" sz="1600"/>
                        <a:t>0.92</a:t>
                      </a:r>
                      <a:endParaRPr/>
                    </a:p>
                  </a:txBody>
                  <a:tcPr marT="45725" marB="45725" marR="91450" marL="91450"/>
                </a:tc>
                <a:tc>
                  <a:txBody>
                    <a:bodyPr/>
                    <a:lstStyle/>
                    <a:p>
                      <a:pPr indent="0" lvl="0" marL="0" marR="0" rtl="0" algn="l">
                        <a:spcBef>
                          <a:spcPts val="0"/>
                        </a:spcBef>
                        <a:spcAft>
                          <a:spcPts val="0"/>
                        </a:spcAft>
                        <a:buNone/>
                      </a:pPr>
                      <a:r>
                        <a:rPr lang="en-US" sz="1600"/>
                        <a:t>0.98</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91</a:t>
                      </a:r>
                      <a:endParaRPr/>
                    </a:p>
                  </a:txBody>
                  <a:tcPr marT="45725" marB="45725" marR="91450" marL="91450"/>
                </a:tc>
              </a:tr>
              <a:tr h="417950">
                <a:tc>
                  <a:txBody>
                    <a:bodyPr/>
                    <a:lstStyle/>
                    <a:p>
                      <a:pPr indent="0" lvl="0" marL="0" marR="0" rtl="0" algn="l">
                        <a:spcBef>
                          <a:spcPts val="0"/>
                        </a:spcBef>
                        <a:spcAft>
                          <a:spcPts val="0"/>
                        </a:spcAft>
                        <a:buNone/>
                      </a:pPr>
                      <a:r>
                        <a:rPr lang="en-US" sz="1600"/>
                        <a:t>Accuracy</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445</a:t>
                      </a:r>
                      <a:endParaRPr/>
                    </a:p>
                  </a:txBody>
                  <a:tcPr marT="45725" marB="45725" marR="91450" marL="91450"/>
                </a:tc>
              </a:tr>
              <a:tr h="417950">
                <a:tc>
                  <a:txBody>
                    <a:bodyPr/>
                    <a:lstStyle/>
                    <a:p>
                      <a:pPr indent="0" lvl="0" marL="0" marR="0" rtl="0" algn="l">
                        <a:spcBef>
                          <a:spcPts val="0"/>
                        </a:spcBef>
                        <a:spcAft>
                          <a:spcPts val="0"/>
                        </a:spcAft>
                        <a:buNone/>
                      </a:pPr>
                      <a:r>
                        <a:rPr lang="en-US" sz="1600"/>
                        <a:t>Macro avg</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445</a:t>
                      </a:r>
                      <a:endParaRPr/>
                    </a:p>
                  </a:txBody>
                  <a:tcPr marT="45725" marB="45725" marR="91450" marL="91450"/>
                </a:tc>
              </a:tr>
              <a:tr h="652675">
                <a:tc>
                  <a:txBody>
                    <a:bodyPr/>
                    <a:lstStyle/>
                    <a:p>
                      <a:pPr indent="0" lvl="0" marL="0" marR="0" rtl="0" algn="l">
                        <a:spcBef>
                          <a:spcPts val="0"/>
                        </a:spcBef>
                        <a:spcAft>
                          <a:spcPts val="0"/>
                        </a:spcAft>
                        <a:buNone/>
                      </a:pPr>
                      <a:r>
                        <a:rPr lang="en-US" sz="1600"/>
                        <a:t>Weighted avg</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445</a:t>
                      </a:r>
                      <a:endParaRPr/>
                    </a:p>
                  </a:txBody>
                  <a:tcPr marT="45725" marB="45725" marR="91450" marL="91450"/>
                </a:tc>
              </a:tr>
            </a:tbl>
          </a:graphicData>
        </a:graphic>
      </p:graphicFrame>
      <p:sp>
        <p:nvSpPr>
          <p:cNvPr id="170" name="Google Shape;170;p4"/>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considerable increase in accuracy, as well as individual precision, recall, and f1 with the addition of a small amount of smoothing overall.</a:t>
            </a:r>
            <a:endParaRPr/>
          </a:p>
          <a:p>
            <a:pPr indent="-285750" lvl="1" marL="742950" rtl="0" algn="l">
              <a:spcBef>
                <a:spcPts val="1000"/>
              </a:spcBef>
              <a:spcAft>
                <a:spcPts val="0"/>
              </a:spcAft>
              <a:buSzPts val="1280"/>
              <a:buChar char="►"/>
            </a:pPr>
            <a:r>
              <a:rPr lang="en-US"/>
              <a:t>There was however a dip in Business in particular.</a:t>
            </a:r>
            <a:endParaRPr/>
          </a:p>
          <a:p>
            <a:pPr indent="-342900" lvl="0" marL="342900" rtl="0" algn="l">
              <a:spcBef>
                <a:spcPts val="1000"/>
              </a:spcBef>
              <a:spcAft>
                <a:spcPts val="0"/>
              </a:spcAft>
              <a:buSzPts val="1440"/>
              <a:buChar char="►"/>
            </a:pPr>
            <a:r>
              <a:rPr lang="en-US"/>
              <a:t>Avery small number for smoothing can greatly improve performance</a:t>
            </a:r>
            <a:endParaRPr/>
          </a:p>
          <a:p>
            <a:pPr indent="-285750" lvl="1" marL="742950" rtl="0" algn="l">
              <a:spcBef>
                <a:spcPts val="1000"/>
              </a:spcBef>
              <a:spcAft>
                <a:spcPts val="0"/>
              </a:spcAft>
              <a:buSzPts val="1280"/>
              <a:buChar char="►"/>
            </a:pPr>
            <a:r>
              <a:rPr lang="en-US"/>
              <a:t>Would more smoothing perform better, or worse?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Multinomial Naïve Bayes:</a:t>
            </a:r>
            <a:br>
              <a:rPr lang="en-US"/>
            </a:br>
            <a:r>
              <a:rPr lang="en-US"/>
              <a:t>Smoothing 0.9</a:t>
            </a:r>
            <a:endParaRPr/>
          </a:p>
        </p:txBody>
      </p:sp>
      <p:graphicFrame>
        <p:nvGraphicFramePr>
          <p:cNvPr id="176" name="Google Shape;176;p5"/>
          <p:cNvGraphicFramePr/>
          <p:nvPr/>
        </p:nvGraphicFramePr>
        <p:xfrm>
          <a:off x="176169" y="2060575"/>
          <a:ext cx="3000000" cy="3000000"/>
        </p:xfrm>
        <a:graphic>
          <a:graphicData uri="http://schemas.openxmlformats.org/drawingml/2006/table">
            <a:tbl>
              <a:tblPr bandRow="1" firstRow="1">
                <a:noFill/>
                <a:tableStyleId>{59F272E4-16D7-49C0-BD1C-19556FBA212D}</a:tableStyleId>
              </a:tblPr>
              <a:tblGrid>
                <a:gridCol w="1649725"/>
                <a:gridCol w="1140150"/>
                <a:gridCol w="798825"/>
                <a:gridCol w="632150"/>
                <a:gridCol w="1068850"/>
              </a:tblGrid>
              <a:tr h="417950">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precision</a:t>
                      </a:r>
                      <a:endParaRPr/>
                    </a:p>
                  </a:txBody>
                  <a:tcPr marT="45725" marB="45725" marR="91450" marL="91450"/>
                </a:tc>
                <a:tc>
                  <a:txBody>
                    <a:bodyPr/>
                    <a:lstStyle/>
                    <a:p>
                      <a:pPr indent="0" lvl="0" marL="0" marR="0" rtl="0" algn="l">
                        <a:spcBef>
                          <a:spcPts val="0"/>
                        </a:spcBef>
                        <a:spcAft>
                          <a:spcPts val="0"/>
                        </a:spcAft>
                        <a:buNone/>
                      </a:pPr>
                      <a:r>
                        <a:rPr lang="en-US" sz="1600"/>
                        <a:t>Recall</a:t>
                      </a:r>
                      <a:endParaRPr/>
                    </a:p>
                  </a:txBody>
                  <a:tcPr marT="45725" marB="45725" marR="91450" marL="91450"/>
                </a:tc>
                <a:tc>
                  <a:txBody>
                    <a:bodyPr/>
                    <a:lstStyle/>
                    <a:p>
                      <a:pPr indent="0" lvl="0" marL="0" marR="0" rtl="0" algn="l">
                        <a:spcBef>
                          <a:spcPts val="0"/>
                        </a:spcBef>
                        <a:spcAft>
                          <a:spcPts val="0"/>
                        </a:spcAft>
                        <a:buNone/>
                      </a:pPr>
                      <a:r>
                        <a:rPr lang="en-US" sz="1600"/>
                        <a:t>f1</a:t>
                      </a:r>
                      <a:endParaRPr/>
                    </a:p>
                  </a:txBody>
                  <a:tcPr marT="45725" marB="45725" marR="91450" marL="91450"/>
                </a:tc>
                <a:tc>
                  <a:txBody>
                    <a:bodyPr/>
                    <a:lstStyle/>
                    <a:p>
                      <a:pPr indent="0" lvl="0" marL="0" marR="0" rtl="0" algn="l">
                        <a:spcBef>
                          <a:spcPts val="0"/>
                        </a:spcBef>
                        <a:spcAft>
                          <a:spcPts val="0"/>
                        </a:spcAft>
                        <a:buNone/>
                      </a:pPr>
                      <a:r>
                        <a:rPr lang="en-US" sz="1600"/>
                        <a:t>support</a:t>
                      </a:r>
                      <a:endParaRPr/>
                    </a:p>
                  </a:txBody>
                  <a:tcPr marT="45725" marB="45725" marR="91450" marL="91450"/>
                </a:tc>
              </a:tr>
              <a:tr h="417950">
                <a:tc>
                  <a:txBody>
                    <a:bodyPr/>
                    <a:lstStyle/>
                    <a:p>
                      <a:pPr indent="0" lvl="0" marL="0" marR="0" rtl="0" algn="l">
                        <a:spcBef>
                          <a:spcPts val="0"/>
                        </a:spcBef>
                        <a:spcAft>
                          <a:spcPts val="0"/>
                        </a:spcAft>
                        <a:buNone/>
                      </a:pPr>
                      <a:r>
                        <a:rPr lang="en-US" sz="1600"/>
                        <a:t>Business</a:t>
                      </a:r>
                      <a:endParaRPr/>
                    </a:p>
                  </a:txBody>
                  <a:tcPr marT="45725" marB="45725" marR="91450" marL="91450"/>
                </a:tc>
                <a:tc>
                  <a:txBody>
                    <a:bodyPr/>
                    <a:lstStyle/>
                    <a:p>
                      <a:pPr indent="0" lvl="0" marL="0" marR="0" rtl="0" algn="l">
                        <a:spcBef>
                          <a:spcPts val="0"/>
                        </a:spcBef>
                        <a:spcAft>
                          <a:spcPts val="0"/>
                        </a:spcAft>
                        <a:buNone/>
                      </a:pPr>
                      <a:r>
                        <a:rPr lang="en-US" sz="1600"/>
                        <a:t>0.98</a:t>
                      </a:r>
                      <a:endParaRPr/>
                    </a:p>
                  </a:txBody>
                  <a:tcPr marT="45725" marB="45725" marR="91450" marL="91450"/>
                </a:tc>
                <a:tc>
                  <a:txBody>
                    <a:bodyPr/>
                    <a:lstStyle/>
                    <a:p>
                      <a:pPr indent="0" lvl="0" marL="0" marR="0" rtl="0" algn="l">
                        <a:spcBef>
                          <a:spcPts val="0"/>
                        </a:spcBef>
                        <a:spcAft>
                          <a:spcPts val="0"/>
                        </a:spcAft>
                        <a:buNone/>
                      </a:pPr>
                      <a:r>
                        <a:rPr lang="en-US" sz="1600"/>
                        <a:t>0.98</a:t>
                      </a:r>
                      <a:endParaRPr/>
                    </a:p>
                  </a:txBody>
                  <a:tcPr marT="45725" marB="45725" marR="91450" marL="91450"/>
                </a:tc>
                <a:tc>
                  <a:txBody>
                    <a:bodyPr/>
                    <a:lstStyle/>
                    <a:p>
                      <a:pPr indent="0" lvl="0" marL="0" marR="0" rtl="0" algn="l">
                        <a:spcBef>
                          <a:spcPts val="0"/>
                        </a:spcBef>
                        <a:spcAft>
                          <a:spcPts val="0"/>
                        </a:spcAft>
                        <a:buNone/>
                      </a:pPr>
                      <a:r>
                        <a:rPr lang="en-US" sz="1600"/>
                        <a:t>0.98</a:t>
                      </a:r>
                      <a:endParaRPr/>
                    </a:p>
                  </a:txBody>
                  <a:tcPr marT="45725" marB="45725" marR="91450" marL="91450"/>
                </a:tc>
                <a:tc>
                  <a:txBody>
                    <a:bodyPr/>
                    <a:lstStyle/>
                    <a:p>
                      <a:pPr indent="0" lvl="0" marL="0" marR="0" rtl="0" algn="l">
                        <a:spcBef>
                          <a:spcPts val="0"/>
                        </a:spcBef>
                        <a:spcAft>
                          <a:spcPts val="0"/>
                        </a:spcAft>
                        <a:buNone/>
                      </a:pPr>
                      <a:r>
                        <a:rPr lang="en-US" sz="1600"/>
                        <a:t>101</a:t>
                      </a:r>
                      <a:endParaRPr/>
                    </a:p>
                  </a:txBody>
                  <a:tcPr marT="45725" marB="45725" marR="91450" marL="91450"/>
                </a:tc>
              </a:tr>
              <a:tr h="417950">
                <a:tc>
                  <a:txBody>
                    <a:bodyPr/>
                    <a:lstStyle/>
                    <a:p>
                      <a:pPr indent="0" lvl="0" marL="0" marR="0" rtl="0" algn="l">
                        <a:spcBef>
                          <a:spcPts val="0"/>
                        </a:spcBef>
                        <a:spcAft>
                          <a:spcPts val="0"/>
                        </a:spcAft>
                        <a:buNone/>
                      </a:pPr>
                      <a:r>
                        <a:rPr lang="en-US" sz="1600"/>
                        <a:t>Entertainment</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0.87</a:t>
                      </a:r>
                      <a:endParaRPr/>
                    </a:p>
                  </a:txBody>
                  <a:tcPr marT="45725" marB="45725" marR="91450" marL="91450"/>
                </a:tc>
                <a:tc>
                  <a:txBody>
                    <a:bodyPr/>
                    <a:lstStyle/>
                    <a:p>
                      <a:pPr indent="0" lvl="0" marL="0" marR="0" rtl="0" algn="l">
                        <a:spcBef>
                          <a:spcPts val="0"/>
                        </a:spcBef>
                        <a:spcAft>
                          <a:spcPts val="0"/>
                        </a:spcAft>
                        <a:buNone/>
                      </a:pPr>
                      <a:r>
                        <a:rPr lang="en-US" sz="1600"/>
                        <a:t>0.93</a:t>
                      </a:r>
                      <a:endParaRPr/>
                    </a:p>
                  </a:txBody>
                  <a:tcPr marT="45725" marB="45725" marR="91450" marL="91450"/>
                </a:tc>
                <a:tc>
                  <a:txBody>
                    <a:bodyPr/>
                    <a:lstStyle/>
                    <a:p>
                      <a:pPr indent="0" lvl="0" marL="0" marR="0" rtl="0" algn="l">
                        <a:spcBef>
                          <a:spcPts val="0"/>
                        </a:spcBef>
                        <a:spcAft>
                          <a:spcPts val="0"/>
                        </a:spcAft>
                        <a:buNone/>
                      </a:pPr>
                      <a:r>
                        <a:rPr lang="en-US" sz="1600"/>
                        <a:t>67</a:t>
                      </a:r>
                      <a:endParaRPr/>
                    </a:p>
                  </a:txBody>
                  <a:tcPr marT="45725" marB="45725" marR="91450" marL="91450"/>
                </a:tc>
              </a:tr>
              <a:tr h="417950">
                <a:tc>
                  <a:txBody>
                    <a:bodyPr/>
                    <a:lstStyle/>
                    <a:p>
                      <a:pPr indent="0" lvl="0" marL="0" marR="0" rtl="0" algn="l">
                        <a:spcBef>
                          <a:spcPts val="0"/>
                        </a:spcBef>
                        <a:spcAft>
                          <a:spcPts val="0"/>
                        </a:spcAft>
                        <a:buNone/>
                      </a:pPr>
                      <a:r>
                        <a:rPr lang="en-US" sz="1600"/>
                        <a:t>Politics</a:t>
                      </a:r>
                      <a:endParaRPr/>
                    </a:p>
                  </a:txBody>
                  <a:tcPr marT="45725" marB="45725" marR="91450" marL="91450"/>
                </a:tc>
                <a:tc>
                  <a:txBody>
                    <a:bodyPr/>
                    <a:lstStyle/>
                    <a:p>
                      <a:pPr indent="0" lvl="0" marL="0" marR="0" rtl="0" algn="l">
                        <a:spcBef>
                          <a:spcPts val="0"/>
                        </a:spcBef>
                        <a:spcAft>
                          <a:spcPts val="0"/>
                        </a:spcAft>
                        <a:buNone/>
                      </a:pPr>
                      <a:r>
                        <a:rPr lang="en-US" sz="1600"/>
                        <a:t>0.92</a:t>
                      </a:r>
                      <a:endParaRPr/>
                    </a:p>
                  </a:txBody>
                  <a:tcPr marT="45725" marB="45725" marR="91450" marL="91450"/>
                </a:tc>
                <a:tc>
                  <a:txBody>
                    <a:bodyPr/>
                    <a:lstStyle/>
                    <a:p>
                      <a:pPr indent="0" lvl="0" marL="0" marR="0" rtl="0" algn="l">
                        <a:spcBef>
                          <a:spcPts val="0"/>
                        </a:spcBef>
                        <a:spcAft>
                          <a:spcPts val="0"/>
                        </a:spcAft>
                        <a:buNone/>
                      </a:pPr>
                      <a:r>
                        <a:rPr lang="en-US" sz="1600"/>
                        <a:t>0.99</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82</a:t>
                      </a:r>
                      <a:endParaRPr/>
                    </a:p>
                  </a:txBody>
                  <a:tcPr marT="45725" marB="45725" marR="91450" marL="91450"/>
                </a:tc>
              </a:tr>
              <a:tr h="417950">
                <a:tc>
                  <a:txBody>
                    <a:bodyPr/>
                    <a:lstStyle/>
                    <a:p>
                      <a:pPr indent="0" lvl="0" marL="0" marR="0" rtl="0" algn="l">
                        <a:spcBef>
                          <a:spcPts val="0"/>
                        </a:spcBef>
                        <a:spcAft>
                          <a:spcPts val="0"/>
                        </a:spcAft>
                        <a:buNone/>
                      </a:pPr>
                      <a:r>
                        <a:rPr lang="en-US" sz="1600"/>
                        <a:t>Sports</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104</a:t>
                      </a:r>
                      <a:endParaRPr/>
                    </a:p>
                  </a:txBody>
                  <a:tcPr marT="45725" marB="45725" marR="91450" marL="91450"/>
                </a:tc>
              </a:tr>
              <a:tr h="417950">
                <a:tc>
                  <a:txBody>
                    <a:bodyPr/>
                    <a:lstStyle/>
                    <a:p>
                      <a:pPr indent="0" lvl="0" marL="0" marR="0" rtl="0" algn="l">
                        <a:spcBef>
                          <a:spcPts val="0"/>
                        </a:spcBef>
                        <a:spcAft>
                          <a:spcPts val="0"/>
                        </a:spcAft>
                        <a:buNone/>
                      </a:pPr>
                      <a:r>
                        <a:rPr lang="en-US" sz="1600"/>
                        <a:t>Tech</a:t>
                      </a:r>
                      <a:endParaRPr/>
                    </a:p>
                  </a:txBody>
                  <a:tcPr marT="45725" marB="45725" marR="91450" marL="91450"/>
                </a:tc>
                <a:tc>
                  <a:txBody>
                    <a:bodyPr/>
                    <a:lstStyle/>
                    <a:p>
                      <a:pPr indent="0" lvl="0" marL="0" marR="0" rtl="0" algn="l">
                        <a:spcBef>
                          <a:spcPts val="0"/>
                        </a:spcBef>
                        <a:spcAft>
                          <a:spcPts val="0"/>
                        </a:spcAft>
                        <a:buNone/>
                      </a:pPr>
                      <a:r>
                        <a:rPr lang="en-US" sz="1600"/>
                        <a:t>0.97</a:t>
                      </a:r>
                      <a:endParaRPr/>
                    </a:p>
                  </a:txBody>
                  <a:tcPr marT="45725" marB="45725" marR="91450" marL="91450"/>
                </a:tc>
                <a:tc>
                  <a:txBody>
                    <a:bodyPr/>
                    <a:lstStyle/>
                    <a:p>
                      <a:pPr indent="0" lvl="0" marL="0" marR="0" rtl="0" algn="l">
                        <a:spcBef>
                          <a:spcPts val="0"/>
                        </a:spcBef>
                        <a:spcAft>
                          <a:spcPts val="0"/>
                        </a:spcAft>
                        <a:buNone/>
                      </a:pPr>
                      <a:r>
                        <a:rPr lang="en-US" sz="1600"/>
                        <a:t>0.93</a:t>
                      </a:r>
                      <a:endParaRPr/>
                    </a:p>
                  </a:txBody>
                  <a:tcPr marT="45725" marB="45725" marR="91450" marL="91450"/>
                </a:tc>
                <a:tc>
                  <a:txBody>
                    <a:bodyPr/>
                    <a:lstStyle/>
                    <a:p>
                      <a:pPr indent="0" lvl="0" marL="0" marR="0" rtl="0" algn="l">
                        <a:spcBef>
                          <a:spcPts val="0"/>
                        </a:spcBef>
                        <a:spcAft>
                          <a:spcPts val="0"/>
                        </a:spcAft>
                        <a:buNone/>
                      </a:pPr>
                      <a:r>
                        <a:rPr lang="en-US" sz="1600"/>
                        <a:t>0.95</a:t>
                      </a:r>
                      <a:endParaRPr/>
                    </a:p>
                  </a:txBody>
                  <a:tcPr marT="45725" marB="45725" marR="91450" marL="91450"/>
                </a:tc>
                <a:tc>
                  <a:txBody>
                    <a:bodyPr/>
                    <a:lstStyle/>
                    <a:p>
                      <a:pPr indent="0" lvl="0" marL="0" marR="0" rtl="0" algn="l">
                        <a:spcBef>
                          <a:spcPts val="0"/>
                        </a:spcBef>
                        <a:spcAft>
                          <a:spcPts val="0"/>
                        </a:spcAft>
                        <a:buNone/>
                      </a:pPr>
                      <a:r>
                        <a:rPr lang="en-US" sz="1600"/>
                        <a:t>91</a:t>
                      </a:r>
                      <a:endParaRPr/>
                    </a:p>
                  </a:txBody>
                  <a:tcPr marT="45725" marB="45725" marR="91450" marL="91450"/>
                </a:tc>
              </a:tr>
              <a:tr h="417950">
                <a:tc>
                  <a:txBody>
                    <a:bodyPr/>
                    <a:lstStyle/>
                    <a:p>
                      <a:pPr indent="0" lvl="0" marL="0" marR="0" rtl="0" algn="l">
                        <a:spcBef>
                          <a:spcPts val="0"/>
                        </a:spcBef>
                        <a:spcAft>
                          <a:spcPts val="0"/>
                        </a:spcAft>
                        <a:buNone/>
                      </a:pPr>
                      <a:r>
                        <a:rPr lang="en-US" sz="1600"/>
                        <a:t>Accuracy</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445</a:t>
                      </a:r>
                      <a:endParaRPr/>
                    </a:p>
                  </a:txBody>
                  <a:tcPr marT="45725" marB="45725" marR="91450" marL="91450"/>
                </a:tc>
              </a:tr>
              <a:tr h="417950">
                <a:tc>
                  <a:txBody>
                    <a:bodyPr/>
                    <a:lstStyle/>
                    <a:p>
                      <a:pPr indent="0" lvl="0" marL="0" marR="0" rtl="0" algn="l">
                        <a:spcBef>
                          <a:spcPts val="0"/>
                        </a:spcBef>
                        <a:spcAft>
                          <a:spcPts val="0"/>
                        </a:spcAft>
                        <a:buNone/>
                      </a:pPr>
                      <a:r>
                        <a:rPr lang="en-US" sz="1600"/>
                        <a:t>Macro avg</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445</a:t>
                      </a:r>
                      <a:endParaRPr/>
                    </a:p>
                  </a:txBody>
                  <a:tcPr marT="45725" marB="45725" marR="91450" marL="91450"/>
                </a:tc>
              </a:tr>
              <a:tr h="652675">
                <a:tc>
                  <a:txBody>
                    <a:bodyPr/>
                    <a:lstStyle/>
                    <a:p>
                      <a:pPr indent="0" lvl="0" marL="0" marR="0" rtl="0" algn="l">
                        <a:spcBef>
                          <a:spcPts val="0"/>
                        </a:spcBef>
                        <a:spcAft>
                          <a:spcPts val="0"/>
                        </a:spcAft>
                        <a:buNone/>
                      </a:pPr>
                      <a:r>
                        <a:rPr lang="en-US" sz="1600"/>
                        <a:t>Weighted avg</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0.96</a:t>
                      </a:r>
                      <a:endParaRPr/>
                    </a:p>
                  </a:txBody>
                  <a:tcPr marT="45725" marB="45725" marR="91450" marL="91450"/>
                </a:tc>
                <a:tc>
                  <a:txBody>
                    <a:bodyPr/>
                    <a:lstStyle/>
                    <a:p>
                      <a:pPr indent="0" lvl="0" marL="0" marR="0" rtl="0" algn="l">
                        <a:spcBef>
                          <a:spcPts val="0"/>
                        </a:spcBef>
                        <a:spcAft>
                          <a:spcPts val="0"/>
                        </a:spcAft>
                        <a:buNone/>
                      </a:pPr>
                      <a:r>
                        <a:rPr lang="en-US" sz="1600"/>
                        <a:t>445</a:t>
                      </a:r>
                      <a:endParaRPr/>
                    </a:p>
                  </a:txBody>
                  <a:tcPr marT="45725" marB="45725" marR="91450" marL="91450"/>
                </a:tc>
              </a:tr>
            </a:tbl>
          </a:graphicData>
        </a:graphic>
      </p:graphicFrame>
      <p:sp>
        <p:nvSpPr>
          <p:cNvPr id="177" name="Google Shape;177;p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small improvement over the performance of our classifier with default values but…</a:t>
            </a:r>
            <a:endParaRPr/>
          </a:p>
          <a:p>
            <a:pPr indent="-285750" lvl="1" marL="742950" rtl="0" algn="l">
              <a:spcBef>
                <a:spcPts val="1000"/>
              </a:spcBef>
              <a:spcAft>
                <a:spcPts val="0"/>
              </a:spcAft>
              <a:buSzPts val="1280"/>
              <a:buChar char="►"/>
            </a:pPr>
            <a:r>
              <a:rPr lang="en-US"/>
              <a:t>Worse performance overall than the run we did with 0.0001 smoothing.</a:t>
            </a:r>
            <a:endParaRPr/>
          </a:p>
          <a:p>
            <a:pPr indent="-342900" lvl="0" marL="342900" rtl="0" algn="l">
              <a:spcBef>
                <a:spcPts val="1000"/>
              </a:spcBef>
              <a:spcAft>
                <a:spcPts val="0"/>
              </a:spcAft>
              <a:buSzPts val="1440"/>
              <a:buChar char="►"/>
            </a:pPr>
            <a:r>
              <a:rPr lang="en-US"/>
              <a:t>There likely is still too much smoothing.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646111" y="444329"/>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Word Frequency: </a:t>
            </a:r>
            <a:br>
              <a:rPr lang="en-US"/>
            </a:br>
            <a:r>
              <a:rPr lang="en-US"/>
              <a:t>Smoothing and Performance</a:t>
            </a:r>
            <a:endParaRPr/>
          </a:p>
        </p:txBody>
      </p:sp>
      <p:sp>
        <p:nvSpPr>
          <p:cNvPr id="183" name="Google Shape;183;p6"/>
          <p:cNvSpPr txBox="1"/>
          <p:nvPr>
            <p:ph idx="2" type="body"/>
          </p:nvPr>
        </p:nvSpPr>
        <p:spPr>
          <a:xfrm>
            <a:off x="5654493" y="2056092"/>
            <a:ext cx="4396341" cy="45307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decrease in performance we saw in the model with 0.9 smoothing likely has something to do with assigning too much probability to words which never occurred in the vocabulary of a specific type of article.</a:t>
            </a:r>
            <a:endParaRPr/>
          </a:p>
          <a:p>
            <a:pPr indent="-342900" lvl="0" marL="342900" rtl="0" algn="l">
              <a:spcBef>
                <a:spcPts val="1000"/>
              </a:spcBef>
              <a:spcAft>
                <a:spcPts val="0"/>
              </a:spcAft>
              <a:buSzPts val="1440"/>
              <a:buChar char="►"/>
            </a:pPr>
            <a:r>
              <a:rPr lang="en-US"/>
              <a:t>34% of words only occur once in the entire corpus, meanwhile roughly 60% of words don’t occur at all within the vocabulary of a particular class of article. </a:t>
            </a:r>
            <a:endParaRPr/>
          </a:p>
          <a:p>
            <a:pPr indent="-342900" lvl="0" marL="342900" rtl="0" algn="l">
              <a:spcBef>
                <a:spcPts val="1000"/>
              </a:spcBef>
              <a:spcAft>
                <a:spcPts val="0"/>
              </a:spcAft>
              <a:buSzPts val="1440"/>
              <a:buChar char="►"/>
            </a:pPr>
            <a:r>
              <a:rPr lang="en-US"/>
              <a:t>There may be a middle-ground which performs better still, but clearly 0.9 is still too much.</a:t>
            </a:r>
            <a:endParaRPr/>
          </a:p>
        </p:txBody>
      </p:sp>
      <p:graphicFrame>
        <p:nvGraphicFramePr>
          <p:cNvPr id="184" name="Google Shape;184;p6"/>
          <p:cNvGraphicFramePr/>
          <p:nvPr/>
        </p:nvGraphicFramePr>
        <p:xfrm>
          <a:off x="176169" y="2056092"/>
          <a:ext cx="3000000" cy="3000000"/>
        </p:xfrm>
        <a:graphic>
          <a:graphicData uri="http://schemas.openxmlformats.org/drawingml/2006/table">
            <a:tbl>
              <a:tblPr bandRow="1" firstRow="1">
                <a:noFill/>
                <a:tableStyleId>{59F272E4-16D7-49C0-BD1C-19556FBA212D}</a:tableStyleId>
              </a:tblPr>
              <a:tblGrid>
                <a:gridCol w="1754725"/>
                <a:gridCol w="1754725"/>
                <a:gridCol w="1754725"/>
              </a:tblGrid>
              <a:tr h="695250">
                <a:tc>
                  <a:txBody>
                    <a:bodyPr/>
                    <a:lstStyle/>
                    <a:p>
                      <a:pPr indent="0" lvl="0" marL="0" marR="0" rtl="0" algn="l">
                        <a:spcBef>
                          <a:spcPts val="0"/>
                        </a:spcBef>
                        <a:spcAft>
                          <a:spcPts val="0"/>
                        </a:spcAft>
                        <a:buNone/>
                      </a:pPr>
                      <a:r>
                        <a:t/>
                      </a:r>
                      <a:endParaRPr b="1" sz="1800"/>
                    </a:p>
                  </a:txBody>
                  <a:tcPr marT="45725" marB="45725" marR="91450" marL="91450"/>
                </a:tc>
                <a:tc>
                  <a:txBody>
                    <a:bodyPr/>
                    <a:lstStyle/>
                    <a:p>
                      <a:pPr indent="0" lvl="0" marL="0" marR="0" rtl="0" algn="l">
                        <a:spcBef>
                          <a:spcPts val="0"/>
                        </a:spcBef>
                        <a:spcAft>
                          <a:spcPts val="0"/>
                        </a:spcAft>
                        <a:buNone/>
                      </a:pPr>
                      <a:r>
                        <a:rPr lang="en-US" sz="1800"/>
                        <a:t>Total Occurrences</a:t>
                      </a:r>
                      <a:endParaRPr/>
                    </a:p>
                  </a:txBody>
                  <a:tcPr marT="45725" marB="45725" marR="91450" marL="91450"/>
                </a:tc>
                <a:tc>
                  <a:txBody>
                    <a:bodyPr/>
                    <a:lstStyle/>
                    <a:p>
                      <a:pPr indent="0" lvl="0" marL="0" marR="0" rtl="0" algn="l">
                        <a:spcBef>
                          <a:spcPts val="0"/>
                        </a:spcBef>
                        <a:spcAft>
                          <a:spcPts val="0"/>
                        </a:spcAft>
                        <a:buNone/>
                      </a:pPr>
                      <a:r>
                        <a:rPr lang="en-US" sz="1800"/>
                        <a:t>Percentage</a:t>
                      </a:r>
                      <a:br>
                        <a:rPr lang="en-US" sz="1800"/>
                      </a:br>
                      <a:r>
                        <a:rPr lang="en-US" sz="1800"/>
                        <a:t>Occurrences</a:t>
                      </a:r>
                      <a:endParaRPr/>
                    </a:p>
                  </a:txBody>
                  <a:tcPr marT="45725" marB="45725" marR="91450" marL="91450"/>
                </a:tc>
              </a:tr>
              <a:tr h="695250">
                <a:tc>
                  <a:txBody>
                    <a:bodyPr/>
                    <a:lstStyle/>
                    <a:p>
                      <a:pPr indent="0" lvl="0" marL="0" marR="0" rtl="0" algn="l">
                        <a:spcBef>
                          <a:spcPts val="0"/>
                        </a:spcBef>
                        <a:spcAft>
                          <a:spcPts val="0"/>
                        </a:spcAft>
                        <a:buNone/>
                      </a:pPr>
                      <a:r>
                        <a:rPr b="1" lang="en-US" sz="1800"/>
                        <a:t>Freq. of 1 in entire Corpus</a:t>
                      </a:r>
                      <a:endParaRPr/>
                    </a:p>
                  </a:txBody>
                  <a:tcPr marT="45725" marB="45725" marR="91450" marL="91450"/>
                </a:tc>
                <a:tc>
                  <a:txBody>
                    <a:bodyPr/>
                    <a:lstStyle/>
                    <a:p>
                      <a:pPr indent="0" lvl="0" marL="0" marR="0" rtl="0" algn="l">
                        <a:spcBef>
                          <a:spcPts val="0"/>
                        </a:spcBef>
                        <a:spcAft>
                          <a:spcPts val="0"/>
                        </a:spcAft>
                        <a:buNone/>
                      </a:pPr>
                      <a:r>
                        <a:rPr lang="en-US" sz="1800"/>
                        <a:t>10005</a:t>
                      </a:r>
                      <a:endParaRPr/>
                    </a:p>
                  </a:txBody>
                  <a:tcPr marT="45725" marB="45725" marR="91450" marL="91450"/>
                </a:tc>
                <a:tc>
                  <a:txBody>
                    <a:bodyPr/>
                    <a:lstStyle/>
                    <a:p>
                      <a:pPr indent="0" lvl="0" marL="0" marR="0" rtl="0" algn="l">
                        <a:spcBef>
                          <a:spcPts val="0"/>
                        </a:spcBef>
                        <a:spcAft>
                          <a:spcPts val="0"/>
                        </a:spcAft>
                        <a:buNone/>
                      </a:pPr>
                      <a:r>
                        <a:rPr lang="en-US" sz="1800"/>
                        <a:t>34.01%</a:t>
                      </a:r>
                      <a:endParaRPr/>
                    </a:p>
                  </a:txBody>
                  <a:tcPr marT="45725" marB="45725" marR="91450" marL="91450"/>
                </a:tc>
              </a:tr>
              <a:tr h="695250">
                <a:tc>
                  <a:txBody>
                    <a:bodyPr/>
                    <a:lstStyle/>
                    <a:p>
                      <a:pPr indent="0" lvl="0" marL="0" marR="0" rtl="0" algn="l">
                        <a:spcBef>
                          <a:spcPts val="0"/>
                        </a:spcBef>
                        <a:spcAft>
                          <a:spcPts val="0"/>
                        </a:spcAft>
                        <a:buNone/>
                      </a:pPr>
                      <a:r>
                        <a:rPr b="1" lang="en-US" sz="1800"/>
                        <a:t>Freq. 0 in business </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Gothic"/>
                        <a:buNone/>
                      </a:pPr>
                      <a:r>
                        <a:rPr lang="en-US" sz="1800"/>
                        <a:t>17538</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59.61%</a:t>
                      </a:r>
                      <a:endParaRPr/>
                    </a:p>
                  </a:txBody>
                  <a:tcPr marT="45725" marB="45725" marR="91450" marL="91450"/>
                </a:tc>
              </a:tr>
              <a:tr h="627875">
                <a:tc>
                  <a:txBody>
                    <a:bodyPr/>
                    <a:lstStyle/>
                    <a:p>
                      <a:pPr indent="0" lvl="0" marL="0" marR="0" rtl="0" algn="l">
                        <a:spcBef>
                          <a:spcPts val="0"/>
                        </a:spcBef>
                        <a:spcAft>
                          <a:spcPts val="0"/>
                        </a:spcAft>
                        <a:buNone/>
                      </a:pPr>
                      <a:r>
                        <a:rPr b="1" lang="en-US" sz="1800"/>
                        <a:t>Freq. 0 in entertainment</a:t>
                      </a:r>
                      <a:endParaRPr/>
                    </a:p>
                  </a:txBody>
                  <a:tcPr marT="45725" marB="45725" marR="91450" marL="91450"/>
                </a:tc>
                <a:tc>
                  <a:txBody>
                    <a:bodyPr/>
                    <a:lstStyle/>
                    <a:p>
                      <a:pPr indent="0" lvl="0" marL="0" marR="0" rtl="0" algn="l">
                        <a:spcBef>
                          <a:spcPts val="0"/>
                        </a:spcBef>
                        <a:spcAft>
                          <a:spcPts val="0"/>
                        </a:spcAft>
                        <a:buNone/>
                      </a:pPr>
                      <a:r>
                        <a:rPr lang="en-US" sz="1800"/>
                        <a:t>17746</a:t>
                      </a:r>
                      <a:endParaRPr/>
                    </a:p>
                  </a:txBody>
                  <a:tcPr marT="45725" marB="45725" marR="91450" marL="91450"/>
                </a:tc>
                <a:tc>
                  <a:txBody>
                    <a:bodyPr/>
                    <a:lstStyle/>
                    <a:p>
                      <a:pPr indent="0" lvl="0" marL="0" marR="0" rtl="0" algn="l">
                        <a:spcBef>
                          <a:spcPts val="0"/>
                        </a:spcBef>
                        <a:spcAft>
                          <a:spcPts val="0"/>
                        </a:spcAft>
                        <a:buNone/>
                      </a:pPr>
                      <a:r>
                        <a:rPr lang="en-US" sz="1800"/>
                        <a:t>60.32%</a:t>
                      </a:r>
                      <a:endParaRPr/>
                    </a:p>
                  </a:txBody>
                  <a:tcPr marT="45725" marB="45725" marR="91450" marL="91450"/>
                </a:tc>
              </a:tr>
              <a:tr h="695250">
                <a:tc>
                  <a:txBody>
                    <a:bodyPr/>
                    <a:lstStyle/>
                    <a:p>
                      <a:pPr indent="0" lvl="0" marL="0" marR="0" rtl="0" algn="l">
                        <a:spcBef>
                          <a:spcPts val="0"/>
                        </a:spcBef>
                        <a:spcAft>
                          <a:spcPts val="0"/>
                        </a:spcAft>
                        <a:buNone/>
                      </a:pPr>
                      <a:r>
                        <a:rPr b="1" lang="en-US" sz="1800"/>
                        <a:t>Freq. 0 in politics</a:t>
                      </a:r>
                      <a:endParaRPr/>
                    </a:p>
                  </a:txBody>
                  <a:tcPr marT="45725" marB="45725" marR="91450" marL="91450"/>
                </a:tc>
                <a:tc>
                  <a:txBody>
                    <a:bodyPr/>
                    <a:lstStyle/>
                    <a:p>
                      <a:pPr indent="0" lvl="0" marL="0" marR="0" rtl="0" algn="l">
                        <a:spcBef>
                          <a:spcPts val="0"/>
                        </a:spcBef>
                        <a:spcAft>
                          <a:spcPts val="0"/>
                        </a:spcAft>
                        <a:buNone/>
                      </a:pPr>
                      <a:r>
                        <a:rPr lang="en-US" sz="1800"/>
                        <a:t>18201</a:t>
                      </a:r>
                      <a:endParaRPr/>
                    </a:p>
                  </a:txBody>
                  <a:tcPr marT="45725" marB="45725" marR="91450" marL="91450"/>
                </a:tc>
                <a:tc>
                  <a:txBody>
                    <a:bodyPr/>
                    <a:lstStyle/>
                    <a:p>
                      <a:pPr indent="0" lvl="0" marL="0" marR="0" rtl="0" algn="l">
                        <a:spcBef>
                          <a:spcPts val="0"/>
                        </a:spcBef>
                        <a:spcAft>
                          <a:spcPts val="0"/>
                        </a:spcAft>
                        <a:buNone/>
                      </a:pPr>
                      <a:r>
                        <a:rPr lang="en-US" sz="1800"/>
                        <a:t>61.86%</a:t>
                      </a:r>
                      <a:endParaRPr/>
                    </a:p>
                  </a:txBody>
                  <a:tcPr marT="45725" marB="45725" marR="91450" marL="91450"/>
                </a:tc>
              </a:tr>
              <a:tr h="695250">
                <a:tc>
                  <a:txBody>
                    <a:bodyPr/>
                    <a:lstStyle/>
                    <a:p>
                      <a:pPr indent="0" lvl="0" marL="0" marR="0" rtl="0" algn="l">
                        <a:spcBef>
                          <a:spcPts val="0"/>
                        </a:spcBef>
                        <a:spcAft>
                          <a:spcPts val="0"/>
                        </a:spcAft>
                        <a:buNone/>
                      </a:pPr>
                      <a:r>
                        <a:rPr b="1" lang="en-US" sz="1800"/>
                        <a:t>Freq. 0 in sport</a:t>
                      </a:r>
                      <a:endParaRPr/>
                    </a:p>
                  </a:txBody>
                  <a:tcPr marT="45725" marB="45725" marR="91450" marL="91450"/>
                </a:tc>
                <a:tc>
                  <a:txBody>
                    <a:bodyPr/>
                    <a:lstStyle/>
                    <a:p>
                      <a:pPr indent="0" lvl="0" marL="0" marR="0" rtl="0" algn="l">
                        <a:spcBef>
                          <a:spcPts val="0"/>
                        </a:spcBef>
                        <a:spcAft>
                          <a:spcPts val="0"/>
                        </a:spcAft>
                        <a:buNone/>
                      </a:pPr>
                      <a:r>
                        <a:rPr lang="en-US" sz="1800"/>
                        <a:t>18850</a:t>
                      </a:r>
                      <a:endParaRPr/>
                    </a:p>
                  </a:txBody>
                  <a:tcPr marT="45725" marB="45725" marR="91450" marL="91450"/>
                </a:tc>
                <a:tc>
                  <a:txBody>
                    <a:bodyPr/>
                    <a:lstStyle/>
                    <a:p>
                      <a:pPr indent="0" lvl="0" marL="0" marR="0" rtl="0" algn="l">
                        <a:spcBef>
                          <a:spcPts val="0"/>
                        </a:spcBef>
                        <a:spcAft>
                          <a:spcPts val="0"/>
                        </a:spcAft>
                        <a:buNone/>
                      </a:pPr>
                      <a:r>
                        <a:rPr lang="en-US" sz="1800"/>
                        <a:t>64.07%</a:t>
                      </a:r>
                      <a:endParaRPr/>
                    </a:p>
                  </a:txBody>
                  <a:tcPr marT="45725" marB="45725" marR="91450" marL="91450"/>
                </a:tc>
              </a:tr>
              <a:tr h="414500">
                <a:tc>
                  <a:txBody>
                    <a:bodyPr/>
                    <a:lstStyle/>
                    <a:p>
                      <a:pPr indent="0" lvl="0" marL="0" marR="0" rtl="0" algn="l">
                        <a:spcBef>
                          <a:spcPts val="0"/>
                        </a:spcBef>
                        <a:spcAft>
                          <a:spcPts val="0"/>
                        </a:spcAft>
                        <a:buNone/>
                      </a:pPr>
                      <a:r>
                        <a:rPr b="1" lang="en-US" sz="1800"/>
                        <a:t>Freq. 0 in tech</a:t>
                      </a:r>
                      <a:endParaRPr/>
                    </a:p>
                  </a:txBody>
                  <a:tcPr marT="45725" marB="45725" marR="91450" marL="91450"/>
                </a:tc>
                <a:tc>
                  <a:txBody>
                    <a:bodyPr/>
                    <a:lstStyle/>
                    <a:p>
                      <a:pPr indent="0" lvl="0" marL="0" marR="0" rtl="0" algn="l">
                        <a:spcBef>
                          <a:spcPts val="0"/>
                        </a:spcBef>
                        <a:spcAft>
                          <a:spcPts val="0"/>
                        </a:spcAft>
                        <a:buNone/>
                      </a:pPr>
                      <a:r>
                        <a:rPr lang="en-US" sz="1800"/>
                        <a:t>17323</a:t>
                      </a:r>
                      <a:endParaRPr/>
                    </a:p>
                  </a:txBody>
                  <a:tcPr marT="45725" marB="45725" marR="91450" marL="91450"/>
                </a:tc>
                <a:tc>
                  <a:txBody>
                    <a:bodyPr/>
                    <a:lstStyle/>
                    <a:p>
                      <a:pPr indent="0" lvl="0" marL="0" marR="0" rtl="0" algn="l">
                        <a:spcBef>
                          <a:spcPts val="0"/>
                        </a:spcBef>
                        <a:spcAft>
                          <a:spcPts val="0"/>
                        </a:spcAft>
                        <a:buNone/>
                      </a:pPr>
                      <a:r>
                        <a:rPr lang="en-US" sz="1800"/>
                        <a:t>58.88%</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Drugs Data Distribution</a:t>
            </a:r>
            <a:endParaRPr/>
          </a:p>
        </p:txBody>
      </p:sp>
      <p:pic>
        <p:nvPicPr>
          <p:cNvPr descr="Chart, bar chart&#10;&#10;Description automatically generated" id="190" name="Google Shape;190;p7"/>
          <p:cNvPicPr preferRelativeResize="0"/>
          <p:nvPr>
            <p:ph idx="1" type="body"/>
          </p:nvPr>
        </p:nvPicPr>
        <p:blipFill rotWithShape="1">
          <a:blip r:embed="rId3">
            <a:alphaModFix/>
          </a:blip>
          <a:srcRect b="6054" l="7862" r="9673" t="11370"/>
          <a:stretch/>
        </p:blipFill>
        <p:spPr>
          <a:xfrm>
            <a:off x="646111" y="1853249"/>
            <a:ext cx="6061323" cy="4552034"/>
          </a:xfrm>
          <a:prstGeom prst="rect">
            <a:avLst/>
          </a:prstGeom>
          <a:noFill/>
          <a:ln>
            <a:noFill/>
          </a:ln>
        </p:spPr>
      </p:pic>
      <p:sp>
        <p:nvSpPr>
          <p:cNvPr descr="blob:null/542dd505-d079-4432-8224-c8186337d72e" id="191" name="Google Shape;191;p7"/>
          <p:cNvSpPr/>
          <p:nvPr/>
        </p:nvSpPr>
        <p:spPr>
          <a:xfrm>
            <a:off x="1519238" y="0"/>
            <a:ext cx="9153525"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2" name="Google Shape;192;p7"/>
          <p:cNvSpPr txBox="1"/>
          <p:nvPr/>
        </p:nvSpPr>
        <p:spPr>
          <a:xfrm>
            <a:off x="7374566" y="1853248"/>
            <a:ext cx="4613302" cy="369332"/>
          </a:xfrm>
          <a:prstGeom prst="rect">
            <a:avLst/>
          </a:prstGeom>
          <a:noFill/>
          <a:ln>
            <a:noFill/>
          </a:ln>
        </p:spPr>
        <p:txBody>
          <a:bodyPr anchorCtr="0" anchor="t" bIns="45700" lIns="91425" spcFirstLastPara="1" rIns="91425" wrap="square" tIns="45700">
            <a:spAutoFit/>
          </a:bodyPr>
          <a:lstStyle/>
          <a:p>
            <a:pPr indent="-228600" lvl="0" marL="342900" marR="0" rtl="0" algn="l">
              <a:spcBef>
                <a:spcPts val="0"/>
              </a:spcBef>
              <a:spcAft>
                <a:spcPts val="0"/>
              </a:spcAft>
              <a:buClr>
                <a:schemeClr val="lt1"/>
              </a:buClr>
              <a:buSzPts val="1800"/>
              <a:buFont typeface="Century Gothic"/>
              <a:buNone/>
            </a:pPr>
            <a:r>
              <a:t/>
            </a:r>
            <a:endParaRPr sz="1800">
              <a:solidFill>
                <a:schemeClr val="lt1"/>
              </a:solidFill>
              <a:latin typeface="Century Gothic"/>
              <a:ea typeface="Century Gothic"/>
              <a:cs typeface="Century Gothic"/>
              <a:sym typeface="Century Gothic"/>
            </a:endParaRPr>
          </a:p>
        </p:txBody>
      </p:sp>
      <p:sp>
        <p:nvSpPr>
          <p:cNvPr id="193" name="Google Shape;193;p7"/>
          <p:cNvSpPr txBox="1"/>
          <p:nvPr/>
        </p:nvSpPr>
        <p:spPr>
          <a:xfrm>
            <a:off x="6707434" y="1853248"/>
            <a:ext cx="5280434" cy="369331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The data set is not balanced at all. </a:t>
            </a:r>
            <a:endParaRPr/>
          </a:p>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DrugY is vastly more represented in our data than the other drugs. A little less than 2x DrugX and 4-5x Drug A, B, or C.</a:t>
            </a:r>
            <a:endParaRPr/>
          </a:p>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Accuracy would be a bad gauge of whether or not the system is performing well at prescribing the correct drug. We will want to rely more on the F1 measures to ensure nothing is missed.</a:t>
            </a:r>
            <a:endParaRPr/>
          </a:p>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We would expect to see greater performance when it comes to drugX or drugY if there’s insufficient training data when it comes to drugs A, B, or 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Gaussian Naïve Bayes:</a:t>
            </a:r>
            <a:br>
              <a:rPr lang="en-US"/>
            </a:br>
            <a:r>
              <a:rPr lang="en-US"/>
              <a:t>Performance Metrics</a:t>
            </a:r>
            <a:endParaRPr/>
          </a:p>
        </p:txBody>
      </p:sp>
      <p:graphicFrame>
        <p:nvGraphicFramePr>
          <p:cNvPr id="199" name="Google Shape;199;p8"/>
          <p:cNvGraphicFramePr/>
          <p:nvPr/>
        </p:nvGraphicFramePr>
        <p:xfrm>
          <a:off x="176169" y="2060575"/>
          <a:ext cx="3000000" cy="3000000"/>
        </p:xfrm>
        <a:graphic>
          <a:graphicData uri="http://schemas.openxmlformats.org/drawingml/2006/table">
            <a:tbl>
              <a:tblPr bandRow="1" firstRow="1">
                <a:noFill/>
                <a:tableStyleId>{59F272E4-16D7-49C0-BD1C-19556FBA212D}</a:tableStyleId>
              </a:tblPr>
              <a:tblGrid>
                <a:gridCol w="1649725"/>
                <a:gridCol w="1140150"/>
                <a:gridCol w="798825"/>
                <a:gridCol w="632150"/>
                <a:gridCol w="1068850"/>
              </a:tblGrid>
              <a:tr h="417950">
                <a:tc>
                  <a:txBody>
                    <a:bodyPr/>
                    <a:lstStyle/>
                    <a:p>
                      <a:pPr indent="0" lvl="0" marL="0" marR="0" rtl="0" algn="l">
                        <a:spcBef>
                          <a:spcPts val="0"/>
                        </a:spcBef>
                        <a:spcAft>
                          <a:spcPts val="0"/>
                        </a:spcAft>
                        <a:buNone/>
                      </a:pPr>
                      <a:r>
                        <a:rPr lang="en-US" sz="1600"/>
                        <a:t>Drug Type</a:t>
                      </a:r>
                      <a:endParaRPr/>
                    </a:p>
                  </a:txBody>
                  <a:tcPr marT="45725" marB="45725" marR="91450" marL="91450"/>
                </a:tc>
                <a:tc>
                  <a:txBody>
                    <a:bodyPr/>
                    <a:lstStyle/>
                    <a:p>
                      <a:pPr indent="0" lvl="0" marL="0" marR="0" rtl="0" algn="l">
                        <a:spcBef>
                          <a:spcPts val="0"/>
                        </a:spcBef>
                        <a:spcAft>
                          <a:spcPts val="0"/>
                        </a:spcAft>
                        <a:buNone/>
                      </a:pPr>
                      <a:r>
                        <a:rPr lang="en-US" sz="1600"/>
                        <a:t>precision</a:t>
                      </a:r>
                      <a:endParaRPr/>
                    </a:p>
                  </a:txBody>
                  <a:tcPr marT="45725" marB="45725" marR="91450" marL="91450"/>
                </a:tc>
                <a:tc>
                  <a:txBody>
                    <a:bodyPr/>
                    <a:lstStyle/>
                    <a:p>
                      <a:pPr indent="0" lvl="0" marL="0" marR="0" rtl="0" algn="l">
                        <a:spcBef>
                          <a:spcPts val="0"/>
                        </a:spcBef>
                        <a:spcAft>
                          <a:spcPts val="0"/>
                        </a:spcAft>
                        <a:buNone/>
                      </a:pPr>
                      <a:r>
                        <a:rPr lang="en-US" sz="1600"/>
                        <a:t>recall</a:t>
                      </a:r>
                      <a:endParaRPr/>
                    </a:p>
                  </a:txBody>
                  <a:tcPr marT="45725" marB="45725" marR="91450" marL="91450"/>
                </a:tc>
                <a:tc>
                  <a:txBody>
                    <a:bodyPr/>
                    <a:lstStyle/>
                    <a:p>
                      <a:pPr indent="0" lvl="0" marL="0" marR="0" rtl="0" algn="l">
                        <a:spcBef>
                          <a:spcPts val="0"/>
                        </a:spcBef>
                        <a:spcAft>
                          <a:spcPts val="0"/>
                        </a:spcAft>
                        <a:buNone/>
                      </a:pPr>
                      <a:r>
                        <a:rPr lang="en-US" sz="1600"/>
                        <a:t>f1</a:t>
                      </a:r>
                      <a:endParaRPr/>
                    </a:p>
                  </a:txBody>
                  <a:tcPr marT="45725" marB="45725" marR="91450" marL="91450"/>
                </a:tc>
                <a:tc>
                  <a:txBody>
                    <a:bodyPr/>
                    <a:lstStyle/>
                    <a:p>
                      <a:pPr indent="0" lvl="0" marL="0" marR="0" rtl="0" algn="l">
                        <a:spcBef>
                          <a:spcPts val="0"/>
                        </a:spcBef>
                        <a:spcAft>
                          <a:spcPts val="0"/>
                        </a:spcAft>
                        <a:buNone/>
                      </a:pPr>
                      <a:r>
                        <a:rPr lang="en-US" sz="1600"/>
                        <a:t>support</a:t>
                      </a:r>
                      <a:endParaRPr/>
                    </a:p>
                  </a:txBody>
                  <a:tcPr marT="45725" marB="45725" marR="91450" marL="91450"/>
                </a:tc>
              </a:tr>
              <a:tr h="417950">
                <a:tc>
                  <a:txBody>
                    <a:bodyPr/>
                    <a:lstStyle/>
                    <a:p>
                      <a:pPr indent="0" lvl="0" marL="0" marR="0" rtl="0" algn="l">
                        <a:spcBef>
                          <a:spcPts val="0"/>
                        </a:spcBef>
                        <a:spcAft>
                          <a:spcPts val="0"/>
                        </a:spcAft>
                        <a:buNone/>
                      </a:pPr>
                      <a:r>
                        <a:rPr lang="en-US" sz="1600"/>
                        <a:t>A</a:t>
                      </a:r>
                      <a:endParaRPr/>
                    </a:p>
                  </a:txBody>
                  <a:tcPr marT="45725" marB="45725" marR="91450" marL="91450"/>
                </a:tc>
                <a:tc>
                  <a:txBody>
                    <a:bodyPr/>
                    <a:lstStyle/>
                    <a:p>
                      <a:pPr indent="0" lvl="0" marL="0" marR="0" rtl="0" algn="l">
                        <a:spcBef>
                          <a:spcPts val="0"/>
                        </a:spcBef>
                        <a:spcAft>
                          <a:spcPts val="0"/>
                        </a:spcAft>
                        <a:buNone/>
                      </a:pPr>
                      <a:r>
                        <a:rPr lang="en-US" sz="1600"/>
                        <a:t>0.18</a:t>
                      </a:r>
                      <a:endParaRPr/>
                    </a:p>
                  </a:txBody>
                  <a:tcPr marT="45725" marB="45725" marR="91450" marL="91450"/>
                </a:tc>
                <a:tc>
                  <a:txBody>
                    <a:bodyPr/>
                    <a:lstStyle/>
                    <a:p>
                      <a:pPr indent="0" lvl="0" marL="0" marR="0" rtl="0" algn="l">
                        <a:spcBef>
                          <a:spcPts val="0"/>
                        </a:spcBef>
                        <a:spcAft>
                          <a:spcPts val="0"/>
                        </a:spcAft>
                        <a:buNone/>
                      </a:pPr>
                      <a:r>
                        <a:rPr lang="en-US" sz="1600"/>
                        <a:t>0.40</a:t>
                      </a:r>
                      <a:endParaRPr/>
                    </a:p>
                  </a:txBody>
                  <a:tcPr marT="45725" marB="45725" marR="91450" marL="91450"/>
                </a:tc>
                <a:tc>
                  <a:txBody>
                    <a:bodyPr/>
                    <a:lstStyle/>
                    <a:p>
                      <a:pPr indent="0" lvl="0" marL="0" marR="0" rtl="0" algn="l">
                        <a:spcBef>
                          <a:spcPts val="0"/>
                        </a:spcBef>
                        <a:spcAft>
                          <a:spcPts val="0"/>
                        </a:spcAft>
                        <a:buNone/>
                      </a:pPr>
                      <a:r>
                        <a:rPr lang="en-US" sz="1600"/>
                        <a:t>0.25</a:t>
                      </a:r>
                      <a:endParaRPr/>
                    </a:p>
                  </a:txBody>
                  <a:tcPr marT="45725" marB="45725" marR="91450" marL="91450"/>
                </a:tc>
                <a:tc>
                  <a:txBody>
                    <a:bodyPr/>
                    <a:lstStyle/>
                    <a:p>
                      <a:pPr indent="0" lvl="0" marL="0" marR="0" rtl="0" algn="l">
                        <a:spcBef>
                          <a:spcPts val="0"/>
                        </a:spcBef>
                        <a:spcAft>
                          <a:spcPts val="0"/>
                        </a:spcAft>
                        <a:buNone/>
                      </a:pPr>
                      <a:r>
                        <a:rPr lang="en-US" sz="1600"/>
                        <a:t>5</a:t>
                      </a:r>
                      <a:endParaRPr/>
                    </a:p>
                  </a:txBody>
                  <a:tcPr marT="45725" marB="45725" marR="91450" marL="91450"/>
                </a:tc>
              </a:tr>
              <a:tr h="417950">
                <a:tc>
                  <a:txBody>
                    <a:bodyPr/>
                    <a:lstStyle/>
                    <a:p>
                      <a:pPr indent="0" lvl="0" marL="0" marR="0" rtl="0" algn="l">
                        <a:spcBef>
                          <a:spcPts val="0"/>
                        </a:spcBef>
                        <a:spcAft>
                          <a:spcPts val="0"/>
                        </a:spcAft>
                        <a:buNone/>
                      </a:pPr>
                      <a:r>
                        <a:rPr lang="en-US" sz="1600"/>
                        <a:t>B</a:t>
                      </a:r>
                      <a:endParaRPr/>
                    </a:p>
                  </a:txBody>
                  <a:tcPr marT="45725" marB="45725" marR="91450" marL="91450"/>
                </a:tc>
                <a:tc>
                  <a:txBody>
                    <a:bodyPr/>
                    <a:lstStyle/>
                    <a:p>
                      <a:pPr indent="0" lvl="0" marL="0" marR="0" rtl="0" algn="l">
                        <a:spcBef>
                          <a:spcPts val="0"/>
                        </a:spcBef>
                        <a:spcAft>
                          <a:spcPts val="0"/>
                        </a:spcAft>
                        <a:buNone/>
                      </a:pPr>
                      <a:r>
                        <a:rPr lang="en-US" sz="1600"/>
                        <a:t>0.12</a:t>
                      </a:r>
                      <a:endParaRPr/>
                    </a:p>
                  </a:txBody>
                  <a:tcPr marT="45725" marB="45725" marR="91450" marL="91450"/>
                </a:tc>
                <a:tc>
                  <a:txBody>
                    <a:bodyPr/>
                    <a:lstStyle/>
                    <a:p>
                      <a:pPr indent="0" lvl="0" marL="0" marR="0" rtl="0" algn="l">
                        <a:spcBef>
                          <a:spcPts val="0"/>
                        </a:spcBef>
                        <a:spcAft>
                          <a:spcPts val="0"/>
                        </a:spcAft>
                        <a:buNone/>
                      </a:pPr>
                      <a:r>
                        <a:rPr lang="en-US" sz="1600"/>
                        <a:t>0.33</a:t>
                      </a:r>
                      <a:endParaRPr/>
                    </a:p>
                  </a:txBody>
                  <a:tcPr marT="45725" marB="45725" marR="91450" marL="91450"/>
                </a:tc>
                <a:tc>
                  <a:txBody>
                    <a:bodyPr/>
                    <a:lstStyle/>
                    <a:p>
                      <a:pPr indent="0" lvl="0" marL="0" marR="0" rtl="0" algn="l">
                        <a:spcBef>
                          <a:spcPts val="0"/>
                        </a:spcBef>
                        <a:spcAft>
                          <a:spcPts val="0"/>
                        </a:spcAft>
                        <a:buNone/>
                      </a:pPr>
                      <a:r>
                        <a:rPr lang="en-US" sz="1600"/>
                        <a:t>0.18</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C</a:t>
                      </a:r>
                      <a:endParaRPr/>
                    </a:p>
                  </a:txBody>
                  <a:tcPr marT="45725" marB="45725" marR="91450" marL="91450"/>
                </a:tc>
                <a:tc>
                  <a:txBody>
                    <a:bodyPr/>
                    <a:lstStyle/>
                    <a:p>
                      <a:pPr indent="0" lvl="0" marL="0" marR="0" rtl="0" algn="l">
                        <a:spcBef>
                          <a:spcPts val="0"/>
                        </a:spcBef>
                        <a:spcAft>
                          <a:spcPts val="0"/>
                        </a:spcAft>
                        <a:buNone/>
                      </a:pPr>
                      <a:r>
                        <a:rPr lang="en-US" sz="1600"/>
                        <a:t>0.43</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0.60</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r>
              <a:tr h="417950">
                <a:tc>
                  <a:txBody>
                    <a:bodyPr/>
                    <a:lstStyle/>
                    <a:p>
                      <a:pPr indent="0" lvl="0" marL="0" marR="0" rtl="0" algn="l">
                        <a:spcBef>
                          <a:spcPts val="0"/>
                        </a:spcBef>
                        <a:spcAft>
                          <a:spcPts val="0"/>
                        </a:spcAft>
                        <a:buNone/>
                      </a:pPr>
                      <a:r>
                        <a:rPr lang="en-US" sz="1600"/>
                        <a:t>X</a:t>
                      </a:r>
                      <a:endParaRPr/>
                    </a:p>
                  </a:txBody>
                  <a:tcPr marT="45725" marB="45725" marR="91450" marL="91450"/>
                </a:tc>
                <a:tc>
                  <a:txBody>
                    <a:bodyPr/>
                    <a:lstStyle/>
                    <a:p>
                      <a:pPr indent="0" lvl="0" marL="0" marR="0" rtl="0" algn="l">
                        <a:spcBef>
                          <a:spcPts val="0"/>
                        </a:spcBef>
                        <a:spcAft>
                          <a:spcPts val="0"/>
                        </a:spcAft>
                        <a:buNone/>
                      </a:pPr>
                      <a:r>
                        <a:rPr lang="en-US" sz="1600"/>
                        <a:t>0.62</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0.77</a:t>
                      </a:r>
                      <a:endParaRPr/>
                    </a:p>
                  </a:txBody>
                  <a:tcPr marT="45725" marB="45725" marR="91450" marL="91450"/>
                </a:tc>
                <a:tc>
                  <a:txBody>
                    <a:bodyPr/>
                    <a:lstStyle/>
                    <a:p>
                      <a:pPr indent="0" lvl="0" marL="0" marR="0" rtl="0" algn="l">
                        <a:spcBef>
                          <a:spcPts val="0"/>
                        </a:spcBef>
                        <a:spcAft>
                          <a:spcPts val="0"/>
                        </a:spcAft>
                        <a:buNone/>
                      </a:pPr>
                      <a:r>
                        <a:rPr lang="en-US" sz="1600"/>
                        <a:t>15</a:t>
                      </a:r>
                      <a:endParaRPr/>
                    </a:p>
                  </a:txBody>
                  <a:tcPr marT="45725" marB="45725" marR="91450" marL="91450"/>
                </a:tc>
              </a:tr>
              <a:tr h="417950">
                <a:tc>
                  <a:txBody>
                    <a:bodyPr/>
                    <a:lstStyle/>
                    <a:p>
                      <a:pPr indent="0" lvl="0" marL="0" marR="0" rtl="0" algn="l">
                        <a:spcBef>
                          <a:spcPts val="0"/>
                        </a:spcBef>
                        <a:spcAft>
                          <a:spcPts val="0"/>
                        </a:spcAft>
                        <a:buNone/>
                      </a:pPr>
                      <a:r>
                        <a:rPr lang="en-US" sz="1600"/>
                        <a:t>Y</a:t>
                      </a:r>
                      <a:endParaRPr/>
                    </a:p>
                  </a:txBody>
                  <a:tcPr marT="45725" marB="45725" marR="91450" marL="91450"/>
                </a:tc>
                <a:tc>
                  <a:txBody>
                    <a:bodyPr/>
                    <a:lstStyle/>
                    <a:p>
                      <a:pPr indent="0" lvl="0" marL="0" marR="0" rtl="0" algn="l">
                        <a:spcBef>
                          <a:spcPts val="0"/>
                        </a:spcBef>
                        <a:spcAft>
                          <a:spcPts val="0"/>
                        </a:spcAft>
                        <a:buNone/>
                      </a:pPr>
                      <a:r>
                        <a:rPr lang="en-US" sz="1600"/>
                        <a:t>1.00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0.00</a:t>
                      </a:r>
                      <a:endParaRPr/>
                    </a:p>
                  </a:txBody>
                  <a:tcPr marT="45725" marB="45725" marR="91450" marL="91450"/>
                </a:tc>
                <a:tc>
                  <a:txBody>
                    <a:bodyPr/>
                    <a:lstStyle/>
                    <a:p>
                      <a:pPr indent="0" lvl="0" marL="0" marR="0" rtl="0" algn="l">
                        <a:spcBef>
                          <a:spcPts val="0"/>
                        </a:spcBef>
                        <a:spcAft>
                          <a:spcPts val="0"/>
                        </a:spcAft>
                        <a:buNone/>
                      </a:pPr>
                      <a:r>
                        <a:rPr lang="en-US" sz="1600"/>
                        <a:t>24</a:t>
                      </a:r>
                      <a:endParaRPr/>
                    </a:p>
                  </a:txBody>
                  <a:tcPr marT="45725" marB="45725" marR="91450" marL="91450"/>
                </a:tc>
              </a:tr>
              <a:tr h="417950">
                <a:tc>
                  <a:txBody>
                    <a:bodyPr/>
                    <a:lstStyle/>
                    <a:p>
                      <a:pPr indent="0" lvl="0" marL="0" marR="0" rtl="0" algn="l">
                        <a:spcBef>
                          <a:spcPts val="0"/>
                        </a:spcBef>
                        <a:spcAft>
                          <a:spcPts val="0"/>
                        </a:spcAft>
                        <a:buNone/>
                      </a:pPr>
                      <a:r>
                        <a:rPr lang="en-US" sz="1600"/>
                        <a:t>Accuracy</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0.42</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417950">
                <a:tc>
                  <a:txBody>
                    <a:bodyPr/>
                    <a:lstStyle/>
                    <a:p>
                      <a:pPr indent="0" lvl="0" marL="0" marR="0" rtl="0" algn="l">
                        <a:spcBef>
                          <a:spcPts val="0"/>
                        </a:spcBef>
                        <a:spcAft>
                          <a:spcPts val="0"/>
                        </a:spcAft>
                        <a:buNone/>
                      </a:pPr>
                      <a:r>
                        <a:rPr lang="en-US" sz="1600"/>
                        <a:t>Macro avg</a:t>
                      </a:r>
                      <a:endParaRPr/>
                    </a:p>
                  </a:txBody>
                  <a:tcPr marT="45725" marB="45725" marR="91450" marL="91450"/>
                </a:tc>
                <a:tc>
                  <a:txBody>
                    <a:bodyPr/>
                    <a:lstStyle/>
                    <a:p>
                      <a:pPr indent="0" lvl="0" marL="0" marR="0" rtl="0" algn="l">
                        <a:spcBef>
                          <a:spcPts val="0"/>
                        </a:spcBef>
                        <a:spcAft>
                          <a:spcPts val="0"/>
                        </a:spcAft>
                        <a:buNone/>
                      </a:pPr>
                      <a:r>
                        <a:rPr lang="en-US" sz="1600"/>
                        <a:t>0.47</a:t>
                      </a:r>
                      <a:endParaRPr/>
                    </a:p>
                  </a:txBody>
                  <a:tcPr marT="45725" marB="45725" marR="91450" marL="91450"/>
                </a:tc>
                <a:tc>
                  <a:txBody>
                    <a:bodyPr/>
                    <a:lstStyle/>
                    <a:p>
                      <a:pPr indent="0" lvl="0" marL="0" marR="0" rtl="0" algn="l">
                        <a:spcBef>
                          <a:spcPts val="0"/>
                        </a:spcBef>
                        <a:spcAft>
                          <a:spcPts val="0"/>
                        </a:spcAft>
                        <a:buNone/>
                      </a:pPr>
                      <a:r>
                        <a:rPr lang="en-US" sz="1600"/>
                        <a:t>0.55</a:t>
                      </a:r>
                      <a:endParaRPr/>
                    </a:p>
                  </a:txBody>
                  <a:tcPr marT="45725" marB="45725" marR="91450" marL="91450"/>
                </a:tc>
                <a:tc>
                  <a:txBody>
                    <a:bodyPr/>
                    <a:lstStyle/>
                    <a:p>
                      <a:pPr indent="0" lvl="0" marL="0" marR="0" rtl="0" algn="l">
                        <a:spcBef>
                          <a:spcPts val="0"/>
                        </a:spcBef>
                        <a:spcAft>
                          <a:spcPts val="0"/>
                        </a:spcAft>
                        <a:buNone/>
                      </a:pPr>
                      <a:r>
                        <a:rPr lang="en-US" sz="1600"/>
                        <a:t>0.36</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r h="652675">
                <a:tc>
                  <a:txBody>
                    <a:bodyPr/>
                    <a:lstStyle/>
                    <a:p>
                      <a:pPr indent="0" lvl="0" marL="0" marR="0" rtl="0" algn="l">
                        <a:spcBef>
                          <a:spcPts val="0"/>
                        </a:spcBef>
                        <a:spcAft>
                          <a:spcPts val="0"/>
                        </a:spcAft>
                        <a:buNone/>
                      </a:pPr>
                      <a:r>
                        <a:rPr lang="en-US" sz="1600"/>
                        <a:t>Weighted avg</a:t>
                      </a:r>
                      <a:endParaRPr/>
                    </a:p>
                  </a:txBody>
                  <a:tcPr marT="45725" marB="45725" marR="91450" marL="91450"/>
                </a:tc>
                <a:tc>
                  <a:txBody>
                    <a:bodyPr/>
                    <a:lstStyle/>
                    <a:p>
                      <a:pPr indent="0" lvl="0" marL="0" marR="0" rtl="0" algn="l">
                        <a:spcBef>
                          <a:spcPts val="0"/>
                        </a:spcBef>
                        <a:spcAft>
                          <a:spcPts val="0"/>
                        </a:spcAft>
                        <a:buNone/>
                      </a:pPr>
                      <a:r>
                        <a:rPr lang="en-US" sz="1600"/>
                        <a:t>0.72</a:t>
                      </a:r>
                      <a:endParaRPr/>
                    </a:p>
                  </a:txBody>
                  <a:tcPr marT="45725" marB="45725" marR="91450" marL="91450"/>
                </a:tc>
                <a:tc>
                  <a:txBody>
                    <a:bodyPr/>
                    <a:lstStyle/>
                    <a:p>
                      <a:pPr indent="0" lvl="0" marL="0" marR="0" rtl="0" algn="l">
                        <a:spcBef>
                          <a:spcPts val="0"/>
                        </a:spcBef>
                        <a:spcAft>
                          <a:spcPts val="0"/>
                        </a:spcAft>
                        <a:buNone/>
                      </a:pPr>
                      <a:r>
                        <a:rPr lang="en-US" sz="1600"/>
                        <a:t>0.42</a:t>
                      </a:r>
                      <a:endParaRPr/>
                    </a:p>
                  </a:txBody>
                  <a:tcPr marT="45725" marB="45725" marR="91450" marL="91450"/>
                </a:tc>
                <a:tc>
                  <a:txBody>
                    <a:bodyPr/>
                    <a:lstStyle/>
                    <a:p>
                      <a:pPr indent="0" lvl="0" marL="0" marR="0" rtl="0" algn="l">
                        <a:spcBef>
                          <a:spcPts val="0"/>
                        </a:spcBef>
                        <a:spcAft>
                          <a:spcPts val="0"/>
                        </a:spcAft>
                        <a:buNone/>
                      </a:pPr>
                      <a:r>
                        <a:rPr lang="en-US" sz="1600"/>
                        <a:t>0.30</a:t>
                      </a:r>
                      <a:endParaRPr/>
                    </a:p>
                  </a:txBody>
                  <a:tcPr marT="45725" marB="45725" marR="91450" marL="91450"/>
                </a:tc>
                <a:tc>
                  <a:txBody>
                    <a:bodyPr/>
                    <a:lstStyle/>
                    <a:p>
                      <a:pPr indent="0" lvl="0" marL="0" marR="0" rtl="0" algn="l">
                        <a:spcBef>
                          <a:spcPts val="0"/>
                        </a:spcBef>
                        <a:spcAft>
                          <a:spcPts val="0"/>
                        </a:spcAft>
                        <a:buNone/>
                      </a:pPr>
                      <a:r>
                        <a:rPr lang="en-US" sz="1600"/>
                        <a:t>50</a:t>
                      </a:r>
                      <a:endParaRPr/>
                    </a:p>
                  </a:txBody>
                  <a:tcPr marT="45725" marB="45725" marR="91450" marL="91450"/>
                </a:tc>
              </a:tr>
            </a:tbl>
          </a:graphicData>
        </a:graphic>
      </p:graphicFrame>
      <p:sp>
        <p:nvSpPr>
          <p:cNvPr id="200" name="Google Shape;200;p8"/>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Our predictions from initial analysis of the data set appear to be conflicting, as drugX with a lot of samples performed </a:t>
            </a:r>
            <a:r>
              <a:rPr lang="en-US"/>
              <a:t>comparatively</a:t>
            </a:r>
            <a:r>
              <a:rPr lang="en-US"/>
              <a:t> well to the others, while drugY did not.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Gaussian Naïve Bayes:</a:t>
            </a:r>
            <a:br>
              <a:rPr lang="en-US"/>
            </a:br>
            <a:r>
              <a:rPr lang="en-US"/>
              <a:t>Confusion Matrix</a:t>
            </a:r>
            <a:br>
              <a:rPr lang="en-US"/>
            </a:br>
            <a:endParaRPr/>
          </a:p>
        </p:txBody>
      </p:sp>
      <p:sp>
        <p:nvSpPr>
          <p:cNvPr id="206" name="Google Shape;206;p9"/>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All the instances of drugY were incorrectly classified as A, B, C, X</a:t>
            </a:r>
            <a:endParaRPr/>
          </a:p>
          <a:p>
            <a:pPr indent="-342900" lvl="0" marL="342900" rtl="0" algn="l">
              <a:spcBef>
                <a:spcPts val="0"/>
              </a:spcBef>
              <a:spcAft>
                <a:spcPts val="0"/>
              </a:spcAft>
              <a:buSzPts val="1440"/>
              <a:buChar char="►"/>
            </a:pPr>
            <a:r>
              <a:rPr lang="en-US"/>
              <a:t>The other drugs performed fairly well in </a:t>
            </a:r>
            <a:r>
              <a:rPr lang="en-US"/>
              <a:t>comparison.</a:t>
            </a:r>
            <a:endParaRPr/>
          </a:p>
        </p:txBody>
      </p:sp>
      <p:graphicFrame>
        <p:nvGraphicFramePr>
          <p:cNvPr id="207" name="Google Shape;207;p9"/>
          <p:cNvGraphicFramePr/>
          <p:nvPr/>
        </p:nvGraphicFramePr>
        <p:xfrm>
          <a:off x="327171" y="2060575"/>
          <a:ext cx="3000000" cy="3000000"/>
        </p:xfrm>
        <a:graphic>
          <a:graphicData uri="http://schemas.openxmlformats.org/drawingml/2006/table">
            <a:tbl>
              <a:tblPr bandRow="1" firstRow="1">
                <a:noFill/>
                <a:tableStyleId>{59F272E4-16D7-49C0-BD1C-19556FBA212D}</a:tableStyleId>
              </a:tblPr>
              <a:tblGrid>
                <a:gridCol w="862000"/>
                <a:gridCol w="862000"/>
                <a:gridCol w="862000"/>
                <a:gridCol w="862000"/>
                <a:gridCol w="862000"/>
                <a:gridCol w="862000"/>
              </a:tblGrid>
              <a:tr h="6993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r>
              <a:tr h="699300">
                <a:tc>
                  <a:txBody>
                    <a:bodyPr/>
                    <a:lstStyle/>
                    <a:p>
                      <a:pPr indent="0" lvl="0" marL="0" marR="0" rtl="0" algn="l">
                        <a:spcBef>
                          <a:spcPts val="0"/>
                        </a:spcBef>
                        <a:spcAft>
                          <a:spcPts val="0"/>
                        </a:spcAft>
                        <a:buNone/>
                      </a:pPr>
                      <a:r>
                        <a:rPr b="1" lang="en-US" sz="1800"/>
                        <a:t>A</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B</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C</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699300">
                <a:tc>
                  <a:txBody>
                    <a:bodyPr/>
                    <a:lstStyle/>
                    <a:p>
                      <a:pPr indent="0" lvl="0" marL="0" marR="0" rtl="0" algn="l">
                        <a:spcBef>
                          <a:spcPts val="0"/>
                        </a:spcBef>
                        <a:spcAft>
                          <a:spcPts val="0"/>
                        </a:spcAft>
                        <a:buNone/>
                      </a:pPr>
                      <a:r>
                        <a:rPr b="1" lang="en-US" sz="1800"/>
                        <a:t>Y</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2021-10-18T08:28:48Z</dcterms:created>
  <dc:creator>Donovan Upsdell</dc:creator>
</cp:coreProperties>
</file>