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5" r:id="rId8"/>
    <p:sldId id="269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37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5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3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7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7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12/12/2021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7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12/12/2021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8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0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9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2274B4-B001-4088-B01D-E6999509E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B3184D-A0B6-42D8-8D4A-298E9F969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3901736" cy="3130807"/>
          </a:xfrm>
        </p:spPr>
        <p:txBody>
          <a:bodyPr>
            <a:normAutofit/>
          </a:bodyPr>
          <a:lstStyle/>
          <a:p>
            <a:r>
              <a:rPr lang="en-US" dirty="0"/>
              <a:t>Comp 472</a:t>
            </a:r>
            <a:br>
              <a:rPr lang="en-US" dirty="0"/>
            </a:br>
            <a:r>
              <a:rPr lang="en-US" dirty="0"/>
              <a:t>Project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DC147-C42F-4077-B17A-48BA8ABFE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3901736" cy="2240529"/>
          </a:xfrm>
        </p:spPr>
        <p:txBody>
          <a:bodyPr>
            <a:normAutofit/>
          </a:bodyPr>
          <a:lstStyle/>
          <a:p>
            <a:r>
              <a:rPr lang="sv-SE" dirty="0"/>
              <a:t>Xaavian Ali – 40082861</a:t>
            </a:r>
          </a:p>
          <a:p>
            <a:r>
              <a:rPr lang="sv-SE" dirty="0"/>
              <a:t>Julien Picard - 40158060</a:t>
            </a:r>
          </a:p>
          <a:p>
            <a:r>
              <a:rPr lang="sv-SE" dirty="0"/>
              <a:t>Donovan Upsdell - 40133717</a:t>
            </a:r>
          </a:p>
        </p:txBody>
      </p:sp>
      <p:pic>
        <p:nvPicPr>
          <p:cNvPr id="4" name="Picture 3" descr="Illuminated technology network on a dark background">
            <a:extLst>
              <a:ext uri="{FF2B5EF4-FFF2-40B4-BE49-F238E27FC236}">
                <a16:creationId xmlns:a16="http://schemas.microsoft.com/office/drawing/2014/main" id="{8EEC51A0-6DC9-4C0F-91C4-4064C46658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49" r="24298"/>
          <a:stretch/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56112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56FA8-DEF8-41D7-9245-16600DE1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Graph: Vocabulary Size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00A50-03A2-4D7A-A8E3-07EC3689B2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3378201" cy="409559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Vocabulary Size did not seem to have a conclusive effect on the performance of the pre-trained models.</a:t>
            </a:r>
          </a:p>
        </p:txBody>
      </p:sp>
      <p:pic>
        <p:nvPicPr>
          <p:cNvPr id="6" name="Content Placeholder 5" descr="Scatter chart&#10;&#10;Description automatically generated">
            <a:extLst>
              <a:ext uri="{FF2B5EF4-FFF2-40B4-BE49-F238E27FC236}">
                <a16:creationId xmlns:a16="http://schemas.microsoft.com/office/drawing/2014/main" id="{A57D6CE8-B145-4E12-B05B-68E2E79E77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801" y="1883346"/>
            <a:ext cx="7594600" cy="4690782"/>
          </a:xfrm>
        </p:spPr>
      </p:pic>
    </p:spTree>
    <p:extLst>
      <p:ext uri="{BB962C8B-B14F-4D97-AF65-F5344CB8AC3E}">
        <p14:creationId xmlns:p14="http://schemas.microsoft.com/office/powerpoint/2010/main" val="544877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04E87-5678-4D85-B396-FD38BF99C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F7EF5-5D48-4722-A4A5-2393BC818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Julien Picard – Task 1</a:t>
            </a:r>
          </a:p>
          <a:p>
            <a:r>
              <a:rPr lang="en-US" dirty="0" err="1"/>
              <a:t>Xaavian</a:t>
            </a:r>
            <a:r>
              <a:rPr lang="en-US" dirty="0"/>
              <a:t> Ali – Task 2</a:t>
            </a:r>
          </a:p>
          <a:p>
            <a:r>
              <a:rPr lang="en-US" dirty="0"/>
              <a:t>Donovan Upsdell - Presentation</a:t>
            </a:r>
          </a:p>
        </p:txBody>
      </p:sp>
    </p:spTree>
    <p:extLst>
      <p:ext uri="{BB962C8B-B14F-4D97-AF65-F5344CB8AC3E}">
        <p14:creationId xmlns:p14="http://schemas.microsoft.com/office/powerpoint/2010/main" val="28273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2DFD9-26AE-4255-9CB8-7B27CF99D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Google News 300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4A168-44C0-4806-A5D5-567DC94C2E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Biggest Vocabulary size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Very good 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One of the three with 300 embedding size</a:t>
            </a:r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FFD39C5-C141-4EBA-84BC-96CB6632FEA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84019149"/>
              </p:ext>
            </p:extLst>
          </p:nvPr>
        </p:nvGraphicFramePr>
        <p:xfrm>
          <a:off x="6172200" y="2272899"/>
          <a:ext cx="525539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2755">
                  <a:extLst>
                    <a:ext uri="{9D8B030D-6E8A-4147-A177-3AD203B41FA5}">
                      <a16:colId xmlns:a16="http://schemas.microsoft.com/office/drawing/2014/main" val="2860590571"/>
                    </a:ext>
                  </a:extLst>
                </a:gridCol>
                <a:gridCol w="2262637">
                  <a:extLst>
                    <a:ext uri="{9D8B030D-6E8A-4147-A177-3AD203B41FA5}">
                      <a16:colId xmlns:a16="http://schemas.microsoft.com/office/drawing/2014/main" val="140365447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Statistics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042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Vocabulary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55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Correctly Labeled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155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Answers without Guessing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71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88.6076%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515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95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2DFD9-26AE-4255-9CB8-7B27CF99D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FastText</a:t>
            </a:r>
            <a:r>
              <a:rPr lang="en-US" dirty="0"/>
              <a:t> Wiki News </a:t>
            </a:r>
            <a:r>
              <a:rPr lang="en-US" dirty="0" err="1"/>
              <a:t>Subwords</a:t>
            </a:r>
            <a:r>
              <a:rPr lang="en-US" dirty="0"/>
              <a:t> 300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4A168-44C0-4806-A5D5-567DC94C2E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Vocabulary Nearly 1/3 the size of google news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Best Accuracy of any of the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One of the three with 300 embedding size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FFD39C5-C141-4EBA-84BC-96CB6632FEA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66467143"/>
              </p:ext>
            </p:extLst>
          </p:nvPr>
        </p:nvGraphicFramePr>
        <p:xfrm>
          <a:off x="6172200" y="2272899"/>
          <a:ext cx="525539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2755">
                  <a:extLst>
                    <a:ext uri="{9D8B030D-6E8A-4147-A177-3AD203B41FA5}">
                      <a16:colId xmlns:a16="http://schemas.microsoft.com/office/drawing/2014/main" val="2860590571"/>
                    </a:ext>
                  </a:extLst>
                </a:gridCol>
                <a:gridCol w="2262637">
                  <a:extLst>
                    <a:ext uri="{9D8B030D-6E8A-4147-A177-3AD203B41FA5}">
                      <a16:colId xmlns:a16="http://schemas.microsoft.com/office/drawing/2014/main" val="140365447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Statistics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042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Vocabulary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999,999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55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Correctly Labeled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155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Answers without Guessing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71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515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39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2DFD9-26AE-4255-9CB8-7B27CF99D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Glove Wiki </a:t>
            </a:r>
            <a:r>
              <a:rPr lang="en-US" dirty="0" err="1"/>
              <a:t>Gigaword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4A168-44C0-4806-A5D5-567DC94C2E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Smallest Vocabulary Size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Very good accuracy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Nearly identical accuracy with word2vec google news with despite having nearly 10% of the vocabulary size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One of the three with 300 embedding size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FFD39C5-C141-4EBA-84BC-96CB6632FEA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87270098"/>
              </p:ext>
            </p:extLst>
          </p:nvPr>
        </p:nvGraphicFramePr>
        <p:xfrm>
          <a:off x="6172200" y="2272899"/>
          <a:ext cx="525539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2755">
                  <a:extLst>
                    <a:ext uri="{9D8B030D-6E8A-4147-A177-3AD203B41FA5}">
                      <a16:colId xmlns:a16="http://schemas.microsoft.com/office/drawing/2014/main" val="2860590571"/>
                    </a:ext>
                  </a:extLst>
                </a:gridCol>
                <a:gridCol w="2262637">
                  <a:extLst>
                    <a:ext uri="{9D8B030D-6E8A-4147-A177-3AD203B41FA5}">
                      <a16:colId xmlns:a16="http://schemas.microsoft.com/office/drawing/2014/main" val="140365447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Statistics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042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Vocabulary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55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Correctly Labeled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155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Answers without Guessing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71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515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19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2DFD9-26AE-4255-9CB8-7B27CF99D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Glove Twitter 50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4A168-44C0-4806-A5D5-567DC94C2E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Moderate Vocabulary size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Doesn’t seem to be the deciding factor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Worst Accuracy of every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Smallest Embedding Size of 50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FFD39C5-C141-4EBA-84BC-96CB6632FEA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0651245"/>
              </p:ext>
            </p:extLst>
          </p:nvPr>
        </p:nvGraphicFramePr>
        <p:xfrm>
          <a:off x="6172200" y="2272899"/>
          <a:ext cx="525539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2755">
                  <a:extLst>
                    <a:ext uri="{9D8B030D-6E8A-4147-A177-3AD203B41FA5}">
                      <a16:colId xmlns:a16="http://schemas.microsoft.com/office/drawing/2014/main" val="2860590571"/>
                    </a:ext>
                  </a:extLst>
                </a:gridCol>
                <a:gridCol w="2262637">
                  <a:extLst>
                    <a:ext uri="{9D8B030D-6E8A-4147-A177-3AD203B41FA5}">
                      <a16:colId xmlns:a16="http://schemas.microsoft.com/office/drawing/2014/main" val="140365447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Statistics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042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Vocabulary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1,193,514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55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Correctly Labeled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155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Answers without Guessing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71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46.1538%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515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855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2DFD9-26AE-4255-9CB8-7B27CF99D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Glove Twitter 200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4A168-44C0-4806-A5D5-567DC94C2E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Moderate Vocabulary size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Doesn’t seem to be the deciding factor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Slightly better but still low 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Medium Embedding Size of 200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FFD39C5-C141-4EBA-84BC-96CB6632FEA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41745990"/>
              </p:ext>
            </p:extLst>
          </p:nvPr>
        </p:nvGraphicFramePr>
        <p:xfrm>
          <a:off x="6172200" y="2272899"/>
          <a:ext cx="525539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2755">
                  <a:extLst>
                    <a:ext uri="{9D8B030D-6E8A-4147-A177-3AD203B41FA5}">
                      <a16:colId xmlns:a16="http://schemas.microsoft.com/office/drawing/2014/main" val="2860590571"/>
                    </a:ext>
                  </a:extLst>
                </a:gridCol>
                <a:gridCol w="2262637">
                  <a:extLst>
                    <a:ext uri="{9D8B030D-6E8A-4147-A177-3AD203B41FA5}">
                      <a16:colId xmlns:a16="http://schemas.microsoft.com/office/drawing/2014/main" val="140365447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Statistics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042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Vocabulary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1,193,514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55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Correctly Labeled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155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Answers without Guessing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71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56.4103%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515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973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186C7-5794-474C-8616-040F351F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44988-1273-4E06-A368-72863B4CF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213"/>
            <a:ext cx="4876800" cy="4383087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models with an embedding size of 300 performed the best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Of those, </a:t>
            </a:r>
            <a:r>
              <a:rPr lang="en-US" dirty="0" err="1"/>
              <a:t>FastText</a:t>
            </a:r>
            <a:r>
              <a:rPr lang="en-US" dirty="0"/>
              <a:t> Wiki News did the best of all, despite having a much smaller vocabulary than Word2Vec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GlovWiki</a:t>
            </a:r>
            <a:r>
              <a:rPr lang="en-US" dirty="0"/>
              <a:t> </a:t>
            </a:r>
            <a:r>
              <a:rPr lang="en-US" dirty="0" err="1"/>
              <a:t>Gigaword</a:t>
            </a:r>
            <a:r>
              <a:rPr lang="en-US" dirty="0"/>
              <a:t> similarly demonstrates this effect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Smaller Embedding sizes worked worse, but both models were trained on a twitter dataset which might be worse for this purpose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300 embedding size models outperformed the crowdsourced test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2C7579B-E031-47F2-9F32-E30D2896E4A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34170765"/>
              </p:ext>
            </p:extLst>
          </p:nvPr>
        </p:nvGraphicFramePr>
        <p:xfrm>
          <a:off x="5715000" y="2081213"/>
          <a:ext cx="62103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331">
                  <a:extLst>
                    <a:ext uri="{9D8B030D-6E8A-4147-A177-3AD203B41FA5}">
                      <a16:colId xmlns:a16="http://schemas.microsoft.com/office/drawing/2014/main" val="1482909610"/>
                    </a:ext>
                  </a:extLst>
                </a:gridCol>
                <a:gridCol w="1209799">
                  <a:extLst>
                    <a:ext uri="{9D8B030D-6E8A-4147-A177-3AD203B41FA5}">
                      <a16:colId xmlns:a16="http://schemas.microsoft.com/office/drawing/2014/main" val="1110973524"/>
                    </a:ext>
                  </a:extLst>
                </a:gridCol>
                <a:gridCol w="1053770">
                  <a:extLst>
                    <a:ext uri="{9D8B030D-6E8A-4147-A177-3AD203B41FA5}">
                      <a16:colId xmlns:a16="http://schemas.microsoft.com/office/drawing/2014/main" val="4263355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7626582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753870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Vocab-size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Correct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Guess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488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Word2Vec300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88.61%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561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FastText300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463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GlovWiki300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51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GloveTwitter50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1193514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46.15%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209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GloveTwitter200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1193514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56.41%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51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766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Crowdsourced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763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437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186C7-5794-474C-8616-040F351F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44988-1273-4E06-A368-72863B4CF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213"/>
            <a:ext cx="4876800" cy="4383087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300 embedding size models outperformed the crowdsourced test and all models outperformed a random baseline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Different Corpus types likely lead to different performance (and are better or worse in different environments. Perhaps the twitter trained models would be better suited to different testing)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Different Types of Embeddings perform differently, or need less training data to be effective (While </a:t>
            </a:r>
            <a:r>
              <a:rPr lang="en-US" dirty="0" err="1"/>
              <a:t>GloVe</a:t>
            </a:r>
            <a:r>
              <a:rPr lang="en-US" dirty="0"/>
              <a:t> worked great with 400000 words, maybe word2Vec would have performed worse with a 400000 word vocabulary)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2C7579B-E031-47F2-9F32-E30D2896E4AF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715000" y="2081213"/>
          <a:ext cx="62103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331">
                  <a:extLst>
                    <a:ext uri="{9D8B030D-6E8A-4147-A177-3AD203B41FA5}">
                      <a16:colId xmlns:a16="http://schemas.microsoft.com/office/drawing/2014/main" val="1482909610"/>
                    </a:ext>
                  </a:extLst>
                </a:gridCol>
                <a:gridCol w="1209799">
                  <a:extLst>
                    <a:ext uri="{9D8B030D-6E8A-4147-A177-3AD203B41FA5}">
                      <a16:colId xmlns:a16="http://schemas.microsoft.com/office/drawing/2014/main" val="1110973524"/>
                    </a:ext>
                  </a:extLst>
                </a:gridCol>
                <a:gridCol w="1053770">
                  <a:extLst>
                    <a:ext uri="{9D8B030D-6E8A-4147-A177-3AD203B41FA5}">
                      <a16:colId xmlns:a16="http://schemas.microsoft.com/office/drawing/2014/main" val="4263355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7626582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753870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Vocab-size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Correct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Guess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488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Word2Vec300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88.61%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561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FastText300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463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GlovWiki300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51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GloveTwitter50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1193514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46.15%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209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GloveTwitter200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1193514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56.41%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51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766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Crowdsourced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763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863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3510F-483A-46E0-BDDC-387D4F4C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Graph: Vector Size and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458A7-63C4-4ECF-97C7-F9ABA9632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3568700" cy="409559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Best Accuracy Among High Vector Size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Both poorly performing sets are trained on twitter data sets.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1FED1BC9-C746-4428-B634-00013573DD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290" y="1883347"/>
            <a:ext cx="7527110" cy="4652962"/>
          </a:xfrm>
        </p:spPr>
      </p:pic>
    </p:spTree>
    <p:extLst>
      <p:ext uri="{BB962C8B-B14F-4D97-AF65-F5344CB8AC3E}">
        <p14:creationId xmlns:p14="http://schemas.microsoft.com/office/powerpoint/2010/main" val="1078549969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Violet2">
      <a:dk1>
        <a:srgbClr val="000000"/>
      </a:dk1>
      <a:lt1>
        <a:srgbClr val="FFFFFF"/>
      </a:lt1>
      <a:dk2>
        <a:srgbClr val="351835"/>
      </a:dk2>
      <a:lt2>
        <a:srgbClr val="F3F0F3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A6A9B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523</Words>
  <Application>Microsoft Office PowerPoint</Application>
  <PresentationFormat>Widescreen</PresentationFormat>
  <Paragraphs>169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Posterama</vt:lpstr>
      <vt:lpstr>SplashVTI</vt:lpstr>
      <vt:lpstr>Comp 472 Project 3</vt:lpstr>
      <vt:lpstr>Word2Vec Google News 300</vt:lpstr>
      <vt:lpstr>FastText Wiki News Subwords 300</vt:lpstr>
      <vt:lpstr>Glove Wiki Gigaword</vt:lpstr>
      <vt:lpstr>Glove Twitter 50</vt:lpstr>
      <vt:lpstr>Glove Twitter 200</vt:lpstr>
      <vt:lpstr>Summary</vt:lpstr>
      <vt:lpstr>Summary</vt:lpstr>
      <vt:lpstr>Graph: Vector Size and Accuracy</vt:lpstr>
      <vt:lpstr>Graph: Vocabulary Size </vt:lpstr>
      <vt:lpstr>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472 Project 3</dc:title>
  <dc:creator>Donovan Upsdell</dc:creator>
  <cp:lastModifiedBy>Donovan Upsdell</cp:lastModifiedBy>
  <cp:revision>18</cp:revision>
  <dcterms:created xsi:type="dcterms:W3CDTF">2021-12-13T00:50:57Z</dcterms:created>
  <dcterms:modified xsi:type="dcterms:W3CDTF">2021-12-13T12:10:59Z</dcterms:modified>
</cp:coreProperties>
</file>