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09359-8710-FCD3-B366-CD3413992BC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7477F3A-8E2A-45CB-7395-614B92825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33EDB7F-88EE-7541-193E-2965415457E3}"/>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5" name="Marcador de pie de página 4">
            <a:extLst>
              <a:ext uri="{FF2B5EF4-FFF2-40B4-BE49-F238E27FC236}">
                <a16:creationId xmlns:a16="http://schemas.microsoft.com/office/drawing/2014/main" id="{178CF19C-DFCD-BC48-2865-36562AE026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A7061AD-C8C7-382F-2CF1-B57F6DF77822}"/>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324069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357DAB-A189-E19A-54D9-620529CD7E2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3FDAC83-6BE9-F96C-FCB1-B113F00B99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DBACDCA-49BC-7250-E1AA-BD22DF652A41}"/>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5" name="Marcador de pie de página 4">
            <a:extLst>
              <a:ext uri="{FF2B5EF4-FFF2-40B4-BE49-F238E27FC236}">
                <a16:creationId xmlns:a16="http://schemas.microsoft.com/office/drawing/2014/main" id="{E31EEED8-4C34-2817-5FAF-4748498AABF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F23CD12-FCA7-6058-14DA-AC8ACCCA0F12}"/>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101585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90B951D-8734-2949-89B4-A367811009C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E9F7042-9D62-4417-575A-07F706C76E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96A06F-F6CA-00C3-9119-84D5A92A4C48}"/>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5" name="Marcador de pie de página 4">
            <a:extLst>
              <a:ext uri="{FF2B5EF4-FFF2-40B4-BE49-F238E27FC236}">
                <a16:creationId xmlns:a16="http://schemas.microsoft.com/office/drawing/2014/main" id="{D46DCA5B-95C6-D7E5-A707-A8E6FADD65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8696AF0-B062-0B70-07CE-EBCDA823DC05}"/>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41225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32FE1-9546-C51B-2A06-0AA8236D439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783BD2-D052-7792-332A-0A37E9A181D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392B1B-5CC0-CAD5-1DF8-C9691CAD69C4}"/>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5" name="Marcador de pie de página 4">
            <a:extLst>
              <a:ext uri="{FF2B5EF4-FFF2-40B4-BE49-F238E27FC236}">
                <a16:creationId xmlns:a16="http://schemas.microsoft.com/office/drawing/2014/main" id="{A37EE6B2-529F-D6C3-D493-8E4BF93E8AD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276B513-F722-7686-F6E8-7D6CE67B0B51}"/>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32810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F4D9C-D8EF-DDEC-46CE-B8C320D18A2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ECA30EA-9674-D3A9-F37C-0D14BCEF0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494FC86-49C8-E71C-4A9D-41BB4F4C814D}"/>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5" name="Marcador de pie de página 4">
            <a:extLst>
              <a:ext uri="{FF2B5EF4-FFF2-40B4-BE49-F238E27FC236}">
                <a16:creationId xmlns:a16="http://schemas.microsoft.com/office/drawing/2014/main" id="{13FF1564-DA22-11CA-5A26-5B2C6DC755A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5B6FF93-913B-EB47-2DFA-BD6E6D99680F}"/>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136952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5793A-5A54-99E8-C10E-92C602E49E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DCE2B7A-A31D-221B-23BC-683309EE44F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55C11DB-5376-6329-1426-ACE73328E77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57F91D3-0B37-3C41-3DB0-C15DCEE0D36F}"/>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6" name="Marcador de pie de página 5">
            <a:extLst>
              <a:ext uri="{FF2B5EF4-FFF2-40B4-BE49-F238E27FC236}">
                <a16:creationId xmlns:a16="http://schemas.microsoft.com/office/drawing/2014/main" id="{917B7FBA-2ADE-7EA7-B88E-F1E690BF74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59522DD-1FD9-E043-BCA4-3B7FB16B166C}"/>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321321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522F9-50FE-CFFC-9A32-071C20471E8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A496901-0A1B-2643-8CDB-3CF166783C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3F077C9-3555-6061-4C65-6A8F6DE553E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164B3CF-C743-5853-353C-5C61551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8C93A06-9D38-6DA2-663C-95D046FF4D1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324DCEC-6E03-7EC6-0DB5-19A0577672EC}"/>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8" name="Marcador de pie de página 7">
            <a:extLst>
              <a:ext uri="{FF2B5EF4-FFF2-40B4-BE49-F238E27FC236}">
                <a16:creationId xmlns:a16="http://schemas.microsoft.com/office/drawing/2014/main" id="{F7FF987F-8615-AB17-61F6-BDBA50D0B0C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2C907BD-2441-00DE-A5C5-A951F417EA0D}"/>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93938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5895C-579C-87E0-CD12-052AD8085D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375A3A-EF93-8F8B-D5E1-8842AE73D83C}"/>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4" name="Marcador de pie de página 3">
            <a:extLst>
              <a:ext uri="{FF2B5EF4-FFF2-40B4-BE49-F238E27FC236}">
                <a16:creationId xmlns:a16="http://schemas.microsoft.com/office/drawing/2014/main" id="{DDB11A44-E749-F00A-568F-AAE613662519}"/>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D5DEE28-6866-C9CB-3EFF-1901C0D70AC9}"/>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312719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FD067F6-4629-A585-9502-8FF1AD523D52}"/>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3" name="Marcador de pie de página 2">
            <a:extLst>
              <a:ext uri="{FF2B5EF4-FFF2-40B4-BE49-F238E27FC236}">
                <a16:creationId xmlns:a16="http://schemas.microsoft.com/office/drawing/2014/main" id="{03DBA29A-64D1-678F-D011-96A559EB1D0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73BB132-FA1A-4C49-28A7-E7B585D75894}"/>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346824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17CC5-B27B-6D70-3FE4-5CBEC176E1D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C6BBC0A-D01B-6749-49F5-7E9FE85C5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FAEE43-CE78-CF4D-1B67-3B1463100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4139B5E-0949-CF86-DCC5-5CBB67A2649C}"/>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6" name="Marcador de pie de página 5">
            <a:extLst>
              <a:ext uri="{FF2B5EF4-FFF2-40B4-BE49-F238E27FC236}">
                <a16:creationId xmlns:a16="http://schemas.microsoft.com/office/drawing/2014/main" id="{A6EA419D-6DEB-025B-6E19-B14CB349E99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3737A32-C4DF-AA2C-4B86-418546098668}"/>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57047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4F2AE-D82F-69D6-4D7D-074C9454D4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9C1263C-2C96-7590-890F-BDFD4F3B0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EEC421C-10D1-3B81-CA37-C513EBEB6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999E9A-B972-EF3D-7C58-6981A007D8E7}"/>
              </a:ext>
            </a:extLst>
          </p:cNvPr>
          <p:cNvSpPr>
            <a:spLocks noGrp="1"/>
          </p:cNvSpPr>
          <p:nvPr>
            <p:ph type="dt" sz="half" idx="10"/>
          </p:nvPr>
        </p:nvSpPr>
        <p:spPr/>
        <p:txBody>
          <a:bodyPr/>
          <a:lstStyle/>
          <a:p>
            <a:fld id="{942DC193-09B5-4CB8-A695-A42AA6D0A126}" type="datetimeFigureOut">
              <a:rPr lang="es-ES" smtClean="0"/>
              <a:t>27/11/2023</a:t>
            </a:fld>
            <a:endParaRPr lang="es-ES"/>
          </a:p>
        </p:txBody>
      </p:sp>
      <p:sp>
        <p:nvSpPr>
          <p:cNvPr id="6" name="Marcador de pie de página 5">
            <a:extLst>
              <a:ext uri="{FF2B5EF4-FFF2-40B4-BE49-F238E27FC236}">
                <a16:creationId xmlns:a16="http://schemas.microsoft.com/office/drawing/2014/main" id="{6411A61C-9CFB-B094-7BAC-970D0253DFD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8005436-4608-8787-534D-E6520A0D6E53}"/>
              </a:ext>
            </a:extLst>
          </p:cNvPr>
          <p:cNvSpPr>
            <a:spLocks noGrp="1"/>
          </p:cNvSpPr>
          <p:nvPr>
            <p:ph type="sldNum" sz="quarter" idx="12"/>
          </p:nvPr>
        </p:nvSpPr>
        <p:spPr/>
        <p:txBody>
          <a:bodyPr/>
          <a:lstStyle/>
          <a:p>
            <a:fld id="{B8DB853B-42D6-4CF3-8B40-C222CDCF9D67}" type="slidenum">
              <a:rPr lang="es-ES" smtClean="0"/>
              <a:t>‹Nº›</a:t>
            </a:fld>
            <a:endParaRPr lang="es-ES"/>
          </a:p>
        </p:txBody>
      </p:sp>
    </p:spTree>
    <p:extLst>
      <p:ext uri="{BB962C8B-B14F-4D97-AF65-F5344CB8AC3E}">
        <p14:creationId xmlns:p14="http://schemas.microsoft.com/office/powerpoint/2010/main" val="224066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14D3C92-D19D-DDA4-BAA6-8966FDD62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E59FA10-BBB1-18D0-2096-77C51770B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99D6864-876E-A394-59F3-2D722D7A8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DC193-09B5-4CB8-A695-A42AA6D0A126}" type="datetimeFigureOut">
              <a:rPr lang="es-ES" smtClean="0"/>
              <a:t>27/11/2023</a:t>
            </a:fld>
            <a:endParaRPr lang="es-ES"/>
          </a:p>
        </p:txBody>
      </p:sp>
      <p:sp>
        <p:nvSpPr>
          <p:cNvPr id="5" name="Marcador de pie de página 4">
            <a:extLst>
              <a:ext uri="{FF2B5EF4-FFF2-40B4-BE49-F238E27FC236}">
                <a16:creationId xmlns:a16="http://schemas.microsoft.com/office/drawing/2014/main" id="{15588C7E-C53C-0B2E-540E-719543337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A93B999-9693-C4D1-4AFA-84405AFD7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853B-42D6-4CF3-8B40-C222CDCF9D67}" type="slidenum">
              <a:rPr lang="es-ES" smtClean="0"/>
              <a:t>‹Nº›</a:t>
            </a:fld>
            <a:endParaRPr lang="es-ES"/>
          </a:p>
        </p:txBody>
      </p:sp>
    </p:spTree>
    <p:extLst>
      <p:ext uri="{BB962C8B-B14F-4D97-AF65-F5344CB8AC3E}">
        <p14:creationId xmlns:p14="http://schemas.microsoft.com/office/powerpoint/2010/main" val="289534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9B539D6-3A9C-94F4-1632-4B1CB9226B6A}"/>
              </a:ext>
            </a:extLst>
          </p:cNvPr>
          <p:cNvSpPr>
            <a:spLocks noGrp="1"/>
          </p:cNvSpPr>
          <p:nvPr>
            <p:ph type="ctrTitle"/>
          </p:nvPr>
        </p:nvSpPr>
        <p:spPr>
          <a:xfrm>
            <a:off x="5297762" y="640080"/>
            <a:ext cx="6251110" cy="3566160"/>
          </a:xfrm>
        </p:spPr>
        <p:txBody>
          <a:bodyPr vert="horz" lIns="91440" tIns="45720" rIns="91440" bIns="45720" rtlCol="0" anchor="b">
            <a:normAutofit/>
          </a:bodyPr>
          <a:lstStyle/>
          <a:p>
            <a:pPr algn="l"/>
            <a:r>
              <a:rPr lang="en-US" sz="5400" kern="1200" dirty="0" err="1">
                <a:latin typeface="+mj-lt"/>
                <a:ea typeface="+mj-ea"/>
                <a:cs typeface="+mj-cs"/>
              </a:rPr>
              <a:t>Trabajo</a:t>
            </a:r>
            <a:r>
              <a:rPr lang="en-US" sz="5400" kern="1200" dirty="0">
                <a:latin typeface="+mj-lt"/>
                <a:ea typeface="+mj-ea"/>
                <a:cs typeface="+mj-cs"/>
              </a:rPr>
              <a:t> de OP</a:t>
            </a:r>
          </a:p>
        </p:txBody>
      </p:sp>
      <p:sp>
        <p:nvSpPr>
          <p:cNvPr id="3" name="Subtítulo 2">
            <a:extLst>
              <a:ext uri="{FF2B5EF4-FFF2-40B4-BE49-F238E27FC236}">
                <a16:creationId xmlns:a16="http://schemas.microsoft.com/office/drawing/2014/main" id="{65F3F63F-5729-2DEE-AADA-93AB62B4954B}"/>
              </a:ext>
            </a:extLst>
          </p:cNvPr>
          <p:cNvSpPr>
            <a:spLocks noGrp="1"/>
          </p:cNvSpPr>
          <p:nvPr>
            <p:ph type="subTitle" idx="1"/>
          </p:nvPr>
        </p:nvSpPr>
        <p:spPr>
          <a:xfrm>
            <a:off x="5297760" y="4636008"/>
            <a:ext cx="6251111" cy="1572768"/>
          </a:xfrm>
        </p:spPr>
        <p:txBody>
          <a:bodyPr vert="horz" lIns="91440" tIns="45720" rIns="91440" bIns="45720" rtlCol="0">
            <a:normAutofit/>
          </a:bodyPr>
          <a:lstStyle/>
          <a:p>
            <a:pPr indent="-228600" algn="l">
              <a:buFont typeface="Arial" panose="020B0604020202020204" pitchFamily="34" charset="0"/>
              <a:buChar char="•"/>
            </a:pPr>
            <a:r>
              <a:rPr lang="en-US" sz="1700" dirty="0" err="1"/>
              <a:t>Diseño</a:t>
            </a:r>
            <a:r>
              <a:rPr lang="en-US" sz="1700" dirty="0"/>
              <a:t> de </a:t>
            </a:r>
            <a:r>
              <a:rPr lang="en-US" sz="1700" dirty="0" err="1"/>
              <a:t>una</a:t>
            </a:r>
            <a:r>
              <a:rPr lang="en-US" sz="1700" dirty="0"/>
              <a:t> planta para la </a:t>
            </a:r>
            <a:r>
              <a:rPr lang="es-ES" sz="1700" dirty="0"/>
              <a:t>producción</a:t>
            </a:r>
            <a:r>
              <a:rPr lang="en-US" sz="1700" dirty="0"/>
              <a:t> de </a:t>
            </a:r>
            <a:r>
              <a:rPr lang="en-US" sz="1700" dirty="0" err="1"/>
              <a:t>monociclos</a:t>
            </a:r>
            <a:r>
              <a:rPr lang="en-US" sz="1700" dirty="0"/>
              <a:t> </a:t>
            </a:r>
            <a:r>
              <a:rPr lang="en-US" sz="1700" dirty="0" err="1"/>
              <a:t>eléctricos</a:t>
            </a:r>
            <a:r>
              <a:rPr lang="en-US" sz="1700" dirty="0"/>
              <a:t>.</a:t>
            </a:r>
          </a:p>
          <a:p>
            <a:pPr indent="-228600" algn="l">
              <a:buFont typeface="Arial" panose="020B0604020202020204" pitchFamily="34" charset="0"/>
              <a:buChar char="•"/>
            </a:pPr>
            <a:endParaRPr lang="en-US" sz="1700" dirty="0"/>
          </a:p>
          <a:p>
            <a:pPr algn="l"/>
            <a:r>
              <a:rPr lang="en-US" sz="1700" dirty="0"/>
              <a:t>Xabier Gabiña </a:t>
            </a:r>
            <a:r>
              <a:rPr lang="en-US" sz="1700" dirty="0" err="1"/>
              <a:t>Barañano</a:t>
            </a:r>
            <a:endParaRPr lang="en-US" sz="1700" dirty="0"/>
          </a:p>
          <a:p>
            <a:pPr algn="l"/>
            <a:r>
              <a:rPr lang="en-US" sz="1700" dirty="0"/>
              <a:t>Ander Gutiérrez Martín</a:t>
            </a:r>
          </a:p>
        </p:txBody>
      </p:sp>
      <p:pic>
        <p:nvPicPr>
          <p:cNvPr id="39" name="Picture 38">
            <a:extLst>
              <a:ext uri="{FF2B5EF4-FFF2-40B4-BE49-F238E27FC236}">
                <a16:creationId xmlns:a16="http://schemas.microsoft.com/office/drawing/2014/main" id="{68EE010D-4D1B-EEAC-21E4-C02AA75BC2AE}"/>
              </a:ext>
            </a:extLst>
          </p:cNvPr>
          <p:cNvPicPr>
            <a:picLocks noChangeAspect="1"/>
          </p:cNvPicPr>
          <p:nvPr/>
        </p:nvPicPr>
        <p:blipFill rotWithShape="1">
          <a:blip r:embed="rId2"/>
          <a:srcRect l="20359" r="1173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Casco de color negro&#10;&#10;Descripción generada automáticamente con confianza media">
            <a:extLst>
              <a:ext uri="{FF2B5EF4-FFF2-40B4-BE49-F238E27FC236}">
                <a16:creationId xmlns:a16="http://schemas.microsoft.com/office/drawing/2014/main" id="{512F1127-B774-4B42-06CA-AFC44F0B3F7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200" b="92400" l="10000" r="90000">
                        <a14:foregroundMark x1="44800" y1="92400" x2="44800" y2="92400"/>
                        <a14:foregroundMark x1="50400" y1="13200" x2="50400" y2="13200"/>
                        <a14:foregroundMark x1="44400" y1="13200" x2="44400" y2="13200"/>
                        <a14:foregroundMark x1="50400" y1="6200" x2="50400" y2="6200"/>
                      </a14:backgroundRemoval>
                    </a14:imgEffect>
                  </a14:imgLayer>
                </a14:imgProps>
              </a:ext>
              <a:ext uri="{28A0092B-C50C-407E-A947-70E740481C1C}">
                <a14:useLocalDpi xmlns:a14="http://schemas.microsoft.com/office/drawing/2010/main" val="0"/>
              </a:ext>
            </a:extLst>
          </a:blip>
          <a:stretch>
            <a:fillRect/>
          </a:stretch>
        </p:blipFill>
        <p:spPr>
          <a:xfrm>
            <a:off x="-116222" y="960642"/>
            <a:ext cx="4524723" cy="4524723"/>
          </a:xfrm>
          <a:prstGeom prst="rect">
            <a:avLst/>
          </a:prstGeom>
        </p:spPr>
      </p:pic>
    </p:spTree>
    <p:extLst>
      <p:ext uri="{BB962C8B-B14F-4D97-AF65-F5344CB8AC3E}">
        <p14:creationId xmlns:p14="http://schemas.microsoft.com/office/powerpoint/2010/main" val="134299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21504-14C5-3AD0-035E-58EB03EE0E37}"/>
              </a:ext>
            </a:extLst>
          </p:cNvPr>
          <p:cNvSpPr>
            <a:spLocks noGrp="1"/>
          </p:cNvSpPr>
          <p:nvPr>
            <p:ph type="title"/>
          </p:nvPr>
        </p:nvSpPr>
        <p:spPr>
          <a:xfrm>
            <a:off x="762000" y="1138036"/>
            <a:ext cx="4085665" cy="1402470"/>
          </a:xfrm>
        </p:spPr>
        <p:txBody>
          <a:bodyPr anchor="t">
            <a:normAutofit/>
          </a:bodyPr>
          <a:lstStyle/>
          <a:p>
            <a:r>
              <a:rPr lang="es-ES" sz="3200" dirty="0"/>
              <a:t>ACTIVIDAD</a:t>
            </a:r>
          </a:p>
        </p:txBody>
      </p:sp>
      <p:cxnSp>
        <p:nvCxnSpPr>
          <p:cNvPr id="30" name="Straight Connector 2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7F99170-DE5C-3E83-1FE5-C2D5F6280848}"/>
              </a:ext>
            </a:extLst>
          </p:cNvPr>
          <p:cNvSpPr>
            <a:spLocks noGrp="1"/>
          </p:cNvSpPr>
          <p:nvPr>
            <p:ph idx="1"/>
          </p:nvPr>
        </p:nvSpPr>
        <p:spPr>
          <a:xfrm>
            <a:off x="762000" y="2551176"/>
            <a:ext cx="4085665" cy="3591207"/>
          </a:xfrm>
        </p:spPr>
        <p:txBody>
          <a:bodyPr>
            <a:normAutofit/>
          </a:bodyPr>
          <a:lstStyle/>
          <a:p>
            <a:r>
              <a:rPr lang="es-ES" sz="2000" dirty="0"/>
              <a:t>La actividad de nuestra línea de producción es la de producir Monociclos eléctricos.</a:t>
            </a:r>
          </a:p>
          <a:p>
            <a:r>
              <a:rPr lang="es-ES" sz="2000" dirty="0"/>
              <a:t>Para ello utilizamos 4 componentes que compramos a nuestros proveedores de confianza.</a:t>
            </a:r>
          </a:p>
          <a:p>
            <a:pPr lvl="1"/>
            <a:r>
              <a:rPr lang="es-ES" sz="2000" dirty="0"/>
              <a:t>Chasis</a:t>
            </a:r>
          </a:p>
          <a:p>
            <a:pPr lvl="1"/>
            <a:r>
              <a:rPr lang="es-ES" sz="2000" dirty="0"/>
              <a:t>Neumático</a:t>
            </a:r>
          </a:p>
          <a:p>
            <a:pPr lvl="1"/>
            <a:r>
              <a:rPr lang="es-ES" sz="2000" dirty="0"/>
              <a:t>Llanta</a:t>
            </a:r>
          </a:p>
          <a:p>
            <a:pPr lvl="1"/>
            <a:r>
              <a:rPr lang="es-ES" sz="2000" dirty="0"/>
              <a:t>Motor</a:t>
            </a:r>
          </a:p>
        </p:txBody>
      </p:sp>
      <p:pic>
        <p:nvPicPr>
          <p:cNvPr id="5" name="Picture 4" descr="Mancuerna metálica">
            <a:extLst>
              <a:ext uri="{FF2B5EF4-FFF2-40B4-BE49-F238E27FC236}">
                <a16:creationId xmlns:a16="http://schemas.microsoft.com/office/drawing/2014/main" id="{5099C845-6E82-B5C9-31D1-0870445524D3}"/>
              </a:ext>
            </a:extLst>
          </p:cNvPr>
          <p:cNvPicPr>
            <a:picLocks noChangeAspect="1"/>
          </p:cNvPicPr>
          <p:nvPr/>
        </p:nvPicPr>
        <p:blipFill rotWithShape="1">
          <a:blip r:embed="rId2"/>
          <a:srcRect l="4084" r="2447" b="1"/>
          <a:stretch/>
        </p:blipFill>
        <p:spPr>
          <a:xfrm>
            <a:off x="5650992" y="10"/>
            <a:ext cx="6541008" cy="6857990"/>
          </a:xfrm>
          <a:prstGeom prst="rect">
            <a:avLst/>
          </a:prstGeom>
        </p:spPr>
      </p:pic>
    </p:spTree>
    <p:extLst>
      <p:ext uri="{BB962C8B-B14F-4D97-AF65-F5344CB8AC3E}">
        <p14:creationId xmlns:p14="http://schemas.microsoft.com/office/powerpoint/2010/main" val="396228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DE7CF89-4AB0-BF95-EE80-77B514E2D2B5}"/>
              </a:ext>
            </a:extLst>
          </p:cNvPr>
          <p:cNvSpPr>
            <a:spLocks noGrp="1"/>
          </p:cNvSpPr>
          <p:nvPr>
            <p:ph type="title"/>
          </p:nvPr>
        </p:nvSpPr>
        <p:spPr>
          <a:xfrm>
            <a:off x="838201" y="365125"/>
            <a:ext cx="5251316" cy="1807305"/>
          </a:xfrm>
        </p:spPr>
        <p:txBody>
          <a:bodyPr>
            <a:normAutofit/>
          </a:bodyPr>
          <a:lstStyle/>
          <a:p>
            <a:r>
              <a:rPr lang="es-ES" dirty="0"/>
              <a:t>ACTIVIDAD</a:t>
            </a:r>
          </a:p>
        </p:txBody>
      </p:sp>
      <p:sp>
        <p:nvSpPr>
          <p:cNvPr id="3" name="Marcador de contenido 2">
            <a:extLst>
              <a:ext uri="{FF2B5EF4-FFF2-40B4-BE49-F238E27FC236}">
                <a16:creationId xmlns:a16="http://schemas.microsoft.com/office/drawing/2014/main" id="{B6531840-3C16-2995-898B-152DA75E5191}"/>
              </a:ext>
            </a:extLst>
          </p:cNvPr>
          <p:cNvSpPr>
            <a:spLocks noGrp="1"/>
          </p:cNvSpPr>
          <p:nvPr>
            <p:ph idx="1"/>
          </p:nvPr>
        </p:nvSpPr>
        <p:spPr>
          <a:xfrm>
            <a:off x="838200" y="2333297"/>
            <a:ext cx="4619621" cy="3843666"/>
          </a:xfrm>
        </p:spPr>
        <p:txBody>
          <a:bodyPr>
            <a:normAutofit/>
          </a:bodyPr>
          <a:lstStyle/>
          <a:p>
            <a:r>
              <a:rPr lang="es-ES" sz="1600" dirty="0"/>
              <a:t>El proceso se puede dividir en tres niveles.</a:t>
            </a:r>
          </a:p>
          <a:p>
            <a:pPr marL="914400" lvl="1" indent="-457200">
              <a:buFont typeface="+mj-lt"/>
              <a:buAutoNum type="arabicPeriod"/>
            </a:pPr>
            <a:r>
              <a:rPr lang="es-ES" sz="1600" dirty="0"/>
              <a:t>Preparación de las materias primas</a:t>
            </a:r>
          </a:p>
          <a:p>
            <a:pPr lvl="2"/>
            <a:r>
              <a:rPr lang="es-ES" sz="1600" dirty="0"/>
              <a:t>Lacar y pintar la llanta</a:t>
            </a:r>
          </a:p>
          <a:p>
            <a:pPr lvl="2"/>
            <a:r>
              <a:rPr lang="es-ES" sz="1600" dirty="0"/>
              <a:t>Ensamblar el chasis</a:t>
            </a:r>
          </a:p>
          <a:p>
            <a:pPr marL="914400" lvl="1" indent="-457200">
              <a:buFont typeface="+mj-lt"/>
              <a:buAutoNum type="arabicPeriod"/>
            </a:pPr>
            <a:r>
              <a:rPr lang="es-ES" sz="1600" dirty="0"/>
              <a:t>Montajes</a:t>
            </a:r>
          </a:p>
          <a:p>
            <a:pPr lvl="2"/>
            <a:r>
              <a:rPr lang="es-ES" sz="1600" dirty="0"/>
              <a:t>Montaje de la llanta con el neumático.</a:t>
            </a:r>
          </a:p>
          <a:p>
            <a:pPr lvl="2"/>
            <a:r>
              <a:rPr lang="es-ES" sz="1600" dirty="0"/>
              <a:t>Montaje de la rueda, chasis y motor.</a:t>
            </a:r>
          </a:p>
          <a:p>
            <a:pPr marL="914400" lvl="1" indent="-457200">
              <a:buFont typeface="+mj-lt"/>
              <a:buAutoNum type="arabicPeriod"/>
            </a:pPr>
            <a:r>
              <a:rPr lang="es-ES" sz="1600" dirty="0"/>
              <a:t>Transporte</a:t>
            </a:r>
          </a:p>
          <a:p>
            <a:pPr lvl="2"/>
            <a:r>
              <a:rPr lang="es-ES" sz="1600" dirty="0"/>
              <a:t>Un robot y varias cintas llevan los productos entre las diferentes partes de la producción.</a:t>
            </a:r>
          </a:p>
          <a:p>
            <a:pPr marL="914400" lvl="1" indent="-457200">
              <a:buFont typeface="+mj-lt"/>
              <a:buAutoNum type="arabicPeriod"/>
            </a:pPr>
            <a:r>
              <a:rPr lang="es-ES" sz="1600" dirty="0"/>
              <a:t>Almacenaje</a:t>
            </a:r>
          </a:p>
          <a:p>
            <a:pPr lvl="2"/>
            <a:r>
              <a:rPr lang="es-ES" sz="1600" dirty="0"/>
              <a:t>Una carretilla guarda el producto en un rack</a:t>
            </a:r>
          </a:p>
          <a:p>
            <a:pPr marL="514350" indent="-514350">
              <a:buFont typeface="+mj-lt"/>
              <a:buAutoNum type="arabicPeriod"/>
            </a:pPr>
            <a:endParaRPr lang="es-ES" sz="1600" dirty="0"/>
          </a:p>
          <a:p>
            <a:pPr marL="514350" indent="-514350">
              <a:buFont typeface="+mj-lt"/>
              <a:buAutoNum type="arabicPeriod"/>
            </a:pPr>
            <a:endParaRPr lang="es-ES" sz="1600" dirty="0"/>
          </a:p>
        </p:txBody>
      </p:sp>
      <p:pic>
        <p:nvPicPr>
          <p:cNvPr id="5" name="Picture 4" descr="Cajas de cartón en cinta transportadora">
            <a:extLst>
              <a:ext uri="{FF2B5EF4-FFF2-40B4-BE49-F238E27FC236}">
                <a16:creationId xmlns:a16="http://schemas.microsoft.com/office/drawing/2014/main" id="{E2E9586C-61EB-21B2-2445-2ACB0F523B81}"/>
              </a:ext>
            </a:extLst>
          </p:cNvPr>
          <p:cNvPicPr>
            <a:picLocks noChangeAspect="1"/>
          </p:cNvPicPr>
          <p:nvPr/>
        </p:nvPicPr>
        <p:blipFill rotWithShape="1">
          <a:blip r:embed="rId2"/>
          <a:srcRect l="26055" r="1590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2861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51CAC-E66A-445C-5AD5-188A281FCD46}"/>
              </a:ext>
            </a:extLst>
          </p:cNvPr>
          <p:cNvSpPr>
            <a:spLocks noGrp="1"/>
          </p:cNvSpPr>
          <p:nvPr>
            <p:ph type="title"/>
          </p:nvPr>
        </p:nvSpPr>
        <p:spPr>
          <a:xfrm>
            <a:off x="762000" y="1138036"/>
            <a:ext cx="4085665" cy="1402470"/>
          </a:xfrm>
        </p:spPr>
        <p:txBody>
          <a:bodyPr anchor="t">
            <a:normAutofit/>
          </a:bodyPr>
          <a:lstStyle/>
          <a:p>
            <a:r>
              <a:rPr lang="es-ES" sz="3200" dirty="0"/>
              <a:t>DISEÑO</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B992C42-664D-3279-C7C8-3AD8FEB58B89}"/>
              </a:ext>
            </a:extLst>
          </p:cNvPr>
          <p:cNvSpPr>
            <a:spLocks noGrp="1"/>
          </p:cNvSpPr>
          <p:nvPr>
            <p:ph idx="1"/>
          </p:nvPr>
        </p:nvSpPr>
        <p:spPr>
          <a:xfrm>
            <a:off x="762000" y="2551176"/>
            <a:ext cx="4085665" cy="3591207"/>
          </a:xfrm>
        </p:spPr>
        <p:txBody>
          <a:bodyPr>
            <a:normAutofit/>
          </a:bodyPr>
          <a:lstStyle/>
          <a:p>
            <a:r>
              <a:rPr lang="es-ES" sz="2000" dirty="0"/>
              <a:t>Para el diseño de nuestra línea de producción hemos escogido el diseño en línea recta. En la izquierda de nuestra cadena de montaje es de donde recibimos los materiales con los que trabajamos los cuales pasan por diferentes procesos y ensamblajes para posterior mente ser almacenados para su posterior distribución.</a:t>
            </a:r>
          </a:p>
        </p:txBody>
      </p:sp>
      <p:pic>
        <p:nvPicPr>
          <p:cNvPr id="5" name="Picture 4" descr="Enlaces de cable con clavos">
            <a:extLst>
              <a:ext uri="{FF2B5EF4-FFF2-40B4-BE49-F238E27FC236}">
                <a16:creationId xmlns:a16="http://schemas.microsoft.com/office/drawing/2014/main" id="{3621ECB3-C13A-728B-514C-72356F438E0B}"/>
              </a:ext>
            </a:extLst>
          </p:cNvPr>
          <p:cNvPicPr>
            <a:picLocks noChangeAspect="1"/>
          </p:cNvPicPr>
          <p:nvPr/>
        </p:nvPicPr>
        <p:blipFill rotWithShape="1">
          <a:blip r:embed="rId2"/>
          <a:srcRect l="35143" r="-1" b="-1"/>
          <a:stretch/>
        </p:blipFill>
        <p:spPr>
          <a:xfrm>
            <a:off x="5650992" y="10"/>
            <a:ext cx="6541008" cy="6857990"/>
          </a:xfrm>
          <a:prstGeom prst="rect">
            <a:avLst/>
          </a:prstGeom>
        </p:spPr>
      </p:pic>
    </p:spTree>
    <p:extLst>
      <p:ext uri="{BB962C8B-B14F-4D97-AF65-F5344CB8AC3E}">
        <p14:creationId xmlns:p14="http://schemas.microsoft.com/office/powerpoint/2010/main" val="41413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ítulo 5">
            <a:extLst>
              <a:ext uri="{FF2B5EF4-FFF2-40B4-BE49-F238E27FC236}">
                <a16:creationId xmlns:a16="http://schemas.microsoft.com/office/drawing/2014/main" id="{9E5402D4-C135-6CF9-C454-8A791F24D4CD}"/>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dirty="0">
                <a:solidFill>
                  <a:schemeClr val="tx1"/>
                </a:solidFill>
                <a:latin typeface="+mj-lt"/>
                <a:ea typeface="+mj-ea"/>
                <a:cs typeface="+mj-cs"/>
              </a:rPr>
              <a:t>ESTADÍSTICAS</a:t>
            </a:r>
          </a:p>
        </p:txBody>
      </p:sp>
      <p:sp>
        <p:nvSpPr>
          <p:cNvPr id="8" name="Marcador de texto 7">
            <a:extLst>
              <a:ext uri="{FF2B5EF4-FFF2-40B4-BE49-F238E27FC236}">
                <a16:creationId xmlns:a16="http://schemas.microsoft.com/office/drawing/2014/main" id="{E2B728FB-0489-2410-F0F0-9FF194AE2DF6}"/>
              </a:ext>
            </a:extLst>
          </p:cNvPr>
          <p:cNvSpPr>
            <a:spLocks noGrp="1"/>
          </p:cNvSpPr>
          <p:nvPr>
            <p:ph type="body" sz="half" idx="2"/>
          </p:nvPr>
        </p:nvSpPr>
        <p:spPr>
          <a:xfrm>
            <a:off x="1137034" y="2194102"/>
            <a:ext cx="4438036" cy="3908585"/>
          </a:xfrm>
        </p:spPr>
        <p:txBody>
          <a:bodyPr vert="horz" lIns="91440" tIns="45720" rIns="91440" bIns="45720" rtlCol="0">
            <a:normAutofit/>
          </a:bodyPr>
          <a:lstStyle/>
          <a:p>
            <a:pPr indent="-228600">
              <a:buFont typeface="Arial" panose="020B0604020202020204" pitchFamily="34" charset="0"/>
              <a:buChar char="•"/>
            </a:pPr>
            <a:r>
              <a:rPr lang="en-US" sz="2000" dirty="0"/>
              <a:t>En </a:t>
            </a:r>
            <a:r>
              <a:rPr lang="es-ES" sz="2000" dirty="0"/>
              <a:t>estas</a:t>
            </a:r>
            <a:r>
              <a:rPr lang="en-US" sz="2000" dirty="0"/>
              <a:t> </a:t>
            </a:r>
            <a:r>
              <a:rPr lang="en-US" sz="2000" dirty="0" err="1"/>
              <a:t>estadísticas</a:t>
            </a:r>
            <a:r>
              <a:rPr lang="en-US" sz="2000" dirty="0"/>
              <a:t> </a:t>
            </a:r>
            <a:r>
              <a:rPr lang="en-US" sz="2000" dirty="0" err="1"/>
              <a:t>podemos</a:t>
            </a:r>
            <a:r>
              <a:rPr lang="en-US" sz="2000" dirty="0"/>
              <a:t> </a:t>
            </a:r>
            <a:r>
              <a:rPr lang="en-US" sz="2000" dirty="0" err="1"/>
              <a:t>ver</a:t>
            </a:r>
            <a:r>
              <a:rPr lang="en-US" sz="2000" dirty="0"/>
              <a:t> </a:t>
            </a:r>
            <a:r>
              <a:rPr lang="en-US" sz="2000" dirty="0" err="1"/>
              <a:t>el</a:t>
            </a:r>
            <a:r>
              <a:rPr lang="en-US" sz="2000" dirty="0"/>
              <a:t> </a:t>
            </a:r>
            <a:r>
              <a:rPr lang="en-US" sz="2000" dirty="0" err="1"/>
              <a:t>estado</a:t>
            </a:r>
            <a:r>
              <a:rPr lang="en-US" sz="2000" dirty="0"/>
              <a:t> del robot </a:t>
            </a:r>
            <a:r>
              <a:rPr lang="en-US" sz="2000" dirty="0" err="1"/>
              <a:t>transportador</a:t>
            </a:r>
            <a:r>
              <a:rPr lang="en-US" sz="2000" dirty="0"/>
              <a:t>, la </a:t>
            </a:r>
            <a:r>
              <a:rPr lang="en-US" sz="2000" dirty="0" err="1"/>
              <a:t>carretilla</a:t>
            </a:r>
            <a:r>
              <a:rPr lang="en-US" sz="2000" dirty="0"/>
              <a:t> y ambos </a:t>
            </a:r>
            <a:r>
              <a:rPr lang="en-US" sz="2000" dirty="0" err="1"/>
              <a:t>trabajadores</a:t>
            </a:r>
            <a:r>
              <a:rPr lang="en-US" sz="2000" dirty="0"/>
              <a:t>.</a:t>
            </a:r>
          </a:p>
          <a:p>
            <a:pPr indent="-228600">
              <a:buFont typeface="Arial" panose="020B0604020202020204" pitchFamily="34" charset="0"/>
              <a:buChar char="•"/>
            </a:pPr>
            <a:r>
              <a:rPr lang="en-US" sz="2000" dirty="0"/>
              <a:t>Lo que </a:t>
            </a:r>
            <a:r>
              <a:rPr lang="en-US" sz="2000" dirty="0" err="1"/>
              <a:t>podemos</a:t>
            </a:r>
            <a:r>
              <a:rPr lang="en-US" sz="2000" dirty="0"/>
              <a:t> </a:t>
            </a:r>
            <a:r>
              <a:rPr lang="en-US" sz="2000" dirty="0" err="1"/>
              <a:t>ver</a:t>
            </a:r>
            <a:r>
              <a:rPr lang="en-US" sz="2000" dirty="0"/>
              <a:t> es que la </a:t>
            </a:r>
            <a:r>
              <a:rPr lang="en-US" sz="2000" dirty="0" err="1"/>
              <a:t>mayoría</a:t>
            </a:r>
            <a:r>
              <a:rPr lang="en-US" sz="2000" dirty="0"/>
              <a:t> del </a:t>
            </a:r>
            <a:r>
              <a:rPr lang="en-US" sz="2000" dirty="0" err="1"/>
              <a:t>tiempo</a:t>
            </a:r>
            <a:r>
              <a:rPr lang="en-US" sz="2000" dirty="0"/>
              <a:t> </a:t>
            </a:r>
            <a:r>
              <a:rPr lang="en-US" sz="2000" dirty="0" err="1"/>
              <a:t>estos</a:t>
            </a:r>
            <a:r>
              <a:rPr lang="en-US" sz="2000" dirty="0"/>
              <a:t> no se </a:t>
            </a:r>
            <a:r>
              <a:rPr lang="en-US" sz="2000" dirty="0" err="1"/>
              <a:t>encuentran</a:t>
            </a:r>
            <a:r>
              <a:rPr lang="en-US" sz="2000" dirty="0"/>
              <a:t> </a:t>
            </a:r>
            <a:r>
              <a:rPr lang="en-US" sz="2000" dirty="0" err="1"/>
              <a:t>ejerciendo</a:t>
            </a:r>
            <a:r>
              <a:rPr lang="en-US" sz="2000" dirty="0"/>
              <a:t> sus </a:t>
            </a:r>
            <a:r>
              <a:rPr lang="en-US" sz="2000" dirty="0" err="1"/>
              <a:t>labores</a:t>
            </a:r>
            <a:r>
              <a:rPr lang="en-US" sz="2000" dirty="0"/>
              <a:t> </a:t>
            </a:r>
            <a:r>
              <a:rPr lang="en-US" sz="2000" dirty="0" err="1"/>
              <a:t>por</a:t>
            </a:r>
            <a:r>
              <a:rPr lang="en-US" sz="2000" dirty="0"/>
              <a:t> lo que </a:t>
            </a:r>
            <a:r>
              <a:rPr lang="en-US" sz="2000" dirty="0" err="1"/>
              <a:t>en</a:t>
            </a:r>
            <a:r>
              <a:rPr lang="en-US" sz="2000" dirty="0"/>
              <a:t> </a:t>
            </a:r>
            <a:r>
              <a:rPr lang="en-US" sz="2000" dirty="0" err="1"/>
              <a:t>los</a:t>
            </a:r>
            <a:r>
              <a:rPr lang="en-US" sz="2000" dirty="0"/>
              <a:t> </a:t>
            </a:r>
            <a:r>
              <a:rPr lang="en-US" sz="2000" dirty="0" err="1"/>
              <a:t>casos</a:t>
            </a:r>
            <a:r>
              <a:rPr lang="en-US" sz="2000" dirty="0"/>
              <a:t> de </a:t>
            </a:r>
            <a:r>
              <a:rPr lang="en-US" sz="2000" dirty="0" err="1"/>
              <a:t>los</a:t>
            </a:r>
            <a:r>
              <a:rPr lang="en-US" sz="2000" dirty="0"/>
              <a:t> </a:t>
            </a:r>
            <a:r>
              <a:rPr lang="en-US" sz="2000" dirty="0" err="1"/>
              <a:t>trabajadores</a:t>
            </a:r>
            <a:r>
              <a:rPr lang="en-US" sz="2000" dirty="0"/>
              <a:t> </a:t>
            </a:r>
            <a:r>
              <a:rPr lang="en-US" sz="2000" dirty="0" err="1"/>
              <a:t>podríamos</a:t>
            </a:r>
            <a:r>
              <a:rPr lang="en-US" sz="2000" dirty="0"/>
              <a:t> </a:t>
            </a:r>
            <a:r>
              <a:rPr lang="en-US" sz="2000" dirty="0" err="1"/>
              <a:t>llegar</a:t>
            </a:r>
            <a:r>
              <a:rPr lang="en-US" sz="2000" dirty="0"/>
              <a:t> a </a:t>
            </a:r>
            <a:r>
              <a:rPr lang="en-US" sz="2000" dirty="0" err="1"/>
              <a:t>prescindir</a:t>
            </a:r>
            <a:r>
              <a:rPr lang="en-US" sz="2000" dirty="0"/>
              <a:t> de uno de </a:t>
            </a:r>
            <a:r>
              <a:rPr lang="en-US" sz="2000" dirty="0" err="1"/>
              <a:t>ellos</a:t>
            </a:r>
            <a:r>
              <a:rPr lang="en-US" sz="2000" dirty="0"/>
              <a:t> sin </a:t>
            </a:r>
            <a:r>
              <a:rPr lang="en-US" sz="2000" dirty="0" err="1"/>
              <a:t>posiblemente</a:t>
            </a:r>
            <a:r>
              <a:rPr lang="en-US" sz="2000" dirty="0"/>
              <a:t> </a:t>
            </a:r>
            <a:r>
              <a:rPr lang="en-US" sz="2000" dirty="0" err="1"/>
              <a:t>ver</a:t>
            </a:r>
            <a:r>
              <a:rPr lang="en-US" sz="2000" dirty="0"/>
              <a:t> </a:t>
            </a:r>
            <a:r>
              <a:rPr lang="en-US" sz="2000" dirty="0" err="1"/>
              <a:t>afectado</a:t>
            </a:r>
            <a:r>
              <a:rPr lang="en-US" sz="2000" dirty="0"/>
              <a:t> </a:t>
            </a:r>
            <a:r>
              <a:rPr lang="en-US" sz="2000" dirty="0" err="1"/>
              <a:t>el</a:t>
            </a:r>
            <a:r>
              <a:rPr lang="en-US" sz="2000" dirty="0"/>
              <a:t> </a:t>
            </a:r>
            <a:r>
              <a:rPr lang="en-US" sz="2000" dirty="0" err="1"/>
              <a:t>rendimiento</a:t>
            </a:r>
            <a:r>
              <a:rPr lang="en-US" sz="2000" dirty="0"/>
              <a:t>.</a:t>
            </a:r>
          </a:p>
        </p:txBody>
      </p:sp>
      <p:pic>
        <p:nvPicPr>
          <p:cNvPr id="10" name="Marcador de contenido 9">
            <a:extLst>
              <a:ext uri="{FF2B5EF4-FFF2-40B4-BE49-F238E27FC236}">
                <a16:creationId xmlns:a16="http://schemas.microsoft.com/office/drawing/2014/main" id="{F795F221-8167-E011-3842-5B13289494D7}"/>
              </a:ext>
            </a:extLst>
          </p:cNvPr>
          <p:cNvPicPr>
            <a:picLocks noGrp="1" noChangeAspect="1"/>
          </p:cNvPicPr>
          <p:nvPr>
            <p:ph idx="1"/>
          </p:nvPr>
        </p:nvPicPr>
        <p:blipFill rotWithShape="1">
          <a:blip r:embed="rId2"/>
          <a:srcRect l="268"/>
          <a:stretch/>
        </p:blipFill>
        <p:spPr>
          <a:xfrm>
            <a:off x="6900270" y="717012"/>
            <a:ext cx="4698330" cy="5446191"/>
          </a:xfrm>
          <a:prstGeom prst="rect">
            <a:avLst/>
          </a:prstGeom>
        </p:spPr>
      </p:pic>
    </p:spTree>
    <p:extLst>
      <p:ext uri="{BB962C8B-B14F-4D97-AF65-F5344CB8AC3E}">
        <p14:creationId xmlns:p14="http://schemas.microsoft.com/office/powerpoint/2010/main" val="236869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9F76D47-303D-EC1E-2A66-FC40CFBB112D}"/>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a:solidFill>
                  <a:schemeClr val="tx1"/>
                </a:solidFill>
                <a:latin typeface="+mj-lt"/>
                <a:ea typeface="+mj-ea"/>
                <a:cs typeface="+mj-cs"/>
              </a:rPr>
              <a:t>ESTADÍSTICAS</a:t>
            </a:r>
          </a:p>
        </p:txBody>
      </p:sp>
      <p:sp>
        <p:nvSpPr>
          <p:cNvPr id="4" name="Marcador de texto 3">
            <a:extLst>
              <a:ext uri="{FF2B5EF4-FFF2-40B4-BE49-F238E27FC236}">
                <a16:creationId xmlns:a16="http://schemas.microsoft.com/office/drawing/2014/main" id="{80F80088-3AEF-0A6F-57B7-BE6A8AE015C7}"/>
              </a:ext>
            </a:extLst>
          </p:cNvPr>
          <p:cNvSpPr>
            <a:spLocks noGrp="1"/>
          </p:cNvSpPr>
          <p:nvPr>
            <p:ph type="body" sz="half" idx="2"/>
          </p:nvPr>
        </p:nvSpPr>
        <p:spPr>
          <a:xfrm>
            <a:off x="1137034" y="2194102"/>
            <a:ext cx="4438036" cy="3908585"/>
          </a:xfrm>
        </p:spPr>
        <p:txBody>
          <a:bodyPr vert="horz" lIns="91440" tIns="45720" rIns="91440" bIns="45720" rtlCol="0">
            <a:normAutofit/>
          </a:bodyPr>
          <a:lstStyle/>
          <a:p>
            <a:pPr indent="-228600">
              <a:buFont typeface="Arial" panose="020B0604020202020204" pitchFamily="34" charset="0"/>
              <a:buChar char="•"/>
            </a:pPr>
            <a:r>
              <a:rPr lang="en-US" sz="2000"/>
              <a:t>Como podemos ver la mayoría de las piezas que llegan y se procesas tienen salida en las 8 horas de trabajo y apenas ninguna se queda sin llega al almacén.</a:t>
            </a:r>
          </a:p>
        </p:txBody>
      </p:sp>
      <p:pic>
        <p:nvPicPr>
          <p:cNvPr id="6" name="Marcador de contenido 5">
            <a:extLst>
              <a:ext uri="{FF2B5EF4-FFF2-40B4-BE49-F238E27FC236}">
                <a16:creationId xmlns:a16="http://schemas.microsoft.com/office/drawing/2014/main" id="{DB5A597F-7F8E-257C-EEA5-44B68D387148}"/>
              </a:ext>
            </a:extLst>
          </p:cNvPr>
          <p:cNvPicPr>
            <a:picLocks noGrp="1" noChangeAspect="1"/>
          </p:cNvPicPr>
          <p:nvPr>
            <p:ph idx="1"/>
          </p:nvPr>
        </p:nvPicPr>
        <p:blipFill>
          <a:blip r:embed="rId2"/>
          <a:stretch>
            <a:fillRect/>
          </a:stretch>
        </p:blipFill>
        <p:spPr>
          <a:xfrm>
            <a:off x="7527077" y="717012"/>
            <a:ext cx="3444715" cy="5446191"/>
          </a:xfrm>
          <a:prstGeom prst="rect">
            <a:avLst/>
          </a:prstGeom>
        </p:spPr>
      </p:pic>
    </p:spTree>
    <p:extLst>
      <p:ext uri="{BB962C8B-B14F-4D97-AF65-F5344CB8AC3E}">
        <p14:creationId xmlns:p14="http://schemas.microsoft.com/office/powerpoint/2010/main" val="304084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619C11B-47EB-9BD5-6A41-EB1F7BD4CD4D}"/>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a:solidFill>
                  <a:schemeClr val="tx1"/>
                </a:solidFill>
                <a:latin typeface="+mj-lt"/>
                <a:ea typeface="+mj-ea"/>
                <a:cs typeface="+mj-cs"/>
              </a:rPr>
              <a:t>ESTADÍSTICAS</a:t>
            </a:r>
          </a:p>
        </p:txBody>
      </p:sp>
      <p:sp>
        <p:nvSpPr>
          <p:cNvPr id="4" name="Marcador de texto 3">
            <a:extLst>
              <a:ext uri="{FF2B5EF4-FFF2-40B4-BE49-F238E27FC236}">
                <a16:creationId xmlns:a16="http://schemas.microsoft.com/office/drawing/2014/main" id="{8B6DD2F3-1ADD-7866-697D-425F57CF8B70}"/>
              </a:ext>
            </a:extLst>
          </p:cNvPr>
          <p:cNvSpPr>
            <a:spLocks noGrp="1"/>
          </p:cNvSpPr>
          <p:nvPr>
            <p:ph type="body" sz="half" idx="2"/>
          </p:nvPr>
        </p:nvSpPr>
        <p:spPr>
          <a:xfrm>
            <a:off x="1137034" y="2194102"/>
            <a:ext cx="4438036" cy="3908585"/>
          </a:xfrm>
        </p:spPr>
        <p:txBody>
          <a:bodyPr vert="horz" lIns="91440" tIns="45720" rIns="91440" bIns="45720" rtlCol="0">
            <a:normAutofit/>
          </a:bodyPr>
          <a:lstStyle/>
          <a:p>
            <a:pPr indent="-228600">
              <a:buFont typeface="Arial" panose="020B0604020202020204" pitchFamily="34" charset="0"/>
              <a:buChar char="•"/>
            </a:pPr>
            <a:r>
              <a:rPr lang="en-US" sz="2000"/>
              <a:t>Los almacenes por otro lado, aunque empiezan con pocas piezas quietas a medida que avanza el día se van quedando piezas retrasadas en ellos aunque el numero es bastante reducido.</a:t>
            </a:r>
          </a:p>
        </p:txBody>
      </p:sp>
      <p:pic>
        <p:nvPicPr>
          <p:cNvPr id="6" name="Marcador de contenido 5">
            <a:extLst>
              <a:ext uri="{FF2B5EF4-FFF2-40B4-BE49-F238E27FC236}">
                <a16:creationId xmlns:a16="http://schemas.microsoft.com/office/drawing/2014/main" id="{DBC9964B-299A-A06C-651A-1E05414FE5CE}"/>
              </a:ext>
            </a:extLst>
          </p:cNvPr>
          <p:cNvPicPr>
            <a:picLocks noGrp="1" noChangeAspect="1"/>
          </p:cNvPicPr>
          <p:nvPr>
            <p:ph idx="1"/>
          </p:nvPr>
        </p:nvPicPr>
        <p:blipFill>
          <a:blip r:embed="rId2"/>
          <a:stretch>
            <a:fillRect/>
          </a:stretch>
        </p:blipFill>
        <p:spPr>
          <a:xfrm>
            <a:off x="6880610" y="2050871"/>
            <a:ext cx="4737650" cy="2778472"/>
          </a:xfrm>
          <a:prstGeom prst="rect">
            <a:avLst/>
          </a:prstGeom>
        </p:spPr>
      </p:pic>
    </p:spTree>
    <p:extLst>
      <p:ext uri="{BB962C8B-B14F-4D97-AF65-F5344CB8AC3E}">
        <p14:creationId xmlns:p14="http://schemas.microsoft.com/office/powerpoint/2010/main" val="167160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lmacenes exteriores">
            <a:extLst>
              <a:ext uri="{FF2B5EF4-FFF2-40B4-BE49-F238E27FC236}">
                <a16:creationId xmlns:a16="http://schemas.microsoft.com/office/drawing/2014/main" id="{DB070512-CF60-AA09-7A53-5463EAE887C6}"/>
              </a:ext>
            </a:extLst>
          </p:cNvPr>
          <p:cNvPicPr>
            <a:picLocks noChangeAspect="1"/>
          </p:cNvPicPr>
          <p:nvPr/>
        </p:nvPicPr>
        <p:blipFill rotWithShape="1">
          <a:blip r:embed="rId2"/>
          <a:srcRect l="16053" r="27197"/>
          <a:stretch/>
        </p:blipFill>
        <p:spPr>
          <a:xfrm>
            <a:off x="-9527" y="3725"/>
            <a:ext cx="5846165" cy="6850548"/>
          </a:xfrm>
          <a:prstGeom prst="rect">
            <a:avLst/>
          </a:prstGeom>
        </p:spPr>
      </p:pic>
      <p:grpSp>
        <p:nvGrpSpPr>
          <p:cNvPr id="14" name="Group 13">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5" name="Freeform: Shape 14">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8" name="Freeform: Shape 17">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5" name="Título 4">
            <a:extLst>
              <a:ext uri="{FF2B5EF4-FFF2-40B4-BE49-F238E27FC236}">
                <a16:creationId xmlns:a16="http://schemas.microsoft.com/office/drawing/2014/main" id="{3E9B7D4F-7310-F9DA-391C-1D171953A1F5}"/>
              </a:ext>
            </a:extLst>
          </p:cNvPr>
          <p:cNvSpPr>
            <a:spLocks noGrp="1"/>
          </p:cNvSpPr>
          <p:nvPr>
            <p:ph type="title"/>
          </p:nvPr>
        </p:nvSpPr>
        <p:spPr>
          <a:xfrm>
            <a:off x="6094105" y="802955"/>
            <a:ext cx="4977976" cy="1454051"/>
          </a:xfrm>
        </p:spPr>
        <p:txBody>
          <a:bodyPr anchor="b">
            <a:normAutofit/>
          </a:bodyPr>
          <a:lstStyle/>
          <a:p>
            <a:r>
              <a:rPr lang="es-ES" sz="3600">
                <a:solidFill>
                  <a:schemeClr val="tx2"/>
                </a:solidFill>
              </a:rPr>
              <a:t>CONCLUSIONES</a:t>
            </a:r>
          </a:p>
        </p:txBody>
      </p:sp>
      <p:sp>
        <p:nvSpPr>
          <p:cNvPr id="6" name="Marcador de contenido 5">
            <a:extLst>
              <a:ext uri="{FF2B5EF4-FFF2-40B4-BE49-F238E27FC236}">
                <a16:creationId xmlns:a16="http://schemas.microsoft.com/office/drawing/2014/main" id="{DCBDDCCB-8714-7F86-A9BB-04D4D75D8F19}"/>
              </a:ext>
            </a:extLst>
          </p:cNvPr>
          <p:cNvSpPr>
            <a:spLocks noGrp="1"/>
          </p:cNvSpPr>
          <p:nvPr>
            <p:ph idx="1"/>
          </p:nvPr>
        </p:nvSpPr>
        <p:spPr>
          <a:xfrm>
            <a:off x="6090574" y="2415756"/>
            <a:ext cx="4977578" cy="3639289"/>
          </a:xfrm>
        </p:spPr>
        <p:txBody>
          <a:bodyPr anchor="ctr">
            <a:normAutofit/>
          </a:bodyPr>
          <a:lstStyle/>
          <a:p>
            <a:r>
              <a:rPr lang="es-ES" sz="1800" dirty="0">
                <a:solidFill>
                  <a:schemeClr val="tx2"/>
                </a:solidFill>
              </a:rPr>
              <a:t>La producción es bastante optima y la mayoría de los trabajadores tienen tiempo libre por lo que si lográsemos aumentar un poco la compra de materias primas a nuestros proveedores podríamos aumentar la producción.</a:t>
            </a:r>
          </a:p>
          <a:p>
            <a:r>
              <a:rPr lang="es-ES" sz="1800" dirty="0">
                <a:solidFill>
                  <a:schemeClr val="tx2"/>
                </a:solidFill>
              </a:rPr>
              <a:t>Por otro lado, también podríamos prescindir de uno de los trabajadores que tenemos ya que ninguno llega al 50% de tiempo de trabajo.</a:t>
            </a:r>
          </a:p>
        </p:txBody>
      </p:sp>
    </p:spTree>
    <p:extLst>
      <p:ext uri="{BB962C8B-B14F-4D97-AF65-F5344CB8AC3E}">
        <p14:creationId xmlns:p14="http://schemas.microsoft.com/office/powerpoint/2010/main" val="24609169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358</Words>
  <Application>Microsoft Office PowerPoint</Application>
  <PresentationFormat>Panorámica</PresentationFormat>
  <Paragraphs>36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Trabajo de OP</vt:lpstr>
      <vt:lpstr>ACTIVIDAD</vt:lpstr>
      <vt:lpstr>ACTIVIDAD</vt:lpstr>
      <vt:lpstr>DISEÑO</vt:lpstr>
      <vt:lpstr>ESTADÍSTICAS</vt:lpstr>
      <vt:lpstr>ESTADÍSTICAS</vt:lpstr>
      <vt:lpstr>ESTADÍSTICAS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de OP</dc:title>
  <dc:creator>XABIER GABIÑA</dc:creator>
  <cp:lastModifiedBy>XABIER GABIÑA</cp:lastModifiedBy>
  <cp:revision>2</cp:revision>
  <dcterms:created xsi:type="dcterms:W3CDTF">2023-11-27T15:41:08Z</dcterms:created>
  <dcterms:modified xsi:type="dcterms:W3CDTF">2023-11-27T16:33:34Z</dcterms:modified>
</cp:coreProperties>
</file>