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Fredoka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738B1A-1038-417E-96FB-60E44DB49D6B}">
  <a:tblStyle styleId="{FB738B1A-1038-417E-96FB-60E44DB49D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FredokaOne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dce0bd6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9dce0bd6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9dce0bd6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dce0bd696_3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9dce0bd696_3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9dce0bd696_3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dce0bd696_3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9dce0bd696_3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19dce0bd696_3_3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dce0bd696_3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9dce0bd696_3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19dce0bd696_3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dce0bd696_3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9dce0bd696_3_3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9dce0bd696_3_3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9dce0bd696_3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9dce0bd696_3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9dce0bd696_3_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9dce0bd696_3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9dce0bd696_3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9dce0bd696_3_3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dce0bd696_3_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9dce0bd696_3_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9dce0bd696_3_3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9dce0bd6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9dce0bd6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9dce0bd6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9dce0bd6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9dce0bd69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9dce0bd69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dce0bd696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9dce0bd696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9dce0bd696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9dce0bd696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9dce0bd69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dce0bd69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9dce0bd69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9dce0bd69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9dce0bd69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9dce0bd69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9dce0bd69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9dce0bd69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9dce0bd69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9dce0bd696_0_3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9dce0bd696_0_3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19dce0bd696_0_3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dce0bd696_0_5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dce0bd696_0_5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9dce0bd696_0_5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dce0bd696_0_6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dce0bd696_0_6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9dce0bd696_0_6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dce0bd696_0_6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dce0bd696_0_6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9dce0bd696_0_6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dce0bd696_0_8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dce0bd696_0_8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9dce0bd696_0_8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dce0bd696_0_9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dce0bd696_0_9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9dce0bd696_0_9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dce0bd696_0_6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9dce0bd696_0_6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9dce0bd696_0_6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dce0bd696_0_9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9dce0bd696_0_9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9dce0bd696_0_9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pptmon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2019299" y="-1"/>
            <a:ext cx="1009500" cy="1009500"/>
          </a:xfrm>
          <a:prstGeom prst="bentConnector3">
            <a:avLst>
              <a:gd fmla="val 0" name="adj1"/>
            </a:avLst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" name="Google Shape;52;p13"/>
          <p:cNvCxnSpPr/>
          <p:nvPr/>
        </p:nvCxnSpPr>
        <p:spPr>
          <a:xfrm flipH="1">
            <a:off x="0" y="0"/>
            <a:ext cx="2019300" cy="201930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 rot="10800000">
            <a:off x="2019450" y="150"/>
            <a:ext cx="1009500" cy="100950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" name="Google Shape;54;p13"/>
          <p:cNvCxnSpPr/>
          <p:nvPr/>
        </p:nvCxnSpPr>
        <p:spPr>
          <a:xfrm rot="10800000">
            <a:off x="2019450" y="1009650"/>
            <a:ext cx="1009500" cy="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2019450" y="1009650"/>
            <a:ext cx="1009500" cy="100950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" name="Google Shape;56;p13"/>
          <p:cNvSpPr/>
          <p:nvPr/>
        </p:nvSpPr>
        <p:spPr>
          <a:xfrm>
            <a:off x="2019300" y="4133850"/>
            <a:ext cx="7124700" cy="1009500"/>
          </a:xfrm>
          <a:prstGeom prst="rect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2019300" cy="5143500"/>
          </a:xfrm>
          <a:prstGeom prst="rect">
            <a:avLst/>
          </a:prstGeom>
          <a:noFill/>
          <a:ln cap="flat" cmpd="sng" w="25400">
            <a:solidFill>
              <a:srgbClr val="4285F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4133850"/>
            <a:ext cx="2021967" cy="1010984"/>
          </a:xfrm>
          <a:custGeom>
            <a:rect b="b" l="l" r="r" t="t"/>
            <a:pathLst>
              <a:path extrusionOk="0" h="2209800" w="4419600">
                <a:moveTo>
                  <a:pt x="2209800" y="0"/>
                </a:moveTo>
                <a:cubicBezTo>
                  <a:pt x="3430239" y="0"/>
                  <a:pt x="4419600" y="989361"/>
                  <a:pt x="4419600" y="2209800"/>
                </a:cubicBezTo>
                <a:lnTo>
                  <a:pt x="0" y="2209800"/>
                </a:lnTo>
                <a:cubicBezTo>
                  <a:pt x="0" y="989361"/>
                  <a:pt x="989361" y="0"/>
                  <a:pt x="2209800" y="0"/>
                </a:cubicBezTo>
                <a:close/>
              </a:path>
            </a:pathLst>
          </a:cu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134350" y="4133850"/>
            <a:ext cx="1009500" cy="1009500"/>
          </a:xfrm>
          <a:prstGeom prst="rect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1008126" cy="1008126"/>
          </a:xfrm>
          <a:custGeom>
            <a:rect b="b" l="l" r="r" t="t"/>
            <a:pathLst>
              <a:path extrusionOk="0" h="1371600" w="1371600">
                <a:moveTo>
                  <a:pt x="0" y="0"/>
                </a:moveTo>
                <a:cubicBezTo>
                  <a:pt x="757514" y="0"/>
                  <a:pt x="1371600" y="614086"/>
                  <a:pt x="1371600" y="1371600"/>
                </a:cubicBez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1009500"/>
          </a:xfrm>
          <a:prstGeom prst="rect">
            <a:avLst/>
          </a:prstGeom>
          <a:noFill/>
          <a:ln cap="flat" cmpd="sng" w="25400">
            <a:solidFill>
              <a:srgbClr val="4285F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8134500" y="0"/>
            <a:ext cx="1009500" cy="1009500"/>
          </a:xfrm>
          <a:prstGeom prst="rtTriangle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1009500"/>
          </a:xfrm>
          <a:prstGeom prst="rect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 rot="5400000">
            <a:off x="-249269" y="251365"/>
            <a:ext cx="1005459" cy="502730"/>
          </a:xfrm>
          <a:custGeom>
            <a:rect b="b" l="l" r="r" t="t"/>
            <a:pathLst>
              <a:path extrusionOk="0" h="2209800" w="4419600">
                <a:moveTo>
                  <a:pt x="2209800" y="0"/>
                </a:moveTo>
                <a:cubicBezTo>
                  <a:pt x="3430239" y="0"/>
                  <a:pt x="4419600" y="989361"/>
                  <a:pt x="4419600" y="2209800"/>
                </a:cubicBezTo>
                <a:lnTo>
                  <a:pt x="0" y="2209800"/>
                </a:lnTo>
                <a:cubicBezTo>
                  <a:pt x="0" y="989361"/>
                  <a:pt x="989361" y="0"/>
                  <a:pt x="2209800" y="0"/>
                </a:cubicBezTo>
                <a:close/>
              </a:path>
            </a:pathLst>
          </a:cu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134350" y="0"/>
            <a:ext cx="1009500" cy="1009500"/>
          </a:xfrm>
          <a:prstGeom prst="rect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7"/>
          <p:cNvCxnSpPr/>
          <p:nvPr/>
        </p:nvCxnSpPr>
        <p:spPr>
          <a:xfrm>
            <a:off x="2019299" y="-1"/>
            <a:ext cx="1009500" cy="1009500"/>
          </a:xfrm>
          <a:prstGeom prst="bentConnector3">
            <a:avLst>
              <a:gd fmla="val 0" name="adj1"/>
            </a:avLst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17"/>
          <p:cNvCxnSpPr/>
          <p:nvPr/>
        </p:nvCxnSpPr>
        <p:spPr>
          <a:xfrm flipH="1">
            <a:off x="0" y="0"/>
            <a:ext cx="2019300" cy="201930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17"/>
          <p:cNvCxnSpPr/>
          <p:nvPr/>
        </p:nvCxnSpPr>
        <p:spPr>
          <a:xfrm rot="10800000">
            <a:off x="2019450" y="150"/>
            <a:ext cx="1009500" cy="100950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" name="Google Shape;79;p17"/>
          <p:cNvCxnSpPr/>
          <p:nvPr/>
        </p:nvCxnSpPr>
        <p:spPr>
          <a:xfrm rot="10800000">
            <a:off x="2019450" y="1009650"/>
            <a:ext cx="1009500" cy="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" name="Google Shape;80;p17"/>
          <p:cNvCxnSpPr/>
          <p:nvPr/>
        </p:nvCxnSpPr>
        <p:spPr>
          <a:xfrm flipH="1">
            <a:off x="2019450" y="1009650"/>
            <a:ext cx="1009500" cy="100950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1" name="Google Shape;81;p17"/>
          <p:cNvSpPr/>
          <p:nvPr/>
        </p:nvSpPr>
        <p:spPr>
          <a:xfrm>
            <a:off x="2019300" y="4133850"/>
            <a:ext cx="7124700" cy="1009500"/>
          </a:xfrm>
          <a:prstGeom prst="rect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2019300" cy="5143500"/>
          </a:xfrm>
          <a:prstGeom prst="rect">
            <a:avLst/>
          </a:prstGeom>
          <a:noFill/>
          <a:ln cap="flat" cmpd="sng" w="25400">
            <a:solidFill>
              <a:srgbClr val="4285F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0" y="4133850"/>
            <a:ext cx="2021967" cy="1010984"/>
          </a:xfrm>
          <a:custGeom>
            <a:rect b="b" l="l" r="r" t="t"/>
            <a:pathLst>
              <a:path extrusionOk="0" h="2209800" w="4419600">
                <a:moveTo>
                  <a:pt x="2209800" y="0"/>
                </a:moveTo>
                <a:cubicBezTo>
                  <a:pt x="3430239" y="0"/>
                  <a:pt x="4419600" y="989361"/>
                  <a:pt x="4419600" y="2209800"/>
                </a:cubicBezTo>
                <a:lnTo>
                  <a:pt x="0" y="2209800"/>
                </a:lnTo>
                <a:cubicBezTo>
                  <a:pt x="0" y="989361"/>
                  <a:pt x="989361" y="0"/>
                  <a:pt x="2209800" y="0"/>
                </a:cubicBezTo>
                <a:close/>
              </a:path>
            </a:pathLst>
          </a:cu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8134350" y="4133850"/>
            <a:ext cx="1009500" cy="1009500"/>
          </a:xfrm>
          <a:prstGeom prst="rect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0"/>
            <a:ext cx="1008126" cy="1008126"/>
          </a:xfrm>
          <a:custGeom>
            <a:rect b="b" l="l" r="r" t="t"/>
            <a:pathLst>
              <a:path extrusionOk="0" h="1371600" w="1371600">
                <a:moveTo>
                  <a:pt x="0" y="0"/>
                </a:moveTo>
                <a:cubicBezTo>
                  <a:pt x="757514" y="0"/>
                  <a:pt x="1371600" y="614086"/>
                  <a:pt x="1371600" y="1371600"/>
                </a:cubicBez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0" y="0"/>
            <a:ext cx="9144000" cy="1009500"/>
          </a:xfrm>
          <a:prstGeom prst="rect">
            <a:avLst/>
          </a:prstGeom>
          <a:noFill/>
          <a:ln cap="flat" cmpd="sng" w="25400">
            <a:solidFill>
              <a:srgbClr val="4285F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/>
        </p:nvSpPr>
        <p:spPr>
          <a:xfrm flipH="1">
            <a:off x="8134500" y="0"/>
            <a:ext cx="1009500" cy="1009500"/>
          </a:xfrm>
          <a:prstGeom prst="rtTriangle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0" y="0"/>
            <a:ext cx="9144000" cy="1009500"/>
          </a:xfrm>
          <a:prstGeom prst="rect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 rot="5400000">
            <a:off x="-249269" y="251365"/>
            <a:ext cx="1005459" cy="502730"/>
          </a:xfrm>
          <a:custGeom>
            <a:rect b="b" l="l" r="r" t="t"/>
            <a:pathLst>
              <a:path extrusionOk="0" h="2209800" w="4419600">
                <a:moveTo>
                  <a:pt x="2209800" y="0"/>
                </a:moveTo>
                <a:cubicBezTo>
                  <a:pt x="3430239" y="0"/>
                  <a:pt x="4419600" y="989361"/>
                  <a:pt x="4419600" y="2209800"/>
                </a:cubicBezTo>
                <a:lnTo>
                  <a:pt x="0" y="2209800"/>
                </a:lnTo>
                <a:cubicBezTo>
                  <a:pt x="0" y="989361"/>
                  <a:pt x="989361" y="0"/>
                  <a:pt x="2209800" y="0"/>
                </a:cubicBezTo>
                <a:close/>
              </a:path>
            </a:pathLst>
          </a:cu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8134350" y="0"/>
            <a:ext cx="1009500" cy="1009500"/>
          </a:xfrm>
          <a:prstGeom prst="rect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>
            <p:ph idx="2" type="pic"/>
          </p:nvPr>
        </p:nvSpPr>
        <p:spPr>
          <a:xfrm>
            <a:off x="3888897" y="1200830"/>
            <a:ext cx="4400700" cy="274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103" name="Google Shape;103;p20"/>
          <p:cNvCxnSpPr/>
          <p:nvPr/>
        </p:nvCxnSpPr>
        <p:spPr>
          <a:xfrm>
            <a:off x="8298446" y="0"/>
            <a:ext cx="0" cy="5143500"/>
          </a:xfrm>
          <a:prstGeom prst="straightConnector1">
            <a:avLst/>
          </a:pr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3879372" y="0"/>
            <a:ext cx="0" cy="533700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5" name="Google Shape;105;p20"/>
          <p:cNvSpPr/>
          <p:nvPr/>
        </p:nvSpPr>
        <p:spPr>
          <a:xfrm>
            <a:off x="3879372" y="5356"/>
            <a:ext cx="2375535" cy="1187768"/>
          </a:xfrm>
          <a:custGeom>
            <a:rect b="b" l="l" r="r" t="t"/>
            <a:pathLst>
              <a:path extrusionOk="0" h="2209800" w="4419600">
                <a:moveTo>
                  <a:pt x="2209800" y="0"/>
                </a:moveTo>
                <a:cubicBezTo>
                  <a:pt x="3430239" y="0"/>
                  <a:pt x="4419600" y="989361"/>
                  <a:pt x="4419600" y="2209800"/>
                </a:cubicBezTo>
                <a:lnTo>
                  <a:pt x="0" y="2209800"/>
                </a:lnTo>
                <a:cubicBezTo>
                  <a:pt x="0" y="989361"/>
                  <a:pt x="989361" y="0"/>
                  <a:pt x="2209800" y="0"/>
                </a:cubicBezTo>
                <a:close/>
              </a:path>
            </a:pathLst>
          </a:custGeom>
          <a:noFill/>
          <a:ln cap="flat" cmpd="sng" w="25400">
            <a:solidFill>
              <a:srgbClr val="4285F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7119067" y="3957638"/>
            <a:ext cx="1179300" cy="1179300"/>
          </a:xfrm>
          <a:prstGeom prst="ellipse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5939688" y="3957638"/>
            <a:ext cx="1179300" cy="1179300"/>
          </a:xfrm>
          <a:prstGeom prst="ellipse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0" y="0"/>
            <a:ext cx="2309241" cy="1154621"/>
          </a:xfrm>
          <a:custGeom>
            <a:rect b="b" l="l" r="r" t="t"/>
            <a:pathLst>
              <a:path extrusionOk="0" h="2209800" w="4419600">
                <a:moveTo>
                  <a:pt x="2209800" y="0"/>
                </a:moveTo>
                <a:cubicBezTo>
                  <a:pt x="3430239" y="0"/>
                  <a:pt x="4419600" y="989361"/>
                  <a:pt x="4419600" y="2209800"/>
                </a:cubicBezTo>
                <a:lnTo>
                  <a:pt x="0" y="2209800"/>
                </a:lnTo>
                <a:cubicBezTo>
                  <a:pt x="0" y="989361"/>
                  <a:pt x="989361" y="0"/>
                  <a:pt x="2209800" y="0"/>
                </a:cubicBezTo>
                <a:close/>
              </a:path>
            </a:pathLst>
          </a:cu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6829425" y="3986213"/>
            <a:ext cx="2309241" cy="1154621"/>
          </a:xfrm>
          <a:custGeom>
            <a:rect b="b" l="l" r="r" t="t"/>
            <a:pathLst>
              <a:path extrusionOk="0" h="2209800" w="4419600">
                <a:moveTo>
                  <a:pt x="2209800" y="0"/>
                </a:moveTo>
                <a:cubicBezTo>
                  <a:pt x="3430239" y="0"/>
                  <a:pt x="4419600" y="989361"/>
                  <a:pt x="4419600" y="2209800"/>
                </a:cubicBezTo>
                <a:lnTo>
                  <a:pt x="0" y="2209800"/>
                </a:lnTo>
                <a:cubicBezTo>
                  <a:pt x="0" y="989361"/>
                  <a:pt x="989361" y="0"/>
                  <a:pt x="2209800" y="0"/>
                </a:cubicBezTo>
                <a:close/>
              </a:path>
            </a:pathLst>
          </a:cu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0" y="0"/>
            <a:ext cx="9144000" cy="1157400"/>
          </a:xfrm>
          <a:prstGeom prst="rect">
            <a:avLst/>
          </a:pr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0" y="3986213"/>
            <a:ext cx="9144000" cy="1157400"/>
          </a:xfrm>
          <a:prstGeom prst="rect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6829425" y="0"/>
            <a:ext cx="2314500" cy="5143500"/>
          </a:xfrm>
          <a:prstGeom prst="rect">
            <a:avLst/>
          </a:prstGeom>
          <a:noFill/>
          <a:ln cap="flat" cmpd="sng" w="25400">
            <a:solidFill>
              <a:srgbClr val="4285F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0" y="0"/>
            <a:ext cx="2314500" cy="5143500"/>
          </a:xfrm>
          <a:prstGeom prst="rect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4"/>
          <p:cNvCxnSpPr/>
          <p:nvPr/>
        </p:nvCxnSpPr>
        <p:spPr>
          <a:xfrm>
            <a:off x="546023" y="0"/>
            <a:ext cx="0" cy="5143500"/>
          </a:xfrm>
          <a:prstGeom prst="straightConnector1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3" name="Google Shape;133;p24"/>
          <p:cNvCxnSpPr/>
          <p:nvPr/>
        </p:nvCxnSpPr>
        <p:spPr>
          <a:xfrm>
            <a:off x="0" y="4597478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4" name="Google Shape;134;p24"/>
          <p:cNvSpPr/>
          <p:nvPr/>
        </p:nvSpPr>
        <p:spPr>
          <a:xfrm>
            <a:off x="0" y="4597478"/>
            <a:ext cx="545211" cy="545211"/>
          </a:xfrm>
          <a:custGeom>
            <a:rect b="b" l="l" r="r" t="t"/>
            <a:pathLst>
              <a:path extrusionOk="0" h="1371600" w="1371600">
                <a:moveTo>
                  <a:pt x="0" y="0"/>
                </a:moveTo>
                <a:cubicBezTo>
                  <a:pt x="757514" y="0"/>
                  <a:pt x="1371600" y="614086"/>
                  <a:pt x="1371600" y="1371600"/>
                </a:cubicBez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>
            <p:ph idx="2" type="pic"/>
          </p:nvPr>
        </p:nvSpPr>
        <p:spPr>
          <a:xfrm>
            <a:off x="557929" y="564358"/>
            <a:ext cx="2553300" cy="401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141" name="Google Shape;141;p25"/>
          <p:cNvCxnSpPr/>
          <p:nvPr/>
        </p:nvCxnSpPr>
        <p:spPr>
          <a:xfrm>
            <a:off x="0" y="4588328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2" name="Google Shape;142;p25"/>
          <p:cNvCxnSpPr/>
          <p:nvPr/>
        </p:nvCxnSpPr>
        <p:spPr>
          <a:xfrm>
            <a:off x="0" y="555171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4285F4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3" name="Google Shape;143;p25"/>
          <p:cNvCxnSpPr/>
          <p:nvPr/>
        </p:nvCxnSpPr>
        <p:spPr>
          <a:xfrm>
            <a:off x="546023" y="0"/>
            <a:ext cx="0" cy="5143500"/>
          </a:xfrm>
          <a:prstGeom prst="straightConnector1">
            <a:avLst/>
          </a:prstGeom>
          <a:noFill/>
          <a:ln cap="flat" cmpd="sng" w="25400">
            <a:solidFill>
              <a:srgbClr val="15C28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4" name="Google Shape;144;p25"/>
          <p:cNvSpPr/>
          <p:nvPr/>
        </p:nvSpPr>
        <p:spPr>
          <a:xfrm>
            <a:off x="0" y="4597478"/>
            <a:ext cx="546000" cy="546000"/>
          </a:xfrm>
          <a:prstGeom prst="ellipse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/>
          <p:nvPr>
            <p:ph idx="2" type="pic"/>
          </p:nvPr>
        </p:nvSpPr>
        <p:spPr>
          <a:xfrm>
            <a:off x="1009650" y="1160720"/>
            <a:ext cx="2819400" cy="2819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27"/>
          <p:cNvSpPr/>
          <p:nvPr/>
        </p:nvSpPr>
        <p:spPr>
          <a:xfrm>
            <a:off x="553780" y="704850"/>
            <a:ext cx="3731100" cy="3731100"/>
          </a:xfrm>
          <a:prstGeom prst="ellipse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>
            <p:ph idx="2" type="pic"/>
          </p:nvPr>
        </p:nvSpPr>
        <p:spPr>
          <a:xfrm>
            <a:off x="3774622" y="646370"/>
            <a:ext cx="2277900" cy="227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28"/>
          <p:cNvSpPr/>
          <p:nvPr>
            <p:ph idx="3" type="pic"/>
          </p:nvPr>
        </p:nvSpPr>
        <p:spPr>
          <a:xfrm>
            <a:off x="3774622" y="3077922"/>
            <a:ext cx="2277900" cy="141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9" name="Google Shape;159;p28"/>
          <p:cNvSpPr/>
          <p:nvPr>
            <p:ph idx="4" type="pic"/>
          </p:nvPr>
        </p:nvSpPr>
        <p:spPr>
          <a:xfrm>
            <a:off x="6206357" y="646370"/>
            <a:ext cx="2277900" cy="385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0" y="-1"/>
            <a:ext cx="523800" cy="523800"/>
          </a:xfrm>
          <a:prstGeom prst="rect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>
            <p:ph idx="2" type="pic"/>
          </p:nvPr>
        </p:nvSpPr>
        <p:spPr>
          <a:xfrm>
            <a:off x="523876" y="523876"/>
            <a:ext cx="8096100" cy="220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168" name="Google Shape;168;p30"/>
          <p:cNvCxnSpPr/>
          <p:nvPr/>
        </p:nvCxnSpPr>
        <p:spPr>
          <a:xfrm rot="5400000">
            <a:off x="75" y="-1"/>
            <a:ext cx="523800" cy="52380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9" name="Google Shape;169;p30"/>
          <p:cNvCxnSpPr/>
          <p:nvPr/>
        </p:nvCxnSpPr>
        <p:spPr>
          <a:xfrm flipH="1" rot="-5400000">
            <a:off x="523876" y="-1"/>
            <a:ext cx="523800" cy="523800"/>
          </a:xfrm>
          <a:prstGeom prst="straightConnector1">
            <a:avLst/>
          </a:prstGeom>
          <a:noFill/>
          <a:ln cap="flat" cmpd="sng" w="25400">
            <a:solidFill>
              <a:srgbClr val="EA433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0" name="Google Shape;170;p30"/>
          <p:cNvSpPr/>
          <p:nvPr/>
        </p:nvSpPr>
        <p:spPr>
          <a:xfrm>
            <a:off x="8134350" y="7141"/>
            <a:ext cx="1005459" cy="502730"/>
          </a:xfrm>
          <a:custGeom>
            <a:rect b="b" l="l" r="r" t="t"/>
            <a:pathLst>
              <a:path extrusionOk="0" h="2209800" w="4419600">
                <a:moveTo>
                  <a:pt x="2209800" y="0"/>
                </a:moveTo>
                <a:cubicBezTo>
                  <a:pt x="3430239" y="0"/>
                  <a:pt x="4419600" y="989361"/>
                  <a:pt x="4419600" y="2209800"/>
                </a:cubicBezTo>
                <a:lnTo>
                  <a:pt x="0" y="2209800"/>
                </a:lnTo>
                <a:cubicBezTo>
                  <a:pt x="0" y="989361"/>
                  <a:pt x="989361" y="0"/>
                  <a:pt x="2209800" y="0"/>
                </a:cubicBezTo>
                <a:close/>
              </a:path>
            </a:pathLst>
          </a:cu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8639175" y="523873"/>
            <a:ext cx="504900" cy="504900"/>
          </a:xfrm>
          <a:prstGeom prst="ellipse">
            <a:avLst/>
          </a:prstGeom>
          <a:noFill/>
          <a:ln cap="flat" cmpd="sng" w="25400">
            <a:solidFill>
              <a:srgbClr val="FFC10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bg>
      <p:bgPr>
        <a:solidFill>
          <a:srgbClr val="FFC107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>
            <p:ph idx="2" type="pic"/>
          </p:nvPr>
        </p:nvSpPr>
        <p:spPr>
          <a:xfrm>
            <a:off x="6033611" y="803672"/>
            <a:ext cx="1634400" cy="3536100"/>
          </a:xfrm>
          <a:prstGeom prst="roundRect">
            <a:avLst>
              <a:gd fmla="val 7322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bg>
      <p:bgPr>
        <a:solidFill>
          <a:srgbClr val="15C28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/>
          <p:nvPr>
            <p:ph idx="2" type="pic"/>
          </p:nvPr>
        </p:nvSpPr>
        <p:spPr>
          <a:xfrm>
            <a:off x="5219938" y="498039"/>
            <a:ext cx="2868900" cy="3836100"/>
          </a:xfrm>
          <a:prstGeom prst="roundRect">
            <a:avLst>
              <a:gd fmla="val 192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bg>
      <p:bgPr>
        <a:solidFill>
          <a:srgbClr val="4285F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>
            <p:ph idx="2" type="pic"/>
          </p:nvPr>
        </p:nvSpPr>
        <p:spPr>
          <a:xfrm>
            <a:off x="3420434" y="581025"/>
            <a:ext cx="4705200" cy="283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3054769" y="5297943"/>
            <a:ext cx="2018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FA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-oLRKH8eGcR0h92P3ZAgRUEYu_sAxK_W/edit#heading=h.3dy6vk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-oLRKH8eGcR0h92P3ZAgRUEYu_sAxK_W/edit#heading=h.3dy6vk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-oLRKH8eGcR0h92P3ZAgRUEYu_sAxK_W/edit#heading=h.3dy6vk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-oLRKH8eGcR0h92P3ZAgRUEYu_sAxK_W/edit#heading=h.30j0zll" TargetMode="External"/><Relationship Id="rId4" Type="http://schemas.openxmlformats.org/officeDocument/2006/relationships/hyperlink" Target="https://docs.google.com/document/d/1-oLRKH8eGcR0h92P3ZAgRUEYu_sAxK_W/edit#heading=h.1fob9te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docs.google.com/document/d/1-oLRKH8eGcR0h92P3ZAgRUEYu_sAxK_W/edit#heading=h.3znysh7" TargetMode="External"/><Relationship Id="rId6" Type="http://schemas.openxmlformats.org/officeDocument/2006/relationships/hyperlink" Target="https://docs.google.com/document/d/1-oLRKH8eGcR0h92P3ZAgRUEYu_sAxK_W/edit#heading=h.3dy6vkm" TargetMode="External"/><Relationship Id="rId7" Type="http://schemas.openxmlformats.org/officeDocument/2006/relationships/hyperlink" Target="https://docs.google.com/document/d/1-oLRKH8eGcR0h92P3ZAgRUEYu_sAxK_W/edit#heading=h.1t3h5sf" TargetMode="External"/><Relationship Id="rId8" Type="http://schemas.openxmlformats.org/officeDocument/2006/relationships/hyperlink" Target="https://docs.google.com/document/d/1-oLRKH8eGcR0h92P3ZAgRUEYu_sAxK_W/edit#heading=h.4d34og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6485175" y="4140431"/>
            <a:ext cx="1881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>
                <a:solidFill>
                  <a:srgbClr val="3F3F3F"/>
                </a:solidFill>
                <a:latin typeface="Fredoka One"/>
                <a:ea typeface="Fredoka One"/>
                <a:cs typeface="Fredoka One"/>
                <a:sym typeface="Fredoka One"/>
              </a:rPr>
              <a:t>Javier Criado</a:t>
            </a:r>
            <a:endParaRPr i="0" sz="1300" u="none" cap="none" strike="noStrike">
              <a:solidFill>
                <a:srgbClr val="3F3F3F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s" sz="1300" u="none" cap="none" strike="noStrike">
                <a:solidFill>
                  <a:srgbClr val="3F3F3F"/>
                </a:solidFill>
                <a:latin typeface="Fredoka One"/>
                <a:ea typeface="Fredoka One"/>
                <a:cs typeface="Fredoka One"/>
                <a:sym typeface="Fredoka One"/>
              </a:rPr>
              <a:t>Xabier Gabiña</a:t>
            </a:r>
            <a:endParaRPr i="0" sz="1300" u="none" cap="none" strike="noStrike">
              <a:solidFill>
                <a:srgbClr val="3F3F3F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>
                <a:solidFill>
                  <a:srgbClr val="3F3F3F"/>
                </a:solidFill>
                <a:latin typeface="Fredoka One"/>
                <a:ea typeface="Fredoka One"/>
                <a:cs typeface="Fredoka One"/>
                <a:sym typeface="Fredoka One"/>
              </a:rPr>
              <a:t>Eneko Garcia</a:t>
            </a:r>
            <a:r>
              <a:rPr i="0" lang="es" sz="1300" u="none" cap="none" strike="noStrike">
                <a:solidFill>
                  <a:srgbClr val="3F3F3F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endParaRPr i="0" sz="1300" u="none" cap="none" strike="noStrike">
              <a:solidFill>
                <a:srgbClr val="3F3F3F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s" sz="1300" u="none" cap="none" strike="noStrike">
                <a:solidFill>
                  <a:srgbClr val="3F3F3F"/>
                </a:solidFill>
                <a:latin typeface="Fredoka One"/>
                <a:ea typeface="Fredoka One"/>
                <a:cs typeface="Fredoka One"/>
                <a:sym typeface="Fredoka One"/>
              </a:rPr>
              <a:t>Ainhize Martínez</a:t>
            </a:r>
            <a:endParaRPr i="0" sz="1300" u="none" cap="none" strike="noStrike">
              <a:solidFill>
                <a:srgbClr val="3F3F3F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2920500" y="1716488"/>
            <a:ext cx="55491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ctr"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5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TRABAJO FINAL DE LABORATORIA</a:t>
            </a:r>
            <a:endParaRPr i="0" sz="5400" u="none" cap="none" strike="noStrike">
              <a:solidFill>
                <a:srgbClr val="3F3F3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98" name="Google Shape;198;p36"/>
          <p:cNvSpPr/>
          <p:nvPr/>
        </p:nvSpPr>
        <p:spPr>
          <a:xfrm>
            <a:off x="4754400" y="4140424"/>
            <a:ext cx="18813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es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	   </a:t>
            </a:r>
            <a:r>
              <a:rPr i="0" lang="es" sz="1300" u="none" cap="none" strike="noStrike">
                <a:solidFill>
                  <a:srgbClr val="3F3F3F"/>
                </a:solidFill>
                <a:latin typeface="Fredoka One"/>
                <a:ea typeface="Fredoka One"/>
                <a:cs typeface="Fredoka One"/>
                <a:sym typeface="Fredoka One"/>
              </a:rPr>
              <a:t>Grupo:</a:t>
            </a:r>
            <a:endParaRPr i="0" sz="1300" u="none" cap="none" strike="noStrike">
              <a:solidFill>
                <a:srgbClr val="3F3F3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/>
        </p:nvSpPr>
        <p:spPr>
          <a:xfrm>
            <a:off x="8279325" y="0"/>
            <a:ext cx="86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rgbClr val="EA4335"/>
                </a:solidFill>
              </a:rPr>
              <a:t>10</a:t>
            </a:r>
            <a:endParaRPr b="0" i="0" sz="3300" u="none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332650" y="212125"/>
            <a:ext cx="375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Análisis de datos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áfico, Histograma&#10;&#10;Descripción generada automáticamente"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250" y="0"/>
            <a:ext cx="4383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/>
          <p:nvPr/>
        </p:nvSpPr>
        <p:spPr>
          <a:xfrm>
            <a:off x="0" y="1203150"/>
            <a:ext cx="389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Histograma: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-469575" y="1622850"/>
            <a:ext cx="425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“Edad a la que se empezó a consumir alcohol en los pueblos”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/>
        </p:nvSpPr>
        <p:spPr>
          <a:xfrm>
            <a:off x="8279325" y="0"/>
            <a:ext cx="86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rgbClr val="EA4335"/>
                </a:solidFill>
              </a:rPr>
              <a:t>11</a:t>
            </a:r>
            <a:endParaRPr b="0" i="0" sz="3300" u="none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332650" y="212125"/>
            <a:ext cx="375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Análisis de datos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0" y="1203150"/>
            <a:ext cx="389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Histograma: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-469575" y="1622850"/>
            <a:ext cx="425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“Edad a la que se empezó a consumir alcohol en las ciudades” </a:t>
            </a:r>
            <a:endParaRPr/>
          </a:p>
        </p:txBody>
      </p:sp>
      <p:pic>
        <p:nvPicPr>
          <p:cNvPr descr="Gráfico, Gráfico de barras&#10;&#10;Descripción generada automáticamente"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100" y="0"/>
            <a:ext cx="4383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/>
        </p:nvSpPr>
        <p:spPr>
          <a:xfrm>
            <a:off x="8279325" y="0"/>
            <a:ext cx="86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rgbClr val="EA4335"/>
                </a:solidFill>
              </a:rPr>
              <a:t>12</a:t>
            </a:r>
            <a:endParaRPr b="0" i="0" sz="3300" u="none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332650" y="212125"/>
            <a:ext cx="375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Análisis de datos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0" y="1203150"/>
            <a:ext cx="389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Boxplot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-469575" y="1622850"/>
            <a:ext cx="425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“Edad a la que se empezó a consumir alcohol en los pueblos” </a:t>
            </a:r>
            <a:endParaRPr/>
          </a:p>
        </p:txBody>
      </p:sp>
      <p:pic>
        <p:nvPicPr>
          <p:cNvPr descr="Gráfico, Gráfico de cajas y bigotes&#10;&#10;Descripción generada automáticamente"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100" y="0"/>
            <a:ext cx="4383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/>
        </p:nvSpPr>
        <p:spPr>
          <a:xfrm>
            <a:off x="8279325" y="0"/>
            <a:ext cx="86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" sz="3300">
                <a:solidFill>
                  <a:srgbClr val="EA4335"/>
                </a:solidFill>
              </a:rPr>
              <a:t>13</a:t>
            </a:r>
            <a:endParaRPr b="0" i="0" sz="3300" u="none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8"/>
          <p:cNvSpPr txBox="1"/>
          <p:nvPr/>
        </p:nvSpPr>
        <p:spPr>
          <a:xfrm>
            <a:off x="332650" y="212125"/>
            <a:ext cx="375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Análisis de datos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 txBox="1"/>
          <p:nvPr/>
        </p:nvSpPr>
        <p:spPr>
          <a:xfrm>
            <a:off x="0" y="1203150"/>
            <a:ext cx="389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Boxplot: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-469575" y="1622850"/>
            <a:ext cx="425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“Edad a la que se empezó a consumir alcohol en las ciudades” </a:t>
            </a:r>
            <a:endParaRPr/>
          </a:p>
        </p:txBody>
      </p:sp>
      <p:pic>
        <p:nvPicPr>
          <p:cNvPr descr="Gráfico, Gráfico de cajas y bigotes&#10;&#10;Descripción generada automáticamente" id="306" name="Google Shape;3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100" y="0"/>
            <a:ext cx="4383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/>
        </p:nvSpPr>
        <p:spPr>
          <a:xfrm>
            <a:off x="715823" y="184175"/>
            <a:ext cx="736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Análisis de datos</a:t>
            </a:r>
            <a:endParaRPr sz="30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313" name="Google Shape;313;p49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14</a:t>
            </a:r>
            <a:endParaRPr sz="1100"/>
          </a:p>
        </p:txBody>
      </p:sp>
      <p:sp>
        <p:nvSpPr>
          <p:cNvPr id="314" name="Google Shape;314;p49"/>
          <p:cNvSpPr txBox="1"/>
          <p:nvPr/>
        </p:nvSpPr>
        <p:spPr>
          <a:xfrm>
            <a:off x="343650" y="1145850"/>
            <a:ext cx="8456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200"/>
              </a:spcBef>
              <a:spcAft>
                <a:spcPts val="0"/>
              </a:spcAft>
              <a:buClr>
                <a:srgbClr val="FFC107"/>
              </a:buClr>
              <a:buSzPts val="24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Estadísticos descriptivos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spcBef>
                <a:spcPts val="20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Tendencia central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5" name="Google Shape;315;p49"/>
          <p:cNvGraphicFramePr/>
          <p:nvPr/>
        </p:nvGraphicFramePr>
        <p:xfrm>
          <a:off x="1802450" y="2351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{FB738B1A-1038-417E-96FB-60E44DB49D6B}</a:tableStyleId>
              </a:tblPr>
              <a:tblGrid>
                <a:gridCol w="1407925"/>
                <a:gridCol w="1546200"/>
                <a:gridCol w="1477575"/>
              </a:tblGrid>
              <a:tr h="539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15.26667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16.23333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Mediana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/>
        </p:nvSpPr>
        <p:spPr>
          <a:xfrm>
            <a:off x="715823" y="184175"/>
            <a:ext cx="736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Análisis de datos</a:t>
            </a:r>
            <a:endParaRPr sz="30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322" name="Google Shape;322;p50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15</a:t>
            </a:r>
            <a:endParaRPr sz="1100"/>
          </a:p>
        </p:txBody>
      </p:sp>
      <p:sp>
        <p:nvSpPr>
          <p:cNvPr id="323" name="Google Shape;323;p50"/>
          <p:cNvSpPr txBox="1"/>
          <p:nvPr/>
        </p:nvSpPr>
        <p:spPr>
          <a:xfrm>
            <a:off x="343650" y="1145850"/>
            <a:ext cx="8456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200"/>
              </a:spcBef>
              <a:spcAft>
                <a:spcPts val="0"/>
              </a:spcAft>
              <a:buClr>
                <a:srgbClr val="FFC107"/>
              </a:buClr>
              <a:buSzPts val="24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Estadísticos descriptivos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spcBef>
                <a:spcPts val="20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Tendencia de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dispersión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p50"/>
          <p:cNvGraphicFramePr/>
          <p:nvPr/>
        </p:nvGraphicFramePr>
        <p:xfrm>
          <a:off x="1693400" y="20414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{FB738B1A-1038-417E-96FB-60E44DB49D6B}</a:tableStyleId>
              </a:tblPr>
              <a:tblGrid>
                <a:gridCol w="2783550"/>
                <a:gridCol w="1330100"/>
                <a:gridCol w="1366850"/>
              </a:tblGrid>
              <a:tr h="44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Rango </a:t>
                      </a: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intercuartílico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Varianza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3.995556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1.312222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Desviación</a:t>
                      </a: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típica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1.998889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1.145523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Coeficiente de </a:t>
                      </a: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variación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0.1309316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0.07056608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/>
        </p:nvSpPr>
        <p:spPr>
          <a:xfrm>
            <a:off x="715823" y="184175"/>
            <a:ext cx="736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Análisis de datos</a:t>
            </a:r>
            <a:endParaRPr sz="30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331" name="Google Shape;331;p51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16</a:t>
            </a:r>
            <a:endParaRPr sz="1100"/>
          </a:p>
        </p:txBody>
      </p:sp>
      <p:sp>
        <p:nvSpPr>
          <p:cNvPr id="332" name="Google Shape;332;p51"/>
          <p:cNvSpPr txBox="1"/>
          <p:nvPr/>
        </p:nvSpPr>
        <p:spPr>
          <a:xfrm>
            <a:off x="343650" y="1145850"/>
            <a:ext cx="84567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200"/>
              </a:spcBef>
              <a:spcAft>
                <a:spcPts val="0"/>
              </a:spcAft>
              <a:buClr>
                <a:srgbClr val="FFC107"/>
              </a:buClr>
              <a:buSzPts val="24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Estadísticos descriptivos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spcBef>
                <a:spcPts val="20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Cuartiles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3" name="Google Shape;333;p51"/>
          <p:cNvGraphicFramePr/>
          <p:nvPr/>
        </p:nvGraphicFramePr>
        <p:xfrm>
          <a:off x="1653475" y="2066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{FB738B1A-1038-417E-96FB-60E44DB49D6B}</a:tableStyleId>
              </a:tblPr>
              <a:tblGrid>
                <a:gridCol w="1407925"/>
                <a:gridCol w="1546200"/>
                <a:gridCol w="1477575"/>
              </a:tblGrid>
              <a:tr h="488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9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4" name="Google Shape;334;p51"/>
          <p:cNvCxnSpPr/>
          <p:nvPr/>
        </p:nvCxnSpPr>
        <p:spPr>
          <a:xfrm>
            <a:off x="2257650" y="1765450"/>
            <a:ext cx="825000" cy="11400"/>
          </a:xfrm>
          <a:prstGeom prst="straightConnector1">
            <a:avLst/>
          </a:prstGeom>
          <a:noFill/>
          <a:ln cap="flat" cmpd="sng" w="19050">
            <a:solidFill>
              <a:srgbClr val="15C28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/>
        </p:nvSpPr>
        <p:spPr>
          <a:xfrm>
            <a:off x="249700" y="-88075"/>
            <a:ext cx="59727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just">
              <a:lnSpc>
                <a:spcPct val="107916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3000">
                <a:solidFill>
                  <a:schemeClr val="dk1"/>
                </a:solidFill>
                <a:uFill>
                  <a:noFill/>
                </a:uFill>
                <a:latin typeface="Fredoka One"/>
                <a:ea typeface="Fredoka One"/>
                <a:cs typeface="Fredoka One"/>
                <a:sym typeface="Fredoka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Estimaciones de parámetros poblacionales</a:t>
            </a:r>
            <a:endParaRPr/>
          </a:p>
        </p:txBody>
      </p:sp>
      <p:sp>
        <p:nvSpPr>
          <p:cNvPr id="340" name="Google Shape;340;p52"/>
          <p:cNvSpPr txBox="1"/>
          <p:nvPr/>
        </p:nvSpPr>
        <p:spPr>
          <a:xfrm>
            <a:off x="433050" y="1828650"/>
            <a:ext cx="79782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uestra muestra es pequeña y nos permite usar una estimación puntual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disponemos de información sobre la precisión de tal estimación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Usaremos la estimación por intervalos de confianza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2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17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/>
        </p:nvSpPr>
        <p:spPr>
          <a:xfrm>
            <a:off x="433050" y="1828650"/>
            <a:ext cx="79782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División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varianzas: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intervalo de confianza del 95% de la división de las varianzas 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[1.449254; 6.397274]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intervalo no contiene el número 1 			las varianzas son distintas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3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18</a:t>
            </a:r>
            <a:endParaRPr sz="1100"/>
          </a:p>
        </p:txBody>
      </p:sp>
      <p:cxnSp>
        <p:nvCxnSpPr>
          <p:cNvPr id="348" name="Google Shape;348;p53"/>
          <p:cNvCxnSpPr/>
          <p:nvPr/>
        </p:nvCxnSpPr>
        <p:spPr>
          <a:xfrm>
            <a:off x="5050625" y="3323900"/>
            <a:ext cx="825000" cy="11400"/>
          </a:xfrm>
          <a:prstGeom prst="straightConnector1">
            <a:avLst/>
          </a:prstGeom>
          <a:noFill/>
          <a:ln cap="flat" cmpd="sng" w="19050">
            <a:solidFill>
              <a:srgbClr val="15C28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53"/>
          <p:cNvSpPr txBox="1"/>
          <p:nvPr/>
        </p:nvSpPr>
        <p:spPr>
          <a:xfrm>
            <a:off x="249700" y="-88075"/>
            <a:ext cx="59727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just">
              <a:lnSpc>
                <a:spcPct val="107916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3000">
                <a:solidFill>
                  <a:schemeClr val="dk1"/>
                </a:solidFill>
                <a:uFill>
                  <a:noFill/>
                </a:uFill>
                <a:latin typeface="Fredoka One"/>
                <a:ea typeface="Fredoka One"/>
                <a:cs typeface="Fredoka One"/>
                <a:sym typeface="Fredoka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Estimaciones de parámetros poblacionales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/>
        </p:nvSpPr>
        <p:spPr>
          <a:xfrm>
            <a:off x="433050" y="1828650"/>
            <a:ext cx="79782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 de medias: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intervalo de confianza del 95% de la diferencia de medias: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[-1.8277188; -0.1056146]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intervalo no contiene el número 0 			las medias son distintas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4"/>
          <p:cNvSpPr txBox="1"/>
          <p:nvPr/>
        </p:nvSpPr>
        <p:spPr>
          <a:xfrm>
            <a:off x="7451288" y="130144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19</a:t>
            </a:r>
            <a:endParaRPr sz="1100"/>
          </a:p>
        </p:txBody>
      </p:sp>
      <p:cxnSp>
        <p:nvCxnSpPr>
          <p:cNvPr id="356" name="Google Shape;356;p54"/>
          <p:cNvCxnSpPr/>
          <p:nvPr/>
        </p:nvCxnSpPr>
        <p:spPr>
          <a:xfrm>
            <a:off x="5080525" y="3323925"/>
            <a:ext cx="825000" cy="11400"/>
          </a:xfrm>
          <a:prstGeom prst="straightConnector1">
            <a:avLst/>
          </a:prstGeom>
          <a:noFill/>
          <a:ln cap="flat" cmpd="sng" w="19050">
            <a:solidFill>
              <a:srgbClr val="15C28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54"/>
          <p:cNvSpPr txBox="1"/>
          <p:nvPr/>
        </p:nvSpPr>
        <p:spPr>
          <a:xfrm>
            <a:off x="249700" y="-88075"/>
            <a:ext cx="59727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just">
              <a:lnSpc>
                <a:spcPct val="107916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3000">
                <a:solidFill>
                  <a:schemeClr val="dk1"/>
                </a:solidFill>
                <a:uFill>
                  <a:noFill/>
                </a:uFill>
                <a:latin typeface="Fredoka One"/>
                <a:ea typeface="Fredoka One"/>
                <a:cs typeface="Fredoka One"/>
                <a:sym typeface="Fredoka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Estimaciones de parámetros poblacionales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1797413" y="229238"/>
            <a:ext cx="5549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rgbClr val="3F3F3F"/>
                </a:solidFill>
                <a:latin typeface="Fredoka One"/>
                <a:ea typeface="Fredoka One"/>
                <a:cs typeface="Fredoka One"/>
                <a:sym typeface="Fredoka One"/>
              </a:rPr>
              <a:t>Índice</a:t>
            </a:r>
            <a:endParaRPr b="0" i="0" sz="3000" u="none" cap="none" strike="noStrike">
              <a:solidFill>
                <a:srgbClr val="3F3F3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626978" y="1612267"/>
            <a:ext cx="53667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-285750" lvl="0" marL="3429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EA4335"/>
              </a:buClr>
              <a:buSzPts val="1900"/>
              <a:buFont typeface="Calibri"/>
              <a:buChar char="➔"/>
            </a:pPr>
            <a:r>
              <a:rPr lang="es" sz="1900"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900"/>
              <a:buFont typeface="Calibri"/>
              <a:buChar char="➔"/>
            </a:pPr>
            <a:r>
              <a:rPr lang="es" sz="20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Definición de la variable estadística de estudio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just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Clr>
                <a:srgbClr val="EA4335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Recogida de datos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just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Clr>
                <a:srgbClr val="EA4335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Análisis de los datos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just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Clr>
                <a:srgbClr val="EA4335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Estimaciones de parámetros poblacionales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just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Clr>
                <a:srgbClr val="EA4335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Contraste de hipótesis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just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Clr>
                <a:srgbClr val="EA4335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Conclusiones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98478" y="2841788"/>
            <a:ext cx="2845522" cy="230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/>
        </p:nvSpPr>
        <p:spPr>
          <a:xfrm>
            <a:off x="366450" y="161075"/>
            <a:ext cx="84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just">
              <a:lnSpc>
                <a:spcPct val="107916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3000">
                <a:latin typeface="Fredoka One"/>
                <a:ea typeface="Fredoka One"/>
                <a:cs typeface="Fredoka One"/>
                <a:sym typeface="Fredoka One"/>
              </a:rPr>
              <a:t>Contraste de </a:t>
            </a:r>
            <a:r>
              <a:rPr lang="es" sz="3000">
                <a:latin typeface="Fredoka One"/>
                <a:ea typeface="Fredoka One"/>
                <a:cs typeface="Fredoka One"/>
                <a:sym typeface="Fredoka One"/>
              </a:rPr>
              <a:t>hipótesis</a:t>
            </a:r>
            <a:endParaRPr/>
          </a:p>
        </p:txBody>
      </p:sp>
      <p:sp>
        <p:nvSpPr>
          <p:cNvPr id="363" name="Google Shape;363;p55"/>
          <p:cNvSpPr txBox="1"/>
          <p:nvPr/>
        </p:nvSpPr>
        <p:spPr>
          <a:xfrm>
            <a:off x="982925" y="1683275"/>
            <a:ext cx="7411800" cy="28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Comprobamos si la media poblacional de nuestras muestras son iguales con un nivel de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significación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5%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p-valor = 0.02861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0.02861 &lt; 0.05 =&gt; se rechaza la </a:t>
            </a:r>
            <a:r>
              <a:rPr lang="es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s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las medias de las poblaciones son distintas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90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5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20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/>
        </p:nvSpPr>
        <p:spPr>
          <a:xfrm>
            <a:off x="282900" y="161075"/>
            <a:ext cx="518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just">
              <a:lnSpc>
                <a:spcPct val="107916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3000">
                <a:latin typeface="Fredoka One"/>
                <a:ea typeface="Fredoka One"/>
                <a:cs typeface="Fredoka One"/>
                <a:sym typeface="Fredoka One"/>
              </a:rPr>
              <a:t>Contraste de hipótesis</a:t>
            </a:r>
            <a:endParaRPr/>
          </a:p>
        </p:txBody>
      </p:sp>
      <p:sp>
        <p:nvSpPr>
          <p:cNvPr id="370" name="Google Shape;370;p56"/>
          <p:cNvSpPr txBox="1"/>
          <p:nvPr/>
        </p:nvSpPr>
        <p:spPr>
          <a:xfrm>
            <a:off x="982925" y="1316850"/>
            <a:ext cx="74118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caso de que la media de pueblos &gt; media ciudades con mismo nivel de significación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p-valor = 0.9857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0.9857 &gt; 0.05 =&gt; se acepta la </a:t>
            </a:r>
            <a:r>
              <a:rPr lang="es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s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s" sz="19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media pueblos &lt; media ciudades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90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6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21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/>
        </p:nvSpPr>
        <p:spPr>
          <a:xfrm>
            <a:off x="599625" y="167625"/>
            <a:ext cx="84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just">
              <a:lnSpc>
                <a:spcPct val="107916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3000">
                <a:latin typeface="Fredoka One"/>
                <a:ea typeface="Fredoka One"/>
                <a:cs typeface="Fredoka One"/>
                <a:sym typeface="Fredoka One"/>
              </a:rPr>
              <a:t>Conclusiones</a:t>
            </a:r>
            <a:endParaRPr/>
          </a:p>
        </p:txBody>
      </p:sp>
      <p:sp>
        <p:nvSpPr>
          <p:cNvPr id="377" name="Google Shape;377;p57"/>
          <p:cNvSpPr txBox="1"/>
          <p:nvPr/>
        </p:nvSpPr>
        <p:spPr>
          <a:xfrm>
            <a:off x="958800" y="1699050"/>
            <a:ext cx="72264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dispersión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los 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pueblos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mayor.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0.1309				y: 0.0705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los 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pueblos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empieza antes a beber.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15.2667 años		y: 16.2333 años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7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22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/>
        </p:nvSpPr>
        <p:spPr>
          <a:xfrm>
            <a:off x="599625" y="167625"/>
            <a:ext cx="84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just">
              <a:lnSpc>
                <a:spcPct val="107916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3000">
                <a:latin typeface="Fredoka One"/>
                <a:ea typeface="Fredoka One"/>
                <a:cs typeface="Fredoka One"/>
                <a:sym typeface="Fredoka One"/>
              </a:rPr>
              <a:t>Conclusiones</a:t>
            </a:r>
            <a:endParaRPr/>
          </a:p>
        </p:txBody>
      </p:sp>
      <p:pic>
        <p:nvPicPr>
          <p:cNvPr id="384" name="Google Shape;3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000" y="1196450"/>
            <a:ext cx="5836001" cy="3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23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/>
        </p:nvSpPr>
        <p:spPr>
          <a:xfrm>
            <a:off x="599625" y="167625"/>
            <a:ext cx="84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just">
              <a:lnSpc>
                <a:spcPct val="107916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sz="3000">
                <a:latin typeface="Fredoka One"/>
                <a:ea typeface="Fredoka One"/>
                <a:cs typeface="Fredoka One"/>
                <a:sym typeface="Fredoka One"/>
              </a:rPr>
              <a:t>Conclusiones</a:t>
            </a:r>
            <a:endParaRPr/>
          </a:p>
        </p:txBody>
      </p:sp>
      <p:pic>
        <p:nvPicPr>
          <p:cNvPr id="391" name="Google Shape;3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901" y="1066450"/>
            <a:ext cx="5790200" cy="38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9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24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/>
          <p:nvPr/>
        </p:nvSpPr>
        <p:spPr>
          <a:xfrm>
            <a:off x="3132900" y="2072438"/>
            <a:ext cx="2878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s" sz="3800" u="none" cap="none" strike="noStrike">
                <a:solidFill>
                  <a:srgbClr val="3F3F3F"/>
                </a:solidFill>
                <a:latin typeface="Fredoka One"/>
                <a:ea typeface="Fredoka One"/>
                <a:cs typeface="Fredoka One"/>
                <a:sym typeface="Fredoka One"/>
              </a:rPr>
              <a:t>FIN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773119" y="161081"/>
            <a:ext cx="253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3F3F3F"/>
                </a:solidFill>
                <a:latin typeface="Fredoka One"/>
                <a:ea typeface="Fredoka One"/>
                <a:cs typeface="Fredoka One"/>
                <a:sym typeface="Fredoka One"/>
              </a:rPr>
              <a:t>Objetivos</a:t>
            </a:r>
            <a:endParaRPr sz="1100"/>
          </a:p>
        </p:txBody>
      </p:sp>
      <p:sp>
        <p:nvSpPr>
          <p:cNvPr id="213" name="Google Shape;213;p38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3</a:t>
            </a:r>
            <a:endParaRPr sz="1100"/>
          </a:p>
        </p:txBody>
      </p:sp>
      <p:sp>
        <p:nvSpPr>
          <p:cNvPr id="214" name="Google Shape;214;p38"/>
          <p:cNvSpPr txBox="1"/>
          <p:nvPr/>
        </p:nvSpPr>
        <p:spPr>
          <a:xfrm>
            <a:off x="412575" y="1375025"/>
            <a:ext cx="84567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studiar dos muestras poblacionales diferentes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Trabajando con la misma variable estadística</a:t>
            </a:r>
            <a:b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Poner a prueba nuestros conocimientos en: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Estadística descriptiva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al muestreo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de parámetros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Contrastes de hipótesis paramétricas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38"/>
          <p:cNvCxnSpPr/>
          <p:nvPr/>
        </p:nvCxnSpPr>
        <p:spPr>
          <a:xfrm flipH="1">
            <a:off x="3071275" y="1765450"/>
            <a:ext cx="11400" cy="584400"/>
          </a:xfrm>
          <a:prstGeom prst="straightConnector1">
            <a:avLst/>
          </a:prstGeom>
          <a:noFill/>
          <a:ln cap="flat" cmpd="sng" w="19050">
            <a:solidFill>
              <a:srgbClr val="15C28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225" y="3089725"/>
            <a:ext cx="1764600" cy="1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/>
        </p:nvSpPr>
        <p:spPr>
          <a:xfrm>
            <a:off x="493050" y="0"/>
            <a:ext cx="7562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Definición de la variable estadística de estudio</a:t>
            </a:r>
            <a:endParaRPr sz="23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4</a:t>
            </a:r>
            <a:endParaRPr sz="1100"/>
          </a:p>
        </p:txBody>
      </p:sp>
      <p:sp>
        <p:nvSpPr>
          <p:cNvPr id="224" name="Google Shape;224;p39"/>
          <p:cNvSpPr txBox="1"/>
          <p:nvPr/>
        </p:nvSpPr>
        <p:spPr>
          <a:xfrm>
            <a:off x="493050" y="1375025"/>
            <a:ext cx="83763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variable a estudiar es “</a:t>
            </a:r>
            <a:r>
              <a:rPr i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 a la que se empezó a consumir alcohol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la cual dividiremos en dos poblaciones: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“Edad a la que se empezó a consumir alcohol en los pueblos”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Y: “Edad a la que se empezó a consumir alcohol en las ciudades”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comparar los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estadísticos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descriptivos de las dos poblaciones: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Similitudes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715823" y="184175"/>
            <a:ext cx="736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Recogida de datos</a:t>
            </a:r>
            <a:endParaRPr sz="30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5</a:t>
            </a:r>
            <a:endParaRPr sz="1100"/>
          </a:p>
        </p:txBody>
      </p:sp>
      <p:sp>
        <p:nvSpPr>
          <p:cNvPr id="232" name="Google Shape;232;p40"/>
          <p:cNvSpPr txBox="1"/>
          <p:nvPr/>
        </p:nvSpPr>
        <p:spPr>
          <a:xfrm>
            <a:off x="412575" y="1375025"/>
            <a:ext cx="8456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Mediante una encuesta usando “</a:t>
            </a:r>
            <a:r>
              <a:rPr i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Form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total de 66 participante: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de ellas viven en una ciudad (más de 50.000 habitantes)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 restantes en pueblos (menos de 50.000 habitantes).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ambas poblaciones hemos escogido una muestra de 30 datos aleatorios con los que trabajaremos.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/>
        </p:nvSpPr>
        <p:spPr>
          <a:xfrm>
            <a:off x="715346" y="-23025"/>
            <a:ext cx="493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Recogida de datos</a:t>
            </a:r>
            <a:endParaRPr sz="1100"/>
          </a:p>
        </p:txBody>
      </p:sp>
      <p:sp>
        <p:nvSpPr>
          <p:cNvPr id="239" name="Google Shape;239;p41"/>
          <p:cNvSpPr txBox="1"/>
          <p:nvPr/>
        </p:nvSpPr>
        <p:spPr>
          <a:xfrm>
            <a:off x="7624181" y="-46125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6</a:t>
            </a:r>
            <a:endParaRPr sz="1100"/>
          </a:p>
        </p:txBody>
      </p:sp>
      <p:pic>
        <p:nvPicPr>
          <p:cNvPr descr="Gráfico, Gráfico circular&#10;&#10;Descripción generada automáticamente"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25" y="577275"/>
            <a:ext cx="8593675" cy="39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/>
        </p:nvSpPr>
        <p:spPr>
          <a:xfrm>
            <a:off x="715346" y="-23025"/>
            <a:ext cx="493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Recogida de datos</a:t>
            </a:r>
            <a:endParaRPr sz="1100"/>
          </a:p>
        </p:txBody>
      </p:sp>
      <p:sp>
        <p:nvSpPr>
          <p:cNvPr id="247" name="Google Shape;247;p42"/>
          <p:cNvSpPr txBox="1"/>
          <p:nvPr/>
        </p:nvSpPr>
        <p:spPr>
          <a:xfrm>
            <a:off x="7624181" y="-46125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7</a:t>
            </a:r>
            <a:endParaRPr sz="1100"/>
          </a:p>
        </p:txBody>
      </p:sp>
      <p:pic>
        <p:nvPicPr>
          <p:cNvPr descr="Gráfico, Gráfico de barras, Histograma&#10;&#10;Descripción generada automáticamente"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5" y="577275"/>
            <a:ext cx="8556175" cy="39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/>
        </p:nvSpPr>
        <p:spPr>
          <a:xfrm>
            <a:off x="715823" y="184175"/>
            <a:ext cx="736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Análisis</a:t>
            </a: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 de datos</a:t>
            </a:r>
            <a:endParaRPr sz="30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8</a:t>
            </a:r>
            <a:endParaRPr sz="1100"/>
          </a:p>
        </p:txBody>
      </p:sp>
      <p:sp>
        <p:nvSpPr>
          <p:cNvPr id="256" name="Google Shape;256;p43"/>
          <p:cNvSpPr txBox="1"/>
          <p:nvPr/>
        </p:nvSpPr>
        <p:spPr>
          <a:xfrm>
            <a:off x="343650" y="1145850"/>
            <a:ext cx="8456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de frecuencias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“Edad a la que se empezó a consumir alcohol en los pueblos”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p43"/>
          <p:cNvGraphicFramePr/>
          <p:nvPr/>
        </p:nvGraphicFramePr>
        <p:xfrm>
          <a:off x="1725675" y="21382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{FB738B1A-1038-417E-96FB-60E44DB49D6B}</a:tableStyleId>
              </a:tblPr>
              <a:tblGrid>
                <a:gridCol w="1112750"/>
                <a:gridCol w="1113525"/>
                <a:gridCol w="1113525"/>
                <a:gridCol w="1113525"/>
                <a:gridCol w="1113525"/>
              </a:tblGrid>
              <a:tr h="32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Edad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0.0667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0.1667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0.0667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0.2667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/>
        </p:nvSpPr>
        <p:spPr>
          <a:xfrm>
            <a:off x="715823" y="184175"/>
            <a:ext cx="736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Análisis de datos</a:t>
            </a:r>
            <a:endParaRPr sz="300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7505163" y="161069"/>
            <a:ext cx="22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A4335"/>
                </a:solidFill>
              </a:rPr>
              <a:t>9</a:t>
            </a:r>
            <a:endParaRPr sz="1100"/>
          </a:p>
        </p:txBody>
      </p:sp>
      <p:sp>
        <p:nvSpPr>
          <p:cNvPr id="265" name="Google Shape;265;p44"/>
          <p:cNvSpPr txBox="1"/>
          <p:nvPr/>
        </p:nvSpPr>
        <p:spPr>
          <a:xfrm>
            <a:off x="424025" y="1180225"/>
            <a:ext cx="8456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ts val="1900"/>
              <a:buFont typeface="Calibri"/>
              <a:buChar char="➔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de frecuencias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Clr>
                <a:srgbClr val="15C286"/>
              </a:buClr>
              <a:buSzPts val="1900"/>
              <a:buFont typeface="Calibri"/>
              <a:buChar char="◆"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Y: “Edad a la que se empezó a consumir alcohol en las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ciudades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6" name="Google Shape;266;p44"/>
          <p:cNvGraphicFramePr/>
          <p:nvPr/>
        </p:nvGraphicFramePr>
        <p:xfrm>
          <a:off x="1699325" y="20774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{FB738B1A-1038-417E-96FB-60E44DB49D6B}</a:tableStyleId>
              </a:tblPr>
              <a:tblGrid>
                <a:gridCol w="1000000"/>
                <a:gridCol w="1098225"/>
                <a:gridCol w="1049475"/>
                <a:gridCol w="1049475"/>
                <a:gridCol w="1049475"/>
              </a:tblGrid>
              <a:tr h="452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Edad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0.0667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0.0667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0.8667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0.1333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285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