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10445E-A809-4282-84D9-CA1E076A6136}">
  <a:tblStyle styleId="{D810445E-A809-4282-84D9-CA1E076A613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8"/>
  </p:normalViewPr>
  <p:slideViewPr>
    <p:cSldViewPr snapToGrid="0" snapToObjects="1">
      <p:cViewPr varScale="1">
        <p:scale>
          <a:sx n="130" d="100"/>
          <a:sy n="130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Over 100 contributors over time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Over 100 contributors over time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Extended iOS support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Xamarin.Apple PCL support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Bait and switch for plugins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Extended iOS support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Xamarin.Apple PCL support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Bait and switch for plugins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Extended iOS support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Xamarin.Apple PCL support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Bait and switch for plugins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Extended iOS support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Xamarin.Apple PCL support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Bait and switch for plugins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Extended iOS support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Xamarin.Apple PCL support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Bait and switch for plugins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Stuart used it as a framework for some Star Wars app he made with some other guys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Extended iOS support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Xamarin.Apple PCL support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Bait and switch for plugins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Separated Presentation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View is platform specific, all other are shared across platforms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Other techniques instead of Mvvm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File Linking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/>
              <a:t>Shared Code Projects #IF #ENDIF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-GB"/>
              <a:t>Portable Class Libraries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z="1200" b="1"/>
              <a:t>‹#›</a:t>
            </a:fld>
            <a:endParaRPr lang="en-GB" sz="1200" b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1C6FB8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0F1"/>
              </a:buClr>
              <a:buSzPct val="100000"/>
              <a:buFont typeface="Raleway"/>
              <a:buNone/>
              <a:defRPr sz="2800">
                <a:solidFill>
                  <a:srgbClr val="D9E0F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en-GB" sz="1200"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8" name="Shape 68" descr="logo-xablu-white-large-01.png"/>
          <p:cNvPicPr preferRelativeResize="0"/>
          <p:nvPr/>
        </p:nvPicPr>
        <p:blipFill rotWithShape="1">
          <a:blip r:embed="rId2">
            <a:alphaModFix/>
          </a:blip>
          <a:srcRect t="14679" b="14679"/>
          <a:stretch/>
        </p:blipFill>
        <p:spPr>
          <a:xfrm>
            <a:off x="7922975" y="4812963"/>
            <a:ext cx="600575" cy="15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Shape 69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Xablu logo">
    <p:bg>
      <p:bgPr>
        <a:solidFill>
          <a:srgbClr val="1C6FB8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img_progress_is_teamwork.jpeg"/>
          <p:cNvPicPr preferRelativeResize="0"/>
          <p:nvPr/>
        </p:nvPicPr>
        <p:blipFill rotWithShape="1">
          <a:blip r:embed="rId2">
            <a:alphaModFix/>
          </a:blip>
          <a:srcRect t="9"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0" y="463500"/>
            <a:ext cx="8910900" cy="4680000"/>
          </a:xfrm>
          <a:prstGeom prst="rect">
            <a:avLst/>
          </a:prstGeom>
          <a:solidFill>
            <a:srgbClr val="1C6FB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624" y="1831325"/>
            <a:ext cx="4828652" cy="12723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057627" y="3216055"/>
            <a:ext cx="7297500" cy="5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Progress is teamwork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1C6FB8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en-GB" sz="1200"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8" name="Shape 78" descr="logo-xablu-white-large-01.png"/>
          <p:cNvPicPr preferRelativeResize="0"/>
          <p:nvPr/>
        </p:nvPicPr>
        <p:blipFill rotWithShape="1">
          <a:blip r:embed="rId2">
            <a:alphaModFix/>
          </a:blip>
          <a:srcRect t="14679" b="14679"/>
          <a:stretch/>
        </p:blipFill>
        <p:spPr>
          <a:xfrm>
            <a:off x="7922975" y="4812963"/>
            <a:ext cx="600575" cy="15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Shape 79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1C6FB8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en-GB" sz="1200"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5" name="Shape 95" descr="logo-xablu-white-large-01.png"/>
          <p:cNvPicPr preferRelativeResize="0"/>
          <p:nvPr/>
        </p:nvPicPr>
        <p:blipFill rotWithShape="1">
          <a:blip r:embed="rId2">
            <a:alphaModFix/>
          </a:blip>
          <a:srcRect t="14679" b="14679"/>
          <a:stretch/>
        </p:blipFill>
        <p:spPr>
          <a:xfrm>
            <a:off x="7922975" y="4812963"/>
            <a:ext cx="600575" cy="15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Shape 96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rgbClr val="1C6FB8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en-GB" sz="1200" b="1">
              <a:solidFill>
                <a:srgbClr val="1C6FB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3" name="Shape 103" descr="logo-xablu-blue.png"/>
          <p:cNvPicPr preferRelativeResize="0"/>
          <p:nvPr/>
        </p:nvPicPr>
        <p:blipFill rotWithShape="1">
          <a:blip r:embed="rId2">
            <a:alphaModFix/>
          </a:blip>
          <a:srcRect t="14679" b="14679"/>
          <a:stretch/>
        </p:blipFill>
        <p:spPr>
          <a:xfrm>
            <a:off x="7922975" y="4812963"/>
            <a:ext cx="600575" cy="15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1C6FB8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rgbClr val="1C6FB8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12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en-GB" sz="1200"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1" name="Shape 111" descr="logo-xablu-white-large-01.png"/>
          <p:cNvPicPr preferRelativeResize="0"/>
          <p:nvPr/>
        </p:nvPicPr>
        <p:blipFill rotWithShape="1">
          <a:blip r:embed="rId2">
            <a:alphaModFix/>
          </a:blip>
          <a:srcRect t="14679" b="14679"/>
          <a:stretch/>
        </p:blipFill>
        <p:spPr>
          <a:xfrm>
            <a:off x="7922975" y="4812963"/>
            <a:ext cx="600575" cy="15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Shape 112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1C6FB8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0F1"/>
              </a:buClr>
              <a:buSzPct val="100000"/>
              <a:buFont typeface="Raleway"/>
              <a:buNone/>
              <a:defRPr sz="2800">
                <a:solidFill>
                  <a:srgbClr val="D9E0F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en-GB" sz="1200"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4" name="Shape 124" descr="logo-xablu-white-large-01.png"/>
          <p:cNvPicPr preferRelativeResize="0"/>
          <p:nvPr/>
        </p:nvPicPr>
        <p:blipFill rotWithShape="1">
          <a:blip r:embed="rId2">
            <a:alphaModFix/>
          </a:blip>
          <a:srcRect t="14679" b="14679"/>
          <a:stretch/>
        </p:blipFill>
        <p:spPr>
          <a:xfrm>
            <a:off x="7922975" y="4812963"/>
            <a:ext cx="600575" cy="15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Xablu logo">
    <p:bg>
      <p:bgPr>
        <a:solidFill>
          <a:srgbClr val="1C6FB8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 descr="img_progress_is_teamwork.jpeg"/>
          <p:cNvPicPr preferRelativeResize="0"/>
          <p:nvPr/>
        </p:nvPicPr>
        <p:blipFill rotWithShape="1">
          <a:blip r:embed="rId2">
            <a:alphaModFix/>
          </a:blip>
          <a:srcRect t="9"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0" y="3039750"/>
            <a:ext cx="3123299" cy="1640400"/>
          </a:xfrm>
          <a:prstGeom prst="rect">
            <a:avLst/>
          </a:prstGeom>
          <a:solidFill>
            <a:srgbClr val="1C6FB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271450" y="3039750"/>
            <a:ext cx="5872500" cy="1640400"/>
          </a:xfrm>
          <a:prstGeom prst="rect">
            <a:avLst/>
          </a:prstGeom>
          <a:solidFill>
            <a:srgbClr val="1C6FB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00" y="3519175"/>
            <a:ext cx="1692450" cy="4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370700" y="4004525"/>
            <a:ext cx="2557800" cy="19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Progress is teamwork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1C6FB8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en-GB" sz="1200"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5" name="Shape 135" descr="logo-xablu-white-large-01.png"/>
          <p:cNvPicPr preferRelativeResize="0"/>
          <p:nvPr/>
        </p:nvPicPr>
        <p:blipFill rotWithShape="1">
          <a:blip r:embed="rId2">
            <a:alphaModFix/>
          </a:blip>
          <a:srcRect t="14679" b="14679"/>
          <a:stretch/>
        </p:blipFill>
        <p:spPr>
          <a:xfrm>
            <a:off x="7922975" y="4812963"/>
            <a:ext cx="600575" cy="15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Shape 136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474F"/>
              </a:buClr>
              <a:buFont typeface="Roboto Slab"/>
              <a:defRPr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37474F"/>
              </a:buClr>
              <a:buFont typeface="Roboto Slab"/>
              <a:defRPr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37474F"/>
              </a:buClr>
              <a:buFont typeface="Roboto Slab"/>
              <a:defRPr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37474F"/>
              </a:buClr>
              <a:buFont typeface="Roboto Slab"/>
              <a:defRPr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37474F"/>
              </a:buClr>
              <a:buFont typeface="Roboto Slab"/>
              <a:defRPr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37474F"/>
              </a:buClr>
              <a:buFont typeface="Roboto Slab"/>
              <a:defRPr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37474F"/>
              </a:buClr>
              <a:buFont typeface="Roboto Slab"/>
              <a:defRPr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37474F"/>
              </a:buClr>
              <a:buFont typeface="Roboto Slab"/>
              <a:defRPr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37474F"/>
              </a:buClr>
              <a:buFont typeface="Roboto Slab"/>
              <a:defRPr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37474F"/>
              </a:buClr>
              <a:defRPr>
                <a:solidFill>
                  <a:srgbClr val="37474F"/>
                </a:solidFill>
              </a:defRPr>
            </a:lvl1pPr>
            <a:lvl2pPr lvl="1">
              <a:spcBef>
                <a:spcPts val="0"/>
              </a:spcBef>
              <a:buClr>
                <a:srgbClr val="37474F"/>
              </a:buClr>
              <a:defRPr>
                <a:solidFill>
                  <a:srgbClr val="37474F"/>
                </a:solidFill>
              </a:defRPr>
            </a:lvl2pPr>
            <a:lvl3pPr lvl="2">
              <a:spcBef>
                <a:spcPts val="0"/>
              </a:spcBef>
              <a:buClr>
                <a:srgbClr val="37474F"/>
              </a:buClr>
              <a:defRPr>
                <a:solidFill>
                  <a:srgbClr val="37474F"/>
                </a:solidFill>
              </a:defRPr>
            </a:lvl3pPr>
            <a:lvl4pPr lvl="3">
              <a:spcBef>
                <a:spcPts val="0"/>
              </a:spcBef>
              <a:buClr>
                <a:srgbClr val="37474F"/>
              </a:buClr>
              <a:defRPr>
                <a:solidFill>
                  <a:srgbClr val="37474F"/>
                </a:solidFill>
              </a:defRPr>
            </a:lvl4pPr>
            <a:lvl5pPr lvl="4">
              <a:spcBef>
                <a:spcPts val="0"/>
              </a:spcBef>
              <a:buClr>
                <a:srgbClr val="37474F"/>
              </a:buClr>
              <a:defRPr>
                <a:solidFill>
                  <a:srgbClr val="37474F"/>
                </a:solidFill>
              </a:defRPr>
            </a:lvl5pPr>
            <a:lvl6pPr lvl="5">
              <a:spcBef>
                <a:spcPts val="0"/>
              </a:spcBef>
              <a:buClr>
                <a:srgbClr val="37474F"/>
              </a:buClr>
              <a:defRPr>
                <a:solidFill>
                  <a:srgbClr val="37474F"/>
                </a:solidFill>
              </a:defRPr>
            </a:lvl6pPr>
            <a:lvl7pPr lvl="6">
              <a:spcBef>
                <a:spcPts val="0"/>
              </a:spcBef>
              <a:buClr>
                <a:srgbClr val="37474F"/>
              </a:buClr>
              <a:defRPr>
                <a:solidFill>
                  <a:srgbClr val="37474F"/>
                </a:solidFill>
              </a:defRPr>
            </a:lvl7pPr>
            <a:lvl8pPr lvl="7">
              <a:spcBef>
                <a:spcPts val="0"/>
              </a:spcBef>
              <a:buClr>
                <a:srgbClr val="37474F"/>
              </a:buClr>
              <a:defRPr>
                <a:solidFill>
                  <a:srgbClr val="37474F"/>
                </a:solidFill>
              </a:defRPr>
            </a:lvl8pPr>
            <a:lvl9pPr lvl="8">
              <a:spcBef>
                <a:spcPts val="0"/>
              </a:spcBef>
              <a:buClr>
                <a:srgbClr val="37474F"/>
              </a:buClr>
              <a:defRPr>
                <a:solidFill>
                  <a:srgbClr val="37474F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1C6FB8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en-GB" sz="1200"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2" name="Shape 152" descr="logo-xablu-white-large-01.png"/>
          <p:cNvPicPr preferRelativeResize="0"/>
          <p:nvPr/>
        </p:nvPicPr>
        <p:blipFill rotWithShape="1">
          <a:blip r:embed="rId2">
            <a:alphaModFix/>
          </a:blip>
          <a:srcRect t="14679" b="14679"/>
          <a:stretch/>
        </p:blipFill>
        <p:spPr>
          <a:xfrm>
            <a:off x="7922975" y="4812963"/>
            <a:ext cx="600575" cy="15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rgbClr val="1C6FB8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en-GB" sz="1200" b="1">
              <a:solidFill>
                <a:srgbClr val="1C6FB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0" name="Shape 160" descr="logo-xablu-blue.png"/>
          <p:cNvPicPr preferRelativeResize="0"/>
          <p:nvPr/>
        </p:nvPicPr>
        <p:blipFill rotWithShape="1">
          <a:blip r:embed="rId2">
            <a:alphaModFix/>
          </a:blip>
          <a:srcRect t="14679" b="14679"/>
          <a:stretch/>
        </p:blipFill>
        <p:spPr>
          <a:xfrm>
            <a:off x="7922975" y="4812963"/>
            <a:ext cx="600575" cy="15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Shape 161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1C6FB8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rgbClr val="1C6FB8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12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en-GB" sz="1200"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8" name="Shape 168" descr="logo-xablu-white-large-01.png"/>
          <p:cNvPicPr preferRelativeResize="0"/>
          <p:nvPr/>
        </p:nvPicPr>
        <p:blipFill rotWithShape="1">
          <a:blip r:embed="rId2">
            <a:alphaModFix/>
          </a:blip>
          <a:srcRect t="14679" b="14679"/>
          <a:stretch/>
        </p:blipFill>
        <p:spPr>
          <a:xfrm>
            <a:off x="7922975" y="4812963"/>
            <a:ext cx="600575" cy="15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Shape 169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31" name="Shape 31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00"/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F0A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474F"/>
              </a:buClr>
              <a:buSzPct val="100000"/>
              <a:buFont typeface="Roboto Slab"/>
              <a:buNone/>
              <a:defRPr sz="3200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37474F"/>
              </a:buClr>
              <a:buSzPct val="100000"/>
              <a:buFont typeface="Roboto Slab"/>
              <a:buNone/>
              <a:defRPr sz="3200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37474F"/>
              </a:buClr>
              <a:buSzPct val="100000"/>
              <a:buFont typeface="Roboto Slab"/>
              <a:buNone/>
              <a:defRPr sz="3200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37474F"/>
              </a:buClr>
              <a:buSzPct val="100000"/>
              <a:buFont typeface="Roboto Slab"/>
              <a:buNone/>
              <a:defRPr sz="3200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37474F"/>
              </a:buClr>
              <a:buSzPct val="100000"/>
              <a:buFont typeface="Roboto Slab"/>
              <a:buNone/>
              <a:defRPr sz="3200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37474F"/>
              </a:buClr>
              <a:buSzPct val="100000"/>
              <a:buFont typeface="Roboto Slab"/>
              <a:buNone/>
              <a:defRPr sz="3200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37474F"/>
              </a:buClr>
              <a:buSzPct val="100000"/>
              <a:buFont typeface="Roboto Slab"/>
              <a:buNone/>
              <a:defRPr sz="3200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37474F"/>
              </a:buClr>
              <a:buSzPct val="100000"/>
              <a:buFont typeface="Roboto Slab"/>
              <a:buNone/>
              <a:defRPr sz="3200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37474F"/>
              </a:buClr>
              <a:buSzPct val="100000"/>
              <a:buFont typeface="Roboto Slab"/>
              <a:buNone/>
              <a:defRPr sz="3200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7474F"/>
              </a:buClr>
              <a:buSzPct val="100000"/>
              <a:buFont typeface="Roboto"/>
              <a:defRPr sz="18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7474F"/>
              </a:buClr>
              <a:buFont typeface="Roboto"/>
              <a:defRPr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7474F"/>
              </a:buClr>
              <a:buFont typeface="Roboto"/>
              <a:defRPr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7474F"/>
              </a:buClr>
              <a:buFont typeface="Roboto"/>
              <a:defRPr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7474F"/>
              </a:buClr>
              <a:buFont typeface="Roboto"/>
              <a:defRPr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7474F"/>
              </a:buClr>
              <a:buFont typeface="Roboto"/>
              <a:defRPr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7474F"/>
              </a:buClr>
              <a:buFont typeface="Roboto"/>
              <a:defRPr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7474F"/>
              </a:buClr>
              <a:buFont typeface="Roboto"/>
              <a:defRPr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7474F"/>
              </a:buClr>
              <a:buFont typeface="Roboto"/>
              <a:defRPr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F9F9F9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en-GB" sz="1200" b="1">
              <a:solidFill>
                <a:srgbClr val="F9F9F9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" name="Shape 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22975" y="4812963"/>
            <a:ext cx="600575" cy="15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hape 10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C6FB8"/>
              </a:buClr>
              <a:buSzPct val="100000"/>
              <a:buFont typeface="Roboto Slab"/>
              <a:buNone/>
              <a:defRPr sz="300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en-GB" sz="1200" b="1">
              <a:solidFill>
                <a:srgbClr val="1C6FB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2" name="Shape 62" descr="logo-xablu-blue.png"/>
          <p:cNvPicPr preferRelativeResize="0"/>
          <p:nvPr/>
        </p:nvPicPr>
        <p:blipFill rotWithShape="1">
          <a:blip r:embed="rId14">
            <a:alphaModFix/>
          </a:blip>
          <a:srcRect t="14679" b="14679"/>
          <a:stretch/>
        </p:blipFill>
        <p:spPr>
          <a:xfrm>
            <a:off x="7922975" y="4812963"/>
            <a:ext cx="600575" cy="15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1C6FB8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C6FB8"/>
              </a:buClr>
              <a:buSzPct val="100000"/>
              <a:buFont typeface="Roboto Slab"/>
              <a:buNone/>
              <a:defRPr sz="300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en-GB" sz="1200" b="1">
              <a:solidFill>
                <a:srgbClr val="1C6FB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8" name="Shape 118" descr="logo-xablu-blue.png"/>
          <p:cNvPicPr preferRelativeResize="0"/>
          <p:nvPr/>
        </p:nvPicPr>
        <p:blipFill rotWithShape="1">
          <a:blip r:embed="rId14">
            <a:alphaModFix/>
          </a:blip>
          <a:srcRect t="14679" b="14679"/>
          <a:stretch/>
        </p:blipFill>
        <p:spPr>
          <a:xfrm>
            <a:off x="7922975" y="4812963"/>
            <a:ext cx="600575" cy="15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Shape 119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1C6FB8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0" y="4232950"/>
            <a:ext cx="9144000" cy="91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ctrTitle"/>
          </p:nvPr>
        </p:nvSpPr>
        <p:spPr>
          <a:xfrm>
            <a:off x="390525" y="470900"/>
            <a:ext cx="7246500" cy="14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 err="1">
                <a:solidFill>
                  <a:srgbClr val="37474F"/>
                </a:solidFill>
              </a:rPr>
              <a:t>MvvmCross</a:t>
            </a:r>
            <a:endParaRPr lang="en-GB" b="1" dirty="0">
              <a:solidFill>
                <a:srgbClr val="37474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3000" dirty="0">
                <a:solidFill>
                  <a:srgbClr val="607D8B"/>
                </a:solidFill>
                <a:latin typeface="Roboto"/>
                <a:ea typeface="Roboto"/>
                <a:cs typeface="Roboto"/>
                <a:sym typeface="Roboto"/>
              </a:rPr>
              <a:t>Custom Bindings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ubTitle" idx="1"/>
          </p:nvPr>
        </p:nvSpPr>
        <p:spPr>
          <a:xfrm>
            <a:off x="1806675" y="2489100"/>
            <a:ext cx="2706300" cy="40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rPr>
              <a:t>Maurits van Beusekom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4294967295"/>
          </p:nvPr>
        </p:nvSpPr>
        <p:spPr>
          <a:xfrm>
            <a:off x="4513125" y="2893475"/>
            <a:ext cx="3123900" cy="65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rgbClr val="607D8B"/>
                </a:solidFill>
              </a:rPr>
              <a:t>github.com</a:t>
            </a:r>
            <a:r>
              <a:rPr lang="en-GB" sz="1400" dirty="0">
                <a:solidFill>
                  <a:srgbClr val="607D8B"/>
                </a:solidFill>
              </a:rPr>
              <a:t>/</a:t>
            </a:r>
            <a:r>
              <a:rPr lang="en-GB" sz="1400">
                <a:solidFill>
                  <a:srgbClr val="607D8B"/>
                </a:solidFill>
              </a:rPr>
              <a:t>mvanbeusekom</a:t>
            </a:r>
            <a:endParaRPr lang="en-GB" sz="1400" dirty="0">
              <a:solidFill>
                <a:srgbClr val="607D8B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7474F"/>
              </a:solidFill>
            </a:endParaRPr>
          </a:p>
        </p:txBody>
      </p:sp>
      <p:pic>
        <p:nvPicPr>
          <p:cNvPr id="179" name="Shape 179" descr="Maurits - Squar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950" y="2568750"/>
            <a:ext cx="910500" cy="910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50" y="4233000"/>
            <a:ext cx="910500" cy="9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>
            <a:spLocks noGrp="1"/>
          </p:cNvSpPr>
          <p:nvPr>
            <p:ph type="body" idx="4294967295"/>
          </p:nvPr>
        </p:nvSpPr>
        <p:spPr>
          <a:xfrm>
            <a:off x="1806675" y="2893475"/>
            <a:ext cx="3123900" cy="65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607D8B"/>
                </a:solidFill>
              </a:rPr>
              <a:t>@</a:t>
            </a:r>
            <a:r>
              <a:rPr lang="en-GB" sz="1400" dirty="0" err="1">
                <a:solidFill>
                  <a:srgbClr val="607D8B"/>
                </a:solidFill>
              </a:rPr>
              <a:t>mvanbeusekom</a:t>
            </a:r>
            <a:endParaRPr lang="en-GB" sz="1400" dirty="0">
              <a:solidFill>
                <a:srgbClr val="607D8B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607D8B"/>
                </a:solidFill>
              </a:rPr>
              <a:t>m.vanbeusekom@xablu.com</a:t>
            </a:r>
            <a:endParaRPr lang="en-GB" sz="1400" dirty="0">
              <a:solidFill>
                <a:srgbClr val="607D8B"/>
              </a:solidFill>
            </a:endParaRPr>
          </a:p>
        </p:txBody>
      </p:sp>
      <p:pic>
        <p:nvPicPr>
          <p:cNvPr id="182" name="Shape 182" descr="MvvM_Cross_Logo_Smal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9940" y="4545475"/>
            <a:ext cx="770924" cy="24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Shape 183"/>
          <p:cNvCxnSpPr/>
          <p:nvPr/>
        </p:nvCxnSpPr>
        <p:spPr>
          <a:xfrm>
            <a:off x="390525" y="2173525"/>
            <a:ext cx="7246500" cy="0"/>
          </a:xfrm>
          <a:prstGeom prst="straightConnector1">
            <a:avLst/>
          </a:prstGeom>
          <a:noFill/>
          <a:ln w="9525" cap="flat" cmpd="sng">
            <a:solidFill>
              <a:srgbClr val="607D8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298" name="Shape 298"/>
          <p:cNvSpPr txBox="1"/>
          <p:nvPr/>
        </p:nvSpPr>
        <p:spPr>
          <a:xfrm>
            <a:off x="69137" y="2951312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Cross platform </a:t>
            </a: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awesomeness!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2990262" y="3813437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Support for</a:t>
            </a: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all major platforms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082050" y="3268150"/>
            <a:ext cx="2943300" cy="7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Most advanced Mvvm library </a:t>
            </a: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for Xamarin and</a:t>
            </a:r>
            <a:b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.NET cross platform</a:t>
            </a:r>
          </a:p>
        </p:txBody>
      </p:sp>
      <p:sp>
        <p:nvSpPr>
          <p:cNvPr id="301" name="Shape 301"/>
          <p:cNvSpPr/>
          <p:nvPr/>
        </p:nvSpPr>
        <p:spPr>
          <a:xfrm>
            <a:off x="434687" y="487725"/>
            <a:ext cx="2311200" cy="2311200"/>
          </a:xfrm>
          <a:prstGeom prst="ellipse">
            <a:avLst/>
          </a:prstGeom>
          <a:solidFill>
            <a:srgbClr val="37474F"/>
          </a:solidFill>
          <a:ln w="28575" cap="flat" cmpd="sng">
            <a:solidFill>
              <a:srgbClr val="69F0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302" name="Shape 302" descr="Shuff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62" y="1324498"/>
            <a:ext cx="806449" cy="63765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3355812" y="1349850"/>
            <a:ext cx="2311200" cy="2311200"/>
          </a:xfrm>
          <a:prstGeom prst="ellipse">
            <a:avLst/>
          </a:prstGeom>
          <a:solidFill>
            <a:srgbClr val="37474F"/>
          </a:solidFill>
          <a:ln w="28575" cap="flat" cmpd="sng">
            <a:solidFill>
              <a:srgbClr val="69F0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304" name="Shape 304"/>
          <p:cNvSpPr/>
          <p:nvPr/>
        </p:nvSpPr>
        <p:spPr>
          <a:xfrm>
            <a:off x="6398112" y="487725"/>
            <a:ext cx="2311200" cy="2311200"/>
          </a:xfrm>
          <a:prstGeom prst="ellipse">
            <a:avLst/>
          </a:prstGeom>
          <a:solidFill>
            <a:srgbClr val="37474F"/>
          </a:solidFill>
          <a:ln w="28575" cap="flat" cmpd="sng">
            <a:solidFill>
              <a:srgbClr val="69F0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305" name="Shape 305" descr="Settings 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9312" y="1220121"/>
            <a:ext cx="1048799" cy="84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 descr="Sta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8212" y="2082250"/>
            <a:ext cx="846399" cy="8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Shape 307"/>
          <p:cNvCxnSpPr>
            <a:stCxn id="301" idx="6"/>
            <a:endCxn id="303" idx="2"/>
          </p:cNvCxnSpPr>
          <p:nvPr/>
        </p:nvCxnSpPr>
        <p:spPr>
          <a:xfrm>
            <a:off x="2745887" y="1643325"/>
            <a:ext cx="609900" cy="8622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rgbClr val="69F0AE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08" name="Shape 308"/>
          <p:cNvCxnSpPr>
            <a:stCxn id="303" idx="6"/>
            <a:endCxn id="304" idx="2"/>
          </p:cNvCxnSpPr>
          <p:nvPr/>
        </p:nvCxnSpPr>
        <p:spPr>
          <a:xfrm rot="10800000" flipH="1">
            <a:off x="5667012" y="1643250"/>
            <a:ext cx="731100" cy="862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9F0AE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09" name="Shape 309"/>
          <p:cNvCxnSpPr/>
          <p:nvPr/>
        </p:nvCxnSpPr>
        <p:spPr>
          <a:xfrm rot="10800000">
            <a:off x="-17575" y="1640975"/>
            <a:ext cx="458700" cy="0"/>
          </a:xfrm>
          <a:prstGeom prst="straightConnector1">
            <a:avLst/>
          </a:prstGeom>
          <a:noFill/>
          <a:ln w="28575" cap="flat" cmpd="sng">
            <a:solidFill>
              <a:srgbClr val="69F0AE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10" name="Shape 310"/>
          <p:cNvCxnSpPr/>
          <p:nvPr/>
        </p:nvCxnSpPr>
        <p:spPr>
          <a:xfrm rot="10800000">
            <a:off x="8709325" y="1640975"/>
            <a:ext cx="458700" cy="0"/>
          </a:xfrm>
          <a:prstGeom prst="straightConnector1">
            <a:avLst/>
          </a:prstGeom>
          <a:noFill/>
          <a:ln w="28575" cap="flat" cmpd="sng">
            <a:solidFill>
              <a:srgbClr val="69F0AE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316" name="Shape 316"/>
          <p:cNvSpPr txBox="1"/>
          <p:nvPr/>
        </p:nvSpPr>
        <p:spPr>
          <a:xfrm>
            <a:off x="69125" y="3813462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Large and engaged </a:t>
            </a: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community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2990250" y="2951312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Fast</a:t>
            </a: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release cycle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6032575" y="3813437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Clean &amp; easy </a:t>
            </a: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conventions</a:t>
            </a:r>
          </a:p>
        </p:txBody>
      </p:sp>
      <p:sp>
        <p:nvSpPr>
          <p:cNvPr id="319" name="Shape 319"/>
          <p:cNvSpPr/>
          <p:nvPr/>
        </p:nvSpPr>
        <p:spPr>
          <a:xfrm>
            <a:off x="6398125" y="1349875"/>
            <a:ext cx="2311200" cy="2311200"/>
          </a:xfrm>
          <a:prstGeom prst="ellipse">
            <a:avLst/>
          </a:prstGeom>
          <a:noFill/>
          <a:ln w="28575" cap="flat" cmpd="sng">
            <a:solidFill>
              <a:srgbClr val="69F0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320" name="Shape 320"/>
          <p:cNvSpPr/>
          <p:nvPr/>
        </p:nvSpPr>
        <p:spPr>
          <a:xfrm>
            <a:off x="3355800" y="487725"/>
            <a:ext cx="2311200" cy="2311200"/>
          </a:xfrm>
          <a:prstGeom prst="ellipse">
            <a:avLst/>
          </a:prstGeom>
          <a:noFill/>
          <a:ln w="28575" cap="flat" cmpd="sng">
            <a:solidFill>
              <a:srgbClr val="69F0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321" name="Shape 321"/>
          <p:cNvSpPr/>
          <p:nvPr/>
        </p:nvSpPr>
        <p:spPr>
          <a:xfrm>
            <a:off x="434650" y="1349850"/>
            <a:ext cx="2311200" cy="2311200"/>
          </a:xfrm>
          <a:prstGeom prst="ellipse">
            <a:avLst/>
          </a:prstGeom>
          <a:noFill/>
          <a:ln w="28575" cap="flat" cmpd="sng">
            <a:solidFill>
              <a:srgbClr val="69F0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322" name="Shape 322" descr="Fill 1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171" y="1258425"/>
            <a:ext cx="806457" cy="7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 descr="Communit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119" y="2120562"/>
            <a:ext cx="976311" cy="7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 descr="Ide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4140" y="2120575"/>
            <a:ext cx="639169" cy="90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Shape 325"/>
          <p:cNvCxnSpPr>
            <a:stCxn id="326" idx="6"/>
            <a:endCxn id="321" idx="2"/>
          </p:cNvCxnSpPr>
          <p:nvPr/>
        </p:nvCxnSpPr>
        <p:spPr>
          <a:xfrm>
            <a:off x="0" y="1694125"/>
            <a:ext cx="434700" cy="811200"/>
          </a:xfrm>
          <a:prstGeom prst="curvedConnector3">
            <a:avLst>
              <a:gd name="adj1" fmla="val 49994"/>
            </a:avLst>
          </a:prstGeom>
          <a:noFill/>
          <a:ln w="28575" cap="flat" cmpd="sng">
            <a:solidFill>
              <a:srgbClr val="69F0AE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26" name="Shape 326"/>
          <p:cNvSpPr/>
          <p:nvPr/>
        </p:nvSpPr>
        <p:spPr>
          <a:xfrm>
            <a:off x="-512100" y="1438075"/>
            <a:ext cx="512100" cy="512100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cxnSp>
        <p:nvCxnSpPr>
          <p:cNvPr id="327" name="Shape 327"/>
          <p:cNvCxnSpPr>
            <a:stCxn id="321" idx="6"/>
            <a:endCxn id="320" idx="2"/>
          </p:cNvCxnSpPr>
          <p:nvPr/>
        </p:nvCxnSpPr>
        <p:spPr>
          <a:xfrm rot="10800000" flipH="1">
            <a:off x="2745850" y="1643250"/>
            <a:ext cx="609900" cy="862200"/>
          </a:xfrm>
          <a:prstGeom prst="curvedConnector3">
            <a:avLst>
              <a:gd name="adj1" fmla="val 50004"/>
            </a:avLst>
          </a:prstGeom>
          <a:noFill/>
          <a:ln w="28575" cap="flat" cmpd="sng">
            <a:solidFill>
              <a:srgbClr val="69F0AE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28" name="Shape 328"/>
          <p:cNvCxnSpPr>
            <a:stCxn id="319" idx="2"/>
            <a:endCxn id="320" idx="6"/>
          </p:cNvCxnSpPr>
          <p:nvPr/>
        </p:nvCxnSpPr>
        <p:spPr>
          <a:xfrm rot="10800000">
            <a:off x="5667025" y="1643275"/>
            <a:ext cx="731100" cy="8622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rgbClr val="69F0AE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 idx="4294967295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Bindings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iOS: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 set = this.CreateBindingSet&lt;MainViewController, MainViewModel&gt;();</a:t>
            </a:r>
            <a:b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set.Bind(Label).For(</a:t>
            </a:r>
            <a:r>
              <a:rPr lang="en-GB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N28</a:t>
            </a:r>
            <a:r>
              <a:rPr lang="en-GB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).To(vm =&gt; vm.Count);</a:t>
            </a:r>
            <a:b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set.Apply();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Android: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local:MvxBind="N28 Count"</a:t>
            </a:r>
          </a:p>
          <a:p>
            <a:pPr lvl="0" rtl="0">
              <a:spcBef>
                <a:spcPts val="0"/>
              </a:spcBef>
              <a:buNone/>
            </a:pPr>
            <a:endParaRPr sz="1400" i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490250" y="950400"/>
            <a:ext cx="5678100" cy="32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Creating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Custom Bindings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cxnSp>
        <p:nvCxnSpPr>
          <p:cNvPr id="341" name="Shape 341"/>
          <p:cNvCxnSpPr/>
          <p:nvPr/>
        </p:nvCxnSpPr>
        <p:spPr>
          <a:xfrm rot="10800000" flipH="1">
            <a:off x="5505225" y="1641125"/>
            <a:ext cx="3369900" cy="240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9F0AE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42" name="Shape 342"/>
          <p:cNvCxnSpPr/>
          <p:nvPr/>
        </p:nvCxnSpPr>
        <p:spPr>
          <a:xfrm rot="10800000">
            <a:off x="8875425" y="1640975"/>
            <a:ext cx="282300" cy="0"/>
          </a:xfrm>
          <a:prstGeom prst="straightConnector1">
            <a:avLst/>
          </a:prstGeom>
          <a:noFill/>
          <a:ln w="28575" cap="flat" cmpd="sng">
            <a:solidFill>
              <a:srgbClr val="69F0AE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43" name="Shape 343"/>
          <p:cNvCxnSpPr/>
          <p:nvPr/>
        </p:nvCxnSpPr>
        <p:spPr>
          <a:xfrm>
            <a:off x="75" y="4053475"/>
            <a:ext cx="5408100" cy="0"/>
          </a:xfrm>
          <a:prstGeom prst="straightConnector1">
            <a:avLst/>
          </a:prstGeom>
          <a:noFill/>
          <a:ln w="28575" cap="flat" cmpd="sng">
            <a:solidFill>
              <a:srgbClr val="69F0AE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269700" y="202275"/>
            <a:ext cx="8802600" cy="43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rgbClr val="F9F9F9"/>
                </a:solidFill>
                <a:latin typeface="Roboto Slab"/>
                <a:ea typeface="Roboto Slab"/>
                <a:cs typeface="Roboto Slab"/>
                <a:sym typeface="Roboto Slab"/>
              </a:rPr>
              <a:t>When to implement custom binding</a:t>
            </a:r>
          </a:p>
          <a:p>
            <a:pPr lvl="0">
              <a:spcBef>
                <a:spcPts val="0"/>
              </a:spcBef>
              <a:buNone/>
            </a:pPr>
            <a:endParaRPr sz="2400" b="1">
              <a:solidFill>
                <a:srgbClr val="F9F9F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For most controls MvvmCross binding simply works!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9F9F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When doesn’t is work:</a:t>
            </a:r>
          </a:p>
          <a:p>
            <a:pPr marL="457200" lvl="0" indent="-381000" rtl="0">
              <a:spcBef>
                <a:spcPts val="0"/>
              </a:spcBef>
              <a:buClr>
                <a:srgbClr val="F9F9F9"/>
              </a:buClr>
              <a:buSzPct val="100000"/>
              <a:buFont typeface="Roboto"/>
              <a:buChar char="●"/>
            </a:pP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When the control doesn’t provide public properties;</a:t>
            </a:r>
          </a:p>
          <a:p>
            <a:pPr marL="457200" lvl="0" indent="-381000" rtl="0">
              <a:spcBef>
                <a:spcPts val="0"/>
              </a:spcBef>
              <a:buClr>
                <a:srgbClr val="F9F9F9"/>
              </a:buClr>
              <a:buSzPct val="100000"/>
              <a:buFont typeface="Roboto"/>
              <a:buChar char="●"/>
            </a:pP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When the control signals changes using a delegate or watcher pattern instead of C# events.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269700" y="202275"/>
            <a:ext cx="8802600" cy="43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>
                <a:solidFill>
                  <a:srgbClr val="F9F9F9"/>
                </a:solidFill>
                <a:latin typeface="Roboto Slab"/>
                <a:ea typeface="Roboto Slab"/>
                <a:cs typeface="Roboto Slab"/>
                <a:sym typeface="Roboto Slab"/>
              </a:rPr>
              <a:t>Steps to implement custom binding 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rgbClr val="F9F9F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rtl="0">
              <a:spcBef>
                <a:spcPts val="0"/>
              </a:spcBef>
              <a:buClr>
                <a:srgbClr val="F9F9F9"/>
              </a:buClr>
              <a:buSzPct val="100000"/>
              <a:buFont typeface="Roboto"/>
              <a:buAutoNum type="arabicPeriod"/>
            </a:pP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Implement “</a:t>
            </a:r>
            <a:r>
              <a:rPr lang="en-GB" sz="18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MvxTargetBinding</a:t>
            </a: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” (“</a:t>
            </a:r>
            <a:r>
              <a:rPr lang="en-GB" sz="18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MvxAndroidTargetBinding</a:t>
            </a: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” for Android and “</a:t>
            </a:r>
            <a:r>
              <a:rPr lang="en-GB" sz="18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MvxConvertingTargetBinding</a:t>
            </a: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” for iOS)</a:t>
            </a:r>
            <a:b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GB" sz="2400">
              <a:solidFill>
                <a:srgbClr val="F9F9F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rtl="0">
              <a:spcBef>
                <a:spcPts val="0"/>
              </a:spcBef>
              <a:buClr>
                <a:srgbClr val="F9F9F9"/>
              </a:buClr>
              <a:buSzPct val="100000"/>
              <a:buFont typeface="Roboto"/>
              <a:buAutoNum type="arabicPeriod"/>
            </a:pP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Register the custom binding with the IoC Container</a:t>
            </a:r>
            <a:b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GB" sz="2400">
              <a:solidFill>
                <a:srgbClr val="F9F9F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rtl="0">
              <a:spcBef>
                <a:spcPts val="0"/>
              </a:spcBef>
              <a:buClr>
                <a:srgbClr val="F9F9F9"/>
              </a:buClr>
              <a:buSzPct val="100000"/>
              <a:buFont typeface="Roboto"/>
              <a:buAutoNum type="arabicPeriod"/>
            </a:pP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Setup binding in your view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9F9F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269700" y="202275"/>
            <a:ext cx="8802600" cy="59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>
                <a:solidFill>
                  <a:srgbClr val="F9F9F9"/>
                </a:solidFill>
                <a:latin typeface="Roboto Slab"/>
                <a:ea typeface="Roboto Slab"/>
                <a:cs typeface="Roboto Slab"/>
                <a:sym typeface="Roboto Slab"/>
              </a:rPr>
              <a:t>Implement “MvxTargetBinding”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rgbClr val="F9F9F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9F9F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9F9F9"/>
                </a:solidFill>
              </a:rPr>
              <a:t>16</a:t>
            </a:fld>
            <a:endParaRPr lang="en-GB">
              <a:solidFill>
                <a:srgbClr val="F9F9F9"/>
              </a:solidFill>
            </a:endParaRPr>
          </a:p>
        </p:txBody>
      </p:sp>
      <p:graphicFrame>
        <p:nvGraphicFramePr>
          <p:cNvPr id="362" name="Shape 362"/>
          <p:cNvGraphicFramePr/>
          <p:nvPr/>
        </p:nvGraphicFramePr>
        <p:xfrm>
          <a:off x="349050" y="9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{D810445E-A809-4282-84D9-CA1E076A6136}</a:tableStyleId>
              </a:tblPr>
              <a:tblGrid>
                <a:gridCol w="4087250"/>
                <a:gridCol w="4087250"/>
              </a:tblGrid>
              <a:tr h="56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9F9F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9F9F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</a:p>
                  </a:txBody>
                  <a:tcPr marL="91425" marR="91425" marT="91425" marB="91425"/>
                </a:tc>
              </a:tr>
              <a:tr h="546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9F9F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SubscribeToEvents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9F9F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this method to subscribe to change events the target control fires.</a:t>
                      </a:r>
                    </a:p>
                  </a:txBody>
                  <a:tcPr marL="91425" marR="91425" marT="91425" marB="91425"/>
                </a:tc>
              </a:tr>
              <a:tr h="546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9F9F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SetValueImpl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9F9F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this method to update the value on the target control.</a:t>
                      </a:r>
                    </a:p>
                  </a:txBody>
                  <a:tcPr marL="91425" marR="91425" marT="91425" marB="91425"/>
                </a:tc>
              </a:tr>
              <a:tr h="546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9F9F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TargetType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9F9F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method tells MvvmCross the type the target control expects.</a:t>
                      </a:r>
                    </a:p>
                  </a:txBody>
                  <a:tcPr marL="91425" marR="91425" marT="91425" marB="91425"/>
                </a:tc>
              </a:tr>
              <a:tr h="546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9F9F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DefaultMode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9F9F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this method to inform MvvmCross on the binding mode (OneWay, TwoWay, OneTime or OneWayToSource)</a:t>
                      </a:r>
                    </a:p>
                  </a:txBody>
                  <a:tcPr marL="91425" marR="91425" marT="91425" marB="91425"/>
                </a:tc>
              </a:tr>
              <a:tr h="546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9F9F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Dispose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9F9F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the Dispose method to unsubscribe from events you subscribed for in the “SubscribeToEvents” method.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269700" y="202275"/>
            <a:ext cx="8802600" cy="168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rgbClr val="F9F9F9"/>
                </a:solidFill>
                <a:latin typeface="Roboto Slab"/>
                <a:ea typeface="Roboto Slab"/>
                <a:cs typeface="Roboto Slab"/>
                <a:sym typeface="Roboto Slab"/>
              </a:rPr>
              <a:t>Register custom binding with the IoC Container</a:t>
            </a:r>
          </a:p>
          <a:p>
            <a:pPr lvl="0">
              <a:spcBef>
                <a:spcPts val="0"/>
              </a:spcBef>
              <a:buNone/>
            </a:pPr>
            <a:endParaRPr sz="2400" b="1">
              <a:solidFill>
                <a:srgbClr val="F9F9F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To do this simply override the “</a:t>
            </a:r>
            <a:r>
              <a:rPr lang="en-GB" sz="18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FillTargetFactories</a:t>
            </a: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” method in your “</a:t>
            </a:r>
            <a:r>
              <a:rPr lang="en-GB" sz="1800">
                <a:solidFill>
                  <a:srgbClr val="F9F9F9"/>
                </a:solidFill>
                <a:latin typeface="Roboto Mono"/>
                <a:ea typeface="Roboto Mono"/>
                <a:cs typeface="Roboto Mono"/>
                <a:sym typeface="Roboto Mono"/>
              </a:rPr>
              <a:t>Setup</a:t>
            </a: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” class: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sp>
        <p:nvSpPr>
          <p:cNvPr id="369" name="Shape 369"/>
          <p:cNvSpPr txBox="1"/>
          <p:nvPr/>
        </p:nvSpPr>
        <p:spPr>
          <a:xfrm>
            <a:off x="269700" y="2219100"/>
            <a:ext cx="8253900" cy="16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protected</a:t>
            </a:r>
            <a:r>
              <a:rPr lang="en-GB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override</a:t>
            </a:r>
            <a:r>
              <a:rPr lang="en-GB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-GB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FillTargetFactories</a:t>
            </a:r>
            <a:r>
              <a:rPr lang="en-GB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(MvvmCross.Binding.Bindings.Target.Construction.</a:t>
            </a:r>
            <a:r>
              <a:rPr lang="en-GB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IMvxTargetBindingFactoryRegistry</a:t>
            </a:r>
            <a:r>
              <a:rPr lang="en-GB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registry)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registry.RegisterCustomBindingFactory&lt;BinaryEdit&gt;(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GB" sz="900">
                <a:solidFill>
                  <a:srgbClr val="1836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"N28"</a:t>
            </a:r>
            <a:r>
              <a:rPr lang="en-GB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binary =&gt; </a:t>
            </a:r>
            <a:r>
              <a:rPr lang="en-GB" sz="900">
                <a:solidFill>
                  <a:srgbClr val="A71D5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-GB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BinaryEditFooTargetBinding</a:t>
            </a:r>
            <a:r>
              <a:rPr lang="en-GB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900">
                <a:solidFill>
                  <a:srgbClr val="795DA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binary</a:t>
            </a:r>
            <a:r>
              <a:rPr lang="en-GB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900">
                <a:solidFill>
                  <a:srgbClr val="0086B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base</a:t>
            </a:r>
            <a:r>
              <a:rPr lang="en-GB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.FillTargetFactories(registry);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F0AE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3160850" y="528900"/>
            <a:ext cx="5009400" cy="40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607D8B"/>
                </a:solidFill>
                <a:latin typeface="Roboto Slab"/>
                <a:ea typeface="Roboto Slab"/>
                <a:cs typeface="Roboto Slab"/>
                <a:sym typeface="Roboto Slab"/>
              </a:rPr>
              <a:t>See it in action,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6000" b="1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rPr>
              <a:t>demo time!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1490994"/>
            <a:ext cx="2213400" cy="2161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269700" y="202275"/>
            <a:ext cx="8802600" cy="449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>
                <a:solidFill>
                  <a:srgbClr val="F9F9F9"/>
                </a:solidFill>
                <a:latin typeface="Roboto Slab"/>
                <a:ea typeface="Roboto Slab"/>
                <a:cs typeface="Roboto Slab"/>
                <a:sym typeface="Roboto Slab"/>
              </a:rPr>
              <a:t>Useful resources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rgbClr val="F9F9F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Location of bindings in MvvmCross:</a:t>
            </a:r>
          </a:p>
          <a:p>
            <a:pPr marL="457200" lvl="0" indent="-381000" rtl="0">
              <a:spcBef>
                <a:spcPts val="0"/>
              </a:spcBef>
              <a:buClr>
                <a:srgbClr val="F9F9F9"/>
              </a:buClr>
              <a:buSzPct val="100000"/>
              <a:buFont typeface="Roboto"/>
              <a:buChar char="●"/>
            </a:pP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Android: MvvmCross/Binding/Android/Target</a:t>
            </a:r>
          </a:p>
          <a:p>
            <a:pPr marL="457200" lvl="0" indent="-381000" rtl="0">
              <a:spcBef>
                <a:spcPts val="0"/>
              </a:spcBef>
              <a:buClr>
                <a:srgbClr val="F9F9F9"/>
              </a:buClr>
              <a:buSzPct val="100000"/>
              <a:buFont typeface="Roboto"/>
              <a:buChar char="●"/>
            </a:pP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iOS: MvvmCross/Binding/iOS/Target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9F9F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On the Web:</a:t>
            </a:r>
          </a:p>
          <a:p>
            <a:pPr marL="457200" lvl="0" indent="-381000" rtl="0">
              <a:spcBef>
                <a:spcPts val="0"/>
              </a:spcBef>
              <a:buClr>
                <a:srgbClr val="F9F9F9"/>
              </a:buClr>
              <a:buSzPct val="100000"/>
              <a:buFont typeface="Roboto"/>
              <a:buChar char="●"/>
            </a:pPr>
            <a:r>
              <a:rPr lang="en-GB" sz="24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N-28 - Custom Bindings (by Stuart Slodge) - http://mvvmcross.wordpress.com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74" y="2366375"/>
            <a:ext cx="4389300" cy="11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370700" y="3636283"/>
            <a:ext cx="7358400" cy="56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Progress is teamwork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0" y="4232950"/>
            <a:ext cx="9144000" cy="91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 txBox="1">
            <a:spLocks noGrp="1"/>
          </p:cNvSpPr>
          <p:nvPr>
            <p:ph type="ctrTitle"/>
          </p:nvPr>
        </p:nvSpPr>
        <p:spPr>
          <a:xfrm>
            <a:off x="390525" y="470900"/>
            <a:ext cx="7246500" cy="14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7200" b="1">
                <a:solidFill>
                  <a:srgbClr val="69F0AE"/>
                </a:solidFill>
              </a:rPr>
              <a:t>Questions?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subTitle" idx="1"/>
          </p:nvPr>
        </p:nvSpPr>
        <p:spPr>
          <a:xfrm>
            <a:off x="1806675" y="2489100"/>
            <a:ext cx="2706300" cy="40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>
                <a:solidFill>
                  <a:srgbClr val="69F0AE"/>
                </a:solidFill>
                <a:latin typeface="Roboto Slab"/>
                <a:ea typeface="Roboto Slab"/>
                <a:cs typeface="Roboto Slab"/>
                <a:sym typeface="Roboto Slab"/>
              </a:rPr>
              <a:t>Maurits van Beusekom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body" idx="4294967295"/>
          </p:nvPr>
        </p:nvSpPr>
        <p:spPr>
          <a:xfrm>
            <a:off x="4513125" y="2893475"/>
            <a:ext cx="3123900" cy="65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DEDEDE"/>
                </a:solidFill>
              </a:rPr>
              <a:t>github.com/mvanbeusekom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EDEDE"/>
              </a:solidFill>
            </a:endParaRPr>
          </a:p>
        </p:txBody>
      </p:sp>
      <p:pic>
        <p:nvPicPr>
          <p:cNvPr id="391" name="Shape 391" descr="Maurits - Squar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950" y="2568750"/>
            <a:ext cx="910500" cy="910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50" y="4233000"/>
            <a:ext cx="910500" cy="9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>
            <a:spLocks noGrp="1"/>
          </p:cNvSpPr>
          <p:nvPr>
            <p:ph type="body" idx="4294967295"/>
          </p:nvPr>
        </p:nvSpPr>
        <p:spPr>
          <a:xfrm>
            <a:off x="1806675" y="2893475"/>
            <a:ext cx="3123900" cy="65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DEDEDE"/>
                </a:solidFill>
              </a:rPr>
              <a:t>@mvanbeusekom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DEDEDE"/>
                </a:solidFill>
              </a:rPr>
              <a:t>m.vanbeusekom@xablu.com</a:t>
            </a:r>
          </a:p>
        </p:txBody>
      </p:sp>
      <p:pic>
        <p:nvPicPr>
          <p:cNvPr id="394" name="Shape 394" descr="MvvM_Cross_Logo_Smal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9940" y="4545475"/>
            <a:ext cx="770924" cy="2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  <p:cxnSp>
        <p:nvCxnSpPr>
          <p:cNvPr id="396" name="Shape 396"/>
          <p:cNvCxnSpPr/>
          <p:nvPr/>
        </p:nvCxnSpPr>
        <p:spPr>
          <a:xfrm>
            <a:off x="390525" y="2173525"/>
            <a:ext cx="7246500" cy="0"/>
          </a:xfrm>
          <a:prstGeom prst="straightConnector1">
            <a:avLst/>
          </a:prstGeom>
          <a:noFill/>
          <a:ln w="9525" cap="flat" cmpd="sng">
            <a:solidFill>
              <a:srgbClr val="607D8B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3024725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607D8B"/>
                </a:solidFill>
                <a:latin typeface="Roboto Slab"/>
                <a:ea typeface="Roboto Slab"/>
                <a:cs typeface="Roboto Slab"/>
                <a:sym typeface="Roboto Slab"/>
              </a:rPr>
              <a:t>The history of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6000" b="1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rPr>
              <a:t>MvvmCross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pic>
        <p:nvPicPr>
          <p:cNvPr id="197" name="Shape 197" descr="Fill 148 5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1336349"/>
            <a:ext cx="2077274" cy="24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Shape 202"/>
          <p:cNvCxnSpPr/>
          <p:nvPr/>
        </p:nvCxnSpPr>
        <p:spPr>
          <a:xfrm>
            <a:off x="544375" y="4044175"/>
            <a:ext cx="3573900" cy="18600"/>
          </a:xfrm>
          <a:prstGeom prst="straightConnector1">
            <a:avLst/>
          </a:prstGeom>
          <a:noFill/>
          <a:ln w="38100" cap="flat" cmpd="sng">
            <a:solidFill>
              <a:srgbClr val="37474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03" name="Shape 203"/>
          <p:cNvCxnSpPr/>
          <p:nvPr/>
        </p:nvCxnSpPr>
        <p:spPr>
          <a:xfrm>
            <a:off x="625475" y="3298150"/>
            <a:ext cx="0" cy="593700"/>
          </a:xfrm>
          <a:prstGeom prst="straightConnector1">
            <a:avLst/>
          </a:prstGeom>
          <a:noFill/>
          <a:ln w="19050" cap="flat" cmpd="sng">
            <a:solidFill>
              <a:srgbClr val="37474F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415775" y="2397975"/>
            <a:ext cx="3000000" cy="10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Started by </a:t>
            </a:r>
            <a:b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2400" b="1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Stuart Lodge</a:t>
            </a:r>
          </a:p>
        </p:txBody>
      </p:sp>
      <p:cxnSp>
        <p:nvCxnSpPr>
          <p:cNvPr id="205" name="Shape 205"/>
          <p:cNvCxnSpPr/>
          <p:nvPr/>
        </p:nvCxnSpPr>
        <p:spPr>
          <a:xfrm>
            <a:off x="4094475" y="4044175"/>
            <a:ext cx="5063100" cy="0"/>
          </a:xfrm>
          <a:prstGeom prst="straightConnector1">
            <a:avLst/>
          </a:prstGeom>
          <a:noFill/>
          <a:ln w="38100" cap="flat" cmpd="sng">
            <a:solidFill>
              <a:srgbClr val="37474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06" name="Shape 206"/>
          <p:cNvCxnSpPr/>
          <p:nvPr/>
        </p:nvCxnSpPr>
        <p:spPr>
          <a:xfrm>
            <a:off x="4175575" y="3298150"/>
            <a:ext cx="0" cy="593700"/>
          </a:xfrm>
          <a:prstGeom prst="straightConnector1">
            <a:avLst/>
          </a:prstGeom>
          <a:noFill/>
          <a:ln w="19050" cap="flat" cmpd="sng">
            <a:solidFill>
              <a:srgbClr val="37474F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3965875" y="2397975"/>
            <a:ext cx="4479000" cy="10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Started as fork of </a:t>
            </a:r>
            <a:b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2400" b="1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MonoCross (Mvc framework)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965875" y="4120375"/>
            <a:ext cx="4079400" cy="51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rPr>
              <a:t>November 2012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hape 214"/>
          <p:cNvCxnSpPr/>
          <p:nvPr/>
        </p:nvCxnSpPr>
        <p:spPr>
          <a:xfrm>
            <a:off x="544375" y="4044175"/>
            <a:ext cx="3573900" cy="18600"/>
          </a:xfrm>
          <a:prstGeom prst="straightConnector1">
            <a:avLst/>
          </a:prstGeom>
          <a:noFill/>
          <a:ln w="38100" cap="flat" cmpd="sng">
            <a:solidFill>
              <a:srgbClr val="37474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625475" y="3298150"/>
            <a:ext cx="0" cy="593700"/>
          </a:xfrm>
          <a:prstGeom prst="straightConnector1">
            <a:avLst/>
          </a:prstGeom>
          <a:noFill/>
          <a:ln w="19050" cap="flat" cmpd="sng">
            <a:solidFill>
              <a:srgbClr val="37474F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16" name="Shape 216"/>
          <p:cNvSpPr txBox="1"/>
          <p:nvPr/>
        </p:nvSpPr>
        <p:spPr>
          <a:xfrm>
            <a:off x="415775" y="1715600"/>
            <a:ext cx="3000000" cy="17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Evolved into </a:t>
            </a:r>
            <a:r>
              <a:rPr lang="en-GB" sz="2400" b="1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MvvmCross</a:t>
            </a:r>
          </a:p>
        </p:txBody>
      </p:sp>
      <p:cxnSp>
        <p:nvCxnSpPr>
          <p:cNvPr id="217" name="Shape 217"/>
          <p:cNvCxnSpPr/>
          <p:nvPr/>
        </p:nvCxnSpPr>
        <p:spPr>
          <a:xfrm>
            <a:off x="4094475" y="4044175"/>
            <a:ext cx="5063100" cy="0"/>
          </a:xfrm>
          <a:prstGeom prst="straightConnector1">
            <a:avLst/>
          </a:prstGeom>
          <a:noFill/>
          <a:ln w="38100" cap="flat" cmpd="sng">
            <a:solidFill>
              <a:srgbClr val="37474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4175575" y="1552750"/>
            <a:ext cx="0" cy="2339400"/>
          </a:xfrm>
          <a:prstGeom prst="straightConnector1">
            <a:avLst/>
          </a:prstGeom>
          <a:noFill/>
          <a:ln w="19050" cap="flat" cmpd="sng">
            <a:solidFill>
              <a:srgbClr val="37474F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19" name="Shape 219"/>
          <p:cNvSpPr txBox="1"/>
          <p:nvPr/>
        </p:nvSpPr>
        <p:spPr>
          <a:xfrm>
            <a:off x="3948500" y="221300"/>
            <a:ext cx="5063100" cy="32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Taken over by</a:t>
            </a:r>
            <a:r>
              <a:rPr lang="en-GB" sz="2400" b="1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37474F"/>
              </a:buClr>
              <a:buSzPct val="100000"/>
              <a:buFont typeface="Roboto"/>
              <a:buChar char="●"/>
            </a:pPr>
            <a:r>
              <a:rPr lang="en-GB" sz="2400" b="1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Tomasz Cielecki</a:t>
            </a:r>
            <a: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  / Cheesebaron</a:t>
            </a:r>
            <a:b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GB" sz="24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37474F"/>
              </a:buClr>
              <a:buSzPct val="100000"/>
              <a:buFont typeface="Roboto"/>
              <a:buChar char="●"/>
            </a:pPr>
            <a:r>
              <a:rPr lang="en-GB" sz="2400" b="1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Martijn van Dijk </a:t>
            </a:r>
            <a: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 / Martijn00</a:t>
            </a:r>
            <a:b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GB" sz="24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37474F"/>
              </a:buClr>
              <a:buSzPct val="100000"/>
              <a:buFont typeface="Roboto"/>
              <a:buChar char="+"/>
            </a:pPr>
            <a:r>
              <a:rPr lang="en-GB" sz="2400" b="1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Many others</a:t>
            </a:r>
          </a:p>
        </p:txBody>
      </p:sp>
      <p:cxnSp>
        <p:nvCxnSpPr>
          <p:cNvPr id="220" name="Shape 220"/>
          <p:cNvCxnSpPr/>
          <p:nvPr/>
        </p:nvCxnSpPr>
        <p:spPr>
          <a:xfrm>
            <a:off x="0" y="4044175"/>
            <a:ext cx="573300" cy="0"/>
          </a:xfrm>
          <a:prstGeom prst="straightConnector1">
            <a:avLst/>
          </a:prstGeom>
          <a:noFill/>
          <a:ln w="38100" cap="flat" cmpd="sng">
            <a:solidFill>
              <a:srgbClr val="3747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1" name="Shape 221"/>
          <p:cNvSpPr txBox="1"/>
          <p:nvPr/>
        </p:nvSpPr>
        <p:spPr>
          <a:xfrm>
            <a:off x="468175" y="4120375"/>
            <a:ext cx="4079400" cy="51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rPr>
              <a:t>June 2013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Shape 227"/>
          <p:cNvCxnSpPr/>
          <p:nvPr/>
        </p:nvCxnSpPr>
        <p:spPr>
          <a:xfrm>
            <a:off x="544375" y="4044175"/>
            <a:ext cx="3035100" cy="0"/>
          </a:xfrm>
          <a:prstGeom prst="straightConnector1">
            <a:avLst/>
          </a:prstGeom>
          <a:noFill/>
          <a:ln w="38100" cap="flat" cmpd="sng">
            <a:solidFill>
              <a:srgbClr val="37474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8" name="Shape 228"/>
          <p:cNvCxnSpPr/>
          <p:nvPr/>
        </p:nvCxnSpPr>
        <p:spPr>
          <a:xfrm>
            <a:off x="625475" y="3298150"/>
            <a:ext cx="0" cy="593700"/>
          </a:xfrm>
          <a:prstGeom prst="straightConnector1">
            <a:avLst/>
          </a:prstGeom>
          <a:noFill/>
          <a:ln w="19050" cap="flat" cmpd="sng">
            <a:solidFill>
              <a:srgbClr val="37474F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29" name="Shape 229"/>
          <p:cNvSpPr txBox="1"/>
          <p:nvPr/>
        </p:nvSpPr>
        <p:spPr>
          <a:xfrm>
            <a:off x="415775" y="1715600"/>
            <a:ext cx="2720700" cy="17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b="1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Android support </a:t>
            </a:r>
            <a: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added</a:t>
            </a:r>
          </a:p>
        </p:txBody>
      </p:sp>
      <p:cxnSp>
        <p:nvCxnSpPr>
          <p:cNvPr id="230" name="Shape 230"/>
          <p:cNvCxnSpPr/>
          <p:nvPr/>
        </p:nvCxnSpPr>
        <p:spPr>
          <a:xfrm>
            <a:off x="3561075" y="4044175"/>
            <a:ext cx="3028800" cy="0"/>
          </a:xfrm>
          <a:prstGeom prst="straightConnector1">
            <a:avLst/>
          </a:prstGeom>
          <a:noFill/>
          <a:ln w="38100" cap="flat" cmpd="sng">
            <a:solidFill>
              <a:srgbClr val="37474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31" name="Shape 231"/>
          <p:cNvCxnSpPr/>
          <p:nvPr/>
        </p:nvCxnSpPr>
        <p:spPr>
          <a:xfrm>
            <a:off x="0" y="4044175"/>
            <a:ext cx="573300" cy="0"/>
          </a:xfrm>
          <a:prstGeom prst="straightConnector1">
            <a:avLst/>
          </a:prstGeom>
          <a:noFill/>
          <a:ln w="38100" cap="flat" cmpd="sng">
            <a:solidFill>
              <a:srgbClr val="3747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2" name="Shape 232"/>
          <p:cNvSpPr txBox="1"/>
          <p:nvPr/>
        </p:nvSpPr>
        <p:spPr>
          <a:xfrm>
            <a:off x="468175" y="4120375"/>
            <a:ext cx="2522700" cy="51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rPr>
              <a:t>June 2015 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x="3642175" y="3298150"/>
            <a:ext cx="0" cy="593700"/>
          </a:xfrm>
          <a:prstGeom prst="straightConnector1">
            <a:avLst/>
          </a:prstGeom>
          <a:noFill/>
          <a:ln w="19050" cap="flat" cmpd="sng">
            <a:solidFill>
              <a:srgbClr val="37474F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34" name="Shape 234"/>
          <p:cNvSpPr txBox="1"/>
          <p:nvPr/>
        </p:nvSpPr>
        <p:spPr>
          <a:xfrm>
            <a:off x="3432475" y="2397975"/>
            <a:ext cx="4079400" cy="10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b="1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Xamarin.Forms </a:t>
            </a:r>
            <a: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added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432475" y="4120375"/>
            <a:ext cx="2010300" cy="51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rPr>
              <a:t>August 2015</a:t>
            </a:r>
          </a:p>
        </p:txBody>
      </p:sp>
      <p:cxnSp>
        <p:nvCxnSpPr>
          <p:cNvPr id="236" name="Shape 236"/>
          <p:cNvCxnSpPr/>
          <p:nvPr/>
        </p:nvCxnSpPr>
        <p:spPr>
          <a:xfrm>
            <a:off x="6566075" y="4044175"/>
            <a:ext cx="2582700" cy="0"/>
          </a:xfrm>
          <a:prstGeom prst="straightConnector1">
            <a:avLst/>
          </a:prstGeom>
          <a:noFill/>
          <a:ln w="38100" cap="flat" cmpd="sng">
            <a:solidFill>
              <a:srgbClr val="37474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37" name="Shape 237"/>
          <p:cNvCxnSpPr/>
          <p:nvPr/>
        </p:nvCxnSpPr>
        <p:spPr>
          <a:xfrm>
            <a:off x="6647175" y="3298150"/>
            <a:ext cx="0" cy="593700"/>
          </a:xfrm>
          <a:prstGeom prst="straightConnector1">
            <a:avLst/>
          </a:prstGeom>
          <a:noFill/>
          <a:ln w="19050" cap="flat" cmpd="sng">
            <a:solidFill>
              <a:srgbClr val="37474F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38" name="Shape 238"/>
          <p:cNvSpPr txBox="1"/>
          <p:nvPr/>
        </p:nvSpPr>
        <p:spPr>
          <a:xfrm>
            <a:off x="6437475" y="1715600"/>
            <a:ext cx="2720700" cy="17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b="1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Plugin structure </a:t>
            </a:r>
            <a: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added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489875" y="4120375"/>
            <a:ext cx="2522700" cy="51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rPr>
              <a:t>September 2015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Shape 245"/>
          <p:cNvCxnSpPr/>
          <p:nvPr/>
        </p:nvCxnSpPr>
        <p:spPr>
          <a:xfrm>
            <a:off x="544375" y="4044175"/>
            <a:ext cx="3573900" cy="18600"/>
          </a:xfrm>
          <a:prstGeom prst="straightConnector1">
            <a:avLst/>
          </a:prstGeom>
          <a:noFill/>
          <a:ln w="38100" cap="flat" cmpd="sng">
            <a:solidFill>
              <a:srgbClr val="37474F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625475" y="3298150"/>
            <a:ext cx="0" cy="593700"/>
          </a:xfrm>
          <a:prstGeom prst="straightConnector1">
            <a:avLst/>
          </a:prstGeom>
          <a:noFill/>
          <a:ln w="19050" cap="flat" cmpd="sng">
            <a:solidFill>
              <a:srgbClr val="37474F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47" name="Shape 247"/>
          <p:cNvSpPr txBox="1"/>
          <p:nvPr/>
        </p:nvSpPr>
        <p:spPr>
          <a:xfrm>
            <a:off x="415775" y="1715600"/>
            <a:ext cx="3000000" cy="17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b="1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iOS support</a:t>
            </a:r>
            <a: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2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added </a:t>
            </a:r>
          </a:p>
        </p:txBody>
      </p:sp>
      <p:cxnSp>
        <p:nvCxnSpPr>
          <p:cNvPr id="248" name="Shape 248"/>
          <p:cNvCxnSpPr/>
          <p:nvPr/>
        </p:nvCxnSpPr>
        <p:spPr>
          <a:xfrm>
            <a:off x="0" y="4044175"/>
            <a:ext cx="573300" cy="0"/>
          </a:xfrm>
          <a:prstGeom prst="straightConnector1">
            <a:avLst/>
          </a:prstGeom>
          <a:noFill/>
          <a:ln w="38100" cap="flat" cmpd="sng">
            <a:solidFill>
              <a:srgbClr val="3747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9" name="Shape 249"/>
          <p:cNvSpPr txBox="1"/>
          <p:nvPr/>
        </p:nvSpPr>
        <p:spPr>
          <a:xfrm>
            <a:off x="468175" y="4120375"/>
            <a:ext cx="2034000" cy="51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rPr>
              <a:t>February 2016</a:t>
            </a:r>
          </a:p>
        </p:txBody>
      </p:sp>
      <p:cxnSp>
        <p:nvCxnSpPr>
          <p:cNvPr id="250" name="Shape 250"/>
          <p:cNvCxnSpPr/>
          <p:nvPr/>
        </p:nvCxnSpPr>
        <p:spPr>
          <a:xfrm>
            <a:off x="4118275" y="4053475"/>
            <a:ext cx="5022000" cy="0"/>
          </a:xfrm>
          <a:prstGeom prst="straightConnector1">
            <a:avLst/>
          </a:prstGeom>
          <a:noFill/>
          <a:ln w="38100" cap="flat" cmpd="sng">
            <a:solidFill>
              <a:srgbClr val="37474F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51" name="Shape 251"/>
          <p:cNvSpPr txBox="1"/>
          <p:nvPr/>
        </p:nvSpPr>
        <p:spPr>
          <a:xfrm>
            <a:off x="3965875" y="4120375"/>
            <a:ext cx="4079400" cy="51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37474F"/>
                </a:solidFill>
                <a:latin typeface="Roboto Slab"/>
                <a:ea typeface="Roboto Slab"/>
                <a:cs typeface="Roboto Slab"/>
                <a:sym typeface="Roboto Slab"/>
              </a:rPr>
              <a:t>And more in the future!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490250" y="950400"/>
            <a:ext cx="5678100" cy="32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Why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60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MvvmCross?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cxnSp>
        <p:nvCxnSpPr>
          <p:cNvPr id="259" name="Shape 259"/>
          <p:cNvCxnSpPr/>
          <p:nvPr/>
        </p:nvCxnSpPr>
        <p:spPr>
          <a:xfrm rot="10800000" flipH="1">
            <a:off x="5505225" y="1641125"/>
            <a:ext cx="3369900" cy="240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9F0AE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260" name="Shape 260"/>
          <p:cNvCxnSpPr/>
          <p:nvPr/>
        </p:nvCxnSpPr>
        <p:spPr>
          <a:xfrm rot="10800000">
            <a:off x="8875425" y="1640975"/>
            <a:ext cx="282300" cy="0"/>
          </a:xfrm>
          <a:prstGeom prst="straightConnector1">
            <a:avLst/>
          </a:prstGeom>
          <a:noFill/>
          <a:ln w="28575" cap="flat" cmpd="sng">
            <a:solidFill>
              <a:srgbClr val="69F0AE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261" name="Shape 261"/>
          <p:cNvCxnSpPr/>
          <p:nvPr/>
        </p:nvCxnSpPr>
        <p:spPr>
          <a:xfrm>
            <a:off x="75" y="4053475"/>
            <a:ext cx="5408100" cy="0"/>
          </a:xfrm>
          <a:prstGeom prst="straightConnector1">
            <a:avLst/>
          </a:prstGeom>
          <a:noFill/>
          <a:ln w="28575" cap="flat" cmpd="sng">
            <a:solidFill>
              <a:srgbClr val="69F0AE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3799662" y="1566700"/>
            <a:ext cx="980400" cy="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>
                <a:solidFill>
                  <a:srgbClr val="F9F9F9"/>
                </a:solidFill>
              </a:rPr>
              <a:t>3. Command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title" idx="4294967295"/>
          </p:nvPr>
        </p:nvSpPr>
        <p:spPr>
          <a:xfrm>
            <a:off x="471900" y="39590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rgbClr val="F9F9F9"/>
                </a:solidFill>
                <a:latin typeface="Roboto Slab"/>
                <a:ea typeface="Roboto Slab"/>
                <a:cs typeface="Roboto Slab"/>
                <a:sym typeface="Roboto Slab"/>
              </a:rPr>
              <a:t>Mvvm</a:t>
            </a:r>
          </a:p>
        </p:txBody>
      </p:sp>
      <p:sp>
        <p:nvSpPr>
          <p:cNvPr id="268" name="Shape 268"/>
          <p:cNvSpPr/>
          <p:nvPr/>
        </p:nvSpPr>
        <p:spPr>
          <a:xfrm>
            <a:off x="505825" y="1566700"/>
            <a:ext cx="1136100" cy="27270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2613512" y="1566700"/>
            <a:ext cx="1136100" cy="27270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4830100" y="1566700"/>
            <a:ext cx="1136100" cy="27270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7212050" y="1566700"/>
            <a:ext cx="1136100" cy="27270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505825" y="4353983"/>
            <a:ext cx="11361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b="1">
                <a:solidFill>
                  <a:srgbClr val="F9F9F9"/>
                </a:solidFill>
                <a:latin typeface="Roboto Slab"/>
                <a:ea typeface="Roboto Slab"/>
                <a:cs typeface="Roboto Slab"/>
                <a:sym typeface="Roboto Slab"/>
              </a:rPr>
              <a:t>View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577612" y="4353983"/>
            <a:ext cx="11361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F9F9F9"/>
                </a:solidFill>
                <a:latin typeface="Roboto Slab"/>
                <a:ea typeface="Roboto Slab"/>
                <a:cs typeface="Roboto Slab"/>
                <a:sym typeface="Roboto Slab"/>
              </a:rPr>
              <a:t>Binder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801825" y="4353975"/>
            <a:ext cx="1229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F9F9F9"/>
                </a:solidFill>
                <a:latin typeface="Roboto Slab"/>
                <a:ea typeface="Roboto Slab"/>
                <a:cs typeface="Roboto Slab"/>
                <a:sym typeface="Roboto Slab"/>
              </a:rPr>
              <a:t>ViewModel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7212050" y="4353983"/>
            <a:ext cx="11361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F9F9F9"/>
                </a:solidFill>
                <a:latin typeface="Roboto Slab"/>
                <a:ea typeface="Roboto Slab"/>
                <a:cs typeface="Roboto Slab"/>
                <a:sym typeface="Roboto Slab"/>
              </a:rPr>
              <a:t>Model</a:t>
            </a:r>
          </a:p>
        </p:txBody>
      </p:sp>
      <p:sp>
        <p:nvSpPr>
          <p:cNvPr id="276" name="Shape 276"/>
          <p:cNvSpPr/>
          <p:nvPr/>
        </p:nvSpPr>
        <p:spPr>
          <a:xfrm>
            <a:off x="614725" y="1686675"/>
            <a:ext cx="918300" cy="396900"/>
          </a:xfrm>
          <a:prstGeom prst="roundRect">
            <a:avLst>
              <a:gd name="adj" fmla="val 16667"/>
            </a:avLst>
          </a:prstGeom>
          <a:solidFill>
            <a:srgbClr val="69F0A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37474F"/>
                </a:solidFill>
              </a:rPr>
              <a:t>Button</a:t>
            </a:r>
          </a:p>
        </p:txBody>
      </p:sp>
      <p:sp>
        <p:nvSpPr>
          <p:cNvPr id="277" name="Shape 277"/>
          <p:cNvSpPr/>
          <p:nvPr/>
        </p:nvSpPr>
        <p:spPr>
          <a:xfrm>
            <a:off x="614725" y="3753475"/>
            <a:ext cx="918300" cy="396900"/>
          </a:xfrm>
          <a:prstGeom prst="roundRect">
            <a:avLst>
              <a:gd name="adj" fmla="val 16667"/>
            </a:avLst>
          </a:prstGeom>
          <a:solidFill>
            <a:srgbClr val="69F0A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37474F"/>
                </a:solidFill>
              </a:rPr>
              <a:t>Text</a:t>
            </a:r>
          </a:p>
        </p:txBody>
      </p:sp>
      <p:cxnSp>
        <p:nvCxnSpPr>
          <p:cNvPr id="278" name="Shape 278"/>
          <p:cNvCxnSpPr/>
          <p:nvPr/>
        </p:nvCxnSpPr>
        <p:spPr>
          <a:xfrm>
            <a:off x="1668825" y="1925275"/>
            <a:ext cx="959100" cy="0"/>
          </a:xfrm>
          <a:prstGeom prst="straightConnector1">
            <a:avLst/>
          </a:prstGeom>
          <a:noFill/>
          <a:ln w="9525" cap="flat" cmpd="sng">
            <a:solidFill>
              <a:srgbClr val="F9F9F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9" name="Shape 279"/>
          <p:cNvCxnSpPr/>
          <p:nvPr/>
        </p:nvCxnSpPr>
        <p:spPr>
          <a:xfrm flipH="1">
            <a:off x="1714425" y="3951325"/>
            <a:ext cx="892500" cy="14400"/>
          </a:xfrm>
          <a:prstGeom prst="straightConnector1">
            <a:avLst/>
          </a:prstGeom>
          <a:noFill/>
          <a:ln w="9525" cap="flat" cmpd="sng">
            <a:solidFill>
              <a:srgbClr val="F9F9F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0" name="Shape 280"/>
          <p:cNvCxnSpPr/>
          <p:nvPr/>
        </p:nvCxnSpPr>
        <p:spPr>
          <a:xfrm>
            <a:off x="3774400" y="1879275"/>
            <a:ext cx="1058400" cy="9900"/>
          </a:xfrm>
          <a:prstGeom prst="straightConnector1">
            <a:avLst/>
          </a:prstGeom>
          <a:noFill/>
          <a:ln w="9525" cap="flat" cmpd="sng">
            <a:solidFill>
              <a:srgbClr val="F9F9F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1" name="Shape 281"/>
          <p:cNvCxnSpPr/>
          <p:nvPr/>
        </p:nvCxnSpPr>
        <p:spPr>
          <a:xfrm rot="10800000">
            <a:off x="3774225" y="3871850"/>
            <a:ext cx="1089600" cy="0"/>
          </a:xfrm>
          <a:prstGeom prst="straightConnector1">
            <a:avLst/>
          </a:prstGeom>
          <a:noFill/>
          <a:ln w="9525" cap="flat" cmpd="sng">
            <a:solidFill>
              <a:srgbClr val="F9F9F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2" name="Shape 282"/>
          <p:cNvCxnSpPr/>
          <p:nvPr/>
        </p:nvCxnSpPr>
        <p:spPr>
          <a:xfrm rot="10800000" flipH="1">
            <a:off x="5968900" y="1889000"/>
            <a:ext cx="1252800" cy="7800"/>
          </a:xfrm>
          <a:prstGeom prst="straightConnector1">
            <a:avLst/>
          </a:prstGeom>
          <a:noFill/>
          <a:ln w="9525" cap="flat" cmpd="sng">
            <a:solidFill>
              <a:srgbClr val="F9F9F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3" name="Shape 283"/>
          <p:cNvCxnSpPr/>
          <p:nvPr/>
        </p:nvCxnSpPr>
        <p:spPr>
          <a:xfrm rot="10800000">
            <a:off x="5999900" y="2511600"/>
            <a:ext cx="1229700" cy="0"/>
          </a:xfrm>
          <a:prstGeom prst="straightConnector1">
            <a:avLst/>
          </a:prstGeom>
          <a:noFill/>
          <a:ln w="9525" cap="flat" cmpd="sng">
            <a:solidFill>
              <a:srgbClr val="F9F9F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4" name="Shape 284"/>
          <p:cNvSpPr txBox="1"/>
          <p:nvPr/>
        </p:nvSpPr>
        <p:spPr>
          <a:xfrm>
            <a:off x="1641925" y="1515475"/>
            <a:ext cx="980400" cy="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 b="1">
                <a:solidFill>
                  <a:srgbClr val="F9F9F9"/>
                </a:solidFill>
              </a:rPr>
              <a:t>1. Action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641925" y="3647725"/>
            <a:ext cx="980400" cy="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>
                <a:solidFill>
                  <a:srgbClr val="F9F9F9"/>
                </a:solidFill>
              </a:rPr>
              <a:t>1. Action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799662" y="2310550"/>
            <a:ext cx="980400" cy="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>
                <a:solidFill>
                  <a:srgbClr val="F9F9F9"/>
                </a:solidFill>
              </a:rPr>
              <a:t>5. Notify change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799650" y="3402937"/>
            <a:ext cx="980400" cy="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>
                <a:solidFill>
                  <a:srgbClr val="F9F9F9"/>
                </a:solidFill>
              </a:rPr>
              <a:t>6. Change data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6098925" y="1976200"/>
            <a:ext cx="980400" cy="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>
                <a:solidFill>
                  <a:srgbClr val="F9F9F9"/>
                </a:solidFill>
              </a:rPr>
              <a:t>4. Access data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691375" y="2731700"/>
            <a:ext cx="980400" cy="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>
                <a:solidFill>
                  <a:srgbClr val="37474F"/>
                </a:solidFill>
              </a:rPr>
              <a:t>2. Event handling</a:t>
            </a:r>
          </a:p>
        </p:txBody>
      </p:sp>
      <p:cxnSp>
        <p:nvCxnSpPr>
          <p:cNvPr id="290" name="Shape 290"/>
          <p:cNvCxnSpPr/>
          <p:nvPr/>
        </p:nvCxnSpPr>
        <p:spPr>
          <a:xfrm rot="10800000">
            <a:off x="3774225" y="2766550"/>
            <a:ext cx="1089600" cy="0"/>
          </a:xfrm>
          <a:prstGeom prst="straightConnector1">
            <a:avLst/>
          </a:prstGeom>
          <a:noFill/>
          <a:ln w="9525" cap="flat" cmpd="sng">
            <a:solidFill>
              <a:srgbClr val="F9F9F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1" name="Shape 291"/>
          <p:cNvCxnSpPr/>
          <p:nvPr/>
        </p:nvCxnSpPr>
        <p:spPr>
          <a:xfrm>
            <a:off x="3743425" y="3402950"/>
            <a:ext cx="1058400" cy="9900"/>
          </a:xfrm>
          <a:prstGeom prst="straightConnector1">
            <a:avLst/>
          </a:prstGeom>
          <a:noFill/>
          <a:ln w="9525" cap="flat" cmpd="sng">
            <a:solidFill>
              <a:srgbClr val="F9F9F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Xablu v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Xablu v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Macintosh PowerPoint</Application>
  <PresentationFormat>On-screen Show (16:9)</PresentationFormat>
  <Paragraphs>161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Roboto Mono</vt:lpstr>
      <vt:lpstr>Raleway</vt:lpstr>
      <vt:lpstr>Roboto Slab</vt:lpstr>
      <vt:lpstr>Verdana</vt:lpstr>
      <vt:lpstr>Arial</vt:lpstr>
      <vt:lpstr>Roboto Condensed</vt:lpstr>
      <vt:lpstr>Montserrat</vt:lpstr>
      <vt:lpstr>Roboto</vt:lpstr>
      <vt:lpstr>material</vt:lpstr>
      <vt:lpstr>Xablu v2</vt:lpstr>
      <vt:lpstr>Xablu v2</vt:lpstr>
      <vt:lpstr>MvvmCross Custom Bindings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Mvvm</vt:lpstr>
      <vt:lpstr>PowerPoint Presentation</vt:lpstr>
      <vt:lpstr>PowerPoint Presentation</vt:lpstr>
      <vt:lpstr>Bindings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MvvmCross Custom Bindings</dc:title>
  <cp:lastModifiedBy>Maurits van Beusekom</cp:lastModifiedBy>
  <cp:revision>1</cp:revision>
  <dcterms:modified xsi:type="dcterms:W3CDTF">2017-02-10T11:22:35Z</dcterms:modified>
</cp:coreProperties>
</file>