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  <p:sldMasterId id="2147483702" r:id="rId2"/>
  </p:sldMasterIdLst>
  <p:notesMasterIdLst>
    <p:notesMasterId r:id="rId26"/>
  </p:notesMasterIdLst>
  <p:sldIdLst>
    <p:sldId id="256" r:id="rId3"/>
    <p:sldId id="302" r:id="rId4"/>
    <p:sldId id="311" r:id="rId5"/>
    <p:sldId id="318" r:id="rId6"/>
    <p:sldId id="335" r:id="rId7"/>
    <p:sldId id="336" r:id="rId8"/>
    <p:sldId id="337" r:id="rId9"/>
    <p:sldId id="319" r:id="rId10"/>
    <p:sldId id="320" r:id="rId11"/>
    <p:sldId id="328" r:id="rId12"/>
    <p:sldId id="306" r:id="rId13"/>
    <p:sldId id="305" r:id="rId14"/>
    <p:sldId id="304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17" r:id="rId23"/>
    <p:sldId id="331" r:id="rId24"/>
    <p:sldId id="32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AA9"/>
    <a:srgbClr val="1C6FB8"/>
    <a:srgbClr val="9570E7"/>
    <a:srgbClr val="6FBD23"/>
    <a:srgbClr val="16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2" autoAdjust="0"/>
    <p:restoredTop sz="89646" autoAdjust="0"/>
  </p:normalViewPr>
  <p:slideViewPr>
    <p:cSldViewPr snapToGrid="0">
      <p:cViewPr varScale="1">
        <p:scale>
          <a:sx n="116" d="100"/>
          <a:sy n="116" d="100"/>
        </p:scale>
        <p:origin x="192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53" Type="http://schemas.microsoft.com/office/2016/11/relationships/changesInfo" Target="changesInfos/changesInfo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ts van Beusekom" userId="4de2202f-eb8e-4e21-bb82-8134f13d48a7" providerId="ADAL" clId="{DEFEAEF7-C63C-4315-BC2D-9F43D3F8B2F1}"/>
    <pc:docChg chg="undo custSel addSld delSld modSld sldOrd">
      <pc:chgData name="Maurits van Beusekom" userId="4de2202f-eb8e-4e21-bb82-8134f13d48a7" providerId="ADAL" clId="{DEFEAEF7-C63C-4315-BC2D-9F43D3F8B2F1}" dt="2017-10-11T11:38:25.226" v="1949" actId="6549"/>
      <pc:docMkLst>
        <pc:docMk/>
      </pc:docMkLst>
      <pc:sldChg chg="modSp">
        <pc:chgData name="Maurits van Beusekom" userId="4de2202f-eb8e-4e21-bb82-8134f13d48a7" providerId="ADAL" clId="{DEFEAEF7-C63C-4315-BC2D-9F43D3F8B2F1}" dt="2017-10-11T09:25:34.526" v="124" actId="14100"/>
        <pc:sldMkLst>
          <pc:docMk/>
          <pc:sldMk cId="1844766914" sldId="290"/>
        </pc:sldMkLst>
        <pc:spChg chg="mod">
          <ac:chgData name="Maurits van Beusekom" userId="4de2202f-eb8e-4e21-bb82-8134f13d48a7" providerId="ADAL" clId="{DEFEAEF7-C63C-4315-BC2D-9F43D3F8B2F1}" dt="2017-10-11T09:25:34.526" v="124" actId="14100"/>
          <ac:spMkLst>
            <pc:docMk/>
            <pc:sldMk cId="1844766914" sldId="290"/>
            <ac:spMk id="8" creationId="{691BD6C9-EDE8-40D7-94D3-BCC74FB3F888}"/>
          </ac:spMkLst>
        </pc:spChg>
      </pc:sldChg>
      <pc:sldChg chg="addSp delSp modSp modNotesTx">
        <pc:chgData name="Maurits van Beusekom" userId="4de2202f-eb8e-4e21-bb82-8134f13d48a7" providerId="ADAL" clId="{DEFEAEF7-C63C-4315-BC2D-9F43D3F8B2F1}" dt="2017-10-11T11:19:15.119" v="1812" actId="20577"/>
        <pc:sldMkLst>
          <pc:docMk/>
          <pc:sldMk cId="4016546661" sldId="291"/>
        </pc:sldMkLst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2" creationId="{388717FA-57DF-472E-BC75-264D066376BB}"/>
          </ac:spMkLst>
        </pc:spChg>
        <pc:spChg chg="add mod">
          <ac:chgData name="Maurits van Beusekom" userId="4de2202f-eb8e-4e21-bb82-8134f13d48a7" providerId="ADAL" clId="{DEFEAEF7-C63C-4315-BC2D-9F43D3F8B2F1}" dt="2017-10-11T11:19:15.119" v="1812" actId="20577"/>
          <ac:spMkLst>
            <pc:docMk/>
            <pc:sldMk cId="4016546661" sldId="291"/>
            <ac:spMk id="27" creationId="{AC7D905E-D872-4E9F-BC1F-97748A8ADEA3}"/>
          </ac:spMkLst>
        </pc:sp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6" creationId="{3ED082D8-5EE1-4E80-9F65-AD74E93437E1}"/>
          </ac:picMkLst>
        </pc:picChg>
      </pc:sldChg>
      <pc:sldChg chg="modSp">
        <pc:chgData name="Maurits van Beusekom" userId="4de2202f-eb8e-4e21-bb82-8134f13d48a7" providerId="ADAL" clId="{DEFEAEF7-C63C-4315-BC2D-9F43D3F8B2F1}" dt="2017-10-11T11:36:39.088" v="1875" actId="1076"/>
        <pc:sldMkLst>
          <pc:docMk/>
          <pc:sldMk cId="2075840793" sldId="292"/>
        </pc:sldMkLst>
        <pc:spChg chg="mod">
          <ac:chgData name="Maurits van Beusekom" userId="4de2202f-eb8e-4e21-bb82-8134f13d48a7" providerId="ADAL" clId="{DEFEAEF7-C63C-4315-BC2D-9F43D3F8B2F1}" dt="2017-10-11T10:27:44.586" v="1407" actId="20577"/>
          <ac:spMkLst>
            <pc:docMk/>
            <pc:sldMk cId="2075840793" sldId="292"/>
            <ac:spMk id="23" creationId="{7EFD69C9-B791-499B-867C-C883A213195B}"/>
          </ac:spMkLst>
        </pc:spChg>
        <pc:picChg chg="mod">
          <ac:chgData name="Maurits van Beusekom" userId="4de2202f-eb8e-4e21-bb82-8134f13d48a7" providerId="ADAL" clId="{DEFEAEF7-C63C-4315-BC2D-9F43D3F8B2F1}" dt="2017-10-11T11:36:39.088" v="1875" actId="1076"/>
          <ac:picMkLst>
            <pc:docMk/>
            <pc:sldMk cId="2075840793" sldId="292"/>
            <ac:picMk id="26" creationId="{3ED082D8-5EE1-4E80-9F65-AD74E93437E1}"/>
          </ac:picMkLst>
        </pc:picChg>
      </pc:sldChg>
      <pc:sldChg chg="addSp delSp modSp">
        <pc:chgData name="Maurits van Beusekom" userId="4de2202f-eb8e-4e21-bb82-8134f13d48a7" providerId="ADAL" clId="{DEFEAEF7-C63C-4315-BC2D-9F43D3F8B2F1}" dt="2017-10-11T11:32:17.275" v="1872" actId="20577"/>
        <pc:sldMkLst>
          <pc:docMk/>
          <pc:sldMk cId="3669377113" sldId="293"/>
        </pc:sldMkLst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2" creationId="{388717FA-57DF-472E-BC75-264D066376BB}"/>
          </ac:spMkLst>
        </pc:spChg>
        <pc:spChg chg="add mod">
          <ac:chgData name="Maurits van Beusekom" userId="4de2202f-eb8e-4e21-bb82-8134f13d48a7" providerId="ADAL" clId="{DEFEAEF7-C63C-4315-BC2D-9F43D3F8B2F1}" dt="2017-10-11T11:32:17.275" v="1872" actId="20577"/>
          <ac:spMkLst>
            <pc:docMk/>
            <pc:sldMk cId="3669377113" sldId="293"/>
            <ac:spMk id="27" creationId="{57F8DA70-3CCF-44D8-921C-7D5AB851506E}"/>
          </ac:spMkLst>
        </pc:sp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6" creationId="{3ED082D8-5EE1-4E80-9F65-AD74E93437E1}"/>
          </ac:picMkLst>
        </pc:picChg>
      </pc:sldChg>
      <pc:sldChg chg="addSp delSp modSp ord">
        <pc:chgData name="Maurits van Beusekom" userId="4de2202f-eb8e-4e21-bb82-8134f13d48a7" providerId="ADAL" clId="{DEFEAEF7-C63C-4315-BC2D-9F43D3F8B2F1}" dt="2017-10-11T09:00:17.936" v="122"/>
        <pc:sldMkLst>
          <pc:docMk/>
          <pc:sldMk cId="2059357674" sldId="294"/>
        </pc:sldMkLst>
        <pc:spChg chg="add del">
          <ac:chgData name="Maurits van Beusekom" userId="4de2202f-eb8e-4e21-bb82-8134f13d48a7" providerId="ADAL" clId="{DEFEAEF7-C63C-4315-BC2D-9F43D3F8B2F1}" dt="2017-10-11T08:59:03.293" v="116" actId="478"/>
          <ac:spMkLst>
            <pc:docMk/>
            <pc:sldMk cId="2059357674" sldId="294"/>
            <ac:spMk id="6" creationId="{C68E7A74-A068-4654-8189-09158B43E466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7" creationId="{BE88C897-3704-45B8-8F50-980791495ECE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8" creationId="{F8D64F71-4F05-4958-976A-508BCDDD4CD1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9" creationId="{FB01309F-ACB5-4FF4-BD1D-8B4226C8E620}"/>
          </ac:spMkLst>
        </pc:spChg>
        <pc:spChg chg="add mod">
          <ac:chgData name="Maurits van Beusekom" userId="4de2202f-eb8e-4e21-bb82-8134f13d48a7" providerId="ADAL" clId="{DEFEAEF7-C63C-4315-BC2D-9F43D3F8B2F1}" dt="2017-10-11T08:56:08.446" v="9"/>
          <ac:spMkLst>
            <pc:docMk/>
            <pc:sldMk cId="2059357674" sldId="294"/>
            <ac:spMk id="10" creationId="{F6DF8FCA-500B-4384-9A3B-B1B2F25C93BB}"/>
          </ac:spMkLst>
        </pc:spChg>
        <pc:spChg chg="add mod">
          <ac:chgData name="Maurits van Beusekom" userId="4de2202f-eb8e-4e21-bb82-8134f13d48a7" providerId="ADAL" clId="{DEFEAEF7-C63C-4315-BC2D-9F43D3F8B2F1}" dt="2017-10-11T08:56:17.743" v="11" actId="692"/>
          <ac:spMkLst>
            <pc:docMk/>
            <pc:sldMk cId="2059357674" sldId="294"/>
            <ac:spMk id="12" creationId="{8B99AE9A-2B1A-49F9-B929-91990A77C10B}"/>
          </ac:spMkLst>
        </pc:spChg>
        <pc:spChg chg="add mod">
          <ac:chgData name="Maurits van Beusekom" userId="4de2202f-eb8e-4e21-bb82-8134f13d48a7" providerId="ADAL" clId="{DEFEAEF7-C63C-4315-BC2D-9F43D3F8B2F1}" dt="2017-10-11T08:56:23.624" v="13" actId="692"/>
          <ac:spMkLst>
            <pc:docMk/>
            <pc:sldMk cId="2059357674" sldId="294"/>
            <ac:spMk id="13" creationId="{8BAF8380-7AAE-4685-AFB4-80AE0D44A401}"/>
          </ac:spMkLst>
        </pc:sp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1" creationId="{A2D1CA59-2230-41F0-AB0E-FAF11BD4EACB}"/>
          </ac:picMkLst>
        </pc:pic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4" creationId="{E88E5077-C028-4B6A-ADBE-4D96A769EA6F}"/>
          </ac:picMkLst>
        </pc:pic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5" creationId="{3D5874B2-C9FB-4C3D-823C-44A9979BAC43}"/>
          </ac:picMkLst>
        </pc:picChg>
        <pc:cxnChg chg="add mod">
          <ac:chgData name="Maurits van Beusekom" userId="4de2202f-eb8e-4e21-bb82-8134f13d48a7" providerId="ADAL" clId="{DEFEAEF7-C63C-4315-BC2D-9F43D3F8B2F1}" dt="2017-10-11T08:54:45.939" v="3" actId="692"/>
          <ac:cxnSpMkLst>
            <pc:docMk/>
            <pc:sldMk cId="2059357674" sldId="294"/>
            <ac:cxnSpMk id="16" creationId="{E83741D5-7032-4BF4-9F78-DC1B1E8FB0E9}"/>
          </ac:cxnSpMkLst>
        </pc:cxnChg>
        <pc:cxnChg chg="add mod">
          <ac:chgData name="Maurits van Beusekom" userId="4de2202f-eb8e-4e21-bb82-8134f13d48a7" providerId="ADAL" clId="{DEFEAEF7-C63C-4315-BC2D-9F43D3F8B2F1}" dt="2017-10-11T08:54:50.769" v="4" actId="692"/>
          <ac:cxnSpMkLst>
            <pc:docMk/>
            <pc:sldMk cId="2059357674" sldId="294"/>
            <ac:cxnSpMk id="17" creationId="{AAB29D08-5214-4C78-A404-FC942F7FE317}"/>
          </ac:cxnSpMkLst>
        </pc:cxnChg>
        <pc:cxnChg chg="add mod">
          <ac:chgData name="Maurits van Beusekom" userId="4de2202f-eb8e-4e21-bb82-8134f13d48a7" providerId="ADAL" clId="{DEFEAEF7-C63C-4315-BC2D-9F43D3F8B2F1}" dt="2017-10-11T08:55:00.627" v="6" actId="692"/>
          <ac:cxnSpMkLst>
            <pc:docMk/>
            <pc:sldMk cId="2059357674" sldId="294"/>
            <ac:cxnSpMk id="18" creationId="{EB16DEAC-7664-429C-AA05-CE2684D3AB3E}"/>
          </ac:cxnSpMkLst>
        </pc:cxnChg>
        <pc:cxnChg chg="add mod">
          <ac:chgData name="Maurits van Beusekom" userId="4de2202f-eb8e-4e21-bb82-8134f13d48a7" providerId="ADAL" clId="{DEFEAEF7-C63C-4315-BC2D-9F43D3F8B2F1}" dt="2017-10-11T08:54:55.072" v="5" actId="692"/>
          <ac:cxnSpMkLst>
            <pc:docMk/>
            <pc:sldMk cId="2059357674" sldId="294"/>
            <ac:cxnSpMk id="19" creationId="{8F0607E7-DE6C-4D2F-BC4C-3EA95097CF6C}"/>
          </ac:cxnSpMkLst>
        </pc:cxnChg>
      </pc:sldChg>
      <pc:sldChg chg="addSp delSp modSp add">
        <pc:chgData name="Maurits van Beusekom" userId="4de2202f-eb8e-4e21-bb82-8134f13d48a7" providerId="ADAL" clId="{DEFEAEF7-C63C-4315-BC2D-9F43D3F8B2F1}" dt="2017-10-11T09:00:06.100" v="121"/>
        <pc:sldMkLst>
          <pc:docMk/>
          <pc:sldMk cId="2585708995" sldId="295"/>
        </pc:sldMkLst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6" creationId="{C68E7A74-A068-4654-8189-09158B43E466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7" creationId="{BE88C897-3704-45B8-8F50-980791495ECE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8" creationId="{F8D64F71-4F05-4958-976A-508BCDDD4CD1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9" creationId="{FB01309F-ACB5-4FF4-BD1D-8B4226C8E620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0" creationId="{F6DF8FCA-500B-4384-9A3B-B1B2F25C93BB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2" creationId="{8B99AE9A-2B1A-49F9-B929-91990A77C10B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3" creationId="{8BAF8380-7AAE-4685-AFB4-80AE0D44A401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0" creationId="{518AE77F-BE1C-4DC2-B31F-64A2F5A8009E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1" creationId="{A665BC51-5E9D-4E86-8EDF-7DE7E0049E84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2" creationId="{BF7EA2E6-8504-42E2-813B-6A9479447DA6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3" creationId="{1224D7BE-1CEB-4DCF-9631-9F8F3FD99DBE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4" creationId="{143FBB6E-CE33-4A14-9C1E-D468577B7962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5" creationId="{549B79F1-4A49-4FF0-BF7D-A137DEA9175F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6" creationId="{ADDC9E03-A8F0-4B8F-B5FA-771770EA1EF4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31" creationId="{A35C352C-7934-4035-A24F-C1E0C9317D56}"/>
          </ac:spMkLst>
        </pc:spChg>
        <pc:spChg chg="add del mod">
          <ac:chgData name="Maurits van Beusekom" userId="4de2202f-eb8e-4e21-bb82-8134f13d48a7" providerId="ADAL" clId="{DEFEAEF7-C63C-4315-BC2D-9F43D3F8B2F1}" dt="2017-10-11T08:58:56.037" v="115" actId="478"/>
          <ac:spMkLst>
            <pc:docMk/>
            <pc:sldMk cId="2585708995" sldId="295"/>
            <ac:spMk id="34" creationId="{280019C9-6E62-4FE3-86DB-F2775C30686D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5" creationId="{7C19E226-9E8B-4C40-990C-FB9C4901B79B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6" creationId="{48899B43-B62C-4F13-ABDB-9E76E877A818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7" creationId="{67997799-C337-4C8A-A6EA-21C882F43F93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38" creationId="{EFA7F1A4-D062-4D18-A44F-B63FF2E8FC0F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39" creationId="{18455523-68C6-48B0-96E8-C3B2C52193DD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40" creationId="{EF3A0742-F4FE-4F2D-8C2D-F70387CB73FE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45" creationId="{D9E81730-6E1F-43E5-9766-9ABCA24AD098}"/>
          </ac:spMkLst>
        </pc:sp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1" creationId="{A2D1CA59-2230-41F0-AB0E-FAF11BD4EACB}"/>
          </ac:picMkLst>
        </pc:pic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4" creationId="{E88E5077-C028-4B6A-ADBE-4D96A769EA6F}"/>
          </ac:picMkLst>
        </pc:pic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5" creationId="{3D5874B2-C9FB-4C3D-823C-44A9979BAC43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7" creationId="{8093CC15-8990-4DE3-A9CE-761E30301B48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8" creationId="{BB0B8268-95AF-421D-BBAA-4B9DE889AB82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9" creationId="{84574B05-7C0F-4C95-B750-F3844E41DBE1}"/>
          </ac:picMkLst>
        </pc:picChg>
        <pc:picChg chg="add mod">
          <ac:chgData name="Maurits van Beusekom" userId="4de2202f-eb8e-4e21-bb82-8134f13d48a7" providerId="ADAL" clId="{DEFEAEF7-C63C-4315-BC2D-9F43D3F8B2F1}" dt="2017-10-11T09:00:06.100" v="121"/>
          <ac:picMkLst>
            <pc:docMk/>
            <pc:sldMk cId="2585708995" sldId="295"/>
            <ac:picMk id="41" creationId="{00C0D57B-3C96-48A8-9D24-6DD8D81A12AA}"/>
          </ac:picMkLst>
        </pc:picChg>
        <pc:picChg chg="add mod">
          <ac:chgData name="Maurits van Beusekom" userId="4de2202f-eb8e-4e21-bb82-8134f13d48a7" providerId="ADAL" clId="{DEFEAEF7-C63C-4315-BC2D-9F43D3F8B2F1}" dt="2017-10-11T08:59:58.433" v="120"/>
          <ac:picMkLst>
            <pc:docMk/>
            <pc:sldMk cId="2585708995" sldId="295"/>
            <ac:picMk id="42" creationId="{AB8B1D7A-2AE5-47BE-91E7-2C4EBDD847B7}"/>
          </ac:picMkLst>
        </pc:picChg>
        <pc:picChg chg="add mod">
          <ac:chgData name="Maurits van Beusekom" userId="4de2202f-eb8e-4e21-bb82-8134f13d48a7" providerId="ADAL" clId="{DEFEAEF7-C63C-4315-BC2D-9F43D3F8B2F1}" dt="2017-10-11T09:00:06.100" v="121"/>
          <ac:picMkLst>
            <pc:docMk/>
            <pc:sldMk cId="2585708995" sldId="295"/>
            <ac:picMk id="43" creationId="{4AF217A2-8F50-4E3D-B4AD-4D40BB719549}"/>
          </ac:picMkLst>
        </pc:picChg>
        <pc:cxnChg chg="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6" creationId="{E83741D5-7032-4BF4-9F78-DC1B1E8FB0E9}"/>
          </ac:cxnSpMkLst>
        </pc:cxnChg>
        <pc:cxnChg chg="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7" creationId="{AAB29D08-5214-4C78-A404-FC942F7FE317}"/>
          </ac:cxnSpMkLst>
        </pc:cxnChg>
        <pc:cxnChg chg="del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8" creationId="{EB16DEAC-7664-429C-AA05-CE2684D3AB3E}"/>
          </ac:cxnSpMkLst>
        </pc:cxnChg>
        <pc:cxnChg chg="del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9" creationId="{8F0607E7-DE6C-4D2F-BC4C-3EA95097CF6C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0" creationId="{6436607F-6B43-4961-9B3C-523FB920A73D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2" creationId="{B43F7534-C918-4C54-AE47-B9E3D14E40EF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3" creationId="{D24E94AB-7B6C-41FC-ACF1-057FD2ED9605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4" creationId="{8BF106D2-271B-4B56-B352-92D433F499C1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6" creationId="{BC3D25EA-2E4B-4E09-A47A-CCFAF750B2EC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7" creationId="{2BD46625-785A-440F-A4EA-10301E5D75AC}"/>
          </ac:cxnSpMkLst>
        </pc:cxnChg>
      </pc:sldChg>
      <pc:sldChg chg="addSp delSp modSp add modNotesTx">
        <pc:chgData name="Maurits van Beusekom" userId="4de2202f-eb8e-4e21-bb82-8134f13d48a7" providerId="ADAL" clId="{DEFEAEF7-C63C-4315-BC2D-9F43D3F8B2F1}" dt="2017-10-11T10:38:05.179" v="1427" actId="20577"/>
        <pc:sldMkLst>
          <pc:docMk/>
          <pc:sldMk cId="4259702568" sldId="296"/>
        </pc:sldMkLst>
        <pc:spChg chg="add mod">
          <ac:chgData name="Maurits van Beusekom" userId="4de2202f-eb8e-4e21-bb82-8134f13d48a7" providerId="ADAL" clId="{DEFEAEF7-C63C-4315-BC2D-9F43D3F8B2F1}" dt="2017-10-11T10:24:57.208" v="1280" actId="1076"/>
          <ac:spMkLst>
            <pc:docMk/>
            <pc:sldMk cId="4259702568" sldId="296"/>
            <ac:spMk id="6" creationId="{D5CB55EE-2234-40E6-BCCE-F02B3A98BC7C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2" creationId="{388717FA-57DF-472E-BC75-264D066376BB}"/>
          </ac:spMkLst>
        </pc:spChg>
        <pc:spChg chg="mod">
          <ac:chgData name="Maurits van Beusekom" userId="4de2202f-eb8e-4e21-bb82-8134f13d48a7" providerId="ADAL" clId="{DEFEAEF7-C63C-4315-BC2D-9F43D3F8B2F1}" dt="2017-10-11T09:30:36.680" v="448" actId="1076"/>
          <ac:spMkLst>
            <pc:docMk/>
            <pc:sldMk cId="4259702568" sldId="296"/>
            <ac:spMk id="23" creationId="{7EFD69C9-B791-499B-867C-C883A213195B}"/>
          </ac:spMkLst>
        </pc:spChg>
        <pc:spChg chg="add mod">
          <ac:chgData name="Maurits van Beusekom" userId="4de2202f-eb8e-4e21-bb82-8134f13d48a7" providerId="ADAL" clId="{DEFEAEF7-C63C-4315-BC2D-9F43D3F8B2F1}" dt="2017-10-11T10:38:05.179" v="1427" actId="20577"/>
          <ac:spMkLst>
            <pc:docMk/>
            <pc:sldMk cId="4259702568" sldId="296"/>
            <ac:spMk id="27" creationId="{647DCD03-8F8E-4AE6-B694-8E897929AEAB}"/>
          </ac:spMkLst>
        </pc:spChg>
        <pc:picChg chg="add del mod">
          <ac:chgData name="Maurits van Beusekom" userId="4de2202f-eb8e-4e21-bb82-8134f13d48a7" providerId="ADAL" clId="{DEFEAEF7-C63C-4315-BC2D-9F43D3F8B2F1}" dt="2017-10-11T09:57:36.140" v="600" actId="478"/>
          <ac:picMkLst>
            <pc:docMk/>
            <pc:sldMk cId="4259702568" sldId="296"/>
            <ac:picMk id="3" creationId="{CFA1E431-C673-4C2A-8D5F-5D1F309C20F1}"/>
          </ac:picMkLst>
        </pc:picChg>
        <pc:picChg chg="add mod">
          <ac:chgData name="Maurits van Beusekom" userId="4de2202f-eb8e-4e21-bb82-8134f13d48a7" providerId="ADAL" clId="{DEFEAEF7-C63C-4315-BC2D-9F43D3F8B2F1}" dt="2017-10-11T10:09:10.668" v="1106" actId="1036"/>
          <ac:picMkLst>
            <pc:docMk/>
            <pc:sldMk cId="4259702568" sldId="296"/>
            <ac:picMk id="5" creationId="{D4894528-50F5-41E4-87DE-102301D09F6B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6" creationId="{3ED082D8-5EE1-4E80-9F65-AD74E93437E1}"/>
          </ac:picMkLst>
        </pc:picChg>
        <pc:picChg chg="add mod">
          <ac:chgData name="Maurits van Beusekom" userId="4de2202f-eb8e-4e21-bb82-8134f13d48a7" providerId="ADAL" clId="{DEFEAEF7-C63C-4315-BC2D-9F43D3F8B2F1}" dt="2017-10-11T10:24:11.127" v="1222" actId="1076"/>
          <ac:picMkLst>
            <pc:docMk/>
            <pc:sldMk cId="4259702568" sldId="296"/>
            <ac:picMk id="2050" creationId="{60638D2C-7F1E-48D9-BEE8-924CED878CF8}"/>
          </ac:picMkLst>
        </pc:picChg>
      </pc:sldChg>
      <pc:sldChg chg="addSp delSp modSp add modNotesTx">
        <pc:chgData name="Maurits van Beusekom" userId="4de2202f-eb8e-4e21-bb82-8134f13d48a7" providerId="ADAL" clId="{DEFEAEF7-C63C-4315-BC2D-9F43D3F8B2F1}" dt="2017-10-11T10:36:21.019" v="1417" actId="5793"/>
        <pc:sldMkLst>
          <pc:docMk/>
          <pc:sldMk cId="512588558" sldId="297"/>
        </pc:sldMkLst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6" creationId="{D5CB55EE-2234-40E6-BCCE-F02B3A98BC7C}"/>
          </ac:spMkLst>
        </pc:spChg>
        <pc:spChg chg="add mod">
          <ac:chgData name="Maurits van Beusekom" userId="4de2202f-eb8e-4e21-bb82-8134f13d48a7" providerId="ADAL" clId="{DEFEAEF7-C63C-4315-BC2D-9F43D3F8B2F1}" dt="2017-10-11T10:36:13.181" v="1415" actId="20577"/>
          <ac:spMkLst>
            <pc:docMk/>
            <pc:sldMk cId="512588558" sldId="297"/>
            <ac:spMk id="7" creationId="{7D3B66E4-CAA6-42DF-9CBB-2069FD866E95}"/>
          </ac:spMkLst>
        </pc:spChg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23" creationId="{7EFD69C9-B791-499B-867C-C883A213195B}"/>
          </ac:spMkLst>
        </pc:spChg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27" creationId="{647DCD03-8F8E-4AE6-B694-8E897929AEAB}"/>
          </ac:spMkLst>
        </pc:spChg>
        <pc:picChg chg="del">
          <ac:chgData name="Maurits van Beusekom" userId="4de2202f-eb8e-4e21-bb82-8134f13d48a7" providerId="ADAL" clId="{DEFEAEF7-C63C-4315-BC2D-9F43D3F8B2F1}" dt="2017-10-11T10:35:39.970" v="1411" actId="478"/>
          <ac:picMkLst>
            <pc:docMk/>
            <pc:sldMk cId="512588558" sldId="297"/>
            <ac:picMk id="5" creationId="{D4894528-50F5-41E4-87DE-102301D09F6B}"/>
          </ac:picMkLst>
        </pc:picChg>
        <pc:picChg chg="add">
          <ac:chgData name="Maurits van Beusekom" userId="4de2202f-eb8e-4e21-bb82-8134f13d48a7" providerId="ADAL" clId="{DEFEAEF7-C63C-4315-BC2D-9F43D3F8B2F1}" dt="2017-10-11T10:36:02.431" v="1412"/>
          <ac:picMkLst>
            <pc:docMk/>
            <pc:sldMk cId="512588558" sldId="297"/>
            <ac:picMk id="8" creationId="{C08E844C-0ED0-4535-AF34-FDBA6ECBE0BE}"/>
          </ac:picMkLst>
        </pc:picChg>
        <pc:picChg chg="del">
          <ac:chgData name="Maurits van Beusekom" userId="4de2202f-eb8e-4e21-bb82-8134f13d48a7" providerId="ADAL" clId="{DEFEAEF7-C63C-4315-BC2D-9F43D3F8B2F1}" dt="2017-10-11T10:35:39.970" v="1411" actId="478"/>
          <ac:picMkLst>
            <pc:docMk/>
            <pc:sldMk cId="512588558" sldId="297"/>
            <ac:picMk id="2050" creationId="{60638D2C-7F1E-48D9-BEE8-924CED878CF8}"/>
          </ac:picMkLst>
        </pc:picChg>
      </pc:sldChg>
      <pc:sldChg chg="add del">
        <pc:chgData name="Maurits van Beusekom" userId="4de2202f-eb8e-4e21-bb82-8134f13d48a7" providerId="ADAL" clId="{DEFEAEF7-C63C-4315-BC2D-9F43D3F8B2F1}" dt="2017-10-11T11:36:55.302" v="1876" actId="2696"/>
        <pc:sldMkLst>
          <pc:docMk/>
          <pc:sldMk cId="3083214693" sldId="298"/>
        </pc:sldMkLst>
      </pc:sldChg>
      <pc:sldChg chg="delSp modSp add">
        <pc:chgData name="Maurits van Beusekom" userId="4de2202f-eb8e-4e21-bb82-8134f13d48a7" providerId="ADAL" clId="{DEFEAEF7-C63C-4315-BC2D-9F43D3F8B2F1}" dt="2017-10-11T11:38:25.226" v="1949" actId="6549"/>
        <pc:sldMkLst>
          <pc:docMk/>
          <pc:sldMk cId="3915561395" sldId="298"/>
        </pc:sldMkLst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22" creationId="{388717FA-57DF-472E-BC75-264D066376BB}"/>
          </ac:spMkLst>
        </pc:spChg>
        <pc:spChg chg="mod">
          <ac:chgData name="Maurits van Beusekom" userId="4de2202f-eb8e-4e21-bb82-8134f13d48a7" providerId="ADAL" clId="{DEFEAEF7-C63C-4315-BC2D-9F43D3F8B2F1}" dt="2017-10-11T11:38:25.226" v="1949" actId="6549"/>
          <ac:spMkLst>
            <pc:docMk/>
            <pc:sldMk cId="3915561395" sldId="298"/>
            <ac:spMk id="23" creationId="{7EFD69C9-B791-499B-867C-C883A213195B}"/>
          </ac:spMkLst>
        </pc:sp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6" creationId="{3ED082D8-5EE1-4E80-9F65-AD74E93437E1}"/>
          </ac:picMkLst>
        </pc:picChg>
      </pc:sldChg>
      <pc:sldMasterChg chg="delSldLayout">
        <pc:chgData name="Maurits van Beusekom" userId="4de2202f-eb8e-4e21-bb82-8134f13d48a7" providerId="ADAL" clId="{DEFEAEF7-C63C-4315-BC2D-9F43D3F8B2F1}" dt="2017-10-11T11:36:55.303" v="1877" actId="2696"/>
        <pc:sldMasterMkLst>
          <pc:docMk/>
          <pc:sldMasterMk cId="0" sldId="2147483702"/>
        </pc:sldMasterMkLst>
        <pc:sldLayoutChg chg="del">
          <pc:chgData name="Maurits van Beusekom" userId="4de2202f-eb8e-4e21-bb82-8134f13d48a7" providerId="ADAL" clId="{DEFEAEF7-C63C-4315-BC2D-9F43D3F8B2F1}" dt="2017-10-11T11:36:55.303" v="1877" actId="2696"/>
          <pc:sldLayoutMkLst>
            <pc:docMk/>
            <pc:sldMasterMk cId="0" sldId="2147483702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78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56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13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0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1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5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09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 Slab"/>
              <a:defRPr sz="52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  <p:cxnSp>
        <p:nvCxnSpPr>
          <p:cNvPr id="58" name="Shape 58"/>
          <p:cNvCxnSpPr/>
          <p:nvPr/>
        </p:nvCxnSpPr>
        <p:spPr>
          <a:xfrm rot="10800000" flipH="1">
            <a:off x="728250" y="4663225"/>
            <a:ext cx="7687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9" name="Shape 59" descr="logo-xablu-blu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50" y="4725850"/>
            <a:ext cx="105074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dot_net_foundation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923" y="4621093"/>
            <a:ext cx="1206243" cy="6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Microsoft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100" y="4768025"/>
            <a:ext cx="1451885" cy="3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MvvmCross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1275" y="4756564"/>
            <a:ext cx="1206251" cy="33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1C6FB8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nl" sz="1200"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5" name="Shape 135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6" cy="158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c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" y="213"/>
            <a:ext cx="9142500" cy="51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836422" y="2330800"/>
            <a:ext cx="5466300" cy="4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Quattrocento Sans"/>
              <a:buNone/>
              <a:defRPr sz="2700" b="1" i="0" u="none" strike="noStrike" cap="non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Co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01930" y="891883"/>
            <a:ext cx="8740200" cy="115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4000" marR="0" lvl="0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431800" marR="0" lvl="1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419100" marR="0" lvl="2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762000" marR="0" lvl="3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6666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27100" marR="0" lvl="4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6666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 Lar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74248" y="1563130"/>
            <a:ext cx="7395600" cy="13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01929" y="1563129"/>
            <a:ext cx="8740200" cy="8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53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2">
    <p:bg>
      <p:bgPr>
        <a:solidFill>
          <a:schemeClr val="accen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1929" y="1563129"/>
            <a:ext cx="8740200" cy="8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53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" y="891882"/>
            <a:ext cx="9144000" cy="42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01929" y="897991"/>
            <a:ext cx="8740200" cy="146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2540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4318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5969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774700" marR="0" lvl="4" indent="-12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01931" y="1226922"/>
            <a:ext cx="8740200" cy="36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54000" marR="0" lvl="1" indent="-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419100" marR="0" lvl="2" indent="-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5842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762000" marR="0" lvl="4" indent="-12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Content footer logo 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-121662" y="1353192"/>
            <a:ext cx="3067800" cy="21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3498DB"/>
              </a:buClr>
              <a:buFont typeface="Quattrocento Sans"/>
              <a:buNone/>
              <a:defRPr sz="4000" b="0" i="0" u="none" strike="noStrike" cap="none">
                <a:solidFill>
                  <a:srgbClr val="3498D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85" name="Shape 185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864" y="4568917"/>
            <a:ext cx="1291200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947619" y="1659760"/>
            <a:ext cx="5296800" cy="16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68579" algn="l" rtl="0">
              <a:spcBef>
                <a:spcPts val="400"/>
              </a:spcBef>
              <a:buClr>
                <a:srgbClr val="022441"/>
              </a:buClr>
              <a:buSzPct val="90000"/>
              <a:buFont typeface="Noto Sans Symbols"/>
              <a:buChar char="▪"/>
              <a:defRPr sz="2000" b="0" i="0" u="none" strike="noStrike" cap="none">
                <a:solidFill>
                  <a:srgbClr val="02244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C6C6C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C6C6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C6C6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C6C6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7" name="Shape 187"/>
          <p:cNvCxnSpPr/>
          <p:nvPr/>
        </p:nvCxnSpPr>
        <p:spPr>
          <a:xfrm>
            <a:off x="336245" y="979579"/>
            <a:ext cx="8463000" cy="0"/>
          </a:xfrm>
          <a:prstGeom prst="straightConnector1">
            <a:avLst/>
          </a:prstGeom>
          <a:noFill/>
          <a:ln w="12700" cap="flat" cmpd="sng">
            <a:solidFill>
              <a:srgbClr val="60A6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>
            <a:off x="336245" y="4176044"/>
            <a:ext cx="8463000" cy="0"/>
          </a:xfrm>
          <a:prstGeom prst="straightConnector1">
            <a:avLst/>
          </a:prstGeom>
          <a:noFill/>
          <a:ln w="12700" cap="flat" cmpd="sng">
            <a:solidFill>
              <a:srgbClr val="60A64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wo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hape 195"/>
          <p:cNvCxnSpPr/>
          <p:nvPr/>
        </p:nvCxnSpPr>
        <p:spPr>
          <a:xfrm>
            <a:off x="266700" y="742950"/>
            <a:ext cx="8572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66700" y="152400"/>
            <a:ext cx="7048500" cy="5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3186C7"/>
              </a:buClr>
              <a:buFont typeface="Helvetica Neue Light"/>
              <a:buNone/>
              <a:defRPr sz="2400" b="0" i="0" u="none" strike="noStrike" cap="none">
                <a:solidFill>
                  <a:srgbClr val="3186C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bg4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8" y="-6757"/>
            <a:ext cx="9139200" cy="5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457199" y="0"/>
            <a:ext cx="8459700" cy="51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960"/>
              </a:spcBef>
              <a:buClr>
                <a:srgbClr val="6C6C6C"/>
              </a:buClr>
              <a:buFont typeface="Arial"/>
              <a:buNone/>
              <a:defRPr sz="48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-1" y="-17544"/>
            <a:ext cx="9144000" cy="51786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(2)">
    <p:bg>
      <p:bgPr>
        <a:solidFill>
          <a:srgbClr val="5C2D9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525" cy="572625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90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Xablu logo">
    <p:bg>
      <p:bgPr>
        <a:solidFill>
          <a:srgbClr val="1C6FB8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img_progress_is_teamwork.jpeg"/>
          <p:cNvPicPr preferRelativeResize="0"/>
          <p:nvPr/>
        </p:nvPicPr>
        <p:blipFill rotWithShape="1">
          <a:blip r:embed="rId2">
            <a:alphaModFix/>
          </a:blip>
          <a:srcRect t="9" b="19"/>
          <a:stretch/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0" y="3039750"/>
            <a:ext cx="3123225" cy="1640475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4" name="Shape 24"/>
          <p:cNvSpPr/>
          <p:nvPr/>
        </p:nvSpPr>
        <p:spPr>
          <a:xfrm>
            <a:off x="3271450" y="3039750"/>
            <a:ext cx="5872500" cy="1640475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0" y="3519175"/>
            <a:ext cx="1692451" cy="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370700" y="4004525"/>
            <a:ext cx="25578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  <p:extLst>
      <p:ext uri="{BB962C8B-B14F-4D97-AF65-F5344CB8AC3E}">
        <p14:creationId xmlns:p14="http://schemas.microsoft.com/office/powerpoint/2010/main" val="7560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  <a:endParaRPr lang="nl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C6FB8"/>
              </a:buClr>
              <a:buSzPct val="100000"/>
              <a:buFont typeface="Roboto Slab"/>
              <a:buNone/>
              <a:defRPr sz="300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pic>
        <p:nvPicPr>
          <p:cNvPr id="14" name="Shape 13" descr="logo-xablu-blue.png"/>
          <p:cNvPicPr preferRelativeResize="0"/>
          <p:nvPr userDrawn="1"/>
        </p:nvPicPr>
        <p:blipFill rotWithShape="1">
          <a:blip r:embed="rId19">
            <a:alphaModFix/>
          </a:blip>
          <a:srcRect t="14679" b="14679"/>
          <a:stretch/>
        </p:blipFill>
        <p:spPr>
          <a:xfrm>
            <a:off x="7923600" y="4813200"/>
            <a:ext cx="601200" cy="15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4"/>
          <p:cNvCxnSpPr/>
          <p:nvPr userDrawn="1"/>
        </p:nvCxnSpPr>
        <p:spPr>
          <a:xfrm>
            <a:off x="8676000" y="4762800"/>
            <a:ext cx="0" cy="255600"/>
          </a:xfrm>
          <a:prstGeom prst="straightConnector1">
            <a:avLst/>
          </a:prstGeom>
          <a:noFill/>
          <a:ln w="9525" cap="flat" cmpd="sng">
            <a:solidFill>
              <a:srgbClr val="1C6FB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134"/>
          <p:cNvSpPr txBox="1"/>
          <p:nvPr userDrawn="1"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200" b="1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nl" sz="1200" b="1" dirty="0">
              <a:solidFill>
                <a:srgbClr val="1C6FB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  <p:sldLayoutId id="2147483697" r:id="rId13"/>
    <p:sldLayoutId id="2147483698" r:id="rId14"/>
    <p:sldLayoutId id="2147483699" r:id="rId15"/>
    <p:sldLayoutId id="2147483703" r:id="rId16"/>
    <p:sldLayoutId id="2147483704" r:id="rId17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github.com/MvvmCross/MvvmCross" TargetMode="Externa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8456977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xamarinchat.herokuapp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iStock-507626772-small-lowcontra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4" cy="60951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311708" y="202126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Build Native Designed Apps with Xamarin and MvvmCross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vs. MVC</a:t>
            </a:r>
            <a:endParaRPr lang="en-US" dirty="0"/>
          </a:p>
        </p:txBody>
      </p:sp>
      <p:sp>
        <p:nvSpPr>
          <p:cNvPr id="4" name="Shape 363"/>
          <p:cNvSpPr txBox="1">
            <a:spLocks/>
          </p:cNvSpPr>
          <p:nvPr/>
        </p:nvSpPr>
        <p:spPr>
          <a:xfrm>
            <a:off x="311700" y="1200446"/>
            <a:ext cx="7783875" cy="589995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MVVM is a variant of the Presentation Model (a.k.a. MVP) design pattern and both derive from the MVC pattern.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hape 244">
            <a:extLst>
              <a:ext uri="{FF2B5EF4-FFF2-40B4-BE49-F238E27FC236}">
                <a16:creationId xmlns="" xmlns:a16="http://schemas.microsoft.com/office/drawing/2014/main" id="{ACDAC6D0-0575-487B-AA88-09B89B48E603}"/>
              </a:ext>
            </a:extLst>
          </p:cNvPr>
          <p:cNvSpPr/>
          <p:nvPr/>
        </p:nvSpPr>
        <p:spPr>
          <a:xfrm>
            <a:off x="311700" y="3823836"/>
            <a:ext cx="1232655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Login.xib</a:t>
            </a:r>
            <a:endParaRPr lang="en-US" sz="10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LoginController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6" name="Shape 245">
            <a:extLst>
              <a:ext uri="{FF2B5EF4-FFF2-40B4-BE49-F238E27FC236}">
                <a16:creationId xmlns="" xmlns:a16="http://schemas.microsoft.com/office/drawing/2014/main" id="{8104BA15-1A31-418A-B1CD-A85C7E4AF25A}"/>
              </a:ext>
            </a:extLst>
          </p:cNvPr>
          <p:cNvSpPr/>
          <p:nvPr/>
        </p:nvSpPr>
        <p:spPr>
          <a:xfrm>
            <a:off x="2343700" y="3820486"/>
            <a:ext cx="134112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ViewModel</a:t>
            </a:r>
            <a:endParaRPr lang="en-US" sz="16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LoginViewModel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7" name="Shape 246">
            <a:extLst>
              <a:ext uri="{FF2B5EF4-FFF2-40B4-BE49-F238E27FC236}">
                <a16:creationId xmlns="" xmlns:a16="http://schemas.microsoft.com/office/drawing/2014/main" id="{F77C77D9-23C8-4027-A08A-C3BF6E7FF284}"/>
              </a:ext>
            </a:extLst>
          </p:cNvPr>
          <p:cNvSpPr/>
          <p:nvPr/>
        </p:nvSpPr>
        <p:spPr>
          <a:xfrm>
            <a:off x="4546505" y="3820486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User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8" name="Shape 247">
            <a:extLst>
              <a:ext uri="{FF2B5EF4-FFF2-40B4-BE49-F238E27FC236}">
                <a16:creationId xmlns="" xmlns:a16="http://schemas.microsoft.com/office/drawing/2014/main" id="{F3E22077-291E-4036-8152-9E8CC13A2DD1}"/>
              </a:ext>
            </a:extLst>
          </p:cNvPr>
          <p:cNvCxnSpPr>
            <a:endCxn id="6" idx="1"/>
          </p:cNvCxnSpPr>
          <p:nvPr/>
        </p:nvCxnSpPr>
        <p:spPr>
          <a:xfrm>
            <a:off x="1544355" y="4295686"/>
            <a:ext cx="79934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" name="Shape 249">
            <a:extLst>
              <a:ext uri="{FF2B5EF4-FFF2-40B4-BE49-F238E27FC236}">
                <a16:creationId xmlns="" xmlns:a16="http://schemas.microsoft.com/office/drawing/2014/main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3684821" y="4513430"/>
            <a:ext cx="861684" cy="1811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1" name="Shape 250">
            <a:extLst>
              <a:ext uri="{FF2B5EF4-FFF2-40B4-BE49-F238E27FC236}">
                <a16:creationId xmlns="" xmlns:a16="http://schemas.microsoft.com/office/drawing/2014/main" id="{E5F85E10-5BC1-468D-8D42-81B3A8A2C87F}"/>
              </a:ext>
            </a:extLst>
          </p:cNvPr>
          <p:cNvSpPr txBox="1"/>
          <p:nvPr/>
        </p:nvSpPr>
        <p:spPr>
          <a:xfrm>
            <a:off x="1503488" y="4336223"/>
            <a:ext cx="923400" cy="315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Databinding</a:t>
            </a:r>
            <a:endParaRPr lang="en-US" sz="10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8" name="Shape 244">
            <a:extLst>
              <a:ext uri="{FF2B5EF4-FFF2-40B4-BE49-F238E27FC236}">
                <a16:creationId xmlns="" xmlns:a16="http://schemas.microsoft.com/office/drawing/2014/main" id="{ACDAC6D0-0575-487B-AA88-09B89B48E603}"/>
              </a:ext>
            </a:extLst>
          </p:cNvPr>
          <p:cNvSpPr/>
          <p:nvPr/>
        </p:nvSpPr>
        <p:spPr>
          <a:xfrm>
            <a:off x="311700" y="2207350"/>
            <a:ext cx="1232655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Login.xib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9" name="Shape 245">
            <a:extLst>
              <a:ext uri="{FF2B5EF4-FFF2-40B4-BE49-F238E27FC236}">
                <a16:creationId xmlns="" xmlns:a16="http://schemas.microsoft.com/office/drawing/2014/main" id="{8104BA15-1A31-418A-B1CD-A85C7E4AF25A}"/>
              </a:ext>
            </a:extLst>
          </p:cNvPr>
          <p:cNvSpPr/>
          <p:nvPr/>
        </p:nvSpPr>
        <p:spPr>
          <a:xfrm>
            <a:off x="2343700" y="2204000"/>
            <a:ext cx="134112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Controller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LoginController</a:t>
            </a:r>
            <a:endParaRPr lang="en-US" sz="10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0" name="Shape 246">
            <a:extLst>
              <a:ext uri="{FF2B5EF4-FFF2-40B4-BE49-F238E27FC236}">
                <a16:creationId xmlns="" xmlns:a16="http://schemas.microsoft.com/office/drawing/2014/main" id="{F77C77D9-23C8-4027-A08A-C3BF6E7FF284}"/>
              </a:ext>
            </a:extLst>
          </p:cNvPr>
          <p:cNvSpPr/>
          <p:nvPr/>
        </p:nvSpPr>
        <p:spPr>
          <a:xfrm>
            <a:off x="4546505" y="220400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User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42" name="Shape 248">
            <a:extLst>
              <a:ext uri="{FF2B5EF4-FFF2-40B4-BE49-F238E27FC236}">
                <a16:creationId xmlns="" xmlns:a16="http://schemas.microsoft.com/office/drawing/2014/main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3684820" y="2450600"/>
            <a:ext cx="86168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49">
            <a:extLst>
              <a:ext uri="{FF2B5EF4-FFF2-40B4-BE49-F238E27FC236}">
                <a16:creationId xmlns="" xmlns:a16="http://schemas.microsoft.com/office/drawing/2014/main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3684821" y="2907675"/>
            <a:ext cx="86168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45" name="Shape 248">
            <a:extLst>
              <a:ext uri="{FF2B5EF4-FFF2-40B4-BE49-F238E27FC236}">
                <a16:creationId xmlns="" xmlns:a16="http://schemas.microsoft.com/office/drawing/2014/main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1544355" y="2450600"/>
            <a:ext cx="79934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46" name="Shape 249">
            <a:extLst>
              <a:ext uri="{FF2B5EF4-FFF2-40B4-BE49-F238E27FC236}">
                <a16:creationId xmlns="" xmlns:a16="http://schemas.microsoft.com/office/drawing/2014/main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1544556" y="2907675"/>
            <a:ext cx="79914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68" name="Shape 248">
            <a:extLst>
              <a:ext uri="{FF2B5EF4-FFF2-40B4-BE49-F238E27FC236}">
                <a16:creationId xmlns="" xmlns:a16="http://schemas.microsoft.com/office/drawing/2014/main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3684820" y="4055880"/>
            <a:ext cx="86168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TextBox 68"/>
          <p:cNvSpPr txBox="1"/>
          <p:nvPr/>
        </p:nvSpPr>
        <p:spPr>
          <a:xfrm>
            <a:off x="5887625" y="2159773"/>
            <a:ext cx="292580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">
              <a:lnSpc>
                <a:spcPct val="70000"/>
              </a:lnSpc>
              <a:spcBef>
                <a:spcPts val="900"/>
              </a:spcBef>
            </a:pPr>
            <a:r>
              <a:rPr lang="en-US" sz="1800" u="sng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Benefits: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Testability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Modularity &amp; Flexibility 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Maintenance</a:t>
            </a:r>
            <a:endParaRPr lang="en-US" sz="1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9079" y="1790441"/>
            <a:ext cx="52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Model </a:t>
            </a:r>
            <a:r>
              <a:rPr lang="mr-IN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 View - Controller</a:t>
            </a:r>
            <a:endParaRPr lang="en-US" sz="1800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1700" y="3401000"/>
            <a:ext cx="53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Model </a:t>
            </a:r>
            <a:r>
              <a:rPr lang="mr-IN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 View - </a:t>
            </a:r>
            <a:r>
              <a:rPr lang="en-US" sz="1800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ViewModel</a:t>
            </a:r>
            <a:endParaRPr lang="en-US" sz="1800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="" xmlns:a16="http://schemas.microsoft.com/office/drawing/2014/main" id="{4D9AE115-9019-407A-A559-A5599527F288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MvvmCross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98">
            <a:extLst>
              <a:ext uri="{FF2B5EF4-FFF2-40B4-BE49-F238E27FC236}">
                <a16:creationId xmlns="" xmlns:a16="http://schemas.microsoft.com/office/drawing/2014/main" id="{BE88C897-3704-45B8-8F50-980791495ECE}"/>
              </a:ext>
            </a:extLst>
          </p:cNvPr>
          <p:cNvSpPr txBox="1"/>
          <p:nvPr/>
        </p:nvSpPr>
        <p:spPr>
          <a:xfrm>
            <a:off x="70448" y="273458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Cross </a:t>
            </a:r>
            <a:r>
              <a:rPr lang="en-GB" sz="1800" b="1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platform</a:t>
            </a:r>
            <a:endParaRPr lang="en-GB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" name="Shape 299">
            <a:extLst>
              <a:ext uri="{FF2B5EF4-FFF2-40B4-BE49-F238E27FC236}">
                <a16:creationId xmlns="" xmlns:a16="http://schemas.microsoft.com/office/drawing/2014/main" id="{F8D64F71-4F05-4958-976A-508BCDDD4CD1}"/>
              </a:ext>
            </a:extLst>
          </p:cNvPr>
          <p:cNvSpPr txBox="1"/>
          <p:nvPr/>
        </p:nvSpPr>
        <p:spPr>
          <a:xfrm>
            <a:off x="2991573" y="3596714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Support for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all major platforms</a:t>
            </a:r>
          </a:p>
        </p:txBody>
      </p:sp>
      <p:sp>
        <p:nvSpPr>
          <p:cNvPr id="22" name="Shape 300">
            <a:extLst>
              <a:ext uri="{FF2B5EF4-FFF2-40B4-BE49-F238E27FC236}">
                <a16:creationId xmlns="" xmlns:a16="http://schemas.microsoft.com/office/drawing/2014/main" id="{FB01309F-ACB5-4FF4-BD1D-8B4226C8E620}"/>
              </a:ext>
            </a:extLst>
          </p:cNvPr>
          <p:cNvSpPr txBox="1"/>
          <p:nvPr/>
        </p:nvSpPr>
        <p:spPr>
          <a:xfrm>
            <a:off x="6083360" y="3051426"/>
            <a:ext cx="2943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Most advanced Mvvm library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 Xamarin and</a:t>
            </a:r>
            <a:b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.NET cross platform</a:t>
            </a:r>
          </a:p>
        </p:txBody>
      </p:sp>
      <p:sp>
        <p:nvSpPr>
          <p:cNvPr id="23" name="Shape 301">
            <a:extLst>
              <a:ext uri="{FF2B5EF4-FFF2-40B4-BE49-F238E27FC236}">
                <a16:creationId xmlns="" xmlns:a16="http://schemas.microsoft.com/office/drawing/2014/main" id="{F6DF8FCA-500B-4384-9A3B-B1B2F25C93BB}"/>
              </a:ext>
            </a:extLst>
          </p:cNvPr>
          <p:cNvSpPr/>
          <p:nvPr/>
        </p:nvSpPr>
        <p:spPr>
          <a:xfrm>
            <a:off x="435998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24" name="Shape 302" descr="Shuffle.png">
            <a:extLst>
              <a:ext uri="{FF2B5EF4-FFF2-40B4-BE49-F238E27FC236}">
                <a16:creationId xmlns="" xmlns:a16="http://schemas.microsoft.com/office/drawing/2014/main" id="{A2D1CA59-2230-41F0-AB0E-FAF11BD4EACB}"/>
              </a:ext>
            </a:extLst>
          </p:cNvPr>
          <p:cNvPicPr preferRelativeResize="0"/>
          <p:nvPr/>
        </p:nvPicPr>
        <p:blipFill>
          <a:blip r:embed="rId2">
            <a:alphaModFix/>
            <a:lum bright="70000" contrast="-70000"/>
          </a:blip>
          <a:stretch>
            <a:fillRect/>
          </a:stretch>
        </p:blipFill>
        <p:spPr>
          <a:xfrm>
            <a:off x="1188372" y="1107775"/>
            <a:ext cx="806450" cy="6376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303">
            <a:extLst>
              <a:ext uri="{FF2B5EF4-FFF2-40B4-BE49-F238E27FC236}">
                <a16:creationId xmlns="" xmlns:a16="http://schemas.microsoft.com/office/drawing/2014/main" id="{8B99AE9A-2B1A-49F9-B929-91990A77C10B}"/>
              </a:ext>
            </a:extLst>
          </p:cNvPr>
          <p:cNvSpPr/>
          <p:nvPr/>
        </p:nvSpPr>
        <p:spPr>
          <a:xfrm>
            <a:off x="3357123" y="1133126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26" name="Shape 304">
            <a:extLst>
              <a:ext uri="{FF2B5EF4-FFF2-40B4-BE49-F238E27FC236}">
                <a16:creationId xmlns="" xmlns:a16="http://schemas.microsoft.com/office/drawing/2014/main" id="{8BAF8380-7AAE-4685-AFB4-80AE0D44A401}"/>
              </a:ext>
            </a:extLst>
          </p:cNvPr>
          <p:cNvSpPr/>
          <p:nvPr/>
        </p:nvSpPr>
        <p:spPr>
          <a:xfrm>
            <a:off x="6399423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27" name="Shape 305" descr="Settings 2.png">
            <a:extLst>
              <a:ext uri="{FF2B5EF4-FFF2-40B4-BE49-F238E27FC236}">
                <a16:creationId xmlns="" xmlns:a16="http://schemas.microsoft.com/office/drawing/2014/main" id="{E88E5077-C028-4B6A-ADBE-4D96A769EA6F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7030623" y="1003397"/>
            <a:ext cx="1048800" cy="84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306" descr="Star.png">
            <a:extLst>
              <a:ext uri="{FF2B5EF4-FFF2-40B4-BE49-F238E27FC236}">
                <a16:creationId xmlns="" xmlns:a16="http://schemas.microsoft.com/office/drawing/2014/main" id="{3D5874B2-C9FB-4C3D-823C-44A9979BAC43}"/>
              </a:ext>
            </a:extLst>
          </p:cNvPr>
          <p:cNvPicPr preferRelativeResize="0"/>
          <p:nvPr/>
        </p:nvPicPr>
        <p:blipFill>
          <a:blip r:embed="rId4">
            <a:alphaModFix/>
            <a:lum bright="70000" contrast="-70000"/>
          </a:blip>
          <a:stretch>
            <a:fillRect/>
          </a:stretch>
        </p:blipFill>
        <p:spPr>
          <a:xfrm>
            <a:off x="4089523" y="1865526"/>
            <a:ext cx="846400" cy="8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307">
            <a:extLst>
              <a:ext uri="{FF2B5EF4-FFF2-40B4-BE49-F238E27FC236}">
                <a16:creationId xmlns="" xmlns:a16="http://schemas.microsoft.com/office/drawing/2014/main" id="{E83741D5-7032-4BF4-9F78-DC1B1E8FB0E9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>
            <a:off x="2747198" y="1426601"/>
            <a:ext cx="609900" cy="8622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0" name="Shape 308">
            <a:extLst>
              <a:ext uri="{FF2B5EF4-FFF2-40B4-BE49-F238E27FC236}">
                <a16:creationId xmlns="" xmlns:a16="http://schemas.microsoft.com/office/drawing/2014/main" id="{AAB29D08-5214-4C78-A404-FC942F7FE317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rot="10800000" flipH="1">
            <a:off x="5668323" y="1426526"/>
            <a:ext cx="731100" cy="862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1" name="Shape 309">
            <a:extLst>
              <a:ext uri="{FF2B5EF4-FFF2-40B4-BE49-F238E27FC236}">
                <a16:creationId xmlns="" xmlns:a16="http://schemas.microsoft.com/office/drawing/2014/main" id="{EB16DEAC-7664-429C-AA05-CE2684D3AB3E}"/>
              </a:ext>
            </a:extLst>
          </p:cNvPr>
          <p:cNvCxnSpPr/>
          <p:nvPr/>
        </p:nvCxnSpPr>
        <p:spPr>
          <a:xfrm rot="10800000">
            <a:off x="-16265" y="1424251"/>
            <a:ext cx="4587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2" name="Shape 310">
            <a:extLst>
              <a:ext uri="{FF2B5EF4-FFF2-40B4-BE49-F238E27FC236}">
                <a16:creationId xmlns="" xmlns:a16="http://schemas.microsoft.com/office/drawing/2014/main" id="{8F0607E7-DE6C-4D2F-BC4C-3EA95097CF6C}"/>
              </a:ext>
            </a:extLst>
          </p:cNvPr>
          <p:cNvCxnSpPr/>
          <p:nvPr/>
        </p:nvCxnSpPr>
        <p:spPr>
          <a:xfrm rot="10800000">
            <a:off x="8710635" y="1424251"/>
            <a:ext cx="4587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4762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16">
            <a:extLst>
              <a:ext uri="{FF2B5EF4-FFF2-40B4-BE49-F238E27FC236}">
                <a16:creationId xmlns="" xmlns:a16="http://schemas.microsoft.com/office/drawing/2014/main" id="{7C19E226-9E8B-4C40-990C-FB9C4901B79B}"/>
              </a:ext>
            </a:extLst>
          </p:cNvPr>
          <p:cNvSpPr txBox="1"/>
          <p:nvPr/>
        </p:nvSpPr>
        <p:spPr>
          <a:xfrm>
            <a:off x="60635" y="359673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Large and engaged 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community</a:t>
            </a:r>
          </a:p>
        </p:txBody>
      </p:sp>
      <p:sp>
        <p:nvSpPr>
          <p:cNvPr id="8" name="Shape 317">
            <a:extLst>
              <a:ext uri="{FF2B5EF4-FFF2-40B4-BE49-F238E27FC236}">
                <a16:creationId xmlns="" xmlns:a16="http://schemas.microsoft.com/office/drawing/2014/main" id="{48899B43-B62C-4F13-ABDB-9E76E877A818}"/>
              </a:ext>
            </a:extLst>
          </p:cNvPr>
          <p:cNvSpPr txBox="1"/>
          <p:nvPr/>
        </p:nvSpPr>
        <p:spPr>
          <a:xfrm>
            <a:off x="2981760" y="273458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Fast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release cycle</a:t>
            </a:r>
          </a:p>
        </p:txBody>
      </p:sp>
      <p:sp>
        <p:nvSpPr>
          <p:cNvPr id="9" name="Shape 318">
            <a:extLst>
              <a:ext uri="{FF2B5EF4-FFF2-40B4-BE49-F238E27FC236}">
                <a16:creationId xmlns="" xmlns:a16="http://schemas.microsoft.com/office/drawing/2014/main" id="{67997799-C337-4C8A-A6EA-21C882F43F93}"/>
              </a:ext>
            </a:extLst>
          </p:cNvPr>
          <p:cNvSpPr txBox="1"/>
          <p:nvPr/>
        </p:nvSpPr>
        <p:spPr>
          <a:xfrm>
            <a:off x="6024085" y="3596714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Clean &amp; easy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conventions</a:t>
            </a:r>
          </a:p>
        </p:txBody>
      </p:sp>
      <p:sp>
        <p:nvSpPr>
          <p:cNvPr id="10" name="Shape 319">
            <a:extLst>
              <a:ext uri="{FF2B5EF4-FFF2-40B4-BE49-F238E27FC236}">
                <a16:creationId xmlns="" xmlns:a16="http://schemas.microsoft.com/office/drawing/2014/main" id="{EFA7F1A4-D062-4D18-A44F-B63FF2E8FC0F}"/>
              </a:ext>
            </a:extLst>
          </p:cNvPr>
          <p:cNvSpPr/>
          <p:nvPr/>
        </p:nvSpPr>
        <p:spPr>
          <a:xfrm>
            <a:off x="6389635" y="113315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1" name="Shape 320">
            <a:extLst>
              <a:ext uri="{FF2B5EF4-FFF2-40B4-BE49-F238E27FC236}">
                <a16:creationId xmlns="" xmlns:a16="http://schemas.microsoft.com/office/drawing/2014/main" id="{18455523-68C6-48B0-96E8-C3B2C52193DD}"/>
              </a:ext>
            </a:extLst>
          </p:cNvPr>
          <p:cNvSpPr/>
          <p:nvPr/>
        </p:nvSpPr>
        <p:spPr>
          <a:xfrm>
            <a:off x="3347310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2" name="Shape 321">
            <a:extLst>
              <a:ext uri="{FF2B5EF4-FFF2-40B4-BE49-F238E27FC236}">
                <a16:creationId xmlns="" xmlns:a16="http://schemas.microsoft.com/office/drawing/2014/main" id="{EF3A0742-F4FE-4F2D-8C2D-F70387CB73FE}"/>
              </a:ext>
            </a:extLst>
          </p:cNvPr>
          <p:cNvSpPr/>
          <p:nvPr/>
        </p:nvSpPr>
        <p:spPr>
          <a:xfrm>
            <a:off x="426160" y="1133126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13" name="Shape 322" descr="Fill 116.png">
            <a:extLst>
              <a:ext uri="{FF2B5EF4-FFF2-40B4-BE49-F238E27FC236}">
                <a16:creationId xmlns="" xmlns:a16="http://schemas.microsoft.com/office/drawing/2014/main" id="{00C0D57B-3C96-48A8-9D24-6DD8D81A12AA}"/>
              </a:ext>
            </a:extLst>
          </p:cNvPr>
          <p:cNvPicPr preferRelativeResize="0"/>
          <p:nvPr/>
        </p:nvPicPr>
        <p:blipFill>
          <a:blip r:embed="rId2">
            <a:alphaModFix/>
            <a:lum bright="70000" contrast="-70000"/>
          </a:blip>
          <a:stretch>
            <a:fillRect/>
          </a:stretch>
        </p:blipFill>
        <p:spPr>
          <a:xfrm>
            <a:off x="4099681" y="1041701"/>
            <a:ext cx="806457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323" descr="Community.png">
            <a:extLst>
              <a:ext uri="{FF2B5EF4-FFF2-40B4-BE49-F238E27FC236}">
                <a16:creationId xmlns="" xmlns:a16="http://schemas.microsoft.com/office/drawing/2014/main" id="{AB8B1D7A-2AE5-47BE-91E7-2C4EBDD847B7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093629" y="1903839"/>
            <a:ext cx="976312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324" descr="Idea.png">
            <a:extLst>
              <a:ext uri="{FF2B5EF4-FFF2-40B4-BE49-F238E27FC236}">
                <a16:creationId xmlns="" xmlns:a16="http://schemas.microsoft.com/office/drawing/2014/main" id="{4AF217A2-8F50-4E3D-B4AD-4D40BB719549}"/>
              </a:ext>
            </a:extLst>
          </p:cNvPr>
          <p:cNvPicPr preferRelativeResize="0"/>
          <p:nvPr/>
        </p:nvPicPr>
        <p:blipFill>
          <a:blip r:embed="rId4">
            <a:alphaModFix/>
            <a:lum bright="70000" contrast="-70000"/>
          </a:blip>
          <a:stretch>
            <a:fillRect/>
          </a:stretch>
        </p:blipFill>
        <p:spPr>
          <a:xfrm>
            <a:off x="7225650" y="1903851"/>
            <a:ext cx="639170" cy="9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325">
            <a:extLst>
              <a:ext uri="{FF2B5EF4-FFF2-40B4-BE49-F238E27FC236}">
                <a16:creationId xmlns="" xmlns:a16="http://schemas.microsoft.com/office/drawing/2014/main" id="{8BF106D2-271B-4B56-B352-92D433F499C1}"/>
              </a:ext>
            </a:extLst>
          </p:cNvPr>
          <p:cNvCxnSpPr>
            <a:cxnSpLocks/>
          </p:cNvCxnSpPr>
          <p:nvPr/>
        </p:nvCxnSpPr>
        <p:spPr>
          <a:xfrm>
            <a:off x="-8490" y="1477401"/>
            <a:ext cx="434650" cy="81132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7" name="Shape 326">
            <a:extLst>
              <a:ext uri="{FF2B5EF4-FFF2-40B4-BE49-F238E27FC236}">
                <a16:creationId xmlns="" xmlns:a16="http://schemas.microsoft.com/office/drawing/2014/main" id="{D9E81730-6E1F-43E5-9766-9ABCA24AD098}"/>
              </a:ext>
            </a:extLst>
          </p:cNvPr>
          <p:cNvSpPr/>
          <p:nvPr/>
        </p:nvSpPr>
        <p:spPr>
          <a:xfrm>
            <a:off x="-520590" y="1221351"/>
            <a:ext cx="512100" cy="5121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cxnSp>
        <p:nvCxnSpPr>
          <p:cNvPr id="18" name="Shape 327">
            <a:extLst>
              <a:ext uri="{FF2B5EF4-FFF2-40B4-BE49-F238E27FC236}">
                <a16:creationId xmlns="" xmlns:a16="http://schemas.microsoft.com/office/drawing/2014/main" id="{BC3D25EA-2E4B-4E09-A47A-CCFAF750B2EC}"/>
              </a:ext>
            </a:extLst>
          </p:cNvPr>
          <p:cNvCxnSpPr/>
          <p:nvPr/>
        </p:nvCxnSpPr>
        <p:spPr>
          <a:xfrm flipV="1">
            <a:off x="2737360" y="1426601"/>
            <a:ext cx="609950" cy="86212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" name="Shape 328">
            <a:extLst>
              <a:ext uri="{FF2B5EF4-FFF2-40B4-BE49-F238E27FC236}">
                <a16:creationId xmlns="" xmlns:a16="http://schemas.microsoft.com/office/drawing/2014/main" id="{2BD46625-785A-440F-A4EA-10301E5D75AC}"/>
              </a:ext>
            </a:extLst>
          </p:cNvPr>
          <p:cNvCxnSpPr/>
          <p:nvPr/>
        </p:nvCxnSpPr>
        <p:spPr>
          <a:xfrm rot="10800000">
            <a:off x="5658511" y="1426601"/>
            <a:ext cx="731125" cy="86215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133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28" name="Shape 363"/>
          <p:cNvSpPr txBox="1">
            <a:spLocks/>
          </p:cNvSpPr>
          <p:nvPr/>
        </p:nvSpPr>
        <p:spPr>
          <a:xfrm>
            <a:off x="311700" y="1200446"/>
            <a:ext cx="7783875" cy="3040474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comes with advanced build-in binding for all native platform specific controls.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By default works for custom controls which</a:t>
            </a:r>
          </a:p>
          <a:p>
            <a:pPr marL="357188" indent="-3492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Use public properties (One-Way binding)</a:t>
            </a:r>
          </a:p>
          <a:p>
            <a:pPr marL="357188" indent="-3492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Signal changes through C# events (Two-Way binding)</a:t>
            </a:r>
          </a:p>
          <a:p>
            <a:pPr marL="46038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46038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Features: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One-Way, Two-Way or One-Time binding modes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Manipulate values with converters or combiners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Fallback values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Easily create and register custom bindings</a:t>
            </a:r>
          </a:p>
          <a:p>
            <a:pPr marL="342900" indent="-31432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oboto"/>
              <a:buChar char="■"/>
            </a:pPr>
            <a:endParaRPr lang="en-US" sz="2250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sz="2250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sz="225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30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Presenters</a:t>
            </a:r>
            <a:endParaRPr lang="en-US" dirty="0"/>
          </a:p>
        </p:txBody>
      </p:sp>
      <p:sp>
        <p:nvSpPr>
          <p:cNvPr id="4" name="Shape 615">
            <a:extLst>
              <a:ext uri="{FF2B5EF4-FFF2-40B4-BE49-F238E27FC236}">
                <a16:creationId xmlns="" xmlns:a16="http://schemas.microsoft.com/office/drawing/2014/main" id="{F8B8515F-9661-4402-8E77-E250565A924A}"/>
              </a:ext>
            </a:extLst>
          </p:cNvPr>
          <p:cNvSpPr txBox="1"/>
          <p:nvPr/>
        </p:nvSpPr>
        <p:spPr>
          <a:xfrm>
            <a:off x="233800" y="3112287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Enables the best Native UI</a:t>
            </a:r>
          </a:p>
        </p:txBody>
      </p:sp>
      <p:sp>
        <p:nvSpPr>
          <p:cNvPr id="5" name="Shape 616">
            <a:extLst>
              <a:ext uri="{FF2B5EF4-FFF2-40B4-BE49-F238E27FC236}">
                <a16:creationId xmlns="" xmlns:a16="http://schemas.microsoft.com/office/drawing/2014/main" id="{9F48676B-3AC8-4773-A65C-CFA2D002C3DE}"/>
              </a:ext>
            </a:extLst>
          </p:cNvPr>
          <p:cNvSpPr txBox="1"/>
          <p:nvPr/>
        </p:nvSpPr>
        <p:spPr>
          <a:xfrm>
            <a:off x="233800" y="3778412"/>
            <a:ext cx="2645700" cy="8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Build beautiful Native Apps using Xamarin and MvvmCross!</a:t>
            </a:r>
          </a:p>
        </p:txBody>
      </p:sp>
      <p:sp>
        <p:nvSpPr>
          <p:cNvPr id="6" name="Shape 617">
            <a:extLst>
              <a:ext uri="{FF2B5EF4-FFF2-40B4-BE49-F238E27FC236}">
                <a16:creationId xmlns="" xmlns:a16="http://schemas.microsoft.com/office/drawing/2014/main" id="{5D4E545D-D63B-466A-8E78-4136AD45B8B1}"/>
              </a:ext>
            </a:extLst>
          </p:cNvPr>
          <p:cNvSpPr/>
          <p:nvPr/>
        </p:nvSpPr>
        <p:spPr>
          <a:xfrm>
            <a:off x="73450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618">
            <a:extLst>
              <a:ext uri="{FF2B5EF4-FFF2-40B4-BE49-F238E27FC236}">
                <a16:creationId xmlns="" xmlns:a16="http://schemas.microsoft.com/office/drawing/2014/main" id="{C4FC960B-E20E-42D7-A772-A0E10F905B63}"/>
              </a:ext>
            </a:extLst>
          </p:cNvPr>
          <p:cNvSpPr txBox="1"/>
          <p:nvPr/>
        </p:nvSpPr>
        <p:spPr>
          <a:xfrm>
            <a:off x="3249150" y="3112412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Easy to implement custom presenters</a:t>
            </a:r>
          </a:p>
        </p:txBody>
      </p:sp>
      <p:sp>
        <p:nvSpPr>
          <p:cNvPr id="8" name="Shape 619">
            <a:extLst>
              <a:ext uri="{FF2B5EF4-FFF2-40B4-BE49-F238E27FC236}">
                <a16:creationId xmlns="" xmlns:a16="http://schemas.microsoft.com/office/drawing/2014/main" id="{A2DB0845-9578-4EAE-8A4C-B86D6AFE72AE}"/>
              </a:ext>
            </a:extLst>
          </p:cNvPr>
          <p:cNvSpPr txBox="1"/>
          <p:nvPr/>
        </p:nvSpPr>
        <p:spPr>
          <a:xfrm>
            <a:off x="3249150" y="3778337"/>
            <a:ext cx="2645700" cy="8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Enables you to customize the behavior of your app without making your app multiple times</a:t>
            </a:r>
          </a:p>
        </p:txBody>
      </p:sp>
      <p:sp>
        <p:nvSpPr>
          <p:cNvPr id="9" name="Shape 620">
            <a:extLst>
              <a:ext uri="{FF2B5EF4-FFF2-40B4-BE49-F238E27FC236}">
                <a16:creationId xmlns="" xmlns:a16="http://schemas.microsoft.com/office/drawing/2014/main" id="{3A988B9B-2D6A-4769-BB00-9D1F1FF7E361}"/>
              </a:ext>
            </a:extLst>
          </p:cNvPr>
          <p:cNvSpPr/>
          <p:nvPr/>
        </p:nvSpPr>
        <p:spPr>
          <a:xfrm>
            <a:off x="374985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21">
            <a:extLst>
              <a:ext uri="{FF2B5EF4-FFF2-40B4-BE49-F238E27FC236}">
                <a16:creationId xmlns="" xmlns:a16="http://schemas.microsoft.com/office/drawing/2014/main" id="{33C9952F-169A-4104-925E-45EFCDDAFBE4}"/>
              </a:ext>
            </a:extLst>
          </p:cNvPr>
          <p:cNvSpPr txBox="1"/>
          <p:nvPr/>
        </p:nvSpPr>
        <p:spPr>
          <a:xfrm>
            <a:off x="6264500" y="3112412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Most code reuse</a:t>
            </a:r>
          </a:p>
        </p:txBody>
      </p:sp>
      <p:sp>
        <p:nvSpPr>
          <p:cNvPr id="11" name="Shape 622">
            <a:extLst>
              <a:ext uri="{FF2B5EF4-FFF2-40B4-BE49-F238E27FC236}">
                <a16:creationId xmlns="" xmlns:a16="http://schemas.microsoft.com/office/drawing/2014/main" id="{F467EB5D-D5EB-45E0-9145-58A00B8A8182}"/>
              </a:ext>
            </a:extLst>
          </p:cNvPr>
          <p:cNvSpPr txBox="1"/>
          <p:nvPr/>
        </p:nvSpPr>
        <p:spPr>
          <a:xfrm>
            <a:off x="6264500" y="3516062"/>
            <a:ext cx="2645700" cy="115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Using the presenters saves you budget because you only need to code navigation once</a:t>
            </a:r>
          </a:p>
        </p:txBody>
      </p:sp>
      <p:sp>
        <p:nvSpPr>
          <p:cNvPr id="12" name="Shape 623">
            <a:extLst>
              <a:ext uri="{FF2B5EF4-FFF2-40B4-BE49-F238E27FC236}">
                <a16:creationId xmlns="" xmlns:a16="http://schemas.microsoft.com/office/drawing/2014/main" id="{388717FA-57DF-472E-BC75-264D066376BB}"/>
              </a:ext>
            </a:extLst>
          </p:cNvPr>
          <p:cNvSpPr/>
          <p:nvPr/>
        </p:nvSpPr>
        <p:spPr>
          <a:xfrm>
            <a:off x="676520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Shape 625" descr="Paint Palette.png">
            <a:extLst>
              <a:ext uri="{FF2B5EF4-FFF2-40B4-BE49-F238E27FC236}">
                <a16:creationId xmlns="" xmlns:a16="http://schemas.microsoft.com/office/drawing/2014/main" id="{B2F3E5B6-B379-453A-B36C-38A751AFD32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1605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626" descr="Show Property.png">
            <a:extLst>
              <a:ext uri="{FF2B5EF4-FFF2-40B4-BE49-F238E27FC236}">
                <a16:creationId xmlns="" xmlns:a16="http://schemas.microsoft.com/office/drawing/2014/main" id="{8F81A431-3651-4337-9E2F-01BBB7DF4C9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13140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627" descr="Recycling.png">
            <a:extLst>
              <a:ext uri="{FF2B5EF4-FFF2-40B4-BE49-F238E27FC236}">
                <a16:creationId xmlns="" xmlns:a16="http://schemas.microsoft.com/office/drawing/2014/main" id="{3ED082D8-5EE1-4E80-9F65-AD74E93437E1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14675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View Presenter</a:t>
            </a:r>
            <a:endParaRPr lang="en-US" dirty="0"/>
          </a:p>
        </p:txBody>
      </p:sp>
      <p:sp>
        <p:nvSpPr>
          <p:cNvPr id="4" name="Shape 232">
            <a:extLst>
              <a:ext uri="{FF2B5EF4-FFF2-40B4-BE49-F238E27FC236}">
                <a16:creationId xmlns="" xmlns:a16="http://schemas.microsoft.com/office/drawing/2014/main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4505229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 default Android View Presenter (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MvxAndroidViewPresenter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or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MvxAppCompatViewPresenter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) supports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following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Activities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Fragments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Dialog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fragments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TabLayout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/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ViewPager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are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configures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through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attributes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7557" y="1264778"/>
            <a:ext cx="388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Example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:</a:t>
            </a:r>
          </a:p>
          <a:p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MvxFragmentPresentation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RootViewModel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Resource.Id.content_frame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)]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MvxFragment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View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OnCreateView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LayoutInflater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inflater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ViewGroup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container,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Bundle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savedInstanceState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   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View Presenter</a:t>
            </a:r>
            <a:endParaRPr lang="en-US" dirty="0"/>
          </a:p>
        </p:txBody>
      </p:sp>
      <p:sp>
        <p:nvSpPr>
          <p:cNvPr id="6" name="Shape 232">
            <a:extLst>
              <a:ext uri="{FF2B5EF4-FFF2-40B4-BE49-F238E27FC236}">
                <a16:creationId xmlns="" xmlns:a16="http://schemas.microsoft.com/office/drawing/2014/main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4505229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 default iOS View Presenter (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MvxIosViewPresenter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) supports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following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Stack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Tabs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Split view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Nested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are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configures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through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attributes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1471" y="1264778"/>
            <a:ext cx="3590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Example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:</a:t>
            </a:r>
          </a:p>
          <a:p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MvxRootPresentation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WrapInNavigationController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= true)]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partial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MvxViewController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MvxChildPresentation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partial class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MvxViewController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Navigation</a:t>
            </a:r>
            <a:endParaRPr lang="en-US" dirty="0"/>
          </a:p>
        </p:txBody>
      </p:sp>
      <p:sp>
        <p:nvSpPr>
          <p:cNvPr id="9" name="Shape 232">
            <a:extLst>
              <a:ext uri="{FF2B5EF4-FFF2-40B4-BE49-F238E27FC236}">
                <a16:creationId xmlns="" xmlns:a16="http://schemas.microsoft.com/office/drawing/2014/main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in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MvvmCross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is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done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on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ViewModel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level. 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Maximizes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code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reuse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No platform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specific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knowledge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needed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Async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support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Strongly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typed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parameters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5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example</a:t>
            </a:r>
            <a:endParaRPr lang="en-US" dirty="0"/>
          </a:p>
        </p:txBody>
      </p:sp>
      <p:sp>
        <p:nvSpPr>
          <p:cNvPr id="4" name="Shape 232">
            <a:extLst>
              <a:ext uri="{FF2B5EF4-FFF2-40B4-BE49-F238E27FC236}">
                <a16:creationId xmlns="" xmlns:a16="http://schemas.microsoft.com/office/drawing/2014/main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public class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MainViewModel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: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MvxViewModel</a:t>
            </a:r>
            <a:endParaRPr lang="nl-NL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{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private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readonly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IMvxNavigationService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public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MainViewModel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IMvxNavigationService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)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{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=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 ?? </a:t>
            </a:r>
            <a:r>
              <a:rPr lang="nl-NL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t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hrow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new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ArgumentNullException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nameof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));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NavigateCommand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= new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MvxAsyncCommand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async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() =&gt;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await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navService.Navigate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&lt;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ChildViewModel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&gt;();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}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public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IMvxAsyncCommand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NavigateCommand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{ get; }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}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6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3600" dirty="0" smtClean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Calibri"/>
                <a:sym typeface="Calibri"/>
              </a:rPr>
              <a:t>Introduction</a:t>
            </a:r>
            <a:endParaRPr lang="nl" sz="360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Calibri"/>
              <a:sym typeface="Calibri"/>
            </a:endParaRPr>
          </a:p>
        </p:txBody>
      </p:sp>
      <p:sp>
        <p:nvSpPr>
          <p:cNvPr id="35" name="Shape 217"/>
          <p:cNvSpPr txBox="1">
            <a:spLocks/>
          </p:cNvSpPr>
          <p:nvPr/>
        </p:nvSpPr>
        <p:spPr>
          <a:xfrm>
            <a:off x="1806675" y="2893500"/>
            <a:ext cx="2234100" cy="9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@mvanbeusekom</a:t>
            </a:r>
          </a:p>
          <a:p>
            <a:r>
              <a:rPr lang="nl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maurits@vnbskm.nl</a:t>
            </a:r>
          </a:p>
          <a:p>
            <a:endParaRPr lang="nl">
              <a:solidFill>
                <a:srgbClr val="FFFFFF"/>
              </a:solidFill>
            </a:endParaRPr>
          </a:p>
        </p:txBody>
      </p:sp>
      <p:sp>
        <p:nvSpPr>
          <p:cNvPr id="36" name="Shape 218"/>
          <p:cNvSpPr txBox="1"/>
          <p:nvPr/>
        </p:nvSpPr>
        <p:spPr>
          <a:xfrm>
            <a:off x="1806675" y="2489100"/>
            <a:ext cx="2706300" cy="40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nl"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Maurits van Beusekom</a:t>
            </a:r>
          </a:p>
        </p:txBody>
      </p:sp>
      <p:sp>
        <p:nvSpPr>
          <p:cNvPr id="37" name="Shape 219"/>
          <p:cNvSpPr txBox="1"/>
          <p:nvPr/>
        </p:nvSpPr>
        <p:spPr>
          <a:xfrm>
            <a:off x="4513125" y="2893475"/>
            <a:ext cx="3123900" cy="65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github.com/mvanbeusekom</a:t>
            </a:r>
          </a:p>
        </p:txBody>
      </p:sp>
      <p:pic>
        <p:nvPicPr>
          <p:cNvPr id="38" name="Shape 220" descr="Maurits - Square.jpg"/>
          <p:cNvPicPr preferRelativeResize="0"/>
          <p:nvPr/>
        </p:nvPicPr>
        <p:blipFill rotWithShape="1">
          <a:blip r:embed="rId2">
            <a:alphaModFix/>
          </a:blip>
          <a:srcRect t="4162" b="4162"/>
          <a:stretch/>
        </p:blipFill>
        <p:spPr>
          <a:xfrm>
            <a:off x="311700" y="2489100"/>
            <a:ext cx="1377300" cy="12627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6" name="Shape 232">
            <a:extLst>
              <a:ext uri="{FF2B5EF4-FFF2-40B4-BE49-F238E27FC236}">
                <a16:creationId xmlns="" xmlns:a16="http://schemas.microsoft.com/office/drawing/2014/main" id="{647DCD03-8F8E-4AE6-B694-8E897929AEAB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Easily extend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MvvmCross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with plugins. Some existing plugins are: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Color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Email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Localization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Messenger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Network</a:t>
            </a:r>
          </a:p>
          <a:p>
            <a:pPr marL="400050" indent="-285750"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Phonecall</a:t>
            </a: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PictureChooser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Visibility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And many more…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CB55EE-2234-40E6-BCCE-F02B3A98BC7C}"/>
              </a:ext>
            </a:extLst>
          </p:cNvPr>
          <p:cNvSpPr txBox="1"/>
          <p:nvPr/>
        </p:nvSpPr>
        <p:spPr>
          <a:xfrm>
            <a:off x="926998" y="4512179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>
              <a:buClr>
                <a:srgbClr val="FFFFFF"/>
              </a:buClr>
              <a:buSzPct val="100000"/>
            </a:pPr>
            <a:r>
              <a:rPr lang="en-US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Plugins available through </a:t>
            </a:r>
            <a:r>
              <a:rPr lang="en-US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NuGet</a:t>
            </a:r>
            <a:r>
              <a:rPr lang="en-US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or: </a:t>
            </a:r>
          </a:p>
          <a:p>
            <a:pPr marL="114300" lvl="0">
              <a:buClr>
                <a:srgbClr val="FFFFFF"/>
              </a:buClr>
              <a:buSzPct val="100000"/>
            </a:pPr>
            <a:r>
              <a:rPr lang="en-US" dirty="0" smtClean="0">
                <a:solidFill>
                  <a:srgbClr val="195AA9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  <a:hlinkClick r:id="rId2"/>
              </a:rPr>
              <a:t>https://github.com/MvvmCross/MvvmCross</a:t>
            </a:r>
            <a:endParaRPr lang="en-US" dirty="0">
              <a:solidFill>
                <a:srgbClr val="195AA9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pic>
        <p:nvPicPr>
          <p:cNvPr id="8" name="Picture 7" descr="Download.png">
            <a:extLst>
              <a:ext uri="{FF2B5EF4-FFF2-40B4-BE49-F238E27FC236}">
                <a16:creationId xmlns="" xmlns:a16="http://schemas.microsoft.com/office/drawing/2014/main" id="{60638D2C-7F1E-48D9-BEE8-924CED87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5" y="4563454"/>
            <a:ext cx="455726" cy="4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55">
            <a:extLst>
              <a:ext uri="{FF2B5EF4-FFF2-40B4-BE49-F238E27FC236}">
                <a16:creationId xmlns="" xmlns:a16="http://schemas.microsoft.com/office/drawing/2014/main" id="{7D3B66E4-CAA6-42DF-9CBB-2069FD866E95}"/>
              </a:ext>
            </a:extLst>
          </p:cNvPr>
          <p:cNvSpPr txBox="1"/>
          <p:nvPr/>
        </p:nvSpPr>
        <p:spPr>
          <a:xfrm>
            <a:off x="3108154" y="528900"/>
            <a:ext cx="5598300" cy="408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demo time!</a:t>
            </a:r>
          </a:p>
        </p:txBody>
      </p:sp>
      <p:pic>
        <p:nvPicPr>
          <p:cNvPr id="10" name="Shape 657">
            <a:extLst>
              <a:ext uri="{FF2B5EF4-FFF2-40B4-BE49-F238E27FC236}">
                <a16:creationId xmlns="" xmlns:a16="http://schemas.microsoft.com/office/drawing/2014/main" id="{C08E844C-0ED0-4535-AF34-FDBA6ECBE0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47" y="1490995"/>
            <a:ext cx="2213400" cy="2161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0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Involved!</a:t>
            </a:r>
            <a:endParaRPr lang="en-US" dirty="0"/>
          </a:p>
        </p:txBody>
      </p:sp>
      <p:sp>
        <p:nvSpPr>
          <p:cNvPr id="12" name="Shape 400"/>
          <p:cNvSpPr txBox="1">
            <a:spLocks/>
          </p:cNvSpPr>
          <p:nvPr/>
        </p:nvSpPr>
        <p:spPr>
          <a:xfrm>
            <a:off x="1181005" y="1357114"/>
            <a:ext cx="2960400" cy="31031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Get help on Slack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  <a:hlinkClick r:id="rId2"/>
              </a:rPr>
              <a:t>xamarinchat.herokuapp.com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#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channel</a:t>
            </a:r>
            <a:r>
              <a:rPr lang="en-GB" sz="18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</a:rPr>
            </a:br>
            <a:endParaRPr lang="en-GB" sz="1800" dirty="0" smtClean="0">
              <a:latin typeface="Roboto" charset="0"/>
              <a:ea typeface="Roboto" charset="0"/>
              <a:cs typeface="Roboto" charset="0"/>
            </a:endParaRPr>
          </a:p>
          <a:p>
            <a:r>
              <a:rPr lang="en-GB" sz="18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</a:rPr>
            </a:b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Follow us on Twitter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@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b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@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mvanbeusekom</a:t>
            </a:r>
            <a:endParaRPr lang="en-GB" dirty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endParaRPr lang="en-GB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endParaRPr lang="en-GB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Support </a:t>
            </a:r>
            <a:r>
              <a:rPr lang="en-GB" sz="1800" b="1" dirty="0" err="1" smtClean="0">
                <a:latin typeface="Roboto Slab" charset="0"/>
                <a:ea typeface="Roboto Slab" charset="0"/>
                <a:cs typeface="Roboto Slab" charset="0"/>
                <a:sym typeface="Lato"/>
              </a:rPr>
              <a:t>MvvmCross</a:t>
            </a: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!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Roboto Slab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Roboto Slab"/>
              </a:rPr>
            </a:b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Opencollective.com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mvvmcross</a:t>
            </a:r>
            <a:endParaRPr lang="en-GB" b="1" u="sng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Shape 401"/>
          <p:cNvSpPr txBox="1">
            <a:spLocks/>
          </p:cNvSpPr>
          <p:nvPr/>
        </p:nvSpPr>
        <p:spPr>
          <a:xfrm>
            <a:off x="5151680" y="1357115"/>
            <a:ext cx="3218400" cy="292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Join the LinkedIn group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  <a:hlinkClick r:id="rId3"/>
              </a:rPr>
              <a:t>linkedin.com/groups/8456977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&amp; 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Xamarin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group</a:t>
            </a:r>
            <a: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endParaRPr lang="en-GB" sz="1800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Contribute on </a:t>
            </a:r>
            <a:r>
              <a:rPr lang="en-GB" sz="1800" b="1" dirty="0" err="1" smtClean="0">
                <a:latin typeface="Roboto Slab" charset="0"/>
                <a:ea typeface="Roboto Slab" charset="0"/>
                <a:cs typeface="Roboto Slab" charset="0"/>
                <a:sym typeface="Lato"/>
              </a:rPr>
              <a:t>Github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Github.com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endParaRPr lang="en-GB" b="1" u="sng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  <a:sym typeface="Lato"/>
            </a:endParaRPr>
          </a:p>
        </p:txBody>
      </p:sp>
      <p:pic>
        <p:nvPicPr>
          <p:cNvPr id="14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80" y="1280915"/>
            <a:ext cx="983425" cy="9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4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729" y="2639875"/>
            <a:ext cx="615127" cy="61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405"/>
          <p:cNvPicPr preferRelativeResize="0"/>
          <p:nvPr/>
        </p:nvPicPr>
        <p:blipFill rotWithShape="1">
          <a:blip r:embed="rId6">
            <a:alphaModFix/>
          </a:blip>
          <a:srcRect l="72627" r="1957"/>
          <a:stretch/>
        </p:blipFill>
        <p:spPr>
          <a:xfrm>
            <a:off x="4419930" y="1457541"/>
            <a:ext cx="503150" cy="4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4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9930" y="2721370"/>
            <a:ext cx="503150" cy="5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4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718" y="3880833"/>
            <a:ext cx="503150" cy="50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8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3762650" y="3039750"/>
            <a:ext cx="5032125" cy="164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15915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375" y="2366375"/>
            <a:ext cx="4389301" cy="11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226"/>
          <p:cNvSpPr txBox="1"/>
          <p:nvPr/>
        </p:nvSpPr>
        <p:spPr>
          <a:xfrm>
            <a:off x="370700" y="3636284"/>
            <a:ext cx="7358400" cy="5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  <p:extLst>
      <p:ext uri="{BB962C8B-B14F-4D97-AF65-F5344CB8AC3E}">
        <p14:creationId xmlns:p14="http://schemas.microsoft.com/office/powerpoint/2010/main" val="3785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Goals of this session</a:t>
            </a:r>
            <a:endParaRPr lang="en-US" dirty="0"/>
          </a:p>
        </p:txBody>
      </p:sp>
      <p:sp>
        <p:nvSpPr>
          <p:cNvPr id="363" name="Shape 363"/>
          <p:cNvSpPr txBox="1">
            <a:spLocks noGrp="1"/>
          </p:cNvSpPr>
          <p:nvPr>
            <p:ph type="body" idx="4294967295"/>
          </p:nvPr>
        </p:nvSpPr>
        <p:spPr>
          <a:xfrm>
            <a:off x="0" y="1587500"/>
            <a:ext cx="7785100" cy="1511300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/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Benefits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the traditional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approach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Quick intro to MVVM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Explain how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fits in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Demo: Create a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Native App with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25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25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Shape 364" descr="Windows_logo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223" y="1271576"/>
            <a:ext cx="208350" cy="19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9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4800" dirty="0"/>
              <a:t>Xamarin’s Mission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Make it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fast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,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easy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, and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fun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 to create great mobile apps.</a:t>
            </a:r>
          </a:p>
        </p:txBody>
      </p:sp>
    </p:spTree>
    <p:extLst>
      <p:ext uri="{BB962C8B-B14F-4D97-AF65-F5344CB8AC3E}">
        <p14:creationId xmlns:p14="http://schemas.microsoft.com/office/powerpoint/2010/main" val="10444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351"/>
          <p:cNvGrpSpPr/>
          <p:nvPr/>
        </p:nvGrpSpPr>
        <p:grpSpPr>
          <a:xfrm>
            <a:off x="425852" y="2690583"/>
            <a:ext cx="3939147" cy="2187124"/>
            <a:chOff x="2961799" y="2095500"/>
            <a:chExt cx="8174201" cy="4538544"/>
          </a:xfrm>
        </p:grpSpPr>
        <p:pic>
          <p:nvPicPr>
            <p:cNvPr id="9" name="Shape 352" descr="T-shirt Store App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61799" y="2095500"/>
              <a:ext cx="6513000" cy="407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91300" y="3158244"/>
              <a:ext cx="4544700" cy="347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3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Anything you can do in Objective-C, Swift, or Java can be done in C# and Visual Studio with Xamarin.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nl" dirty="0"/>
              <a:t/>
            </a:r>
            <a:br>
              <a:rPr lang="nl" dirty="0"/>
            </a:b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634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59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nl" sz="3500" dirty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Xamarin + Xamarin.Forms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chemeClr val="bg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" name="Shape 360"/>
          <p:cNvSpPr txBox="1">
            <a:spLocks/>
          </p:cNvSpPr>
          <p:nvPr/>
        </p:nvSpPr>
        <p:spPr>
          <a:xfrm>
            <a:off x="750481" y="3875903"/>
            <a:ext cx="3376800" cy="738600"/>
          </a:xfrm>
          <a:prstGeom prst="rect">
            <a:avLst/>
          </a:prstGeom>
          <a:noFill/>
          <a:ln>
            <a:noFill/>
          </a:ln>
        </p:spPr>
        <p:txBody>
          <a:bodyPr wrap="square" lIns="107575" tIns="67225" rIns="107575" bIns="672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nl" sz="1900" dirty="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Traditional Xamarin Approach</a:t>
            </a:r>
            <a:endParaRPr lang="nl" sz="1900" dirty="0">
              <a:solidFill>
                <a:schemeClr val="bg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361"/>
          <p:cNvSpPr txBox="1">
            <a:spLocks/>
          </p:cNvSpPr>
          <p:nvPr/>
        </p:nvSpPr>
        <p:spPr>
          <a:xfrm>
            <a:off x="4911613" y="3875903"/>
            <a:ext cx="3370500" cy="738600"/>
          </a:xfrm>
          <a:prstGeom prst="rect">
            <a:avLst/>
          </a:prstGeom>
          <a:noFill/>
          <a:ln>
            <a:noFill/>
          </a:ln>
        </p:spPr>
        <p:txBody>
          <a:bodyPr wrap="square" lIns="107575" tIns="67225" rIns="107575" bIns="672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Xamarin.Forms:</a:t>
            </a:r>
            <a:b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code-sharing, all native</a:t>
            </a:r>
            <a:endParaRPr lang="nl" sz="1900">
              <a:solidFill>
                <a:schemeClr val="bg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" name="Shape 362"/>
          <p:cNvGrpSpPr/>
          <p:nvPr/>
        </p:nvGrpSpPr>
        <p:grpSpPr>
          <a:xfrm>
            <a:off x="750656" y="1861066"/>
            <a:ext cx="3377302" cy="1902464"/>
            <a:chOff x="2819400" y="2021408"/>
            <a:chExt cx="5994501" cy="3325404"/>
          </a:xfrm>
        </p:grpSpPr>
        <p:sp>
          <p:nvSpPr>
            <p:cNvPr id="15" name="Shape 363"/>
            <p:cNvSpPr/>
            <p:nvPr/>
          </p:nvSpPr>
          <p:spPr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6" name="Shape 364"/>
            <p:cNvSpPr/>
            <p:nvPr/>
          </p:nvSpPr>
          <p:spPr>
            <a:xfrm>
              <a:off x="2819400" y="2588312"/>
              <a:ext cx="5994300" cy="2758500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7" name="Shape 365"/>
            <p:cNvSpPr txBox="1"/>
            <p:nvPr/>
          </p:nvSpPr>
          <p:spPr>
            <a:xfrm>
              <a:off x="2832102" y="2021411"/>
              <a:ext cx="19686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iOS C# UI</a:t>
              </a:r>
            </a:p>
          </p:txBody>
        </p:sp>
        <p:sp>
          <p:nvSpPr>
            <p:cNvPr id="18" name="Shape 366"/>
            <p:cNvSpPr/>
            <p:nvPr/>
          </p:nvSpPr>
          <p:spPr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9" name="Shape 367"/>
            <p:cNvSpPr/>
            <p:nvPr/>
          </p:nvSpPr>
          <p:spPr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0" name="Shape 368"/>
            <p:cNvSpPr txBox="1"/>
            <p:nvPr/>
          </p:nvSpPr>
          <p:spPr>
            <a:xfrm>
              <a:off x="6845301" y="2021410"/>
              <a:ext cx="19686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Windows C# UI</a:t>
              </a:r>
            </a:p>
          </p:txBody>
        </p:sp>
        <p:sp>
          <p:nvSpPr>
            <p:cNvPr id="21" name="Shape 369"/>
            <p:cNvSpPr txBox="1"/>
            <p:nvPr/>
          </p:nvSpPr>
          <p:spPr>
            <a:xfrm>
              <a:off x="4626797" y="2021408"/>
              <a:ext cx="23535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Android C# UI</a:t>
              </a:r>
            </a:p>
          </p:txBody>
        </p:sp>
      </p:grpSp>
      <p:grpSp>
        <p:nvGrpSpPr>
          <p:cNvPr id="22" name="Shape 370"/>
          <p:cNvGrpSpPr/>
          <p:nvPr/>
        </p:nvGrpSpPr>
        <p:grpSpPr>
          <a:xfrm>
            <a:off x="1009050" y="1352339"/>
            <a:ext cx="2791780" cy="461874"/>
            <a:chOff x="1371601" y="1838670"/>
            <a:chExt cx="3797307" cy="628144"/>
          </a:xfrm>
        </p:grpSpPr>
        <p:sp>
          <p:nvSpPr>
            <p:cNvPr id="23" name="Shape 371"/>
            <p:cNvSpPr/>
            <p:nvPr/>
          </p:nvSpPr>
          <p:spPr>
            <a:xfrm>
              <a:off x="1371601" y="1841014"/>
              <a:ext cx="625800" cy="625800"/>
            </a:xfrm>
            <a:prstGeom prst="ellipse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Shape 372"/>
            <p:cNvSpPr/>
            <p:nvPr/>
          </p:nvSpPr>
          <p:spPr>
            <a:xfrm>
              <a:off x="2991123" y="1838670"/>
              <a:ext cx="625800" cy="625800"/>
            </a:xfrm>
            <a:prstGeom prst="ellipse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Shape 373"/>
            <p:cNvSpPr/>
            <p:nvPr/>
          </p:nvSpPr>
          <p:spPr>
            <a:xfrm>
              <a:off x="4543108" y="1838670"/>
              <a:ext cx="625800" cy="625800"/>
            </a:xfrm>
            <a:prstGeom prst="ellipse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Shape 374"/>
          <p:cNvGrpSpPr/>
          <p:nvPr/>
        </p:nvGrpSpPr>
        <p:grpSpPr>
          <a:xfrm>
            <a:off x="4905512" y="1352339"/>
            <a:ext cx="3377188" cy="2435004"/>
            <a:chOff x="6671469" y="1838670"/>
            <a:chExt cx="4593563" cy="3311579"/>
          </a:xfrm>
        </p:grpSpPr>
        <p:sp>
          <p:nvSpPr>
            <p:cNvPr id="32" name="Shape 380"/>
            <p:cNvSpPr/>
            <p:nvPr/>
          </p:nvSpPr>
          <p:spPr>
            <a:xfrm>
              <a:off x="6671469" y="2696967"/>
              <a:ext cx="4593300" cy="698401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4" name="Shape 385"/>
            <p:cNvSpPr txBox="1"/>
            <p:nvPr/>
          </p:nvSpPr>
          <p:spPr>
            <a:xfrm>
              <a:off x="6681202" y="2687422"/>
              <a:ext cx="4583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1900" b="0" i="0" u="none" strike="noStrike" cap="none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Shared UI Code</a:t>
              </a:r>
            </a:p>
          </p:txBody>
        </p:sp>
        <p:sp>
          <p:nvSpPr>
            <p:cNvPr id="27" name="Shape 375"/>
            <p:cNvSpPr/>
            <p:nvPr/>
          </p:nvSpPr>
          <p:spPr>
            <a:xfrm>
              <a:off x="6671469" y="2585525"/>
              <a:ext cx="1518300" cy="68700"/>
            </a:xfrm>
            <a:prstGeom prst="rect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8" name="Shape 376"/>
            <p:cNvSpPr/>
            <p:nvPr/>
          </p:nvSpPr>
          <p:spPr>
            <a:xfrm>
              <a:off x="6671469" y="3423148"/>
              <a:ext cx="4593300" cy="1727101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9" name="Shape 377"/>
            <p:cNvSpPr/>
            <p:nvPr/>
          </p:nvSpPr>
          <p:spPr>
            <a:xfrm>
              <a:off x="8209101" y="2585525"/>
              <a:ext cx="1518300" cy="68700"/>
            </a:xfrm>
            <a:prstGeom prst="rect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0" name="Shape 378"/>
            <p:cNvSpPr/>
            <p:nvPr/>
          </p:nvSpPr>
          <p:spPr>
            <a:xfrm>
              <a:off x="9746732" y="2585525"/>
              <a:ext cx="1518300" cy="68700"/>
            </a:xfrm>
            <a:prstGeom prst="rect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1" name="Shape 379"/>
            <p:cNvSpPr txBox="1"/>
            <p:nvPr/>
          </p:nvSpPr>
          <p:spPr>
            <a:xfrm>
              <a:off x="6681202" y="3791323"/>
              <a:ext cx="45837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1900" b="0" i="0" u="none" strike="noStrike" cap="none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Shared C# Backend</a:t>
              </a:r>
            </a:p>
          </p:txBody>
        </p:sp>
        <p:grpSp>
          <p:nvGrpSpPr>
            <p:cNvPr id="33" name="Shape 381"/>
            <p:cNvGrpSpPr/>
            <p:nvPr/>
          </p:nvGrpSpPr>
          <p:grpSpPr>
            <a:xfrm>
              <a:off x="7073901" y="1838670"/>
              <a:ext cx="3797307" cy="628144"/>
              <a:chOff x="1371601" y="1838670"/>
              <a:chExt cx="3797307" cy="628144"/>
            </a:xfrm>
          </p:grpSpPr>
          <p:sp>
            <p:nvSpPr>
              <p:cNvPr id="35" name="Shape 382"/>
              <p:cNvSpPr/>
              <p:nvPr/>
            </p:nvSpPr>
            <p:spPr>
              <a:xfrm>
                <a:off x="1371601" y="1841014"/>
                <a:ext cx="625800" cy="6258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Shape 383"/>
              <p:cNvSpPr/>
              <p:nvPr/>
            </p:nvSpPr>
            <p:spPr>
              <a:xfrm>
                <a:off x="2991123" y="1838670"/>
                <a:ext cx="625800" cy="6258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Shape 384"/>
              <p:cNvSpPr/>
              <p:nvPr/>
            </p:nvSpPr>
            <p:spPr>
              <a:xfrm>
                <a:off x="4543108" y="1838670"/>
                <a:ext cx="625800" cy="6258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38" name="Shape 386"/>
          <p:cNvSpPr txBox="1"/>
          <p:nvPr/>
        </p:nvSpPr>
        <p:spPr>
          <a:xfrm>
            <a:off x="757636" y="2638557"/>
            <a:ext cx="3369900" cy="517200"/>
          </a:xfrm>
          <a:prstGeom prst="rect">
            <a:avLst/>
          </a:prstGeom>
          <a:noFill/>
          <a:ln>
            <a:noFill/>
          </a:ln>
        </p:spPr>
        <p:txBody>
          <a:bodyPr wrap="square" lIns="134450" tIns="107550" rIns="134450" bIns="107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" sz="1900" i="0" u="none" strike="noStrike" cap="none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Quattrocento Sans"/>
              </a:rPr>
              <a:t>Shared C# Backend</a:t>
            </a:r>
          </a:p>
        </p:txBody>
      </p:sp>
      <p:pic>
        <p:nvPicPr>
          <p:cNvPr id="39" name="Shape 387" descr="http://www.freeiconspng.com/uploads/ios-7-logo-png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5" y="1482799"/>
            <a:ext cx="3132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3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0353" y="1426738"/>
            <a:ext cx="257100" cy="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3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0030" y="1452203"/>
            <a:ext cx="258600" cy="2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390" descr="http://www.freeiconspng.com/uploads/ios-7-logo-png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6917" y="1488996"/>
            <a:ext cx="3132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5545" y="1432936"/>
            <a:ext cx="257100" cy="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5222" y="1458401"/>
            <a:ext cx="258600" cy="25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3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Why the </a:t>
            </a:r>
            <a:r>
              <a:rPr lang="en-US" dirty="0" err="1" smtClean="0"/>
              <a:t>Xamarin</a:t>
            </a:r>
            <a:r>
              <a:rPr lang="en-US" dirty="0" smtClean="0"/>
              <a:t> traditional approach</a:t>
            </a:r>
            <a:endParaRPr lang="en-US" dirty="0"/>
          </a:p>
        </p:txBody>
      </p:sp>
      <p:pic>
        <p:nvPicPr>
          <p:cNvPr id="364" name="Shape 364" descr="Windows_logo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223" y="1271576"/>
            <a:ext cx="208350" cy="1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63"/>
          <p:cNvSpPr txBox="1">
            <a:spLocks/>
          </p:cNvSpPr>
          <p:nvPr/>
        </p:nvSpPr>
        <p:spPr>
          <a:xfrm>
            <a:off x="311700" y="1200446"/>
            <a:ext cx="7783875" cy="3040474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Depends on the team and type of project.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Full control of UI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Direct access to all platform specific APIs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Quick incorporation of new native concepts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Performance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Leverage platform specific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knowledge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31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</a:t>
            </a:r>
            <a:endParaRPr lang="en-US" dirty="0"/>
          </a:p>
        </p:txBody>
      </p:sp>
      <p:sp>
        <p:nvSpPr>
          <p:cNvPr id="3" name="Shape 244">
            <a:extLst>
              <a:ext uri="{FF2B5EF4-FFF2-40B4-BE49-F238E27FC236}">
                <a16:creationId xmlns="" xmlns:a16="http://schemas.microsoft.com/office/drawing/2014/main" id="{ACDAC6D0-0575-487B-AA88-09B89B48E603}"/>
              </a:ext>
            </a:extLst>
          </p:cNvPr>
          <p:cNvSpPr/>
          <p:nvPr/>
        </p:nvSpPr>
        <p:spPr>
          <a:xfrm>
            <a:off x="1994801" y="163783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  <a:endParaRPr lang="en-US" sz="1800" b="1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hape 245">
            <a:extLst>
              <a:ext uri="{FF2B5EF4-FFF2-40B4-BE49-F238E27FC236}">
                <a16:creationId xmlns="" xmlns:a16="http://schemas.microsoft.com/office/drawing/2014/main" id="{8104BA15-1A31-418A-B1CD-A85C7E4AF25A}"/>
              </a:ext>
            </a:extLst>
          </p:cNvPr>
          <p:cNvSpPr/>
          <p:nvPr/>
        </p:nvSpPr>
        <p:spPr>
          <a:xfrm>
            <a:off x="4045279" y="163448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  <a:endParaRPr lang="en-US" sz="12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246">
            <a:extLst>
              <a:ext uri="{FF2B5EF4-FFF2-40B4-BE49-F238E27FC236}">
                <a16:creationId xmlns="" xmlns:a16="http://schemas.microsoft.com/office/drawing/2014/main" id="{F77C77D9-23C8-4027-A08A-C3BF6E7FF284}"/>
              </a:ext>
            </a:extLst>
          </p:cNvPr>
          <p:cNvSpPr/>
          <p:nvPr/>
        </p:nvSpPr>
        <p:spPr>
          <a:xfrm>
            <a:off x="6200931" y="163448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  <a:endParaRPr lang="en-US" sz="1200" b="1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6" name="Shape 247">
            <a:extLst>
              <a:ext uri="{FF2B5EF4-FFF2-40B4-BE49-F238E27FC236}">
                <a16:creationId xmlns="" xmlns:a16="http://schemas.microsoft.com/office/drawing/2014/main" id="{F3E22077-291E-4036-8152-9E8CC13A2DD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6701" y="2109680"/>
            <a:ext cx="978578" cy="335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" name="Shape 248">
            <a:extLst>
              <a:ext uri="{FF2B5EF4-FFF2-40B4-BE49-F238E27FC236}">
                <a16:creationId xmlns="" xmlns:a16="http://schemas.microsoft.com/office/drawing/2014/main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5117179" y="1881080"/>
            <a:ext cx="1083752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249">
            <a:extLst>
              <a:ext uri="{FF2B5EF4-FFF2-40B4-BE49-F238E27FC236}">
                <a16:creationId xmlns="" xmlns:a16="http://schemas.microsoft.com/office/drawing/2014/main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5117379" y="2338155"/>
            <a:ext cx="1083552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9" name="Shape 250">
            <a:extLst>
              <a:ext uri="{FF2B5EF4-FFF2-40B4-BE49-F238E27FC236}">
                <a16:creationId xmlns="" xmlns:a16="http://schemas.microsoft.com/office/drawing/2014/main" id="{E5F85E10-5BC1-468D-8D42-81B3A8A2C87F}"/>
              </a:ext>
            </a:extLst>
          </p:cNvPr>
          <p:cNvSpPr txBox="1"/>
          <p:nvPr/>
        </p:nvSpPr>
        <p:spPr>
          <a:xfrm>
            <a:off x="3096954" y="2150217"/>
            <a:ext cx="923400" cy="315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Databinding</a:t>
            </a:r>
            <a:endParaRPr lang="en-US" sz="10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B135C5BC-DB6C-4416-BD9A-27578C7A6AE6}"/>
              </a:ext>
            </a:extLst>
          </p:cNvPr>
          <p:cNvSpPr/>
          <p:nvPr/>
        </p:nvSpPr>
        <p:spPr>
          <a:xfrm rot="16200000">
            <a:off x="3455048" y="1231728"/>
            <a:ext cx="176484" cy="3096976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687623-445E-447F-B795-C8AF87CDF677}"/>
              </a:ext>
            </a:extLst>
          </p:cNvPr>
          <p:cNvSpPr txBox="1"/>
          <p:nvPr/>
        </p:nvSpPr>
        <p:spPr>
          <a:xfrm>
            <a:off x="2771900" y="2906560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Presentation</a:t>
            </a:r>
            <a:r>
              <a:rPr lang="en-US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layer</a:t>
            </a:r>
            <a:endParaRPr lang="en-US" b="1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AA7792B-34D6-4515-8C31-879174E8806F}"/>
              </a:ext>
            </a:extLst>
          </p:cNvPr>
          <p:cNvSpPr txBox="1"/>
          <p:nvPr/>
        </p:nvSpPr>
        <p:spPr>
          <a:xfrm>
            <a:off x="6121122" y="290656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Business</a:t>
            </a:r>
            <a:r>
              <a:rPr lang="en-US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layer</a:t>
            </a:r>
            <a:endParaRPr lang="en-US" b="1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38A7FF60-E674-4C1A-9E5D-C73B12D25109}"/>
              </a:ext>
            </a:extLst>
          </p:cNvPr>
          <p:cNvSpPr/>
          <p:nvPr/>
        </p:nvSpPr>
        <p:spPr>
          <a:xfrm rot="16200000">
            <a:off x="6648639" y="2244266"/>
            <a:ext cx="176484" cy="1071900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46A2CE-FC63-4C53-900B-EA423A67726E}"/>
              </a:ext>
            </a:extLst>
          </p:cNvPr>
          <p:cNvSpPr txBox="1"/>
          <p:nvPr/>
        </p:nvSpPr>
        <p:spPr>
          <a:xfrm>
            <a:off x="327067" y="3907293"/>
            <a:ext cx="8520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The Model-View-</a:t>
            </a:r>
            <a:r>
              <a:rPr 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ViewModel</a:t>
            </a:r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 pattern is popular with frameworks that support data-binding, such as </a:t>
            </a:r>
            <a:r>
              <a:rPr 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Xamarin.Forms</a:t>
            </a:r>
            <a:r>
              <a:rPr lang="en-US" sz="20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8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Xablu v2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1C6FB8"/>
      </a:hlink>
      <a:folHlink>
        <a:srgbClr val="1C6F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854</Words>
  <Application>Microsoft Macintosh PowerPoint</Application>
  <PresentationFormat>On-screen Show (16:9)</PresentationFormat>
  <Paragraphs>234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Calibri</vt:lpstr>
      <vt:lpstr>Consolas</vt:lpstr>
      <vt:lpstr>Courier New</vt:lpstr>
      <vt:lpstr>Lato</vt:lpstr>
      <vt:lpstr>Noto Sans Symbols</vt:lpstr>
      <vt:lpstr>Wingdings</vt:lpstr>
      <vt:lpstr>Arial</vt:lpstr>
      <vt:lpstr>Helvetica Neue Light</vt:lpstr>
      <vt:lpstr>Montserrat</vt:lpstr>
      <vt:lpstr>Quattrocento Sans</vt:lpstr>
      <vt:lpstr>Raleway</vt:lpstr>
      <vt:lpstr>Roboto</vt:lpstr>
      <vt:lpstr>Roboto Slab</vt:lpstr>
      <vt:lpstr>Simple Light</vt:lpstr>
      <vt:lpstr>Xablu v2</vt:lpstr>
      <vt:lpstr>Build Native Designed Apps with Xamarin and MvvmCross</vt:lpstr>
      <vt:lpstr>Introduction</vt:lpstr>
      <vt:lpstr>PowerPoint Presentation</vt:lpstr>
      <vt:lpstr>Goals of this session</vt:lpstr>
      <vt:lpstr>Xamarin’s Mission  Make it fast, easy, and fun to create great mobile apps.</vt:lpstr>
      <vt:lpstr>Anything you can do in Objective-C, Swift, or Java can be done in C# and Visual Studio with Xamarin.    </vt:lpstr>
      <vt:lpstr>PowerPoint Presentation</vt:lpstr>
      <vt:lpstr>Why the Xamarin traditional approach</vt:lpstr>
      <vt:lpstr>What is MVVM</vt:lpstr>
      <vt:lpstr>MVVM vs. MVC</vt:lpstr>
      <vt:lpstr>PowerPoint Presentation</vt:lpstr>
      <vt:lpstr>PowerPoint Presentation</vt:lpstr>
      <vt:lpstr>PowerPoint Presentation</vt:lpstr>
      <vt:lpstr>MvvmCross Binding</vt:lpstr>
      <vt:lpstr>MvvmCross Presenters</vt:lpstr>
      <vt:lpstr>Android View Presenter</vt:lpstr>
      <vt:lpstr>iOS View Presenter</vt:lpstr>
      <vt:lpstr>MvvmCross Navigation</vt:lpstr>
      <vt:lpstr>Navigation example</vt:lpstr>
      <vt:lpstr>MvvmCross Plugins</vt:lpstr>
      <vt:lpstr>PowerPoint Presentation</vt:lpstr>
      <vt:lpstr>Get Involved!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Native Designed Apps with Xamarin and MvvmCross</dc:title>
  <dc:creator>Maurits van Beusekom</dc:creator>
  <cp:lastModifiedBy>Maurits van Beusekom</cp:lastModifiedBy>
  <cp:revision>59</cp:revision>
  <dcterms:modified xsi:type="dcterms:W3CDTF">2017-10-13T07:22:54Z</dcterms:modified>
</cp:coreProperties>
</file>