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36" r:id="rId2"/>
    <p:sldId id="482" r:id="rId3"/>
    <p:sldId id="439" r:id="rId4"/>
    <p:sldId id="483" r:id="rId5"/>
    <p:sldId id="484" r:id="rId6"/>
    <p:sldId id="486" r:id="rId7"/>
    <p:sldId id="485" r:id="rId8"/>
    <p:sldId id="487" r:id="rId9"/>
    <p:sldId id="488" r:id="rId10"/>
    <p:sldId id="489" r:id="rId11"/>
    <p:sldId id="490" r:id="rId12"/>
    <p:sldId id="493" r:id="rId13"/>
    <p:sldId id="491" r:id="rId14"/>
    <p:sldId id="492" r:id="rId15"/>
    <p:sldId id="494" r:id="rId16"/>
    <p:sldId id="498" r:id="rId17"/>
    <p:sldId id="496" r:id="rId18"/>
    <p:sldId id="497" r:id="rId19"/>
    <p:sldId id="499" r:id="rId20"/>
    <p:sldId id="500" r:id="rId21"/>
    <p:sldId id="501" r:id="rId22"/>
    <p:sldId id="502" r:id="rId23"/>
    <p:sldId id="503" r:id="rId24"/>
    <p:sldId id="504" r:id="rId25"/>
    <p:sldId id="505" r:id="rId26"/>
    <p:sldId id="506" r:id="rId27"/>
    <p:sldId id="507" r:id="rId28"/>
    <p:sldId id="515" r:id="rId29"/>
    <p:sldId id="508" r:id="rId30"/>
    <p:sldId id="516" r:id="rId31"/>
    <p:sldId id="517" r:id="rId32"/>
    <p:sldId id="518" r:id="rId33"/>
    <p:sldId id="519" r:id="rId34"/>
    <p:sldId id="509" r:id="rId35"/>
    <p:sldId id="510" r:id="rId36"/>
    <p:sldId id="511" r:id="rId37"/>
    <p:sldId id="512" r:id="rId38"/>
    <p:sldId id="513" r:id="rId39"/>
    <p:sldId id="520" r:id="rId40"/>
    <p:sldId id="521" r:id="rId41"/>
    <p:sldId id="522" r:id="rId42"/>
    <p:sldId id="524" r:id="rId43"/>
    <p:sldId id="525" r:id="rId44"/>
    <p:sldId id="523" r:id="rId45"/>
    <p:sldId id="526" r:id="rId46"/>
    <p:sldId id="428"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B01319"/>
    <a:srgbClr val="920000"/>
    <a:srgbClr val="595959"/>
    <a:srgbClr val="E1F0F3"/>
    <a:srgbClr val="F8FAF9"/>
    <a:srgbClr val="E4F2F4"/>
    <a:srgbClr val="C8E4E8"/>
    <a:srgbClr val="B6D9DF"/>
    <a:srgbClr val="EF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9964" autoAdjust="0"/>
  </p:normalViewPr>
  <p:slideViewPr>
    <p:cSldViewPr snapToGrid="0">
      <p:cViewPr varScale="1">
        <p:scale>
          <a:sx n="62" d="100"/>
          <a:sy n="62" d="100"/>
        </p:scale>
        <p:origin x="972" y="5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D2AD2-CA62-4C4E-968E-535B186DCDEA}" type="datetimeFigureOut">
              <a:rPr lang="zh-CN" altLang="en-US" smtClean="0"/>
              <a:t>2023/9/29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32AC2-5CA0-41E2-900C-4A9051C0A65C}" type="slidenum">
              <a:rPr lang="zh-CN" altLang="en-US" smtClean="0"/>
              <a:t>‹#›</a:t>
            </a:fld>
            <a:endParaRPr lang="zh-CN" altLang="en-US"/>
          </a:p>
        </p:txBody>
      </p:sp>
    </p:spTree>
    <p:extLst>
      <p:ext uri="{BB962C8B-B14F-4D97-AF65-F5344CB8AC3E}">
        <p14:creationId xmlns:p14="http://schemas.microsoft.com/office/powerpoint/2010/main" val="97994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a:t>
            </a:fld>
            <a:endParaRPr lang="zh-CN" altLang="en-US"/>
          </a:p>
        </p:txBody>
      </p:sp>
    </p:spTree>
    <p:extLst>
      <p:ext uri="{BB962C8B-B14F-4D97-AF65-F5344CB8AC3E}">
        <p14:creationId xmlns:p14="http://schemas.microsoft.com/office/powerpoint/2010/main" val="2839706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10</a:t>
            </a:fld>
            <a:endParaRPr lang="zh-CN" altLang="en-US"/>
          </a:p>
        </p:txBody>
      </p:sp>
    </p:spTree>
    <p:extLst>
      <p:ext uri="{BB962C8B-B14F-4D97-AF65-F5344CB8AC3E}">
        <p14:creationId xmlns:p14="http://schemas.microsoft.com/office/powerpoint/2010/main" val="79967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11</a:t>
            </a:fld>
            <a:endParaRPr lang="zh-CN" altLang="en-US"/>
          </a:p>
        </p:txBody>
      </p:sp>
    </p:spTree>
    <p:extLst>
      <p:ext uri="{BB962C8B-B14F-4D97-AF65-F5344CB8AC3E}">
        <p14:creationId xmlns:p14="http://schemas.microsoft.com/office/powerpoint/2010/main" val="403314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12</a:t>
            </a:fld>
            <a:endParaRPr lang="zh-CN" altLang="en-US"/>
          </a:p>
        </p:txBody>
      </p:sp>
    </p:spTree>
    <p:extLst>
      <p:ext uri="{BB962C8B-B14F-4D97-AF65-F5344CB8AC3E}">
        <p14:creationId xmlns:p14="http://schemas.microsoft.com/office/powerpoint/2010/main" val="414634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13</a:t>
            </a:fld>
            <a:endParaRPr lang="zh-CN" altLang="en-US"/>
          </a:p>
        </p:txBody>
      </p:sp>
    </p:spTree>
    <p:extLst>
      <p:ext uri="{BB962C8B-B14F-4D97-AF65-F5344CB8AC3E}">
        <p14:creationId xmlns:p14="http://schemas.microsoft.com/office/powerpoint/2010/main" val="143829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14</a:t>
            </a:fld>
            <a:endParaRPr lang="zh-CN" altLang="en-US"/>
          </a:p>
        </p:txBody>
      </p:sp>
    </p:spTree>
    <p:extLst>
      <p:ext uri="{BB962C8B-B14F-4D97-AF65-F5344CB8AC3E}">
        <p14:creationId xmlns:p14="http://schemas.microsoft.com/office/powerpoint/2010/main" val="1498076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15</a:t>
            </a:fld>
            <a:endParaRPr lang="zh-CN" altLang="en-US"/>
          </a:p>
        </p:txBody>
      </p:sp>
    </p:spTree>
    <p:extLst>
      <p:ext uri="{BB962C8B-B14F-4D97-AF65-F5344CB8AC3E}">
        <p14:creationId xmlns:p14="http://schemas.microsoft.com/office/powerpoint/2010/main" val="385525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16</a:t>
            </a:fld>
            <a:endParaRPr lang="zh-CN" altLang="en-US"/>
          </a:p>
        </p:txBody>
      </p:sp>
    </p:spTree>
    <p:extLst>
      <p:ext uri="{BB962C8B-B14F-4D97-AF65-F5344CB8AC3E}">
        <p14:creationId xmlns:p14="http://schemas.microsoft.com/office/powerpoint/2010/main" val="377769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17</a:t>
            </a:fld>
            <a:endParaRPr lang="zh-CN" altLang="en-US"/>
          </a:p>
        </p:txBody>
      </p:sp>
    </p:spTree>
    <p:extLst>
      <p:ext uri="{BB962C8B-B14F-4D97-AF65-F5344CB8AC3E}">
        <p14:creationId xmlns:p14="http://schemas.microsoft.com/office/powerpoint/2010/main" val="86916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18</a:t>
            </a:fld>
            <a:endParaRPr lang="zh-CN" altLang="en-US"/>
          </a:p>
        </p:txBody>
      </p:sp>
    </p:spTree>
    <p:extLst>
      <p:ext uri="{BB962C8B-B14F-4D97-AF65-F5344CB8AC3E}">
        <p14:creationId xmlns:p14="http://schemas.microsoft.com/office/powerpoint/2010/main" val="318161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19</a:t>
            </a:fld>
            <a:endParaRPr lang="zh-CN" altLang="en-US"/>
          </a:p>
        </p:txBody>
      </p:sp>
    </p:spTree>
    <p:extLst>
      <p:ext uri="{BB962C8B-B14F-4D97-AF65-F5344CB8AC3E}">
        <p14:creationId xmlns:p14="http://schemas.microsoft.com/office/powerpoint/2010/main" val="94541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a:t>
            </a:fld>
            <a:endParaRPr lang="zh-CN" altLang="en-US"/>
          </a:p>
        </p:txBody>
      </p:sp>
    </p:spTree>
    <p:extLst>
      <p:ext uri="{BB962C8B-B14F-4D97-AF65-F5344CB8AC3E}">
        <p14:creationId xmlns:p14="http://schemas.microsoft.com/office/powerpoint/2010/main" val="30701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20</a:t>
            </a:fld>
            <a:endParaRPr lang="zh-CN" altLang="en-US"/>
          </a:p>
        </p:txBody>
      </p:sp>
    </p:spTree>
    <p:extLst>
      <p:ext uri="{BB962C8B-B14F-4D97-AF65-F5344CB8AC3E}">
        <p14:creationId xmlns:p14="http://schemas.microsoft.com/office/powerpoint/2010/main" val="2678380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21</a:t>
            </a:fld>
            <a:endParaRPr lang="zh-CN" altLang="en-US"/>
          </a:p>
        </p:txBody>
      </p:sp>
    </p:spTree>
    <p:extLst>
      <p:ext uri="{BB962C8B-B14F-4D97-AF65-F5344CB8AC3E}">
        <p14:creationId xmlns:p14="http://schemas.microsoft.com/office/powerpoint/2010/main" val="343352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22</a:t>
            </a:fld>
            <a:endParaRPr lang="zh-CN" altLang="en-US"/>
          </a:p>
        </p:txBody>
      </p:sp>
    </p:spTree>
    <p:extLst>
      <p:ext uri="{BB962C8B-B14F-4D97-AF65-F5344CB8AC3E}">
        <p14:creationId xmlns:p14="http://schemas.microsoft.com/office/powerpoint/2010/main" val="2999545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23</a:t>
            </a:fld>
            <a:endParaRPr lang="zh-CN" altLang="en-US"/>
          </a:p>
        </p:txBody>
      </p:sp>
    </p:spTree>
    <p:extLst>
      <p:ext uri="{BB962C8B-B14F-4D97-AF65-F5344CB8AC3E}">
        <p14:creationId xmlns:p14="http://schemas.microsoft.com/office/powerpoint/2010/main" val="52203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24</a:t>
            </a:fld>
            <a:endParaRPr lang="zh-CN" altLang="en-US"/>
          </a:p>
        </p:txBody>
      </p:sp>
    </p:spTree>
    <p:extLst>
      <p:ext uri="{BB962C8B-B14F-4D97-AF65-F5344CB8AC3E}">
        <p14:creationId xmlns:p14="http://schemas.microsoft.com/office/powerpoint/2010/main" val="2961035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kern="1200" dirty="0" smtClean="0">
                <a:solidFill>
                  <a:srgbClr val="006699"/>
                </a:solidFill>
                <a:latin typeface="+mn-lt"/>
                <a:ea typeface="+mn-ea"/>
                <a:cs typeface="+mn-cs"/>
              </a:rPr>
              <a:t>Caching: </a:t>
            </a:r>
            <a:r>
              <a:rPr lang="it-IT" b="1" i="0" dirty="0" smtClean="0">
                <a:solidFill>
                  <a:srgbClr val="202124"/>
                </a:solidFill>
                <a:effectLst/>
                <a:latin typeface="arial" panose="020B0604020202020204" pitchFamily="34" charset="0"/>
              </a:rPr>
              <a:t>storing data in a separate disk</a:t>
            </a:r>
          </a:p>
          <a:p>
            <a:r>
              <a:rPr lang="en-US" altLang="en-US" sz="1200" b="1" kern="1200" dirty="0" smtClean="0">
                <a:solidFill>
                  <a:srgbClr val="006699"/>
                </a:solidFill>
                <a:latin typeface="+mn-lt"/>
                <a:ea typeface="+mn-ea"/>
                <a:cs typeface="+mn-cs"/>
              </a:rPr>
              <a:t>Device Driver : </a:t>
            </a:r>
            <a:r>
              <a:rPr lang="en-US" b="1" i="0" dirty="0" smtClean="0">
                <a:solidFill>
                  <a:srgbClr val="202124"/>
                </a:solidFill>
                <a:effectLst/>
                <a:latin typeface="arial" panose="020B0604020202020204" pitchFamily="34" charset="0"/>
              </a:rPr>
              <a:t>a piece of software that allows your computer's operating system to communicate with a hardware device the driver is written for</a:t>
            </a:r>
            <a:endParaRPr lang="en-US" altLang="en-US" dirty="0" smtClean="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25</a:t>
            </a:fld>
            <a:endParaRPr lang="zh-CN" altLang="en-US"/>
          </a:p>
        </p:txBody>
      </p:sp>
    </p:spTree>
    <p:extLst>
      <p:ext uri="{BB962C8B-B14F-4D97-AF65-F5344CB8AC3E}">
        <p14:creationId xmlns:p14="http://schemas.microsoft.com/office/powerpoint/2010/main" val="3628080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26</a:t>
            </a:fld>
            <a:endParaRPr lang="zh-CN" altLang="en-US"/>
          </a:p>
        </p:txBody>
      </p:sp>
    </p:spTree>
    <p:extLst>
      <p:ext uri="{BB962C8B-B14F-4D97-AF65-F5344CB8AC3E}">
        <p14:creationId xmlns:p14="http://schemas.microsoft.com/office/powerpoint/2010/main" val="1766858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Single-Processor Systems:</a:t>
            </a:r>
          </a:p>
          <a:p>
            <a:r>
              <a:rPr lang="en-US" dirty="0" smtClean="0"/>
              <a:t>Definition: Single-processor systems, also known as uniprocessor systems, are computing systems that contain only one central processing unit (CPU). This CPU executes instructions sequentially.</a:t>
            </a:r>
          </a:p>
          <a:p>
            <a:r>
              <a:rPr lang="en-US" dirty="0" smtClean="0"/>
              <a:t>Performance: These systems are generally limited in terms of performance because they can only execute one instruction at a time. They may not be suitable for resource-intensive tasks that require parallel processing.</a:t>
            </a:r>
          </a:p>
          <a:p>
            <a:r>
              <a:rPr lang="en-US" dirty="0" smtClean="0"/>
              <a:t>Simplicity: Single-processor systems are relatively simple in terms of hardware and software design. They are easier to program and maintain because there is no need to manage multiple processors.</a:t>
            </a:r>
          </a:p>
          <a:p>
            <a:r>
              <a:rPr lang="en-US" dirty="0" smtClean="0"/>
              <a:t>Cost: They tend to be more cost-effective compared to multiprocessor systems since they require fewer hardware components.</a:t>
            </a:r>
          </a:p>
          <a:p>
            <a:r>
              <a:rPr lang="en-US" dirty="0" smtClean="0"/>
              <a:t>Compatibility: Many older systems and legacy software applications were designed for single-processor architectures. Compatibility can be an issue when trying to run such software on multiprocessor systems.</a:t>
            </a:r>
          </a:p>
          <a:p>
            <a:r>
              <a:rPr lang="en-US" dirty="0" smtClean="0"/>
              <a:t>Scalability: They do not easily scale in terms of performance. To improve performance, you would need to upgrade the CPU, which may have limitations in terms of how much improvement can be achieved.</a:t>
            </a:r>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27</a:t>
            </a:fld>
            <a:endParaRPr lang="zh-CN" altLang="en-US"/>
          </a:p>
        </p:txBody>
      </p:sp>
    </p:spTree>
    <p:extLst>
      <p:ext uri="{BB962C8B-B14F-4D97-AF65-F5344CB8AC3E}">
        <p14:creationId xmlns:p14="http://schemas.microsoft.com/office/powerpoint/2010/main" val="2274933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28</a:t>
            </a:fld>
            <a:endParaRPr lang="zh-CN" altLang="en-US"/>
          </a:p>
        </p:txBody>
      </p:sp>
    </p:spTree>
    <p:extLst>
      <p:ext uri="{BB962C8B-B14F-4D97-AF65-F5344CB8AC3E}">
        <p14:creationId xmlns:p14="http://schemas.microsoft.com/office/powerpoint/2010/main" val="20668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29</a:t>
            </a:fld>
            <a:endParaRPr lang="zh-CN" altLang="en-US"/>
          </a:p>
        </p:txBody>
      </p:sp>
    </p:spTree>
    <p:extLst>
      <p:ext uri="{BB962C8B-B14F-4D97-AF65-F5344CB8AC3E}">
        <p14:creationId xmlns:p14="http://schemas.microsoft.com/office/powerpoint/2010/main" val="250978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a:t>
            </a:fld>
            <a:endParaRPr lang="zh-CN" altLang="en-US"/>
          </a:p>
        </p:txBody>
      </p:sp>
    </p:spTree>
    <p:extLst>
      <p:ext uri="{BB962C8B-B14F-4D97-AF65-F5344CB8AC3E}">
        <p14:creationId xmlns:p14="http://schemas.microsoft.com/office/powerpoint/2010/main" val="103668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30</a:t>
            </a:fld>
            <a:endParaRPr lang="zh-CN" altLang="en-US"/>
          </a:p>
        </p:txBody>
      </p:sp>
    </p:spTree>
    <p:extLst>
      <p:ext uri="{BB962C8B-B14F-4D97-AF65-F5344CB8AC3E}">
        <p14:creationId xmlns:p14="http://schemas.microsoft.com/office/powerpoint/2010/main" val="1828961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202124"/>
                </a:solidFill>
                <a:effectLst/>
                <a:latin typeface="arial" panose="020B0604020202020204" pitchFamily="34" charset="0"/>
              </a:rPr>
              <a:t>High performance computing (HPC) generally refers to </a:t>
            </a:r>
            <a:r>
              <a:rPr lang="en-US" b="1" i="0" dirty="0" smtClean="0">
                <a:solidFill>
                  <a:srgbClr val="202124"/>
                </a:solidFill>
                <a:effectLst/>
                <a:latin typeface="arial" panose="020B0604020202020204" pitchFamily="34" charset="0"/>
              </a:rPr>
              <a:t>processing complex calculations at high speeds across multiple servers in parallel</a:t>
            </a:r>
            <a:r>
              <a:rPr lang="en-US" b="0" i="0" dirty="0" smtClean="0">
                <a:solidFill>
                  <a:srgbClr val="202124"/>
                </a:solidFill>
                <a:effectLst/>
                <a:latin typeface="arial" panose="020B0604020202020204" pitchFamily="34" charset="0"/>
              </a:rPr>
              <a:t>. Those groups of servers are known as clusters and are composed of hundreds or even thousands of compute servers that have been connected through a network </a:t>
            </a:r>
          </a:p>
          <a:p>
            <a:r>
              <a:rPr lang="en-US" b="0" i="0" dirty="0" smtClean="0">
                <a:solidFill>
                  <a:srgbClr val="000000"/>
                </a:solidFill>
                <a:effectLst/>
                <a:latin typeface="Times New Roman" panose="02020603050405020304" pitchFamily="18" charset="0"/>
              </a:rPr>
              <a:t>A distributed lock manager (DLM) is a software component provided by your platform vendor. The DLM maintains a list of system resources and provides locking mechanisms to control allocation and modification of Oracle resources.</a:t>
            </a:r>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31</a:t>
            </a:fld>
            <a:endParaRPr lang="zh-CN" altLang="en-US"/>
          </a:p>
        </p:txBody>
      </p:sp>
    </p:spTree>
    <p:extLst>
      <p:ext uri="{BB962C8B-B14F-4D97-AF65-F5344CB8AC3E}">
        <p14:creationId xmlns:p14="http://schemas.microsoft.com/office/powerpoint/2010/main" val="881742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32</a:t>
            </a:fld>
            <a:endParaRPr lang="zh-CN" altLang="en-US"/>
          </a:p>
        </p:txBody>
      </p:sp>
    </p:spTree>
    <p:extLst>
      <p:ext uri="{BB962C8B-B14F-4D97-AF65-F5344CB8AC3E}">
        <p14:creationId xmlns:p14="http://schemas.microsoft.com/office/powerpoint/2010/main" val="4185193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33</a:t>
            </a:fld>
            <a:endParaRPr lang="zh-CN" altLang="en-US"/>
          </a:p>
        </p:txBody>
      </p:sp>
    </p:spTree>
    <p:extLst>
      <p:ext uri="{BB962C8B-B14F-4D97-AF65-F5344CB8AC3E}">
        <p14:creationId xmlns:p14="http://schemas.microsoft.com/office/powerpoint/2010/main" val="828658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Single-threaded process has one </a:t>
            </a:r>
            <a:r>
              <a:rPr lang="en-US" altLang="en-US" sz="1000" b="1" kern="1200" dirty="0" smtClean="0">
                <a:solidFill>
                  <a:srgbClr val="006699"/>
                </a:solidFill>
                <a:latin typeface="+mn-lt"/>
                <a:ea typeface="+mn-ea"/>
                <a:cs typeface="+mn-cs"/>
              </a:rPr>
              <a:t>program counter </a:t>
            </a:r>
            <a:r>
              <a:rPr lang="en-US" altLang="en-US" dirty="0" smtClean="0"/>
              <a:t>specifying location of next instruction to execute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Multi-threaded process has one program counter per thread</a:t>
            </a:r>
          </a:p>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34</a:t>
            </a:fld>
            <a:endParaRPr lang="zh-CN" altLang="en-US"/>
          </a:p>
        </p:txBody>
      </p:sp>
    </p:spTree>
    <p:extLst>
      <p:ext uri="{BB962C8B-B14F-4D97-AF65-F5344CB8AC3E}">
        <p14:creationId xmlns:p14="http://schemas.microsoft.com/office/powerpoint/2010/main" val="1071696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202124"/>
                </a:solidFill>
                <a:effectLst/>
                <a:latin typeface="arial" panose="020B0604020202020204" pitchFamily="34" charset="0"/>
              </a:rPr>
              <a:t>Memory management is </a:t>
            </a:r>
            <a:r>
              <a:rPr lang="en-US" b="1" i="0" dirty="0" smtClean="0">
                <a:solidFill>
                  <a:srgbClr val="202124"/>
                </a:solidFill>
                <a:effectLst/>
                <a:latin typeface="arial" panose="020B0604020202020204" pitchFamily="34" charset="0"/>
              </a:rPr>
              <a:t>the functionality of an operating system which handles or manages primary memory and moves processes back and forth between main memory and disk during execution</a:t>
            </a:r>
            <a:r>
              <a:rPr lang="en-US" b="0" i="0" dirty="0" smtClean="0">
                <a:solidFill>
                  <a:srgbClr val="202124"/>
                </a:solidFill>
                <a:effectLst/>
                <a:latin typeface="arial" panose="020B0604020202020204" pitchFamily="34" charset="0"/>
              </a:rPr>
              <a:t>.</a:t>
            </a:r>
            <a:endParaRPr lang="en-US" altLang="en-US" dirty="0" smtClean="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35</a:t>
            </a:fld>
            <a:endParaRPr lang="zh-CN" altLang="en-US"/>
          </a:p>
        </p:txBody>
      </p:sp>
    </p:spTree>
    <p:extLst>
      <p:ext uri="{BB962C8B-B14F-4D97-AF65-F5344CB8AC3E}">
        <p14:creationId xmlns:p14="http://schemas.microsoft.com/office/powerpoint/2010/main" val="415009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202124"/>
                </a:solidFill>
                <a:effectLst/>
                <a:latin typeface="arial" panose="020B0604020202020204" pitchFamily="34" charset="0"/>
              </a:rPr>
              <a:t>File management is </a:t>
            </a:r>
            <a:r>
              <a:rPr lang="en-US" b="1" i="0" dirty="0" smtClean="0">
                <a:solidFill>
                  <a:srgbClr val="202124"/>
                </a:solidFill>
                <a:effectLst/>
                <a:latin typeface="arial" panose="020B0604020202020204" pitchFamily="34" charset="0"/>
              </a:rPr>
              <a:t>one of the basic and important features of operating system</a:t>
            </a:r>
            <a:r>
              <a:rPr lang="en-US" b="0" i="0" dirty="0" smtClean="0">
                <a:solidFill>
                  <a:srgbClr val="202124"/>
                </a:solidFill>
                <a:effectLst/>
                <a:latin typeface="arial" panose="020B0604020202020204" pitchFamily="34" charset="0"/>
              </a:rPr>
              <a:t>. Operating system is used to manage files of computer system</a:t>
            </a:r>
            <a:endParaRPr lang="en-US" altLang="en-US" dirty="0" smtClean="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36</a:t>
            </a:fld>
            <a:endParaRPr lang="zh-CN" altLang="en-US"/>
          </a:p>
        </p:txBody>
      </p:sp>
    </p:spTree>
    <p:extLst>
      <p:ext uri="{BB962C8B-B14F-4D97-AF65-F5344CB8AC3E}">
        <p14:creationId xmlns:p14="http://schemas.microsoft.com/office/powerpoint/2010/main" val="3554019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37</a:t>
            </a:fld>
            <a:endParaRPr lang="zh-CN" altLang="en-US"/>
          </a:p>
        </p:txBody>
      </p:sp>
    </p:spTree>
    <p:extLst>
      <p:ext uri="{BB962C8B-B14F-4D97-AF65-F5344CB8AC3E}">
        <p14:creationId xmlns:p14="http://schemas.microsoft.com/office/powerpoint/2010/main" val="3647881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38</a:t>
            </a:fld>
            <a:endParaRPr lang="zh-CN" altLang="en-US"/>
          </a:p>
        </p:txBody>
      </p:sp>
    </p:spTree>
    <p:extLst>
      <p:ext uri="{BB962C8B-B14F-4D97-AF65-F5344CB8AC3E}">
        <p14:creationId xmlns:p14="http://schemas.microsoft.com/office/powerpoint/2010/main" val="2991038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39</a:t>
            </a:fld>
            <a:endParaRPr lang="zh-CN" altLang="en-US"/>
          </a:p>
        </p:txBody>
      </p:sp>
    </p:spTree>
    <p:extLst>
      <p:ext uri="{BB962C8B-B14F-4D97-AF65-F5344CB8AC3E}">
        <p14:creationId xmlns:p14="http://schemas.microsoft.com/office/powerpoint/2010/main" val="55031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a:t>
            </a:fld>
            <a:endParaRPr lang="zh-CN" altLang="en-US"/>
          </a:p>
        </p:txBody>
      </p:sp>
    </p:spTree>
    <p:extLst>
      <p:ext uri="{BB962C8B-B14F-4D97-AF65-F5344CB8AC3E}">
        <p14:creationId xmlns:p14="http://schemas.microsoft.com/office/powerpoint/2010/main" val="1180213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40</a:t>
            </a:fld>
            <a:endParaRPr lang="zh-CN" altLang="en-US"/>
          </a:p>
        </p:txBody>
      </p:sp>
    </p:spTree>
    <p:extLst>
      <p:ext uri="{BB962C8B-B14F-4D97-AF65-F5344CB8AC3E}">
        <p14:creationId xmlns:p14="http://schemas.microsoft.com/office/powerpoint/2010/main" val="3960540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41</a:t>
            </a:fld>
            <a:endParaRPr lang="zh-CN" altLang="en-US"/>
          </a:p>
        </p:txBody>
      </p:sp>
    </p:spTree>
    <p:extLst>
      <p:ext uri="{BB962C8B-B14F-4D97-AF65-F5344CB8AC3E}">
        <p14:creationId xmlns:p14="http://schemas.microsoft.com/office/powerpoint/2010/main" val="537127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42</a:t>
            </a:fld>
            <a:endParaRPr lang="zh-CN" altLang="en-US"/>
          </a:p>
        </p:txBody>
      </p:sp>
    </p:spTree>
    <p:extLst>
      <p:ext uri="{BB962C8B-B14F-4D97-AF65-F5344CB8AC3E}">
        <p14:creationId xmlns:p14="http://schemas.microsoft.com/office/powerpoint/2010/main" val="267242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43</a:t>
            </a:fld>
            <a:endParaRPr lang="zh-CN" altLang="en-US"/>
          </a:p>
        </p:txBody>
      </p:sp>
    </p:spTree>
    <p:extLst>
      <p:ext uri="{BB962C8B-B14F-4D97-AF65-F5344CB8AC3E}">
        <p14:creationId xmlns:p14="http://schemas.microsoft.com/office/powerpoint/2010/main" val="806280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44</a:t>
            </a:fld>
            <a:endParaRPr lang="zh-CN" altLang="en-US"/>
          </a:p>
        </p:txBody>
      </p:sp>
    </p:spTree>
    <p:extLst>
      <p:ext uri="{BB962C8B-B14F-4D97-AF65-F5344CB8AC3E}">
        <p14:creationId xmlns:p14="http://schemas.microsoft.com/office/powerpoint/2010/main" val="1192235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45</a:t>
            </a:fld>
            <a:endParaRPr lang="zh-CN" altLang="en-US"/>
          </a:p>
        </p:txBody>
      </p:sp>
    </p:spTree>
    <p:extLst>
      <p:ext uri="{BB962C8B-B14F-4D97-AF65-F5344CB8AC3E}">
        <p14:creationId xmlns:p14="http://schemas.microsoft.com/office/powerpoint/2010/main" val="4500842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7F1D5E53-1996-4A18-8378-BCF5C8046DA1}"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63718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5</a:t>
            </a:fld>
            <a:endParaRPr lang="zh-CN" altLang="en-US"/>
          </a:p>
        </p:txBody>
      </p:sp>
    </p:spTree>
    <p:extLst>
      <p:ext uri="{BB962C8B-B14F-4D97-AF65-F5344CB8AC3E}">
        <p14:creationId xmlns:p14="http://schemas.microsoft.com/office/powerpoint/2010/main" val="83968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6</a:t>
            </a:fld>
            <a:endParaRPr lang="zh-CN" altLang="en-US"/>
          </a:p>
        </p:txBody>
      </p:sp>
    </p:spTree>
    <p:extLst>
      <p:ext uri="{BB962C8B-B14F-4D97-AF65-F5344CB8AC3E}">
        <p14:creationId xmlns:p14="http://schemas.microsoft.com/office/powerpoint/2010/main" val="332845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our discussion by looking at the operating system’s role in the overall computer system.</a:t>
            </a:r>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7</a:t>
            </a:fld>
            <a:endParaRPr lang="zh-CN" altLang="en-US"/>
          </a:p>
        </p:txBody>
      </p:sp>
    </p:spTree>
    <p:extLst>
      <p:ext uri="{BB962C8B-B14F-4D97-AF65-F5344CB8AC3E}">
        <p14:creationId xmlns:p14="http://schemas.microsoft.com/office/powerpoint/2010/main" val="166180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8</a:t>
            </a:fld>
            <a:endParaRPr lang="zh-CN" altLang="en-US"/>
          </a:p>
        </p:txBody>
      </p:sp>
    </p:spTree>
    <p:extLst>
      <p:ext uri="{BB962C8B-B14F-4D97-AF65-F5344CB8AC3E}">
        <p14:creationId xmlns:p14="http://schemas.microsoft.com/office/powerpoint/2010/main" val="64135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32AC2-5CA0-41E2-900C-4A9051C0A65C}" type="slidenum">
              <a:rPr lang="zh-CN" altLang="en-US" smtClean="0"/>
              <a:t>9</a:t>
            </a:fld>
            <a:endParaRPr lang="zh-CN" altLang="en-US"/>
          </a:p>
        </p:txBody>
      </p:sp>
    </p:spTree>
    <p:extLst>
      <p:ext uri="{BB962C8B-B14F-4D97-AF65-F5344CB8AC3E}">
        <p14:creationId xmlns:p14="http://schemas.microsoft.com/office/powerpoint/2010/main" val="198978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Templatesppt.com</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ltLang="zh-CN" dirty="0"/>
              <a:t>Presentation template and Google Slides</a:t>
            </a:r>
            <a:endParaRPr lang="zh-CN" altLang="en-US" dirty="0"/>
          </a:p>
        </p:txBody>
      </p:sp>
      <p:sp>
        <p:nvSpPr>
          <p:cNvPr id="4" name="日期占位符 3"/>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149472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Templatesppt.com</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日期占位符 3"/>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12887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dirty="0"/>
              <a:t>Templatesppt.com</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日期占位符 3"/>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321664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12">
    <p:spTree>
      <p:nvGrpSpPr>
        <p:cNvPr id="1" name=""/>
        <p:cNvGrpSpPr/>
        <p:nvPr/>
      </p:nvGrpSpPr>
      <p:grpSpPr>
        <a:xfrm>
          <a:off x="0" y="0"/>
          <a:ext cx="0" cy="0"/>
          <a:chOff x="0" y="0"/>
          <a:chExt cx="0" cy="0"/>
        </a:xfrm>
      </p:grpSpPr>
      <p:sp>
        <p:nvSpPr>
          <p:cNvPr id="31" name="任意多边形 30"/>
          <p:cNvSpPr/>
          <p:nvPr userDrawn="1"/>
        </p:nvSpPr>
        <p:spPr>
          <a:xfrm>
            <a:off x="11597677" y="6258249"/>
            <a:ext cx="739520" cy="466603"/>
          </a:xfrm>
          <a:custGeom>
            <a:avLst/>
            <a:gdLst>
              <a:gd name="connsiteX0" fmla="*/ 250256 w 808522"/>
              <a:gd name="connsiteY0" fmla="*/ 0 h 510140"/>
              <a:gd name="connsiteX1" fmla="*/ 255070 w 808522"/>
              <a:gd name="connsiteY1" fmla="*/ 0 h 510140"/>
              <a:gd name="connsiteX2" fmla="*/ 808522 w 808522"/>
              <a:gd name="connsiteY2" fmla="*/ 0 h 510140"/>
              <a:gd name="connsiteX3" fmla="*/ 808522 w 808522"/>
              <a:gd name="connsiteY3" fmla="*/ 510139 h 510140"/>
              <a:gd name="connsiteX4" fmla="*/ 255080 w 808522"/>
              <a:gd name="connsiteY4" fmla="*/ 510139 h 510140"/>
              <a:gd name="connsiteX5" fmla="*/ 255070 w 808522"/>
              <a:gd name="connsiteY5" fmla="*/ 510140 h 510140"/>
              <a:gd name="connsiteX6" fmla="*/ 255060 w 808522"/>
              <a:gd name="connsiteY6" fmla="*/ 510139 h 510140"/>
              <a:gd name="connsiteX7" fmla="*/ 250256 w 808522"/>
              <a:gd name="connsiteY7" fmla="*/ 510139 h 510140"/>
              <a:gd name="connsiteX8" fmla="*/ 250256 w 808522"/>
              <a:gd name="connsiteY8" fmla="*/ 509655 h 510140"/>
              <a:gd name="connsiteX9" fmla="*/ 203664 w 808522"/>
              <a:gd name="connsiteY9" fmla="*/ 504958 h 510140"/>
              <a:gd name="connsiteX10" fmla="*/ 0 w 808522"/>
              <a:gd name="connsiteY10" fmla="*/ 255070 h 510140"/>
              <a:gd name="connsiteX11" fmla="*/ 203664 w 808522"/>
              <a:gd name="connsiteY11" fmla="*/ 5182 h 510140"/>
              <a:gd name="connsiteX12" fmla="*/ 250256 w 808522"/>
              <a:gd name="connsiteY12" fmla="*/ 485 h 51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close/>
              </a:path>
            </a:pathLst>
          </a:custGeom>
          <a:solidFill>
            <a:srgbClr val="B01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endParaRPr>
          </a:p>
        </p:txBody>
      </p:sp>
      <p:sp>
        <p:nvSpPr>
          <p:cNvPr id="35" name="TextBox 15"/>
          <p:cNvSpPr txBox="1"/>
          <p:nvPr userDrawn="1"/>
        </p:nvSpPr>
        <p:spPr>
          <a:xfrm>
            <a:off x="11625982" y="6322286"/>
            <a:ext cx="605911" cy="338524"/>
          </a:xfrm>
          <a:prstGeom prst="rect">
            <a:avLst/>
          </a:prstGeom>
          <a:noFill/>
        </p:spPr>
        <p:txBody>
          <a:bodyPr wrap="square" lIns="91411" tIns="45705" rIns="91411" bIns="45705" rtlCol="0">
            <a:spAutoFit/>
          </a:bodyPr>
          <a:lstStyle/>
          <a:p>
            <a:pPr algn="ctr" defTabSz="914273"/>
            <a:fld id="{2EEF1883-7A0E-4F66-9932-E581691AD397}" type="slidenum">
              <a:rPr lang="zh-CN" altLang="en-US" sz="160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defTabSz="914273"/>
              <a:t>‹#›</a:t>
            </a:fld>
            <a:r>
              <a:rPr lang="zh-CN" altLang="en-US" sz="16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91265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17">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112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18">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18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Templatesppt.com</a:t>
            </a:r>
            <a:endParaRPr lang="zh-CN" altLang="en-US" dirty="0"/>
          </a:p>
        </p:txBody>
      </p:sp>
      <p:sp>
        <p:nvSpPr>
          <p:cNvPr id="3" name="内容占位符 2"/>
          <p:cNvSpPr>
            <a:spLocks noGrp="1"/>
          </p:cNvSpPr>
          <p:nvPr>
            <p:ph idx="1" hasCustomPrompt="1"/>
          </p:nvPr>
        </p:nvSpPr>
        <p:spPr/>
        <p:txBody>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日期占位符 3"/>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104901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tr-TR" altLang="zh-CN" dirty="0"/>
              <a:t>Templatesppt.com</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Presentation template and Google Slides</a:t>
            </a:r>
            <a:endParaRPr lang="zh-CN" altLang="en-US" dirty="0"/>
          </a:p>
        </p:txBody>
      </p:sp>
      <p:sp>
        <p:nvSpPr>
          <p:cNvPr id="4" name="日期占位符 3"/>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191595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Templatesppt.com</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5" name="日期占位符 4"/>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53280-B6D4-44D1-B7F6-9C820CEC79BC}" type="slidenum">
              <a:rPr lang="zh-CN" altLang="en-US" smtClean="0"/>
              <a:t>‹#›</a:t>
            </a:fld>
            <a:endParaRPr lang="zh-CN" altLang="en-US"/>
          </a:p>
        </p:txBody>
      </p:sp>
      <p:sp>
        <p:nvSpPr>
          <p:cNvPr id="9" name="矩形 8"/>
          <p:cNvSpPr/>
          <p:nvPr userDrawn="1"/>
        </p:nvSpPr>
        <p:spPr>
          <a:xfrm>
            <a:off x="2546728"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861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lstStyle/>
          <a:p>
            <a:r>
              <a:rPr lang="tr-TR" altLang="zh-CN" dirty="0"/>
              <a:t>Templatesppt.com</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Presentation template and Google Slides</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Presentation template and Google Slides</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7" name="日期占位符 6"/>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271152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Templatesppt.com</a:t>
            </a:r>
            <a:endParaRPr lang="zh-CN" altLang="en-US" dirty="0"/>
          </a:p>
        </p:txBody>
      </p:sp>
      <p:sp>
        <p:nvSpPr>
          <p:cNvPr id="3" name="日期占位符 2"/>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403302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352110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Templatesppt.com</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Presentation template and Google Slides</a:t>
            </a:r>
            <a:endParaRPr lang="zh-CN" altLang="en-US" dirty="0"/>
          </a:p>
        </p:txBody>
      </p:sp>
      <p:sp>
        <p:nvSpPr>
          <p:cNvPr id="5" name="日期占位符 4"/>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12561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Templatesppt.com</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Presentation template and Google Slides</a:t>
            </a:r>
            <a:endParaRPr lang="zh-CN" altLang="en-US" dirty="0"/>
          </a:p>
        </p:txBody>
      </p:sp>
      <p:sp>
        <p:nvSpPr>
          <p:cNvPr id="5" name="日期占位符 4"/>
          <p:cNvSpPr>
            <a:spLocks noGrp="1"/>
          </p:cNvSpPr>
          <p:nvPr>
            <p:ph type="dt" sz="half" idx="10"/>
          </p:nvPr>
        </p:nvSpPr>
        <p:spPr/>
        <p:txBody>
          <a:bodyPr/>
          <a:lstStyle/>
          <a:p>
            <a:fld id="{26AB2BA8-CFD3-4EC5-BF7C-299D7E21F5F5}" type="datetimeFigureOut">
              <a:rPr lang="zh-CN" altLang="en-US" smtClean="0"/>
              <a:t>2023/9/29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53280-B6D4-44D1-B7F6-9C820CEC79BC}" type="slidenum">
              <a:rPr lang="zh-CN" altLang="en-US" smtClean="0"/>
              <a:t>‹#›</a:t>
            </a:fld>
            <a:endParaRPr lang="zh-CN" altLang="en-US"/>
          </a:p>
        </p:txBody>
      </p:sp>
    </p:spTree>
    <p:extLst>
      <p:ext uri="{BB962C8B-B14F-4D97-AF65-F5344CB8AC3E}">
        <p14:creationId xmlns:p14="http://schemas.microsoft.com/office/powerpoint/2010/main" val="339016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Templatesppt.com</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This is a demo text.</a:t>
            </a:r>
            <a:endParaRPr lang="zh-CN" altLang="en-US" dirty="0"/>
          </a:p>
          <a:p>
            <a:pPr lvl="1"/>
            <a:r>
              <a:rPr lang="en-US" altLang="zh-CN" dirty="0"/>
              <a:t>This is a demo text.</a:t>
            </a:r>
            <a:endParaRPr lang="zh-CN" altLang="en-US" dirty="0"/>
          </a:p>
          <a:p>
            <a:pPr lvl="2"/>
            <a:r>
              <a:rPr lang="en-US" altLang="zh-CN" dirty="0"/>
              <a:t>This is a demo text.</a:t>
            </a:r>
            <a:endParaRPr lang="zh-CN" altLang="en-US" dirty="0"/>
          </a:p>
          <a:p>
            <a:pPr lvl="3"/>
            <a:r>
              <a:rPr lang="en-US" altLang="zh-CN" dirty="0"/>
              <a:t>This is a demo text.</a:t>
            </a:r>
            <a:endParaRPr lang="zh-CN" altLang="en-US" dirty="0"/>
          </a:p>
          <a:p>
            <a:pPr lvl="4"/>
            <a:r>
              <a:rPr lang="tr-TR" altLang="zh-CN" dirty="0"/>
              <a:t>Thanks to Templatesppt.com</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6AB2BA8-CFD3-4EC5-BF7C-299D7E21F5F5}" type="datetimeFigureOut">
              <a:rPr lang="zh-CN" altLang="en-US" smtClean="0"/>
              <a:pPr/>
              <a:t>2023/9/29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C2753280-B6D4-44D1-B7F6-9C820CEC79BC}" type="slidenum">
              <a:rPr lang="zh-CN" altLang="en-US" smtClean="0"/>
              <a:pPr/>
              <a:t>‹#›</a:t>
            </a:fld>
            <a:endParaRPr lang="zh-CN" altLang="en-US" dirty="0"/>
          </a:p>
        </p:txBody>
      </p:sp>
    </p:spTree>
    <p:extLst>
      <p:ext uri="{BB962C8B-B14F-4D97-AF65-F5344CB8AC3E}">
        <p14:creationId xmlns:p14="http://schemas.microsoft.com/office/powerpoint/2010/main" val="308680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36" r:id="rId12"/>
    <p:sldLayoutId id="2147483740" r:id="rId13"/>
    <p:sldLayoutId id="2147483741" r:id="rId1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0" name="文本框 1"/>
          <p:cNvSpPr txBox="1"/>
          <p:nvPr/>
        </p:nvSpPr>
        <p:spPr>
          <a:xfrm>
            <a:off x="305639" y="2327904"/>
            <a:ext cx="6927673" cy="769441"/>
          </a:xfrm>
          <a:prstGeom prst="rect">
            <a:avLst/>
          </a:prstGeom>
          <a:noFill/>
          <a:effectLst/>
        </p:spPr>
        <p:txBody>
          <a:bodyPr wrap="square" rtlCol="0">
            <a:spAutoFit/>
          </a:bodyPr>
          <a:lstStyle/>
          <a:p>
            <a:r>
              <a:rPr lang="en-US" altLang="zh-CN" sz="4400" b="1" dirty="0" smtClean="0">
                <a:solidFill>
                  <a:srgbClr val="00B050"/>
                </a:solidFill>
                <a:effectLst>
                  <a:outerShdw blurRad="101600" dist="25400" dir="2700000" algn="tl">
                    <a:srgbClr val="000000">
                      <a:alpha val="37000"/>
                    </a:srgbClr>
                  </a:outerShdw>
                </a:effectLst>
                <a:latin typeface="+mj-lt"/>
                <a:ea typeface="微软雅黑" panose="020B0503020204020204" pitchFamily="34" charset="-122"/>
                <a:cs typeface="+mn-ea"/>
                <a:sym typeface="+mn-lt"/>
              </a:rPr>
              <a:t>OPERATING SYSTEM</a:t>
            </a:r>
            <a:endParaRPr lang="zh-CN" altLang="en-US" sz="4400" b="1" dirty="0">
              <a:solidFill>
                <a:srgbClr val="00B050"/>
              </a:solidFill>
              <a:effectLst>
                <a:outerShdw blurRad="101600" dist="25400" dir="2700000" algn="tl">
                  <a:srgbClr val="000000">
                    <a:alpha val="37000"/>
                  </a:srgbClr>
                </a:outerShdw>
              </a:effectLst>
              <a:latin typeface="+mj-lt"/>
              <a:ea typeface="微软雅黑" panose="020B0503020204020204" pitchFamily="34" charset="-122"/>
              <a:cs typeface="+mn-ea"/>
              <a:sym typeface="+mn-lt"/>
            </a:endParaRPr>
          </a:p>
        </p:txBody>
      </p:sp>
      <p:sp>
        <p:nvSpPr>
          <p:cNvPr id="231" name="矩形 2"/>
          <p:cNvSpPr/>
          <p:nvPr/>
        </p:nvSpPr>
        <p:spPr>
          <a:xfrm>
            <a:off x="603632" y="3375741"/>
            <a:ext cx="5199848" cy="646331"/>
          </a:xfrm>
          <a:prstGeom prst="rect">
            <a:avLst/>
          </a:prstGeom>
        </p:spPr>
        <p:txBody>
          <a:bodyPr wrap="square">
            <a:spAutoFit/>
          </a:bodyPr>
          <a:lstStyle/>
          <a:p>
            <a:r>
              <a:rPr lang="en-US" altLang="zh-CN" sz="3600" b="1" dirty="0" smtClean="0">
                <a:solidFill>
                  <a:srgbClr val="00B0F0"/>
                </a:solidFill>
                <a:effectLst>
                  <a:outerShdw blurRad="101600" dist="25400" dir="2700000" algn="tl">
                    <a:srgbClr val="000000">
                      <a:alpha val="37000"/>
                    </a:srgbClr>
                  </a:outerShdw>
                </a:effectLst>
                <a:latin typeface="+mj-lt"/>
                <a:ea typeface="微软雅黑" panose="020B0503020204020204" pitchFamily="34" charset="-122"/>
                <a:cs typeface="+mn-ea"/>
                <a:sym typeface="+mn-lt"/>
              </a:rPr>
              <a:t>Chapter 1 Introduction</a:t>
            </a:r>
            <a:endParaRPr lang="zh-CN" altLang="en-US" sz="3600" b="1" dirty="0">
              <a:solidFill>
                <a:srgbClr val="00B0F0"/>
              </a:solidFill>
              <a:effectLst>
                <a:outerShdw blurRad="101600" dist="25400" dir="2700000" algn="tl">
                  <a:srgbClr val="000000">
                    <a:alpha val="37000"/>
                  </a:srgbClr>
                </a:outerShdw>
              </a:effectLst>
              <a:latin typeface="+mj-lt"/>
              <a:ea typeface="微软雅黑" panose="020B0503020204020204" pitchFamily="34" charset="-122"/>
              <a:cs typeface="+mn-ea"/>
              <a:sym typeface="+mn-lt"/>
            </a:endParaRPr>
          </a:p>
        </p:txBody>
      </p:sp>
      <p:cxnSp>
        <p:nvCxnSpPr>
          <p:cNvPr id="232" name="直接连接符 3"/>
          <p:cNvCxnSpPr/>
          <p:nvPr/>
        </p:nvCxnSpPr>
        <p:spPr>
          <a:xfrm flipV="1">
            <a:off x="603632" y="3212246"/>
            <a:ext cx="5061931"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3" name="矩形 6"/>
          <p:cNvSpPr/>
          <p:nvPr/>
        </p:nvSpPr>
        <p:spPr>
          <a:xfrm>
            <a:off x="673835" y="4229097"/>
            <a:ext cx="5061931" cy="376335"/>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300" dirty="0" smtClean="0">
                <a:latin typeface="+mj-lt"/>
                <a:ea typeface="微软雅黑" panose="020B0503020204020204" pitchFamily="34" charset="-122"/>
              </a:rPr>
              <a:t>2023-2024 –Fall Semester</a:t>
            </a:r>
            <a:endParaRPr lang="zh-CN" altLang="en-US" b="1" spc="300" dirty="0">
              <a:latin typeface="+mj-lt"/>
              <a:ea typeface="微软雅黑" panose="020B0503020204020204" pitchFamily="34" charset="-122"/>
            </a:endParaRPr>
          </a:p>
        </p:txBody>
      </p:sp>
      <p:pic>
        <p:nvPicPr>
          <p:cNvPr id="7" name="Picture 6"/>
          <p:cNvPicPr>
            <a:picLocks noChangeAspect="1"/>
          </p:cNvPicPr>
          <p:nvPr/>
        </p:nvPicPr>
        <p:blipFill>
          <a:blip r:embed="rId3"/>
          <a:stretch>
            <a:fillRect/>
          </a:stretch>
        </p:blipFill>
        <p:spPr>
          <a:xfrm>
            <a:off x="2169994" y="193293"/>
            <a:ext cx="1562871" cy="2019710"/>
          </a:xfrm>
          <a:prstGeom prst="rect">
            <a:avLst/>
          </a:prstGeom>
        </p:spPr>
      </p:pic>
      <p:pic>
        <p:nvPicPr>
          <p:cNvPr id="3" name="Picture 2"/>
          <p:cNvPicPr>
            <a:picLocks noChangeAspect="1"/>
          </p:cNvPicPr>
          <p:nvPr/>
        </p:nvPicPr>
        <p:blipFill>
          <a:blip r:embed="rId4"/>
          <a:stretch>
            <a:fillRect/>
          </a:stretch>
        </p:blipFill>
        <p:spPr>
          <a:xfrm>
            <a:off x="6706823" y="290526"/>
            <a:ext cx="4921156" cy="6161087"/>
          </a:xfrm>
          <a:prstGeom prst="rect">
            <a:avLst/>
          </a:prstGeom>
        </p:spPr>
      </p:pic>
    </p:spTree>
    <p:extLst>
      <p:ext uri="{BB962C8B-B14F-4D97-AF65-F5344CB8AC3E}">
        <p14:creationId xmlns:p14="http://schemas.microsoft.com/office/powerpoint/2010/main" val="1150738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230"/>
                                        </p:tgtEl>
                                        <p:attrNameLst>
                                          <p:attrName>style.visibility</p:attrName>
                                        </p:attrNameLst>
                                      </p:cBhvr>
                                      <p:to>
                                        <p:strVal val="visible"/>
                                      </p:to>
                                    </p:set>
                                    <p:animEffect transition="in" filter="wipe(left)">
                                      <p:cBhvr>
                                        <p:cTn id="7" dur="1000"/>
                                        <p:tgtEl>
                                          <p:spTgt spid="2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32"/>
                                        </p:tgtEl>
                                        <p:attrNameLst>
                                          <p:attrName>style.visibility</p:attrName>
                                        </p:attrNameLst>
                                      </p:cBhvr>
                                      <p:to>
                                        <p:strVal val="visible"/>
                                      </p:to>
                                    </p:set>
                                    <p:animEffect transition="in" filter="barn(inVertical)">
                                      <p:cBhvr>
                                        <p:cTn id="11" dur="500"/>
                                        <p:tgtEl>
                                          <p:spTgt spid="232"/>
                                        </p:tgtEl>
                                      </p:cBhvr>
                                    </p:animEffect>
                                  </p:childTnLst>
                                </p:cTn>
                              </p:par>
                            </p:childTnLst>
                          </p:cTn>
                        </p:par>
                        <p:par>
                          <p:cTn id="12" fill="hold">
                            <p:stCondLst>
                              <p:cond delay="2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31"/>
                                        </p:tgtEl>
                                        <p:attrNameLst>
                                          <p:attrName>style.visibility</p:attrName>
                                        </p:attrNameLst>
                                      </p:cBhvr>
                                      <p:to>
                                        <p:strVal val="visible"/>
                                      </p:to>
                                    </p:set>
                                    <p:anim calcmode="lin" valueType="num">
                                      <p:cBhvr>
                                        <p:cTn id="15" dur="500" fill="hold"/>
                                        <p:tgtEl>
                                          <p:spTgt spid="231"/>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31"/>
                                        </p:tgtEl>
                                        <p:attrNameLst>
                                          <p:attrName>ppt_y</p:attrName>
                                        </p:attrNameLst>
                                      </p:cBhvr>
                                      <p:tavLst>
                                        <p:tav tm="0">
                                          <p:val>
                                            <p:strVal val="#ppt_y"/>
                                          </p:val>
                                        </p:tav>
                                        <p:tav tm="100000">
                                          <p:val>
                                            <p:strVal val="#ppt_y"/>
                                          </p:val>
                                        </p:tav>
                                      </p:tavLst>
                                    </p:anim>
                                    <p:anim calcmode="lin" valueType="num">
                                      <p:cBhvr>
                                        <p:cTn id="17" dur="500" fill="hold"/>
                                        <p:tgtEl>
                                          <p:spTgt spid="231"/>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3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31"/>
                                        </p:tgtEl>
                                      </p:cBhvr>
                                    </p:animEffect>
                                  </p:childTnLst>
                                </p:cTn>
                              </p:par>
                            </p:childTnLst>
                          </p:cTn>
                        </p:par>
                        <p:par>
                          <p:cTn id="20" fill="hold">
                            <p:stCondLst>
                              <p:cond delay="3950"/>
                            </p:stCondLst>
                            <p:childTnLst>
                              <p:par>
                                <p:cTn id="21" presetID="42" presetClass="entr" presetSubtype="0" fill="hold" grpId="0" nodeType="afterEffect">
                                  <p:stCondLst>
                                    <p:cond delay="0"/>
                                  </p:stCondLst>
                                  <p:childTnLst>
                                    <p:set>
                                      <p:cBhvr>
                                        <p:cTn id="22" dur="1" fill="hold">
                                          <p:stCondLst>
                                            <p:cond delay="0"/>
                                          </p:stCondLst>
                                        </p:cTn>
                                        <p:tgtEl>
                                          <p:spTgt spid="233"/>
                                        </p:tgtEl>
                                        <p:attrNameLst>
                                          <p:attrName>style.visibility</p:attrName>
                                        </p:attrNameLst>
                                      </p:cBhvr>
                                      <p:to>
                                        <p:strVal val="visible"/>
                                      </p:to>
                                    </p:set>
                                    <p:animEffect transition="in" filter="fade">
                                      <p:cBhvr>
                                        <p:cTn id="23" dur="1000"/>
                                        <p:tgtEl>
                                          <p:spTgt spid="233"/>
                                        </p:tgtEl>
                                      </p:cBhvr>
                                    </p:animEffect>
                                    <p:anim calcmode="lin" valueType="num">
                                      <p:cBhvr>
                                        <p:cTn id="24" dur="1000" fill="hold"/>
                                        <p:tgtEl>
                                          <p:spTgt spid="233"/>
                                        </p:tgtEl>
                                        <p:attrNameLst>
                                          <p:attrName>ppt_x</p:attrName>
                                        </p:attrNameLst>
                                      </p:cBhvr>
                                      <p:tavLst>
                                        <p:tav tm="0">
                                          <p:val>
                                            <p:strVal val="#ppt_x"/>
                                          </p:val>
                                        </p:tav>
                                        <p:tav tm="100000">
                                          <p:val>
                                            <p:strVal val="#ppt_x"/>
                                          </p:val>
                                        </p:tav>
                                      </p:tavLst>
                                    </p:anim>
                                    <p:anim calcmode="lin" valueType="num">
                                      <p:cBhvr>
                                        <p:cTn id="25" dur="1000" fill="hold"/>
                                        <p:tgtEl>
                                          <p:spTgt spid="2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2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2295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What </a:t>
              </a:r>
              <a:r>
                <a:rPr lang="en-US" altLang="en-US" b="1" dirty="0">
                  <a:solidFill>
                    <a:srgbClr val="00B050"/>
                  </a:solidFill>
                </a:rPr>
                <a:t>Operating Systems </a:t>
              </a:r>
              <a:r>
                <a:rPr lang="en-US" altLang="en-US" b="1" dirty="0" smtClean="0">
                  <a:solidFill>
                    <a:srgbClr val="00B050"/>
                  </a:solidFill>
                </a:rPr>
                <a:t>Do?</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46374" y="1054658"/>
            <a:ext cx="11300346" cy="5216813"/>
          </a:xfrm>
          <a:prstGeom prst="rect">
            <a:avLst/>
          </a:prstGeom>
        </p:spPr>
        <p:txBody>
          <a:bodyPr wrap="square">
            <a:spAutoFit/>
          </a:bodyPr>
          <a:lstStyle/>
          <a:p>
            <a:pPr marL="280988">
              <a:lnSpc>
                <a:spcPct val="150000"/>
              </a:lnSpc>
            </a:pPr>
            <a:r>
              <a:rPr lang="en-US" altLang="en-US" sz="2400" b="1" dirty="0" smtClean="0">
                <a:solidFill>
                  <a:schemeClr val="tx1">
                    <a:lumMod val="95000"/>
                    <a:lumOff val="5000"/>
                  </a:schemeClr>
                </a:solidFill>
              </a:rPr>
              <a:t>Computer's </a:t>
            </a:r>
            <a:r>
              <a:rPr lang="en-US" altLang="en-US" sz="2400" b="1" dirty="0">
                <a:solidFill>
                  <a:schemeClr val="tx1">
                    <a:lumMod val="95000"/>
                    <a:lumOff val="5000"/>
                  </a:schemeClr>
                </a:solidFill>
              </a:rPr>
              <a:t>View</a:t>
            </a:r>
            <a:r>
              <a:rPr lang="en-US" altLang="en-US" sz="2400" dirty="0">
                <a:solidFill>
                  <a:schemeClr val="tx1">
                    <a:lumMod val="95000"/>
                    <a:lumOff val="5000"/>
                  </a:schemeClr>
                </a:solidFill>
              </a:rPr>
              <a:t>:</a:t>
            </a:r>
          </a:p>
          <a:p>
            <a:pPr marL="693738" indent="-412750">
              <a:lnSpc>
                <a:spcPct val="150000"/>
              </a:lnSpc>
              <a:buFont typeface="Arial" panose="020B0604020202020204" pitchFamily="34" charset="0"/>
              <a:buChar char="•"/>
            </a:pPr>
            <a:r>
              <a:rPr lang="en-US" altLang="en-US" sz="2200" dirty="0" smtClean="0">
                <a:solidFill>
                  <a:schemeClr val="tx1">
                    <a:lumMod val="95000"/>
                    <a:lumOff val="5000"/>
                  </a:schemeClr>
                </a:solidFill>
              </a:rPr>
              <a:t>From </a:t>
            </a:r>
            <a:r>
              <a:rPr lang="en-US" altLang="en-US" sz="2200" dirty="0">
                <a:solidFill>
                  <a:schemeClr val="tx1">
                    <a:lumMod val="95000"/>
                    <a:lumOff val="5000"/>
                  </a:schemeClr>
                </a:solidFill>
              </a:rPr>
              <a:t>the computer's </a:t>
            </a:r>
            <a:r>
              <a:rPr lang="en-US" altLang="en-US" sz="2200" dirty="0" smtClean="0">
                <a:solidFill>
                  <a:schemeClr val="tx1">
                    <a:lumMod val="95000"/>
                    <a:lumOff val="5000"/>
                  </a:schemeClr>
                </a:solidFill>
              </a:rPr>
              <a:t>point of view, </a:t>
            </a:r>
            <a:r>
              <a:rPr lang="en-US" altLang="en-US" sz="2200" dirty="0">
                <a:solidFill>
                  <a:schemeClr val="tx1">
                    <a:lumMod val="95000"/>
                    <a:lumOff val="5000"/>
                  </a:schemeClr>
                </a:solidFill>
              </a:rPr>
              <a:t>the </a:t>
            </a:r>
            <a:r>
              <a:rPr lang="en-US" altLang="en-US" sz="2200" b="1" dirty="0">
                <a:solidFill>
                  <a:schemeClr val="tx1">
                    <a:lumMod val="95000"/>
                    <a:lumOff val="5000"/>
                  </a:schemeClr>
                </a:solidFill>
              </a:rPr>
              <a:t>operating</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system</a:t>
            </a:r>
            <a:r>
              <a:rPr lang="en-US" altLang="en-US" sz="2200" dirty="0">
                <a:solidFill>
                  <a:schemeClr val="tx1">
                    <a:lumMod val="95000"/>
                    <a:lumOff val="5000"/>
                  </a:schemeClr>
                </a:solidFill>
              </a:rPr>
              <a:t> is the program most </a:t>
            </a:r>
            <a:r>
              <a:rPr lang="en-US" altLang="en-US" sz="2200" b="1" dirty="0">
                <a:solidFill>
                  <a:schemeClr val="tx1">
                    <a:lumMod val="95000"/>
                    <a:lumOff val="5000"/>
                  </a:schemeClr>
                </a:solidFill>
              </a:rPr>
              <a:t>closely</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connected</a:t>
            </a:r>
            <a:r>
              <a:rPr lang="en-US" altLang="en-US" sz="2200" dirty="0">
                <a:solidFill>
                  <a:schemeClr val="tx1">
                    <a:lumMod val="95000"/>
                    <a:lumOff val="5000"/>
                  </a:schemeClr>
                </a:solidFill>
              </a:rPr>
              <a:t> to the </a:t>
            </a:r>
            <a:r>
              <a:rPr lang="en-US" altLang="en-US" sz="2200" b="1" dirty="0">
                <a:solidFill>
                  <a:schemeClr val="tx1">
                    <a:lumMod val="95000"/>
                    <a:lumOff val="5000"/>
                  </a:schemeClr>
                </a:solidFill>
              </a:rPr>
              <a:t>hardware</a:t>
            </a:r>
            <a:r>
              <a:rPr lang="en-US" altLang="en-US" sz="2200" dirty="0">
                <a:solidFill>
                  <a:schemeClr val="tx1">
                    <a:lumMod val="95000"/>
                    <a:lumOff val="5000"/>
                  </a:schemeClr>
                </a:solidFill>
              </a:rPr>
              <a:t>.</a:t>
            </a:r>
          </a:p>
          <a:p>
            <a:pPr marL="1320800" indent="-228600">
              <a:lnSpc>
                <a:spcPct val="150000"/>
              </a:lnSpc>
              <a:buFont typeface="Arial" panose="020B0604020202020204" pitchFamily="34" charset="0"/>
              <a:buChar char="•"/>
            </a:pPr>
            <a:r>
              <a:rPr lang="en-US" altLang="en-US" sz="2000" dirty="0">
                <a:solidFill>
                  <a:schemeClr val="tx1">
                    <a:lumMod val="95000"/>
                    <a:lumOff val="5000"/>
                  </a:schemeClr>
                </a:solidFill>
              </a:rPr>
              <a:t>The operating system serves as a </a:t>
            </a:r>
            <a:r>
              <a:rPr lang="en-US" altLang="en-US" sz="2000" b="1" dirty="0">
                <a:solidFill>
                  <a:srgbClr val="FF0000"/>
                </a:solidFill>
              </a:rPr>
              <a:t>resource</a:t>
            </a:r>
            <a:r>
              <a:rPr lang="en-US" altLang="en-US" sz="2000" dirty="0">
                <a:solidFill>
                  <a:srgbClr val="FF0000"/>
                </a:solidFill>
              </a:rPr>
              <a:t> </a:t>
            </a:r>
            <a:r>
              <a:rPr lang="en-US" altLang="en-US" sz="2000" b="1" dirty="0">
                <a:solidFill>
                  <a:srgbClr val="FF0000"/>
                </a:solidFill>
              </a:rPr>
              <a:t>allocator</a:t>
            </a:r>
            <a:r>
              <a:rPr lang="en-US" altLang="en-US" sz="2000" dirty="0">
                <a:solidFill>
                  <a:schemeClr val="tx1">
                    <a:lumMod val="95000"/>
                    <a:lumOff val="5000"/>
                  </a:schemeClr>
                </a:solidFill>
              </a:rPr>
              <a:t>, managing </a:t>
            </a:r>
            <a:r>
              <a:rPr lang="en-US" altLang="en-US" sz="2000" b="1" dirty="0">
                <a:solidFill>
                  <a:schemeClr val="tx1">
                    <a:lumMod val="95000"/>
                    <a:lumOff val="5000"/>
                  </a:schemeClr>
                </a:solidFill>
              </a:rPr>
              <a:t>CPU</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time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memory</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space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storage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space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I/O</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devices</a:t>
            </a:r>
            <a:r>
              <a:rPr lang="en-US" altLang="en-US" sz="2000" dirty="0">
                <a:solidFill>
                  <a:schemeClr val="tx1">
                    <a:lumMod val="95000"/>
                    <a:lumOff val="5000"/>
                  </a:schemeClr>
                </a:solidFill>
              </a:rPr>
              <a:t>, and more.</a:t>
            </a:r>
          </a:p>
          <a:p>
            <a:pPr marL="693738" indent="-412750">
              <a:lnSpc>
                <a:spcPct val="150000"/>
              </a:lnSpc>
              <a:buFont typeface="Arial" panose="020B0604020202020204" pitchFamily="34" charset="0"/>
              <a:buChar char="•"/>
            </a:pPr>
            <a:r>
              <a:rPr lang="en-US" altLang="en-US" sz="2200" dirty="0">
                <a:solidFill>
                  <a:schemeClr val="tx1">
                    <a:lumMod val="95000"/>
                    <a:lumOff val="5000"/>
                  </a:schemeClr>
                </a:solidFill>
              </a:rPr>
              <a:t>It must make decisions on </a:t>
            </a:r>
            <a:r>
              <a:rPr lang="en-US" altLang="en-US" sz="2200" b="1" dirty="0">
                <a:solidFill>
                  <a:schemeClr val="tx1">
                    <a:lumMod val="95000"/>
                    <a:lumOff val="5000"/>
                  </a:schemeClr>
                </a:solidFill>
              </a:rPr>
              <a:t>resource</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allocation</a:t>
            </a:r>
            <a:r>
              <a:rPr lang="en-US" altLang="en-US" sz="2200" dirty="0">
                <a:solidFill>
                  <a:schemeClr val="tx1">
                    <a:lumMod val="95000"/>
                    <a:lumOff val="5000"/>
                  </a:schemeClr>
                </a:solidFill>
              </a:rPr>
              <a:t> in the face of potentially conflicting requests to operate the computer efficiently and fairly.</a:t>
            </a:r>
          </a:p>
          <a:p>
            <a:pPr marL="693738" indent="-412750">
              <a:lnSpc>
                <a:spcPct val="150000"/>
              </a:lnSpc>
              <a:buFont typeface="Arial" panose="020B0604020202020204" pitchFamily="34" charset="0"/>
              <a:buChar char="•"/>
            </a:pPr>
            <a:r>
              <a:rPr lang="en-US" altLang="en-US" sz="2200" b="1" dirty="0">
                <a:solidFill>
                  <a:schemeClr val="tx1">
                    <a:lumMod val="95000"/>
                    <a:lumOff val="5000"/>
                  </a:schemeClr>
                </a:solidFill>
              </a:rPr>
              <a:t>Another</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perspective</a:t>
            </a:r>
            <a:r>
              <a:rPr lang="en-US" altLang="en-US" sz="2200" dirty="0">
                <a:solidFill>
                  <a:schemeClr val="tx1">
                    <a:lumMod val="95000"/>
                    <a:lumOff val="5000"/>
                  </a:schemeClr>
                </a:solidFill>
              </a:rPr>
              <a:t> sees the </a:t>
            </a:r>
            <a:r>
              <a:rPr lang="en-US" altLang="en-US" sz="2200" b="1" dirty="0">
                <a:solidFill>
                  <a:schemeClr val="tx1">
                    <a:lumMod val="95000"/>
                    <a:lumOff val="5000"/>
                  </a:schemeClr>
                </a:solidFill>
              </a:rPr>
              <a:t>operating</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system</a:t>
            </a:r>
            <a:r>
              <a:rPr lang="en-US" altLang="en-US" sz="2200" dirty="0">
                <a:solidFill>
                  <a:schemeClr val="tx1">
                    <a:lumMod val="95000"/>
                    <a:lumOff val="5000"/>
                  </a:schemeClr>
                </a:solidFill>
              </a:rPr>
              <a:t> as a </a:t>
            </a:r>
            <a:r>
              <a:rPr lang="en-US" altLang="en-US" sz="2200" b="1" dirty="0">
                <a:solidFill>
                  <a:srgbClr val="FF0000"/>
                </a:solidFill>
              </a:rPr>
              <a:t>control</a:t>
            </a:r>
            <a:r>
              <a:rPr lang="en-US" altLang="en-US" sz="2200" dirty="0">
                <a:solidFill>
                  <a:srgbClr val="FF0000"/>
                </a:solidFill>
              </a:rPr>
              <a:t> </a:t>
            </a:r>
            <a:r>
              <a:rPr lang="en-US" altLang="en-US" sz="2200" b="1" dirty="0">
                <a:solidFill>
                  <a:srgbClr val="FF0000"/>
                </a:solidFill>
              </a:rPr>
              <a:t>program</a:t>
            </a:r>
            <a:r>
              <a:rPr lang="en-US" altLang="en-US" sz="2200" dirty="0">
                <a:solidFill>
                  <a:schemeClr val="tx1">
                    <a:lumMod val="95000"/>
                    <a:lumOff val="5000"/>
                  </a:schemeClr>
                </a:solidFill>
              </a:rPr>
              <a:t>, managing </a:t>
            </a:r>
            <a:r>
              <a:rPr lang="en-US" altLang="en-US" sz="2200" b="1" dirty="0">
                <a:solidFill>
                  <a:schemeClr val="tx1">
                    <a:lumMod val="95000"/>
                    <a:lumOff val="5000"/>
                  </a:schemeClr>
                </a:solidFill>
              </a:rPr>
              <a:t>user</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program</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execution</a:t>
            </a:r>
            <a:r>
              <a:rPr lang="en-US" altLang="en-US" sz="2200" dirty="0">
                <a:solidFill>
                  <a:schemeClr val="tx1">
                    <a:lumMod val="95000"/>
                    <a:lumOff val="5000"/>
                  </a:schemeClr>
                </a:solidFill>
              </a:rPr>
              <a:t> to </a:t>
            </a:r>
            <a:r>
              <a:rPr lang="en-US" altLang="en-US" sz="2200" b="1" dirty="0">
                <a:solidFill>
                  <a:schemeClr val="tx1">
                    <a:lumMod val="95000"/>
                    <a:lumOff val="5000"/>
                  </a:schemeClr>
                </a:solidFill>
              </a:rPr>
              <a:t>prevent</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errors</a:t>
            </a:r>
            <a:r>
              <a:rPr lang="en-US" altLang="en-US" sz="2200" dirty="0">
                <a:solidFill>
                  <a:schemeClr val="tx1">
                    <a:lumMod val="95000"/>
                    <a:lumOff val="5000"/>
                  </a:schemeClr>
                </a:solidFill>
              </a:rPr>
              <a:t> and </a:t>
            </a:r>
            <a:r>
              <a:rPr lang="en-US" altLang="en-US" sz="2200" b="1" dirty="0">
                <a:solidFill>
                  <a:schemeClr val="tx1">
                    <a:lumMod val="95000"/>
                    <a:lumOff val="5000"/>
                  </a:schemeClr>
                </a:solidFill>
              </a:rPr>
              <a:t>improper</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use</a:t>
            </a:r>
            <a:r>
              <a:rPr lang="en-US" altLang="en-US" sz="2200" dirty="0">
                <a:solidFill>
                  <a:schemeClr val="tx1">
                    <a:lumMod val="95000"/>
                    <a:lumOff val="5000"/>
                  </a:schemeClr>
                </a:solidFill>
              </a:rPr>
              <a:t> of the computer, especially concerning I/O devices.</a:t>
            </a:r>
          </a:p>
        </p:txBody>
      </p:sp>
      <p:sp>
        <p:nvSpPr>
          <p:cNvPr id="3" name="Rectangle 2"/>
          <p:cNvSpPr/>
          <p:nvPr/>
        </p:nvSpPr>
        <p:spPr>
          <a:xfrm>
            <a:off x="488786" y="6271471"/>
            <a:ext cx="11300346" cy="369332"/>
          </a:xfrm>
          <a:prstGeom prst="rect">
            <a:avLst/>
          </a:prstGeom>
        </p:spPr>
        <p:txBody>
          <a:bodyPr wrap="square">
            <a:spAutoFit/>
          </a:bodyPr>
          <a:lstStyle/>
          <a:p>
            <a:r>
              <a:rPr lang="en-US" dirty="0" smtClean="0">
                <a:solidFill>
                  <a:srgbClr val="374151"/>
                </a:solidFill>
                <a:latin typeface="Söhne"/>
              </a:rPr>
              <a:t>OS serve </a:t>
            </a:r>
            <a:r>
              <a:rPr lang="en-US" dirty="0">
                <a:solidFill>
                  <a:srgbClr val="374151"/>
                </a:solidFill>
                <a:latin typeface="Söhne"/>
              </a:rPr>
              <a:t>both the user's need for interaction and the computer's need for resource management and control.</a:t>
            </a:r>
            <a:endParaRPr lang="en-US" dirty="0"/>
          </a:p>
        </p:txBody>
      </p:sp>
    </p:spTree>
    <p:extLst>
      <p:ext uri="{BB962C8B-B14F-4D97-AF65-F5344CB8AC3E}">
        <p14:creationId xmlns:p14="http://schemas.microsoft.com/office/powerpoint/2010/main" val="39451521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2295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a:solidFill>
                    <a:srgbClr val="00B050"/>
                  </a:solidFill>
                </a:rPr>
                <a:t>Operating System Definition</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4</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387234" y="969228"/>
            <a:ext cx="11499977" cy="5955476"/>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200" dirty="0" smtClean="0">
                <a:solidFill>
                  <a:schemeClr val="tx1">
                    <a:lumMod val="95000"/>
                    <a:lumOff val="5000"/>
                  </a:schemeClr>
                </a:solidFill>
              </a:rPr>
              <a:t>No </a:t>
            </a:r>
            <a:r>
              <a:rPr lang="en-US" altLang="en-US" sz="2200" dirty="0">
                <a:solidFill>
                  <a:schemeClr val="tx1">
                    <a:lumMod val="95000"/>
                    <a:lumOff val="5000"/>
                  </a:schemeClr>
                </a:solidFill>
              </a:rPr>
              <a:t>universally accepted definition</a:t>
            </a:r>
          </a:p>
          <a:p>
            <a:pPr marL="693738" indent="-412750">
              <a:lnSpc>
                <a:spcPct val="150000"/>
              </a:lnSpc>
              <a:buFont typeface="Arial" panose="020B0604020202020204" pitchFamily="34" charset="0"/>
              <a:buChar char="•"/>
            </a:pPr>
            <a:r>
              <a:rPr lang="ja-JP" altLang="en-US" dirty="0"/>
              <a:t>“</a:t>
            </a:r>
            <a:r>
              <a:rPr lang="en-US" altLang="ja-JP" sz="2200" dirty="0">
                <a:solidFill>
                  <a:schemeClr val="tx1">
                    <a:lumMod val="95000"/>
                    <a:lumOff val="5000"/>
                  </a:schemeClr>
                </a:solidFill>
              </a:rPr>
              <a:t>Everything a vendor ships when you order an operating system</a:t>
            </a:r>
            <a:r>
              <a:rPr lang="ja-JP" altLang="en-US" sz="2200" dirty="0">
                <a:solidFill>
                  <a:schemeClr val="tx1">
                    <a:lumMod val="95000"/>
                    <a:lumOff val="5000"/>
                  </a:schemeClr>
                </a:solidFill>
              </a:rPr>
              <a:t>”</a:t>
            </a:r>
            <a:r>
              <a:rPr lang="en-US" altLang="ja-JP" sz="2200" dirty="0">
                <a:solidFill>
                  <a:schemeClr val="tx1">
                    <a:lumMod val="95000"/>
                    <a:lumOff val="5000"/>
                  </a:schemeClr>
                </a:solidFill>
              </a:rPr>
              <a:t> is a good approximation</a:t>
            </a:r>
          </a:p>
          <a:p>
            <a:pPr marL="1828800" lvl="1" indent="-449263">
              <a:lnSpc>
                <a:spcPct val="150000"/>
              </a:lnSpc>
              <a:buFont typeface="Wingdings" panose="05000000000000000000" pitchFamily="2" charset="2"/>
              <a:buChar char="§"/>
            </a:pPr>
            <a:r>
              <a:rPr lang="en-US" altLang="en-US" sz="2000" dirty="0">
                <a:solidFill>
                  <a:schemeClr val="tx1">
                    <a:lumMod val="95000"/>
                    <a:lumOff val="5000"/>
                  </a:schemeClr>
                </a:solidFill>
              </a:rPr>
              <a:t>But varies wildly</a:t>
            </a:r>
          </a:p>
          <a:p>
            <a:pPr marL="693738" indent="-412750">
              <a:lnSpc>
                <a:spcPct val="150000"/>
              </a:lnSpc>
              <a:buFont typeface="Arial" panose="020B0604020202020204" pitchFamily="34" charset="0"/>
              <a:buChar char="•"/>
            </a:pPr>
            <a:r>
              <a:rPr lang="ja-JP" altLang="en-US" sz="2200" dirty="0">
                <a:solidFill>
                  <a:schemeClr val="tx1">
                    <a:lumMod val="95000"/>
                    <a:lumOff val="5000"/>
                  </a:schemeClr>
                </a:solidFill>
              </a:rPr>
              <a:t>“</a:t>
            </a:r>
            <a:r>
              <a:rPr lang="en-US" altLang="ja-JP" sz="2200" dirty="0">
                <a:solidFill>
                  <a:schemeClr val="tx1">
                    <a:lumMod val="95000"/>
                    <a:lumOff val="5000"/>
                  </a:schemeClr>
                </a:solidFill>
              </a:rPr>
              <a:t>The one program running at all times on the computer</a:t>
            </a:r>
            <a:r>
              <a:rPr lang="ja-JP" altLang="en-US" sz="2200" dirty="0">
                <a:solidFill>
                  <a:schemeClr val="tx1">
                    <a:lumMod val="95000"/>
                    <a:lumOff val="5000"/>
                  </a:schemeClr>
                </a:solidFill>
              </a:rPr>
              <a:t>”</a:t>
            </a:r>
            <a:r>
              <a:rPr lang="en-US" altLang="ja-JP" sz="2200" dirty="0">
                <a:solidFill>
                  <a:schemeClr val="tx1">
                    <a:lumMod val="95000"/>
                    <a:lumOff val="5000"/>
                  </a:schemeClr>
                </a:solidFill>
              </a:rPr>
              <a:t> is the kernel, part of the operating system</a:t>
            </a:r>
          </a:p>
          <a:p>
            <a:pPr marL="693738" indent="-412750">
              <a:lnSpc>
                <a:spcPct val="150000"/>
              </a:lnSpc>
              <a:buFont typeface="Arial" panose="020B0604020202020204" pitchFamily="34" charset="0"/>
              <a:buChar char="•"/>
            </a:pPr>
            <a:r>
              <a:rPr lang="en-US" altLang="ja-JP" sz="2200" dirty="0">
                <a:solidFill>
                  <a:schemeClr val="tx1">
                    <a:lumMod val="95000"/>
                    <a:lumOff val="5000"/>
                  </a:schemeClr>
                </a:solidFill>
              </a:rPr>
              <a:t>Everything else is either</a:t>
            </a:r>
          </a:p>
          <a:p>
            <a:pPr marL="1828800" lvl="1" indent="-449263">
              <a:lnSpc>
                <a:spcPct val="150000"/>
              </a:lnSpc>
              <a:buFont typeface="Wingdings" panose="05000000000000000000" pitchFamily="2" charset="2"/>
              <a:buChar char="§"/>
            </a:pPr>
            <a:r>
              <a:rPr lang="en-US" altLang="ja-JP" dirty="0">
                <a:solidFill>
                  <a:schemeClr val="tx1">
                    <a:lumMod val="95000"/>
                    <a:lumOff val="5000"/>
                  </a:schemeClr>
                </a:solidFill>
              </a:rPr>
              <a:t>A </a:t>
            </a:r>
            <a:r>
              <a:rPr lang="en-US" altLang="ja-JP" b="1" dirty="0">
                <a:solidFill>
                  <a:srgbClr val="C00000"/>
                </a:solidFill>
              </a:rPr>
              <a:t>system program </a:t>
            </a:r>
            <a:r>
              <a:rPr lang="en-US" altLang="ja-JP" dirty="0">
                <a:solidFill>
                  <a:schemeClr val="tx1">
                    <a:lumMod val="95000"/>
                    <a:lumOff val="5000"/>
                  </a:schemeClr>
                </a:solidFill>
              </a:rPr>
              <a:t>(ships with the operating system, but not part of the </a:t>
            </a:r>
            <a:r>
              <a:rPr lang="en-US" altLang="ja-JP" b="1" dirty="0">
                <a:solidFill>
                  <a:schemeClr val="tx1">
                    <a:lumMod val="95000"/>
                    <a:lumOff val="5000"/>
                  </a:schemeClr>
                </a:solidFill>
              </a:rPr>
              <a:t>kernel</a:t>
            </a:r>
            <a:r>
              <a:rPr lang="en-US" altLang="ja-JP" dirty="0">
                <a:solidFill>
                  <a:schemeClr val="tx1">
                    <a:lumMod val="95000"/>
                    <a:lumOff val="5000"/>
                  </a:schemeClr>
                </a:solidFill>
              </a:rPr>
              <a:t>) , or</a:t>
            </a:r>
          </a:p>
          <a:p>
            <a:pPr marL="1828800" lvl="1" indent="-449263">
              <a:lnSpc>
                <a:spcPct val="150000"/>
              </a:lnSpc>
              <a:buFont typeface="Wingdings" panose="05000000000000000000" pitchFamily="2" charset="2"/>
              <a:buChar char="§"/>
            </a:pPr>
            <a:r>
              <a:rPr lang="en-US" altLang="ja-JP" dirty="0">
                <a:solidFill>
                  <a:schemeClr val="tx1">
                    <a:lumMod val="95000"/>
                    <a:lumOff val="5000"/>
                  </a:schemeClr>
                </a:solidFill>
              </a:rPr>
              <a:t>An </a:t>
            </a:r>
            <a:r>
              <a:rPr lang="en-US" altLang="ja-JP" b="1" dirty="0">
                <a:solidFill>
                  <a:srgbClr val="C00000"/>
                </a:solidFill>
              </a:rPr>
              <a:t>application program</a:t>
            </a:r>
            <a:r>
              <a:rPr lang="en-US" altLang="ja-JP" dirty="0">
                <a:solidFill>
                  <a:schemeClr val="tx1">
                    <a:lumMod val="95000"/>
                    <a:lumOff val="5000"/>
                  </a:schemeClr>
                </a:solidFill>
              </a:rPr>
              <a:t>, all programs </a:t>
            </a:r>
            <a:r>
              <a:rPr lang="en-US" altLang="ja-JP" b="1" dirty="0">
                <a:solidFill>
                  <a:schemeClr val="tx1">
                    <a:lumMod val="95000"/>
                    <a:lumOff val="5000"/>
                  </a:schemeClr>
                </a:solidFill>
              </a:rPr>
              <a:t>not</a:t>
            </a:r>
            <a:r>
              <a:rPr lang="en-US" altLang="ja-JP" dirty="0">
                <a:solidFill>
                  <a:schemeClr val="tx1">
                    <a:lumMod val="95000"/>
                    <a:lumOff val="5000"/>
                  </a:schemeClr>
                </a:solidFill>
              </a:rPr>
              <a:t> associated with the operating system</a:t>
            </a:r>
          </a:p>
          <a:p>
            <a:pPr marL="693738" indent="-412750">
              <a:lnSpc>
                <a:spcPct val="150000"/>
              </a:lnSpc>
              <a:buFont typeface="Arial" panose="020B0604020202020204" pitchFamily="34" charset="0"/>
              <a:buChar char="•"/>
            </a:pPr>
            <a:r>
              <a:rPr lang="en-US" altLang="en-US" sz="2200" dirty="0">
                <a:solidFill>
                  <a:schemeClr val="tx1">
                    <a:lumMod val="95000"/>
                    <a:lumOff val="5000"/>
                  </a:schemeClr>
                </a:solidFill>
              </a:rPr>
              <a:t>Today’s </a:t>
            </a:r>
            <a:r>
              <a:rPr lang="en-US" altLang="en-US" sz="2200" b="1" dirty="0">
                <a:solidFill>
                  <a:schemeClr val="tx1">
                    <a:lumMod val="95000"/>
                    <a:lumOff val="5000"/>
                  </a:schemeClr>
                </a:solidFill>
              </a:rPr>
              <a:t>OSes</a:t>
            </a:r>
            <a:r>
              <a:rPr lang="en-US" altLang="en-US" sz="2200" dirty="0">
                <a:solidFill>
                  <a:schemeClr val="tx1">
                    <a:lumMod val="95000"/>
                    <a:lumOff val="5000"/>
                  </a:schemeClr>
                </a:solidFill>
              </a:rPr>
              <a:t> for general purpose and mobile computing also include </a:t>
            </a:r>
            <a:r>
              <a:rPr lang="en-US" altLang="en-US" sz="2200" b="1" dirty="0">
                <a:solidFill>
                  <a:schemeClr val="tx1">
                    <a:lumMod val="95000"/>
                    <a:lumOff val="5000"/>
                  </a:schemeClr>
                </a:solidFill>
              </a:rPr>
              <a:t>middleware</a:t>
            </a:r>
            <a:r>
              <a:rPr lang="en-US" altLang="en-US" sz="2200" dirty="0">
                <a:solidFill>
                  <a:schemeClr val="tx1">
                    <a:lumMod val="95000"/>
                    <a:lumOff val="5000"/>
                  </a:schemeClr>
                </a:solidFill>
              </a:rPr>
              <a:t> – a set of software frameworks that </a:t>
            </a:r>
            <a:r>
              <a:rPr lang="en-US" altLang="en-US" sz="2200" b="1" dirty="0">
                <a:solidFill>
                  <a:schemeClr val="tx1">
                    <a:lumMod val="95000"/>
                    <a:lumOff val="5000"/>
                  </a:schemeClr>
                </a:solidFill>
              </a:rPr>
              <a:t>provide</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additional</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services</a:t>
            </a:r>
            <a:r>
              <a:rPr lang="en-US" altLang="en-US" sz="2200" dirty="0">
                <a:solidFill>
                  <a:schemeClr val="tx1">
                    <a:lumMod val="95000"/>
                    <a:lumOff val="5000"/>
                  </a:schemeClr>
                </a:solidFill>
              </a:rPr>
              <a:t> to application developers such as databases, multimedia, graphics </a:t>
            </a:r>
            <a:r>
              <a:rPr lang="en-US" altLang="en-US" sz="2200" dirty="0" smtClean="0">
                <a:solidFill>
                  <a:schemeClr val="tx1">
                    <a:lumMod val="95000"/>
                    <a:lumOff val="5000"/>
                  </a:schemeClr>
                </a:solidFill>
              </a:rPr>
              <a:t>.</a:t>
            </a:r>
          </a:p>
        </p:txBody>
      </p:sp>
    </p:spTree>
    <p:extLst>
      <p:ext uri="{BB962C8B-B14F-4D97-AF65-F5344CB8AC3E}">
        <p14:creationId xmlns:p14="http://schemas.microsoft.com/office/powerpoint/2010/main" val="157815204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75787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b="1" dirty="0" smtClean="0">
                  <a:solidFill>
                    <a:srgbClr val="00B050"/>
                  </a:solidFill>
                </a:rPr>
                <a:t>WHY </a:t>
              </a:r>
              <a:r>
                <a:rPr lang="en-US" b="1" dirty="0">
                  <a:solidFill>
                    <a:srgbClr val="00B050"/>
                  </a:solidFill>
                </a:rPr>
                <a:t>STUDY OPERATING SYSTEMS?</a:t>
              </a:r>
              <a:endParaRPr lang="en-US" alt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343692" y="1143396"/>
            <a:ext cx="11499977" cy="5678478"/>
          </a:xfrm>
          <a:prstGeom prst="rect">
            <a:avLst/>
          </a:prstGeom>
        </p:spPr>
        <p:txBody>
          <a:bodyPr wrap="square">
            <a:spAutoFit/>
          </a:bodyPr>
          <a:lstStyle/>
          <a:p>
            <a:pPr marL="693738" indent="-412750">
              <a:lnSpc>
                <a:spcPct val="150000"/>
              </a:lnSpc>
              <a:buFont typeface="Arial" panose="020B0604020202020204" pitchFamily="34" charset="0"/>
              <a:buChar char="•"/>
            </a:pPr>
            <a:r>
              <a:rPr lang="en-US" sz="2200" dirty="0">
                <a:solidFill>
                  <a:schemeClr val="tx1">
                    <a:lumMod val="95000"/>
                    <a:lumOff val="5000"/>
                  </a:schemeClr>
                </a:solidFill>
              </a:rPr>
              <a:t>Although </a:t>
            </a:r>
            <a:r>
              <a:rPr lang="en-US" sz="2200" dirty="0" smtClean="0">
                <a:solidFill>
                  <a:schemeClr val="tx1">
                    <a:lumMod val="95000"/>
                    <a:lumOff val="5000"/>
                  </a:schemeClr>
                </a:solidFill>
              </a:rPr>
              <a:t>the </a:t>
            </a:r>
            <a:r>
              <a:rPr lang="en-US" sz="2200" dirty="0">
                <a:solidFill>
                  <a:schemeClr val="tx1">
                    <a:lumMod val="95000"/>
                    <a:lumOff val="5000"/>
                  </a:schemeClr>
                </a:solidFill>
              </a:rPr>
              <a:t>most computer scientists </a:t>
            </a:r>
            <a:r>
              <a:rPr lang="en-US" sz="2200" b="1" dirty="0">
                <a:solidFill>
                  <a:schemeClr val="tx1">
                    <a:lumMod val="95000"/>
                    <a:lumOff val="5000"/>
                  </a:schemeClr>
                </a:solidFill>
              </a:rPr>
              <a:t>may not directly create or modify operating systems</a:t>
            </a:r>
            <a:r>
              <a:rPr lang="en-US" sz="2200" dirty="0">
                <a:solidFill>
                  <a:schemeClr val="tx1">
                    <a:lumMod val="95000"/>
                    <a:lumOff val="5000"/>
                  </a:schemeClr>
                </a:solidFill>
              </a:rPr>
              <a:t>, studying them is vital.</a:t>
            </a:r>
          </a:p>
          <a:p>
            <a:pPr marL="693738" indent="-412750">
              <a:lnSpc>
                <a:spcPct val="150000"/>
              </a:lnSpc>
              <a:buFont typeface="Arial" panose="020B0604020202020204" pitchFamily="34" charset="0"/>
              <a:buChar char="•"/>
            </a:pPr>
            <a:r>
              <a:rPr lang="en-US" sz="2200" dirty="0" smtClean="0">
                <a:solidFill>
                  <a:schemeClr val="tx1">
                    <a:lumMod val="95000"/>
                    <a:lumOff val="5000"/>
                  </a:schemeClr>
                </a:solidFill>
              </a:rPr>
              <a:t>Knowledge of operating systems is </a:t>
            </a:r>
            <a:r>
              <a:rPr lang="en-US" sz="2200" b="1" dirty="0" smtClean="0">
                <a:solidFill>
                  <a:schemeClr val="tx1">
                    <a:lumMod val="95000"/>
                    <a:lumOff val="5000"/>
                  </a:schemeClr>
                </a:solidFill>
              </a:rPr>
              <a:t>crucial</a:t>
            </a:r>
            <a:r>
              <a:rPr lang="en-US" sz="2200" dirty="0" smtClean="0">
                <a:solidFill>
                  <a:schemeClr val="tx1">
                    <a:lumMod val="95000"/>
                    <a:lumOff val="5000"/>
                  </a:schemeClr>
                </a:solidFill>
              </a:rPr>
              <a:t> for proper, efficient, effective, and secure </a:t>
            </a:r>
            <a:r>
              <a:rPr lang="en-US" sz="2200" b="1" dirty="0" smtClean="0">
                <a:solidFill>
                  <a:schemeClr val="tx1">
                    <a:lumMod val="95000"/>
                    <a:lumOff val="5000"/>
                  </a:schemeClr>
                </a:solidFill>
              </a:rPr>
              <a:t>programming</a:t>
            </a:r>
            <a:r>
              <a:rPr lang="en-US" sz="2200" dirty="0" smtClean="0">
                <a:solidFill>
                  <a:schemeClr val="tx1">
                    <a:lumMod val="95000"/>
                    <a:lumOff val="5000"/>
                  </a:schemeClr>
                </a:solidFill>
              </a:rPr>
              <a:t>.</a:t>
            </a:r>
            <a:endParaRPr lang="en-US" sz="2200" dirty="0">
              <a:solidFill>
                <a:schemeClr val="tx1">
                  <a:lumMod val="95000"/>
                  <a:lumOff val="5000"/>
                </a:schemeClr>
              </a:solidFill>
            </a:endParaRPr>
          </a:p>
          <a:p>
            <a:pPr marL="693738" indent="-412750">
              <a:lnSpc>
                <a:spcPct val="150000"/>
              </a:lnSpc>
              <a:buFont typeface="Arial" panose="020B0604020202020204" pitchFamily="34" charset="0"/>
              <a:buChar char="•"/>
            </a:pPr>
            <a:r>
              <a:rPr lang="en-US" sz="2200" dirty="0">
                <a:solidFill>
                  <a:schemeClr val="tx1">
                    <a:lumMod val="95000"/>
                    <a:lumOff val="5000"/>
                  </a:schemeClr>
                </a:solidFill>
              </a:rPr>
              <a:t>Operating systems </a:t>
            </a:r>
            <a:r>
              <a:rPr lang="en-US" sz="2200" b="1" dirty="0">
                <a:solidFill>
                  <a:schemeClr val="tx1">
                    <a:lumMod val="95000"/>
                    <a:lumOff val="5000"/>
                  </a:schemeClr>
                </a:solidFill>
              </a:rPr>
              <a:t>serve</a:t>
            </a:r>
            <a:r>
              <a:rPr lang="en-US" sz="2200" dirty="0">
                <a:solidFill>
                  <a:schemeClr val="tx1">
                    <a:lumMod val="95000"/>
                    <a:lumOff val="5000"/>
                  </a:schemeClr>
                </a:solidFill>
              </a:rPr>
              <a:t> as the foundation for </a:t>
            </a:r>
            <a:r>
              <a:rPr lang="en-US" sz="2200" b="1" dirty="0">
                <a:solidFill>
                  <a:schemeClr val="tx1">
                    <a:lumMod val="95000"/>
                    <a:lumOff val="5000"/>
                  </a:schemeClr>
                </a:solidFill>
              </a:rPr>
              <a:t>almost</a:t>
            </a:r>
            <a:r>
              <a:rPr lang="en-US" sz="2200" dirty="0">
                <a:solidFill>
                  <a:schemeClr val="tx1">
                    <a:lumMod val="95000"/>
                    <a:lumOff val="5000"/>
                  </a:schemeClr>
                </a:solidFill>
              </a:rPr>
              <a:t> </a:t>
            </a:r>
            <a:r>
              <a:rPr lang="en-US" sz="2200" b="1" dirty="0">
                <a:solidFill>
                  <a:schemeClr val="tx1">
                    <a:lumMod val="95000"/>
                    <a:lumOff val="5000"/>
                  </a:schemeClr>
                </a:solidFill>
              </a:rPr>
              <a:t>all</a:t>
            </a:r>
            <a:r>
              <a:rPr lang="en-US" sz="2200" dirty="0">
                <a:solidFill>
                  <a:schemeClr val="tx1">
                    <a:lumMod val="95000"/>
                    <a:lumOff val="5000"/>
                  </a:schemeClr>
                </a:solidFill>
              </a:rPr>
              <a:t> </a:t>
            </a:r>
            <a:r>
              <a:rPr lang="en-US" sz="2200" b="1" dirty="0">
                <a:solidFill>
                  <a:schemeClr val="tx1">
                    <a:lumMod val="95000"/>
                    <a:lumOff val="5000"/>
                  </a:schemeClr>
                </a:solidFill>
              </a:rPr>
              <a:t>code</a:t>
            </a:r>
            <a:r>
              <a:rPr lang="en-US" sz="2200" dirty="0">
                <a:solidFill>
                  <a:schemeClr val="tx1">
                    <a:lumMod val="95000"/>
                    <a:lumOff val="5000"/>
                  </a:schemeClr>
                </a:solidFill>
              </a:rPr>
              <a:t>, making their understanding essential.</a:t>
            </a:r>
          </a:p>
          <a:p>
            <a:pPr marL="693738" indent="-412750">
              <a:lnSpc>
                <a:spcPct val="150000"/>
              </a:lnSpc>
              <a:buFont typeface="Arial" panose="020B0604020202020204" pitchFamily="34" charset="0"/>
              <a:buChar char="•"/>
            </a:pPr>
            <a:r>
              <a:rPr lang="en-US" sz="2200" dirty="0">
                <a:solidFill>
                  <a:schemeClr val="tx1">
                    <a:lumMod val="95000"/>
                    <a:lumOff val="5000"/>
                  </a:schemeClr>
                </a:solidFill>
              </a:rPr>
              <a:t>Understanding operating system fundamentals helps in comprehending their role in </a:t>
            </a:r>
            <a:r>
              <a:rPr lang="en-US" sz="2200" b="1" dirty="0">
                <a:solidFill>
                  <a:schemeClr val="tx1">
                    <a:lumMod val="95000"/>
                    <a:lumOff val="5000"/>
                  </a:schemeClr>
                </a:solidFill>
              </a:rPr>
              <a:t>driving</a:t>
            </a:r>
            <a:r>
              <a:rPr lang="en-US" sz="2200" dirty="0">
                <a:solidFill>
                  <a:schemeClr val="tx1">
                    <a:lumMod val="95000"/>
                    <a:lumOff val="5000"/>
                  </a:schemeClr>
                </a:solidFill>
              </a:rPr>
              <a:t> </a:t>
            </a:r>
            <a:r>
              <a:rPr lang="en-US" sz="2200" b="1" dirty="0">
                <a:solidFill>
                  <a:schemeClr val="tx1">
                    <a:lumMod val="95000"/>
                    <a:lumOff val="5000"/>
                  </a:schemeClr>
                </a:solidFill>
              </a:rPr>
              <a:t>computer</a:t>
            </a:r>
            <a:r>
              <a:rPr lang="en-US" sz="2200" dirty="0">
                <a:solidFill>
                  <a:schemeClr val="tx1">
                    <a:lumMod val="95000"/>
                    <a:lumOff val="5000"/>
                  </a:schemeClr>
                </a:solidFill>
              </a:rPr>
              <a:t> </a:t>
            </a:r>
            <a:r>
              <a:rPr lang="en-US" sz="2200" b="1" dirty="0">
                <a:solidFill>
                  <a:schemeClr val="tx1">
                    <a:lumMod val="95000"/>
                    <a:lumOff val="5000"/>
                  </a:schemeClr>
                </a:solidFill>
              </a:rPr>
              <a:t>hardware</a:t>
            </a:r>
            <a:r>
              <a:rPr lang="en-US" sz="2200" dirty="0">
                <a:solidFill>
                  <a:schemeClr val="tx1">
                    <a:lumMod val="95000"/>
                    <a:lumOff val="5000"/>
                  </a:schemeClr>
                </a:solidFill>
              </a:rPr>
              <a:t> and </a:t>
            </a:r>
            <a:r>
              <a:rPr lang="en-US" sz="2200" b="1" dirty="0">
                <a:solidFill>
                  <a:schemeClr val="tx1">
                    <a:lumMod val="95000"/>
                    <a:lumOff val="5000"/>
                  </a:schemeClr>
                </a:solidFill>
              </a:rPr>
              <a:t>supporting</a:t>
            </a:r>
            <a:r>
              <a:rPr lang="en-US" sz="2200" dirty="0">
                <a:solidFill>
                  <a:schemeClr val="tx1">
                    <a:lumMod val="95000"/>
                    <a:lumOff val="5000"/>
                  </a:schemeClr>
                </a:solidFill>
              </a:rPr>
              <a:t> </a:t>
            </a:r>
            <a:r>
              <a:rPr lang="en-US" sz="2200" b="1" dirty="0">
                <a:solidFill>
                  <a:schemeClr val="tx1">
                    <a:lumMod val="95000"/>
                    <a:lumOff val="5000"/>
                  </a:schemeClr>
                </a:solidFill>
              </a:rPr>
              <a:t>applications</a:t>
            </a:r>
            <a:r>
              <a:rPr lang="en-US" sz="2200" dirty="0">
                <a:solidFill>
                  <a:schemeClr val="tx1">
                    <a:lumMod val="95000"/>
                    <a:lumOff val="5000"/>
                  </a:schemeClr>
                </a:solidFill>
              </a:rPr>
              <a:t>.</a:t>
            </a:r>
          </a:p>
          <a:p>
            <a:pPr marL="693738" indent="-412750">
              <a:lnSpc>
                <a:spcPct val="150000"/>
              </a:lnSpc>
              <a:buFont typeface="Arial" panose="020B0604020202020204" pitchFamily="34" charset="0"/>
              <a:buChar char="•"/>
            </a:pPr>
            <a:r>
              <a:rPr lang="en-US" sz="2200" dirty="0">
                <a:solidFill>
                  <a:schemeClr val="tx1">
                    <a:lumMod val="95000"/>
                    <a:lumOff val="5000"/>
                  </a:schemeClr>
                </a:solidFill>
              </a:rPr>
              <a:t>This knowledge benefits both those </a:t>
            </a:r>
            <a:r>
              <a:rPr lang="en-US" sz="2200" b="1" dirty="0">
                <a:solidFill>
                  <a:schemeClr val="tx1">
                    <a:lumMod val="95000"/>
                    <a:lumOff val="5000"/>
                  </a:schemeClr>
                </a:solidFill>
              </a:rPr>
              <a:t>who</a:t>
            </a:r>
            <a:r>
              <a:rPr lang="en-US" sz="2200" dirty="0">
                <a:solidFill>
                  <a:schemeClr val="tx1">
                    <a:lumMod val="95000"/>
                    <a:lumOff val="5000"/>
                  </a:schemeClr>
                </a:solidFill>
              </a:rPr>
              <a:t> </a:t>
            </a:r>
            <a:r>
              <a:rPr lang="en-US" sz="2200" b="1" dirty="0">
                <a:solidFill>
                  <a:schemeClr val="tx1">
                    <a:lumMod val="95000"/>
                    <a:lumOff val="5000"/>
                  </a:schemeClr>
                </a:solidFill>
              </a:rPr>
              <a:t>program</a:t>
            </a:r>
            <a:r>
              <a:rPr lang="en-US" sz="2200" dirty="0">
                <a:solidFill>
                  <a:schemeClr val="tx1">
                    <a:lumMod val="95000"/>
                    <a:lumOff val="5000"/>
                  </a:schemeClr>
                </a:solidFill>
              </a:rPr>
              <a:t> </a:t>
            </a:r>
            <a:r>
              <a:rPr lang="en-US" sz="2200" b="1" dirty="0">
                <a:solidFill>
                  <a:schemeClr val="tx1">
                    <a:lumMod val="95000"/>
                    <a:lumOff val="5000"/>
                  </a:schemeClr>
                </a:solidFill>
              </a:rPr>
              <a:t>operating</a:t>
            </a:r>
            <a:r>
              <a:rPr lang="en-US" sz="2200" dirty="0">
                <a:solidFill>
                  <a:schemeClr val="tx1">
                    <a:lumMod val="95000"/>
                    <a:lumOff val="5000"/>
                  </a:schemeClr>
                </a:solidFill>
              </a:rPr>
              <a:t> </a:t>
            </a:r>
            <a:r>
              <a:rPr lang="en-US" sz="2200" b="1" dirty="0">
                <a:solidFill>
                  <a:schemeClr val="tx1">
                    <a:lumMod val="95000"/>
                    <a:lumOff val="5000"/>
                  </a:schemeClr>
                </a:solidFill>
              </a:rPr>
              <a:t>systems</a:t>
            </a:r>
            <a:r>
              <a:rPr lang="en-US" sz="2200" dirty="0">
                <a:solidFill>
                  <a:schemeClr val="tx1">
                    <a:lumMod val="95000"/>
                    <a:lumOff val="5000"/>
                  </a:schemeClr>
                </a:solidFill>
              </a:rPr>
              <a:t> and those who </a:t>
            </a:r>
            <a:r>
              <a:rPr lang="en-US" sz="2200" b="1" dirty="0">
                <a:solidFill>
                  <a:schemeClr val="tx1">
                    <a:lumMod val="95000"/>
                    <a:lumOff val="5000"/>
                  </a:schemeClr>
                </a:solidFill>
              </a:rPr>
              <a:t>write</a:t>
            </a:r>
            <a:r>
              <a:rPr lang="en-US" sz="2200" dirty="0">
                <a:solidFill>
                  <a:schemeClr val="tx1">
                    <a:lumMod val="95000"/>
                    <a:lumOff val="5000"/>
                  </a:schemeClr>
                </a:solidFill>
              </a:rPr>
              <a:t> and </a:t>
            </a:r>
            <a:r>
              <a:rPr lang="en-US" sz="2200" b="1" dirty="0">
                <a:solidFill>
                  <a:schemeClr val="tx1">
                    <a:lumMod val="95000"/>
                    <a:lumOff val="5000"/>
                  </a:schemeClr>
                </a:solidFill>
              </a:rPr>
              <a:t>use</a:t>
            </a:r>
            <a:r>
              <a:rPr lang="en-US" sz="2200" dirty="0">
                <a:solidFill>
                  <a:schemeClr val="tx1">
                    <a:lumMod val="95000"/>
                    <a:lumOff val="5000"/>
                  </a:schemeClr>
                </a:solidFill>
              </a:rPr>
              <a:t> </a:t>
            </a:r>
            <a:r>
              <a:rPr lang="en-US" sz="2200" b="1" dirty="0">
                <a:solidFill>
                  <a:schemeClr val="tx1">
                    <a:lumMod val="95000"/>
                    <a:lumOff val="5000"/>
                  </a:schemeClr>
                </a:solidFill>
              </a:rPr>
              <a:t>programs</a:t>
            </a:r>
            <a:r>
              <a:rPr lang="en-US" sz="2200" dirty="0">
                <a:solidFill>
                  <a:schemeClr val="tx1">
                    <a:lumMod val="95000"/>
                    <a:lumOff val="5000"/>
                  </a:schemeClr>
                </a:solidFill>
              </a:rPr>
              <a:t> </a:t>
            </a:r>
            <a:r>
              <a:rPr lang="en-US" sz="2200" b="1" dirty="0">
                <a:solidFill>
                  <a:schemeClr val="tx1">
                    <a:lumMod val="95000"/>
                    <a:lumOff val="5000"/>
                  </a:schemeClr>
                </a:solidFill>
              </a:rPr>
              <a:t>running</a:t>
            </a:r>
            <a:r>
              <a:rPr lang="en-US" sz="2200" dirty="0">
                <a:solidFill>
                  <a:schemeClr val="tx1">
                    <a:lumMod val="95000"/>
                    <a:lumOff val="5000"/>
                  </a:schemeClr>
                </a:solidFill>
              </a:rPr>
              <a:t> on them.</a:t>
            </a:r>
          </a:p>
          <a:p>
            <a:pPr marL="693738" indent="-412750">
              <a:lnSpc>
                <a:spcPct val="150000"/>
              </a:lnSpc>
              <a:buFont typeface="Arial" panose="020B0604020202020204" pitchFamily="34" charset="0"/>
              <a:buChar char="•"/>
            </a:pPr>
            <a:endParaRPr lang="en-US" altLang="en-US" sz="2200" dirty="0">
              <a:solidFill>
                <a:schemeClr val="tx1">
                  <a:lumMod val="95000"/>
                  <a:lumOff val="5000"/>
                </a:schemeClr>
              </a:solidFill>
            </a:endParaRPr>
          </a:p>
        </p:txBody>
      </p:sp>
    </p:spTree>
    <p:extLst>
      <p:ext uri="{BB962C8B-B14F-4D97-AF65-F5344CB8AC3E}">
        <p14:creationId xmlns:p14="http://schemas.microsoft.com/office/powerpoint/2010/main" val="258895920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13" name="组合 9">
            <a:extLst>
              <a:ext uri="{FF2B5EF4-FFF2-40B4-BE49-F238E27FC236}">
                <a16:creationId xmlns:a16="http://schemas.microsoft.com/office/drawing/2014/main" id="{558CC3F4-24F2-4D71-8114-35FBC57E409E}"/>
              </a:ext>
            </a:extLst>
          </p:cNvPr>
          <p:cNvGrpSpPr/>
          <p:nvPr/>
        </p:nvGrpSpPr>
        <p:grpSpPr>
          <a:xfrm>
            <a:off x="2960369" y="2069393"/>
            <a:ext cx="7968887" cy="2137699"/>
            <a:chOff x="6124654" y="800550"/>
            <a:chExt cx="6153045" cy="2137699"/>
          </a:xfrm>
        </p:grpSpPr>
        <p:sp>
          <p:nvSpPr>
            <p:cNvPr id="14"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en-US" sz="4000" b="1" dirty="0" smtClean="0">
                  <a:solidFill>
                    <a:srgbClr val="00B050"/>
                  </a:solidFill>
                  <a:latin typeface="+mj-lt"/>
                  <a:ea typeface="微软雅黑" panose="020B0503020204020204" pitchFamily="34" charset="-122"/>
                </a:rPr>
                <a:t>Overview of</a:t>
              </a:r>
              <a:endParaRPr lang="zh-CN" altLang="en-US" sz="4000" b="1" dirty="0">
                <a:solidFill>
                  <a:srgbClr val="00B050"/>
                </a:solidFill>
                <a:latin typeface="+mj-lt"/>
                <a:ea typeface="微软雅黑" panose="020B0503020204020204" pitchFamily="34" charset="-122"/>
              </a:endParaRPr>
            </a:p>
          </p:txBody>
        </p:sp>
        <p:sp>
          <p:nvSpPr>
            <p:cNvPr id="15" name="文本框 11">
              <a:extLst>
                <a:ext uri="{FF2B5EF4-FFF2-40B4-BE49-F238E27FC236}">
                  <a16:creationId xmlns:a16="http://schemas.microsoft.com/office/drawing/2014/main" id="{CC083D12-B503-4B67-8D8D-9790679E284D}"/>
                </a:ext>
              </a:extLst>
            </p:cNvPr>
            <p:cNvSpPr txBox="1"/>
            <p:nvPr/>
          </p:nvSpPr>
          <p:spPr>
            <a:xfrm>
              <a:off x="6227177" y="1368589"/>
              <a:ext cx="6050522" cy="1569660"/>
            </a:xfrm>
            <a:prstGeom prst="rect">
              <a:avLst/>
            </a:prstGeom>
            <a:noFill/>
          </p:spPr>
          <p:txBody>
            <a:bodyPr wrap="square" rtlCol="0">
              <a:spAutoFit/>
            </a:bodyPr>
            <a:lstStyle/>
            <a:p>
              <a:r>
                <a:rPr lang="tr-TR"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Computer System Structure</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6" name="组合 24">
            <a:extLst>
              <a:ext uri="{FF2B5EF4-FFF2-40B4-BE49-F238E27FC236}">
                <a16:creationId xmlns:a16="http://schemas.microsoft.com/office/drawing/2014/main" id="{11225281-4BDF-4421-9A8E-AA44C7DA140D}"/>
              </a:ext>
            </a:extLst>
          </p:cNvPr>
          <p:cNvGrpSpPr/>
          <p:nvPr/>
        </p:nvGrpSpPr>
        <p:grpSpPr>
          <a:xfrm>
            <a:off x="1398779" y="2270211"/>
            <a:ext cx="1126328" cy="1243276"/>
            <a:chOff x="589078" y="2173649"/>
            <a:chExt cx="1126328" cy="1243276"/>
          </a:xfrm>
        </p:grpSpPr>
        <p:grpSp>
          <p:nvGrpSpPr>
            <p:cNvPr id="17"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19"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0"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8" name="文本框 23">
              <a:extLst>
                <a:ext uri="{FF2B5EF4-FFF2-40B4-BE49-F238E27FC236}">
                  <a16:creationId xmlns:a16="http://schemas.microsoft.com/office/drawing/2014/main" id="{D4CDD749-5E1D-4D14-861D-8AB76BB9010E}"/>
                </a:ext>
              </a:extLst>
            </p:cNvPr>
            <p:cNvSpPr txBox="1"/>
            <p:nvPr/>
          </p:nvSpPr>
          <p:spPr>
            <a:xfrm>
              <a:off x="907668" y="2220553"/>
              <a:ext cx="184731" cy="923330"/>
            </a:xfrm>
            <a:prstGeom prst="rect">
              <a:avLst/>
            </a:prstGeom>
            <a:noFill/>
          </p:spPr>
          <p:txBody>
            <a:bodyPr wrap="none" rtlCol="0">
              <a:spAutoFit/>
              <a:scene3d>
                <a:camera prst="orthographicFront"/>
                <a:lightRig rig="threePt" dir="t"/>
              </a:scene3d>
              <a:sp3d contourW="12700"/>
            </a:bodyPr>
            <a:lstStyle/>
            <a:p>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54454075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66340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a:solidFill>
                    <a:srgbClr val="00B050"/>
                  </a:solidFill>
                </a:rPr>
                <a:t>Computer System Organization</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6</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387234" y="969228"/>
            <a:ext cx="11499977" cy="2123658"/>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200" dirty="0">
                <a:solidFill>
                  <a:schemeClr val="tx1">
                    <a:lumMod val="95000"/>
                    <a:lumOff val="5000"/>
                  </a:schemeClr>
                </a:solidFill>
              </a:rPr>
              <a:t>A modern general-purpose computer system consists of </a:t>
            </a:r>
            <a:r>
              <a:rPr lang="en-US" altLang="en-US" sz="2200" b="1" dirty="0">
                <a:solidFill>
                  <a:schemeClr val="tx1">
                    <a:lumMod val="95000"/>
                    <a:lumOff val="5000"/>
                  </a:schemeClr>
                </a:solidFill>
              </a:rPr>
              <a:t>one or more CPUs </a:t>
            </a:r>
            <a:r>
              <a:rPr lang="en-US" altLang="en-US" sz="2200" dirty="0">
                <a:solidFill>
                  <a:schemeClr val="tx1">
                    <a:lumMod val="95000"/>
                    <a:lumOff val="5000"/>
                  </a:schemeClr>
                </a:solidFill>
              </a:rPr>
              <a:t>and a </a:t>
            </a:r>
            <a:r>
              <a:rPr lang="en-US" altLang="en-US" sz="2200" b="1" dirty="0">
                <a:solidFill>
                  <a:schemeClr val="tx1">
                    <a:lumMod val="95000"/>
                    <a:lumOff val="5000"/>
                  </a:schemeClr>
                </a:solidFill>
              </a:rPr>
              <a:t>number</a:t>
            </a:r>
            <a:r>
              <a:rPr lang="en-US" altLang="en-US" sz="2200" dirty="0">
                <a:solidFill>
                  <a:schemeClr val="tx1">
                    <a:lumMod val="95000"/>
                    <a:lumOff val="5000"/>
                  </a:schemeClr>
                </a:solidFill>
              </a:rPr>
              <a:t> of </a:t>
            </a:r>
            <a:r>
              <a:rPr lang="en-US" altLang="en-US" sz="2200" b="1" dirty="0">
                <a:solidFill>
                  <a:schemeClr val="tx1">
                    <a:lumMod val="95000"/>
                    <a:lumOff val="5000"/>
                  </a:schemeClr>
                </a:solidFill>
              </a:rPr>
              <a:t>device</a:t>
            </a:r>
            <a:r>
              <a:rPr lang="en-US" altLang="en-US" sz="2200" dirty="0">
                <a:solidFill>
                  <a:schemeClr val="tx1">
                    <a:lumMod val="95000"/>
                    <a:lumOff val="5000"/>
                  </a:schemeClr>
                </a:solidFill>
              </a:rPr>
              <a:t> </a:t>
            </a:r>
            <a:r>
              <a:rPr lang="en-US" altLang="en-US" sz="2200" b="1" dirty="0">
                <a:solidFill>
                  <a:schemeClr val="tx1">
                    <a:lumMod val="95000"/>
                    <a:lumOff val="5000"/>
                  </a:schemeClr>
                </a:solidFill>
              </a:rPr>
              <a:t>controllers</a:t>
            </a:r>
            <a:r>
              <a:rPr lang="en-US" altLang="en-US" sz="2200" dirty="0">
                <a:solidFill>
                  <a:schemeClr val="tx1">
                    <a:lumMod val="95000"/>
                    <a:lumOff val="5000"/>
                  </a:schemeClr>
                </a:solidFill>
              </a:rPr>
              <a:t> connected through a common </a:t>
            </a:r>
            <a:r>
              <a:rPr lang="en-US" altLang="en-US" sz="2200" b="1" dirty="0">
                <a:solidFill>
                  <a:srgbClr val="00B0F0"/>
                </a:solidFill>
              </a:rPr>
              <a:t>bus</a:t>
            </a:r>
            <a:r>
              <a:rPr lang="en-US" altLang="en-US" sz="2200" dirty="0">
                <a:solidFill>
                  <a:schemeClr val="tx1">
                    <a:lumMod val="95000"/>
                    <a:lumOff val="5000"/>
                  </a:schemeClr>
                </a:solidFill>
              </a:rPr>
              <a:t> that provides access between components and shared memory</a:t>
            </a:r>
            <a:r>
              <a:rPr lang="en-US" altLang="en-US" sz="2200" dirty="0" smtClean="0">
                <a:solidFill>
                  <a:schemeClr val="tx1">
                    <a:lumMod val="95000"/>
                    <a:lumOff val="5000"/>
                  </a:schemeClr>
                </a:solidFill>
              </a:rPr>
              <a:t>.</a:t>
            </a:r>
          </a:p>
          <a:p>
            <a:pPr marL="693738" indent="-412750">
              <a:lnSpc>
                <a:spcPct val="150000"/>
              </a:lnSpc>
              <a:buFont typeface="Arial" panose="020B0604020202020204" pitchFamily="34" charset="0"/>
              <a:buChar char="•"/>
            </a:pPr>
            <a:r>
              <a:rPr lang="en-US" altLang="en-US" sz="2200" dirty="0">
                <a:solidFill>
                  <a:schemeClr val="tx1">
                    <a:lumMod val="95000"/>
                    <a:lumOff val="5000"/>
                  </a:schemeClr>
                </a:solidFill>
              </a:rPr>
              <a:t>Concurrent execution of CPUs and devices competing for memory cycles</a:t>
            </a:r>
          </a:p>
        </p:txBody>
      </p:sp>
      <p:pic>
        <p:nvPicPr>
          <p:cNvPr id="13"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5919" y="3131982"/>
            <a:ext cx="7375109" cy="359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9232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10396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Computer-System </a:t>
              </a:r>
              <a:r>
                <a:rPr lang="en-US" altLang="en-US" b="1" dirty="0">
                  <a:solidFill>
                    <a:srgbClr val="00B050"/>
                  </a:solidFill>
                </a:rPr>
                <a:t>Operation</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7</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5493812"/>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600" dirty="0" smtClean="0">
                <a:solidFill>
                  <a:schemeClr val="tx1">
                    <a:lumMod val="95000"/>
                    <a:lumOff val="5000"/>
                  </a:schemeClr>
                </a:solidFill>
              </a:rPr>
              <a:t>I/O </a:t>
            </a:r>
            <a:r>
              <a:rPr lang="en-US" altLang="en-US" sz="2600" dirty="0">
                <a:solidFill>
                  <a:schemeClr val="tx1">
                    <a:lumMod val="95000"/>
                    <a:lumOff val="5000"/>
                  </a:schemeClr>
                </a:solidFill>
              </a:rPr>
              <a:t>devices and the CPU can </a:t>
            </a:r>
            <a:r>
              <a:rPr lang="en-US" altLang="en-US" sz="2600" b="1" dirty="0">
                <a:solidFill>
                  <a:schemeClr val="tx1">
                    <a:lumMod val="95000"/>
                    <a:lumOff val="5000"/>
                  </a:schemeClr>
                </a:solidFill>
              </a:rPr>
              <a:t>execute</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concurrently</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Each device </a:t>
            </a:r>
            <a:r>
              <a:rPr lang="en-US" altLang="en-US" sz="2600" b="1" dirty="0">
                <a:solidFill>
                  <a:schemeClr val="tx1">
                    <a:lumMod val="95000"/>
                    <a:lumOff val="5000"/>
                  </a:schemeClr>
                </a:solidFill>
              </a:rPr>
              <a:t>controller</a:t>
            </a:r>
            <a:r>
              <a:rPr lang="en-US" altLang="en-US" sz="2600" dirty="0">
                <a:solidFill>
                  <a:schemeClr val="tx1">
                    <a:lumMod val="95000"/>
                    <a:lumOff val="5000"/>
                  </a:schemeClr>
                </a:solidFill>
              </a:rPr>
              <a:t> is in </a:t>
            </a:r>
            <a:r>
              <a:rPr lang="en-US" altLang="en-US" sz="2600" b="1" dirty="0">
                <a:solidFill>
                  <a:schemeClr val="tx1">
                    <a:lumMod val="95000"/>
                    <a:lumOff val="5000"/>
                  </a:schemeClr>
                </a:solidFill>
              </a:rPr>
              <a:t>charge</a:t>
            </a:r>
            <a:r>
              <a:rPr lang="en-US" altLang="en-US" sz="2600" dirty="0">
                <a:solidFill>
                  <a:schemeClr val="tx1">
                    <a:lumMod val="95000"/>
                    <a:lumOff val="5000"/>
                  </a:schemeClr>
                </a:solidFill>
              </a:rPr>
              <a:t> of a </a:t>
            </a:r>
            <a:r>
              <a:rPr lang="en-US" altLang="en-US" sz="2600" b="1" dirty="0">
                <a:solidFill>
                  <a:schemeClr val="tx1">
                    <a:lumMod val="95000"/>
                    <a:lumOff val="5000"/>
                  </a:schemeClr>
                </a:solidFill>
              </a:rPr>
              <a:t>particular</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device</a:t>
            </a:r>
            <a:r>
              <a:rPr lang="en-US" altLang="en-US" sz="2600" dirty="0">
                <a:solidFill>
                  <a:schemeClr val="tx1">
                    <a:lumMod val="95000"/>
                    <a:lumOff val="5000"/>
                  </a:schemeClr>
                </a:solidFill>
              </a:rPr>
              <a:t> type</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Each device controller has a </a:t>
            </a:r>
            <a:r>
              <a:rPr lang="en-US" altLang="en-US" sz="2600" b="1" dirty="0">
                <a:solidFill>
                  <a:schemeClr val="tx1">
                    <a:lumMod val="95000"/>
                    <a:lumOff val="5000"/>
                  </a:schemeClr>
                </a:solidFill>
              </a:rPr>
              <a:t>local</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buffer</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Each device controller type has an operating system </a:t>
            </a:r>
            <a:r>
              <a:rPr lang="en-US" altLang="en-US" sz="2600" b="1" dirty="0">
                <a:solidFill>
                  <a:schemeClr val="tx1">
                    <a:lumMod val="95000"/>
                    <a:lumOff val="5000"/>
                  </a:schemeClr>
                </a:solidFill>
              </a:rPr>
              <a:t>device</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driver</a:t>
            </a:r>
            <a:r>
              <a:rPr lang="en-US" altLang="en-US" sz="2600" dirty="0">
                <a:solidFill>
                  <a:schemeClr val="tx1">
                    <a:lumMod val="95000"/>
                    <a:lumOff val="5000"/>
                  </a:schemeClr>
                </a:solidFill>
              </a:rPr>
              <a:t> to manage it</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CPU moves data from/to </a:t>
            </a:r>
            <a:r>
              <a:rPr lang="en-US" altLang="en-US" sz="2600" b="1" dirty="0">
                <a:solidFill>
                  <a:schemeClr val="tx1">
                    <a:lumMod val="95000"/>
                    <a:lumOff val="5000"/>
                  </a:schemeClr>
                </a:solidFill>
              </a:rPr>
              <a:t>main</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memory</a:t>
            </a:r>
            <a:r>
              <a:rPr lang="en-US" altLang="en-US" sz="2600" dirty="0">
                <a:solidFill>
                  <a:schemeClr val="tx1">
                    <a:lumMod val="95000"/>
                    <a:lumOff val="5000"/>
                  </a:schemeClr>
                </a:solidFill>
              </a:rPr>
              <a:t> to/from </a:t>
            </a:r>
            <a:r>
              <a:rPr lang="en-US" altLang="en-US" sz="2600" b="1" dirty="0">
                <a:solidFill>
                  <a:schemeClr val="tx1">
                    <a:lumMod val="95000"/>
                    <a:lumOff val="5000"/>
                  </a:schemeClr>
                </a:solidFill>
              </a:rPr>
              <a:t>local</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buffers</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I/O is </a:t>
            </a:r>
            <a:r>
              <a:rPr lang="en-US" altLang="en-US" sz="2600" b="1" dirty="0">
                <a:solidFill>
                  <a:schemeClr val="tx1">
                    <a:lumMod val="95000"/>
                    <a:lumOff val="5000"/>
                  </a:schemeClr>
                </a:solidFill>
              </a:rPr>
              <a:t>from</a:t>
            </a:r>
            <a:r>
              <a:rPr lang="en-US" altLang="en-US" sz="2600" dirty="0">
                <a:solidFill>
                  <a:schemeClr val="tx1">
                    <a:lumMod val="95000"/>
                    <a:lumOff val="5000"/>
                  </a:schemeClr>
                </a:solidFill>
              </a:rPr>
              <a:t> the device to </a:t>
            </a:r>
            <a:r>
              <a:rPr lang="en-US" altLang="en-US" sz="2600" b="1" dirty="0">
                <a:solidFill>
                  <a:schemeClr val="tx1">
                    <a:lumMod val="95000"/>
                    <a:lumOff val="5000"/>
                  </a:schemeClr>
                </a:solidFill>
              </a:rPr>
              <a:t>local</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buffer</a:t>
            </a:r>
            <a:r>
              <a:rPr lang="en-US" altLang="en-US" sz="2600" dirty="0">
                <a:solidFill>
                  <a:schemeClr val="tx1">
                    <a:lumMod val="95000"/>
                    <a:lumOff val="5000"/>
                  </a:schemeClr>
                </a:solidFill>
              </a:rPr>
              <a:t> of controller</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Device controller informs CPU that it has </a:t>
            </a:r>
            <a:r>
              <a:rPr lang="en-US" altLang="en-US" sz="2600" b="1" dirty="0">
                <a:solidFill>
                  <a:schemeClr val="tx1">
                    <a:lumMod val="95000"/>
                    <a:lumOff val="5000"/>
                  </a:schemeClr>
                </a:solidFill>
              </a:rPr>
              <a:t>finished</a:t>
            </a:r>
            <a:r>
              <a:rPr lang="en-US" altLang="en-US" sz="2600" dirty="0">
                <a:solidFill>
                  <a:schemeClr val="tx1">
                    <a:lumMod val="95000"/>
                    <a:lumOff val="5000"/>
                  </a:schemeClr>
                </a:solidFill>
              </a:rPr>
              <a:t> its operation by causing an </a:t>
            </a:r>
            <a:r>
              <a:rPr lang="en-US" altLang="en-US" sz="2600" b="1" dirty="0" smtClean="0">
                <a:solidFill>
                  <a:schemeClr val="tx1">
                    <a:lumMod val="95000"/>
                    <a:lumOff val="5000"/>
                  </a:schemeClr>
                </a:solidFill>
              </a:rPr>
              <a:t>interrupt.</a:t>
            </a:r>
            <a:endParaRPr lang="en-US" altLang="en-US" sz="2600" dirty="0">
              <a:solidFill>
                <a:schemeClr val="tx1">
                  <a:lumMod val="95000"/>
                  <a:lumOff val="5000"/>
                </a:schemeClr>
              </a:solidFill>
            </a:endParaRPr>
          </a:p>
        </p:txBody>
      </p:sp>
    </p:spTree>
    <p:extLst>
      <p:ext uri="{BB962C8B-B14F-4D97-AF65-F5344CB8AC3E}">
        <p14:creationId xmlns:p14="http://schemas.microsoft.com/office/powerpoint/2010/main" val="242288936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10396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Computer-System </a:t>
              </a:r>
              <a:r>
                <a:rPr lang="en-US" altLang="en-US" b="1" dirty="0">
                  <a:solidFill>
                    <a:srgbClr val="00B050"/>
                  </a:solidFill>
                </a:rPr>
                <a:t>Operation</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7</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3831818"/>
          </a:xfrm>
          <a:prstGeom prst="rect">
            <a:avLst/>
          </a:prstGeom>
        </p:spPr>
        <p:txBody>
          <a:bodyPr wrap="square">
            <a:spAutoFit/>
          </a:bodyPr>
          <a:lstStyle/>
          <a:p>
            <a:pPr marL="693738" indent="-412750">
              <a:lnSpc>
                <a:spcPct val="150000"/>
              </a:lnSpc>
              <a:buFont typeface="Arial" panose="020B0604020202020204" pitchFamily="34" charset="0"/>
              <a:buChar char="•"/>
            </a:pPr>
            <a:r>
              <a:rPr lang="en-US" sz="2600" b="1" dirty="0"/>
              <a:t>Interrupts</a:t>
            </a:r>
            <a:r>
              <a:rPr lang="en-US" sz="2600" dirty="0"/>
              <a:t> are an event that causes a program to stop and start executing another program. </a:t>
            </a:r>
            <a:endParaRPr lang="en-US" sz="2600" dirty="0" smtClean="0"/>
          </a:p>
          <a:p>
            <a:pPr marL="1312863" indent="-412750">
              <a:lnSpc>
                <a:spcPct val="150000"/>
              </a:lnSpc>
              <a:buFont typeface="Arial" panose="020B0604020202020204" pitchFamily="34" charset="0"/>
              <a:buChar char="•"/>
            </a:pPr>
            <a:r>
              <a:rPr lang="en-US" sz="2200" dirty="0" smtClean="0"/>
              <a:t>Interrupts </a:t>
            </a:r>
            <a:r>
              <a:rPr lang="en-US" sz="2200" dirty="0"/>
              <a:t>are like a phone call from some device telling the program to stop executing and execute some other code </a:t>
            </a:r>
            <a:r>
              <a:rPr lang="en-US" sz="2200" dirty="0" smtClean="0"/>
              <a:t>instead.</a:t>
            </a:r>
          </a:p>
          <a:p>
            <a:pPr marL="1312863" indent="-412750">
              <a:lnSpc>
                <a:spcPct val="150000"/>
              </a:lnSpc>
              <a:buFont typeface="Arial" panose="020B0604020202020204" pitchFamily="34" charset="0"/>
              <a:buChar char="•"/>
            </a:pPr>
            <a:r>
              <a:rPr lang="en-US" sz="2200" dirty="0"/>
              <a:t>Most often, the device that generates an interrupt is the hardware device such as a keyboard, mouse, printer, hard drive, etc. The program itself can also generate interrupts.</a:t>
            </a:r>
            <a:r>
              <a:rPr lang="en-US" dirty="0"/>
              <a:t> </a:t>
            </a:r>
            <a:endParaRPr lang="en-US" altLang="en-US" sz="2400" dirty="0">
              <a:solidFill>
                <a:schemeClr val="tx1">
                  <a:lumMod val="95000"/>
                  <a:lumOff val="5000"/>
                </a:schemeClr>
              </a:solidFill>
            </a:endParaRPr>
          </a:p>
        </p:txBody>
      </p:sp>
    </p:spTree>
    <p:extLst>
      <p:ext uri="{BB962C8B-B14F-4D97-AF65-F5344CB8AC3E}">
        <p14:creationId xmlns:p14="http://schemas.microsoft.com/office/powerpoint/2010/main" val="135484630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06795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a:solidFill>
                    <a:srgbClr val="00B050"/>
                  </a:solidFill>
                </a:rPr>
                <a:t>Interrupt </a:t>
              </a:r>
              <a:r>
                <a:rPr lang="en-US" altLang="en-US" b="1" dirty="0" smtClean="0">
                  <a:solidFill>
                    <a:srgbClr val="00B050"/>
                  </a:solidFill>
                </a:rPr>
                <a:t>Timeline</a:t>
              </a:r>
              <a:endParaRPr lang="en-US" alt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8</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616387"/>
          </a:xfrm>
          <a:prstGeom prst="rect">
            <a:avLst/>
          </a:prstGeom>
        </p:spPr>
        <p:txBody>
          <a:bodyPr wrap="square">
            <a:spAutoFit/>
          </a:bodyPr>
          <a:lstStyle/>
          <a:p>
            <a:pPr marL="693738" indent="-412750">
              <a:lnSpc>
                <a:spcPct val="150000"/>
              </a:lnSpc>
              <a:buFont typeface="Arial" panose="020B0604020202020204" pitchFamily="34" charset="0"/>
              <a:buChar char="•"/>
            </a:pPr>
            <a:endParaRPr lang="en-US" altLang="en-US" sz="2600" dirty="0">
              <a:solidFill>
                <a:schemeClr val="tx1">
                  <a:lumMod val="95000"/>
                  <a:lumOff val="5000"/>
                </a:schemeClr>
              </a:solidFill>
            </a:endParaRPr>
          </a:p>
        </p:txBody>
      </p:sp>
      <p:pic>
        <p:nvPicPr>
          <p:cNvPr id="14" name="Picture 2">
            <a:extLst>
              <a:ext uri="{FF2B5EF4-FFF2-40B4-BE49-F238E27FC236}">
                <a16:creationId xmlns:a16="http://schemas.microsoft.com/office/drawing/2014/main" id="{41B33145-E046-43DB-9C9B-4E671F3D10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096"/>
          <a:stretch/>
        </p:blipFill>
        <p:spPr bwMode="auto">
          <a:xfrm>
            <a:off x="416079" y="1193785"/>
            <a:ext cx="11264644" cy="523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4857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720285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Common </a:t>
              </a:r>
              <a:r>
                <a:rPr lang="en-US" altLang="en-US" b="1" dirty="0">
                  <a:solidFill>
                    <a:srgbClr val="00B050"/>
                  </a:solidFill>
                </a:rPr>
                <a:t>Functions of Interrupts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9</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5493812"/>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600" dirty="0" smtClean="0">
                <a:solidFill>
                  <a:schemeClr val="tx1">
                    <a:lumMod val="95000"/>
                    <a:lumOff val="5000"/>
                  </a:schemeClr>
                </a:solidFill>
              </a:rPr>
              <a:t>Interrupt </a:t>
            </a:r>
            <a:r>
              <a:rPr lang="en-US" altLang="en-US" sz="2600" dirty="0">
                <a:solidFill>
                  <a:schemeClr val="tx1">
                    <a:lumMod val="95000"/>
                    <a:lumOff val="5000"/>
                  </a:schemeClr>
                </a:solidFill>
              </a:rPr>
              <a:t>transfers control to the interrupt service routine generally, through the </a:t>
            </a:r>
            <a:r>
              <a:rPr lang="en-US" altLang="en-US" sz="2600" b="1" dirty="0">
                <a:solidFill>
                  <a:schemeClr val="tx1">
                    <a:lumMod val="95000"/>
                    <a:lumOff val="5000"/>
                  </a:schemeClr>
                </a:solidFill>
              </a:rPr>
              <a:t>interrupt vector</a:t>
            </a:r>
            <a:r>
              <a:rPr lang="en-US" altLang="en-US" sz="2600" dirty="0">
                <a:solidFill>
                  <a:schemeClr val="tx1">
                    <a:lumMod val="95000"/>
                    <a:lumOff val="5000"/>
                  </a:schemeClr>
                </a:solidFill>
              </a:rPr>
              <a:t>, which contains the addresses of all the service routines</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Interrupt architecture must save the address of the interrupted instruction</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A trap or exception is a software-generated interrupt caused either by an error or a user request</a:t>
            </a:r>
          </a:p>
          <a:p>
            <a:pPr marL="693738" indent="-412750">
              <a:lnSpc>
                <a:spcPct val="150000"/>
              </a:lnSpc>
              <a:buFont typeface="Arial" panose="020B0604020202020204" pitchFamily="34" charset="0"/>
              <a:buChar char="•"/>
            </a:pPr>
            <a:r>
              <a:rPr lang="en-US" altLang="en-US" sz="2600" dirty="0">
                <a:solidFill>
                  <a:schemeClr val="tx1">
                    <a:lumMod val="95000"/>
                    <a:lumOff val="5000"/>
                  </a:schemeClr>
                </a:solidFill>
              </a:rPr>
              <a:t>An operating system is interrupt driven</a:t>
            </a:r>
          </a:p>
          <a:p>
            <a:pPr marL="693738" indent="-412750">
              <a:lnSpc>
                <a:spcPct val="150000"/>
              </a:lnSpc>
              <a:buFont typeface="Arial" panose="020B0604020202020204" pitchFamily="34" charset="0"/>
              <a:buChar char="•"/>
            </a:pPr>
            <a:endParaRPr lang="en-US" altLang="en-US" sz="2600" dirty="0" smtClean="0">
              <a:solidFill>
                <a:schemeClr val="tx1">
                  <a:lumMod val="95000"/>
                  <a:lumOff val="5000"/>
                </a:schemeClr>
              </a:solidFill>
            </a:endParaRPr>
          </a:p>
        </p:txBody>
      </p:sp>
    </p:spTree>
    <p:extLst>
      <p:ext uri="{BB962C8B-B14F-4D97-AF65-F5344CB8AC3E}">
        <p14:creationId xmlns:p14="http://schemas.microsoft.com/office/powerpoint/2010/main" val="380103243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07276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Interrupt </a:t>
              </a:r>
              <a:r>
                <a:rPr lang="en-US" altLang="en-US" b="1" dirty="0">
                  <a:solidFill>
                    <a:srgbClr val="00B050"/>
                  </a:solidFill>
                </a:rPr>
                <a:t>Handling</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9</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3888372"/>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800" dirty="0" smtClean="0">
                <a:solidFill>
                  <a:schemeClr val="tx1">
                    <a:lumMod val="95000"/>
                    <a:lumOff val="5000"/>
                  </a:schemeClr>
                </a:solidFill>
              </a:rPr>
              <a:t>The </a:t>
            </a:r>
            <a:r>
              <a:rPr lang="en-US" altLang="en-US" sz="2800" dirty="0">
                <a:solidFill>
                  <a:schemeClr val="tx1">
                    <a:lumMod val="95000"/>
                    <a:lumOff val="5000"/>
                  </a:schemeClr>
                </a:solidFill>
              </a:rPr>
              <a:t>operating system preserves the state of the CPU by storing the registers and the program counter</a:t>
            </a:r>
          </a:p>
          <a:p>
            <a:pPr marL="693738" indent="-412750">
              <a:lnSpc>
                <a:spcPct val="150000"/>
              </a:lnSpc>
              <a:buFont typeface="Arial" panose="020B0604020202020204" pitchFamily="34" charset="0"/>
              <a:buChar char="•"/>
            </a:pPr>
            <a:r>
              <a:rPr lang="en-US" altLang="en-US" sz="2800" dirty="0">
                <a:solidFill>
                  <a:schemeClr val="tx1">
                    <a:lumMod val="95000"/>
                    <a:lumOff val="5000"/>
                  </a:schemeClr>
                </a:solidFill>
              </a:rPr>
              <a:t>Determines which type of interrupt has occurred:</a:t>
            </a:r>
          </a:p>
          <a:p>
            <a:pPr marL="693738" indent="-412750">
              <a:lnSpc>
                <a:spcPct val="150000"/>
              </a:lnSpc>
              <a:buFont typeface="Arial" panose="020B0604020202020204" pitchFamily="34" charset="0"/>
              <a:buChar char="•"/>
            </a:pPr>
            <a:r>
              <a:rPr lang="en-US" altLang="en-US" sz="2800" dirty="0">
                <a:solidFill>
                  <a:schemeClr val="tx1">
                    <a:lumMod val="95000"/>
                    <a:lumOff val="5000"/>
                  </a:schemeClr>
                </a:solidFill>
              </a:rPr>
              <a:t>Separate segments of code determine what action should be taken for each type of interrupt</a:t>
            </a:r>
          </a:p>
          <a:p>
            <a:pPr marL="693738" indent="-412750">
              <a:lnSpc>
                <a:spcPct val="150000"/>
              </a:lnSpc>
              <a:buFont typeface="Arial" panose="020B0604020202020204" pitchFamily="34" charset="0"/>
              <a:buChar char="•"/>
            </a:pPr>
            <a:endParaRPr lang="en-US" altLang="en-US" sz="2800" dirty="0" smtClean="0">
              <a:solidFill>
                <a:schemeClr val="tx1">
                  <a:lumMod val="95000"/>
                  <a:lumOff val="5000"/>
                </a:schemeClr>
              </a:solidFill>
            </a:endParaRPr>
          </a:p>
        </p:txBody>
      </p:sp>
    </p:spTree>
    <p:extLst>
      <p:ext uri="{BB962C8B-B14F-4D97-AF65-F5344CB8AC3E}">
        <p14:creationId xmlns:p14="http://schemas.microsoft.com/office/powerpoint/2010/main" val="354924845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99015" y="295409"/>
              <a:ext cx="50026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b="1" dirty="0">
                  <a:solidFill>
                    <a:srgbClr val="00B050"/>
                  </a:solidFill>
                </a:rPr>
                <a:t>LEARNING OBJECTIVES</a:t>
              </a:r>
              <a:endParaRPr lang="zh-CN" altLang="en-US" sz="2800" b="1" dirty="0">
                <a:solidFill>
                  <a:srgbClr val="00B050"/>
                </a:solidFill>
                <a:latin typeface="+mj-lt"/>
                <a:cs typeface="+mn-ea"/>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128142" y="1169736"/>
            <a:ext cx="10187256" cy="4708981"/>
          </a:xfrm>
          <a:prstGeom prst="rect">
            <a:avLst/>
          </a:prstGeom>
        </p:spPr>
        <p:txBody>
          <a:bodyPr wrap="square">
            <a:spAutoFit/>
          </a:bodyPr>
          <a:lstStyle/>
          <a:p>
            <a:pPr>
              <a:lnSpc>
                <a:spcPct val="150000"/>
              </a:lnSpc>
            </a:pPr>
            <a:r>
              <a:rPr lang="en-US" sz="2800" dirty="0">
                <a:solidFill>
                  <a:schemeClr val="tx1">
                    <a:lumMod val="95000"/>
                    <a:lumOff val="5000"/>
                  </a:schemeClr>
                </a:solidFill>
              </a:rPr>
              <a:t>Upon completion of this material, you should be able </a:t>
            </a:r>
            <a:r>
              <a:rPr lang="en-US" sz="2800" dirty="0" smtClean="0">
                <a:solidFill>
                  <a:schemeClr val="tx1">
                    <a:lumMod val="95000"/>
                    <a:lumOff val="5000"/>
                  </a:schemeClr>
                </a:solidFill>
              </a:rPr>
              <a:t>to understand:</a:t>
            </a:r>
            <a:endParaRPr lang="en-US" sz="2800" dirty="0">
              <a:solidFill>
                <a:schemeClr val="tx1">
                  <a:lumMod val="95000"/>
                  <a:lumOff val="5000"/>
                </a:schemeClr>
              </a:solidFill>
            </a:endParaRPr>
          </a:p>
          <a:p>
            <a:pPr marL="457200" indent="-457200">
              <a:lnSpc>
                <a:spcPct val="150000"/>
              </a:lnSpc>
              <a:buFont typeface="Arial" panose="020B0604020202020204" pitchFamily="34" charset="0"/>
              <a:buChar char="•"/>
            </a:pPr>
            <a:r>
              <a:rPr lang="en-US" sz="2400" dirty="0" smtClean="0">
                <a:solidFill>
                  <a:schemeClr val="tx1">
                    <a:lumMod val="95000"/>
                    <a:lumOff val="5000"/>
                  </a:schemeClr>
                </a:solidFill>
              </a:rPr>
              <a:t>What Operating Systems Do</a:t>
            </a:r>
          </a:p>
          <a:p>
            <a:pPr marL="457200" indent="-457200">
              <a:lnSpc>
                <a:spcPct val="150000"/>
              </a:lnSpc>
              <a:buFont typeface="Arial" panose="020B0604020202020204" pitchFamily="34" charset="0"/>
              <a:buChar char="•"/>
            </a:pPr>
            <a:r>
              <a:rPr lang="en-US" sz="2400" dirty="0" smtClean="0">
                <a:solidFill>
                  <a:schemeClr val="tx1">
                    <a:lumMod val="95000"/>
                    <a:lumOff val="5000"/>
                  </a:schemeClr>
                </a:solidFill>
              </a:rPr>
              <a:t>Computer-System Organization</a:t>
            </a:r>
          </a:p>
          <a:p>
            <a:pPr marL="457200" indent="-457200">
              <a:lnSpc>
                <a:spcPct val="150000"/>
              </a:lnSpc>
              <a:buFont typeface="Arial" panose="020B0604020202020204" pitchFamily="34" charset="0"/>
              <a:buChar char="•"/>
            </a:pPr>
            <a:r>
              <a:rPr lang="en-US" sz="2400" dirty="0" smtClean="0">
                <a:solidFill>
                  <a:schemeClr val="tx1">
                    <a:lumMod val="95000"/>
                    <a:lumOff val="5000"/>
                  </a:schemeClr>
                </a:solidFill>
              </a:rPr>
              <a:t>Computer-System Architecture</a:t>
            </a:r>
          </a:p>
          <a:p>
            <a:pPr marL="457200" indent="-457200">
              <a:lnSpc>
                <a:spcPct val="150000"/>
              </a:lnSpc>
              <a:buFont typeface="Arial" panose="020B0604020202020204" pitchFamily="34" charset="0"/>
              <a:buChar char="•"/>
            </a:pPr>
            <a:r>
              <a:rPr lang="en-US" sz="2400" dirty="0" smtClean="0">
                <a:solidFill>
                  <a:schemeClr val="tx1">
                    <a:lumMod val="95000"/>
                    <a:lumOff val="5000"/>
                  </a:schemeClr>
                </a:solidFill>
              </a:rPr>
              <a:t>Operating-System Operations</a:t>
            </a:r>
          </a:p>
          <a:p>
            <a:pPr marL="457200" indent="-457200">
              <a:lnSpc>
                <a:spcPct val="150000"/>
              </a:lnSpc>
              <a:buFont typeface="Arial" panose="020B0604020202020204" pitchFamily="34" charset="0"/>
              <a:buChar char="•"/>
            </a:pPr>
            <a:r>
              <a:rPr lang="en-US" sz="2400" dirty="0" smtClean="0">
                <a:solidFill>
                  <a:schemeClr val="tx1">
                    <a:lumMod val="95000"/>
                    <a:lumOff val="5000"/>
                  </a:schemeClr>
                </a:solidFill>
              </a:rPr>
              <a:t>Resource Management.</a:t>
            </a:r>
          </a:p>
          <a:p>
            <a:pPr marL="457200" indent="-457200">
              <a:lnSpc>
                <a:spcPct val="150000"/>
              </a:lnSpc>
              <a:buFont typeface="Arial" panose="020B0604020202020204" pitchFamily="34" charset="0"/>
              <a:buChar char="•"/>
            </a:pPr>
            <a:r>
              <a:rPr lang="en-US" sz="2400" dirty="0">
                <a:solidFill>
                  <a:schemeClr val="tx1">
                    <a:lumMod val="95000"/>
                    <a:lumOff val="5000"/>
                  </a:schemeClr>
                </a:solidFill>
              </a:rPr>
              <a:t>Computing </a:t>
            </a:r>
            <a:r>
              <a:rPr lang="en-US" sz="2400" dirty="0" smtClean="0">
                <a:solidFill>
                  <a:schemeClr val="tx1">
                    <a:lumMod val="95000"/>
                    <a:lumOff val="5000"/>
                  </a:schemeClr>
                </a:solidFill>
              </a:rPr>
              <a:t>Environments</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275238974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24891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Interrupt-drive </a:t>
              </a:r>
              <a:r>
                <a:rPr lang="en-US" altLang="en-US" b="1" dirty="0">
                  <a:solidFill>
                    <a:srgbClr val="00B050"/>
                  </a:solidFill>
                </a:rPr>
                <a:t>I/O Cycle</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9</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3"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388" y="1002532"/>
            <a:ext cx="5711159" cy="56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986423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11784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b="1" dirty="0" smtClean="0">
                  <a:solidFill>
                    <a:srgbClr val="00B050"/>
                  </a:solidFill>
                </a:rPr>
                <a:t>Types </a:t>
              </a:r>
              <a:r>
                <a:rPr lang="en-US" b="1" dirty="0">
                  <a:solidFill>
                    <a:srgbClr val="00B050"/>
                  </a:solidFill>
                </a:rPr>
                <a:t>of Interrupts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9</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5493812"/>
          </a:xfrm>
          <a:prstGeom prst="rect">
            <a:avLst/>
          </a:prstGeom>
        </p:spPr>
        <p:txBody>
          <a:bodyPr wrap="square">
            <a:spAutoFit/>
          </a:bodyPr>
          <a:lstStyle/>
          <a:p>
            <a:pPr marL="280988">
              <a:lnSpc>
                <a:spcPct val="150000"/>
              </a:lnSpc>
            </a:pPr>
            <a:r>
              <a:rPr lang="en-US" altLang="en-US" sz="2600" dirty="0" smtClean="0">
                <a:solidFill>
                  <a:schemeClr val="tx1">
                    <a:lumMod val="95000"/>
                    <a:lumOff val="5000"/>
                  </a:schemeClr>
                </a:solidFill>
              </a:rPr>
              <a:t>Interrupts </a:t>
            </a:r>
            <a:r>
              <a:rPr lang="en-US" altLang="en-US" sz="2600" dirty="0">
                <a:solidFill>
                  <a:schemeClr val="tx1">
                    <a:lumMod val="95000"/>
                    <a:lumOff val="5000"/>
                  </a:schemeClr>
                </a:solidFill>
              </a:rPr>
              <a:t>are generally categorized in </a:t>
            </a:r>
            <a:r>
              <a:rPr lang="en-US" altLang="en-US" sz="2600" b="1" dirty="0">
                <a:solidFill>
                  <a:schemeClr val="tx1">
                    <a:lumMod val="95000"/>
                    <a:lumOff val="5000"/>
                  </a:schemeClr>
                </a:solidFill>
              </a:rPr>
              <a:t>two</a:t>
            </a:r>
            <a:r>
              <a:rPr lang="en-US" altLang="en-US" sz="2600" dirty="0">
                <a:solidFill>
                  <a:schemeClr val="tx1">
                    <a:lumMod val="95000"/>
                    <a:lumOff val="5000"/>
                  </a:schemeClr>
                </a:solidFill>
              </a:rPr>
              <a:t> </a:t>
            </a:r>
            <a:r>
              <a:rPr lang="en-US" altLang="en-US" sz="2600" b="1" dirty="0" smtClean="0">
                <a:solidFill>
                  <a:schemeClr val="tx1">
                    <a:lumMod val="95000"/>
                    <a:lumOff val="5000"/>
                  </a:schemeClr>
                </a:solidFill>
              </a:rPr>
              <a:t>categories-</a:t>
            </a:r>
            <a:endParaRPr lang="en-US" altLang="en-US" sz="2600" b="1" dirty="0">
              <a:solidFill>
                <a:schemeClr val="tx1">
                  <a:lumMod val="95000"/>
                  <a:lumOff val="5000"/>
                </a:schemeClr>
              </a:solidFill>
            </a:endParaRPr>
          </a:p>
          <a:p>
            <a:pPr marL="693738" indent="-412750">
              <a:lnSpc>
                <a:spcPct val="150000"/>
              </a:lnSpc>
              <a:buFont typeface="Arial" panose="020B0604020202020204" pitchFamily="34" charset="0"/>
              <a:buChar char="•"/>
            </a:pPr>
            <a:r>
              <a:rPr lang="en-US" altLang="en-US" sz="2600" b="1" dirty="0" smtClean="0">
                <a:solidFill>
                  <a:schemeClr val="tx1">
                    <a:lumMod val="95000"/>
                    <a:lumOff val="5000"/>
                  </a:schemeClr>
                </a:solidFill>
              </a:rPr>
              <a:t>Hardware </a:t>
            </a:r>
            <a:r>
              <a:rPr lang="en-US" altLang="en-US" sz="2600" b="1" dirty="0">
                <a:solidFill>
                  <a:schemeClr val="tx1">
                    <a:lumMod val="95000"/>
                    <a:lumOff val="5000"/>
                  </a:schemeClr>
                </a:solidFill>
              </a:rPr>
              <a:t>interrupts </a:t>
            </a:r>
            <a:r>
              <a:rPr lang="en-US" altLang="en-US" sz="2600" dirty="0">
                <a:solidFill>
                  <a:schemeClr val="tx1">
                    <a:lumMod val="95000"/>
                    <a:lumOff val="5000"/>
                  </a:schemeClr>
                </a:solidFill>
              </a:rPr>
              <a:t>are generated by interrupt </a:t>
            </a:r>
            <a:r>
              <a:rPr lang="en-US" altLang="en-US" sz="2600" b="1" dirty="0">
                <a:solidFill>
                  <a:schemeClr val="tx1">
                    <a:lumMod val="95000"/>
                    <a:lumOff val="5000"/>
                  </a:schemeClr>
                </a:solidFill>
              </a:rPr>
              <a:t>request</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signals</a:t>
            </a:r>
            <a:r>
              <a:rPr lang="en-US" altLang="en-US" sz="2600" dirty="0">
                <a:solidFill>
                  <a:schemeClr val="tx1">
                    <a:lumMod val="95000"/>
                    <a:lumOff val="5000"/>
                  </a:schemeClr>
                </a:solidFill>
              </a:rPr>
              <a:t> from </a:t>
            </a:r>
            <a:r>
              <a:rPr lang="en-US" altLang="en-US" sz="2600" b="1" dirty="0">
                <a:solidFill>
                  <a:schemeClr val="tx1">
                    <a:lumMod val="95000"/>
                    <a:lumOff val="5000"/>
                  </a:schemeClr>
                </a:solidFill>
              </a:rPr>
              <a:t>peripheral</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circuits</a:t>
            </a:r>
            <a:r>
              <a:rPr lang="en-US" altLang="en-US" sz="2600" dirty="0">
                <a:solidFill>
                  <a:schemeClr val="tx1">
                    <a:lumMod val="95000"/>
                    <a:lumOff val="5000"/>
                  </a:schemeClr>
                </a:solidFill>
              </a:rPr>
              <a:t>. hardware interrupts happen when information like the video card’s signals need to be processed</a:t>
            </a:r>
            <a:r>
              <a:rPr lang="en-US" altLang="en-US" sz="2600" dirty="0" smtClean="0">
                <a:solidFill>
                  <a:schemeClr val="tx1">
                    <a:lumMod val="95000"/>
                    <a:lumOff val="5000"/>
                  </a:schemeClr>
                </a:solidFill>
              </a:rPr>
              <a:t>.</a:t>
            </a:r>
            <a:endParaRPr lang="en-US" altLang="en-US" sz="2600" dirty="0">
              <a:solidFill>
                <a:schemeClr val="tx1">
                  <a:lumMod val="95000"/>
                  <a:lumOff val="5000"/>
                </a:schemeClr>
              </a:solidFill>
            </a:endParaRPr>
          </a:p>
          <a:p>
            <a:pPr marL="693738" indent="-412750">
              <a:lnSpc>
                <a:spcPct val="150000"/>
              </a:lnSpc>
              <a:buFont typeface="Arial" panose="020B0604020202020204" pitchFamily="34" charset="0"/>
              <a:buChar char="•"/>
            </a:pPr>
            <a:r>
              <a:rPr lang="en-US" altLang="en-US" sz="2600" b="1" dirty="0" smtClean="0">
                <a:solidFill>
                  <a:schemeClr val="tx1">
                    <a:lumMod val="95000"/>
                    <a:lumOff val="5000"/>
                  </a:schemeClr>
                </a:solidFill>
              </a:rPr>
              <a:t>Software </a:t>
            </a:r>
            <a:r>
              <a:rPr lang="en-US" altLang="en-US" sz="2600" b="1" dirty="0">
                <a:solidFill>
                  <a:schemeClr val="tx1">
                    <a:lumMod val="95000"/>
                    <a:lumOff val="5000"/>
                  </a:schemeClr>
                </a:solidFill>
              </a:rPr>
              <a:t>interrupts </a:t>
            </a:r>
            <a:r>
              <a:rPr lang="en-US" altLang="en-US" sz="2600" dirty="0">
                <a:solidFill>
                  <a:schemeClr val="tx1">
                    <a:lumMod val="95000"/>
                    <a:lumOff val="5000"/>
                  </a:schemeClr>
                </a:solidFill>
              </a:rPr>
              <a:t>are generated by </a:t>
            </a:r>
            <a:r>
              <a:rPr lang="en-US" altLang="en-US" sz="2600" b="1" dirty="0">
                <a:solidFill>
                  <a:schemeClr val="tx1">
                    <a:lumMod val="95000"/>
                    <a:lumOff val="5000"/>
                  </a:schemeClr>
                </a:solidFill>
              </a:rPr>
              <a:t>executing</a:t>
            </a:r>
            <a:r>
              <a:rPr lang="en-US" altLang="en-US" sz="2600" dirty="0">
                <a:solidFill>
                  <a:schemeClr val="tx1">
                    <a:lumMod val="95000"/>
                    <a:lumOff val="5000"/>
                  </a:schemeClr>
                </a:solidFill>
              </a:rPr>
              <a:t> a </a:t>
            </a:r>
            <a:r>
              <a:rPr lang="en-US" altLang="en-US" sz="2600" b="1" dirty="0">
                <a:solidFill>
                  <a:schemeClr val="tx1">
                    <a:lumMod val="95000"/>
                    <a:lumOff val="5000"/>
                  </a:schemeClr>
                </a:solidFill>
              </a:rPr>
              <a:t>dedicated</a:t>
            </a:r>
            <a:r>
              <a:rPr lang="en-US" altLang="en-US" sz="2600" dirty="0">
                <a:solidFill>
                  <a:schemeClr val="tx1">
                    <a:lumMod val="95000"/>
                    <a:lumOff val="5000"/>
                  </a:schemeClr>
                </a:solidFill>
              </a:rPr>
              <a:t> </a:t>
            </a:r>
            <a:r>
              <a:rPr lang="en-US" altLang="en-US" sz="2600" b="1" dirty="0">
                <a:solidFill>
                  <a:schemeClr val="tx1">
                    <a:lumMod val="95000"/>
                    <a:lumOff val="5000"/>
                  </a:schemeClr>
                </a:solidFill>
              </a:rPr>
              <a:t>instruction</a:t>
            </a:r>
            <a:r>
              <a:rPr lang="en-US" altLang="en-US" sz="2600" dirty="0">
                <a:solidFill>
                  <a:schemeClr val="tx1">
                    <a:lumMod val="95000"/>
                    <a:lumOff val="5000"/>
                  </a:schemeClr>
                </a:solidFill>
              </a:rPr>
              <a:t>. software interrupts happen when the system is waiting for a certain program to finish so that it can continue running.</a:t>
            </a:r>
            <a:endParaRPr lang="en-US" altLang="en-US" sz="2600" dirty="0" smtClean="0">
              <a:solidFill>
                <a:schemeClr val="tx1">
                  <a:lumMod val="95000"/>
                  <a:lumOff val="5000"/>
                </a:schemeClr>
              </a:solidFill>
            </a:endParaRPr>
          </a:p>
        </p:txBody>
      </p:sp>
    </p:spTree>
    <p:extLst>
      <p:ext uri="{BB962C8B-B14F-4D97-AF65-F5344CB8AC3E}">
        <p14:creationId xmlns:p14="http://schemas.microsoft.com/office/powerpoint/2010/main" val="367530266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13" name="组合 9">
            <a:extLst>
              <a:ext uri="{FF2B5EF4-FFF2-40B4-BE49-F238E27FC236}">
                <a16:creationId xmlns:a16="http://schemas.microsoft.com/office/drawing/2014/main" id="{558CC3F4-24F2-4D71-8114-35FBC57E409E}"/>
              </a:ext>
            </a:extLst>
          </p:cNvPr>
          <p:cNvGrpSpPr/>
          <p:nvPr/>
        </p:nvGrpSpPr>
        <p:grpSpPr>
          <a:xfrm>
            <a:off x="2960369" y="2069393"/>
            <a:ext cx="7968887" cy="1197058"/>
            <a:chOff x="6124654" y="800550"/>
            <a:chExt cx="6153045" cy="1197058"/>
          </a:xfrm>
        </p:grpSpPr>
        <p:sp>
          <p:nvSpPr>
            <p:cNvPr id="14"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b="1" dirty="0" smtClean="0">
                  <a:solidFill>
                    <a:srgbClr val="00B050"/>
                  </a:solidFill>
                  <a:latin typeface="+mj-lt"/>
                  <a:ea typeface="微软雅黑" panose="020B0503020204020204" pitchFamily="34" charset="-122"/>
                </a:rPr>
                <a:t>Understanding</a:t>
              </a:r>
              <a:endParaRPr lang="zh-CN" altLang="en-US" sz="4000" b="1" dirty="0">
                <a:solidFill>
                  <a:srgbClr val="00B050"/>
                </a:solidFill>
                <a:latin typeface="+mj-lt"/>
                <a:ea typeface="微软雅黑" panose="020B0503020204020204" pitchFamily="34" charset="-122"/>
              </a:endParaRPr>
            </a:p>
          </p:txBody>
        </p:sp>
        <p:sp>
          <p:nvSpPr>
            <p:cNvPr id="15" name="文本框 11">
              <a:extLst>
                <a:ext uri="{FF2B5EF4-FFF2-40B4-BE49-F238E27FC236}">
                  <a16:creationId xmlns:a16="http://schemas.microsoft.com/office/drawing/2014/main" id="{CC083D12-B503-4B67-8D8D-9790679E284D}"/>
                </a:ext>
              </a:extLst>
            </p:cNvPr>
            <p:cNvSpPr txBox="1"/>
            <p:nvPr/>
          </p:nvSpPr>
          <p:spPr>
            <a:xfrm>
              <a:off x="6227177" y="1412833"/>
              <a:ext cx="6050522" cy="584775"/>
            </a:xfrm>
            <a:prstGeom prst="rect">
              <a:avLst/>
            </a:prstGeom>
            <a:noFill/>
          </p:spPr>
          <p:txBody>
            <a:bodyPr wrap="square" rtlCol="0">
              <a:spAutoFit/>
            </a:bodyPr>
            <a:lstStyle/>
            <a:p>
              <a:pPr lvl="1"/>
              <a:r>
                <a:rPr lang="en-US" altLang="en-US" sz="3200" b="1" dirty="0">
                  <a:solidFill>
                    <a:srgbClr val="006699"/>
                  </a:solidFill>
                </a:rPr>
                <a:t>Storage Structure</a:t>
              </a:r>
            </a:p>
          </p:txBody>
        </p:sp>
      </p:grpSp>
      <p:grpSp>
        <p:nvGrpSpPr>
          <p:cNvPr id="17" name="组合 22">
            <a:extLst>
              <a:ext uri="{FF2B5EF4-FFF2-40B4-BE49-F238E27FC236}">
                <a16:creationId xmlns:a16="http://schemas.microsoft.com/office/drawing/2014/main" id="{B8247F47-19E5-4E6A-8867-3423F2E7AEAE}"/>
              </a:ext>
            </a:extLst>
          </p:cNvPr>
          <p:cNvGrpSpPr/>
          <p:nvPr/>
        </p:nvGrpSpPr>
        <p:grpSpPr>
          <a:xfrm>
            <a:off x="1398779" y="2270211"/>
            <a:ext cx="1126328" cy="1243276"/>
            <a:chOff x="1950418" y="3368985"/>
            <a:chExt cx="432211" cy="477089"/>
          </a:xfrm>
        </p:grpSpPr>
        <p:sp>
          <p:nvSpPr>
            <p:cNvPr id="19"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0"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374933829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38091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Storage </a:t>
              </a:r>
              <a:r>
                <a:rPr lang="en-US" altLang="en-US" b="1" dirty="0">
                  <a:solidFill>
                    <a:srgbClr val="00B050"/>
                  </a:solidFill>
                </a:rPr>
                <a:t>Structure</a:t>
              </a:r>
              <a:endParaRPr 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143396"/>
            <a:ext cx="10850334" cy="5309146"/>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600" b="1" dirty="0" smtClean="0">
                <a:solidFill>
                  <a:schemeClr val="tx1">
                    <a:lumMod val="95000"/>
                    <a:lumOff val="5000"/>
                  </a:schemeClr>
                </a:solidFill>
              </a:rPr>
              <a:t>Main </a:t>
            </a:r>
            <a:r>
              <a:rPr lang="en-US" altLang="en-US" sz="2600" b="1" dirty="0">
                <a:solidFill>
                  <a:schemeClr val="tx1">
                    <a:lumMod val="95000"/>
                    <a:lumOff val="5000"/>
                  </a:schemeClr>
                </a:solidFill>
              </a:rPr>
              <a:t>memory </a:t>
            </a:r>
            <a:r>
              <a:rPr lang="en-US" altLang="en-US" sz="2600" dirty="0">
                <a:solidFill>
                  <a:schemeClr val="tx1">
                    <a:lumMod val="95000"/>
                    <a:lumOff val="5000"/>
                  </a:schemeClr>
                </a:solidFill>
              </a:rPr>
              <a:t>– only large storage media that the CPU can access directly</a:t>
            </a:r>
          </a:p>
          <a:p>
            <a:pPr marL="1254125" lvl="1" indent="-412750">
              <a:lnSpc>
                <a:spcPct val="150000"/>
              </a:lnSpc>
              <a:buFont typeface="Arial" panose="020B0604020202020204" pitchFamily="34" charset="0"/>
              <a:buChar char="•"/>
            </a:pPr>
            <a:r>
              <a:rPr lang="en-US" altLang="en-US" sz="2400" b="1" dirty="0">
                <a:solidFill>
                  <a:schemeClr val="tx1">
                    <a:lumMod val="95000"/>
                    <a:lumOff val="5000"/>
                  </a:schemeClr>
                </a:solidFill>
              </a:rPr>
              <a:t>Random access</a:t>
            </a:r>
          </a:p>
          <a:p>
            <a:pPr marL="1254125" lvl="1" indent="-412750">
              <a:lnSpc>
                <a:spcPct val="150000"/>
              </a:lnSpc>
              <a:buFont typeface="Arial" panose="020B0604020202020204" pitchFamily="34" charset="0"/>
              <a:buChar char="•"/>
            </a:pPr>
            <a:r>
              <a:rPr lang="en-US" altLang="en-US" sz="2400" b="1" dirty="0">
                <a:solidFill>
                  <a:schemeClr val="tx1">
                    <a:lumMod val="95000"/>
                    <a:lumOff val="5000"/>
                  </a:schemeClr>
                </a:solidFill>
              </a:rPr>
              <a:t>Typically </a:t>
            </a:r>
            <a:r>
              <a:rPr lang="en-US" altLang="en-US" sz="2400" b="1" dirty="0">
                <a:solidFill>
                  <a:srgbClr val="C00000"/>
                </a:solidFill>
              </a:rPr>
              <a:t>volatile</a:t>
            </a:r>
          </a:p>
          <a:p>
            <a:pPr marL="1254125" lvl="1" indent="-412750">
              <a:lnSpc>
                <a:spcPct val="150000"/>
              </a:lnSpc>
              <a:buFont typeface="Arial" panose="020B0604020202020204" pitchFamily="34" charset="0"/>
              <a:buChar char="•"/>
            </a:pPr>
            <a:r>
              <a:rPr lang="en-US" altLang="en-US" sz="2400" dirty="0">
                <a:solidFill>
                  <a:schemeClr val="tx1">
                    <a:lumMod val="95000"/>
                    <a:lumOff val="5000"/>
                  </a:schemeClr>
                </a:solidFill>
              </a:rPr>
              <a:t>Typically </a:t>
            </a:r>
            <a:r>
              <a:rPr lang="en-US" altLang="en-US" sz="2400" b="1" dirty="0">
                <a:solidFill>
                  <a:schemeClr val="tx1">
                    <a:lumMod val="95000"/>
                    <a:lumOff val="5000"/>
                  </a:schemeClr>
                </a:solidFill>
              </a:rPr>
              <a:t>random-access memory </a:t>
            </a:r>
            <a:r>
              <a:rPr lang="en-US" altLang="en-US" sz="2400" dirty="0">
                <a:solidFill>
                  <a:schemeClr val="tx1">
                    <a:lumMod val="95000"/>
                    <a:lumOff val="5000"/>
                  </a:schemeClr>
                </a:solidFill>
              </a:rPr>
              <a:t>in the form of </a:t>
            </a:r>
            <a:r>
              <a:rPr lang="en-US" altLang="en-US" sz="2400" b="1" dirty="0">
                <a:solidFill>
                  <a:schemeClr val="tx1">
                    <a:lumMod val="95000"/>
                    <a:lumOff val="5000"/>
                  </a:schemeClr>
                </a:solidFill>
              </a:rPr>
              <a:t>Dynamic Random-access Memory (DRAM)</a:t>
            </a:r>
          </a:p>
          <a:p>
            <a:pPr marL="693738" indent="-412750">
              <a:lnSpc>
                <a:spcPct val="150000"/>
              </a:lnSpc>
              <a:buFont typeface="Arial" panose="020B0604020202020204" pitchFamily="34" charset="0"/>
              <a:buChar char="•"/>
            </a:pPr>
            <a:r>
              <a:rPr lang="en-US" altLang="en-US" sz="2600" b="1" dirty="0">
                <a:solidFill>
                  <a:schemeClr val="tx1">
                    <a:lumMod val="95000"/>
                    <a:lumOff val="5000"/>
                  </a:schemeClr>
                </a:solidFill>
              </a:rPr>
              <a:t>Secondary storage </a:t>
            </a:r>
            <a:r>
              <a:rPr lang="en-US" altLang="en-US" sz="2600" dirty="0">
                <a:solidFill>
                  <a:schemeClr val="tx1">
                    <a:lumMod val="95000"/>
                    <a:lumOff val="5000"/>
                  </a:schemeClr>
                </a:solidFill>
              </a:rPr>
              <a:t>– extension of main memory that provides large </a:t>
            </a:r>
            <a:r>
              <a:rPr lang="en-US" altLang="en-US" sz="2600" b="1" dirty="0">
                <a:solidFill>
                  <a:srgbClr val="C00000"/>
                </a:solidFill>
              </a:rPr>
              <a:t>nonvolatile</a:t>
            </a:r>
            <a:r>
              <a:rPr lang="en-US" altLang="en-US" sz="2600" dirty="0">
                <a:solidFill>
                  <a:schemeClr val="tx1">
                    <a:lumMod val="95000"/>
                    <a:lumOff val="5000"/>
                  </a:schemeClr>
                </a:solidFill>
              </a:rPr>
              <a:t> storage capacity</a:t>
            </a:r>
          </a:p>
          <a:p>
            <a:pPr marL="693738" indent="-412750">
              <a:lnSpc>
                <a:spcPct val="150000"/>
              </a:lnSpc>
              <a:buFont typeface="Arial" panose="020B0604020202020204" pitchFamily="34" charset="0"/>
              <a:buChar char="•"/>
            </a:pPr>
            <a:endParaRPr lang="en-US" altLang="en-US" sz="2600" dirty="0" smtClean="0">
              <a:solidFill>
                <a:schemeClr val="tx1">
                  <a:lumMod val="95000"/>
                  <a:lumOff val="5000"/>
                </a:schemeClr>
              </a:solidFill>
            </a:endParaRPr>
          </a:p>
        </p:txBody>
      </p:sp>
    </p:spTree>
    <p:extLst>
      <p:ext uri="{BB962C8B-B14F-4D97-AF65-F5344CB8AC3E}">
        <p14:creationId xmlns:p14="http://schemas.microsoft.com/office/powerpoint/2010/main" val="72286126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38091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Storage </a:t>
              </a:r>
              <a:r>
                <a:rPr lang="en-US" altLang="en-US" b="1" dirty="0">
                  <a:solidFill>
                    <a:srgbClr val="00B050"/>
                  </a:solidFill>
                </a:rPr>
                <a:t>Structure</a:t>
              </a:r>
              <a:endParaRPr 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1438361"/>
            <a:ext cx="10850334" cy="3970318"/>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800" dirty="0" smtClean="0">
                <a:solidFill>
                  <a:schemeClr val="tx1">
                    <a:lumMod val="95000"/>
                    <a:lumOff val="5000"/>
                  </a:schemeClr>
                </a:solidFill>
              </a:rPr>
              <a:t>The most common secondary-storage devices are </a:t>
            </a:r>
            <a:r>
              <a:rPr lang="en-US" altLang="en-US" sz="2800" b="1" dirty="0" smtClean="0">
                <a:solidFill>
                  <a:schemeClr val="tx1">
                    <a:lumMod val="95000"/>
                    <a:lumOff val="5000"/>
                  </a:schemeClr>
                </a:solidFill>
              </a:rPr>
              <a:t>hard-disk drives (HDDs)</a:t>
            </a:r>
            <a:r>
              <a:rPr lang="en-US" altLang="en-US" sz="2800" dirty="0" smtClean="0">
                <a:solidFill>
                  <a:schemeClr val="tx1">
                    <a:lumMod val="95000"/>
                    <a:lumOff val="5000"/>
                  </a:schemeClr>
                </a:solidFill>
              </a:rPr>
              <a:t> and </a:t>
            </a:r>
            <a:r>
              <a:rPr lang="en-US" altLang="en-US" sz="2800" b="1" dirty="0" smtClean="0">
                <a:solidFill>
                  <a:schemeClr val="tx1">
                    <a:lumMod val="95000"/>
                    <a:lumOff val="5000"/>
                  </a:schemeClr>
                </a:solidFill>
              </a:rPr>
              <a:t>nonvolatile memory (NVM) </a:t>
            </a:r>
            <a:r>
              <a:rPr lang="en-US" altLang="en-US" sz="2800" dirty="0" smtClean="0">
                <a:solidFill>
                  <a:schemeClr val="tx1">
                    <a:lumMod val="95000"/>
                    <a:lumOff val="5000"/>
                  </a:schemeClr>
                </a:solidFill>
              </a:rPr>
              <a:t>devices, which provide </a:t>
            </a:r>
            <a:r>
              <a:rPr lang="en-US" altLang="en-US" sz="2800" b="1" dirty="0" smtClean="0">
                <a:solidFill>
                  <a:schemeClr val="tx1">
                    <a:lumMod val="95000"/>
                    <a:lumOff val="5000"/>
                  </a:schemeClr>
                </a:solidFill>
              </a:rPr>
              <a:t>storage</a:t>
            </a:r>
            <a:r>
              <a:rPr lang="en-US" altLang="en-US" sz="2800" dirty="0" smtClean="0">
                <a:solidFill>
                  <a:schemeClr val="tx1">
                    <a:lumMod val="95000"/>
                    <a:lumOff val="5000"/>
                  </a:schemeClr>
                </a:solidFill>
              </a:rPr>
              <a:t> for both programs and data. </a:t>
            </a:r>
          </a:p>
          <a:p>
            <a:pPr marL="693738" indent="-412750">
              <a:lnSpc>
                <a:spcPct val="150000"/>
              </a:lnSpc>
              <a:buFont typeface="Arial" panose="020B0604020202020204" pitchFamily="34" charset="0"/>
              <a:buChar char="•"/>
            </a:pPr>
            <a:r>
              <a:rPr lang="en-US" altLang="en-US" sz="2800" dirty="0" smtClean="0">
                <a:solidFill>
                  <a:schemeClr val="tx1">
                    <a:lumMod val="95000"/>
                    <a:lumOff val="5000"/>
                  </a:schemeClr>
                </a:solidFill>
              </a:rPr>
              <a:t>Most programs (system and application) are stored in </a:t>
            </a:r>
            <a:r>
              <a:rPr lang="en-US" altLang="en-US" sz="2800" b="1" dirty="0" smtClean="0">
                <a:solidFill>
                  <a:schemeClr val="tx1">
                    <a:lumMod val="95000"/>
                    <a:lumOff val="5000"/>
                  </a:schemeClr>
                </a:solidFill>
              </a:rPr>
              <a:t>secondary</a:t>
            </a:r>
            <a:r>
              <a:rPr lang="en-US" altLang="en-US" sz="2800" dirty="0" smtClean="0">
                <a:solidFill>
                  <a:schemeClr val="tx1">
                    <a:lumMod val="95000"/>
                    <a:lumOff val="5000"/>
                  </a:schemeClr>
                </a:solidFill>
              </a:rPr>
              <a:t> </a:t>
            </a:r>
            <a:r>
              <a:rPr lang="en-US" altLang="en-US" sz="2800" b="1" dirty="0" smtClean="0">
                <a:solidFill>
                  <a:schemeClr val="tx1">
                    <a:lumMod val="95000"/>
                    <a:lumOff val="5000"/>
                  </a:schemeClr>
                </a:solidFill>
              </a:rPr>
              <a:t>storage</a:t>
            </a:r>
            <a:r>
              <a:rPr lang="en-US" altLang="en-US" sz="2800" dirty="0" smtClean="0">
                <a:solidFill>
                  <a:schemeClr val="tx1">
                    <a:lumMod val="95000"/>
                    <a:lumOff val="5000"/>
                  </a:schemeClr>
                </a:solidFill>
              </a:rPr>
              <a:t> until they are </a:t>
            </a:r>
            <a:r>
              <a:rPr lang="en-US" altLang="en-US" sz="2800" b="1" dirty="0" smtClean="0">
                <a:solidFill>
                  <a:schemeClr val="tx1">
                    <a:lumMod val="95000"/>
                    <a:lumOff val="5000"/>
                  </a:schemeClr>
                </a:solidFill>
              </a:rPr>
              <a:t>loaded</a:t>
            </a:r>
            <a:r>
              <a:rPr lang="en-US" altLang="en-US" sz="2800" dirty="0" smtClean="0">
                <a:solidFill>
                  <a:schemeClr val="tx1">
                    <a:lumMod val="95000"/>
                    <a:lumOff val="5000"/>
                  </a:schemeClr>
                </a:solidFill>
              </a:rPr>
              <a:t> into </a:t>
            </a:r>
            <a:r>
              <a:rPr lang="en-US" altLang="en-US" sz="2800" b="1" dirty="0" smtClean="0">
                <a:solidFill>
                  <a:schemeClr val="tx1">
                    <a:lumMod val="95000"/>
                    <a:lumOff val="5000"/>
                  </a:schemeClr>
                </a:solidFill>
              </a:rPr>
              <a:t>memory</a:t>
            </a:r>
            <a:r>
              <a:rPr lang="en-US" altLang="en-US" sz="2800" dirty="0" smtClean="0">
                <a:solidFill>
                  <a:schemeClr val="tx1">
                    <a:lumMod val="95000"/>
                    <a:lumOff val="5000"/>
                  </a:schemeClr>
                </a:solidFill>
              </a:rPr>
              <a:t>.</a:t>
            </a:r>
          </a:p>
        </p:txBody>
      </p:sp>
    </p:spTree>
    <p:extLst>
      <p:ext uri="{BB962C8B-B14F-4D97-AF65-F5344CB8AC3E}">
        <p14:creationId xmlns:p14="http://schemas.microsoft.com/office/powerpoint/2010/main" val="165200964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389643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Storage </a:t>
              </a:r>
              <a:r>
                <a:rPr lang="en-US" altLang="en-US" b="1" dirty="0">
                  <a:solidFill>
                    <a:srgbClr val="00B050"/>
                  </a:solidFill>
                </a:rPr>
                <a:t>Hierarchy</a:t>
              </a:r>
              <a:endParaRPr 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638658" y="922167"/>
            <a:ext cx="10850334" cy="5539978"/>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800" dirty="0" smtClean="0">
                <a:solidFill>
                  <a:schemeClr val="tx1">
                    <a:lumMod val="95000"/>
                    <a:lumOff val="5000"/>
                  </a:schemeClr>
                </a:solidFill>
              </a:rPr>
              <a:t>Storage </a:t>
            </a:r>
            <a:r>
              <a:rPr lang="en-US" altLang="en-US" sz="2800" dirty="0">
                <a:solidFill>
                  <a:schemeClr val="tx1">
                    <a:lumMod val="95000"/>
                    <a:lumOff val="5000"/>
                  </a:schemeClr>
                </a:solidFill>
              </a:rPr>
              <a:t>systems organized in hierarchy</a:t>
            </a:r>
          </a:p>
          <a:p>
            <a:pPr marL="1608138" lvl="1" indent="-457200">
              <a:lnSpc>
                <a:spcPct val="150000"/>
              </a:lnSpc>
              <a:buFont typeface="Arial" panose="020B0604020202020204" pitchFamily="34" charset="0"/>
              <a:buChar char="•"/>
            </a:pPr>
            <a:r>
              <a:rPr lang="en-US" altLang="en-US" sz="2400" dirty="0">
                <a:solidFill>
                  <a:schemeClr val="tx1">
                    <a:lumMod val="95000"/>
                    <a:lumOff val="5000"/>
                  </a:schemeClr>
                </a:solidFill>
              </a:rPr>
              <a:t>Speed</a:t>
            </a:r>
          </a:p>
          <a:p>
            <a:pPr marL="1608138" lvl="1" indent="-457200">
              <a:lnSpc>
                <a:spcPct val="150000"/>
              </a:lnSpc>
              <a:buFont typeface="Arial" panose="020B0604020202020204" pitchFamily="34" charset="0"/>
              <a:buChar char="•"/>
            </a:pPr>
            <a:r>
              <a:rPr lang="en-US" altLang="en-US" sz="2400" dirty="0">
                <a:solidFill>
                  <a:schemeClr val="tx1">
                    <a:lumMod val="95000"/>
                    <a:lumOff val="5000"/>
                  </a:schemeClr>
                </a:solidFill>
              </a:rPr>
              <a:t>Cost</a:t>
            </a:r>
          </a:p>
          <a:p>
            <a:pPr marL="1608138" lvl="1" indent="-457200">
              <a:lnSpc>
                <a:spcPct val="150000"/>
              </a:lnSpc>
              <a:buFont typeface="Arial" panose="020B0604020202020204" pitchFamily="34" charset="0"/>
              <a:buChar char="•"/>
            </a:pPr>
            <a:r>
              <a:rPr lang="en-US" altLang="en-US" sz="2400" dirty="0">
                <a:solidFill>
                  <a:schemeClr val="tx1">
                    <a:lumMod val="95000"/>
                    <a:lumOff val="5000"/>
                  </a:schemeClr>
                </a:solidFill>
              </a:rPr>
              <a:t>Volatility</a:t>
            </a:r>
          </a:p>
          <a:p>
            <a:pPr marL="693738" indent="-412750">
              <a:lnSpc>
                <a:spcPct val="150000"/>
              </a:lnSpc>
              <a:buFont typeface="Arial" panose="020B0604020202020204" pitchFamily="34" charset="0"/>
              <a:buChar char="•"/>
            </a:pPr>
            <a:r>
              <a:rPr lang="en-US" altLang="en-US" sz="2800" b="1" dirty="0">
                <a:solidFill>
                  <a:schemeClr val="tx1">
                    <a:lumMod val="95000"/>
                    <a:lumOff val="5000"/>
                  </a:schemeClr>
                </a:solidFill>
              </a:rPr>
              <a:t>Caching</a:t>
            </a:r>
            <a:r>
              <a:rPr lang="en-US" altLang="en-US" sz="2800" dirty="0">
                <a:solidFill>
                  <a:schemeClr val="tx1">
                    <a:lumMod val="95000"/>
                    <a:lumOff val="5000"/>
                  </a:schemeClr>
                </a:solidFill>
              </a:rPr>
              <a:t> – copying information into faster storage system; main memory can be viewed as a cache for secondary storage</a:t>
            </a:r>
          </a:p>
          <a:p>
            <a:pPr marL="693738" indent="-412750">
              <a:lnSpc>
                <a:spcPct val="150000"/>
              </a:lnSpc>
              <a:buFont typeface="Arial" panose="020B0604020202020204" pitchFamily="34" charset="0"/>
              <a:buChar char="•"/>
            </a:pPr>
            <a:r>
              <a:rPr lang="en-US" altLang="en-US" sz="2800" b="1" dirty="0">
                <a:solidFill>
                  <a:schemeClr val="tx1">
                    <a:lumMod val="95000"/>
                    <a:lumOff val="5000"/>
                  </a:schemeClr>
                </a:solidFill>
              </a:rPr>
              <a:t>Device Driver </a:t>
            </a:r>
            <a:r>
              <a:rPr lang="en-US" altLang="en-US" sz="2800" dirty="0">
                <a:solidFill>
                  <a:schemeClr val="tx1">
                    <a:lumMod val="95000"/>
                    <a:lumOff val="5000"/>
                  </a:schemeClr>
                </a:solidFill>
              </a:rPr>
              <a:t>for each device controller to manage I/O</a:t>
            </a:r>
          </a:p>
          <a:p>
            <a:pPr marL="1608138" lvl="1" indent="-457200">
              <a:lnSpc>
                <a:spcPct val="150000"/>
              </a:lnSpc>
              <a:buFont typeface="Arial" panose="020B0604020202020204" pitchFamily="34" charset="0"/>
              <a:buChar char="•"/>
            </a:pPr>
            <a:r>
              <a:rPr lang="en-US" altLang="en-US" sz="2400" dirty="0">
                <a:solidFill>
                  <a:schemeClr val="tx1">
                    <a:lumMod val="95000"/>
                    <a:lumOff val="5000"/>
                  </a:schemeClr>
                </a:solidFill>
              </a:rPr>
              <a:t>Provides uniform interface between controller and </a:t>
            </a:r>
            <a:r>
              <a:rPr lang="en-US" altLang="en-US" sz="2400" dirty="0" smtClean="0">
                <a:solidFill>
                  <a:schemeClr val="tx1">
                    <a:lumMod val="95000"/>
                    <a:lumOff val="5000"/>
                  </a:schemeClr>
                </a:solidFill>
              </a:rPr>
              <a:t>kernel</a:t>
            </a:r>
            <a:endParaRPr lang="en-US" altLang="en-US" sz="2400" dirty="0">
              <a:solidFill>
                <a:schemeClr val="tx1">
                  <a:lumMod val="95000"/>
                  <a:lumOff val="5000"/>
                </a:schemeClr>
              </a:solidFill>
            </a:endParaRPr>
          </a:p>
        </p:txBody>
      </p:sp>
    </p:spTree>
    <p:extLst>
      <p:ext uri="{BB962C8B-B14F-4D97-AF65-F5344CB8AC3E}">
        <p14:creationId xmlns:p14="http://schemas.microsoft.com/office/powerpoint/2010/main" val="293157115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44974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Storage-Device </a:t>
              </a:r>
              <a:r>
                <a:rPr lang="en-US" altLang="en-US" b="1" dirty="0">
                  <a:solidFill>
                    <a:srgbClr val="00B050"/>
                  </a:solidFill>
                </a:rPr>
                <a:t>Hierarchy</a:t>
              </a:r>
              <a:endParaRPr lang="en-US"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3"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313" y="1000590"/>
            <a:ext cx="10062957" cy="584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24423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t>
              </a:r>
              <a:r>
                <a:rPr lang="en-US" altLang="en-US" sz="2800" b="1" dirty="0" smtClean="0">
                  <a:solidFill>
                    <a:srgbClr val="00B050"/>
                  </a:solidFill>
                </a:rPr>
                <a:t>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1" y="922167"/>
            <a:ext cx="11651225" cy="5856668"/>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b="1" dirty="0">
                <a:solidFill>
                  <a:schemeClr val="tx1">
                    <a:lumMod val="95000"/>
                    <a:lumOff val="5000"/>
                  </a:schemeClr>
                </a:solidFill>
              </a:rPr>
              <a:t>Single-Processor </a:t>
            </a:r>
            <a:r>
              <a:rPr lang="en-US" altLang="en-US" b="1" dirty="0" smtClean="0">
                <a:solidFill>
                  <a:schemeClr val="tx1">
                    <a:lumMod val="95000"/>
                    <a:lumOff val="5000"/>
                  </a:schemeClr>
                </a:solidFill>
              </a:rPr>
              <a:t>Systems</a:t>
            </a:r>
            <a:r>
              <a:rPr lang="en-US" altLang="en-US" dirty="0" smtClean="0">
                <a:solidFill>
                  <a:schemeClr val="tx1">
                    <a:lumMod val="95000"/>
                    <a:lumOff val="5000"/>
                  </a:schemeClr>
                </a:solidFill>
              </a:rPr>
              <a:t>: also </a:t>
            </a:r>
            <a:r>
              <a:rPr lang="en-US" altLang="en-US" dirty="0">
                <a:solidFill>
                  <a:schemeClr val="tx1">
                    <a:lumMod val="95000"/>
                    <a:lumOff val="5000"/>
                  </a:schemeClr>
                </a:solidFill>
              </a:rPr>
              <a:t>known as uniprocessor systems, are computing systems that contain only one central processing unit (CPU). This CPU executes instructions sequentially.</a:t>
            </a:r>
          </a:p>
          <a:p>
            <a:pPr marL="1195388" indent="-339725">
              <a:lnSpc>
                <a:spcPct val="150000"/>
              </a:lnSpc>
              <a:buFont typeface="Arial" panose="020B0604020202020204" pitchFamily="34" charset="0"/>
              <a:buChar char="•"/>
            </a:pPr>
            <a:r>
              <a:rPr lang="en-US" altLang="en-US" b="1" dirty="0" smtClean="0">
                <a:solidFill>
                  <a:schemeClr val="tx1">
                    <a:lumMod val="95000"/>
                    <a:lumOff val="5000"/>
                  </a:schemeClr>
                </a:solidFill>
              </a:rPr>
              <a:t>Performance</a:t>
            </a:r>
            <a:r>
              <a:rPr lang="en-US" altLang="en-US" dirty="0" smtClean="0">
                <a:solidFill>
                  <a:schemeClr val="tx1">
                    <a:lumMod val="95000"/>
                    <a:lumOff val="5000"/>
                  </a:schemeClr>
                </a:solidFill>
              </a:rPr>
              <a:t>: These </a:t>
            </a:r>
            <a:r>
              <a:rPr lang="en-US" altLang="en-US" dirty="0">
                <a:solidFill>
                  <a:schemeClr val="tx1">
                    <a:lumMod val="95000"/>
                    <a:lumOff val="5000"/>
                  </a:schemeClr>
                </a:solidFill>
              </a:rPr>
              <a:t>systems are generally limited in terms of performance because they can only execute one instruction at a time. They may not be suitable for resource-intensive tasks that require parallel processing.</a:t>
            </a:r>
          </a:p>
          <a:p>
            <a:pPr marL="1195388" indent="-339725">
              <a:lnSpc>
                <a:spcPct val="150000"/>
              </a:lnSpc>
              <a:buFont typeface="Arial" panose="020B0604020202020204" pitchFamily="34" charset="0"/>
              <a:buChar char="•"/>
            </a:pPr>
            <a:r>
              <a:rPr lang="en-US" altLang="en-US" b="1" dirty="0" smtClean="0">
                <a:solidFill>
                  <a:schemeClr val="tx1">
                    <a:lumMod val="95000"/>
                    <a:lumOff val="5000"/>
                  </a:schemeClr>
                </a:solidFill>
              </a:rPr>
              <a:t>Simplicity</a:t>
            </a:r>
            <a:r>
              <a:rPr lang="en-US" altLang="en-US" dirty="0" smtClean="0">
                <a:solidFill>
                  <a:schemeClr val="tx1">
                    <a:lumMod val="95000"/>
                    <a:lumOff val="5000"/>
                  </a:schemeClr>
                </a:solidFill>
              </a:rPr>
              <a:t>:  </a:t>
            </a:r>
            <a:r>
              <a:rPr lang="en-US" altLang="en-US" dirty="0">
                <a:solidFill>
                  <a:schemeClr val="tx1">
                    <a:lumMod val="95000"/>
                    <a:lumOff val="5000"/>
                  </a:schemeClr>
                </a:solidFill>
              </a:rPr>
              <a:t>Single-processor systems are relatively simple in terms of hardware and software </a:t>
            </a:r>
            <a:r>
              <a:rPr lang="en-US" altLang="en-US" dirty="0" smtClean="0">
                <a:solidFill>
                  <a:schemeClr val="tx1">
                    <a:lumMod val="95000"/>
                    <a:lumOff val="5000"/>
                  </a:schemeClr>
                </a:solidFill>
              </a:rPr>
              <a:t>design. </a:t>
            </a:r>
          </a:p>
          <a:p>
            <a:pPr marL="1195388" indent="-339725">
              <a:lnSpc>
                <a:spcPct val="150000"/>
              </a:lnSpc>
              <a:buFont typeface="Arial" panose="020B0604020202020204" pitchFamily="34" charset="0"/>
              <a:buChar char="•"/>
            </a:pPr>
            <a:r>
              <a:rPr lang="en-US" altLang="en-US" dirty="0" smtClean="0">
                <a:solidFill>
                  <a:schemeClr val="tx1">
                    <a:lumMod val="95000"/>
                    <a:lumOff val="5000"/>
                  </a:schemeClr>
                </a:solidFill>
              </a:rPr>
              <a:t>Cost: They tend to be more cost-effective compared to multiprocessor systems since they require fewer hardware components.</a:t>
            </a:r>
          </a:p>
          <a:p>
            <a:pPr marL="1195388" indent="-339725">
              <a:lnSpc>
                <a:spcPct val="150000"/>
              </a:lnSpc>
              <a:buFont typeface="Arial" panose="020B0604020202020204" pitchFamily="34" charset="0"/>
              <a:buChar char="•"/>
            </a:pPr>
            <a:r>
              <a:rPr lang="en-US" altLang="en-US" b="1" dirty="0" smtClean="0">
                <a:solidFill>
                  <a:schemeClr val="tx1">
                    <a:lumMod val="95000"/>
                    <a:lumOff val="5000"/>
                  </a:schemeClr>
                </a:solidFill>
              </a:rPr>
              <a:t>Compatibility</a:t>
            </a:r>
            <a:r>
              <a:rPr lang="en-US" altLang="en-US" dirty="0">
                <a:solidFill>
                  <a:schemeClr val="tx1">
                    <a:lumMod val="95000"/>
                    <a:lumOff val="5000"/>
                  </a:schemeClr>
                </a:solidFill>
              </a:rPr>
              <a:t>: Many older systems and legacy software applications were designed for single-processor architectures. </a:t>
            </a:r>
            <a:endParaRPr lang="en-US" altLang="en-US" dirty="0" smtClean="0">
              <a:solidFill>
                <a:schemeClr val="tx1">
                  <a:lumMod val="95000"/>
                  <a:lumOff val="5000"/>
                </a:schemeClr>
              </a:solidFill>
            </a:endParaRPr>
          </a:p>
          <a:p>
            <a:pPr marL="1195388" indent="-339725">
              <a:lnSpc>
                <a:spcPct val="150000"/>
              </a:lnSpc>
              <a:buFont typeface="Arial" panose="020B0604020202020204" pitchFamily="34" charset="0"/>
              <a:buChar char="•"/>
            </a:pPr>
            <a:r>
              <a:rPr lang="en-US" altLang="en-US" b="1" dirty="0" smtClean="0">
                <a:solidFill>
                  <a:schemeClr val="tx1">
                    <a:lumMod val="95000"/>
                    <a:lumOff val="5000"/>
                  </a:schemeClr>
                </a:solidFill>
              </a:rPr>
              <a:t>Scalability</a:t>
            </a:r>
            <a:r>
              <a:rPr lang="en-US" altLang="en-US" dirty="0">
                <a:solidFill>
                  <a:schemeClr val="tx1">
                    <a:lumMod val="95000"/>
                    <a:lumOff val="5000"/>
                  </a:schemeClr>
                </a:solidFill>
              </a:rPr>
              <a:t>: They do not easily scale in terms of performance. To improve performance, you would need to upgrade the CPU, which may have limitations in terms of how much improvement can be achieved.</a:t>
            </a:r>
            <a:endParaRPr lang="en-US" altLang="en-US" sz="1600" dirty="0">
              <a:solidFill>
                <a:schemeClr val="tx1">
                  <a:lumMod val="95000"/>
                  <a:lumOff val="5000"/>
                </a:schemeClr>
              </a:solidFill>
            </a:endParaRPr>
          </a:p>
        </p:txBody>
      </p:sp>
    </p:spTree>
    <p:extLst>
      <p:ext uri="{BB962C8B-B14F-4D97-AF65-F5344CB8AC3E}">
        <p14:creationId xmlns:p14="http://schemas.microsoft.com/office/powerpoint/2010/main" val="315374530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4" name="Picture 2">
            <a:extLst>
              <a:ext uri="{FF2B5EF4-FFF2-40B4-BE49-F238E27FC236}">
                <a16:creationId xmlns:a16="http://schemas.microsoft.com/office/drawing/2014/main" id="{77155B73-8D6F-4B94-A72D-0EA688D489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4223" y="1041642"/>
            <a:ext cx="6459257" cy="575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26249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2" y="922167"/>
            <a:ext cx="11122272" cy="6047809"/>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b="1" dirty="0">
                <a:solidFill>
                  <a:schemeClr val="tx1">
                    <a:lumMod val="95000"/>
                    <a:lumOff val="5000"/>
                  </a:schemeClr>
                </a:solidFill>
              </a:rPr>
              <a:t>Multiprocessor </a:t>
            </a:r>
            <a:r>
              <a:rPr lang="en-US" altLang="en-US" b="1" dirty="0" smtClean="0">
                <a:solidFill>
                  <a:schemeClr val="tx1">
                    <a:lumMod val="95000"/>
                    <a:lumOff val="5000"/>
                  </a:schemeClr>
                </a:solidFill>
              </a:rPr>
              <a:t>Systems</a:t>
            </a:r>
            <a:r>
              <a:rPr lang="en-US" altLang="en-US" dirty="0" smtClean="0">
                <a:solidFill>
                  <a:schemeClr val="tx1">
                    <a:lumMod val="95000"/>
                    <a:lumOff val="5000"/>
                  </a:schemeClr>
                </a:solidFill>
              </a:rPr>
              <a:t>: also </a:t>
            </a:r>
            <a:r>
              <a:rPr lang="en-US" altLang="en-US" dirty="0">
                <a:solidFill>
                  <a:schemeClr val="tx1">
                    <a:lumMod val="95000"/>
                    <a:lumOff val="5000"/>
                  </a:schemeClr>
                </a:solidFill>
              </a:rPr>
              <a:t>known as parallel processing systems, contain multiple CPUs that work together to execute instructions simultaneously. These CPUs can communicate and share resources</a:t>
            </a:r>
            <a:r>
              <a:rPr lang="en-US" altLang="en-US" dirty="0" smtClean="0">
                <a:solidFill>
                  <a:schemeClr val="tx1">
                    <a:lumMod val="95000"/>
                    <a:lumOff val="5000"/>
                  </a:schemeClr>
                </a:solidFill>
              </a:rPr>
              <a:t>.</a:t>
            </a:r>
            <a:endParaRPr lang="en-US" altLang="en-US" dirty="0">
              <a:solidFill>
                <a:schemeClr val="tx1">
                  <a:lumMod val="95000"/>
                  <a:lumOff val="5000"/>
                </a:schemeClr>
              </a:solidFill>
            </a:endParaRPr>
          </a:p>
          <a:p>
            <a:pPr marL="1195388" indent="-398463">
              <a:lnSpc>
                <a:spcPct val="150000"/>
              </a:lnSpc>
              <a:buFont typeface="Arial" panose="020B0604020202020204" pitchFamily="34" charset="0"/>
              <a:buChar char="•"/>
            </a:pPr>
            <a:r>
              <a:rPr lang="en-US" altLang="en-US" sz="1700" b="1" dirty="0">
                <a:solidFill>
                  <a:schemeClr val="tx1">
                    <a:lumMod val="95000"/>
                    <a:lumOff val="5000"/>
                  </a:schemeClr>
                </a:solidFill>
              </a:rPr>
              <a:t>Performance</a:t>
            </a:r>
            <a:r>
              <a:rPr lang="en-US" altLang="en-US" sz="1700" dirty="0">
                <a:solidFill>
                  <a:schemeClr val="tx1">
                    <a:lumMod val="95000"/>
                    <a:lumOff val="5000"/>
                  </a:schemeClr>
                </a:solidFill>
              </a:rPr>
              <a:t>: Multiprocessor systems are designed to offer improved performance for tasks that can be parallelized. They can handle multiple tasks concurrently, making them suitable for tasks such as scientific simulations, video rendering, and large-scale data processing.</a:t>
            </a:r>
          </a:p>
          <a:p>
            <a:pPr marL="1195388" indent="-398463">
              <a:lnSpc>
                <a:spcPct val="150000"/>
              </a:lnSpc>
              <a:buFont typeface="Arial" panose="020B0604020202020204" pitchFamily="34" charset="0"/>
              <a:buChar char="•"/>
            </a:pPr>
            <a:r>
              <a:rPr lang="en-US" altLang="en-US" sz="1700" b="1" dirty="0" smtClean="0">
                <a:solidFill>
                  <a:schemeClr val="tx1">
                    <a:lumMod val="95000"/>
                    <a:lumOff val="5000"/>
                  </a:schemeClr>
                </a:solidFill>
              </a:rPr>
              <a:t>Complexity</a:t>
            </a:r>
            <a:r>
              <a:rPr lang="en-US" altLang="en-US" sz="1700" dirty="0">
                <a:solidFill>
                  <a:schemeClr val="tx1">
                    <a:lumMod val="95000"/>
                    <a:lumOff val="5000"/>
                  </a:schemeClr>
                </a:solidFill>
              </a:rPr>
              <a:t>: Multiprocessor systems are more complex in terms of both hardware and software. </a:t>
            </a:r>
          </a:p>
          <a:p>
            <a:pPr marL="1195388" indent="-398463">
              <a:lnSpc>
                <a:spcPct val="150000"/>
              </a:lnSpc>
              <a:buFont typeface="Arial" panose="020B0604020202020204" pitchFamily="34" charset="0"/>
              <a:buChar char="•"/>
            </a:pPr>
            <a:r>
              <a:rPr lang="en-US" altLang="en-US" sz="1700" b="1" dirty="0">
                <a:solidFill>
                  <a:schemeClr val="tx1">
                    <a:lumMod val="95000"/>
                    <a:lumOff val="5000"/>
                  </a:schemeClr>
                </a:solidFill>
              </a:rPr>
              <a:t>Cost</a:t>
            </a:r>
            <a:r>
              <a:rPr lang="en-US" altLang="en-US" sz="1700" dirty="0">
                <a:solidFill>
                  <a:schemeClr val="tx1">
                    <a:lumMod val="95000"/>
                    <a:lumOff val="5000"/>
                  </a:schemeClr>
                </a:solidFill>
              </a:rPr>
              <a:t>: They are generally more expensive than single-processor systems due to the additional hardware and complexity involved. </a:t>
            </a:r>
          </a:p>
          <a:p>
            <a:pPr marL="1195388" indent="-398463">
              <a:lnSpc>
                <a:spcPct val="150000"/>
              </a:lnSpc>
              <a:buFont typeface="Arial" panose="020B0604020202020204" pitchFamily="34" charset="0"/>
              <a:buChar char="•"/>
            </a:pPr>
            <a:r>
              <a:rPr lang="en-US" altLang="en-US" sz="1700" b="1" dirty="0">
                <a:solidFill>
                  <a:schemeClr val="tx1">
                    <a:lumMod val="95000"/>
                    <a:lumOff val="5000"/>
                  </a:schemeClr>
                </a:solidFill>
              </a:rPr>
              <a:t>Compatibility</a:t>
            </a:r>
            <a:r>
              <a:rPr lang="en-US" altLang="en-US" sz="1700" dirty="0">
                <a:solidFill>
                  <a:schemeClr val="tx1">
                    <a:lumMod val="95000"/>
                    <a:lumOff val="5000"/>
                  </a:schemeClr>
                </a:solidFill>
              </a:rPr>
              <a:t>: Multiprocessor systems may have compatibility issues with software that is not designed to take advantage of multiple processors. </a:t>
            </a:r>
          </a:p>
          <a:p>
            <a:pPr marL="1195388" indent="-398463">
              <a:lnSpc>
                <a:spcPct val="150000"/>
              </a:lnSpc>
              <a:buFont typeface="Arial" panose="020B0604020202020204" pitchFamily="34" charset="0"/>
              <a:buChar char="•"/>
            </a:pPr>
            <a:r>
              <a:rPr lang="en-US" altLang="en-US" sz="1700" b="1" dirty="0">
                <a:solidFill>
                  <a:schemeClr val="tx1">
                    <a:lumMod val="95000"/>
                    <a:lumOff val="5000"/>
                  </a:schemeClr>
                </a:solidFill>
              </a:rPr>
              <a:t>Scalability</a:t>
            </a:r>
            <a:r>
              <a:rPr lang="en-US" altLang="en-US" sz="1700" dirty="0">
                <a:solidFill>
                  <a:schemeClr val="tx1">
                    <a:lumMod val="95000"/>
                    <a:lumOff val="5000"/>
                  </a:schemeClr>
                </a:solidFill>
              </a:rPr>
              <a:t>: They can be more easily scaled to meet increased performance demands. You can add more processors to a multiprocessor system to improve its performance, making them suitable for tasks that require scalability.</a:t>
            </a:r>
          </a:p>
        </p:txBody>
      </p:sp>
    </p:spTree>
    <p:extLst>
      <p:ext uri="{BB962C8B-B14F-4D97-AF65-F5344CB8AC3E}">
        <p14:creationId xmlns:p14="http://schemas.microsoft.com/office/powerpoint/2010/main" val="403482346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23346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Objectives</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02877" y="1173189"/>
            <a:ext cx="11300346" cy="526297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800" dirty="0" smtClean="0">
                <a:solidFill>
                  <a:schemeClr val="tx1">
                    <a:lumMod val="95000"/>
                    <a:lumOff val="5000"/>
                  </a:schemeClr>
                </a:solidFill>
              </a:rPr>
              <a:t>Describe </a:t>
            </a:r>
            <a:r>
              <a:rPr lang="en-US" altLang="en-US" sz="2800" dirty="0">
                <a:solidFill>
                  <a:schemeClr val="tx1">
                    <a:lumMod val="95000"/>
                    <a:lumOff val="5000"/>
                  </a:schemeClr>
                </a:solidFill>
              </a:rPr>
              <a:t>the general organization of a computer system and the role of </a:t>
            </a:r>
            <a:r>
              <a:rPr lang="en-US" altLang="en-US" sz="2800" dirty="0" smtClean="0">
                <a:solidFill>
                  <a:schemeClr val="tx1">
                    <a:lumMod val="95000"/>
                    <a:lumOff val="5000"/>
                  </a:schemeClr>
                </a:solidFill>
              </a:rPr>
              <a:t>interrupts.</a:t>
            </a:r>
            <a:endParaRPr lang="en-US" altLang="en-US" sz="2800" dirty="0">
              <a:solidFill>
                <a:schemeClr val="tx1">
                  <a:lumMod val="95000"/>
                  <a:lumOff val="5000"/>
                </a:schemeClr>
              </a:solidFill>
            </a:endParaRPr>
          </a:p>
          <a:p>
            <a:pPr marL="342900" indent="-342900">
              <a:lnSpc>
                <a:spcPct val="150000"/>
              </a:lnSpc>
              <a:buFont typeface="Arial" panose="020B0604020202020204" pitchFamily="34" charset="0"/>
              <a:buChar char="•"/>
            </a:pPr>
            <a:r>
              <a:rPr lang="en-US" altLang="en-US" sz="2800" dirty="0">
                <a:solidFill>
                  <a:schemeClr val="tx1">
                    <a:lumMod val="95000"/>
                    <a:lumOff val="5000"/>
                  </a:schemeClr>
                </a:solidFill>
              </a:rPr>
              <a:t>Describe the components in a modern, multiprocessor computer </a:t>
            </a:r>
            <a:r>
              <a:rPr lang="en-US" altLang="en-US" sz="2800" dirty="0" smtClean="0">
                <a:solidFill>
                  <a:schemeClr val="tx1">
                    <a:lumMod val="95000"/>
                    <a:lumOff val="5000"/>
                  </a:schemeClr>
                </a:solidFill>
              </a:rPr>
              <a:t>system.</a:t>
            </a:r>
            <a:endParaRPr lang="en-US" altLang="en-US" sz="2800" dirty="0">
              <a:solidFill>
                <a:schemeClr val="tx1">
                  <a:lumMod val="95000"/>
                  <a:lumOff val="5000"/>
                </a:schemeClr>
              </a:solidFill>
            </a:endParaRPr>
          </a:p>
          <a:p>
            <a:pPr marL="342900" indent="-342900">
              <a:lnSpc>
                <a:spcPct val="150000"/>
              </a:lnSpc>
              <a:buFont typeface="Arial" panose="020B0604020202020204" pitchFamily="34" charset="0"/>
              <a:buChar char="•"/>
            </a:pPr>
            <a:r>
              <a:rPr lang="en-US" altLang="en-US" sz="2800" dirty="0">
                <a:solidFill>
                  <a:schemeClr val="tx1">
                    <a:lumMod val="95000"/>
                    <a:lumOff val="5000"/>
                  </a:schemeClr>
                </a:solidFill>
              </a:rPr>
              <a:t>Illustrate the transition from user mode to kernel </a:t>
            </a:r>
            <a:r>
              <a:rPr lang="en-US" altLang="en-US" sz="2800" dirty="0" smtClean="0">
                <a:solidFill>
                  <a:schemeClr val="tx1">
                    <a:lumMod val="95000"/>
                    <a:lumOff val="5000"/>
                  </a:schemeClr>
                </a:solidFill>
              </a:rPr>
              <a:t>mode.</a:t>
            </a:r>
            <a:endParaRPr lang="en-US" altLang="en-US" sz="2800" dirty="0">
              <a:solidFill>
                <a:schemeClr val="tx1">
                  <a:lumMod val="95000"/>
                  <a:lumOff val="5000"/>
                </a:schemeClr>
              </a:solidFill>
            </a:endParaRPr>
          </a:p>
          <a:p>
            <a:pPr marL="342900" indent="-342900">
              <a:lnSpc>
                <a:spcPct val="150000"/>
              </a:lnSpc>
              <a:buFont typeface="Arial" panose="020B0604020202020204" pitchFamily="34" charset="0"/>
              <a:buChar char="•"/>
            </a:pPr>
            <a:r>
              <a:rPr lang="en-US" altLang="en-US" sz="2800" dirty="0">
                <a:solidFill>
                  <a:schemeClr val="tx1">
                    <a:lumMod val="95000"/>
                    <a:lumOff val="5000"/>
                  </a:schemeClr>
                </a:solidFill>
              </a:rPr>
              <a:t>Discuss how operating systems are used in various computing </a:t>
            </a:r>
            <a:r>
              <a:rPr lang="en-US" altLang="en-US" sz="2800" dirty="0" smtClean="0">
                <a:solidFill>
                  <a:schemeClr val="tx1">
                    <a:lumMod val="95000"/>
                    <a:lumOff val="5000"/>
                  </a:schemeClr>
                </a:solidFill>
              </a:rPr>
              <a:t>environments.</a:t>
            </a:r>
            <a:endParaRPr lang="en-US" altLang="en-US" sz="2800" dirty="0">
              <a:solidFill>
                <a:schemeClr val="tx1">
                  <a:lumMod val="95000"/>
                  <a:lumOff val="5000"/>
                </a:schemeClr>
              </a:solidFill>
            </a:endParaRPr>
          </a:p>
          <a:p>
            <a:pPr marL="342900" indent="-342900">
              <a:lnSpc>
                <a:spcPct val="150000"/>
              </a:lnSpc>
              <a:buFont typeface="Arial" panose="020B0604020202020204" pitchFamily="34" charset="0"/>
              <a:buChar char="•"/>
            </a:pPr>
            <a:r>
              <a:rPr lang="en-US" altLang="en-US" sz="2800" dirty="0">
                <a:solidFill>
                  <a:schemeClr val="tx1">
                    <a:lumMod val="95000"/>
                    <a:lumOff val="5000"/>
                  </a:schemeClr>
                </a:solidFill>
              </a:rPr>
              <a:t>Provide examples of free and open-source operating </a:t>
            </a:r>
            <a:r>
              <a:rPr lang="en-US" altLang="en-US" sz="2800" dirty="0" smtClean="0">
                <a:solidFill>
                  <a:schemeClr val="tx1">
                    <a:lumMod val="95000"/>
                    <a:lumOff val="5000"/>
                  </a:schemeClr>
                </a:solidFill>
              </a:rPr>
              <a:t>systems</a:t>
            </a:r>
            <a:r>
              <a:rPr lang="en-US" altLang="en-US" sz="2800" dirty="0">
                <a:solidFill>
                  <a:schemeClr val="tx1">
                    <a:lumMod val="95000"/>
                    <a:lumOff val="5000"/>
                  </a:schemeClr>
                </a:solidFill>
              </a:rPr>
              <a:t>.</a:t>
            </a:r>
          </a:p>
        </p:txBody>
      </p:sp>
    </p:spTree>
    <p:extLst>
      <p:ext uri="{BB962C8B-B14F-4D97-AF65-F5344CB8AC3E}">
        <p14:creationId xmlns:p14="http://schemas.microsoft.com/office/powerpoint/2010/main" val="206726114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3" name="Picture 2" descr="What is a Multicore Processor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394" y="1041642"/>
            <a:ext cx="7785444" cy="56228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6684" y="3366254"/>
            <a:ext cx="1850452" cy="646331"/>
          </a:xfrm>
          <a:prstGeom prst="rect">
            <a:avLst/>
          </a:prstGeom>
        </p:spPr>
        <p:txBody>
          <a:bodyPr wrap="square">
            <a:spAutoFit/>
          </a:bodyPr>
          <a:lstStyle/>
          <a:p>
            <a:r>
              <a:rPr lang="en-US" altLang="en-US" b="1" dirty="0">
                <a:solidFill>
                  <a:schemeClr val="tx1">
                    <a:lumMod val="95000"/>
                    <a:lumOff val="5000"/>
                  </a:schemeClr>
                </a:solidFill>
              </a:rPr>
              <a:t>Multiprocessor Systems</a:t>
            </a:r>
            <a:endParaRPr lang="en-US" dirty="0"/>
          </a:p>
        </p:txBody>
      </p:sp>
    </p:spTree>
    <p:extLst>
      <p:ext uri="{BB962C8B-B14F-4D97-AF65-F5344CB8AC3E}">
        <p14:creationId xmlns:p14="http://schemas.microsoft.com/office/powerpoint/2010/main" val="258327134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2" y="922167"/>
            <a:ext cx="11122272" cy="4639732"/>
          </a:xfrm>
          <a:prstGeom prst="rect">
            <a:avLst/>
          </a:prstGeom>
        </p:spPr>
        <p:txBody>
          <a:bodyPr wrap="square">
            <a:spAutoFit/>
          </a:bodyPr>
          <a:lstStyle/>
          <a:p>
            <a:pPr marL="280988">
              <a:lnSpc>
                <a:spcPct val="150000"/>
              </a:lnSpc>
            </a:pPr>
            <a:r>
              <a:rPr lang="en-US" altLang="en-US" b="1" dirty="0"/>
              <a:t>Clustered </a:t>
            </a:r>
            <a:r>
              <a:rPr lang="en-US" altLang="en-US" b="1" dirty="0" smtClean="0"/>
              <a:t>Systems</a:t>
            </a:r>
          </a:p>
          <a:p>
            <a:pPr marL="693738" indent="-412750">
              <a:lnSpc>
                <a:spcPct val="150000"/>
              </a:lnSpc>
              <a:buFont typeface="Arial" panose="020B0604020202020204" pitchFamily="34" charset="0"/>
              <a:buChar char="•"/>
            </a:pPr>
            <a:r>
              <a:rPr lang="en-US" altLang="en-US" dirty="0"/>
              <a:t>Like multiprocessor systems, but </a:t>
            </a:r>
            <a:r>
              <a:rPr lang="en-US" altLang="en-US" b="1" dirty="0"/>
              <a:t>multiple</a:t>
            </a:r>
            <a:r>
              <a:rPr lang="en-US" altLang="en-US" dirty="0"/>
              <a:t> </a:t>
            </a:r>
            <a:r>
              <a:rPr lang="en-US" altLang="en-US" b="1" dirty="0"/>
              <a:t>systems</a:t>
            </a:r>
            <a:r>
              <a:rPr lang="en-US" altLang="en-US" dirty="0"/>
              <a:t> </a:t>
            </a:r>
            <a:r>
              <a:rPr lang="en-US" altLang="en-US" b="1" dirty="0"/>
              <a:t>working</a:t>
            </a:r>
            <a:r>
              <a:rPr lang="en-US" altLang="en-US" dirty="0"/>
              <a:t> </a:t>
            </a:r>
            <a:r>
              <a:rPr lang="en-US" altLang="en-US" b="1" dirty="0"/>
              <a:t>together</a:t>
            </a:r>
          </a:p>
          <a:p>
            <a:pPr marL="1311275" lvl="1" indent="-396875">
              <a:lnSpc>
                <a:spcPct val="150000"/>
              </a:lnSpc>
              <a:buFont typeface="Arial" panose="020B0604020202020204" pitchFamily="34" charset="0"/>
              <a:buChar char="•"/>
            </a:pPr>
            <a:r>
              <a:rPr lang="en-US" altLang="en-US" dirty="0"/>
              <a:t>Usually sharing storage via a </a:t>
            </a:r>
            <a:r>
              <a:rPr lang="en-US" altLang="en-US" b="1" dirty="0"/>
              <a:t>storage-area network (SAN)</a:t>
            </a:r>
          </a:p>
          <a:p>
            <a:pPr marL="1311275" lvl="1" indent="-396875">
              <a:lnSpc>
                <a:spcPct val="150000"/>
              </a:lnSpc>
              <a:buFont typeface="Arial" panose="020B0604020202020204" pitchFamily="34" charset="0"/>
              <a:buChar char="•"/>
            </a:pPr>
            <a:r>
              <a:rPr lang="en-US" altLang="en-US" dirty="0"/>
              <a:t>Provides a </a:t>
            </a:r>
            <a:r>
              <a:rPr lang="en-US" altLang="en-US" b="1" dirty="0"/>
              <a:t>high-availability</a:t>
            </a:r>
            <a:r>
              <a:rPr lang="en-US" altLang="en-US" dirty="0"/>
              <a:t> </a:t>
            </a:r>
            <a:r>
              <a:rPr lang="en-US" altLang="en-US" b="1" dirty="0"/>
              <a:t>service</a:t>
            </a:r>
            <a:r>
              <a:rPr lang="en-US" altLang="en-US" dirty="0"/>
              <a:t> which survives failures</a:t>
            </a:r>
          </a:p>
          <a:p>
            <a:pPr marL="1889125" lvl="1" indent="-396875">
              <a:lnSpc>
                <a:spcPct val="150000"/>
              </a:lnSpc>
              <a:buFont typeface="Arial" panose="020B0604020202020204" pitchFamily="34" charset="0"/>
              <a:buChar char="•"/>
            </a:pPr>
            <a:r>
              <a:rPr lang="en-US" altLang="en-US" b="1" dirty="0"/>
              <a:t>Asymmetric</a:t>
            </a:r>
            <a:r>
              <a:rPr lang="en-US" altLang="en-US" dirty="0"/>
              <a:t> </a:t>
            </a:r>
            <a:r>
              <a:rPr lang="en-US" altLang="en-US" b="1" dirty="0"/>
              <a:t>clustering</a:t>
            </a:r>
            <a:r>
              <a:rPr lang="en-US" altLang="en-US" dirty="0"/>
              <a:t> has one machine in hot-standby mode</a:t>
            </a:r>
          </a:p>
          <a:p>
            <a:pPr marL="1889125" lvl="1" indent="-396875">
              <a:lnSpc>
                <a:spcPct val="150000"/>
              </a:lnSpc>
              <a:buFont typeface="Arial" panose="020B0604020202020204" pitchFamily="34" charset="0"/>
              <a:buChar char="•"/>
            </a:pPr>
            <a:r>
              <a:rPr lang="en-US" altLang="en-US" b="1" dirty="0"/>
              <a:t>Symmetric</a:t>
            </a:r>
            <a:r>
              <a:rPr lang="en-US" altLang="en-US" dirty="0"/>
              <a:t> </a:t>
            </a:r>
            <a:r>
              <a:rPr lang="en-US" altLang="en-US" b="1" dirty="0"/>
              <a:t>clustering</a:t>
            </a:r>
            <a:r>
              <a:rPr lang="en-US" altLang="en-US" dirty="0"/>
              <a:t> has multiple nodes running applications, monitoring each other</a:t>
            </a:r>
          </a:p>
          <a:p>
            <a:pPr marL="1311275" lvl="1" indent="-396875">
              <a:lnSpc>
                <a:spcPct val="150000"/>
              </a:lnSpc>
              <a:buFont typeface="Arial" panose="020B0604020202020204" pitchFamily="34" charset="0"/>
              <a:buChar char="•"/>
            </a:pPr>
            <a:r>
              <a:rPr lang="en-US" altLang="en-US" dirty="0"/>
              <a:t>Some clusters are for </a:t>
            </a:r>
            <a:r>
              <a:rPr lang="en-US" altLang="en-US" b="1" dirty="0"/>
              <a:t>high-performance computing (HPC)</a:t>
            </a:r>
          </a:p>
          <a:p>
            <a:pPr marL="1889125" lvl="1" indent="-396875">
              <a:lnSpc>
                <a:spcPct val="150000"/>
              </a:lnSpc>
              <a:buFont typeface="Arial" panose="020B0604020202020204" pitchFamily="34" charset="0"/>
              <a:buChar char="•"/>
            </a:pPr>
            <a:r>
              <a:rPr lang="en-US" altLang="en-US" dirty="0"/>
              <a:t>Applications must be written to use parallelization</a:t>
            </a:r>
          </a:p>
          <a:p>
            <a:pPr marL="1311275" lvl="1" indent="-396875">
              <a:lnSpc>
                <a:spcPct val="150000"/>
              </a:lnSpc>
              <a:buFont typeface="Arial" panose="020B0604020202020204" pitchFamily="34" charset="0"/>
              <a:buChar char="•"/>
            </a:pPr>
            <a:r>
              <a:rPr lang="en-US" altLang="en-US" dirty="0"/>
              <a:t>Some have </a:t>
            </a:r>
            <a:r>
              <a:rPr lang="en-US" altLang="en-US" b="1" dirty="0"/>
              <a:t>distributed lock manager (DLM) </a:t>
            </a:r>
            <a:r>
              <a:rPr lang="en-US" altLang="en-US" dirty="0"/>
              <a:t>to avoid conflicting operations</a:t>
            </a:r>
          </a:p>
          <a:p>
            <a:pPr marL="693738" indent="-412750">
              <a:lnSpc>
                <a:spcPct val="150000"/>
              </a:lnSpc>
              <a:buFont typeface="Arial" panose="020B0604020202020204" pitchFamily="34" charset="0"/>
              <a:buChar char="•"/>
            </a:pPr>
            <a:endParaRPr lang="en-US" altLang="en-US" sz="1700" dirty="0">
              <a:solidFill>
                <a:schemeClr val="tx1">
                  <a:lumMod val="95000"/>
                  <a:lumOff val="5000"/>
                </a:schemeClr>
              </a:solidFill>
            </a:endParaRPr>
          </a:p>
        </p:txBody>
      </p:sp>
    </p:spTree>
    <p:extLst>
      <p:ext uri="{BB962C8B-B14F-4D97-AF65-F5344CB8AC3E}">
        <p14:creationId xmlns:p14="http://schemas.microsoft.com/office/powerpoint/2010/main" val="295110141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3" name="Picture 2">
            <a:extLst>
              <a:ext uri="{FF2B5EF4-FFF2-40B4-BE49-F238E27FC236}">
                <a16:creationId xmlns:a16="http://schemas.microsoft.com/office/drawing/2014/main" id="{372567EC-7590-4FE5-8D94-D772F81D0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52" y="1220788"/>
            <a:ext cx="10537545" cy="540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70995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76527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Computer-System Architecture</a:t>
              </a:r>
              <a:endParaRPr 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2" y="922167"/>
            <a:ext cx="11122272" cy="850489"/>
          </a:xfrm>
          <a:prstGeom prst="rect">
            <a:avLst/>
          </a:prstGeom>
        </p:spPr>
        <p:txBody>
          <a:bodyPr wrap="square">
            <a:spAutoFit/>
          </a:bodyPr>
          <a:lstStyle/>
          <a:p>
            <a:pPr marL="280988">
              <a:lnSpc>
                <a:spcPct val="150000"/>
              </a:lnSpc>
            </a:pPr>
            <a:r>
              <a:rPr lang="en-US" altLang="en-US" b="1" dirty="0" smtClean="0"/>
              <a:t>PC </a:t>
            </a:r>
            <a:r>
              <a:rPr lang="en-US" altLang="en-US" b="1" dirty="0"/>
              <a:t>Motherboard</a:t>
            </a:r>
            <a:endParaRPr lang="en-US" altLang="en-US" b="1" dirty="0" smtClean="0"/>
          </a:p>
          <a:p>
            <a:pPr marL="693738" indent="-412750">
              <a:lnSpc>
                <a:spcPct val="150000"/>
              </a:lnSpc>
              <a:buFont typeface="Arial" panose="020B0604020202020204" pitchFamily="34" charset="0"/>
              <a:buChar char="•"/>
            </a:pPr>
            <a:endParaRPr lang="en-US" altLang="en-US" sz="1700" dirty="0">
              <a:solidFill>
                <a:schemeClr val="tx1">
                  <a:lumMod val="95000"/>
                  <a:lumOff val="5000"/>
                </a:schemeClr>
              </a:solidFill>
            </a:endParaRPr>
          </a:p>
        </p:txBody>
      </p:sp>
      <p:pic>
        <p:nvPicPr>
          <p:cNvPr id="13" name="Picture 5">
            <a:extLst>
              <a:ext uri="{FF2B5EF4-FFF2-40B4-BE49-F238E27FC236}">
                <a16:creationId xmlns:a16="http://schemas.microsoft.com/office/drawing/2014/main" id="{5878A734-D8F6-4F7D-8433-2C96A52E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644029" y="1045392"/>
            <a:ext cx="7383891" cy="5752130"/>
          </a:xfrm>
          <a:prstGeom prst="rect">
            <a:avLst/>
          </a:prstGeom>
          <a:noFill/>
        </p:spPr>
      </p:pic>
    </p:spTree>
    <p:extLst>
      <p:ext uri="{BB962C8B-B14F-4D97-AF65-F5344CB8AC3E}">
        <p14:creationId xmlns:p14="http://schemas.microsoft.com/office/powerpoint/2010/main" val="4191061073"/>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336105"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Resource Management</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1" y="922167"/>
            <a:ext cx="11651225" cy="4939814"/>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000" dirty="0">
                <a:solidFill>
                  <a:schemeClr val="tx1">
                    <a:lumMod val="95000"/>
                    <a:lumOff val="5000"/>
                  </a:schemeClr>
                </a:solidFill>
              </a:rPr>
              <a:t>The operating system is a </a:t>
            </a:r>
            <a:r>
              <a:rPr lang="en-US" altLang="en-US" sz="2000" b="1" dirty="0">
                <a:solidFill>
                  <a:schemeClr val="tx1">
                    <a:lumMod val="95000"/>
                    <a:lumOff val="5000"/>
                  </a:schemeClr>
                </a:solidFill>
              </a:rPr>
              <a:t>resource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manager</a:t>
            </a:r>
            <a:r>
              <a:rPr lang="en-US" altLang="en-US" sz="2000" dirty="0">
                <a:solidFill>
                  <a:schemeClr val="tx1">
                    <a:lumMod val="95000"/>
                    <a:lumOff val="5000"/>
                  </a:schemeClr>
                </a:solidFill>
              </a:rPr>
              <a:t>. The system’s </a:t>
            </a:r>
            <a:r>
              <a:rPr lang="en-US" altLang="en-US" sz="2000" b="1" dirty="0">
                <a:solidFill>
                  <a:schemeClr val="tx1">
                    <a:lumMod val="95000"/>
                    <a:lumOff val="5000"/>
                  </a:schemeClr>
                </a:solidFill>
              </a:rPr>
              <a:t>CPU</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memory</a:t>
            </a:r>
            <a:r>
              <a:rPr lang="en-US" altLang="en-US" sz="2000" dirty="0">
                <a:solidFill>
                  <a:schemeClr val="tx1">
                    <a:lumMod val="95000"/>
                    <a:lumOff val="5000"/>
                  </a:schemeClr>
                </a:solidFill>
              </a:rPr>
              <a:t> space, </a:t>
            </a:r>
            <a:r>
              <a:rPr lang="en-US" altLang="en-US" sz="2000" b="1" dirty="0">
                <a:solidFill>
                  <a:schemeClr val="tx1">
                    <a:lumMod val="95000"/>
                    <a:lumOff val="5000"/>
                  </a:schemeClr>
                </a:solidFill>
              </a:rPr>
              <a:t>file-storage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space</a:t>
            </a:r>
            <a:r>
              <a:rPr lang="en-US" altLang="en-US" sz="2000" dirty="0">
                <a:solidFill>
                  <a:schemeClr val="tx1">
                    <a:lumMod val="95000"/>
                    <a:lumOff val="5000"/>
                  </a:schemeClr>
                </a:solidFill>
              </a:rPr>
              <a:t>, and </a:t>
            </a:r>
            <a:r>
              <a:rPr lang="en-US" altLang="en-US" sz="2000" b="1" dirty="0">
                <a:solidFill>
                  <a:schemeClr val="tx1">
                    <a:lumMod val="95000"/>
                    <a:lumOff val="5000"/>
                  </a:schemeClr>
                </a:solidFill>
              </a:rPr>
              <a:t>I/O</a:t>
            </a:r>
            <a:r>
              <a:rPr lang="en-US" altLang="en-US" sz="2000" dirty="0">
                <a:solidFill>
                  <a:schemeClr val="tx1">
                    <a:lumMod val="95000"/>
                    <a:lumOff val="5000"/>
                  </a:schemeClr>
                </a:solidFill>
              </a:rPr>
              <a:t> devices are among the resources that the operating system must manage</a:t>
            </a:r>
            <a:r>
              <a:rPr lang="en-US" altLang="en-US" sz="2000" dirty="0" smtClean="0">
                <a:solidFill>
                  <a:schemeClr val="tx1">
                    <a:lumMod val="95000"/>
                    <a:lumOff val="5000"/>
                  </a:schemeClr>
                </a:solidFill>
              </a:rPr>
              <a:t>.</a:t>
            </a:r>
          </a:p>
          <a:p>
            <a:pPr marL="280988">
              <a:lnSpc>
                <a:spcPct val="150000"/>
              </a:lnSpc>
            </a:pPr>
            <a:r>
              <a:rPr lang="en-US" altLang="en-US" sz="2000" b="1" dirty="0" smtClean="0">
                <a:solidFill>
                  <a:schemeClr val="tx1">
                    <a:lumMod val="95000"/>
                    <a:lumOff val="5000"/>
                  </a:schemeClr>
                </a:solidFill>
              </a:rPr>
              <a:t>1) Process </a:t>
            </a:r>
            <a:r>
              <a:rPr lang="en-US" altLang="en-US" sz="2000" b="1" dirty="0">
                <a:solidFill>
                  <a:schemeClr val="tx1">
                    <a:lumMod val="95000"/>
                    <a:lumOff val="5000"/>
                  </a:schemeClr>
                </a:solidFill>
              </a:rPr>
              <a:t>Management</a:t>
            </a:r>
          </a:p>
          <a:p>
            <a:pPr marL="693738" indent="-412750">
              <a:lnSpc>
                <a:spcPct val="150000"/>
              </a:lnSpc>
              <a:buFont typeface="Arial" panose="020B0604020202020204" pitchFamily="34" charset="0"/>
              <a:buChar char="•"/>
            </a:pPr>
            <a:r>
              <a:rPr lang="en-US" altLang="en-US" sz="2000" dirty="0">
                <a:solidFill>
                  <a:schemeClr val="tx1">
                    <a:lumMod val="95000"/>
                    <a:lumOff val="5000"/>
                  </a:schemeClr>
                </a:solidFill>
              </a:rPr>
              <a:t>A </a:t>
            </a:r>
            <a:r>
              <a:rPr lang="en-US" altLang="en-US" sz="2000" b="1" dirty="0">
                <a:solidFill>
                  <a:schemeClr val="tx1">
                    <a:lumMod val="95000"/>
                    <a:lumOff val="5000"/>
                  </a:schemeClr>
                </a:solidFill>
              </a:rPr>
              <a:t>process</a:t>
            </a:r>
            <a:r>
              <a:rPr lang="en-US" altLang="en-US" sz="2000" dirty="0">
                <a:solidFill>
                  <a:schemeClr val="tx1">
                    <a:lumMod val="95000"/>
                    <a:lumOff val="5000"/>
                  </a:schemeClr>
                </a:solidFill>
              </a:rPr>
              <a:t> is a program in execution. It is a unit of work within the system. Program is a passive entity; process is an active </a:t>
            </a:r>
            <a:r>
              <a:rPr lang="en-US" altLang="en-US" sz="2000" dirty="0" smtClean="0">
                <a:solidFill>
                  <a:schemeClr val="tx1">
                    <a:lumMod val="95000"/>
                    <a:lumOff val="5000"/>
                  </a:schemeClr>
                </a:solidFill>
              </a:rPr>
              <a:t>entity. </a:t>
            </a:r>
            <a:r>
              <a:rPr lang="en-US" altLang="en-US" sz="2000" dirty="0"/>
              <a:t>Process Management </a:t>
            </a:r>
            <a:r>
              <a:rPr lang="en-US" altLang="en-US" sz="2000" dirty="0" smtClean="0"/>
              <a:t>Activities include</a:t>
            </a:r>
            <a:r>
              <a:rPr lang="en-US" altLang="en-US" sz="2000" dirty="0" smtClean="0">
                <a:solidFill>
                  <a:schemeClr val="tx1">
                    <a:lumMod val="95000"/>
                    <a:lumOff val="5000"/>
                  </a:schemeClr>
                </a:solidFill>
              </a:rPr>
              <a:t>:</a:t>
            </a:r>
          </a:p>
          <a:p>
            <a:pPr marL="1489075" indent="-398463">
              <a:lnSpc>
                <a:spcPct val="150000"/>
              </a:lnSpc>
              <a:buFont typeface="+mj-lt"/>
              <a:buAutoNum type="arabicPeriod"/>
            </a:pPr>
            <a:r>
              <a:rPr lang="en-US" altLang="en-US" dirty="0" smtClean="0">
                <a:solidFill>
                  <a:schemeClr val="tx1">
                    <a:lumMod val="95000"/>
                    <a:lumOff val="5000"/>
                  </a:schemeClr>
                </a:solidFill>
              </a:rPr>
              <a:t>Creating </a:t>
            </a:r>
            <a:r>
              <a:rPr lang="en-US" altLang="en-US" dirty="0">
                <a:solidFill>
                  <a:schemeClr val="tx1">
                    <a:lumMod val="95000"/>
                    <a:lumOff val="5000"/>
                  </a:schemeClr>
                </a:solidFill>
              </a:rPr>
              <a:t>and deleting both </a:t>
            </a:r>
            <a:r>
              <a:rPr lang="en-US" altLang="en-US" b="1" dirty="0">
                <a:solidFill>
                  <a:schemeClr val="tx1">
                    <a:lumMod val="95000"/>
                    <a:lumOff val="5000"/>
                  </a:schemeClr>
                </a:solidFill>
              </a:rPr>
              <a:t>user</a:t>
            </a:r>
            <a:r>
              <a:rPr lang="en-US" altLang="en-US" dirty="0">
                <a:solidFill>
                  <a:schemeClr val="tx1">
                    <a:lumMod val="95000"/>
                    <a:lumOff val="5000"/>
                  </a:schemeClr>
                </a:solidFill>
              </a:rPr>
              <a:t> and </a:t>
            </a:r>
            <a:r>
              <a:rPr lang="en-US" altLang="en-US" b="1" dirty="0">
                <a:solidFill>
                  <a:schemeClr val="tx1">
                    <a:lumMod val="95000"/>
                    <a:lumOff val="5000"/>
                  </a:schemeClr>
                </a:solidFill>
              </a:rPr>
              <a:t>system</a:t>
            </a:r>
            <a:r>
              <a:rPr lang="en-US" altLang="en-US" dirty="0">
                <a:solidFill>
                  <a:schemeClr val="tx1">
                    <a:lumMod val="95000"/>
                    <a:lumOff val="5000"/>
                  </a:schemeClr>
                </a:solidFill>
              </a:rPr>
              <a:t> </a:t>
            </a:r>
            <a:r>
              <a:rPr lang="en-US" altLang="en-US" b="1" dirty="0">
                <a:solidFill>
                  <a:schemeClr val="tx1">
                    <a:lumMod val="95000"/>
                    <a:lumOff val="5000"/>
                  </a:schemeClr>
                </a:solidFill>
              </a:rPr>
              <a:t>processes</a:t>
            </a:r>
          </a:p>
          <a:p>
            <a:pPr marL="1489075" indent="-398463">
              <a:lnSpc>
                <a:spcPct val="150000"/>
              </a:lnSpc>
              <a:buFont typeface="+mj-lt"/>
              <a:buAutoNum type="arabicPeriod"/>
            </a:pPr>
            <a:r>
              <a:rPr lang="en-US" altLang="en-US" dirty="0">
                <a:solidFill>
                  <a:schemeClr val="tx1">
                    <a:lumMod val="95000"/>
                    <a:lumOff val="5000"/>
                  </a:schemeClr>
                </a:solidFill>
              </a:rPr>
              <a:t>Scheduling processes and </a:t>
            </a:r>
            <a:r>
              <a:rPr lang="en-US" altLang="en-US" b="1" dirty="0">
                <a:solidFill>
                  <a:schemeClr val="tx1">
                    <a:lumMod val="95000"/>
                    <a:lumOff val="5000"/>
                  </a:schemeClr>
                </a:solidFill>
              </a:rPr>
              <a:t>threads</a:t>
            </a:r>
            <a:r>
              <a:rPr lang="en-US" altLang="en-US" dirty="0">
                <a:solidFill>
                  <a:schemeClr val="tx1">
                    <a:lumMod val="95000"/>
                    <a:lumOff val="5000"/>
                  </a:schemeClr>
                </a:solidFill>
              </a:rPr>
              <a:t> on the </a:t>
            </a:r>
            <a:r>
              <a:rPr lang="en-US" altLang="en-US" b="1" dirty="0">
                <a:solidFill>
                  <a:schemeClr val="tx1">
                    <a:lumMod val="95000"/>
                    <a:lumOff val="5000"/>
                  </a:schemeClr>
                </a:solidFill>
              </a:rPr>
              <a:t>CPUs</a:t>
            </a:r>
          </a:p>
          <a:p>
            <a:pPr marL="1489075" indent="-398463">
              <a:lnSpc>
                <a:spcPct val="150000"/>
              </a:lnSpc>
              <a:buFont typeface="+mj-lt"/>
              <a:buAutoNum type="arabicPeriod"/>
            </a:pPr>
            <a:r>
              <a:rPr lang="en-US" altLang="en-US" dirty="0">
                <a:solidFill>
                  <a:schemeClr val="tx1">
                    <a:lumMod val="95000"/>
                    <a:lumOff val="5000"/>
                  </a:schemeClr>
                </a:solidFill>
              </a:rPr>
              <a:t>Suspending and resuming processes</a:t>
            </a:r>
          </a:p>
          <a:p>
            <a:pPr marL="1489075" indent="-398463">
              <a:lnSpc>
                <a:spcPct val="150000"/>
              </a:lnSpc>
              <a:buFont typeface="+mj-lt"/>
              <a:buAutoNum type="arabicPeriod"/>
            </a:pPr>
            <a:r>
              <a:rPr lang="en-US" altLang="en-US" dirty="0">
                <a:solidFill>
                  <a:schemeClr val="tx1">
                    <a:lumMod val="95000"/>
                    <a:lumOff val="5000"/>
                  </a:schemeClr>
                </a:solidFill>
              </a:rPr>
              <a:t>Providing mechanisms for process synchronization</a:t>
            </a:r>
          </a:p>
          <a:p>
            <a:pPr marL="1489075" indent="-398463">
              <a:lnSpc>
                <a:spcPct val="150000"/>
              </a:lnSpc>
              <a:buFont typeface="+mj-lt"/>
              <a:buAutoNum type="arabicPeriod"/>
            </a:pPr>
            <a:r>
              <a:rPr lang="en-US" altLang="en-US" dirty="0">
                <a:solidFill>
                  <a:schemeClr val="tx1">
                    <a:lumMod val="95000"/>
                    <a:lumOff val="5000"/>
                  </a:schemeClr>
                </a:solidFill>
              </a:rPr>
              <a:t>Providing mechanisms for process communication</a:t>
            </a:r>
          </a:p>
        </p:txBody>
      </p:sp>
    </p:spTree>
    <p:extLst>
      <p:ext uri="{BB962C8B-B14F-4D97-AF65-F5344CB8AC3E}">
        <p14:creationId xmlns:p14="http://schemas.microsoft.com/office/powerpoint/2010/main" val="35733095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336105"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Resource Management</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1" y="937665"/>
            <a:ext cx="11651225" cy="5940088"/>
          </a:xfrm>
          <a:prstGeom prst="rect">
            <a:avLst/>
          </a:prstGeom>
        </p:spPr>
        <p:txBody>
          <a:bodyPr wrap="square">
            <a:spAutoFit/>
          </a:bodyPr>
          <a:lstStyle/>
          <a:p>
            <a:pPr marL="280988">
              <a:lnSpc>
                <a:spcPct val="150000"/>
              </a:lnSpc>
            </a:pPr>
            <a:r>
              <a:rPr lang="en-US" sz="2300" b="1" dirty="0" smtClean="0"/>
              <a:t>2) Memory Management</a:t>
            </a:r>
          </a:p>
          <a:p>
            <a:pPr marL="693738" indent="-412750">
              <a:lnSpc>
                <a:spcPct val="150000"/>
              </a:lnSpc>
              <a:buFont typeface="Arial" panose="020B0604020202020204" pitchFamily="34" charset="0"/>
              <a:buChar char="•"/>
            </a:pPr>
            <a:r>
              <a:rPr lang="en-US" altLang="en-US" sz="2300" dirty="0"/>
              <a:t>To execute a program all (or part) of the instructions must be in memory</a:t>
            </a:r>
          </a:p>
          <a:p>
            <a:pPr marL="693738" indent="-412750">
              <a:lnSpc>
                <a:spcPct val="150000"/>
              </a:lnSpc>
              <a:buFont typeface="Arial" panose="020B0604020202020204" pitchFamily="34" charset="0"/>
              <a:buChar char="•"/>
            </a:pPr>
            <a:r>
              <a:rPr lang="en-US" altLang="en-US" sz="2300" dirty="0"/>
              <a:t>All  (or part) of the data that is needed by the program must be in memory</a:t>
            </a:r>
          </a:p>
          <a:p>
            <a:pPr marL="693738" indent="-412750">
              <a:lnSpc>
                <a:spcPct val="150000"/>
              </a:lnSpc>
              <a:buFont typeface="Arial" panose="020B0604020202020204" pitchFamily="34" charset="0"/>
              <a:buChar char="•"/>
            </a:pPr>
            <a:r>
              <a:rPr lang="en-US" altLang="en-US" sz="2300" dirty="0"/>
              <a:t>Memory management determines what is in memory and when</a:t>
            </a:r>
          </a:p>
          <a:p>
            <a:pPr marL="1430338" lvl="1" indent="-398463">
              <a:lnSpc>
                <a:spcPct val="150000"/>
              </a:lnSpc>
              <a:buFont typeface="Arial" panose="020B0604020202020204" pitchFamily="34" charset="0"/>
              <a:buChar char="•"/>
            </a:pPr>
            <a:r>
              <a:rPr lang="en-US" altLang="en-US" sz="2000" dirty="0"/>
              <a:t>Optimizing CPU utilization and computer response to users</a:t>
            </a:r>
          </a:p>
          <a:p>
            <a:pPr marL="693738" indent="-412750">
              <a:lnSpc>
                <a:spcPct val="150000"/>
              </a:lnSpc>
              <a:buFont typeface="Arial" panose="020B0604020202020204" pitchFamily="34" charset="0"/>
              <a:buChar char="•"/>
            </a:pPr>
            <a:r>
              <a:rPr lang="en-US" altLang="en-US" sz="2300" dirty="0"/>
              <a:t>Memory management </a:t>
            </a:r>
            <a:r>
              <a:rPr lang="en-US" altLang="en-US" sz="2300" dirty="0" smtClean="0"/>
              <a:t>activities include:</a:t>
            </a:r>
            <a:endParaRPr lang="en-US" altLang="en-US" sz="2300" dirty="0"/>
          </a:p>
          <a:p>
            <a:pPr marL="1150938" lvl="1" indent="-412750">
              <a:lnSpc>
                <a:spcPct val="150000"/>
              </a:lnSpc>
              <a:buFont typeface="+mj-lt"/>
              <a:buAutoNum type="arabicPeriod"/>
            </a:pPr>
            <a:r>
              <a:rPr lang="en-US" altLang="en-US" sz="2000" dirty="0"/>
              <a:t>Keeping track of which parts of memory are currently being used and by whom</a:t>
            </a:r>
          </a:p>
          <a:p>
            <a:pPr marL="1150938" lvl="1" indent="-412750">
              <a:lnSpc>
                <a:spcPct val="150000"/>
              </a:lnSpc>
              <a:buFont typeface="+mj-lt"/>
              <a:buAutoNum type="arabicPeriod"/>
            </a:pPr>
            <a:r>
              <a:rPr lang="en-US" altLang="en-US" sz="2000" dirty="0"/>
              <a:t>Deciding which processes (or parts thereof) and data to move into and out of memory</a:t>
            </a:r>
          </a:p>
          <a:p>
            <a:pPr marL="1150938" lvl="1" indent="-412750">
              <a:lnSpc>
                <a:spcPct val="150000"/>
              </a:lnSpc>
              <a:buFont typeface="+mj-lt"/>
              <a:buAutoNum type="arabicPeriod"/>
            </a:pPr>
            <a:r>
              <a:rPr lang="en-US" altLang="en-US" sz="2000" dirty="0"/>
              <a:t>Allocating and deallocating memory space as needed</a:t>
            </a:r>
          </a:p>
          <a:p>
            <a:pPr lvl="1">
              <a:buFont typeface="Monotype Sorts" pitchFamily="-84" charset="2"/>
              <a:buNone/>
            </a:pPr>
            <a:endParaRPr lang="en-US" altLang="en-US" sz="2300" dirty="0"/>
          </a:p>
          <a:p>
            <a:pPr marL="693738" indent="-412750">
              <a:lnSpc>
                <a:spcPct val="150000"/>
              </a:lnSpc>
              <a:buFont typeface="Arial" panose="020B0604020202020204" pitchFamily="34" charset="0"/>
              <a:buChar char="•"/>
            </a:pPr>
            <a:endParaRPr lang="en-US" altLang="en-US" sz="2300" dirty="0">
              <a:solidFill>
                <a:schemeClr val="tx1">
                  <a:lumMod val="95000"/>
                  <a:lumOff val="5000"/>
                </a:schemeClr>
              </a:solidFill>
            </a:endParaRPr>
          </a:p>
        </p:txBody>
      </p:sp>
    </p:spTree>
    <p:extLst>
      <p:ext uri="{BB962C8B-B14F-4D97-AF65-F5344CB8AC3E}">
        <p14:creationId xmlns:p14="http://schemas.microsoft.com/office/powerpoint/2010/main" val="256534359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336105"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Resource Management</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6981" y="922167"/>
            <a:ext cx="11651225" cy="5992410"/>
          </a:xfrm>
          <a:prstGeom prst="rect">
            <a:avLst/>
          </a:prstGeom>
        </p:spPr>
        <p:txBody>
          <a:bodyPr wrap="square">
            <a:spAutoFit/>
          </a:bodyPr>
          <a:lstStyle/>
          <a:p>
            <a:pPr marL="280988">
              <a:lnSpc>
                <a:spcPct val="150000"/>
              </a:lnSpc>
            </a:pPr>
            <a:r>
              <a:rPr lang="en-US" b="1" dirty="0" smtClean="0"/>
              <a:t>3) </a:t>
            </a:r>
            <a:r>
              <a:rPr lang="en-US" altLang="en-US" b="1" dirty="0"/>
              <a:t>File-system </a:t>
            </a:r>
            <a:r>
              <a:rPr lang="en-US" altLang="en-US" b="1" dirty="0" smtClean="0"/>
              <a:t>Management</a:t>
            </a:r>
            <a:endParaRPr lang="en-US" b="1" dirty="0" smtClean="0"/>
          </a:p>
          <a:p>
            <a:pPr marL="693738" indent="-412750">
              <a:lnSpc>
                <a:spcPct val="150000"/>
              </a:lnSpc>
              <a:buFont typeface="Arial" panose="020B0604020202020204" pitchFamily="34" charset="0"/>
              <a:buChar char="•"/>
            </a:pPr>
            <a:r>
              <a:rPr lang="en-US" altLang="en-US" dirty="0" smtClean="0"/>
              <a:t>OS </a:t>
            </a:r>
            <a:r>
              <a:rPr lang="en-US" altLang="en-US" dirty="0"/>
              <a:t>provides </a:t>
            </a:r>
            <a:r>
              <a:rPr lang="en-US" altLang="en-US" b="1" dirty="0"/>
              <a:t>uniform</a:t>
            </a:r>
            <a:r>
              <a:rPr lang="en-US" altLang="en-US" dirty="0"/>
              <a:t>, </a:t>
            </a:r>
            <a:r>
              <a:rPr lang="en-US" altLang="en-US" b="1" dirty="0"/>
              <a:t>logical</a:t>
            </a:r>
            <a:r>
              <a:rPr lang="en-US" altLang="en-US" dirty="0"/>
              <a:t> </a:t>
            </a:r>
            <a:r>
              <a:rPr lang="en-US" altLang="en-US" b="1" dirty="0"/>
              <a:t>view</a:t>
            </a:r>
            <a:r>
              <a:rPr lang="en-US" altLang="en-US" dirty="0"/>
              <a:t> of information storage</a:t>
            </a:r>
          </a:p>
          <a:p>
            <a:pPr marL="1150938" lvl="1" indent="-517525">
              <a:lnSpc>
                <a:spcPct val="150000"/>
              </a:lnSpc>
              <a:buFont typeface="Arial" panose="020B0604020202020204" pitchFamily="34" charset="0"/>
              <a:buChar char="•"/>
            </a:pPr>
            <a:r>
              <a:rPr lang="en-US" altLang="en-US" dirty="0"/>
              <a:t>Abstracts physical properties to logical storage unit  - </a:t>
            </a:r>
            <a:r>
              <a:rPr lang="en-US" altLang="en-US" b="1" dirty="0"/>
              <a:t>file</a:t>
            </a:r>
          </a:p>
          <a:p>
            <a:pPr marL="1150938" lvl="1" indent="-517525">
              <a:lnSpc>
                <a:spcPct val="150000"/>
              </a:lnSpc>
              <a:buFont typeface="Arial" panose="020B0604020202020204" pitchFamily="34" charset="0"/>
              <a:buChar char="•"/>
            </a:pPr>
            <a:r>
              <a:rPr lang="en-US" altLang="en-US" dirty="0"/>
              <a:t>Each medium is controlled by device (i.e., </a:t>
            </a:r>
            <a:r>
              <a:rPr lang="en-US" altLang="en-US" b="1" dirty="0"/>
              <a:t>disk</a:t>
            </a:r>
            <a:r>
              <a:rPr lang="en-US" altLang="en-US" dirty="0"/>
              <a:t> </a:t>
            </a:r>
            <a:r>
              <a:rPr lang="en-US" altLang="en-US" b="1" dirty="0"/>
              <a:t>drive</a:t>
            </a:r>
            <a:r>
              <a:rPr lang="en-US" altLang="en-US" dirty="0"/>
              <a:t>, </a:t>
            </a:r>
            <a:r>
              <a:rPr lang="en-US" altLang="en-US" b="1" dirty="0"/>
              <a:t>tape</a:t>
            </a:r>
            <a:r>
              <a:rPr lang="en-US" altLang="en-US" dirty="0"/>
              <a:t> </a:t>
            </a:r>
            <a:r>
              <a:rPr lang="en-US" altLang="en-US" b="1" dirty="0"/>
              <a:t>drive</a:t>
            </a:r>
            <a:r>
              <a:rPr lang="en-US" altLang="en-US" dirty="0"/>
              <a:t>)</a:t>
            </a:r>
          </a:p>
          <a:p>
            <a:pPr marL="1652588" lvl="1" indent="-339725">
              <a:lnSpc>
                <a:spcPct val="150000"/>
              </a:lnSpc>
              <a:buFont typeface="Arial" panose="020B0604020202020204" pitchFamily="34" charset="0"/>
              <a:buChar char="•"/>
            </a:pPr>
            <a:r>
              <a:rPr lang="en-US" altLang="en-US" dirty="0"/>
              <a:t>Varying properties include </a:t>
            </a:r>
            <a:r>
              <a:rPr lang="en-US" altLang="en-US" b="1" dirty="0"/>
              <a:t>access</a:t>
            </a:r>
            <a:r>
              <a:rPr lang="en-US" altLang="en-US" dirty="0"/>
              <a:t> </a:t>
            </a:r>
            <a:r>
              <a:rPr lang="en-US" altLang="en-US" b="1" dirty="0"/>
              <a:t>speed</a:t>
            </a:r>
            <a:r>
              <a:rPr lang="en-US" altLang="en-US" dirty="0"/>
              <a:t>, </a:t>
            </a:r>
            <a:r>
              <a:rPr lang="en-US" altLang="en-US" b="1" dirty="0"/>
              <a:t>capacity</a:t>
            </a:r>
            <a:r>
              <a:rPr lang="en-US" altLang="en-US" dirty="0"/>
              <a:t>, </a:t>
            </a:r>
            <a:r>
              <a:rPr lang="en-US" altLang="en-US" b="1" dirty="0"/>
              <a:t>data-transfer</a:t>
            </a:r>
            <a:r>
              <a:rPr lang="en-US" altLang="en-US" dirty="0"/>
              <a:t> </a:t>
            </a:r>
            <a:r>
              <a:rPr lang="en-US" altLang="en-US" b="1" dirty="0"/>
              <a:t>rate</a:t>
            </a:r>
            <a:r>
              <a:rPr lang="en-US" altLang="en-US" dirty="0"/>
              <a:t>, </a:t>
            </a:r>
            <a:r>
              <a:rPr lang="en-US" altLang="en-US" b="1" dirty="0"/>
              <a:t>access</a:t>
            </a:r>
            <a:r>
              <a:rPr lang="en-US" altLang="en-US" dirty="0"/>
              <a:t> </a:t>
            </a:r>
            <a:r>
              <a:rPr lang="en-US" altLang="en-US" b="1" dirty="0"/>
              <a:t>method</a:t>
            </a:r>
            <a:r>
              <a:rPr lang="en-US" altLang="en-US" dirty="0"/>
              <a:t> (sequential or random)</a:t>
            </a:r>
          </a:p>
          <a:p>
            <a:pPr lvl="2">
              <a:lnSpc>
                <a:spcPct val="90000"/>
              </a:lnSpc>
            </a:pPr>
            <a:endParaRPr lang="en-US" altLang="en-US" sz="600" dirty="0"/>
          </a:p>
          <a:p>
            <a:pPr marL="693738" indent="-412750">
              <a:lnSpc>
                <a:spcPct val="150000"/>
              </a:lnSpc>
              <a:buFont typeface="Arial" panose="020B0604020202020204" pitchFamily="34" charset="0"/>
              <a:buChar char="•"/>
            </a:pPr>
            <a:r>
              <a:rPr lang="en-US" altLang="en-US" b="1" dirty="0"/>
              <a:t>File-System management</a:t>
            </a:r>
          </a:p>
          <a:p>
            <a:pPr marL="1150938" lvl="1" indent="-517525">
              <a:lnSpc>
                <a:spcPct val="150000"/>
              </a:lnSpc>
              <a:buFont typeface="Arial" panose="020B0604020202020204" pitchFamily="34" charset="0"/>
              <a:buChar char="•"/>
            </a:pPr>
            <a:r>
              <a:rPr lang="en-US" altLang="en-US" dirty="0"/>
              <a:t>Files usually organized into directories</a:t>
            </a:r>
          </a:p>
          <a:p>
            <a:pPr marL="1150938" lvl="1" indent="-517525">
              <a:lnSpc>
                <a:spcPct val="150000"/>
              </a:lnSpc>
              <a:buFont typeface="Arial" panose="020B0604020202020204" pitchFamily="34" charset="0"/>
              <a:buChar char="•"/>
            </a:pPr>
            <a:r>
              <a:rPr lang="en-US" altLang="en-US" dirty="0"/>
              <a:t>Access control on most systems to determine who can access what</a:t>
            </a:r>
          </a:p>
          <a:p>
            <a:pPr marL="1150938" lvl="1" indent="-517525">
              <a:lnSpc>
                <a:spcPct val="150000"/>
              </a:lnSpc>
              <a:buFont typeface="Arial" panose="020B0604020202020204" pitchFamily="34" charset="0"/>
              <a:buChar char="•"/>
            </a:pPr>
            <a:r>
              <a:rPr lang="en-US" altLang="en-US" b="1" dirty="0"/>
              <a:t>OS activities include</a:t>
            </a:r>
          </a:p>
          <a:p>
            <a:pPr marL="1652588" lvl="1" indent="-339725">
              <a:lnSpc>
                <a:spcPct val="150000"/>
              </a:lnSpc>
              <a:buFont typeface="Arial" panose="020B0604020202020204" pitchFamily="34" charset="0"/>
              <a:buChar char="•"/>
            </a:pPr>
            <a:r>
              <a:rPr lang="en-US" altLang="en-US" dirty="0"/>
              <a:t>Creating and deleting files and directories</a:t>
            </a:r>
          </a:p>
          <a:p>
            <a:pPr marL="1652588" lvl="1" indent="-339725">
              <a:lnSpc>
                <a:spcPct val="150000"/>
              </a:lnSpc>
              <a:buFont typeface="Arial" panose="020B0604020202020204" pitchFamily="34" charset="0"/>
              <a:buChar char="•"/>
            </a:pPr>
            <a:r>
              <a:rPr lang="en-US" altLang="en-US" dirty="0"/>
              <a:t>Primitives to manipulate files and directories</a:t>
            </a:r>
          </a:p>
          <a:p>
            <a:pPr marL="1652588" lvl="1" indent="-339725">
              <a:lnSpc>
                <a:spcPct val="150000"/>
              </a:lnSpc>
              <a:buFont typeface="Arial" panose="020B0604020202020204" pitchFamily="34" charset="0"/>
              <a:buChar char="•"/>
            </a:pPr>
            <a:r>
              <a:rPr lang="en-US" altLang="en-US" dirty="0"/>
              <a:t>Mapping files onto secondary storage</a:t>
            </a:r>
          </a:p>
          <a:p>
            <a:pPr marL="1652588" lvl="1" indent="-339725">
              <a:lnSpc>
                <a:spcPct val="150000"/>
              </a:lnSpc>
              <a:buFont typeface="Arial" panose="020B0604020202020204" pitchFamily="34" charset="0"/>
              <a:buChar char="•"/>
            </a:pPr>
            <a:r>
              <a:rPr lang="en-US" altLang="en-US" dirty="0"/>
              <a:t>Backup files onto stable (non-volatile) storage </a:t>
            </a:r>
            <a:r>
              <a:rPr lang="en-US" altLang="en-US" dirty="0" smtClean="0"/>
              <a:t>media</a:t>
            </a:r>
            <a:endParaRPr lang="en-US" altLang="en-US" dirty="0">
              <a:solidFill>
                <a:schemeClr val="tx1">
                  <a:lumMod val="95000"/>
                  <a:lumOff val="5000"/>
                </a:schemeClr>
              </a:solidFill>
            </a:endParaRPr>
          </a:p>
        </p:txBody>
      </p:sp>
    </p:spTree>
    <p:extLst>
      <p:ext uri="{BB962C8B-B14F-4D97-AF65-F5344CB8AC3E}">
        <p14:creationId xmlns:p14="http://schemas.microsoft.com/office/powerpoint/2010/main" val="359613474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336105"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a:solidFill>
                    <a:srgbClr val="00B050"/>
                  </a:solidFill>
                </a:rPr>
                <a:t>Resource Management</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35973" y="995907"/>
            <a:ext cx="11651225" cy="5632311"/>
          </a:xfrm>
          <a:prstGeom prst="rect">
            <a:avLst/>
          </a:prstGeom>
        </p:spPr>
        <p:txBody>
          <a:bodyPr wrap="square">
            <a:spAutoFit/>
          </a:bodyPr>
          <a:lstStyle/>
          <a:p>
            <a:pPr marL="280988">
              <a:lnSpc>
                <a:spcPct val="150000"/>
              </a:lnSpc>
            </a:pPr>
            <a:r>
              <a:rPr lang="en-US" sz="2000" b="1" dirty="0" smtClean="0"/>
              <a:t>4) </a:t>
            </a:r>
            <a:r>
              <a:rPr lang="en-US" altLang="en-US" sz="2000" b="1" dirty="0" smtClean="0"/>
              <a:t>Mass-Storage Management</a:t>
            </a:r>
            <a:endParaRPr lang="en-US" sz="2000" b="1" dirty="0" smtClean="0"/>
          </a:p>
          <a:p>
            <a:pPr marL="693738" indent="-412750">
              <a:lnSpc>
                <a:spcPct val="150000"/>
              </a:lnSpc>
              <a:buFont typeface="Arial" panose="020B0604020202020204" pitchFamily="34" charset="0"/>
              <a:buChar char="•"/>
            </a:pPr>
            <a:r>
              <a:rPr lang="en-US" altLang="en-US" sz="2000" dirty="0" smtClean="0"/>
              <a:t>Usually </a:t>
            </a:r>
            <a:r>
              <a:rPr lang="en-US" altLang="en-US" sz="2000" dirty="0"/>
              <a:t>disks used to </a:t>
            </a:r>
            <a:r>
              <a:rPr lang="en-US" altLang="en-US" sz="2000" b="1" dirty="0"/>
              <a:t>store</a:t>
            </a:r>
            <a:r>
              <a:rPr lang="en-US" altLang="en-US" sz="2000" dirty="0"/>
              <a:t> </a:t>
            </a:r>
            <a:r>
              <a:rPr lang="en-US" altLang="en-US" sz="2000" b="1" dirty="0"/>
              <a:t>data</a:t>
            </a:r>
            <a:r>
              <a:rPr lang="en-US" altLang="en-US" sz="2000" dirty="0"/>
              <a:t> that does </a:t>
            </a:r>
            <a:r>
              <a:rPr lang="en-US" altLang="en-US" sz="2000" b="1" dirty="0"/>
              <a:t>not</a:t>
            </a:r>
            <a:r>
              <a:rPr lang="en-US" altLang="en-US" sz="2000" dirty="0"/>
              <a:t> </a:t>
            </a:r>
            <a:r>
              <a:rPr lang="en-US" altLang="en-US" sz="2000" b="1" dirty="0"/>
              <a:t>fit</a:t>
            </a:r>
            <a:r>
              <a:rPr lang="en-US" altLang="en-US" sz="2000" dirty="0"/>
              <a:t> in </a:t>
            </a:r>
            <a:r>
              <a:rPr lang="en-US" altLang="en-US" sz="2000" b="1" dirty="0"/>
              <a:t>main</a:t>
            </a:r>
            <a:r>
              <a:rPr lang="en-US" altLang="en-US" sz="2000" dirty="0"/>
              <a:t> </a:t>
            </a:r>
            <a:r>
              <a:rPr lang="en-US" altLang="en-US" sz="2000" b="1" dirty="0"/>
              <a:t>memory</a:t>
            </a:r>
            <a:r>
              <a:rPr lang="en-US" altLang="en-US" sz="2000" dirty="0"/>
              <a:t> or data that must be kept for a </a:t>
            </a:r>
            <a:r>
              <a:rPr lang="ja-JP" altLang="en-US" sz="2000" dirty="0"/>
              <a:t>“</a:t>
            </a:r>
            <a:r>
              <a:rPr lang="en-US" altLang="ja-JP" sz="2000" b="1" dirty="0"/>
              <a:t>long</a:t>
            </a:r>
            <a:r>
              <a:rPr lang="ja-JP" altLang="en-US" sz="2000" dirty="0"/>
              <a:t>”</a:t>
            </a:r>
            <a:r>
              <a:rPr lang="en-US" altLang="ja-JP" sz="2000" dirty="0"/>
              <a:t> period of time</a:t>
            </a:r>
          </a:p>
          <a:p>
            <a:pPr marL="693738" indent="-412750">
              <a:lnSpc>
                <a:spcPct val="150000"/>
              </a:lnSpc>
              <a:buFont typeface="Arial" panose="020B0604020202020204" pitchFamily="34" charset="0"/>
              <a:buChar char="•"/>
            </a:pPr>
            <a:r>
              <a:rPr lang="en-US" altLang="en-US" sz="2000" dirty="0"/>
              <a:t>Proper management is of central importance</a:t>
            </a:r>
          </a:p>
          <a:p>
            <a:pPr marL="693738" indent="-412750">
              <a:lnSpc>
                <a:spcPct val="150000"/>
              </a:lnSpc>
              <a:buFont typeface="Arial" panose="020B0604020202020204" pitchFamily="34" charset="0"/>
              <a:buChar char="•"/>
            </a:pPr>
            <a:r>
              <a:rPr lang="en-US" altLang="en-US" sz="2000" b="1" dirty="0"/>
              <a:t>Entire</a:t>
            </a:r>
            <a:r>
              <a:rPr lang="en-US" altLang="en-US" sz="2000" dirty="0"/>
              <a:t> </a:t>
            </a:r>
            <a:r>
              <a:rPr lang="en-US" altLang="en-US" sz="2000" b="1" dirty="0"/>
              <a:t>speed</a:t>
            </a:r>
            <a:r>
              <a:rPr lang="en-US" altLang="en-US" sz="2000" dirty="0"/>
              <a:t> of computer operation hinges on disk subsystem and its algorithms</a:t>
            </a:r>
          </a:p>
          <a:p>
            <a:pPr marL="693738" indent="-412750">
              <a:lnSpc>
                <a:spcPct val="150000"/>
              </a:lnSpc>
              <a:buFont typeface="Arial" panose="020B0604020202020204" pitchFamily="34" charset="0"/>
              <a:buChar char="•"/>
            </a:pPr>
            <a:r>
              <a:rPr lang="en-US" altLang="en-US" sz="2000" b="1" dirty="0"/>
              <a:t>OS activities</a:t>
            </a:r>
          </a:p>
          <a:p>
            <a:pPr marL="1652588" lvl="1" indent="-339725">
              <a:lnSpc>
                <a:spcPct val="150000"/>
              </a:lnSpc>
              <a:buFont typeface="Arial" panose="020B0604020202020204" pitchFamily="34" charset="0"/>
              <a:buChar char="•"/>
            </a:pPr>
            <a:r>
              <a:rPr lang="en-US" altLang="en-US" sz="2000" dirty="0"/>
              <a:t>Mounting and unmounting</a:t>
            </a:r>
          </a:p>
          <a:p>
            <a:pPr marL="1652588" lvl="1" indent="-339725">
              <a:lnSpc>
                <a:spcPct val="150000"/>
              </a:lnSpc>
              <a:buFont typeface="Arial" panose="020B0604020202020204" pitchFamily="34" charset="0"/>
              <a:buChar char="•"/>
            </a:pPr>
            <a:r>
              <a:rPr lang="en-US" altLang="en-US" sz="2000" dirty="0"/>
              <a:t>Free-space management</a:t>
            </a:r>
          </a:p>
          <a:p>
            <a:pPr marL="1652588" lvl="1" indent="-339725">
              <a:lnSpc>
                <a:spcPct val="150000"/>
              </a:lnSpc>
              <a:buFont typeface="Arial" panose="020B0604020202020204" pitchFamily="34" charset="0"/>
              <a:buChar char="•"/>
            </a:pPr>
            <a:r>
              <a:rPr lang="en-US" altLang="en-US" sz="2000" dirty="0"/>
              <a:t>Storage allocation</a:t>
            </a:r>
          </a:p>
          <a:p>
            <a:pPr marL="1652588" lvl="1" indent="-339725">
              <a:lnSpc>
                <a:spcPct val="150000"/>
              </a:lnSpc>
              <a:buFont typeface="Arial" panose="020B0604020202020204" pitchFamily="34" charset="0"/>
              <a:buChar char="•"/>
            </a:pPr>
            <a:r>
              <a:rPr lang="en-US" altLang="en-US" sz="2000" dirty="0"/>
              <a:t>Disk scheduling</a:t>
            </a:r>
          </a:p>
          <a:p>
            <a:pPr marL="1652588" lvl="1" indent="-339725">
              <a:lnSpc>
                <a:spcPct val="150000"/>
              </a:lnSpc>
              <a:buFont typeface="Arial" panose="020B0604020202020204" pitchFamily="34" charset="0"/>
              <a:buChar char="•"/>
            </a:pPr>
            <a:r>
              <a:rPr lang="en-US" altLang="en-US" sz="2000" dirty="0"/>
              <a:t>Partitioning</a:t>
            </a:r>
          </a:p>
          <a:p>
            <a:pPr marL="1652588" lvl="1" indent="-339725">
              <a:lnSpc>
                <a:spcPct val="150000"/>
              </a:lnSpc>
              <a:buFont typeface="Arial" panose="020B0604020202020204" pitchFamily="34" charset="0"/>
              <a:buChar char="•"/>
            </a:pPr>
            <a:r>
              <a:rPr lang="en-US" altLang="en-US" sz="2000" dirty="0" smtClean="0"/>
              <a:t>Protection</a:t>
            </a:r>
            <a:endParaRPr lang="en-US" altLang="en-US" sz="2000" dirty="0">
              <a:solidFill>
                <a:schemeClr val="tx1">
                  <a:lumMod val="95000"/>
                  <a:lumOff val="5000"/>
                </a:schemeClr>
              </a:solidFill>
            </a:endParaRPr>
          </a:p>
        </p:txBody>
      </p:sp>
    </p:spTree>
    <p:extLst>
      <p:ext uri="{BB962C8B-B14F-4D97-AF65-F5344CB8AC3E}">
        <p14:creationId xmlns:p14="http://schemas.microsoft.com/office/powerpoint/2010/main" val="4117886128"/>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7885089"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Characteristics of Various Types of Storage</a:t>
              </a:r>
              <a:endParaRPr lang="en-US" alt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4</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3" name="Picture 4">
            <a:extLst>
              <a:ext uri="{FF2B5EF4-FFF2-40B4-BE49-F238E27FC236}">
                <a16:creationId xmlns:a16="http://schemas.microsoft.com/office/drawing/2014/main" id="{E7E6D134-C41F-4C06-AAAF-DB2716C6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139825"/>
            <a:ext cx="11361735" cy="476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28142" y="6088460"/>
            <a:ext cx="9947897" cy="369332"/>
          </a:xfrm>
          <a:prstGeom prst="rect">
            <a:avLst/>
          </a:prstGeom>
        </p:spPr>
        <p:txBody>
          <a:bodyPr wrap="square">
            <a:spAutoFit/>
          </a:bodyPr>
          <a:lstStyle/>
          <a:p>
            <a:pPr marL="285750" indent="-285750">
              <a:buFont typeface="Arial" panose="020B0604020202020204" pitchFamily="34" charset="0"/>
              <a:buChar char="•"/>
              <a:defRPr/>
            </a:pPr>
            <a:r>
              <a:rPr lang="en-US" dirty="0" smtClean="0">
                <a:ea typeface="ＭＳ Ｐゴシック" charset="0"/>
                <a:cs typeface="ＭＳ Ｐゴシック" charset="0"/>
              </a:rPr>
              <a:t>    </a:t>
            </a:r>
            <a:r>
              <a:rPr lang="en-US" dirty="0">
                <a:ea typeface="ＭＳ Ｐゴシック" charset="0"/>
                <a:cs typeface="ＭＳ Ｐゴシック" charset="0"/>
              </a:rPr>
              <a:t>Movement between levels of storage hierarchy can be explicit or implicit</a:t>
            </a:r>
          </a:p>
        </p:txBody>
      </p:sp>
    </p:spTree>
    <p:extLst>
      <p:ext uri="{BB962C8B-B14F-4D97-AF65-F5344CB8AC3E}">
        <p14:creationId xmlns:p14="http://schemas.microsoft.com/office/powerpoint/2010/main" val="217266456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13" name="组合 9">
            <a:extLst>
              <a:ext uri="{FF2B5EF4-FFF2-40B4-BE49-F238E27FC236}">
                <a16:creationId xmlns:a16="http://schemas.microsoft.com/office/drawing/2014/main" id="{558CC3F4-24F2-4D71-8114-35FBC57E409E}"/>
              </a:ext>
            </a:extLst>
          </p:cNvPr>
          <p:cNvGrpSpPr/>
          <p:nvPr/>
        </p:nvGrpSpPr>
        <p:grpSpPr>
          <a:xfrm>
            <a:off x="2960369" y="2069393"/>
            <a:ext cx="7968887" cy="1197058"/>
            <a:chOff x="6124654" y="800550"/>
            <a:chExt cx="6153045" cy="1197058"/>
          </a:xfrm>
        </p:grpSpPr>
        <p:sp>
          <p:nvSpPr>
            <p:cNvPr id="14"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b="1" dirty="0" smtClean="0">
                  <a:solidFill>
                    <a:srgbClr val="00B050"/>
                  </a:solidFill>
                  <a:latin typeface="+mj-lt"/>
                  <a:ea typeface="微软雅黑" panose="020B0503020204020204" pitchFamily="34" charset="-122"/>
                </a:rPr>
                <a:t>Understanding</a:t>
              </a:r>
              <a:endParaRPr lang="zh-CN" altLang="en-US" sz="4000" b="1" dirty="0">
                <a:solidFill>
                  <a:srgbClr val="00B050"/>
                </a:solidFill>
                <a:latin typeface="+mj-lt"/>
                <a:ea typeface="微软雅黑" panose="020B0503020204020204" pitchFamily="34" charset="-122"/>
              </a:endParaRPr>
            </a:p>
          </p:txBody>
        </p:sp>
        <p:sp>
          <p:nvSpPr>
            <p:cNvPr id="15" name="文本框 11">
              <a:extLst>
                <a:ext uri="{FF2B5EF4-FFF2-40B4-BE49-F238E27FC236}">
                  <a16:creationId xmlns:a16="http://schemas.microsoft.com/office/drawing/2014/main" id="{CC083D12-B503-4B67-8D8D-9790679E284D}"/>
                </a:ext>
              </a:extLst>
            </p:cNvPr>
            <p:cNvSpPr txBox="1"/>
            <p:nvPr/>
          </p:nvSpPr>
          <p:spPr>
            <a:xfrm>
              <a:off x="6227177" y="1412833"/>
              <a:ext cx="6050522" cy="584775"/>
            </a:xfrm>
            <a:prstGeom prst="rect">
              <a:avLst/>
            </a:prstGeom>
            <a:noFill/>
          </p:spPr>
          <p:txBody>
            <a:bodyPr wrap="square" rtlCol="0">
              <a:spAutoFit/>
            </a:bodyPr>
            <a:lstStyle/>
            <a:p>
              <a:pPr lvl="1"/>
              <a:r>
                <a:rPr lang="en-US" altLang="en-US" sz="3200" b="1" dirty="0">
                  <a:solidFill>
                    <a:srgbClr val="006699"/>
                  </a:solidFill>
                </a:rPr>
                <a:t>Computing Environments</a:t>
              </a:r>
            </a:p>
          </p:txBody>
        </p:sp>
      </p:grpSp>
      <p:grpSp>
        <p:nvGrpSpPr>
          <p:cNvPr id="17" name="组合 22">
            <a:extLst>
              <a:ext uri="{FF2B5EF4-FFF2-40B4-BE49-F238E27FC236}">
                <a16:creationId xmlns:a16="http://schemas.microsoft.com/office/drawing/2014/main" id="{B8247F47-19E5-4E6A-8867-3423F2E7AEAE}"/>
              </a:ext>
            </a:extLst>
          </p:cNvPr>
          <p:cNvGrpSpPr/>
          <p:nvPr/>
        </p:nvGrpSpPr>
        <p:grpSpPr>
          <a:xfrm>
            <a:off x="1398779" y="2270211"/>
            <a:ext cx="1126328" cy="1243276"/>
            <a:chOff x="1950418" y="3368985"/>
            <a:chExt cx="432211" cy="477089"/>
          </a:xfrm>
        </p:grpSpPr>
        <p:sp>
          <p:nvSpPr>
            <p:cNvPr id="19"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0"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30292590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27779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Introduction</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46374" y="1487002"/>
            <a:ext cx="11300346" cy="3669018"/>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en-US" sz="2400" dirty="0">
                <a:solidFill>
                  <a:schemeClr val="tx1">
                    <a:lumMod val="95000"/>
                    <a:lumOff val="5000"/>
                  </a:schemeClr>
                </a:solidFill>
              </a:rPr>
              <a:t>An </a:t>
            </a:r>
            <a:r>
              <a:rPr lang="en-US" altLang="en-US" sz="2400" b="1" dirty="0">
                <a:solidFill>
                  <a:schemeClr val="tx1">
                    <a:lumMod val="95000"/>
                    <a:lumOff val="5000"/>
                  </a:schemeClr>
                </a:solidFill>
              </a:rPr>
              <a:t>operating system </a:t>
            </a:r>
            <a:r>
              <a:rPr lang="en-US" altLang="en-US" sz="2400" dirty="0">
                <a:solidFill>
                  <a:schemeClr val="tx1">
                    <a:lumMod val="95000"/>
                    <a:lumOff val="5000"/>
                  </a:schemeClr>
                </a:solidFill>
              </a:rPr>
              <a:t>is software that manages a </a:t>
            </a:r>
            <a:r>
              <a:rPr lang="en-US" altLang="en-US" sz="2400" b="1" dirty="0">
                <a:solidFill>
                  <a:schemeClr val="tx1">
                    <a:lumMod val="95000"/>
                    <a:lumOff val="5000"/>
                  </a:schemeClr>
                </a:solidFill>
              </a:rPr>
              <a:t>computer’s</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hardware</a:t>
            </a:r>
            <a:r>
              <a:rPr lang="en-US" altLang="en-US" sz="2400" dirty="0">
                <a:solidFill>
                  <a:schemeClr val="tx1">
                    <a:lumMod val="95000"/>
                    <a:lumOff val="5000"/>
                  </a:schemeClr>
                </a:solidFill>
              </a:rPr>
              <a:t>. </a:t>
            </a:r>
            <a:endParaRPr lang="en-US" altLang="en-US" sz="2400" dirty="0" smtClean="0">
              <a:solidFill>
                <a:schemeClr val="tx1">
                  <a:lumMod val="95000"/>
                  <a:lumOff val="5000"/>
                </a:schemeClr>
              </a:solidFill>
            </a:endParaRPr>
          </a:p>
          <a:p>
            <a:pPr marL="342900" indent="-342900">
              <a:lnSpc>
                <a:spcPct val="200000"/>
              </a:lnSpc>
              <a:buFont typeface="Arial" panose="020B0604020202020204" pitchFamily="34" charset="0"/>
              <a:buChar char="•"/>
            </a:pPr>
            <a:r>
              <a:rPr lang="en-US" altLang="en-US" sz="2400" dirty="0" smtClean="0">
                <a:solidFill>
                  <a:schemeClr val="tx1">
                    <a:lumMod val="95000"/>
                    <a:lumOff val="5000"/>
                  </a:schemeClr>
                </a:solidFill>
              </a:rPr>
              <a:t>It </a:t>
            </a:r>
            <a:r>
              <a:rPr lang="en-US" altLang="en-US" sz="2400" dirty="0">
                <a:solidFill>
                  <a:schemeClr val="tx1">
                    <a:lumMod val="95000"/>
                    <a:lumOff val="5000"/>
                  </a:schemeClr>
                </a:solidFill>
              </a:rPr>
              <a:t>also provides a </a:t>
            </a:r>
            <a:r>
              <a:rPr lang="en-US" altLang="en-US" sz="2400" b="1" dirty="0">
                <a:solidFill>
                  <a:schemeClr val="tx1">
                    <a:lumMod val="95000"/>
                    <a:lumOff val="5000"/>
                  </a:schemeClr>
                </a:solidFill>
              </a:rPr>
              <a:t>basis</a:t>
            </a:r>
            <a:r>
              <a:rPr lang="en-US" altLang="en-US" sz="2400" dirty="0">
                <a:solidFill>
                  <a:schemeClr val="tx1">
                    <a:lumMod val="95000"/>
                    <a:lumOff val="5000"/>
                  </a:schemeClr>
                </a:solidFill>
              </a:rPr>
              <a:t> for </a:t>
            </a:r>
            <a:r>
              <a:rPr lang="en-US" altLang="en-US" sz="2400" b="1" dirty="0">
                <a:solidFill>
                  <a:schemeClr val="tx1">
                    <a:lumMod val="95000"/>
                    <a:lumOff val="5000"/>
                  </a:schemeClr>
                </a:solidFill>
              </a:rPr>
              <a:t>application</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programs</a:t>
            </a:r>
            <a:r>
              <a:rPr lang="en-US" altLang="en-US" sz="2400" dirty="0">
                <a:solidFill>
                  <a:schemeClr val="tx1">
                    <a:lumMod val="95000"/>
                    <a:lumOff val="5000"/>
                  </a:schemeClr>
                </a:solidFill>
              </a:rPr>
              <a:t> and </a:t>
            </a:r>
            <a:r>
              <a:rPr lang="en-US" altLang="en-US" sz="2400" b="1" dirty="0">
                <a:solidFill>
                  <a:schemeClr val="tx1">
                    <a:lumMod val="95000"/>
                    <a:lumOff val="5000"/>
                  </a:schemeClr>
                </a:solidFill>
              </a:rPr>
              <a:t>acts</a:t>
            </a:r>
            <a:r>
              <a:rPr lang="en-US" altLang="en-US" sz="2400" dirty="0">
                <a:solidFill>
                  <a:schemeClr val="tx1">
                    <a:lumMod val="95000"/>
                    <a:lumOff val="5000"/>
                  </a:schemeClr>
                </a:solidFill>
              </a:rPr>
              <a:t> as an </a:t>
            </a:r>
            <a:r>
              <a:rPr lang="en-US" altLang="en-US" sz="2400" b="1" dirty="0">
                <a:solidFill>
                  <a:schemeClr val="tx1">
                    <a:lumMod val="95000"/>
                    <a:lumOff val="5000"/>
                  </a:schemeClr>
                </a:solidFill>
              </a:rPr>
              <a:t>intermediary</a:t>
            </a:r>
            <a:r>
              <a:rPr lang="en-US" altLang="en-US" sz="2400" dirty="0">
                <a:solidFill>
                  <a:schemeClr val="tx1">
                    <a:lumMod val="95000"/>
                    <a:lumOff val="5000"/>
                  </a:schemeClr>
                </a:solidFill>
              </a:rPr>
              <a:t> between the computer user and the computer hardware</a:t>
            </a:r>
            <a:r>
              <a:rPr lang="en-US" altLang="en-US" sz="2400" dirty="0" smtClean="0">
                <a:solidFill>
                  <a:schemeClr val="tx1">
                    <a:lumMod val="95000"/>
                    <a:lumOff val="5000"/>
                  </a:schemeClr>
                </a:solidFill>
              </a:rPr>
              <a:t>.</a:t>
            </a:r>
          </a:p>
          <a:p>
            <a:pPr marL="342900" indent="-342900">
              <a:lnSpc>
                <a:spcPct val="200000"/>
              </a:lnSpc>
              <a:buFont typeface="Arial" panose="020B0604020202020204" pitchFamily="34" charset="0"/>
              <a:buChar char="•"/>
            </a:pPr>
            <a:r>
              <a:rPr lang="en-US" altLang="en-US" sz="2400" dirty="0">
                <a:solidFill>
                  <a:schemeClr val="tx1">
                    <a:lumMod val="95000"/>
                    <a:lumOff val="5000"/>
                  </a:schemeClr>
                </a:solidFill>
              </a:rPr>
              <a:t>An amazing aspect of operating systems is </a:t>
            </a:r>
            <a:r>
              <a:rPr lang="en-US" altLang="en-US" sz="2400" b="1" dirty="0">
                <a:solidFill>
                  <a:schemeClr val="tx1">
                    <a:lumMod val="95000"/>
                    <a:lumOff val="5000"/>
                  </a:schemeClr>
                </a:solidFill>
              </a:rPr>
              <a:t>how</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they</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vary</a:t>
            </a:r>
            <a:r>
              <a:rPr lang="en-US" altLang="en-US" sz="2400" dirty="0">
                <a:solidFill>
                  <a:schemeClr val="tx1">
                    <a:lumMod val="95000"/>
                    <a:lumOff val="5000"/>
                  </a:schemeClr>
                </a:solidFill>
              </a:rPr>
              <a:t> in </a:t>
            </a:r>
            <a:r>
              <a:rPr lang="en-US" altLang="en-US" sz="2400" b="1" dirty="0">
                <a:solidFill>
                  <a:schemeClr val="tx1">
                    <a:lumMod val="95000"/>
                    <a:lumOff val="5000"/>
                  </a:schemeClr>
                </a:solidFill>
              </a:rPr>
              <a:t>accomplishing</a:t>
            </a:r>
            <a:r>
              <a:rPr lang="en-US" altLang="en-US" sz="2400" dirty="0">
                <a:solidFill>
                  <a:schemeClr val="tx1">
                    <a:lumMod val="95000"/>
                    <a:lumOff val="5000"/>
                  </a:schemeClr>
                </a:solidFill>
              </a:rPr>
              <a:t> these </a:t>
            </a:r>
            <a:r>
              <a:rPr lang="en-US" altLang="en-US" sz="2400" b="1" dirty="0">
                <a:solidFill>
                  <a:schemeClr val="tx1">
                    <a:lumMod val="95000"/>
                    <a:lumOff val="5000"/>
                  </a:schemeClr>
                </a:solidFill>
              </a:rPr>
              <a:t>tasks</a:t>
            </a:r>
            <a:r>
              <a:rPr lang="en-US" altLang="en-US" sz="2400" dirty="0">
                <a:solidFill>
                  <a:schemeClr val="tx1">
                    <a:lumMod val="95000"/>
                    <a:lumOff val="5000"/>
                  </a:schemeClr>
                </a:solidFill>
              </a:rPr>
              <a:t> in a wide variety of computing environments.</a:t>
            </a:r>
          </a:p>
        </p:txBody>
      </p:sp>
    </p:spTree>
    <p:extLst>
      <p:ext uri="{BB962C8B-B14F-4D97-AF65-F5344CB8AC3E}">
        <p14:creationId xmlns:p14="http://schemas.microsoft.com/office/powerpoint/2010/main" val="4020876415"/>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80918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Computing </a:t>
              </a:r>
              <a:r>
                <a:rPr lang="en-US" altLang="en-US" sz="2800" b="1" dirty="0">
                  <a:solidFill>
                    <a:srgbClr val="00B050"/>
                  </a:solidFill>
                </a:rPr>
                <a:t>Environments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35973" y="1056867"/>
            <a:ext cx="11651225" cy="5724644"/>
          </a:xfrm>
          <a:prstGeom prst="rect">
            <a:avLst/>
          </a:prstGeom>
        </p:spPr>
        <p:txBody>
          <a:bodyPr wrap="square">
            <a:spAutoFit/>
          </a:bodyPr>
          <a:lstStyle/>
          <a:p>
            <a:pPr marL="280988">
              <a:lnSpc>
                <a:spcPct val="150000"/>
              </a:lnSpc>
            </a:pPr>
            <a:r>
              <a:rPr lang="en-US" sz="2200" b="1" dirty="0" smtClean="0"/>
              <a:t>Traditional </a:t>
            </a:r>
            <a:r>
              <a:rPr lang="en-US" sz="2200" b="1" dirty="0"/>
              <a:t>Computing Environment:</a:t>
            </a:r>
          </a:p>
          <a:p>
            <a:pPr marL="693738" indent="-412750">
              <a:lnSpc>
                <a:spcPct val="150000"/>
              </a:lnSpc>
              <a:buFont typeface="Arial" panose="020B0604020202020204" pitchFamily="34" charset="0"/>
              <a:buChar char="•"/>
            </a:pPr>
            <a:r>
              <a:rPr lang="en-US" sz="2200" dirty="0"/>
              <a:t>Refers to the conventional model of computing where software and data are primarily stored and processed on </a:t>
            </a:r>
            <a:r>
              <a:rPr lang="en-US" sz="2200" b="1" dirty="0"/>
              <a:t>personal</a:t>
            </a:r>
            <a:r>
              <a:rPr lang="en-US" sz="2200" dirty="0"/>
              <a:t> </a:t>
            </a:r>
            <a:r>
              <a:rPr lang="en-US" sz="2200" b="1" dirty="0"/>
              <a:t>computers</a:t>
            </a:r>
            <a:r>
              <a:rPr lang="en-US" sz="2200" dirty="0"/>
              <a:t> or </a:t>
            </a:r>
            <a:r>
              <a:rPr lang="en-US" sz="2200" b="1" dirty="0"/>
              <a:t>local</a:t>
            </a:r>
            <a:r>
              <a:rPr lang="en-US" sz="2200" dirty="0"/>
              <a:t> </a:t>
            </a:r>
            <a:r>
              <a:rPr lang="en-US" sz="2200" b="1" dirty="0"/>
              <a:t>servers</a:t>
            </a:r>
            <a:r>
              <a:rPr lang="en-US" sz="2200" dirty="0"/>
              <a:t>.</a:t>
            </a:r>
          </a:p>
          <a:p>
            <a:pPr marL="693738" indent="-412750">
              <a:lnSpc>
                <a:spcPct val="150000"/>
              </a:lnSpc>
              <a:buFont typeface="Arial" panose="020B0604020202020204" pitchFamily="34" charset="0"/>
              <a:buChar char="•"/>
            </a:pPr>
            <a:r>
              <a:rPr lang="en-US" sz="2200" dirty="0"/>
              <a:t>Typically involves </a:t>
            </a:r>
            <a:r>
              <a:rPr lang="en-US" sz="2200" b="1" dirty="0"/>
              <a:t>standalone</a:t>
            </a:r>
            <a:r>
              <a:rPr lang="en-US" sz="2200" dirty="0"/>
              <a:t> </a:t>
            </a:r>
            <a:r>
              <a:rPr lang="en-US" sz="2200" b="1" dirty="0"/>
              <a:t>applications</a:t>
            </a:r>
            <a:r>
              <a:rPr lang="en-US" sz="2200" dirty="0"/>
              <a:t> and </a:t>
            </a:r>
            <a:r>
              <a:rPr lang="en-US" sz="2200" b="1" dirty="0"/>
              <a:t>limited</a:t>
            </a:r>
            <a:r>
              <a:rPr lang="en-US" sz="2200" dirty="0"/>
              <a:t> </a:t>
            </a:r>
            <a:r>
              <a:rPr lang="en-US" sz="2200" b="1" dirty="0"/>
              <a:t>connectivity</a:t>
            </a:r>
            <a:r>
              <a:rPr lang="en-US" sz="2200" dirty="0"/>
              <a:t> to other devices or networks.</a:t>
            </a:r>
          </a:p>
          <a:p>
            <a:pPr marL="280988">
              <a:lnSpc>
                <a:spcPct val="150000"/>
              </a:lnSpc>
            </a:pPr>
            <a:r>
              <a:rPr lang="en-US" sz="2200" b="1" dirty="0"/>
              <a:t>Mobile Computing Environment:</a:t>
            </a:r>
          </a:p>
          <a:p>
            <a:pPr marL="693738" indent="-412750">
              <a:lnSpc>
                <a:spcPct val="150000"/>
              </a:lnSpc>
              <a:buFont typeface="Arial" panose="020B0604020202020204" pitchFamily="34" charset="0"/>
              <a:buChar char="•"/>
            </a:pPr>
            <a:r>
              <a:rPr lang="en-US" sz="2200" dirty="0"/>
              <a:t>Focuses on computing devices like </a:t>
            </a:r>
            <a:r>
              <a:rPr lang="en-US" sz="2200" b="1" dirty="0"/>
              <a:t>smartphones</a:t>
            </a:r>
            <a:r>
              <a:rPr lang="en-US" sz="2200" dirty="0"/>
              <a:t> and </a:t>
            </a:r>
            <a:r>
              <a:rPr lang="en-US" sz="2200" b="1" dirty="0"/>
              <a:t>tablets</a:t>
            </a:r>
            <a:r>
              <a:rPr lang="en-US" sz="2200" dirty="0"/>
              <a:t>.</a:t>
            </a:r>
          </a:p>
          <a:p>
            <a:pPr marL="693738" indent="-412750">
              <a:lnSpc>
                <a:spcPct val="150000"/>
              </a:lnSpc>
              <a:buFont typeface="Arial" panose="020B0604020202020204" pitchFamily="34" charset="0"/>
              <a:buChar char="•"/>
            </a:pPr>
            <a:r>
              <a:rPr lang="en-US" sz="2200" dirty="0"/>
              <a:t>These devices are </a:t>
            </a:r>
            <a:r>
              <a:rPr lang="en-US" sz="2200" b="1" dirty="0"/>
              <a:t>highly</a:t>
            </a:r>
            <a:r>
              <a:rPr lang="en-US" sz="2200" dirty="0"/>
              <a:t> </a:t>
            </a:r>
            <a:r>
              <a:rPr lang="en-US" sz="2200" b="1" dirty="0"/>
              <a:t>portable</a:t>
            </a:r>
            <a:r>
              <a:rPr lang="en-US" sz="2200" dirty="0"/>
              <a:t> and often </a:t>
            </a:r>
            <a:r>
              <a:rPr lang="en-US" sz="2200" b="1" dirty="0"/>
              <a:t>connected</a:t>
            </a:r>
            <a:r>
              <a:rPr lang="en-US" sz="2200" dirty="0"/>
              <a:t> to the </a:t>
            </a:r>
            <a:r>
              <a:rPr lang="en-US" sz="2200" b="1" dirty="0"/>
              <a:t>internet</a:t>
            </a:r>
            <a:r>
              <a:rPr lang="en-US" sz="2200" dirty="0"/>
              <a:t>, allowing users to </a:t>
            </a:r>
            <a:r>
              <a:rPr lang="en-US" sz="2200" b="1" dirty="0"/>
              <a:t>access</a:t>
            </a:r>
            <a:r>
              <a:rPr lang="en-US" sz="2200" dirty="0"/>
              <a:t> a wide </a:t>
            </a:r>
            <a:r>
              <a:rPr lang="en-US" sz="2200" b="1" dirty="0"/>
              <a:t>range</a:t>
            </a:r>
            <a:r>
              <a:rPr lang="en-US" sz="2200" dirty="0"/>
              <a:t> of </a:t>
            </a:r>
            <a:r>
              <a:rPr lang="en-US" sz="2200" b="1" dirty="0"/>
              <a:t>applications</a:t>
            </a:r>
            <a:r>
              <a:rPr lang="en-US" sz="2200" dirty="0"/>
              <a:t> and services while on the move</a:t>
            </a:r>
            <a:r>
              <a:rPr lang="en-US" sz="2200" dirty="0" smtClean="0"/>
              <a:t>.</a:t>
            </a:r>
          </a:p>
          <a:p>
            <a:pPr marL="693738" indent="-412750">
              <a:lnSpc>
                <a:spcPct val="150000"/>
              </a:lnSpc>
              <a:buFont typeface="Arial" panose="020B0604020202020204" pitchFamily="34" charset="0"/>
              <a:buChar char="•"/>
            </a:pPr>
            <a:r>
              <a:rPr lang="en-US" altLang="en-US" sz="2200" dirty="0"/>
              <a:t>Leaders are </a:t>
            </a:r>
            <a:r>
              <a:rPr lang="en-US" altLang="en-US" sz="2200" b="1" dirty="0">
                <a:solidFill>
                  <a:srgbClr val="006699"/>
                </a:solidFill>
              </a:rPr>
              <a:t>Apple iOS </a:t>
            </a:r>
            <a:r>
              <a:rPr lang="en-US" altLang="en-US" sz="2200" dirty="0"/>
              <a:t>and </a:t>
            </a:r>
            <a:r>
              <a:rPr lang="en-US" altLang="en-US" sz="2200" b="1" dirty="0">
                <a:solidFill>
                  <a:srgbClr val="006699"/>
                </a:solidFill>
              </a:rPr>
              <a:t>Google </a:t>
            </a:r>
            <a:r>
              <a:rPr lang="en-US" altLang="en-US" sz="2200" b="1" dirty="0" smtClean="0">
                <a:solidFill>
                  <a:srgbClr val="006699"/>
                </a:solidFill>
              </a:rPr>
              <a:t>Android</a:t>
            </a:r>
            <a:endParaRPr lang="en-US" altLang="en-US" sz="2200" b="1" dirty="0">
              <a:solidFill>
                <a:srgbClr val="006699"/>
              </a:solidFill>
            </a:endParaRPr>
          </a:p>
        </p:txBody>
      </p:sp>
    </p:spTree>
    <p:extLst>
      <p:ext uri="{BB962C8B-B14F-4D97-AF65-F5344CB8AC3E}">
        <p14:creationId xmlns:p14="http://schemas.microsoft.com/office/powerpoint/2010/main" val="2088355869"/>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80918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Computing </a:t>
              </a:r>
              <a:r>
                <a:rPr lang="en-US" altLang="en-US" sz="2800" b="1" dirty="0">
                  <a:solidFill>
                    <a:srgbClr val="00B050"/>
                  </a:solidFill>
                </a:rPr>
                <a:t>Environments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79452" y="1194027"/>
            <a:ext cx="8622588" cy="5632311"/>
          </a:xfrm>
          <a:prstGeom prst="rect">
            <a:avLst/>
          </a:prstGeom>
        </p:spPr>
        <p:txBody>
          <a:bodyPr wrap="square">
            <a:spAutoFit/>
          </a:bodyPr>
          <a:lstStyle/>
          <a:p>
            <a:pPr>
              <a:lnSpc>
                <a:spcPct val="150000"/>
              </a:lnSpc>
            </a:pPr>
            <a:r>
              <a:rPr lang="en-US" sz="2000" b="1" dirty="0"/>
              <a:t>Client-Server Computing Environment</a:t>
            </a:r>
            <a:r>
              <a:rPr lang="en-US" sz="2000" dirty="0"/>
              <a:t>:</a:t>
            </a:r>
          </a:p>
          <a:p>
            <a:pPr marL="800100" lvl="1" indent="-342900">
              <a:lnSpc>
                <a:spcPct val="150000"/>
              </a:lnSpc>
              <a:buFont typeface="Arial" panose="020B0604020202020204" pitchFamily="34" charset="0"/>
              <a:buChar char="•"/>
            </a:pPr>
            <a:r>
              <a:rPr lang="en-US" sz="2000" dirty="0"/>
              <a:t>Involves a </a:t>
            </a:r>
            <a:r>
              <a:rPr lang="en-US" sz="2000" b="1" dirty="0"/>
              <a:t>networked</a:t>
            </a:r>
            <a:r>
              <a:rPr lang="en-US" sz="2000" dirty="0"/>
              <a:t> </a:t>
            </a:r>
            <a:r>
              <a:rPr lang="en-US" sz="2000" b="1" dirty="0"/>
              <a:t>architecture</a:t>
            </a:r>
            <a:r>
              <a:rPr lang="en-US" sz="2000" dirty="0"/>
              <a:t> where multiple client devices (e.g., computers, smartphones) communicate with a central server.</a:t>
            </a:r>
          </a:p>
          <a:p>
            <a:pPr marL="800100" lvl="1" indent="-342900">
              <a:lnSpc>
                <a:spcPct val="150000"/>
              </a:lnSpc>
              <a:buFont typeface="Arial" panose="020B0604020202020204" pitchFamily="34" charset="0"/>
              <a:buChar char="•"/>
            </a:pPr>
            <a:r>
              <a:rPr lang="en-US" sz="2000" b="1" dirty="0"/>
              <a:t>Clients</a:t>
            </a:r>
            <a:r>
              <a:rPr lang="en-US" sz="2000" dirty="0"/>
              <a:t> </a:t>
            </a:r>
            <a:r>
              <a:rPr lang="en-US" sz="2000" b="1" dirty="0"/>
              <a:t>request</a:t>
            </a:r>
            <a:r>
              <a:rPr lang="en-US" sz="2000" dirty="0"/>
              <a:t> and </a:t>
            </a:r>
            <a:r>
              <a:rPr lang="en-US" sz="2000" b="1" dirty="0"/>
              <a:t>receive</a:t>
            </a:r>
            <a:r>
              <a:rPr lang="en-US" sz="2000" dirty="0"/>
              <a:t> </a:t>
            </a:r>
            <a:r>
              <a:rPr lang="en-US" sz="2000" b="1" dirty="0"/>
              <a:t>services</a:t>
            </a:r>
            <a:r>
              <a:rPr lang="en-US" sz="2000" dirty="0"/>
              <a:t> or data from the server, which is responsible for processing and managing these requests.</a:t>
            </a:r>
          </a:p>
          <a:p>
            <a:pPr>
              <a:lnSpc>
                <a:spcPct val="150000"/>
              </a:lnSpc>
            </a:pPr>
            <a:r>
              <a:rPr lang="en-US" sz="2000" b="1" dirty="0"/>
              <a:t>Peer-to-Peer Computing Environment</a:t>
            </a:r>
            <a:r>
              <a:rPr lang="en-US" sz="2000" dirty="0"/>
              <a:t>:</a:t>
            </a:r>
          </a:p>
          <a:p>
            <a:pPr marL="800100" lvl="1" indent="-342900">
              <a:lnSpc>
                <a:spcPct val="150000"/>
              </a:lnSpc>
              <a:buFont typeface="Arial" panose="020B0604020202020204" pitchFamily="34" charset="0"/>
              <a:buChar char="•"/>
            </a:pPr>
            <a:r>
              <a:rPr lang="en-US" sz="2000" b="1" dirty="0"/>
              <a:t>Relies</a:t>
            </a:r>
            <a:r>
              <a:rPr lang="en-US" sz="2000" dirty="0"/>
              <a:t> on a </a:t>
            </a:r>
            <a:r>
              <a:rPr lang="en-US" sz="2000" b="1" dirty="0"/>
              <a:t>decentralized</a:t>
            </a:r>
            <a:r>
              <a:rPr lang="en-US" sz="2000" dirty="0"/>
              <a:t> </a:t>
            </a:r>
            <a:r>
              <a:rPr lang="en-US" sz="2000" b="1" dirty="0"/>
              <a:t>network</a:t>
            </a:r>
            <a:r>
              <a:rPr lang="en-US" sz="2000" dirty="0"/>
              <a:t> of </a:t>
            </a:r>
            <a:r>
              <a:rPr lang="en-US" sz="2000" b="1" dirty="0"/>
              <a:t>interconnected</a:t>
            </a:r>
            <a:r>
              <a:rPr lang="en-US" sz="2000" dirty="0"/>
              <a:t> </a:t>
            </a:r>
            <a:r>
              <a:rPr lang="en-US" sz="2000" b="1" dirty="0"/>
              <a:t>devices</a:t>
            </a:r>
            <a:r>
              <a:rPr lang="en-US" sz="2000" dirty="0"/>
              <a:t>, where each device can act both as a client and a server.</a:t>
            </a:r>
          </a:p>
          <a:p>
            <a:pPr marL="800100" lvl="1" indent="-342900">
              <a:lnSpc>
                <a:spcPct val="150000"/>
              </a:lnSpc>
              <a:buFont typeface="Arial" panose="020B0604020202020204" pitchFamily="34" charset="0"/>
              <a:buChar char="•"/>
            </a:pPr>
            <a:r>
              <a:rPr lang="en-US" sz="2000" b="1" dirty="0"/>
              <a:t>Participants</a:t>
            </a:r>
            <a:r>
              <a:rPr lang="en-US" sz="2000" dirty="0"/>
              <a:t> in the </a:t>
            </a:r>
            <a:r>
              <a:rPr lang="en-US" sz="2000" b="1" dirty="0"/>
              <a:t>network</a:t>
            </a:r>
            <a:r>
              <a:rPr lang="en-US" sz="2000" dirty="0"/>
              <a:t> share resources and collaborate directly with one another without a central server</a:t>
            </a:r>
          </a:p>
        </p:txBody>
      </p:sp>
      <p:pic>
        <p:nvPicPr>
          <p:cNvPr id="13"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7694" y="1986507"/>
            <a:ext cx="4402982" cy="191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77039" y="420941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07068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80918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Computing </a:t>
              </a:r>
              <a:r>
                <a:rPr lang="en-US" altLang="en-US" sz="2800" b="1" dirty="0">
                  <a:solidFill>
                    <a:srgbClr val="00B050"/>
                  </a:solidFill>
                </a:rPr>
                <a:t>Environments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87682" y="1382378"/>
            <a:ext cx="11094718" cy="4524315"/>
          </a:xfrm>
          <a:prstGeom prst="rect">
            <a:avLst/>
          </a:prstGeom>
        </p:spPr>
        <p:txBody>
          <a:bodyPr wrap="square">
            <a:spAutoFit/>
          </a:bodyPr>
          <a:lstStyle/>
          <a:p>
            <a:pPr>
              <a:lnSpc>
                <a:spcPct val="150000"/>
              </a:lnSpc>
            </a:pPr>
            <a:r>
              <a:rPr lang="en-US" sz="2400" b="1" dirty="0"/>
              <a:t>Cloud Computing Environment</a:t>
            </a:r>
            <a:r>
              <a:rPr lang="en-US" sz="2400" dirty="0"/>
              <a:t>:</a:t>
            </a:r>
          </a:p>
          <a:p>
            <a:pPr marL="800100" lvl="1" indent="-342900">
              <a:lnSpc>
                <a:spcPct val="150000"/>
              </a:lnSpc>
              <a:buFont typeface="Arial" panose="020B0604020202020204" pitchFamily="34" charset="0"/>
              <a:buChar char="•"/>
            </a:pPr>
            <a:r>
              <a:rPr lang="en-US" sz="2400" b="1" dirty="0"/>
              <a:t>Utilizes</a:t>
            </a:r>
            <a:r>
              <a:rPr lang="en-US" sz="2400" dirty="0"/>
              <a:t> </a:t>
            </a:r>
            <a:r>
              <a:rPr lang="en-US" sz="2400" b="1" dirty="0"/>
              <a:t>remote</a:t>
            </a:r>
            <a:r>
              <a:rPr lang="en-US" sz="2400" dirty="0"/>
              <a:t> </a:t>
            </a:r>
            <a:r>
              <a:rPr lang="en-US" sz="2400" b="1" dirty="0"/>
              <a:t>servers</a:t>
            </a:r>
            <a:r>
              <a:rPr lang="en-US" sz="2400" dirty="0"/>
              <a:t> </a:t>
            </a:r>
            <a:r>
              <a:rPr lang="en-US" sz="2400" b="1" dirty="0"/>
              <a:t>hosted</a:t>
            </a:r>
            <a:r>
              <a:rPr lang="en-US" sz="2400" dirty="0"/>
              <a:t> on the </a:t>
            </a:r>
            <a:r>
              <a:rPr lang="en-US" sz="2400" b="1" dirty="0"/>
              <a:t>internet</a:t>
            </a:r>
            <a:r>
              <a:rPr lang="en-US" sz="2400" dirty="0"/>
              <a:t> (the "cloud") to store, manage, and process data and </a:t>
            </a:r>
            <a:r>
              <a:rPr lang="en-US" sz="2400" dirty="0" smtClean="0"/>
              <a:t>applications. Offers </a:t>
            </a:r>
            <a:r>
              <a:rPr lang="en-US" sz="2400" b="1" dirty="0"/>
              <a:t>scalability</a:t>
            </a:r>
            <a:r>
              <a:rPr lang="en-US" sz="2400" dirty="0"/>
              <a:t>, </a:t>
            </a:r>
            <a:r>
              <a:rPr lang="en-US" sz="2400" b="1" dirty="0"/>
              <a:t>flexibility</a:t>
            </a:r>
            <a:r>
              <a:rPr lang="en-US" sz="2400" dirty="0"/>
              <a:t>, and </a:t>
            </a:r>
            <a:r>
              <a:rPr lang="en-US" sz="2400" b="1" dirty="0"/>
              <a:t>accessibility</a:t>
            </a:r>
            <a:r>
              <a:rPr lang="en-US" sz="2400" dirty="0"/>
              <a:t>, making it a popular choice for businesses and individuals</a:t>
            </a:r>
            <a:r>
              <a:rPr lang="en-US" sz="2400" dirty="0" smtClean="0"/>
              <a:t>.</a:t>
            </a:r>
          </a:p>
          <a:p>
            <a:pPr marL="800100" lvl="1" indent="-342900">
              <a:lnSpc>
                <a:spcPct val="150000"/>
              </a:lnSpc>
              <a:buFont typeface="Arial" panose="020B0604020202020204" pitchFamily="34" charset="0"/>
              <a:buChar char="•"/>
            </a:pPr>
            <a:r>
              <a:rPr lang="en-US" altLang="en-US" sz="2400" dirty="0"/>
              <a:t>Amazon </a:t>
            </a:r>
            <a:r>
              <a:rPr lang="en-US" altLang="en-US" sz="2400" b="1" dirty="0"/>
              <a:t>EC2</a:t>
            </a:r>
            <a:r>
              <a:rPr lang="en-US" altLang="en-US" sz="2400" dirty="0"/>
              <a:t>  has </a:t>
            </a:r>
            <a:r>
              <a:rPr lang="en-US" altLang="en-US" sz="2400" b="1" dirty="0"/>
              <a:t>thousands</a:t>
            </a:r>
            <a:r>
              <a:rPr lang="en-US" altLang="en-US" sz="2400" dirty="0"/>
              <a:t> of </a:t>
            </a:r>
            <a:r>
              <a:rPr lang="en-US" altLang="en-US" sz="2400" b="1" dirty="0"/>
              <a:t>servers</a:t>
            </a:r>
            <a:r>
              <a:rPr lang="en-US" altLang="en-US" sz="2400" dirty="0"/>
              <a:t>, </a:t>
            </a:r>
            <a:r>
              <a:rPr lang="en-US" altLang="en-US" sz="2400" b="1" dirty="0"/>
              <a:t>millions</a:t>
            </a:r>
            <a:r>
              <a:rPr lang="en-US" altLang="en-US" sz="2400" dirty="0"/>
              <a:t> of </a:t>
            </a:r>
            <a:r>
              <a:rPr lang="en-US" altLang="en-US" sz="2400" b="1" dirty="0"/>
              <a:t>virtual</a:t>
            </a:r>
            <a:r>
              <a:rPr lang="en-US" altLang="en-US" sz="2400" dirty="0"/>
              <a:t> </a:t>
            </a:r>
            <a:r>
              <a:rPr lang="en-US" altLang="en-US" sz="2400" b="1" dirty="0"/>
              <a:t>machines</a:t>
            </a:r>
            <a:r>
              <a:rPr lang="en-US" altLang="en-US" sz="2400" dirty="0"/>
              <a:t>, </a:t>
            </a:r>
            <a:r>
              <a:rPr lang="en-US" altLang="en-US" sz="2400" b="1" dirty="0"/>
              <a:t>petabytes</a:t>
            </a:r>
            <a:r>
              <a:rPr lang="en-US" altLang="en-US" sz="2400" dirty="0"/>
              <a:t> of storage available across the Internet, pay based on </a:t>
            </a:r>
            <a:r>
              <a:rPr lang="en-US" altLang="en-US" sz="2400" dirty="0" smtClean="0"/>
              <a:t>usage.</a:t>
            </a:r>
          </a:p>
        </p:txBody>
      </p:sp>
    </p:spTree>
    <p:extLst>
      <p:ext uri="{BB962C8B-B14F-4D97-AF65-F5344CB8AC3E}">
        <p14:creationId xmlns:p14="http://schemas.microsoft.com/office/powerpoint/2010/main" val="1752628418"/>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80918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Computing </a:t>
              </a:r>
              <a:r>
                <a:rPr lang="en-US" altLang="en-US" sz="2800" b="1" dirty="0">
                  <a:solidFill>
                    <a:srgbClr val="00B050"/>
                  </a:solidFill>
                </a:rPr>
                <a:t>Environments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87682" y="1382378"/>
            <a:ext cx="11094718" cy="5224507"/>
          </a:xfrm>
          <a:prstGeom prst="rect">
            <a:avLst/>
          </a:prstGeom>
        </p:spPr>
        <p:txBody>
          <a:bodyPr wrap="square">
            <a:spAutoFit/>
          </a:bodyPr>
          <a:lstStyle/>
          <a:p>
            <a:r>
              <a:rPr lang="en-US" sz="2300" b="1" dirty="0"/>
              <a:t>Cloud Computing </a:t>
            </a:r>
            <a:r>
              <a:rPr lang="en-US" sz="2300" b="1" dirty="0" smtClean="0"/>
              <a:t>Environment</a:t>
            </a:r>
            <a:r>
              <a:rPr lang="en-US" sz="2300" dirty="0" smtClean="0"/>
              <a:t>: </a:t>
            </a:r>
            <a:r>
              <a:rPr lang="en-US" altLang="en-US" sz="2300" b="1" dirty="0" smtClean="0"/>
              <a:t>Many </a:t>
            </a:r>
            <a:r>
              <a:rPr lang="en-US" altLang="en-US" sz="2300" b="1" dirty="0"/>
              <a:t>types</a:t>
            </a:r>
          </a:p>
          <a:p>
            <a:pPr marL="800100" lvl="1" indent="-342900">
              <a:lnSpc>
                <a:spcPct val="150000"/>
              </a:lnSpc>
              <a:buFont typeface="Arial" panose="020B0604020202020204" pitchFamily="34" charset="0"/>
              <a:buChar char="•"/>
            </a:pPr>
            <a:r>
              <a:rPr lang="en-US" altLang="en-US" sz="2300" b="1" dirty="0"/>
              <a:t>Public cloud </a:t>
            </a:r>
            <a:r>
              <a:rPr lang="en-US" altLang="en-US" sz="2300" dirty="0"/>
              <a:t>– available via Internet to </a:t>
            </a:r>
            <a:r>
              <a:rPr lang="en-US" altLang="en-US" sz="2300" b="1" dirty="0"/>
              <a:t>anyone</a:t>
            </a:r>
            <a:r>
              <a:rPr lang="en-US" altLang="en-US" sz="2300" dirty="0"/>
              <a:t> willing to pay</a:t>
            </a:r>
          </a:p>
          <a:p>
            <a:pPr marL="800100" lvl="1" indent="-342900">
              <a:lnSpc>
                <a:spcPct val="150000"/>
              </a:lnSpc>
              <a:buFont typeface="Arial" panose="020B0604020202020204" pitchFamily="34" charset="0"/>
              <a:buChar char="•"/>
            </a:pPr>
            <a:r>
              <a:rPr lang="en-US" altLang="en-US" sz="2300" b="1" dirty="0"/>
              <a:t>Private cloud </a:t>
            </a:r>
            <a:r>
              <a:rPr lang="en-US" altLang="en-US" sz="2300" dirty="0"/>
              <a:t>– run by a company for the </a:t>
            </a:r>
            <a:r>
              <a:rPr lang="en-US" altLang="en-US" sz="2300" b="1" dirty="0"/>
              <a:t>company’s</a:t>
            </a:r>
            <a:r>
              <a:rPr lang="en-US" altLang="en-US" sz="2300" dirty="0"/>
              <a:t> </a:t>
            </a:r>
            <a:r>
              <a:rPr lang="en-US" altLang="en-US" sz="2300" b="1" dirty="0"/>
              <a:t>own</a:t>
            </a:r>
            <a:r>
              <a:rPr lang="en-US" altLang="en-US" sz="2300" dirty="0"/>
              <a:t> use</a:t>
            </a:r>
          </a:p>
          <a:p>
            <a:pPr marL="800100" lvl="1" indent="-342900">
              <a:lnSpc>
                <a:spcPct val="150000"/>
              </a:lnSpc>
              <a:buFont typeface="Arial" panose="020B0604020202020204" pitchFamily="34" charset="0"/>
              <a:buChar char="•"/>
            </a:pPr>
            <a:r>
              <a:rPr lang="en-US" altLang="en-US" sz="2300" b="1" dirty="0"/>
              <a:t>Hybrid cloud </a:t>
            </a:r>
            <a:r>
              <a:rPr lang="en-US" altLang="en-US" sz="2300" dirty="0"/>
              <a:t>– includes both </a:t>
            </a:r>
            <a:r>
              <a:rPr lang="en-US" altLang="en-US" sz="2300" b="1" dirty="0"/>
              <a:t>public</a:t>
            </a:r>
            <a:r>
              <a:rPr lang="en-US" altLang="en-US" sz="2300" dirty="0"/>
              <a:t> and </a:t>
            </a:r>
            <a:r>
              <a:rPr lang="en-US" altLang="en-US" sz="2300" b="1" dirty="0"/>
              <a:t>private</a:t>
            </a:r>
            <a:r>
              <a:rPr lang="en-US" altLang="en-US" sz="2300" dirty="0"/>
              <a:t> cloud components</a:t>
            </a:r>
          </a:p>
          <a:p>
            <a:pPr marL="800100" lvl="1" indent="-342900">
              <a:lnSpc>
                <a:spcPct val="150000"/>
              </a:lnSpc>
              <a:buFont typeface="Arial" panose="020B0604020202020204" pitchFamily="34" charset="0"/>
              <a:buChar char="•"/>
            </a:pPr>
            <a:r>
              <a:rPr lang="en-US" altLang="en-US" sz="2300" b="1" dirty="0"/>
              <a:t>Software as a Service (SaaS) </a:t>
            </a:r>
            <a:r>
              <a:rPr lang="en-US" altLang="en-US" sz="2300" dirty="0"/>
              <a:t>– one or more applications available via the Internet (i.e., </a:t>
            </a:r>
            <a:r>
              <a:rPr lang="en-US" altLang="en-US" sz="2300" b="1" dirty="0"/>
              <a:t>word</a:t>
            </a:r>
            <a:r>
              <a:rPr lang="en-US" altLang="en-US" sz="2300" dirty="0"/>
              <a:t> </a:t>
            </a:r>
            <a:r>
              <a:rPr lang="en-US" altLang="en-US" sz="2300" b="1" dirty="0"/>
              <a:t>processor</a:t>
            </a:r>
            <a:r>
              <a:rPr lang="en-US" altLang="en-US" sz="2300" dirty="0"/>
              <a:t>)</a:t>
            </a:r>
          </a:p>
          <a:p>
            <a:pPr marL="800100" lvl="1" indent="-342900">
              <a:lnSpc>
                <a:spcPct val="150000"/>
              </a:lnSpc>
              <a:buFont typeface="Arial" panose="020B0604020202020204" pitchFamily="34" charset="0"/>
              <a:buChar char="•"/>
            </a:pPr>
            <a:r>
              <a:rPr lang="en-US" altLang="en-US" sz="2300" b="1" dirty="0"/>
              <a:t>Platform as a Service (PaaS) </a:t>
            </a:r>
            <a:r>
              <a:rPr lang="en-US" altLang="en-US" sz="2300" dirty="0"/>
              <a:t>– software stack ready for application use via the Internet (i.e., a </a:t>
            </a:r>
            <a:r>
              <a:rPr lang="en-US" altLang="en-US" sz="2300" b="1" dirty="0"/>
              <a:t>database</a:t>
            </a:r>
            <a:r>
              <a:rPr lang="en-US" altLang="en-US" sz="2300" dirty="0"/>
              <a:t> </a:t>
            </a:r>
            <a:r>
              <a:rPr lang="en-US" altLang="en-US" sz="2300" b="1" dirty="0"/>
              <a:t>server</a:t>
            </a:r>
            <a:r>
              <a:rPr lang="en-US" altLang="en-US" sz="2300" dirty="0"/>
              <a:t>)</a:t>
            </a:r>
          </a:p>
          <a:p>
            <a:pPr marL="800100" lvl="1" indent="-342900">
              <a:lnSpc>
                <a:spcPct val="150000"/>
              </a:lnSpc>
              <a:buFont typeface="Arial" panose="020B0604020202020204" pitchFamily="34" charset="0"/>
              <a:buChar char="•"/>
            </a:pPr>
            <a:r>
              <a:rPr lang="en-US" altLang="en-US" sz="2300" b="1" dirty="0"/>
              <a:t>Infrastructure as a Service (IaaS) </a:t>
            </a:r>
            <a:r>
              <a:rPr lang="en-US" altLang="en-US" sz="2300" dirty="0"/>
              <a:t>– servers or storage available over Internet (i.e., </a:t>
            </a:r>
            <a:r>
              <a:rPr lang="en-US" altLang="en-US" sz="2300" b="1" dirty="0"/>
              <a:t>storage</a:t>
            </a:r>
            <a:r>
              <a:rPr lang="en-US" altLang="en-US" sz="2300" dirty="0"/>
              <a:t> </a:t>
            </a:r>
            <a:r>
              <a:rPr lang="en-US" altLang="en-US" sz="2300" b="1" dirty="0"/>
              <a:t>available</a:t>
            </a:r>
            <a:r>
              <a:rPr lang="en-US" altLang="en-US" sz="2300" dirty="0"/>
              <a:t> for </a:t>
            </a:r>
            <a:r>
              <a:rPr lang="en-US" altLang="en-US" sz="2300" b="1" dirty="0"/>
              <a:t>backup</a:t>
            </a:r>
            <a:r>
              <a:rPr lang="en-US" altLang="en-US" sz="2300" dirty="0"/>
              <a:t> use</a:t>
            </a:r>
            <a:endParaRPr lang="en-US" sz="2300" dirty="0"/>
          </a:p>
        </p:txBody>
      </p:sp>
    </p:spTree>
    <p:extLst>
      <p:ext uri="{BB962C8B-B14F-4D97-AF65-F5344CB8AC3E}">
        <p14:creationId xmlns:p14="http://schemas.microsoft.com/office/powerpoint/2010/main" val="268872801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480918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Computing </a:t>
              </a:r>
              <a:r>
                <a:rPr lang="en-US" altLang="en-US" sz="2800" b="1" dirty="0">
                  <a:solidFill>
                    <a:srgbClr val="00B050"/>
                  </a:solidFill>
                </a:rPr>
                <a:t>Environments</a:t>
              </a: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lt"/>
                    <a:ea typeface="微软雅黑" panose="020B0503020204020204" pitchFamily="34" charset="-122"/>
                    <a:cs typeface="+mn-ea"/>
                    <a:sym typeface="+mn-lt"/>
                  </a:rPr>
                  <a:t>1</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5</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67132" y="1173189"/>
            <a:ext cx="11320066" cy="3970318"/>
          </a:xfrm>
          <a:prstGeom prst="rect">
            <a:avLst/>
          </a:prstGeom>
        </p:spPr>
        <p:txBody>
          <a:bodyPr wrap="square">
            <a:spAutoFit/>
          </a:bodyPr>
          <a:lstStyle/>
          <a:p>
            <a:pPr>
              <a:lnSpc>
                <a:spcPct val="150000"/>
              </a:lnSpc>
            </a:pPr>
            <a:r>
              <a:rPr lang="en-US" sz="2400" b="1" dirty="0" smtClean="0"/>
              <a:t>Real-Time </a:t>
            </a:r>
            <a:r>
              <a:rPr lang="en-US" sz="2400" b="1" dirty="0"/>
              <a:t>Embedded Computing Environment</a:t>
            </a:r>
            <a:r>
              <a:rPr lang="en-US" sz="2400" dirty="0"/>
              <a:t>:</a:t>
            </a:r>
          </a:p>
          <a:p>
            <a:pPr marL="800100" lvl="1" indent="-342900">
              <a:lnSpc>
                <a:spcPct val="150000"/>
              </a:lnSpc>
              <a:buFont typeface="Arial" panose="020B0604020202020204" pitchFamily="34" charset="0"/>
              <a:buChar char="•"/>
            </a:pPr>
            <a:r>
              <a:rPr lang="en-US" sz="2400" b="1" dirty="0"/>
              <a:t>Embedded</a:t>
            </a:r>
            <a:r>
              <a:rPr lang="en-US" sz="2400" dirty="0"/>
              <a:t> </a:t>
            </a:r>
            <a:r>
              <a:rPr lang="en-US" sz="2400" b="1" dirty="0"/>
              <a:t>systems</a:t>
            </a:r>
            <a:r>
              <a:rPr lang="en-US" sz="2400" dirty="0"/>
              <a:t> are specialized computing systems integrated into other </a:t>
            </a:r>
            <a:r>
              <a:rPr lang="en-US" sz="2400" b="1" dirty="0"/>
              <a:t>devices</a:t>
            </a:r>
            <a:r>
              <a:rPr lang="en-US" sz="2400" dirty="0"/>
              <a:t> or </a:t>
            </a:r>
            <a:r>
              <a:rPr lang="en-US" sz="2400" b="1" dirty="0"/>
              <a:t>products</a:t>
            </a:r>
            <a:r>
              <a:rPr lang="en-US" sz="2400" dirty="0"/>
              <a:t>.</a:t>
            </a:r>
          </a:p>
          <a:p>
            <a:pPr marL="800100" lvl="1" indent="-342900">
              <a:lnSpc>
                <a:spcPct val="150000"/>
              </a:lnSpc>
              <a:buFont typeface="Arial" panose="020B0604020202020204" pitchFamily="34" charset="0"/>
              <a:buChar char="•"/>
            </a:pPr>
            <a:r>
              <a:rPr lang="en-US" sz="2400" dirty="0"/>
              <a:t>Real-time embedded systems </a:t>
            </a:r>
            <a:r>
              <a:rPr lang="en-US" sz="2400" b="1" dirty="0"/>
              <a:t>perform</a:t>
            </a:r>
            <a:r>
              <a:rPr lang="en-US" sz="2400" dirty="0"/>
              <a:t> </a:t>
            </a:r>
            <a:r>
              <a:rPr lang="en-US" sz="2400" b="1" dirty="0"/>
              <a:t>tasks</a:t>
            </a:r>
            <a:r>
              <a:rPr lang="en-US" sz="2400" dirty="0"/>
              <a:t> with </a:t>
            </a:r>
            <a:r>
              <a:rPr lang="en-US" sz="2400" b="1" dirty="0"/>
              <a:t>strict</a:t>
            </a:r>
            <a:r>
              <a:rPr lang="en-US" sz="2400" dirty="0"/>
              <a:t> </a:t>
            </a:r>
            <a:r>
              <a:rPr lang="en-US" sz="2400" b="1" dirty="0"/>
              <a:t>timing</a:t>
            </a:r>
            <a:r>
              <a:rPr lang="en-US" sz="2400" dirty="0"/>
              <a:t> </a:t>
            </a:r>
            <a:r>
              <a:rPr lang="en-US" sz="2400" b="1" dirty="0"/>
              <a:t>constraints</a:t>
            </a:r>
            <a:r>
              <a:rPr lang="en-US" sz="2400" dirty="0"/>
              <a:t>, often used in </a:t>
            </a:r>
            <a:r>
              <a:rPr lang="en-US" sz="2400" b="1" dirty="0"/>
              <a:t>applications</a:t>
            </a:r>
            <a:r>
              <a:rPr lang="en-US" sz="2400" dirty="0"/>
              <a:t> where immediate and predictable responses are critical (e.g., </a:t>
            </a:r>
            <a:r>
              <a:rPr lang="en-US" sz="2400" b="1" dirty="0"/>
              <a:t>automotive</a:t>
            </a:r>
            <a:r>
              <a:rPr lang="en-US" sz="2400" dirty="0"/>
              <a:t> </a:t>
            </a:r>
            <a:r>
              <a:rPr lang="en-US" sz="2400" b="1" dirty="0"/>
              <a:t>control</a:t>
            </a:r>
            <a:r>
              <a:rPr lang="en-US" sz="2400" dirty="0"/>
              <a:t> </a:t>
            </a:r>
            <a:r>
              <a:rPr lang="en-US" sz="2400" b="1" dirty="0"/>
              <a:t>systems</a:t>
            </a:r>
            <a:r>
              <a:rPr lang="en-US" sz="2400" dirty="0"/>
              <a:t>, </a:t>
            </a:r>
            <a:r>
              <a:rPr lang="en-US" sz="2400" b="1" dirty="0"/>
              <a:t>medical</a:t>
            </a:r>
            <a:r>
              <a:rPr lang="en-US" sz="2400" dirty="0"/>
              <a:t> </a:t>
            </a:r>
            <a:r>
              <a:rPr lang="en-US" sz="2400" b="1" dirty="0"/>
              <a:t>devices</a:t>
            </a:r>
            <a:r>
              <a:rPr lang="en-US" sz="2400" dirty="0"/>
              <a:t>).</a:t>
            </a:r>
          </a:p>
        </p:txBody>
      </p:sp>
    </p:spTree>
    <p:extLst>
      <p:ext uri="{BB962C8B-B14F-4D97-AF65-F5344CB8AC3E}">
        <p14:creationId xmlns:p14="http://schemas.microsoft.com/office/powerpoint/2010/main" val="4236550532"/>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3380844"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sz="2800" b="1" dirty="0" smtClean="0">
                  <a:solidFill>
                    <a:srgbClr val="00B050"/>
                  </a:solidFill>
                </a:rPr>
                <a:t>Review Questions</a:t>
              </a:r>
              <a:endParaRPr lang="en-US" altLang="en-US" sz="2800" b="1" dirty="0">
                <a:solidFill>
                  <a:srgbClr val="00B050"/>
                </a:solidFill>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50"/>
                    </a:solidFill>
                    <a:latin typeface="+mj-lt"/>
                    <a:ea typeface="微软雅黑" panose="020B0503020204020204" pitchFamily="34" charset="-122"/>
                    <a:cs typeface="+mn-ea"/>
                    <a:sym typeface="+mn-lt"/>
                  </a:rPr>
                  <a:t>0</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768609" y="971715"/>
            <a:ext cx="10886115" cy="5934702"/>
          </a:xfrm>
          <a:prstGeom prst="rect">
            <a:avLst/>
          </a:prstGeom>
        </p:spPr>
        <p:txBody>
          <a:bodyPr wrap="square">
            <a:spAutoFit/>
          </a:bodyPr>
          <a:lstStyle/>
          <a:p>
            <a:pPr marL="342900" indent="-342900">
              <a:lnSpc>
                <a:spcPct val="150000"/>
              </a:lnSpc>
              <a:buFont typeface="+mj-lt"/>
              <a:buAutoNum type="arabicPeriod"/>
            </a:pPr>
            <a:r>
              <a:rPr lang="en-US" sz="1500" dirty="0"/>
              <a:t>Define these terms: A) Operating system b) Main memory c) Secondary storage d)Caching </a:t>
            </a:r>
          </a:p>
          <a:p>
            <a:pPr marL="342900" indent="-342900">
              <a:lnSpc>
                <a:spcPct val="150000"/>
              </a:lnSpc>
              <a:buFont typeface="+mj-lt"/>
              <a:buAutoNum type="arabicPeriod"/>
            </a:pPr>
            <a:r>
              <a:rPr lang="en-US" sz="1500" dirty="0"/>
              <a:t>What are the main goals of Operating systems? </a:t>
            </a:r>
          </a:p>
          <a:p>
            <a:pPr marL="342900" indent="-342900">
              <a:lnSpc>
                <a:spcPct val="150000"/>
              </a:lnSpc>
              <a:buFont typeface="+mj-lt"/>
              <a:buAutoNum type="arabicPeriod"/>
            </a:pPr>
            <a:r>
              <a:rPr lang="en-US" sz="1500" dirty="0"/>
              <a:t>A computer system can be divided roughly into four components list them.</a:t>
            </a:r>
          </a:p>
          <a:p>
            <a:pPr marL="342900" indent="-342900">
              <a:lnSpc>
                <a:spcPct val="150000"/>
              </a:lnSpc>
              <a:buFont typeface="+mj-lt"/>
              <a:buAutoNum type="arabicPeriod"/>
            </a:pPr>
            <a:r>
              <a:rPr lang="en-US" sz="1500" dirty="0"/>
              <a:t>Explain the two viewpoints about the operating system’s role.</a:t>
            </a:r>
          </a:p>
          <a:p>
            <a:pPr marL="342900" indent="-342900">
              <a:lnSpc>
                <a:spcPct val="150000"/>
              </a:lnSpc>
              <a:buFont typeface="+mj-lt"/>
              <a:buAutoNum type="arabicPeriod"/>
            </a:pPr>
            <a:r>
              <a:rPr lang="en-US" sz="1500" dirty="0"/>
              <a:t>Why do we study Operating systems?</a:t>
            </a:r>
          </a:p>
          <a:p>
            <a:pPr marL="342900" indent="-342900">
              <a:lnSpc>
                <a:spcPct val="150000"/>
              </a:lnSpc>
              <a:buFont typeface="+mj-lt"/>
              <a:buAutoNum type="arabicPeriod"/>
            </a:pPr>
            <a:r>
              <a:rPr lang="en-US" sz="1500" dirty="0"/>
              <a:t>Describe the Organization of the Modern Computer System.</a:t>
            </a:r>
          </a:p>
          <a:p>
            <a:pPr marL="342900" indent="-342900">
              <a:lnSpc>
                <a:spcPct val="150000"/>
              </a:lnSpc>
              <a:buFont typeface="+mj-lt"/>
              <a:buAutoNum type="arabicPeriod"/>
            </a:pPr>
            <a:r>
              <a:rPr lang="en-US" sz="1500" dirty="0"/>
              <a:t>What is Interrupts?</a:t>
            </a:r>
          </a:p>
          <a:p>
            <a:pPr marL="342900" indent="-342900">
              <a:lnSpc>
                <a:spcPct val="150000"/>
              </a:lnSpc>
              <a:buFont typeface="+mj-lt"/>
              <a:buAutoNum type="arabicPeriod"/>
            </a:pPr>
            <a:r>
              <a:rPr lang="en-US" sz="1500" dirty="0"/>
              <a:t>Describe two different types of Interrupts supported by Operating systems.</a:t>
            </a:r>
          </a:p>
          <a:p>
            <a:pPr marL="342900" indent="-342900">
              <a:lnSpc>
                <a:spcPct val="150000"/>
              </a:lnSpc>
              <a:buFont typeface="+mj-lt"/>
              <a:buAutoNum type="arabicPeriod"/>
            </a:pPr>
            <a:r>
              <a:rPr lang="en-US" sz="1500" dirty="0"/>
              <a:t>What are the most common secondary storage devices? </a:t>
            </a:r>
          </a:p>
          <a:p>
            <a:pPr marL="342900" indent="-342900">
              <a:lnSpc>
                <a:spcPct val="150000"/>
              </a:lnSpc>
              <a:buFont typeface="+mj-lt"/>
              <a:buAutoNum type="arabicPeriod"/>
            </a:pPr>
            <a:r>
              <a:rPr lang="en-US" sz="1500" dirty="0"/>
              <a:t>Storage systems are organized in a hierarchy according to three factors list them.</a:t>
            </a:r>
          </a:p>
          <a:p>
            <a:pPr marL="342900" indent="-342900">
              <a:lnSpc>
                <a:spcPct val="150000"/>
              </a:lnSpc>
              <a:buFont typeface="+mj-lt"/>
              <a:buAutoNum type="arabicPeriod"/>
            </a:pPr>
            <a:r>
              <a:rPr lang="en-US" sz="1500" dirty="0"/>
              <a:t>Explain the Computer-System Architecture</a:t>
            </a:r>
          </a:p>
          <a:p>
            <a:pPr marL="342900" indent="-342900">
              <a:lnSpc>
                <a:spcPct val="150000"/>
              </a:lnSpc>
              <a:buFont typeface="+mj-lt"/>
              <a:buAutoNum type="arabicPeriod"/>
            </a:pPr>
            <a:r>
              <a:rPr lang="en-US" sz="1500" dirty="0"/>
              <a:t>What is different between Asymmetric and Symmetric clustering?</a:t>
            </a:r>
          </a:p>
          <a:p>
            <a:pPr marL="342900" indent="-342900">
              <a:lnSpc>
                <a:spcPct val="150000"/>
              </a:lnSpc>
              <a:buFont typeface="+mj-lt"/>
              <a:buAutoNum type="arabicPeriod"/>
            </a:pPr>
            <a:r>
              <a:rPr lang="en-US" sz="1500" dirty="0"/>
              <a:t>List Process Management Activities</a:t>
            </a:r>
          </a:p>
          <a:p>
            <a:pPr marL="342900" indent="-342900">
              <a:lnSpc>
                <a:spcPct val="150000"/>
              </a:lnSpc>
              <a:buFont typeface="+mj-lt"/>
              <a:buAutoNum type="arabicPeriod"/>
            </a:pPr>
            <a:r>
              <a:rPr lang="en-US" sz="1500" dirty="0"/>
              <a:t>List Memory management activities</a:t>
            </a:r>
          </a:p>
          <a:p>
            <a:pPr marL="342900" indent="-342900">
              <a:lnSpc>
                <a:spcPct val="150000"/>
              </a:lnSpc>
              <a:buFont typeface="+mj-lt"/>
              <a:buAutoNum type="arabicPeriod"/>
            </a:pPr>
            <a:r>
              <a:rPr lang="en-US" sz="1500" dirty="0"/>
              <a:t>List File-System management activities</a:t>
            </a:r>
          </a:p>
          <a:p>
            <a:pPr marL="342900" indent="-342900">
              <a:lnSpc>
                <a:spcPct val="150000"/>
              </a:lnSpc>
              <a:buFont typeface="+mj-lt"/>
              <a:buAutoNum type="arabicPeriod"/>
            </a:pPr>
            <a:r>
              <a:rPr lang="en-US" sz="1500" dirty="0"/>
              <a:t>List Mass-Storage Management activities</a:t>
            </a:r>
          </a:p>
          <a:p>
            <a:pPr marL="342900" indent="-342900">
              <a:lnSpc>
                <a:spcPct val="150000"/>
              </a:lnSpc>
              <a:buFont typeface="+mj-lt"/>
              <a:buAutoNum type="arabicPeriod"/>
            </a:pPr>
            <a:r>
              <a:rPr lang="en-US" sz="1500"/>
              <a:t>Discuss different Computing Environments</a:t>
            </a:r>
            <a:endParaRPr lang="en-US" sz="1500" dirty="0"/>
          </a:p>
        </p:txBody>
      </p:sp>
    </p:spTree>
    <p:extLst>
      <p:ext uri="{BB962C8B-B14F-4D97-AF65-F5344CB8AC3E}">
        <p14:creationId xmlns:p14="http://schemas.microsoft.com/office/powerpoint/2010/main" val="2015257572"/>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16972" y="2449856"/>
            <a:ext cx="2398425" cy="1446550"/>
          </a:xfrm>
          <a:prstGeom prst="rect">
            <a:avLst/>
          </a:prstGeom>
        </p:spPr>
        <p:txBody>
          <a:bodyPr wrap="square">
            <a:spAutoFit/>
          </a:bodyPr>
          <a:lstStyle/>
          <a:p>
            <a:r>
              <a:rPr lang="en-US" altLang="zh-CN" sz="8800" b="1" dirty="0" smtClean="0">
                <a:solidFill>
                  <a:srgbClr val="00B050"/>
                </a:solidFill>
                <a:effectLst>
                  <a:outerShdw blurRad="101600" dist="25400" dir="2700000" algn="tl">
                    <a:srgbClr val="000000">
                      <a:alpha val="37000"/>
                    </a:srgbClr>
                  </a:outerShdw>
                </a:effectLst>
                <a:ea typeface="微软雅黑" panose="020B0503020204020204" pitchFamily="34" charset="-122"/>
                <a:cs typeface="+mn-ea"/>
                <a:sym typeface="+mn-lt"/>
              </a:rPr>
              <a:t>END</a:t>
            </a:r>
            <a:endParaRPr lang="zh-CN" altLang="en-US" sz="8800" b="1" dirty="0">
              <a:solidFill>
                <a:srgbClr val="00B050"/>
              </a:solidFill>
              <a:effectLst>
                <a:outerShdw blurRad="101600" dist="25400" dir="2700000" algn="tl">
                  <a:srgbClr val="000000">
                    <a:alpha val="37000"/>
                  </a:srgbClr>
                </a:outerShdw>
              </a:effectLst>
              <a:ea typeface="微软雅黑" panose="020B0503020204020204" pitchFamily="34" charset="-122"/>
              <a:cs typeface="+mn-ea"/>
              <a:sym typeface="+mn-lt"/>
            </a:endParaRPr>
          </a:p>
        </p:txBody>
      </p:sp>
    </p:spTree>
    <p:extLst>
      <p:ext uri="{BB962C8B-B14F-4D97-AF65-F5344CB8AC3E}">
        <p14:creationId xmlns:p14="http://schemas.microsoft.com/office/powerpoint/2010/main" val="5277860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27779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Introduction</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02877" y="996209"/>
            <a:ext cx="11300346" cy="540147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600" b="1" dirty="0" smtClean="0">
                <a:solidFill>
                  <a:schemeClr val="tx1">
                    <a:lumMod val="95000"/>
                    <a:lumOff val="5000"/>
                  </a:schemeClr>
                </a:solidFill>
              </a:rPr>
              <a:t>Operating </a:t>
            </a:r>
            <a:r>
              <a:rPr lang="en-US" altLang="en-US" sz="2600" b="1" dirty="0">
                <a:solidFill>
                  <a:schemeClr val="tx1">
                    <a:lumMod val="95000"/>
                    <a:lumOff val="5000"/>
                  </a:schemeClr>
                </a:solidFill>
              </a:rPr>
              <a:t>systems </a:t>
            </a:r>
            <a:r>
              <a:rPr lang="en-US" altLang="en-US" sz="2600" dirty="0">
                <a:solidFill>
                  <a:schemeClr val="tx1">
                    <a:lumMod val="95000"/>
                    <a:lumOff val="5000"/>
                  </a:schemeClr>
                </a:solidFill>
              </a:rPr>
              <a:t>are </a:t>
            </a:r>
            <a:r>
              <a:rPr lang="en-US" altLang="en-US" sz="2600" dirty="0" smtClean="0">
                <a:solidFill>
                  <a:schemeClr val="tx1">
                    <a:lumMod val="95000"/>
                    <a:lumOff val="5000"/>
                  </a:schemeClr>
                </a:solidFill>
              </a:rPr>
              <a:t>everywhere:</a:t>
            </a:r>
          </a:p>
          <a:p>
            <a:pPr marL="1195388" indent="-339725">
              <a:lnSpc>
                <a:spcPct val="150000"/>
              </a:lnSpc>
              <a:buFont typeface="Arial" panose="020B0604020202020204" pitchFamily="34" charset="0"/>
              <a:buChar char="•"/>
            </a:pPr>
            <a:r>
              <a:rPr lang="en-US" altLang="en-US" sz="2200" dirty="0" smtClean="0">
                <a:solidFill>
                  <a:schemeClr val="tx1">
                    <a:lumMod val="95000"/>
                    <a:lumOff val="5000"/>
                  </a:schemeClr>
                </a:solidFill>
              </a:rPr>
              <a:t> </a:t>
            </a:r>
            <a:r>
              <a:rPr lang="en-US" altLang="en-US" sz="2200" dirty="0">
                <a:solidFill>
                  <a:schemeClr val="tx1">
                    <a:lumMod val="95000"/>
                    <a:lumOff val="5000"/>
                  </a:schemeClr>
                </a:solidFill>
              </a:rPr>
              <a:t>from cars and home appliances that include “Internet of Things” </a:t>
            </a:r>
            <a:r>
              <a:rPr lang="en-US" altLang="en-US" sz="2200" dirty="0" smtClean="0">
                <a:solidFill>
                  <a:schemeClr val="tx1">
                    <a:lumMod val="95000"/>
                    <a:lumOff val="5000"/>
                  </a:schemeClr>
                </a:solidFill>
              </a:rPr>
              <a:t>devices,</a:t>
            </a:r>
          </a:p>
          <a:p>
            <a:pPr marL="1195388" indent="-339725">
              <a:lnSpc>
                <a:spcPct val="150000"/>
              </a:lnSpc>
              <a:buFont typeface="Arial" panose="020B0604020202020204" pitchFamily="34" charset="0"/>
              <a:buChar char="•"/>
            </a:pPr>
            <a:r>
              <a:rPr lang="en-US" altLang="en-US" sz="2200" dirty="0" smtClean="0">
                <a:solidFill>
                  <a:schemeClr val="tx1">
                    <a:lumMod val="95000"/>
                    <a:lumOff val="5000"/>
                  </a:schemeClr>
                </a:solidFill>
              </a:rPr>
              <a:t>to Smart phones,</a:t>
            </a:r>
          </a:p>
          <a:p>
            <a:pPr marL="1195388" indent="-339725">
              <a:lnSpc>
                <a:spcPct val="150000"/>
              </a:lnSpc>
              <a:buFont typeface="Arial" panose="020B0604020202020204" pitchFamily="34" charset="0"/>
              <a:buChar char="•"/>
            </a:pPr>
            <a:r>
              <a:rPr lang="en-US" altLang="en-US" sz="2200" dirty="0">
                <a:solidFill>
                  <a:schemeClr val="tx1">
                    <a:lumMod val="95000"/>
                    <a:lumOff val="5000"/>
                  </a:schemeClr>
                </a:solidFill>
              </a:rPr>
              <a:t>P</a:t>
            </a:r>
            <a:r>
              <a:rPr lang="en-US" altLang="en-US" sz="2200" dirty="0" smtClean="0">
                <a:solidFill>
                  <a:schemeClr val="tx1">
                    <a:lumMod val="95000"/>
                    <a:lumOff val="5000"/>
                  </a:schemeClr>
                </a:solidFill>
              </a:rPr>
              <a:t>ersonal computers,</a:t>
            </a:r>
          </a:p>
          <a:p>
            <a:pPr marL="1195388" indent="-339725">
              <a:lnSpc>
                <a:spcPct val="150000"/>
              </a:lnSpc>
              <a:buFont typeface="Arial" panose="020B0604020202020204" pitchFamily="34" charset="0"/>
              <a:buChar char="•"/>
            </a:pPr>
            <a:r>
              <a:rPr lang="en-US" altLang="en-US" sz="2200" dirty="0">
                <a:solidFill>
                  <a:schemeClr val="tx1">
                    <a:lumMod val="95000"/>
                    <a:lumOff val="5000"/>
                  </a:schemeClr>
                </a:solidFill>
              </a:rPr>
              <a:t>E</a:t>
            </a:r>
            <a:r>
              <a:rPr lang="en-US" altLang="en-US" sz="2200" dirty="0" smtClean="0">
                <a:solidFill>
                  <a:schemeClr val="tx1">
                    <a:lumMod val="95000"/>
                    <a:lumOff val="5000"/>
                  </a:schemeClr>
                </a:solidFill>
              </a:rPr>
              <a:t>nterprise </a:t>
            </a:r>
            <a:r>
              <a:rPr lang="en-US" altLang="en-US" sz="2200" dirty="0">
                <a:solidFill>
                  <a:schemeClr val="tx1">
                    <a:lumMod val="95000"/>
                    <a:lumOff val="5000"/>
                  </a:schemeClr>
                </a:solidFill>
              </a:rPr>
              <a:t>computers, </a:t>
            </a:r>
            <a:endParaRPr lang="en-US" altLang="en-US" sz="2200" dirty="0" smtClean="0">
              <a:solidFill>
                <a:schemeClr val="tx1">
                  <a:lumMod val="95000"/>
                  <a:lumOff val="5000"/>
                </a:schemeClr>
              </a:solidFill>
            </a:endParaRPr>
          </a:p>
          <a:p>
            <a:pPr marL="1195388" indent="-339725">
              <a:lnSpc>
                <a:spcPct val="150000"/>
              </a:lnSpc>
              <a:buFont typeface="Arial" panose="020B0604020202020204" pitchFamily="34" charset="0"/>
              <a:buChar char="•"/>
            </a:pPr>
            <a:r>
              <a:rPr lang="en-US" altLang="en-US" sz="2200" dirty="0" smtClean="0">
                <a:solidFill>
                  <a:schemeClr val="tx1">
                    <a:lumMod val="95000"/>
                    <a:lumOff val="5000"/>
                  </a:schemeClr>
                </a:solidFill>
              </a:rPr>
              <a:t>and </a:t>
            </a:r>
            <a:r>
              <a:rPr lang="en-US" altLang="en-US" sz="2200" dirty="0">
                <a:solidFill>
                  <a:schemeClr val="tx1">
                    <a:lumMod val="95000"/>
                    <a:lumOff val="5000"/>
                  </a:schemeClr>
                </a:solidFill>
              </a:rPr>
              <a:t>cloud computing environments</a:t>
            </a:r>
            <a:r>
              <a:rPr lang="en-US" altLang="en-US" sz="2200" dirty="0" smtClean="0">
                <a:solidFill>
                  <a:schemeClr val="tx1">
                    <a:lumMod val="95000"/>
                    <a:lumOff val="5000"/>
                  </a:schemeClr>
                </a:solidFill>
              </a:rPr>
              <a:t>.</a:t>
            </a:r>
          </a:p>
          <a:p>
            <a:pPr marL="342900" indent="-342900">
              <a:lnSpc>
                <a:spcPct val="150000"/>
              </a:lnSpc>
              <a:buFont typeface="Arial" panose="020B0604020202020204" pitchFamily="34" charset="0"/>
              <a:buChar char="•"/>
            </a:pPr>
            <a:r>
              <a:rPr lang="en-US" altLang="en-US" sz="2400" dirty="0">
                <a:solidFill>
                  <a:schemeClr val="tx1">
                    <a:lumMod val="95000"/>
                    <a:lumOff val="5000"/>
                  </a:schemeClr>
                </a:solidFill>
              </a:rPr>
              <a:t>In order to explore the </a:t>
            </a:r>
            <a:r>
              <a:rPr lang="en-US" altLang="en-US" sz="2400" b="1" dirty="0">
                <a:solidFill>
                  <a:schemeClr val="tx1">
                    <a:lumMod val="95000"/>
                    <a:lumOff val="5000"/>
                  </a:schemeClr>
                </a:solidFill>
              </a:rPr>
              <a:t>role</a:t>
            </a:r>
            <a:r>
              <a:rPr lang="en-US" altLang="en-US" sz="2400" dirty="0">
                <a:solidFill>
                  <a:schemeClr val="tx1">
                    <a:lumMod val="95000"/>
                    <a:lumOff val="5000"/>
                  </a:schemeClr>
                </a:solidFill>
              </a:rPr>
              <a:t> of an </a:t>
            </a:r>
            <a:r>
              <a:rPr lang="en-US" altLang="en-US" sz="2400" b="1" dirty="0">
                <a:solidFill>
                  <a:schemeClr val="tx1">
                    <a:lumMod val="95000"/>
                    <a:lumOff val="5000"/>
                  </a:schemeClr>
                </a:solidFill>
              </a:rPr>
              <a:t>operating</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system</a:t>
            </a:r>
            <a:r>
              <a:rPr lang="en-US" altLang="en-US" sz="2400" dirty="0">
                <a:solidFill>
                  <a:schemeClr val="tx1">
                    <a:lumMod val="95000"/>
                    <a:lumOff val="5000"/>
                  </a:schemeClr>
                </a:solidFill>
              </a:rPr>
              <a:t> in a modern computing environment, it is </a:t>
            </a:r>
            <a:r>
              <a:rPr lang="en-US" altLang="en-US" sz="2400" b="1" dirty="0">
                <a:solidFill>
                  <a:schemeClr val="tx1">
                    <a:lumMod val="95000"/>
                    <a:lumOff val="5000"/>
                  </a:schemeClr>
                </a:solidFill>
              </a:rPr>
              <a:t>important</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first</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to</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understand</a:t>
            </a:r>
            <a:r>
              <a:rPr lang="en-US" altLang="en-US" sz="2400" dirty="0">
                <a:solidFill>
                  <a:schemeClr val="tx1">
                    <a:lumMod val="95000"/>
                    <a:lumOff val="5000"/>
                  </a:schemeClr>
                </a:solidFill>
              </a:rPr>
              <a:t> the </a:t>
            </a:r>
            <a:r>
              <a:rPr lang="en-US" altLang="en-US" sz="2400" b="1" dirty="0">
                <a:solidFill>
                  <a:schemeClr val="tx1">
                    <a:lumMod val="95000"/>
                    <a:lumOff val="5000"/>
                  </a:schemeClr>
                </a:solidFill>
              </a:rPr>
              <a:t>organization</a:t>
            </a:r>
            <a:r>
              <a:rPr lang="en-US" altLang="en-US" sz="2400" dirty="0">
                <a:solidFill>
                  <a:schemeClr val="tx1">
                    <a:lumMod val="95000"/>
                    <a:lumOff val="5000"/>
                  </a:schemeClr>
                </a:solidFill>
              </a:rPr>
              <a:t> and </a:t>
            </a:r>
            <a:r>
              <a:rPr lang="en-US" altLang="en-US" sz="2400" b="1" dirty="0">
                <a:solidFill>
                  <a:schemeClr val="tx1">
                    <a:lumMod val="95000"/>
                    <a:lumOff val="5000"/>
                  </a:schemeClr>
                </a:solidFill>
              </a:rPr>
              <a:t>architecture</a:t>
            </a:r>
            <a:r>
              <a:rPr lang="en-US" altLang="en-US" sz="2400" dirty="0">
                <a:solidFill>
                  <a:schemeClr val="tx1">
                    <a:lumMod val="95000"/>
                    <a:lumOff val="5000"/>
                  </a:schemeClr>
                </a:solidFill>
              </a:rPr>
              <a:t> of computer hardware.</a:t>
            </a:r>
          </a:p>
        </p:txBody>
      </p:sp>
    </p:spTree>
    <p:extLst>
      <p:ext uri="{BB962C8B-B14F-4D97-AF65-F5344CB8AC3E}">
        <p14:creationId xmlns:p14="http://schemas.microsoft.com/office/powerpoint/2010/main" val="151413768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27779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Introduction</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1</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94605" y="1482908"/>
            <a:ext cx="10614168" cy="3416320"/>
          </a:xfrm>
          <a:prstGeom prst="rect">
            <a:avLst/>
          </a:prstGeom>
        </p:spPr>
        <p:txBody>
          <a:bodyPr wrap="square">
            <a:spAutoFit/>
          </a:bodyPr>
          <a:lstStyle/>
          <a:p>
            <a:pPr>
              <a:lnSpc>
                <a:spcPct val="150000"/>
              </a:lnSpc>
            </a:pPr>
            <a:r>
              <a:rPr lang="en-US" altLang="en-US" sz="3200" b="1" dirty="0" smtClean="0">
                <a:solidFill>
                  <a:schemeClr val="tx1">
                    <a:lumMod val="95000"/>
                    <a:lumOff val="5000"/>
                  </a:schemeClr>
                </a:solidFill>
              </a:rPr>
              <a:t>Operating </a:t>
            </a:r>
            <a:r>
              <a:rPr lang="en-US" altLang="en-US" sz="3200" b="1" dirty="0">
                <a:solidFill>
                  <a:schemeClr val="tx1">
                    <a:lumMod val="95000"/>
                    <a:lumOff val="5000"/>
                  </a:schemeClr>
                </a:solidFill>
              </a:rPr>
              <a:t>system </a:t>
            </a:r>
            <a:r>
              <a:rPr lang="en-US" altLang="en-US" sz="3200" b="1" dirty="0" smtClean="0">
                <a:solidFill>
                  <a:schemeClr val="tx1">
                    <a:lumMod val="95000"/>
                    <a:lumOff val="5000"/>
                  </a:schemeClr>
                </a:solidFill>
              </a:rPr>
              <a:t>goals</a:t>
            </a:r>
            <a:endParaRPr lang="en-US" altLang="en-US" sz="3200" b="1" dirty="0">
              <a:solidFill>
                <a:schemeClr val="tx1">
                  <a:lumMod val="95000"/>
                  <a:lumOff val="5000"/>
                </a:schemeClr>
              </a:solidFill>
            </a:endParaRPr>
          </a:p>
          <a:p>
            <a:pPr marL="514350" indent="-514350">
              <a:lnSpc>
                <a:spcPct val="150000"/>
              </a:lnSpc>
              <a:buFont typeface="+mj-lt"/>
              <a:buAutoNum type="arabicPeriod"/>
            </a:pPr>
            <a:r>
              <a:rPr lang="en-US" altLang="en-US" sz="2800" b="1" dirty="0">
                <a:solidFill>
                  <a:schemeClr val="tx1">
                    <a:lumMod val="95000"/>
                    <a:lumOff val="5000"/>
                  </a:schemeClr>
                </a:solidFill>
              </a:rPr>
              <a:t>Execute</a:t>
            </a:r>
            <a:r>
              <a:rPr lang="en-US" altLang="en-US" sz="2800" dirty="0">
                <a:solidFill>
                  <a:schemeClr val="tx1">
                    <a:lumMod val="95000"/>
                    <a:lumOff val="5000"/>
                  </a:schemeClr>
                </a:solidFill>
              </a:rPr>
              <a:t> user </a:t>
            </a:r>
            <a:r>
              <a:rPr lang="en-US" altLang="en-US" sz="2800" b="1" dirty="0">
                <a:solidFill>
                  <a:schemeClr val="tx1">
                    <a:lumMod val="95000"/>
                    <a:lumOff val="5000"/>
                  </a:schemeClr>
                </a:solidFill>
              </a:rPr>
              <a:t>programs</a:t>
            </a:r>
            <a:r>
              <a:rPr lang="en-US" altLang="en-US" sz="2800" dirty="0">
                <a:solidFill>
                  <a:schemeClr val="tx1">
                    <a:lumMod val="95000"/>
                    <a:lumOff val="5000"/>
                  </a:schemeClr>
                </a:solidFill>
              </a:rPr>
              <a:t> and make solving user problems easier</a:t>
            </a:r>
          </a:p>
          <a:p>
            <a:pPr marL="514350" indent="-514350">
              <a:lnSpc>
                <a:spcPct val="150000"/>
              </a:lnSpc>
              <a:buFont typeface="+mj-lt"/>
              <a:buAutoNum type="arabicPeriod"/>
            </a:pPr>
            <a:r>
              <a:rPr lang="en-US" altLang="en-US" sz="2800" dirty="0">
                <a:solidFill>
                  <a:schemeClr val="tx1">
                    <a:lumMod val="95000"/>
                    <a:lumOff val="5000"/>
                  </a:schemeClr>
                </a:solidFill>
              </a:rPr>
              <a:t>Make the </a:t>
            </a:r>
            <a:r>
              <a:rPr lang="en-US" altLang="en-US" sz="2800" b="1" dirty="0">
                <a:solidFill>
                  <a:schemeClr val="tx1">
                    <a:lumMod val="95000"/>
                    <a:lumOff val="5000"/>
                  </a:schemeClr>
                </a:solidFill>
              </a:rPr>
              <a:t>computer</a:t>
            </a:r>
            <a:r>
              <a:rPr lang="en-US" altLang="en-US" sz="2800" dirty="0">
                <a:solidFill>
                  <a:schemeClr val="tx1">
                    <a:lumMod val="95000"/>
                    <a:lumOff val="5000"/>
                  </a:schemeClr>
                </a:solidFill>
              </a:rPr>
              <a:t> system </a:t>
            </a:r>
            <a:r>
              <a:rPr lang="en-US" altLang="en-US" sz="2800" b="1" dirty="0">
                <a:solidFill>
                  <a:schemeClr val="tx1">
                    <a:lumMod val="95000"/>
                    <a:lumOff val="5000"/>
                  </a:schemeClr>
                </a:solidFill>
              </a:rPr>
              <a:t>convenient</a:t>
            </a:r>
            <a:r>
              <a:rPr lang="en-US" altLang="en-US" sz="2800" dirty="0">
                <a:solidFill>
                  <a:schemeClr val="tx1">
                    <a:lumMod val="95000"/>
                    <a:lumOff val="5000"/>
                  </a:schemeClr>
                </a:solidFill>
              </a:rPr>
              <a:t> to use</a:t>
            </a:r>
          </a:p>
          <a:p>
            <a:pPr marL="514350" indent="-514350">
              <a:lnSpc>
                <a:spcPct val="150000"/>
              </a:lnSpc>
              <a:buFont typeface="+mj-lt"/>
              <a:buAutoNum type="arabicPeriod"/>
            </a:pPr>
            <a:r>
              <a:rPr lang="en-US" altLang="en-US" sz="2800" b="1" dirty="0">
                <a:solidFill>
                  <a:schemeClr val="tx1">
                    <a:lumMod val="95000"/>
                    <a:lumOff val="5000"/>
                  </a:schemeClr>
                </a:solidFill>
              </a:rPr>
              <a:t>Use</a:t>
            </a:r>
            <a:r>
              <a:rPr lang="en-US" altLang="en-US" sz="2800" dirty="0">
                <a:solidFill>
                  <a:schemeClr val="tx1">
                    <a:lumMod val="95000"/>
                    <a:lumOff val="5000"/>
                  </a:schemeClr>
                </a:solidFill>
              </a:rPr>
              <a:t> the computer </a:t>
            </a:r>
            <a:r>
              <a:rPr lang="en-US" altLang="en-US" sz="2800" b="1" dirty="0">
                <a:solidFill>
                  <a:schemeClr val="tx1">
                    <a:lumMod val="95000"/>
                    <a:lumOff val="5000"/>
                  </a:schemeClr>
                </a:solidFill>
              </a:rPr>
              <a:t>hardware</a:t>
            </a:r>
            <a:r>
              <a:rPr lang="en-US" altLang="en-US" sz="2800" dirty="0">
                <a:solidFill>
                  <a:schemeClr val="tx1">
                    <a:lumMod val="95000"/>
                    <a:lumOff val="5000"/>
                  </a:schemeClr>
                </a:solidFill>
              </a:rPr>
              <a:t> in an </a:t>
            </a:r>
            <a:r>
              <a:rPr lang="en-US" altLang="en-US" sz="2800" b="1" dirty="0">
                <a:solidFill>
                  <a:schemeClr val="tx1">
                    <a:lumMod val="95000"/>
                    <a:lumOff val="5000"/>
                  </a:schemeClr>
                </a:solidFill>
              </a:rPr>
              <a:t>efficient</a:t>
            </a:r>
            <a:r>
              <a:rPr lang="en-US" altLang="en-US" sz="2800" dirty="0">
                <a:solidFill>
                  <a:schemeClr val="tx1">
                    <a:lumMod val="95000"/>
                    <a:lumOff val="5000"/>
                  </a:schemeClr>
                </a:solidFill>
              </a:rPr>
              <a:t> </a:t>
            </a:r>
            <a:r>
              <a:rPr lang="en-US" altLang="en-US" sz="2800" dirty="0" smtClean="0">
                <a:solidFill>
                  <a:schemeClr val="tx1">
                    <a:lumMod val="95000"/>
                    <a:lumOff val="5000"/>
                  </a:schemeClr>
                </a:solidFill>
              </a:rPr>
              <a:t>manner</a:t>
            </a:r>
            <a:endParaRPr lang="en-US" altLang="en-US" sz="2800" dirty="0">
              <a:solidFill>
                <a:schemeClr val="tx1">
                  <a:lumMod val="95000"/>
                  <a:lumOff val="5000"/>
                </a:schemeClr>
              </a:solidFill>
            </a:endParaRPr>
          </a:p>
        </p:txBody>
      </p:sp>
    </p:spTree>
    <p:extLst>
      <p:ext uri="{BB962C8B-B14F-4D97-AF65-F5344CB8AC3E}">
        <p14:creationId xmlns:p14="http://schemas.microsoft.com/office/powerpoint/2010/main" val="202880149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88678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a:solidFill>
                    <a:srgbClr val="00B050"/>
                  </a:solidFill>
                </a:rPr>
                <a:t>Computer System </a:t>
              </a:r>
              <a:r>
                <a:rPr lang="en-US" altLang="en-US" b="1" dirty="0" smtClean="0">
                  <a:solidFill>
                    <a:srgbClr val="00B050"/>
                  </a:solidFill>
                </a:rPr>
                <a:t>Structure</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46374" y="1412577"/>
            <a:ext cx="11300346" cy="3600986"/>
          </a:xfrm>
          <a:prstGeom prst="rect">
            <a:avLst/>
          </a:prstGeom>
        </p:spPr>
        <p:txBody>
          <a:bodyPr wrap="square">
            <a:spAutoFit/>
          </a:bodyPr>
          <a:lstStyle/>
          <a:p>
            <a:pPr marL="693738" indent="-693738">
              <a:lnSpc>
                <a:spcPct val="150000"/>
              </a:lnSpc>
              <a:buFont typeface="Arial" panose="020B0604020202020204" pitchFamily="34" charset="0"/>
              <a:buChar char="•"/>
            </a:pPr>
            <a:r>
              <a:rPr lang="en-US" altLang="en-US" sz="2800" dirty="0" smtClean="0">
                <a:solidFill>
                  <a:schemeClr val="tx1">
                    <a:lumMod val="95000"/>
                    <a:lumOff val="5000"/>
                  </a:schemeClr>
                </a:solidFill>
              </a:rPr>
              <a:t>A computer </a:t>
            </a:r>
            <a:r>
              <a:rPr lang="en-US" altLang="en-US" sz="2800" dirty="0">
                <a:solidFill>
                  <a:schemeClr val="tx1">
                    <a:lumMod val="95000"/>
                    <a:lumOff val="5000"/>
                  </a:schemeClr>
                </a:solidFill>
              </a:rPr>
              <a:t>system can be </a:t>
            </a:r>
            <a:r>
              <a:rPr lang="en-US" altLang="en-US" sz="2800" b="1" dirty="0">
                <a:solidFill>
                  <a:schemeClr val="tx1">
                    <a:lumMod val="95000"/>
                    <a:lumOff val="5000"/>
                  </a:schemeClr>
                </a:solidFill>
              </a:rPr>
              <a:t>divided</a:t>
            </a:r>
            <a:r>
              <a:rPr lang="en-US" altLang="en-US" sz="2800" dirty="0">
                <a:solidFill>
                  <a:schemeClr val="tx1">
                    <a:lumMod val="95000"/>
                    <a:lumOff val="5000"/>
                  </a:schemeClr>
                </a:solidFill>
              </a:rPr>
              <a:t> roughly into </a:t>
            </a:r>
            <a:r>
              <a:rPr lang="en-US" altLang="en-US" sz="2800" b="1" dirty="0">
                <a:solidFill>
                  <a:schemeClr val="tx1">
                    <a:lumMod val="95000"/>
                    <a:lumOff val="5000"/>
                  </a:schemeClr>
                </a:solidFill>
              </a:rPr>
              <a:t>four</a:t>
            </a:r>
            <a:r>
              <a:rPr lang="en-US" altLang="en-US" sz="2800" dirty="0">
                <a:solidFill>
                  <a:schemeClr val="tx1">
                    <a:lumMod val="95000"/>
                    <a:lumOff val="5000"/>
                  </a:schemeClr>
                </a:solidFill>
              </a:rPr>
              <a:t> components: </a:t>
            </a:r>
          </a:p>
          <a:p>
            <a:pPr marL="1489075" indent="-457200">
              <a:lnSpc>
                <a:spcPct val="150000"/>
              </a:lnSpc>
              <a:buFont typeface="+mj-lt"/>
              <a:buAutoNum type="arabicPeriod"/>
            </a:pPr>
            <a:r>
              <a:rPr lang="en-US" altLang="en-US" sz="2400" dirty="0">
                <a:solidFill>
                  <a:schemeClr val="tx1">
                    <a:lumMod val="95000"/>
                    <a:lumOff val="5000"/>
                  </a:schemeClr>
                </a:solidFill>
              </a:rPr>
              <a:t>The hardware</a:t>
            </a:r>
          </a:p>
          <a:p>
            <a:pPr marL="1489075" indent="-457200">
              <a:lnSpc>
                <a:spcPct val="150000"/>
              </a:lnSpc>
              <a:buFont typeface="+mj-lt"/>
              <a:buAutoNum type="arabicPeriod"/>
            </a:pPr>
            <a:r>
              <a:rPr lang="en-US" altLang="en-US" sz="2400" dirty="0">
                <a:solidFill>
                  <a:schemeClr val="tx1">
                    <a:lumMod val="95000"/>
                    <a:lumOff val="5000"/>
                  </a:schemeClr>
                </a:solidFill>
              </a:rPr>
              <a:t>The operating system</a:t>
            </a:r>
          </a:p>
          <a:p>
            <a:pPr marL="1489075" indent="-457200">
              <a:lnSpc>
                <a:spcPct val="150000"/>
              </a:lnSpc>
              <a:buFont typeface="+mj-lt"/>
              <a:buAutoNum type="arabicPeriod"/>
            </a:pPr>
            <a:r>
              <a:rPr lang="en-US" altLang="en-US" sz="2400" dirty="0">
                <a:solidFill>
                  <a:schemeClr val="tx1">
                    <a:lumMod val="95000"/>
                    <a:lumOff val="5000"/>
                  </a:schemeClr>
                </a:solidFill>
              </a:rPr>
              <a:t>The application programs</a:t>
            </a:r>
          </a:p>
          <a:p>
            <a:pPr marL="1489075" indent="-457200">
              <a:lnSpc>
                <a:spcPct val="150000"/>
              </a:lnSpc>
              <a:buFont typeface="+mj-lt"/>
              <a:buAutoNum type="arabicPeriod"/>
            </a:pPr>
            <a:r>
              <a:rPr lang="en-US" altLang="en-US" sz="2400" dirty="0">
                <a:solidFill>
                  <a:schemeClr val="tx1">
                    <a:lumMod val="95000"/>
                    <a:lumOff val="5000"/>
                  </a:schemeClr>
                </a:solidFill>
              </a:rPr>
              <a:t>The User</a:t>
            </a:r>
          </a:p>
        </p:txBody>
      </p:sp>
    </p:spTree>
    <p:extLst>
      <p:ext uri="{BB962C8B-B14F-4D97-AF65-F5344CB8AC3E}">
        <p14:creationId xmlns:p14="http://schemas.microsoft.com/office/powerpoint/2010/main" val="343708589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588678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a:solidFill>
                    <a:srgbClr val="00B050"/>
                  </a:solidFill>
                </a:rPr>
                <a:t>Computer System Structure</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2</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rotWithShape="1">
          <a:blip r:embed="rId3"/>
          <a:srcRect l="2483" t="2220" r="1919" b="1759"/>
          <a:stretch/>
        </p:blipFill>
        <p:spPr>
          <a:xfrm>
            <a:off x="3244646" y="1087982"/>
            <a:ext cx="7919883" cy="5633884"/>
          </a:xfrm>
          <a:prstGeom prst="rect">
            <a:avLst/>
          </a:prstGeom>
        </p:spPr>
      </p:pic>
      <p:sp>
        <p:nvSpPr>
          <p:cNvPr id="4" name="Rectangle 3"/>
          <p:cNvSpPr/>
          <p:nvPr/>
        </p:nvSpPr>
        <p:spPr>
          <a:xfrm>
            <a:off x="567131" y="1087982"/>
            <a:ext cx="4211345" cy="1200329"/>
          </a:xfrm>
          <a:prstGeom prst="rect">
            <a:avLst/>
          </a:prstGeom>
        </p:spPr>
        <p:txBody>
          <a:bodyPr wrap="square">
            <a:spAutoFit/>
          </a:bodyPr>
          <a:lstStyle/>
          <a:p>
            <a:pPr>
              <a:lnSpc>
                <a:spcPct val="150000"/>
              </a:lnSpc>
            </a:pPr>
            <a:r>
              <a:rPr lang="en-US" sz="2400" b="1" dirty="0"/>
              <a:t>Abstract View of Components of Computer</a:t>
            </a:r>
          </a:p>
        </p:txBody>
      </p:sp>
    </p:spTree>
    <p:extLst>
      <p:ext uri="{BB962C8B-B14F-4D97-AF65-F5344CB8AC3E}">
        <p14:creationId xmlns:p14="http://schemas.microsoft.com/office/powerpoint/2010/main" val="33978195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reeform: Shape 193">
            <a:extLst>
              <a:ext uri="{FF2B5EF4-FFF2-40B4-BE49-F238E27FC236}">
                <a16:creationId xmlns:a16="http://schemas.microsoft.com/office/drawing/2014/main" id="{A9802BF1-CC80-4FBF-8005-BD419EA2ED1F}"/>
              </a:ext>
            </a:extLst>
          </p:cNvPr>
          <p:cNvSpPr/>
          <p:nvPr/>
        </p:nvSpPr>
        <p:spPr>
          <a:xfrm>
            <a:off x="11299253" y="0"/>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5" name="Freeform: Shape 194">
            <a:extLst>
              <a:ext uri="{FF2B5EF4-FFF2-40B4-BE49-F238E27FC236}">
                <a16:creationId xmlns:a16="http://schemas.microsoft.com/office/drawing/2014/main" id="{2625AEAC-FE8D-4FFC-A549-E0C2927F37AF}"/>
              </a:ext>
            </a:extLst>
          </p:cNvPr>
          <p:cNvSpPr/>
          <p:nvPr/>
        </p:nvSpPr>
        <p:spPr>
          <a:xfrm rot="10800000">
            <a:off x="0" y="6044178"/>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6" name="Freeform: Shape 195">
            <a:extLst>
              <a:ext uri="{FF2B5EF4-FFF2-40B4-BE49-F238E27FC236}">
                <a16:creationId xmlns:a16="http://schemas.microsoft.com/office/drawing/2014/main" id="{1FEE225D-C686-4F8F-9EEC-12EBC9C70EEF}"/>
              </a:ext>
            </a:extLst>
          </p:cNvPr>
          <p:cNvSpPr/>
          <p:nvPr/>
        </p:nvSpPr>
        <p:spPr>
          <a:xfrm rot="16200000">
            <a:off x="-43496" y="35349"/>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solidFill>
                  <a:srgbClr val="00B050"/>
                </a:solidFill>
              </a:ln>
              <a:solidFill>
                <a:srgbClr val="00B050"/>
              </a:solidFill>
            </a:endParaRPr>
          </a:p>
        </p:txBody>
      </p:sp>
      <p:sp>
        <p:nvSpPr>
          <p:cNvPr id="197" name="Freeform: Shape 196">
            <a:extLst>
              <a:ext uri="{FF2B5EF4-FFF2-40B4-BE49-F238E27FC236}">
                <a16:creationId xmlns:a16="http://schemas.microsoft.com/office/drawing/2014/main" id="{71F29C4A-0F08-4044-9A0F-A1558F997D92}"/>
              </a:ext>
            </a:extLst>
          </p:cNvPr>
          <p:cNvSpPr/>
          <p:nvPr/>
        </p:nvSpPr>
        <p:spPr>
          <a:xfrm rot="5400000">
            <a:off x="11342759" y="6004191"/>
            <a:ext cx="892747" cy="814871"/>
          </a:xfrm>
          <a:custGeom>
            <a:avLst/>
            <a:gdLst>
              <a:gd name="connsiteX0" fmla="*/ 0 w 1082117"/>
              <a:gd name="connsiteY0" fmla="*/ 0 h 987722"/>
              <a:gd name="connsiteX1" fmla="*/ 1082117 w 1082117"/>
              <a:gd name="connsiteY1" fmla="*/ 0 h 987722"/>
              <a:gd name="connsiteX2" fmla="*/ 1082117 w 1082117"/>
              <a:gd name="connsiteY2" fmla="*/ 987722 h 987722"/>
              <a:gd name="connsiteX3" fmla="*/ 1064681 w 1082117"/>
              <a:gd name="connsiteY3" fmla="*/ 977782 h 987722"/>
              <a:gd name="connsiteX4" fmla="*/ 884997 w 1082117"/>
              <a:gd name="connsiteY4" fmla="*/ 742585 h 987722"/>
              <a:gd name="connsiteX5" fmla="*/ 44171 w 1082117"/>
              <a:gd name="connsiteY5" fmla="*/ 36259 h 987722"/>
              <a:gd name="connsiteX6" fmla="*/ 0 w 1082117"/>
              <a:gd name="connsiteY6" fmla="*/ 0 h 98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117" h="987722">
                <a:moveTo>
                  <a:pt x="0" y="0"/>
                </a:moveTo>
                <a:lnTo>
                  <a:pt x="1082117" y="0"/>
                </a:lnTo>
                <a:lnTo>
                  <a:pt x="1082117" y="987722"/>
                </a:lnTo>
                <a:lnTo>
                  <a:pt x="1064681" y="977782"/>
                </a:lnTo>
                <a:cubicBezTo>
                  <a:pt x="1000773" y="934988"/>
                  <a:pt x="939339" y="860785"/>
                  <a:pt x="884997" y="742585"/>
                </a:cubicBezTo>
                <a:cubicBezTo>
                  <a:pt x="638979" y="208888"/>
                  <a:pt x="276250" y="187228"/>
                  <a:pt x="44171" y="3625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24" name="组合 33"/>
          <p:cNvGrpSpPr/>
          <p:nvPr/>
        </p:nvGrpSpPr>
        <p:grpSpPr>
          <a:xfrm>
            <a:off x="-18208" y="280441"/>
            <a:ext cx="12192000" cy="649690"/>
            <a:chOff x="0" y="280441"/>
            <a:chExt cx="12192000" cy="649690"/>
          </a:xfrm>
        </p:grpSpPr>
        <p:sp>
          <p:nvSpPr>
            <p:cNvPr id="225" name="矩形 3"/>
            <p:cNvSpPr>
              <a:spLocks noChangeArrowheads="1"/>
            </p:cNvSpPr>
            <p:nvPr/>
          </p:nvSpPr>
          <p:spPr bwMode="auto">
            <a:xfrm>
              <a:off x="1758071" y="295409"/>
              <a:ext cx="62295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en-US" altLang="en-US" b="1" dirty="0" smtClean="0">
                  <a:solidFill>
                    <a:srgbClr val="00B050"/>
                  </a:solidFill>
                </a:rPr>
                <a:t>What </a:t>
              </a:r>
              <a:r>
                <a:rPr lang="en-US" altLang="en-US" b="1" dirty="0">
                  <a:solidFill>
                    <a:srgbClr val="00B050"/>
                  </a:solidFill>
                </a:rPr>
                <a:t>Operating Systems </a:t>
              </a:r>
              <a:r>
                <a:rPr lang="en-US" altLang="en-US" b="1" dirty="0" smtClean="0">
                  <a:solidFill>
                    <a:srgbClr val="00B050"/>
                  </a:solidFill>
                </a:rPr>
                <a:t>Do?</a:t>
              </a:r>
              <a:endParaRPr lang="zh-CN" altLang="en-US" b="1" dirty="0">
                <a:solidFill>
                  <a:srgbClr val="00B050"/>
                </a:solidFill>
                <a:sym typeface="+mn-lt"/>
              </a:endParaRPr>
            </a:p>
          </p:txBody>
        </p:sp>
        <p:grpSp>
          <p:nvGrpSpPr>
            <p:cNvPr id="226" name="组合 46"/>
            <p:cNvGrpSpPr/>
            <p:nvPr/>
          </p:nvGrpSpPr>
          <p:grpSpPr>
            <a:xfrm>
              <a:off x="585340" y="280441"/>
              <a:ext cx="1115050" cy="523510"/>
              <a:chOff x="596491" y="380800"/>
              <a:chExt cx="1115050" cy="523510"/>
            </a:xfrm>
          </p:grpSpPr>
          <p:sp>
            <p:nvSpPr>
              <p:cNvPr id="228" name="矩形 49"/>
              <p:cNvSpPr/>
              <p:nvPr/>
            </p:nvSpPr>
            <p:spPr>
              <a:xfrm>
                <a:off x="596491" y="380800"/>
                <a:ext cx="554040" cy="523510"/>
              </a:xfrm>
              <a:prstGeom prst="rect">
                <a:avLst/>
              </a:prstGeom>
              <a:solidFill>
                <a:srgbClr val="00B0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lt"/>
                    <a:ea typeface="微软雅黑" panose="020B0503020204020204" pitchFamily="34" charset="-122"/>
                    <a:cs typeface="+mn-ea"/>
                    <a:sym typeface="+mn-lt"/>
                  </a:rPr>
                  <a:t>0</a:t>
                </a:r>
                <a:endParaRPr lang="zh-CN" altLang="en-US" sz="2800" b="1" dirty="0">
                  <a:solidFill>
                    <a:schemeClr val="bg1"/>
                  </a:solidFill>
                  <a:latin typeface="+mj-lt"/>
                  <a:ea typeface="微软雅黑" panose="020B0503020204020204" pitchFamily="34" charset="-122"/>
                  <a:cs typeface="+mn-ea"/>
                  <a:sym typeface="+mn-lt"/>
                </a:endParaRPr>
              </a:p>
            </p:txBody>
          </p:sp>
          <p:sp>
            <p:nvSpPr>
              <p:cNvPr id="229" name="矩形 52"/>
              <p:cNvSpPr/>
              <p:nvPr/>
            </p:nvSpPr>
            <p:spPr>
              <a:xfrm>
                <a:off x="1157501" y="380800"/>
                <a:ext cx="554040" cy="52351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B050"/>
                    </a:solidFill>
                    <a:latin typeface="+mj-lt"/>
                    <a:ea typeface="微软雅黑" panose="020B0503020204020204" pitchFamily="34" charset="-122"/>
                    <a:cs typeface="+mn-ea"/>
                    <a:sym typeface="+mn-lt"/>
                  </a:rPr>
                  <a:t>3</a:t>
                </a:r>
                <a:endParaRPr lang="zh-CN" altLang="en-US" sz="2800" b="1" dirty="0">
                  <a:solidFill>
                    <a:srgbClr val="00B050"/>
                  </a:solidFill>
                  <a:latin typeface="+mj-lt"/>
                  <a:ea typeface="微软雅黑" panose="020B0503020204020204" pitchFamily="34" charset="-122"/>
                  <a:cs typeface="+mn-ea"/>
                  <a:sym typeface="+mn-lt"/>
                </a:endParaRPr>
              </a:p>
            </p:txBody>
          </p:sp>
        </p:grpSp>
        <p:cxnSp>
          <p:nvCxnSpPr>
            <p:cNvPr id="227" name="直接连接符 47"/>
            <p:cNvCxnSpPr/>
            <p:nvPr/>
          </p:nvCxnSpPr>
          <p:spPr>
            <a:xfrm>
              <a:off x="0" y="930131"/>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446374" y="892430"/>
            <a:ext cx="11300346" cy="6001643"/>
          </a:xfrm>
          <a:prstGeom prst="rect">
            <a:avLst/>
          </a:prstGeom>
        </p:spPr>
        <p:txBody>
          <a:bodyPr wrap="square">
            <a:spAutoFit/>
          </a:bodyPr>
          <a:lstStyle/>
          <a:p>
            <a:pPr marL="693738" indent="-412750">
              <a:lnSpc>
                <a:spcPct val="150000"/>
              </a:lnSpc>
              <a:buFont typeface="Arial" panose="020B0604020202020204" pitchFamily="34" charset="0"/>
              <a:buChar char="•"/>
            </a:pPr>
            <a:r>
              <a:rPr lang="en-US" altLang="en-US" sz="2400" dirty="0">
                <a:solidFill>
                  <a:schemeClr val="tx1">
                    <a:lumMod val="95000"/>
                    <a:lumOff val="5000"/>
                  </a:schemeClr>
                </a:solidFill>
              </a:rPr>
              <a:t>To understand more fully the </a:t>
            </a:r>
            <a:r>
              <a:rPr lang="en-US" altLang="en-US" sz="2400" b="1" dirty="0">
                <a:solidFill>
                  <a:schemeClr val="tx1">
                    <a:lumMod val="95000"/>
                    <a:lumOff val="5000"/>
                  </a:schemeClr>
                </a:solidFill>
              </a:rPr>
              <a:t>operating</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system’s</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role</a:t>
            </a:r>
            <a:r>
              <a:rPr lang="en-US" altLang="en-US" sz="2400" dirty="0">
                <a:solidFill>
                  <a:schemeClr val="tx1">
                    <a:lumMod val="95000"/>
                    <a:lumOff val="5000"/>
                  </a:schemeClr>
                </a:solidFill>
              </a:rPr>
              <a:t>, we next explore </a:t>
            </a:r>
            <a:r>
              <a:rPr lang="en-US" altLang="en-US" sz="2400" dirty="0" smtClean="0">
                <a:solidFill>
                  <a:schemeClr val="tx1">
                    <a:lumMod val="95000"/>
                    <a:lumOff val="5000"/>
                  </a:schemeClr>
                </a:solidFill>
              </a:rPr>
              <a:t>operating </a:t>
            </a:r>
            <a:r>
              <a:rPr lang="en-US" altLang="en-US" sz="2400" dirty="0">
                <a:solidFill>
                  <a:schemeClr val="tx1">
                    <a:lumMod val="95000"/>
                    <a:lumOff val="5000"/>
                  </a:schemeClr>
                </a:solidFill>
              </a:rPr>
              <a:t>systems </a:t>
            </a:r>
            <a:r>
              <a:rPr lang="en-US" altLang="en-US" sz="2400" dirty="0" smtClean="0">
                <a:solidFill>
                  <a:schemeClr val="tx1">
                    <a:lumMod val="95000"/>
                    <a:lumOff val="5000"/>
                  </a:schemeClr>
                </a:solidFill>
              </a:rPr>
              <a:t>from </a:t>
            </a:r>
            <a:r>
              <a:rPr lang="en-US" altLang="en-US" sz="2400" b="1" dirty="0" smtClean="0">
                <a:solidFill>
                  <a:schemeClr val="tx1">
                    <a:lumMod val="95000"/>
                    <a:lumOff val="5000"/>
                  </a:schemeClr>
                </a:solidFill>
              </a:rPr>
              <a:t>two</a:t>
            </a:r>
            <a:r>
              <a:rPr lang="en-US" altLang="en-US" sz="2400" dirty="0" smtClean="0">
                <a:solidFill>
                  <a:schemeClr val="tx1">
                    <a:lumMod val="95000"/>
                    <a:lumOff val="5000"/>
                  </a:schemeClr>
                </a:solidFill>
              </a:rPr>
              <a:t> </a:t>
            </a:r>
            <a:r>
              <a:rPr lang="en-US" altLang="en-US" sz="2400" b="1" dirty="0">
                <a:solidFill>
                  <a:schemeClr val="tx1">
                    <a:lumMod val="95000"/>
                    <a:lumOff val="5000"/>
                  </a:schemeClr>
                </a:solidFill>
              </a:rPr>
              <a:t>viewpoints</a:t>
            </a:r>
            <a:r>
              <a:rPr lang="en-US" altLang="en-US" sz="2400" dirty="0">
                <a:solidFill>
                  <a:schemeClr val="tx1">
                    <a:lumMod val="95000"/>
                    <a:lumOff val="5000"/>
                  </a:schemeClr>
                </a:solidFill>
              </a:rPr>
              <a:t>: that of the user and that of the system</a:t>
            </a:r>
            <a:r>
              <a:rPr lang="en-US" altLang="en-US" sz="2400" dirty="0" smtClean="0">
                <a:solidFill>
                  <a:schemeClr val="tx1">
                    <a:lumMod val="95000"/>
                    <a:lumOff val="5000"/>
                  </a:schemeClr>
                </a:solidFill>
              </a:rPr>
              <a:t>.</a:t>
            </a:r>
          </a:p>
          <a:p>
            <a:pPr>
              <a:lnSpc>
                <a:spcPct val="150000"/>
              </a:lnSpc>
            </a:pPr>
            <a:r>
              <a:rPr lang="en-US" altLang="en-US" sz="2000" b="1" dirty="0">
                <a:solidFill>
                  <a:schemeClr val="tx1">
                    <a:lumMod val="95000"/>
                    <a:lumOff val="5000"/>
                  </a:schemeClr>
                </a:solidFill>
              </a:rPr>
              <a:t>User's View:</a:t>
            </a:r>
          </a:p>
          <a:p>
            <a:pPr marL="693738" indent="-412750">
              <a:lnSpc>
                <a:spcPct val="150000"/>
              </a:lnSpc>
              <a:buFont typeface="Arial" panose="020B0604020202020204" pitchFamily="34" charset="0"/>
              <a:buChar char="•"/>
            </a:pPr>
            <a:r>
              <a:rPr lang="en-US" altLang="en-US" sz="2000" dirty="0">
                <a:solidFill>
                  <a:schemeClr val="tx1">
                    <a:lumMod val="95000"/>
                    <a:lumOff val="5000"/>
                  </a:schemeClr>
                </a:solidFill>
              </a:rPr>
              <a:t>The user's </a:t>
            </a:r>
            <a:r>
              <a:rPr lang="en-US" altLang="en-US" sz="2000" b="1" dirty="0">
                <a:solidFill>
                  <a:schemeClr val="tx1">
                    <a:lumMod val="95000"/>
                    <a:lumOff val="5000"/>
                  </a:schemeClr>
                </a:solidFill>
              </a:rPr>
              <a:t>experience</a:t>
            </a:r>
            <a:r>
              <a:rPr lang="en-US" altLang="en-US" sz="2000" dirty="0">
                <a:solidFill>
                  <a:schemeClr val="tx1">
                    <a:lumMod val="95000"/>
                    <a:lumOff val="5000"/>
                  </a:schemeClr>
                </a:solidFill>
              </a:rPr>
              <a:t> with a computer </a:t>
            </a:r>
            <a:r>
              <a:rPr lang="en-US" altLang="en-US" sz="2000" b="1" dirty="0">
                <a:solidFill>
                  <a:schemeClr val="tx1">
                    <a:lumMod val="95000"/>
                    <a:lumOff val="5000"/>
                  </a:schemeClr>
                </a:solidFill>
              </a:rPr>
              <a:t>depends</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on</a:t>
            </a:r>
            <a:r>
              <a:rPr lang="en-US" altLang="en-US" sz="2000" dirty="0">
                <a:solidFill>
                  <a:schemeClr val="tx1">
                    <a:lumMod val="95000"/>
                    <a:lumOff val="5000"/>
                  </a:schemeClr>
                </a:solidFill>
              </a:rPr>
              <a:t> the </a:t>
            </a:r>
            <a:r>
              <a:rPr lang="en-US" altLang="en-US" sz="2000" b="1" dirty="0">
                <a:solidFill>
                  <a:schemeClr val="tx1">
                    <a:lumMod val="95000"/>
                    <a:lumOff val="5000"/>
                  </a:schemeClr>
                </a:solidFill>
              </a:rPr>
              <a:t>interface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being</a:t>
            </a:r>
            <a:r>
              <a:rPr lang="en-US" altLang="en-US" sz="2000" dirty="0">
                <a:solidFill>
                  <a:schemeClr val="tx1">
                    <a:lumMod val="95000"/>
                    <a:lumOff val="5000"/>
                  </a:schemeClr>
                </a:solidFill>
              </a:rPr>
              <a:t> used, such as laptops or PCs with monitors, keyboards, and mice.</a:t>
            </a:r>
          </a:p>
          <a:p>
            <a:pPr marL="1150938" indent="-354013">
              <a:lnSpc>
                <a:spcPct val="150000"/>
              </a:lnSpc>
              <a:buFont typeface="Arial" panose="020B0604020202020204" pitchFamily="34" charset="0"/>
              <a:buChar char="•"/>
            </a:pPr>
            <a:r>
              <a:rPr lang="en-US" altLang="en-US" dirty="0">
                <a:solidFill>
                  <a:schemeClr val="tx1">
                    <a:lumMod val="95000"/>
                    <a:lumOff val="5000"/>
                  </a:schemeClr>
                </a:solidFill>
              </a:rPr>
              <a:t>These systems are </a:t>
            </a:r>
            <a:r>
              <a:rPr lang="en-US" altLang="en-US" b="1" dirty="0">
                <a:solidFill>
                  <a:schemeClr val="tx1">
                    <a:lumMod val="95000"/>
                    <a:lumOff val="5000"/>
                  </a:schemeClr>
                </a:solidFill>
              </a:rPr>
              <a:t>designed</a:t>
            </a:r>
            <a:r>
              <a:rPr lang="en-US" altLang="en-US" dirty="0">
                <a:solidFill>
                  <a:schemeClr val="tx1">
                    <a:lumMod val="95000"/>
                    <a:lumOff val="5000"/>
                  </a:schemeClr>
                </a:solidFill>
              </a:rPr>
              <a:t> for a </a:t>
            </a:r>
            <a:r>
              <a:rPr lang="en-US" altLang="en-US" b="1" dirty="0">
                <a:solidFill>
                  <a:schemeClr val="tx1">
                    <a:lumMod val="95000"/>
                    <a:lumOff val="5000"/>
                  </a:schemeClr>
                </a:solidFill>
              </a:rPr>
              <a:t>single</a:t>
            </a:r>
            <a:r>
              <a:rPr lang="en-US" altLang="en-US" dirty="0">
                <a:solidFill>
                  <a:schemeClr val="tx1">
                    <a:lumMod val="95000"/>
                    <a:lumOff val="5000"/>
                  </a:schemeClr>
                </a:solidFill>
              </a:rPr>
              <a:t> user and prioritize </a:t>
            </a:r>
            <a:r>
              <a:rPr lang="en-US" altLang="en-US" b="1" dirty="0">
                <a:solidFill>
                  <a:schemeClr val="tx1">
                    <a:lumMod val="95000"/>
                    <a:lumOff val="5000"/>
                  </a:schemeClr>
                </a:solidFill>
              </a:rPr>
              <a:t>ease</a:t>
            </a:r>
            <a:r>
              <a:rPr lang="en-US" altLang="en-US" dirty="0">
                <a:solidFill>
                  <a:schemeClr val="tx1">
                    <a:lumMod val="95000"/>
                    <a:lumOff val="5000"/>
                  </a:schemeClr>
                </a:solidFill>
              </a:rPr>
              <a:t> of use, with some consideration for performance and security, but not resource utilization.</a:t>
            </a:r>
          </a:p>
          <a:p>
            <a:pPr marL="693738" indent="-412750">
              <a:lnSpc>
                <a:spcPct val="150000"/>
              </a:lnSpc>
              <a:buFont typeface="Arial" panose="020B0604020202020204" pitchFamily="34" charset="0"/>
              <a:buChar char="•"/>
            </a:pPr>
            <a:r>
              <a:rPr lang="en-US" altLang="en-US" sz="2000" b="1" dirty="0">
                <a:solidFill>
                  <a:schemeClr val="tx1">
                    <a:lumMod val="95000"/>
                    <a:lumOff val="5000"/>
                  </a:schemeClr>
                </a:solidFill>
              </a:rPr>
              <a:t>Mobile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devices</a:t>
            </a:r>
            <a:r>
              <a:rPr lang="en-US" altLang="en-US" sz="2000" dirty="0">
                <a:solidFill>
                  <a:schemeClr val="tx1">
                    <a:lumMod val="95000"/>
                    <a:lumOff val="5000"/>
                  </a:schemeClr>
                </a:solidFill>
              </a:rPr>
              <a:t> like smartphones and tablets are replacing traditional computers for some users, featuring touch screens and voice recognition interfaces.</a:t>
            </a:r>
          </a:p>
          <a:p>
            <a:pPr marL="693738" indent="-412750">
              <a:lnSpc>
                <a:spcPct val="150000"/>
              </a:lnSpc>
              <a:buFont typeface="Arial" panose="020B0604020202020204" pitchFamily="34" charset="0"/>
              <a:buChar char="•"/>
            </a:pPr>
            <a:r>
              <a:rPr lang="en-US" altLang="en-US" sz="2000" b="1" dirty="0">
                <a:solidFill>
                  <a:schemeClr val="tx1">
                    <a:lumMod val="95000"/>
                    <a:lumOff val="5000"/>
                  </a:schemeClr>
                </a:solidFill>
              </a:rPr>
              <a:t>Some</a:t>
            </a:r>
            <a:r>
              <a:rPr lang="en-US" altLang="en-US" sz="2000" dirty="0">
                <a:solidFill>
                  <a:schemeClr val="tx1">
                    <a:lumMod val="95000"/>
                    <a:lumOff val="5000"/>
                  </a:schemeClr>
                </a:solidFill>
              </a:rPr>
              <a:t> </a:t>
            </a:r>
            <a:r>
              <a:rPr lang="en-US" altLang="en-US" sz="2000" b="1" dirty="0">
                <a:solidFill>
                  <a:schemeClr val="tx1">
                    <a:lumMod val="95000"/>
                    <a:lumOff val="5000"/>
                  </a:schemeClr>
                </a:solidFill>
              </a:rPr>
              <a:t>computers</a:t>
            </a:r>
            <a:r>
              <a:rPr lang="en-US" altLang="en-US" sz="2000" dirty="0">
                <a:solidFill>
                  <a:schemeClr val="tx1">
                    <a:lumMod val="95000"/>
                    <a:lumOff val="5000"/>
                  </a:schemeClr>
                </a:solidFill>
              </a:rPr>
              <a:t>, like </a:t>
            </a:r>
            <a:r>
              <a:rPr lang="en-US" altLang="en-US" sz="2000" b="1" dirty="0">
                <a:solidFill>
                  <a:schemeClr val="tx1">
                    <a:lumMod val="95000"/>
                    <a:lumOff val="5000"/>
                  </a:schemeClr>
                </a:solidFill>
              </a:rPr>
              <a:t>embedded</a:t>
            </a:r>
            <a:r>
              <a:rPr lang="en-US" altLang="en-US" sz="2000" dirty="0">
                <a:solidFill>
                  <a:schemeClr val="tx1">
                    <a:lumMod val="95000"/>
                    <a:lumOff val="5000"/>
                  </a:schemeClr>
                </a:solidFill>
              </a:rPr>
              <a:t> ones in home devices and automobiles, have minimal user interaction and are designed for autonomous operation.</a:t>
            </a:r>
          </a:p>
        </p:txBody>
      </p:sp>
    </p:spTree>
    <p:extLst>
      <p:ext uri="{BB962C8B-B14F-4D97-AF65-F5344CB8AC3E}">
        <p14:creationId xmlns:p14="http://schemas.microsoft.com/office/powerpoint/2010/main" val="231215385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商务大气年终年中汇报总结模板"/>
  <p:tag name="ISPRING_ULTRA_SCORM_COURSE_ID" val="584E2C60-2D98-470F-A2C1-044F7E55EA6B"/>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Technology Investor Presentation Template www.templates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3823</TotalTime>
  <Words>3011</Words>
  <Application>Microsoft Office PowerPoint</Application>
  <PresentationFormat>Widescreen</PresentationFormat>
  <Paragraphs>397</Paragraphs>
  <Slides>46</Slides>
  <Notes>46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微软雅黑</vt:lpstr>
      <vt:lpstr>ＭＳ ゴシック</vt:lpstr>
      <vt:lpstr>ＭＳ Ｐゴシック</vt:lpstr>
      <vt:lpstr>宋体</vt:lpstr>
      <vt:lpstr>Arial</vt:lpstr>
      <vt:lpstr>Arial</vt:lpstr>
      <vt:lpstr>Arial Unicode MS</vt:lpstr>
      <vt:lpstr>Calibri</vt:lpstr>
      <vt:lpstr>Century Gothic</vt:lpstr>
      <vt:lpstr>Monotype Sorts</vt:lpstr>
      <vt:lpstr>Söhne</vt:lpstr>
      <vt:lpstr>Times New Roman</vt:lpstr>
      <vt:lpstr>Wingdings</vt:lpstr>
      <vt:lpstr>幼圆</vt:lpstr>
      <vt:lpstr>Technology Investor Presentation Template www.templatesppt.com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Templatesppt.com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Investor Presentation Template</dc:title>
  <dc:creator>Templatesppt.com</dc:creator>
  <cp:keywords>Technology Investor Presentation Template</cp:keywords>
  <dc:description>Technology Investor Presentation Template
www.Templatesppt.com</dc:description>
  <cp:lastModifiedBy>Bashir</cp:lastModifiedBy>
  <cp:revision>647</cp:revision>
  <dcterms:created xsi:type="dcterms:W3CDTF">2016-07-16T08:53:12Z</dcterms:created>
  <dcterms:modified xsi:type="dcterms:W3CDTF">2023-09-29T03:05:48Z</dcterms:modified>
  <cp:category>Technology</cp:category>
</cp:coreProperties>
</file>