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0" r:id="rId6"/>
    <p:sldId id="261" r:id="rId7"/>
    <p:sldId id="262" r:id="rId8"/>
    <p:sldId id="263" r:id="rId9"/>
    <p:sldId id="264" r:id="rId10"/>
    <p:sldId id="273" r:id="rId11"/>
    <p:sldId id="274" r:id="rId12"/>
    <p:sldId id="278" r:id="rId13"/>
    <p:sldId id="275" r:id="rId14"/>
    <p:sldId id="27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B7B255-429B-44E0-A0C4-DDF47EC0C186}"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1645929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7B255-429B-44E0-A0C4-DDF47EC0C186}"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376946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7B255-429B-44E0-A0C4-DDF47EC0C186}"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65487-9B97-4EDE-BE36-0348341CFF0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465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7B255-429B-44E0-A0C4-DDF47EC0C186}"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3794863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7B255-429B-44E0-A0C4-DDF47EC0C186}"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65487-9B97-4EDE-BE36-0348341CFF0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4678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7B255-429B-44E0-A0C4-DDF47EC0C186}"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4046699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7B255-429B-44E0-A0C4-DDF47EC0C186}"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494056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7B255-429B-44E0-A0C4-DDF47EC0C186}"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298291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7B255-429B-44E0-A0C4-DDF47EC0C186}"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257307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7B255-429B-44E0-A0C4-DDF47EC0C186}"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84946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B7B255-429B-44E0-A0C4-DDF47EC0C186}"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426620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B7B255-429B-44E0-A0C4-DDF47EC0C186}" type="datetimeFigureOut">
              <a:rPr lang="en-US" smtClean="0"/>
              <a:t>9/25/2021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274340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7B255-429B-44E0-A0C4-DDF47EC0C186}" type="datetimeFigureOut">
              <a:rPr lang="en-US" smtClean="0"/>
              <a:t>9/25/2021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105488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7B255-429B-44E0-A0C4-DDF47EC0C186}" type="datetimeFigureOut">
              <a:rPr lang="en-US" smtClean="0"/>
              <a:t>9/25/2021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363434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7B255-429B-44E0-A0C4-DDF47EC0C186}"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65487-9B97-4EDE-BE36-0348341CFF07}" type="slidenum">
              <a:rPr lang="en-US" smtClean="0"/>
              <a:t>‹#›</a:t>
            </a:fld>
            <a:endParaRPr lang="en-US"/>
          </a:p>
        </p:txBody>
      </p:sp>
    </p:spTree>
    <p:extLst>
      <p:ext uri="{BB962C8B-B14F-4D97-AF65-F5344CB8AC3E}">
        <p14:creationId xmlns:p14="http://schemas.microsoft.com/office/powerpoint/2010/main" val="82823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65487-9B97-4EDE-BE36-0348341CFF07}" type="slidenum">
              <a:rPr lang="en-US" smtClean="0"/>
              <a:t>‹#›</a:t>
            </a:fld>
            <a:endParaRPr lang="en-US"/>
          </a:p>
        </p:txBody>
      </p:sp>
      <p:sp>
        <p:nvSpPr>
          <p:cNvPr id="5" name="Date Placeholder 4"/>
          <p:cNvSpPr>
            <a:spLocks noGrp="1"/>
          </p:cNvSpPr>
          <p:nvPr>
            <p:ph type="dt" sz="half" idx="10"/>
          </p:nvPr>
        </p:nvSpPr>
        <p:spPr/>
        <p:txBody>
          <a:bodyPr/>
          <a:lstStyle/>
          <a:p>
            <a:fld id="{1DB7B255-429B-44E0-A0C4-DDF47EC0C186}" type="datetimeFigureOut">
              <a:rPr lang="en-US" smtClean="0"/>
              <a:t>9/25/2021</a:t>
            </a:fld>
            <a:endParaRPr lang="en-US"/>
          </a:p>
        </p:txBody>
      </p:sp>
    </p:spTree>
    <p:extLst>
      <p:ext uri="{BB962C8B-B14F-4D97-AF65-F5344CB8AC3E}">
        <p14:creationId xmlns:p14="http://schemas.microsoft.com/office/powerpoint/2010/main" val="193167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B7B255-429B-44E0-A0C4-DDF47EC0C186}" type="datetimeFigureOut">
              <a:rPr lang="en-US" smtClean="0"/>
              <a:t>9/25/2021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065487-9B97-4EDE-BE36-0348341CFF07}" type="slidenum">
              <a:rPr lang="en-US" smtClean="0"/>
              <a:t>‹#›</a:t>
            </a:fld>
            <a:endParaRPr lang="en-US"/>
          </a:p>
        </p:txBody>
      </p:sp>
    </p:spTree>
    <p:extLst>
      <p:ext uri="{BB962C8B-B14F-4D97-AF65-F5344CB8AC3E}">
        <p14:creationId xmlns:p14="http://schemas.microsoft.com/office/powerpoint/2010/main" val="4140432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C9C6-ED66-4D3D-AD29-54827935D49A}"/>
              </a:ext>
            </a:extLst>
          </p:cNvPr>
          <p:cNvSpPr>
            <a:spLocks noGrp="1"/>
          </p:cNvSpPr>
          <p:nvPr>
            <p:ph type="ctrTitle"/>
          </p:nvPr>
        </p:nvSpPr>
        <p:spPr>
          <a:xfrm>
            <a:off x="131928" y="2066120"/>
            <a:ext cx="9144000" cy="2387600"/>
          </a:xfrm>
        </p:spPr>
        <p:txBody>
          <a:bodyPr/>
          <a:lstStyle/>
          <a:p>
            <a:r>
              <a:rPr lang="en-IN" sz="3200" dirty="0">
                <a:effectLst/>
                <a:latin typeface="Calibri" panose="020F0502020204030204" pitchFamily="34" charset="0"/>
                <a:ea typeface="Calibri" panose="020F0502020204030204" pitchFamily="34" charset="0"/>
                <a:cs typeface="Times New Roman" panose="02020603050405020304" pitchFamily="18" charset="0"/>
              </a:rPr>
              <a:t>HOUSE PRICE PREDICTION </a:t>
            </a:r>
            <a:r>
              <a:rPr lang="en-US" sz="3200" dirty="0">
                <a:latin typeface="Calibri" panose="020F0502020204030204" pitchFamily="34" charset="0"/>
                <a:ea typeface="Calibri" panose="020F0502020204030204" pitchFamily="34" charset="0"/>
                <a:cs typeface="Times New Roman" panose="02020603050405020304" pitchFamily="18" charset="0"/>
              </a:rPr>
              <a:t>PROJECT</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8000" dirty="0"/>
          </a:p>
        </p:txBody>
      </p:sp>
      <p:sp>
        <p:nvSpPr>
          <p:cNvPr id="3" name="Subtitle 2">
            <a:extLst>
              <a:ext uri="{FF2B5EF4-FFF2-40B4-BE49-F238E27FC236}">
                <a16:creationId xmlns:a16="http://schemas.microsoft.com/office/drawing/2014/main" id="{9B2A7569-A586-4518-ABA0-6F3FD5379B7A}"/>
              </a:ext>
            </a:extLst>
          </p:cNvPr>
          <p:cNvSpPr>
            <a:spLocks noGrp="1"/>
          </p:cNvSpPr>
          <p:nvPr>
            <p:ph type="subTitle" idx="1"/>
          </p:nvPr>
        </p:nvSpPr>
        <p:spPr>
          <a:xfrm>
            <a:off x="3434686" y="4417327"/>
            <a:ext cx="7469875" cy="1655762"/>
          </a:xfrm>
        </p:spPr>
        <p:txBody>
          <a:bodyPr/>
          <a:lstStyle/>
          <a:p>
            <a:pPr marL="0" marR="0" algn="ctr">
              <a:lnSpc>
                <a:spcPct val="107000"/>
              </a:lnSpc>
              <a:spcBef>
                <a:spcPts val="0"/>
              </a:spcBef>
              <a:spcAft>
                <a:spcPts val="800"/>
              </a:spcAft>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Submitted by:</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MOHAMMED  ZAHED 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6C1B148-7303-4CE0-B4A3-892638719C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85144" y="262341"/>
            <a:ext cx="2929890" cy="2133600"/>
          </a:xfrm>
          <a:prstGeom prst="rect">
            <a:avLst/>
          </a:prstGeom>
          <a:noFill/>
          <a:ln>
            <a:noFill/>
          </a:ln>
        </p:spPr>
      </p:pic>
    </p:spTree>
    <p:extLst>
      <p:ext uri="{BB962C8B-B14F-4D97-AF65-F5344CB8AC3E}">
        <p14:creationId xmlns:p14="http://schemas.microsoft.com/office/powerpoint/2010/main" val="3209796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B919-0A4E-4629-850D-C7D25A21C2E3}"/>
              </a:ext>
            </a:extLst>
          </p:cNvPr>
          <p:cNvSpPr>
            <a:spLocks noGrp="1"/>
          </p:cNvSpPr>
          <p:nvPr>
            <p:ph type="title"/>
          </p:nvPr>
        </p:nvSpPr>
        <p:spPr>
          <a:xfrm>
            <a:off x="677333" y="609600"/>
            <a:ext cx="9531191" cy="1320800"/>
          </a:xfrm>
        </p:spPr>
        <p:txBody>
          <a:bodyPr>
            <a:normAutofit/>
          </a:bodyPr>
          <a:lstStyle/>
          <a:p>
            <a:r>
              <a:rPr lang="en-US" sz="2800" dirty="0">
                <a:latin typeface="Open Sans" panose="020B0606030504020204" pitchFamily="34" charset="0"/>
              </a:rPr>
              <a:t>4. V</a:t>
            </a:r>
            <a:r>
              <a:rPr lang="en-US" sz="2800" b="0" i="0" dirty="0">
                <a:effectLst/>
                <a:latin typeface="Open Sans" panose="020B0606030504020204" pitchFamily="34" charset="0"/>
              </a:rPr>
              <a:t>isualizations steps:</a:t>
            </a:r>
            <a:r>
              <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2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Some of the visualisations of the </a:t>
            </a:r>
            <a:r>
              <a:rPr lang="en-IN" sz="27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barplots</a:t>
            </a:r>
            <a:r>
              <a:rPr lang="en-IN" sz="2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 various columns with respect to dependent feature.</a:t>
            </a:r>
            <a:endParaRPr lang="en-US" sz="3200" dirty="0"/>
          </a:p>
        </p:txBody>
      </p:sp>
      <p:pic>
        <p:nvPicPr>
          <p:cNvPr id="10" name="Picture 9">
            <a:extLst>
              <a:ext uri="{FF2B5EF4-FFF2-40B4-BE49-F238E27FC236}">
                <a16:creationId xmlns:a16="http://schemas.microsoft.com/office/drawing/2014/main" id="{F6A5EE72-0CAB-454A-88D3-809910913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85" y="1447410"/>
            <a:ext cx="3770554" cy="2625069"/>
          </a:xfrm>
          <a:prstGeom prst="rect">
            <a:avLst/>
          </a:prstGeom>
        </p:spPr>
      </p:pic>
      <p:pic>
        <p:nvPicPr>
          <p:cNvPr id="12" name="Picture 11">
            <a:extLst>
              <a:ext uri="{FF2B5EF4-FFF2-40B4-BE49-F238E27FC236}">
                <a16:creationId xmlns:a16="http://schemas.microsoft.com/office/drawing/2014/main" id="{8F284B8F-0496-454A-8A00-7DEDBD6C9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193" y="1509929"/>
            <a:ext cx="3770554" cy="2625069"/>
          </a:xfrm>
          <a:prstGeom prst="rect">
            <a:avLst/>
          </a:prstGeom>
        </p:spPr>
      </p:pic>
      <p:pic>
        <p:nvPicPr>
          <p:cNvPr id="14" name="Picture 13">
            <a:extLst>
              <a:ext uri="{FF2B5EF4-FFF2-40B4-BE49-F238E27FC236}">
                <a16:creationId xmlns:a16="http://schemas.microsoft.com/office/drawing/2014/main" id="{BA4C6DC8-7A4C-41B4-A02F-D55EDE26C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4675" y="1548414"/>
            <a:ext cx="3480394" cy="2423059"/>
          </a:xfrm>
          <a:prstGeom prst="rect">
            <a:avLst/>
          </a:prstGeom>
        </p:spPr>
      </p:pic>
      <p:pic>
        <p:nvPicPr>
          <p:cNvPr id="16" name="Picture 15">
            <a:extLst>
              <a:ext uri="{FF2B5EF4-FFF2-40B4-BE49-F238E27FC236}">
                <a16:creationId xmlns:a16="http://schemas.microsoft.com/office/drawing/2014/main" id="{834DAFD9-9CD0-4244-82F3-AD85B027D3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685" y="4134998"/>
            <a:ext cx="3794058" cy="2551016"/>
          </a:xfrm>
          <a:prstGeom prst="rect">
            <a:avLst/>
          </a:prstGeom>
        </p:spPr>
      </p:pic>
      <p:pic>
        <p:nvPicPr>
          <p:cNvPr id="18" name="Picture 17">
            <a:extLst>
              <a:ext uri="{FF2B5EF4-FFF2-40B4-BE49-F238E27FC236}">
                <a16:creationId xmlns:a16="http://schemas.microsoft.com/office/drawing/2014/main" id="{A5F5A88B-6614-41F4-A352-28CCA27D4F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4554" y="3881169"/>
            <a:ext cx="4270198" cy="2933803"/>
          </a:xfrm>
          <a:prstGeom prst="rect">
            <a:avLst/>
          </a:prstGeom>
        </p:spPr>
      </p:pic>
    </p:spTree>
    <p:extLst>
      <p:ext uri="{BB962C8B-B14F-4D97-AF65-F5344CB8AC3E}">
        <p14:creationId xmlns:p14="http://schemas.microsoft.com/office/powerpoint/2010/main" val="256072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55C8-4F77-4D8D-8C86-0F40DB0538CD}"/>
              </a:ext>
            </a:extLst>
          </p:cNvPr>
          <p:cNvSpPr>
            <a:spLocks noGrp="1"/>
          </p:cNvSpPr>
          <p:nvPr>
            <p:ph type="title"/>
          </p:nvPr>
        </p:nvSpPr>
        <p:spPr>
          <a:xfrm>
            <a:off x="677333" y="609599"/>
            <a:ext cx="9531191" cy="5845792"/>
          </a:xfrm>
        </p:spPr>
        <p:txBody>
          <a:bodyPr>
            <a:normAutofit/>
          </a:bodyPr>
          <a:lstStyle/>
          <a:p>
            <a:pPr marL="0" marR="0">
              <a:lnSpc>
                <a:spcPct val="107000"/>
              </a:lnSpc>
              <a:spcBef>
                <a:spcPts val="0"/>
              </a:spcBef>
              <a:spcAft>
                <a:spcPts val="800"/>
              </a:spcAft>
            </a:pPr>
            <a:r>
              <a:rPr lang="en-US" sz="3600" dirty="0">
                <a:latin typeface="+mn-lt"/>
              </a:rPr>
              <a:t>Feature Importance:</a:t>
            </a:r>
            <a:br>
              <a:rPr lang="en-US" sz="3600" dirty="0">
                <a:latin typeface="+mn-lt"/>
              </a:rPr>
            </a:br>
            <a:br>
              <a:rPr lang="en-US" sz="3600" dirty="0">
                <a:latin typeface="+mn-lt"/>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3" name="Picture 2">
            <a:extLst>
              <a:ext uri="{FF2B5EF4-FFF2-40B4-BE49-F238E27FC236}">
                <a16:creationId xmlns:a16="http://schemas.microsoft.com/office/drawing/2014/main" id="{424897B4-9254-4936-A341-82F9DF69D32E}"/>
              </a:ext>
            </a:extLst>
          </p:cNvPr>
          <p:cNvPicPr/>
          <p:nvPr/>
        </p:nvPicPr>
        <p:blipFill>
          <a:blip r:embed="rId2">
            <a:extLst>
              <a:ext uri="{28A0092B-C50C-407E-A947-70E740481C1C}">
                <a14:useLocalDpi xmlns:a14="http://schemas.microsoft.com/office/drawing/2010/main" val="0"/>
              </a:ext>
            </a:extLst>
          </a:blip>
          <a:stretch>
            <a:fillRect/>
          </a:stretch>
        </p:blipFill>
        <p:spPr>
          <a:xfrm>
            <a:off x="145143" y="1218228"/>
            <a:ext cx="11369524" cy="5353277"/>
          </a:xfrm>
          <a:prstGeom prst="rect">
            <a:avLst/>
          </a:prstGeom>
        </p:spPr>
      </p:pic>
    </p:spTree>
    <p:extLst>
      <p:ext uri="{BB962C8B-B14F-4D97-AF65-F5344CB8AC3E}">
        <p14:creationId xmlns:p14="http://schemas.microsoft.com/office/powerpoint/2010/main" val="371842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B85C-0B18-4256-A646-E3AF34AB3F30}"/>
              </a:ext>
            </a:extLst>
          </p:cNvPr>
          <p:cNvSpPr>
            <a:spLocks noGrp="1"/>
          </p:cNvSpPr>
          <p:nvPr>
            <p:ph type="title"/>
          </p:nvPr>
        </p:nvSpPr>
        <p:spPr/>
        <p:txBody>
          <a:bodyPr>
            <a:normAutofit fontScale="90000"/>
          </a:bodyPr>
          <a:lstStyle/>
          <a:p>
            <a:pPr marL="0" marR="0">
              <a:lnSpc>
                <a:spcPct val="107000"/>
              </a:lnSpc>
              <a:spcBef>
                <a:spcPts val="0"/>
              </a:spcBef>
              <a:spcAft>
                <a:spcPts val="800"/>
              </a:spcAft>
            </a:pP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Observation</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future aim may be to cut the less relevant features (lets say we can drop some columns in terms of importance), estimate a new model and compare it with the old ones.</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reckon it would lose predictive power, but on the other hand it would improve in terms of training speed.</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conclusion, these are my final considerations on the model:</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best feature to reliably predict the House price is Type of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OverallQual</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After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OverallQual</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there is a group of 10 features including: 1     0.088005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GrLivArea</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Neighborhood</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0.086088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3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YearBuilt</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0.062831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4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ExterQual</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0.055818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FullBath</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0.045347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6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TotalBsmtSF</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0.037992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7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KitchenQual</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0.037619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8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GarageArea</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0.034932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9  1stFlrSF   0.033212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10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GarageCars</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0.033007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11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GarageType</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0.024202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Utilities is the least relevant feature in this cluster.</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1"/>
              </a:solidFill>
            </a:endParaRPr>
          </a:p>
        </p:txBody>
      </p:sp>
    </p:spTree>
    <p:extLst>
      <p:ext uri="{BB962C8B-B14F-4D97-AF65-F5344CB8AC3E}">
        <p14:creationId xmlns:p14="http://schemas.microsoft.com/office/powerpoint/2010/main" val="371631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968C-E25B-443A-8570-B68AF2C8B1E2}"/>
              </a:ext>
            </a:extLst>
          </p:cNvPr>
          <p:cNvSpPr>
            <a:spLocks noGrp="1"/>
          </p:cNvSpPr>
          <p:nvPr>
            <p:ph type="title"/>
          </p:nvPr>
        </p:nvSpPr>
        <p:spPr/>
        <p:txBody>
          <a:bodyPr>
            <a:noAutofit/>
          </a:bodyPr>
          <a:lstStyle/>
          <a:p>
            <a:r>
              <a:rPr lang="en-US" sz="2000" dirty="0">
                <a:solidFill>
                  <a:schemeClr val="tx1"/>
                </a:solidFill>
              </a:rPr>
              <a:t>Actual vs Predicted House Price:</a:t>
            </a:r>
            <a:br>
              <a:rPr lang="en-US" sz="2000" dirty="0">
                <a:solidFill>
                  <a:schemeClr val="tx1"/>
                </a:solidFill>
              </a:rPr>
            </a:br>
            <a:endParaRPr lang="en-US" sz="2000" dirty="0">
              <a:solidFill>
                <a:schemeClr val="tx1"/>
              </a:solidFill>
            </a:endParaRPr>
          </a:p>
        </p:txBody>
      </p:sp>
      <p:pic>
        <p:nvPicPr>
          <p:cNvPr id="4" name="Picture 3">
            <a:extLst>
              <a:ext uri="{FF2B5EF4-FFF2-40B4-BE49-F238E27FC236}">
                <a16:creationId xmlns:a16="http://schemas.microsoft.com/office/drawing/2014/main" id="{7055909E-7F94-4530-85D6-415F35F78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70000"/>
            <a:ext cx="6295263" cy="4202251"/>
          </a:xfrm>
          <a:prstGeom prst="rect">
            <a:avLst/>
          </a:prstGeom>
        </p:spPr>
      </p:pic>
    </p:spTree>
    <p:extLst>
      <p:ext uri="{BB962C8B-B14F-4D97-AF65-F5344CB8AC3E}">
        <p14:creationId xmlns:p14="http://schemas.microsoft.com/office/powerpoint/2010/main" val="27803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2E5A-C514-43B6-A563-BDF78AE14B44}"/>
              </a:ext>
            </a:extLst>
          </p:cNvPr>
          <p:cNvSpPr>
            <a:spLocks noGrp="1"/>
          </p:cNvSpPr>
          <p:nvPr>
            <p:ph type="title"/>
          </p:nvPr>
        </p:nvSpPr>
        <p:spPr>
          <a:xfrm>
            <a:off x="445322" y="225189"/>
            <a:ext cx="8596668" cy="634620"/>
          </a:xfrm>
        </p:spPr>
        <p:txBody>
          <a:bodyPr>
            <a:normAutofit fontScale="90000"/>
          </a:bodyPr>
          <a:lstStyle/>
          <a:p>
            <a:r>
              <a:rPr lang="en-US" dirty="0">
                <a:latin typeface="+mn-lt"/>
              </a:rPr>
              <a:t>Conclusion</a:t>
            </a:r>
          </a:p>
        </p:txBody>
      </p:sp>
      <p:sp>
        <p:nvSpPr>
          <p:cNvPr id="3" name="Content Placeholder 2">
            <a:extLst>
              <a:ext uri="{FF2B5EF4-FFF2-40B4-BE49-F238E27FC236}">
                <a16:creationId xmlns:a16="http://schemas.microsoft.com/office/drawing/2014/main" id="{A1BB82C2-F240-4AB9-AE06-2DF16F59CCF2}"/>
              </a:ext>
            </a:extLst>
          </p:cNvPr>
          <p:cNvSpPr>
            <a:spLocks noGrp="1"/>
          </p:cNvSpPr>
          <p:nvPr>
            <p:ph idx="1"/>
          </p:nvPr>
        </p:nvSpPr>
        <p:spPr>
          <a:xfrm>
            <a:off x="677333" y="859810"/>
            <a:ext cx="10063455" cy="5998190"/>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We can see that the actual and predicted house price  are aligned with each other Normally distributed which means the model is accurate and predicted values are considerable.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Final Conclusion: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Columns like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GrLivArea</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Neighborhood</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YearBuilt</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ExterQual</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FullBath</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TotalBsmtSF</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KitchenQual</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GarageArea</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1stFlrSF,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GarageCars</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&amp;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GarageType</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have effect on House Price.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Actual vs Predicted plot clearly indicates the predicted values are almost linear hence performance of model is considerably Good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Regressor model predicts the House price more accurately than Decision Tree.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9365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398D-FF54-474E-8B4D-98F16BB9451C}"/>
              </a:ext>
            </a:extLst>
          </p:cNvPr>
          <p:cNvSpPr>
            <a:spLocks noGrp="1"/>
          </p:cNvSpPr>
          <p:nvPr>
            <p:ph type="title"/>
          </p:nvPr>
        </p:nvSpPr>
        <p:spPr>
          <a:xfrm>
            <a:off x="606188" y="2576062"/>
            <a:ext cx="10515600" cy="1325563"/>
          </a:xfrm>
        </p:spPr>
        <p:txBody>
          <a:bodyPr/>
          <a:lstStyle/>
          <a:p>
            <a:pPr algn="ctr"/>
            <a:r>
              <a:rPr lang="en-US" dirty="0"/>
              <a:t>THANK YOU</a:t>
            </a:r>
          </a:p>
        </p:txBody>
      </p:sp>
    </p:spTree>
    <p:extLst>
      <p:ext uri="{BB962C8B-B14F-4D97-AF65-F5344CB8AC3E}">
        <p14:creationId xmlns:p14="http://schemas.microsoft.com/office/powerpoint/2010/main" val="341217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A3EB-0052-4889-8706-65B468B3FFE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71B9F47-6F44-4CF3-8A82-1F816651845A}"/>
              </a:ext>
            </a:extLst>
          </p:cNvPr>
          <p:cNvSpPr>
            <a:spLocks noGrp="1"/>
          </p:cNvSpPr>
          <p:nvPr>
            <p:ph idx="1"/>
          </p:nvPr>
        </p:nvSpPr>
        <p:spPr/>
        <p:txBody>
          <a:bodyPr>
            <a:normAutofit/>
          </a:bodyPr>
          <a:lstStyle/>
          <a:p>
            <a:r>
              <a:rPr lang="en-US" dirty="0"/>
              <a:t>1.</a:t>
            </a:r>
            <a:r>
              <a:rPr lang="en-US" b="0" i="0" dirty="0">
                <a:effectLst/>
                <a:latin typeface="Open Sans" panose="020B0606030504020204" pitchFamily="34" charset="0"/>
              </a:rPr>
              <a:t> Problem statement </a:t>
            </a:r>
            <a:endParaRPr lang="en-US" dirty="0"/>
          </a:p>
          <a:p>
            <a:r>
              <a:rPr lang="en-US" dirty="0"/>
              <a:t>2.</a:t>
            </a:r>
            <a:r>
              <a:rPr lang="en-US" b="0" i="0" dirty="0">
                <a:effectLst/>
                <a:latin typeface="Open Sans" panose="020B0606030504020204" pitchFamily="34" charset="0"/>
              </a:rPr>
              <a:t> Understanding</a:t>
            </a:r>
          </a:p>
          <a:p>
            <a:r>
              <a:rPr lang="en-US" b="0" i="0" dirty="0">
                <a:effectLst/>
                <a:latin typeface="Open Sans" panose="020B0606030504020204" pitchFamily="34" charset="0"/>
              </a:rPr>
              <a:t>3. EDA</a:t>
            </a:r>
          </a:p>
          <a:p>
            <a:r>
              <a:rPr lang="en-US" dirty="0">
                <a:latin typeface="Open Sans" panose="020B0606030504020204" pitchFamily="34" charset="0"/>
              </a:rPr>
              <a:t>4. V</a:t>
            </a:r>
            <a:r>
              <a:rPr lang="en-US" b="0" i="0" dirty="0">
                <a:effectLst/>
                <a:latin typeface="Open Sans" panose="020B0606030504020204" pitchFamily="34" charset="0"/>
              </a:rPr>
              <a:t>isualizations steps</a:t>
            </a:r>
          </a:p>
          <a:p>
            <a:r>
              <a:rPr lang="en-US" b="0" i="0" dirty="0">
                <a:effectLst/>
                <a:latin typeface="Open Sans" panose="020B0606030504020204" pitchFamily="34" charset="0"/>
              </a:rPr>
              <a:t>5. </a:t>
            </a:r>
            <a:r>
              <a:rPr lang="en-US" dirty="0">
                <a:latin typeface="Open Sans" panose="020B0606030504020204" pitchFamily="34" charset="0"/>
              </a:rPr>
              <a:t>Observations</a:t>
            </a:r>
            <a:endParaRPr lang="en-US" dirty="0">
              <a:solidFill>
                <a:srgbClr val="4E5E6A"/>
              </a:solidFill>
              <a:latin typeface="Open Sans" panose="020B0606030504020204" pitchFamily="34" charset="0"/>
            </a:endParaRPr>
          </a:p>
          <a:p>
            <a:r>
              <a:rPr lang="en-US" b="0" i="0" dirty="0">
                <a:effectLst/>
                <a:latin typeface="Open Sans" panose="020B0606030504020204" pitchFamily="34" charset="0"/>
              </a:rPr>
              <a:t>6. Conclusion</a:t>
            </a:r>
            <a:endParaRPr lang="en-US" dirty="0"/>
          </a:p>
        </p:txBody>
      </p:sp>
    </p:spTree>
    <p:extLst>
      <p:ext uri="{BB962C8B-B14F-4D97-AF65-F5344CB8AC3E}">
        <p14:creationId xmlns:p14="http://schemas.microsoft.com/office/powerpoint/2010/main" val="116779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5A02-C8D9-4196-9336-585E25A0C22A}"/>
              </a:ext>
            </a:extLst>
          </p:cNvPr>
          <p:cNvSpPr>
            <a:spLocks noGrp="1"/>
          </p:cNvSpPr>
          <p:nvPr>
            <p:ph type="title"/>
          </p:nvPr>
        </p:nvSpPr>
        <p:spPr/>
        <p:txBody>
          <a:bodyPr>
            <a:normAutofit/>
          </a:bodyPr>
          <a:lstStyle/>
          <a:p>
            <a:r>
              <a:rPr lang="en-US" b="0" i="0" dirty="0">
                <a:effectLst/>
                <a:latin typeface="Open Sans" panose="020B0606030504020204" pitchFamily="34" charset="0"/>
              </a:rPr>
              <a:t>Problem statement </a:t>
            </a:r>
            <a:br>
              <a:rPr lang="en-US" dirty="0"/>
            </a:br>
            <a:endParaRPr lang="en-US" dirty="0"/>
          </a:p>
        </p:txBody>
      </p:sp>
      <p:sp>
        <p:nvSpPr>
          <p:cNvPr id="3" name="Content Placeholder 2">
            <a:extLst>
              <a:ext uri="{FF2B5EF4-FFF2-40B4-BE49-F238E27FC236}">
                <a16:creationId xmlns:a16="http://schemas.microsoft.com/office/drawing/2014/main" id="{D25C78C9-5F08-40CA-9F1F-3ECA35E641DE}"/>
              </a:ext>
            </a:extLst>
          </p:cNvPr>
          <p:cNvSpPr>
            <a:spLocks noGrp="1"/>
          </p:cNvSpPr>
          <p:nvPr>
            <p:ph idx="1"/>
          </p:nvPr>
        </p:nvSpPr>
        <p:spPr/>
        <p:txBody>
          <a:bodyPr>
            <a:normAutofit/>
          </a:bodyPr>
          <a:lstStyle/>
          <a:p>
            <a:pPr marL="4572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010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DB8E-FF51-48E8-BF74-A3353474F3FE}"/>
              </a:ext>
            </a:extLst>
          </p:cNvPr>
          <p:cNvSpPr>
            <a:spLocks noGrp="1"/>
          </p:cNvSpPr>
          <p:nvPr>
            <p:ph type="title"/>
          </p:nvPr>
        </p:nvSpPr>
        <p:spPr/>
        <p:txBody>
          <a:bodyPr/>
          <a:lstStyle/>
          <a:p>
            <a:r>
              <a:rPr lang="en-US" b="0" i="0" dirty="0">
                <a:effectLst/>
                <a:latin typeface="Open Sans" panose="020B0606030504020204" pitchFamily="34" charset="0"/>
              </a:rPr>
              <a:t>Understanding</a:t>
            </a:r>
            <a:endParaRPr lang="en-US" dirty="0"/>
          </a:p>
        </p:txBody>
      </p:sp>
      <p:sp>
        <p:nvSpPr>
          <p:cNvPr id="3" name="Content Placeholder 2">
            <a:extLst>
              <a:ext uri="{FF2B5EF4-FFF2-40B4-BE49-F238E27FC236}">
                <a16:creationId xmlns:a16="http://schemas.microsoft.com/office/drawing/2014/main" id="{EEFEE3C3-568D-4004-A65E-1A19CC6F61EB}"/>
              </a:ext>
            </a:extLst>
          </p:cNvPr>
          <p:cNvSpPr>
            <a:spLocks noGrp="1"/>
          </p:cNvSpPr>
          <p:nvPr>
            <p:ph idx="1"/>
          </p:nvPr>
        </p:nvSpPr>
        <p:spPr>
          <a:xfrm>
            <a:off x="518614" y="1787857"/>
            <a:ext cx="9403307" cy="4599295"/>
          </a:xfrm>
        </p:spPr>
        <p:txBody>
          <a:bodyPr>
            <a:normAutofit/>
          </a:bodyPr>
          <a:lstStyle/>
          <a:p>
            <a:pPr marL="0" marR="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House Price:</a:t>
            </a:r>
            <a:r>
              <a:rPr lang="en-US" sz="1800" dirty="0">
                <a:solidFill>
                  <a:srgbClr val="202124"/>
                </a:solidFill>
                <a:effectLst/>
                <a:latin typeface="Arial" panose="020B0604020202020204" pitchFamily="34" charset="0"/>
                <a:ea typeface="Calibri" panose="020F0502020204030204" pitchFamily="34" charset="0"/>
              </a:rPr>
              <a:t> </a:t>
            </a:r>
            <a:endParaRPr lang="en-US" sz="1800" dirty="0">
              <a:solidFill>
                <a:srgbClr val="000000"/>
              </a:solidFill>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65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370-0D3B-42C3-912D-EE96C4AB3291}"/>
              </a:ext>
            </a:extLst>
          </p:cNvPr>
          <p:cNvSpPr>
            <a:spLocks noGrp="1"/>
          </p:cNvSpPr>
          <p:nvPr>
            <p:ph type="title"/>
          </p:nvPr>
        </p:nvSpPr>
        <p:spPr/>
        <p:txBody>
          <a:bodyPr/>
          <a:lstStyle/>
          <a:p>
            <a:r>
              <a:rPr lang="en-US" b="0" i="0" dirty="0">
                <a:effectLst/>
                <a:latin typeface="Open Sans" panose="020B0606030504020204" pitchFamily="34" charset="0"/>
              </a:rPr>
              <a:t>EDA(Exploratory Data Analysis</a:t>
            </a:r>
            <a:endParaRPr lang="en-US" dirty="0"/>
          </a:p>
        </p:txBody>
      </p:sp>
      <p:sp>
        <p:nvSpPr>
          <p:cNvPr id="3" name="Content Placeholder 2">
            <a:extLst>
              <a:ext uri="{FF2B5EF4-FFF2-40B4-BE49-F238E27FC236}">
                <a16:creationId xmlns:a16="http://schemas.microsoft.com/office/drawing/2014/main" id="{D63C367C-0C0B-471B-B5DB-269A4BDF22E8}"/>
              </a:ext>
            </a:extLst>
          </p:cNvPr>
          <p:cNvSpPr>
            <a:spLocks noGrp="1"/>
          </p:cNvSpPr>
          <p:nvPr>
            <p:ph idx="1"/>
          </p:nvPr>
        </p:nvSpPr>
        <p:spPr>
          <a:xfrm>
            <a:off x="838200" y="1825625"/>
            <a:ext cx="10515600" cy="849336"/>
          </a:xfrm>
        </p:spPr>
        <p:txBody>
          <a:bodyPr>
            <a:normAutofit/>
          </a:bodyPr>
          <a:lstStyle/>
          <a:p>
            <a:pPr marL="457200" marR="0">
              <a:lnSpc>
                <a:spcPct val="107000"/>
              </a:lnSpc>
              <a:spcBef>
                <a:spcPts val="0"/>
              </a:spcBef>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Checking Dimensionality:</a:t>
            </a:r>
          </a:p>
          <a:p>
            <a:pPr marL="457200" marR="0">
              <a:lnSpc>
                <a:spcPct val="107000"/>
              </a:lnSpc>
              <a:spcBef>
                <a:spcPts val="0"/>
              </a:spcBef>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860BC0C2-8EB1-4F05-8F00-5D28EBDB2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992" y="2250293"/>
            <a:ext cx="5315692" cy="1724266"/>
          </a:xfrm>
          <a:prstGeom prst="rect">
            <a:avLst/>
          </a:prstGeom>
        </p:spPr>
      </p:pic>
    </p:spTree>
    <p:extLst>
      <p:ext uri="{BB962C8B-B14F-4D97-AF65-F5344CB8AC3E}">
        <p14:creationId xmlns:p14="http://schemas.microsoft.com/office/powerpoint/2010/main" val="327165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C2DD6-93C3-4AE2-A43E-9A42A633045E}"/>
              </a:ext>
            </a:extLst>
          </p:cNvPr>
          <p:cNvSpPr>
            <a:spLocks noGrp="1"/>
          </p:cNvSpPr>
          <p:nvPr>
            <p:ph idx="1"/>
          </p:nvPr>
        </p:nvSpPr>
        <p:spPr>
          <a:xfrm>
            <a:off x="592540" y="498271"/>
            <a:ext cx="10515600" cy="808394"/>
          </a:xfrm>
        </p:spPr>
        <p:txBody>
          <a:bodyPr>
            <a:normAutofit/>
          </a:bodyPr>
          <a:lstStyle/>
          <a:p>
            <a:r>
              <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Checking Missing Values:</a:t>
            </a:r>
            <a:b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1"/>
              </a:solidFill>
            </a:endParaRPr>
          </a:p>
        </p:txBody>
      </p:sp>
      <p:pic>
        <p:nvPicPr>
          <p:cNvPr id="5" name="Picture 4">
            <a:extLst>
              <a:ext uri="{FF2B5EF4-FFF2-40B4-BE49-F238E27FC236}">
                <a16:creationId xmlns:a16="http://schemas.microsoft.com/office/drawing/2014/main" id="{F7B73BB6-0FCB-40D9-8D4C-2E7FCB5CA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860" y="1016365"/>
            <a:ext cx="7506748" cy="4505954"/>
          </a:xfrm>
          <a:prstGeom prst="rect">
            <a:avLst/>
          </a:prstGeom>
        </p:spPr>
      </p:pic>
    </p:spTree>
    <p:extLst>
      <p:ext uri="{BB962C8B-B14F-4D97-AF65-F5344CB8AC3E}">
        <p14:creationId xmlns:p14="http://schemas.microsoft.com/office/powerpoint/2010/main" val="87596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02A5-1CE9-4FE4-BEFC-EB3D872048BA}"/>
              </a:ext>
            </a:extLst>
          </p:cNvPr>
          <p:cNvSpPr>
            <a:spLocks noGrp="1"/>
          </p:cNvSpPr>
          <p:nvPr>
            <p:ph type="title"/>
          </p:nvPr>
        </p:nvSpPr>
        <p:spPr>
          <a:xfrm>
            <a:off x="406084" y="429095"/>
            <a:ext cx="8596668" cy="1320800"/>
          </a:xfrm>
        </p:spPr>
        <p:txBody>
          <a:bodyPr>
            <a:normAutofit/>
          </a:bodyPr>
          <a:lstStyle/>
          <a:p>
            <a:r>
              <a:rPr lang="en-US" dirty="0">
                <a:latin typeface="Open Sans" panose="020B0606030504020204" pitchFamily="34" charset="0"/>
              </a:rPr>
              <a:t>V</a:t>
            </a:r>
            <a:r>
              <a:rPr lang="en-US" b="0" i="0" dirty="0">
                <a:effectLst/>
                <a:latin typeface="Open Sans" panose="020B0606030504020204" pitchFamily="34" charset="0"/>
              </a:rPr>
              <a:t>isualizations steps</a:t>
            </a:r>
            <a:br>
              <a:rPr lang="en-US" b="0" i="0" dirty="0">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9CAC19AE-A974-4A73-8D2A-6194324498A8}"/>
              </a:ext>
            </a:extLst>
          </p:cNvPr>
          <p:cNvSpPr>
            <a:spLocks noGrp="1"/>
          </p:cNvSpPr>
          <p:nvPr>
            <p:ph idx="1"/>
          </p:nvPr>
        </p:nvSpPr>
        <p:spPr>
          <a:xfrm>
            <a:off x="377055" y="1089495"/>
            <a:ext cx="10816988" cy="867492"/>
          </a:xfrm>
        </p:spPr>
        <p:txBody>
          <a:bodyPr>
            <a:normAutofit/>
          </a:bodyPr>
          <a:lstStyle/>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This is a visualisation for the  predicted values using Random Forest Regressor Model after Hyper parameter Tuning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7" name="TextBox 6">
            <a:extLst>
              <a:ext uri="{FF2B5EF4-FFF2-40B4-BE49-F238E27FC236}">
                <a16:creationId xmlns:a16="http://schemas.microsoft.com/office/drawing/2014/main" id="{41B70EE1-659C-4783-8160-A559E18080DC}"/>
              </a:ext>
            </a:extLst>
          </p:cNvPr>
          <p:cNvSpPr txBox="1"/>
          <p:nvPr/>
        </p:nvSpPr>
        <p:spPr>
          <a:xfrm>
            <a:off x="8031" y="6140558"/>
            <a:ext cx="11945257" cy="735848"/>
          </a:xfrm>
          <a:prstGeom prst="rect">
            <a:avLst/>
          </a:prstGeom>
          <a:noFill/>
        </p:spPr>
        <p:txBody>
          <a:bodyPr wrap="square">
            <a:spAutoFit/>
          </a:bodyPr>
          <a:lstStyle/>
          <a:p>
            <a:pPr marL="685800" marR="0">
              <a:lnSpc>
                <a:spcPct val="107000"/>
              </a:lnSpc>
              <a:spcBef>
                <a:spcPts val="0"/>
              </a:spcBef>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Observation: We can see that the predicted value data is Normally distributed hence the predicted values are accurate we can say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63660EF-C3BD-447F-8DBB-E2EAF83EB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49895"/>
            <a:ext cx="4659860" cy="4390663"/>
          </a:xfrm>
          <a:prstGeom prst="rect">
            <a:avLst/>
          </a:prstGeom>
        </p:spPr>
      </p:pic>
    </p:spTree>
    <p:extLst>
      <p:ext uri="{BB962C8B-B14F-4D97-AF65-F5344CB8AC3E}">
        <p14:creationId xmlns:p14="http://schemas.microsoft.com/office/powerpoint/2010/main" val="2776336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C71B55-2ACD-494A-A33C-9F3416DAD970}"/>
              </a:ext>
            </a:extLst>
          </p:cNvPr>
          <p:cNvSpPr>
            <a:spLocks noGrp="1"/>
          </p:cNvSpPr>
          <p:nvPr>
            <p:ph idx="1"/>
          </p:nvPr>
        </p:nvSpPr>
        <p:spPr>
          <a:xfrm>
            <a:off x="672152" y="409243"/>
            <a:ext cx="10515600" cy="805408"/>
          </a:xfrm>
        </p:spPr>
        <p:txBody>
          <a:bodyPr>
            <a:normAutofit/>
          </a:bodyPr>
          <a:lstStyle/>
          <a:p>
            <a:pPr marL="0" marR="0" lvl="0" indent="0">
              <a:lnSpc>
                <a:spcPct val="107000"/>
              </a:lnSpc>
              <a:spcBef>
                <a:spcPts val="0"/>
              </a:spcBef>
              <a:spcAft>
                <a:spcPts val="800"/>
              </a:spcAft>
              <a:buNone/>
            </a:pPr>
            <a:r>
              <a:rPr lang="en-IN" sz="2000" dirty="0" err="1">
                <a:effectLst/>
                <a:latin typeface="Calibri" panose="020F0502020204030204" pitchFamily="34" charset="0"/>
                <a:ea typeface="Calibri" panose="020F0502020204030204" pitchFamily="34" charset="0"/>
                <a:cs typeface="Times New Roman" panose="02020603050405020304" pitchFamily="18" charset="0"/>
              </a:rPr>
              <a:t>Countplots</a:t>
            </a:r>
            <a:r>
              <a:rPr lang="en-IN" sz="2000" dirty="0">
                <a:effectLst/>
                <a:latin typeface="Calibri" panose="020F0502020204030204" pitchFamily="34" charset="0"/>
                <a:ea typeface="Calibri" panose="020F0502020204030204" pitchFamily="34" charset="0"/>
                <a:cs typeface="Times New Roman" panose="02020603050405020304" pitchFamily="18" charset="0"/>
              </a:rPr>
              <a:t>: Visualisation to see how the data is distributed among the different age groups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4400" dirty="0"/>
          </a:p>
        </p:txBody>
      </p:sp>
      <p:pic>
        <p:nvPicPr>
          <p:cNvPr id="6" name="Picture 5">
            <a:extLst>
              <a:ext uri="{FF2B5EF4-FFF2-40B4-BE49-F238E27FC236}">
                <a16:creationId xmlns:a16="http://schemas.microsoft.com/office/drawing/2014/main" id="{9F99BAC0-620E-48A0-B5A7-46820B64678D}"/>
              </a:ext>
            </a:extLst>
          </p:cNvPr>
          <p:cNvPicPr/>
          <p:nvPr/>
        </p:nvPicPr>
        <p:blipFill rotWithShape="1">
          <a:blip r:embed="rId2"/>
          <a:srcRect l="9307" t="29557" r="10591" b="4827"/>
          <a:stretch/>
        </p:blipFill>
        <p:spPr bwMode="auto">
          <a:xfrm>
            <a:off x="1004248" y="1037230"/>
            <a:ext cx="8071513" cy="48040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440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3738A-3865-4031-B7BB-D34733B127E7}"/>
              </a:ext>
            </a:extLst>
          </p:cNvPr>
          <p:cNvSpPr>
            <a:spLocks noGrp="1"/>
          </p:cNvSpPr>
          <p:nvPr>
            <p:ph idx="1"/>
          </p:nvPr>
        </p:nvSpPr>
        <p:spPr>
          <a:xfrm>
            <a:off x="442415" y="532264"/>
            <a:ext cx="10515600" cy="887106"/>
          </a:xfrm>
        </p:spPr>
        <p:txBody>
          <a:bodyPr>
            <a:normAutofit/>
          </a:bodyPr>
          <a:lstStyle/>
          <a:p>
            <a:pPr marL="0" marR="0" lvl="0" indent="0">
              <a:lnSpc>
                <a:spcPct val="107000"/>
              </a:lnSpc>
              <a:spcBef>
                <a:spcPts val="0"/>
              </a:spcBef>
              <a:spcAft>
                <a:spcPts val="800"/>
              </a:spcAft>
              <a:buNone/>
            </a:pPr>
            <a:r>
              <a:rPr lang="en-IN" sz="2000" dirty="0" err="1">
                <a:effectLst/>
                <a:latin typeface="Calibri" panose="020F0502020204030204" pitchFamily="34" charset="0"/>
                <a:ea typeface="Calibri" panose="020F0502020204030204" pitchFamily="34" charset="0"/>
                <a:cs typeface="Times New Roman" panose="02020603050405020304" pitchFamily="18" charset="0"/>
              </a:rPr>
              <a:t>Countplot</a:t>
            </a:r>
            <a:r>
              <a:rPr lang="en-IN" sz="2000" dirty="0">
                <a:effectLst/>
                <a:latin typeface="Calibri" panose="020F0502020204030204" pitchFamily="34" charset="0"/>
                <a:ea typeface="Calibri" panose="020F0502020204030204" pitchFamily="34" charset="0"/>
                <a:cs typeface="Times New Roman" panose="02020603050405020304" pitchFamily="18" charset="0"/>
              </a:rPr>
              <a:t>: Visualisation to see how the customer data is distributed among different cities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4400" dirty="0"/>
          </a:p>
        </p:txBody>
      </p:sp>
      <p:sp>
        <p:nvSpPr>
          <p:cNvPr id="5" name="Content Placeholder 2">
            <a:extLst>
              <a:ext uri="{FF2B5EF4-FFF2-40B4-BE49-F238E27FC236}">
                <a16:creationId xmlns:a16="http://schemas.microsoft.com/office/drawing/2014/main" id="{8C327636-F965-4E78-BDEE-1DEC6989A47A}"/>
              </a:ext>
            </a:extLst>
          </p:cNvPr>
          <p:cNvSpPr txBox="1">
            <a:spLocks/>
          </p:cNvSpPr>
          <p:nvPr/>
        </p:nvSpPr>
        <p:spPr>
          <a:xfrm>
            <a:off x="442415" y="5281682"/>
            <a:ext cx="10515600" cy="887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Observation: Most of the e-retail shoppers are from Delhi City from the data provided and least number of shoppers are from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Bulandshahr</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68C38C4-8933-4071-AC2A-BE84B0B050B3}"/>
              </a:ext>
            </a:extLst>
          </p:cNvPr>
          <p:cNvPicPr/>
          <p:nvPr/>
        </p:nvPicPr>
        <p:blipFill rotWithShape="1">
          <a:blip r:embed="rId2"/>
          <a:srcRect l="10470" t="26897" r="15244" b="4827"/>
          <a:stretch/>
        </p:blipFill>
        <p:spPr bwMode="auto">
          <a:xfrm>
            <a:off x="660779" y="1132765"/>
            <a:ext cx="7450540" cy="38350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5842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120</TotalTime>
  <Words>669</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Open Sans</vt:lpstr>
      <vt:lpstr>Symbol</vt:lpstr>
      <vt:lpstr>Times New Roman</vt:lpstr>
      <vt:lpstr>Trebuchet MS</vt:lpstr>
      <vt:lpstr>Wingdings 3</vt:lpstr>
      <vt:lpstr>Facet</vt:lpstr>
      <vt:lpstr>HOUSE PRICE PREDICTION PROJECT </vt:lpstr>
      <vt:lpstr>Agenda</vt:lpstr>
      <vt:lpstr>Problem statement  </vt:lpstr>
      <vt:lpstr>Understanding</vt:lpstr>
      <vt:lpstr>EDA(Exploratory Data Analysis</vt:lpstr>
      <vt:lpstr>PowerPoint Presentation</vt:lpstr>
      <vt:lpstr>Visualizations steps </vt:lpstr>
      <vt:lpstr>PowerPoint Presentation</vt:lpstr>
      <vt:lpstr>PowerPoint Presentation</vt:lpstr>
      <vt:lpstr>4. Visualizations steps: Some of the visualisations of the barplots for various columns with respect to dependent feature.</vt:lpstr>
      <vt:lpstr>Feature Importance:    </vt:lpstr>
      <vt:lpstr>Observation: A future aim may be to cut the less relevant features (lets say we can drop some columns in terms of importance), estimate a new model and compare it with the old ones. I reckon it would lose predictive power, but on the other hand it would improve in terms of training speed.   In conclusion, these are my final considerations on the model:    * The best feature to reliably predict the House price is Type of OverallQual. After OverallQual there is a group of 10 features including: 1     0.088005       GrLivArea * 2  Neighborhood    0.086088     * 3  YearBuilt  0.062831        * 4  ExterQual   0.055818        * 5  FullBath   0.045347         * 6  TotalBsmtSF   0.037992      * 7  KitchenQual   0.037619      * 8  GarageArea   0.034932       * 9  1stFlrSF   0.033212         * 10 GarageCars   0.033007       * 11 GarageType   0.024202       * Utilities is the least relevant feature in this cluster. </vt:lpstr>
      <vt:lpstr>Actual vs Predicted House Price: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mohammed Zahed</dc:creator>
  <cp:lastModifiedBy>mohammed Zahed</cp:lastModifiedBy>
  <cp:revision>8</cp:revision>
  <dcterms:created xsi:type="dcterms:W3CDTF">2021-05-22T13:08:16Z</dcterms:created>
  <dcterms:modified xsi:type="dcterms:W3CDTF">2021-09-24T20:17:22Z</dcterms:modified>
</cp:coreProperties>
</file>