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4" r:id="rId6"/>
    <p:sldId id="272" r:id="rId7"/>
    <p:sldId id="260" r:id="rId8"/>
    <p:sldId id="264" r:id="rId9"/>
    <p:sldId id="261" r:id="rId10"/>
    <p:sldId id="263" r:id="rId11"/>
    <p:sldId id="265" r:id="rId12"/>
    <p:sldId id="266" r:id="rId13"/>
    <p:sldId id="267" r:id="rId14"/>
    <p:sldId id="262" r:id="rId15"/>
    <p:sldId id="268" r:id="rId16"/>
    <p:sldId id="269" r:id="rId17"/>
    <p:sldId id="270" r:id="rId18"/>
    <p:sldId id="275" r:id="rId19"/>
    <p:sldId id="271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11FF-1478-477D-B11F-504472338228}" type="datetimeFigureOut">
              <a:rPr lang="en-IN" smtClean="0"/>
              <a:t>23-07-2018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F6B5-B1DB-4666-A130-6C8E2E405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62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11FF-1478-477D-B11F-504472338228}" type="datetimeFigureOut">
              <a:rPr lang="en-IN" smtClean="0"/>
              <a:t>23-07-2018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F6B5-B1DB-4666-A130-6C8E2E405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7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11FF-1478-477D-B11F-504472338228}" type="datetimeFigureOut">
              <a:rPr lang="en-IN" smtClean="0"/>
              <a:t>23-07-2018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F6B5-B1DB-4666-A130-6C8E2E405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98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11FF-1478-477D-B11F-504472338228}" type="datetimeFigureOut">
              <a:rPr lang="en-IN" smtClean="0"/>
              <a:t>23-07-2018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F6B5-B1DB-4666-A130-6C8E2E405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58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11FF-1478-477D-B11F-504472338228}" type="datetimeFigureOut">
              <a:rPr lang="en-IN" smtClean="0"/>
              <a:t>23-07-2018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F6B5-B1DB-4666-A130-6C8E2E405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027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11FF-1478-477D-B11F-504472338228}" type="datetimeFigureOut">
              <a:rPr lang="en-IN" smtClean="0"/>
              <a:t>23-07-2018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F6B5-B1DB-4666-A130-6C8E2E405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867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11FF-1478-477D-B11F-504472338228}" type="datetimeFigureOut">
              <a:rPr lang="en-IN" smtClean="0"/>
              <a:t>23-07-2018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F6B5-B1DB-4666-A130-6C8E2E405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06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11FF-1478-477D-B11F-504472338228}" type="datetimeFigureOut">
              <a:rPr lang="en-IN" smtClean="0"/>
              <a:t>23-07-2018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F6B5-B1DB-4666-A130-6C8E2E405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84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11FF-1478-477D-B11F-504472338228}" type="datetimeFigureOut">
              <a:rPr lang="en-IN" smtClean="0"/>
              <a:t>23-07-2018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F6B5-B1DB-4666-A130-6C8E2E405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95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11FF-1478-477D-B11F-504472338228}" type="datetimeFigureOut">
              <a:rPr lang="en-IN" smtClean="0"/>
              <a:t>23-07-2018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F6B5-B1DB-4666-A130-6C8E2E405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938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11FF-1478-477D-B11F-504472338228}" type="datetimeFigureOut">
              <a:rPr lang="en-IN" smtClean="0"/>
              <a:t>23-07-2018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F6B5-B1DB-4666-A130-6C8E2E405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20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711FF-1478-477D-B11F-504472338228}" type="datetimeFigureOut">
              <a:rPr lang="en-IN" smtClean="0"/>
              <a:t>23-07-2018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8F6B5-B1DB-4666-A130-6C8E2E405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0959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P\Desktop\PicsArt_07-22-10.57.5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4" y="548680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smtClean="0">
                <a:latin typeface="Algerian" pitchFamily="82" charset="0"/>
              </a:rPr>
              <a:t>SEMINAR</a:t>
            </a:r>
            <a:r>
              <a:rPr lang="en-IN" dirty="0" smtClean="0">
                <a:latin typeface="Algerian" pitchFamily="82" charset="0"/>
              </a:rPr>
              <a:t> 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332656" y="3212976"/>
            <a:ext cx="9865096" cy="1323439"/>
          </a:xfrm>
          <a:prstGeom prst="rect">
            <a:avLst/>
          </a:prstGeom>
          <a:noFill/>
          <a:effectLst>
            <a:glow rad="419100">
              <a:schemeClr val="tx1">
                <a:alpha val="92000"/>
              </a:schemeClr>
            </a:glow>
            <a:outerShdw dist="38100" dir="13680000" rotWithShape="0">
              <a:prstClr val="black"/>
            </a:outerShdw>
            <a:reflection stA="0" endPos="65000" dist="50800" dir="5400000" sy="-100000" algn="bl" rotWithShape="0"/>
          </a:effectLst>
          <a:scene3d>
            <a:camera prst="perspectiveContrastingLeftFacing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rgbClr val="FFFFFF"/>
                </a:solidFill>
                <a:latin typeface="Algerian" pitchFamily="82" charset="0"/>
              </a:rPr>
              <a:t>Jammu and </a:t>
            </a:r>
            <a:r>
              <a:rPr lang="en-IN" sz="4000" dirty="0">
                <a:solidFill>
                  <a:srgbClr val="FFFFFF"/>
                </a:solidFill>
                <a:latin typeface="Algerian" pitchFamily="82" charset="0"/>
              </a:rPr>
              <a:t>K</a:t>
            </a:r>
            <a:r>
              <a:rPr lang="en-IN" sz="4000" dirty="0" smtClean="0">
                <a:solidFill>
                  <a:srgbClr val="FFFFFF"/>
                </a:solidFill>
                <a:latin typeface="Algerian" pitchFamily="82" charset="0"/>
              </a:rPr>
              <a:t>ashmir floods 2014</a:t>
            </a:r>
          </a:p>
          <a:p>
            <a:r>
              <a:rPr lang="en-IN" sz="4000" dirty="0" smtClean="0">
                <a:solidFill>
                  <a:srgbClr val="FFFFFF"/>
                </a:solidFill>
                <a:latin typeface="Algerian" pitchFamily="82" charset="0"/>
              </a:rPr>
              <a:t>a case study</a:t>
            </a:r>
            <a:endParaRPr lang="en-IN" sz="4000" dirty="0">
              <a:solidFill>
                <a:srgbClr val="FFFFFF"/>
              </a:solidFill>
              <a:latin typeface="Algerian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0" y="4564207"/>
            <a:ext cx="4205124" cy="193899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4000" dirty="0" smtClean="0"/>
              <a:t>BY </a:t>
            </a:r>
            <a:r>
              <a:rPr lang="en-IN" sz="4000" b="1" dirty="0" smtClean="0"/>
              <a:t>Shah </a:t>
            </a:r>
            <a:r>
              <a:rPr lang="en-IN" sz="4000" b="1" dirty="0" err="1" smtClean="0"/>
              <a:t>Fayiz</a:t>
            </a:r>
            <a:r>
              <a:rPr lang="en-IN" sz="4000" b="1" dirty="0" smtClean="0"/>
              <a:t> Tariq</a:t>
            </a:r>
          </a:p>
          <a:p>
            <a:r>
              <a:rPr lang="en-IN" sz="4000" dirty="0" smtClean="0"/>
              <a:t>Student BE CIVIL</a:t>
            </a:r>
          </a:p>
          <a:p>
            <a:r>
              <a:rPr lang="en-IN" sz="4000" dirty="0" err="1" smtClean="0"/>
              <a:t>Enroll</a:t>
            </a:r>
            <a:r>
              <a:rPr lang="en-IN" sz="4000" dirty="0" smtClean="0"/>
              <a:t> </a:t>
            </a:r>
            <a:r>
              <a:rPr lang="en-IN" sz="4000" b="1" dirty="0" smtClean="0"/>
              <a:t>4700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393032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5491" y="46378"/>
            <a:ext cx="889248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 smtClean="0">
                <a:latin typeface="Baskerville Old Face" pitchFamily="18" charset="0"/>
              </a:rPr>
              <a:t>Economic Impacts</a:t>
            </a:r>
          </a:p>
          <a:p>
            <a:endParaRPr lang="en-IN" dirty="0">
              <a:latin typeface="Baskerville Old Face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IN" sz="2400" dirty="0" smtClean="0">
                <a:latin typeface="Baskerville Old Face" pitchFamily="18" charset="0"/>
              </a:rPr>
              <a:t>Devastated vast stretches of world famous </a:t>
            </a:r>
            <a:r>
              <a:rPr lang="en-IN" sz="2400" dirty="0">
                <a:latin typeface="Baskerville Old Face" pitchFamily="18" charset="0"/>
              </a:rPr>
              <a:t>K</a:t>
            </a:r>
            <a:r>
              <a:rPr lang="en-IN" sz="2400" dirty="0" smtClean="0">
                <a:latin typeface="Baskerville Old Face" pitchFamily="18" charset="0"/>
              </a:rPr>
              <a:t>ashmiri apple orchards</a:t>
            </a:r>
          </a:p>
          <a:p>
            <a:pPr marL="285750" indent="-285750">
              <a:buFont typeface="Wingdings" pitchFamily="2" charset="2"/>
              <a:buChar char="§"/>
            </a:pPr>
            <a:endParaRPr lang="en-IN" sz="2400" dirty="0" smtClean="0">
              <a:latin typeface="Baskerville Old Face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IN" sz="2400" dirty="0" smtClean="0">
                <a:latin typeface="Baskerville Old Face" pitchFamily="18" charset="0"/>
              </a:rPr>
              <a:t>2600 villages where badly affected and 390 villages were submerged completely</a:t>
            </a:r>
          </a:p>
          <a:p>
            <a:pPr marL="285750" indent="-285750">
              <a:buFont typeface="Wingdings" pitchFamily="2" charset="2"/>
              <a:buChar char="§"/>
            </a:pPr>
            <a:endParaRPr lang="en-IN" sz="2400" dirty="0" smtClean="0">
              <a:latin typeface="Baskerville Old Face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IN" sz="2400" dirty="0" smtClean="0">
                <a:latin typeface="Baskerville Old Face" pitchFamily="18" charset="0"/>
              </a:rPr>
              <a:t>15% of 201588 houses that 2011 census listed suffered damaged </a:t>
            </a:r>
          </a:p>
          <a:p>
            <a:pPr marL="285750" indent="-285750">
              <a:buFont typeface="Wingdings" pitchFamily="2" charset="2"/>
              <a:buChar char="§"/>
            </a:pPr>
            <a:endParaRPr lang="en-IN" sz="2400" dirty="0" smtClean="0">
              <a:latin typeface="Baskerville Old Face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IN" sz="2400" dirty="0" smtClean="0">
                <a:latin typeface="Baskerville Old Face" pitchFamily="18" charset="0"/>
              </a:rPr>
              <a:t>The rise belt of </a:t>
            </a:r>
            <a:r>
              <a:rPr lang="en-IN" sz="2400" dirty="0">
                <a:latin typeface="Baskerville Old Face" pitchFamily="18" charset="0"/>
              </a:rPr>
              <a:t>K</a:t>
            </a:r>
            <a:r>
              <a:rPr lang="en-IN" sz="2400" dirty="0" smtClean="0">
                <a:latin typeface="Baskerville Old Face" pitchFamily="18" charset="0"/>
              </a:rPr>
              <a:t>ashmir valley comprising of </a:t>
            </a:r>
            <a:r>
              <a:rPr lang="en-IN" sz="2400" dirty="0">
                <a:latin typeface="Baskerville Old Face" pitchFamily="18" charset="0"/>
              </a:rPr>
              <a:t>A</a:t>
            </a:r>
            <a:r>
              <a:rPr lang="en-IN" sz="2400" dirty="0" smtClean="0">
                <a:latin typeface="Baskerville Old Face" pitchFamily="18" charset="0"/>
              </a:rPr>
              <a:t>nantnag and </a:t>
            </a:r>
            <a:r>
              <a:rPr lang="en-IN" sz="2400" dirty="0" err="1" smtClean="0">
                <a:latin typeface="Baskerville Old Face" pitchFamily="18" charset="0"/>
              </a:rPr>
              <a:t>Kulgam</a:t>
            </a:r>
            <a:r>
              <a:rPr lang="en-IN" sz="2400" dirty="0" smtClean="0">
                <a:latin typeface="Baskerville Old Face" pitchFamily="18" charset="0"/>
              </a:rPr>
              <a:t> were badly affected </a:t>
            </a:r>
          </a:p>
          <a:p>
            <a:pPr marL="285750" indent="-285750">
              <a:buFont typeface="Wingdings" pitchFamily="2" charset="2"/>
              <a:buChar char="§"/>
            </a:pPr>
            <a:endParaRPr lang="en-IN" sz="2400" dirty="0" smtClean="0">
              <a:latin typeface="Baskerville Old Face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IN" sz="2400" dirty="0" smtClean="0">
                <a:latin typeface="Baskerville Old Face" pitchFamily="18" charset="0"/>
              </a:rPr>
              <a:t>The world famous saffron grown in </a:t>
            </a:r>
            <a:r>
              <a:rPr lang="en-IN" sz="2400" dirty="0" err="1">
                <a:latin typeface="Baskerville Old Face" pitchFamily="18" charset="0"/>
              </a:rPr>
              <a:t>P</a:t>
            </a:r>
            <a:r>
              <a:rPr lang="en-IN" sz="2400" dirty="0" err="1" smtClean="0">
                <a:latin typeface="Baskerville Old Face" pitchFamily="18" charset="0"/>
              </a:rPr>
              <a:t>ampore</a:t>
            </a:r>
            <a:r>
              <a:rPr lang="en-IN" sz="2400" dirty="0" smtClean="0">
                <a:latin typeface="Baskerville Old Face" pitchFamily="18" charset="0"/>
              </a:rPr>
              <a:t> experienced massive destruction</a:t>
            </a:r>
          </a:p>
          <a:p>
            <a:pPr marL="285750" indent="-285750">
              <a:buFont typeface="Wingdings" pitchFamily="2" charset="2"/>
              <a:buChar char="§"/>
            </a:pPr>
            <a:endParaRPr lang="en-IN" sz="2400" dirty="0" smtClean="0">
              <a:latin typeface="Baskerville Old Face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IN" sz="2400" dirty="0" smtClean="0">
                <a:latin typeface="Baskerville Old Face" pitchFamily="18" charset="0"/>
              </a:rPr>
              <a:t>50 bridges were reported to have been damaged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sz="2400" dirty="0" smtClean="0"/>
              <a:t>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8457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24604"/>
            <a:ext cx="3660998" cy="2528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24604"/>
            <a:ext cx="3744416" cy="2544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717032"/>
            <a:ext cx="3384376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046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980728"/>
            <a:ext cx="849694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 smtClean="0">
                <a:latin typeface="Baskerville Old Face" pitchFamily="18" charset="0"/>
              </a:rPr>
              <a:t>SOCIOLOGICAL IMPACTS</a:t>
            </a:r>
          </a:p>
          <a:p>
            <a:endParaRPr lang="en-IN" sz="5400" dirty="0" smtClean="0">
              <a:latin typeface="Baskerville Old Face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IN" sz="2400" dirty="0" smtClean="0">
                <a:latin typeface="Baskerville Old Face" pitchFamily="18" charset="0"/>
              </a:rPr>
              <a:t>Increased level of trauma amongst the </a:t>
            </a:r>
            <a:r>
              <a:rPr lang="en-IN" sz="2400" dirty="0">
                <a:latin typeface="Baskerville Old Face" pitchFamily="18" charset="0"/>
              </a:rPr>
              <a:t>K</a:t>
            </a:r>
            <a:r>
              <a:rPr lang="en-IN" sz="2400" dirty="0" smtClean="0">
                <a:latin typeface="Baskerville Old Face" pitchFamily="18" charset="0"/>
              </a:rPr>
              <a:t>ashmiri people</a:t>
            </a:r>
          </a:p>
          <a:p>
            <a:r>
              <a:rPr lang="en-IN" sz="2400" dirty="0" smtClean="0">
                <a:latin typeface="Baskerville Old Face" pitchFamily="18" charset="0"/>
              </a:rPr>
              <a:t>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sz="2400" dirty="0" smtClean="0">
                <a:latin typeface="Baskerville Old Face" pitchFamily="18" charset="0"/>
              </a:rPr>
              <a:t>Overburden people with responsibilities of rebuilding their lives</a:t>
            </a:r>
          </a:p>
          <a:p>
            <a:pPr marL="285750" indent="-285750">
              <a:buFont typeface="Wingdings" pitchFamily="2" charset="2"/>
              <a:buChar char="§"/>
            </a:pPr>
            <a:endParaRPr lang="en-IN" sz="2400" dirty="0" smtClean="0">
              <a:latin typeface="Baskerville Old Face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IN" sz="2400" dirty="0" smtClean="0">
                <a:latin typeface="Baskerville Old Face" pitchFamily="18" charset="0"/>
              </a:rPr>
              <a:t>Sense of loss and fear among children </a:t>
            </a:r>
            <a:endParaRPr lang="en-IN" sz="2400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54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861048"/>
            <a:ext cx="3312368" cy="23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61048"/>
            <a:ext cx="3312368" cy="23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908720"/>
            <a:ext cx="3456384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70549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68760"/>
            <a:ext cx="878497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 smtClean="0">
                <a:latin typeface="Baskerville Old Face" pitchFamily="18" charset="0"/>
              </a:rPr>
              <a:t>IMPACT ON THE EDUCATION SECTOR</a:t>
            </a:r>
          </a:p>
          <a:p>
            <a:pPr marL="285750" indent="-285750">
              <a:buFont typeface="Wingdings" pitchFamily="2" charset="2"/>
              <a:buChar char="§"/>
            </a:pPr>
            <a:endParaRPr lang="en-IN" sz="2400" dirty="0" smtClean="0">
              <a:latin typeface="Baskerville Old Face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IN" sz="2400" dirty="0" smtClean="0">
                <a:latin typeface="Baskerville Old Face" pitchFamily="18" charset="0"/>
              </a:rPr>
              <a:t>Schools and other educational institutions remained closed till march 2015 leading to the loss of student population</a:t>
            </a:r>
          </a:p>
          <a:p>
            <a:pPr marL="285750" indent="-285750">
              <a:buFont typeface="Wingdings" pitchFamily="2" charset="2"/>
              <a:buChar char="§"/>
            </a:pPr>
            <a:endParaRPr lang="en-IN" sz="2400" dirty="0" smtClean="0">
              <a:latin typeface="Baskerville Old Face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IN" sz="2400" dirty="0" smtClean="0">
                <a:latin typeface="Baskerville Old Face" pitchFamily="18" charset="0"/>
              </a:rPr>
              <a:t>Except 12</a:t>
            </a:r>
            <a:r>
              <a:rPr lang="en-IN" sz="2400" baseline="30000" dirty="0" smtClean="0">
                <a:latin typeface="Baskerville Old Face" pitchFamily="18" charset="0"/>
              </a:rPr>
              <a:t>th</a:t>
            </a:r>
            <a:r>
              <a:rPr lang="en-IN" sz="2400" dirty="0" smtClean="0">
                <a:latin typeface="Baskerville Old Face" pitchFamily="18" charset="0"/>
              </a:rPr>
              <a:t> and 10</a:t>
            </a:r>
            <a:r>
              <a:rPr lang="en-IN" sz="2400" baseline="30000" dirty="0" smtClean="0">
                <a:latin typeface="Baskerville Old Face" pitchFamily="18" charset="0"/>
              </a:rPr>
              <a:t>th</a:t>
            </a:r>
            <a:r>
              <a:rPr lang="en-IN" sz="2400" dirty="0" smtClean="0">
                <a:latin typeface="Baskerville Old Face" pitchFamily="18" charset="0"/>
              </a:rPr>
              <a:t> Classes all other classes till 11</a:t>
            </a:r>
            <a:r>
              <a:rPr lang="en-IN" sz="2400" baseline="30000" dirty="0" smtClean="0">
                <a:latin typeface="Baskerville Old Face" pitchFamily="18" charset="0"/>
              </a:rPr>
              <a:t>th</a:t>
            </a:r>
            <a:r>
              <a:rPr lang="en-IN" sz="2400" dirty="0" smtClean="0">
                <a:latin typeface="Baskerville Old Face" pitchFamily="18" charset="0"/>
              </a:rPr>
              <a:t> were given mass promotion </a:t>
            </a:r>
          </a:p>
          <a:p>
            <a:endParaRPr lang="en-IN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96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4240"/>
            <a:ext cx="889248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latin typeface="Baskerville Old Face" pitchFamily="18" charset="0"/>
              </a:rPr>
              <a:t>RESCUE OPERATIONS AND RELIEF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2400" dirty="0" smtClean="0">
                <a:latin typeface="Baskerville Old Face" pitchFamily="18" charset="0"/>
              </a:rPr>
              <a:t> Agencies involved:-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IN" sz="2400" dirty="0" smtClean="0">
                <a:latin typeface="Baskerville Old Face" pitchFamily="18" charset="0"/>
              </a:rPr>
              <a:t>Civilians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IN" sz="2400" dirty="0" smtClean="0">
                <a:latin typeface="Baskerville Old Face" pitchFamily="18" charset="0"/>
              </a:rPr>
              <a:t>The </a:t>
            </a:r>
            <a:r>
              <a:rPr lang="en-IN" sz="2400" dirty="0">
                <a:latin typeface="Baskerville Old Face" pitchFamily="18" charset="0"/>
              </a:rPr>
              <a:t>I</a:t>
            </a:r>
            <a:r>
              <a:rPr lang="en-IN" sz="2400" dirty="0" smtClean="0">
                <a:latin typeface="Baskerville Old Face" pitchFamily="18" charset="0"/>
              </a:rPr>
              <a:t>ndian </a:t>
            </a:r>
            <a:r>
              <a:rPr lang="en-IN" sz="2400" dirty="0">
                <a:latin typeface="Baskerville Old Face" pitchFamily="18" charset="0"/>
              </a:rPr>
              <a:t>A</a:t>
            </a:r>
            <a:r>
              <a:rPr lang="en-IN" sz="2400" dirty="0" smtClean="0">
                <a:latin typeface="Baskerville Old Face" pitchFamily="18" charset="0"/>
              </a:rPr>
              <a:t>rmy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IN" sz="2400" dirty="0" smtClean="0">
                <a:latin typeface="Baskerville Old Face" pitchFamily="18" charset="0"/>
              </a:rPr>
              <a:t>The </a:t>
            </a:r>
            <a:r>
              <a:rPr lang="en-IN" sz="2400" dirty="0">
                <a:latin typeface="Baskerville Old Face" pitchFamily="18" charset="0"/>
              </a:rPr>
              <a:t>I</a:t>
            </a:r>
            <a:r>
              <a:rPr lang="en-IN" sz="2400" dirty="0" smtClean="0">
                <a:latin typeface="Baskerville Old Face" pitchFamily="18" charset="0"/>
              </a:rPr>
              <a:t>ndian air Force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IN" sz="2400" dirty="0" smtClean="0">
                <a:latin typeface="Baskerville Old Face" pitchFamily="18" charset="0"/>
              </a:rPr>
              <a:t>Teams from NDRF</a:t>
            </a:r>
          </a:p>
          <a:p>
            <a:pPr marL="857250" lvl="1" indent="-400050">
              <a:buFont typeface="Wingdings" pitchFamily="2" charset="2"/>
              <a:buChar char="Ø"/>
            </a:pPr>
            <a:r>
              <a:rPr lang="en-IN" sz="2400" dirty="0" smtClean="0">
                <a:latin typeface="Baskerville Old Face" pitchFamily="18" charset="0"/>
              </a:rPr>
              <a:t>Rescue operations were named as MISSION SAHIATA and operation MEGA RAHAT</a:t>
            </a:r>
          </a:p>
          <a:p>
            <a:pPr marL="857250" lvl="1" indent="-400050">
              <a:buFont typeface="Wingdings" pitchFamily="2" charset="2"/>
              <a:buChar char="Ø"/>
            </a:pPr>
            <a:r>
              <a:rPr lang="en-IN" sz="2400" dirty="0" smtClean="0">
                <a:latin typeface="Baskerville Old Face" pitchFamily="18" charset="0"/>
              </a:rPr>
              <a:t>Relief Fund:-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2400" dirty="0" err="1" smtClean="0">
                <a:latin typeface="Baskerville Old Face" pitchFamily="18" charset="0"/>
              </a:rPr>
              <a:t>Rs</a:t>
            </a:r>
            <a:r>
              <a:rPr lang="en-IN" sz="2400" dirty="0" smtClean="0">
                <a:latin typeface="Baskerville Old Face" pitchFamily="18" charset="0"/>
              </a:rPr>
              <a:t> 800 </a:t>
            </a:r>
            <a:r>
              <a:rPr lang="en-IN" sz="2400" dirty="0" err="1" smtClean="0">
                <a:latin typeface="Baskerville Old Face" pitchFamily="18" charset="0"/>
              </a:rPr>
              <a:t>crore</a:t>
            </a:r>
            <a:r>
              <a:rPr lang="en-IN" sz="2400" dirty="0" smtClean="0">
                <a:latin typeface="Baskerville Old Face" pitchFamily="18" charset="0"/>
              </a:rPr>
              <a:t> for flood relief to traders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2400" dirty="0" err="1" smtClean="0">
                <a:latin typeface="Baskerville Old Face" pitchFamily="18" charset="0"/>
              </a:rPr>
              <a:t>Rs</a:t>
            </a:r>
            <a:r>
              <a:rPr lang="en-IN" sz="2400" dirty="0" smtClean="0">
                <a:latin typeface="Baskerville Old Face" pitchFamily="18" charset="0"/>
              </a:rPr>
              <a:t> 2000 </a:t>
            </a:r>
            <a:r>
              <a:rPr lang="en-IN" sz="2400" dirty="0" err="1" smtClean="0">
                <a:latin typeface="Baskerville Old Face" pitchFamily="18" charset="0"/>
              </a:rPr>
              <a:t>crore</a:t>
            </a:r>
            <a:r>
              <a:rPr lang="en-IN" sz="2400" dirty="0" smtClean="0">
                <a:latin typeface="Baskerville Old Face" pitchFamily="18" charset="0"/>
              </a:rPr>
              <a:t> for re-building the damaged government infrastructure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2400" dirty="0" err="1" smtClean="0">
                <a:latin typeface="Baskerville Old Face" pitchFamily="18" charset="0"/>
              </a:rPr>
              <a:t>Rs</a:t>
            </a:r>
            <a:r>
              <a:rPr lang="en-IN" sz="2400" dirty="0" smtClean="0">
                <a:latin typeface="Baskerville Old Face" pitchFamily="18" charset="0"/>
              </a:rPr>
              <a:t> 400 </a:t>
            </a:r>
            <a:r>
              <a:rPr lang="en-IN" sz="2400" dirty="0" err="1" smtClean="0">
                <a:latin typeface="Baskerville Old Face" pitchFamily="18" charset="0"/>
              </a:rPr>
              <a:t>crore</a:t>
            </a:r>
            <a:r>
              <a:rPr lang="en-IN" sz="2400" dirty="0" smtClean="0">
                <a:latin typeface="Baskerville Old Face" pitchFamily="18" charset="0"/>
              </a:rPr>
              <a:t> for de </a:t>
            </a:r>
            <a:r>
              <a:rPr lang="en-IN" sz="2400" dirty="0" err="1" smtClean="0">
                <a:latin typeface="Baskerville Old Face" pitchFamily="18" charset="0"/>
              </a:rPr>
              <a:t>siliting</a:t>
            </a:r>
            <a:r>
              <a:rPr lang="en-IN" sz="2400" dirty="0" smtClean="0">
                <a:latin typeface="Baskerville Old Face" pitchFamily="18" charset="0"/>
              </a:rPr>
              <a:t> of </a:t>
            </a:r>
            <a:r>
              <a:rPr lang="en-IN" sz="2400" dirty="0" err="1" smtClean="0">
                <a:latin typeface="Baskerville Old Face" pitchFamily="18" charset="0"/>
              </a:rPr>
              <a:t>jehlum</a:t>
            </a:r>
            <a:r>
              <a:rPr lang="en-IN" sz="2400" dirty="0" smtClean="0">
                <a:latin typeface="Baskerville Old Face" pitchFamily="18" charset="0"/>
              </a:rPr>
              <a:t>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2400" dirty="0" err="1" smtClean="0">
                <a:latin typeface="Baskerville Old Face" pitchFamily="18" charset="0"/>
              </a:rPr>
              <a:t>Rs</a:t>
            </a:r>
            <a:r>
              <a:rPr lang="en-IN" sz="2400" dirty="0" smtClean="0">
                <a:latin typeface="Baskerville Old Face" pitchFamily="18" charset="0"/>
              </a:rPr>
              <a:t> 200 </a:t>
            </a:r>
            <a:r>
              <a:rPr lang="en-IN" sz="2400" dirty="0" err="1" smtClean="0">
                <a:latin typeface="Baskerville Old Face" pitchFamily="18" charset="0"/>
              </a:rPr>
              <a:t>crore</a:t>
            </a:r>
            <a:r>
              <a:rPr lang="en-IN" sz="2400" dirty="0" smtClean="0">
                <a:latin typeface="Baskerville Old Face" pitchFamily="18" charset="0"/>
              </a:rPr>
              <a:t> for reconstruction of bridges</a:t>
            </a:r>
            <a:endParaRPr lang="en-IN" sz="2400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40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4" y="0"/>
            <a:ext cx="4075836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00401"/>
            <a:ext cx="4097500" cy="32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445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8002"/>
            <a:ext cx="889248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latin typeface="Baskerville Old Face" pitchFamily="18" charset="0"/>
              </a:rPr>
              <a:t>HOW TO PREVENT SUCH A DIASASTER IN FUTURE</a:t>
            </a:r>
          </a:p>
          <a:p>
            <a:pPr algn="ctr"/>
            <a:endParaRPr lang="en-IN" sz="4800" dirty="0" smtClean="0">
              <a:latin typeface="Baskerville Old Face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IN" sz="2400" dirty="0" smtClean="0">
                <a:latin typeface="Baskerville Old Face" pitchFamily="18" charset="0"/>
              </a:rPr>
              <a:t>   Strengthening of embankments and bunds along </a:t>
            </a:r>
            <a:r>
              <a:rPr lang="en-IN" sz="2400" dirty="0" err="1">
                <a:latin typeface="Baskerville Old Face" pitchFamily="18" charset="0"/>
              </a:rPr>
              <a:t>J</a:t>
            </a:r>
            <a:r>
              <a:rPr lang="en-IN" sz="2400" dirty="0" err="1" smtClean="0">
                <a:latin typeface="Baskerville Old Face" pitchFamily="18" charset="0"/>
              </a:rPr>
              <a:t>ehlum</a:t>
            </a:r>
            <a:r>
              <a:rPr lang="en-IN" sz="2400" dirty="0" smtClean="0">
                <a:latin typeface="Baskerville Old Face" pitchFamily="18" charset="0"/>
              </a:rPr>
              <a:t> river and rivulets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2400" dirty="0" smtClean="0">
                <a:latin typeface="Baskerville Old Face" pitchFamily="18" charset="0"/>
              </a:rPr>
              <a:t>   Ban on construction of houses and infrastructure along the banks of    </a:t>
            </a:r>
            <a:r>
              <a:rPr lang="en-IN" sz="2400" dirty="0" err="1" smtClean="0">
                <a:latin typeface="Baskerville Old Face" pitchFamily="18" charset="0"/>
              </a:rPr>
              <a:t>Jehlum</a:t>
            </a:r>
            <a:endParaRPr lang="en-IN" sz="2400" dirty="0" smtClean="0">
              <a:latin typeface="Baskerville Old Face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IN" sz="2400" dirty="0" smtClean="0">
                <a:latin typeface="Baskerville Old Face" pitchFamily="18" charset="0"/>
              </a:rPr>
              <a:t>   De siltation and dredging of lakes and other water bodies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2400" dirty="0" smtClean="0">
                <a:latin typeface="Baskerville Old Face" pitchFamily="18" charset="0"/>
              </a:rPr>
              <a:t>   Ban on conversion of wet lands into built up and agricultural areas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2400" dirty="0" smtClean="0">
                <a:latin typeface="Baskerville Old Face" pitchFamily="18" charset="0"/>
              </a:rPr>
              <a:t>   Minimise deforestation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2400" dirty="0" smtClean="0">
                <a:latin typeface="Baskerville Old Face" pitchFamily="18" charset="0"/>
              </a:rPr>
              <a:t>  Construction of flood resistant structures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2400" dirty="0" smtClean="0">
                <a:latin typeface="Baskerville Old Face" pitchFamily="18" charset="0"/>
              </a:rPr>
              <a:t>  An alternative flood channels to be created which will run parallel to </a:t>
            </a:r>
            <a:r>
              <a:rPr lang="en-IN" sz="2400" dirty="0" err="1" smtClean="0">
                <a:latin typeface="Baskerville Old Face" pitchFamily="18" charset="0"/>
              </a:rPr>
              <a:t>Jehlum</a:t>
            </a:r>
            <a:endParaRPr lang="en-IN" sz="2400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4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216425"/>
            <a:ext cx="2988940" cy="213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16425"/>
            <a:ext cx="2952328" cy="221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3933056"/>
            <a:ext cx="3046834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73398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7704" y="548680"/>
            <a:ext cx="612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>
                <a:latin typeface="Baskerville Old Face" pitchFamily="18" charset="0"/>
              </a:rPr>
              <a:t>CONCLUSION</a:t>
            </a:r>
            <a:endParaRPr lang="en-IN" sz="5400" dirty="0">
              <a:latin typeface="Baskerville Old Face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03648" y="2132856"/>
            <a:ext cx="67687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Baskerville Old Face" pitchFamily="18" charset="0"/>
              </a:rPr>
              <a:t>The floods of 2014 were warning by nature to </a:t>
            </a:r>
            <a:r>
              <a:rPr lang="en-IN" sz="2800" dirty="0">
                <a:latin typeface="Baskerville Old Face" pitchFamily="18" charset="0"/>
              </a:rPr>
              <a:t>K</a:t>
            </a:r>
            <a:r>
              <a:rPr lang="en-IN" sz="2800" dirty="0" smtClean="0">
                <a:latin typeface="Baskerville Old Face" pitchFamily="18" charset="0"/>
              </a:rPr>
              <a:t>ashmiri’s not to mess with her lakes rivers forests  and flood basins. This needs to be taken seriously so that a greater warning is not needed to jolt us out of </a:t>
            </a:r>
            <a:r>
              <a:rPr lang="en-IN" sz="2800" smtClean="0">
                <a:latin typeface="Baskerville Old Face" pitchFamily="18" charset="0"/>
              </a:rPr>
              <a:t>our </a:t>
            </a:r>
            <a:r>
              <a:rPr lang="en-IN" sz="2800" smtClean="0">
                <a:latin typeface="Baskerville Old Face" pitchFamily="18" charset="0"/>
              </a:rPr>
              <a:t>greed.</a:t>
            </a:r>
            <a:endParaRPr lang="en-IN" sz="2800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99070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183144"/>
            <a:ext cx="6984776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 smtClean="0">
                <a:latin typeface="Baskerville Old Face" pitchFamily="18" charset="0"/>
              </a:rPr>
              <a:t>Outline</a:t>
            </a:r>
            <a:endParaRPr lang="en-IN" sz="3600" dirty="0">
              <a:latin typeface="Baskerville Old Face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IN" sz="3200" dirty="0" smtClean="0">
                <a:latin typeface="Baskerville Old Face" pitchFamily="18" charset="0"/>
              </a:rPr>
              <a:t>  Introduction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3200" dirty="0" smtClean="0">
                <a:latin typeface="Baskerville Old Face" pitchFamily="18" charset="0"/>
              </a:rPr>
              <a:t>  Kashmir flood 2014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3200" dirty="0" smtClean="0">
                <a:latin typeface="Baskerville Old Face" pitchFamily="18" charset="0"/>
              </a:rPr>
              <a:t>  Affected areas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3200" dirty="0" smtClean="0">
                <a:latin typeface="Baskerville Old Face" pitchFamily="18" charset="0"/>
              </a:rPr>
              <a:t>  Casualties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3200" dirty="0" smtClean="0">
                <a:latin typeface="Baskerville Old Face" pitchFamily="18" charset="0"/>
              </a:rPr>
              <a:t>  Causes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3200" dirty="0" smtClean="0">
                <a:latin typeface="Baskerville Old Face" pitchFamily="18" charset="0"/>
              </a:rPr>
              <a:t>  Economic impacts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3200" dirty="0" smtClean="0">
                <a:latin typeface="Baskerville Old Face" pitchFamily="18" charset="0"/>
              </a:rPr>
              <a:t>  Sociological impacts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3200" dirty="0" smtClean="0">
                <a:latin typeface="Baskerville Old Face" pitchFamily="18" charset="0"/>
              </a:rPr>
              <a:t>  Impact on education sector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3200" dirty="0" smtClean="0">
                <a:latin typeface="Baskerville Old Face" pitchFamily="18" charset="0"/>
              </a:rPr>
              <a:t>  Rescue and relief operation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3200" dirty="0" smtClean="0">
                <a:latin typeface="Baskerville Old Face" pitchFamily="18" charset="0"/>
              </a:rPr>
              <a:t>  How to prevent such disaster in future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3200" dirty="0" smtClean="0">
                <a:latin typeface="Baskerville Old Face" pitchFamily="18" charset="0"/>
              </a:rPr>
              <a:t>  Conclusion</a:t>
            </a:r>
            <a:endParaRPr lang="en-IN" sz="3200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02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1760" y="1556792"/>
            <a:ext cx="52565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6600" dirty="0" smtClean="0">
              <a:solidFill>
                <a:srgbClr val="FF0000"/>
              </a:solidFill>
            </a:endParaRPr>
          </a:p>
          <a:p>
            <a:r>
              <a:rPr lang="en-IN" sz="6600" dirty="0" smtClean="0">
                <a:solidFill>
                  <a:srgbClr val="FF0000"/>
                </a:solidFill>
              </a:rPr>
              <a:t>T</a:t>
            </a:r>
            <a:r>
              <a:rPr lang="en-IN" sz="6600" dirty="0" smtClean="0"/>
              <a:t>H</a:t>
            </a:r>
            <a:r>
              <a:rPr lang="en-IN" sz="6600" dirty="0" smtClean="0">
                <a:solidFill>
                  <a:srgbClr val="FFFF00"/>
                </a:solidFill>
              </a:rPr>
              <a:t>A</a:t>
            </a:r>
            <a:r>
              <a:rPr lang="en-IN" sz="6600" dirty="0" smtClean="0"/>
              <a:t>N</a:t>
            </a:r>
            <a:r>
              <a:rPr lang="en-IN" sz="6600" dirty="0" smtClean="0">
                <a:solidFill>
                  <a:srgbClr val="FF0000"/>
                </a:solidFill>
              </a:rPr>
              <a:t>K</a:t>
            </a:r>
            <a:r>
              <a:rPr lang="en-IN" sz="6600" dirty="0" smtClean="0"/>
              <a:t> Y</a:t>
            </a:r>
            <a:r>
              <a:rPr lang="en-IN" sz="6600" dirty="0" smtClean="0">
                <a:solidFill>
                  <a:srgbClr val="FF0000"/>
                </a:solidFill>
              </a:rPr>
              <a:t>O</a:t>
            </a:r>
            <a:r>
              <a:rPr lang="en-IN" sz="6600" dirty="0" smtClean="0"/>
              <a:t>U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185691131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94703"/>
            <a:ext cx="889248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skerville Old Face" pitchFamily="18" charset="0"/>
              </a:rPr>
              <a:t>Introduction</a:t>
            </a:r>
          </a:p>
          <a:p>
            <a:endParaRPr lang="en-IN" sz="2400" dirty="0">
              <a:latin typeface="Baskerville Old Face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2800" dirty="0" smtClean="0">
                <a:latin typeface="Baskerville Old Face" pitchFamily="18" charset="0"/>
              </a:rPr>
              <a:t>Flood is overflow of excess water that submerges land and inflow of tide on to land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2800" dirty="0">
              <a:latin typeface="Baskerville Old Face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2800" dirty="0" smtClean="0">
                <a:latin typeface="Baskerville Old Face" pitchFamily="18" charset="0"/>
              </a:rPr>
              <a:t>The European union(EU) floods Directive defines a flood as a covering by water of land not normally covered by water </a:t>
            </a:r>
            <a:endParaRPr lang="en-IN" sz="2800" dirty="0">
              <a:latin typeface="Baskerville Old Face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2800" dirty="0" smtClean="0">
              <a:latin typeface="Baskerville Old Face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2800" dirty="0" smtClean="0">
                <a:latin typeface="Baskerville Old Face" pitchFamily="18" charset="0"/>
              </a:rPr>
              <a:t>Occurs when the geomorphic equilibrium in the river system is disturbed because of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2800" dirty="0" smtClean="0">
                <a:latin typeface="Baskerville Old Face" pitchFamily="18" charset="0"/>
              </a:rPr>
              <a:t>intrinsic threshold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2800" dirty="0" smtClean="0">
                <a:latin typeface="Baskerville Old Face" pitchFamily="18" charset="0"/>
              </a:rPr>
              <a:t>extrinsic threshold</a:t>
            </a:r>
            <a:endParaRPr lang="en-IN" sz="2800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83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60648"/>
            <a:ext cx="8964488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latin typeface="Baskerville Old Face" pitchFamily="18" charset="0"/>
              </a:rPr>
              <a:t>Kashmir flood 2014</a:t>
            </a:r>
          </a:p>
          <a:p>
            <a:endParaRPr lang="en-IN" sz="3200" b="1" dirty="0" smtClean="0">
              <a:latin typeface="Baskerville Old Face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IN" sz="3200" dirty="0" smtClean="0">
                <a:latin typeface="Baskerville Old Face" pitchFamily="18" charset="0"/>
              </a:rPr>
              <a:t>Time span-2-26 September 2014</a:t>
            </a:r>
          </a:p>
          <a:p>
            <a:pPr marL="457200" indent="-457200">
              <a:buFont typeface="Arial" pitchFamily="34" charset="0"/>
              <a:buChar char="•"/>
            </a:pPr>
            <a:endParaRPr lang="en-IN" sz="3200" dirty="0" smtClean="0">
              <a:latin typeface="Baskerville Old Face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>
                <a:latin typeface="Baskerville Old Face" pitchFamily="18" charset="0"/>
              </a:rPr>
              <a:t>A</a:t>
            </a:r>
            <a:r>
              <a:rPr lang="en-IN" sz="2800" dirty="0" smtClean="0">
                <a:latin typeface="Baskerville Old Face" pitchFamily="18" charset="0"/>
              </a:rPr>
              <a:t>FFECTED AREAS: </a:t>
            </a:r>
          </a:p>
          <a:p>
            <a:r>
              <a:rPr lang="en-IN" sz="2800" dirty="0" smtClean="0">
                <a:latin typeface="Baskerville Old Face" pitchFamily="18" charset="0"/>
              </a:rPr>
              <a:t>	INDIA, IOK,</a:t>
            </a:r>
          </a:p>
          <a:p>
            <a:r>
              <a:rPr lang="en-IN" sz="2800" dirty="0" smtClean="0">
                <a:latin typeface="Baskerville Old Face" pitchFamily="18" charset="0"/>
              </a:rPr>
              <a:t>	PAKISTAN- POK, GILGIT BALTISTAN, PUNJAB</a:t>
            </a:r>
          </a:p>
          <a:p>
            <a:pPr marL="457200" indent="-457200">
              <a:buFont typeface="Arial" pitchFamily="34" charset="0"/>
              <a:buChar char="•"/>
            </a:pPr>
            <a:endParaRPr lang="en-IN" sz="2800" dirty="0" smtClean="0">
              <a:latin typeface="Baskerville Old Face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>
                <a:latin typeface="Baskerville Old Face" pitchFamily="18" charset="0"/>
              </a:rPr>
              <a:t>	</a:t>
            </a:r>
            <a:r>
              <a:rPr lang="en-IN" sz="2800" dirty="0" smtClean="0">
                <a:latin typeface="Baskerville Old Face" pitchFamily="18" charset="0"/>
              </a:rPr>
              <a:t>on 15 </a:t>
            </a:r>
            <a:r>
              <a:rPr lang="en-IN" sz="2800" dirty="0">
                <a:latin typeface="Baskerville Old Face" pitchFamily="18" charset="0"/>
              </a:rPr>
              <a:t>S</a:t>
            </a:r>
            <a:r>
              <a:rPr lang="en-IN" sz="2800" dirty="0" smtClean="0">
                <a:latin typeface="Baskerville Old Face" pitchFamily="18" charset="0"/>
              </a:rPr>
              <a:t>ep 2014 river </a:t>
            </a:r>
            <a:r>
              <a:rPr lang="en-IN" sz="2800" dirty="0">
                <a:latin typeface="Baskerville Old Face" pitchFamily="18" charset="0"/>
              </a:rPr>
              <a:t>J</a:t>
            </a:r>
            <a:r>
              <a:rPr lang="en-IN" sz="2800" dirty="0" smtClean="0">
                <a:latin typeface="Baskerville Old Face" pitchFamily="18" charset="0"/>
              </a:rPr>
              <a:t>helum in Srinagar was reported to be flowing at 22.40ft which was 4.4ft above the danger mark with discharge of 70000 cusecs. At </a:t>
            </a:r>
            <a:r>
              <a:rPr lang="en-IN" sz="2800" dirty="0" err="1">
                <a:latin typeface="Baskerville Old Face" pitchFamily="18" charset="0"/>
              </a:rPr>
              <a:t>S</a:t>
            </a:r>
            <a:r>
              <a:rPr lang="en-IN" sz="2800" dirty="0" err="1" smtClean="0">
                <a:latin typeface="Baskerville Old Face" pitchFamily="18" charset="0"/>
              </a:rPr>
              <a:t>angam</a:t>
            </a:r>
            <a:r>
              <a:rPr lang="en-IN" sz="2800" dirty="0" smtClean="0">
                <a:latin typeface="Baskerville Old Face" pitchFamily="18" charset="0"/>
              </a:rPr>
              <a:t> in Anantnag the </a:t>
            </a:r>
            <a:r>
              <a:rPr lang="en-IN" sz="2800" dirty="0">
                <a:latin typeface="Baskerville Old Face" pitchFamily="18" charset="0"/>
              </a:rPr>
              <a:t>J</a:t>
            </a:r>
            <a:r>
              <a:rPr lang="en-IN" sz="2800" dirty="0" smtClean="0">
                <a:latin typeface="Baskerville Old Face" pitchFamily="18" charset="0"/>
              </a:rPr>
              <a:t>helum was flowing at 36ft which is 15ft above danger mark with a discharge of 120000 cusecs. </a:t>
            </a:r>
          </a:p>
          <a:p>
            <a:endParaRPr lang="en-IN" sz="2800" dirty="0" smtClean="0">
              <a:latin typeface="Baskerville Old Face" pitchFamily="18" charset="0"/>
            </a:endParaRPr>
          </a:p>
          <a:p>
            <a:r>
              <a:rPr lang="en-IN" sz="3200" b="1" dirty="0">
                <a:latin typeface="Baskerville Old Face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4953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CEAAkGBxISEhUSExMWFRUXFhgYGBgYGCAXHRgeFxcaHRoaGBoeHSsgGB4lGxcXIjEhJikrLi4uHSAzODMtNygtLysBCgoKDg0OGxAQGy0mHyUtLS0tLS0vLS0vLS8tLS0vLS0tLy0tNS8tLS0vLS0tLS0tLS4tLS0tLS0tLS0tLS0tL//AABEIANcA6gMBIgACEQEDEQH/xAAbAAABBQEBAAAAAAAAAAAAAAAEAAIDBQcBBv/EAEoQAAECBAMDBggJCwQDAQAAAAECEQADITEEEkEFUWEGEyJxgZEUMjRCUqHS8CNUc5OxssHR4QcVFhckM1NidKKzQ3KS8USCg2P/xAAaAQEBAQEBAQEAAAAAAAAAAAAAAQIDBAYF/8QANxEAAgIABAIGBwcFAQAAAAAAAAECEQMEITESQRNRYXGh8CJSgZGi0eEFMkKCscHxFCNTksIV/9oADAMBAAIRAxEAPwD23JjY2HUjCo8EwiknC4da3lSysZpSukp6kKWkAFrpVd6el/RnA/E8N8yj2YoeR3J5KfB8elc4zF4KRKKFKTzQSJcvKkJCcwIUCp3NVK0LR7DIfSN9G7rQKU2M5NYVhzeCwpOYPmkotq3RubdsBDkygN+xYI+K/wACgPbMB0Lu9eqPRkIBqQ7m5cgtvNqH1xHnlWADN5ocMerqimk65Hnk8mU64PA+baSitBmumgJCiDVgbFqvRyYRmD4PBFOZLnmUOQ/T81gd3VF5PlSyQQUBT3NSWqRd3F+ERy1EeKQKPTpJOY0Vo9ju1iWW+xEKuTeAAJOEwwAqSZKKf2wJP2DgvMwWHe1ZKMvWzPwf7KxYTEEqKnD8Q7Wp1UHbHWVvHd+MSzGxX/mLBiqsHhWe/MoDBqnxS+/SnVWdWwNngt4Jhn+RR7MTma1CKmg3Ht+z6Y6lTUIbc1j+PCGpLQCjYeCJBOCwwSd8lD1FH6NC8FfozgfieG+ZR7MTkRPJn2Sp3s9wfu7fXBMrRlX5ReT2C8JLy5clCMHznQQlOZXPhABZB9PdpoKxRzOQ0hJnBRCAlawlakICEpQElK5mpEwqKUlOqTe0aVyx5DjHzUTTPMvKjIwRmfpEu+Yb4oP1Qo+Nq+aHtx5J4c3JtLxPp8nncrDAhGWJTS1XDf7Hl5nIbCjNUpZgcyUfBj9o+EmUbIeYSRUfvBemYfA8jsKZMudNWhLy1rmAZXRrKDBKldJDm2kew/VCj42r5oe3C/VCj42r5oe3GOixPV8T0f1+Tqum+B/LzXffk0cjsGoKZYBSnDZlFLpQZ6VKUpbS6JQACatWqgaQsJyRwa1mWpE2UrnkywFiW7GWteZgk35s2fxhfX1n6oUfG1fND24X6oUfG1fND24dFier4h5/JU/73wPTbsPHbS5GSEJRkota0ISJiQAozJkxLDoggoyJKnHnVagJyOQeDKmE0EKmIEsgIOZCjIClUpQzlB382xq3o/1Qo+Nq+aHtwv1Qo+Nq+aHtw6Kfq+IefylV03wfTzqeVl8h8OcpJvNKSgIBWJbLCVFOQLDzJZBOSgUCxYwtlciMLNHSWhCufVKsgjozEp8ZqkpzMbEtoY9V+qFHxtXzQ9uF+qFHxtXzQ9uHRT9XxDz+UrTG+D6Hitjcj5U6UmYvLLK0zMoUEJBUChMkB6stSl/8C0WKeQOEOX4VPSIfoo6IMqYXV/8AaWR/tj0n6oUfG1fND24X6oUfG1fND24LCn6viJ/aGUk21jV+T6cjx+0ORuGlomLCgpKEqObKliRLkFAt5y5k0Dfk64fO5D4dM2ShUxCUTJK1KWUp6KpaMyqN4lQ1a1YkMT60/kiQK+Fn5oe3DE/kmQTTFqPHmg3fmYxeixPV8R/6OTSS6br/AAdmnLk9TzGH5DYc83moVLmJVLyoUpFZglZ8oOUHmjmXlIDg2cjmE5DYZaCedl58iCAyWC5kqWpKVqysxmTAHSTTjHq/1Qo+Nq+aHtwv1Qo+Nq+aHtxOin6viHn8p/m+Dt7vYeZxPIfBCWpaZuboFUvoodXwS5go1yEWcXu7A5pPkpzK6KbnQb43H9UKPjavmh7ceD2lyISidMRz5OWYtL5BVlEelG44c72r2nDGz2U4a6Ti/LX7G6ckvIcJ/TSf8SYtVKYObCKjktNSMDhHIH7NIv8AJpgqcc5cigBDEXc1fuEew+XSI5qnOZiATUa0DacQKRwKBUGqwPranq9USxFLUMyg4d39QH2Rkj3JGhRDPxQSCfGa7VYaktoIkkzQpIUkuDaFMtjnjsQzSQHowLu+gNaNufWK/wAMxDeJKevnu9SzB9zdb6QollhiT0ev1av6o6ZqTcgj1d9oGwuO51Mz4NcspWtCRMAGfLZaWJ6BuHY8IMlpYAQAxKAQ4J6wYeU0b3744qWDWx3i/fDku1bwYWhPKxAsogHuB3Mfs/CCIAMdlrKbVGovp5u7qiploOhRHLnglg/c0SRSChQoUAKFChQA1awPd4bzw1BHZ9opHFllOXZmoHuavusIelYNiD1RTNjBMJ8ViN7/AEb470/5T3j74khQstEUuW9SKvrVtzaCm6JYUKJYSoUKFCgUUZFtvymf8rM+uY12Mi235TP+VmfXMAe35NH9kwoo/g8gOLgCSk/ST3xa83/MfV9LPFXyZQRhMMogl8NIZnP+klxw066axbsrVJr29+6Iy1ZHzQ3ltz+57LQ7IGZg25o71gij1jsS2KGrQCG7uHVA+GwwlvlTdrHdwJp79UFQoWKIZywUnrA9YuIk5sboD2rzqZUxUmWJq8rpllfN5lJqBmIID0Fd0D/tXpID0Yh2c3cCrCgHEcYciLctoUMlGgqCRQtv1h8QooUKFAooUKFAHCOwix3UI+0xPKxBdlC9iOrXdrEMMmpcMzjUWca+qKmCxhQyURlGWzBurSHxoyKFChQAoaqWDcA9kOhQBHzZFie2v01hEKFiDwND329USREcQhnzJs94tk4R6Fv9o3dcOgTEzcqStOobtel+sjuiKViVAuokp1oKcQwc7miNpFSZYQojlz0qsQSztr2i4sYepQFyBAHYyLbflM/5WZ9cxrsZFtvymf8AKzPrmANH5JeQ4T+mk/4kxbRU8kvIcJ/TSf8AEmLaABsVLrnFaVFywchgL3NIhEGrUwJ3B4hGESaqSCo1JbXhu3PChZDCjmJw4T4qlBRdqlQ6yCbe+sU219oTJBQVKQlK5qJSXBLqWQEJGVJKXLhy4q7i0ZaKXUNWlw0D4aerKOcbNrkCiB31v98PXMJcJHafs3+r6WUxaFKBAoAQwF2tTdeOTsYlLEuxewJZmvuvD5Yy00NuvUe/GHqQDXXu+iLpzIuwhwuLRM8V6AOCGZ3vpobQREShlqHbUX7YkfWI+wqZ2FHAaPpHYhRQoUKAOANYkPu92h0uYpL6jiTfrY0jkcMLAVJm5noxF/w99IlivlTcpcuQaaaPW9e4dtI6rGqegYUob8agtujVoUHwHNxwskBVLuwfTSo6oGE5WYqDhy7b2DB6l6a9XVDEiMuXUKFiJyiACpw+6naBcPDch39wb6XhxENlnQ3HrHv71jN2OYFNXMQs5ZGYOllgh6jpFT1G6kClBlzZmIThlGYtMtK1BfjBD5QEuWAzqqwJpF1HDEspDh1qWl1y8hfxSQrqNKRMoPdz1l9G1hJtHYALwmKDZVEAjWwIHGz/APcZdtvymf8AKzPrmNFUzF7axnG1X5+a9+cX9Yx0i7I0aTyS8hwn9NJ/xJg7F4xEsOo7qaly1BcwDyS8hwn9NJ/xJg9cpKlgtUC+tTQP30jaMMZKnGYPFIrV9A/0tpp9JUcAagjsGEDYmWoqBSHoQXLNUNRuv3tC5BYgg8fwpB8QYxshB1pYGptQ0vvjLRpMHyjdCAhCOxkoyZpvcfj6nh8RroQesHtb7QO+JIpFuKAMZg5ilyyibkljPzkvIFCYFJIAc1SxL0u3XB8KJYoqfzPJSSFZyFA3UoiqipWpZ8xqbbxSDQQlGVBBLFnJVXeWcxOtL/Yd0cSs2PYdD9x4RomqA8Nj6hC0kKJIBZ0qqbHewJNBYwfEcxPnAVG7XeONIeDEdcio7DVKaHQybaMlGTFvECqltBfjw9+ESQxQYuO0b/xiIMXN7nHb9kJlbx2D8Y6lQNvf7odC2KQoiPjV7O6o3veJY4Q8RMNHYUKI0TUnxSD1VvaFFsWYBLmwD+qFKmhVtLiHZaMbbvsiKThwku5NGHD77CNLhp3uZfFarYnSlyBvLUrGc7b8pn/KzPrmNLwfjjqPZav0DtjNNt+Uz/lZn1zGo7FZo/JLyHCf00n/ABJg+pLppZybEdWtNaaXiv5KqAwGFJsMNJ/xJizw/ip6h9EbRzerozb8oW10ycZkWqeAZKCOamKRl/fgkAKCSrNzV93YfMzNqoEsqE/aPSSrIpcw5KKbM4IdiRwc9kaFyu5CJx08TjPMtkBDBAVYqLu49KBJPIuZJSJSMU4CCn9ymxU4zHM93alne8eKeHNyeh9Tl87k4YEE5elSta/JnjsRt+QoKAmY9BKjlInKdwmqCFLIoog76i0Qp27h+iTPx5Y1HPHKoAliau5DWb6Y9zN5M4gurwytSHlDgS5CnAJB73Z2aom/k7E9SpqsSoLUekOaAYtqM1CzHjet4y8OfV5953w89ktpSr/Z/wDJ6Lk4udMwuGUFn9ylyplFRNySS8WeHCkl1zFKo1g2l2cvxMQ7KwYkSZckKzc2kJdmdoLj0xk1FKj5fGqWJKUXo2695OFA2YiK7G7R5pYlIQpaikqAYhICSkFJW2VJIU4CiPogbG42ZJIySlzQvOXR5jFN9C+ZRFvFMQ4blBNYA4Ock7iQDQ1Lnol6kMXOrOH2jiWMnGTyATI0ctMHq9+6JsJipilMuSZfRdyoK1ZqUfW8D4Haa5iylUhctLEhZspstqA1c0LGltx/OjSsRs0SRHOt2j6RDTNgfnws5bhiai9u/WM8cU1bDi2tAszBEXRL0Y8OOo3GIqjiPX+PqjqFAk+/ZFtomj3H+EHUV4AkHqjgmP7tHYapL1sd/veJdl1Q6FDMxFw/Efd/3DkqBqIlFsatGoofeh4Q5KnAO+OwyVZtzjuP3Q5E5j4UKFAooiTKSmgDP9lv+olhqtOv7DFTZGhFYBAeptDoYuWCQTcWgrCYdKw5OpFCzNSrH6YJXsO8k2fLuqlaClQxL95bu7su235TP+VmfXMa1KlhIYW639ZjJdt+Uz/lZn1zHREZo3JZYTgMKo2GFkk9kpMTYXa0gy84mJZyCeIUQf7gevSkD8l1tgcIGcnDSWH/AMk33CLFODQwBQklmfKI1yM8yBO2ZBAPOCpCWLgubApIcFq2irxe2EmemWhKpiVE55kvxZYAZGcu5dQUGS7FnYGtjMkSgtLhLtZheznsitxcgEhEsUOcqUmgopJA46+uIUPXuzUJatT1cf8AuAdq4AzWKZypakF3Scuah6K2ul1PwIGjg8nKCFS6uzsl61Ir/wBwFj9oBCFBAVMKpgzZQ5AKq9bC/VGXsVaMhOybHwvEpKVAEGY/SBzMQ1XDBrFPXE2HQZDp52ZOsTzinKciWoRWrEkVcg0rSmxe2Zh5tQws4KSXYgOpyih4OVl38ynjCOoxy1LyolTSVKaZ0PFBQotm0ZYAcPd7VjnHES1atefOhqUG/uuj1sucCkElna/EPFTjeUWHSVIK6hwoBJNiAq1vG10c2EDYjbmHlpearopCUrA6RQV1AUEk1po7E7hFJiuV2HAUtcwiVMVkSXJUAkt0kAZgkse9O+nLpfS0/U7xyuJKHEk67vOp6JPKzClumakDxaAnLcj/AHitr7oKwe10TUJXKIUFqAfpdElIICgE9EsRQx4vaX5RMGhYVJKluyXAVLypyizsVFzZtDwgTYnKYYmdIkJX01LmlZEugAdSFHMVZlFLA1oQd8aUuT8+Bf6bEUeOtPZ8/wCTSZgUwzqSAQ9LnhWxhFCSHNG/tbSKPF4SYlVcQnogABMtLh1bnuxFS8ESZMxKADPGYg5syHeqjbNV3TxpesXo413nn4nZaCeQ7soDVP2j7oarEpdwa6g0JG8bz77oCw6WkhKl1KncgJzB9wpZonlMtZLOhIAD6tV4ijJbP3+fmV09wXG7Sl87kKyAEiqasS96uLWaCtm40TFEJJISBcNd2PGzwINmSZ0mYJqejMfMQSksdyhUd8MlFCErUlRJqzEggm1Ld7PF9LkvPnuGi3LznBv1aGTVhJfhXqGvZ9vCKiROAMtB80Oes6qOn4wRNno+EJmB1dENVgd28xpMjQKtGIW0yXNQkUPS6TDpvRrVRqLHfEhlYwZQJsoEkuWuGowykAg61uzUES4zmxKAfK7aVpWghwnpz5lKAyoYB7HX7OMaM9hDKl40lR5+SQ5ZpZHnKLGvolKX/lJ87o3C1gXIHXAeBmoShId37zxaK1Wz8yvhsQVqBWQUgSyEqWVJQwuAMqc1y3GMmi950M703ws1fV31+wxTKwMsKl/DLZJJyKW4LpYFmc698TicRnmmjvl7mH0e+oF3g5aFAgioVcFn62NWFK7oMkIADDeYptlyggJJVaW9XABOh3mprFrgAMgavHfHVGWwmMi235TP+VmfXMa7GRbb8pn/ACsz65ikNB5NTUStn4Zayw8HkOb3lpA9Z9cHfniR/EHY51UN29CutjA3JVIOBwjgH9nkGu8S0kHsIBg7wCT/AAkf8Rubduimo8Nag52hh81VAKJy1BBclQAqN6Fd3EQ/HSEpAUAAEmulFUNe49kTnBy3fm0O7vlF3d7XcCG7Q8Q9aW184QI65AXMpeoD74RkJSCwAiRRJ831wBj9oCUySlanNSlLhIGUuovQdIeuOYCMRh0EhTVjx/LDlNIwcuahCymf4iWTUKUlKnJNCAlQPXF5hduoWrLzc4HME9KWzZjQmr5f5rdtIrfyibJVPwiigArlHnA5agHSHdv3RyndM9WTUHjQU9r8+zrMk2dt7mZgUFKUCoZ0Oppjk0WB42t99bwVtxMtGSagjJMSCwc5F5QVy9/RfuMVaTM3I11PZF1sVMyfKm4dQKlJabJSmocUmXq5BDAUpvjwySWp9vP0JdJXY9KVdqvl7NLPPTMWAf3gq2UZTxBc8VN3RqHInBoElEzDqlLnCWlS1ZFAgTFKu9G6BAA69RGeT05CQsZSKEKGUjrBtSNO/J1t+WcMUTJiE80QlypKeiR0Hc1sz8B1x6MBqz8v7cwprAUlLS9Ur5+3b5notn4ZSipU0DMSCGDNSo6oKxuzZU1JQtDA0dJynsIqLRPLxUtRZK0qO4KBNgbA7lJPaN8SkR6LZ8nSKNPJiQcxPOVJusnVRPU6lKNN+6kEqSogSkpIDBOYm7Dhq0WKBc+9NYcRBsIhShKUhHC1/UIEm7IkzFFSkaM1QD2dQHuBBsskOOJPWCb8d3uHkBi7BalanYUgLSsJUFJVmHTUxJQUdIOyhlNjSCBhUAtlG8faOz7t0FwxYfhu9/e/GCYZDiFykkZykGrPS14gSuRYlHXmFfxZoLKQqikh+Ie2ohqsHLIIyityBWvGKq5jfVAuFxcpS8nRChYdYfdugxchL5srn3ftaIJmESoUSkLSwBZrbjcBu7shJxK2YoJIuaj6Afu7424KWsfcc1Ph0kWw2dJVlVlCgwZySCNCxv1w5ezpZajMQaHdwPUDSK7DY6cktzbpIcAVI3ig6izHWu43wucaCQ3EqHueyNqDfV70V4ldfiFmSncIelLWipxW0pqABzYSomhJBSeiWrmDdIAXLQlz8Y6mlSyPN6XHUvWjVYdVaHFo1FcS0ZbxkW2/KZ/ysz65jXYyLbflM/5WZ9cxkho/JLyHCf00n/EmLaKnkl5DhP6aT/iTFtACgbHlkHiQG3uRSCYr9uEc0Q7FwU6l0kEN3RqKtoknSAJmKnpcCS/SIBzioDsW3lhuv3u2TiDNl84qXMlKJU6JgAUllEBwCRUAEVsxo8Cp2mkLUSQT0QA7M+bfYOCHNzE21dqJlIK0NMWAQEBTZjlUoB2OVwktSpYRicXHc1h/3HS3PO8uNuGUJsqStpqJQmKI83NNlIFSGDiYVOC4yjQx4yTyunnDTMMoiYqbmSlSqsJiVJIzEhhmKS5t0uDCTVT8Tz2InT5ctWJPNIC0sk82Zaykq/00giUAo6ggkOSKTH7KxUgpTOQUEuwUnxmuAeH2iPDOctz7DKZHAjDoZr0k99NWqunzSd7bK71Zd4zkNtFASqWmVOCheWtwN12ejVFIK2TyWx0mdJXNksHdZSQsBJOVQIBfxVdxJ0j3WB2jhFyZIRPVLCJaEgVChnCQkEkVNma7wYvCCagqGImKlqBAYkOzhVRW+5m+jUsBSifmP7bzEW4Sp7p3/NWZftULlzFYfFyzNQknIVjp5dFS5l7V1FwRWPWcgNiYaXKXObOmcSlJWEpICfGQQ93AerHKIM2nsbEYjDeDBMkoQyZa1KWqYnKQEkkuSrLetXal4L5ObLxOGly5BTJ5oZs6sxK3UCXFG8ajbjelWFh1LiT0MZrP4eLluBKpNq1ypc11W6+uha7M2fIlkiXKSgpOXo5aUo7F/FAFfoiJO3QaeD4iqin93u1NaCoqfsLF4dJdnsAQ4feDXreCQsi/eLfhHdPi1PxtinVt4AkeD4pxb4Nweogsb67jF0DHYiM1LsFJezPvBI9QPrgUcaq6q9+nvwhyg8ML3HUR1bvXCzk2HfTupFJdDgd8RYtKyBkIBBBL6gPThVqw5SlOKdmp6mLe+kOTMBt914ULAVycQfPl3fxSGjuzV4glSZyUZQlAStKi61N8JmQ3wbKFKmkHpFIaUagseGvXADkpAtHFih6ve8cC9DQ+o9X3GHEteIE0WciUkAHKElhYAdlIlirkYwpZIIUGoHrQ1rqB9kTJxx1SG3vp1NHXiQoLnSgtJSoODA2Awy0UUvMkBgGb36oKlrcAsQ4djcdcOjXE6ow4q7FGRbb8pn/KzPrmNdjItt+Uz/lZn1zEKaNyTWPAcJ/TSdP/AMkxYjEotmH/AHaK3kj5Fhf6aR/iTHiNu8msenHTcTg1JkhSEkEEgrJSAsKSxGbM5rSxvHLFxOjXEz1ZTLwx5OMpqOlpvZvq82aYmaDavYYhxUpMwMQ/WDEey5KkyUpUpalBIBUuqicoclqEvEsuSsM8x/8A1v646pvc804q2tymm7GlEpSuSFADoqyk+d4pJHEXoYk8Ak2VKTRyHTvZ79Q7ou16dYhsyQlVSK0qKGlg40qaQepFSMy5QckpMpXPKRNmSnQyUzFrUk0SlHNqV0pZ6PiFKgAbvRvJ3AYlGIE0zphROUZik+DkJNNSo/BO4HRqzaCNAx+HXlKUlVczKTccL3Z2PCPF4hKEnIraUwKCkpKTMSKh0Mp0uA6FPSrEjjxeFbs/Qjn8RYTw3qna1p+DWmuula9up6Q4aWVeIHyjQWJPAe7Q9UhLFIYAi7NlYuMrME69cV+C2nIyJAniapTkFJcqNzlFSwB7A+4xOmeJi0iqQ2ZSSkMXBIS+hSRYQnPh5njjht60SpQS5SzNlcgnV8wBOm+HLSsBzMpeg07KxUYXHYmaqYJc6S8tZlqSpC01QA7OkOKg5hmFWFnMqJON1nSGawSWLkXJ3B+unXGeG/vP9hfUORtjDozKVOHRSol0qGUCqnpRmZjrS9IuFVFvx6or8FgRllmaiVMUkkEoSzA9EGXUZFBOWt2cC9bpGz6h1AoFWYVuwOjDo23RuMK2Mt9YFJJUoEJzpT0nIoSCBuLtmzOkXS3XY4SdLmoYABmdFspSbEDcQ26kETbp6/sP3RDisEiYxLgjzklj+MdklRiyKfgAKykgXdIoDQVFKGnAVLwKlQIcW990XMB4nBILqdSd7G/eC3Y0YcbNJgQ3xDNUB0i+rsCaammnH74KTIUVMGIu5oRU0IZqDKHcvWm8ibs1JDOUn0k0NmubDhEjHXUNgsMXMAIBN7e/aIBk4Ai8yaD2sQKCpdywDl6u+sPxEvKlNSplVJqTX3A7IRgnKiSlUbQaRDRLHubdQ0hyVAhwXBsRrHYxZugPHYTN0gSlQsRcUZ+N6j3JEh1BLgEkgECoIeuu73MSRFMDVamvZY9nvaNJ2TbUvIUBYPEN0VHqJ1c299/CDY2nZGqFGRbb8pn/ACsz65jXYyLbflM/5WZ9cxSGh8lVtgcKW/8AHkf4kwYovWKvk4psHhf6WR/jTFkI/Kz/AB8SvY64bRPKnMGaJOe3AmBYaJpDtqIuUxMbEfAtl4ExOGKthEtyXJ1EEwPJWCA28PBEfoYWG4Rp78zDleqFFLitj4comLMiWSp3JSHYlip23OrrJ3mLaZU5eDnq0A3PWvCHlIZmpZo6mVueVnYBEsibLlJTkB6KEByC1jQhrtruNIr5uGWskDHlDry5cqXCnKubcm7aDQC0ezVgkHTcbnSIZ+zgQGOtc1X+6rdjjWODw2naOylFqmefRgQEKOImCblGYrWyAlKQDUgmgIKj19UDTJWBXR5V6kKa9gK62DbjbU3FbPQgZB0HCgUXR8LVRUkdEgly6gzk7y8MnDSQRLXJlDOUhJSh+cWyio5QlgwSS7nV2aIp06kqYcL+6wzB82lHwRCkAl8pBajmr10vvi32cpQAQt30e/AFiQS1yKO8AYDZiWKUy+bll1KZOTMSwZmeoFTQhg3CylIExIL6liGqMxy6kGjV+hyI7RXWcmc2hjpMoDnVBINnq9QKbzUU+6AkbbwylNLmjMXoEqLtkcZQKkc6i1b+iWNn4d/GCVpGhTmJDgkcbA9YEIYCQz81La75UtRy9uJPaY1qTQGk7fw6lBAmAqUHATV+qnHXjugdHKPCrrzoCQRRlBycxGn8iqcOqLDwSQojoSyaMQkOMopUVDNSIZuzEC0tCgAzFILAMwDjQAdwvChYht7DORzjMcpdKksejQkih6Sb27DB8qYFJCgXBAIPA1ECSZMih5tCS7jogVGoLXDDuguUzMmwoGoA27hEKBYvCLzZksX6LEMwApXcDm0J6XCGTsOEAKWok5gyQEjMQoqAAVqwD181w0WcDTcGlS85KrAZXYUetKv0q10ESi2BSpS1OQnUmp3kkMSA4qPcR2dKKCkEgkgk8Ga1LV1MHSJYQciQyQKNZLMAL610hYuTmAa4ftpbhVu6I4lsr4aVacCTagDOa6ViQSFqdgQbVox+gtwcRZSpQSGA+2MqJboAwUkjp3ToOHpD6AOvhFglYNXh0QiUMxdIINXa28H6fcR1VHNjueHX1An6IyTba/2mfQ/vZmn85jXxGRbb8pn/ACsz65gNT3PJ/wAjwn9LI/xpizQaRV7AP7HhP6WR/jEWKFjfHDO4LxMG1ujOHLhxNTq1Q2Eo60rxhuYb49GXwlh4aSXf3nLEk5Ssmw6ukBvMWMVmHIzp6/sizi4m50w9iOVUk76DqH4v6okhQ1awL+qsYOiQ6OKUAHNAIYAo3pwFT36e9YSZKRo9Gc1PaTUwKCT0FcwFNKEFYFWFwDrem6vYHg8AkrXMUlSEB05VqBCmUSZp3Pe/FgXi7jikghjUGOUsJSds0ptKkAStnpV0mKA1EgsatVWuYEGxasS/CS98xP8AcPa+mHjMj+ZI68wAAv6eu49cEReij+HTuJxPnqKGc0l3yh97Q+FHQyKIPC5fpp7xE8AYaasIHRFANVa28yAJzipXpo7xHRi5fpp7xAuJ2kJZCV5EkgEdJWpb0N8Q/nyWz5kXYdJVTw6FbdmsQFh4ZL9NPeIXhkv0094gIbXSSwKCSQAMxuf/AEiP88y1J8ZAcemQQ718SjZVVsMp3QAauehyRMSCQ2hs7PwDmnGHoxssh86e/dFIhaZuZCZozKyoLKIIKASzGWzkAnKdxOhg1Wz1vmzM0wzKTCHcpOVXQqnot1RTrww9bwD/AAuX6ae8QvDJfpp7xAuAlqlpCAUq65nAD0OD9ZJ1hkrbCFMypbqLAFZBPUCh7w1Obq9GG+GS/TT3iF4ZL9NPeITzPRT/AMz7EJ5nop/5n2IhBeGS/TT3iMm23PT4RP6Q/ezNf5zGsvM9FP8AzPsRk22yrwidQfvZnnH0z/LAHuth7SMrB4Mc0tY8FkklAdvgtzbwnXXhFqNrAoSsSppCtyQ43PX3tHm8FhVLwuDIxGJlAYSR0ZSkAK+DuAuWXI1LgAZYfLw5LgYzaBIzfwvMv/pcLX0Z6RulW5qKT3dHoPzoWV8EtwkKrQFwktm0IzeoxGdt1A5mcbP0aBy2retu+kUUmSpYKk4rHkdJmMk5sqSSA0s1cN1nrYzCzFISkmbiZjpKmWpL0U1hLDvpvp1jjKUlsr9xtwhV8S9z+R6eFFT+csmclE9WQP4uZ/hChkMOkaA9REQ/pPL/AIOJNv8ARPnB096QTwZixIB1Btq2qObLyIpCfOuTqzUuBwaKrEco5aCQZc5s+UKCAUmrZgQfF4lqViEcpEDO0mcWDgZRVwSyC7KFNCWv4tRoHoIopfJeSkICVzU5CCllChAAJqmuYJDg0uwDw6fyhCcwMmaVJUlJYUJJNUm5Abd6nIlG3pZDhEy8wNlAI5ss5ciimpwclgCQILAbAlylpmBcwlOZgpQI6QSDpuSlotoA2ftQTVFIlzE0JBWnKCxAOrg1sQIPgBsxAUCkhwQQQauDwhmHW4rcODa4ppZ7txiWIZZZahvZQr2EANQUBuakwBNChQoAUCYVK8iWUkBtUk6HXN6THqpxguApCjlQBLzAipcBmFL1rADcZzuZIQuXmylwoXOhAuz8YgVKxACTzklkhTulhZOUmujLJYgVEN2hLz5c+GUoFIdleKXIALFqAqL8T2wYXDy3CDhFoCnSS9A6SCXCrMpQeh9UAFmXiiAUqkXcULV0fXe4aDMGk5QVZCXLFIo3mntSBA35jw/8Md517YkwuypMtWZCGLEXJu2/q9Z3wAWJYpQUtS2n0Q6FEc9IKSDQNoW9cGATAjE87O54yjKzJ5gICs4Tl6XOvR81m09QyJeKDOiQS7uHDMKab3Li2bhUnCyEBQIUomt1g6bnimkqlBuli0+aEl9A5IAHZxy0o0Zi21qiuuRcr8JB6PNkFvGJDUDsw3veCMKZjHnAl3pldiGFS9i70ikmCWCpKziiMqUuXVRWVTpYO70N7NuEEYDABYKhNnioFVtRNk6gipqI0QuoyLbflM/5WZ9cxquCw3Npy51L4rOY9/Z3vGVbb8pn/KzPrmAPR7E5SyBhMKkYgJbDyUkZF0IlMqyK1KSP9ujxN+kaW8sSFEMSJSqXdvg6mt/UKvyFAEyOUsof+WnxSABKUA5WCD+79EEa3sWr1fKWScv7ZYqJaUsO4DBsmhzd4u0KFADV8pJTJbGDMAQSZa61ocoQzs1TZrVhJ5TIdzjEgbuaUWvUfB8R3C7HMoUANHKRDN4akuavJVuagyUq3Xw1UzlHIUtak4vKGUlLImOOiA5BQz5waWoDe6hQKF4blThwtRXigpJUopHNLGUHLlT4ujKc6vBX6X4L+N/Yv2YUKBBfpfgv439i/Zhfpfgv439i/ZhQoAX6X4L+N/Yv2YhxHK/BApVz1ix6EyymFmZ82WpejteFCgCVXLHBAj4UtvyKYWYHovV/VHf0vwX8b+xfswoUAd/S/Bfxv7F+zACuUOCWmU+IUnIc3RSsPRmLJqK26o5CgWMnF2iXGco8GsgjFLQQCOihevWhvcbhEP57wbD9smuHYst6gBj0K+LrWp1rChQIN/PeFd/Dpr69BVRWwyML7tO2Hytu4MFJONmqZnBStlMSagI4tRnAq8KFAB/6X4L+N/Yv2Ygx/KrCrlLQjE82tSFBK+bWcpIopstWNYUKBU6dlBsXaZlTkrnbVM6WHeXzCku6SBVtCx7Itjyhw7nLjlAEksZSlM5sCU2FmhQozGKiqR0xsaWLLilXsSX6JEatuyKEY9YYAfulFyEgEkFLFyCe2JRyjkZn8OJHR6PMlqXqEvXc8chRo5DE8oJIYDaCmAA6UgqJYEOTkck0J4g2ePBbY23hziJxEyhmrI6KtVHhChQ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04664"/>
            <a:ext cx="8808914" cy="626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067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0349"/>
            <a:ext cx="871296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 err="1" smtClean="0">
                <a:latin typeface="Baskerville Old Face" pitchFamily="18" charset="0"/>
              </a:rPr>
              <a:t>Cont</a:t>
            </a:r>
            <a:r>
              <a:rPr lang="en-IN" sz="6000" dirty="0" smtClean="0">
                <a:latin typeface="Baskerville Old Face" pitchFamily="18" charset="0"/>
              </a:rPr>
              <a:t>…….</a:t>
            </a:r>
          </a:p>
          <a:p>
            <a:endParaRPr lang="en-IN" sz="2800" dirty="0" smtClean="0">
              <a:latin typeface="Baskerville Old Face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>
                <a:latin typeface="Baskerville Old Face" pitchFamily="18" charset="0"/>
              </a:rPr>
              <a:t>The </a:t>
            </a:r>
            <a:r>
              <a:rPr lang="en-IN" sz="2800" dirty="0">
                <a:latin typeface="Baskerville Old Face" pitchFamily="18" charset="0"/>
              </a:rPr>
              <a:t>J</a:t>
            </a:r>
            <a:r>
              <a:rPr lang="en-IN" sz="2800" dirty="0" smtClean="0">
                <a:latin typeface="Baskerville Old Face" pitchFamily="18" charset="0"/>
              </a:rPr>
              <a:t>helum was flowing almost about 1m above its embankments in the stretch from </a:t>
            </a:r>
            <a:r>
              <a:rPr lang="en-IN" sz="2800" dirty="0" err="1">
                <a:latin typeface="Baskerville Old Face" pitchFamily="18" charset="0"/>
              </a:rPr>
              <a:t>S</a:t>
            </a:r>
            <a:r>
              <a:rPr lang="en-IN" sz="2800" dirty="0" err="1" smtClean="0">
                <a:latin typeface="Baskerville Old Face" pitchFamily="18" charset="0"/>
              </a:rPr>
              <a:t>angam</a:t>
            </a:r>
            <a:r>
              <a:rPr lang="en-IN" sz="2800" dirty="0" smtClean="0">
                <a:latin typeface="Baskerville Old Face" pitchFamily="18" charset="0"/>
              </a:rPr>
              <a:t> to </a:t>
            </a:r>
            <a:r>
              <a:rPr lang="en-IN" sz="2800" dirty="0" err="1">
                <a:latin typeface="Baskerville Old Face" pitchFamily="18" charset="0"/>
              </a:rPr>
              <a:t>K</a:t>
            </a:r>
            <a:r>
              <a:rPr lang="en-IN" sz="2800" dirty="0" err="1" smtClean="0">
                <a:latin typeface="Baskerville Old Face" pitchFamily="18" charset="0"/>
              </a:rPr>
              <a:t>akapora</a:t>
            </a:r>
            <a:r>
              <a:rPr lang="en-IN" sz="2800" dirty="0" smtClean="0">
                <a:latin typeface="Baskerville Old Face" pitchFamily="18" charset="0"/>
              </a:rPr>
              <a:t> for a distance of 25km on 6 to 7 Sep.</a:t>
            </a:r>
          </a:p>
          <a:p>
            <a:endParaRPr lang="en-IN" sz="2800" dirty="0">
              <a:latin typeface="Baskerville Old Face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>
                <a:latin typeface="Baskerville Old Face" pitchFamily="18" charset="0"/>
              </a:rPr>
              <a:t>The river got swollen attaining a width of more than 2km at certain places in south </a:t>
            </a:r>
            <a:r>
              <a:rPr lang="en-IN" sz="2800" dirty="0">
                <a:latin typeface="Baskerville Old Face" pitchFamily="18" charset="0"/>
              </a:rPr>
              <a:t>K</a:t>
            </a:r>
            <a:r>
              <a:rPr lang="en-IN" sz="2800" dirty="0" smtClean="0">
                <a:latin typeface="Baskerville Old Face" pitchFamily="18" charset="0"/>
              </a:rPr>
              <a:t>ashmir</a:t>
            </a:r>
          </a:p>
          <a:p>
            <a:endParaRPr lang="en-IN" sz="2800" dirty="0" smtClean="0">
              <a:latin typeface="Baskerville Old Face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>
                <a:latin typeface="Baskerville Old Face" pitchFamily="18" charset="0"/>
              </a:rPr>
              <a:t>Out of the 1760sq.km of flood plains, 912 sq.km were flooded in the </a:t>
            </a:r>
            <a:r>
              <a:rPr lang="en-IN" sz="2800" dirty="0">
                <a:latin typeface="Baskerville Old Face" pitchFamily="18" charset="0"/>
              </a:rPr>
              <a:t>J</a:t>
            </a:r>
            <a:r>
              <a:rPr lang="en-IN" sz="2800" dirty="0" smtClean="0">
                <a:latin typeface="Baskerville Old Face" pitchFamily="18" charset="0"/>
              </a:rPr>
              <a:t>helum basin during 2014 floods </a:t>
            </a:r>
            <a:endParaRPr lang="en-IN" sz="2800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98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260648"/>
            <a:ext cx="892899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>
                <a:latin typeface="Baskerville Old Face" pitchFamily="18" charset="0"/>
              </a:rPr>
              <a:t>Casualties and property damage</a:t>
            </a:r>
          </a:p>
          <a:p>
            <a:pPr marL="571500" indent="-571500">
              <a:buFont typeface="Wingdings" pitchFamily="2" charset="2"/>
              <a:buChar char="§"/>
            </a:pPr>
            <a:endParaRPr lang="en-IN" sz="2800" dirty="0" smtClean="0">
              <a:latin typeface="Baskerville Old Face" pitchFamily="18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IN" sz="2800" dirty="0" smtClean="0">
                <a:latin typeface="Baskerville Old Face" pitchFamily="18" charset="0"/>
              </a:rPr>
              <a:t>DEATHS:-557</a:t>
            </a:r>
          </a:p>
          <a:p>
            <a:pPr lvl="1"/>
            <a:r>
              <a:rPr lang="en-IN" sz="2800" dirty="0" smtClean="0">
                <a:latin typeface="Baskerville Old Face" pitchFamily="18" charset="0"/>
              </a:rPr>
              <a:t> &gt;	 277 in Indian </a:t>
            </a:r>
            <a:r>
              <a:rPr lang="en-IN" sz="2800" dirty="0">
                <a:latin typeface="Baskerville Old Face" pitchFamily="18" charset="0"/>
              </a:rPr>
              <a:t>O</a:t>
            </a:r>
            <a:r>
              <a:rPr lang="en-IN" sz="2800" dirty="0" smtClean="0">
                <a:latin typeface="Baskerville Old Face" pitchFamily="18" charset="0"/>
              </a:rPr>
              <a:t>ccupied </a:t>
            </a:r>
            <a:r>
              <a:rPr lang="en-IN" sz="2800" dirty="0">
                <a:latin typeface="Baskerville Old Face" pitchFamily="18" charset="0"/>
              </a:rPr>
              <a:t>K</a:t>
            </a:r>
            <a:r>
              <a:rPr lang="en-IN" sz="2800" dirty="0" smtClean="0">
                <a:latin typeface="Baskerville Old Face" pitchFamily="18" charset="0"/>
              </a:rPr>
              <a:t>ashmir</a:t>
            </a:r>
          </a:p>
          <a:p>
            <a:pPr lvl="1"/>
            <a:r>
              <a:rPr lang="en-IN" sz="2800" dirty="0" smtClean="0">
                <a:latin typeface="Baskerville Old Face" pitchFamily="18" charset="0"/>
              </a:rPr>
              <a:t> &gt;	 280 in Pakistan</a:t>
            </a:r>
          </a:p>
          <a:p>
            <a:pPr lvl="1"/>
            <a:endParaRPr lang="en-IN" sz="2800" dirty="0" smtClean="0">
              <a:latin typeface="Baskerville Old Face" pitchFamily="18" charset="0"/>
            </a:endParaRPr>
          </a:p>
          <a:p>
            <a:pPr lvl="1"/>
            <a:r>
              <a:rPr lang="en-IN" sz="2800" dirty="0" smtClean="0">
                <a:latin typeface="Baskerville Old Face" pitchFamily="18" charset="0"/>
              </a:rPr>
              <a:t>PROPERTY DIAMAGE</a:t>
            </a:r>
          </a:p>
          <a:p>
            <a:pPr lvl="1"/>
            <a:r>
              <a:rPr lang="en-IN" sz="2800" dirty="0" smtClean="0">
                <a:latin typeface="Baskerville Old Face" pitchFamily="18" charset="0"/>
              </a:rPr>
              <a:t> &gt;	According to the sources, there was a total estimated loss of </a:t>
            </a:r>
            <a:r>
              <a:rPr lang="en-IN" sz="2800" dirty="0" err="1" smtClean="0">
                <a:latin typeface="Baskerville Old Face" pitchFamily="18" charset="0"/>
              </a:rPr>
              <a:t>Rs</a:t>
            </a:r>
            <a:r>
              <a:rPr lang="en-IN" sz="2800" dirty="0" smtClean="0">
                <a:latin typeface="Baskerville Old Face" pitchFamily="18" charset="0"/>
              </a:rPr>
              <a:t> 40,000 </a:t>
            </a:r>
            <a:r>
              <a:rPr lang="en-IN" sz="2800" dirty="0" err="1">
                <a:latin typeface="Baskerville Old Face" pitchFamily="18" charset="0"/>
              </a:rPr>
              <a:t>C</a:t>
            </a:r>
            <a:r>
              <a:rPr lang="en-IN" sz="2800" dirty="0" err="1" smtClean="0">
                <a:latin typeface="Baskerville Old Face" pitchFamily="18" charset="0"/>
              </a:rPr>
              <a:t>rore</a:t>
            </a:r>
            <a:r>
              <a:rPr lang="en-IN" sz="2800" dirty="0" smtClean="0">
                <a:latin typeface="Baskerville Old Face" pitchFamily="18" charset="0"/>
              </a:rPr>
              <a:t> to Kashmir division alone</a:t>
            </a:r>
          </a:p>
          <a:p>
            <a:pPr lvl="1"/>
            <a:endParaRPr lang="en-IN" sz="2800" dirty="0" smtClean="0">
              <a:latin typeface="Baskerville Old Face" pitchFamily="18" charset="0"/>
            </a:endParaRPr>
          </a:p>
          <a:p>
            <a:pPr marL="571500" indent="-571500">
              <a:buFont typeface="Wingdings" pitchFamily="2" charset="2"/>
              <a:buChar char="§"/>
            </a:pPr>
            <a:endParaRPr lang="en-IN" sz="3600" dirty="0">
              <a:latin typeface="Baskerville Old Face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581128"/>
            <a:ext cx="4536504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87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948243"/>
            <a:ext cx="3384376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933056"/>
            <a:ext cx="3456384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6" y="908720"/>
            <a:ext cx="5472609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404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0"/>
            <a:ext cx="7416824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 smtClean="0">
                <a:latin typeface="Baskerville Old Face" pitchFamily="18" charset="0"/>
              </a:rPr>
              <a:t>Causes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n-IN" sz="2800" dirty="0" smtClean="0">
                <a:latin typeface="Baskerville Old Face" pitchFamily="18" charset="0"/>
              </a:rPr>
              <a:t>Climate change</a:t>
            </a:r>
          </a:p>
          <a:p>
            <a:pPr marL="571500" indent="-571500">
              <a:buFont typeface="Wingdings" pitchFamily="2" charset="2"/>
              <a:buChar char="§"/>
            </a:pPr>
            <a:endParaRPr lang="en-IN" sz="2800" dirty="0" smtClean="0">
              <a:latin typeface="Baskerville Old Face" pitchFamily="18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IN" sz="2800" dirty="0" smtClean="0">
                <a:latin typeface="Baskerville Old Face" pitchFamily="18" charset="0"/>
              </a:rPr>
              <a:t>Unplanned development on the banks of river </a:t>
            </a:r>
            <a:r>
              <a:rPr lang="en-IN" sz="2800" dirty="0">
                <a:latin typeface="Baskerville Old Face" pitchFamily="18" charset="0"/>
              </a:rPr>
              <a:t>J</a:t>
            </a:r>
            <a:r>
              <a:rPr lang="en-IN" sz="2800" dirty="0" smtClean="0">
                <a:latin typeface="Baskerville Old Face" pitchFamily="18" charset="0"/>
              </a:rPr>
              <a:t>helum</a:t>
            </a:r>
          </a:p>
          <a:p>
            <a:pPr marL="571500" indent="-571500">
              <a:buFont typeface="Wingdings" pitchFamily="2" charset="2"/>
              <a:buChar char="§"/>
            </a:pPr>
            <a:endParaRPr lang="en-IN" sz="2800" dirty="0" smtClean="0">
              <a:latin typeface="Baskerville Old Face" pitchFamily="18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IN" sz="2800" dirty="0" smtClean="0">
                <a:latin typeface="Baskerville Old Face" pitchFamily="18" charset="0"/>
              </a:rPr>
              <a:t>Massive encroachments and erection of many structures along the river </a:t>
            </a:r>
            <a:r>
              <a:rPr lang="en-IN" sz="2800" dirty="0">
                <a:latin typeface="Baskerville Old Face" pitchFamily="18" charset="0"/>
              </a:rPr>
              <a:t>J</a:t>
            </a:r>
            <a:r>
              <a:rPr lang="en-IN" sz="2800" dirty="0" smtClean="0">
                <a:latin typeface="Baskerville Old Face" pitchFamily="18" charset="0"/>
              </a:rPr>
              <a:t>helum which blocked the discharge channels of the river</a:t>
            </a:r>
          </a:p>
          <a:p>
            <a:pPr marL="571500" indent="-571500">
              <a:buFont typeface="Wingdings" pitchFamily="2" charset="2"/>
              <a:buChar char="§"/>
            </a:pPr>
            <a:endParaRPr lang="en-IN" sz="2800" dirty="0" smtClean="0">
              <a:latin typeface="Baskerville Old Face" pitchFamily="18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IN" sz="2800" dirty="0" smtClean="0">
                <a:latin typeface="Baskerville Old Face" pitchFamily="18" charset="0"/>
              </a:rPr>
              <a:t>Excessive siltation and pollution of the river </a:t>
            </a:r>
            <a:r>
              <a:rPr lang="en-IN" sz="2800" dirty="0">
                <a:latin typeface="Baskerville Old Face" pitchFamily="18" charset="0"/>
              </a:rPr>
              <a:t>J</a:t>
            </a:r>
            <a:r>
              <a:rPr lang="en-IN" sz="2800" dirty="0" smtClean="0">
                <a:latin typeface="Baskerville Old Face" pitchFamily="18" charset="0"/>
              </a:rPr>
              <a:t>helum from the massive deforestation in its basin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n-IN" sz="2800" dirty="0" smtClean="0">
                <a:latin typeface="Baskerville Old Face" pitchFamily="18" charset="0"/>
              </a:rPr>
              <a:t>Poor governance</a:t>
            </a:r>
            <a:endParaRPr lang="en-IN" sz="2800" dirty="0">
              <a:latin typeface="Baskerville Old Face" pitchFamily="18" charset="0"/>
            </a:endParaRPr>
          </a:p>
          <a:p>
            <a:pPr marL="571500" indent="-571500">
              <a:buFont typeface="Wingdings" pitchFamily="2" charset="2"/>
              <a:buChar char="§"/>
            </a:pPr>
            <a:endParaRPr lang="en-IN" sz="3600" dirty="0">
              <a:latin typeface="Baskerville Old Face" pitchFamily="18" charset="0"/>
            </a:endParaRPr>
          </a:p>
          <a:p>
            <a:endParaRPr lang="en-IN" sz="3600" b="1" dirty="0" smtClean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08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564</Words>
  <Application>Microsoft Office PowerPoint</Application>
  <PresentationFormat>On-screen Show (4:3)</PresentationFormat>
  <Paragraphs>113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45</cp:revision>
  <dcterms:created xsi:type="dcterms:W3CDTF">2018-07-21T16:21:57Z</dcterms:created>
  <dcterms:modified xsi:type="dcterms:W3CDTF">2018-07-23T04:31:07Z</dcterms:modified>
</cp:coreProperties>
</file>