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6"/>
  </p:notesMasterIdLst>
  <p:sldIdLst>
    <p:sldId id="256" r:id="rId2"/>
    <p:sldId id="257" r:id="rId3"/>
    <p:sldId id="258" r:id="rId4"/>
    <p:sldId id="259" r:id="rId5"/>
    <p:sldId id="260" r:id="rId6"/>
    <p:sldId id="274" r:id="rId7"/>
    <p:sldId id="262" r:id="rId8"/>
    <p:sldId id="275" r:id="rId9"/>
    <p:sldId id="276" r:id="rId10"/>
    <p:sldId id="277" r:id="rId11"/>
    <p:sldId id="278" r:id="rId12"/>
    <p:sldId id="279" r:id="rId13"/>
    <p:sldId id="280" r:id="rId14"/>
    <p:sldId id="28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3250" autoAdjust="0"/>
  </p:normalViewPr>
  <p:slideViewPr>
    <p:cSldViewPr>
      <p:cViewPr varScale="1">
        <p:scale>
          <a:sx n="50" d="100"/>
          <a:sy n="50" d="100"/>
        </p:scale>
        <p:origin x="-1464" y="-9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D0C0B2-D2EE-41D7-8525-E6FC3EBAC550}" type="datetimeFigureOut">
              <a:rPr lang="en-US" smtClean="0"/>
              <a:t>12/2/2018</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1B70374-1D1A-49E9-9316-8F59B232499F}" type="slidenum">
              <a:rPr lang="en-US" smtClean="0"/>
              <a:t>‹#›</a:t>
            </a:fld>
            <a:endParaRPr lang="en-US"/>
          </a:p>
        </p:txBody>
      </p:sp>
    </p:spTree>
    <p:extLst>
      <p:ext uri="{BB962C8B-B14F-4D97-AF65-F5344CB8AC3E}">
        <p14:creationId xmlns:p14="http://schemas.microsoft.com/office/powerpoint/2010/main" val="66591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70374-1D1A-49E9-9316-8F59B232499F}" type="slidenum">
              <a:rPr lang="en-US" smtClean="0"/>
              <a:t>1</a:t>
            </a:fld>
            <a:endParaRPr lang="en-US"/>
          </a:p>
        </p:txBody>
      </p:sp>
    </p:spTree>
    <p:extLst>
      <p:ext uri="{BB962C8B-B14F-4D97-AF65-F5344CB8AC3E}">
        <p14:creationId xmlns:p14="http://schemas.microsoft.com/office/powerpoint/2010/main" val="84498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2889418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75969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6492159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4199962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58878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802884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76273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621352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888577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996016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06237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184184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219845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7002422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2845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330650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1D8BD707-D9CF-40AE-B4C6-C98DA3205C09}" type="datetimeFigureOut">
              <a:rPr lang="en-US" smtClean="0"/>
              <a:t>12/2/2018</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51266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12/2/2018</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05252699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169"/>
            <a:ext cx="12191999" cy="68579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Rectangle 9"/>
          <p:cNvSpPr/>
          <p:nvPr/>
        </p:nvSpPr>
        <p:spPr>
          <a:xfrm>
            <a:off x="3517106" y="0"/>
            <a:ext cx="4864894" cy="923330"/>
          </a:xfrm>
          <a:prstGeom prst="rect">
            <a:avLst/>
          </a:prstGeom>
          <a:noFill/>
        </p:spPr>
        <p:txBody>
          <a:bodyPr wrap="square" lIns="91440" tIns="45720" rIns="91440" bIns="45720">
            <a:spAutoFit/>
          </a:bodyPr>
          <a:lstStyle/>
          <a:p>
            <a:pPr algn="ctr"/>
            <a:r>
              <a:rPr lang="en-US" sz="5400" b="1" i="1" cap="none" spc="0" dirty="0" smtClean="0">
                <a:ln w="0"/>
                <a:effectLst>
                  <a:reflection blurRad="6350" stA="53000" endA="300" endPos="35500" dir="5400000" sy="-90000" algn="bl" rotWithShape="0"/>
                </a:effectLst>
                <a:latin typeface="Arial Black" panose="020B0A04020102020204" pitchFamily="34" charset="0"/>
              </a:rPr>
              <a:t>SSM COET </a:t>
            </a:r>
          </a:p>
        </p:txBody>
      </p:sp>
      <p:sp>
        <p:nvSpPr>
          <p:cNvPr id="14" name="TextBox 13"/>
          <p:cNvSpPr txBox="1"/>
          <p:nvPr/>
        </p:nvSpPr>
        <p:spPr>
          <a:xfrm>
            <a:off x="685800" y="5638800"/>
            <a:ext cx="4876800" cy="707886"/>
          </a:xfrm>
          <a:prstGeom prst="rect">
            <a:avLst/>
          </a:prstGeom>
          <a:noFill/>
        </p:spPr>
        <p:txBody>
          <a:bodyPr wrap="square" rtlCol="0">
            <a:spAutoFit/>
          </a:bodyPr>
          <a:lstStyle/>
          <a:p>
            <a:r>
              <a:rPr lang="en-US" sz="4000" b="1" dirty="0" smtClean="0">
                <a:ln w="0"/>
                <a:effectLst>
                  <a:reflection blurRad="6350" stA="53000" endA="300" endPos="35500" dir="5400000" sy="-90000" algn="bl" rotWithShape="0"/>
                </a:effectLst>
                <a:latin typeface="Arial Black" panose="020B0A04020102020204" pitchFamily="34" charset="0"/>
              </a:rPr>
              <a:t>ABDUL BASIT</a:t>
            </a:r>
            <a:endParaRPr lang="en-US" sz="4000" b="1" dirty="0">
              <a:ln w="0"/>
              <a:effectLst>
                <a:reflection blurRad="6350" stA="53000" endA="300" endPos="35500" dir="5400000" sy="-90000" algn="bl" rotWithShape="0"/>
              </a:effectLst>
              <a:latin typeface="Arial Black" panose="020B0A04020102020204" pitchFamily="34" charset="0"/>
            </a:endParaRPr>
          </a:p>
        </p:txBody>
      </p:sp>
      <p:sp>
        <p:nvSpPr>
          <p:cNvPr id="15" name="TextBox 14"/>
          <p:cNvSpPr txBox="1"/>
          <p:nvPr/>
        </p:nvSpPr>
        <p:spPr>
          <a:xfrm>
            <a:off x="7772400" y="5638800"/>
            <a:ext cx="4114800" cy="584775"/>
          </a:xfrm>
          <a:prstGeom prst="rect">
            <a:avLst/>
          </a:prstGeom>
          <a:noFill/>
        </p:spPr>
        <p:txBody>
          <a:bodyPr wrap="square" rtlCol="0">
            <a:spAutoFit/>
          </a:bodyPr>
          <a:lstStyle/>
          <a:p>
            <a:r>
              <a:rPr lang="en-US" sz="3200" b="1" i="1" dirty="0" smtClean="0">
                <a:latin typeface="Arial Black" panose="020B0A04020102020204" pitchFamily="34" charset="0"/>
              </a:rPr>
              <a:t>ENROLL :   5370</a:t>
            </a:r>
            <a:endParaRPr lang="en-US" sz="3200" b="1" i="1" dirty="0">
              <a:latin typeface="Arial Black" panose="020B0A04020102020204" pitchFamily="34" charset="0"/>
            </a:endParaRPr>
          </a:p>
        </p:txBody>
      </p:sp>
      <p:sp>
        <p:nvSpPr>
          <p:cNvPr id="17" name="TextBox 16"/>
          <p:cNvSpPr txBox="1"/>
          <p:nvPr/>
        </p:nvSpPr>
        <p:spPr>
          <a:xfrm>
            <a:off x="152400" y="1294344"/>
            <a:ext cx="5943600" cy="4031873"/>
          </a:xfrm>
          <a:prstGeom prst="rect">
            <a:avLst/>
          </a:prstGeom>
          <a:noFill/>
        </p:spPr>
        <p:txBody>
          <a:bodyPr wrap="square" rtlCol="0">
            <a:spAutoFit/>
          </a:bodyPr>
          <a:lstStyle/>
          <a:p>
            <a:r>
              <a:rPr lang="en-US" sz="4800" b="1" i="1" u="sng" dirty="0" smtClean="0">
                <a:solidFill>
                  <a:schemeClr val="bg2"/>
                </a:solidFill>
                <a:latin typeface="Lucida Console" panose="020B0609040504020204" pitchFamily="49" charset="0"/>
              </a:rPr>
              <a:t>CHANNEL ROUTING</a:t>
            </a:r>
            <a:endParaRPr lang="en-US" sz="4800" b="1" i="1" u="sng" dirty="0" smtClean="0">
              <a:solidFill>
                <a:schemeClr val="bg2"/>
              </a:solidFill>
              <a:latin typeface="Lucida Console" panose="020B0609040504020204" pitchFamily="49" charset="0"/>
            </a:endParaRPr>
          </a:p>
          <a:p>
            <a:endParaRPr lang="en-US" sz="4800" b="1" i="1" u="sng" dirty="0">
              <a:solidFill>
                <a:schemeClr val="bg2"/>
              </a:solidFill>
              <a:latin typeface="Lucida Console" panose="020B0609040504020204" pitchFamily="49" charset="0"/>
            </a:endParaRPr>
          </a:p>
          <a:p>
            <a:r>
              <a:rPr lang="en-US" sz="4000" b="1" dirty="0" smtClean="0">
                <a:latin typeface="Lucida Console" panose="020B0609040504020204" pitchFamily="49" charset="0"/>
              </a:rPr>
              <a:t>A SEMINAR</a:t>
            </a:r>
          </a:p>
          <a:p>
            <a:r>
              <a:rPr lang="en-US" sz="4000" b="1" dirty="0" smtClean="0">
                <a:latin typeface="Lucida Console" panose="020B0609040504020204" pitchFamily="49" charset="0"/>
              </a:rPr>
              <a:t>REPORT</a:t>
            </a:r>
          </a:p>
          <a:p>
            <a:r>
              <a:rPr lang="en-US" sz="4000" b="1" dirty="0" smtClean="0">
                <a:latin typeface="Lucida Console" panose="020B0609040504020204" pitchFamily="49" charset="0"/>
              </a:rPr>
              <a:t>PRESENTED</a:t>
            </a:r>
          </a:p>
          <a:p>
            <a:r>
              <a:rPr lang="en-US" sz="4000" b="1" dirty="0" smtClean="0">
                <a:latin typeface="Lucida Console" panose="020B0609040504020204" pitchFamily="49" charset="0"/>
              </a:rPr>
              <a:t>BY</a:t>
            </a:r>
            <a:endParaRPr lang="en-US" sz="4000" b="1" dirty="0">
              <a:latin typeface="Lucida Console" panose="020B06090405040202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533400"/>
            <a:ext cx="9829800" cy="5420481"/>
          </a:xfrm>
          <a:prstGeom prst="rect">
            <a:avLst/>
          </a:prstGeom>
        </p:spPr>
      </p:pic>
    </p:spTree>
    <p:extLst>
      <p:ext uri="{BB962C8B-B14F-4D97-AF65-F5344CB8AC3E}">
        <p14:creationId xmlns:p14="http://schemas.microsoft.com/office/powerpoint/2010/main" val="33934468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52400"/>
            <a:ext cx="10668000" cy="19812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981200"/>
            <a:ext cx="10668000" cy="4407976"/>
          </a:xfrm>
          <a:prstGeom prst="rect">
            <a:avLst/>
          </a:prstGeom>
        </p:spPr>
      </p:pic>
    </p:spTree>
    <p:extLst>
      <p:ext uri="{BB962C8B-B14F-4D97-AF65-F5344CB8AC3E}">
        <p14:creationId xmlns:p14="http://schemas.microsoft.com/office/powerpoint/2010/main" val="29980120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40323"/>
            <a:ext cx="5867401" cy="532227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240322"/>
            <a:ext cx="5105400" cy="5322277"/>
          </a:xfrm>
          <a:prstGeom prst="rect">
            <a:avLst/>
          </a:prstGeom>
        </p:spPr>
      </p:pic>
    </p:spTree>
    <p:extLst>
      <p:ext uri="{BB962C8B-B14F-4D97-AF65-F5344CB8AC3E}">
        <p14:creationId xmlns:p14="http://schemas.microsoft.com/office/powerpoint/2010/main" val="22174451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0" y="685800"/>
            <a:ext cx="4648200" cy="830997"/>
          </a:xfrm>
          <a:prstGeom prst="rect">
            <a:avLst/>
          </a:prstGeom>
          <a:noFill/>
        </p:spPr>
        <p:txBody>
          <a:bodyPr wrap="square" rtlCol="0">
            <a:spAutoFit/>
          </a:bodyPr>
          <a:lstStyle/>
          <a:p>
            <a:r>
              <a:rPr lang="en-US" sz="4800" b="1" u="sng" dirty="0" smtClean="0">
                <a:latin typeface="Times New Roman" panose="02020603050405020304" pitchFamily="18" charset="0"/>
                <a:cs typeface="Times New Roman" panose="02020603050405020304" pitchFamily="18" charset="0"/>
              </a:rPr>
              <a:t>CONCLUSION</a:t>
            </a:r>
            <a:endParaRPr lang="en-US" sz="48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2362200"/>
            <a:ext cx="10591800" cy="1569660"/>
          </a:xfrm>
          <a:prstGeom prst="rect">
            <a:avLst/>
          </a:prstGeom>
          <a:noFill/>
        </p:spPr>
        <p:txBody>
          <a:bodyPr wrap="square" rtlCol="0">
            <a:spAutoFit/>
          </a:bodyPr>
          <a:lstStyle/>
          <a:p>
            <a:pPr algn="just"/>
            <a:r>
              <a:rPr lang="en-US" sz="3200" dirty="0" smtClean="0">
                <a:latin typeface="Times New Roman" panose="02020603050405020304" pitchFamily="18" charset="0"/>
                <a:cs typeface="Times New Roman" panose="02020603050405020304" pitchFamily="18" charset="0"/>
              </a:rPr>
              <a:t>By using the known inflow flood parameters at the upstream section of the river section we can determine the outflow parameters at the down stream section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8865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5600" y="2133600"/>
            <a:ext cx="6934200" cy="1569660"/>
          </a:xfrm>
          <a:prstGeom prst="rect">
            <a:avLst/>
          </a:prstGeom>
          <a:noFill/>
        </p:spPr>
        <p:txBody>
          <a:bodyPr wrap="square" rtlCol="0">
            <a:spAutoFit/>
          </a:bodyPr>
          <a:lstStyle/>
          <a:p>
            <a:r>
              <a:rPr lang="en-US" sz="9600" b="1" dirty="0" smtClean="0">
                <a:solidFill>
                  <a:srgbClr val="FF0000"/>
                </a:solidFill>
                <a:latin typeface="Algerian" panose="04020705040A02060702" pitchFamily="82" charset="0"/>
              </a:rPr>
              <a:t>T</a:t>
            </a:r>
            <a:r>
              <a:rPr lang="en-US" sz="9600" b="1" dirty="0" smtClean="0">
                <a:latin typeface="Algerian" panose="04020705040A02060702" pitchFamily="82" charset="0"/>
              </a:rPr>
              <a:t>h</a:t>
            </a:r>
            <a:r>
              <a:rPr lang="en-US" sz="9600" b="1" dirty="0" smtClean="0">
                <a:solidFill>
                  <a:srgbClr val="FF0000"/>
                </a:solidFill>
                <a:latin typeface="Algerian" panose="04020705040A02060702" pitchFamily="82" charset="0"/>
              </a:rPr>
              <a:t>a</a:t>
            </a:r>
            <a:r>
              <a:rPr lang="en-US" sz="9600" b="1" dirty="0" smtClean="0">
                <a:latin typeface="Algerian" panose="04020705040A02060702" pitchFamily="82" charset="0"/>
              </a:rPr>
              <a:t>n</a:t>
            </a:r>
            <a:r>
              <a:rPr lang="en-US" sz="9600" b="1" dirty="0" smtClean="0">
                <a:solidFill>
                  <a:srgbClr val="FF0000"/>
                </a:solidFill>
                <a:latin typeface="Algerian" panose="04020705040A02060702" pitchFamily="82" charset="0"/>
              </a:rPr>
              <a:t>k</a:t>
            </a:r>
            <a:r>
              <a:rPr lang="en-US" sz="9600" b="1" dirty="0" smtClean="0">
                <a:latin typeface="Algerian" panose="04020705040A02060702" pitchFamily="82" charset="0"/>
              </a:rPr>
              <a:t> y</a:t>
            </a:r>
            <a:r>
              <a:rPr lang="en-US" sz="9600" b="1" dirty="0" smtClean="0">
                <a:solidFill>
                  <a:srgbClr val="FF0000"/>
                </a:solidFill>
                <a:latin typeface="Algerian" panose="04020705040A02060702" pitchFamily="82" charset="0"/>
              </a:rPr>
              <a:t>o</a:t>
            </a:r>
            <a:r>
              <a:rPr lang="en-US" sz="9600" b="1" dirty="0" smtClean="0">
                <a:latin typeface="Algerian" panose="04020705040A02060702" pitchFamily="82" charset="0"/>
              </a:rPr>
              <a:t>u</a:t>
            </a:r>
            <a:endParaRPr lang="en-US" sz="9600" b="1" dirty="0">
              <a:latin typeface="Algerian" panose="04020705040A02060702" pitchFamily="82" charset="0"/>
            </a:endParaRPr>
          </a:p>
        </p:txBody>
      </p:sp>
    </p:spTree>
    <p:extLst>
      <p:ext uri="{BB962C8B-B14F-4D97-AF65-F5344CB8AC3E}">
        <p14:creationId xmlns:p14="http://schemas.microsoft.com/office/powerpoint/2010/main" val="2726222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895600" y="1062500"/>
            <a:ext cx="7924800" cy="4383892"/>
          </a:xfrm>
          <a:prstGeom prst="rect">
            <a:avLst/>
          </a:prstGeom>
        </p:spPr>
        <p:txBody>
          <a:bodyPr vert="horz" wrap="square" lIns="0" tIns="165735" rIns="0" bIns="0" rtlCol="0">
            <a:spAutoFit/>
          </a:bodyPr>
          <a:lstStyle/>
          <a:p>
            <a:pPr marL="355600" indent="-342900">
              <a:lnSpc>
                <a:spcPct val="100000"/>
              </a:lnSpc>
              <a:spcBef>
                <a:spcPts val="1305"/>
              </a:spcBef>
              <a:buFont typeface="Arial"/>
              <a:buChar char="•"/>
              <a:tabLst>
                <a:tab pos="354965" algn="l"/>
                <a:tab pos="355600" algn="l"/>
              </a:tabLst>
            </a:pPr>
            <a:r>
              <a:rPr sz="3200" b="1" dirty="0">
                <a:latin typeface="Times New Roman"/>
                <a:cs typeface="Times New Roman"/>
              </a:rPr>
              <a:t>Introduction</a:t>
            </a:r>
          </a:p>
          <a:p>
            <a:pPr marL="355600" indent="-342900">
              <a:lnSpc>
                <a:spcPct val="100000"/>
              </a:lnSpc>
              <a:spcBef>
                <a:spcPts val="1200"/>
              </a:spcBef>
              <a:buFont typeface="Arial"/>
              <a:buChar char="•"/>
              <a:tabLst>
                <a:tab pos="354965" algn="l"/>
                <a:tab pos="355600" algn="l"/>
              </a:tabLst>
            </a:pPr>
            <a:r>
              <a:rPr lang="en-US" sz="3200" b="1" spc="-5" dirty="0" smtClean="0">
                <a:latin typeface="Times New Roman"/>
                <a:cs typeface="Times New Roman"/>
              </a:rPr>
              <a:t>Types of Routing</a:t>
            </a:r>
            <a:endParaRPr sz="3200" b="1" dirty="0">
              <a:latin typeface="Times New Roman"/>
              <a:cs typeface="Times New Roman"/>
            </a:endParaRPr>
          </a:p>
          <a:p>
            <a:pPr marL="355600" indent="-342900">
              <a:lnSpc>
                <a:spcPct val="100000"/>
              </a:lnSpc>
              <a:spcBef>
                <a:spcPts val="1200"/>
              </a:spcBef>
              <a:buFont typeface="Arial"/>
              <a:buChar char="•"/>
              <a:tabLst>
                <a:tab pos="354965" algn="l"/>
                <a:tab pos="355600" algn="l"/>
              </a:tabLst>
            </a:pPr>
            <a:r>
              <a:rPr lang="en-US" sz="3200" b="1" dirty="0" smtClean="0">
                <a:latin typeface="Times New Roman"/>
                <a:cs typeface="Times New Roman"/>
              </a:rPr>
              <a:t>Methods of Routing</a:t>
            </a:r>
          </a:p>
          <a:p>
            <a:pPr marL="355600" indent="-342900">
              <a:lnSpc>
                <a:spcPct val="100000"/>
              </a:lnSpc>
              <a:spcBef>
                <a:spcPts val="1200"/>
              </a:spcBef>
              <a:buFont typeface="Arial"/>
              <a:buChar char="•"/>
              <a:tabLst>
                <a:tab pos="354965" algn="l"/>
                <a:tab pos="355600" algn="l"/>
              </a:tabLst>
            </a:pPr>
            <a:r>
              <a:rPr lang="en-US" sz="3200" b="1" dirty="0" smtClean="0">
                <a:latin typeface="Times New Roman"/>
                <a:cs typeface="Times New Roman"/>
              </a:rPr>
              <a:t>Muskingum’s method of Routing</a:t>
            </a:r>
            <a:endParaRPr sz="3200" b="1" dirty="0">
              <a:latin typeface="Times New Roman"/>
              <a:cs typeface="Times New Roman"/>
            </a:endParaRPr>
          </a:p>
          <a:p>
            <a:pPr marL="355600" indent="-342900">
              <a:spcBef>
                <a:spcPts val="1200"/>
              </a:spcBef>
              <a:buFont typeface="Arial"/>
              <a:buChar char="•"/>
              <a:tabLst>
                <a:tab pos="354965" algn="l"/>
                <a:tab pos="355600" algn="l"/>
              </a:tabLst>
            </a:pPr>
            <a:r>
              <a:rPr lang="en-US" sz="3200" b="1" dirty="0" err="1" smtClean="0">
                <a:latin typeface="Times New Roman"/>
                <a:cs typeface="Times New Roman"/>
              </a:rPr>
              <a:t>Numericals</a:t>
            </a:r>
            <a:r>
              <a:rPr lang="en-US" sz="3200" b="1" dirty="0" smtClean="0">
                <a:latin typeface="Times New Roman"/>
                <a:cs typeface="Times New Roman"/>
              </a:rPr>
              <a:t> regarding Muskingum’s method</a:t>
            </a:r>
            <a:endParaRPr sz="3200" b="1" dirty="0">
              <a:latin typeface="Times New Roman"/>
              <a:cs typeface="Times New Roman"/>
            </a:endParaRPr>
          </a:p>
          <a:p>
            <a:pPr marL="355600" indent="-342900">
              <a:lnSpc>
                <a:spcPct val="100000"/>
              </a:lnSpc>
              <a:spcBef>
                <a:spcPts val="1200"/>
              </a:spcBef>
              <a:buFont typeface="Arial"/>
              <a:buChar char="•"/>
              <a:tabLst>
                <a:tab pos="354965" algn="l"/>
                <a:tab pos="355600" algn="l"/>
              </a:tabLst>
            </a:pPr>
            <a:r>
              <a:rPr sz="3200" b="1" dirty="0" smtClean="0">
                <a:latin typeface="Times New Roman"/>
                <a:cs typeface="Times New Roman"/>
              </a:rPr>
              <a:t>Conclusion</a:t>
            </a:r>
            <a:endParaRPr sz="3200" b="1" dirty="0">
              <a:latin typeface="Times New Roman"/>
              <a:cs typeface="Times New Roman"/>
            </a:endParaRPr>
          </a:p>
        </p:txBody>
      </p:sp>
      <p:sp>
        <p:nvSpPr>
          <p:cNvPr id="4" name="TextBox 3"/>
          <p:cNvSpPr txBox="1"/>
          <p:nvPr/>
        </p:nvSpPr>
        <p:spPr>
          <a:xfrm>
            <a:off x="4648200" y="381000"/>
            <a:ext cx="6324600" cy="646331"/>
          </a:xfrm>
          <a:prstGeom prst="rect">
            <a:avLst/>
          </a:prstGeom>
          <a:noFill/>
        </p:spPr>
        <p:txBody>
          <a:bodyPr wrap="square" rtlCol="0">
            <a:spAutoFit/>
          </a:bodyPr>
          <a:lstStyle/>
          <a:p>
            <a:r>
              <a:rPr lang="en-US" sz="3600" b="1" i="1" u="sng" dirty="0" smtClean="0">
                <a:latin typeface="Book Antiqua" panose="02040602050305030304" pitchFamily="18" charset="0"/>
              </a:rPr>
              <a:t>CONTENTS</a:t>
            </a:r>
            <a:endParaRPr lang="en-US" sz="3600" b="1" i="1" u="sng" dirty="0">
              <a:latin typeface="Book Antiqua" panose="0204060205030503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5800" y="437715"/>
            <a:ext cx="3810000" cy="567463"/>
          </a:xfrm>
          <a:prstGeom prst="rect">
            <a:avLst/>
          </a:prstGeom>
        </p:spPr>
        <p:txBody>
          <a:bodyPr vert="horz" wrap="square" lIns="0" tIns="13335" rIns="0" bIns="0" rtlCol="0">
            <a:spAutoFit/>
          </a:bodyPr>
          <a:lstStyle/>
          <a:p>
            <a:pPr marL="12700">
              <a:lnSpc>
                <a:spcPct val="100000"/>
              </a:lnSpc>
              <a:spcBef>
                <a:spcPts val="105"/>
              </a:spcBef>
            </a:pPr>
            <a:r>
              <a:rPr b="1" i="1" u="sng" dirty="0">
                <a:latin typeface="Book Antiqua" panose="02040602050305030304" pitchFamily="18" charset="0"/>
              </a:rPr>
              <a:t>Int</a:t>
            </a:r>
            <a:r>
              <a:rPr b="1" i="1" u="sng" spc="-60" dirty="0">
                <a:latin typeface="Book Antiqua" panose="02040602050305030304" pitchFamily="18" charset="0"/>
              </a:rPr>
              <a:t>r</a:t>
            </a:r>
            <a:r>
              <a:rPr b="1" i="1" u="sng" dirty="0">
                <a:latin typeface="Book Antiqua" panose="02040602050305030304" pitchFamily="18" charset="0"/>
              </a:rPr>
              <a:t>oduction</a:t>
            </a:r>
          </a:p>
        </p:txBody>
      </p:sp>
      <p:sp>
        <p:nvSpPr>
          <p:cNvPr id="5" name="object 5"/>
          <p:cNvSpPr txBox="1"/>
          <p:nvPr/>
        </p:nvSpPr>
        <p:spPr>
          <a:xfrm>
            <a:off x="1585341" y="1375638"/>
            <a:ext cx="10048875" cy="3121367"/>
          </a:xfrm>
          <a:prstGeom prst="rect">
            <a:avLst/>
          </a:prstGeom>
        </p:spPr>
        <p:txBody>
          <a:bodyPr vert="horz" wrap="square" lIns="0" tIns="165100" rIns="0" bIns="0" rtlCol="0">
            <a:spAutoFit/>
          </a:bodyPr>
          <a:lstStyle/>
          <a:p>
            <a:pPr marL="299085" indent="-286385">
              <a:lnSpc>
                <a:spcPct val="100000"/>
              </a:lnSpc>
              <a:spcBef>
                <a:spcPts val="1300"/>
              </a:spcBef>
              <a:buFont typeface="Wingdings"/>
              <a:buChar char=""/>
              <a:tabLst>
                <a:tab pos="299720" algn="l"/>
              </a:tabLst>
            </a:pPr>
            <a:r>
              <a:rPr lang="en-US" sz="3200" dirty="0" smtClean="0">
                <a:latin typeface="Times New Roman"/>
                <a:cs typeface="Times New Roman"/>
              </a:rPr>
              <a:t>Flood Routing is the technique of determining the flood    hydrograph at a section of a river by utilizing the data of flood flow at one or more  upstream sections. The hydrologic analysis of problems such as flood forecasting ,flood protection ,reservoir design and spillway design invariably include flood routing</a:t>
            </a:r>
            <a:r>
              <a:rPr lang="en-US" sz="2000" dirty="0" smtClean="0">
                <a:latin typeface="Times New Roman"/>
                <a:cs typeface="Times New Roman"/>
              </a:rPr>
              <a:t>.</a:t>
            </a:r>
            <a:endParaRPr sz="2000"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1828800" y="685800"/>
            <a:ext cx="9369425" cy="582211"/>
          </a:xfrm>
          <a:prstGeom prst="rect">
            <a:avLst/>
          </a:prstGeom>
        </p:spPr>
        <p:txBody>
          <a:bodyPr vert="horz" wrap="square" lIns="0" tIns="12700" rIns="0" bIns="0" rtlCol="0">
            <a:spAutoFit/>
          </a:bodyPr>
          <a:lstStyle/>
          <a:p>
            <a:pPr marL="12700">
              <a:lnSpc>
                <a:spcPct val="100000"/>
              </a:lnSpc>
              <a:spcBef>
                <a:spcPts val="100"/>
              </a:spcBef>
              <a:tabLst>
                <a:tab pos="355600" algn="l"/>
              </a:tabLst>
            </a:pPr>
            <a:endParaRPr sz="1800" dirty="0">
              <a:latin typeface="Trebuchet MS"/>
              <a:cs typeface="Trebuchet MS"/>
            </a:endParaRPr>
          </a:p>
          <a:p>
            <a:pPr>
              <a:lnSpc>
                <a:spcPct val="100000"/>
              </a:lnSpc>
            </a:pPr>
            <a:endParaRPr sz="1900" dirty="0">
              <a:latin typeface="Times New Roman"/>
              <a:cs typeface="Times New Roman"/>
            </a:endParaRPr>
          </a:p>
        </p:txBody>
      </p:sp>
      <p:sp>
        <p:nvSpPr>
          <p:cNvPr id="15" name="TextBox 14"/>
          <p:cNvSpPr txBox="1"/>
          <p:nvPr/>
        </p:nvSpPr>
        <p:spPr>
          <a:xfrm>
            <a:off x="3505200" y="533400"/>
            <a:ext cx="8001000" cy="646331"/>
          </a:xfrm>
          <a:prstGeom prst="rect">
            <a:avLst/>
          </a:prstGeom>
          <a:noFill/>
        </p:spPr>
        <p:txBody>
          <a:bodyPr wrap="square" rtlCol="0">
            <a:spAutoFit/>
          </a:bodyPr>
          <a:lstStyle/>
          <a:p>
            <a:r>
              <a:rPr lang="en-US" sz="3600" b="1" i="1" u="sng" dirty="0" smtClean="0">
                <a:latin typeface="Book Antiqua" panose="02040602050305030304" pitchFamily="18" charset="0"/>
              </a:rPr>
              <a:t>TYPES OF ROUTING</a:t>
            </a:r>
            <a:endParaRPr lang="en-US" sz="3600" b="1" i="1" u="sng" dirty="0">
              <a:latin typeface="Book Antiqua" panose="02040602050305030304" pitchFamily="18" charset="0"/>
            </a:endParaRPr>
          </a:p>
        </p:txBody>
      </p:sp>
      <p:sp>
        <p:nvSpPr>
          <p:cNvPr id="16" name="TextBox 15"/>
          <p:cNvSpPr txBox="1"/>
          <p:nvPr/>
        </p:nvSpPr>
        <p:spPr>
          <a:xfrm>
            <a:off x="914400" y="1981200"/>
            <a:ext cx="10820400" cy="3785652"/>
          </a:xfrm>
          <a:prstGeom prst="rect">
            <a:avLst/>
          </a:prstGeom>
          <a:noFill/>
        </p:spPr>
        <p:txBody>
          <a:bodyPr wrap="square" rtlCol="0">
            <a:spAutoFit/>
          </a:bodyPr>
          <a:lstStyle/>
          <a:p>
            <a:r>
              <a:rPr lang="en-US" sz="2800" b="1" dirty="0" smtClean="0"/>
              <a:t>1.RESERVIOR ROUTING</a:t>
            </a:r>
          </a:p>
          <a:p>
            <a:endParaRPr lang="en-US" sz="2800" b="1" dirty="0" smtClean="0"/>
          </a:p>
          <a:p>
            <a:r>
              <a:rPr lang="en-US" sz="2400" b="1" dirty="0" smtClean="0"/>
              <a:t>  In reservoir routing  the effect of a flood wave entering a reservoir is studied </a:t>
            </a:r>
            <a:r>
              <a:rPr lang="en-US" sz="2800" b="1" dirty="0" smtClean="0"/>
              <a:t>.</a:t>
            </a:r>
          </a:p>
          <a:p>
            <a:endParaRPr lang="en-US" sz="2800" b="1" dirty="0" smtClean="0"/>
          </a:p>
          <a:p>
            <a:r>
              <a:rPr lang="en-US" sz="2800" b="1" dirty="0" smtClean="0"/>
              <a:t>2.CHANNEL ROUTING</a:t>
            </a:r>
          </a:p>
          <a:p>
            <a:endParaRPr lang="en-US" sz="2800" b="1" dirty="0" smtClean="0"/>
          </a:p>
          <a:p>
            <a:r>
              <a:rPr lang="en-US" sz="2400" b="1" dirty="0" smtClean="0"/>
              <a:t>  In channel routing the change in shape of a hydrograph as it travels       down a channel is studied.</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233928" y="335820"/>
            <a:ext cx="6172200" cy="505908"/>
          </a:xfrm>
          <a:prstGeom prst="rect">
            <a:avLst/>
          </a:prstGeom>
        </p:spPr>
        <p:txBody>
          <a:bodyPr vert="horz" wrap="square" lIns="0" tIns="13335" rIns="0" bIns="0" rtlCol="0">
            <a:spAutoFit/>
          </a:bodyPr>
          <a:lstStyle/>
          <a:p>
            <a:pPr marL="12700">
              <a:lnSpc>
                <a:spcPct val="100000"/>
              </a:lnSpc>
              <a:spcBef>
                <a:spcPts val="105"/>
              </a:spcBef>
            </a:pPr>
            <a:r>
              <a:rPr lang="en-US" b="1" i="1" u="sng" spc="-5" dirty="0" smtClean="0">
                <a:solidFill>
                  <a:schemeClr val="tx1"/>
                </a:solidFill>
                <a:latin typeface="Book Antiqua" panose="02040602050305030304" pitchFamily="18" charset="0"/>
              </a:rPr>
              <a:t>Methods of routing</a:t>
            </a:r>
            <a:endParaRPr sz="3200" b="1" i="1" u="sng" dirty="0">
              <a:solidFill>
                <a:schemeClr val="tx1"/>
              </a:solidFill>
              <a:latin typeface="Book Antiqua" panose="02040602050305030304" pitchFamily="18" charset="0"/>
            </a:endParaRPr>
          </a:p>
        </p:txBody>
      </p:sp>
      <p:sp>
        <p:nvSpPr>
          <p:cNvPr id="3" name="TextBox 2"/>
          <p:cNvSpPr txBox="1"/>
          <p:nvPr/>
        </p:nvSpPr>
        <p:spPr>
          <a:xfrm>
            <a:off x="838200" y="1989078"/>
            <a:ext cx="10439400" cy="3108543"/>
          </a:xfrm>
          <a:prstGeom prst="rect">
            <a:avLst/>
          </a:prstGeom>
          <a:noFill/>
        </p:spPr>
        <p:txBody>
          <a:bodyPr wrap="square" rtlCol="0">
            <a:spAutoFit/>
          </a:bodyPr>
          <a:lstStyle/>
          <a:p>
            <a:r>
              <a:rPr lang="en-US" sz="2400" b="1" dirty="0" smtClean="0">
                <a:solidFill>
                  <a:schemeClr val="bg1">
                    <a:lumMod val="95000"/>
                    <a:lumOff val="5000"/>
                  </a:schemeClr>
                </a:solidFill>
              </a:rPr>
              <a:t>   </a:t>
            </a:r>
            <a:r>
              <a:rPr lang="en-US" sz="2800" b="1" dirty="0" smtClean="0">
                <a:latin typeface="Times New Roman" panose="02020603050405020304" pitchFamily="18" charset="0"/>
                <a:cs typeface="Times New Roman" panose="02020603050405020304" pitchFamily="18" charset="0"/>
              </a:rPr>
              <a:t>1.	HYDROLOGIC METHOD</a:t>
            </a:r>
          </a:p>
          <a:p>
            <a:r>
              <a:rPr lang="en-US" sz="2800" b="1" dirty="0" smtClean="0">
                <a:latin typeface="Times New Roman" panose="02020603050405020304" pitchFamily="18" charset="0"/>
                <a:cs typeface="Times New Roman" panose="02020603050405020304" pitchFamily="18" charset="0"/>
              </a:rPr>
              <a:t>	 Hydrologic routing methods employ essentially the equation 	 of  continuity.</a:t>
            </a:r>
          </a:p>
          <a:p>
            <a:endParaRPr lang="en-US" sz="2800" b="1"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    2.	HYDRAULIC METHOD</a:t>
            </a:r>
          </a:p>
          <a:p>
            <a:r>
              <a:rPr lang="en-US" sz="2800" b="1" dirty="0" smtClean="0">
                <a:latin typeface="Times New Roman" panose="02020603050405020304" pitchFamily="18" charset="0"/>
                <a:cs typeface="Times New Roman" panose="02020603050405020304" pitchFamily="18" charset="0"/>
              </a:rPr>
              <a:t>	This method of routing employ the continuity equation 	together with momentum equation .</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228600"/>
            <a:ext cx="9906000" cy="646331"/>
          </a:xfrm>
          <a:prstGeom prst="rect">
            <a:avLst/>
          </a:prstGeom>
          <a:noFill/>
        </p:spPr>
        <p:txBody>
          <a:bodyPr wrap="square" rtlCol="0">
            <a:spAutoFit/>
          </a:bodyPr>
          <a:lstStyle/>
          <a:p>
            <a:r>
              <a:rPr lang="en-US" sz="3600" b="1" u="sng" dirty="0" smtClean="0"/>
              <a:t>HYDROLOGIC CHANNEL ROUTING</a:t>
            </a:r>
            <a:endParaRPr lang="en-US" sz="3600" b="1" u="sng" dirty="0"/>
          </a:p>
        </p:txBody>
      </p:sp>
      <p:sp>
        <p:nvSpPr>
          <p:cNvPr id="6" name="TextBox 5"/>
          <p:cNvSpPr txBox="1"/>
          <p:nvPr/>
        </p:nvSpPr>
        <p:spPr>
          <a:xfrm>
            <a:off x="914400" y="1295400"/>
            <a:ext cx="10515600" cy="1384995"/>
          </a:xfrm>
          <a:prstGeom prst="rect">
            <a:avLst/>
          </a:prstGeom>
          <a:noFill/>
        </p:spPr>
        <p:txBody>
          <a:bodyPr wrap="square" rtlCol="0">
            <a:spAutoFit/>
          </a:bodyPr>
          <a:lstStyle/>
          <a:p>
            <a:r>
              <a:rPr lang="en-US" sz="2800" dirty="0" smtClean="0"/>
              <a:t>The total volume in storage for a channel reach having a flood wave can be considered as </a:t>
            </a:r>
            <a:r>
              <a:rPr lang="en-US" sz="2800" b="1" u="sng" dirty="0" smtClean="0"/>
              <a:t>prism storage </a:t>
            </a:r>
            <a:r>
              <a:rPr lang="en-US" sz="2800" dirty="0" smtClean="0"/>
              <a:t>+ </a:t>
            </a:r>
            <a:r>
              <a:rPr lang="en-US" sz="2800" b="1" u="sng" dirty="0" smtClean="0"/>
              <a:t>wedge storage</a:t>
            </a:r>
            <a:r>
              <a:rPr lang="en-US" sz="2000" dirty="0" smtClean="0"/>
              <a:t>.</a:t>
            </a:r>
            <a:endParaRPr lang="en-US" sz="20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836" y="2731532"/>
            <a:ext cx="5095875" cy="382166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2731532"/>
            <a:ext cx="5029200" cy="3821668"/>
          </a:xfrm>
          <a:prstGeom prst="rect">
            <a:avLst/>
          </a:prstGeom>
        </p:spPr>
      </p:pic>
    </p:spTree>
    <p:extLst>
      <p:ext uri="{BB962C8B-B14F-4D97-AF65-F5344CB8AC3E}">
        <p14:creationId xmlns:p14="http://schemas.microsoft.com/office/powerpoint/2010/main" val="2631066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00401" y="676367"/>
            <a:ext cx="5562600" cy="505908"/>
          </a:xfrm>
          <a:prstGeom prst="rect">
            <a:avLst/>
          </a:prstGeom>
        </p:spPr>
        <p:txBody>
          <a:bodyPr vert="horz" wrap="square" lIns="0" tIns="13335" rIns="0" bIns="0" rtlCol="0">
            <a:spAutoFit/>
          </a:bodyPr>
          <a:lstStyle/>
          <a:p>
            <a:pPr marL="12700">
              <a:lnSpc>
                <a:spcPct val="100000"/>
              </a:lnSpc>
              <a:spcBef>
                <a:spcPts val="105"/>
              </a:spcBef>
            </a:pPr>
            <a:r>
              <a:rPr lang="en-US" b="1" u="sng" dirty="0" smtClean="0">
                <a:solidFill>
                  <a:schemeClr val="tx1"/>
                </a:solidFill>
              </a:rPr>
              <a:t>Muskingum’s method</a:t>
            </a:r>
            <a:endParaRPr b="1" u="sng" spc="-10" dirty="0">
              <a:solidFill>
                <a:schemeClr val="tx1"/>
              </a:solidFill>
            </a:endParaRPr>
          </a:p>
        </p:txBody>
      </p:sp>
      <p:sp>
        <p:nvSpPr>
          <p:cNvPr id="4" name="TextBox 3"/>
          <p:cNvSpPr txBox="1"/>
          <p:nvPr/>
        </p:nvSpPr>
        <p:spPr>
          <a:xfrm>
            <a:off x="1485332" y="1447800"/>
            <a:ext cx="9601200" cy="1261884"/>
          </a:xfrm>
          <a:prstGeom prst="rect">
            <a:avLst/>
          </a:prstGeom>
          <a:noFill/>
        </p:spPr>
        <p:txBody>
          <a:bodyPr wrap="square" rtlCol="0">
            <a:spAutoFit/>
          </a:bodyPr>
          <a:lstStyle/>
          <a:p>
            <a:r>
              <a:rPr lang="en-US" sz="2800" dirty="0" smtClean="0"/>
              <a:t>In this method we use </a:t>
            </a:r>
            <a:r>
              <a:rPr lang="en-US" sz="2800" b="1" u="sng" dirty="0" smtClean="0"/>
              <a:t>equation of continuity </a:t>
            </a:r>
            <a:r>
              <a:rPr lang="en-US" sz="2800" dirty="0" smtClean="0"/>
              <a:t>and </a:t>
            </a:r>
            <a:r>
              <a:rPr lang="en-US" sz="2800" b="1" u="sng" dirty="0" smtClean="0"/>
              <a:t>Muskingum’s equation</a:t>
            </a:r>
            <a:r>
              <a:rPr lang="en-US" sz="2800" dirty="0" smtClean="0"/>
              <a:t>:</a:t>
            </a:r>
          </a:p>
          <a:p>
            <a:endParaRPr lang="en-US" sz="20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332" y="2585085"/>
            <a:ext cx="5372668" cy="38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143000"/>
            <a:ext cx="5334000" cy="46297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1143000"/>
            <a:ext cx="5410200" cy="4629796"/>
          </a:xfrm>
          <a:prstGeom prst="rect">
            <a:avLst/>
          </a:prstGeom>
        </p:spPr>
      </p:pic>
    </p:spTree>
    <p:extLst>
      <p:ext uri="{BB962C8B-B14F-4D97-AF65-F5344CB8AC3E}">
        <p14:creationId xmlns:p14="http://schemas.microsoft.com/office/powerpoint/2010/main" val="23938300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457200"/>
            <a:ext cx="8686800" cy="523220"/>
          </a:xfrm>
          <a:prstGeom prst="rect">
            <a:avLst/>
          </a:prstGeom>
          <a:noFill/>
        </p:spPr>
        <p:txBody>
          <a:bodyPr wrap="square" rtlCol="0">
            <a:spAutoFit/>
          </a:bodyPr>
          <a:lstStyle/>
          <a:p>
            <a:r>
              <a:rPr lang="en-US" sz="2800" b="1" u="sng" dirty="0" smtClean="0"/>
              <a:t>SOME NUMERICALS ON MUSKINGUM’S METHOD</a:t>
            </a:r>
            <a:endParaRPr lang="en-US" sz="28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143000"/>
            <a:ext cx="9100457" cy="1905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99" y="2895600"/>
            <a:ext cx="9100457" cy="3733800"/>
          </a:xfrm>
          <a:prstGeom prst="rect">
            <a:avLst/>
          </a:prstGeom>
        </p:spPr>
      </p:pic>
    </p:spTree>
    <p:extLst>
      <p:ext uri="{BB962C8B-B14F-4D97-AF65-F5344CB8AC3E}">
        <p14:creationId xmlns:p14="http://schemas.microsoft.com/office/powerpoint/2010/main" val="421212716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xmlns=""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413</TotalTime>
  <Words>209</Words>
  <Application>Microsoft Office PowerPoint</Application>
  <PresentationFormat>Custom</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Mesh</vt:lpstr>
      <vt:lpstr>PowerPoint Presentation</vt:lpstr>
      <vt:lpstr>PowerPoint Presentation</vt:lpstr>
      <vt:lpstr>Introduction</vt:lpstr>
      <vt:lpstr>PowerPoint Presentation</vt:lpstr>
      <vt:lpstr>Methods of routing</vt:lpstr>
      <vt:lpstr>PowerPoint Presentation</vt:lpstr>
      <vt:lpstr>Muskingum’s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SSM COLLEGE OF ENGINEERING AND TECHONOLOGY PARIHASPORA PATTAN</dc:title>
  <dc:creator>omerreyaz</dc:creator>
  <cp:lastModifiedBy>Windows User</cp:lastModifiedBy>
  <cp:revision>48</cp:revision>
  <dcterms:created xsi:type="dcterms:W3CDTF">2018-07-03T17:39:18Z</dcterms:created>
  <dcterms:modified xsi:type="dcterms:W3CDTF">2018-12-02T04:34:09Z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2015-03-05T00:00:00Z</vt:filetime>
  </property>
  <property fmtid="{D5CDD505-2E9C-101B-9397-08002B2CF9AE}" pid="3" name="Creator">
    <vt:lpwstr>Microsoft® PowerPoint® 2013</vt:lpwstr>
  </property>
  <property fmtid="{D5CDD505-2E9C-101B-9397-08002B2CF9AE}" pid="4" name="LastSaved">
    <vt:filetime>2018-07-03T00:00:00Z</vt:filetime>
  </property>
</Properties>
</file>