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5715000" type="screen16x1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84" y="-108"/>
      </p:cViewPr>
      <p:guideLst>
        <p:guide orient="horz" pos="240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771650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21869" y="380152"/>
            <a:ext cx="3442583" cy="240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17056" y="684000"/>
            <a:ext cx="1798789" cy="210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897248" y="1242166"/>
            <a:ext cx="4903470" cy="3044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845" y="1975167"/>
            <a:ext cx="790630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314450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78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14.png"/><Relationship Id="rId2" Type="http://schemas.openxmlformats.org/officeDocument/2006/relationships/image" Target="../media/image64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6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jp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0160" y="3942443"/>
            <a:ext cx="7025206" cy="1128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 sz="3200" dirty="0" smtClean="0">
                <a:solidFill>
                  <a:srgbClr val="92D050"/>
                </a:solidFill>
                <a:latin typeface="Baskerville Old Face" pitchFamily="18" charset="0"/>
              </a:rPr>
              <a:t>By     :	  BURHAN NISAR</a:t>
            </a:r>
          </a:p>
          <a:p>
            <a:r>
              <a:rPr lang="en-IN" sz="3200" dirty="0" smtClean="0">
                <a:solidFill>
                  <a:srgbClr val="92D050"/>
                </a:solidFill>
                <a:latin typeface="Baskerville Old Face" pitchFamily="18" charset="0"/>
              </a:rPr>
              <a:t>                    Student SSM COLLEGE</a:t>
            </a:r>
          </a:p>
          <a:p>
            <a:r>
              <a:rPr lang="en-IN" sz="3200" dirty="0" err="1" smtClean="0">
                <a:solidFill>
                  <a:srgbClr val="92D050"/>
                </a:solidFill>
                <a:latin typeface="Baskerville Old Face" pitchFamily="18" charset="0"/>
              </a:rPr>
              <a:t>Enroll</a:t>
            </a:r>
            <a:r>
              <a:rPr lang="en-IN" sz="3200" dirty="0" smtClean="0">
                <a:solidFill>
                  <a:srgbClr val="92D050"/>
                </a:solidFill>
                <a:latin typeface="Baskerville Old Face" pitchFamily="18" charset="0"/>
              </a:rPr>
              <a:t>   :    5520</a:t>
            </a:r>
            <a:endParaRPr lang="en-IN" sz="3200" dirty="0">
              <a:solidFill>
                <a:srgbClr val="92D050"/>
              </a:solidFill>
              <a:latin typeface="Baskerville Old Face" pitchFamily="18" charset="0"/>
            </a:endParaRPr>
          </a:p>
          <a:p>
            <a:endParaRPr sz="3200" dirty="0">
              <a:solidFill>
                <a:srgbClr val="92D050"/>
              </a:solidFill>
              <a:latin typeface="Baskerville Old Face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73679" y="4709160"/>
            <a:ext cx="6332220" cy="712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0" y="1905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92D050"/>
                </a:solidFill>
                <a:latin typeface="Baskerville Old Face" pitchFamily="18" charset="0"/>
              </a:rPr>
              <a:t>A  SEMINAR </a:t>
            </a:r>
            <a:endParaRPr lang="en-IN" sz="4000" dirty="0">
              <a:solidFill>
                <a:srgbClr val="92D050"/>
              </a:solidFill>
              <a:latin typeface="Baskerville Old Fac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0160" y="2075433"/>
            <a:ext cx="4756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92D050"/>
                </a:solidFill>
                <a:latin typeface="Baskerville Old Face" pitchFamily="18" charset="0"/>
              </a:rPr>
              <a:t>INDUCTION TYPE ENERGY METER</a:t>
            </a:r>
            <a:endParaRPr lang="en-IN" sz="4000" dirty="0">
              <a:solidFill>
                <a:srgbClr val="92D05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0994" y="245109"/>
            <a:ext cx="2843987" cy="441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661" y="882227"/>
            <a:ext cx="75450" cy="62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9600" y="823065"/>
            <a:ext cx="6550533" cy="240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76769" y="978480"/>
            <a:ext cx="28277" cy="241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7661" y="1601046"/>
            <a:ext cx="75450" cy="628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9600" y="1541886"/>
            <a:ext cx="5295773" cy="2372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2997" y="1697299"/>
            <a:ext cx="28277" cy="241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661" y="2318597"/>
            <a:ext cx="75450" cy="628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9600" y="2259436"/>
            <a:ext cx="4545351" cy="2372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98617" y="2414850"/>
            <a:ext cx="28277" cy="241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7661" y="3036147"/>
            <a:ext cx="75450" cy="628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9599" y="2976986"/>
            <a:ext cx="2774696" cy="2372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8585" y="3132399"/>
            <a:ext cx="28277" cy="241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7661" y="3754966"/>
            <a:ext cx="75450" cy="628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9599" y="3695805"/>
            <a:ext cx="6130544" cy="2403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7661" y="4472517"/>
            <a:ext cx="75450" cy="6286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5891" y="4410180"/>
            <a:ext cx="1545615" cy="1858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444500"/>
            <a:ext cx="647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DISADVANTAGES</a:t>
            </a: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Used only for AC measurement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>
              <a:solidFill>
                <a:schemeClr val="bg1"/>
              </a:solidFill>
            </a:endParaRP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Consume a considerable amount of power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1905000"/>
            <a:ext cx="388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solidFill>
                  <a:srgbClr val="C00000"/>
                </a:solidFill>
              </a:rPr>
              <a:t>T</a:t>
            </a:r>
            <a:r>
              <a:rPr lang="en-IN" sz="6600" dirty="0" smtClean="0">
                <a:solidFill>
                  <a:srgbClr val="FFFF00"/>
                </a:solidFill>
              </a:rPr>
              <a:t>h</a:t>
            </a:r>
            <a:r>
              <a:rPr lang="en-IN" sz="6600" dirty="0" smtClean="0">
                <a:solidFill>
                  <a:srgbClr val="00B050"/>
                </a:solidFill>
              </a:rPr>
              <a:t>a</a:t>
            </a:r>
            <a:r>
              <a:rPr lang="en-IN" sz="6600" dirty="0" smtClean="0">
                <a:solidFill>
                  <a:srgbClr val="FF0000"/>
                </a:solidFill>
              </a:rPr>
              <a:t>n</a:t>
            </a:r>
            <a:r>
              <a:rPr lang="en-IN" sz="6600" dirty="0" smtClean="0">
                <a:solidFill>
                  <a:srgbClr val="FFFF00"/>
                </a:solidFill>
              </a:rPr>
              <a:t>k</a:t>
            </a:r>
            <a:r>
              <a:rPr lang="en-IN" sz="6600" dirty="0" smtClean="0"/>
              <a:t> </a:t>
            </a:r>
            <a:r>
              <a:rPr lang="en-IN" sz="6600" dirty="0" smtClean="0">
                <a:solidFill>
                  <a:srgbClr val="00B050"/>
                </a:solidFill>
              </a:rPr>
              <a:t>y</a:t>
            </a:r>
            <a:r>
              <a:rPr lang="en-IN" sz="6600" dirty="0" smtClean="0">
                <a:solidFill>
                  <a:srgbClr val="FF0000"/>
                </a:solidFill>
              </a:rPr>
              <a:t>o</a:t>
            </a:r>
            <a:r>
              <a:rPr lang="en-IN" sz="6600" dirty="0" smtClean="0">
                <a:solidFill>
                  <a:srgbClr val="FFFF00"/>
                </a:solidFill>
              </a:rPr>
              <a:t>u</a:t>
            </a:r>
            <a:endParaRPr lang="en-IN" sz="6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27000"/>
            <a:ext cx="6096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solidFill>
                  <a:schemeClr val="bg1"/>
                </a:solidFill>
                <a:latin typeface="Baskerville Old Face" pitchFamily="18" charset="0"/>
              </a:rPr>
              <a:t>Contents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3600" dirty="0" smtClean="0">
                <a:solidFill>
                  <a:schemeClr val="bg1"/>
                </a:solidFill>
                <a:latin typeface="Baskerville Old Face" pitchFamily="18" charset="0"/>
              </a:rPr>
              <a:t>Introduction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3600" dirty="0" smtClean="0">
                <a:solidFill>
                  <a:schemeClr val="bg1"/>
                </a:solidFill>
                <a:latin typeface="Baskerville Old Face" pitchFamily="18" charset="0"/>
              </a:rPr>
              <a:t>Electromagnetic induction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3600" dirty="0" smtClean="0">
                <a:solidFill>
                  <a:schemeClr val="bg1"/>
                </a:solidFill>
                <a:latin typeface="Baskerville Old Face" pitchFamily="18" charset="0"/>
              </a:rPr>
              <a:t>Energy meter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3600" dirty="0" smtClean="0">
                <a:solidFill>
                  <a:schemeClr val="bg1"/>
                </a:solidFill>
                <a:latin typeface="Baskerville Old Face" pitchFamily="18" charset="0"/>
              </a:rPr>
              <a:t>Construction of induction type energy meter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3600" dirty="0" smtClean="0">
                <a:solidFill>
                  <a:schemeClr val="bg1"/>
                </a:solidFill>
                <a:latin typeface="Baskerville Old Face" pitchFamily="18" charset="0"/>
              </a:rPr>
              <a:t>Working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IN" sz="3600" dirty="0" smtClean="0">
                <a:solidFill>
                  <a:schemeClr val="bg1"/>
                </a:solidFill>
                <a:latin typeface="Baskerville Old Face" pitchFamily="18" charset="0"/>
              </a:rPr>
              <a:t>Advantages and disadvantages</a:t>
            </a:r>
          </a:p>
          <a:p>
            <a:pPr marL="685800" indent="-685800">
              <a:buFont typeface="Wingdings" pitchFamily="2" charset="2"/>
              <a:buChar char="Ø"/>
            </a:pPr>
            <a:endParaRPr lang="en-IN" sz="3600" dirty="0">
              <a:solidFill>
                <a:schemeClr val="bg1"/>
              </a:solidFill>
              <a:latin typeface="Baskerville Old Face" pitchFamily="18" charset="0"/>
            </a:endParaRPr>
          </a:p>
          <a:p>
            <a:pPr marL="685800" indent="-685800">
              <a:buFont typeface="Wingdings" pitchFamily="2" charset="2"/>
              <a:buChar char="Ø"/>
            </a:pPr>
            <a:endParaRPr lang="en-IN" sz="5400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29" y="317500"/>
            <a:ext cx="878477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Baskerville Old Face" pitchFamily="18" charset="0"/>
              </a:rPr>
              <a:t>INTRODUCTION</a:t>
            </a:r>
          </a:p>
          <a:p>
            <a:pPr algn="ctr"/>
            <a:endParaRPr lang="en-IN" sz="4000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  <a:latin typeface="Baskerville Old Face" pitchFamily="18" charset="0"/>
              </a:rPr>
              <a:t>An instrument that is used to measure either the quantity of electricity or energy over a period of time is known as energy meter or watt hour meter</a:t>
            </a:r>
          </a:p>
          <a:p>
            <a:pPr marL="571500" indent="-571500"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  <a:latin typeface="Baskerville Old Face" pitchFamily="18" charset="0"/>
              </a:rPr>
              <a:t>For measurement of energy in AC circuit, the meter used is based on electromagnetic induction principle. They are known as induction type instruments</a:t>
            </a:r>
          </a:p>
          <a:p>
            <a:pPr marL="571500" indent="-571500">
              <a:buFont typeface="Arial" pitchFamily="34" charset="0"/>
              <a:buChar char="•"/>
            </a:pPr>
            <a:endParaRPr lang="en-IN" sz="2400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  <a:latin typeface="Baskerville Old Face" pitchFamily="18" charset="0"/>
              </a:rPr>
              <a:t>Basically the induction energy meter may be derived from induction watt meter by substituting for spring control pointer, an eddy current brake and counting train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07419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5170" y="176953"/>
            <a:ext cx="4926076" cy="360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9630" y="1067355"/>
            <a:ext cx="88106" cy="73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0557" y="1013248"/>
            <a:ext cx="7209447" cy="731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630" y="2211625"/>
            <a:ext cx="88106" cy="73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0557" y="2160587"/>
            <a:ext cx="6858673" cy="426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6614" y="3175000"/>
            <a:ext cx="3163189" cy="15309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0237" y="193569"/>
            <a:ext cx="2527427" cy="340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661" y="920326"/>
            <a:ext cx="75450" cy="62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8862" y="861166"/>
            <a:ext cx="6475704" cy="240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5982" y="1132310"/>
            <a:ext cx="6877304" cy="243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5982" y="1409806"/>
            <a:ext cx="6625992" cy="2372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95642" y="1565220"/>
            <a:ext cx="28277" cy="241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661" y="2187787"/>
            <a:ext cx="75450" cy="628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417" y="2158153"/>
            <a:ext cx="1786382" cy="1531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4135" y="2486766"/>
            <a:ext cx="2763532" cy="1826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7661" y="3264747"/>
            <a:ext cx="75450" cy="628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5418" y="3218497"/>
            <a:ext cx="3017393" cy="1697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6693" y="3563726"/>
            <a:ext cx="2341968" cy="2372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7661" y="3982296"/>
            <a:ext cx="75450" cy="628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5417" y="3923136"/>
            <a:ext cx="3038602" cy="2372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22930" y="3923136"/>
            <a:ext cx="1472461" cy="2372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1529" y="3923136"/>
            <a:ext cx="552958" cy="1826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96583" y="1872827"/>
            <a:ext cx="1818767" cy="17532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846" y="1975167"/>
            <a:ext cx="17303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Construction: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845" y="2741041"/>
            <a:ext cx="2112010" cy="19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Driving</a:t>
            </a:r>
            <a:r>
              <a:rPr sz="18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Moving</a:t>
            </a: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Breaking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Registering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308" y="308081"/>
            <a:ext cx="75463" cy="62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601" y="261831"/>
            <a:ext cx="1905101" cy="227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2257" y="645584"/>
            <a:ext cx="56591" cy="47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07" y="610870"/>
            <a:ext cx="644207" cy="1273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5407" y="598911"/>
            <a:ext cx="2122170" cy="182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1365" y="598911"/>
            <a:ext cx="1168653" cy="1392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2441" y="601240"/>
            <a:ext cx="2074799" cy="1779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9382" y="601239"/>
            <a:ext cx="953389" cy="1802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2906" y="806980"/>
            <a:ext cx="1826958" cy="1779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6308" y="2309600"/>
            <a:ext cx="75463" cy="629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601" y="2263352"/>
            <a:ext cx="1938629" cy="2275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2257" y="2645834"/>
            <a:ext cx="56591" cy="47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2906" y="2599160"/>
            <a:ext cx="2244026" cy="1392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19323" y="2601489"/>
            <a:ext cx="1261490" cy="1369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5872" y="2601489"/>
            <a:ext cx="3397377" cy="1779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1275" y="2816860"/>
            <a:ext cx="465150" cy="1273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96364" y="2807229"/>
            <a:ext cx="2047748" cy="18023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9801" y="2923710"/>
            <a:ext cx="21207" cy="181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2257" y="3142403"/>
            <a:ext cx="56591" cy="47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1275" y="3095731"/>
            <a:ext cx="4835982" cy="1825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6308" y="3744700"/>
            <a:ext cx="75463" cy="6297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7601" y="3685539"/>
            <a:ext cx="2116937" cy="2404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2257" y="4082203"/>
            <a:ext cx="56591" cy="472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5701" y="4035530"/>
            <a:ext cx="7091235" cy="1825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3979" y="4243600"/>
            <a:ext cx="2498191" cy="18023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2257" y="4578774"/>
            <a:ext cx="56591" cy="47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3979" y="4534430"/>
            <a:ext cx="3688435" cy="18023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15180" y="4650942"/>
            <a:ext cx="21207" cy="1813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6308" y="5181113"/>
            <a:ext cx="75463" cy="628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7601" y="5134853"/>
            <a:ext cx="2430881" cy="22745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46399" y="5164529"/>
            <a:ext cx="2835021" cy="18259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TextBox 38"/>
          <p:cNvSpPr txBox="1"/>
          <p:nvPr/>
        </p:nvSpPr>
        <p:spPr>
          <a:xfrm>
            <a:off x="682827" y="1333501"/>
            <a:ext cx="731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Voltage coil is connected to supply means and has many turns, and  produces high ratio of inductance to resistance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795" y="174625"/>
            <a:ext cx="1854454" cy="400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445" y="565256"/>
            <a:ext cx="7679055" cy="5734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6522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meter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connected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circuit,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coil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carries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load 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pressure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coil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carries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proportional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supply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voltage.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3768725">
              <a:lnSpc>
                <a:spcPct val="100000"/>
              </a:lnSpc>
              <a:spcBef>
                <a:spcPts val="5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magnetic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field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produced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190" dirty="0">
                <a:solidFill>
                  <a:srgbClr val="FFFFFF"/>
                </a:solidFill>
                <a:latin typeface="Arial"/>
                <a:cs typeface="Arial"/>
              </a:rPr>
              <a:t>SERIES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magnet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(series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coil)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phase 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magnetic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field 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produced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shunt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magnet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(pressure 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coil)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quadrature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applied 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(since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coil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highly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inductive).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55"/>
              </a:spcBef>
            </a:pP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difference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fluxes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produced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coils.</a:t>
            </a:r>
            <a:r>
              <a:rPr sz="18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sets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rotating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field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interacts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eddy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produced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disc(because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induced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emf)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produces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driving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torque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and,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disc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starts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rotating.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326390">
              <a:lnSpc>
                <a:spcPct val="100000"/>
              </a:lnSpc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revolutions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disc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depends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upon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passing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meter.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spindle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geared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recording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mechanism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consumed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circuit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directly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registered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KWh.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258" y="785601"/>
            <a:ext cx="59613" cy="49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8355" y="736494"/>
            <a:ext cx="3688435" cy="385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1284" y="1148292"/>
            <a:ext cx="750823" cy="166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9920" y="1247719"/>
            <a:ext cx="22339" cy="191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1" y="1695344"/>
            <a:ext cx="3725545" cy="30537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105523" y="146588"/>
            <a:ext cx="2841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Continue….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AC99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316</Words>
  <Application>Microsoft Office PowerPoint</Application>
  <PresentationFormat>On-screen Show (16:10)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zahoor</dc:creator>
  <cp:lastModifiedBy>Windows User</cp:lastModifiedBy>
  <cp:revision>11</cp:revision>
  <dcterms:created xsi:type="dcterms:W3CDTF">2018-08-13T12:26:34Z</dcterms:created>
  <dcterms:modified xsi:type="dcterms:W3CDTF">2018-08-14T08:54:48Z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2018-08-13T00:00:00Z</vt:filetime>
  </property>
</Properties>
</file>