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52E"/>
    <a:srgbClr val="937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34" autoAdjust="0"/>
  </p:normalViewPr>
  <p:slideViewPr>
    <p:cSldViewPr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1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4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0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FBED-C8D9-42A1-95EC-73F08C03AA13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71DC-23F9-4D48-AFCF-E7E03CDD5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1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078" y="5288340"/>
            <a:ext cx="745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chemeClr val="bg1"/>
                </a:solidFill>
              </a:rPr>
              <a:t>PRESENTED BY : </a:t>
            </a:r>
            <a:r>
              <a:rPr lang="en-IN" sz="3200" b="1" i="1" dirty="0" smtClean="0">
                <a:solidFill>
                  <a:srgbClr val="FFC000"/>
                </a:solidFill>
              </a:rPr>
              <a:t>UMER GULZAR</a:t>
            </a:r>
          </a:p>
          <a:p>
            <a:r>
              <a:rPr lang="en-IN" sz="3200" b="1" i="1" dirty="0" smtClean="0">
                <a:solidFill>
                  <a:schemeClr val="tx2">
                    <a:lumMod val="50000"/>
                  </a:schemeClr>
                </a:solidFill>
              </a:rPr>
              <a:t>Student at Dept. of CSE</a:t>
            </a:r>
          </a:p>
          <a:p>
            <a:r>
              <a:rPr lang="en-IN" sz="3200" b="1" i="1" dirty="0" smtClean="0">
                <a:solidFill>
                  <a:schemeClr val="tx2">
                    <a:lumMod val="50000"/>
                  </a:schemeClr>
                </a:solidFill>
              </a:rPr>
              <a:t>SSM College of </a:t>
            </a:r>
            <a:r>
              <a:rPr lang="en-IN" sz="3200" b="1" i="1" dirty="0" err="1" smtClean="0">
                <a:solidFill>
                  <a:schemeClr val="tx2">
                    <a:lumMod val="50000"/>
                  </a:schemeClr>
                </a:solidFill>
              </a:rPr>
              <a:t>Engg</a:t>
            </a:r>
            <a:r>
              <a:rPr lang="en-IN" sz="3200" b="1" i="1" dirty="0" smtClean="0">
                <a:solidFill>
                  <a:schemeClr val="tx2">
                    <a:lumMod val="50000"/>
                  </a:schemeClr>
                </a:solidFill>
              </a:rPr>
              <a:t> &amp; technology</a:t>
            </a:r>
            <a:endParaRPr lang="en-IN" sz="32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2782" y="260648"/>
            <a:ext cx="532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dirty="0" smtClean="0">
                <a:latin typeface="Baskerville Old Face" pitchFamily="18" charset="0"/>
              </a:rPr>
              <a:t>RANSOMWARE</a:t>
            </a:r>
            <a:endParaRPr lang="en-IN" sz="5400" b="1" i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710" y="389255"/>
            <a:ext cx="566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Master Boot Record(MBR) </a:t>
            </a:r>
            <a:r>
              <a:rPr lang="en-IN" sz="3600" dirty="0" err="1" smtClean="0">
                <a:solidFill>
                  <a:schemeClr val="bg1"/>
                </a:solidFill>
              </a:rPr>
              <a:t>Ransomware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028" y="1772816"/>
            <a:ext cx="5976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The master boot record(MBR) is a section of the computer’s  hard drive that allows the operating  systems to boot up 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MBR </a:t>
            </a:r>
            <a:r>
              <a:rPr lang="en-IN" dirty="0" err="1" smtClean="0">
                <a:solidFill>
                  <a:schemeClr val="bg1"/>
                </a:solidFill>
              </a:rPr>
              <a:t>Ransomware</a:t>
            </a:r>
            <a:r>
              <a:rPr lang="en-IN" dirty="0" smtClean="0">
                <a:solidFill>
                  <a:schemeClr val="bg1"/>
                </a:solidFill>
              </a:rPr>
              <a:t> changes the computer’s MBR so the normal boot process is interrupted.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A ransom demand is displayed on screen instead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6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1720627" y="188640"/>
            <a:ext cx="5215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Famous  </a:t>
            </a:r>
            <a:r>
              <a:rPr lang="en-IN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ansomware</a:t>
            </a:r>
            <a:endParaRPr lang="en-IN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Wannacry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it was a cyber attack launched on may 12 2017 </a:t>
            </a:r>
          </a:p>
          <a:p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happened after an Microsoft windows exploit(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ternel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blue) was leaked by a group of hackers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3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90872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 smtClean="0">
                <a:solidFill>
                  <a:schemeClr val="bg1"/>
                </a:solidFill>
              </a:rPr>
              <a:t>CONCLUSION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060848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When it comes to malware attack, knowledge is the best possible weapon to prevent them. </a:t>
            </a:r>
            <a:r>
              <a:rPr lang="en-IN" sz="2000" dirty="0" smtClean="0">
                <a:solidFill>
                  <a:srgbClr val="C00000"/>
                </a:solidFill>
              </a:rPr>
              <a:t>Be careful what you click!!. </a:t>
            </a:r>
            <a:r>
              <a:rPr lang="en-IN" sz="2000" dirty="0" smtClean="0">
                <a:solidFill>
                  <a:schemeClr val="bg1"/>
                </a:solidFill>
              </a:rPr>
              <a:t>Keeping all the </a:t>
            </a:r>
            <a:r>
              <a:rPr lang="en-IN" sz="2000" dirty="0" smtClean="0">
                <a:solidFill>
                  <a:srgbClr val="FFC000"/>
                </a:solidFill>
              </a:rPr>
              <a:t>software updated </a:t>
            </a:r>
            <a:r>
              <a:rPr lang="en-IN" sz="2000" dirty="0" smtClean="0">
                <a:solidFill>
                  <a:schemeClr val="bg1"/>
                </a:solidFill>
              </a:rPr>
              <a:t>and getting </a:t>
            </a:r>
            <a:r>
              <a:rPr lang="en-IN" sz="2000" dirty="0" smtClean="0">
                <a:solidFill>
                  <a:srgbClr val="FFC000"/>
                </a:solidFill>
              </a:rPr>
              <a:t>latest security updates </a:t>
            </a:r>
            <a:r>
              <a:rPr lang="en-IN" sz="2000" dirty="0" smtClean="0">
                <a:solidFill>
                  <a:schemeClr val="bg1"/>
                </a:solidFill>
              </a:rPr>
              <a:t>might help to prevent the attack.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8156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3356992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C00000"/>
                </a:solidFill>
              </a:rPr>
              <a:t>T</a:t>
            </a:r>
            <a:r>
              <a:rPr lang="en-IN" sz="6600" dirty="0" smtClean="0">
                <a:solidFill>
                  <a:srgbClr val="00B050"/>
                </a:solidFill>
              </a:rPr>
              <a:t>h</a:t>
            </a:r>
            <a:r>
              <a:rPr lang="en-IN" sz="6600" dirty="0" smtClean="0"/>
              <a:t>a</a:t>
            </a:r>
            <a:r>
              <a:rPr lang="en-IN" sz="6600" dirty="0" smtClean="0">
                <a:solidFill>
                  <a:srgbClr val="00B0F0"/>
                </a:solidFill>
              </a:rPr>
              <a:t>n</a:t>
            </a:r>
            <a:r>
              <a:rPr lang="en-IN" sz="6600" dirty="0" smtClean="0">
                <a:solidFill>
                  <a:srgbClr val="FFC000"/>
                </a:solidFill>
              </a:rPr>
              <a:t>k</a:t>
            </a:r>
            <a:r>
              <a:rPr lang="en-IN" sz="6600" dirty="0" smtClean="0"/>
              <a:t> </a:t>
            </a:r>
            <a:r>
              <a:rPr lang="en-IN" sz="6600" dirty="0" smtClean="0">
                <a:solidFill>
                  <a:schemeClr val="tx2"/>
                </a:solidFill>
              </a:rPr>
              <a:t>y</a:t>
            </a:r>
            <a:r>
              <a:rPr lang="en-IN" sz="6600" dirty="0" smtClean="0">
                <a:solidFill>
                  <a:srgbClr val="C00000"/>
                </a:solidFill>
              </a:rPr>
              <a:t>o</a:t>
            </a:r>
            <a:r>
              <a:rPr lang="en-IN" sz="6600" dirty="0" smtClean="0">
                <a:solidFill>
                  <a:srgbClr val="00B050"/>
                </a:solidFill>
              </a:rPr>
              <a:t>u</a:t>
            </a:r>
            <a:endParaRPr lang="en-IN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88640"/>
            <a:ext cx="53285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Baskerville Old Face" pitchFamily="18" charset="0"/>
              </a:rPr>
              <a:t>OUTLINE</a:t>
            </a:r>
          </a:p>
          <a:p>
            <a:endParaRPr lang="en-IN" sz="3600" b="1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Baskerville Old Face" pitchFamily="18" charset="0"/>
              </a:rPr>
              <a:t>INTRODUCTION</a:t>
            </a:r>
          </a:p>
          <a:p>
            <a:endParaRPr lang="en-IN" sz="2800" b="1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Baskerville Old Face" pitchFamily="18" charset="0"/>
              </a:rPr>
              <a:t>WHAT  IS RANSOMWARE   </a:t>
            </a:r>
          </a:p>
          <a:p>
            <a:endParaRPr lang="en-IN" sz="2800" b="1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Baskerville Old Face" pitchFamily="18" charset="0"/>
              </a:rPr>
              <a:t>HOW  IT  WORKS</a:t>
            </a:r>
          </a:p>
          <a:p>
            <a:endParaRPr lang="en-IN" sz="2800" b="1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Baskerville Old Face" pitchFamily="18" charset="0"/>
              </a:rPr>
              <a:t>TYPES OF RANSOMWARE</a:t>
            </a:r>
          </a:p>
          <a:p>
            <a:endParaRPr lang="en-IN" sz="2800" b="1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Baskerville Old Face" pitchFamily="18" charset="0"/>
              </a:rPr>
              <a:t>FAMOUS  RANSOMWARE</a:t>
            </a:r>
          </a:p>
          <a:p>
            <a:endParaRPr lang="en-IN" sz="2800" b="1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Baskerville Old Face" pitchFamily="18" charset="0"/>
              </a:rPr>
              <a:t>CONCLUSION</a:t>
            </a:r>
            <a:endParaRPr lang="en-IN" sz="2800" b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4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982" y="588979"/>
            <a:ext cx="324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INTRODUCTION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53" y="2636912"/>
            <a:ext cx="7897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CYBER EXTORTION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Cyber extortion is an online crime involving an attack or thread of attack against an enterprise, coupled with a demand for money to stop the attack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226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128915"/>
            <a:ext cx="5184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RANSOMWARE  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90689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Ransomware</a:t>
            </a:r>
            <a:r>
              <a:rPr lang="en-IN" sz="2400" dirty="0">
                <a:solidFill>
                  <a:schemeClr val="bg1"/>
                </a:solidFill>
              </a:rPr>
              <a:t> is a type of malware that essentially takes over a computer and prevents users from accessing data on it until a ransom is paid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</a:rPr>
              <a:t>Ransomware</a:t>
            </a:r>
            <a:r>
              <a:rPr lang="en-IN" sz="2400" dirty="0">
                <a:solidFill>
                  <a:schemeClr val="bg1"/>
                </a:solidFill>
              </a:rPr>
              <a:t> usually locks </a:t>
            </a:r>
            <a:r>
              <a:rPr lang="en-IN" sz="2400" dirty="0" err="1">
                <a:solidFill>
                  <a:schemeClr val="bg1"/>
                </a:solidFill>
              </a:rPr>
              <a:t>computer,encrypts</a:t>
            </a:r>
            <a:r>
              <a:rPr lang="en-IN" sz="2400" dirty="0">
                <a:solidFill>
                  <a:schemeClr val="bg1"/>
                </a:solidFill>
              </a:rPr>
              <a:t> the data on it and prevents other software and apps from running.</a:t>
            </a:r>
          </a:p>
        </p:txBody>
      </p:sp>
    </p:spTree>
    <p:extLst>
      <p:ext uri="{BB962C8B-B14F-4D97-AF65-F5344CB8AC3E}">
        <p14:creationId xmlns:p14="http://schemas.microsoft.com/office/powerpoint/2010/main" val="4213542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.tribune.com.pk/2017/05/1409484-ransomware-1494740414-529-640x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92088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6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665" y="194024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endParaRPr lang="en-IN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9389" y="1196752"/>
            <a:ext cx="7128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 the URL is send to the victim through different means like social media or by creating fake websites</a:t>
            </a:r>
          </a:p>
          <a:p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link opens a browser window and directs the user to a website that  seems legitimate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Upon loading the page, the web server hosting the exploit kit begins communicating with the victims machine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Vulnerability is confirmed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attacker also searches files with specific extensions and encrypts them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encrypting the victim’s files, the malware sends the key to control server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server then sends message to victim asking for money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7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37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513" y="332656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IN" sz="4000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4000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ansomware</a:t>
            </a:r>
            <a:endParaRPr lang="en-IN" sz="40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268760"/>
            <a:ext cx="56119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Encryption 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Encrypts personal files/folders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the contents of your My Documents folder- documents pictures  videos etc.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Files are deleted once they are encrypted and a text file is present in the folder which is inaccessible.</a:t>
            </a: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lang="en-IN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file encryption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338" y="332656"/>
            <a:ext cx="59290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Lock screen </a:t>
            </a:r>
            <a:r>
              <a:rPr lang="en-IN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endParaRPr lang="en-IN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IN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screen is locked and payment is demanded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Presents a full screen image that blocks all other windows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type is also called </a:t>
            </a:r>
            <a:r>
              <a:rPr lang="en-IN" sz="20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winlocker</a:t>
            </a:r>
            <a:r>
              <a:rPr lang="en-IN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endParaRPr lang="en-I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7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372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2018-07-04T10:17:35Z</dcterms:created>
  <dcterms:modified xsi:type="dcterms:W3CDTF">2018-07-12T04:29:09Z</dcterms:modified>
</cp:coreProperties>
</file>