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84" y="2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45C75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spc="-175" dirty="0"/>
              <a:t>‹#›</a:t>
            </a:fld>
            <a:endParaRPr spc="-17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45C75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spc="-175" dirty="0"/>
              <a:t>‹#›</a:t>
            </a:fld>
            <a:endParaRPr spc="-17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45C75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spc="-175" dirty="0"/>
              <a:t>‹#›</a:t>
            </a:fld>
            <a:endParaRPr spc="-17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45C75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spc="-175" dirty="0"/>
              <a:t>‹#›</a:t>
            </a:fld>
            <a:endParaRPr spc="-17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90875" y="1986986"/>
            <a:ext cx="6437680" cy="27272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45C75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spc="-175" dirty="0"/>
              <a:t>‹#›</a:t>
            </a:fld>
            <a:endParaRPr spc="-17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3844" y="164337"/>
            <a:ext cx="495427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1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433524"/>
            <a:ext cx="8072119" cy="1732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67852" y="6477640"/>
            <a:ext cx="24701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45C75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spc="-175" dirty="0"/>
              <a:t>‹#›</a:t>
            </a:fld>
            <a:endParaRPr spc="-17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336" y="1804416"/>
            <a:ext cx="7638288" cy="11231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15533" y="4648199"/>
            <a:ext cx="5572673" cy="2119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28090">
              <a:lnSpc>
                <a:spcPct val="120000"/>
              </a:lnSpc>
              <a:spcBef>
                <a:spcPts val="100"/>
              </a:spcBef>
            </a:pPr>
            <a:r>
              <a:rPr sz="2800" i="1" spc="380" dirty="0">
                <a:solidFill>
                  <a:srgbClr val="FF0000"/>
                </a:solidFill>
                <a:latin typeface="Times New Roman"/>
                <a:cs typeface="Times New Roman"/>
              </a:rPr>
              <a:t>Presented</a:t>
            </a:r>
            <a:r>
              <a:rPr sz="2800" i="1" spc="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325" dirty="0">
                <a:solidFill>
                  <a:srgbClr val="FF0000"/>
                </a:solidFill>
                <a:latin typeface="Times New Roman"/>
                <a:cs typeface="Times New Roman"/>
              </a:rPr>
              <a:t>By  </a:t>
            </a:r>
            <a:endParaRPr lang="en-IN" sz="2800" i="1" spc="27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 marR="5080" indent="1228090">
              <a:lnSpc>
                <a:spcPct val="120000"/>
              </a:lnSpc>
              <a:spcBef>
                <a:spcPts val="100"/>
              </a:spcBef>
            </a:pPr>
            <a:r>
              <a:rPr lang="en-IN" sz="2800" i="1" spc="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ZAHID MUSHTAQ</a:t>
            </a:r>
          </a:p>
          <a:p>
            <a:pPr marL="12700" marR="5080" indent="1228090">
              <a:lnSpc>
                <a:spcPct val="120000"/>
              </a:lnSpc>
              <a:spcBef>
                <a:spcPts val="100"/>
              </a:spcBef>
            </a:pPr>
            <a:r>
              <a:rPr lang="en-IN" sz="2800" i="1" spc="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Student at SSM College</a:t>
            </a:r>
          </a:p>
          <a:p>
            <a:pPr marL="12700" marR="5080" indent="1228090">
              <a:lnSpc>
                <a:spcPct val="120000"/>
              </a:lnSpc>
              <a:spcBef>
                <a:spcPts val="100"/>
              </a:spcBef>
            </a:pPr>
            <a:r>
              <a:rPr lang="en-IN" sz="2800" i="1" spc="27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Enroll</a:t>
            </a:r>
            <a:r>
              <a:rPr lang="en-IN" sz="2800" i="1" spc="2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	5513</a:t>
            </a:r>
            <a:endParaRPr lang="en-IN" sz="2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spc="-175" dirty="0"/>
              <a:t>1</a:t>
            </a:fld>
            <a:endParaRPr spc="-17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31211" y="316737"/>
            <a:ext cx="46799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420" dirty="0"/>
              <a:t>DISADVANTAGES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spc="-175" dirty="0"/>
              <a:t>10</a:t>
            </a:fld>
            <a:endParaRPr spc="-175" dirty="0"/>
          </a:p>
        </p:txBody>
      </p:sp>
      <p:sp>
        <p:nvSpPr>
          <p:cNvPr id="8" name="object 8"/>
          <p:cNvSpPr txBox="1"/>
          <p:nvPr/>
        </p:nvSpPr>
        <p:spPr>
          <a:xfrm>
            <a:off x="535940" y="1716989"/>
            <a:ext cx="7501890" cy="3952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20B1C8"/>
              </a:buClr>
              <a:buSzPct val="91071"/>
              <a:buFont typeface="Wingdings"/>
              <a:buChar char=""/>
              <a:tabLst>
                <a:tab pos="287655" algn="l"/>
              </a:tabLst>
            </a:pPr>
            <a:r>
              <a:rPr sz="2800" i="1" spc="-150" dirty="0">
                <a:solidFill>
                  <a:srgbClr val="FF0000"/>
                </a:solidFill>
                <a:latin typeface="Times New Roman"/>
                <a:cs typeface="Times New Roman"/>
              </a:rPr>
              <a:t>Very </a:t>
            </a:r>
            <a:r>
              <a:rPr sz="2800" i="1" spc="-204" dirty="0">
                <a:solidFill>
                  <a:srgbClr val="FF0000"/>
                </a:solidFill>
                <a:latin typeface="Times New Roman"/>
                <a:cs typeface="Times New Roman"/>
              </a:rPr>
              <a:t>Large </a:t>
            </a:r>
            <a:r>
              <a:rPr sz="2800" i="1" spc="-140" dirty="0">
                <a:solidFill>
                  <a:srgbClr val="FF0000"/>
                </a:solidFill>
                <a:latin typeface="Times New Roman"/>
                <a:cs typeface="Times New Roman"/>
              </a:rPr>
              <a:t>Magnets </a:t>
            </a:r>
            <a:r>
              <a:rPr sz="2800" i="1" spc="-254" dirty="0">
                <a:solidFill>
                  <a:srgbClr val="FF0000"/>
                </a:solidFill>
                <a:latin typeface="Times New Roman"/>
                <a:cs typeface="Times New Roman"/>
              </a:rPr>
              <a:t>are </a:t>
            </a:r>
            <a:r>
              <a:rPr sz="2800" i="1" spc="-204" dirty="0">
                <a:solidFill>
                  <a:srgbClr val="FF0000"/>
                </a:solidFill>
                <a:latin typeface="Times New Roman"/>
                <a:cs typeface="Times New Roman"/>
              </a:rPr>
              <a:t>needed, </a:t>
            </a:r>
            <a:r>
              <a:rPr sz="2800" i="1" spc="-90" dirty="0">
                <a:solidFill>
                  <a:srgbClr val="FF0000"/>
                </a:solidFill>
                <a:latin typeface="Times New Roman"/>
                <a:cs typeface="Times New Roman"/>
              </a:rPr>
              <a:t>this </a:t>
            </a:r>
            <a:r>
              <a:rPr sz="2800" i="1" spc="-15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800" i="1" spc="-114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800" i="1" spc="-245" dirty="0">
                <a:solidFill>
                  <a:srgbClr val="FF0000"/>
                </a:solidFill>
                <a:latin typeface="Times New Roman"/>
                <a:cs typeface="Times New Roman"/>
              </a:rPr>
              <a:t>major</a:t>
            </a:r>
            <a:r>
              <a:rPr sz="2800" i="1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190" dirty="0">
                <a:solidFill>
                  <a:srgbClr val="FF0000"/>
                </a:solidFill>
                <a:latin typeface="Times New Roman"/>
                <a:cs typeface="Times New Roman"/>
              </a:rPr>
              <a:t>expense.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0B1C8"/>
              </a:buClr>
              <a:buFont typeface="Wingdings"/>
              <a:buChar char=""/>
            </a:pPr>
            <a:endParaRPr sz="40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20B1C8"/>
              </a:buClr>
              <a:buSzPct val="91071"/>
              <a:buFont typeface="Wingdings"/>
              <a:buChar char=""/>
              <a:tabLst>
                <a:tab pos="287655" algn="l"/>
              </a:tabLst>
            </a:pPr>
            <a:r>
              <a:rPr sz="2800" i="1" spc="-175" dirty="0">
                <a:solidFill>
                  <a:srgbClr val="FF0000"/>
                </a:solidFill>
                <a:latin typeface="Times New Roman"/>
                <a:cs typeface="Times New Roman"/>
              </a:rPr>
              <a:t>High </a:t>
            </a:r>
            <a:r>
              <a:rPr sz="2800" i="1" spc="-145" dirty="0">
                <a:solidFill>
                  <a:srgbClr val="FF0000"/>
                </a:solidFill>
                <a:latin typeface="Times New Roman"/>
                <a:cs typeface="Times New Roman"/>
              </a:rPr>
              <a:t>Friction </a:t>
            </a:r>
            <a:r>
              <a:rPr sz="2800" i="1" spc="-170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800" i="1" spc="-135" dirty="0">
                <a:solidFill>
                  <a:srgbClr val="FF0000"/>
                </a:solidFill>
                <a:latin typeface="Times New Roman"/>
                <a:cs typeface="Times New Roman"/>
              </a:rPr>
              <a:t>Heat </a:t>
            </a:r>
            <a:r>
              <a:rPr sz="2800" i="1" spc="-175" dirty="0">
                <a:solidFill>
                  <a:srgbClr val="FF0000"/>
                </a:solidFill>
                <a:latin typeface="Times New Roman"/>
                <a:cs typeface="Times New Roman"/>
              </a:rPr>
              <a:t>Transfer</a:t>
            </a:r>
            <a:r>
              <a:rPr sz="2800" i="1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195" dirty="0">
                <a:solidFill>
                  <a:srgbClr val="FF0000"/>
                </a:solidFill>
                <a:latin typeface="Times New Roman"/>
                <a:cs typeface="Times New Roman"/>
              </a:rPr>
              <a:t>losses.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0B1C8"/>
              </a:buClr>
              <a:buFont typeface="Wingdings"/>
              <a:buChar char=""/>
            </a:pPr>
            <a:endParaRPr sz="40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20B1C8"/>
              </a:buClr>
              <a:buSzPct val="91071"/>
              <a:buFont typeface="Wingdings"/>
              <a:buChar char=""/>
              <a:tabLst>
                <a:tab pos="287655" algn="l"/>
              </a:tabLst>
            </a:pPr>
            <a:r>
              <a:rPr sz="2800" i="1" spc="-175" dirty="0">
                <a:solidFill>
                  <a:srgbClr val="FF0000"/>
                </a:solidFill>
                <a:latin typeface="Times New Roman"/>
                <a:cs typeface="Times New Roman"/>
              </a:rPr>
              <a:t>High </a:t>
            </a:r>
            <a:r>
              <a:rPr sz="2800" i="1" spc="-180" dirty="0">
                <a:solidFill>
                  <a:srgbClr val="FF0000"/>
                </a:solidFill>
                <a:latin typeface="Times New Roman"/>
                <a:cs typeface="Times New Roman"/>
              </a:rPr>
              <a:t>operating</a:t>
            </a:r>
            <a:r>
              <a:rPr sz="2800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170" dirty="0">
                <a:solidFill>
                  <a:srgbClr val="FF0000"/>
                </a:solidFill>
                <a:latin typeface="Times New Roman"/>
                <a:cs typeface="Times New Roman"/>
              </a:rPr>
              <a:t>temperature.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0B1C8"/>
              </a:buClr>
              <a:buFont typeface="Wingdings"/>
              <a:buChar char=""/>
            </a:pPr>
            <a:endParaRPr sz="4050">
              <a:latin typeface="Times New Roman"/>
              <a:cs typeface="Times New Roman"/>
            </a:endParaRPr>
          </a:p>
          <a:p>
            <a:pPr marL="287020" marR="512445" indent="-274320">
              <a:lnSpc>
                <a:spcPct val="100000"/>
              </a:lnSpc>
              <a:buClr>
                <a:srgbClr val="20B1C8"/>
              </a:buClr>
              <a:buSzPct val="91071"/>
              <a:buFont typeface="Wingdings"/>
              <a:buChar char=""/>
              <a:tabLst>
                <a:tab pos="287655" algn="l"/>
              </a:tabLst>
            </a:pPr>
            <a:r>
              <a:rPr sz="2800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Even </a:t>
            </a:r>
            <a:r>
              <a:rPr sz="2800" i="1" spc="-150" dirty="0">
                <a:solidFill>
                  <a:srgbClr val="FF0000"/>
                </a:solidFill>
                <a:latin typeface="Times New Roman"/>
                <a:cs typeface="Times New Roman"/>
              </a:rPr>
              <a:t>though </a:t>
            </a:r>
            <a:r>
              <a:rPr sz="2800" i="1" spc="-185" dirty="0">
                <a:solidFill>
                  <a:srgbClr val="FF0000"/>
                </a:solidFill>
                <a:latin typeface="Times New Roman"/>
                <a:cs typeface="Times New Roman"/>
              </a:rPr>
              <a:t>overall </a:t>
            </a:r>
            <a:r>
              <a:rPr sz="2800" i="1" spc="-190" dirty="0">
                <a:solidFill>
                  <a:srgbClr val="FF0000"/>
                </a:solidFill>
                <a:latin typeface="Times New Roman"/>
                <a:cs typeface="Times New Roman"/>
              </a:rPr>
              <a:t>generation </a:t>
            </a:r>
            <a:r>
              <a:rPr sz="2800" i="1" spc="-165" dirty="0">
                <a:solidFill>
                  <a:srgbClr val="FF0000"/>
                </a:solidFill>
                <a:latin typeface="Times New Roman"/>
                <a:cs typeface="Times New Roman"/>
              </a:rPr>
              <a:t>cost </a:t>
            </a:r>
            <a:r>
              <a:rPr sz="2800" i="1" spc="-15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800" i="1" spc="-200" dirty="0">
                <a:solidFill>
                  <a:srgbClr val="FF0000"/>
                </a:solidFill>
                <a:latin typeface="Times New Roman"/>
                <a:cs typeface="Times New Roman"/>
              </a:rPr>
              <a:t>less </a:t>
            </a:r>
            <a:r>
              <a:rPr sz="2800" i="1" spc="-195" dirty="0">
                <a:solidFill>
                  <a:srgbClr val="FF0000"/>
                </a:solidFill>
                <a:latin typeface="Times New Roman"/>
                <a:cs typeface="Times New Roman"/>
              </a:rPr>
              <a:t>,DC </a:t>
            </a:r>
            <a:r>
              <a:rPr sz="2800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800" i="1" spc="-204" dirty="0">
                <a:solidFill>
                  <a:srgbClr val="FF0000"/>
                </a:solidFill>
                <a:latin typeface="Times New Roman"/>
                <a:cs typeface="Times New Roman"/>
              </a:rPr>
              <a:t>AC  Converters </a:t>
            </a:r>
            <a:r>
              <a:rPr sz="2800" i="1" spc="-225" dirty="0">
                <a:solidFill>
                  <a:srgbClr val="FF0000"/>
                </a:solidFill>
                <a:latin typeface="Times New Roman"/>
                <a:cs typeface="Times New Roman"/>
              </a:rPr>
              <a:t>increase </a:t>
            </a:r>
            <a:r>
              <a:rPr sz="2800" i="1" spc="-114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800" i="1" spc="-165" dirty="0">
                <a:solidFill>
                  <a:srgbClr val="FF0000"/>
                </a:solidFill>
                <a:latin typeface="Times New Roman"/>
                <a:cs typeface="Times New Roman"/>
              </a:rPr>
              <a:t>cost </a:t>
            </a:r>
            <a:r>
              <a:rPr sz="2800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800" i="1" spc="3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100" dirty="0">
                <a:solidFill>
                  <a:srgbClr val="FF0000"/>
                </a:solidFill>
                <a:latin typeface="Times New Roman"/>
                <a:cs typeface="Times New Roman"/>
              </a:rPr>
              <a:t>plant.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54300" y="697737"/>
            <a:ext cx="3752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440" dirty="0"/>
              <a:t>CONCLUSION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spc="-175" dirty="0"/>
              <a:t>11</a:t>
            </a:fld>
            <a:endParaRPr spc="-175" dirty="0"/>
          </a:p>
        </p:txBody>
      </p:sp>
      <p:sp>
        <p:nvSpPr>
          <p:cNvPr id="8" name="object 8"/>
          <p:cNvSpPr txBox="1"/>
          <p:nvPr/>
        </p:nvSpPr>
        <p:spPr>
          <a:xfrm>
            <a:off x="535940" y="1433524"/>
            <a:ext cx="7889240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5824855" algn="l"/>
              </a:tabLst>
            </a:pPr>
            <a:r>
              <a:rPr sz="2800" i="1" spc="-55" dirty="0">
                <a:solidFill>
                  <a:srgbClr val="FF0000"/>
                </a:solidFill>
                <a:latin typeface="Times New Roman"/>
                <a:cs typeface="Times New Roman"/>
              </a:rPr>
              <a:t>MHD </a:t>
            </a:r>
            <a:r>
              <a:rPr sz="2800" i="1" spc="-204" dirty="0">
                <a:solidFill>
                  <a:srgbClr val="FF0000"/>
                </a:solidFill>
                <a:latin typeface="Times New Roman"/>
                <a:cs typeface="Times New Roman"/>
              </a:rPr>
              <a:t>Power </a:t>
            </a:r>
            <a:r>
              <a:rPr sz="2800" i="1" spc="-190" dirty="0">
                <a:solidFill>
                  <a:srgbClr val="FF0000"/>
                </a:solidFill>
                <a:latin typeface="Times New Roman"/>
                <a:cs typeface="Times New Roman"/>
              </a:rPr>
              <a:t>Generation </a:t>
            </a:r>
            <a:r>
              <a:rPr sz="2800" i="1" spc="-15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800" i="1" spc="-225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800" i="1" spc="-155" dirty="0">
                <a:solidFill>
                  <a:srgbClr val="FF0000"/>
                </a:solidFill>
                <a:latin typeface="Times New Roman"/>
                <a:cs typeface="Times New Roman"/>
              </a:rPr>
              <a:t>Direct </a:t>
            </a:r>
            <a:r>
              <a:rPr sz="2800" i="1" spc="-180" dirty="0">
                <a:solidFill>
                  <a:srgbClr val="FF0000"/>
                </a:solidFill>
                <a:latin typeface="Times New Roman"/>
                <a:cs typeface="Times New Roman"/>
              </a:rPr>
              <a:t>Energy </a:t>
            </a:r>
            <a:r>
              <a:rPr sz="2800" i="1" spc="-195" dirty="0">
                <a:solidFill>
                  <a:srgbClr val="FF0000"/>
                </a:solidFill>
                <a:latin typeface="Times New Roman"/>
                <a:cs typeface="Times New Roman"/>
              </a:rPr>
              <a:t>conversion </a:t>
            </a:r>
            <a:r>
              <a:rPr sz="2800" i="1" spc="-155" dirty="0">
                <a:solidFill>
                  <a:srgbClr val="FF0000"/>
                </a:solidFill>
                <a:latin typeface="Times New Roman"/>
                <a:cs typeface="Times New Roman"/>
              </a:rPr>
              <a:t>system,  </a:t>
            </a:r>
            <a:r>
              <a:rPr sz="2800" i="1" spc="-150" dirty="0">
                <a:solidFill>
                  <a:srgbClr val="FF0000"/>
                </a:solidFill>
                <a:latin typeface="Times New Roman"/>
                <a:cs typeface="Times New Roman"/>
              </a:rPr>
              <a:t>which </a:t>
            </a:r>
            <a:r>
              <a:rPr sz="2800" i="1" spc="-170" dirty="0">
                <a:solidFill>
                  <a:srgbClr val="FF0000"/>
                </a:solidFill>
                <a:latin typeface="Times New Roman"/>
                <a:cs typeface="Times New Roman"/>
              </a:rPr>
              <a:t>converts </a:t>
            </a:r>
            <a:r>
              <a:rPr sz="2800" i="1" spc="-135" dirty="0">
                <a:solidFill>
                  <a:srgbClr val="FF0000"/>
                </a:solidFill>
                <a:latin typeface="Times New Roman"/>
                <a:cs typeface="Times New Roman"/>
              </a:rPr>
              <a:t>Heat </a:t>
            </a:r>
            <a:r>
              <a:rPr sz="2800" i="1" spc="-180" dirty="0">
                <a:solidFill>
                  <a:srgbClr val="FF0000"/>
                </a:solidFill>
                <a:latin typeface="Times New Roman"/>
                <a:cs typeface="Times New Roman"/>
              </a:rPr>
              <a:t>Energy </a:t>
            </a:r>
            <a:r>
              <a:rPr sz="2800" i="1" spc="-100" dirty="0">
                <a:solidFill>
                  <a:srgbClr val="FF0000"/>
                </a:solidFill>
                <a:latin typeface="Times New Roman"/>
                <a:cs typeface="Times New Roman"/>
              </a:rPr>
              <a:t>into </a:t>
            </a:r>
            <a:r>
              <a:rPr sz="2800" i="1" spc="-160" dirty="0">
                <a:solidFill>
                  <a:srgbClr val="FF0000"/>
                </a:solidFill>
                <a:latin typeface="Times New Roman"/>
                <a:cs typeface="Times New Roman"/>
              </a:rPr>
              <a:t>Electrical </a:t>
            </a:r>
            <a:r>
              <a:rPr sz="2800" i="1" spc="-180" dirty="0">
                <a:solidFill>
                  <a:srgbClr val="FF0000"/>
                </a:solidFill>
                <a:latin typeface="Times New Roman"/>
                <a:cs typeface="Times New Roman"/>
              </a:rPr>
              <a:t>Energy </a:t>
            </a:r>
            <a:r>
              <a:rPr sz="2800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.By </a:t>
            </a:r>
            <a:r>
              <a:rPr sz="2800" i="1" spc="-90" dirty="0">
                <a:solidFill>
                  <a:srgbClr val="FF0000"/>
                </a:solidFill>
                <a:latin typeface="Times New Roman"/>
                <a:cs typeface="Times New Roman"/>
              </a:rPr>
              <a:t>this  </a:t>
            </a:r>
            <a:r>
              <a:rPr sz="2800" i="1" spc="-190" dirty="0">
                <a:solidFill>
                  <a:srgbClr val="FF0000"/>
                </a:solidFill>
                <a:latin typeface="Times New Roman"/>
                <a:cs typeface="Times New Roman"/>
              </a:rPr>
              <a:t>generation </a:t>
            </a:r>
            <a:r>
              <a:rPr sz="2800" i="1" spc="-175" dirty="0">
                <a:solidFill>
                  <a:srgbClr val="FF0000"/>
                </a:solidFill>
                <a:latin typeface="Times New Roman"/>
                <a:cs typeface="Times New Roman"/>
              </a:rPr>
              <a:t>technique </a:t>
            </a:r>
            <a:r>
              <a:rPr sz="2800" i="1" spc="-235" dirty="0">
                <a:solidFill>
                  <a:srgbClr val="FF0000"/>
                </a:solidFill>
                <a:latin typeface="Times New Roman"/>
                <a:cs typeface="Times New Roman"/>
              </a:rPr>
              <a:t>large  </a:t>
            </a:r>
            <a:r>
              <a:rPr sz="2800" i="1" spc="-195" dirty="0">
                <a:solidFill>
                  <a:srgbClr val="FF0000"/>
                </a:solidFill>
                <a:latin typeface="Times New Roman"/>
                <a:cs typeface="Times New Roman"/>
              </a:rPr>
              <a:t>power</a:t>
            </a:r>
            <a:r>
              <a:rPr sz="2800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155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800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204" dirty="0">
                <a:solidFill>
                  <a:srgbClr val="FF0000"/>
                </a:solidFill>
                <a:latin typeface="Times New Roman"/>
                <a:cs typeface="Times New Roman"/>
              </a:rPr>
              <a:t>generated	</a:t>
            </a:r>
            <a:r>
              <a:rPr sz="2800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without  </a:t>
            </a:r>
            <a:r>
              <a:rPr sz="2800" i="1" spc="-125" dirty="0">
                <a:solidFill>
                  <a:srgbClr val="FF0000"/>
                </a:solidFill>
                <a:latin typeface="Times New Roman"/>
                <a:cs typeface="Times New Roman"/>
              </a:rPr>
              <a:t>pollution.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spc="-175" dirty="0"/>
              <a:t>12</a:t>
            </a:fld>
            <a:endParaRPr spc="-175" dirty="0"/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10789" y="80517"/>
            <a:ext cx="4591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65" dirty="0"/>
              <a:t>INTRODUCTION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6613" y="755650"/>
            <a:ext cx="5160645" cy="5732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127000" indent="-274320" algn="just">
              <a:lnSpc>
                <a:spcPct val="100000"/>
              </a:lnSpc>
              <a:spcBef>
                <a:spcPts val="100"/>
              </a:spcBef>
              <a:buClr>
                <a:srgbClr val="FF00FF"/>
              </a:buClr>
              <a:buSzPct val="93750"/>
              <a:buFont typeface="Wingdings"/>
              <a:buChar char=""/>
              <a:tabLst>
                <a:tab pos="287020" algn="l"/>
              </a:tabLst>
            </a:pPr>
            <a:r>
              <a:rPr sz="24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MHD </a:t>
            </a:r>
            <a:r>
              <a:rPr sz="2400" i="1" spc="-165" dirty="0">
                <a:solidFill>
                  <a:srgbClr val="FF0000"/>
                </a:solidFill>
                <a:latin typeface="Times New Roman"/>
                <a:cs typeface="Times New Roman"/>
              </a:rPr>
              <a:t>power </a:t>
            </a:r>
            <a:r>
              <a:rPr sz="2400" i="1" spc="-160" dirty="0">
                <a:solidFill>
                  <a:srgbClr val="FF0000"/>
                </a:solidFill>
                <a:latin typeface="Times New Roman"/>
                <a:cs typeface="Times New Roman"/>
              </a:rPr>
              <a:t>generation </a:t>
            </a:r>
            <a:r>
              <a:rPr sz="2400" i="1" spc="-130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400" i="1" spc="-195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400" i="1" spc="-145" dirty="0">
                <a:solidFill>
                  <a:srgbClr val="FF0000"/>
                </a:solidFill>
                <a:latin typeface="Times New Roman"/>
                <a:cs typeface="Times New Roman"/>
              </a:rPr>
              <a:t>direct </a:t>
            </a:r>
            <a:r>
              <a:rPr sz="2400" i="1" spc="-195" dirty="0">
                <a:solidFill>
                  <a:srgbClr val="FF0000"/>
                </a:solidFill>
                <a:latin typeface="Times New Roman"/>
                <a:cs typeface="Times New Roman"/>
              </a:rPr>
              <a:t>energy  </a:t>
            </a:r>
            <a:r>
              <a:rPr sz="2400" i="1" spc="-150" dirty="0">
                <a:solidFill>
                  <a:srgbClr val="FF0000"/>
                </a:solidFill>
                <a:latin typeface="Times New Roman"/>
                <a:cs typeface="Times New Roman"/>
              </a:rPr>
              <a:t>conversion,which </a:t>
            </a:r>
            <a:r>
              <a:rPr sz="2400" i="1" spc="-145" dirty="0">
                <a:solidFill>
                  <a:srgbClr val="FF0000"/>
                </a:solidFill>
                <a:latin typeface="Times New Roman"/>
                <a:cs typeface="Times New Roman"/>
              </a:rPr>
              <a:t>converts </a:t>
            </a:r>
            <a:r>
              <a:rPr sz="2400" i="1" spc="-1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400" i="1" spc="-114" dirty="0">
                <a:solidFill>
                  <a:srgbClr val="FF0000"/>
                </a:solidFill>
                <a:latin typeface="Times New Roman"/>
                <a:cs typeface="Times New Roman"/>
              </a:rPr>
              <a:t>Heat </a:t>
            </a:r>
            <a:r>
              <a:rPr sz="2400" i="1" spc="-155" dirty="0">
                <a:solidFill>
                  <a:srgbClr val="FF0000"/>
                </a:solidFill>
                <a:latin typeface="Times New Roman"/>
                <a:cs typeface="Times New Roman"/>
              </a:rPr>
              <a:t>Energy  </a:t>
            </a:r>
            <a:r>
              <a:rPr sz="2400" i="1" spc="-135" dirty="0">
                <a:solidFill>
                  <a:srgbClr val="FF0000"/>
                </a:solidFill>
                <a:latin typeface="Times New Roman"/>
                <a:cs typeface="Times New Roman"/>
              </a:rPr>
              <a:t>directly </a:t>
            </a:r>
            <a:r>
              <a:rPr sz="2400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into </a:t>
            </a:r>
            <a:r>
              <a:rPr sz="2400" i="1" spc="-140" dirty="0">
                <a:solidFill>
                  <a:srgbClr val="FF0000"/>
                </a:solidFill>
                <a:latin typeface="Times New Roman"/>
                <a:cs typeface="Times New Roman"/>
              </a:rPr>
              <a:t>Electrical </a:t>
            </a:r>
            <a:r>
              <a:rPr sz="2400" i="1" spc="-155" dirty="0">
                <a:solidFill>
                  <a:srgbClr val="FF0000"/>
                </a:solidFill>
                <a:latin typeface="Times New Roman"/>
                <a:cs typeface="Times New Roman"/>
              </a:rPr>
              <a:t>Energy </a:t>
            </a:r>
            <a:r>
              <a:rPr sz="2400" i="1" spc="-55" dirty="0">
                <a:solidFill>
                  <a:srgbClr val="FF0000"/>
                </a:solidFill>
                <a:latin typeface="Times New Roman"/>
                <a:cs typeface="Times New Roman"/>
              </a:rPr>
              <a:t>without </a:t>
            </a:r>
            <a:r>
              <a:rPr sz="2400" i="1" spc="-135" dirty="0">
                <a:solidFill>
                  <a:srgbClr val="FF0000"/>
                </a:solidFill>
                <a:latin typeface="Times New Roman"/>
                <a:cs typeface="Times New Roman"/>
              </a:rPr>
              <a:t>any  </a:t>
            </a:r>
            <a:r>
              <a:rPr sz="2400" i="1" spc="-140" dirty="0">
                <a:solidFill>
                  <a:srgbClr val="FF0000"/>
                </a:solidFill>
                <a:latin typeface="Times New Roman"/>
                <a:cs typeface="Times New Roman"/>
              </a:rPr>
              <a:t>intermediate </a:t>
            </a:r>
            <a:r>
              <a:rPr sz="2400" i="1" spc="-155" dirty="0">
                <a:solidFill>
                  <a:srgbClr val="FF0000"/>
                </a:solidFill>
                <a:latin typeface="Times New Roman"/>
                <a:cs typeface="Times New Roman"/>
              </a:rPr>
              <a:t>Mechanical Energy</a:t>
            </a:r>
            <a:r>
              <a:rPr sz="2400" i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160" dirty="0">
                <a:solidFill>
                  <a:srgbClr val="FF0000"/>
                </a:solidFill>
                <a:latin typeface="Times New Roman"/>
                <a:cs typeface="Times New Roman"/>
              </a:rPr>
              <a:t>conversion.</a:t>
            </a:r>
            <a:endParaRPr sz="240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00000"/>
              </a:lnSpc>
              <a:spcBef>
                <a:spcPts val="575"/>
              </a:spcBef>
              <a:buClr>
                <a:srgbClr val="FF00FF"/>
              </a:buClr>
              <a:buSzPct val="93750"/>
              <a:buFont typeface="Wingdings"/>
              <a:buChar char=""/>
              <a:tabLst>
                <a:tab pos="287020" algn="l"/>
                <a:tab pos="2131695" algn="l"/>
                <a:tab pos="4123690" algn="l"/>
                <a:tab pos="4277360" algn="l"/>
                <a:tab pos="4471035" algn="l"/>
              </a:tabLst>
            </a:pPr>
            <a:r>
              <a:rPr sz="2400" i="1" spc="-130" dirty="0">
                <a:solidFill>
                  <a:srgbClr val="FF0000"/>
                </a:solidFill>
                <a:latin typeface="Times New Roman"/>
                <a:cs typeface="Times New Roman"/>
              </a:rPr>
              <a:t>Magneto</a:t>
            </a:r>
            <a:r>
              <a:rPr sz="2400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170" dirty="0">
                <a:solidFill>
                  <a:srgbClr val="FF0000"/>
                </a:solidFill>
                <a:latin typeface="Times New Roman"/>
                <a:cs typeface="Times New Roman"/>
              </a:rPr>
              <a:t>Hydr</a:t>
            </a:r>
            <a:r>
              <a:rPr sz="2400" i="1" spc="-16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i="1" spc="-160" dirty="0">
                <a:solidFill>
                  <a:srgbClr val="FF0000"/>
                </a:solidFill>
                <a:latin typeface="Times New Roman"/>
                <a:cs typeface="Times New Roman"/>
              </a:rPr>
              <a:t>Dynami</a:t>
            </a:r>
            <a:r>
              <a:rPr sz="2400" i="1" spc="-13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120" dirty="0">
                <a:solidFill>
                  <a:srgbClr val="FF0000"/>
                </a:solidFill>
                <a:latin typeface="Times New Roman"/>
                <a:cs typeface="Times New Roman"/>
              </a:rPr>
              <a:t>(MHD)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i="1" spc="-229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i="1" spc="-155" dirty="0">
                <a:solidFill>
                  <a:srgbClr val="FF0000"/>
                </a:solidFill>
                <a:latin typeface="Times New Roman"/>
                <a:cs typeface="Times New Roman"/>
              </a:rPr>
              <a:t>Hydro </a:t>
            </a:r>
            <a:r>
              <a:rPr sz="2400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165" dirty="0">
                <a:solidFill>
                  <a:srgbClr val="FF0000"/>
                </a:solidFill>
                <a:latin typeface="Times New Roman"/>
                <a:cs typeface="Times New Roman"/>
              </a:rPr>
              <a:t>dynamics </a:t>
            </a:r>
            <a:r>
              <a:rPr sz="2400" i="1" spc="-130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400" i="1" spc="-1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i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180" dirty="0">
                <a:solidFill>
                  <a:srgbClr val="FF0000"/>
                </a:solidFill>
                <a:latin typeface="Times New Roman"/>
                <a:cs typeface="Times New Roman"/>
              </a:rPr>
              <a:t>Academic</a:t>
            </a:r>
            <a:r>
              <a:rPr sz="2400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140" dirty="0">
                <a:solidFill>
                  <a:srgbClr val="FF0000"/>
                </a:solidFill>
                <a:latin typeface="Times New Roman"/>
                <a:cs typeface="Times New Roman"/>
              </a:rPr>
              <a:t>Discipline	</a:t>
            </a:r>
            <a:r>
              <a:rPr sz="2400" i="1" spc="-125" dirty="0">
                <a:solidFill>
                  <a:srgbClr val="FF0000"/>
                </a:solidFill>
                <a:latin typeface="Times New Roman"/>
                <a:cs typeface="Times New Roman"/>
              </a:rPr>
              <a:t>which  </a:t>
            </a:r>
            <a:r>
              <a:rPr sz="2400" i="1" spc="-120" dirty="0">
                <a:solidFill>
                  <a:srgbClr val="FF0000"/>
                </a:solidFill>
                <a:latin typeface="Times New Roman"/>
                <a:cs typeface="Times New Roman"/>
              </a:rPr>
              <a:t>studies </a:t>
            </a:r>
            <a:r>
              <a:rPr sz="2400" i="1" spc="-1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400" i="1" spc="-155" dirty="0">
                <a:solidFill>
                  <a:srgbClr val="FF0000"/>
                </a:solidFill>
                <a:latin typeface="Times New Roman"/>
                <a:cs typeface="Times New Roman"/>
              </a:rPr>
              <a:t>Dynamics </a:t>
            </a:r>
            <a:r>
              <a:rPr sz="2400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400" i="1" spc="-130" dirty="0">
                <a:solidFill>
                  <a:srgbClr val="FF0000"/>
                </a:solidFill>
                <a:latin typeface="Times New Roman"/>
                <a:cs typeface="Times New Roman"/>
              </a:rPr>
              <a:t>Electrically  </a:t>
            </a:r>
            <a:r>
              <a:rPr sz="2400" i="1" spc="-145" dirty="0">
                <a:solidFill>
                  <a:srgbClr val="FF0000"/>
                </a:solidFill>
                <a:latin typeface="Times New Roman"/>
                <a:cs typeface="Times New Roman"/>
              </a:rPr>
              <a:t>conducting </a:t>
            </a:r>
            <a:r>
              <a:rPr sz="2400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fluids </a:t>
            </a:r>
            <a:r>
              <a:rPr sz="2400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Ex: </a:t>
            </a:r>
            <a:r>
              <a:rPr sz="2400" i="1" spc="-170" dirty="0">
                <a:solidFill>
                  <a:srgbClr val="FF0000"/>
                </a:solidFill>
                <a:latin typeface="Times New Roman"/>
                <a:cs typeface="Times New Roman"/>
              </a:rPr>
              <a:t>Plasma, </a:t>
            </a:r>
            <a:r>
              <a:rPr sz="2400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Liquid </a:t>
            </a:r>
            <a:r>
              <a:rPr sz="2400" i="1" spc="-150" dirty="0">
                <a:solidFill>
                  <a:srgbClr val="FF0000"/>
                </a:solidFill>
                <a:latin typeface="Times New Roman"/>
                <a:cs typeface="Times New Roman"/>
              </a:rPr>
              <a:t>metals  </a:t>
            </a:r>
            <a:r>
              <a:rPr sz="2400" i="1" spc="-145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400" i="1" spc="-70" dirty="0">
                <a:solidFill>
                  <a:srgbClr val="FF0000"/>
                </a:solidFill>
                <a:latin typeface="Times New Roman"/>
                <a:cs typeface="Times New Roman"/>
              </a:rPr>
              <a:t>Salt</a:t>
            </a:r>
            <a:r>
              <a:rPr sz="24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water</a:t>
            </a:r>
            <a:endParaRPr sz="2400">
              <a:latin typeface="Times New Roman"/>
              <a:cs typeface="Times New Roman"/>
            </a:endParaRPr>
          </a:p>
          <a:p>
            <a:pPr marL="287020" marR="523875" indent="-274320">
              <a:lnSpc>
                <a:spcPct val="100000"/>
              </a:lnSpc>
              <a:spcBef>
                <a:spcPts val="580"/>
              </a:spcBef>
              <a:buClr>
                <a:srgbClr val="FF00FF"/>
              </a:buClr>
              <a:buSzPct val="93750"/>
              <a:buFont typeface="Wingdings"/>
              <a:buChar char=""/>
              <a:tabLst>
                <a:tab pos="287020" algn="l"/>
              </a:tabLst>
            </a:pPr>
            <a:r>
              <a:rPr sz="2400" i="1" spc="-18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400" i="1" spc="-125" dirty="0">
                <a:solidFill>
                  <a:srgbClr val="FF0000"/>
                </a:solidFill>
                <a:latin typeface="Times New Roman"/>
                <a:cs typeface="Times New Roman"/>
              </a:rPr>
              <a:t>Word </a:t>
            </a:r>
            <a:r>
              <a:rPr sz="24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MHD </a:t>
            </a:r>
            <a:r>
              <a:rPr sz="2400" i="1" spc="-160" dirty="0">
                <a:solidFill>
                  <a:srgbClr val="FF0000"/>
                </a:solidFill>
                <a:latin typeface="Times New Roman"/>
                <a:cs typeface="Times New Roman"/>
              </a:rPr>
              <a:t>derived </a:t>
            </a:r>
            <a:r>
              <a:rPr sz="2400" i="1" spc="-150" dirty="0">
                <a:solidFill>
                  <a:srgbClr val="FF0000"/>
                </a:solidFill>
                <a:latin typeface="Times New Roman"/>
                <a:cs typeface="Times New Roman"/>
              </a:rPr>
              <a:t>from </a:t>
            </a:r>
            <a:r>
              <a:rPr sz="2400" i="1" spc="-130" dirty="0">
                <a:solidFill>
                  <a:srgbClr val="FF0000"/>
                </a:solidFill>
                <a:latin typeface="Times New Roman"/>
                <a:cs typeface="Times New Roman"/>
              </a:rPr>
              <a:t>Magneto-  Magnetic Field,Hydro-Liquid </a:t>
            </a:r>
            <a:r>
              <a:rPr sz="2400" i="1" spc="-145" dirty="0">
                <a:solidFill>
                  <a:srgbClr val="FF0000"/>
                </a:solidFill>
                <a:latin typeface="Times New Roman"/>
                <a:cs typeface="Times New Roman"/>
              </a:rPr>
              <a:t>and  </a:t>
            </a:r>
            <a:r>
              <a:rPr sz="2400" i="1" spc="-140" dirty="0">
                <a:solidFill>
                  <a:srgbClr val="FF0000"/>
                </a:solidFill>
                <a:latin typeface="Times New Roman"/>
                <a:cs typeface="Times New Roman"/>
              </a:rPr>
              <a:t>Dynamics-Movement</a:t>
            </a:r>
            <a:endParaRPr sz="2400">
              <a:latin typeface="Times New Roman"/>
              <a:cs typeface="Times New Roman"/>
            </a:endParaRPr>
          </a:p>
          <a:p>
            <a:pPr marL="287020" marR="165735" indent="-274320" algn="just">
              <a:lnSpc>
                <a:spcPct val="100000"/>
              </a:lnSpc>
              <a:spcBef>
                <a:spcPts val="580"/>
              </a:spcBef>
              <a:buClr>
                <a:srgbClr val="FF00FF"/>
              </a:buClr>
              <a:buSzPct val="93750"/>
              <a:buFont typeface="Wingdings"/>
              <a:buChar char=""/>
              <a:tabLst>
                <a:tab pos="287020" algn="l"/>
              </a:tabLst>
            </a:pPr>
            <a:r>
              <a:rPr sz="2400" i="1" spc="-18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400" i="1" spc="-100" dirty="0">
                <a:solidFill>
                  <a:srgbClr val="FF0000"/>
                </a:solidFill>
                <a:latin typeface="Times New Roman"/>
                <a:cs typeface="Times New Roman"/>
              </a:rPr>
              <a:t>field </a:t>
            </a:r>
            <a:r>
              <a:rPr sz="2400" i="1" spc="-7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4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MHD </a:t>
            </a:r>
            <a:r>
              <a:rPr sz="2400" i="1" spc="-114" dirty="0">
                <a:solidFill>
                  <a:srgbClr val="FF0000"/>
                </a:solidFill>
                <a:latin typeface="Times New Roman"/>
                <a:cs typeface="Times New Roman"/>
              </a:rPr>
              <a:t>was </a:t>
            </a:r>
            <a:r>
              <a:rPr sz="2400" i="1" spc="-204" dirty="0">
                <a:solidFill>
                  <a:srgbClr val="FF0000"/>
                </a:solidFill>
                <a:latin typeface="Times New Roman"/>
                <a:cs typeface="Times New Roman"/>
              </a:rPr>
              <a:t>Proposed </a:t>
            </a:r>
            <a:r>
              <a:rPr sz="2400" i="1" spc="-150" dirty="0">
                <a:solidFill>
                  <a:srgbClr val="FF0000"/>
                </a:solidFill>
                <a:latin typeface="Times New Roman"/>
                <a:cs typeface="Times New Roman"/>
              </a:rPr>
              <a:t>by </a:t>
            </a:r>
            <a:r>
              <a:rPr sz="2400" i="1" spc="-160" dirty="0">
                <a:solidFill>
                  <a:srgbClr val="FF0000"/>
                </a:solidFill>
                <a:latin typeface="Times New Roman"/>
                <a:cs typeface="Times New Roman"/>
              </a:rPr>
              <a:t>Hannes  </a:t>
            </a:r>
            <a:r>
              <a:rPr sz="2400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Alfven </a:t>
            </a:r>
            <a:r>
              <a:rPr sz="2400" i="1" spc="-120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400" i="1" spc="-125" dirty="0">
                <a:solidFill>
                  <a:srgbClr val="FF0000"/>
                </a:solidFill>
                <a:latin typeface="Times New Roman"/>
                <a:cs typeface="Times New Roman"/>
              </a:rPr>
              <a:t>which </a:t>
            </a:r>
            <a:r>
              <a:rPr sz="2400" i="1" spc="-200" dirty="0">
                <a:solidFill>
                  <a:srgbClr val="FF0000"/>
                </a:solidFill>
                <a:latin typeface="Times New Roman"/>
                <a:cs typeface="Times New Roman"/>
              </a:rPr>
              <a:t>he </a:t>
            </a:r>
            <a:r>
              <a:rPr sz="2400" i="1" spc="-185" dirty="0">
                <a:solidFill>
                  <a:srgbClr val="FF0000"/>
                </a:solidFill>
                <a:latin typeface="Times New Roman"/>
                <a:cs typeface="Times New Roman"/>
              </a:rPr>
              <a:t>received </a:t>
            </a:r>
            <a:r>
              <a:rPr sz="2400" i="1" spc="-1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400" i="1" spc="-175" dirty="0">
                <a:solidFill>
                  <a:srgbClr val="FF0000"/>
                </a:solidFill>
                <a:latin typeface="Times New Roman"/>
                <a:cs typeface="Times New Roman"/>
              </a:rPr>
              <a:t>noble </a:t>
            </a:r>
            <a:r>
              <a:rPr sz="2400" i="1" spc="-120" dirty="0">
                <a:solidFill>
                  <a:srgbClr val="FF0000"/>
                </a:solidFill>
                <a:latin typeface="Times New Roman"/>
                <a:cs typeface="Times New Roman"/>
              </a:rPr>
              <a:t>prize  </a:t>
            </a:r>
            <a:r>
              <a:rPr sz="24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sz="2400" i="1" spc="-160" dirty="0">
                <a:solidFill>
                  <a:srgbClr val="FF0000"/>
                </a:solidFill>
                <a:latin typeface="Times New Roman"/>
                <a:cs typeface="Times New Roman"/>
              </a:rPr>
              <a:t>Physics </a:t>
            </a:r>
            <a:r>
              <a:rPr sz="24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4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145" dirty="0">
                <a:solidFill>
                  <a:srgbClr val="FF0000"/>
                </a:solidFill>
                <a:latin typeface="Times New Roman"/>
                <a:cs typeface="Times New Roman"/>
              </a:rPr>
              <a:t>1970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6000" y="1143000"/>
            <a:ext cx="2819400" cy="43525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spc="-175" dirty="0"/>
              <a:t>2</a:t>
            </a:fld>
            <a:endParaRPr spc="-17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00" dirty="0"/>
              <a:t>HISTORY </a:t>
            </a:r>
            <a:r>
              <a:rPr spc="280" dirty="0"/>
              <a:t>OF</a:t>
            </a:r>
            <a:r>
              <a:rPr spc="135" dirty="0"/>
              <a:t> </a:t>
            </a:r>
            <a:r>
              <a:rPr spc="515" dirty="0"/>
              <a:t>MHD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796797"/>
            <a:ext cx="3824604" cy="529717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7020" marR="84455" indent="-274320">
              <a:lnSpc>
                <a:spcPts val="2810"/>
              </a:lnSpc>
              <a:spcBef>
                <a:spcPts val="455"/>
              </a:spcBef>
              <a:buClr>
                <a:srgbClr val="04607A"/>
              </a:buClr>
              <a:buSzPct val="94230"/>
              <a:buFont typeface="Wingdings"/>
              <a:buChar char=""/>
              <a:tabLst>
                <a:tab pos="287655" algn="l"/>
              </a:tabLst>
            </a:pPr>
            <a:r>
              <a:rPr sz="2600" i="1" spc="114" dirty="0">
                <a:solidFill>
                  <a:srgbClr val="FF0000"/>
                </a:solidFill>
                <a:latin typeface="Times New Roman"/>
                <a:cs typeface="Times New Roman"/>
              </a:rPr>
              <a:t>It </a:t>
            </a:r>
            <a:r>
              <a:rPr sz="2600" i="1" spc="-120" dirty="0">
                <a:solidFill>
                  <a:srgbClr val="FF0000"/>
                </a:solidFill>
                <a:latin typeface="Times New Roman"/>
                <a:cs typeface="Times New Roman"/>
              </a:rPr>
              <a:t>was </a:t>
            </a:r>
            <a:r>
              <a:rPr sz="2600" i="1" spc="-155" dirty="0">
                <a:solidFill>
                  <a:srgbClr val="FF0000"/>
                </a:solidFill>
                <a:latin typeface="Times New Roman"/>
                <a:cs typeface="Times New Roman"/>
              </a:rPr>
              <a:t>introduced </a:t>
            </a:r>
            <a:r>
              <a:rPr sz="2600" i="1" spc="-160" dirty="0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sz="2600" i="1" spc="-2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155" dirty="0">
                <a:solidFill>
                  <a:srgbClr val="FF0000"/>
                </a:solidFill>
                <a:latin typeface="Times New Roman"/>
                <a:cs typeface="Times New Roman"/>
              </a:rPr>
              <a:t>Michael  </a:t>
            </a:r>
            <a:r>
              <a:rPr sz="2600" i="1" spc="-175" dirty="0">
                <a:solidFill>
                  <a:srgbClr val="FF0000"/>
                </a:solidFill>
                <a:latin typeface="Times New Roman"/>
                <a:cs typeface="Times New Roman"/>
              </a:rPr>
              <a:t>Faraday </a:t>
            </a:r>
            <a:r>
              <a:rPr sz="2600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sz="2600" i="1" spc="-160" dirty="0">
                <a:solidFill>
                  <a:srgbClr val="FF0000"/>
                </a:solidFill>
                <a:latin typeface="Times New Roman"/>
                <a:cs typeface="Times New Roman"/>
              </a:rPr>
              <a:t>1832 </a:t>
            </a:r>
            <a:r>
              <a:rPr sz="2600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sz="2600" i="1" spc="-145" dirty="0">
                <a:solidFill>
                  <a:srgbClr val="FF0000"/>
                </a:solidFill>
                <a:latin typeface="Times New Roman"/>
                <a:cs typeface="Times New Roman"/>
              </a:rPr>
              <a:t>his  </a:t>
            </a:r>
            <a:r>
              <a:rPr sz="2600" i="1" spc="-150" dirty="0">
                <a:solidFill>
                  <a:srgbClr val="FF0000"/>
                </a:solidFill>
                <a:latin typeface="Times New Roman"/>
                <a:cs typeface="Times New Roman"/>
              </a:rPr>
              <a:t>Bakerian</a:t>
            </a:r>
            <a:r>
              <a:rPr sz="2600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135" dirty="0">
                <a:solidFill>
                  <a:srgbClr val="FF0000"/>
                </a:solidFill>
                <a:latin typeface="Times New Roman"/>
                <a:cs typeface="Times New Roman"/>
              </a:rPr>
              <a:t>Lecture.</a:t>
            </a:r>
            <a:endParaRPr sz="260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90000"/>
              </a:lnSpc>
              <a:spcBef>
                <a:spcPts val="580"/>
              </a:spcBef>
              <a:buClr>
                <a:srgbClr val="04607A"/>
              </a:buClr>
              <a:buSzPct val="94230"/>
              <a:buFont typeface="Wingdings"/>
              <a:buChar char=""/>
              <a:tabLst>
                <a:tab pos="287655" algn="l"/>
              </a:tabLst>
            </a:pPr>
            <a:r>
              <a:rPr sz="2600" i="1" spc="-195" dirty="0">
                <a:solidFill>
                  <a:srgbClr val="FF0000"/>
                </a:solidFill>
                <a:latin typeface="Times New Roman"/>
                <a:cs typeface="Times New Roman"/>
              </a:rPr>
              <a:t>He </a:t>
            </a:r>
            <a:r>
              <a:rPr sz="2600" i="1" spc="-210" dirty="0">
                <a:solidFill>
                  <a:srgbClr val="FF0000"/>
                </a:solidFill>
                <a:latin typeface="Times New Roman"/>
                <a:cs typeface="Times New Roman"/>
              </a:rPr>
              <a:t>carried </a:t>
            </a:r>
            <a:r>
              <a:rPr sz="2600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out </a:t>
            </a:r>
            <a:r>
              <a:rPr sz="2600" i="1" spc="-21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600" i="1" spc="-165" dirty="0">
                <a:solidFill>
                  <a:srgbClr val="FF0000"/>
                </a:solidFill>
                <a:latin typeface="Times New Roman"/>
                <a:cs typeface="Times New Roman"/>
              </a:rPr>
              <a:t>experiment </a:t>
            </a:r>
            <a:r>
              <a:rPr sz="26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at  </a:t>
            </a:r>
            <a:r>
              <a:rPr sz="2600" i="1" spc="-140" dirty="0">
                <a:solidFill>
                  <a:srgbClr val="FF0000"/>
                </a:solidFill>
                <a:latin typeface="Times New Roman"/>
                <a:cs typeface="Times New Roman"/>
              </a:rPr>
              <a:t>Waterloo </a:t>
            </a:r>
            <a:r>
              <a:rPr sz="2600" i="1" spc="-180" dirty="0">
                <a:solidFill>
                  <a:srgbClr val="FF0000"/>
                </a:solidFill>
                <a:latin typeface="Times New Roman"/>
                <a:cs typeface="Times New Roman"/>
              </a:rPr>
              <a:t>Bridge </a:t>
            </a:r>
            <a:r>
              <a:rPr sz="2600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sz="260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UK </a:t>
            </a:r>
            <a:r>
              <a:rPr sz="2600" i="1" spc="-130" dirty="0">
                <a:solidFill>
                  <a:srgbClr val="FF0000"/>
                </a:solidFill>
                <a:latin typeface="Times New Roman"/>
                <a:cs typeface="Times New Roman"/>
              </a:rPr>
              <a:t>for  </a:t>
            </a:r>
            <a:r>
              <a:rPr sz="2600" i="1" spc="-195" dirty="0">
                <a:solidFill>
                  <a:srgbClr val="FF0000"/>
                </a:solidFill>
                <a:latin typeface="Times New Roman"/>
                <a:cs typeface="Times New Roman"/>
              </a:rPr>
              <a:t>measuring </a:t>
            </a:r>
            <a:r>
              <a:rPr sz="2600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600" i="1" spc="-150" dirty="0">
                <a:solidFill>
                  <a:srgbClr val="FF0000"/>
                </a:solidFill>
                <a:latin typeface="Times New Roman"/>
                <a:cs typeface="Times New Roman"/>
              </a:rPr>
              <a:t>current, </a:t>
            </a:r>
            <a:r>
              <a:rPr sz="2600" i="1" spc="-165" dirty="0">
                <a:solidFill>
                  <a:srgbClr val="FF0000"/>
                </a:solidFill>
                <a:latin typeface="Times New Roman"/>
                <a:cs typeface="Times New Roman"/>
              </a:rPr>
              <a:t>from  </a:t>
            </a:r>
            <a:r>
              <a:rPr sz="2600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600" i="1" spc="-55" dirty="0">
                <a:solidFill>
                  <a:srgbClr val="FF0000"/>
                </a:solidFill>
                <a:latin typeface="Times New Roman"/>
                <a:cs typeface="Times New Roman"/>
              </a:rPr>
              <a:t>flow </a:t>
            </a:r>
            <a:r>
              <a:rPr sz="2600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600" i="1" spc="-170" dirty="0">
                <a:solidFill>
                  <a:srgbClr val="FF0000"/>
                </a:solidFill>
                <a:latin typeface="Times New Roman"/>
                <a:cs typeface="Times New Roman"/>
              </a:rPr>
              <a:t>river </a:t>
            </a:r>
            <a:r>
              <a:rPr sz="2600" i="1" spc="-204" dirty="0">
                <a:solidFill>
                  <a:srgbClr val="FF0000"/>
                </a:solidFill>
                <a:latin typeface="Times New Roman"/>
                <a:cs typeface="Times New Roman"/>
              </a:rPr>
              <a:t>Thames </a:t>
            </a:r>
            <a:r>
              <a:rPr sz="2600" i="1" spc="-100" dirty="0">
                <a:solidFill>
                  <a:srgbClr val="FF0000"/>
                </a:solidFill>
                <a:latin typeface="Times New Roman"/>
                <a:cs typeface="Times New Roman"/>
              </a:rPr>
              <a:t>in  </a:t>
            </a:r>
            <a:r>
              <a:rPr sz="2600" i="1" spc="-130" dirty="0">
                <a:solidFill>
                  <a:srgbClr val="FF0000"/>
                </a:solidFill>
                <a:latin typeface="Times New Roman"/>
                <a:cs typeface="Times New Roman"/>
              </a:rPr>
              <a:t>Earth’s </a:t>
            </a:r>
            <a:r>
              <a:rPr sz="2600" i="1" spc="-135" dirty="0">
                <a:solidFill>
                  <a:srgbClr val="FF0000"/>
                </a:solidFill>
                <a:latin typeface="Times New Roman"/>
                <a:cs typeface="Times New Roman"/>
              </a:rPr>
              <a:t>Magnetic</a:t>
            </a:r>
            <a:r>
              <a:rPr sz="2600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130" dirty="0">
                <a:solidFill>
                  <a:srgbClr val="FF0000"/>
                </a:solidFill>
                <a:latin typeface="Times New Roman"/>
                <a:cs typeface="Times New Roman"/>
              </a:rPr>
              <a:t>Field.</a:t>
            </a:r>
            <a:endParaRPr sz="2600">
              <a:latin typeface="Times New Roman"/>
              <a:cs typeface="Times New Roman"/>
            </a:endParaRPr>
          </a:p>
          <a:p>
            <a:pPr marL="287020" marR="74295" indent="-274320">
              <a:lnSpc>
                <a:spcPts val="2810"/>
              </a:lnSpc>
              <a:spcBef>
                <a:spcPts val="665"/>
              </a:spcBef>
              <a:buClr>
                <a:srgbClr val="04607A"/>
              </a:buClr>
              <a:buSzPct val="94230"/>
              <a:buFont typeface="Wingdings"/>
              <a:buChar char=""/>
              <a:tabLst>
                <a:tab pos="287655" algn="l"/>
              </a:tabLst>
            </a:pPr>
            <a:r>
              <a:rPr sz="2600" i="1" spc="-210" dirty="0">
                <a:solidFill>
                  <a:srgbClr val="FF0000"/>
                </a:solidFill>
                <a:latin typeface="Times New Roman"/>
                <a:cs typeface="Times New Roman"/>
              </a:rPr>
              <a:t>Over </a:t>
            </a:r>
            <a:r>
              <a:rPr sz="2600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600" i="1" spc="-200" dirty="0">
                <a:solidFill>
                  <a:srgbClr val="FF0000"/>
                </a:solidFill>
                <a:latin typeface="Times New Roman"/>
                <a:cs typeface="Times New Roman"/>
              </a:rPr>
              <a:t>years </a:t>
            </a:r>
            <a:r>
              <a:rPr sz="2600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then the </a:t>
            </a:r>
            <a:r>
              <a:rPr sz="2600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first  </a:t>
            </a:r>
            <a:r>
              <a:rPr sz="2600" i="1" spc="-155" dirty="0">
                <a:solidFill>
                  <a:srgbClr val="FF0000"/>
                </a:solidFill>
                <a:latin typeface="Times New Roman"/>
                <a:cs typeface="Times New Roman"/>
              </a:rPr>
              <a:t>MHD-Generator </a:t>
            </a:r>
            <a:r>
              <a:rPr sz="2600" i="1" spc="-120" dirty="0">
                <a:solidFill>
                  <a:srgbClr val="FF0000"/>
                </a:solidFill>
                <a:latin typeface="Times New Roman"/>
                <a:cs typeface="Times New Roman"/>
              </a:rPr>
              <a:t>was </a:t>
            </a:r>
            <a:r>
              <a:rPr sz="2600" i="1" spc="-80" dirty="0">
                <a:solidFill>
                  <a:srgbClr val="FF0000"/>
                </a:solidFill>
                <a:latin typeface="Times New Roman"/>
                <a:cs typeface="Times New Roman"/>
              </a:rPr>
              <a:t>built </a:t>
            </a:r>
            <a:r>
              <a:rPr sz="2600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in  </a:t>
            </a:r>
            <a:r>
              <a:rPr sz="2600" i="1" spc="-160" dirty="0">
                <a:solidFill>
                  <a:srgbClr val="FF0000"/>
                </a:solidFill>
                <a:latin typeface="Times New Roman"/>
                <a:cs typeface="Times New Roman"/>
              </a:rPr>
              <a:t>1959 </a:t>
            </a:r>
            <a:r>
              <a:rPr sz="2600" i="1" spc="-100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60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USA</a:t>
            </a:r>
            <a:endParaRPr sz="2600">
              <a:latin typeface="Times New Roman"/>
              <a:cs typeface="Times New Roman"/>
            </a:endParaRPr>
          </a:p>
          <a:p>
            <a:pPr marL="287020" marR="146685" indent="-274320" algn="just">
              <a:lnSpc>
                <a:spcPts val="2810"/>
              </a:lnSpc>
              <a:spcBef>
                <a:spcPts val="620"/>
              </a:spcBef>
              <a:buClr>
                <a:srgbClr val="04607A"/>
              </a:buClr>
              <a:buSzPct val="94230"/>
              <a:buFont typeface="Wingdings"/>
              <a:buChar char=""/>
              <a:tabLst>
                <a:tab pos="287655" algn="l"/>
              </a:tabLst>
            </a:pPr>
            <a:r>
              <a:rPr sz="2600" i="1" spc="-19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600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first </a:t>
            </a:r>
            <a:r>
              <a:rPr sz="26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MHD </a:t>
            </a:r>
            <a:r>
              <a:rPr sz="2600" i="1" spc="-180" dirty="0">
                <a:solidFill>
                  <a:srgbClr val="FF0000"/>
                </a:solidFill>
                <a:latin typeface="Times New Roman"/>
                <a:cs typeface="Times New Roman"/>
              </a:rPr>
              <a:t>power </a:t>
            </a:r>
            <a:r>
              <a:rPr sz="2600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Plant  </a:t>
            </a:r>
            <a:r>
              <a:rPr sz="2600" i="1" spc="-120" dirty="0">
                <a:solidFill>
                  <a:srgbClr val="FF0000"/>
                </a:solidFill>
                <a:latin typeface="Times New Roman"/>
                <a:cs typeface="Times New Roman"/>
              </a:rPr>
              <a:t>was </a:t>
            </a:r>
            <a:r>
              <a:rPr sz="2600" i="1" spc="-150" dirty="0">
                <a:solidFill>
                  <a:srgbClr val="FF0000"/>
                </a:solidFill>
                <a:latin typeface="Times New Roman"/>
                <a:cs typeface="Times New Roman"/>
              </a:rPr>
              <a:t>constructed </a:t>
            </a:r>
            <a:r>
              <a:rPr sz="2600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sz="2600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USSR </a:t>
            </a:r>
            <a:r>
              <a:rPr sz="2600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in  </a:t>
            </a:r>
            <a:r>
              <a:rPr sz="2600" i="1" spc="-165" dirty="0">
                <a:solidFill>
                  <a:srgbClr val="FF0000"/>
                </a:solidFill>
                <a:latin typeface="Times New Roman"/>
                <a:cs typeface="Times New Roman"/>
              </a:rPr>
              <a:t>1970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27447" y="3031235"/>
            <a:ext cx="3880104" cy="22128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spc="-175" dirty="0"/>
              <a:t>3</a:t>
            </a:fld>
            <a:endParaRPr spc="-17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164337"/>
            <a:ext cx="7693659" cy="190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76830">
              <a:lnSpc>
                <a:spcPct val="100000"/>
              </a:lnSpc>
              <a:spcBef>
                <a:spcPts val="95"/>
              </a:spcBef>
            </a:pPr>
            <a:r>
              <a:rPr spc="450" dirty="0"/>
              <a:t>PRINCIPLE</a:t>
            </a:r>
          </a:p>
          <a:p>
            <a:pPr marL="355600" marR="5080" indent="-343535">
              <a:lnSpc>
                <a:spcPct val="90700"/>
              </a:lnSpc>
              <a:spcBef>
                <a:spcPts val="414"/>
              </a:spcBef>
              <a:tabLst>
                <a:tab pos="1637030" algn="l"/>
                <a:tab pos="2499995" algn="l"/>
                <a:tab pos="3058160" algn="l"/>
                <a:tab pos="5644515" algn="l"/>
              </a:tabLst>
            </a:pPr>
            <a:r>
              <a:rPr sz="3200" b="1" spc="-240" dirty="0">
                <a:latin typeface="Times New Roman"/>
                <a:cs typeface="Times New Roman"/>
              </a:rPr>
              <a:t>Faraday’s	</a:t>
            </a:r>
            <a:r>
              <a:rPr sz="3200" b="1" spc="-100" dirty="0">
                <a:latin typeface="Times New Roman"/>
                <a:cs typeface="Times New Roman"/>
              </a:rPr>
              <a:t>Law	</a:t>
            </a:r>
            <a:r>
              <a:rPr sz="3200" b="1" spc="-180" dirty="0">
                <a:latin typeface="Times New Roman"/>
                <a:cs typeface="Times New Roman"/>
              </a:rPr>
              <a:t>of	</a:t>
            </a:r>
            <a:r>
              <a:rPr sz="3200" b="1" spc="-229" dirty="0">
                <a:latin typeface="Times New Roman"/>
                <a:cs typeface="Times New Roman"/>
              </a:rPr>
              <a:t>Electromagnetic	</a:t>
            </a:r>
            <a:r>
              <a:rPr sz="3200" b="1" spc="-195" dirty="0">
                <a:latin typeface="Times New Roman"/>
                <a:cs typeface="Times New Roman"/>
              </a:rPr>
              <a:t>Induction </a:t>
            </a:r>
            <a:r>
              <a:rPr sz="3200" b="1" spc="-235" dirty="0">
                <a:latin typeface="Times New Roman"/>
                <a:cs typeface="Times New Roman"/>
              </a:rPr>
              <a:t>:  </a:t>
            </a:r>
            <a:r>
              <a:rPr sz="2800" spc="-114" dirty="0"/>
              <a:t>When </a:t>
            </a:r>
            <a:r>
              <a:rPr sz="2800" spc="-170" dirty="0"/>
              <a:t>an </a:t>
            </a:r>
            <a:r>
              <a:rPr sz="2800" spc="-195" dirty="0"/>
              <a:t>electric </a:t>
            </a:r>
            <a:r>
              <a:rPr sz="2800" spc="-190" dirty="0"/>
              <a:t>conductor </a:t>
            </a:r>
            <a:r>
              <a:rPr sz="2800" spc="-220" dirty="0"/>
              <a:t>moves </a:t>
            </a:r>
            <a:r>
              <a:rPr sz="2800" spc="-245" dirty="0"/>
              <a:t>across </a:t>
            </a:r>
            <a:r>
              <a:rPr sz="2800" spc="-229" dirty="0"/>
              <a:t>a </a:t>
            </a:r>
            <a:r>
              <a:rPr sz="2800" spc="-190" dirty="0"/>
              <a:t>magnetic </a:t>
            </a:r>
            <a:r>
              <a:rPr sz="2800" spc="-110" dirty="0"/>
              <a:t>field,  </a:t>
            </a:r>
            <a:r>
              <a:rPr sz="2800" i="1" spc="-170" dirty="0"/>
              <a:t>an </a:t>
            </a:r>
            <a:r>
              <a:rPr sz="2800" i="1" spc="-160" dirty="0"/>
              <a:t>emf </a:t>
            </a:r>
            <a:r>
              <a:rPr sz="2800" i="1" spc="-155" dirty="0"/>
              <a:t>is </a:t>
            </a:r>
            <a:r>
              <a:rPr sz="2800" i="1" spc="-180" dirty="0"/>
              <a:t>induced </a:t>
            </a:r>
            <a:r>
              <a:rPr sz="2800" i="1" spc="-110" dirty="0"/>
              <a:t>in </a:t>
            </a:r>
            <a:r>
              <a:rPr sz="2800" i="1" spc="-25" dirty="0"/>
              <a:t>it,</a:t>
            </a:r>
            <a:r>
              <a:rPr sz="2800" i="1" spc="60" dirty="0"/>
              <a:t> </a:t>
            </a:r>
            <a:r>
              <a:rPr sz="2800" i="1" spc="-145" dirty="0"/>
              <a:t>which </a:t>
            </a:r>
            <a:r>
              <a:rPr sz="2800" i="1" spc="-220" dirty="0"/>
              <a:t>produces </a:t>
            </a:r>
            <a:r>
              <a:rPr sz="2800" i="1" spc="-170" dirty="0"/>
              <a:t>an </a:t>
            </a:r>
            <a:r>
              <a:rPr sz="2800" i="1" spc="-190" dirty="0"/>
              <a:t>electric </a:t>
            </a:r>
            <a:r>
              <a:rPr sz="2800" i="1" spc="-175" dirty="0"/>
              <a:t>current </a:t>
            </a:r>
            <a:r>
              <a:rPr sz="2800" i="1" spc="-85" dirty="0"/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5947" y="2286000"/>
            <a:ext cx="8036052" cy="4229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spc="-175" dirty="0"/>
              <a:t>4</a:t>
            </a:fld>
            <a:endParaRPr spc="-17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46531" y="316737"/>
            <a:ext cx="737171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50389" marR="5080" indent="-1838325">
              <a:lnSpc>
                <a:spcPct val="100000"/>
              </a:lnSpc>
              <a:spcBef>
                <a:spcPts val="95"/>
              </a:spcBef>
            </a:pPr>
            <a:r>
              <a:rPr spc="400" dirty="0"/>
              <a:t>METHODS </a:t>
            </a:r>
            <a:r>
              <a:rPr spc="280" dirty="0"/>
              <a:t>OF </a:t>
            </a:r>
            <a:r>
              <a:rPr spc="515" dirty="0"/>
              <a:t>MHD</a:t>
            </a:r>
            <a:r>
              <a:rPr spc="345" dirty="0"/>
              <a:t> </a:t>
            </a:r>
            <a:r>
              <a:rPr spc="420" dirty="0"/>
              <a:t>POWER  </a:t>
            </a:r>
            <a:r>
              <a:rPr i="1" spc="434" dirty="0"/>
              <a:t>GENERATION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spc="-175" dirty="0"/>
              <a:t>5</a:t>
            </a:fld>
            <a:endParaRPr spc="-175" dirty="0"/>
          </a:p>
        </p:txBody>
      </p:sp>
      <p:sp>
        <p:nvSpPr>
          <p:cNvPr id="8" name="object 8"/>
          <p:cNvSpPr txBox="1"/>
          <p:nvPr/>
        </p:nvSpPr>
        <p:spPr>
          <a:xfrm>
            <a:off x="633171" y="1920744"/>
            <a:ext cx="5074285" cy="265874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58775" indent="-358775">
              <a:lnSpc>
                <a:spcPct val="100000"/>
              </a:lnSpc>
              <a:spcBef>
                <a:spcPts val="960"/>
              </a:spcBef>
              <a:buClr>
                <a:srgbClr val="00AFEF"/>
              </a:buClr>
              <a:buSzPct val="91666"/>
              <a:buFont typeface="Wingdings"/>
              <a:buChar char=""/>
              <a:tabLst>
                <a:tab pos="358775" algn="l"/>
              </a:tabLst>
            </a:pPr>
            <a:r>
              <a:rPr sz="3600" i="1" spc="-300" dirty="0">
                <a:solidFill>
                  <a:srgbClr val="FF0000"/>
                </a:solidFill>
                <a:latin typeface="Times New Roman"/>
                <a:cs typeface="Times New Roman"/>
              </a:rPr>
              <a:t>Open </a:t>
            </a:r>
            <a:r>
              <a:rPr sz="3600" i="1" spc="-320" dirty="0">
                <a:solidFill>
                  <a:srgbClr val="FF0000"/>
                </a:solidFill>
                <a:latin typeface="Times New Roman"/>
                <a:cs typeface="Times New Roman"/>
              </a:rPr>
              <a:t>Cycle  </a:t>
            </a:r>
            <a:r>
              <a:rPr sz="3600" i="1" spc="-70" dirty="0">
                <a:solidFill>
                  <a:srgbClr val="FF0000"/>
                </a:solidFill>
                <a:latin typeface="Times New Roman"/>
                <a:cs typeface="Times New Roman"/>
              </a:rPr>
              <a:t>MHD</a:t>
            </a:r>
            <a:r>
              <a:rPr sz="3600" i="1" spc="-3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i="1" spc="-195" dirty="0">
                <a:solidFill>
                  <a:srgbClr val="FF0000"/>
                </a:solidFill>
                <a:latin typeface="Times New Roman"/>
                <a:cs typeface="Times New Roman"/>
              </a:rPr>
              <a:t>System</a:t>
            </a:r>
            <a:endParaRPr sz="3600">
              <a:latin typeface="Times New Roman"/>
              <a:cs typeface="Times New Roman"/>
            </a:endParaRPr>
          </a:p>
          <a:p>
            <a:pPr marL="358775" marR="5080" indent="-358775">
              <a:lnSpc>
                <a:spcPct val="120000"/>
              </a:lnSpc>
              <a:buClr>
                <a:srgbClr val="00AFEF"/>
              </a:buClr>
              <a:buSzPct val="91666"/>
              <a:buFont typeface="Wingdings"/>
              <a:buChar char=""/>
              <a:tabLst>
                <a:tab pos="358775" algn="l"/>
                <a:tab pos="2292350" algn="l"/>
              </a:tabLst>
            </a:pPr>
            <a:r>
              <a:rPr sz="3600" i="1" spc="-315" dirty="0">
                <a:solidFill>
                  <a:srgbClr val="FF0000"/>
                </a:solidFill>
                <a:latin typeface="Times New Roman"/>
                <a:cs typeface="Times New Roman"/>
              </a:rPr>
              <a:t>Closed </a:t>
            </a:r>
            <a:r>
              <a:rPr sz="3600" i="1" spc="-320" dirty="0">
                <a:solidFill>
                  <a:srgbClr val="FF0000"/>
                </a:solidFill>
                <a:latin typeface="Times New Roman"/>
                <a:cs typeface="Times New Roman"/>
              </a:rPr>
              <a:t>Cycle </a:t>
            </a:r>
            <a:r>
              <a:rPr sz="3600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MHD </a:t>
            </a:r>
            <a:r>
              <a:rPr sz="3600" i="1" spc="-195" dirty="0">
                <a:solidFill>
                  <a:srgbClr val="FF0000"/>
                </a:solidFill>
                <a:latin typeface="Times New Roman"/>
                <a:cs typeface="Times New Roman"/>
              </a:rPr>
              <a:t>System  </a:t>
            </a:r>
            <a:r>
              <a:rPr sz="3600" i="1" spc="-254" dirty="0">
                <a:solidFill>
                  <a:srgbClr val="FF0000"/>
                </a:solidFill>
                <a:latin typeface="Times New Roman"/>
                <a:cs typeface="Times New Roman"/>
              </a:rPr>
              <a:t>1.Seeded </a:t>
            </a:r>
            <a:r>
              <a:rPr sz="3600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Inert </a:t>
            </a:r>
            <a:r>
              <a:rPr sz="3600" i="1" spc="-310" dirty="0">
                <a:solidFill>
                  <a:srgbClr val="FF0000"/>
                </a:solidFill>
                <a:latin typeface="Times New Roman"/>
                <a:cs typeface="Times New Roman"/>
              </a:rPr>
              <a:t>Gas </a:t>
            </a:r>
            <a:r>
              <a:rPr sz="3600" i="1" spc="-195" dirty="0">
                <a:solidFill>
                  <a:srgbClr val="FF0000"/>
                </a:solidFill>
                <a:latin typeface="Times New Roman"/>
                <a:cs typeface="Times New Roman"/>
              </a:rPr>
              <a:t>System  </a:t>
            </a:r>
            <a:r>
              <a:rPr sz="3600" i="1" spc="-155" dirty="0">
                <a:solidFill>
                  <a:srgbClr val="FF0000"/>
                </a:solidFill>
                <a:latin typeface="Times New Roman"/>
                <a:cs typeface="Times New Roman"/>
              </a:rPr>
              <a:t>2.Liquid	</a:t>
            </a:r>
            <a:r>
              <a:rPr sz="3600" i="1" spc="-125" dirty="0">
                <a:solidFill>
                  <a:srgbClr val="FF0000"/>
                </a:solidFill>
                <a:latin typeface="Times New Roman"/>
                <a:cs typeface="Times New Roman"/>
              </a:rPr>
              <a:t>Metal</a:t>
            </a:r>
            <a:r>
              <a:rPr sz="3600" i="1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i="1" spc="-195" dirty="0">
                <a:solidFill>
                  <a:srgbClr val="FF0000"/>
                </a:solidFill>
                <a:latin typeface="Times New Roman"/>
                <a:cs typeface="Times New Roman"/>
              </a:rPr>
              <a:t>System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77569" y="392937"/>
            <a:ext cx="7043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65" dirty="0"/>
              <a:t>OPEN </a:t>
            </a:r>
            <a:r>
              <a:rPr spc="135" dirty="0"/>
              <a:t>CYCLE </a:t>
            </a:r>
            <a:r>
              <a:rPr spc="515" dirty="0"/>
              <a:t>MHD </a:t>
            </a:r>
            <a:r>
              <a:rPr spc="235" dirty="0"/>
              <a:t>SYSTEM</a:t>
            </a:r>
          </a:p>
        </p:txBody>
      </p:sp>
      <p:sp>
        <p:nvSpPr>
          <p:cNvPr id="8" name="object 8"/>
          <p:cNvSpPr/>
          <p:nvPr/>
        </p:nvSpPr>
        <p:spPr>
          <a:xfrm>
            <a:off x="609600" y="1295400"/>
            <a:ext cx="8077200" cy="5029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spc="-175" dirty="0"/>
              <a:t>6</a:t>
            </a:fld>
            <a:endParaRPr spc="-175" dirty="0"/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9767" y="316737"/>
            <a:ext cx="7678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95" dirty="0"/>
              <a:t>CLOSED </a:t>
            </a:r>
            <a:r>
              <a:rPr spc="130" dirty="0"/>
              <a:t>CYCLE </a:t>
            </a:r>
            <a:r>
              <a:rPr spc="515" dirty="0"/>
              <a:t>MHD</a:t>
            </a:r>
            <a:r>
              <a:rPr spc="610" dirty="0"/>
              <a:t> </a:t>
            </a:r>
            <a:r>
              <a:rPr spc="235" dirty="0"/>
              <a:t>SYSTEM</a:t>
            </a:r>
          </a:p>
        </p:txBody>
      </p:sp>
      <p:sp>
        <p:nvSpPr>
          <p:cNvPr id="8" name="object 8"/>
          <p:cNvSpPr/>
          <p:nvPr/>
        </p:nvSpPr>
        <p:spPr>
          <a:xfrm>
            <a:off x="381000" y="1447800"/>
            <a:ext cx="8153400" cy="4876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spc="-175" dirty="0"/>
              <a:t>7</a:t>
            </a:fld>
            <a:endParaRPr spc="-17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469" y="0"/>
            <a:ext cx="71196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635" marR="5080" indent="-1004569">
              <a:lnSpc>
                <a:spcPct val="100000"/>
              </a:lnSpc>
              <a:spcBef>
                <a:spcPts val="100"/>
              </a:spcBef>
            </a:pPr>
            <a:r>
              <a:rPr sz="3600" spc="275" dirty="0"/>
              <a:t>DIFFERENCE BETWEEN </a:t>
            </a:r>
            <a:r>
              <a:rPr sz="3600" spc="330" dirty="0"/>
              <a:t>OPEN  </a:t>
            </a:r>
            <a:r>
              <a:rPr sz="3600" i="1" spc="525" dirty="0"/>
              <a:t>AND </a:t>
            </a:r>
            <a:r>
              <a:rPr sz="3600" i="1" spc="265" dirty="0"/>
              <a:t>CLOSED</a:t>
            </a:r>
            <a:r>
              <a:rPr sz="3600" i="1" spc="65" dirty="0"/>
              <a:t> </a:t>
            </a:r>
            <a:r>
              <a:rPr sz="3600" i="1" spc="135" dirty="0"/>
              <a:t>CYCLES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spc="-175" dirty="0"/>
              <a:t>8</a:t>
            </a:fld>
            <a:endParaRPr spc="-17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12841"/>
            <a:ext cx="3802379" cy="51295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484"/>
              </a:spcBef>
            </a:pPr>
            <a:r>
              <a:rPr sz="3200" i="1" spc="-125" dirty="0">
                <a:solidFill>
                  <a:srgbClr val="FF0000"/>
                </a:solidFill>
                <a:latin typeface="Times New Roman"/>
                <a:cs typeface="Times New Roman"/>
              </a:rPr>
              <a:t>OPEN </a:t>
            </a:r>
            <a:r>
              <a:rPr sz="3200" i="1" spc="-170" dirty="0">
                <a:solidFill>
                  <a:srgbClr val="FF0000"/>
                </a:solidFill>
                <a:latin typeface="Times New Roman"/>
                <a:cs typeface="Times New Roman"/>
              </a:rPr>
              <a:t>CYCLE</a:t>
            </a:r>
            <a:r>
              <a:rPr sz="3200" i="1" spc="-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SYSTEM</a:t>
            </a:r>
            <a:endParaRPr sz="320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00000"/>
              </a:lnSpc>
              <a:spcBef>
                <a:spcPts val="335"/>
              </a:spcBef>
              <a:buSzPct val="91071"/>
              <a:buFont typeface="Wingdings"/>
              <a:buChar char=""/>
              <a:tabLst>
                <a:tab pos="287655" algn="l"/>
              </a:tabLst>
            </a:pPr>
            <a:r>
              <a:rPr sz="2800" i="1" spc="-135" dirty="0">
                <a:solidFill>
                  <a:srgbClr val="FF0000"/>
                </a:solidFill>
                <a:latin typeface="Times New Roman"/>
                <a:cs typeface="Times New Roman"/>
              </a:rPr>
              <a:t>Working </a:t>
            </a:r>
            <a:r>
              <a:rPr sz="2800" i="1" spc="-80" dirty="0">
                <a:solidFill>
                  <a:srgbClr val="FF0000"/>
                </a:solidFill>
                <a:latin typeface="Times New Roman"/>
                <a:cs typeface="Times New Roman"/>
              </a:rPr>
              <a:t>fluid </a:t>
            </a:r>
            <a:r>
              <a:rPr sz="2800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after  </a:t>
            </a:r>
            <a:r>
              <a:rPr sz="2800" i="1" spc="-190" dirty="0">
                <a:solidFill>
                  <a:srgbClr val="FF0000"/>
                </a:solidFill>
                <a:latin typeface="Times New Roman"/>
                <a:cs typeface="Times New Roman"/>
              </a:rPr>
              <a:t>generating electrical </a:t>
            </a:r>
            <a:r>
              <a:rPr sz="2800" i="1" spc="-229" dirty="0">
                <a:solidFill>
                  <a:srgbClr val="FF0000"/>
                </a:solidFill>
                <a:latin typeface="Times New Roman"/>
                <a:cs typeface="Times New Roman"/>
              </a:rPr>
              <a:t>energy  </a:t>
            </a:r>
            <a:r>
              <a:rPr sz="2800" i="1" spc="-15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800" i="1" spc="-215" dirty="0">
                <a:solidFill>
                  <a:srgbClr val="FF0000"/>
                </a:solidFill>
                <a:latin typeface="Times New Roman"/>
                <a:cs typeface="Times New Roman"/>
              </a:rPr>
              <a:t>discharged </a:t>
            </a:r>
            <a:r>
              <a:rPr sz="2800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800" i="1" spc="-114" dirty="0">
                <a:solidFill>
                  <a:srgbClr val="FF0000"/>
                </a:solidFill>
                <a:latin typeface="Times New Roman"/>
                <a:cs typeface="Times New Roman"/>
              </a:rPr>
              <a:t>the  </a:t>
            </a:r>
            <a:r>
              <a:rPr sz="2800" i="1" spc="-204" dirty="0">
                <a:solidFill>
                  <a:srgbClr val="FF0000"/>
                </a:solidFill>
                <a:latin typeface="Times New Roman"/>
                <a:cs typeface="Times New Roman"/>
              </a:rPr>
              <a:t>atmosphere </a:t>
            </a:r>
            <a:r>
              <a:rPr sz="2800" i="1" spc="-165" dirty="0">
                <a:solidFill>
                  <a:srgbClr val="FF0000"/>
                </a:solidFill>
                <a:latin typeface="Times New Roman"/>
                <a:cs typeface="Times New Roman"/>
              </a:rPr>
              <a:t>through </a:t>
            </a:r>
            <a:r>
              <a:rPr sz="2800" i="1" spc="-22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i="1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114" dirty="0">
                <a:solidFill>
                  <a:srgbClr val="FF0000"/>
                </a:solidFill>
                <a:latin typeface="Times New Roman"/>
                <a:cs typeface="Times New Roman"/>
              </a:rPr>
              <a:t>stack.</a:t>
            </a:r>
            <a:endParaRPr sz="2800">
              <a:latin typeface="Times New Roman"/>
              <a:cs typeface="Times New Roman"/>
            </a:endParaRPr>
          </a:p>
          <a:p>
            <a:pPr marL="287020" marR="6350" indent="-274320">
              <a:lnSpc>
                <a:spcPct val="100000"/>
              </a:lnSpc>
              <a:spcBef>
                <a:spcPts val="680"/>
              </a:spcBef>
              <a:buSzPct val="91071"/>
              <a:buFont typeface="Wingdings"/>
              <a:buChar char=""/>
              <a:tabLst>
                <a:tab pos="287655" algn="l"/>
              </a:tabLst>
            </a:pPr>
            <a:r>
              <a:rPr sz="2800" i="1" spc="-190" dirty="0">
                <a:solidFill>
                  <a:srgbClr val="FF0000"/>
                </a:solidFill>
                <a:latin typeface="Times New Roman"/>
                <a:cs typeface="Times New Roman"/>
              </a:rPr>
              <a:t>Operation </a:t>
            </a:r>
            <a:r>
              <a:rPr sz="2800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800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MHD  </a:t>
            </a:r>
            <a:r>
              <a:rPr sz="2800" i="1" spc="-210" dirty="0">
                <a:solidFill>
                  <a:srgbClr val="FF0000"/>
                </a:solidFill>
                <a:latin typeface="Times New Roman"/>
                <a:cs typeface="Times New Roman"/>
              </a:rPr>
              <a:t>generator </a:t>
            </a:r>
            <a:r>
              <a:rPr sz="2800" i="1" spc="-15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800" i="1" spc="-215" dirty="0">
                <a:solidFill>
                  <a:srgbClr val="FF0000"/>
                </a:solidFill>
                <a:latin typeface="Times New Roman"/>
                <a:cs typeface="Times New Roman"/>
              </a:rPr>
              <a:t>done </a:t>
            </a:r>
            <a:r>
              <a:rPr sz="2800" i="1" spc="-155" dirty="0">
                <a:solidFill>
                  <a:srgbClr val="FF0000"/>
                </a:solidFill>
                <a:latin typeface="Times New Roman"/>
                <a:cs typeface="Times New Roman"/>
              </a:rPr>
              <a:t>directly </a:t>
            </a:r>
            <a:r>
              <a:rPr sz="2800" i="1" spc="-200" dirty="0">
                <a:solidFill>
                  <a:srgbClr val="FF0000"/>
                </a:solidFill>
                <a:latin typeface="Times New Roman"/>
                <a:cs typeface="Times New Roman"/>
              </a:rPr>
              <a:t>on  </a:t>
            </a:r>
            <a:r>
              <a:rPr sz="2800" i="1" spc="-180" dirty="0">
                <a:solidFill>
                  <a:srgbClr val="FF0000"/>
                </a:solidFill>
                <a:latin typeface="Times New Roman"/>
                <a:cs typeface="Times New Roman"/>
              </a:rPr>
              <a:t>combustion</a:t>
            </a:r>
            <a:r>
              <a:rPr sz="2800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170" dirty="0">
                <a:solidFill>
                  <a:srgbClr val="FF0000"/>
                </a:solidFill>
                <a:latin typeface="Times New Roman"/>
                <a:cs typeface="Times New Roman"/>
              </a:rPr>
              <a:t>products</a:t>
            </a:r>
            <a:endParaRPr sz="2800">
              <a:latin typeface="Times New Roman"/>
              <a:cs typeface="Times New Roman"/>
            </a:endParaRPr>
          </a:p>
          <a:p>
            <a:pPr marL="287020" marR="461009" indent="-274320">
              <a:lnSpc>
                <a:spcPct val="100000"/>
              </a:lnSpc>
              <a:spcBef>
                <a:spcPts val="675"/>
              </a:spcBef>
              <a:buSzPct val="91071"/>
              <a:buFont typeface="Wingdings"/>
              <a:buChar char=""/>
              <a:tabLst>
                <a:tab pos="287655" algn="l"/>
              </a:tabLst>
            </a:pPr>
            <a:r>
              <a:rPr sz="2800" i="1" spc="-204" dirty="0">
                <a:solidFill>
                  <a:srgbClr val="FF0000"/>
                </a:solidFill>
                <a:latin typeface="Times New Roman"/>
                <a:cs typeface="Times New Roman"/>
              </a:rPr>
              <a:t>Temperature </a:t>
            </a:r>
            <a:r>
              <a:rPr sz="2800" i="1" spc="-225" dirty="0">
                <a:solidFill>
                  <a:srgbClr val="FF0000"/>
                </a:solidFill>
                <a:latin typeface="Times New Roman"/>
                <a:cs typeface="Times New Roman"/>
              </a:rPr>
              <a:t>required </a:t>
            </a:r>
            <a:r>
              <a:rPr sz="2800" i="1" spc="-155" dirty="0">
                <a:solidFill>
                  <a:srgbClr val="FF0000"/>
                </a:solidFill>
                <a:latin typeface="Times New Roman"/>
                <a:cs typeface="Times New Roman"/>
              </a:rPr>
              <a:t>is  </a:t>
            </a:r>
            <a:r>
              <a:rPr sz="2800" i="1" spc="-150" dirty="0">
                <a:solidFill>
                  <a:srgbClr val="FF0000"/>
                </a:solidFill>
                <a:latin typeface="Times New Roman"/>
                <a:cs typeface="Times New Roman"/>
              </a:rPr>
              <a:t>about </a:t>
            </a:r>
            <a:r>
              <a:rPr sz="2800" i="1" spc="-200" dirty="0">
                <a:solidFill>
                  <a:srgbClr val="FF0000"/>
                </a:solidFill>
                <a:latin typeface="Times New Roman"/>
                <a:cs typeface="Times New Roman"/>
              </a:rPr>
              <a:t>2300˚C </a:t>
            </a:r>
            <a:r>
              <a:rPr sz="2800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800" i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200" dirty="0">
                <a:solidFill>
                  <a:srgbClr val="FF0000"/>
                </a:solidFill>
                <a:latin typeface="Times New Roman"/>
                <a:cs typeface="Times New Roman"/>
              </a:rPr>
              <a:t>2700˚C</a:t>
            </a:r>
            <a:endParaRPr sz="2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70"/>
              </a:spcBef>
              <a:buSzPct val="91071"/>
              <a:buFont typeface="Wingdings"/>
              <a:buChar char=""/>
              <a:tabLst>
                <a:tab pos="287655" algn="l"/>
              </a:tabLst>
            </a:pPr>
            <a:r>
              <a:rPr sz="2800" i="1" spc="-204" dirty="0">
                <a:solidFill>
                  <a:srgbClr val="FF0000"/>
                </a:solidFill>
                <a:latin typeface="Times New Roman"/>
                <a:cs typeface="Times New Roman"/>
              </a:rPr>
              <a:t>More</a:t>
            </a:r>
            <a:r>
              <a:rPr sz="2800" i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200" dirty="0">
                <a:solidFill>
                  <a:srgbClr val="FF0000"/>
                </a:solidFill>
                <a:latin typeface="Times New Roman"/>
                <a:cs typeface="Times New Roman"/>
              </a:rPr>
              <a:t>developed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5002" y="1118384"/>
            <a:ext cx="3896995" cy="520954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3000" i="1" spc="-155" dirty="0">
                <a:solidFill>
                  <a:srgbClr val="FF0000"/>
                </a:solidFill>
                <a:latin typeface="Times New Roman"/>
                <a:cs typeface="Times New Roman"/>
              </a:rPr>
              <a:t>CLOSED </a:t>
            </a:r>
            <a:r>
              <a:rPr sz="3000" i="1" spc="-160" dirty="0">
                <a:solidFill>
                  <a:srgbClr val="FF0000"/>
                </a:solidFill>
                <a:latin typeface="Times New Roman"/>
                <a:cs typeface="Times New Roman"/>
              </a:rPr>
              <a:t>CYCLE</a:t>
            </a:r>
            <a:r>
              <a:rPr sz="3000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SYSTEM</a:t>
            </a:r>
            <a:endParaRPr sz="3000">
              <a:latin typeface="Times New Roman"/>
              <a:cs typeface="Times New Roman"/>
            </a:endParaRPr>
          </a:p>
          <a:p>
            <a:pPr marL="292735" marR="135890" indent="-274320" algn="just">
              <a:lnSpc>
                <a:spcPct val="100000"/>
              </a:lnSpc>
              <a:spcBef>
                <a:spcPts val="445"/>
              </a:spcBef>
              <a:buSzPct val="91071"/>
              <a:buFont typeface="Wingdings"/>
              <a:buChar char=""/>
              <a:tabLst>
                <a:tab pos="293370" algn="l"/>
              </a:tabLst>
            </a:pPr>
            <a:r>
              <a:rPr sz="2800" i="1" spc="-135" dirty="0">
                <a:solidFill>
                  <a:srgbClr val="FF0000"/>
                </a:solidFill>
                <a:latin typeface="Times New Roman"/>
                <a:cs typeface="Times New Roman"/>
              </a:rPr>
              <a:t>Working </a:t>
            </a:r>
            <a:r>
              <a:rPr sz="2800" i="1" spc="-80" dirty="0">
                <a:solidFill>
                  <a:srgbClr val="FF0000"/>
                </a:solidFill>
                <a:latin typeface="Times New Roman"/>
                <a:cs typeface="Times New Roman"/>
              </a:rPr>
              <a:t>fluid </a:t>
            </a:r>
            <a:r>
              <a:rPr sz="2800" i="1" spc="-15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800" i="1" spc="-229" dirty="0">
                <a:solidFill>
                  <a:srgbClr val="FF0000"/>
                </a:solidFill>
                <a:latin typeface="Times New Roman"/>
                <a:cs typeface="Times New Roman"/>
              </a:rPr>
              <a:t>recycled </a:t>
            </a:r>
            <a:r>
              <a:rPr sz="2800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to  </a:t>
            </a:r>
            <a:r>
              <a:rPr sz="2800" i="1" spc="-114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800" i="1" spc="-145" dirty="0">
                <a:solidFill>
                  <a:srgbClr val="FF0000"/>
                </a:solidFill>
                <a:latin typeface="Times New Roman"/>
                <a:cs typeface="Times New Roman"/>
              </a:rPr>
              <a:t>heat </a:t>
            </a:r>
            <a:r>
              <a:rPr sz="2800" i="1" spc="-235" dirty="0">
                <a:solidFill>
                  <a:srgbClr val="FF0000"/>
                </a:solidFill>
                <a:latin typeface="Times New Roman"/>
                <a:cs typeface="Times New Roman"/>
              </a:rPr>
              <a:t>sources </a:t>
            </a:r>
            <a:r>
              <a:rPr sz="2800" i="1" spc="-170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800" i="1" spc="-90" dirty="0">
                <a:solidFill>
                  <a:srgbClr val="FF0000"/>
                </a:solidFill>
                <a:latin typeface="Times New Roman"/>
                <a:cs typeface="Times New Roman"/>
              </a:rPr>
              <a:t>thus </a:t>
            </a:r>
            <a:r>
              <a:rPr sz="2800" i="1" spc="-155" dirty="0">
                <a:solidFill>
                  <a:srgbClr val="FF0000"/>
                </a:solidFill>
                <a:latin typeface="Times New Roman"/>
                <a:cs typeface="Times New Roman"/>
              </a:rPr>
              <a:t>is  </a:t>
            </a:r>
            <a:r>
              <a:rPr sz="2800" i="1" spc="-195" dirty="0">
                <a:solidFill>
                  <a:srgbClr val="FF0000"/>
                </a:solidFill>
                <a:latin typeface="Times New Roman"/>
                <a:cs typeface="Times New Roman"/>
              </a:rPr>
              <a:t>used</a:t>
            </a:r>
            <a:r>
              <a:rPr sz="2800" i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195" dirty="0">
                <a:solidFill>
                  <a:srgbClr val="FF0000"/>
                </a:solidFill>
                <a:latin typeface="Times New Roman"/>
                <a:cs typeface="Times New Roman"/>
              </a:rPr>
              <a:t>again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0000"/>
              </a:buClr>
              <a:buFont typeface="Wingdings"/>
              <a:buChar char=""/>
            </a:pPr>
            <a:endParaRPr sz="4050">
              <a:latin typeface="Times New Roman"/>
              <a:cs typeface="Times New Roman"/>
            </a:endParaRPr>
          </a:p>
          <a:p>
            <a:pPr marL="292735" marR="346710" indent="-274320">
              <a:lnSpc>
                <a:spcPct val="100000"/>
              </a:lnSpc>
              <a:buSzPct val="91071"/>
              <a:buFont typeface="Wingdings"/>
              <a:buChar char=""/>
              <a:tabLst>
                <a:tab pos="293370" algn="l"/>
              </a:tabLst>
            </a:pPr>
            <a:r>
              <a:rPr sz="2800" i="1" spc="-180" dirty="0">
                <a:solidFill>
                  <a:srgbClr val="FF0000"/>
                </a:solidFill>
                <a:latin typeface="Times New Roman"/>
                <a:cs typeface="Times New Roman"/>
              </a:rPr>
              <a:t>Helium </a:t>
            </a:r>
            <a:r>
              <a:rPr sz="2800" i="1" spc="-270" dirty="0">
                <a:solidFill>
                  <a:srgbClr val="FF0000"/>
                </a:solidFill>
                <a:latin typeface="Times New Roman"/>
                <a:cs typeface="Times New Roman"/>
              </a:rPr>
              <a:t>or </a:t>
            </a:r>
            <a:r>
              <a:rPr sz="2800" i="1" spc="-130" dirty="0">
                <a:solidFill>
                  <a:srgbClr val="FF0000"/>
                </a:solidFill>
                <a:latin typeface="Times New Roman"/>
                <a:cs typeface="Times New Roman"/>
              </a:rPr>
              <a:t>Argon(with  </a:t>
            </a:r>
            <a:r>
              <a:rPr sz="2800" i="1" spc="-240" dirty="0">
                <a:solidFill>
                  <a:srgbClr val="FF0000"/>
                </a:solidFill>
                <a:latin typeface="Times New Roman"/>
                <a:cs typeface="Times New Roman"/>
              </a:rPr>
              <a:t>Cesium </a:t>
            </a:r>
            <a:r>
              <a:rPr sz="2800" i="1" spc="-215" dirty="0">
                <a:solidFill>
                  <a:srgbClr val="FF0000"/>
                </a:solidFill>
                <a:latin typeface="Times New Roman"/>
                <a:cs typeface="Times New Roman"/>
              </a:rPr>
              <a:t>Seeding) </a:t>
            </a:r>
            <a:r>
              <a:rPr sz="2800" i="1" spc="-15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800" i="1" spc="-195" dirty="0">
                <a:solidFill>
                  <a:srgbClr val="FF0000"/>
                </a:solidFill>
                <a:latin typeface="Times New Roman"/>
                <a:cs typeface="Times New Roman"/>
              </a:rPr>
              <a:t>used </a:t>
            </a:r>
            <a:r>
              <a:rPr sz="2800" i="1" spc="-215" dirty="0">
                <a:solidFill>
                  <a:srgbClr val="FF0000"/>
                </a:solidFill>
                <a:latin typeface="Times New Roman"/>
                <a:cs typeface="Times New Roman"/>
              </a:rPr>
              <a:t>as  </a:t>
            </a:r>
            <a:r>
              <a:rPr sz="2800" i="1" spc="-114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800" i="1" spc="-150" dirty="0">
                <a:solidFill>
                  <a:srgbClr val="FF0000"/>
                </a:solidFill>
                <a:latin typeface="Times New Roman"/>
                <a:cs typeface="Times New Roman"/>
              </a:rPr>
              <a:t>working</a:t>
            </a:r>
            <a:r>
              <a:rPr sz="2800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80" dirty="0">
                <a:solidFill>
                  <a:srgbClr val="FF0000"/>
                </a:solidFill>
                <a:latin typeface="Times New Roman"/>
                <a:cs typeface="Times New Roman"/>
              </a:rPr>
              <a:t>fluid.</a:t>
            </a:r>
            <a:endParaRPr sz="2800">
              <a:latin typeface="Times New Roman"/>
              <a:cs typeface="Times New Roman"/>
            </a:endParaRPr>
          </a:p>
          <a:p>
            <a:pPr marL="292735" marR="681355" indent="-274320">
              <a:lnSpc>
                <a:spcPct val="100000"/>
              </a:lnSpc>
              <a:spcBef>
                <a:spcPts val="675"/>
              </a:spcBef>
              <a:buSzPct val="91071"/>
              <a:buFont typeface="Wingdings"/>
              <a:buChar char=""/>
              <a:tabLst>
                <a:tab pos="293370" algn="l"/>
              </a:tabLst>
            </a:pPr>
            <a:r>
              <a:rPr sz="2800" i="1" spc="-204" dirty="0">
                <a:solidFill>
                  <a:srgbClr val="FF0000"/>
                </a:solidFill>
                <a:latin typeface="Times New Roman"/>
                <a:cs typeface="Times New Roman"/>
              </a:rPr>
              <a:t>Temperature </a:t>
            </a:r>
            <a:r>
              <a:rPr sz="2800" i="1" spc="-225" dirty="0">
                <a:solidFill>
                  <a:srgbClr val="FF0000"/>
                </a:solidFill>
                <a:latin typeface="Times New Roman"/>
                <a:cs typeface="Times New Roman"/>
              </a:rPr>
              <a:t>required </a:t>
            </a:r>
            <a:r>
              <a:rPr sz="2800" i="1" spc="-155" dirty="0">
                <a:solidFill>
                  <a:srgbClr val="FF0000"/>
                </a:solidFill>
                <a:latin typeface="Times New Roman"/>
                <a:cs typeface="Times New Roman"/>
              </a:rPr>
              <a:t>is  </a:t>
            </a:r>
            <a:r>
              <a:rPr sz="2800" i="1" spc="-150" dirty="0">
                <a:solidFill>
                  <a:srgbClr val="FF0000"/>
                </a:solidFill>
                <a:latin typeface="Times New Roman"/>
                <a:cs typeface="Times New Roman"/>
              </a:rPr>
              <a:t>about</a:t>
            </a:r>
            <a:r>
              <a:rPr sz="2800" i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204" dirty="0">
                <a:solidFill>
                  <a:srgbClr val="FF0000"/>
                </a:solidFill>
                <a:latin typeface="Times New Roman"/>
                <a:cs typeface="Times New Roman"/>
              </a:rPr>
              <a:t>530˚C</a:t>
            </a:r>
            <a:endParaRPr sz="2800">
              <a:latin typeface="Times New Roman"/>
              <a:cs typeface="Times New Roman"/>
            </a:endParaRPr>
          </a:p>
          <a:p>
            <a:pPr marL="292735" indent="-274320">
              <a:lnSpc>
                <a:spcPct val="100000"/>
              </a:lnSpc>
              <a:spcBef>
                <a:spcPts val="670"/>
              </a:spcBef>
              <a:buSzPct val="91071"/>
              <a:buFont typeface="Wingdings"/>
              <a:buChar char=""/>
              <a:tabLst>
                <a:tab pos="293370" algn="l"/>
              </a:tabLst>
            </a:pPr>
            <a:r>
              <a:rPr sz="2800" i="1" spc="-160" dirty="0">
                <a:solidFill>
                  <a:srgbClr val="FF0000"/>
                </a:solidFill>
                <a:latin typeface="Times New Roman"/>
                <a:cs typeface="Times New Roman"/>
              </a:rPr>
              <a:t>Less</a:t>
            </a:r>
            <a:r>
              <a:rPr sz="2800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200" dirty="0">
                <a:solidFill>
                  <a:srgbClr val="FF0000"/>
                </a:solidFill>
                <a:latin typeface="Times New Roman"/>
                <a:cs typeface="Times New Roman"/>
              </a:rPr>
              <a:t>developed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92400" y="316737"/>
            <a:ext cx="36791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85" dirty="0"/>
              <a:t>ADVANTAGES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spc="-175" dirty="0"/>
              <a:t>9</a:t>
            </a:fld>
            <a:endParaRPr spc="-175" dirty="0"/>
          </a:p>
        </p:txBody>
      </p:sp>
      <p:sp>
        <p:nvSpPr>
          <p:cNvPr id="8" name="object 8"/>
          <p:cNvSpPr txBox="1"/>
          <p:nvPr/>
        </p:nvSpPr>
        <p:spPr>
          <a:xfrm>
            <a:off x="535940" y="1607261"/>
            <a:ext cx="7148830" cy="4227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D0D0D"/>
              </a:buClr>
              <a:buSzPct val="94230"/>
              <a:buFont typeface="Wingdings"/>
              <a:buChar char=""/>
              <a:tabLst>
                <a:tab pos="287655" algn="l"/>
              </a:tabLst>
            </a:pPr>
            <a:r>
              <a:rPr sz="2600" i="1" spc="-90" dirty="0">
                <a:solidFill>
                  <a:srgbClr val="FF0000"/>
                </a:solidFill>
                <a:latin typeface="Times New Roman"/>
                <a:cs typeface="Times New Roman"/>
              </a:rPr>
              <a:t>No </a:t>
            </a:r>
            <a:r>
              <a:rPr sz="2600" i="1" spc="-170" dirty="0">
                <a:solidFill>
                  <a:srgbClr val="FF0000"/>
                </a:solidFill>
                <a:latin typeface="Times New Roman"/>
                <a:cs typeface="Times New Roman"/>
              </a:rPr>
              <a:t>moving </a:t>
            </a:r>
            <a:r>
              <a:rPr sz="2600" i="1" spc="-130" dirty="0">
                <a:solidFill>
                  <a:srgbClr val="FF0000"/>
                </a:solidFill>
                <a:latin typeface="Times New Roman"/>
                <a:cs typeface="Times New Roman"/>
              </a:rPr>
              <a:t>parts, </a:t>
            </a:r>
            <a:r>
              <a:rPr sz="2600" i="1" spc="-220" dirty="0">
                <a:solidFill>
                  <a:srgbClr val="FF0000"/>
                </a:solidFill>
                <a:latin typeface="Times New Roman"/>
                <a:cs typeface="Times New Roman"/>
              </a:rPr>
              <a:t>so </a:t>
            </a:r>
            <a:r>
              <a:rPr sz="2600" i="1" spc="-180" dirty="0">
                <a:solidFill>
                  <a:srgbClr val="FF0000"/>
                </a:solidFill>
                <a:latin typeface="Times New Roman"/>
                <a:cs typeface="Times New Roman"/>
              </a:rPr>
              <a:t>no </a:t>
            </a:r>
            <a:r>
              <a:rPr sz="2600" i="1" spc="-195" dirty="0">
                <a:solidFill>
                  <a:srgbClr val="FF0000"/>
                </a:solidFill>
                <a:latin typeface="Times New Roman"/>
                <a:cs typeface="Times New Roman"/>
              </a:rPr>
              <a:t>mechanical</a:t>
            </a:r>
            <a:r>
              <a:rPr sz="2600" i="1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180" dirty="0">
                <a:solidFill>
                  <a:srgbClr val="FF0000"/>
                </a:solidFill>
                <a:latin typeface="Times New Roman"/>
                <a:cs typeface="Times New Roman"/>
              </a:rPr>
              <a:t>losses.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D0D0D"/>
              </a:buClr>
              <a:buFont typeface="Wingdings"/>
              <a:buChar char=""/>
            </a:pPr>
            <a:endParaRPr sz="3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D0D0D"/>
              </a:buClr>
              <a:buSzPct val="94230"/>
              <a:buFont typeface="Wingdings"/>
              <a:buChar char=""/>
              <a:tabLst>
                <a:tab pos="287655" algn="l"/>
                <a:tab pos="2555875" algn="l"/>
                <a:tab pos="2886710" algn="l"/>
              </a:tabLst>
            </a:pPr>
            <a:r>
              <a:rPr sz="2600" i="1" spc="-180" dirty="0">
                <a:solidFill>
                  <a:srgbClr val="FF0000"/>
                </a:solidFill>
                <a:latin typeface="Times New Roman"/>
                <a:cs typeface="Times New Roman"/>
              </a:rPr>
              <a:t>Overall</a:t>
            </a:r>
            <a:r>
              <a:rPr sz="2600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Efficiency	</a:t>
            </a:r>
            <a:r>
              <a:rPr sz="2600" i="1" spc="-140" dirty="0">
                <a:solidFill>
                  <a:srgbClr val="FF0000"/>
                </a:solidFill>
                <a:latin typeface="Times New Roman"/>
                <a:cs typeface="Times New Roman"/>
              </a:rPr>
              <a:t>is	</a:t>
            </a:r>
            <a:r>
              <a:rPr sz="2600" i="1" spc="-135" dirty="0">
                <a:solidFill>
                  <a:srgbClr val="FF0000"/>
                </a:solidFill>
                <a:latin typeface="Times New Roman"/>
                <a:cs typeface="Times New Roman"/>
              </a:rPr>
              <a:t>about</a:t>
            </a:r>
            <a:r>
              <a:rPr sz="2600" i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204" dirty="0">
                <a:solidFill>
                  <a:srgbClr val="FF0000"/>
                </a:solidFill>
                <a:latin typeface="Times New Roman"/>
                <a:cs typeface="Times New Roman"/>
              </a:rPr>
              <a:t>50%.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D0D0D"/>
              </a:buClr>
              <a:buFont typeface="Wingdings"/>
              <a:buChar char=""/>
            </a:pPr>
            <a:endParaRPr sz="3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D0D0D"/>
              </a:buClr>
              <a:buSzPct val="94230"/>
              <a:buFont typeface="Wingdings"/>
              <a:buChar char=""/>
              <a:tabLst>
                <a:tab pos="287655" algn="l"/>
                <a:tab pos="2442210" algn="l"/>
              </a:tabLst>
            </a:pPr>
            <a:r>
              <a:rPr sz="2600" i="1" spc="-185" dirty="0">
                <a:solidFill>
                  <a:srgbClr val="FF0000"/>
                </a:solidFill>
                <a:latin typeface="Times New Roman"/>
                <a:cs typeface="Times New Roman"/>
              </a:rPr>
              <a:t>Large</a:t>
            </a:r>
            <a:r>
              <a:rPr sz="2600" i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100" dirty="0">
                <a:solidFill>
                  <a:srgbClr val="FF0000"/>
                </a:solidFill>
                <a:latin typeface="Times New Roman"/>
                <a:cs typeface="Times New Roman"/>
              </a:rPr>
              <a:t>Amount</a:t>
            </a:r>
            <a:r>
              <a:rPr sz="2600" i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of	</a:t>
            </a:r>
            <a:r>
              <a:rPr sz="2600" i="1" spc="-120" dirty="0">
                <a:solidFill>
                  <a:srgbClr val="FF0000"/>
                </a:solidFill>
                <a:latin typeface="Times New Roman"/>
                <a:cs typeface="Times New Roman"/>
              </a:rPr>
              <a:t>pollution </a:t>
            </a:r>
            <a:r>
              <a:rPr sz="2600" i="1" spc="-165" dirty="0">
                <a:solidFill>
                  <a:srgbClr val="FF0000"/>
                </a:solidFill>
                <a:latin typeface="Times New Roman"/>
                <a:cs typeface="Times New Roman"/>
              </a:rPr>
              <a:t>free </a:t>
            </a:r>
            <a:r>
              <a:rPr sz="2600" i="1" spc="-180" dirty="0">
                <a:solidFill>
                  <a:srgbClr val="FF0000"/>
                </a:solidFill>
                <a:latin typeface="Times New Roman"/>
                <a:cs typeface="Times New Roman"/>
              </a:rPr>
              <a:t>power </a:t>
            </a:r>
            <a:r>
              <a:rPr sz="2600" i="1" spc="-14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600" i="1" spc="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175" dirty="0">
                <a:solidFill>
                  <a:srgbClr val="FF0000"/>
                </a:solidFill>
                <a:latin typeface="Times New Roman"/>
                <a:cs typeface="Times New Roman"/>
              </a:rPr>
              <a:t>generated.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D0D0D"/>
              </a:buClr>
              <a:buFont typeface="Wingdings"/>
              <a:buChar char=""/>
            </a:pPr>
            <a:endParaRPr sz="3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D0D0D"/>
              </a:buClr>
              <a:buSzPct val="94230"/>
              <a:buFont typeface="Wingdings"/>
              <a:buChar char=""/>
              <a:tabLst>
                <a:tab pos="287655" algn="l"/>
                <a:tab pos="923290" algn="l"/>
              </a:tabLst>
            </a:pPr>
            <a:r>
              <a:rPr sz="2600" i="1" spc="-90" dirty="0">
                <a:solidFill>
                  <a:srgbClr val="FF0000"/>
                </a:solidFill>
                <a:latin typeface="Times New Roman"/>
                <a:cs typeface="Times New Roman"/>
              </a:rPr>
              <a:t>Size	</a:t>
            </a:r>
            <a:r>
              <a:rPr sz="2600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600" i="1" spc="-100" dirty="0">
                <a:solidFill>
                  <a:srgbClr val="FF0000"/>
                </a:solidFill>
                <a:latin typeface="Times New Roman"/>
                <a:cs typeface="Times New Roman"/>
              </a:rPr>
              <a:t>Plant </a:t>
            </a:r>
            <a:r>
              <a:rPr sz="2600" i="1" spc="-140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600" i="1" spc="-170" dirty="0">
                <a:solidFill>
                  <a:srgbClr val="FF0000"/>
                </a:solidFill>
                <a:latin typeface="Times New Roman"/>
                <a:cs typeface="Times New Roman"/>
              </a:rPr>
              <a:t>small </a:t>
            </a:r>
            <a:r>
              <a:rPr sz="2600" i="1" spc="-229" dirty="0">
                <a:solidFill>
                  <a:srgbClr val="FF0000"/>
                </a:solidFill>
                <a:latin typeface="Times New Roman"/>
                <a:cs typeface="Times New Roman"/>
              </a:rPr>
              <a:t>compared </a:t>
            </a:r>
            <a:r>
              <a:rPr sz="2600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600" i="1" spc="-165" dirty="0">
                <a:solidFill>
                  <a:srgbClr val="FF0000"/>
                </a:solidFill>
                <a:latin typeface="Times New Roman"/>
                <a:cs typeface="Times New Roman"/>
              </a:rPr>
              <a:t>other </a:t>
            </a:r>
            <a:r>
              <a:rPr sz="2600" i="1" spc="-150" dirty="0">
                <a:solidFill>
                  <a:srgbClr val="FF0000"/>
                </a:solidFill>
                <a:latin typeface="Times New Roman"/>
                <a:cs typeface="Times New Roman"/>
              </a:rPr>
              <a:t>Fossil </a:t>
            </a:r>
            <a:r>
              <a:rPr sz="2600" i="1" spc="-90" dirty="0">
                <a:solidFill>
                  <a:srgbClr val="FF0000"/>
                </a:solidFill>
                <a:latin typeface="Times New Roman"/>
                <a:cs typeface="Times New Roman"/>
              </a:rPr>
              <a:t>fuel</a:t>
            </a:r>
            <a:r>
              <a:rPr sz="26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plants.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D0D0D"/>
              </a:buClr>
              <a:buFont typeface="Wingdings"/>
              <a:buChar char=""/>
            </a:pPr>
            <a:endParaRPr sz="3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D0D0D"/>
              </a:buClr>
              <a:buSzPct val="94230"/>
              <a:buFont typeface="Wingdings"/>
              <a:buChar char=""/>
              <a:tabLst>
                <a:tab pos="287655" algn="l"/>
              </a:tabLst>
            </a:pPr>
            <a:r>
              <a:rPr sz="2600" i="1" spc="-145" dirty="0">
                <a:solidFill>
                  <a:srgbClr val="FF0000"/>
                </a:solidFill>
                <a:latin typeface="Times New Roman"/>
                <a:cs typeface="Times New Roman"/>
              </a:rPr>
              <a:t>Less </a:t>
            </a:r>
            <a:r>
              <a:rPr sz="2600" i="1" spc="-170" dirty="0">
                <a:solidFill>
                  <a:srgbClr val="FF0000"/>
                </a:solidFill>
                <a:latin typeface="Times New Roman"/>
                <a:cs typeface="Times New Roman"/>
              </a:rPr>
              <a:t>overall generation</a:t>
            </a:r>
            <a:r>
              <a:rPr sz="2600" i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140" dirty="0">
                <a:solidFill>
                  <a:srgbClr val="FF0000"/>
                </a:solidFill>
                <a:latin typeface="Times New Roman"/>
                <a:cs typeface="Times New Roman"/>
              </a:rPr>
              <a:t>cost.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307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INTRODUCTION</vt:lpstr>
      <vt:lpstr>HISTORY OF MHD</vt:lpstr>
      <vt:lpstr>PRINCIPLE Faraday’s Law of Electromagnetic Induction :  When an electric conductor moves across a magnetic field,  an emf is induced in it, which produces an electric current .</vt:lpstr>
      <vt:lpstr>METHODS OF MHD POWER  GENERATION</vt:lpstr>
      <vt:lpstr>OPEN CYCLE MHD SYSTEM</vt:lpstr>
      <vt:lpstr>CLOSED CYCLE MHD SYSTEM</vt:lpstr>
      <vt:lpstr>DIFFERENCE BETWEEN OPEN  AND CLOSED CYCLES</vt:lpstr>
      <vt:lpstr>ADVANTAGES</vt:lpstr>
      <vt:lpstr>DISADVANTAGES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zahoor</dc:creator>
  <cp:lastModifiedBy>Windows User</cp:lastModifiedBy>
  <cp:revision>2</cp:revision>
  <dcterms:created xsi:type="dcterms:W3CDTF">2018-08-15T16:48:44Z</dcterms:created>
  <dcterms:modified xsi:type="dcterms:W3CDTF">2018-08-15T16:59:09Z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2018-08-15T00:00:00Z</vt:filetime>
  </property>
</Properties>
</file>