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C1A-D34A-46E3-8B9B-DAE909575B50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BABE-00FC-49A8-8796-40F3AA3B4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2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C1A-D34A-46E3-8B9B-DAE909575B50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BABE-00FC-49A8-8796-40F3AA3B4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4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C1A-D34A-46E3-8B9B-DAE909575B50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BABE-00FC-49A8-8796-40F3AA3B4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1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C1A-D34A-46E3-8B9B-DAE909575B50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BABE-00FC-49A8-8796-40F3AA3B4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C1A-D34A-46E3-8B9B-DAE909575B50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BABE-00FC-49A8-8796-40F3AA3B4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3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C1A-D34A-46E3-8B9B-DAE909575B50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BABE-00FC-49A8-8796-40F3AA3B4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2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C1A-D34A-46E3-8B9B-DAE909575B50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BABE-00FC-49A8-8796-40F3AA3B4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5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C1A-D34A-46E3-8B9B-DAE909575B50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BABE-00FC-49A8-8796-40F3AA3B4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10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C1A-D34A-46E3-8B9B-DAE909575B50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BABE-00FC-49A8-8796-40F3AA3B4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97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C1A-D34A-46E3-8B9B-DAE909575B50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BABE-00FC-49A8-8796-40F3AA3B4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C1A-D34A-46E3-8B9B-DAE909575B50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BABE-00FC-49A8-8796-40F3AA3B4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69C1A-D34A-46E3-8B9B-DAE909575B50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BABE-00FC-49A8-8796-40F3AA3B4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1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395535" y="216318"/>
            <a:ext cx="8391807" cy="1583390"/>
            <a:chOff x="0" y="2296"/>
            <a:chExt cx="14400" cy="5922"/>
          </a:xfrm>
        </p:grpSpPr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7" y="2296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7" y="811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0" y="6232"/>
              <a:ext cx="14400" cy="0"/>
            </a:xfrm>
            <a:prstGeom prst="line">
              <a:avLst/>
            </a:prstGeom>
            <a:noFill/>
            <a:ln w="4572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500" y="3734"/>
              <a:ext cx="10320" cy="1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AutoShape 26"/>
            <p:cNvSpPr>
              <a:spLocks/>
            </p:cNvSpPr>
            <p:nvPr/>
          </p:nvSpPr>
          <p:spPr bwMode="auto">
            <a:xfrm>
              <a:off x="2462" y="3797"/>
              <a:ext cx="10395" cy="1590"/>
            </a:xfrm>
            <a:custGeom>
              <a:avLst/>
              <a:gdLst>
                <a:gd name="T0" fmla="+- 0 12757 2399"/>
                <a:gd name="T1" fmla="*/ T0 w 10395"/>
                <a:gd name="T2" fmla="+- 0 2867 2867"/>
                <a:gd name="T3" fmla="*/ 2867 h 756"/>
                <a:gd name="T4" fmla="+- 0 2437 2399"/>
                <a:gd name="T5" fmla="*/ T4 w 10395"/>
                <a:gd name="T6" fmla="+- 0 2867 2867"/>
                <a:gd name="T7" fmla="*/ 2867 h 756"/>
                <a:gd name="T8" fmla="+- 0 2423 2399"/>
                <a:gd name="T9" fmla="*/ T8 w 10395"/>
                <a:gd name="T10" fmla="+- 0 2870 2867"/>
                <a:gd name="T11" fmla="*/ 2870 h 756"/>
                <a:gd name="T12" fmla="+- 0 2411 2399"/>
                <a:gd name="T13" fmla="*/ T12 w 10395"/>
                <a:gd name="T14" fmla="+- 0 2878 2867"/>
                <a:gd name="T15" fmla="*/ 2878 h 756"/>
                <a:gd name="T16" fmla="+- 0 2402 2399"/>
                <a:gd name="T17" fmla="*/ T16 w 10395"/>
                <a:gd name="T18" fmla="+- 0 2891 2867"/>
                <a:gd name="T19" fmla="*/ 2891 h 756"/>
                <a:gd name="T20" fmla="+- 0 2399 2399"/>
                <a:gd name="T21" fmla="*/ T20 w 10395"/>
                <a:gd name="T22" fmla="+- 0 2905 2867"/>
                <a:gd name="T23" fmla="*/ 2905 h 756"/>
                <a:gd name="T24" fmla="+- 0 2399 2399"/>
                <a:gd name="T25" fmla="*/ T24 w 10395"/>
                <a:gd name="T26" fmla="+- 0 3586 2867"/>
                <a:gd name="T27" fmla="*/ 3586 h 756"/>
                <a:gd name="T28" fmla="+- 0 2402 2399"/>
                <a:gd name="T29" fmla="*/ T28 w 10395"/>
                <a:gd name="T30" fmla="+- 0 3600 2867"/>
                <a:gd name="T31" fmla="*/ 3600 h 756"/>
                <a:gd name="T32" fmla="+- 0 2411 2399"/>
                <a:gd name="T33" fmla="*/ T32 w 10395"/>
                <a:gd name="T34" fmla="+- 0 3612 2867"/>
                <a:gd name="T35" fmla="*/ 3612 h 756"/>
                <a:gd name="T36" fmla="+- 0 2423 2399"/>
                <a:gd name="T37" fmla="*/ T36 w 10395"/>
                <a:gd name="T38" fmla="+- 0 3620 2867"/>
                <a:gd name="T39" fmla="*/ 3620 h 756"/>
                <a:gd name="T40" fmla="+- 0 2437 2399"/>
                <a:gd name="T41" fmla="*/ T40 w 10395"/>
                <a:gd name="T42" fmla="+- 0 3623 2867"/>
                <a:gd name="T43" fmla="*/ 3623 h 756"/>
                <a:gd name="T44" fmla="+- 0 12757 2399"/>
                <a:gd name="T45" fmla="*/ T44 w 10395"/>
                <a:gd name="T46" fmla="+- 0 3623 2867"/>
                <a:gd name="T47" fmla="*/ 3623 h 756"/>
                <a:gd name="T48" fmla="+- 0 12771 2399"/>
                <a:gd name="T49" fmla="*/ T48 w 10395"/>
                <a:gd name="T50" fmla="+- 0 3620 2867"/>
                <a:gd name="T51" fmla="*/ 3620 h 756"/>
                <a:gd name="T52" fmla="+- 0 12783 2399"/>
                <a:gd name="T53" fmla="*/ T52 w 10395"/>
                <a:gd name="T54" fmla="+- 0 3612 2867"/>
                <a:gd name="T55" fmla="*/ 3612 h 756"/>
                <a:gd name="T56" fmla="+- 0 12791 2399"/>
                <a:gd name="T57" fmla="*/ T56 w 10395"/>
                <a:gd name="T58" fmla="+- 0 3600 2867"/>
                <a:gd name="T59" fmla="*/ 3600 h 756"/>
                <a:gd name="T60" fmla="+- 0 12794 2399"/>
                <a:gd name="T61" fmla="*/ T60 w 10395"/>
                <a:gd name="T62" fmla="+- 0 3586 2867"/>
                <a:gd name="T63" fmla="*/ 3586 h 756"/>
                <a:gd name="T64" fmla="+- 0 12794 2399"/>
                <a:gd name="T65" fmla="*/ T64 w 10395"/>
                <a:gd name="T66" fmla="+- 0 3578 2867"/>
                <a:gd name="T67" fmla="*/ 3578 h 756"/>
                <a:gd name="T68" fmla="+- 0 2445 2399"/>
                <a:gd name="T69" fmla="*/ T68 w 10395"/>
                <a:gd name="T70" fmla="+- 0 3578 2867"/>
                <a:gd name="T71" fmla="*/ 3578 h 756"/>
                <a:gd name="T72" fmla="+- 0 2445 2399"/>
                <a:gd name="T73" fmla="*/ T72 w 10395"/>
                <a:gd name="T74" fmla="+- 0 2913 2867"/>
                <a:gd name="T75" fmla="*/ 2913 h 756"/>
                <a:gd name="T76" fmla="+- 0 12794 2399"/>
                <a:gd name="T77" fmla="*/ T76 w 10395"/>
                <a:gd name="T78" fmla="+- 0 2913 2867"/>
                <a:gd name="T79" fmla="*/ 2913 h 756"/>
                <a:gd name="T80" fmla="+- 0 12794 2399"/>
                <a:gd name="T81" fmla="*/ T80 w 10395"/>
                <a:gd name="T82" fmla="+- 0 2905 2867"/>
                <a:gd name="T83" fmla="*/ 2905 h 756"/>
                <a:gd name="T84" fmla="+- 0 12791 2399"/>
                <a:gd name="T85" fmla="*/ T84 w 10395"/>
                <a:gd name="T86" fmla="+- 0 2891 2867"/>
                <a:gd name="T87" fmla="*/ 2891 h 756"/>
                <a:gd name="T88" fmla="+- 0 12783 2399"/>
                <a:gd name="T89" fmla="*/ T88 w 10395"/>
                <a:gd name="T90" fmla="+- 0 2878 2867"/>
                <a:gd name="T91" fmla="*/ 2878 h 756"/>
                <a:gd name="T92" fmla="+- 0 12771 2399"/>
                <a:gd name="T93" fmla="*/ T92 w 10395"/>
                <a:gd name="T94" fmla="+- 0 2870 2867"/>
                <a:gd name="T95" fmla="*/ 2870 h 756"/>
                <a:gd name="T96" fmla="+- 0 12757 2399"/>
                <a:gd name="T97" fmla="*/ T96 w 10395"/>
                <a:gd name="T98" fmla="+- 0 2867 2867"/>
                <a:gd name="T99" fmla="*/ 2867 h 756"/>
                <a:gd name="T100" fmla="+- 0 12794 2399"/>
                <a:gd name="T101" fmla="*/ T100 w 10395"/>
                <a:gd name="T102" fmla="+- 0 2913 2867"/>
                <a:gd name="T103" fmla="*/ 2913 h 756"/>
                <a:gd name="T104" fmla="+- 0 12749 2399"/>
                <a:gd name="T105" fmla="*/ T104 w 10395"/>
                <a:gd name="T106" fmla="+- 0 2913 2867"/>
                <a:gd name="T107" fmla="*/ 2913 h 756"/>
                <a:gd name="T108" fmla="+- 0 12749 2399"/>
                <a:gd name="T109" fmla="*/ T108 w 10395"/>
                <a:gd name="T110" fmla="+- 0 3578 2867"/>
                <a:gd name="T111" fmla="*/ 3578 h 756"/>
                <a:gd name="T112" fmla="+- 0 12794 2399"/>
                <a:gd name="T113" fmla="*/ T112 w 10395"/>
                <a:gd name="T114" fmla="+- 0 3578 2867"/>
                <a:gd name="T115" fmla="*/ 3578 h 756"/>
                <a:gd name="T116" fmla="+- 0 12794 2399"/>
                <a:gd name="T117" fmla="*/ T116 w 10395"/>
                <a:gd name="T118" fmla="+- 0 2913 2867"/>
                <a:gd name="T119" fmla="*/ 2913 h 756"/>
                <a:gd name="T120" fmla="+- 0 12734 2399"/>
                <a:gd name="T121" fmla="*/ T120 w 10395"/>
                <a:gd name="T122" fmla="+- 0 2928 2867"/>
                <a:gd name="T123" fmla="*/ 2928 h 756"/>
                <a:gd name="T124" fmla="+- 0 2460 2399"/>
                <a:gd name="T125" fmla="*/ T124 w 10395"/>
                <a:gd name="T126" fmla="+- 0 2928 2867"/>
                <a:gd name="T127" fmla="*/ 2928 h 756"/>
                <a:gd name="T128" fmla="+- 0 2460 2399"/>
                <a:gd name="T129" fmla="*/ T128 w 10395"/>
                <a:gd name="T130" fmla="+- 0 3563 2867"/>
                <a:gd name="T131" fmla="*/ 3563 h 756"/>
                <a:gd name="T132" fmla="+- 0 12734 2399"/>
                <a:gd name="T133" fmla="*/ T132 w 10395"/>
                <a:gd name="T134" fmla="+- 0 3563 2867"/>
                <a:gd name="T135" fmla="*/ 3563 h 756"/>
                <a:gd name="T136" fmla="+- 0 12734 2399"/>
                <a:gd name="T137" fmla="*/ T136 w 10395"/>
                <a:gd name="T138" fmla="+- 0 3548 2867"/>
                <a:gd name="T139" fmla="*/ 3548 h 756"/>
                <a:gd name="T140" fmla="+- 0 2475 2399"/>
                <a:gd name="T141" fmla="*/ T140 w 10395"/>
                <a:gd name="T142" fmla="+- 0 3548 2867"/>
                <a:gd name="T143" fmla="*/ 3548 h 756"/>
                <a:gd name="T144" fmla="+- 0 2475 2399"/>
                <a:gd name="T145" fmla="*/ T144 w 10395"/>
                <a:gd name="T146" fmla="+- 0 2943 2867"/>
                <a:gd name="T147" fmla="*/ 2943 h 756"/>
                <a:gd name="T148" fmla="+- 0 12734 2399"/>
                <a:gd name="T149" fmla="*/ T148 w 10395"/>
                <a:gd name="T150" fmla="+- 0 2943 2867"/>
                <a:gd name="T151" fmla="*/ 2943 h 756"/>
                <a:gd name="T152" fmla="+- 0 12734 2399"/>
                <a:gd name="T153" fmla="*/ T152 w 10395"/>
                <a:gd name="T154" fmla="+- 0 2928 2867"/>
                <a:gd name="T155" fmla="*/ 2928 h 756"/>
                <a:gd name="T156" fmla="+- 0 12734 2399"/>
                <a:gd name="T157" fmla="*/ T156 w 10395"/>
                <a:gd name="T158" fmla="+- 0 2943 2867"/>
                <a:gd name="T159" fmla="*/ 2943 h 756"/>
                <a:gd name="T160" fmla="+- 0 12719 2399"/>
                <a:gd name="T161" fmla="*/ T160 w 10395"/>
                <a:gd name="T162" fmla="+- 0 2943 2867"/>
                <a:gd name="T163" fmla="*/ 2943 h 756"/>
                <a:gd name="T164" fmla="+- 0 12719 2399"/>
                <a:gd name="T165" fmla="*/ T164 w 10395"/>
                <a:gd name="T166" fmla="+- 0 3548 2867"/>
                <a:gd name="T167" fmla="*/ 3548 h 756"/>
                <a:gd name="T168" fmla="+- 0 12734 2399"/>
                <a:gd name="T169" fmla="*/ T168 w 10395"/>
                <a:gd name="T170" fmla="+- 0 3548 2867"/>
                <a:gd name="T171" fmla="*/ 3548 h 756"/>
                <a:gd name="T172" fmla="+- 0 12734 2399"/>
                <a:gd name="T173" fmla="*/ T172 w 10395"/>
                <a:gd name="T174" fmla="+- 0 2943 2867"/>
                <a:gd name="T175" fmla="*/ 2943 h 7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</a:cxnLst>
              <a:rect l="0" t="0" r="r" b="b"/>
              <a:pathLst>
                <a:path w="10395" h="756">
                  <a:moveTo>
                    <a:pt x="10358" y="0"/>
                  </a:moveTo>
                  <a:lnTo>
                    <a:pt x="38" y="0"/>
                  </a:lnTo>
                  <a:lnTo>
                    <a:pt x="24" y="3"/>
                  </a:lnTo>
                  <a:lnTo>
                    <a:pt x="12" y="11"/>
                  </a:lnTo>
                  <a:lnTo>
                    <a:pt x="3" y="24"/>
                  </a:lnTo>
                  <a:lnTo>
                    <a:pt x="0" y="38"/>
                  </a:lnTo>
                  <a:lnTo>
                    <a:pt x="0" y="719"/>
                  </a:lnTo>
                  <a:lnTo>
                    <a:pt x="3" y="733"/>
                  </a:lnTo>
                  <a:lnTo>
                    <a:pt x="12" y="745"/>
                  </a:lnTo>
                  <a:lnTo>
                    <a:pt x="24" y="753"/>
                  </a:lnTo>
                  <a:lnTo>
                    <a:pt x="38" y="756"/>
                  </a:lnTo>
                  <a:lnTo>
                    <a:pt x="10358" y="756"/>
                  </a:lnTo>
                  <a:lnTo>
                    <a:pt x="10372" y="753"/>
                  </a:lnTo>
                  <a:lnTo>
                    <a:pt x="10384" y="745"/>
                  </a:lnTo>
                  <a:lnTo>
                    <a:pt x="10392" y="733"/>
                  </a:lnTo>
                  <a:lnTo>
                    <a:pt x="10395" y="719"/>
                  </a:lnTo>
                  <a:lnTo>
                    <a:pt x="10395" y="711"/>
                  </a:lnTo>
                  <a:lnTo>
                    <a:pt x="46" y="711"/>
                  </a:lnTo>
                  <a:lnTo>
                    <a:pt x="46" y="46"/>
                  </a:lnTo>
                  <a:lnTo>
                    <a:pt x="10395" y="46"/>
                  </a:lnTo>
                  <a:lnTo>
                    <a:pt x="10395" y="38"/>
                  </a:lnTo>
                  <a:lnTo>
                    <a:pt x="10392" y="24"/>
                  </a:lnTo>
                  <a:lnTo>
                    <a:pt x="10384" y="11"/>
                  </a:lnTo>
                  <a:lnTo>
                    <a:pt x="10372" y="3"/>
                  </a:lnTo>
                  <a:lnTo>
                    <a:pt x="10358" y="0"/>
                  </a:lnTo>
                  <a:close/>
                  <a:moveTo>
                    <a:pt x="10395" y="46"/>
                  </a:moveTo>
                  <a:lnTo>
                    <a:pt x="10350" y="46"/>
                  </a:lnTo>
                  <a:lnTo>
                    <a:pt x="10350" y="711"/>
                  </a:lnTo>
                  <a:lnTo>
                    <a:pt x="10395" y="711"/>
                  </a:lnTo>
                  <a:lnTo>
                    <a:pt x="10395" y="46"/>
                  </a:lnTo>
                  <a:close/>
                  <a:moveTo>
                    <a:pt x="10335" y="61"/>
                  </a:moveTo>
                  <a:lnTo>
                    <a:pt x="61" y="61"/>
                  </a:lnTo>
                  <a:lnTo>
                    <a:pt x="61" y="696"/>
                  </a:lnTo>
                  <a:lnTo>
                    <a:pt x="10335" y="696"/>
                  </a:lnTo>
                  <a:lnTo>
                    <a:pt x="10335" y="681"/>
                  </a:lnTo>
                  <a:lnTo>
                    <a:pt x="76" y="681"/>
                  </a:lnTo>
                  <a:lnTo>
                    <a:pt x="76" y="76"/>
                  </a:lnTo>
                  <a:lnTo>
                    <a:pt x="10335" y="76"/>
                  </a:lnTo>
                  <a:lnTo>
                    <a:pt x="10335" y="61"/>
                  </a:lnTo>
                  <a:close/>
                  <a:moveTo>
                    <a:pt x="10335" y="76"/>
                  </a:moveTo>
                  <a:lnTo>
                    <a:pt x="10320" y="76"/>
                  </a:lnTo>
                  <a:lnTo>
                    <a:pt x="10320" y="681"/>
                  </a:lnTo>
                  <a:lnTo>
                    <a:pt x="10335" y="681"/>
                  </a:lnTo>
                  <a:lnTo>
                    <a:pt x="10335" y="76"/>
                  </a:lnTo>
                  <a:close/>
                </a:path>
              </a:pathLst>
            </a:custGeom>
            <a:solidFill>
              <a:srgbClr val="E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51" name="Picture 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" y="3178"/>
              <a:ext cx="11125" cy="2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3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39" y="1628800"/>
            <a:ext cx="4338598" cy="335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1520" y="4581128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</a:rPr>
              <a:t>PRESENTED BY</a:t>
            </a:r>
            <a:r>
              <a:rPr lang="en-IN" sz="2400" dirty="0" smtClean="0"/>
              <a:t>	 :	</a:t>
            </a:r>
            <a:r>
              <a:rPr lang="en-IN" sz="2400" b="1" dirty="0" smtClean="0"/>
              <a:t>ZUBAIR MAQBOOL</a:t>
            </a:r>
          </a:p>
          <a:p>
            <a:r>
              <a:rPr lang="en-IN" sz="2400" b="1" dirty="0" smtClean="0">
                <a:solidFill>
                  <a:srgbClr val="FFFF00"/>
                </a:solidFill>
              </a:rPr>
              <a:t>ENROLL</a:t>
            </a:r>
            <a:r>
              <a:rPr lang="en-IN" sz="2400" dirty="0" smtClean="0"/>
              <a:t>	 	 :	</a:t>
            </a:r>
            <a:r>
              <a:rPr lang="en-IN" sz="2400" b="1" dirty="0" smtClean="0"/>
              <a:t>4663</a:t>
            </a:r>
          </a:p>
          <a:p>
            <a:r>
              <a:rPr lang="en-IN" sz="2400" b="1" dirty="0" smtClean="0">
                <a:solidFill>
                  <a:srgbClr val="FFFF00"/>
                </a:solidFill>
              </a:rPr>
              <a:t>B.E</a:t>
            </a:r>
            <a:r>
              <a:rPr lang="en-IN" sz="2400" dirty="0" smtClean="0"/>
              <a:t>		 	 :	</a:t>
            </a:r>
            <a:r>
              <a:rPr lang="en-IN" sz="2400" b="1" dirty="0" smtClean="0"/>
              <a:t>7</a:t>
            </a:r>
            <a:r>
              <a:rPr lang="en-IN" sz="2400" b="1" baseline="30000" dirty="0" smtClean="0"/>
              <a:t>th</a:t>
            </a:r>
            <a:endParaRPr lang="en-IN" sz="2400" b="1" dirty="0" smtClean="0"/>
          </a:p>
          <a:p>
            <a:r>
              <a:rPr lang="en-IN" sz="2400" b="1" dirty="0" smtClean="0">
                <a:solidFill>
                  <a:srgbClr val="FFFF00"/>
                </a:solidFill>
              </a:rPr>
              <a:t>SECTION</a:t>
            </a:r>
            <a:r>
              <a:rPr lang="en-IN" sz="2400" dirty="0" smtClean="0"/>
              <a:t>	 	 :	</a:t>
            </a:r>
            <a:r>
              <a:rPr lang="en-IN" sz="2400" b="1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729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004" y="332656"/>
            <a:ext cx="87129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Rules of indirect gain system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Exterior of thermal mass should be dark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Take a minimum space of 4 inches between glass and mass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Thermal mass should be 10-14 inches for bricks and 12-18 inches for concrete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12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ctr"/>
            <a:endParaRPr lang="en-IN" sz="4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Passive solar buildings are the part of green buildings by these buildings we are able to use solar energy and non renewable sources can be saved to large extent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also reduces the cost of electric billing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449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276872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>
                <a:solidFill>
                  <a:srgbClr val="FF0000"/>
                </a:solidFill>
                <a:latin typeface="Viner Hand ITC" pitchFamily="66" charset="0"/>
              </a:rPr>
              <a:t>T</a:t>
            </a:r>
            <a:r>
              <a:rPr lang="en-IN" sz="8800" dirty="0" smtClean="0">
                <a:solidFill>
                  <a:srgbClr val="FFFF00"/>
                </a:solidFill>
                <a:latin typeface="Viner Hand ITC" pitchFamily="66" charset="0"/>
              </a:rPr>
              <a:t>h</a:t>
            </a:r>
            <a:r>
              <a:rPr lang="en-IN" sz="8800" dirty="0" smtClean="0">
                <a:solidFill>
                  <a:srgbClr val="00B050"/>
                </a:solidFill>
                <a:latin typeface="Viner Hand ITC" pitchFamily="66" charset="0"/>
              </a:rPr>
              <a:t>a</a:t>
            </a:r>
            <a:r>
              <a:rPr lang="en-IN" sz="8800" dirty="0" smtClean="0">
                <a:solidFill>
                  <a:srgbClr val="FF0000"/>
                </a:solidFill>
                <a:latin typeface="Viner Hand ITC" pitchFamily="66" charset="0"/>
              </a:rPr>
              <a:t>n</a:t>
            </a:r>
            <a:r>
              <a:rPr lang="en-IN" sz="8800" dirty="0" smtClean="0">
                <a:solidFill>
                  <a:srgbClr val="FFFF00"/>
                </a:solidFill>
                <a:latin typeface="Viner Hand ITC" pitchFamily="66" charset="0"/>
              </a:rPr>
              <a:t>k</a:t>
            </a:r>
            <a:r>
              <a:rPr lang="en-IN" sz="8800" dirty="0" smtClean="0">
                <a:latin typeface="Viner Hand ITC" pitchFamily="66" charset="0"/>
              </a:rPr>
              <a:t> </a:t>
            </a:r>
            <a:r>
              <a:rPr lang="en-IN" sz="8800" dirty="0" smtClean="0">
                <a:solidFill>
                  <a:srgbClr val="00B050"/>
                </a:solidFill>
                <a:latin typeface="Viner Hand ITC" pitchFamily="66" charset="0"/>
              </a:rPr>
              <a:t>y</a:t>
            </a:r>
            <a:r>
              <a:rPr lang="en-IN" sz="8800" dirty="0" smtClean="0">
                <a:solidFill>
                  <a:srgbClr val="FF0000"/>
                </a:solidFill>
                <a:latin typeface="Viner Hand ITC" pitchFamily="66" charset="0"/>
              </a:rPr>
              <a:t>o</a:t>
            </a:r>
            <a:r>
              <a:rPr lang="en-IN" sz="8800" dirty="0" smtClean="0">
                <a:solidFill>
                  <a:srgbClr val="FFFF00"/>
                </a:solidFill>
                <a:latin typeface="Viner Hand ITC" pitchFamily="66" charset="0"/>
              </a:rPr>
              <a:t>u</a:t>
            </a:r>
            <a:endParaRPr lang="en-IN" sz="8800" dirty="0">
              <a:solidFill>
                <a:srgbClr val="FFFF00"/>
              </a:solidFill>
              <a:latin typeface="Viner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35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806489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 algn="ctr"/>
            <a:endParaRPr lang="en-IN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COMPONENTS OF PASSIVE SOLAR BUILDINGS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DESIGN PRINCIPLES OF PASSIVE SOLAR BUILDINGS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METHODS OF DESIGN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8753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Solar building refers to use of sun light to heat and cool the living space of the building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TYPES OF SOLAR BUILDING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Active solar building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These buildings use mechanical devices such as pumps and fans to move the heat.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Photo voltaic panels are used to collect solar energy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Passive solar building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 mechanical devices are used in this building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takes advantage of local breezes and landscape features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Simple system is used to collect and store sun energy</a:t>
            </a:r>
          </a:p>
        </p:txBody>
      </p:sp>
    </p:spTree>
    <p:extLst>
      <p:ext uri="{BB962C8B-B14F-4D97-AF65-F5344CB8AC3E}">
        <p14:creationId xmlns:p14="http://schemas.microsoft.com/office/powerpoint/2010/main" val="54341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5057"/>
            <a:ext cx="856895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COMPONENTS OF PASSIVE SOLAR BUILDINGS</a:t>
            </a:r>
          </a:p>
          <a:p>
            <a:pPr marL="342900" indent="-342900">
              <a:buFont typeface="+mj-lt"/>
              <a:buAutoNum type="arabicPeriod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COLLECTION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includes windows and skylights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its purpose is to allow sunlight into building to heat the space and storage mass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STORAGE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stores collected solar heat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most cases heat is collected in daytime &amp; used at night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Storage subsystem includes parts of floor &amp; interior walls of building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DISTRIBUTION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system is accomplished by arranging the functional spaces of building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Distribution of heat takes place by combination of radiation and convection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 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CONTROL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balance between size ;shape and location of sub system is achieved to ensure better performance of buildings</a:t>
            </a:r>
            <a:r>
              <a:rPr lang="en-IN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91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15516" y="116632"/>
            <a:ext cx="8712968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DESIGN PRINCIPLES OF PASSIVE SOLAR BUILDING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94" y="1225689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ORIENTATION</a:t>
            </a:r>
            <a:r>
              <a:rPr lang="en-IN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These buildings must be faced towards south direction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Longer side is oriented along east-west direction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 evergreen trees along face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 OVERHANGS AND SHADING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These are used to let sunlight fall on glass during winter and to keep it off the glass in summer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7488832" cy="2555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07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89831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3.THERMAL MASS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8092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5013176"/>
            <a:ext cx="842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is a solid or liquid material that will absorb and store heat until it is needed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30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615" y="260648"/>
            <a:ext cx="8712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METHODS OF DESIGN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DIRECT GAIN METHOD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Actual living space acts as collector, absorber and distribution system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34481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615" y="5589240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method 60 to 75% of solar energy striking the windows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utilized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32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556" y="188640"/>
            <a:ext cx="842493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RULES OF DIRECT GAIN METHOD</a:t>
            </a:r>
          </a:p>
          <a:p>
            <a:pPr algn="ctr"/>
            <a:endParaRPr lang="en-IN" u="sng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Thickness of thermal mass should be less than 6 inches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Thermal mass should not be covered with wall to wall carpeting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medium colour for masonry floor and light colour for walls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every sq. feet of glass use 150 pounds of masonry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should be no cavities in concrete block used as thermal mass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Surface area of thermal mass exposed to sunlight should be 9 times the area of glass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2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94737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INDIRECT GAIN SYSTEM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1691"/>
            <a:ext cx="7992887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4509120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Thermal mass is kept between glass and living space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method will utilize 30 to 45% of sun energy striking the glass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14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325</TotalTime>
  <Words>471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DESIGN PRINCIPLES OF PASSIVE SOLAR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</cp:revision>
  <dcterms:created xsi:type="dcterms:W3CDTF">2018-11-22T12:02:23Z</dcterms:created>
  <dcterms:modified xsi:type="dcterms:W3CDTF">2018-11-23T12:38:21Z</dcterms:modified>
</cp:coreProperties>
</file>