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10.svg" ContentType="image/svg"/>
  <Override PartName="/ppt/media/image9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7.jpeg" ContentType="image/jpeg"/>
  <Override PartName="/ppt/media/image20.jpeg" ContentType="image/jpeg"/>
  <Override PartName="/ppt/media/image18.jpeg" ContentType="image/jpeg"/>
  <Override PartName="/ppt/media/image14.png" ContentType="image/png"/>
  <Override PartName="/ppt/media/image1.jpeg" ContentType="image/jpeg"/>
  <Override PartName="/ppt/media/image6.png" ContentType="image/png"/>
  <Override PartName="/ppt/media/image15.png" ContentType="image/png"/>
  <Override PartName="/ppt/media/image5.jpeg" ContentType="image/jpeg"/>
  <Override PartName="/ppt/media/image19.jpeg" ContentType="image/jpeg"/>
  <Override PartName="/ppt/media/image3.svg" ContentType="image/svg"/>
  <Override PartName="/ppt/media/image12.svg" ContentType="image/svg"/>
  <Override PartName="/ppt/media/image4.jpeg" ContentType="image/jpeg"/>
  <Override PartName="/ppt/media/image8.svg" ContentType="image/svg"/>
  <Override PartName="/ppt/media/image16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перемещения страницы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30B62E2-ACB5-44E0-8E65-A8CD249E2B9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675E683-0D11-43C1-A1D3-36A6B1CDF364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155C0D1-61C3-4E43-A5BA-93EE138D1F9E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215E9A6E-122A-4D68-AEEC-8821E709F5B2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BF4F91D-D875-4C31-876F-08FF230E505B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C2DCCCD-DF32-446E-8E4C-946C6591ED6C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F1CC99E-5A98-4DC9-8CB3-21EA12644E8B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483619F-2CE8-4CBA-89A1-D243853D14D1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B6278AE-C933-48B6-8BDD-16CA4CAA66A5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D18FC56-E12E-4BA9-AF15-B35590102ECA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Relationship Id="rId7" Type="http://schemas.openxmlformats.org/officeDocument/2006/relationships/image" Target="../media/image2.png"/><Relationship Id="rId8" Type="http://schemas.openxmlformats.org/officeDocument/2006/relationships/image" Target="../media/image3.svg"/><Relationship Id="rId9" Type="http://schemas.openxmlformats.org/officeDocument/2006/relationships/image" Target="../media/image5.jpe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" descr="preencoded.png"/>
          <p:cNvPicPr/>
          <p:nvPr/>
        </p:nvPicPr>
        <p:blipFill>
          <a:blip r:embed="rId1"/>
          <a:stretch/>
        </p:blipFill>
        <p:spPr>
          <a:xfrm>
            <a:off x="5381640" y="1800360"/>
            <a:ext cx="2152440" cy="2152440"/>
          </a:xfrm>
          <a:prstGeom prst="rect">
            <a:avLst/>
          </a:prstGeom>
          <a:ln w="0">
            <a:noFill/>
          </a:ln>
        </p:spPr>
      </p:pic>
      <p:pic>
        <p:nvPicPr>
          <p:cNvPr id="9" name="Shape with text" descr="preencoded.png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pic>
        <p:nvPicPr>
          <p:cNvPr id="10" name="image 2" descr="preencoded.png"/>
          <p:cNvPicPr/>
          <p:nvPr/>
        </p:nvPicPr>
        <p:blipFill>
          <a:blip r:embed="rId4"/>
          <a:stretch/>
        </p:blipFill>
        <p:spPr>
          <a:xfrm>
            <a:off x="8077320" y="1800360"/>
            <a:ext cx="5381280" cy="2152440"/>
          </a:xfrm>
          <a:prstGeom prst="rect">
            <a:avLst/>
          </a:prstGeom>
          <a:ln w="0">
            <a:noFill/>
          </a:ln>
        </p:spPr>
      </p:pic>
      <p:sp>
        <p:nvSpPr>
          <p:cNvPr id="11" name="H1"/>
          <p:cNvSpPr/>
          <p:nvPr/>
        </p:nvSpPr>
        <p:spPr>
          <a:xfrm>
            <a:off x="942840" y="6553080"/>
            <a:ext cx="40478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2700" spc="-75" strike="noStrike">
                <a:solidFill>
                  <a:srgbClr val="ffffff"/>
                </a:solidFill>
                <a:latin typeface="Inter Regular"/>
                <a:ea typeface="Inter Regular"/>
              </a:rPr>
              <a:t>ОБУЧАЮЩИЙСЯ: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H1"/>
          <p:cNvSpPr/>
          <p:nvPr/>
        </p:nvSpPr>
        <p:spPr>
          <a:xfrm>
            <a:off x="942840" y="7296120"/>
            <a:ext cx="40478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2700" spc="-75" strike="noStrike">
                <a:solidFill>
                  <a:srgbClr val="ffffff"/>
                </a:solidFill>
                <a:latin typeface="Inter Regular"/>
                <a:ea typeface="Inter Regular"/>
              </a:rPr>
              <a:t>ПЕДАГОГ: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H1"/>
          <p:cNvSpPr/>
          <p:nvPr/>
        </p:nvSpPr>
        <p:spPr>
          <a:xfrm>
            <a:off x="3419640" y="5143680"/>
            <a:ext cx="11458080" cy="10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3300" spc="-75" strike="noStrike">
                <a:solidFill>
                  <a:srgbClr val="ffffff"/>
                </a:solidFill>
                <a:latin typeface="Inter Bold"/>
                <a:ea typeface="Inter Bold"/>
              </a:rPr>
              <a:t>ПРОЕКТ ПО НАПРАВЛЕНИЮ «Мобильная разработка»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00" spc="-75" strike="noStrike">
                <a:solidFill>
                  <a:srgbClr val="ffffff"/>
                </a:solidFill>
                <a:latin typeface="Inter Bold"/>
                <a:ea typeface="Inter Bold"/>
              </a:rPr>
              <a:t>Приложение “MyNotesPad”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Note"/>
          <p:cNvSpPr/>
          <p:nvPr/>
        </p:nvSpPr>
        <p:spPr>
          <a:xfrm>
            <a:off x="3438360" y="285840"/>
            <a:ext cx="114105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МИНИСТЕРСТВО ОБРАЗОВАНИЯ И НАУКИ НИЖЕГОРОДСКОЙ ОБЛАСТИ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ГОСУДАРСТВЕННОЕ БЮДЖЕТНОЕ ПРОФЕССИОНАЛЬНОЕ ОБРАЗОВАТЕЛЬНОЕ УЧРЕЖДЕНИЕ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«АРЗАМАССКИЙ ТЕХНИКУМ СТРОИТЕЛЬСТВА И ПРЕДПРИНИМАТЕЛЬСТВА»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ЦЕНТР ЦИФРОВОГО ОБРАЗОВАНИЯ ДЕТЕЙ «IT-КУБ»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Note"/>
          <p:cNvSpPr/>
          <p:nvPr/>
        </p:nvSpPr>
        <p:spPr>
          <a:xfrm>
            <a:off x="4819680" y="4276800"/>
            <a:ext cx="32666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СЕТЬ ЦЕНТРОВ ЦИФРОВОГО</a:t>
            </a:r>
            <a:br>
              <a:rPr sz="1800"/>
            </a:br>
            <a:r>
              <a:rPr b="0" lang="en-US" sz="1500" spc="-1" strike="noStrike">
                <a:solidFill>
                  <a:srgbClr val="ffffff"/>
                </a:solidFill>
                <a:latin typeface="Inter Regular"/>
                <a:ea typeface="Inter Regular"/>
              </a:rPr>
              <a:t> ОБРАЗОВАНИЯ ДЕТЕЙ «IT-КУБ»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Header 3"/>
          <p:cNvSpPr/>
          <p:nvPr/>
        </p:nvSpPr>
        <p:spPr>
          <a:xfrm>
            <a:off x="9115560" y="6486480"/>
            <a:ext cx="8381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Лукьянчикова Я. П.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Header 3"/>
          <p:cNvSpPr/>
          <p:nvPr/>
        </p:nvSpPr>
        <p:spPr>
          <a:xfrm>
            <a:off x="9115560" y="7105680"/>
            <a:ext cx="8381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Дятлов А. С.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Header 3"/>
          <p:cNvSpPr/>
          <p:nvPr/>
        </p:nvSpPr>
        <p:spPr>
          <a:xfrm>
            <a:off x="7601040" y="8582040"/>
            <a:ext cx="2664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Header 3"/>
          <p:cNvSpPr/>
          <p:nvPr/>
        </p:nvSpPr>
        <p:spPr>
          <a:xfrm>
            <a:off x="8460000" y="8460000"/>
            <a:ext cx="1787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АРЗАМАС 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     </a:t>
            </a: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2025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IT  Samsung"/>
          <p:cNvSpPr/>
          <p:nvPr/>
        </p:nvSpPr>
        <p:spPr>
          <a:xfrm>
            <a:off x="9115560" y="4238640"/>
            <a:ext cx="326664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2250" spc="-1" strike="noStrike">
                <a:solidFill>
                  <a:srgbClr val="ffffff"/>
                </a:solidFill>
                <a:latin typeface="Inter Regular"/>
                <a:ea typeface="Inter Regular"/>
              </a:rPr>
              <a:t>IT Школа Samsung</a:t>
            </a:r>
            <a:endParaRPr b="0" lang="ru-RU" sz="22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with text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pic>
        <p:nvPicPr>
          <p:cNvPr id="22" name="image 1" descr="preencoded.png"/>
          <p:cNvPicPr/>
          <p:nvPr/>
        </p:nvPicPr>
        <p:blipFill>
          <a:blip r:embed="rId3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sp>
        <p:nvSpPr>
          <p:cNvPr id="23" name="H1"/>
          <p:cNvSpPr/>
          <p:nvPr/>
        </p:nvSpPr>
        <p:spPr>
          <a:xfrm>
            <a:off x="1628640" y="4591080"/>
            <a:ext cx="28666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51" strike="noStrike">
                <a:solidFill>
                  <a:srgbClr val="ffffff"/>
                </a:solidFill>
                <a:latin typeface="Inter Bold"/>
                <a:ea typeface="Inter Bold"/>
              </a:rPr>
              <a:t>Цель: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H1"/>
          <p:cNvSpPr/>
          <p:nvPr/>
        </p:nvSpPr>
        <p:spPr>
          <a:xfrm>
            <a:off x="4971960" y="4791240"/>
            <a:ext cx="1245852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16000"/>
              </a:lnSpc>
              <a:tabLst>
                <a:tab algn="l" pos="0"/>
              </a:tabLst>
            </a:pPr>
            <a:r>
              <a:rPr b="1" lang="en-US" sz="3900" spc="-75" strike="noStrike">
                <a:solidFill>
                  <a:srgbClr val="ffffff"/>
                </a:solidFill>
                <a:latin typeface="Inter Bold"/>
                <a:ea typeface="Inter Bold"/>
              </a:rPr>
              <a:t>Разработка приложения MyNotesPad для заметок</a:t>
            </a:r>
            <a:endParaRPr b="0" lang="ru-RU" sz="3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" name="Рисунок 5" descr=""/>
          <p:cNvPicPr/>
          <p:nvPr/>
        </p:nvPicPr>
        <p:blipFill>
          <a:blip r:embed="rId4"/>
          <a:stretch/>
        </p:blipFill>
        <p:spPr>
          <a:xfrm>
            <a:off x="343440" y="43452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with text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sp>
        <p:nvSpPr>
          <p:cNvPr id="27" name="H2"/>
          <p:cNvSpPr/>
          <p:nvPr/>
        </p:nvSpPr>
        <p:spPr>
          <a:xfrm>
            <a:off x="7267680" y="343080"/>
            <a:ext cx="37810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51" strike="noStrike">
                <a:solidFill>
                  <a:srgbClr val="ffffff"/>
                </a:solidFill>
                <a:latin typeface="Inter Bold"/>
                <a:ea typeface="Inter Bold"/>
              </a:rPr>
              <a:t>Задачи: 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H3 Medium"/>
          <p:cNvSpPr/>
          <p:nvPr/>
        </p:nvSpPr>
        <p:spPr>
          <a:xfrm>
            <a:off x="1219320" y="2933640"/>
            <a:ext cx="830556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500" spc="-151" strike="noStrike">
                <a:solidFill>
                  <a:srgbClr val="ffffff"/>
                </a:solidFill>
                <a:latin typeface="Inter Regular"/>
                <a:ea typeface="Inter Regular"/>
              </a:rPr>
              <a:t>Продумать функционал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H3 Medium"/>
          <p:cNvSpPr/>
          <p:nvPr/>
        </p:nvSpPr>
        <p:spPr>
          <a:xfrm>
            <a:off x="1219320" y="4238640"/>
            <a:ext cx="830556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500" spc="-151" strike="noStrike">
                <a:solidFill>
                  <a:srgbClr val="ffffff"/>
                </a:solidFill>
                <a:latin typeface="Inter Regular"/>
                <a:ea typeface="Inter Regular"/>
              </a:rPr>
              <a:t>Спроектировать интерфейс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H3 Medium"/>
          <p:cNvSpPr/>
          <p:nvPr/>
        </p:nvSpPr>
        <p:spPr>
          <a:xfrm>
            <a:off x="1219320" y="5772240"/>
            <a:ext cx="86864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500" spc="-151" strike="noStrike">
                <a:solidFill>
                  <a:srgbClr val="ffffff"/>
                </a:solidFill>
                <a:latin typeface="Inter Regular"/>
                <a:ea typeface="Inter Regular"/>
              </a:rPr>
              <a:t>Написать программный код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" name="image 1" descr="preencoded.png"/>
          <p:cNvPicPr/>
          <p:nvPr/>
        </p:nvPicPr>
        <p:blipFill>
          <a:blip r:embed="rId3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pic>
        <p:nvPicPr>
          <p:cNvPr id="32" name="Рисунок 7" descr=""/>
          <p:cNvPicPr/>
          <p:nvPr/>
        </p:nvPicPr>
        <p:blipFill>
          <a:blip r:embed="rId4"/>
          <a:stretch/>
        </p:blipFill>
        <p:spPr>
          <a:xfrm>
            <a:off x="343440" y="43452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with text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sp>
        <p:nvSpPr>
          <p:cNvPr id="34" name="H2"/>
          <p:cNvSpPr/>
          <p:nvPr/>
        </p:nvSpPr>
        <p:spPr>
          <a:xfrm>
            <a:off x="5829480" y="542880"/>
            <a:ext cx="66574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225" strike="noStrike">
                <a:solidFill>
                  <a:srgbClr val="ffffff"/>
                </a:solidFill>
                <a:latin typeface="Inter Bold"/>
                <a:ea typeface="Inter Bold"/>
              </a:rPr>
              <a:t>Актуальность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H3 Regular"/>
          <p:cNvSpPr/>
          <p:nvPr/>
        </p:nvSpPr>
        <p:spPr>
          <a:xfrm>
            <a:off x="1219320" y="6810480"/>
            <a:ext cx="132012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13000"/>
              </a:lnSpc>
              <a:tabLst>
                <a:tab algn="l" pos="0"/>
              </a:tabLst>
            </a:pPr>
            <a:r>
              <a:rPr b="0" lang="en-US" sz="4500" spc="-75" strike="noStrike">
                <a:solidFill>
                  <a:srgbClr val="ffffff"/>
                </a:solidFill>
                <a:latin typeface="Inter Bold"/>
                <a:ea typeface="Inter Bold"/>
              </a:rPr>
              <a:t>Лёгкость копирования и обмена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-"/>
          <p:cNvSpPr/>
          <p:nvPr/>
        </p:nvSpPr>
        <p:spPr>
          <a:xfrm>
            <a:off x="1219320" y="5400720"/>
            <a:ext cx="1347768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3000"/>
              </a:lnSpc>
              <a:tabLst>
                <a:tab algn="l" pos="0"/>
              </a:tabLst>
            </a:pPr>
            <a:r>
              <a:rPr b="0" lang="en-US" sz="4500" spc="-75" strike="noStrike">
                <a:solidFill>
                  <a:srgbClr val="ffffff"/>
                </a:solidFill>
                <a:latin typeface="Inter Bold"/>
                <a:ea typeface="Inter Bold"/>
              </a:rPr>
              <a:t>Оффлайн-доступность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 3"/>
          <p:cNvSpPr/>
          <p:nvPr/>
        </p:nvSpPr>
        <p:spPr>
          <a:xfrm>
            <a:off x="1333440" y="2695680"/>
            <a:ext cx="136872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6000"/>
              </a:lnSpc>
              <a:tabLst>
                <a:tab algn="l" pos="0"/>
              </a:tabLst>
            </a:pPr>
            <a:r>
              <a:rPr b="0" lang="en-US" sz="4500" spc="-75" strike="noStrike">
                <a:solidFill>
                  <a:srgbClr val="ffffff"/>
                </a:solidFill>
                <a:latin typeface="Inter Bold"/>
                <a:ea typeface="Inter Bold"/>
              </a:rPr>
              <a:t>Удобство и доступность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Header 3"/>
          <p:cNvSpPr/>
          <p:nvPr/>
        </p:nvSpPr>
        <p:spPr>
          <a:xfrm>
            <a:off x="1047600" y="4248000"/>
            <a:ext cx="280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Text 5"/>
          <p:cNvSpPr/>
          <p:nvPr/>
        </p:nvSpPr>
        <p:spPr>
          <a:xfrm>
            <a:off x="1219320" y="3981600"/>
            <a:ext cx="132012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3000"/>
              </a:lnSpc>
              <a:tabLst>
                <a:tab algn="l" pos="0"/>
              </a:tabLst>
            </a:pPr>
            <a:r>
              <a:rPr b="0" lang="en-US" sz="4500" spc="-75" strike="noStrike">
                <a:solidFill>
                  <a:srgbClr val="ffffff"/>
                </a:solidFill>
                <a:latin typeface="Inter Bold"/>
                <a:ea typeface="Inter Bold"/>
              </a:rPr>
              <a:t>Скорость и простота использования </a:t>
            </a:r>
            <a:endParaRPr b="0" lang="ru-RU" sz="4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1" descr="preencoded.png"/>
          <p:cNvPicPr/>
          <p:nvPr/>
        </p:nvPicPr>
        <p:blipFill>
          <a:blip r:embed="rId3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pic>
        <p:nvPicPr>
          <p:cNvPr id="41" name="Рисунок 9" descr=""/>
          <p:cNvPicPr/>
          <p:nvPr/>
        </p:nvPicPr>
        <p:blipFill>
          <a:blip r:embed="rId4"/>
          <a:stretch/>
        </p:blipFill>
        <p:spPr>
          <a:xfrm>
            <a:off x="343440" y="43452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1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066760" y="3057480"/>
            <a:ext cx="4476240" cy="6009840"/>
          </a:xfrm>
          <a:prstGeom prst="rect">
            <a:avLst/>
          </a:prstGeom>
          <a:ln w="0">
            <a:noFill/>
          </a:ln>
        </p:spPr>
      </p:pic>
      <p:pic>
        <p:nvPicPr>
          <p:cNvPr id="43" name="2" descr="preencoded.png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105680" y="3057480"/>
            <a:ext cx="4466880" cy="6009840"/>
          </a:xfrm>
          <a:prstGeom prst="rect">
            <a:avLst/>
          </a:prstGeom>
          <a:ln w="0">
            <a:noFill/>
          </a:ln>
        </p:spPr>
      </p:pic>
      <p:pic>
        <p:nvPicPr>
          <p:cNvPr id="44" name="3" descr="preencoded.png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12134880" y="3057480"/>
            <a:ext cx="4476240" cy="6009840"/>
          </a:xfrm>
          <a:prstGeom prst="rect">
            <a:avLst/>
          </a:prstGeom>
          <a:ln w="0">
            <a:noFill/>
          </a:ln>
        </p:spPr>
      </p:pic>
      <p:pic>
        <p:nvPicPr>
          <p:cNvPr id="45" name="Shape with text" descr="preencoded.png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sp>
        <p:nvSpPr>
          <p:cNvPr id="46" name="H1"/>
          <p:cNvSpPr/>
          <p:nvPr/>
        </p:nvSpPr>
        <p:spPr>
          <a:xfrm>
            <a:off x="4500000" y="720000"/>
            <a:ext cx="94708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790" spc="-151" strike="noStrike">
                <a:solidFill>
                  <a:srgbClr val="ffffff"/>
                </a:solidFill>
                <a:latin typeface="Inter Bold"/>
                <a:ea typeface="Inter Bold"/>
              </a:rPr>
              <a:t>Функциональные возможности</a:t>
            </a:r>
            <a:endParaRPr b="0" lang="ru-RU" sz="67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default_name"/>
          <p:cNvSpPr/>
          <p:nvPr/>
        </p:nvSpPr>
        <p:spPr>
          <a:xfrm>
            <a:off x="2457360" y="4143600"/>
            <a:ext cx="36986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Запись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-"/>
          <p:cNvSpPr/>
          <p:nvPr/>
        </p:nvSpPr>
        <p:spPr>
          <a:xfrm>
            <a:off x="2448000" y="5593320"/>
            <a:ext cx="369864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Вы можете написать текст, отформатировать по-своему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default_name"/>
          <p:cNvSpPr/>
          <p:nvPr/>
        </p:nvSpPr>
        <p:spPr>
          <a:xfrm>
            <a:off x="7505640" y="4170600"/>
            <a:ext cx="36889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Сохранение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 4"/>
          <p:cNvSpPr/>
          <p:nvPr/>
        </p:nvSpPr>
        <p:spPr>
          <a:xfrm>
            <a:off x="7496280" y="5619960"/>
            <a:ext cx="3688920" cy="15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Вы можете сохранить свои записи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default_name"/>
          <p:cNvSpPr/>
          <p:nvPr/>
        </p:nvSpPr>
        <p:spPr>
          <a:xfrm>
            <a:off x="12525480" y="4197240"/>
            <a:ext cx="36986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Чтение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 6"/>
          <p:cNvSpPr/>
          <p:nvPr/>
        </p:nvSpPr>
        <p:spPr>
          <a:xfrm>
            <a:off x="12525480" y="5611320"/>
            <a:ext cx="369864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90" spc="-75" strike="noStrike">
                <a:solidFill>
                  <a:srgbClr val="ffffff"/>
                </a:solidFill>
                <a:latin typeface="Inter Bold"/>
                <a:ea typeface="Inter Bold"/>
              </a:rPr>
              <a:t>Вы можете прочесть сохранённую запись</a:t>
            </a:r>
            <a:endParaRPr b="0" lang="ru-RU" sz="339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image 1" descr="preencoded.png"/>
          <p:cNvPicPr/>
          <p:nvPr/>
        </p:nvPicPr>
        <p:blipFill>
          <a:blip r:embed="rId9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pic>
        <p:nvPicPr>
          <p:cNvPr id="54" name="Рисунок 13" descr=""/>
          <p:cNvPicPr/>
          <p:nvPr/>
        </p:nvPicPr>
        <p:blipFill>
          <a:blip r:embed="rId10"/>
          <a:stretch/>
        </p:blipFill>
        <p:spPr>
          <a:xfrm>
            <a:off x="343440" y="43452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with text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pic>
        <p:nvPicPr>
          <p:cNvPr id="56" name="5285200112815043123 1" descr="preencoded.png"/>
          <p:cNvPicPr/>
          <p:nvPr/>
        </p:nvPicPr>
        <p:blipFill>
          <a:blip r:embed="rId3"/>
          <a:stretch/>
        </p:blipFill>
        <p:spPr>
          <a:xfrm>
            <a:off x="961920" y="1724040"/>
            <a:ext cx="4314600" cy="7848360"/>
          </a:xfrm>
          <a:prstGeom prst="rect">
            <a:avLst/>
          </a:prstGeom>
          <a:ln w="0">
            <a:noFill/>
          </a:ln>
        </p:spPr>
      </p:pic>
      <p:pic>
        <p:nvPicPr>
          <p:cNvPr id="57" name="5285200112815043123 2" descr="preencoded.png"/>
          <p:cNvPicPr/>
          <p:nvPr/>
        </p:nvPicPr>
        <p:blipFill>
          <a:blip r:embed="rId4"/>
          <a:stretch/>
        </p:blipFill>
        <p:spPr>
          <a:xfrm>
            <a:off x="6981840" y="1724040"/>
            <a:ext cx="4314600" cy="7848360"/>
          </a:xfrm>
          <a:prstGeom prst="rect">
            <a:avLst/>
          </a:prstGeom>
          <a:ln w="0">
            <a:noFill/>
          </a:ln>
        </p:spPr>
      </p:pic>
      <p:pic>
        <p:nvPicPr>
          <p:cNvPr id="58" name="5285200112815043123 3" descr="preencoded.png"/>
          <p:cNvPicPr/>
          <p:nvPr/>
        </p:nvPicPr>
        <p:blipFill>
          <a:blip r:embed="rId5"/>
          <a:stretch/>
        </p:blipFill>
        <p:spPr>
          <a:xfrm>
            <a:off x="13001760" y="1724040"/>
            <a:ext cx="4314600" cy="7848360"/>
          </a:xfrm>
          <a:prstGeom prst="rect">
            <a:avLst/>
          </a:prstGeom>
          <a:ln w="0">
            <a:noFill/>
          </a:ln>
        </p:spPr>
      </p:pic>
      <p:sp>
        <p:nvSpPr>
          <p:cNvPr id="59" name="Title"/>
          <p:cNvSpPr/>
          <p:nvPr/>
        </p:nvSpPr>
        <p:spPr>
          <a:xfrm>
            <a:off x="5715000" y="285840"/>
            <a:ext cx="68670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51" strike="noStrike">
                <a:solidFill>
                  <a:srgbClr val="ffffff"/>
                </a:solidFill>
                <a:latin typeface="Inter Bold"/>
                <a:ea typeface="Inter Bold"/>
              </a:rPr>
              <a:t>Внешний вид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image 1" descr="preencoded.png"/>
          <p:cNvPicPr/>
          <p:nvPr/>
        </p:nvPicPr>
        <p:blipFill>
          <a:blip r:embed="rId6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pic>
        <p:nvPicPr>
          <p:cNvPr id="61" name="Рисунок 7" descr=""/>
          <p:cNvPicPr/>
          <p:nvPr/>
        </p:nvPicPr>
        <p:blipFill>
          <a:blip r:embed="rId7"/>
          <a:stretch/>
        </p:blipFill>
        <p:spPr>
          <a:xfrm>
            <a:off x="343440" y="43452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Снимок экрана от 2025-05-19 00-07-15 1" descr="preencoded.png"/>
          <p:cNvPicPr/>
          <p:nvPr/>
        </p:nvPicPr>
        <p:blipFill>
          <a:blip r:embed="rId1"/>
          <a:stretch/>
        </p:blipFill>
        <p:spPr>
          <a:xfrm>
            <a:off x="5619600" y="5924520"/>
            <a:ext cx="2962080" cy="2962080"/>
          </a:xfrm>
          <a:prstGeom prst="rect">
            <a:avLst/>
          </a:prstGeom>
          <a:ln w="0">
            <a:noFill/>
          </a:ln>
        </p:spPr>
      </p:pic>
      <p:pic>
        <p:nvPicPr>
          <p:cNvPr id="63" name="Снимок экрана от 2025-05-19 00-07-31 1" descr="preencoded.png"/>
          <p:cNvPicPr/>
          <p:nvPr/>
        </p:nvPicPr>
        <p:blipFill>
          <a:blip r:embed="rId2"/>
          <a:stretch/>
        </p:blipFill>
        <p:spPr>
          <a:xfrm>
            <a:off x="1467000" y="5924520"/>
            <a:ext cx="2962080" cy="2962080"/>
          </a:xfrm>
          <a:prstGeom prst="rect">
            <a:avLst/>
          </a:prstGeom>
          <a:ln w="0">
            <a:noFill/>
          </a:ln>
        </p:spPr>
      </p:pic>
      <p:pic>
        <p:nvPicPr>
          <p:cNvPr id="64" name="Снимок экрана от 2025-05-19 00-07-45 1" descr="preencoded.png"/>
          <p:cNvPicPr/>
          <p:nvPr/>
        </p:nvPicPr>
        <p:blipFill>
          <a:blip r:embed="rId3"/>
          <a:stretch/>
        </p:blipFill>
        <p:spPr>
          <a:xfrm>
            <a:off x="9144000" y="5924520"/>
            <a:ext cx="2962080" cy="2962080"/>
          </a:xfrm>
          <a:prstGeom prst="rect">
            <a:avLst/>
          </a:prstGeom>
          <a:ln w="0">
            <a:noFill/>
          </a:ln>
        </p:spPr>
      </p:pic>
      <p:pic>
        <p:nvPicPr>
          <p:cNvPr id="65" name="Снимок экрана от 2025-05-19 00-07-56 1" descr="preencoded.png"/>
          <p:cNvPicPr/>
          <p:nvPr/>
        </p:nvPicPr>
        <p:blipFill>
          <a:blip r:embed="rId4"/>
          <a:stretch/>
        </p:blipFill>
        <p:spPr>
          <a:xfrm>
            <a:off x="13144680" y="5924520"/>
            <a:ext cx="2962080" cy="2962080"/>
          </a:xfrm>
          <a:prstGeom prst="rect">
            <a:avLst/>
          </a:prstGeom>
          <a:ln w="0">
            <a:noFill/>
          </a:ln>
        </p:spPr>
      </p:pic>
      <p:sp>
        <p:nvSpPr>
          <p:cNvPr id="66" name="H2"/>
          <p:cNvSpPr/>
          <p:nvPr/>
        </p:nvSpPr>
        <p:spPr>
          <a:xfrm>
            <a:off x="1219320" y="1219320"/>
            <a:ext cx="15115680" cy="5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75" strike="noStrike">
                <a:solidFill>
                  <a:srgbClr val="ffffff"/>
                </a:solidFill>
                <a:latin typeface="Inter Bold"/>
                <a:ea typeface="Inter Bold"/>
              </a:rPr>
              <a:t>Техническое обеспечение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H3 Medium"/>
          <p:cNvSpPr/>
          <p:nvPr/>
        </p:nvSpPr>
        <p:spPr>
          <a:xfrm>
            <a:off x="1468440" y="4238640"/>
            <a:ext cx="29905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Язык программирования Java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H3 Medium"/>
          <p:cNvSpPr/>
          <p:nvPr/>
        </p:nvSpPr>
        <p:spPr>
          <a:xfrm>
            <a:off x="5619600" y="4238640"/>
            <a:ext cx="29905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Среда разработки Android Studio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H3 Medium"/>
          <p:cNvSpPr/>
          <p:nvPr/>
        </p:nvSpPr>
        <p:spPr>
          <a:xfrm>
            <a:off x="9505800" y="4133880"/>
            <a:ext cx="13330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Figma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Header 3"/>
          <p:cNvSpPr/>
          <p:nvPr/>
        </p:nvSpPr>
        <p:spPr>
          <a:xfrm>
            <a:off x="12944520" y="4133880"/>
            <a:ext cx="3438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Язык разметки XML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with text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sp>
        <p:nvSpPr>
          <p:cNvPr id="72" name="C"/>
          <p:cNvSpPr/>
          <p:nvPr/>
        </p:nvSpPr>
        <p:spPr>
          <a:xfrm>
            <a:off x="885960" y="914400"/>
            <a:ext cx="12420360" cy="8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540" spc="-151" strike="noStrike">
                <a:solidFill>
                  <a:srgbClr val="ffffff"/>
                </a:solidFill>
                <a:latin typeface="Inter Bold"/>
                <a:ea typeface="Inter Bold"/>
              </a:rPr>
              <a:t>ВЫВОДЫ И МАCШТАБИРУЕМОСТЬ​</a:t>
            </a:r>
            <a:endParaRPr b="0" lang="ru-RU" sz="55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Header 3"/>
          <p:cNvSpPr/>
          <p:nvPr/>
        </p:nvSpPr>
        <p:spPr>
          <a:xfrm>
            <a:off x="1076400" y="2476440"/>
            <a:ext cx="1592532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Вывод: </a:t>
            </a:r>
            <a:r>
              <a:rPr b="0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было создано приложение MyNotesPad, с опорой на простоту и минималистичность​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​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​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​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Масштабируемость:​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Добавление поддержки Markdown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Добавление шрифтов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Возможность менять темы блокнота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1" lang="en-US" sz="2700" spc="-75" strike="noStrike">
                <a:solidFill>
                  <a:srgbClr val="ffffff"/>
                </a:solidFill>
                <a:latin typeface="Inter Bold"/>
                <a:ea typeface="Inter Bold"/>
              </a:rPr>
              <a:t> 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4" name="image 1" descr="preencoded.png"/>
          <p:cNvPicPr/>
          <p:nvPr/>
        </p:nvPicPr>
        <p:blipFill>
          <a:blip r:embed="rId3"/>
          <a:stretch/>
        </p:blipFill>
        <p:spPr>
          <a:xfrm>
            <a:off x="16021080" y="97560"/>
            <a:ext cx="1914120" cy="1914120"/>
          </a:xfrm>
          <a:prstGeom prst="rect">
            <a:avLst/>
          </a:prstGeom>
          <a:ln w="0">
            <a:noFill/>
          </a:ln>
        </p:spPr>
      </p:pic>
      <p:pic>
        <p:nvPicPr>
          <p:cNvPr id="75" name="Рисунок 5" descr=""/>
          <p:cNvPicPr/>
          <p:nvPr/>
        </p:nvPicPr>
        <p:blipFill>
          <a:blip r:embed="rId4"/>
          <a:stretch/>
        </p:blipFill>
        <p:spPr>
          <a:xfrm>
            <a:off x="0" y="0"/>
            <a:ext cx="22284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3" descr="preencoded.png"/>
          <p:cNvPicPr/>
          <p:nvPr/>
        </p:nvPicPr>
        <p:blipFill>
          <a:blip r:embed="rId1"/>
          <a:stretch/>
        </p:blipFill>
        <p:spPr>
          <a:xfrm>
            <a:off x="8559360" y="1391400"/>
            <a:ext cx="6019560" cy="5133600"/>
          </a:xfrm>
          <a:prstGeom prst="rect">
            <a:avLst/>
          </a:prstGeom>
          <a:ln w="0">
            <a:noFill/>
          </a:ln>
        </p:spPr>
      </p:pic>
      <p:pic>
        <p:nvPicPr>
          <p:cNvPr id="77" name="Shape with text" descr="preencoded.png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9906120"/>
            <a:ext cx="18287640" cy="352080"/>
          </a:xfrm>
          <a:prstGeom prst="rect">
            <a:avLst/>
          </a:prstGeom>
          <a:ln w="0">
            <a:noFill/>
          </a:ln>
        </p:spPr>
      </p:pic>
      <p:sp>
        <p:nvSpPr>
          <p:cNvPr id="78" name="Title"/>
          <p:cNvSpPr/>
          <p:nvPr/>
        </p:nvSpPr>
        <p:spPr>
          <a:xfrm>
            <a:off x="3171960" y="7095960"/>
            <a:ext cx="119725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51" strike="noStrike">
                <a:solidFill>
                  <a:srgbClr val="ffffff"/>
                </a:solidFill>
                <a:latin typeface="Inter Bold"/>
                <a:ea typeface="Inter Bold"/>
              </a:rPr>
              <a:t>СПАСИБО ЗА ВНИМАНИЕ!​</a:t>
            </a:r>
            <a:endParaRPr b="0" lang="ru-RU" sz="7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9" name="Рисунок 5" descr=""/>
          <p:cNvPicPr/>
          <p:nvPr/>
        </p:nvPicPr>
        <p:blipFill>
          <a:blip r:embed="rId4"/>
          <a:stretch/>
        </p:blipFill>
        <p:spPr>
          <a:xfrm>
            <a:off x="1468080" y="2435400"/>
            <a:ext cx="7090920" cy="33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  <Words>132</Words>
  <Paragraphs>45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2025-05-19T13:36:47Z</dcterms:created>
  <dc:creator>PptxGenJS</dc:creator>
  <dc:description/>
  <dc:language>ru-RU</dc:language>
  <cp:lastModifiedBy/>
  <dcterms:modified xsi:type="dcterms:W3CDTF">2025-05-21T15:50:23Z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Произвольный</vt:lpwstr>
  </property>
  <property fmtid="{D5CDD505-2E9C-101B-9397-08002B2CF9AE}" pid="4" name="Slides">
    <vt:i4>9</vt:i4>
  </property>
</Properties>
</file>