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7" r:id="rId3"/>
    <p:sldId id="276" r:id="rId4"/>
    <p:sldId id="288" r:id="rId5"/>
    <p:sldId id="297" r:id="rId6"/>
    <p:sldId id="278" r:id="rId7"/>
    <p:sldId id="280" r:id="rId8"/>
    <p:sldId id="283" r:id="rId9"/>
    <p:sldId id="286" r:id="rId10"/>
    <p:sldId id="285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  <a:srgbClr val="19533C"/>
    <a:srgbClr val="257D59"/>
    <a:srgbClr val="D5953A"/>
    <a:srgbClr val="3D9BAA"/>
    <a:srgbClr val="5858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729" autoAdjust="0"/>
  </p:normalViewPr>
  <p:slideViewPr>
    <p:cSldViewPr snapToGrid="0" showGuides="1">
      <p:cViewPr varScale="1">
        <p:scale>
          <a:sx n="92" d="100"/>
          <a:sy n="92" d="100"/>
        </p:scale>
        <p:origin x="1254" y="2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21.03.2024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21.03.2024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20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Projet</a:t>
            </a:r>
            <a:r>
              <a:rPr lang="de-DE" dirty="0"/>
              <a:t> </a:t>
            </a:r>
            <a:r>
              <a:rPr lang="de-DE" dirty="0" err="1"/>
              <a:t>dans</a:t>
            </a:r>
            <a:r>
              <a:rPr lang="de-DE" dirty="0"/>
              <a:t> </a:t>
            </a:r>
            <a:r>
              <a:rPr lang="de-DE" dirty="0" err="1"/>
              <a:t>l‘ensemble</a:t>
            </a:r>
            <a:endParaRPr lang="de-DE" dirty="0"/>
          </a:p>
          <a:p>
            <a:pPr rtl="0"/>
            <a:r>
              <a:rPr lang="de-DE" dirty="0" err="1"/>
              <a:t>Langages</a:t>
            </a:r>
            <a:r>
              <a:rPr lang="de-DE" dirty="0"/>
              <a:t> </a:t>
            </a:r>
            <a:r>
              <a:rPr lang="de-DE" dirty="0" err="1"/>
              <a:t>utilisés</a:t>
            </a:r>
            <a:endParaRPr lang="de-DE" dirty="0"/>
          </a:p>
          <a:p>
            <a:pPr rtl="0"/>
            <a:r>
              <a:rPr lang="de-DE" dirty="0" err="1"/>
              <a:t>Objectifs</a:t>
            </a:r>
            <a:r>
              <a:rPr lang="de-DE" dirty="0"/>
              <a:t> du </a:t>
            </a:r>
            <a:r>
              <a:rPr lang="de-DE" dirty="0" err="1"/>
              <a:t>projet</a:t>
            </a:r>
            <a:endParaRPr lang="de-DE" dirty="0"/>
          </a:p>
          <a:p>
            <a:pPr rtl="0"/>
            <a:r>
              <a:rPr lang="de-DE" dirty="0"/>
              <a:t>Situation </a:t>
            </a:r>
            <a:r>
              <a:rPr lang="de-DE" dirty="0" err="1"/>
              <a:t>actuelle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Plus </a:t>
            </a:r>
            <a:r>
              <a:rPr lang="de-DE" dirty="0" err="1"/>
              <a:t>parler</a:t>
            </a:r>
            <a:r>
              <a:rPr lang="de-DE" dirty="0"/>
              <a:t> de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techniques</a:t>
            </a:r>
            <a:endParaRPr lang="de-DE" dirty="0"/>
          </a:p>
          <a:p>
            <a:pPr rtl="0"/>
            <a:r>
              <a:rPr lang="de-DE" dirty="0"/>
              <a:t>Screen </a:t>
            </a:r>
            <a:r>
              <a:rPr lang="de-DE" dirty="0" err="1"/>
              <a:t>maquette</a:t>
            </a:r>
            <a:r>
              <a:rPr lang="de-DE" dirty="0"/>
              <a:t> de </a:t>
            </a:r>
            <a:r>
              <a:rPr lang="de-DE" dirty="0" err="1"/>
              <a:t>déroulement</a:t>
            </a:r>
            <a:r>
              <a:rPr lang="de-DE" dirty="0"/>
              <a:t> code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142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Vidéo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699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Déroulement</a:t>
            </a:r>
            <a:r>
              <a:rPr lang="de-DE" dirty="0"/>
              <a:t> du </a:t>
            </a:r>
            <a:r>
              <a:rPr lang="de-DE" dirty="0" err="1"/>
              <a:t>projet</a:t>
            </a:r>
            <a:r>
              <a:rPr lang="de-DE" dirty="0"/>
              <a:t> </a:t>
            </a:r>
            <a:r>
              <a:rPr lang="de-DE" dirty="0" err="1"/>
              <a:t>dans</a:t>
            </a:r>
            <a:r>
              <a:rPr lang="de-DE" dirty="0"/>
              <a:t> </a:t>
            </a:r>
            <a:r>
              <a:rPr lang="de-DE" dirty="0" err="1"/>
              <a:t>l‘ensemble</a:t>
            </a:r>
            <a:endParaRPr lang="de-DE" dirty="0"/>
          </a:p>
          <a:p>
            <a:pPr rtl="0"/>
            <a:r>
              <a:rPr lang="de-DE" dirty="0"/>
              <a:t>Point </a:t>
            </a:r>
            <a:r>
              <a:rPr lang="de-DE" dirty="0" err="1"/>
              <a:t>bloquant</a:t>
            </a:r>
            <a:r>
              <a:rPr lang="de-DE" dirty="0"/>
              <a:t> et </a:t>
            </a:r>
            <a:r>
              <a:rPr lang="de-DE" dirty="0" err="1"/>
              <a:t>clé</a:t>
            </a:r>
            <a:r>
              <a:rPr lang="de-DE" dirty="0"/>
              <a:t> du </a:t>
            </a:r>
            <a:r>
              <a:rPr lang="de-DE" dirty="0" err="1"/>
              <a:t>projet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Points </a:t>
            </a:r>
            <a:r>
              <a:rPr lang="de-DE" dirty="0" err="1"/>
              <a:t>important</a:t>
            </a:r>
            <a:r>
              <a:rPr lang="de-DE" dirty="0"/>
              <a:t> du </a:t>
            </a:r>
            <a:r>
              <a:rPr lang="de-DE" dirty="0" err="1"/>
              <a:t>projet</a:t>
            </a:r>
            <a:r>
              <a:rPr lang="de-DE" dirty="0"/>
              <a:t> et </a:t>
            </a:r>
            <a:r>
              <a:rPr lang="de-DE" dirty="0" err="1"/>
              <a:t>comment</a:t>
            </a:r>
            <a:r>
              <a:rPr lang="de-DE" dirty="0"/>
              <a:t> </a:t>
            </a:r>
            <a:r>
              <a:rPr lang="de-DE" dirty="0" err="1"/>
              <a:t>ils</a:t>
            </a:r>
            <a:r>
              <a:rPr lang="de-DE" dirty="0"/>
              <a:t> </a:t>
            </a:r>
            <a:r>
              <a:rPr lang="de-DE" dirty="0" err="1"/>
              <a:t>ont</a:t>
            </a:r>
            <a:r>
              <a:rPr lang="de-DE" dirty="0"/>
              <a:t> </a:t>
            </a:r>
            <a:r>
              <a:rPr lang="de-DE" dirty="0" err="1"/>
              <a:t>été</a:t>
            </a:r>
            <a:r>
              <a:rPr lang="de-DE" dirty="0"/>
              <a:t> </a:t>
            </a:r>
            <a:r>
              <a:rPr lang="de-DE" dirty="0" err="1"/>
              <a:t>résolus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Swot</a:t>
            </a:r>
            <a:r>
              <a:rPr lang="de-DE" dirty="0"/>
              <a:t> du </a:t>
            </a:r>
            <a:r>
              <a:rPr lang="de-DE" dirty="0" err="1"/>
              <a:t>projet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11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21.03.2024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21.03.2024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21.03.2024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21.03.2024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21.03.2024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21.03.2024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21.03.2024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21.03.2024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21.03.2024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21.03.2024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21.03.2024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21.03.2024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de-DE" b="1" dirty="0" err="1">
                <a:solidFill>
                  <a:schemeClr val="bg1"/>
                </a:solidFill>
              </a:rPr>
              <a:t>Projet</a:t>
            </a:r>
            <a:r>
              <a:rPr lang="de-DE" b="1" dirty="0">
                <a:solidFill>
                  <a:schemeClr val="bg1"/>
                </a:solidFill>
              </a:rPr>
              <a:t> XXX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sz="4000" dirty="0">
                <a:solidFill>
                  <a:schemeClr val="accent4"/>
                </a:solidFill>
              </a:rPr>
              <a:t>Alexandre King – MID4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D79F8EA6-4660-46E6-88C5-E1F0F8C2F1CE}"/>
              </a:ext>
            </a:extLst>
          </p:cNvPr>
          <p:cNvSpPr txBox="1">
            <a:spLocks/>
          </p:cNvSpPr>
          <p:nvPr/>
        </p:nvSpPr>
        <p:spPr>
          <a:xfrm>
            <a:off x="1499502" y="5919419"/>
            <a:ext cx="9144000" cy="4431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>
                <a:solidFill>
                  <a:schemeClr val="bg1"/>
                </a:solidFill>
              </a:rPr>
              <a:t>TPI</a:t>
            </a:r>
            <a:endParaRPr lang="de-DE" sz="3200" dirty="0">
              <a:solidFill>
                <a:schemeClr val="accent4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A75EB7BC-93E4-22FC-811E-0DA2C0938CF3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</a:rPr>
              <a:t>ETML</a:t>
            </a:r>
            <a:endParaRPr lang="de-DE" sz="2400" dirty="0">
              <a:solidFill>
                <a:schemeClr val="accent4"/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7C81CD96-7A90-F02A-2037-071C2668576F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</a:rPr>
              <a:t>XX.05.2024</a:t>
            </a:r>
            <a:endParaRPr lang="de-DE" sz="2400" dirty="0">
              <a:solidFill>
                <a:schemeClr val="accent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E6946D-9074-7919-82FF-9DB1B2C22FB1}"/>
              </a:ext>
            </a:extLst>
          </p:cNvPr>
          <p:cNvSpPr/>
          <p:nvPr/>
        </p:nvSpPr>
        <p:spPr>
          <a:xfrm>
            <a:off x="2618509" y="140579"/>
            <a:ext cx="6972300" cy="41814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Image du Projet (garder même charte graphique si possible)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de-DE" sz="7200" b="1" dirty="0">
                <a:solidFill>
                  <a:schemeClr val="bg1"/>
                </a:solidFill>
              </a:rPr>
              <a:t>Merci de </a:t>
            </a:r>
            <a:r>
              <a:rPr lang="de-DE" sz="7200" b="1" dirty="0" err="1">
                <a:solidFill>
                  <a:schemeClr val="bg1"/>
                </a:solidFill>
              </a:rPr>
              <a:t>votre</a:t>
            </a:r>
            <a:r>
              <a:rPr lang="de-DE" sz="7200" b="1" dirty="0">
                <a:solidFill>
                  <a:schemeClr val="bg1"/>
                </a:solidFill>
              </a:rPr>
              <a:t> </a:t>
            </a:r>
            <a:r>
              <a:rPr lang="de-DE" sz="7200" b="1" dirty="0" err="1">
                <a:solidFill>
                  <a:schemeClr val="bg1"/>
                </a:solidFill>
              </a:rPr>
              <a:t>attention</a:t>
            </a:r>
            <a:endParaRPr lang="de-DE" sz="7200" dirty="0">
              <a:solidFill>
                <a:schemeClr val="accent4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992B03-E1EF-4D35-8245-FDA3A0FE06F7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</a:rPr>
              <a:t>ETML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2655E2A-598D-3CBF-2685-26C6188F7F75}"/>
              </a:ext>
            </a:extLst>
          </p:cNvPr>
          <p:cNvSpPr txBox="1">
            <a:spLocks/>
          </p:cNvSpPr>
          <p:nvPr/>
        </p:nvSpPr>
        <p:spPr>
          <a:xfrm>
            <a:off x="1524000" y="5311698"/>
            <a:ext cx="91440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accent4"/>
                </a:solidFill>
              </a:rPr>
              <a:t>Alexandre King – MID4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3C559DA-A322-62D4-7698-53A2F395FF9A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</a:rPr>
              <a:t>XX.05.2024</a:t>
            </a:r>
            <a:endParaRPr lang="de-DE" sz="2400" dirty="0">
              <a:solidFill>
                <a:schemeClr val="accent4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11C1FCF-4AA2-EBE4-1FFF-E7DB245B8A09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solidFill>
                  <a:schemeClr val="bg1"/>
                </a:solidFill>
              </a:rPr>
              <a:t>TPI</a:t>
            </a: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A75EB7BC-93E4-22FC-811E-0DA2C0938CF3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</a:rPr>
              <a:t>ETML</a:t>
            </a:r>
            <a:endParaRPr lang="de-DE" sz="2400" dirty="0">
              <a:solidFill>
                <a:schemeClr val="accent4"/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7C81CD96-7A90-F02A-2037-071C2668576F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</a:rPr>
              <a:t>XX.05.2024</a:t>
            </a:r>
            <a:endParaRPr lang="de-DE" sz="2400" dirty="0">
              <a:solidFill>
                <a:schemeClr val="accent4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EB1F2D8-5817-BD09-A967-5CBD18B62395}"/>
              </a:ext>
            </a:extLst>
          </p:cNvPr>
          <p:cNvSpPr txBox="1">
            <a:spLocks/>
          </p:cNvSpPr>
          <p:nvPr/>
        </p:nvSpPr>
        <p:spPr>
          <a:xfrm>
            <a:off x="1038776" y="1608373"/>
            <a:ext cx="3642280" cy="42103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bg1"/>
                </a:solidFill>
              </a:rPr>
              <a:t>Résumer du projet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bg1"/>
                </a:solidFill>
              </a:rPr>
              <a:t>Résultat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bg1"/>
                </a:solidFill>
              </a:rPr>
              <a:t>Déroulement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bg1"/>
                </a:solidFill>
              </a:rPr>
              <a:t>Points clés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bg1"/>
                </a:solidFill>
              </a:rPr>
              <a:t>Positif et négatif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bg1"/>
                </a:solidFill>
              </a:rPr>
              <a:t>Questions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bg1"/>
                </a:solidFill>
              </a:rPr>
              <a:t>Fin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3FE725-4C21-879E-2C53-63DA3FCC78AB}"/>
              </a:ext>
            </a:extLst>
          </p:cNvPr>
          <p:cNvSpPr txBox="1"/>
          <p:nvPr/>
        </p:nvSpPr>
        <p:spPr>
          <a:xfrm>
            <a:off x="988442" y="590348"/>
            <a:ext cx="4992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dirty="0">
                <a:solidFill>
                  <a:schemeClr val="bg1"/>
                </a:solidFill>
                <a:latin typeface="+mj-lt"/>
              </a:rPr>
              <a:t>SOMMAIRE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C96A8684-42C9-DF4E-EE63-CDA97297455B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solidFill>
                  <a:schemeClr val="bg1"/>
                </a:solidFill>
              </a:rPr>
              <a:t>TPI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90C807B-F19C-A610-9099-F3762AC8D983}"/>
              </a:ext>
            </a:extLst>
          </p:cNvPr>
          <p:cNvSpPr txBox="1">
            <a:spLocks/>
          </p:cNvSpPr>
          <p:nvPr/>
        </p:nvSpPr>
        <p:spPr>
          <a:xfrm>
            <a:off x="-334308" y="174198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solidFill>
                  <a:schemeClr val="bg1"/>
                </a:solidFill>
              </a:rPr>
              <a:t>Alexandre King</a:t>
            </a:r>
            <a:endParaRPr lang="de-DE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2050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ihandform 1676" descr="Symbol, das ein Kontrollkästchen darstellt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609CE4-CDA6-F399-C52C-9BA99B4CD59D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ETML</a:t>
            </a:r>
            <a:endParaRPr lang="de-DE" sz="24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3D2126D3-2BC3-BD3C-5F2C-B911FA12CA37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XX.05.2024</a:t>
            </a:r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5DB4857-EB42-8430-78F2-A3AB53D5CBC7}"/>
              </a:ext>
            </a:extLst>
          </p:cNvPr>
          <p:cNvSpPr txBox="1">
            <a:spLocks/>
          </p:cNvSpPr>
          <p:nvPr/>
        </p:nvSpPr>
        <p:spPr>
          <a:xfrm>
            <a:off x="-334308" y="174198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Alexandre King</a:t>
            </a:r>
            <a:endParaRPr lang="de-DE" sz="1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835966-3F6B-5B32-ED71-027D194E3E12}"/>
              </a:ext>
            </a:extLst>
          </p:cNvPr>
          <p:cNvSpPr txBox="1"/>
          <p:nvPr/>
        </p:nvSpPr>
        <p:spPr>
          <a:xfrm>
            <a:off x="1499502" y="1103610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000" dirty="0">
                <a:latin typeface="+mj-lt"/>
              </a:rPr>
              <a:t>Résumer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8C244E5-5C30-84AF-F081-BDEF95E8240A}"/>
              </a:ext>
            </a:extLst>
          </p:cNvPr>
          <p:cNvSpPr txBox="1"/>
          <p:nvPr/>
        </p:nvSpPr>
        <p:spPr>
          <a:xfrm>
            <a:off x="1499500" y="2157253"/>
            <a:ext cx="3145235" cy="1418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+mj-lt"/>
              </a:rPr>
              <a:t>Projet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+mj-lt"/>
              </a:rPr>
              <a:t>Langage/points forts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+mj-lt"/>
              </a:rPr>
              <a:t>Jeu en question</a:t>
            </a:r>
          </a:p>
        </p:txBody>
      </p:sp>
      <p:sp>
        <p:nvSpPr>
          <p:cNvPr id="47" name="Titel 1">
            <a:extLst>
              <a:ext uri="{FF2B5EF4-FFF2-40B4-BE49-F238E27FC236}">
                <a16:creationId xmlns:a16="http://schemas.microsoft.com/office/drawing/2014/main" id="{B2FBD3E6-EF1D-6FAD-EA68-62B810564327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TPI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F7584A-C7BB-5B5A-279E-6FF298570721}"/>
              </a:ext>
            </a:extLst>
          </p:cNvPr>
          <p:cNvSpPr txBox="1"/>
          <p:nvPr/>
        </p:nvSpPr>
        <p:spPr>
          <a:xfrm>
            <a:off x="2306782" y="441613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Images (C# / Jeu / </a:t>
            </a:r>
            <a:r>
              <a:rPr lang="fr-CH" dirty="0" err="1"/>
              <a:t>ect</a:t>
            </a:r>
            <a:r>
              <a:rPr lang="fr-CH" dirty="0"/>
              <a:t>..)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980F2-3C3C-8484-ECDE-07A2B45325DF}"/>
              </a:ext>
            </a:extLst>
          </p:cNvPr>
          <p:cNvSpPr/>
          <p:nvPr/>
        </p:nvSpPr>
        <p:spPr>
          <a:xfrm>
            <a:off x="6712527" y="1517073"/>
            <a:ext cx="4831773" cy="39786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Image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0D6FD00-E71A-DF5C-C44F-251EA3B274B9}"/>
              </a:ext>
            </a:extLst>
          </p:cNvPr>
          <p:cNvGrpSpPr/>
          <p:nvPr/>
        </p:nvGrpSpPr>
        <p:grpSpPr>
          <a:xfrm>
            <a:off x="2073746" y="6477268"/>
            <a:ext cx="7422771" cy="242187"/>
            <a:chOff x="2073746" y="6477268"/>
            <a:chExt cx="7422771" cy="2421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F97568-C0A8-D0DF-C5CF-9277A35F315D}"/>
                </a:ext>
              </a:extLst>
            </p:cNvPr>
            <p:cNvSpPr/>
            <p:nvPr/>
          </p:nvSpPr>
          <p:spPr>
            <a:xfrm>
              <a:off x="2073746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rgbClr val="8E0000"/>
                  </a:solidFill>
                </a:rPr>
                <a:t>Résumer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3F01B2-7C1C-D136-B1E7-1D06AED8D85D}"/>
                </a:ext>
              </a:extLst>
            </p:cNvPr>
            <p:cNvSpPr/>
            <p:nvPr/>
          </p:nvSpPr>
          <p:spPr>
            <a:xfrm>
              <a:off x="3255961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Résultat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0B0003-8BE3-2CF8-7D74-583EAAD16B4F}"/>
                </a:ext>
              </a:extLst>
            </p:cNvPr>
            <p:cNvSpPr/>
            <p:nvPr/>
          </p:nvSpPr>
          <p:spPr>
            <a:xfrm>
              <a:off x="4409194" y="6477268"/>
              <a:ext cx="1514226" cy="242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Déroulement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555B73-48F1-C4E1-9D85-B3174EE63E12}"/>
                </a:ext>
              </a:extLst>
            </p:cNvPr>
            <p:cNvSpPr/>
            <p:nvPr/>
          </p:nvSpPr>
          <p:spPr>
            <a:xfrm>
              <a:off x="5952094" y="6490989"/>
              <a:ext cx="1433665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Points clés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9D2751-EC29-2389-467F-BD99EC710DC7}"/>
                </a:ext>
              </a:extLst>
            </p:cNvPr>
            <p:cNvSpPr/>
            <p:nvPr/>
          </p:nvSpPr>
          <p:spPr>
            <a:xfrm>
              <a:off x="7260465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SWOT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79C9FF-98CB-E751-E40C-D660796682C4}"/>
                </a:ext>
              </a:extLst>
            </p:cNvPr>
            <p:cNvSpPr/>
            <p:nvPr/>
          </p:nvSpPr>
          <p:spPr>
            <a:xfrm>
              <a:off x="8339941" y="6490989"/>
              <a:ext cx="1156576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Questions</a:t>
              </a: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AA7F1168-9525-21E4-761A-5DC2DC62D1D4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36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8024AA17-CAE0-2A18-D844-05F9E2128C0B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73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C77CA4B-D19A-08B2-0B43-9831A32B24C8}"/>
                </a:ext>
              </a:extLst>
            </p:cNvPr>
            <p:cNvCxnSpPr>
              <a:cxnSpLocks/>
            </p:cNvCxnSpPr>
            <p:nvPr/>
          </p:nvCxnSpPr>
          <p:spPr>
            <a:xfrm>
              <a:off x="589759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F8AE117-5564-3A18-DBA7-E4A4C5F9B9D7}"/>
                </a:ext>
              </a:extLst>
            </p:cNvPr>
            <p:cNvCxnSpPr>
              <a:cxnSpLocks/>
            </p:cNvCxnSpPr>
            <p:nvPr/>
          </p:nvCxnSpPr>
          <p:spPr>
            <a:xfrm>
              <a:off x="7227637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94FDF962-0C87-B5BD-0C6B-4B9A34F14FB3}"/>
                </a:ext>
              </a:extLst>
            </p:cNvPr>
            <p:cNvCxnSpPr>
              <a:cxnSpLocks/>
            </p:cNvCxnSpPr>
            <p:nvPr/>
          </p:nvCxnSpPr>
          <p:spPr>
            <a:xfrm>
              <a:off x="816281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ihandform 1676" descr="Symbol, das ein Kontrollkästchen darstellt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609CE4-CDA6-F399-C52C-9BA99B4CD59D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ETML</a:t>
            </a:r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5DB4857-EB42-8430-78F2-A3AB53D5CBC7}"/>
              </a:ext>
            </a:extLst>
          </p:cNvPr>
          <p:cNvSpPr txBox="1">
            <a:spLocks/>
          </p:cNvSpPr>
          <p:nvPr/>
        </p:nvSpPr>
        <p:spPr>
          <a:xfrm>
            <a:off x="-334308" y="174198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Alexandre King</a:t>
            </a:r>
            <a:endParaRPr lang="de-DE" sz="1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835966-3F6B-5B32-ED71-027D194E3E12}"/>
              </a:ext>
            </a:extLst>
          </p:cNvPr>
          <p:cNvSpPr txBox="1"/>
          <p:nvPr/>
        </p:nvSpPr>
        <p:spPr>
          <a:xfrm>
            <a:off x="1499502" y="1103610"/>
            <a:ext cx="2140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000" dirty="0">
                <a:latin typeface="+mj-lt"/>
              </a:rPr>
              <a:t>Résultat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8C244E5-5C30-84AF-F081-BDEF95E8240A}"/>
              </a:ext>
            </a:extLst>
          </p:cNvPr>
          <p:cNvSpPr txBox="1"/>
          <p:nvPr/>
        </p:nvSpPr>
        <p:spPr>
          <a:xfrm>
            <a:off x="1475682" y="2157254"/>
            <a:ext cx="4509482" cy="1418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+mj-lt"/>
              </a:rPr>
              <a:t>Résultat visuel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+mj-lt"/>
              </a:rPr>
              <a:t>Un point technique/algo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+mj-lt"/>
              </a:rPr>
              <a:t>Maquette déroulement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3A9DB11-0E96-F117-2C74-066899B3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1099758"/>
            <a:ext cx="3200400" cy="353377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78164DE-751C-EE57-E64E-5F10B903E21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495FBD2-93CC-47A2-FA7D-8C2F42B3B98D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XX.05.2024</a:t>
            </a:r>
            <a:endParaRPr lang="de-DE" sz="2400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219083EC-FBB8-EF71-A99F-429054745B33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TPI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1F6732C-8F69-CA50-CD99-DF263F57B80C}"/>
              </a:ext>
            </a:extLst>
          </p:cNvPr>
          <p:cNvGrpSpPr/>
          <p:nvPr/>
        </p:nvGrpSpPr>
        <p:grpSpPr>
          <a:xfrm>
            <a:off x="2073746" y="6477268"/>
            <a:ext cx="7422771" cy="242187"/>
            <a:chOff x="2073746" y="6477268"/>
            <a:chExt cx="7422771" cy="2421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46DD0E-42DA-EB75-B524-B824AE7D6738}"/>
                </a:ext>
              </a:extLst>
            </p:cNvPr>
            <p:cNvSpPr/>
            <p:nvPr/>
          </p:nvSpPr>
          <p:spPr>
            <a:xfrm>
              <a:off x="2073746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Résumer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8A68D0-DD3D-F184-8CDB-43D7CE4847F5}"/>
                </a:ext>
              </a:extLst>
            </p:cNvPr>
            <p:cNvSpPr/>
            <p:nvPr/>
          </p:nvSpPr>
          <p:spPr>
            <a:xfrm>
              <a:off x="3255961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rgbClr val="8E0000"/>
                  </a:solidFill>
                </a:rPr>
                <a:t>Résultat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011773-9516-926B-1D8B-47F6B3563672}"/>
                </a:ext>
              </a:extLst>
            </p:cNvPr>
            <p:cNvSpPr/>
            <p:nvPr/>
          </p:nvSpPr>
          <p:spPr>
            <a:xfrm>
              <a:off x="4409194" y="6477268"/>
              <a:ext cx="1514226" cy="242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Déroulement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313EEA-8F24-DFFD-C9AF-16B83A45B1C1}"/>
                </a:ext>
              </a:extLst>
            </p:cNvPr>
            <p:cNvSpPr/>
            <p:nvPr/>
          </p:nvSpPr>
          <p:spPr>
            <a:xfrm>
              <a:off x="5952094" y="6490989"/>
              <a:ext cx="1433665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Points clés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D4BE65-107C-22A9-AB99-DFA6DFF1956C}"/>
                </a:ext>
              </a:extLst>
            </p:cNvPr>
            <p:cNvSpPr/>
            <p:nvPr/>
          </p:nvSpPr>
          <p:spPr>
            <a:xfrm>
              <a:off x="7260465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SWOT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26F8ED-69F0-DD70-A373-20115D2BE021}"/>
                </a:ext>
              </a:extLst>
            </p:cNvPr>
            <p:cNvSpPr/>
            <p:nvPr/>
          </p:nvSpPr>
          <p:spPr>
            <a:xfrm>
              <a:off x="8339941" y="6490989"/>
              <a:ext cx="1156576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Questions</a:t>
              </a:r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E532681-CA67-0F19-FFB0-02B5F13C8BE6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36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ABB91F5-D9E6-9BF3-7F51-EAE5D5F18FB3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73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F1AAB7C4-7B69-94EE-AF92-0100B8939976}"/>
                </a:ext>
              </a:extLst>
            </p:cNvPr>
            <p:cNvCxnSpPr>
              <a:cxnSpLocks/>
            </p:cNvCxnSpPr>
            <p:nvPr/>
          </p:nvCxnSpPr>
          <p:spPr>
            <a:xfrm>
              <a:off x="589759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E2CAF95-9D2F-68FE-0E90-8568E4120D7A}"/>
                </a:ext>
              </a:extLst>
            </p:cNvPr>
            <p:cNvCxnSpPr>
              <a:cxnSpLocks/>
            </p:cNvCxnSpPr>
            <p:nvPr/>
          </p:nvCxnSpPr>
          <p:spPr>
            <a:xfrm>
              <a:off x="7227637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049D9A0-1576-3493-1263-DB49EE428D65}"/>
                </a:ext>
              </a:extLst>
            </p:cNvPr>
            <p:cNvCxnSpPr>
              <a:cxnSpLocks/>
            </p:cNvCxnSpPr>
            <p:nvPr/>
          </p:nvCxnSpPr>
          <p:spPr>
            <a:xfrm>
              <a:off x="816281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719493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ihandform 1676" descr="Symbol, das ein Kontrollkästchen darstellt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609CE4-CDA6-F399-C52C-9BA99B4CD59D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ETML</a:t>
            </a:r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5DB4857-EB42-8430-78F2-A3AB53D5CBC7}"/>
              </a:ext>
            </a:extLst>
          </p:cNvPr>
          <p:cNvSpPr txBox="1">
            <a:spLocks/>
          </p:cNvSpPr>
          <p:nvPr/>
        </p:nvSpPr>
        <p:spPr>
          <a:xfrm>
            <a:off x="-334308" y="174198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Alexandre King</a:t>
            </a:r>
            <a:endParaRPr lang="de-DE" sz="1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835966-3F6B-5B32-ED71-027D194E3E12}"/>
              </a:ext>
            </a:extLst>
          </p:cNvPr>
          <p:cNvSpPr txBox="1"/>
          <p:nvPr/>
        </p:nvSpPr>
        <p:spPr>
          <a:xfrm>
            <a:off x="292120" y="666470"/>
            <a:ext cx="5822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000" dirty="0">
                <a:latin typeface="+mj-lt"/>
              </a:rPr>
              <a:t>Vidéo démo (max 15s)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C8F4971-4B69-C768-0AB8-BF695EBE574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D6B1C64-DA95-F91F-5F23-A80B0176D719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XX.05.2024</a:t>
            </a:r>
            <a:endParaRPr lang="de-DE" sz="2400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CA4196D-63A5-029E-B7F7-429895D88097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TPI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00B9239-79C8-A29E-42C6-125A14EF4D12}"/>
              </a:ext>
            </a:extLst>
          </p:cNvPr>
          <p:cNvGrpSpPr/>
          <p:nvPr/>
        </p:nvGrpSpPr>
        <p:grpSpPr>
          <a:xfrm>
            <a:off x="2073746" y="6477268"/>
            <a:ext cx="7422771" cy="242187"/>
            <a:chOff x="2073746" y="6477268"/>
            <a:chExt cx="7422771" cy="2421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CF95E5-F610-02E1-FBD5-B632EF560ABF}"/>
                </a:ext>
              </a:extLst>
            </p:cNvPr>
            <p:cNvSpPr/>
            <p:nvPr/>
          </p:nvSpPr>
          <p:spPr>
            <a:xfrm>
              <a:off x="2073746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Résumer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1A1702-B4E9-6797-5026-B9B323936B6A}"/>
                </a:ext>
              </a:extLst>
            </p:cNvPr>
            <p:cNvSpPr/>
            <p:nvPr/>
          </p:nvSpPr>
          <p:spPr>
            <a:xfrm>
              <a:off x="3255961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rgbClr val="8E0000"/>
                  </a:solidFill>
                </a:rPr>
                <a:t>Résultat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385948-318C-C59C-36A6-BE98B1B3E974}"/>
                </a:ext>
              </a:extLst>
            </p:cNvPr>
            <p:cNvSpPr/>
            <p:nvPr/>
          </p:nvSpPr>
          <p:spPr>
            <a:xfrm>
              <a:off x="4409194" y="6477268"/>
              <a:ext cx="1514226" cy="242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Déroulement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960CA7-3D5B-49AE-F60F-E04DA469964E}"/>
                </a:ext>
              </a:extLst>
            </p:cNvPr>
            <p:cNvSpPr/>
            <p:nvPr/>
          </p:nvSpPr>
          <p:spPr>
            <a:xfrm>
              <a:off x="5952094" y="6490989"/>
              <a:ext cx="1433665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Points clés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CC456A-18CD-052B-1E49-D499374B9E7D}"/>
                </a:ext>
              </a:extLst>
            </p:cNvPr>
            <p:cNvSpPr/>
            <p:nvPr/>
          </p:nvSpPr>
          <p:spPr>
            <a:xfrm>
              <a:off x="7260465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SWOT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EE5BAE-C996-C194-761E-7AFF65D1E665}"/>
                </a:ext>
              </a:extLst>
            </p:cNvPr>
            <p:cNvSpPr/>
            <p:nvPr/>
          </p:nvSpPr>
          <p:spPr>
            <a:xfrm>
              <a:off x="8339941" y="6490989"/>
              <a:ext cx="1156576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Questions</a:t>
              </a:r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E7FE66F5-6854-9C96-9FAA-59A2325A3AA3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36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B220B98-19FE-5D34-5795-648BA59386B5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73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1C2F5A7-049C-E55A-159B-EE47668CB977}"/>
                </a:ext>
              </a:extLst>
            </p:cNvPr>
            <p:cNvCxnSpPr>
              <a:cxnSpLocks/>
            </p:cNvCxnSpPr>
            <p:nvPr/>
          </p:nvCxnSpPr>
          <p:spPr>
            <a:xfrm>
              <a:off x="589759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AC883BFE-BA32-447E-2823-665B8A838FF1}"/>
                </a:ext>
              </a:extLst>
            </p:cNvPr>
            <p:cNvCxnSpPr>
              <a:cxnSpLocks/>
            </p:cNvCxnSpPr>
            <p:nvPr/>
          </p:nvCxnSpPr>
          <p:spPr>
            <a:xfrm>
              <a:off x="7227637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7A87D501-B02C-A3CB-C795-413A028537FB}"/>
                </a:ext>
              </a:extLst>
            </p:cNvPr>
            <p:cNvCxnSpPr>
              <a:cxnSpLocks/>
            </p:cNvCxnSpPr>
            <p:nvPr/>
          </p:nvCxnSpPr>
          <p:spPr>
            <a:xfrm>
              <a:off x="816281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193940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91CDE78-2B32-7013-B69F-8939ACB95574}"/>
              </a:ext>
            </a:extLst>
          </p:cNvPr>
          <p:cNvCxnSpPr>
            <a:cxnSpLocks/>
          </p:cNvCxnSpPr>
          <p:nvPr/>
        </p:nvCxnSpPr>
        <p:spPr>
          <a:xfrm flipV="1">
            <a:off x="6706960" y="3722563"/>
            <a:ext cx="720000" cy="1"/>
          </a:xfrm>
          <a:prstGeom prst="line">
            <a:avLst/>
          </a:prstGeom>
          <a:ln w="28575">
            <a:solidFill>
              <a:srgbClr val="58585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4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7672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H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53684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H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39696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H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39696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H" dirty="0"/>
          </a:p>
        </p:txBody>
      </p:sp>
      <p:cxnSp>
        <p:nvCxnSpPr>
          <p:cNvPr id="13" name="Gerader Verbinder mit Pfeil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2069160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mit Pfeil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4455172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Winkel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7639696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C169696-1D1F-3871-98D6-8A0918205D38}"/>
              </a:ext>
            </a:extLst>
          </p:cNvPr>
          <p:cNvGrpSpPr/>
          <p:nvPr/>
        </p:nvGrpSpPr>
        <p:grpSpPr>
          <a:xfrm>
            <a:off x="481660" y="2928814"/>
            <a:ext cx="1587500" cy="1587500"/>
            <a:chOff x="1723232" y="4071326"/>
            <a:chExt cx="1587500" cy="15875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FAD125B-9A3B-49A4-B9EC-C8A6D3CF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4071326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CH" dirty="0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D4EC02E4-F054-4111-9038-AE0BDA4C8060}"/>
                </a:ext>
              </a:extLst>
            </p:cNvPr>
            <p:cNvSpPr/>
            <p:nvPr/>
          </p:nvSpPr>
          <p:spPr>
            <a:xfrm>
              <a:off x="1831182" y="4741965"/>
              <a:ext cx="13716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fr-CH" sz="1600" dirty="0">
                  <a:solidFill>
                    <a:schemeClr val="bg1"/>
                  </a:solidFill>
                </a:rPr>
                <a:t>Mise en place</a:t>
              </a:r>
            </a:p>
          </p:txBody>
        </p:sp>
      </p:grpSp>
      <p:sp>
        <p:nvSpPr>
          <p:cNvPr id="82" name="Rechteck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2975622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CH" sz="16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5366396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CH" sz="160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7747646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CH" sz="1600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7747646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CH" sz="1600" dirty="0">
                <a:solidFill>
                  <a:schemeClr val="bg1"/>
                </a:solidFill>
              </a:rPr>
              <a:t>Rapport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5373143" y="4623472"/>
            <a:ext cx="1348582" cy="46705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Dashboard, gestion des </a:t>
            </a:r>
            <a:r>
              <a:rPr lang="fr-CH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users</a:t>
            </a:r>
            <a:endParaRPr lang="fr-CH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2791546" y="4623473"/>
            <a:ext cx="1739752" cy="46705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Page de login, inscription, mise en DB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9402258" y="1625832"/>
            <a:ext cx="1587499" cy="46705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Dashboard, nouvelle activité, détails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9402258" y="5310019"/>
            <a:ext cx="1348582" cy="46705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Création du rapport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ACEEC0-D867-552B-0035-6A9FDAEFF5B7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400" b="1" dirty="0"/>
              <a:t>ETML</a:t>
            </a:r>
            <a:endParaRPr lang="fr-CH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0D8A0B9-6A8D-184C-7EBF-0AC4FF106DA5}"/>
              </a:ext>
            </a:extLst>
          </p:cNvPr>
          <p:cNvSpPr txBox="1"/>
          <p:nvPr/>
        </p:nvSpPr>
        <p:spPr>
          <a:xfrm>
            <a:off x="292120" y="666470"/>
            <a:ext cx="3438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000" dirty="0">
                <a:latin typeface="+mj-lt"/>
              </a:rPr>
              <a:t>Déroulement</a:t>
            </a:r>
          </a:p>
        </p:txBody>
      </p:sp>
      <p:sp>
        <p:nvSpPr>
          <p:cNvPr id="19" name="Rechteck 90">
            <a:extLst>
              <a:ext uri="{FF2B5EF4-FFF2-40B4-BE49-F238E27FC236}">
                <a16:creationId xmlns:a16="http://schemas.microsoft.com/office/drawing/2014/main" id="{E51CCC84-04EE-6819-8798-B52C09155287}"/>
              </a:ext>
            </a:extLst>
          </p:cNvPr>
          <p:cNvSpPr/>
          <p:nvPr/>
        </p:nvSpPr>
        <p:spPr>
          <a:xfrm>
            <a:off x="405534" y="4618935"/>
            <a:ext cx="1739752" cy="46705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Mise en place du MVC, </a:t>
            </a:r>
            <a:r>
              <a:rPr lang="fr-CH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Tailwind</a:t>
            </a: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CH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uWamp</a:t>
            </a: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DB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72CCAE12-8D5D-1CC5-65ED-55697EAA5530}"/>
              </a:ext>
            </a:extLst>
          </p:cNvPr>
          <p:cNvSpPr txBox="1">
            <a:spLocks/>
          </p:cNvSpPr>
          <p:nvPr/>
        </p:nvSpPr>
        <p:spPr>
          <a:xfrm>
            <a:off x="-334308" y="174198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Alexandre King</a:t>
            </a:r>
            <a:endParaRPr lang="de-DE" sz="18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CA812E5D-6D63-F062-CA41-C90289B1AA5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C88F268-9BF6-AE47-34FC-1B951EABA8CF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XX.05.2024</a:t>
            </a:r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42F1CC9-B9BB-F1D7-C04F-138EBA86AA6B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TPI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7827712-E1A7-40D3-6FEF-2EB204496959}"/>
              </a:ext>
            </a:extLst>
          </p:cNvPr>
          <p:cNvGrpSpPr/>
          <p:nvPr/>
        </p:nvGrpSpPr>
        <p:grpSpPr>
          <a:xfrm>
            <a:off x="2073746" y="6477268"/>
            <a:ext cx="7422771" cy="242187"/>
            <a:chOff x="2073746" y="6477268"/>
            <a:chExt cx="7422771" cy="2421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5F6429-BC65-BEC5-B6DA-E5ADA5741040}"/>
                </a:ext>
              </a:extLst>
            </p:cNvPr>
            <p:cNvSpPr/>
            <p:nvPr/>
          </p:nvSpPr>
          <p:spPr>
            <a:xfrm>
              <a:off x="2073746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Résumer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6CE140-71F7-9832-AD2F-7A6F2A8539F1}"/>
                </a:ext>
              </a:extLst>
            </p:cNvPr>
            <p:cNvSpPr/>
            <p:nvPr/>
          </p:nvSpPr>
          <p:spPr>
            <a:xfrm>
              <a:off x="3255961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Résultat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14B28E-0662-7443-22AF-F912BF55CA59}"/>
                </a:ext>
              </a:extLst>
            </p:cNvPr>
            <p:cNvSpPr/>
            <p:nvPr/>
          </p:nvSpPr>
          <p:spPr>
            <a:xfrm>
              <a:off x="4409194" y="6477268"/>
              <a:ext cx="1514226" cy="242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rgbClr val="8E0000"/>
                  </a:solidFill>
                </a:rPr>
                <a:t>Déroulement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2F55BAC-7215-588A-6316-748557139E45}"/>
                </a:ext>
              </a:extLst>
            </p:cNvPr>
            <p:cNvSpPr/>
            <p:nvPr/>
          </p:nvSpPr>
          <p:spPr>
            <a:xfrm>
              <a:off x="5952094" y="6490989"/>
              <a:ext cx="1433665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Points clés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C85294-4AF5-3485-2C50-2DACF274FB89}"/>
                </a:ext>
              </a:extLst>
            </p:cNvPr>
            <p:cNvSpPr/>
            <p:nvPr/>
          </p:nvSpPr>
          <p:spPr>
            <a:xfrm>
              <a:off x="7260465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SWOT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568B20-1D00-95F1-53C4-D584FA468D3B}"/>
                </a:ext>
              </a:extLst>
            </p:cNvPr>
            <p:cNvSpPr/>
            <p:nvPr/>
          </p:nvSpPr>
          <p:spPr>
            <a:xfrm>
              <a:off x="8339941" y="6490989"/>
              <a:ext cx="1156576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Questions</a:t>
              </a: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552C0D5-4022-DA9A-0C25-750CB1D23EBA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36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0F071BC9-14A1-81D6-0F76-DDE8D3249C66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73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C165801D-D1A5-1B5E-AD20-EF28831B4D81}"/>
                </a:ext>
              </a:extLst>
            </p:cNvPr>
            <p:cNvCxnSpPr>
              <a:cxnSpLocks/>
            </p:cNvCxnSpPr>
            <p:nvPr/>
          </p:nvCxnSpPr>
          <p:spPr>
            <a:xfrm>
              <a:off x="589759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6466FF8-781D-9C8B-39F2-D681BCA4B5D6}"/>
                </a:ext>
              </a:extLst>
            </p:cNvPr>
            <p:cNvCxnSpPr>
              <a:cxnSpLocks/>
            </p:cNvCxnSpPr>
            <p:nvPr/>
          </p:nvCxnSpPr>
          <p:spPr>
            <a:xfrm>
              <a:off x="7227637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B22D6B7-2E92-2322-C16A-F0021EF9929A}"/>
                </a:ext>
              </a:extLst>
            </p:cNvPr>
            <p:cNvCxnSpPr>
              <a:cxnSpLocks/>
            </p:cNvCxnSpPr>
            <p:nvPr/>
          </p:nvCxnSpPr>
          <p:spPr>
            <a:xfrm>
              <a:off x="816281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877BD22-09A8-9F1C-C5B1-CF3FFDAB1FDE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400" b="1" dirty="0"/>
              <a:t>ETML</a:t>
            </a:r>
            <a:endParaRPr lang="fr-CH" sz="24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349768D-F448-03E7-0A14-E4304372CB35}"/>
              </a:ext>
            </a:extLst>
          </p:cNvPr>
          <p:cNvGrpSpPr/>
          <p:nvPr/>
        </p:nvGrpSpPr>
        <p:grpSpPr>
          <a:xfrm>
            <a:off x="5394260" y="2559335"/>
            <a:ext cx="1593858" cy="1593858"/>
            <a:chOff x="5299071" y="2616215"/>
            <a:chExt cx="1593858" cy="1593858"/>
          </a:xfrm>
        </p:grpSpPr>
        <p:sp>
          <p:nvSpPr>
            <p:cNvPr id="24" name="Kreis: Hohl 23">
              <a:extLst>
                <a:ext uri="{FF2B5EF4-FFF2-40B4-BE49-F238E27FC236}">
                  <a16:creationId xmlns:a16="http://schemas.microsoft.com/office/drawing/2014/main" id="{A838DD0B-E018-44D0-A4C0-13DF2FD0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99071" y="2616215"/>
              <a:ext cx="1593858" cy="1593858"/>
            </a:xfrm>
            <a:prstGeom prst="donut">
              <a:avLst>
                <a:gd name="adj" fmla="val 12255"/>
              </a:avLst>
            </a:prstGeom>
            <a:solidFill>
              <a:schemeClr val="accent4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CH" dirty="0">
                <a:solidFill>
                  <a:schemeClr val="tx1"/>
                </a:solidFill>
              </a:endParaRP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961EA1A-FD16-832D-8344-6E8F8F655ECF}"/>
                </a:ext>
              </a:extLst>
            </p:cNvPr>
            <p:cNvSpPr txBox="1"/>
            <p:nvPr/>
          </p:nvSpPr>
          <p:spPr>
            <a:xfrm>
              <a:off x="5889854" y="2905312"/>
              <a:ext cx="41229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0" dirty="0">
                  <a:solidFill>
                    <a:srgbClr val="D5953A"/>
                  </a:solidFill>
                  <a:latin typeface="+mj-lt"/>
                </a:rPr>
                <a:t>!</a:t>
              </a:r>
              <a:endParaRPr lang="fr-CH" dirty="0">
                <a:solidFill>
                  <a:srgbClr val="D5953A"/>
                </a:solidFill>
                <a:latin typeface="+mj-lt"/>
              </a:endParaRP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65C2DF2D-1C75-0745-F1F0-63A95765801D}"/>
              </a:ext>
            </a:extLst>
          </p:cNvPr>
          <p:cNvSpPr txBox="1"/>
          <p:nvPr/>
        </p:nvSpPr>
        <p:spPr>
          <a:xfrm>
            <a:off x="3107799" y="3094653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Point 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C880F16-D017-4CED-AA3C-51B7019FCAEA}"/>
              </a:ext>
            </a:extLst>
          </p:cNvPr>
          <p:cNvSpPr txBox="1"/>
          <p:nvPr/>
        </p:nvSpPr>
        <p:spPr>
          <a:xfrm>
            <a:off x="7929339" y="3254772"/>
            <a:ext cx="1345241" cy="3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CH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Point 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E675129-0469-4D8F-FCC1-14210F940683}"/>
              </a:ext>
            </a:extLst>
          </p:cNvPr>
          <p:cNvSpPr txBox="1"/>
          <p:nvPr/>
        </p:nvSpPr>
        <p:spPr>
          <a:xfrm>
            <a:off x="5518569" y="1799071"/>
            <a:ext cx="1345241" cy="3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CH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Point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39CA554-8E49-1689-EB10-5ECC23F9E08D}"/>
              </a:ext>
            </a:extLst>
          </p:cNvPr>
          <p:cNvSpPr txBox="1"/>
          <p:nvPr/>
        </p:nvSpPr>
        <p:spPr>
          <a:xfrm>
            <a:off x="5518570" y="4460207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Point 3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3D559EF2-F08B-D3F5-7CD5-127F86760576}"/>
              </a:ext>
            </a:extLst>
          </p:cNvPr>
          <p:cNvSpPr txBox="1">
            <a:spLocks/>
          </p:cNvSpPr>
          <p:nvPr/>
        </p:nvSpPr>
        <p:spPr>
          <a:xfrm>
            <a:off x="-334308" y="174198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Alexandre King</a:t>
            </a:r>
            <a:endParaRPr lang="de-DE" sz="18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BBC99EB-B207-80DB-37E4-86EB62F55F8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379967BD-C578-16D0-5514-97C64A626AB8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XX.05.2024</a:t>
            </a:r>
            <a:endParaRPr lang="de-DE" sz="2400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79CF7BD2-8888-E77E-2AA4-EC619CA6A8ED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TPI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91A8B03-6710-6EC8-F04D-7C36820EE24C}"/>
              </a:ext>
            </a:extLst>
          </p:cNvPr>
          <p:cNvGrpSpPr/>
          <p:nvPr/>
        </p:nvGrpSpPr>
        <p:grpSpPr>
          <a:xfrm>
            <a:off x="2073746" y="6477268"/>
            <a:ext cx="7422771" cy="242187"/>
            <a:chOff x="2073746" y="6477268"/>
            <a:chExt cx="7422771" cy="2421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FC6833-AAC2-B703-088C-15DB21E52CA1}"/>
                </a:ext>
              </a:extLst>
            </p:cNvPr>
            <p:cNvSpPr/>
            <p:nvPr/>
          </p:nvSpPr>
          <p:spPr>
            <a:xfrm>
              <a:off x="2073746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Résumer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9F57BB-9E29-F91F-C4AD-842F8AE865E2}"/>
                </a:ext>
              </a:extLst>
            </p:cNvPr>
            <p:cNvSpPr/>
            <p:nvPr/>
          </p:nvSpPr>
          <p:spPr>
            <a:xfrm>
              <a:off x="3255961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Résultat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015BD3-8BF3-821C-07B5-4C79FD9A2B64}"/>
                </a:ext>
              </a:extLst>
            </p:cNvPr>
            <p:cNvSpPr/>
            <p:nvPr/>
          </p:nvSpPr>
          <p:spPr>
            <a:xfrm>
              <a:off x="4409194" y="6477268"/>
              <a:ext cx="1514226" cy="242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Déroulement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6957D2-594E-5F01-2FA3-D6C6C1869B1F}"/>
                </a:ext>
              </a:extLst>
            </p:cNvPr>
            <p:cNvSpPr/>
            <p:nvPr/>
          </p:nvSpPr>
          <p:spPr>
            <a:xfrm>
              <a:off x="5952094" y="6490989"/>
              <a:ext cx="1433665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rgbClr val="8E0000"/>
                  </a:solidFill>
                </a:rPr>
                <a:t>Points clés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2F75C8-4540-77F8-AC12-F8C5AA4E9096}"/>
                </a:ext>
              </a:extLst>
            </p:cNvPr>
            <p:cNvSpPr/>
            <p:nvPr/>
          </p:nvSpPr>
          <p:spPr>
            <a:xfrm>
              <a:off x="7260465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SWOT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C574FDB-3AFE-9511-3849-7C0515E09617}"/>
                </a:ext>
              </a:extLst>
            </p:cNvPr>
            <p:cNvSpPr/>
            <p:nvPr/>
          </p:nvSpPr>
          <p:spPr>
            <a:xfrm>
              <a:off x="8339941" y="6490989"/>
              <a:ext cx="1156576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Questions</a:t>
              </a:r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506B388-02FC-0665-E12C-6875D125A1F8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36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5183223-B0FA-3059-A7E5-F4FF1D5FD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73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F3E4D4E-97B7-3CB6-9780-E4AF0FF17B57}"/>
                </a:ext>
              </a:extLst>
            </p:cNvPr>
            <p:cNvCxnSpPr>
              <a:cxnSpLocks/>
            </p:cNvCxnSpPr>
            <p:nvPr/>
          </p:nvCxnSpPr>
          <p:spPr>
            <a:xfrm>
              <a:off x="589759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CEE9EB7-5D66-35EA-41C3-E6E9F2897681}"/>
                </a:ext>
              </a:extLst>
            </p:cNvPr>
            <p:cNvCxnSpPr>
              <a:cxnSpLocks/>
            </p:cNvCxnSpPr>
            <p:nvPr/>
          </p:nvCxnSpPr>
          <p:spPr>
            <a:xfrm>
              <a:off x="7227637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B181980-6C22-5087-8E8A-C7AFAC1A8F8C}"/>
                </a:ext>
              </a:extLst>
            </p:cNvPr>
            <p:cNvCxnSpPr>
              <a:cxnSpLocks/>
            </p:cNvCxnSpPr>
            <p:nvPr/>
          </p:nvCxnSpPr>
          <p:spPr>
            <a:xfrm>
              <a:off x="816281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CH" sz="2800" b="1" dirty="0">
                <a:latin typeface="+mj-lt"/>
              </a:rPr>
              <a:t>POSITIF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CH" sz="2800" b="1" dirty="0">
                <a:latin typeface="+mj-lt"/>
              </a:rPr>
              <a:t>NÉGATIF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CH" sz="2800" b="1" dirty="0">
                <a:latin typeface="+mj-lt"/>
              </a:rPr>
              <a:t>EXTERNE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CH" sz="2800" b="1" dirty="0">
                <a:latin typeface="+mj-lt"/>
              </a:rPr>
              <a:t>INTERNE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CH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Force 1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CH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Force 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CH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Faiblesse 1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CH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Faiblesse 2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CH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Opportunité 1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CH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Opportunité 2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CH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Menace 1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CH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Menace 2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CH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FORCES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CH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FAIBLESSES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CH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OPPORTUNITÉS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CH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MENACES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3A56C28E-B63D-03E3-40A4-29F83A2FC9E0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400" b="1" dirty="0"/>
              <a:t>ETML</a:t>
            </a:r>
            <a:endParaRPr lang="fr-CH" sz="2400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9F18978-A541-3D08-A353-8553804A0D2D}"/>
              </a:ext>
            </a:extLst>
          </p:cNvPr>
          <p:cNvSpPr txBox="1">
            <a:spLocks/>
          </p:cNvSpPr>
          <p:nvPr/>
        </p:nvSpPr>
        <p:spPr>
          <a:xfrm>
            <a:off x="-334308" y="174198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Alexandre King</a:t>
            </a:r>
            <a:endParaRPr lang="de-DE" sz="1800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9B770C94-7724-2A09-5E53-F0B791A49E7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22B390A4-5636-495B-F199-3E55C51304FD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XX.05.2024</a:t>
            </a:r>
            <a:endParaRPr lang="de-DE" sz="240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9225250E-642C-71E9-B30A-5D2560A9320B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TPI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3D153DD-5D72-5787-EEEA-ACE3DD13CF28}"/>
              </a:ext>
            </a:extLst>
          </p:cNvPr>
          <p:cNvGrpSpPr/>
          <p:nvPr/>
        </p:nvGrpSpPr>
        <p:grpSpPr>
          <a:xfrm>
            <a:off x="2073746" y="6477268"/>
            <a:ext cx="7422771" cy="242187"/>
            <a:chOff x="2073746" y="6477268"/>
            <a:chExt cx="7422771" cy="2421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C3207F-649E-7A9F-F365-1B1471B6185E}"/>
                </a:ext>
              </a:extLst>
            </p:cNvPr>
            <p:cNvSpPr/>
            <p:nvPr/>
          </p:nvSpPr>
          <p:spPr>
            <a:xfrm>
              <a:off x="2073746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Résumer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CAAF95-D733-7EC7-A1DF-5BEFF7331028}"/>
                </a:ext>
              </a:extLst>
            </p:cNvPr>
            <p:cNvSpPr/>
            <p:nvPr/>
          </p:nvSpPr>
          <p:spPr>
            <a:xfrm>
              <a:off x="3255961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Résultat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5E6734-317F-E4D8-2B77-42F21FD0582B}"/>
                </a:ext>
              </a:extLst>
            </p:cNvPr>
            <p:cNvSpPr/>
            <p:nvPr/>
          </p:nvSpPr>
          <p:spPr>
            <a:xfrm>
              <a:off x="4409194" y="6477268"/>
              <a:ext cx="1514226" cy="242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Déroulement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C943EF-A4BB-EC68-BA07-031C6B781621}"/>
                </a:ext>
              </a:extLst>
            </p:cNvPr>
            <p:cNvSpPr/>
            <p:nvPr/>
          </p:nvSpPr>
          <p:spPr>
            <a:xfrm>
              <a:off x="5952094" y="6490989"/>
              <a:ext cx="1433665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Points clés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8BA76AE-2227-A299-0154-0D9F909F30FA}"/>
                </a:ext>
              </a:extLst>
            </p:cNvPr>
            <p:cNvSpPr/>
            <p:nvPr/>
          </p:nvSpPr>
          <p:spPr>
            <a:xfrm>
              <a:off x="7260465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rgbClr val="8E0000"/>
                  </a:solidFill>
                </a:rPr>
                <a:t>SWOT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6D9867-F240-CE9E-F69D-83D0658848C9}"/>
                </a:ext>
              </a:extLst>
            </p:cNvPr>
            <p:cNvSpPr/>
            <p:nvPr/>
          </p:nvSpPr>
          <p:spPr>
            <a:xfrm>
              <a:off x="8339941" y="6490989"/>
              <a:ext cx="1156576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Questions</a:t>
              </a: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7986014C-40CB-7B57-505D-7BDFD5291567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36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316AA2D8-86FF-7C7A-4E00-D8DF09D4CFDC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73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1A89FC78-4A2A-21DE-9269-A81AD3CCA1A7}"/>
                </a:ext>
              </a:extLst>
            </p:cNvPr>
            <p:cNvCxnSpPr>
              <a:cxnSpLocks/>
            </p:cNvCxnSpPr>
            <p:nvPr/>
          </p:nvCxnSpPr>
          <p:spPr>
            <a:xfrm>
              <a:off x="589759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F990A3D-72AA-7CF5-C1E5-527257B729D0}"/>
                </a:ext>
              </a:extLst>
            </p:cNvPr>
            <p:cNvCxnSpPr>
              <a:cxnSpLocks/>
            </p:cNvCxnSpPr>
            <p:nvPr/>
          </p:nvCxnSpPr>
          <p:spPr>
            <a:xfrm>
              <a:off x="7227637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9574A0DF-4470-545C-A7C9-AB94177B8200}"/>
                </a:ext>
              </a:extLst>
            </p:cNvPr>
            <p:cNvCxnSpPr>
              <a:cxnSpLocks/>
            </p:cNvCxnSpPr>
            <p:nvPr/>
          </p:nvCxnSpPr>
          <p:spPr>
            <a:xfrm>
              <a:off x="816281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de-DE" sz="7200" b="1" dirty="0">
                <a:solidFill>
                  <a:schemeClr val="bg1"/>
                </a:solidFill>
              </a:rPr>
              <a:t>Des </a:t>
            </a:r>
            <a:r>
              <a:rPr lang="de-DE" sz="7200" b="1" dirty="0" err="1">
                <a:solidFill>
                  <a:schemeClr val="bg1"/>
                </a:solidFill>
              </a:rPr>
              <a:t>questions</a:t>
            </a:r>
            <a:r>
              <a:rPr lang="de-DE" sz="7200" b="1" dirty="0">
                <a:solidFill>
                  <a:schemeClr val="bg1"/>
                </a:solidFill>
              </a:rPr>
              <a:t> ?</a:t>
            </a:r>
            <a:endParaRPr lang="de-DE" sz="7200" dirty="0">
              <a:solidFill>
                <a:schemeClr val="accent4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992B03-E1EF-4D35-8245-FDA3A0FE06F7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</a:rPr>
              <a:t>ETML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2655E2A-598D-3CBF-2685-26C6188F7F75}"/>
              </a:ext>
            </a:extLst>
          </p:cNvPr>
          <p:cNvSpPr txBox="1">
            <a:spLocks/>
          </p:cNvSpPr>
          <p:nvPr/>
        </p:nvSpPr>
        <p:spPr>
          <a:xfrm>
            <a:off x="1524000" y="5311698"/>
            <a:ext cx="91440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accent4"/>
                </a:solidFill>
              </a:rPr>
              <a:t>Alexandre King – MID4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FEA493B-94E2-6E68-7852-1D481E113A49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</a:rPr>
              <a:t>XX.05.2024</a:t>
            </a:r>
            <a:endParaRPr lang="de-DE" sz="2400" dirty="0">
              <a:solidFill>
                <a:schemeClr val="accent4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6A7B633E-6A31-49B1-04C2-2736B199A6D4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solidFill>
                  <a:schemeClr val="bg1"/>
                </a:solidFill>
              </a:rPr>
              <a:t>TPI</a:t>
            </a:r>
          </a:p>
        </p:txBody>
      </p:sp>
    </p:spTree>
    <p:extLst>
      <p:ext uri="{BB962C8B-B14F-4D97-AF65-F5344CB8AC3E}">
        <p14:creationId xmlns:p14="http://schemas.microsoft.com/office/powerpoint/2010/main" val="284888949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tiré de 24Slides</Template>
  <TotalTime>197</TotalTime>
  <Words>358</Words>
  <Application>Microsoft Office PowerPoint</Application>
  <PresentationFormat>Grand écran</PresentationFormat>
  <Paragraphs>163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Office-Design</vt:lpstr>
      <vt:lpstr>Projet XXX Alexandre King – MID4</vt:lpstr>
      <vt:lpstr>Présentation PowerPoint</vt:lpstr>
      <vt:lpstr>Projektanalyse – Folie 2</vt:lpstr>
      <vt:lpstr>Projektanalyse – Folie 2</vt:lpstr>
      <vt:lpstr>Projektanalyse – Folie 2</vt:lpstr>
      <vt:lpstr>Projektanalyse – Folie 4</vt:lpstr>
      <vt:lpstr>Projektanalyse – Folie 6</vt:lpstr>
      <vt:lpstr>Projektanalyse – Folie 8</vt:lpstr>
      <vt:lpstr>Des questions ?</vt:lpstr>
      <vt:lpstr>Merci de votre attention</vt:lpstr>
    </vt:vector>
  </TitlesOfParts>
  <Company>DGEP - Etat de Vaud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SpentSharing Alexandre King – MID4</dc:title>
  <dc:creator>Alexandre Samuel King</dc:creator>
  <cp:lastModifiedBy>Alexandre Samuel King</cp:lastModifiedBy>
  <cp:revision>6</cp:revision>
  <dcterms:created xsi:type="dcterms:W3CDTF">2024-03-20T07:03:42Z</dcterms:created>
  <dcterms:modified xsi:type="dcterms:W3CDTF">2024-03-21T15:03:49Z</dcterms:modified>
</cp:coreProperties>
</file>