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T Sans Narrow"/>
      <p:regular r:id="rId68"/>
      <p:bold r:id="rId69"/>
    </p:embeddedFont>
    <p:embeddedFont>
      <p:font typeface="Merriweather"/>
      <p:regular r:id="rId70"/>
      <p:bold r:id="rId71"/>
      <p:italic r:id="rId72"/>
      <p:boldItalic r:id="rId73"/>
    </p:embeddedFont>
    <p:embeddedFont>
      <p:font typeface="Open Sans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D194BFF-B9B7-43CB-B2DE-FA9ED1EC1FBD}">
  <a:tblStyle styleId="{0D194BFF-B9B7-43CB-B2DE-FA9ED1EC1FB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erriweather-boldItalic.fntdata"/><Relationship Id="rId72" Type="http://schemas.openxmlformats.org/officeDocument/2006/relationships/font" Target="fonts/Merriweather-italic.fntdata"/><Relationship Id="rId31" Type="http://schemas.openxmlformats.org/officeDocument/2006/relationships/slide" Target="slides/slide26.xml"/><Relationship Id="rId75" Type="http://schemas.openxmlformats.org/officeDocument/2006/relationships/font" Target="fonts/OpenSans-bold.fntdata"/><Relationship Id="rId30" Type="http://schemas.openxmlformats.org/officeDocument/2006/relationships/slide" Target="slides/slide25.xml"/><Relationship Id="rId74" Type="http://schemas.openxmlformats.org/officeDocument/2006/relationships/font" Target="fonts/OpenSans-regular.fntdata"/><Relationship Id="rId33" Type="http://schemas.openxmlformats.org/officeDocument/2006/relationships/slide" Target="slides/slide28.xml"/><Relationship Id="rId77" Type="http://schemas.openxmlformats.org/officeDocument/2006/relationships/font" Target="fonts/OpenSans-boldItalic.fntdata"/><Relationship Id="rId32" Type="http://schemas.openxmlformats.org/officeDocument/2006/relationships/slide" Target="slides/slide27.xml"/><Relationship Id="rId76" Type="http://schemas.openxmlformats.org/officeDocument/2006/relationships/font" Target="fonts/OpenSans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erriweather-bold.fntdata"/><Relationship Id="rId70" Type="http://schemas.openxmlformats.org/officeDocument/2006/relationships/font" Target="fonts/Merriweather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Narrow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#slide=id.g16f4c48443_0_403" TargetMode="External"/><Relationship Id="rId4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#slide=id.g16f4c48443_0_413" TargetMode="External"/><Relationship Id="rId4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#slide=id.g16f4c48443_0_423" TargetMode="External"/><Relationship Id="rId4" Type="http://schemas.openxmlformats.org/officeDocument/2006/relationships/image" Target="../media/image0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#slide=id.g16f4c48443_0_433" TargetMode="External"/><Relationship Id="rId4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#slide=id.g16f4c48443_0_443" TargetMode="External"/><Relationship Id="rId4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#slide=id.g1700b51dc1_0_70" TargetMode="External"/><Relationship Id="rId22" Type="http://schemas.openxmlformats.org/officeDocument/2006/relationships/hyperlink" Target="#slide=id.g16f4c48443_0_438" TargetMode="External"/><Relationship Id="rId21" Type="http://schemas.openxmlformats.org/officeDocument/2006/relationships/hyperlink" Target="#slide=id.g16f4c48443_0_388" TargetMode="External"/><Relationship Id="rId24" Type="http://schemas.openxmlformats.org/officeDocument/2006/relationships/hyperlink" Target="#slide=id.g16f8768d33_0_40" TargetMode="External"/><Relationship Id="rId23" Type="http://schemas.openxmlformats.org/officeDocument/2006/relationships/hyperlink" Target="#slide=id.g16f4c48443_0_488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16f4c48443_0_345" TargetMode="External"/><Relationship Id="rId4" Type="http://schemas.openxmlformats.org/officeDocument/2006/relationships/hyperlink" Target="#slide=id.g16f4c48443_0_408" TargetMode="External"/><Relationship Id="rId9" Type="http://schemas.openxmlformats.org/officeDocument/2006/relationships/hyperlink" Target="#slide=id.g16f4c48443_0_368" TargetMode="External"/><Relationship Id="rId26" Type="http://schemas.openxmlformats.org/officeDocument/2006/relationships/hyperlink" Target="#slide=id.g1700b51dc1_0_80" TargetMode="External"/><Relationship Id="rId25" Type="http://schemas.openxmlformats.org/officeDocument/2006/relationships/hyperlink" Target="#slide=id.g1700b51dc1_0_30" TargetMode="External"/><Relationship Id="rId28" Type="http://schemas.openxmlformats.org/officeDocument/2006/relationships/hyperlink" Target="#slide=id.g16f4c48443_0_448" TargetMode="External"/><Relationship Id="rId27" Type="http://schemas.openxmlformats.org/officeDocument/2006/relationships/hyperlink" Target="#slide=id.g16f4c48443_0_398" TargetMode="External"/><Relationship Id="rId5" Type="http://schemas.openxmlformats.org/officeDocument/2006/relationships/hyperlink" Target="#slide=id.g16f4c48443_0_458" TargetMode="External"/><Relationship Id="rId6" Type="http://schemas.openxmlformats.org/officeDocument/2006/relationships/hyperlink" Target="#slide=id.g16f8768d33_0_10" TargetMode="External"/><Relationship Id="rId29" Type="http://schemas.openxmlformats.org/officeDocument/2006/relationships/hyperlink" Target="#slide=id.g16f4c48443_0_498" TargetMode="External"/><Relationship Id="rId7" Type="http://schemas.openxmlformats.org/officeDocument/2006/relationships/hyperlink" Target="#slide=id.g1700b51dc1_0_0" TargetMode="External"/><Relationship Id="rId8" Type="http://schemas.openxmlformats.org/officeDocument/2006/relationships/hyperlink" Target="#slide=id.g1700b51dc1_0_50" TargetMode="External"/><Relationship Id="rId31" Type="http://schemas.openxmlformats.org/officeDocument/2006/relationships/hyperlink" Target="#slide=id.g1700b51dc1_0_40" TargetMode="External"/><Relationship Id="rId30" Type="http://schemas.openxmlformats.org/officeDocument/2006/relationships/hyperlink" Target="#slide=id.g16f8768d33_0_50" TargetMode="External"/><Relationship Id="rId11" Type="http://schemas.openxmlformats.org/officeDocument/2006/relationships/hyperlink" Target="#slide=id.g16f4c48443_0_468" TargetMode="External"/><Relationship Id="rId10" Type="http://schemas.openxmlformats.org/officeDocument/2006/relationships/hyperlink" Target="#slide=id.g16f4c48443_0_418" TargetMode="External"/><Relationship Id="rId32" Type="http://schemas.openxmlformats.org/officeDocument/2006/relationships/hyperlink" Target="#slide=id.g1700b51dc1_0_90" TargetMode="External"/><Relationship Id="rId13" Type="http://schemas.openxmlformats.org/officeDocument/2006/relationships/hyperlink" Target="#slide=id.g1700b51dc1_0_10" TargetMode="External"/><Relationship Id="rId12" Type="http://schemas.openxmlformats.org/officeDocument/2006/relationships/hyperlink" Target="#slide=id.g16f8768d33_0_20" TargetMode="External"/><Relationship Id="rId15" Type="http://schemas.openxmlformats.org/officeDocument/2006/relationships/hyperlink" Target="#slide=id.g16f4c48443_0_378" TargetMode="External"/><Relationship Id="rId14" Type="http://schemas.openxmlformats.org/officeDocument/2006/relationships/hyperlink" Target="#slide=id.g1700b51dc1_0_60" TargetMode="External"/><Relationship Id="rId17" Type="http://schemas.openxmlformats.org/officeDocument/2006/relationships/hyperlink" Target="#slide=id.g16f4c48443_0_478" TargetMode="External"/><Relationship Id="rId16" Type="http://schemas.openxmlformats.org/officeDocument/2006/relationships/hyperlink" Target="#slide=id.g16f4c48443_0_428" TargetMode="External"/><Relationship Id="rId19" Type="http://schemas.openxmlformats.org/officeDocument/2006/relationships/hyperlink" Target="#slide=id.g1700b51dc1_0_20" TargetMode="External"/><Relationship Id="rId18" Type="http://schemas.openxmlformats.org/officeDocument/2006/relationships/hyperlink" Target="#slide=id.g16f8768d33_0_3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#slide=id.g16f4c48443_0_453" TargetMode="External"/><Relationship Id="rId4" Type="http://schemas.openxmlformats.org/officeDocument/2006/relationships/image" Target="../media/image0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#slide=id.g16f4c48443_0_463" TargetMode="External"/><Relationship Id="rId4" Type="http://schemas.openxmlformats.org/officeDocument/2006/relationships/image" Target="../media/image0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#slide=id.g16f4c48443_0_473" TargetMode="External"/><Relationship Id="rId4" Type="http://schemas.openxmlformats.org/officeDocument/2006/relationships/image" Target="../media/image0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#slide=id.g16f4c48443_0_483" TargetMode="External"/><Relationship Id="rId4" Type="http://schemas.openxmlformats.org/officeDocument/2006/relationships/image" Target="../media/image0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#slide=id.g16f4c48443_0_493" TargetMode="External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hyperlink" Target="#slide=id.g16f4c48443_0_361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#slide=id.g16f4c48443_0_503" TargetMode="External"/><Relationship Id="rId4" Type="http://schemas.openxmlformats.org/officeDocument/2006/relationships/image" Target="../media/image0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#slide=id.g16f8768d33_0_15" TargetMode="External"/><Relationship Id="rId4" Type="http://schemas.openxmlformats.org/officeDocument/2006/relationships/image" Target="../media/image0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#slide=id.g16f8768d33_0_25" TargetMode="External"/><Relationship Id="rId4" Type="http://schemas.openxmlformats.org/officeDocument/2006/relationships/image" Target="../media/image0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#slide=id.g16f8768d33_0_35" TargetMode="External"/><Relationship Id="rId4" Type="http://schemas.openxmlformats.org/officeDocument/2006/relationships/image" Target="../media/image0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#slide=id.g16f8768d33_0_45" TargetMode="External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#slide=id.g16f8768d33_0_55" TargetMode="External"/><Relationship Id="rId4" Type="http://schemas.openxmlformats.org/officeDocument/2006/relationships/image" Target="../media/image0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#slide=id.g1700b51dc1_0_5" TargetMode="External"/><Relationship Id="rId4" Type="http://schemas.openxmlformats.org/officeDocument/2006/relationships/image" Target="../media/image0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#slide=id.g1700b51dc1_0_15" TargetMode="External"/><Relationship Id="rId4" Type="http://schemas.openxmlformats.org/officeDocument/2006/relationships/image" Target="../media/image0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#slide=id.g1700b51dc1_0_25" TargetMode="External"/><Relationship Id="rId4" Type="http://schemas.openxmlformats.org/officeDocument/2006/relationships/image" Target="../media/image0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#slide=id.g1700b51dc1_0_35" TargetMode="External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#slide=id.g16f4c48443_0_373" TargetMode="External"/><Relationship Id="rId4" Type="http://schemas.openxmlformats.org/officeDocument/2006/relationships/image" Target="../media/image0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#slide=id.g1700b51dc1_0_45" TargetMode="External"/><Relationship Id="rId4" Type="http://schemas.openxmlformats.org/officeDocument/2006/relationships/image" Target="../media/image0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#slide=id.g1700b51dc1_0_55" TargetMode="External"/><Relationship Id="rId4" Type="http://schemas.openxmlformats.org/officeDocument/2006/relationships/image" Target="../media/image00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#slide=id.g1700b51dc1_0_65" TargetMode="External"/><Relationship Id="rId4" Type="http://schemas.openxmlformats.org/officeDocument/2006/relationships/image" Target="../media/image00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#slide=id.g1700b51dc1_0_75" TargetMode="External"/><Relationship Id="rId4" Type="http://schemas.openxmlformats.org/officeDocument/2006/relationships/image" Target="../media/image0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#slide=id.g1700b51dc1_0_85" TargetMode="External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#slide=id.g1700b51dc1_0_95" TargetMode="External"/><Relationship Id="rId4" Type="http://schemas.openxmlformats.org/officeDocument/2006/relationships/image" Target="../media/image00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#slide=id.g16f4c48443_0_383" TargetMode="External"/><Relationship Id="rId4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#slide=id.g16f4c48443_0_204" TargetMode="External"/><Relationship Id="rId4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#slide=id.g16f4c48443_0_393" TargetMode="External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PREGUNTAS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.</a:t>
            </a:r>
          </a:p>
        </p:txBody>
      </p:sp>
      <p:pic>
        <p:nvPicPr>
          <p:cNvPr descr="LOGO_VIDANTA.JPG" id="68" name="Shape 6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42587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Sonreír siempre sinceramente.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Adelantarse a las necesidades del cliente.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Disfrutar el trabajo.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Cumplir con las labores de tu puesto a la perfección.</a:t>
            </a:r>
          </a:p>
        </p:txBody>
      </p:sp>
      <p:sp>
        <p:nvSpPr>
          <p:cNvPr id="128" name="Shape 128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29" name="Shape 129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5-Inspirando Felicidad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Menciona seis requisitos para escribir comentarios en TripAdvisor ?</a:t>
            </a:r>
          </a:p>
        </p:txBody>
      </p:sp>
      <p:sp>
        <p:nvSpPr>
          <p:cNvPr id="135" name="Shape 135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36" name="Shape 13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Deben ser aptos para todo público 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Escritos por viajeros reales.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Ser relevantes para otros viajeros.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Ser originales.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Quien escribe deberá ser mayor 18 años.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Tener una cuenta de correo válida.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Evitar escribir con mas mayúsculas de las necesarias.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43" name="Shape 143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1-GPTW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las cinco dimensiones de los buenos líderes ?</a:t>
            </a:r>
          </a:p>
        </p:txBody>
      </p:sp>
      <p:sp>
        <p:nvSpPr>
          <p:cNvPr id="149" name="Shape 149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50" name="Shape 15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Credibilidad.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Respeto.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Imparcialidad.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Orgullo.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Compañerismo.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57" name="Shape 15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2-GPTW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 Cuales son los valores que en conjunto representan el gran valor de la confianza?</a:t>
            </a:r>
          </a:p>
        </p:txBody>
      </p:sp>
      <p:sp>
        <p:nvSpPr>
          <p:cNvPr id="163" name="Shape 163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64" name="Shape 164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Credibilidad.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Respeto.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Imparcialidad.</a:t>
            </a:r>
          </a:p>
        </p:txBody>
      </p:sp>
      <p:sp>
        <p:nvSpPr>
          <p:cNvPr id="170" name="Shape 17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71" name="Shape 17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3-GPTW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las tres interacciones principales dentro de la empresa ?</a:t>
            </a:r>
          </a:p>
        </p:txBody>
      </p:sp>
      <p:sp>
        <p:nvSpPr>
          <p:cNvPr id="177" name="Shape 177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78" name="Shape 178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    1- La relación entre colaboradores y jefes.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    2 -La relación entre Colaboradores, trabajo y compañía.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    3 -La relación de los Colaboradores entre sí.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85" name="Shape 185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4-GPTW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las competencias de un líder para generar imparcialidad ?</a:t>
            </a:r>
          </a:p>
        </p:txBody>
      </p:sp>
      <p:sp>
        <p:nvSpPr>
          <p:cNvPr id="191" name="Shape 191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92" name="Shape 192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Shape 73"/>
          <p:cNvGraphicFramePr/>
          <p:nvPr/>
        </p:nvGraphicFramePr>
        <p:xfrm>
          <a:off x="73500" y="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{0D194BFF-B9B7-43CB-B2DE-FA9ED1EC1FBD}</a:tableStyleId>
              </a:tblPr>
              <a:tblGrid>
                <a:gridCol w="1126100"/>
                <a:gridCol w="1126100"/>
                <a:gridCol w="1242450"/>
                <a:gridCol w="1009750"/>
                <a:gridCol w="1126100"/>
                <a:gridCol w="1126100"/>
                <a:gridCol w="1126100"/>
                <a:gridCol w="1126100"/>
              </a:tblGrid>
              <a:tr h="979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Inspirando Felicidad.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GPTW</a:t>
                      </a: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Seguridad de la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Información.</a:t>
                      </a: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Código de Ética.</a:t>
                      </a: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Conductor Certificado.</a:t>
                      </a: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Alimentos  y     Bebidas.</a:t>
                      </a: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8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3"/>
                        </a:rPr>
                        <a:t>200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4"/>
                        </a:rPr>
                        <a:t>200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5"/>
                        </a:rPr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6"/>
                        </a:rPr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7"/>
                        </a:rPr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8"/>
                        </a:rPr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</a:t>
                      </a:r>
                    </a:p>
                  </a:txBody>
                  <a:tcPr marT="91425" marB="91425" marR="91425" marL="91425"/>
                </a:tc>
              </a:tr>
              <a:tr h="78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9"/>
                        </a:rPr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0"/>
                        </a:rPr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1"/>
                        </a:rPr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2"/>
                        </a:rPr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3"/>
                        </a:rPr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4"/>
                        </a:rPr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400</a:t>
                      </a:r>
                    </a:p>
                  </a:txBody>
                  <a:tcPr marT="91425" marB="91425" marR="91425" marL="91425"/>
                </a:tc>
              </a:tr>
              <a:tr h="78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5"/>
                        </a:rPr>
                        <a:t>600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6"/>
                        </a:rPr>
                        <a:t>600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7"/>
                        </a:rPr>
                        <a:t>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8"/>
                        </a:rPr>
                        <a:t>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19"/>
                        </a:rPr>
                        <a:t>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0"/>
                        </a:rPr>
                        <a:t>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600</a:t>
                      </a:r>
                    </a:p>
                  </a:txBody>
                  <a:tcPr marT="91425" marB="91425" marR="91425" marL="91425"/>
                </a:tc>
              </a:tr>
              <a:tr h="78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1"/>
                        </a:rPr>
                        <a:t>800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2"/>
                        </a:rPr>
                        <a:t>800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3"/>
                        </a:rPr>
                        <a:t>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4"/>
                        </a:rPr>
                        <a:t>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5"/>
                        </a:rPr>
                        <a:t>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6"/>
                        </a:rPr>
                        <a:t>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800</a:t>
                      </a:r>
                    </a:p>
                  </a:txBody>
                  <a:tcPr marT="91425" marB="91425" marR="91425" marL="91425"/>
                </a:tc>
              </a:tr>
              <a:tr h="78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7"/>
                        </a:rPr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8"/>
                        </a:rPr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29"/>
                        </a:rPr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30"/>
                        </a:rPr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31"/>
                        </a:rPr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 u="sng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32"/>
                        </a:rPr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800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Equidad.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Imparcialidad.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Justicia.</a:t>
            </a:r>
          </a:p>
        </p:txBody>
      </p:sp>
      <p:sp>
        <p:nvSpPr>
          <p:cNvPr id="198" name="Shape 198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99" name="Shape 199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5-GPTW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¿ Cuales son las 9 áreas de práctica para un liderazgo de Alta Confianza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06" name="Shape 20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Contratando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Cooperando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Celebrando.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Inspirando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Hablando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Escuchando. 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Cuidando.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Desarrollando.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Agradeciendo.</a:t>
            </a:r>
          </a:p>
        </p:txBody>
      </p:sp>
      <p:sp>
        <p:nvSpPr>
          <p:cNvPr id="212" name="Shape 212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13" name="Shape 213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1-Seguridad de la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¿Quien es el titular de los datos personales?</a:t>
            </a:r>
          </a:p>
        </p:txBody>
      </p:sp>
      <p:sp>
        <p:nvSpPr>
          <p:cNvPr id="219" name="Shape 219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20" name="Shape 22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El individuo mismo, La persona por sí misma.</a:t>
            </a:r>
          </a:p>
        </p:txBody>
      </p:sp>
      <p:sp>
        <p:nvSpPr>
          <p:cNvPr id="226" name="Shape 226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27" name="Shape 22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2-Seguridad de la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¿Menciona 5 ejemplos de datos personales sensibles?</a:t>
            </a:r>
          </a:p>
        </p:txBody>
      </p:sp>
      <p:sp>
        <p:nvSpPr>
          <p:cNvPr id="233" name="Shape 233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34" name="Shape 234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Religión.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Partido Político.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Orientación Sexual.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Origen Racial.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Una Enfermedad Grave.</a:t>
            </a:r>
          </a:p>
        </p:txBody>
      </p:sp>
      <p:sp>
        <p:nvSpPr>
          <p:cNvPr id="240" name="Shape 24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41" name="Shape 24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3-Seguridad de la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¿Cómo denominamos al conjunto de normas o ideas que rigen el pensamiento y/o la conducta para la protección de datos personales ?</a:t>
            </a:r>
          </a:p>
        </p:txBody>
      </p:sp>
      <p:sp>
        <p:nvSpPr>
          <p:cNvPr id="247" name="Shape 247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48" name="Shape 248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-419"/>
              <a:t>Principios -</a:t>
            </a:r>
          </a:p>
        </p:txBody>
      </p:sp>
      <p:sp>
        <p:nvSpPr>
          <p:cNvPr id="254" name="Shape 254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55" name="Shape 255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4-Seguridad de la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¿Que significa LFPDPPP?</a:t>
            </a:r>
          </a:p>
        </p:txBody>
      </p:sp>
      <p:sp>
        <p:nvSpPr>
          <p:cNvPr id="261" name="Shape 261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62" name="Shape 262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VIDANTA.JPG" id="78" name="Shape 7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1-Inspirando Felicidad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 es nuestra “visión” como organización?</a:t>
            </a:r>
          </a:p>
        </p:txBody>
      </p:sp>
      <p:sp>
        <p:nvSpPr>
          <p:cNvPr id="80" name="Shape 8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4"/>
              </a:rPr>
              <a:t>RESPUESTA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Ley Federal de Protección de Datos Personales en Posesión de Particulares.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69" name="Shape 269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5-Seguridad de la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 Nombra los 8 principios para la protección de los datos personales ?</a:t>
            </a:r>
          </a:p>
        </p:txBody>
      </p:sp>
      <p:sp>
        <p:nvSpPr>
          <p:cNvPr id="275" name="Shape 275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76" name="Shape 27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Licitud.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Lealtad.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Proporcionalidad.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Calidad.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Finalidad.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Consentimiento.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Información.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Responsabilidad.</a:t>
            </a:r>
          </a:p>
        </p:txBody>
      </p:sp>
      <p:sp>
        <p:nvSpPr>
          <p:cNvPr id="282" name="Shape 282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83" name="Shape 283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1-Código de Ética.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Cuantos puntos tiene nuestro código de ética ?</a:t>
            </a:r>
          </a:p>
        </p:txBody>
      </p:sp>
      <p:sp>
        <p:nvSpPr>
          <p:cNvPr id="289" name="Shape 289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290" name="Shape 29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Diez puntos conforman nuestro código de etica.</a:t>
            </a:r>
          </a:p>
        </p:txBody>
      </p:sp>
      <p:sp>
        <p:nvSpPr>
          <p:cNvPr id="296" name="Shape 296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297" name="Shape 29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2-Código de Ética.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Como se le denomina al conjunto de principios que determinan nuestro actuar en una sociedad ?</a:t>
            </a:r>
          </a:p>
        </p:txBody>
      </p:sp>
      <p:sp>
        <p:nvSpPr>
          <p:cNvPr id="303" name="Shape 303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04" name="Shape 304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-419"/>
              <a:t>Ética. -</a:t>
            </a:r>
          </a:p>
        </p:txBody>
      </p:sp>
      <p:sp>
        <p:nvSpPr>
          <p:cNvPr id="310" name="Shape 31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11" name="Shape 31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3-Código de Ética.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los 3 aspectos fundamentales que rigen nuestro actuar dentro de grupo vidanta ?</a:t>
            </a:r>
          </a:p>
        </p:txBody>
      </p:sp>
      <p:sp>
        <p:nvSpPr>
          <p:cNvPr id="317" name="Shape 317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18" name="Shape 318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Visión.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Misión.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Valores.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25" name="Shape 325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4-Código de Ética.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Como organización respetamos 3 entidades fundamentales cuales son ? </a:t>
            </a:r>
          </a:p>
        </p:txBody>
      </p:sp>
      <p:sp>
        <p:nvSpPr>
          <p:cNvPr id="331" name="Shape 331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32" name="Shape 332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“ Inspirar Generaciones de Felicidad Creando lo Extraordinario. “</a:t>
            </a:r>
          </a:p>
        </p:txBody>
      </p:sp>
      <p:sp>
        <p:nvSpPr>
          <p:cNvPr id="86" name="Shape 86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87" name="Shape 8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Respeto a Nuestra Gente.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Respeto a Nuestros Clientes.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Respeto por Nuestro Planeta.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39" name="Shape 339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5-Código de Ética.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 es la Misión de Grupo Vidanta ?</a:t>
            </a:r>
          </a:p>
        </p:txBody>
      </p:sp>
      <p:sp>
        <p:nvSpPr>
          <p:cNvPr id="345" name="Shape 345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46" name="Shape 34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“Crear Mundos ideales para vacacionar, lugares donde se compartan momentos llenos de alegria y armonia; Inspirando Generaciones de Felicidad.”</a:t>
            </a:r>
          </a:p>
        </p:txBody>
      </p:sp>
      <p:sp>
        <p:nvSpPr>
          <p:cNvPr id="352" name="Shape 352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53" name="Shape 353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1-Conductor Certificado.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las dos acreditaciones fundamentales para conducir dentro de las instalaciones de grupo Vidanta Riviera Maya ?</a:t>
            </a:r>
          </a:p>
        </p:txBody>
      </p:sp>
      <p:sp>
        <p:nvSpPr>
          <p:cNvPr id="359" name="Shape 359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60" name="Shape 36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Licencia de manejo.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Sello de conductor certificado.</a:t>
            </a:r>
          </a:p>
        </p:txBody>
      </p:sp>
      <p:sp>
        <p:nvSpPr>
          <p:cNvPr id="366" name="Shape 366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67" name="Shape 36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2-Conductor Certificado.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Nombre  cinco tipos de transportes conducidos por colaboradores dentro grupo vidanta ?</a:t>
            </a:r>
          </a:p>
        </p:txBody>
      </p:sp>
      <p:sp>
        <p:nvSpPr>
          <p:cNvPr id="373" name="Shape 373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74" name="Shape 374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Transporte de Huéspedes.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Transporte de colaboradores.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Transporte de abastecimiento.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Carritos de golf.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Carritos asignados.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Constructora.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Seguridad.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Segway</a:t>
            </a:r>
          </a:p>
        </p:txBody>
      </p:sp>
      <p:sp>
        <p:nvSpPr>
          <p:cNvPr id="380" name="Shape 38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81" name="Shape 38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3-Conductor Certificado.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Nombre 5 señalamientos gráficos que se encuentran en las vialidades de grupo Vidanta Riviera Maya?</a:t>
            </a:r>
          </a:p>
        </p:txBody>
      </p:sp>
      <p:sp>
        <p:nvSpPr>
          <p:cNvPr id="387" name="Shape 387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388" name="Shape 388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No estacionarse frente a equipos de incendios.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Velocidad límite.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Cruce de peatones.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Topes.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Prohibición de paso.</a:t>
            </a:r>
          </a:p>
        </p:txBody>
      </p:sp>
      <p:sp>
        <p:nvSpPr>
          <p:cNvPr id="394" name="Shape 394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395" name="Shape 395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4-Conductor Certificado.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los tres tipos de señalética vial ?</a:t>
            </a:r>
          </a:p>
        </p:txBody>
      </p:sp>
      <p:sp>
        <p:nvSpPr>
          <p:cNvPr id="401" name="Shape 401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02" name="Shape 402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2-Inspirando Felicidad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Cómo inspiramos felicidad en nuestros clientes?</a:t>
            </a:r>
          </a:p>
        </p:txBody>
      </p:sp>
      <p:sp>
        <p:nvSpPr>
          <p:cNvPr id="93" name="Shape 93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94" name="Shape 94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Preventiva, Restrictiva e Informativa.</a:t>
            </a:r>
          </a:p>
        </p:txBody>
      </p:sp>
      <p:sp>
        <p:nvSpPr>
          <p:cNvPr id="408" name="Shape 408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09" name="Shape 409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5-Conductor Certificado.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Menciona 5 faltas al reglamento de seguridad vial de grupo Vidanta por las cuales puede llegarse a dar la baja definitiva de un colaborador ?</a:t>
            </a:r>
          </a:p>
        </p:txBody>
      </p:sp>
      <p:sp>
        <p:nvSpPr>
          <p:cNvPr id="415" name="Shape 415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16" name="Shape 41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Ocasionar intencionalmente o por negligencia, daño al medio de transporte interno o instalaciones.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Conducir el medio interno de transporte bajo los efectos de algún narcótico o enervante.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Transitar fuera del desarrollo sin autorización.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Entablar competencias de velocidad.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Transitar excediendo los límites de velocidad indicados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Conducir sin licencia (solo transporte motorizado).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Encender medio interno de transporte utilizando un objeto distinto a la llave de encendido (para los que aplique).</a:t>
            </a:r>
          </a:p>
        </p:txBody>
      </p:sp>
      <p:sp>
        <p:nvSpPr>
          <p:cNvPr id="422" name="Shape 422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23" name="Shape 423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1-Alimentos y Bebidas.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Cuántos centros de consumo tiene grupo Vidanta riviera Maya ?</a:t>
            </a:r>
          </a:p>
        </p:txBody>
      </p:sp>
      <p:sp>
        <p:nvSpPr>
          <p:cNvPr id="429" name="Shape 429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30" name="Shape 430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20 Centros de consumo.</a:t>
            </a:r>
          </a:p>
        </p:txBody>
      </p:sp>
      <p:sp>
        <p:nvSpPr>
          <p:cNvPr id="436" name="Shape 436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37" name="Shape 43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2-Alimentos y Bebidas.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 es el horario para comidas en el restaurante Havana Moon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44" name="Shape 444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El restaurante Havana Moon no tiene servicio para comidas.</a:t>
            </a:r>
          </a:p>
        </p:txBody>
      </p:sp>
      <p:sp>
        <p:nvSpPr>
          <p:cNvPr id="450" name="Shape 45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51" name="Shape 45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3-Alimentos y Bebidas.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Mencione los horarios de las albercas de Mayan Palace, Grand Mayan y Grand Luxxe ?</a:t>
            </a:r>
          </a:p>
        </p:txBody>
      </p:sp>
      <p:sp>
        <p:nvSpPr>
          <p:cNvPr id="457" name="Shape 457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58" name="Shape 458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Mayan Palace 24hrs.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Grand Mayan 07:00 a 21:00 hrs.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Grand Luxxe 07:00 a 23:00 hrs.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65" name="Shape 465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4-Alimentos y Bebidas.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Menciona los nombres de los cinco diferentes "shows" que se ofrecen en el restaurante del Lago ?</a:t>
            </a:r>
          </a:p>
        </p:txBody>
      </p:sp>
      <p:sp>
        <p:nvSpPr>
          <p:cNvPr id="471" name="Shape 471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72" name="Shape 472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Siendo un agente de felicidad con atención y servicio, generando recuerdo felices para ellos y promover que los compartan con otros.</a:t>
            </a:r>
          </a:p>
        </p:txBody>
      </p:sp>
      <p:sp>
        <p:nvSpPr>
          <p:cNvPr id="100" name="Shape 100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01" name="Shape 10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Viernes: Raíces.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Sábado: “CEU NA TERRA”.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Domingo: “UCH BEN KIIN”.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Miércoles: “RETRO PARTY”.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Jueves: MARIA BONITA.</a:t>
            </a:r>
          </a:p>
        </p:txBody>
      </p:sp>
      <p:sp>
        <p:nvSpPr>
          <p:cNvPr id="478" name="Shape 478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79" name="Shape 479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5-Alimentos y Bebidas.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Nombra cada uno de los 20 centros de consumo de grupo Vidanta riviera Maya ?</a:t>
            </a:r>
          </a:p>
        </p:txBody>
      </p:sp>
      <p:sp>
        <p:nvSpPr>
          <p:cNvPr id="485" name="Shape 485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486" name="Shape 48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Restaurante del Lago.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Havana Moon.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Chiringuito.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Green Break.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Toco Break.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Balche.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Tramonto.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Wine Bar.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Restaurante Gong.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Pool Bar.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Brio.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Jade Crepería.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Azur.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Nektar.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Joya.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Servicio a Cuartos.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Jade Deli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Blue Fish.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The Burger Custom Made.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s-419" sz="1200"/>
              <a:t>La Sandía.</a:t>
            </a:r>
          </a:p>
        </p:txBody>
      </p:sp>
      <p:sp>
        <p:nvSpPr>
          <p:cNvPr id="492" name="Shape 492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493" name="Shape 493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3-Inspirando Felicidad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 es la fuente de información más creíble para seleccionar una marca?</a:t>
            </a:r>
          </a:p>
        </p:txBody>
      </p:sp>
      <p:sp>
        <p:nvSpPr>
          <p:cNvPr id="107" name="Shape 107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08" name="Shape 108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Las recomendaciones de amigos de confianza.</a:t>
            </a:r>
          </a:p>
        </p:txBody>
      </p:sp>
      <p:sp>
        <p:nvSpPr>
          <p:cNvPr id="114" name="Shape 114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solidFill>
                  <a:srgbClr val="0000FF"/>
                </a:solidFill>
                <a:hlinkClick r:id="rId3"/>
              </a:rPr>
              <a:t>INICIO</a:t>
            </a:r>
          </a:p>
        </p:txBody>
      </p:sp>
      <p:pic>
        <p:nvPicPr>
          <p:cNvPr descr="LOGO_VIDANTA.JPG" id="115" name="Shape 115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3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4-Inspirando Felicidad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¿ Cuales son las 4 principales acciones de un promotor de la felicidad?</a:t>
            </a:r>
          </a:p>
        </p:txBody>
      </p:sp>
      <p:sp>
        <p:nvSpPr>
          <p:cNvPr id="121" name="Shape 121"/>
          <p:cNvSpPr/>
          <p:nvPr/>
        </p:nvSpPr>
        <p:spPr>
          <a:xfrm>
            <a:off x="7201100" y="4304625"/>
            <a:ext cx="1684500" cy="4902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u="sng">
                <a:hlinkClick r:id="rId3"/>
              </a:rPr>
              <a:t>RESPUESTA</a:t>
            </a:r>
          </a:p>
        </p:txBody>
      </p:sp>
      <p:pic>
        <p:nvPicPr>
          <p:cNvPr descr="LOGO_VIDANTA.JPG" id="122" name="Shape 122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4106381"/>
            <a:ext cx="2623725" cy="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