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715000" cx="9144000"/>
  <p:notesSz cx="6858000" cy="9144000"/>
  <p:embeddedFontLst>
    <p:embeddedFont>
      <p:font typeface="Playfair Display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37DDE0A-BA83-421E-A3A8-3D04CEDA94CF}">
  <a:tblStyle styleId="{337DDE0A-BA83-421E-A3A8-3D04CEDA94C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fairDispl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boldItalic.fntdata"/><Relationship Id="rId30" Type="http://schemas.openxmlformats.org/officeDocument/2006/relationships/font" Target="fonts/PlayfairDisplay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686103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827305"/>
            <a:ext cx="8520600" cy="228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49027"/>
            <a:ext cx="8520600" cy="880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229027"/>
            <a:ext cx="8520600" cy="2181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80527"/>
            <a:ext cx="8520600" cy="379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80527"/>
            <a:ext cx="3999900" cy="379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80527"/>
            <a:ext cx="3999900" cy="379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00166"/>
            <a:ext cx="6367800" cy="4545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38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114527"/>
            <a:ext cx="4045200" cy="1372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804527"/>
            <a:ext cx="3837000" cy="4105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700638"/>
            <a:ext cx="5998800" cy="67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80527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Relationship Id="rId4" Type="http://schemas.openxmlformats.org/officeDocument/2006/relationships/hyperlink" Target="#slide=id.g153d298205_1_9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Relationship Id="rId4" Type="http://schemas.openxmlformats.org/officeDocument/2006/relationships/hyperlink" Target="#slide=id.g153d298205_1_9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Relationship Id="rId4" Type="http://schemas.openxmlformats.org/officeDocument/2006/relationships/hyperlink" Target="#slide=id.g153d298205_1_9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Relationship Id="rId4" Type="http://schemas.openxmlformats.org/officeDocument/2006/relationships/hyperlink" Target="#slide=id.g153d298205_2_81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Relationship Id="rId4" Type="http://schemas.openxmlformats.org/officeDocument/2006/relationships/hyperlink" Target="#slide=id.g153d298205_1_9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png"/><Relationship Id="rId4" Type="http://schemas.openxmlformats.org/officeDocument/2006/relationships/hyperlink" Target="#slide=id.g154068f496_0_59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Relationship Id="rId4" Type="http://schemas.openxmlformats.org/officeDocument/2006/relationships/hyperlink" Target="#slide=id.g154068f496_0_78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png"/><Relationship Id="rId4" Type="http://schemas.openxmlformats.org/officeDocument/2006/relationships/hyperlink" Target="#slide=id.g154068f496_0_59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png"/><Relationship Id="rId4" Type="http://schemas.openxmlformats.org/officeDocument/2006/relationships/hyperlink" Target="#slide=id.g154068f496_0_7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hyperlink" Target="#slide=id.g161ca8fa6c_0_5" TargetMode="External"/><Relationship Id="rId5" Type="http://schemas.openxmlformats.org/officeDocument/2006/relationships/hyperlink" Target="#slide=id.g16314c5b80_0_7" TargetMode="External"/><Relationship Id="rId6" Type="http://schemas.openxmlformats.org/officeDocument/2006/relationships/hyperlink" Target="#slide=id.g161ca8fa6c_0_12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0.png"/><Relationship Id="rId4" Type="http://schemas.openxmlformats.org/officeDocument/2006/relationships/hyperlink" Target="#slide=id.g154068f496_0_78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0.png"/><Relationship Id="rId4" Type="http://schemas.openxmlformats.org/officeDocument/2006/relationships/hyperlink" Target="#slide=id.g154068f496_0_78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hyperlink" Target="#slide=id.g1631924074_0_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hyperlink" Target="#slide=id.g163acd0d92_0_2" TargetMode="External"/><Relationship Id="rId5" Type="http://schemas.openxmlformats.org/officeDocument/2006/relationships/hyperlink" Target="#slide=id.g1634a1a4db_1_5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hyperlink" Target="#slide=id.g1634a1a4db_1_13" TargetMode="External"/><Relationship Id="rId5" Type="http://schemas.openxmlformats.org/officeDocument/2006/relationships/hyperlink" Target="#slide=id.g163acd0d92_0_10" TargetMode="External"/><Relationship Id="rId6" Type="http://schemas.openxmlformats.org/officeDocument/2006/relationships/hyperlink" Target="#slide=id.g1646e260b2_0_33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0" y="0"/>
            <a:ext cx="5618599" cy="1898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217308" y="2584005"/>
            <a:ext cx="8520600" cy="228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s-419" sz="1800">
                <a:solidFill>
                  <a:srgbClr val="4A86E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Flujo de Información del Plan de Carrera Interno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4232875" y="4057637"/>
            <a:ext cx="4905375" cy="1657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5" name="Shape 335"/>
          <p:cNvGraphicFramePr/>
          <p:nvPr/>
        </p:nvGraphicFramePr>
        <p:xfrm>
          <a:off x="57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{337DDE0A-BA83-421E-A3A8-3D04CEDA94CF}</a:tableStyleId>
              </a:tblPr>
              <a:tblGrid>
                <a:gridCol w="1014725"/>
                <a:gridCol w="1014725"/>
                <a:gridCol w="1014725"/>
                <a:gridCol w="1014725"/>
                <a:gridCol w="1014725"/>
                <a:gridCol w="1014725"/>
                <a:gridCol w="1014725"/>
                <a:gridCol w="1014725"/>
                <a:gridCol w="1014725"/>
              </a:tblGrid>
              <a:tr h="708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    Actores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Etapas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Colaborador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Coordinador de  E y 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Coordinador de A y 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Tutor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b="1" lang="es-419" sz="900">
                          <a:solidFill>
                            <a:schemeClr val="lt1"/>
                          </a:solidFill>
                        </a:rPr>
                        <a:t>Reclutamiento</a:t>
                      </a: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 y Selecciòn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Gerencia de </a:t>
                      </a:r>
                      <a:r>
                        <a:rPr b="1" lang="es-419" sz="900">
                          <a:solidFill>
                            <a:schemeClr val="lt1"/>
                          </a:solidFill>
                        </a:rPr>
                        <a:t>Entrenamiento </a:t>
                      </a: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y Desarrollo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Jefe del Practicante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b="1" lang="es-419" sz="900">
                          <a:solidFill>
                            <a:schemeClr val="lt1"/>
                          </a:solidFill>
                        </a:rPr>
                        <a:t>Colaboradores</a:t>
                      </a: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 pares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</a:tr>
              <a:tr h="4861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Shape 340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4232875" y="4057637"/>
            <a:ext cx="49053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>
            <a:hlinkClick r:id="rId4"/>
          </p:cNvPr>
          <p:cNvSpPr/>
          <p:nvPr/>
        </p:nvSpPr>
        <p:spPr>
          <a:xfrm>
            <a:off x="236150" y="846675"/>
            <a:ext cx="2718300" cy="748500"/>
          </a:xfrm>
          <a:prstGeom prst="chevron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Indicador.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s-419"/>
              <a:t>“ * PCI Iniciados”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3065825" y="837750"/>
            <a:ext cx="5971200" cy="4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Descripción: Número de colaboradores que entregaron completa la solicitud de Desarrollo Profesional. Esta solicitud es capturada en sistema , para registrar </a:t>
            </a:r>
            <a:r>
              <a:rPr lang="es-419"/>
              <a:t>quién</a:t>
            </a:r>
            <a:r>
              <a:rPr lang="es-419"/>
              <a:t> da comienzo a sus </a:t>
            </a:r>
            <a:r>
              <a:rPr lang="es-419"/>
              <a:t>prácticas</a:t>
            </a:r>
            <a:r>
              <a:rPr lang="es-419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419"/>
              <a:t>Objetivo:  Obtener el total de colaboradores quienes comienzan y son atendidos por el área de entrenamiento y desarrollo para iniciar su plan de carrera interno.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419"/>
              <a:t>Unidad de medida : número de registros en la base de datos con el estatus de.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419"/>
              <a:t>Formula: Sumar los registros con estatus de iniciado.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419"/>
              <a:t>Parámetro</a:t>
            </a:r>
            <a:r>
              <a:rPr lang="es-419"/>
              <a:t>: 8-15 personas iniciando su PCI.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419"/>
              <a:t>Frecuencia: Semanal.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419"/>
              <a:t>Responsable: Coordinador de Entrenamiento y Desarrollo.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Shape 347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4232875" y="4057637"/>
            <a:ext cx="49053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>
            <a:hlinkClick r:id="rId4"/>
          </p:cNvPr>
          <p:cNvSpPr/>
          <p:nvPr/>
        </p:nvSpPr>
        <p:spPr>
          <a:xfrm>
            <a:off x="53475" y="846675"/>
            <a:ext cx="3012300" cy="1212000"/>
          </a:xfrm>
          <a:prstGeom prst="chevron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Indicador.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“ * -Top Ten- Puestos solicitados”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3065825" y="837750"/>
            <a:ext cx="5971200" cy="4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Descripción: Cantidad de solicitudes para un puesto en especial. con los datos que se tomen de este indicador se </a:t>
            </a:r>
            <a:r>
              <a:rPr lang="es-419"/>
              <a:t>obtendrá</a:t>
            </a:r>
            <a:r>
              <a:rPr lang="es-419"/>
              <a:t> el “top ten” de los puestos </a:t>
            </a:r>
            <a:r>
              <a:rPr lang="es-419"/>
              <a:t>más</a:t>
            </a:r>
            <a:r>
              <a:rPr lang="es-419"/>
              <a:t> solicitados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419"/>
              <a:t>Objetivo: Identificar los puestos de </a:t>
            </a:r>
            <a:r>
              <a:rPr lang="es-419"/>
              <a:t>línea</a:t>
            </a:r>
            <a:r>
              <a:rPr lang="es-419"/>
              <a:t> y supervisiòn más solicitados.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419"/>
              <a:t>Unidad de medida: Número de registros  en la base de datos.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419"/>
              <a:t>Fórmula</a:t>
            </a:r>
            <a:r>
              <a:rPr lang="es-419"/>
              <a:t>: Sumatoria de los registros que se repitan con el mismo puesto solicitado.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419"/>
              <a:t>Parámetro</a:t>
            </a:r>
            <a:r>
              <a:rPr lang="es-419"/>
              <a:t> :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419"/>
              <a:t>Frecuencia: </a:t>
            </a:r>
            <a:r>
              <a:rPr lang="es-419">
                <a:solidFill>
                  <a:schemeClr val="dk1"/>
                </a:solidFill>
              </a:rPr>
              <a:t>Semanal.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419"/>
              <a:t>Responsable: </a:t>
            </a:r>
            <a:r>
              <a:rPr lang="es-419">
                <a:solidFill>
                  <a:schemeClr val="dk1"/>
                </a:solidFill>
              </a:rPr>
              <a:t>Coordinador de Entrenamiento y Desarrollo.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4232875" y="4057637"/>
            <a:ext cx="49053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>
            <a:hlinkClick r:id="rId4"/>
          </p:cNvPr>
          <p:cNvSpPr/>
          <p:nvPr/>
        </p:nvSpPr>
        <p:spPr>
          <a:xfrm>
            <a:off x="53475" y="846675"/>
            <a:ext cx="3012300" cy="1212000"/>
          </a:xfrm>
          <a:prstGeom prst="chevron">
            <a:avLst>
              <a:gd fmla="val 50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 Punto de Control.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“ * Claves para </a:t>
            </a:r>
            <a:r>
              <a:rPr lang="es-419"/>
              <a:t>exámenes</a:t>
            </a:r>
            <a:r>
              <a:rPr lang="es-419"/>
              <a:t> </a:t>
            </a:r>
            <a:r>
              <a:rPr lang="es-419"/>
              <a:t>Psicométricos</a:t>
            </a:r>
            <a:r>
              <a:rPr lang="es-419"/>
              <a:t>”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3065825" y="837750"/>
            <a:ext cx="5971200" cy="4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Descripción:  Observar el tiempo ocupado para la generación de claves de </a:t>
            </a:r>
            <a:r>
              <a:rPr lang="es-419"/>
              <a:t>exámenes</a:t>
            </a:r>
            <a:r>
              <a:rPr lang="es-419"/>
              <a:t> </a:t>
            </a:r>
            <a:r>
              <a:rPr lang="es-419"/>
              <a:t>psicométricos</a:t>
            </a:r>
            <a:r>
              <a:rPr lang="es-419"/>
              <a:t> para los puestos que </a:t>
            </a:r>
            <a:r>
              <a:rPr lang="es-419"/>
              <a:t>así</a:t>
            </a:r>
            <a:r>
              <a:rPr lang="es-419"/>
              <a:t> lo requieran.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419"/>
              <a:t>Objetivo: facilitar las condiciones para la generación de las claves de </a:t>
            </a:r>
            <a:r>
              <a:rPr lang="es-419"/>
              <a:t>exámenes</a:t>
            </a:r>
            <a:r>
              <a:rPr lang="es-419"/>
              <a:t> </a:t>
            </a:r>
            <a:r>
              <a:rPr lang="es-419"/>
              <a:t>psicométricos</a:t>
            </a:r>
            <a:r>
              <a:rPr lang="es-419"/>
              <a:t> para los puestos que  lo requieran.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Unidad de medida: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419"/>
              <a:t>Fórmula: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419"/>
              <a:t>Parámetro 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Frecuencia: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Responsable: Reclutamiento y Desarrollo.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Shape 361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4232875" y="4057637"/>
            <a:ext cx="49053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>
            <a:hlinkClick r:id="rId4"/>
          </p:cNvPr>
          <p:cNvSpPr/>
          <p:nvPr/>
        </p:nvSpPr>
        <p:spPr>
          <a:xfrm>
            <a:off x="53475" y="846675"/>
            <a:ext cx="3012300" cy="1212000"/>
          </a:xfrm>
          <a:prstGeom prst="chevron">
            <a:avLst>
              <a:gd fmla="val 50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 Punto de Control.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“Evaluaciones 180”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3065825" y="837750"/>
            <a:ext cx="5971200" cy="4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Descripción:  Observar el tiempo en que los colaboradores pares del candidato a practicante, se acercan al área de Entrenamiento y Desarrollo para realizar la evaluación de tipo 180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Objetivo: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Unidad de medida: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Fórmula: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Parámetro 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Frecuencia: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Responsable: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Shape 368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4232875" y="4057637"/>
            <a:ext cx="49053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>
            <a:hlinkClick r:id="rId4"/>
          </p:cNvPr>
          <p:cNvSpPr/>
          <p:nvPr/>
        </p:nvSpPr>
        <p:spPr>
          <a:xfrm>
            <a:off x="53475" y="846675"/>
            <a:ext cx="3012300" cy="1212000"/>
          </a:xfrm>
          <a:prstGeom prst="chevron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 Indicador.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“”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3065825" y="837750"/>
            <a:ext cx="5971200" cy="4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Descripción: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Objetivo: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Unidad de medida: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Fórmula: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Parámetro 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Frecuencia: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Responsable: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Shape 375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4232875" y="4057637"/>
            <a:ext cx="49053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Shape 376">
            <a:hlinkClick r:id="rId4"/>
          </p:cNvPr>
          <p:cNvSpPr/>
          <p:nvPr/>
        </p:nvSpPr>
        <p:spPr>
          <a:xfrm>
            <a:off x="236150" y="846675"/>
            <a:ext cx="2718300" cy="1158600"/>
          </a:xfrm>
          <a:prstGeom prst="chevron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Indicador.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s-419"/>
              <a:t>“ * Número de colaboradores Practicando ”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3065825" y="837750"/>
            <a:ext cx="5971200" cy="4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Descripción: Número de colaboradores quienes ya recibieron su plan de carrera interno y/o quienes ya </a:t>
            </a:r>
            <a:r>
              <a:rPr lang="es-419"/>
              <a:t>están</a:t>
            </a:r>
            <a:r>
              <a:rPr lang="es-419"/>
              <a:t> activamente realizando sus </a:t>
            </a:r>
            <a:r>
              <a:rPr lang="es-419"/>
              <a:t>prácticas</a:t>
            </a:r>
            <a:r>
              <a:rPr lang="es-419"/>
              <a:t> en el área correspondiente.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419"/>
              <a:t>Objetivo:  mostrar  el total de colaboradores que </a:t>
            </a:r>
            <a:r>
              <a:rPr lang="es-419"/>
              <a:t>están</a:t>
            </a:r>
            <a:r>
              <a:rPr lang="es-419"/>
              <a:t> en activo realizando sus </a:t>
            </a:r>
            <a:r>
              <a:rPr lang="es-419"/>
              <a:t>prácticas</a:t>
            </a:r>
            <a:r>
              <a:rPr lang="es-419"/>
              <a:t> de carrera interna.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Unidad de medida : número de registros de practicantes con estatus de “practicando” en la base de datos.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Formula: Sumar los registros con estatus de “practicando”.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Parámetro: 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Frecuencia: Quincenal.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Responsable: Coordinador de Entrenamiento y Desarrollo.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Shape 382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4232875" y="4057637"/>
            <a:ext cx="49053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Shape 383">
            <a:hlinkClick r:id="rId4"/>
          </p:cNvPr>
          <p:cNvSpPr/>
          <p:nvPr/>
        </p:nvSpPr>
        <p:spPr>
          <a:xfrm>
            <a:off x="236150" y="846675"/>
            <a:ext cx="2718300" cy="1158600"/>
          </a:xfrm>
          <a:prstGeom prst="chevron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Indicador.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s-419"/>
              <a:t>“ * Número de practicantes promovidos ”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3065825" y="837750"/>
            <a:ext cx="5971200" cy="4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Descripción: Número de practicantes con resultados satisfactorios en sus prácticas, quienes cumplen a la par con el…. objetivo del plan de carrera interno en cuanto a  captar valores y promoverlos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Objetivo:  Mostrar el total de colaboradores que son promovidos.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Unidad de medida : número de registros de practicantes con estatus de “promovido” en la base de datos.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Formula: Sumar los registros con estatus de “promovido”.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Parámetro: 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Frecuencia: Quincenal.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Responsable: Coordinador de Entrenamiento y Desarrollo.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Shape 389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4232875" y="4057637"/>
            <a:ext cx="49053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Shape 390">
            <a:hlinkClick r:id="rId4"/>
          </p:cNvPr>
          <p:cNvSpPr/>
          <p:nvPr/>
        </p:nvSpPr>
        <p:spPr>
          <a:xfrm>
            <a:off x="236150" y="846675"/>
            <a:ext cx="2718300" cy="1158600"/>
          </a:xfrm>
          <a:prstGeom prst="chevron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Indicador.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s-419"/>
              <a:t>“ * Tiempo Solicitud PCI ”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3065825" y="837750"/>
            <a:ext cx="5971200" cy="4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Descripción: Tiempo requerido para la entrega de los documentos referidos al plan de carrera interno. Desde que se </a:t>
            </a:r>
            <a:r>
              <a:rPr lang="es-419"/>
              <a:t>ingresó</a:t>
            </a:r>
            <a:r>
              <a:rPr lang="es-419"/>
              <a:t> completa la solicitud de desarrollo personal hasta que se entrega formalmente el plan de carrera interno.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419"/>
              <a:t>Objetivo:  Mostrar  </a:t>
            </a:r>
            <a:r>
              <a:rPr lang="es-419"/>
              <a:t>cuántos</a:t>
            </a:r>
            <a:r>
              <a:rPr lang="es-419"/>
              <a:t> </a:t>
            </a:r>
            <a:r>
              <a:rPr lang="es-419"/>
              <a:t>días</a:t>
            </a:r>
            <a:r>
              <a:rPr lang="es-419"/>
              <a:t> </a:t>
            </a:r>
            <a:r>
              <a:rPr lang="es-419"/>
              <a:t>duró</a:t>
            </a:r>
            <a:r>
              <a:rPr lang="es-419"/>
              <a:t>  el proceso de solicitud de plan de carrera interno.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Unidad de medida : </a:t>
            </a:r>
            <a:r>
              <a:rPr lang="es-419"/>
              <a:t>Días.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Fórmula</a:t>
            </a:r>
            <a:r>
              <a:rPr lang="es-419"/>
              <a:t>: Tiempo PCI = Fecha de entrega de de plan de carrera interno (-) Fecha de entrega de solicitud de desarrollo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Parámetro: 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Frecuencia: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Responsable: Coordinador de Entrenamiento y Desarrollo.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Shape 396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4232875" y="4057637"/>
            <a:ext cx="49053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>
            <a:hlinkClick r:id="rId4"/>
          </p:cNvPr>
          <p:cNvSpPr/>
          <p:nvPr/>
        </p:nvSpPr>
        <p:spPr>
          <a:xfrm>
            <a:off x="106950" y="846675"/>
            <a:ext cx="2847600" cy="1158600"/>
          </a:xfrm>
          <a:prstGeom prst="chevron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Indicador.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s-419"/>
              <a:t>“ * Colaboradores Finalizando </a:t>
            </a:r>
            <a:r>
              <a:rPr lang="es-419"/>
              <a:t>Prácticas</a:t>
            </a:r>
            <a:r>
              <a:rPr lang="es-419"/>
              <a:t> ”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3065825" y="837750"/>
            <a:ext cx="5971200" cy="4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Descripción: Total de colaboradores quienes cumplen con los requisitos y tiempos  requeridos para dar por concluido el proceso de PCI 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Objetivo:  Obtener  número absoluto de colaboradores quienes finalizaron en tiempo y forma su proceso de plan de carrera interno. Con este número se </a:t>
            </a:r>
            <a:r>
              <a:rPr lang="es-419"/>
              <a:t>podrá</a:t>
            </a:r>
            <a:r>
              <a:rPr lang="es-419"/>
              <a:t>  comparar </a:t>
            </a:r>
            <a:r>
              <a:rPr lang="es-419"/>
              <a:t>número</a:t>
            </a:r>
            <a:r>
              <a:rPr lang="es-419"/>
              <a:t> de colaboradores que iniciaron y de ellos </a:t>
            </a:r>
            <a:r>
              <a:rPr lang="es-419"/>
              <a:t>cuántos</a:t>
            </a:r>
            <a:r>
              <a:rPr lang="es-419"/>
              <a:t> terminaron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Unidad de medida : Número de registros 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419"/>
              <a:t>Fórmula: </a:t>
            </a:r>
            <a:r>
              <a:rPr lang="es-419">
                <a:solidFill>
                  <a:schemeClr val="dk1"/>
                </a:solidFill>
              </a:rPr>
              <a:t>Sumar los registros con estatus de “finalizado”.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Parámetro: 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Frecuencia: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Responsable: Coordinador de Entrenamiento y Desarrollo.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4232875" y="4074287"/>
            <a:ext cx="4905375" cy="1657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" name="Shape 61"/>
          <p:cNvGraphicFramePr/>
          <p:nvPr/>
        </p:nvGraphicFramePr>
        <p:xfrm>
          <a:off x="57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{337DDE0A-BA83-421E-A3A8-3D04CEDA94CF}</a:tableStyleId>
              </a:tblPr>
              <a:tblGrid>
                <a:gridCol w="1014725"/>
                <a:gridCol w="1014725"/>
                <a:gridCol w="1014725"/>
                <a:gridCol w="1014725"/>
                <a:gridCol w="1014725"/>
                <a:gridCol w="1068200"/>
                <a:gridCol w="1103850"/>
                <a:gridCol w="889925"/>
                <a:gridCol w="996925"/>
              </a:tblGrid>
              <a:tr h="708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    Actores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  <a:p>
                      <a:pPr lvl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Etapas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Colaborador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Coordinador de  E y 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Coordinador de A y 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Tutor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Reclutamiento y Selecciòn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Gerencia de Entrenamiento y Desarrollo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Jefe del Practicante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b="1" lang="es-419" sz="900">
                          <a:solidFill>
                            <a:schemeClr val="lt1"/>
                          </a:solidFill>
                        </a:rPr>
                        <a:t>Colaboradores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</a:tr>
              <a:tr h="50133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</a:tbl>
          </a:graphicData>
        </a:graphic>
      </p:graphicFrame>
      <p:sp>
        <p:nvSpPr>
          <p:cNvPr id="62" name="Shape 62"/>
          <p:cNvSpPr/>
          <p:nvPr/>
        </p:nvSpPr>
        <p:spPr>
          <a:xfrm>
            <a:off x="1879674" y="3058262"/>
            <a:ext cx="1267325" cy="5703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 sz="900"/>
              <a:t>¿</a:t>
            </a:r>
            <a:r>
              <a:rPr lang="es-419" sz="1000"/>
              <a:t>Aplica </a:t>
            </a:r>
            <a:r>
              <a:rPr lang="es-419" sz="900"/>
              <a:t>para</a:t>
            </a:r>
            <a:r>
              <a:rPr lang="es-419" sz="1000"/>
              <a:t> AyB</a:t>
            </a:r>
            <a:r>
              <a:rPr lang="es-419" sz="900"/>
              <a:t>?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2966800" y="3079200"/>
            <a:ext cx="3297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900"/>
              <a:t>Si</a:t>
            </a:r>
          </a:p>
        </p:txBody>
      </p:sp>
      <p:sp>
        <p:nvSpPr>
          <p:cNvPr id="64" name="Shape 64"/>
          <p:cNvSpPr/>
          <p:nvPr/>
        </p:nvSpPr>
        <p:spPr>
          <a:xfrm>
            <a:off x="3140712" y="1092387"/>
            <a:ext cx="882300" cy="4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Entrevistar al candidato.</a:t>
            </a:r>
          </a:p>
        </p:txBody>
      </p:sp>
      <p:cxnSp>
        <p:nvCxnSpPr>
          <p:cNvPr id="65" name="Shape 65"/>
          <p:cNvCxnSpPr>
            <a:stCxn id="66" idx="2"/>
            <a:endCxn id="67" idx="0"/>
          </p:cNvCxnSpPr>
          <p:nvPr/>
        </p:nvCxnSpPr>
        <p:spPr>
          <a:xfrm>
            <a:off x="3606525" y="4076375"/>
            <a:ext cx="0" cy="2184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8" name="Shape 68"/>
          <p:cNvSpPr/>
          <p:nvPr/>
        </p:nvSpPr>
        <p:spPr>
          <a:xfrm>
            <a:off x="2901775" y="2161300"/>
            <a:ext cx="1367200" cy="5703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¿Cumple perfil?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331887" y="2666187"/>
            <a:ext cx="3297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900"/>
              <a:t>Si</a:t>
            </a:r>
          </a:p>
        </p:txBody>
      </p:sp>
      <p:cxnSp>
        <p:nvCxnSpPr>
          <p:cNvPr id="70" name="Shape 70"/>
          <p:cNvCxnSpPr>
            <a:stCxn id="64" idx="2"/>
            <a:endCxn id="68" idx="0"/>
          </p:cNvCxnSpPr>
          <p:nvPr/>
        </p:nvCxnSpPr>
        <p:spPr>
          <a:xfrm flipH="1" rot="-5400000">
            <a:off x="3289812" y="1865637"/>
            <a:ext cx="587700" cy="36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6" name="Shape 66"/>
          <p:cNvSpPr/>
          <p:nvPr/>
        </p:nvSpPr>
        <p:spPr>
          <a:xfrm>
            <a:off x="3249975" y="3800075"/>
            <a:ext cx="713100" cy="27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Vo. Bo.</a:t>
            </a:r>
          </a:p>
        </p:txBody>
      </p:sp>
      <p:sp>
        <p:nvSpPr>
          <p:cNvPr id="71" name="Shape 71"/>
          <p:cNvSpPr/>
          <p:nvPr/>
        </p:nvSpPr>
        <p:spPr>
          <a:xfrm>
            <a:off x="4209275" y="1102775"/>
            <a:ext cx="972900" cy="29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Entrevistar al candidato.</a:t>
            </a:r>
          </a:p>
        </p:txBody>
      </p:sp>
      <p:sp>
        <p:nvSpPr>
          <p:cNvPr id="72" name="Shape 72"/>
          <p:cNvSpPr/>
          <p:nvPr/>
        </p:nvSpPr>
        <p:spPr>
          <a:xfrm>
            <a:off x="3955675" y="1613125"/>
            <a:ext cx="1418425" cy="5703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¿</a:t>
            </a:r>
            <a:r>
              <a:rPr lang="es-419" sz="1000"/>
              <a:t>Cumple perfil?</a:t>
            </a:r>
          </a:p>
        </p:txBody>
      </p:sp>
      <p:sp>
        <p:nvSpPr>
          <p:cNvPr id="73" name="Shape 73"/>
          <p:cNvSpPr/>
          <p:nvPr/>
        </p:nvSpPr>
        <p:spPr>
          <a:xfrm>
            <a:off x="4300674" y="2948575"/>
            <a:ext cx="683400" cy="27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Vo. Bo.</a:t>
            </a:r>
          </a:p>
        </p:txBody>
      </p:sp>
      <p:cxnSp>
        <p:nvCxnSpPr>
          <p:cNvPr id="74" name="Shape 74"/>
          <p:cNvCxnSpPr>
            <a:stCxn id="71" idx="2"/>
            <a:endCxn id="72" idx="0"/>
          </p:cNvCxnSpPr>
          <p:nvPr/>
        </p:nvCxnSpPr>
        <p:spPr>
          <a:xfrm rot="5400000">
            <a:off x="4573325" y="1490675"/>
            <a:ext cx="213900" cy="30900"/>
          </a:xfrm>
          <a:prstGeom prst="curvedConnector3">
            <a:avLst>
              <a:gd fmla="val 50012" name="adj1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" name="Shape 75"/>
          <p:cNvCxnSpPr>
            <a:stCxn id="72" idx="2"/>
            <a:endCxn id="73" idx="0"/>
          </p:cNvCxnSpPr>
          <p:nvPr/>
        </p:nvCxnSpPr>
        <p:spPr>
          <a:xfrm flipH="1">
            <a:off x="4642387" y="2183500"/>
            <a:ext cx="22500" cy="7650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6" name="Shape 76"/>
          <p:cNvSpPr txBox="1"/>
          <p:nvPr/>
        </p:nvSpPr>
        <p:spPr>
          <a:xfrm>
            <a:off x="2473150" y="3538025"/>
            <a:ext cx="360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900"/>
              <a:t>No</a:t>
            </a:r>
          </a:p>
        </p:txBody>
      </p:sp>
      <p:sp>
        <p:nvSpPr>
          <p:cNvPr id="77" name="Shape 77"/>
          <p:cNvSpPr/>
          <p:nvPr/>
        </p:nvSpPr>
        <p:spPr>
          <a:xfrm>
            <a:off x="1922100" y="3852050"/>
            <a:ext cx="1333600" cy="74375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900"/>
              <a:t>¿</a:t>
            </a:r>
            <a:r>
              <a:rPr lang="es-419" sz="1000"/>
              <a:t>Aplica </a:t>
            </a:r>
            <a:r>
              <a:rPr lang="es-419" sz="900"/>
              <a:t>nivel </a:t>
            </a:r>
            <a:r>
              <a:rPr lang="es-419" sz="1000"/>
              <a:t>supervisión</a:t>
            </a:r>
            <a:r>
              <a:rPr lang="es-419" sz="900"/>
              <a:t>?</a:t>
            </a:r>
          </a:p>
        </p:txBody>
      </p:sp>
      <p:cxnSp>
        <p:nvCxnSpPr>
          <p:cNvPr id="78" name="Shape 78"/>
          <p:cNvCxnSpPr>
            <a:stCxn id="62" idx="2"/>
            <a:endCxn id="77" idx="0"/>
          </p:cNvCxnSpPr>
          <p:nvPr/>
        </p:nvCxnSpPr>
        <p:spPr>
          <a:xfrm flipH="1" rot="-5400000">
            <a:off x="2439387" y="3702587"/>
            <a:ext cx="223500" cy="75600"/>
          </a:xfrm>
          <a:prstGeom prst="curvedConnector3">
            <a:avLst>
              <a:gd fmla="val 49980" name="adj1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9" name="Shape 79"/>
          <p:cNvCxnSpPr>
            <a:stCxn id="77" idx="2"/>
            <a:endCxn id="80" idx="0"/>
          </p:cNvCxnSpPr>
          <p:nvPr/>
        </p:nvCxnSpPr>
        <p:spPr>
          <a:xfrm rot="5400000">
            <a:off x="2298200" y="4834000"/>
            <a:ext cx="528900" cy="525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1" name="Shape 81"/>
          <p:cNvSpPr/>
          <p:nvPr/>
        </p:nvSpPr>
        <p:spPr>
          <a:xfrm>
            <a:off x="5167300" y="2973650"/>
            <a:ext cx="972900" cy="35100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600"/>
              <a:t>Cl</a:t>
            </a:r>
            <a:r>
              <a:rPr lang="es-419" sz="600"/>
              <a:t>ave(s) 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4396925" y="2117100"/>
            <a:ext cx="3297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900"/>
              <a:t>Si</a:t>
            </a:r>
          </a:p>
        </p:txBody>
      </p:sp>
      <p:sp>
        <p:nvSpPr>
          <p:cNvPr id="83" name="Shape 83"/>
          <p:cNvSpPr/>
          <p:nvPr/>
        </p:nvSpPr>
        <p:spPr>
          <a:xfrm>
            <a:off x="5325400" y="3522425"/>
            <a:ext cx="1053600" cy="49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Enviar </a:t>
            </a:r>
            <a:r>
              <a:rPr lang="es-419" sz="1000"/>
              <a:t>clave(s). Examenes. </a:t>
            </a:r>
            <a:r>
              <a:rPr lang="es-419" sz="1000"/>
              <a:t>Psicométricos</a:t>
            </a:r>
            <a:r>
              <a:rPr lang="es-419" sz="1000"/>
              <a:t> </a:t>
            </a:r>
          </a:p>
        </p:txBody>
      </p:sp>
      <p:cxnSp>
        <p:nvCxnSpPr>
          <p:cNvPr id="84" name="Shape 84"/>
          <p:cNvCxnSpPr>
            <a:stCxn id="85" idx="2"/>
            <a:endCxn id="83" idx="3"/>
          </p:cNvCxnSpPr>
          <p:nvPr/>
        </p:nvCxnSpPr>
        <p:spPr>
          <a:xfrm flipH="1" rot="-5400000">
            <a:off x="5666950" y="3060050"/>
            <a:ext cx="1094700" cy="329400"/>
          </a:xfrm>
          <a:prstGeom prst="curvedConnector4">
            <a:avLst>
              <a:gd fmla="val 38596" name="adj1"/>
              <a:gd fmla="val 172291" name="adj2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6" name="Shape 86"/>
          <p:cNvSpPr/>
          <p:nvPr/>
        </p:nvSpPr>
        <p:spPr>
          <a:xfrm>
            <a:off x="5810450" y="5172575"/>
            <a:ext cx="329750" cy="276275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A</a:t>
            </a:r>
          </a:p>
        </p:txBody>
      </p:sp>
      <p:cxnSp>
        <p:nvCxnSpPr>
          <p:cNvPr id="87" name="Shape 87"/>
          <p:cNvCxnSpPr>
            <a:stCxn id="83" idx="2"/>
            <a:endCxn id="86" idx="0"/>
          </p:cNvCxnSpPr>
          <p:nvPr/>
        </p:nvCxnSpPr>
        <p:spPr>
          <a:xfrm flipH="1" rot="-5400000">
            <a:off x="5338150" y="4535675"/>
            <a:ext cx="1151100" cy="1230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8" name="Shape 88"/>
          <p:cNvSpPr txBox="1"/>
          <p:nvPr/>
        </p:nvSpPr>
        <p:spPr>
          <a:xfrm>
            <a:off x="4051975" y="2457350"/>
            <a:ext cx="4950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900"/>
              <a:t>No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268837" y="4514450"/>
            <a:ext cx="3297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900"/>
              <a:t>Si</a:t>
            </a:r>
          </a:p>
        </p:txBody>
      </p:sp>
      <p:sp>
        <p:nvSpPr>
          <p:cNvPr id="90" name="Shape 90"/>
          <p:cNvSpPr/>
          <p:nvPr/>
        </p:nvSpPr>
        <p:spPr>
          <a:xfrm>
            <a:off x="3919750" y="3264625"/>
            <a:ext cx="302250" cy="253500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700"/>
              <a:t>PA</a:t>
            </a:r>
          </a:p>
        </p:txBody>
      </p:sp>
      <p:cxnSp>
        <p:nvCxnSpPr>
          <p:cNvPr id="91" name="Shape 91"/>
          <p:cNvCxnSpPr>
            <a:stCxn id="68" idx="3"/>
            <a:endCxn id="90" idx="0"/>
          </p:cNvCxnSpPr>
          <p:nvPr/>
        </p:nvCxnSpPr>
        <p:spPr>
          <a:xfrm flipH="1">
            <a:off x="4070975" y="2446487"/>
            <a:ext cx="198000" cy="818100"/>
          </a:xfrm>
          <a:prstGeom prst="curvedConnector4">
            <a:avLst>
              <a:gd fmla="val -36010" name="adj1"/>
              <a:gd fmla="val 58274" name="adj2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2" name="Shape 92"/>
          <p:cNvSpPr txBox="1"/>
          <p:nvPr/>
        </p:nvSpPr>
        <p:spPr>
          <a:xfrm>
            <a:off x="5187879" y="1856425"/>
            <a:ext cx="525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900"/>
              <a:t>No</a:t>
            </a:r>
          </a:p>
        </p:txBody>
      </p:sp>
      <p:sp>
        <p:nvSpPr>
          <p:cNvPr id="93" name="Shape 93"/>
          <p:cNvSpPr/>
          <p:nvPr/>
        </p:nvSpPr>
        <p:spPr>
          <a:xfrm>
            <a:off x="4792172" y="2397461"/>
            <a:ext cx="302237" cy="253500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700"/>
              <a:t>PA</a:t>
            </a:r>
          </a:p>
        </p:txBody>
      </p:sp>
      <p:cxnSp>
        <p:nvCxnSpPr>
          <p:cNvPr id="94" name="Shape 94"/>
          <p:cNvCxnSpPr>
            <a:stCxn id="72" idx="3"/>
            <a:endCxn id="93" idx="0"/>
          </p:cNvCxnSpPr>
          <p:nvPr/>
        </p:nvCxnSpPr>
        <p:spPr>
          <a:xfrm flipH="1">
            <a:off x="4943300" y="1898312"/>
            <a:ext cx="430800" cy="499200"/>
          </a:xfrm>
          <a:prstGeom prst="curvedConnector4">
            <a:avLst>
              <a:gd fmla="val 31029" name="adj1"/>
              <a:gd fmla="val 78559" name="adj2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5" name="Shape 95"/>
          <p:cNvSpPr txBox="1"/>
          <p:nvPr/>
        </p:nvSpPr>
        <p:spPr>
          <a:xfrm>
            <a:off x="2747101" y="4372975"/>
            <a:ext cx="360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900"/>
              <a:t>No</a:t>
            </a:r>
          </a:p>
        </p:txBody>
      </p:sp>
      <p:sp>
        <p:nvSpPr>
          <p:cNvPr id="96" name="Shape 96"/>
          <p:cNvSpPr/>
          <p:nvPr/>
        </p:nvSpPr>
        <p:spPr>
          <a:xfrm>
            <a:off x="2836647" y="4595800"/>
            <a:ext cx="360900" cy="253500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B</a:t>
            </a:r>
          </a:p>
        </p:txBody>
      </p:sp>
      <p:cxnSp>
        <p:nvCxnSpPr>
          <p:cNvPr id="97" name="Shape 97"/>
          <p:cNvCxnSpPr>
            <a:stCxn id="77" idx="3"/>
            <a:endCxn id="96" idx="0"/>
          </p:cNvCxnSpPr>
          <p:nvPr/>
        </p:nvCxnSpPr>
        <p:spPr>
          <a:xfrm flipH="1">
            <a:off x="3017200" y="4223925"/>
            <a:ext cx="238500" cy="372000"/>
          </a:xfrm>
          <a:prstGeom prst="curvedConnector4">
            <a:avLst>
              <a:gd fmla="val -13805" name="adj1"/>
              <a:gd fmla="val 55235" name="adj2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8" name="Shape 98"/>
          <p:cNvSpPr/>
          <p:nvPr/>
        </p:nvSpPr>
        <p:spPr>
          <a:xfrm>
            <a:off x="1043962" y="747725"/>
            <a:ext cx="713016" cy="23457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 sz="1000"/>
              <a:t>Inicio</a:t>
            </a:r>
          </a:p>
        </p:txBody>
      </p:sp>
      <p:sp>
        <p:nvSpPr>
          <p:cNvPr id="99" name="Shape 99">
            <a:hlinkClick r:id="rId4"/>
          </p:cNvPr>
          <p:cNvSpPr/>
          <p:nvPr/>
        </p:nvSpPr>
        <p:spPr>
          <a:xfrm>
            <a:off x="2377950" y="1445650"/>
            <a:ext cx="712999" cy="351000"/>
          </a:xfrm>
          <a:prstGeom prst="flowChartMagneticDrum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600"/>
              <a:t>Nvo. Reg. PCI.</a:t>
            </a:r>
          </a:p>
        </p:txBody>
      </p:sp>
      <p:cxnSp>
        <p:nvCxnSpPr>
          <p:cNvPr id="100" name="Shape 100"/>
          <p:cNvCxnSpPr>
            <a:stCxn id="98" idx="2"/>
            <a:endCxn id="101" idx="0"/>
          </p:cNvCxnSpPr>
          <p:nvPr/>
        </p:nvCxnSpPr>
        <p:spPr>
          <a:xfrm flipH="1">
            <a:off x="1388770" y="982301"/>
            <a:ext cx="11700" cy="3489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" name="Shape 102"/>
          <p:cNvCxnSpPr>
            <a:stCxn id="101" idx="3"/>
            <a:endCxn id="103" idx="0"/>
          </p:cNvCxnSpPr>
          <p:nvPr/>
        </p:nvCxnSpPr>
        <p:spPr>
          <a:xfrm flipH="1" rot="10800000">
            <a:off x="1829912" y="982200"/>
            <a:ext cx="683400" cy="589500"/>
          </a:xfrm>
          <a:prstGeom prst="bentConnector4">
            <a:avLst>
              <a:gd fmla="val 7402" name="adj1"/>
              <a:gd fmla="val 140416" name="adj2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4" name="Shape 104"/>
          <p:cNvCxnSpPr>
            <a:stCxn id="68" idx="2"/>
            <a:endCxn id="66" idx="0"/>
          </p:cNvCxnSpPr>
          <p:nvPr/>
        </p:nvCxnSpPr>
        <p:spPr>
          <a:xfrm>
            <a:off x="3585375" y="2731675"/>
            <a:ext cx="21300" cy="10683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1" name="Shape 101"/>
          <p:cNvSpPr/>
          <p:nvPr/>
        </p:nvSpPr>
        <p:spPr>
          <a:xfrm>
            <a:off x="947612" y="1331100"/>
            <a:ext cx="882300" cy="4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Entregar solicitud.</a:t>
            </a:r>
          </a:p>
        </p:txBody>
      </p:sp>
      <p:cxnSp>
        <p:nvCxnSpPr>
          <p:cNvPr id="105" name="Shape 105"/>
          <p:cNvCxnSpPr>
            <a:stCxn id="103" idx="1"/>
            <a:endCxn id="106" idx="0"/>
          </p:cNvCxnSpPr>
          <p:nvPr/>
        </p:nvCxnSpPr>
        <p:spPr>
          <a:xfrm>
            <a:off x="2072175" y="1158325"/>
            <a:ext cx="332700" cy="1424100"/>
          </a:xfrm>
          <a:prstGeom prst="bentConnector4">
            <a:avLst>
              <a:gd fmla="val -33506" name="adj1"/>
              <a:gd fmla="val 86383" name="adj2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5" name="Shape 85"/>
          <p:cNvSpPr/>
          <p:nvPr/>
        </p:nvSpPr>
        <p:spPr>
          <a:xfrm>
            <a:off x="5313400" y="2089700"/>
            <a:ext cx="1472400" cy="58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s-419" sz="1000"/>
              <a:t> ➤ Recibir petición.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s-419" sz="1000">
                <a:solidFill>
                  <a:schemeClr val="dk1"/>
                </a:solidFill>
              </a:rPr>
              <a:t> ➤</a:t>
            </a:r>
            <a:r>
              <a:rPr lang="es-419" sz="1000"/>
              <a:t>Agendar proceso.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-419" sz="1000">
                <a:solidFill>
                  <a:schemeClr val="dk1"/>
                </a:solidFill>
              </a:rPr>
              <a:t> ➤</a:t>
            </a:r>
            <a:r>
              <a:rPr lang="es-419" sz="1000"/>
              <a:t>Generar las clave(s).</a:t>
            </a:r>
          </a:p>
        </p:txBody>
      </p:sp>
      <p:sp>
        <p:nvSpPr>
          <p:cNvPr id="107" name="Shape 107"/>
          <p:cNvSpPr/>
          <p:nvPr/>
        </p:nvSpPr>
        <p:spPr>
          <a:xfrm>
            <a:off x="880650" y="2172900"/>
            <a:ext cx="713016" cy="481193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s-419" sz="800"/>
              <a:t> Solicitud Desarrollo Profesional</a:t>
            </a:r>
          </a:p>
        </p:txBody>
      </p:sp>
      <p:sp>
        <p:nvSpPr>
          <p:cNvPr id="103" name="Shape 103"/>
          <p:cNvSpPr/>
          <p:nvPr/>
        </p:nvSpPr>
        <p:spPr>
          <a:xfrm>
            <a:off x="2072175" y="982075"/>
            <a:ext cx="882300" cy="35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 Recibir  Sol.PC</a:t>
            </a:r>
            <a:r>
              <a:rPr lang="es-419" sz="1000"/>
              <a:t>I.</a:t>
            </a:r>
          </a:p>
        </p:txBody>
      </p:sp>
      <p:cxnSp>
        <p:nvCxnSpPr>
          <p:cNvPr id="108" name="Shape 108"/>
          <p:cNvCxnSpPr>
            <a:stCxn id="103" idx="2"/>
            <a:endCxn id="99" idx="0"/>
          </p:cNvCxnSpPr>
          <p:nvPr/>
        </p:nvCxnSpPr>
        <p:spPr>
          <a:xfrm flipH="1" rot="-5400000">
            <a:off x="2568375" y="1279525"/>
            <a:ext cx="111000" cy="221100"/>
          </a:xfrm>
          <a:prstGeom prst="curvedConnector3">
            <a:avLst>
              <a:gd fmla="val 50034" name="adj1"/>
            </a:avLst>
          </a:prstGeom>
          <a:noFill/>
          <a:ln cap="flat" cmpd="sng" w="9525">
            <a:solidFill>
              <a:srgbClr val="0000FF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09" name="Shape 109"/>
          <p:cNvCxnSpPr>
            <a:stCxn id="101" idx="2"/>
            <a:endCxn id="107" idx="0"/>
          </p:cNvCxnSpPr>
          <p:nvPr/>
        </p:nvCxnSpPr>
        <p:spPr>
          <a:xfrm rot="5400000">
            <a:off x="1132712" y="1916850"/>
            <a:ext cx="360600" cy="151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FF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67" name="Shape 67"/>
          <p:cNvSpPr/>
          <p:nvPr/>
        </p:nvSpPr>
        <p:spPr>
          <a:xfrm>
            <a:off x="3488175" y="4294875"/>
            <a:ext cx="236700" cy="230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2</a:t>
            </a:r>
          </a:p>
        </p:txBody>
      </p:sp>
      <p:sp>
        <p:nvSpPr>
          <p:cNvPr id="110" name="Shape 110"/>
          <p:cNvSpPr/>
          <p:nvPr/>
        </p:nvSpPr>
        <p:spPr>
          <a:xfrm>
            <a:off x="4298550" y="761650"/>
            <a:ext cx="236700" cy="230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2</a:t>
            </a:r>
          </a:p>
        </p:txBody>
      </p:sp>
      <p:cxnSp>
        <p:nvCxnSpPr>
          <p:cNvPr id="111" name="Shape 111"/>
          <p:cNvCxnSpPr>
            <a:stCxn id="110" idx="4"/>
            <a:endCxn id="71" idx="0"/>
          </p:cNvCxnSpPr>
          <p:nvPr/>
        </p:nvCxnSpPr>
        <p:spPr>
          <a:xfrm flipH="1" rot="-5400000">
            <a:off x="4500750" y="907900"/>
            <a:ext cx="111000" cy="2787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2" name="Shape 112"/>
          <p:cNvSpPr/>
          <p:nvPr/>
        </p:nvSpPr>
        <p:spPr>
          <a:xfrm>
            <a:off x="4528487" y="3534537"/>
            <a:ext cx="236700" cy="230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3</a:t>
            </a:r>
          </a:p>
        </p:txBody>
      </p:sp>
      <p:cxnSp>
        <p:nvCxnSpPr>
          <p:cNvPr id="113" name="Shape 113"/>
          <p:cNvCxnSpPr>
            <a:stCxn id="73" idx="2"/>
            <a:endCxn id="112" idx="0"/>
          </p:cNvCxnSpPr>
          <p:nvPr/>
        </p:nvCxnSpPr>
        <p:spPr>
          <a:xfrm flipH="1" rot="-5400000">
            <a:off x="4489824" y="3377425"/>
            <a:ext cx="309600" cy="45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4" name="Shape 114"/>
          <p:cNvSpPr/>
          <p:nvPr/>
        </p:nvSpPr>
        <p:spPr>
          <a:xfrm>
            <a:off x="1931650" y="3756237"/>
            <a:ext cx="236700" cy="230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3</a:t>
            </a:r>
          </a:p>
        </p:txBody>
      </p:sp>
      <p:cxnSp>
        <p:nvCxnSpPr>
          <p:cNvPr id="115" name="Shape 115"/>
          <p:cNvCxnSpPr>
            <a:stCxn id="114" idx="2"/>
            <a:endCxn id="77" idx="1"/>
          </p:cNvCxnSpPr>
          <p:nvPr/>
        </p:nvCxnSpPr>
        <p:spPr>
          <a:xfrm flipH="1">
            <a:off x="1922050" y="3871287"/>
            <a:ext cx="9600" cy="352500"/>
          </a:xfrm>
          <a:prstGeom prst="curvedConnector3">
            <a:avLst>
              <a:gd fmla="val 2579948" name="adj1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6" name="Shape 116"/>
          <p:cNvCxnSpPr>
            <a:stCxn id="85" idx="2"/>
            <a:endCxn id="81" idx="0"/>
          </p:cNvCxnSpPr>
          <p:nvPr/>
        </p:nvCxnSpPr>
        <p:spPr>
          <a:xfrm rot="5400000">
            <a:off x="5703400" y="2627600"/>
            <a:ext cx="296400" cy="396000"/>
          </a:xfrm>
          <a:prstGeom prst="curvedConnector3">
            <a:avLst>
              <a:gd fmla="val 49975" name="adj1"/>
            </a:avLst>
          </a:prstGeom>
          <a:noFill/>
          <a:ln cap="flat" cmpd="sng" w="9525">
            <a:solidFill>
              <a:srgbClr val="0000FF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80" name="Shape 80"/>
          <p:cNvSpPr/>
          <p:nvPr/>
        </p:nvSpPr>
        <p:spPr>
          <a:xfrm>
            <a:off x="1852700" y="5124725"/>
            <a:ext cx="1367100" cy="5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Solicitar clave(s). </a:t>
            </a:r>
            <a:r>
              <a:rPr lang="es-419" sz="1000"/>
              <a:t>Examenes</a:t>
            </a:r>
            <a:r>
              <a:rPr lang="es-419" sz="1000"/>
              <a:t> Psicometricos.</a:t>
            </a:r>
          </a:p>
        </p:txBody>
      </p:sp>
      <p:cxnSp>
        <p:nvCxnSpPr>
          <p:cNvPr id="117" name="Shape 117"/>
          <p:cNvCxnSpPr>
            <a:stCxn id="80" idx="3"/>
            <a:endCxn id="85" idx="1"/>
          </p:cNvCxnSpPr>
          <p:nvPr/>
        </p:nvCxnSpPr>
        <p:spPr>
          <a:xfrm flipH="1" rot="10800000">
            <a:off x="3219800" y="2383475"/>
            <a:ext cx="2093700" cy="3005700"/>
          </a:xfrm>
          <a:prstGeom prst="curvedConnector3">
            <a:avLst>
              <a:gd fmla="val 80817" name="adj1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8" name="Shape 118">
            <a:hlinkClick r:id="rId5"/>
          </p:cNvPr>
          <p:cNvSpPr/>
          <p:nvPr/>
        </p:nvSpPr>
        <p:spPr>
          <a:xfrm>
            <a:off x="4803100" y="4317975"/>
            <a:ext cx="972900" cy="351000"/>
          </a:xfrm>
          <a:prstGeom prst="flowChartMagneticDrum">
            <a:avLst/>
          </a:prstGeom>
          <a:solidFill>
            <a:srgbClr val="FF99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600"/>
              <a:t>Clave(s) </a:t>
            </a:r>
          </a:p>
        </p:txBody>
      </p:sp>
      <p:cxnSp>
        <p:nvCxnSpPr>
          <p:cNvPr id="119" name="Shape 119"/>
          <p:cNvCxnSpPr>
            <a:stCxn id="83" idx="2"/>
            <a:endCxn id="118" idx="0"/>
          </p:cNvCxnSpPr>
          <p:nvPr/>
        </p:nvCxnSpPr>
        <p:spPr>
          <a:xfrm rot="5400000">
            <a:off x="5422600" y="3888425"/>
            <a:ext cx="296400" cy="5628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20" name="Shape 120"/>
          <p:cNvCxnSpPr/>
          <p:nvPr/>
        </p:nvCxnSpPr>
        <p:spPr>
          <a:xfrm>
            <a:off x="26725" y="35650"/>
            <a:ext cx="989400" cy="668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1" name="Shape 121"/>
          <p:cNvSpPr/>
          <p:nvPr/>
        </p:nvSpPr>
        <p:spPr>
          <a:xfrm>
            <a:off x="188725" y="1912225"/>
            <a:ext cx="598200" cy="2326200"/>
          </a:xfrm>
          <a:prstGeom prst="ribbon">
            <a:avLst>
              <a:gd fmla="val 16667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1000"/>
              <a:t>SOL I C I TUD</a:t>
            </a:r>
          </a:p>
        </p:txBody>
      </p:sp>
      <p:sp>
        <p:nvSpPr>
          <p:cNvPr id="122" name="Shape 122">
            <a:hlinkClick r:id="rId6"/>
          </p:cNvPr>
          <p:cNvSpPr/>
          <p:nvPr/>
        </p:nvSpPr>
        <p:spPr>
          <a:xfrm>
            <a:off x="2057275" y="1855200"/>
            <a:ext cx="1126924" cy="425100"/>
          </a:xfrm>
          <a:prstGeom prst="flowChartMagneticDrum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600"/>
              <a:t>Reg.  de Tipo de Puesto Solicitado.</a:t>
            </a:r>
          </a:p>
        </p:txBody>
      </p:sp>
      <p:cxnSp>
        <p:nvCxnSpPr>
          <p:cNvPr id="123" name="Shape 123"/>
          <p:cNvCxnSpPr>
            <a:stCxn id="103" idx="2"/>
            <a:endCxn id="122" idx="1"/>
          </p:cNvCxnSpPr>
          <p:nvPr/>
        </p:nvCxnSpPr>
        <p:spPr>
          <a:xfrm rot="5400000">
            <a:off x="1918725" y="1473175"/>
            <a:ext cx="733200" cy="456000"/>
          </a:xfrm>
          <a:prstGeom prst="curvedConnector4">
            <a:avLst>
              <a:gd fmla="val 20973" name="adj1"/>
              <a:gd fmla="val 99693" name="adj2"/>
            </a:avLst>
          </a:prstGeom>
          <a:noFill/>
          <a:ln cap="flat" cmpd="sng" w="9525">
            <a:solidFill>
              <a:srgbClr val="0000FF"/>
            </a:solidFill>
            <a:prstDash val="lgDashDot"/>
            <a:round/>
            <a:headEnd len="lg" w="lg" type="none"/>
            <a:tailEnd len="lg" w="lg" type="none"/>
          </a:ln>
        </p:spPr>
      </p:cxnSp>
      <p:sp>
        <p:nvSpPr>
          <p:cNvPr id="124" name="Shape 124"/>
          <p:cNvSpPr/>
          <p:nvPr/>
        </p:nvSpPr>
        <p:spPr>
          <a:xfrm>
            <a:off x="2908575" y="3553250"/>
            <a:ext cx="236700" cy="230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1</a:t>
            </a:r>
          </a:p>
        </p:txBody>
      </p:sp>
      <p:cxnSp>
        <p:nvCxnSpPr>
          <p:cNvPr id="125" name="Shape 125"/>
          <p:cNvCxnSpPr>
            <a:stCxn id="62" idx="3"/>
            <a:endCxn id="124" idx="0"/>
          </p:cNvCxnSpPr>
          <p:nvPr/>
        </p:nvCxnSpPr>
        <p:spPr>
          <a:xfrm flipH="1">
            <a:off x="3026999" y="3343450"/>
            <a:ext cx="120000" cy="209700"/>
          </a:xfrm>
          <a:prstGeom prst="curvedConnector4">
            <a:avLst>
              <a:gd fmla="val -80896" name="adj1"/>
              <a:gd fmla="val 41857" name="adj2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6" name="Shape 126"/>
          <p:cNvSpPr/>
          <p:nvPr/>
        </p:nvSpPr>
        <p:spPr>
          <a:xfrm>
            <a:off x="3226000" y="761650"/>
            <a:ext cx="236700" cy="230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1</a:t>
            </a:r>
          </a:p>
        </p:txBody>
      </p:sp>
      <p:cxnSp>
        <p:nvCxnSpPr>
          <p:cNvPr id="127" name="Shape 127"/>
          <p:cNvCxnSpPr>
            <a:stCxn id="126" idx="5"/>
            <a:endCxn id="64" idx="0"/>
          </p:cNvCxnSpPr>
          <p:nvPr/>
        </p:nvCxnSpPr>
        <p:spPr>
          <a:xfrm flipH="1" rot="-5400000">
            <a:off x="3437786" y="948302"/>
            <a:ext cx="134400" cy="153900"/>
          </a:xfrm>
          <a:prstGeom prst="curvedConnector3">
            <a:avLst>
              <a:gd fmla="val 62512" name="adj1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6" name="Shape 106"/>
          <p:cNvSpPr/>
          <p:nvPr/>
        </p:nvSpPr>
        <p:spPr>
          <a:xfrm>
            <a:off x="1931650" y="2582275"/>
            <a:ext cx="946500" cy="35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 Agendar </a:t>
            </a:r>
            <a:r>
              <a:rPr lang="es-419" sz="800"/>
              <a:t>AutoEvaluación</a:t>
            </a:r>
          </a:p>
        </p:txBody>
      </p:sp>
      <p:sp>
        <p:nvSpPr>
          <p:cNvPr id="128" name="Shape 128"/>
          <p:cNvSpPr/>
          <p:nvPr/>
        </p:nvSpPr>
        <p:spPr>
          <a:xfrm>
            <a:off x="886037" y="2883950"/>
            <a:ext cx="946500" cy="35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 Contestar </a:t>
            </a:r>
            <a:r>
              <a:rPr lang="es-419" sz="800"/>
              <a:t>AutoEvaluación</a:t>
            </a:r>
          </a:p>
        </p:txBody>
      </p:sp>
      <p:cxnSp>
        <p:nvCxnSpPr>
          <p:cNvPr id="129" name="Shape 129"/>
          <p:cNvCxnSpPr>
            <a:stCxn id="106" idx="1"/>
            <a:endCxn id="128" idx="0"/>
          </p:cNvCxnSpPr>
          <p:nvPr/>
        </p:nvCxnSpPr>
        <p:spPr>
          <a:xfrm flipH="1">
            <a:off x="1359250" y="2758525"/>
            <a:ext cx="572400" cy="125400"/>
          </a:xfrm>
          <a:prstGeom prst="curvedConnector2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0" name="Shape 130"/>
          <p:cNvCxnSpPr>
            <a:stCxn id="128" idx="2"/>
            <a:endCxn id="62" idx="0"/>
          </p:cNvCxnSpPr>
          <p:nvPr/>
        </p:nvCxnSpPr>
        <p:spPr>
          <a:xfrm rot="-5400000">
            <a:off x="1847237" y="2570300"/>
            <a:ext cx="178200" cy="1154100"/>
          </a:xfrm>
          <a:prstGeom prst="curvedConnector5">
            <a:avLst>
              <a:gd fmla="val -54293" name="adj1"/>
              <a:gd fmla="val 49022" name="adj2"/>
              <a:gd fmla="val 105752" name="adj3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Shape 403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4232875" y="4057637"/>
            <a:ext cx="49053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Shape 404">
            <a:hlinkClick r:id="rId4"/>
          </p:cNvPr>
          <p:cNvSpPr/>
          <p:nvPr/>
        </p:nvSpPr>
        <p:spPr>
          <a:xfrm>
            <a:off x="106950" y="846675"/>
            <a:ext cx="2847600" cy="1158600"/>
          </a:xfrm>
          <a:prstGeom prst="chevron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Indicador.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s-419"/>
              <a:t>“ * Cancelación de Prácticas ”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3065825" y="837750"/>
            <a:ext cx="5971200" cy="4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Descripción: Total de colaboradores quienes no continuaron con su proceso de PCI 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Objetivo:  Obtener  número absoluto de colaboradores quienes no finalizaron en tiempo y forma su proceso de plan de carrera interno. Con este número se podrá  comparar número de colaboradores que iniciaron y de ellos cuántos cancelaron.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Unidad de medida : Número de registros 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Fórmula: </a:t>
            </a:r>
            <a:r>
              <a:rPr lang="es-419">
                <a:solidFill>
                  <a:schemeClr val="dk1"/>
                </a:solidFill>
              </a:rPr>
              <a:t>Sumar los registros con estatus de “cancelado”.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Parámetro: 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Frecuencia: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Responsable: Coordinador de Entrenamiento y Desarrollo.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Shape 410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4232875" y="4057637"/>
            <a:ext cx="49053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Shape 411">
            <a:hlinkClick r:id="rId4"/>
          </p:cNvPr>
          <p:cNvSpPr/>
          <p:nvPr/>
        </p:nvSpPr>
        <p:spPr>
          <a:xfrm>
            <a:off x="106950" y="846675"/>
            <a:ext cx="2847600" cy="1158600"/>
          </a:xfrm>
          <a:prstGeom prst="chevron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Indicador.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s-419"/>
              <a:t>“ * Cartera Interna ”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3065825" y="837750"/>
            <a:ext cx="5971200" cy="4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Descripción: Total de colaboradores quienes terminaron satisfactoriamente su proceso de PCI. pero que por el momento </a:t>
            </a:r>
            <a:r>
              <a:rPr lang="es-419"/>
              <a:t>están</a:t>
            </a:r>
            <a:r>
              <a:rPr lang="es-419"/>
              <a:t> en espera de que se libere una vacante.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Objetivo:  Recabar el número absoluto de colaboradores quienes  finalizaron en tiempo y forma su proceso de plan de carrera interno. para tenerlos en cuenta para futuras vacantes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Fórmula: </a:t>
            </a:r>
            <a:r>
              <a:rPr lang="es-419">
                <a:solidFill>
                  <a:schemeClr val="dk1"/>
                </a:solidFill>
              </a:rPr>
              <a:t>Sumar los registros con estatus de “cartera interna”.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Parámetro: 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Frecuencia: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Responsable: Coordinador de Entrenamiento y Desarrollo.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ctrTitle"/>
          </p:nvPr>
        </p:nvSpPr>
        <p:spPr>
          <a:xfrm>
            <a:off x="311708" y="827305"/>
            <a:ext cx="8520600" cy="228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 txBox="1"/>
          <p:nvPr>
            <p:ph idx="1" type="subTitle"/>
          </p:nvPr>
        </p:nvSpPr>
        <p:spPr>
          <a:xfrm>
            <a:off x="311700" y="3149027"/>
            <a:ext cx="8520600" cy="88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4232875" y="4074287"/>
            <a:ext cx="4905375" cy="1657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6" name="Shape 136"/>
          <p:cNvGraphicFramePr/>
          <p:nvPr/>
        </p:nvGraphicFramePr>
        <p:xfrm>
          <a:off x="57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{337DDE0A-BA83-421E-A3A8-3D04CEDA94CF}</a:tableStyleId>
              </a:tblPr>
              <a:tblGrid>
                <a:gridCol w="1014725"/>
                <a:gridCol w="1014725"/>
                <a:gridCol w="1014725"/>
                <a:gridCol w="1014725"/>
                <a:gridCol w="1014725"/>
                <a:gridCol w="1014725"/>
                <a:gridCol w="1014725"/>
                <a:gridCol w="925625"/>
                <a:gridCol w="1103825"/>
              </a:tblGrid>
              <a:tr h="708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    Actores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Etapas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Colaborador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Coordinador de  E y 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Coordinador de A y 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Tutor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b="1" lang="es-419" sz="900">
                          <a:solidFill>
                            <a:schemeClr val="lt1"/>
                          </a:solidFill>
                        </a:rPr>
                        <a:t>Reclutamiento</a:t>
                      </a: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 y Selecciòn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Gerencia de </a:t>
                      </a:r>
                      <a:r>
                        <a:rPr b="1" lang="es-419" sz="900">
                          <a:solidFill>
                            <a:schemeClr val="lt1"/>
                          </a:solidFill>
                        </a:rPr>
                        <a:t>Entrenamiento </a:t>
                      </a: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y Desarrollo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Jefe del Practicante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Colaboradores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</a:tr>
              <a:tr h="4861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</a:tbl>
          </a:graphicData>
        </a:graphic>
      </p:graphicFrame>
      <p:sp>
        <p:nvSpPr>
          <p:cNvPr id="137" name="Shape 137"/>
          <p:cNvSpPr/>
          <p:nvPr/>
        </p:nvSpPr>
        <p:spPr>
          <a:xfrm>
            <a:off x="2098800" y="2121775"/>
            <a:ext cx="900150" cy="5436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Agendar examen psicométrico</a:t>
            </a:r>
          </a:p>
        </p:txBody>
      </p:sp>
      <p:sp>
        <p:nvSpPr>
          <p:cNvPr id="138" name="Shape 138"/>
          <p:cNvSpPr/>
          <p:nvPr/>
        </p:nvSpPr>
        <p:spPr>
          <a:xfrm>
            <a:off x="1088175" y="2549825"/>
            <a:ext cx="900150" cy="5436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Contestar examen psicométrico</a:t>
            </a:r>
          </a:p>
        </p:txBody>
      </p:sp>
      <p:sp>
        <p:nvSpPr>
          <p:cNvPr id="139" name="Shape 139"/>
          <p:cNvSpPr/>
          <p:nvPr/>
        </p:nvSpPr>
        <p:spPr>
          <a:xfrm>
            <a:off x="2401825" y="780400"/>
            <a:ext cx="294100" cy="303025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000"/>
              <a:t>A</a:t>
            </a:r>
          </a:p>
        </p:txBody>
      </p:sp>
      <p:cxnSp>
        <p:nvCxnSpPr>
          <p:cNvPr id="140" name="Shape 140"/>
          <p:cNvCxnSpPr>
            <a:stCxn id="139" idx="2"/>
            <a:endCxn id="141" idx="0"/>
          </p:cNvCxnSpPr>
          <p:nvPr/>
        </p:nvCxnSpPr>
        <p:spPr>
          <a:xfrm flipH="1" rot="-5400000">
            <a:off x="2397525" y="1234775"/>
            <a:ext cx="303300" cy="600"/>
          </a:xfrm>
          <a:prstGeom prst="curvedConnector3">
            <a:avLst>
              <a:gd fmla="val 49984" name="adj1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>
            <a:stCxn id="137" idx="2"/>
            <a:endCxn id="138" idx="3"/>
          </p:cNvCxnSpPr>
          <p:nvPr/>
        </p:nvCxnSpPr>
        <p:spPr>
          <a:xfrm rot="5400000">
            <a:off x="2190375" y="2463225"/>
            <a:ext cx="156300" cy="560700"/>
          </a:xfrm>
          <a:prstGeom prst="curvedConnector2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3" name="Shape 143"/>
          <p:cNvSpPr/>
          <p:nvPr/>
        </p:nvSpPr>
        <p:spPr>
          <a:xfrm>
            <a:off x="1844850" y="3163850"/>
            <a:ext cx="1443775" cy="7194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1000"/>
              <a:t>¿</a:t>
            </a:r>
            <a:r>
              <a:rPr lang="es-419" sz="1000"/>
              <a:t>Acredita Examen?</a:t>
            </a:r>
          </a:p>
        </p:txBody>
      </p:sp>
      <p:cxnSp>
        <p:nvCxnSpPr>
          <p:cNvPr id="144" name="Shape 144"/>
          <p:cNvCxnSpPr>
            <a:stCxn id="138" idx="2"/>
            <a:endCxn id="143" idx="1"/>
          </p:cNvCxnSpPr>
          <p:nvPr/>
        </p:nvCxnSpPr>
        <p:spPr>
          <a:xfrm flipH="1" rot="-5400000">
            <a:off x="1476450" y="3155275"/>
            <a:ext cx="430200" cy="306600"/>
          </a:xfrm>
          <a:prstGeom prst="curvedConnector2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5" name="Shape 145"/>
          <p:cNvSpPr/>
          <p:nvPr/>
        </p:nvSpPr>
        <p:spPr>
          <a:xfrm>
            <a:off x="1844850" y="4162250"/>
            <a:ext cx="1497250" cy="81015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000"/>
              <a:t>¿Requiere  E. 360?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2290950" y="3783725"/>
            <a:ext cx="3297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900"/>
              <a:t>Si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2319925" y="4849275"/>
            <a:ext cx="3297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900"/>
              <a:t>Si</a:t>
            </a:r>
          </a:p>
        </p:txBody>
      </p:sp>
      <p:cxnSp>
        <p:nvCxnSpPr>
          <p:cNvPr id="148" name="Shape 148"/>
          <p:cNvCxnSpPr>
            <a:stCxn id="143" idx="2"/>
            <a:endCxn id="145" idx="0"/>
          </p:cNvCxnSpPr>
          <p:nvPr/>
        </p:nvCxnSpPr>
        <p:spPr>
          <a:xfrm>
            <a:off x="2566737" y="3883250"/>
            <a:ext cx="26700" cy="2790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9" name="Shape 149"/>
          <p:cNvSpPr txBox="1"/>
          <p:nvPr/>
        </p:nvSpPr>
        <p:spPr>
          <a:xfrm>
            <a:off x="3002125" y="3174775"/>
            <a:ext cx="3876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900"/>
              <a:t>No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3078325" y="4207712"/>
            <a:ext cx="3876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900"/>
              <a:t>No</a:t>
            </a:r>
          </a:p>
        </p:txBody>
      </p:sp>
      <p:sp>
        <p:nvSpPr>
          <p:cNvPr id="151" name="Shape 151"/>
          <p:cNvSpPr/>
          <p:nvPr/>
        </p:nvSpPr>
        <p:spPr>
          <a:xfrm>
            <a:off x="2426375" y="5251400"/>
            <a:ext cx="294100" cy="303025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000"/>
              <a:t>C</a:t>
            </a:r>
          </a:p>
        </p:txBody>
      </p:sp>
      <p:cxnSp>
        <p:nvCxnSpPr>
          <p:cNvPr id="152" name="Shape 152"/>
          <p:cNvCxnSpPr>
            <a:endCxn id="151" idx="0"/>
          </p:cNvCxnSpPr>
          <p:nvPr/>
        </p:nvCxnSpPr>
        <p:spPr>
          <a:xfrm>
            <a:off x="2573425" y="4972400"/>
            <a:ext cx="0" cy="2790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3" name="Shape 153"/>
          <p:cNvSpPr/>
          <p:nvPr/>
        </p:nvSpPr>
        <p:spPr>
          <a:xfrm>
            <a:off x="2787350" y="4960387"/>
            <a:ext cx="294100" cy="303025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000"/>
              <a:t>D</a:t>
            </a:r>
          </a:p>
        </p:txBody>
      </p:sp>
      <p:cxnSp>
        <p:nvCxnSpPr>
          <p:cNvPr id="154" name="Shape 154"/>
          <p:cNvCxnSpPr>
            <a:stCxn id="145" idx="3"/>
            <a:endCxn id="153" idx="0"/>
          </p:cNvCxnSpPr>
          <p:nvPr/>
        </p:nvCxnSpPr>
        <p:spPr>
          <a:xfrm flipH="1">
            <a:off x="2934400" y="4567325"/>
            <a:ext cx="407700" cy="393000"/>
          </a:xfrm>
          <a:prstGeom prst="curvedConnector4">
            <a:avLst>
              <a:gd fmla="val -8744" name="adj1"/>
              <a:gd fmla="val 55617" name="adj2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5" name="Shape 155"/>
          <p:cNvSpPr/>
          <p:nvPr/>
        </p:nvSpPr>
        <p:spPr>
          <a:xfrm>
            <a:off x="2878675" y="3812675"/>
            <a:ext cx="329700" cy="303025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700"/>
              <a:t>PA</a:t>
            </a:r>
          </a:p>
        </p:txBody>
      </p:sp>
      <p:sp>
        <p:nvSpPr>
          <p:cNvPr id="141" name="Shape 141"/>
          <p:cNvSpPr/>
          <p:nvPr/>
        </p:nvSpPr>
        <p:spPr>
          <a:xfrm>
            <a:off x="2098800" y="1386625"/>
            <a:ext cx="900150" cy="3930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Recibir claves</a:t>
            </a:r>
          </a:p>
        </p:txBody>
      </p:sp>
      <p:cxnSp>
        <p:nvCxnSpPr>
          <p:cNvPr id="156" name="Shape 156"/>
          <p:cNvCxnSpPr>
            <a:stCxn id="141" idx="2"/>
            <a:endCxn id="137" idx="0"/>
          </p:cNvCxnSpPr>
          <p:nvPr/>
        </p:nvCxnSpPr>
        <p:spPr>
          <a:xfrm>
            <a:off x="2548875" y="1779625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7" name="Shape 157"/>
          <p:cNvCxnSpPr>
            <a:stCxn id="143" idx="3"/>
            <a:endCxn id="155" idx="0"/>
          </p:cNvCxnSpPr>
          <p:nvPr/>
        </p:nvCxnSpPr>
        <p:spPr>
          <a:xfrm flipH="1">
            <a:off x="3043525" y="3523550"/>
            <a:ext cx="245100" cy="289200"/>
          </a:xfrm>
          <a:prstGeom prst="curvedConnector4">
            <a:avLst>
              <a:gd fmla="val -97154" name="adj1"/>
              <a:gd fmla="val 48202" name="adj2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8" name="Shape 158"/>
          <p:cNvCxnSpPr/>
          <p:nvPr/>
        </p:nvCxnSpPr>
        <p:spPr>
          <a:xfrm>
            <a:off x="26725" y="35650"/>
            <a:ext cx="989400" cy="668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4232875" y="4074287"/>
            <a:ext cx="4905375" cy="1657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4" name="Shape 164"/>
          <p:cNvGraphicFramePr/>
          <p:nvPr/>
        </p:nvGraphicFramePr>
        <p:xfrm>
          <a:off x="57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{337DDE0A-BA83-421E-A3A8-3D04CEDA94CF}</a:tableStyleId>
              </a:tblPr>
              <a:tblGrid>
                <a:gridCol w="1014725"/>
                <a:gridCol w="1014725"/>
                <a:gridCol w="1014725"/>
                <a:gridCol w="1014725"/>
                <a:gridCol w="1014725"/>
                <a:gridCol w="1014725"/>
                <a:gridCol w="1014725"/>
                <a:gridCol w="916675"/>
                <a:gridCol w="1112775"/>
              </a:tblGrid>
              <a:tr h="708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    Actores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Etapas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Colaborador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Coordinador de  E y 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Coordinador de A y 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Tutor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b="1" lang="es-419" sz="900">
                          <a:solidFill>
                            <a:schemeClr val="lt1"/>
                          </a:solidFill>
                        </a:rPr>
                        <a:t>Reclutamiento</a:t>
                      </a: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 y Selecciòn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Gerencia de </a:t>
                      </a:r>
                      <a:r>
                        <a:rPr b="1" lang="es-419" sz="900">
                          <a:solidFill>
                            <a:schemeClr val="lt1"/>
                          </a:solidFill>
                        </a:rPr>
                        <a:t>Entrenamiento</a:t>
                      </a: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 y Desarrollo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Jefe del Practicante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Colaboradores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</a:tr>
              <a:tr h="4861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</a:tbl>
          </a:graphicData>
        </a:graphic>
      </p:graphicFrame>
      <p:sp>
        <p:nvSpPr>
          <p:cNvPr id="165" name="Shape 165"/>
          <p:cNvSpPr/>
          <p:nvPr/>
        </p:nvSpPr>
        <p:spPr>
          <a:xfrm>
            <a:off x="1704299" y="2227600"/>
            <a:ext cx="735525" cy="21120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600"/>
              <a:t>Red </a:t>
            </a:r>
            <a:r>
              <a:rPr lang="es-419" sz="600"/>
              <a:t>360</a:t>
            </a:r>
          </a:p>
        </p:txBody>
      </p:sp>
      <p:sp>
        <p:nvSpPr>
          <p:cNvPr id="166" name="Shape 166"/>
          <p:cNvSpPr/>
          <p:nvPr/>
        </p:nvSpPr>
        <p:spPr>
          <a:xfrm>
            <a:off x="2381887" y="911125"/>
            <a:ext cx="294100" cy="303025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000"/>
              <a:t>C</a:t>
            </a:r>
          </a:p>
        </p:txBody>
      </p:sp>
      <p:cxnSp>
        <p:nvCxnSpPr>
          <p:cNvPr id="167" name="Shape 167"/>
          <p:cNvCxnSpPr>
            <a:stCxn id="166" idx="2"/>
            <a:endCxn id="168" idx="0"/>
          </p:cNvCxnSpPr>
          <p:nvPr/>
        </p:nvCxnSpPr>
        <p:spPr>
          <a:xfrm>
            <a:off x="2528937" y="1214150"/>
            <a:ext cx="0" cy="2916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9" name="Shape 169"/>
          <p:cNvSpPr/>
          <p:nvPr/>
        </p:nvSpPr>
        <p:spPr>
          <a:xfrm>
            <a:off x="6114725" y="988775"/>
            <a:ext cx="971450" cy="5436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Analizar red de personas</a:t>
            </a:r>
          </a:p>
        </p:txBody>
      </p:sp>
      <p:sp>
        <p:nvSpPr>
          <p:cNvPr id="170" name="Shape 170"/>
          <p:cNvSpPr/>
          <p:nvPr/>
        </p:nvSpPr>
        <p:spPr>
          <a:xfrm>
            <a:off x="6114725" y="1800700"/>
            <a:ext cx="971450" cy="3030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Vo. Bo.</a:t>
            </a:r>
          </a:p>
        </p:txBody>
      </p:sp>
      <p:cxnSp>
        <p:nvCxnSpPr>
          <p:cNvPr id="171" name="Shape 171"/>
          <p:cNvCxnSpPr>
            <a:stCxn id="168" idx="2"/>
            <a:endCxn id="169" idx="1"/>
          </p:cNvCxnSpPr>
          <p:nvPr/>
        </p:nvCxnSpPr>
        <p:spPr>
          <a:xfrm rot="-5400000">
            <a:off x="3927550" y="-137987"/>
            <a:ext cx="788700" cy="3585900"/>
          </a:xfrm>
          <a:prstGeom prst="bentConnector4">
            <a:avLst>
              <a:gd fmla="val -30192" name="adj1"/>
              <a:gd fmla="val 56771" name="adj2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2" name="Shape 172"/>
          <p:cNvCxnSpPr>
            <a:stCxn id="169" idx="2"/>
            <a:endCxn id="170" idx="0"/>
          </p:cNvCxnSpPr>
          <p:nvPr/>
        </p:nvCxnSpPr>
        <p:spPr>
          <a:xfrm>
            <a:off x="6600450" y="1532425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3" name="Shape 173"/>
          <p:cNvSpPr/>
          <p:nvPr/>
        </p:nvSpPr>
        <p:spPr>
          <a:xfrm>
            <a:off x="2675987" y="3149225"/>
            <a:ext cx="294100" cy="303025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000"/>
              <a:t>D</a:t>
            </a:r>
          </a:p>
        </p:txBody>
      </p:sp>
      <p:cxnSp>
        <p:nvCxnSpPr>
          <p:cNvPr id="174" name="Shape 174"/>
          <p:cNvCxnSpPr>
            <a:stCxn id="175" idx="2"/>
            <a:endCxn id="169" idx="1"/>
          </p:cNvCxnSpPr>
          <p:nvPr/>
        </p:nvCxnSpPr>
        <p:spPr>
          <a:xfrm rot="-5400000">
            <a:off x="2817550" y="972062"/>
            <a:ext cx="3008699" cy="3585900"/>
          </a:xfrm>
          <a:prstGeom prst="bentConnector4">
            <a:avLst>
              <a:gd fmla="val -7915" name="adj1"/>
              <a:gd fmla="val 56771" name="adj2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6" name="Shape 176"/>
          <p:cNvCxnSpPr>
            <a:stCxn id="173" idx="2"/>
            <a:endCxn id="175" idx="0"/>
          </p:cNvCxnSpPr>
          <p:nvPr/>
        </p:nvCxnSpPr>
        <p:spPr>
          <a:xfrm flipH="1">
            <a:off x="2529037" y="3452250"/>
            <a:ext cx="294000" cy="2736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7" name="Shape 177"/>
          <p:cNvSpPr/>
          <p:nvPr/>
        </p:nvSpPr>
        <p:spPr>
          <a:xfrm>
            <a:off x="6453387" y="2705987"/>
            <a:ext cx="294100" cy="303025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000"/>
              <a:t>E</a:t>
            </a:r>
          </a:p>
        </p:txBody>
      </p:sp>
      <p:cxnSp>
        <p:nvCxnSpPr>
          <p:cNvPr id="178" name="Shape 178"/>
          <p:cNvCxnSpPr>
            <a:stCxn id="170" idx="2"/>
            <a:endCxn id="177" idx="0"/>
          </p:cNvCxnSpPr>
          <p:nvPr/>
        </p:nvCxnSpPr>
        <p:spPr>
          <a:xfrm>
            <a:off x="6600450" y="2103725"/>
            <a:ext cx="0" cy="6024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9" name="Shape 179"/>
          <p:cNvSpPr/>
          <p:nvPr/>
        </p:nvSpPr>
        <p:spPr>
          <a:xfrm>
            <a:off x="2021452" y="3149225"/>
            <a:ext cx="360450" cy="303025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B</a:t>
            </a:r>
          </a:p>
        </p:txBody>
      </p:sp>
      <p:cxnSp>
        <p:nvCxnSpPr>
          <p:cNvPr id="180" name="Shape 180"/>
          <p:cNvCxnSpPr>
            <a:stCxn id="179" idx="2"/>
            <a:endCxn id="175" idx="0"/>
          </p:cNvCxnSpPr>
          <p:nvPr/>
        </p:nvCxnSpPr>
        <p:spPr>
          <a:xfrm>
            <a:off x="2201677" y="3452250"/>
            <a:ext cx="327300" cy="2736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8" name="Shape 168"/>
          <p:cNvSpPr/>
          <p:nvPr/>
        </p:nvSpPr>
        <p:spPr>
          <a:xfrm>
            <a:off x="2043225" y="1505662"/>
            <a:ext cx="971450" cy="5436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Crear red 360</a:t>
            </a:r>
          </a:p>
        </p:txBody>
      </p:sp>
      <p:cxnSp>
        <p:nvCxnSpPr>
          <p:cNvPr id="181" name="Shape 181"/>
          <p:cNvCxnSpPr>
            <a:stCxn id="168" idx="2"/>
            <a:endCxn id="165" idx="0"/>
          </p:cNvCxnSpPr>
          <p:nvPr/>
        </p:nvCxnSpPr>
        <p:spPr>
          <a:xfrm flipH="1">
            <a:off x="2072050" y="2049312"/>
            <a:ext cx="456900" cy="1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75" name="Shape 175"/>
          <p:cNvSpPr/>
          <p:nvPr/>
        </p:nvSpPr>
        <p:spPr>
          <a:xfrm>
            <a:off x="2043225" y="3725712"/>
            <a:ext cx="971450" cy="5436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Crear red 180</a:t>
            </a:r>
          </a:p>
        </p:txBody>
      </p:sp>
      <p:sp>
        <p:nvSpPr>
          <p:cNvPr id="182" name="Shape 182"/>
          <p:cNvSpPr/>
          <p:nvPr/>
        </p:nvSpPr>
        <p:spPr>
          <a:xfrm>
            <a:off x="1700100" y="4403350"/>
            <a:ext cx="735525" cy="303025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600"/>
              <a:t>Red 180</a:t>
            </a:r>
          </a:p>
        </p:txBody>
      </p:sp>
      <p:cxnSp>
        <p:nvCxnSpPr>
          <p:cNvPr id="183" name="Shape 183"/>
          <p:cNvCxnSpPr>
            <a:stCxn id="175" idx="2"/>
            <a:endCxn id="182" idx="0"/>
          </p:cNvCxnSpPr>
          <p:nvPr/>
        </p:nvCxnSpPr>
        <p:spPr>
          <a:xfrm flipH="1">
            <a:off x="2067850" y="4269362"/>
            <a:ext cx="46110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84" name="Shape 184"/>
          <p:cNvCxnSpPr/>
          <p:nvPr/>
        </p:nvCxnSpPr>
        <p:spPr>
          <a:xfrm>
            <a:off x="26725" y="35650"/>
            <a:ext cx="989400" cy="668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4232875" y="4074287"/>
            <a:ext cx="4905375" cy="1657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0" name="Shape 190"/>
          <p:cNvGraphicFramePr/>
          <p:nvPr/>
        </p:nvGraphicFramePr>
        <p:xfrm>
          <a:off x="57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{337DDE0A-BA83-421E-A3A8-3D04CEDA94CF}</a:tableStyleId>
              </a:tblPr>
              <a:tblGrid>
                <a:gridCol w="1014725"/>
                <a:gridCol w="1014725"/>
                <a:gridCol w="1014725"/>
                <a:gridCol w="1014725"/>
                <a:gridCol w="1014725"/>
                <a:gridCol w="1014725"/>
                <a:gridCol w="1014725"/>
                <a:gridCol w="952350"/>
                <a:gridCol w="1077100"/>
              </a:tblGrid>
              <a:tr h="708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    Actores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Etapas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Colaborador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Coordinador de  E y 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Coordinador de A y 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Tutor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b="1" lang="es-419" sz="900">
                          <a:solidFill>
                            <a:schemeClr val="lt1"/>
                          </a:solidFill>
                        </a:rPr>
                        <a:t>Reclutamiento </a:t>
                      </a: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y Selecciòn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Gerencia de </a:t>
                      </a:r>
                      <a:r>
                        <a:rPr b="1" lang="es-419" sz="900">
                          <a:solidFill>
                            <a:schemeClr val="lt1"/>
                          </a:solidFill>
                        </a:rPr>
                        <a:t>Entrenamiento</a:t>
                      </a: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 y Desarrollo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Jefe del Practicante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Colaboradores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</a:tr>
              <a:tr h="4861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</a:tbl>
          </a:graphicData>
        </a:graphic>
      </p:graphicFrame>
      <p:sp>
        <p:nvSpPr>
          <p:cNvPr id="191" name="Shape 191"/>
          <p:cNvSpPr/>
          <p:nvPr/>
        </p:nvSpPr>
        <p:spPr>
          <a:xfrm>
            <a:off x="2326100" y="926850"/>
            <a:ext cx="303025" cy="303025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1000"/>
              <a:t>E</a:t>
            </a:r>
          </a:p>
        </p:txBody>
      </p:sp>
      <p:sp>
        <p:nvSpPr>
          <p:cNvPr id="192" name="Shape 192"/>
          <p:cNvSpPr/>
          <p:nvPr/>
        </p:nvSpPr>
        <p:spPr>
          <a:xfrm>
            <a:off x="1938425" y="1632300"/>
            <a:ext cx="1078375" cy="5525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100"/>
              <a:t>Notificar red de colaboradores </a:t>
            </a:r>
          </a:p>
        </p:txBody>
      </p:sp>
      <p:sp>
        <p:nvSpPr>
          <p:cNvPr id="193" name="Shape 193"/>
          <p:cNvSpPr/>
          <p:nvPr/>
        </p:nvSpPr>
        <p:spPr>
          <a:xfrm>
            <a:off x="7032700" y="1452700"/>
            <a:ext cx="980350" cy="4442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100"/>
              <a:t>Recibir notificación</a:t>
            </a:r>
          </a:p>
        </p:txBody>
      </p:sp>
      <p:cxnSp>
        <p:nvCxnSpPr>
          <p:cNvPr id="194" name="Shape 194"/>
          <p:cNvCxnSpPr>
            <a:stCxn id="191" idx="2"/>
            <a:endCxn id="192" idx="0"/>
          </p:cNvCxnSpPr>
          <p:nvPr/>
        </p:nvCxnSpPr>
        <p:spPr>
          <a:xfrm>
            <a:off x="2477612" y="1229875"/>
            <a:ext cx="0" cy="4023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5" name="Shape 195"/>
          <p:cNvCxnSpPr>
            <a:stCxn id="192" idx="3"/>
            <a:endCxn id="193" idx="0"/>
          </p:cNvCxnSpPr>
          <p:nvPr/>
        </p:nvCxnSpPr>
        <p:spPr>
          <a:xfrm flipH="1" rot="10800000">
            <a:off x="3016800" y="1452587"/>
            <a:ext cx="4506000" cy="456000"/>
          </a:xfrm>
          <a:prstGeom prst="bentConnector4">
            <a:avLst>
              <a:gd fmla="val 44562" name="adj1"/>
              <a:gd fmla="val 152196" name="adj2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6" name="Shape 196"/>
          <p:cNvCxnSpPr>
            <a:stCxn id="197" idx="3"/>
            <a:endCxn id="198" idx="0"/>
          </p:cNvCxnSpPr>
          <p:nvPr/>
        </p:nvCxnSpPr>
        <p:spPr>
          <a:xfrm>
            <a:off x="8062062" y="2468137"/>
            <a:ext cx="637200" cy="231000"/>
          </a:xfrm>
          <a:prstGeom prst="bentConnector2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9" name="Shape 199"/>
          <p:cNvSpPr/>
          <p:nvPr/>
        </p:nvSpPr>
        <p:spPr>
          <a:xfrm>
            <a:off x="1938426" y="4414925"/>
            <a:ext cx="1078375" cy="5525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100"/>
              <a:t>Concentrar resultados 360 y/o 180</a:t>
            </a:r>
          </a:p>
        </p:txBody>
      </p:sp>
      <p:sp>
        <p:nvSpPr>
          <p:cNvPr id="198" name="Shape 198"/>
          <p:cNvSpPr/>
          <p:nvPr/>
        </p:nvSpPr>
        <p:spPr>
          <a:xfrm>
            <a:off x="8209100" y="2699103"/>
            <a:ext cx="980350" cy="4442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100"/>
              <a:t>Evaluar a practicante</a:t>
            </a:r>
          </a:p>
        </p:txBody>
      </p:sp>
      <p:cxnSp>
        <p:nvCxnSpPr>
          <p:cNvPr id="200" name="Shape 200"/>
          <p:cNvCxnSpPr>
            <a:stCxn id="198" idx="2"/>
            <a:endCxn id="199" idx="0"/>
          </p:cNvCxnSpPr>
          <p:nvPr/>
        </p:nvCxnSpPr>
        <p:spPr>
          <a:xfrm rot="5400000">
            <a:off x="4952575" y="668353"/>
            <a:ext cx="1271699" cy="6221700"/>
          </a:xfrm>
          <a:prstGeom prst="bentConnector3">
            <a:avLst>
              <a:gd fmla="val 64687" name="adj1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1" name="Shape 201"/>
          <p:cNvSpPr/>
          <p:nvPr/>
        </p:nvSpPr>
        <p:spPr>
          <a:xfrm>
            <a:off x="2326100" y="5205700"/>
            <a:ext cx="303025" cy="303025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000"/>
              <a:t>F</a:t>
            </a:r>
          </a:p>
        </p:txBody>
      </p:sp>
      <p:cxnSp>
        <p:nvCxnSpPr>
          <p:cNvPr id="202" name="Shape 202"/>
          <p:cNvCxnSpPr>
            <a:stCxn id="199" idx="2"/>
            <a:endCxn id="201" idx="0"/>
          </p:cNvCxnSpPr>
          <p:nvPr/>
        </p:nvCxnSpPr>
        <p:spPr>
          <a:xfrm>
            <a:off x="2477613" y="4967500"/>
            <a:ext cx="0" cy="2382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3" name="Shape 203"/>
          <p:cNvCxnSpPr/>
          <p:nvPr/>
        </p:nvCxnSpPr>
        <p:spPr>
          <a:xfrm>
            <a:off x="26725" y="35650"/>
            <a:ext cx="989400" cy="668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4" name="Shape 204">
            <a:hlinkClick r:id="rId4"/>
          </p:cNvPr>
          <p:cNvSpPr/>
          <p:nvPr/>
        </p:nvSpPr>
        <p:spPr>
          <a:xfrm>
            <a:off x="7379375" y="3258325"/>
            <a:ext cx="1319775" cy="552574"/>
          </a:xfrm>
          <a:prstGeom prst="flowChartMagneticDrum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600"/>
              <a:t>Registrar Evaluaciones</a:t>
            </a:r>
          </a:p>
        </p:txBody>
      </p:sp>
      <p:cxnSp>
        <p:nvCxnSpPr>
          <p:cNvPr id="205" name="Shape 205"/>
          <p:cNvCxnSpPr>
            <a:stCxn id="198" idx="2"/>
            <a:endCxn id="204" idx="0"/>
          </p:cNvCxnSpPr>
          <p:nvPr/>
        </p:nvCxnSpPr>
        <p:spPr>
          <a:xfrm flipH="1">
            <a:off x="8039275" y="3143353"/>
            <a:ext cx="660000" cy="114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lgDashDot"/>
            <a:round/>
            <a:headEnd len="lg" w="lg" type="none"/>
            <a:tailEnd len="lg" w="lg" type="none"/>
          </a:ln>
        </p:spPr>
      </p:cxnSp>
      <p:sp>
        <p:nvSpPr>
          <p:cNvPr id="197" name="Shape 197"/>
          <p:cNvSpPr/>
          <p:nvPr/>
        </p:nvSpPr>
        <p:spPr>
          <a:xfrm>
            <a:off x="6983687" y="2191850"/>
            <a:ext cx="1078375" cy="5525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100"/>
              <a:t>Notificar a colaboradores.</a:t>
            </a:r>
          </a:p>
        </p:txBody>
      </p:sp>
      <p:cxnSp>
        <p:nvCxnSpPr>
          <p:cNvPr id="206" name="Shape 206"/>
          <p:cNvCxnSpPr>
            <a:stCxn id="193" idx="2"/>
            <a:endCxn id="197" idx="0"/>
          </p:cNvCxnSpPr>
          <p:nvPr/>
        </p:nvCxnSpPr>
        <p:spPr>
          <a:xfrm>
            <a:off x="7522875" y="1896950"/>
            <a:ext cx="0" cy="2949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4232875" y="4074287"/>
            <a:ext cx="4905375" cy="1657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2" name="Shape 212"/>
          <p:cNvGraphicFramePr/>
          <p:nvPr/>
        </p:nvGraphicFramePr>
        <p:xfrm>
          <a:off x="57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{337DDE0A-BA83-421E-A3A8-3D04CEDA94CF}</a:tableStyleId>
              </a:tblPr>
              <a:tblGrid>
                <a:gridCol w="1014725"/>
                <a:gridCol w="1014725"/>
                <a:gridCol w="1014725"/>
                <a:gridCol w="1014725"/>
                <a:gridCol w="1014725"/>
                <a:gridCol w="1014725"/>
                <a:gridCol w="1014725"/>
                <a:gridCol w="934525"/>
                <a:gridCol w="1094925"/>
              </a:tblGrid>
              <a:tr h="708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    Actores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Etapas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Colaborador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Coordinador de  E y 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Coordinador de A y 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Tutor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b="1" lang="es-419" sz="900">
                          <a:solidFill>
                            <a:schemeClr val="lt1"/>
                          </a:solidFill>
                        </a:rPr>
                        <a:t>Reclutamiento</a:t>
                      </a: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 y Selecciòn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Gerencia de </a:t>
                      </a:r>
                      <a:r>
                        <a:rPr b="1" lang="es-419" sz="900">
                          <a:solidFill>
                            <a:schemeClr val="lt1"/>
                          </a:solidFill>
                        </a:rPr>
                        <a:t>Entrenamiento </a:t>
                      </a: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y Desarrollo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Jefe del Practicante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Colaboradores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</a:tr>
              <a:tr h="4861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</a:tbl>
          </a:graphicData>
        </a:graphic>
      </p:graphicFrame>
      <p:sp>
        <p:nvSpPr>
          <p:cNvPr id="213" name="Shape 213"/>
          <p:cNvSpPr/>
          <p:nvPr/>
        </p:nvSpPr>
        <p:spPr>
          <a:xfrm>
            <a:off x="2379575" y="971450"/>
            <a:ext cx="329750" cy="338650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 sz="1000"/>
              <a:t>F</a:t>
            </a:r>
          </a:p>
        </p:txBody>
      </p:sp>
      <p:sp>
        <p:nvSpPr>
          <p:cNvPr id="214" name="Shape 214"/>
          <p:cNvSpPr/>
          <p:nvPr/>
        </p:nvSpPr>
        <p:spPr>
          <a:xfrm>
            <a:off x="1728975" y="1568550"/>
            <a:ext cx="1630950" cy="7752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 sz="1000"/>
              <a:t>¿Acredita 360 y/o 180?</a:t>
            </a:r>
          </a:p>
        </p:txBody>
      </p:sp>
      <p:cxnSp>
        <p:nvCxnSpPr>
          <p:cNvPr id="215" name="Shape 215"/>
          <p:cNvCxnSpPr>
            <a:stCxn id="213" idx="2"/>
            <a:endCxn id="214" idx="0"/>
          </p:cNvCxnSpPr>
          <p:nvPr/>
        </p:nvCxnSpPr>
        <p:spPr>
          <a:xfrm>
            <a:off x="2544450" y="1310100"/>
            <a:ext cx="0" cy="2586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6" name="Shape 216"/>
          <p:cNvCxnSpPr>
            <a:stCxn id="214" idx="2"/>
            <a:endCxn id="217" idx="0"/>
          </p:cNvCxnSpPr>
          <p:nvPr/>
        </p:nvCxnSpPr>
        <p:spPr>
          <a:xfrm>
            <a:off x="2544450" y="2343775"/>
            <a:ext cx="0" cy="5703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7" name="Shape 217"/>
          <p:cNvSpPr/>
          <p:nvPr/>
        </p:nvSpPr>
        <p:spPr>
          <a:xfrm>
            <a:off x="2027550" y="2914025"/>
            <a:ext cx="1033800" cy="4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Notificar reunión</a:t>
            </a:r>
          </a:p>
        </p:txBody>
      </p:sp>
      <p:sp>
        <p:nvSpPr>
          <p:cNvPr id="218" name="Shape 218"/>
          <p:cNvSpPr/>
          <p:nvPr/>
        </p:nvSpPr>
        <p:spPr>
          <a:xfrm>
            <a:off x="2027550" y="4269325"/>
            <a:ext cx="1033800" cy="52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Revisar Resultados</a:t>
            </a:r>
          </a:p>
        </p:txBody>
      </p:sp>
      <p:sp>
        <p:nvSpPr>
          <p:cNvPr id="219" name="Shape 219"/>
          <p:cNvSpPr/>
          <p:nvPr/>
        </p:nvSpPr>
        <p:spPr>
          <a:xfrm>
            <a:off x="4102350" y="3377925"/>
            <a:ext cx="939300" cy="4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Asistir a reunión</a:t>
            </a:r>
          </a:p>
        </p:txBody>
      </p:sp>
      <p:sp>
        <p:nvSpPr>
          <p:cNvPr id="220" name="Shape 220"/>
          <p:cNvSpPr/>
          <p:nvPr/>
        </p:nvSpPr>
        <p:spPr>
          <a:xfrm>
            <a:off x="6128975" y="3377925"/>
            <a:ext cx="939300" cy="4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>
                <a:solidFill>
                  <a:schemeClr val="dk1"/>
                </a:solidFill>
              </a:rPr>
              <a:t>Asistir a reunión</a:t>
            </a:r>
          </a:p>
        </p:txBody>
      </p:sp>
      <p:sp>
        <p:nvSpPr>
          <p:cNvPr id="221" name="Shape 221"/>
          <p:cNvSpPr/>
          <p:nvPr/>
        </p:nvSpPr>
        <p:spPr>
          <a:xfrm>
            <a:off x="978575" y="3377925"/>
            <a:ext cx="939300" cy="4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Asistir a reunión</a:t>
            </a:r>
          </a:p>
        </p:txBody>
      </p:sp>
      <p:cxnSp>
        <p:nvCxnSpPr>
          <p:cNvPr id="222" name="Shape 222"/>
          <p:cNvCxnSpPr>
            <a:stCxn id="217" idx="3"/>
            <a:endCxn id="219" idx="1"/>
          </p:cNvCxnSpPr>
          <p:nvPr/>
        </p:nvCxnSpPr>
        <p:spPr>
          <a:xfrm>
            <a:off x="3061350" y="3119075"/>
            <a:ext cx="1041000" cy="463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3" name="Shape 223"/>
          <p:cNvCxnSpPr>
            <a:stCxn id="217" idx="3"/>
            <a:endCxn id="220" idx="0"/>
          </p:cNvCxnSpPr>
          <p:nvPr/>
        </p:nvCxnSpPr>
        <p:spPr>
          <a:xfrm>
            <a:off x="3061350" y="3119075"/>
            <a:ext cx="3537300" cy="258900"/>
          </a:xfrm>
          <a:prstGeom prst="bentConnector2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4" name="Shape 224"/>
          <p:cNvCxnSpPr>
            <a:stCxn id="217" idx="1"/>
            <a:endCxn id="221" idx="3"/>
          </p:cNvCxnSpPr>
          <p:nvPr/>
        </p:nvCxnSpPr>
        <p:spPr>
          <a:xfrm flipH="1">
            <a:off x="1917750" y="3119075"/>
            <a:ext cx="109800" cy="463800"/>
          </a:xfrm>
          <a:prstGeom prst="bentConnector3">
            <a:avLst>
              <a:gd fmla="val 49943" name="adj1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5" name="Shape 225"/>
          <p:cNvCxnSpPr>
            <a:endCxn id="218" idx="1"/>
          </p:cNvCxnSpPr>
          <p:nvPr/>
        </p:nvCxnSpPr>
        <p:spPr>
          <a:xfrm flipH="1" rot="-5400000">
            <a:off x="1365900" y="3870475"/>
            <a:ext cx="744000" cy="579300"/>
          </a:xfrm>
          <a:prstGeom prst="bentConnector2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6" name="Shape 226"/>
          <p:cNvCxnSpPr>
            <a:stCxn id="219" idx="2"/>
            <a:endCxn id="218" idx="3"/>
          </p:cNvCxnSpPr>
          <p:nvPr/>
        </p:nvCxnSpPr>
        <p:spPr>
          <a:xfrm rot="5400000">
            <a:off x="3444600" y="3404625"/>
            <a:ext cx="744000" cy="1510800"/>
          </a:xfrm>
          <a:prstGeom prst="bentConnector2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7" name="Shape 227"/>
          <p:cNvCxnSpPr>
            <a:stCxn id="220" idx="2"/>
            <a:endCxn id="218" idx="3"/>
          </p:cNvCxnSpPr>
          <p:nvPr/>
        </p:nvCxnSpPr>
        <p:spPr>
          <a:xfrm rot="5400000">
            <a:off x="4457975" y="2391375"/>
            <a:ext cx="744000" cy="3537300"/>
          </a:xfrm>
          <a:prstGeom prst="bentConnector2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8" name="Shape 228"/>
          <p:cNvSpPr/>
          <p:nvPr/>
        </p:nvSpPr>
        <p:spPr>
          <a:xfrm>
            <a:off x="2379575" y="4991125"/>
            <a:ext cx="329750" cy="338650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G</a:t>
            </a:r>
          </a:p>
        </p:txBody>
      </p:sp>
      <p:cxnSp>
        <p:nvCxnSpPr>
          <p:cNvPr id="229" name="Shape 229"/>
          <p:cNvCxnSpPr>
            <a:stCxn id="218" idx="2"/>
            <a:endCxn id="228" idx="0"/>
          </p:cNvCxnSpPr>
          <p:nvPr/>
        </p:nvCxnSpPr>
        <p:spPr>
          <a:xfrm>
            <a:off x="2544450" y="4794925"/>
            <a:ext cx="0" cy="1962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0" name="Shape 230"/>
          <p:cNvSpPr txBox="1"/>
          <p:nvPr/>
        </p:nvSpPr>
        <p:spPr>
          <a:xfrm>
            <a:off x="2273525" y="2241000"/>
            <a:ext cx="3120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1000"/>
              <a:t>Si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3072525" y="1565425"/>
            <a:ext cx="409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000"/>
              <a:t>No</a:t>
            </a:r>
          </a:p>
        </p:txBody>
      </p:sp>
      <p:sp>
        <p:nvSpPr>
          <p:cNvPr id="232" name="Shape 232"/>
          <p:cNvSpPr/>
          <p:nvPr/>
        </p:nvSpPr>
        <p:spPr>
          <a:xfrm>
            <a:off x="2790450" y="2234325"/>
            <a:ext cx="329750" cy="338650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700"/>
              <a:t>PA</a:t>
            </a:r>
          </a:p>
        </p:txBody>
      </p:sp>
      <p:cxnSp>
        <p:nvCxnSpPr>
          <p:cNvPr id="233" name="Shape 233"/>
          <p:cNvCxnSpPr>
            <a:stCxn id="214" idx="3"/>
            <a:endCxn id="232" idx="0"/>
          </p:cNvCxnSpPr>
          <p:nvPr/>
        </p:nvCxnSpPr>
        <p:spPr>
          <a:xfrm flipH="1">
            <a:off x="2955225" y="1956162"/>
            <a:ext cx="404700" cy="2781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4" name="Shape 234"/>
          <p:cNvCxnSpPr/>
          <p:nvPr/>
        </p:nvCxnSpPr>
        <p:spPr>
          <a:xfrm>
            <a:off x="26725" y="35650"/>
            <a:ext cx="989400" cy="668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hape 239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4232875" y="4074287"/>
            <a:ext cx="4905375" cy="1657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0" name="Shape 240"/>
          <p:cNvGraphicFramePr/>
          <p:nvPr/>
        </p:nvGraphicFramePr>
        <p:xfrm>
          <a:off x="57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{337DDE0A-BA83-421E-A3A8-3D04CEDA94CF}</a:tableStyleId>
              </a:tblPr>
              <a:tblGrid>
                <a:gridCol w="1014725"/>
                <a:gridCol w="1014725"/>
                <a:gridCol w="1014725"/>
                <a:gridCol w="1014725"/>
                <a:gridCol w="1014725"/>
                <a:gridCol w="1014725"/>
                <a:gridCol w="1014725"/>
                <a:gridCol w="952325"/>
                <a:gridCol w="1077125"/>
              </a:tblGrid>
              <a:tr h="708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    Actores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Etapas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Colaborador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Coordinador de  E y 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Coordinador de A y 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Tutor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b="1" lang="es-419" sz="900">
                          <a:solidFill>
                            <a:schemeClr val="lt1"/>
                          </a:solidFill>
                        </a:rPr>
                        <a:t>Reclutamiento</a:t>
                      </a: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 y Selecciòn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Gerencia de </a:t>
                      </a:r>
                      <a:r>
                        <a:rPr b="1" lang="es-419" sz="900">
                          <a:solidFill>
                            <a:schemeClr val="lt1"/>
                          </a:solidFill>
                        </a:rPr>
                        <a:t>Entrenamiento</a:t>
                      </a: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 y Desarrollo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Jefe del Practicante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Colaboradores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</a:tr>
              <a:tr h="4861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</a:tbl>
          </a:graphicData>
        </a:graphic>
      </p:graphicFrame>
      <p:sp>
        <p:nvSpPr>
          <p:cNvPr id="241" name="Shape 241"/>
          <p:cNvSpPr/>
          <p:nvPr/>
        </p:nvSpPr>
        <p:spPr>
          <a:xfrm>
            <a:off x="1497150" y="1345750"/>
            <a:ext cx="1987550" cy="6552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 sz="1000"/>
              <a:t>¿Resultados </a:t>
            </a:r>
            <a:r>
              <a:rPr lang="es-419" sz="1000"/>
              <a:t>Satisfactorios?</a:t>
            </a:r>
          </a:p>
        </p:txBody>
      </p:sp>
      <p:sp>
        <p:nvSpPr>
          <p:cNvPr id="242" name="Shape 242"/>
          <p:cNvSpPr/>
          <p:nvPr/>
        </p:nvSpPr>
        <p:spPr>
          <a:xfrm>
            <a:off x="2312687" y="837750"/>
            <a:ext cx="356475" cy="347575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1000"/>
              <a:t>G</a:t>
            </a:r>
          </a:p>
        </p:txBody>
      </p:sp>
      <p:sp>
        <p:nvSpPr>
          <p:cNvPr id="243" name="Shape 243">
            <a:hlinkClick r:id="rId4"/>
          </p:cNvPr>
          <p:cNvSpPr/>
          <p:nvPr/>
        </p:nvSpPr>
        <p:spPr>
          <a:xfrm>
            <a:off x="2063200" y="3218500"/>
            <a:ext cx="915732" cy="556794"/>
          </a:xfrm>
          <a:prstGeom prst="flowChartDocumen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600"/>
              <a:t>Documentos.. Plan de carrera interno</a:t>
            </a:r>
          </a:p>
        </p:txBody>
      </p:sp>
      <p:cxnSp>
        <p:nvCxnSpPr>
          <p:cNvPr id="244" name="Shape 244"/>
          <p:cNvCxnSpPr>
            <a:stCxn id="242" idx="2"/>
            <a:endCxn id="241" idx="0"/>
          </p:cNvCxnSpPr>
          <p:nvPr/>
        </p:nvCxnSpPr>
        <p:spPr>
          <a:xfrm>
            <a:off x="2490925" y="1185325"/>
            <a:ext cx="0" cy="1605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5" name="Shape 245"/>
          <p:cNvCxnSpPr>
            <a:stCxn id="241" idx="2"/>
            <a:endCxn id="246" idx="0"/>
          </p:cNvCxnSpPr>
          <p:nvPr/>
        </p:nvCxnSpPr>
        <p:spPr>
          <a:xfrm flipH="1">
            <a:off x="2484325" y="2000950"/>
            <a:ext cx="6600" cy="5235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7" name="Shape 247"/>
          <p:cNvSpPr txBox="1"/>
          <p:nvPr/>
        </p:nvSpPr>
        <p:spPr>
          <a:xfrm>
            <a:off x="2215600" y="1920750"/>
            <a:ext cx="3564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1100"/>
              <a:t>Si</a:t>
            </a:r>
          </a:p>
        </p:txBody>
      </p:sp>
      <p:cxnSp>
        <p:nvCxnSpPr>
          <p:cNvPr id="248" name="Shape 248"/>
          <p:cNvCxnSpPr>
            <a:stCxn id="246" idx="1"/>
            <a:endCxn id="249" idx="0"/>
          </p:cNvCxnSpPr>
          <p:nvPr/>
        </p:nvCxnSpPr>
        <p:spPr>
          <a:xfrm flipH="1">
            <a:off x="1510875" y="2769550"/>
            <a:ext cx="478800" cy="1089600"/>
          </a:xfrm>
          <a:prstGeom prst="bentConnector2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9" name="Shape 249"/>
          <p:cNvSpPr/>
          <p:nvPr/>
        </p:nvSpPr>
        <p:spPr>
          <a:xfrm>
            <a:off x="1016125" y="3859225"/>
            <a:ext cx="989275" cy="4901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Iniciar prácticas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2964712" y="1701350"/>
            <a:ext cx="3564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100"/>
              <a:t>No</a:t>
            </a:r>
          </a:p>
        </p:txBody>
      </p:sp>
      <p:sp>
        <p:nvSpPr>
          <p:cNvPr id="251" name="Shape 251"/>
          <p:cNvSpPr/>
          <p:nvPr/>
        </p:nvSpPr>
        <p:spPr>
          <a:xfrm>
            <a:off x="1626500" y="5197250"/>
            <a:ext cx="356475" cy="347575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000"/>
              <a:t>H</a:t>
            </a:r>
          </a:p>
        </p:txBody>
      </p:sp>
      <p:sp>
        <p:nvSpPr>
          <p:cNvPr id="252" name="Shape 252"/>
          <p:cNvSpPr/>
          <p:nvPr/>
        </p:nvSpPr>
        <p:spPr>
          <a:xfrm>
            <a:off x="2736062" y="2152200"/>
            <a:ext cx="356475" cy="347575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700"/>
              <a:t>PA</a:t>
            </a:r>
          </a:p>
        </p:txBody>
      </p:sp>
      <p:cxnSp>
        <p:nvCxnSpPr>
          <p:cNvPr id="253" name="Shape 253"/>
          <p:cNvCxnSpPr>
            <a:stCxn id="241" idx="3"/>
            <a:endCxn id="252" idx="0"/>
          </p:cNvCxnSpPr>
          <p:nvPr/>
        </p:nvCxnSpPr>
        <p:spPr>
          <a:xfrm flipH="1">
            <a:off x="2914400" y="1673350"/>
            <a:ext cx="570300" cy="478800"/>
          </a:xfrm>
          <a:prstGeom prst="curvedConnector4">
            <a:avLst>
              <a:gd fmla="val -41754" name="adj1"/>
              <a:gd fmla="val 84216" name="adj2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4" name="Shape 254"/>
          <p:cNvCxnSpPr>
            <a:stCxn id="249" idx="2"/>
            <a:endCxn id="251" idx="0"/>
          </p:cNvCxnSpPr>
          <p:nvPr/>
        </p:nvCxnSpPr>
        <p:spPr>
          <a:xfrm flipH="1" rot="-5400000">
            <a:off x="1233862" y="4626300"/>
            <a:ext cx="847800" cy="2940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6" name="Shape 246"/>
          <p:cNvSpPr/>
          <p:nvPr/>
        </p:nvSpPr>
        <p:spPr>
          <a:xfrm>
            <a:off x="1989675" y="2524462"/>
            <a:ext cx="989275" cy="4901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Entregar PCI mediante protocolo</a:t>
            </a:r>
          </a:p>
        </p:txBody>
      </p:sp>
      <p:cxnSp>
        <p:nvCxnSpPr>
          <p:cNvPr id="255" name="Shape 255"/>
          <p:cNvCxnSpPr/>
          <p:nvPr/>
        </p:nvCxnSpPr>
        <p:spPr>
          <a:xfrm>
            <a:off x="26725" y="35650"/>
            <a:ext cx="989400" cy="668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6" name="Shape 256">
            <a:hlinkClick r:id="rId5"/>
          </p:cNvPr>
          <p:cNvSpPr/>
          <p:nvPr/>
        </p:nvSpPr>
        <p:spPr>
          <a:xfrm>
            <a:off x="271850" y="4527575"/>
            <a:ext cx="1354650" cy="556800"/>
          </a:xfrm>
          <a:prstGeom prst="flowChartMagneticDrum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600"/>
              <a:t>Actualizaciòn. de Reg del colaborador  con Status de  “Practicando”</a:t>
            </a:r>
          </a:p>
        </p:txBody>
      </p:sp>
      <p:cxnSp>
        <p:nvCxnSpPr>
          <p:cNvPr id="257" name="Shape 257"/>
          <p:cNvCxnSpPr>
            <a:stCxn id="249" idx="2"/>
            <a:endCxn id="256" idx="0"/>
          </p:cNvCxnSpPr>
          <p:nvPr/>
        </p:nvCxnSpPr>
        <p:spPr>
          <a:xfrm flipH="1">
            <a:off x="949162" y="4349400"/>
            <a:ext cx="561600" cy="178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lgDashDot"/>
            <a:round/>
            <a:headEnd len="lg" w="lg" type="none"/>
            <a:tailEnd len="lg" w="lg" type="none"/>
          </a:ln>
        </p:spPr>
      </p:cxnSp>
      <p:cxnSp>
        <p:nvCxnSpPr>
          <p:cNvPr id="258" name="Shape 258"/>
          <p:cNvCxnSpPr>
            <a:stCxn id="246" idx="2"/>
            <a:endCxn id="243" idx="0"/>
          </p:cNvCxnSpPr>
          <p:nvPr/>
        </p:nvCxnSpPr>
        <p:spPr>
          <a:xfrm>
            <a:off x="2484312" y="3014637"/>
            <a:ext cx="36900" cy="204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lgDashDot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4232875" y="4074287"/>
            <a:ext cx="4905375" cy="1657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4" name="Shape 264"/>
          <p:cNvGraphicFramePr/>
          <p:nvPr/>
        </p:nvGraphicFramePr>
        <p:xfrm>
          <a:off x="57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{337DDE0A-BA83-421E-A3A8-3D04CEDA94CF}</a:tableStyleId>
              </a:tblPr>
              <a:tblGrid>
                <a:gridCol w="1014725"/>
                <a:gridCol w="1014725"/>
                <a:gridCol w="1014725"/>
                <a:gridCol w="1014725"/>
                <a:gridCol w="1014725"/>
                <a:gridCol w="1014725"/>
                <a:gridCol w="1014725"/>
                <a:gridCol w="943425"/>
                <a:gridCol w="1086025"/>
              </a:tblGrid>
              <a:tr h="708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    Actores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Etapas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Colaborador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Coordinador de  E y 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Coordinador de A y 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Tutor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b="1" lang="es-419" sz="900">
                          <a:solidFill>
                            <a:schemeClr val="lt1"/>
                          </a:solidFill>
                        </a:rPr>
                        <a:t>Reclutamiento</a:t>
                      </a: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 y Selecciòn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Gerencia de </a:t>
                      </a:r>
                      <a:r>
                        <a:rPr b="1" lang="es-419" sz="900">
                          <a:solidFill>
                            <a:schemeClr val="lt1"/>
                          </a:solidFill>
                        </a:rPr>
                        <a:t>Entrenamiento </a:t>
                      </a: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y Desarrollo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Jefe del Practicante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Colaboradores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</a:tr>
              <a:tr h="4861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</a:tbl>
          </a:graphicData>
        </a:graphic>
      </p:graphicFrame>
      <p:sp>
        <p:nvSpPr>
          <p:cNvPr id="265" name="Shape 265"/>
          <p:cNvSpPr/>
          <p:nvPr/>
        </p:nvSpPr>
        <p:spPr>
          <a:xfrm>
            <a:off x="337775" y="1209650"/>
            <a:ext cx="1537500" cy="2712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 sz="1000"/>
              <a:t>Desarrollo de Prácticas </a:t>
            </a:r>
          </a:p>
        </p:txBody>
      </p:sp>
      <p:sp>
        <p:nvSpPr>
          <p:cNvPr id="266" name="Shape 266"/>
          <p:cNvSpPr/>
          <p:nvPr/>
        </p:nvSpPr>
        <p:spPr>
          <a:xfrm>
            <a:off x="1835925" y="1740625"/>
            <a:ext cx="1617725" cy="5080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419" sz="1000"/>
              <a:t>¿</a:t>
            </a:r>
            <a:r>
              <a:rPr lang="es-419" sz="1000"/>
              <a:t>Completa 360 hrs?</a:t>
            </a:r>
          </a:p>
        </p:txBody>
      </p:sp>
      <p:sp>
        <p:nvSpPr>
          <p:cNvPr id="267" name="Shape 267"/>
          <p:cNvSpPr/>
          <p:nvPr/>
        </p:nvSpPr>
        <p:spPr>
          <a:xfrm>
            <a:off x="1019462" y="794325"/>
            <a:ext cx="291950" cy="271200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1000"/>
              <a:t>H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2347900" y="2137975"/>
            <a:ext cx="3387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900"/>
              <a:t>Si</a:t>
            </a:r>
          </a:p>
        </p:txBody>
      </p:sp>
      <p:cxnSp>
        <p:nvCxnSpPr>
          <p:cNvPr id="269" name="Shape 269"/>
          <p:cNvCxnSpPr>
            <a:stCxn id="267" idx="2"/>
            <a:endCxn id="265" idx="0"/>
          </p:cNvCxnSpPr>
          <p:nvPr/>
        </p:nvCxnSpPr>
        <p:spPr>
          <a:xfrm flipH="1">
            <a:off x="1106637" y="1065525"/>
            <a:ext cx="58800" cy="1440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0" name="Shape 270"/>
          <p:cNvCxnSpPr>
            <a:stCxn id="265" idx="2"/>
            <a:endCxn id="271" idx="0"/>
          </p:cNvCxnSpPr>
          <p:nvPr/>
        </p:nvCxnSpPr>
        <p:spPr>
          <a:xfrm flipH="1">
            <a:off x="1044725" y="1480850"/>
            <a:ext cx="61800" cy="1569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2" name="Shape 272"/>
          <p:cNvSpPr/>
          <p:nvPr/>
        </p:nvSpPr>
        <p:spPr>
          <a:xfrm>
            <a:off x="1628262" y="3105187"/>
            <a:ext cx="1942875" cy="5080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¿Prácticas Satisfactorias?</a:t>
            </a:r>
          </a:p>
        </p:txBody>
      </p:sp>
      <p:cxnSp>
        <p:nvCxnSpPr>
          <p:cNvPr id="273" name="Shape 273"/>
          <p:cNvCxnSpPr>
            <a:stCxn id="266" idx="2"/>
            <a:endCxn id="274" idx="0"/>
          </p:cNvCxnSpPr>
          <p:nvPr/>
        </p:nvCxnSpPr>
        <p:spPr>
          <a:xfrm flipH="1">
            <a:off x="2636687" y="2248625"/>
            <a:ext cx="8100" cy="1797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5" name="Shape 275"/>
          <p:cNvSpPr txBox="1"/>
          <p:nvPr/>
        </p:nvSpPr>
        <p:spPr>
          <a:xfrm>
            <a:off x="2999925" y="2018300"/>
            <a:ext cx="3387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900"/>
              <a:t>No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2262425" y="3495750"/>
            <a:ext cx="3387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900"/>
              <a:t>Si</a:t>
            </a:r>
          </a:p>
        </p:txBody>
      </p:sp>
      <p:cxnSp>
        <p:nvCxnSpPr>
          <p:cNvPr id="277" name="Shape 277"/>
          <p:cNvCxnSpPr>
            <a:stCxn id="272" idx="2"/>
            <a:endCxn id="278" idx="0"/>
          </p:cNvCxnSpPr>
          <p:nvPr/>
        </p:nvCxnSpPr>
        <p:spPr>
          <a:xfrm>
            <a:off x="2599700" y="3613187"/>
            <a:ext cx="0" cy="1458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9" name="Shape 279"/>
          <p:cNvCxnSpPr>
            <a:stCxn id="280" idx="2"/>
            <a:endCxn id="281" idx="1"/>
          </p:cNvCxnSpPr>
          <p:nvPr/>
        </p:nvCxnSpPr>
        <p:spPr>
          <a:xfrm rot="-5400000">
            <a:off x="3037375" y="2019987"/>
            <a:ext cx="2555400" cy="3430800"/>
          </a:xfrm>
          <a:prstGeom prst="curvedConnector4">
            <a:avLst>
              <a:gd fmla="val -9319" name="adj1"/>
              <a:gd fmla="val 64158" name="adj2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8" name="Shape 278"/>
          <p:cNvSpPr/>
          <p:nvPr/>
        </p:nvSpPr>
        <p:spPr>
          <a:xfrm>
            <a:off x="1628250" y="3758987"/>
            <a:ext cx="1942875" cy="5080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¿Existe Vacante?</a:t>
            </a:r>
          </a:p>
        </p:txBody>
      </p:sp>
      <p:cxnSp>
        <p:nvCxnSpPr>
          <p:cNvPr id="282" name="Shape 282"/>
          <p:cNvCxnSpPr>
            <a:stCxn id="278" idx="2"/>
            <a:endCxn id="280" idx="0"/>
          </p:cNvCxnSpPr>
          <p:nvPr/>
        </p:nvCxnSpPr>
        <p:spPr>
          <a:xfrm>
            <a:off x="2599687" y="4266987"/>
            <a:ext cx="0" cy="2382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3" name="Shape 283"/>
          <p:cNvSpPr txBox="1"/>
          <p:nvPr/>
        </p:nvSpPr>
        <p:spPr>
          <a:xfrm>
            <a:off x="2872350" y="3487675"/>
            <a:ext cx="3387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900"/>
              <a:t>No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2872350" y="4146600"/>
            <a:ext cx="3387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900"/>
              <a:t>No</a:t>
            </a:r>
          </a:p>
        </p:txBody>
      </p:sp>
      <p:sp>
        <p:nvSpPr>
          <p:cNvPr id="280" name="Shape 280"/>
          <p:cNvSpPr/>
          <p:nvPr/>
        </p:nvSpPr>
        <p:spPr>
          <a:xfrm>
            <a:off x="1628237" y="4505087"/>
            <a:ext cx="1942875" cy="5080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¿Promovido?</a:t>
            </a:r>
          </a:p>
        </p:txBody>
      </p:sp>
      <p:sp>
        <p:nvSpPr>
          <p:cNvPr id="285" name="Shape 285"/>
          <p:cNvSpPr/>
          <p:nvPr/>
        </p:nvSpPr>
        <p:spPr>
          <a:xfrm>
            <a:off x="2155425" y="1228200"/>
            <a:ext cx="962525" cy="352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Recibir Informes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2347900" y="4212250"/>
            <a:ext cx="3387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900"/>
              <a:t>Si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2948550" y="4832400"/>
            <a:ext cx="3387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900"/>
              <a:t>No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2347900" y="4898050"/>
            <a:ext cx="3387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900"/>
              <a:t>Si</a:t>
            </a:r>
          </a:p>
        </p:txBody>
      </p:sp>
      <p:cxnSp>
        <p:nvCxnSpPr>
          <p:cNvPr id="289" name="Shape 289"/>
          <p:cNvCxnSpPr/>
          <p:nvPr/>
        </p:nvCxnSpPr>
        <p:spPr>
          <a:xfrm>
            <a:off x="26725" y="35650"/>
            <a:ext cx="989400" cy="668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0" name="Shape 290"/>
          <p:cNvSpPr/>
          <p:nvPr/>
        </p:nvSpPr>
        <p:spPr>
          <a:xfrm>
            <a:off x="3154950" y="3498075"/>
            <a:ext cx="291950" cy="249550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600"/>
              <a:t>PA</a:t>
            </a:r>
          </a:p>
        </p:txBody>
      </p:sp>
      <p:sp>
        <p:nvSpPr>
          <p:cNvPr id="291" name="Shape 291"/>
          <p:cNvSpPr/>
          <p:nvPr/>
        </p:nvSpPr>
        <p:spPr>
          <a:xfrm>
            <a:off x="3154950" y="4183875"/>
            <a:ext cx="291950" cy="249550"/>
          </a:xfrm>
          <a:prstGeom prst="flowChartOffpage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600"/>
              <a:t>PA</a:t>
            </a:r>
          </a:p>
        </p:txBody>
      </p:sp>
      <p:sp>
        <p:nvSpPr>
          <p:cNvPr id="292" name="Shape 292"/>
          <p:cNvSpPr/>
          <p:nvPr/>
        </p:nvSpPr>
        <p:spPr>
          <a:xfrm>
            <a:off x="3231150" y="4869675"/>
            <a:ext cx="291950" cy="249550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600"/>
              <a:t>PA</a:t>
            </a:r>
          </a:p>
        </p:txBody>
      </p:sp>
      <p:cxnSp>
        <p:nvCxnSpPr>
          <p:cNvPr id="293" name="Shape 293"/>
          <p:cNvCxnSpPr>
            <a:stCxn id="272" idx="3"/>
            <a:endCxn id="290" idx="0"/>
          </p:cNvCxnSpPr>
          <p:nvPr/>
        </p:nvCxnSpPr>
        <p:spPr>
          <a:xfrm flipH="1">
            <a:off x="3300837" y="3359187"/>
            <a:ext cx="270300" cy="1389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4" name="Shape 294"/>
          <p:cNvCxnSpPr>
            <a:stCxn id="278" idx="3"/>
            <a:endCxn id="291" idx="0"/>
          </p:cNvCxnSpPr>
          <p:nvPr/>
        </p:nvCxnSpPr>
        <p:spPr>
          <a:xfrm flipH="1">
            <a:off x="3300825" y="4012987"/>
            <a:ext cx="270300" cy="1710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5" name="Shape 295"/>
          <p:cNvCxnSpPr>
            <a:stCxn id="280" idx="3"/>
            <a:endCxn id="292" idx="0"/>
          </p:cNvCxnSpPr>
          <p:nvPr/>
        </p:nvCxnSpPr>
        <p:spPr>
          <a:xfrm flipH="1">
            <a:off x="3377012" y="4759087"/>
            <a:ext cx="194100" cy="1107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6" name="Shape 296"/>
          <p:cNvSpPr/>
          <p:nvPr/>
        </p:nvSpPr>
        <p:spPr>
          <a:xfrm>
            <a:off x="379375" y="3085469"/>
            <a:ext cx="962550" cy="50797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Entregar.                  1er Informe.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1" name="Shape 281">
            <a:hlinkClick r:id="rId4"/>
          </p:cNvPr>
          <p:cNvSpPr/>
          <p:nvPr/>
        </p:nvSpPr>
        <p:spPr>
          <a:xfrm>
            <a:off x="6030512" y="2190325"/>
            <a:ext cx="1310100" cy="534750"/>
          </a:xfrm>
          <a:prstGeom prst="flowChartMagneticDrum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MOPER</a:t>
            </a:r>
          </a:p>
        </p:txBody>
      </p:sp>
      <p:sp>
        <p:nvSpPr>
          <p:cNvPr id="274" name="Shape 274">
            <a:hlinkClick r:id="rId5"/>
          </p:cNvPr>
          <p:cNvSpPr/>
          <p:nvPr/>
        </p:nvSpPr>
        <p:spPr>
          <a:xfrm>
            <a:off x="2155425" y="2428412"/>
            <a:ext cx="962525" cy="352800"/>
          </a:xfrm>
          <a:prstGeom prst="flowChartProcess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Finalizar Prácticas</a:t>
            </a:r>
          </a:p>
        </p:txBody>
      </p:sp>
      <p:cxnSp>
        <p:nvCxnSpPr>
          <p:cNvPr id="297" name="Shape 297"/>
          <p:cNvCxnSpPr>
            <a:stCxn id="274" idx="2"/>
            <a:endCxn id="272" idx="0"/>
          </p:cNvCxnSpPr>
          <p:nvPr/>
        </p:nvCxnSpPr>
        <p:spPr>
          <a:xfrm rot="5400000">
            <a:off x="2456237" y="2924762"/>
            <a:ext cx="324000" cy="369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8" name="Shape 298"/>
          <p:cNvSpPr/>
          <p:nvPr/>
        </p:nvSpPr>
        <p:spPr>
          <a:xfrm>
            <a:off x="531775" y="3390269"/>
            <a:ext cx="962550" cy="507977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Entregar.                  2do Informe.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684175" y="3695069"/>
            <a:ext cx="962550" cy="507977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Entregar.                  3er Informe.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235725" y="1637675"/>
            <a:ext cx="1617725" cy="53475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¿</a:t>
            </a:r>
            <a:r>
              <a:rPr lang="es-419" sz="1000"/>
              <a:t>Continúa Activo</a:t>
            </a:r>
            <a:r>
              <a:rPr lang="es-419" sz="1000"/>
              <a:t>?</a:t>
            </a:r>
          </a:p>
        </p:txBody>
      </p:sp>
      <p:sp>
        <p:nvSpPr>
          <p:cNvPr id="300" name="Shape 300"/>
          <p:cNvSpPr/>
          <p:nvPr/>
        </p:nvSpPr>
        <p:spPr>
          <a:xfrm>
            <a:off x="204975" y="2323475"/>
            <a:ext cx="1782475" cy="53475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¿</a:t>
            </a:r>
            <a:r>
              <a:rPr lang="es-419" sz="1000"/>
              <a:t>Continúa</a:t>
            </a:r>
            <a:r>
              <a:rPr lang="es-419" sz="1000"/>
              <a:t> practicando?</a:t>
            </a:r>
          </a:p>
        </p:txBody>
      </p:sp>
      <p:cxnSp>
        <p:nvCxnSpPr>
          <p:cNvPr id="301" name="Shape 301"/>
          <p:cNvCxnSpPr>
            <a:stCxn id="271" idx="2"/>
            <a:endCxn id="300" idx="0"/>
          </p:cNvCxnSpPr>
          <p:nvPr/>
        </p:nvCxnSpPr>
        <p:spPr>
          <a:xfrm>
            <a:off x="1044587" y="2172425"/>
            <a:ext cx="51600" cy="1512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2" name="Shape 302"/>
          <p:cNvCxnSpPr>
            <a:stCxn id="300" idx="2"/>
            <a:endCxn id="296" idx="0"/>
          </p:cNvCxnSpPr>
          <p:nvPr/>
        </p:nvCxnSpPr>
        <p:spPr>
          <a:xfrm flipH="1">
            <a:off x="860712" y="2858225"/>
            <a:ext cx="235500" cy="2271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3" name="Shape 303"/>
          <p:cNvSpPr txBox="1"/>
          <p:nvPr/>
        </p:nvSpPr>
        <p:spPr>
          <a:xfrm>
            <a:off x="747700" y="2061775"/>
            <a:ext cx="3387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900"/>
              <a:t>Si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671500" y="2747575"/>
            <a:ext cx="3387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900"/>
              <a:t>Si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1475925" y="1942100"/>
            <a:ext cx="3387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900"/>
              <a:t>No</a:t>
            </a:r>
          </a:p>
        </p:txBody>
      </p:sp>
      <p:sp>
        <p:nvSpPr>
          <p:cNvPr id="306" name="Shape 306"/>
          <p:cNvSpPr/>
          <p:nvPr/>
        </p:nvSpPr>
        <p:spPr>
          <a:xfrm>
            <a:off x="1220975" y="4482875"/>
            <a:ext cx="270300" cy="271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1000"/>
              <a:t>4</a:t>
            </a:r>
          </a:p>
        </p:txBody>
      </p:sp>
      <p:sp>
        <p:nvSpPr>
          <p:cNvPr id="307" name="Shape 307"/>
          <p:cNvSpPr/>
          <p:nvPr/>
        </p:nvSpPr>
        <p:spPr>
          <a:xfrm>
            <a:off x="2516375" y="825275"/>
            <a:ext cx="270300" cy="271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000"/>
              <a:t>4</a:t>
            </a:r>
          </a:p>
        </p:txBody>
      </p:sp>
      <p:sp>
        <p:nvSpPr>
          <p:cNvPr id="308" name="Shape 308"/>
          <p:cNvSpPr/>
          <p:nvPr/>
        </p:nvSpPr>
        <p:spPr>
          <a:xfrm>
            <a:off x="3338925" y="2215400"/>
            <a:ext cx="270300" cy="271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000"/>
              <a:t>5</a:t>
            </a:r>
          </a:p>
        </p:txBody>
      </p:sp>
      <p:sp>
        <p:nvSpPr>
          <p:cNvPr id="309" name="Shape 309"/>
          <p:cNvSpPr/>
          <p:nvPr/>
        </p:nvSpPr>
        <p:spPr>
          <a:xfrm>
            <a:off x="1433925" y="843800"/>
            <a:ext cx="270300" cy="271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000"/>
              <a:t>5</a:t>
            </a:r>
          </a:p>
        </p:txBody>
      </p:sp>
      <p:cxnSp>
        <p:nvCxnSpPr>
          <p:cNvPr id="310" name="Shape 310"/>
          <p:cNvCxnSpPr>
            <a:stCxn id="299" idx="2"/>
            <a:endCxn id="306" idx="2"/>
          </p:cNvCxnSpPr>
          <p:nvPr/>
        </p:nvCxnSpPr>
        <p:spPr>
          <a:xfrm flipH="1" rot="-5400000">
            <a:off x="968650" y="4366264"/>
            <a:ext cx="449100" cy="55500"/>
          </a:xfrm>
          <a:prstGeom prst="curvedConnector2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1" name="Shape 311"/>
          <p:cNvCxnSpPr>
            <a:stCxn id="266" idx="3"/>
            <a:endCxn id="308" idx="0"/>
          </p:cNvCxnSpPr>
          <p:nvPr/>
        </p:nvCxnSpPr>
        <p:spPr>
          <a:xfrm>
            <a:off x="3453650" y="1994625"/>
            <a:ext cx="20400" cy="220800"/>
          </a:xfrm>
          <a:prstGeom prst="curvedConnector2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2" name="Shape 312"/>
          <p:cNvCxnSpPr>
            <a:stCxn id="309" idx="2"/>
            <a:endCxn id="265" idx="0"/>
          </p:cNvCxnSpPr>
          <p:nvPr/>
        </p:nvCxnSpPr>
        <p:spPr>
          <a:xfrm flipH="1">
            <a:off x="1106625" y="979400"/>
            <a:ext cx="327300" cy="2304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3" name="Shape 313"/>
          <p:cNvCxnSpPr>
            <a:stCxn id="307" idx="3"/>
            <a:endCxn id="285" idx="0"/>
          </p:cNvCxnSpPr>
          <p:nvPr/>
        </p:nvCxnSpPr>
        <p:spPr>
          <a:xfrm>
            <a:off x="2555959" y="1056758"/>
            <a:ext cx="80700" cy="1713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4" name="Shape 314"/>
          <p:cNvCxnSpPr>
            <a:endCxn id="266" idx="0"/>
          </p:cNvCxnSpPr>
          <p:nvPr/>
        </p:nvCxnSpPr>
        <p:spPr>
          <a:xfrm>
            <a:off x="2636687" y="1583425"/>
            <a:ext cx="8100" cy="1572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5" name="Shape 315"/>
          <p:cNvSpPr txBox="1"/>
          <p:nvPr/>
        </p:nvSpPr>
        <p:spPr>
          <a:xfrm>
            <a:off x="1552125" y="2627900"/>
            <a:ext cx="3387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900"/>
              <a:t>No</a:t>
            </a:r>
          </a:p>
        </p:txBody>
      </p:sp>
      <p:sp>
        <p:nvSpPr>
          <p:cNvPr id="316" name="Shape 316"/>
          <p:cNvSpPr/>
          <p:nvPr/>
        </p:nvSpPr>
        <p:spPr>
          <a:xfrm>
            <a:off x="1707150" y="2202675"/>
            <a:ext cx="291950" cy="249550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600"/>
              <a:t>PA</a:t>
            </a:r>
          </a:p>
        </p:txBody>
      </p:sp>
      <p:sp>
        <p:nvSpPr>
          <p:cNvPr id="317" name="Shape 317">
            <a:hlinkClick r:id="rId6"/>
          </p:cNvPr>
          <p:cNvSpPr/>
          <p:nvPr/>
        </p:nvSpPr>
        <p:spPr>
          <a:xfrm>
            <a:off x="1707150" y="2888475"/>
            <a:ext cx="291950" cy="249550"/>
          </a:xfrm>
          <a:prstGeom prst="flowChartOffpage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600"/>
              <a:t>PA</a:t>
            </a:r>
          </a:p>
        </p:txBody>
      </p:sp>
      <p:cxnSp>
        <p:nvCxnSpPr>
          <p:cNvPr id="318" name="Shape 318"/>
          <p:cNvCxnSpPr>
            <a:endCxn id="317" idx="0"/>
          </p:cNvCxnSpPr>
          <p:nvPr/>
        </p:nvCxnSpPr>
        <p:spPr>
          <a:xfrm flipH="1">
            <a:off x="1853125" y="2593575"/>
            <a:ext cx="125400" cy="2949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9" name="Shape 319"/>
          <p:cNvCxnSpPr>
            <a:stCxn id="271" idx="3"/>
            <a:endCxn id="316" idx="0"/>
          </p:cNvCxnSpPr>
          <p:nvPr/>
        </p:nvCxnSpPr>
        <p:spPr>
          <a:xfrm flipH="1">
            <a:off x="1853150" y="1905050"/>
            <a:ext cx="300" cy="2976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Shape 324"/>
          <p:cNvGraphicFramePr/>
          <p:nvPr/>
        </p:nvGraphicFramePr>
        <p:xfrm>
          <a:off x="57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{337DDE0A-BA83-421E-A3A8-3D04CEDA94CF}</a:tableStyleId>
              </a:tblPr>
              <a:tblGrid>
                <a:gridCol w="1014725"/>
                <a:gridCol w="1014725"/>
                <a:gridCol w="1014725"/>
                <a:gridCol w="1014725"/>
                <a:gridCol w="1014725"/>
                <a:gridCol w="1014725"/>
                <a:gridCol w="1014725"/>
                <a:gridCol w="934525"/>
                <a:gridCol w="1094925"/>
              </a:tblGrid>
              <a:tr h="7081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    Actores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Etapas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Colaborador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Coordinador de  E y 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Coordinador de A y 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Tutor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b="1" lang="es-419" sz="900">
                          <a:solidFill>
                            <a:schemeClr val="lt1"/>
                          </a:solidFill>
                        </a:rPr>
                        <a:t>Reclutamiento </a:t>
                      </a: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y Selecciòn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Gerencia de </a:t>
                      </a:r>
                      <a:r>
                        <a:rPr b="1" lang="es-419" sz="900">
                          <a:solidFill>
                            <a:schemeClr val="lt1"/>
                          </a:solidFill>
                        </a:rPr>
                        <a:t>Entrenamiento </a:t>
                      </a: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y Desarrollo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Jefe del Practicante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10000"/>
                        <a:buFont typeface="Arial"/>
                        <a:buNone/>
                      </a:pPr>
                      <a:r>
                        <a:rPr b="1" lang="es-419" sz="1000">
                          <a:solidFill>
                            <a:schemeClr val="lt1"/>
                          </a:solidFill>
                        </a:rPr>
                        <a:t>Colaboradores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A86E8"/>
                    </a:solidFill>
                  </a:tcPr>
                </a:tc>
              </a:tr>
              <a:tr h="4861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</a:tbl>
          </a:graphicData>
        </a:graphic>
      </p:graphicFrame>
      <p:pic>
        <p:nvPicPr>
          <p:cNvPr id="325" name="Shape 325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4232875" y="4057637"/>
            <a:ext cx="49053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/>
          <p:nvPr/>
        </p:nvSpPr>
        <p:spPr>
          <a:xfrm>
            <a:off x="1843875" y="2228100"/>
            <a:ext cx="1416025" cy="11438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Seleccionar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-419" sz="1000"/>
              <a:t>-Plan de Acción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-419" sz="1000">
                <a:solidFill>
                  <a:schemeClr val="dk1"/>
                </a:solidFill>
              </a:rPr>
              <a:t>-Plan de Acción 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-419" sz="1000">
                <a:solidFill>
                  <a:schemeClr val="dk1"/>
                </a:solidFill>
              </a:rPr>
              <a:t>-Plan de Acción 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-419" sz="1000">
                <a:solidFill>
                  <a:schemeClr val="dk1"/>
                </a:solidFill>
              </a:rPr>
              <a:t>-Plan de Acción 4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s-419" sz="1000">
                <a:solidFill>
                  <a:schemeClr val="dk1"/>
                </a:solidFill>
              </a:rPr>
              <a:t>-Plan de Acción 5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s-419" sz="1000">
                <a:solidFill>
                  <a:schemeClr val="dk1"/>
                </a:solidFill>
              </a:rPr>
              <a:t>etc…..</a:t>
            </a:r>
          </a:p>
        </p:txBody>
      </p:sp>
      <p:sp>
        <p:nvSpPr>
          <p:cNvPr id="327" name="Shape 327"/>
          <p:cNvSpPr/>
          <p:nvPr/>
        </p:nvSpPr>
        <p:spPr>
          <a:xfrm>
            <a:off x="2248150" y="1229900"/>
            <a:ext cx="607500" cy="516900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419" sz="700"/>
              <a:t>PA: </a:t>
            </a:r>
          </a:p>
          <a:p>
            <a:pPr lvl="0" algn="ctr">
              <a:spcBef>
                <a:spcPts val="0"/>
              </a:spcBef>
              <a:buNone/>
            </a:pPr>
            <a:r>
              <a:rPr lang="es-419" sz="700"/>
              <a:t>          Plan Alterno</a:t>
            </a:r>
          </a:p>
        </p:txBody>
      </p:sp>
      <p:cxnSp>
        <p:nvCxnSpPr>
          <p:cNvPr id="328" name="Shape 328"/>
          <p:cNvCxnSpPr>
            <a:stCxn id="327" idx="2"/>
            <a:endCxn id="326" idx="0"/>
          </p:cNvCxnSpPr>
          <p:nvPr/>
        </p:nvCxnSpPr>
        <p:spPr>
          <a:xfrm>
            <a:off x="2551900" y="1746800"/>
            <a:ext cx="0" cy="4812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9" name="Shape 329"/>
          <p:cNvCxnSpPr/>
          <p:nvPr/>
        </p:nvCxnSpPr>
        <p:spPr>
          <a:xfrm>
            <a:off x="26725" y="35650"/>
            <a:ext cx="989400" cy="668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