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41" r:id="rId2"/>
    <p:sldMasterId id="2147483819" r:id="rId3"/>
  </p:sldMasterIdLst>
  <p:notesMasterIdLst>
    <p:notesMasterId r:id="rId13"/>
  </p:notesMasterIdLst>
  <p:sldIdLst>
    <p:sldId id="283" r:id="rId4"/>
    <p:sldId id="272" r:id="rId5"/>
    <p:sldId id="319" r:id="rId6"/>
    <p:sldId id="320" r:id="rId7"/>
    <p:sldId id="433" r:id="rId8"/>
    <p:sldId id="429" r:id="rId9"/>
    <p:sldId id="430" r:id="rId10"/>
    <p:sldId id="431" r:id="rId11"/>
    <p:sldId id="4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349"/>
    <p:restoredTop sz="76991"/>
  </p:normalViewPr>
  <p:slideViewPr>
    <p:cSldViewPr snapToGrid="0" snapToObjects="1">
      <p:cViewPr varScale="1">
        <p:scale>
          <a:sx n="84" d="100"/>
          <a:sy n="84" d="100"/>
        </p:scale>
        <p:origin x="6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98543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2983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30556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283766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6</a:t>
            </a:fld>
            <a:endParaRPr lang="en-US"/>
          </a:p>
        </p:txBody>
      </p:sp>
    </p:spTree>
    <p:extLst>
      <p:ext uri="{BB962C8B-B14F-4D97-AF65-F5344CB8AC3E}">
        <p14:creationId xmlns:p14="http://schemas.microsoft.com/office/powerpoint/2010/main" val="327366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252514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a:p>
        </p:txBody>
      </p:sp>
    </p:spTree>
    <p:extLst>
      <p:ext uri="{BB962C8B-B14F-4D97-AF65-F5344CB8AC3E}">
        <p14:creationId xmlns:p14="http://schemas.microsoft.com/office/powerpoint/2010/main" val="86723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214671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31240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08211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847850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Section Heading / Quote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9429" y="1875295"/>
            <a:ext cx="6291072" cy="2619214"/>
          </a:xfrm>
          <a:ln w="12700">
            <a:miter lim="400000"/>
          </a:ln>
        </p:spPr>
        <p:txBody>
          <a:bodyPr lIns="0" tIns="0" rIns="0" bIns="0" anchor="ctr">
            <a:normAutofit/>
          </a:bodyPr>
          <a:lstStyle>
            <a:lvl1pPr>
              <a:defRPr lang="en-US" sz="9000" b="1" i="0">
                <a:solidFill>
                  <a:srgbClr val="1FAECE"/>
                </a:solidFill>
                <a:latin typeface="Segoe UI Semibold" charset="0"/>
                <a:ea typeface="Segoe UI Semibold" charset="0"/>
                <a:cs typeface="Segoe UI Semibold" charset="0"/>
              </a:defRPr>
            </a:lvl1pPr>
          </a:lstStyle>
          <a:p>
            <a:pPr lvl="0" algn="ctr"/>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83868226"/>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de">
    <p:bg>
      <p:bgPr>
        <a:solidFill>
          <a:srgbClr val="3024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11164824" cy="1143000"/>
          </a:xfrm>
          <a:ln w="12700">
            <a:miter lim="400000"/>
          </a:ln>
        </p:spPr>
        <p:txBody>
          <a:bodyPr lIns="0" tIns="0" rIns="0" bIns="0" anchor="ctr">
            <a:normAutofit/>
          </a:bodyPr>
          <a:lstStyle>
            <a:lvl1pPr>
              <a:defRPr lang="en-US" sz="4000"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11164792" cy="4716140"/>
          </a:xfrm>
          <a:ln w="12700">
            <a:miter lim="400000"/>
          </a:ln>
        </p:spPr>
        <p:txBody>
          <a:bodyPr lIns="0" tIns="0" rIns="0" bIns="0" anchor="ctr">
            <a:normAutofit/>
          </a:bodyPr>
          <a:lstStyle>
            <a:lvl1pPr>
              <a:defRPr lang="en-US" sz="2000" dirty="0" smtClean="0">
                <a:solidFill>
                  <a:schemeClr val="bg1"/>
                </a:solidFill>
                <a:latin typeface="Menlo" charset="0"/>
                <a:ea typeface="Menlo" charset="0"/>
                <a:cs typeface="Menlo" charset="0"/>
              </a:defRPr>
            </a:lvl1pPr>
            <a:lvl2pPr>
              <a:defRPr lang="en-US" sz="2000" dirty="0" smtClean="0">
                <a:solidFill>
                  <a:schemeClr val="bg1"/>
                </a:solidFill>
                <a:latin typeface="Menlo" charset="0"/>
                <a:ea typeface="Menlo" charset="0"/>
                <a:cs typeface="Menlo" charset="0"/>
              </a:defRPr>
            </a:lvl2pPr>
            <a:lvl3pPr>
              <a:defRPr lang="en-US" sz="2000" dirty="0" smtClean="0">
                <a:solidFill>
                  <a:schemeClr val="bg1"/>
                </a:solidFill>
                <a:latin typeface="Menlo" charset="0"/>
                <a:ea typeface="Menlo" charset="0"/>
                <a:cs typeface="Menlo" charset="0"/>
              </a:defRPr>
            </a:lvl3pPr>
            <a:lvl4pPr>
              <a:defRPr lang="en-US" sz="2000" dirty="0" smtClean="0">
                <a:solidFill>
                  <a:schemeClr val="bg1"/>
                </a:solidFill>
                <a:latin typeface="Menlo" charset="0"/>
                <a:ea typeface="Menlo" charset="0"/>
                <a:cs typeface="Menlo" charset="0"/>
              </a:defRPr>
            </a:lvl4pPr>
            <a:lvl5pPr>
              <a:defRPr lang="en-US" sz="2000" dirty="0">
                <a:solidFill>
                  <a:schemeClr val="bg1"/>
                </a:solidFill>
                <a:latin typeface="Menlo" charset="0"/>
                <a:ea typeface="Menlo" charset="0"/>
                <a:cs typeface="Menlo"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805086708"/>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w/o illustration Light">
    <p:bg>
      <p:bgPr>
        <a:solidFill>
          <a:srgbClr val="2B3951"/>
        </a:solidFill>
        <a:effectLst/>
      </p:bgPr>
    </p:bg>
    <p:spTree>
      <p:nvGrpSpPr>
        <p:cNvPr id="1" name=""/>
        <p:cNvGrpSpPr/>
        <p:nvPr/>
      </p:nvGrpSpPr>
      <p:grpSpPr>
        <a:xfrm>
          <a:off x="0" y="0"/>
          <a:ext cx="0" cy="0"/>
          <a:chOff x="0" y="0"/>
          <a:chExt cx="0" cy="0"/>
        </a:xfrm>
      </p:grpSpPr>
      <p:pic>
        <p:nvPicPr>
          <p:cNvPr id="2" name="Picture 1"/>
          <p:cNvPicPr>
            <a:picLocks/>
          </p:cNvPicPr>
          <p:nvPr userDrawn="1"/>
        </p:nvPicPr>
        <p:blipFill>
          <a:blip r:embed="rId2"/>
          <a:stretch>
            <a:fillRect/>
          </a:stretch>
        </p:blipFill>
        <p:spPr>
          <a:xfrm>
            <a:off x="2820924" y="2976372"/>
            <a:ext cx="6478524" cy="873252"/>
          </a:xfrm>
          <a:prstGeom prst="rect">
            <a:avLst/>
          </a:prstGeom>
        </p:spPr>
      </p:pic>
      <p:pic>
        <p:nvPicPr>
          <p:cNvPr id="4" name="Picture 3"/>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716565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Click to edit Master title style</a:t>
            </a:r>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n-US" dirty="0"/>
              <a:t>Click to edit Master text styles</a:t>
            </a:r>
          </a:p>
        </p:txBody>
      </p:sp>
      <p:sp>
        <p:nvSpPr>
          <p:cNvPr id="7" name="Picture Placeholder 6"/>
          <p:cNvSpPr>
            <a:spLocks noGrp="1"/>
          </p:cNvSpPr>
          <p:nvPr>
            <p:ph type="pic" sz="quarter" idx="11" hasCustomPrompt="1"/>
          </p:nvPr>
        </p:nvSpPr>
        <p:spPr>
          <a:xfrm>
            <a:off x="0" y="-16329"/>
            <a:ext cx="4074695" cy="6779079"/>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8" name="Picture 7"/>
          <p:cNvPicPr>
            <a:picLocks noChangeAspect="1"/>
          </p:cNvPicPr>
          <p:nvPr userDrawn="1"/>
        </p:nvPicPr>
        <p:blipFill>
          <a:blip r:embed="rId2"/>
          <a:stretch>
            <a:fillRect/>
          </a:stretch>
        </p:blipFill>
        <p:spPr>
          <a:xfrm>
            <a:off x="4661452" y="5117548"/>
            <a:ext cx="1784466" cy="240515"/>
          </a:xfrm>
          <a:prstGeom prst="rect">
            <a:avLst/>
          </a:prstGeom>
        </p:spPr>
      </p:pic>
      <p:pic>
        <p:nvPicPr>
          <p:cNvPr id="9" name="Picture 8"/>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198234531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Click to edit Master title style</a:t>
            </a:r>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n-US" dirty="0"/>
              <a:t>Click to edit Master text styles</a:t>
            </a:r>
          </a:p>
        </p:txBody>
      </p:sp>
      <p:sp>
        <p:nvSpPr>
          <p:cNvPr id="7" name="Picture Placeholder 6"/>
          <p:cNvSpPr>
            <a:spLocks noGrp="1"/>
          </p:cNvSpPr>
          <p:nvPr>
            <p:ph type="pic" sz="quarter" idx="11" hasCustomPrompt="1"/>
          </p:nvPr>
        </p:nvSpPr>
        <p:spPr>
          <a:xfrm>
            <a:off x="0" y="-16329"/>
            <a:ext cx="4074695" cy="6779079"/>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6704" y="4990012"/>
            <a:ext cx="1913382" cy="430530"/>
          </a:xfrm>
          <a:prstGeom prst="rect">
            <a:avLst/>
          </a:prstGeom>
        </p:spPr>
      </p:pic>
      <p:pic>
        <p:nvPicPr>
          <p:cNvPr id="9" name="Picture 8"/>
          <p:cNvPicPr>
            <a:picLocks noChangeAspect="1"/>
          </p:cNvPicPr>
          <p:nvPr userDrawn="1"/>
        </p:nvPicPr>
        <p:blipFill>
          <a:blip r:embed="rId3"/>
          <a:stretch>
            <a:fillRect/>
          </a:stretch>
        </p:blipFill>
        <p:spPr>
          <a:xfrm>
            <a:off x="0" y="6762750"/>
            <a:ext cx="12207240" cy="124177"/>
          </a:xfrm>
          <a:prstGeom prst="rect">
            <a:avLst/>
          </a:prstGeom>
        </p:spPr>
      </p:pic>
    </p:spTree>
    <p:extLst>
      <p:ext uri="{BB962C8B-B14F-4D97-AF65-F5344CB8AC3E}">
        <p14:creationId xmlns:p14="http://schemas.microsoft.com/office/powerpoint/2010/main" val="887725091"/>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ing / Quote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9429" y="1875295"/>
            <a:ext cx="6291072" cy="2619214"/>
          </a:xfrm>
          <a:ln w="12700">
            <a:miter lim="400000"/>
          </a:ln>
        </p:spPr>
        <p:txBody>
          <a:bodyPr lIns="0" tIns="0" rIns="0" bIns="0" anchor="ctr">
            <a:normAutofit/>
          </a:bodyPr>
          <a:lstStyle>
            <a:lvl1pPr>
              <a:defRPr lang="en-US" sz="9000" b="1" i="0">
                <a:solidFill>
                  <a:srgbClr val="1FAECE"/>
                </a:solidFill>
                <a:latin typeface="Segoe UI Semibold" charset="0"/>
                <a:ea typeface="Segoe UI Semibold" charset="0"/>
                <a:cs typeface="Segoe UI Semibold" charset="0"/>
              </a:defRPr>
            </a:lvl1pPr>
          </a:lstStyle>
          <a:p>
            <a:pPr lvl="0" algn="ctr"/>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038672741"/>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5" name="Picture 4"/>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12399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306507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Bullets Light_Lef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5428488"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5428456" cy="4716140"/>
          </a:xfrm>
          <a:ln w="12700">
            <a:miter lim="400000"/>
          </a:ln>
        </p:spPr>
        <p:txBody>
          <a:bodyPr lIns="0" tIns="0" rIns="0" bIns="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1199622324"/>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Bullets Light_R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1972" y="50292"/>
            <a:ext cx="5428488" cy="1143000"/>
          </a:xfrm>
          <a:ln w="12700">
            <a:miter lim="400000"/>
          </a:ln>
        </p:spPr>
        <p:txBody>
          <a:bodyPr vert="horz" lIns="0" tIns="0" rIns="0" bIns="0" rtlCol="0" anchor="ctr">
            <a:normAutofit/>
          </a:bodyPr>
          <a:lstStyle>
            <a:lvl1pPr>
              <a:defRPr lang="en-US" b="1" dirty="0">
                <a:solidFill>
                  <a:schemeClr val="bg1"/>
                </a:solidFill>
              </a:defRPr>
            </a:lvl1pPr>
          </a:lstStyle>
          <a:p>
            <a:pPr lvl="0"/>
            <a:r>
              <a:rPr lang="en-US" dirty="0"/>
              <a:t>Title text</a:t>
            </a:r>
          </a:p>
        </p:txBody>
      </p:sp>
      <p:sp>
        <p:nvSpPr>
          <p:cNvPr id="7" name="Content Placeholder 6"/>
          <p:cNvSpPr>
            <a:spLocks noGrp="1"/>
          </p:cNvSpPr>
          <p:nvPr>
            <p:ph sz="quarter" idx="10"/>
          </p:nvPr>
        </p:nvSpPr>
        <p:spPr>
          <a:xfrm>
            <a:off x="6132004" y="1377156"/>
            <a:ext cx="5428456" cy="4716140"/>
          </a:xfrm>
          <a:ln w="12700">
            <a:miter lim="400000"/>
          </a:ln>
        </p:spPr>
        <p:txBody>
          <a:bodyPr vert="horz" lIns="0" tIns="0" rIns="0" bIns="0" rtlCol="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r>
              <a:rPr lang="en-US" dirty="0"/>
              <a:t>Click to edit Master text styles</a:t>
            </a:r>
          </a:p>
          <a:p>
            <a:pPr marL="285750" lvl="1" indent="-285750">
              <a:buFont typeface="Arial" charset="0"/>
            </a:pPr>
            <a:r>
              <a:rPr lang="en-US" dirty="0"/>
              <a:t>Second level</a:t>
            </a:r>
          </a:p>
          <a:p>
            <a:pPr marL="579438" lvl="2" indent="-304007"/>
            <a:r>
              <a:rPr lang="en-US" dirty="0"/>
              <a:t>Third level</a:t>
            </a:r>
          </a:p>
          <a:p>
            <a:pPr marL="924719" lvl="3" indent="-317500">
              <a:buFont typeface="Arial" charset="0"/>
            </a:pPr>
            <a:r>
              <a:rPr lang="en-US" dirty="0"/>
              <a:t>Fourth level</a:t>
            </a:r>
          </a:p>
          <a:p>
            <a:pPr marL="1242219" lvl="4">
              <a:buFont typeface="Arial" charset="0"/>
            </a:pPr>
            <a:r>
              <a:rPr lang="en-US" dirty="0"/>
              <a:t>Fifth level</a:t>
            </a:r>
          </a:p>
        </p:txBody>
      </p:sp>
      <p:pic>
        <p:nvPicPr>
          <p:cNvPr id="5" name="Picture 4"/>
          <p:cNvPicPr>
            <a:picLocks noChangeAspect="1"/>
          </p:cNvPicPr>
          <p:nvPr userDrawn="1"/>
        </p:nvPicPr>
        <p:blipFill>
          <a:blip r:embed="rId2"/>
          <a:stretch>
            <a:fillRect/>
          </a:stretch>
        </p:blipFill>
        <p:spPr>
          <a:xfrm>
            <a:off x="0" y="6708531"/>
            <a:ext cx="12207240" cy="178396"/>
          </a:xfrm>
          <a:prstGeom prst="rect">
            <a:avLst/>
          </a:prstGeom>
        </p:spPr>
      </p:pic>
    </p:spTree>
    <p:extLst>
      <p:ext uri="{BB962C8B-B14F-4D97-AF65-F5344CB8AC3E}">
        <p14:creationId xmlns:p14="http://schemas.microsoft.com/office/powerpoint/2010/main" val="227901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rgbClr val="3024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11164824" cy="1143000"/>
          </a:xfrm>
          <a:ln w="12700">
            <a:miter lim="400000"/>
          </a:ln>
        </p:spPr>
        <p:txBody>
          <a:bodyPr lIns="0" tIns="0" rIns="0" bIns="0" anchor="ctr">
            <a:normAutofit/>
          </a:bodyPr>
          <a:lstStyle>
            <a:lvl1pPr>
              <a:defRPr lang="en-US" sz="4000"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11164792" cy="4716140"/>
          </a:xfrm>
          <a:ln w="12700">
            <a:miter lim="400000"/>
          </a:ln>
        </p:spPr>
        <p:txBody>
          <a:bodyPr lIns="0" tIns="0" rIns="0" bIns="0" anchor="ctr">
            <a:normAutofit/>
          </a:bodyPr>
          <a:lstStyle>
            <a:lvl1pPr>
              <a:defRPr lang="en-US" sz="2000" dirty="0" smtClean="0">
                <a:solidFill>
                  <a:schemeClr val="bg1"/>
                </a:solidFill>
                <a:latin typeface="Menlo" charset="0"/>
                <a:ea typeface="Menlo" charset="0"/>
                <a:cs typeface="Menlo" charset="0"/>
              </a:defRPr>
            </a:lvl1pPr>
            <a:lvl2pPr>
              <a:defRPr lang="en-US" sz="2000" dirty="0" smtClean="0">
                <a:solidFill>
                  <a:schemeClr val="bg1"/>
                </a:solidFill>
                <a:latin typeface="Menlo" charset="0"/>
                <a:ea typeface="Menlo" charset="0"/>
                <a:cs typeface="Menlo" charset="0"/>
              </a:defRPr>
            </a:lvl2pPr>
            <a:lvl3pPr>
              <a:defRPr lang="en-US" sz="2000" dirty="0" smtClean="0">
                <a:solidFill>
                  <a:schemeClr val="bg1"/>
                </a:solidFill>
                <a:latin typeface="Menlo" charset="0"/>
                <a:ea typeface="Menlo" charset="0"/>
                <a:cs typeface="Menlo" charset="0"/>
              </a:defRPr>
            </a:lvl3pPr>
            <a:lvl4pPr>
              <a:defRPr lang="en-US" sz="2000" dirty="0" smtClean="0">
                <a:solidFill>
                  <a:schemeClr val="bg1"/>
                </a:solidFill>
                <a:latin typeface="Menlo" charset="0"/>
                <a:ea typeface="Menlo" charset="0"/>
                <a:cs typeface="Menlo" charset="0"/>
              </a:defRPr>
            </a:lvl4pPr>
            <a:lvl5pPr>
              <a:defRPr lang="en-US" sz="2000" dirty="0">
                <a:solidFill>
                  <a:schemeClr val="bg1"/>
                </a:solidFill>
                <a:latin typeface="Menlo" charset="0"/>
                <a:ea typeface="Menlo" charset="0"/>
                <a:cs typeface="Menlo" charset="0"/>
              </a:defRPr>
            </a:lvl5pPr>
          </a:lstStyle>
          <a:p>
            <a:pPr lvl="0">
              <a:lnSpc>
                <a:spcPct val="100000"/>
              </a:lnSpc>
            </a:pPr>
            <a:r>
              <a:rPr lang="en-US" dirty="0"/>
              <a:t>Click to edit Master text styles</a:t>
            </a:r>
          </a:p>
          <a:p>
            <a:pPr marL="285750" lvl="1" indent="-285750">
              <a:lnSpc>
                <a:spcPct val="100000"/>
              </a:lnSpc>
              <a:buFont typeface="Arial" charset="0"/>
              <a:buChar char="•"/>
            </a:pPr>
            <a:r>
              <a:rPr lang="en-US" dirty="0"/>
              <a:t>Second level</a:t>
            </a:r>
          </a:p>
          <a:p>
            <a:pPr marL="579438" lvl="2" indent="-304007">
              <a:lnSpc>
                <a:spcPct val="100000"/>
              </a:lnSpc>
              <a:buFont typeface=".AppleSystemUIFont" charset="0"/>
              <a:buChar char="–"/>
              <a:tabLst/>
            </a:pPr>
            <a:r>
              <a:rPr lang="en-US" dirty="0"/>
              <a:t>Third level</a:t>
            </a:r>
          </a:p>
          <a:p>
            <a:pPr marL="924719" lvl="3" indent="-317500">
              <a:lnSpc>
                <a:spcPct val="100000"/>
              </a:lnSpc>
              <a:buFont typeface="Arial" charset="0"/>
              <a:buChar char="•"/>
              <a:tabLst/>
            </a:pPr>
            <a:r>
              <a:rPr lang="en-US" dirty="0"/>
              <a:t>Fourth level</a:t>
            </a:r>
          </a:p>
          <a:p>
            <a:pPr marL="1242219" lvl="4" indent="-317500">
              <a:lnSpc>
                <a:spcPct val="100000"/>
              </a:lnSpc>
              <a:buFont typeface="Arial" charset="0"/>
              <a:buChar char="•"/>
              <a:tabLst/>
            </a:pPr>
            <a:r>
              <a:rPr lang="en-US" dirty="0"/>
              <a:t>Fifth level</a:t>
            </a:r>
          </a:p>
        </p:txBody>
      </p:sp>
      <p:pic>
        <p:nvPicPr>
          <p:cNvPr id="6" name="Picture 5"/>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34556195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2B395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6762750"/>
            <a:ext cx="12207240" cy="124177"/>
          </a:xfrm>
          <a:prstGeom prst="rect">
            <a:avLst/>
          </a:prstGeom>
        </p:spPr>
      </p:pic>
    </p:spTree>
    <p:extLst>
      <p:ext uri="{BB962C8B-B14F-4D97-AF65-F5344CB8AC3E}">
        <p14:creationId xmlns:p14="http://schemas.microsoft.com/office/powerpoint/2010/main" val="2070287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7"/>
            <a:ext cx="2689275" cy="4931036"/>
          </a:xfrm>
        </p:spPr>
        <p:txBody>
          <a:bodyPr>
            <a:noAutofit/>
          </a:bodyPr>
          <a:lstStyle>
            <a:lvl1pPr marL="336150" indent="-336150">
              <a:buNone/>
              <a:defRPr kumimoji="0" lang="en-US" sz="2354"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69"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711192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609600" y="6356352"/>
            <a:ext cx="2844800" cy="365126"/>
          </a:xfrm>
          <a:prstGeom prst="rect">
            <a:avLst/>
          </a:prstGeom>
        </p:spPr>
        <p:txBody>
          <a:bodyPr lIns="65956" tIns="32978" rIns="65956" bIns="32978"/>
          <a:lstStyle/>
          <a:p>
            <a:pPr defTabSz="412750"/>
            <a:fld id="{06F7BCE9-3CCE-864E-A597-780EE0A2AA7F}" type="datetimeFigureOut">
              <a:rPr lang="nl-NL" sz="2250" b="1" kern="0" smtClean="0">
                <a:solidFill>
                  <a:srgbClr val="3B99D4"/>
                </a:solidFill>
                <a:sym typeface="Segoe UI"/>
              </a:rPr>
              <a:pPr defTabSz="412750"/>
              <a:t>10-11-2016</a:t>
            </a:fld>
            <a:endParaRPr lang="nl-NL" sz="2250" b="1" kern="0">
              <a:solidFill>
                <a:srgbClr val="3B99D4"/>
              </a:solidFill>
              <a:sym typeface="Segoe UI"/>
            </a:endParaRPr>
          </a:p>
        </p:txBody>
      </p:sp>
      <p:sp>
        <p:nvSpPr>
          <p:cNvPr id="3" name="Tijdelijke aanduiding voor voettekst 2"/>
          <p:cNvSpPr>
            <a:spLocks noGrp="1"/>
          </p:cNvSpPr>
          <p:nvPr>
            <p:ph type="ftr" sz="quarter" idx="11"/>
          </p:nvPr>
        </p:nvSpPr>
        <p:spPr>
          <a:xfrm>
            <a:off x="4165600" y="6356352"/>
            <a:ext cx="3860800" cy="365126"/>
          </a:xfrm>
          <a:prstGeom prst="rect">
            <a:avLst/>
          </a:prstGeom>
        </p:spPr>
        <p:txBody>
          <a:bodyPr lIns="65956" tIns="32978" rIns="65956" bIns="32978"/>
          <a:lstStyle/>
          <a:p>
            <a:pPr defTabSz="412750"/>
            <a:endParaRPr lang="nl-NL" sz="2250" b="1" kern="0">
              <a:solidFill>
                <a:srgbClr val="3B99D4"/>
              </a:solidFill>
              <a:sym typeface="Segoe UI"/>
            </a:endParaRPr>
          </a:p>
        </p:txBody>
      </p:sp>
      <p:sp>
        <p:nvSpPr>
          <p:cNvPr id="4" name="Tijdelijke aanduiding voor dianummer 3"/>
          <p:cNvSpPr>
            <a:spLocks noGrp="1"/>
          </p:cNvSpPr>
          <p:nvPr>
            <p:ph type="sldNum" sz="quarter" idx="12"/>
          </p:nvPr>
        </p:nvSpPr>
        <p:spPr>
          <a:xfrm>
            <a:off x="8737601" y="6356352"/>
            <a:ext cx="2787450" cy="365126"/>
          </a:xfrm>
          <a:prstGeom prst="rect">
            <a:avLst/>
          </a:prstGeom>
        </p:spPr>
        <p:txBody>
          <a:bodyPr/>
          <a:lstStyle/>
          <a:p>
            <a:pPr defTabSz="412750"/>
            <a:fld id="{240DB444-2262-AC4C-9DFC-5545C1C0EAAA}" type="slidenum">
              <a:rPr lang="nl-NL" sz="2250" b="1" kern="0" smtClean="0">
                <a:solidFill>
                  <a:srgbClr val="3B99D4"/>
                </a:solidFill>
                <a:sym typeface="Segoe UI"/>
              </a:rPr>
              <a:pPr defTabSz="412750"/>
              <a:t>‹#›</a:t>
            </a:fld>
            <a:endParaRPr lang="nl-NL" sz="2250" b="1" kern="0">
              <a:solidFill>
                <a:srgbClr val="3B99D4"/>
              </a:solidFill>
              <a:sym typeface="Segoe UI"/>
            </a:endParaRPr>
          </a:p>
        </p:txBody>
      </p:sp>
      <p:sp>
        <p:nvSpPr>
          <p:cNvPr id="5" name="Rectangle 2"/>
          <p:cNvSpPr/>
          <p:nvPr/>
        </p:nvSpPr>
        <p:spPr bwMode="auto">
          <a:xfrm>
            <a:off x="2" y="2"/>
            <a:ext cx="12192000" cy="6858000"/>
          </a:xfrm>
          <a:prstGeom prst="rect">
            <a:avLst/>
          </a:prstGeom>
          <a:solidFill>
            <a:srgbClr val="F0EBDB"/>
          </a:solidFill>
          <a:ln w="9525" cap="flat" cmpd="sng" algn="ctr">
            <a:solidFill>
              <a:schemeClr val="bg1"/>
            </a:solidFill>
            <a:prstDash val="solid"/>
            <a:round/>
            <a:headEnd type="none" w="med" len="med"/>
            <a:tailEnd type="none" w="med" len="med"/>
          </a:ln>
          <a:effectLst/>
        </p:spPr>
        <p:txBody>
          <a:bodyPr vert="horz" wrap="square" lIns="98931" tIns="49466" rIns="98931" bIns="49466" numCol="1" rtlCol="0" anchor="t" anchorCtr="0" compatLnSpc="1">
            <a:prstTxWarp prst="textNoShape">
              <a:avLst/>
            </a:prstTxWarp>
          </a:bodyPr>
          <a:lstStyle/>
          <a:p>
            <a:pPr defTabSz="486070" fontAlgn="base">
              <a:spcBef>
                <a:spcPct val="0"/>
              </a:spcBef>
              <a:spcAft>
                <a:spcPct val="0"/>
              </a:spcAft>
              <a:buClr>
                <a:srgbClr val="000000"/>
              </a:buClr>
              <a:buSzPct val="100000"/>
              <a:buFont typeface="Times New Roman" pitchFamily="16" charset="0"/>
              <a:buNone/>
            </a:pPr>
            <a:endParaRPr lang="en-US" sz="1867" kern="0">
              <a:solidFill>
                <a:prstClr val="white"/>
              </a:solidFill>
              <a:latin typeface="Arial" charset="0"/>
              <a:cs typeface="Arial" charset="0"/>
              <a:sym typeface="Segoe UI"/>
            </a:endParaRPr>
          </a:p>
        </p:txBody>
      </p:sp>
    </p:spTree>
    <p:extLst>
      <p:ext uri="{BB962C8B-B14F-4D97-AF65-F5344CB8AC3E}">
        <p14:creationId xmlns:p14="http://schemas.microsoft.com/office/powerpoint/2010/main" val="1177375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1440"/>
          </a:xfrm>
        </p:spPr>
        <p:txBody>
          <a:bodyPr>
            <a:spAutoFit/>
          </a:bodyPr>
          <a:lstStyle>
            <a:lvl3pPr>
              <a:defRPr sz="2354"/>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8106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705612"/>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705612"/>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43551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8"/>
            <a:ext cx="5378548" cy="2766142"/>
          </a:xfrm>
        </p:spPr>
        <p:txBody>
          <a:bodyPr wrap="square">
            <a:spAutoFit/>
          </a:bodyPr>
          <a:lstStyle>
            <a:lvl1pPr marL="281681" indent="-281681">
              <a:spcBef>
                <a:spcPts val="1200"/>
              </a:spcBef>
              <a:buClr>
                <a:schemeClr val="tx1"/>
              </a:buClr>
              <a:buFontTx/>
              <a:buBlip>
                <a:blip r:embed="rId2"/>
              </a:buBlip>
              <a:defRPr sz="3530"/>
            </a:lvl1pPr>
            <a:lvl2pPr marL="520709" indent="-228604">
              <a:defRPr sz="2354"/>
            </a:lvl2pPr>
            <a:lvl3pPr marL="685811" indent="-165104">
              <a:tabLst/>
              <a:defRPr sz="1961"/>
            </a:lvl3pPr>
            <a:lvl4pPr marL="863614" indent="-177804">
              <a:defRPr/>
            </a:lvl4pPr>
            <a:lvl5pPr marL="1028717" indent="-165104">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8"/>
            <a:ext cx="5378548" cy="2766142"/>
          </a:xfrm>
        </p:spPr>
        <p:txBody>
          <a:bodyPr wrap="square">
            <a:spAutoFit/>
          </a:bodyPr>
          <a:lstStyle>
            <a:lvl1pPr marL="281681" indent="-281681">
              <a:spcBef>
                <a:spcPts val="1200"/>
              </a:spcBef>
              <a:buClr>
                <a:schemeClr val="tx1"/>
              </a:buClr>
              <a:buFontTx/>
              <a:buBlip>
                <a:blip r:embed="rId2"/>
              </a:buBlip>
              <a:defRPr sz="3530"/>
            </a:lvl1pPr>
            <a:lvl2pPr marL="520709" indent="-228604">
              <a:defRPr sz="2354"/>
            </a:lvl2pPr>
            <a:lvl3pPr marL="685811" indent="-165104">
              <a:tabLst/>
              <a:defRPr sz="1961"/>
            </a:lvl3pPr>
            <a:lvl4pPr marL="863614" indent="-177804">
              <a:defRPr/>
            </a:lvl4pPr>
            <a:lvl5pPr marL="1028717" indent="-165104">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995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29706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705612"/>
          </a:xfrm>
        </p:spPr>
        <p:txBody>
          <a:bodyPr wrap="square">
            <a:spAutoFit/>
          </a:bodyPr>
          <a:lstStyle>
            <a:lvl1pPr marL="0" indent="0">
              <a:spcBef>
                <a:spcPts val="1200"/>
              </a:spcBef>
              <a:buClr>
                <a:schemeClr val="tx1"/>
              </a:buClr>
              <a:buFont typeface="Wingdings" pitchFamily="2" charset="2"/>
              <a:buNone/>
              <a:defRPr sz="3530">
                <a:gradFill>
                  <a:gsLst>
                    <a:gs pos="5109">
                      <a:schemeClr val="tx2"/>
                    </a:gs>
                    <a:gs pos="25000">
                      <a:schemeClr val="tx2"/>
                    </a:gs>
                  </a:gsLst>
                  <a:lin ang="5400000" scaled="0"/>
                </a:gradFill>
              </a:defRPr>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705612"/>
          </a:xfrm>
        </p:spPr>
        <p:txBody>
          <a:bodyPr wrap="square">
            <a:spAutoFit/>
          </a:bodyPr>
          <a:lstStyle>
            <a:lvl1pPr marL="0" indent="0">
              <a:spcBef>
                <a:spcPts val="1200"/>
              </a:spcBef>
              <a:buClr>
                <a:schemeClr val="tx1"/>
              </a:buClr>
              <a:buFont typeface="Wingdings" pitchFamily="2" charset="2"/>
              <a:buNone/>
              <a:defRPr sz="3530">
                <a:gradFill>
                  <a:gsLst>
                    <a:gs pos="100000">
                      <a:schemeClr val="tx2"/>
                    </a:gs>
                    <a:gs pos="0">
                      <a:schemeClr val="tx2"/>
                    </a:gs>
                  </a:gsLst>
                  <a:lin ang="5400000" scaled="0"/>
                </a:gradFill>
              </a:defRPr>
            </a:lvl1pPr>
            <a:lvl2pPr marL="0" indent="0">
              <a:buNone/>
              <a:defRPr sz="1961"/>
            </a:lvl2pPr>
            <a:lvl3pPr marL="227212" indent="0">
              <a:buNone/>
              <a:tabLst/>
              <a:defRPr sz="1961"/>
            </a:lvl3pPr>
            <a:lvl4pPr marL="451313" indent="0">
              <a:buNone/>
              <a:defRPr/>
            </a:lvl4pPr>
            <a:lvl5pPr marL="6722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9573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29265"/>
          </a:xfrm>
        </p:spPr>
        <p:txBody>
          <a:bodyPr>
            <a:spAutoFit/>
          </a:bodyPr>
          <a:lstStyle>
            <a:lvl1pPr>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8" indent="-236550">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91" indent="-336150">
              <a:defRPr lang="en-US" sz="2354"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69" rtl="0" eaLnBrk="1" latinLnBrk="0" hangingPunct="1">
              <a:spcBef>
                <a:spcPct val="20000"/>
              </a:spcBef>
              <a:spcAft>
                <a:spcPts val="800"/>
              </a:spcAft>
              <a:buFont typeface="Arial" pitchFamily="34" charset="0"/>
              <a:buNone/>
            </a:pPr>
            <a:r>
              <a:rPr lang="en-US"/>
              <a:t>Click to edit Master text styles</a:t>
            </a:r>
          </a:p>
          <a:p>
            <a:pPr marL="0" lvl="1" indent="0" algn="l" defTabSz="896169" rtl="0" eaLnBrk="1" latinLnBrk="0" hangingPunct="1">
              <a:spcBef>
                <a:spcPct val="20000"/>
              </a:spcBef>
              <a:spcAft>
                <a:spcPts val="800"/>
              </a:spcAft>
              <a:buFont typeface="Arial" pitchFamily="34" charset="0"/>
              <a:buNone/>
            </a:pPr>
            <a:r>
              <a:rPr lang="en-US"/>
              <a:t>Second level</a:t>
            </a:r>
          </a:p>
          <a:p>
            <a:pPr marL="0" lvl="2" indent="0" algn="l" defTabSz="89616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265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81658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7072695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095B3-AD7F-4673-9546-FB4E99B8D09D}"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5414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E095B3-AD7F-4673-9546-FB4E99B8D09D}"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3685538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095B3-AD7F-4673-9546-FB4E99B8D09D}"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4038495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E095B3-AD7F-4673-9546-FB4E99B8D09D}"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5947298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095B3-AD7F-4673-9546-FB4E99B8D09D}" type="datetimeFigureOut">
              <a:rPr lang="en-US" smtClean="0"/>
              <a:t>11/10/2016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91684203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095B3-AD7F-4673-9546-FB4E99B8D09D}" type="datetimeFigureOut">
              <a:rPr lang="en-US" smtClean="0"/>
              <a:t>11/10/2016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69F4A8-304C-4D8D-B3EC-25BD3C48530A}" type="slidenum">
              <a:rPr lang="en-US" smtClean="0"/>
              <a:t>‹#›</a:t>
            </a:fld>
            <a:endParaRPr lang="en-US"/>
          </a:p>
        </p:txBody>
      </p:sp>
    </p:spTree>
    <p:extLst>
      <p:ext uri="{BB962C8B-B14F-4D97-AF65-F5344CB8AC3E}">
        <p14:creationId xmlns:p14="http://schemas.microsoft.com/office/powerpoint/2010/main" val="275737138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095B3-AD7F-4673-9546-FB4E99B8D09D}"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58774671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104551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095B3-AD7F-4673-9546-FB4E99B8D09D}"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9F4A8-304C-4D8D-B3EC-25BD3C48530A}" type="slidenum">
              <a:rPr lang="en-US" smtClean="0"/>
              <a:t>‹#›</a:t>
            </a:fld>
            <a:endParaRPr lang="en-US"/>
          </a:p>
        </p:txBody>
      </p:sp>
    </p:spTree>
    <p:extLst>
      <p:ext uri="{BB962C8B-B14F-4D97-AF65-F5344CB8AC3E}">
        <p14:creationId xmlns:p14="http://schemas.microsoft.com/office/powerpoint/2010/main" val="263033035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463876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7433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9" r:id="rId12"/>
    <p:sldLayoutId id="2147483706" r:id="rId13"/>
    <p:sldLayoutId id="2147483761" r:id="rId14"/>
    <p:sldLayoutId id="2147483765" r:id="rId15"/>
    <p:sldLayoutId id="2147483766" r:id="rId16"/>
    <p:sldLayoutId id="2147483767"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67211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p:titleStyle>
    <p:bodyStyle>
      <a:lvl1pPr marL="0" indent="0" algn="l" defTabSz="457200" rtl="0" eaLnBrk="1" latinLnBrk="0" hangingPunct="1">
        <a:lnSpc>
          <a:spcPct val="100000"/>
        </a:lnSpc>
        <a:spcBef>
          <a:spcPts val="500"/>
        </a:spcBef>
        <a:buFont typeface="Arial"/>
        <a:buNone/>
        <a:defRPr sz="2500" b="0" i="0" kern="1200">
          <a:solidFill>
            <a:srgbClr val="32414E"/>
          </a:solidFill>
          <a:latin typeface="Segoe UI" charset="0"/>
          <a:ea typeface="Segoe UI" charset="0"/>
          <a:cs typeface="Segoe UI" charset="0"/>
        </a:defRPr>
      </a:lvl1pPr>
      <a:lvl2pPr marL="346869" indent="-34686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2pPr>
      <a:lvl3pPr marL="694532" indent="-337344" algn="l" defTabSz="457200" rtl="0" eaLnBrk="1" latinLnBrk="0" hangingPunct="1">
        <a:lnSpc>
          <a:spcPct val="100000"/>
        </a:lnSpc>
        <a:spcBef>
          <a:spcPts val="250"/>
        </a:spcBef>
        <a:buFont typeface=".AppleSystemUIFont" charset="0"/>
        <a:buChar char="–"/>
        <a:tabLst/>
        <a:defRPr sz="2500" b="0" i="0" kern="1200">
          <a:solidFill>
            <a:srgbClr val="32414E"/>
          </a:solidFill>
          <a:latin typeface="Segoe UI" charset="0"/>
          <a:ea typeface="Segoe UI" charset="0"/>
          <a:cs typeface="Segoe UI" charset="0"/>
        </a:defRPr>
      </a:lvl3pPr>
      <a:lvl4pPr marL="1031875" indent="-32781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4pPr>
      <a:lvl5pPr marL="1349375" indent="-317500"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85978868"/>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fade/>
  </p:transition>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ccorma/CodeCamp16" TargetMode="External"/><Relationship Id="rId2" Type="http://schemas.openxmlformats.org/officeDocument/2006/relationships/hyperlink" Target="mailto:mccorm79@gmail.com" TargetMode="Externa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hyperlink" Target="https://realm.io/docs/xamarin/latest/#models" TargetMode="External"/><Relationship Id="rId7" Type="http://schemas.openxmlformats.org/officeDocument/2006/relationships/hyperlink" Target="https://github.com/realm/realm-dotnet" TargetMode="External"/><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hyperlink" Target="https://realm.io/docs/xamarin/latest/" TargetMode="External"/><Relationship Id="rId5" Type="http://schemas.openxmlformats.org/officeDocument/2006/relationships/hyperlink" Target="https://realm.io/docs/xamarin/latest/api/" TargetMode="External"/><Relationship Id="rId4" Type="http://schemas.openxmlformats.org/officeDocument/2006/relationships/hyperlink" Target="https://realm.io/docs/xamarin/latest/#queri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mccorm79@gmail.com" TargetMode="External"/><Relationship Id="rId2" Type="http://schemas.openxmlformats.org/officeDocument/2006/relationships/notesSlide" Target="../notesSlides/notesSlide8.xml"/><Relationship Id="rId1" Type="http://schemas.openxmlformats.org/officeDocument/2006/relationships/slideLayout" Target="../slideLayouts/slideLayout41.xml"/><Relationship Id="rId4" Type="http://schemas.openxmlformats.org/officeDocument/2006/relationships/hyperlink" Target="https://github.com/amccor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2890" y="624840"/>
            <a:ext cx="11652250" cy="1800225"/>
          </a:xfrm>
        </p:spPr>
        <p:txBody>
          <a:bodyPr>
            <a:normAutofit/>
          </a:bodyPr>
          <a:lstStyle/>
          <a:p>
            <a:r>
              <a:rPr lang="en-US" dirty="0" err="1" smtClean="0"/>
              <a:t>Xamarin</a:t>
            </a:r>
            <a:r>
              <a:rPr lang="en-US" dirty="0" smtClean="0"/>
              <a:t> Forms MVVM with</a:t>
            </a:r>
            <a:r>
              <a:rPr lang="en-US" dirty="0"/>
              <a:t/>
            </a:r>
            <a:br>
              <a:rPr lang="en-US" dirty="0"/>
            </a:br>
            <a:r>
              <a:rPr lang="en-US" dirty="0" smtClean="0"/>
              <a:t>Realm and Rest</a:t>
            </a:r>
            <a:endParaRPr lang="en-US" dirty="0"/>
          </a:p>
        </p:txBody>
      </p:sp>
      <p:sp>
        <p:nvSpPr>
          <p:cNvPr id="4" name="Text Placeholder 3"/>
          <p:cNvSpPr>
            <a:spLocks noGrp="1"/>
          </p:cNvSpPr>
          <p:nvPr>
            <p:ph type="body" sz="quarter" idx="4294967295"/>
          </p:nvPr>
        </p:nvSpPr>
        <p:spPr>
          <a:xfrm>
            <a:off x="411480" y="4159569"/>
            <a:ext cx="7835900" cy="1292541"/>
          </a:xfrm>
        </p:spPr>
        <p:txBody>
          <a:bodyPr>
            <a:noAutofit/>
          </a:bodyPr>
          <a:lstStyle/>
          <a:p>
            <a:r>
              <a:rPr lang="en-US" sz="1600" dirty="0"/>
              <a:t>Andrew McCormack	</a:t>
            </a:r>
            <a:r>
              <a:rPr lang="en-US" sz="1600" dirty="0" smtClean="0"/>
              <a:t>- </a:t>
            </a:r>
            <a:r>
              <a:rPr lang="en-US" sz="1600" dirty="0" err="1" smtClean="0"/>
              <a:t>Xamarin</a:t>
            </a:r>
            <a:r>
              <a:rPr lang="en-US" sz="1600" dirty="0" smtClean="0"/>
              <a:t> Certified Developer</a:t>
            </a:r>
            <a:br>
              <a:rPr lang="en-US" sz="1600" dirty="0" smtClean="0"/>
            </a:br>
            <a:r>
              <a:rPr lang="en-US" sz="1600" dirty="0" err="1" smtClean="0"/>
              <a:t>Xamarin</a:t>
            </a:r>
            <a:r>
              <a:rPr lang="en-US" sz="1600" dirty="0" smtClean="0"/>
              <a:t> Forms MVVM with REST and Realm</a:t>
            </a:r>
            <a:br>
              <a:rPr lang="en-US" sz="1600" dirty="0" smtClean="0"/>
            </a:br>
            <a:r>
              <a:rPr lang="en-US" sz="1600" dirty="0" smtClean="0">
                <a:hlinkClick r:id="rId2"/>
              </a:rPr>
              <a:t>mccorm79@gmail.com</a:t>
            </a:r>
            <a:r>
              <a:rPr lang="en-US" sz="1600" dirty="0" smtClean="0"/>
              <a:t> </a:t>
            </a:r>
            <a:r>
              <a:rPr lang="en-US" sz="1600" dirty="0"/>
              <a:t>/ </a:t>
            </a:r>
            <a:r>
              <a:rPr lang="en-US" sz="1600" dirty="0">
                <a:hlinkClick r:id="rId3"/>
              </a:rPr>
              <a:t>https://</a:t>
            </a:r>
            <a:r>
              <a:rPr lang="en-US" sz="1600" dirty="0" smtClean="0">
                <a:hlinkClick r:id="rId3"/>
              </a:rPr>
              <a:t>github.com/amccorma/CodeCamp16</a:t>
            </a:r>
            <a:endParaRPr lang="en-US" sz="1600" dirty="0" smtClean="0"/>
          </a:p>
          <a:p>
            <a:endParaRPr lang="en-US" sz="1600" dirty="0"/>
          </a:p>
        </p:txBody>
      </p:sp>
    </p:spTree>
    <p:extLst>
      <p:ext uri="{BB962C8B-B14F-4D97-AF65-F5344CB8AC3E}">
        <p14:creationId xmlns:p14="http://schemas.microsoft.com/office/powerpoint/2010/main" val="14184682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822" y="194693"/>
            <a:ext cx="10058400" cy="844903"/>
          </a:xfrm>
        </p:spPr>
        <p:txBody>
          <a:bodyPr/>
          <a:lstStyle/>
          <a:p>
            <a:r>
              <a:rPr lang="en-US" dirty="0" smtClean="0"/>
              <a:t>Native Performance</a:t>
            </a:r>
            <a:endParaRPr lang="en-US" dirty="0"/>
          </a:p>
        </p:txBody>
      </p:sp>
      <p:sp>
        <p:nvSpPr>
          <p:cNvPr id="3" name="Text Placeholder 2"/>
          <p:cNvSpPr>
            <a:spLocks noGrp="1"/>
          </p:cNvSpPr>
          <p:nvPr>
            <p:ph type="body" sz="quarter" idx="4294967295"/>
          </p:nvPr>
        </p:nvSpPr>
        <p:spPr>
          <a:xfrm>
            <a:off x="183779" y="1763007"/>
            <a:ext cx="5378450" cy="776993"/>
          </a:xfrm>
        </p:spPr>
        <p:txBody>
          <a:bodyPr>
            <a:normAutofit lnSpcReduction="10000"/>
          </a:bodyPr>
          <a:lstStyle/>
          <a:p>
            <a:pPr lvl="1"/>
            <a:r>
              <a:rPr lang="en-US" dirty="0" err="1" smtClean="0"/>
              <a:t>Xamarin.iOS</a:t>
            </a:r>
            <a:r>
              <a:rPr lang="en-US" dirty="0" smtClean="0"/>
              <a:t> does full Ahead Of Time (AOT) compilation to produce an ARM binary for Apple’s App Store.</a:t>
            </a:r>
            <a:endParaRPr lang="en-US" dirty="0"/>
          </a:p>
        </p:txBody>
      </p:sp>
      <p:sp>
        <p:nvSpPr>
          <p:cNvPr id="4" name="Text Placeholder 3"/>
          <p:cNvSpPr>
            <a:spLocks noGrp="1"/>
          </p:cNvSpPr>
          <p:nvPr>
            <p:ph type="body" sz="quarter" idx="4294967295"/>
          </p:nvPr>
        </p:nvSpPr>
        <p:spPr>
          <a:xfrm>
            <a:off x="6407150" y="1639711"/>
            <a:ext cx="5378450" cy="1023584"/>
          </a:xfrm>
        </p:spPr>
        <p:txBody>
          <a:bodyPr/>
          <a:lstStyle/>
          <a:p>
            <a:pPr lvl="1"/>
            <a:r>
              <a:rPr lang="en-US" dirty="0" err="1" smtClean="0"/>
              <a:t>Xamarin.Android</a:t>
            </a:r>
            <a:r>
              <a:rPr lang="en-US" dirty="0" smtClean="0"/>
              <a:t> takes advantage of Just In Time (JIT) compilation on the Android device.</a:t>
            </a:r>
            <a:endParaRPr lang="en-US" dirty="0"/>
          </a:p>
        </p:txBody>
      </p:sp>
      <p:grpSp>
        <p:nvGrpSpPr>
          <p:cNvPr id="6" name="Group 5"/>
          <p:cNvGrpSpPr/>
          <p:nvPr/>
        </p:nvGrpSpPr>
        <p:grpSpPr>
          <a:xfrm>
            <a:off x="781256" y="2895327"/>
            <a:ext cx="10604465" cy="2573608"/>
            <a:chOff x="797226" y="1841500"/>
            <a:chExt cx="10869437" cy="2637914"/>
          </a:xfrm>
        </p:grpSpPr>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7226" y="1841500"/>
              <a:ext cx="4900434" cy="263791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66229" y="1841500"/>
              <a:ext cx="4900434" cy="2637914"/>
            </a:xfrm>
            <a:prstGeom prst="rect">
              <a:avLst/>
            </a:prstGeom>
          </p:spPr>
        </p:pic>
      </p:grpSp>
    </p:spTree>
    <p:extLst>
      <p:ext uri="{BB962C8B-B14F-4D97-AF65-F5344CB8AC3E}">
        <p14:creationId xmlns:p14="http://schemas.microsoft.com/office/powerpoint/2010/main" val="7659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941" y="4122982"/>
            <a:ext cx="2166358" cy="899537"/>
          </a:xfrm>
        </p:spPr>
        <p:txBody>
          <a:bodyPr>
            <a:noAutofit/>
          </a:bodyPr>
          <a:lstStyle/>
          <a:p>
            <a:pPr algn="r"/>
            <a:r>
              <a:rPr lang="en-US" dirty="0">
                <a:solidFill>
                  <a:schemeClr val="tx1"/>
                </a:solidFill>
              </a:rPr>
              <a:t>Layouts</a:t>
            </a:r>
          </a:p>
        </p:txBody>
      </p:sp>
      <p:sp>
        <p:nvSpPr>
          <p:cNvPr id="20" name="Title 1"/>
          <p:cNvSpPr txBox="1">
            <a:spLocks/>
          </p:cNvSpPr>
          <p:nvPr/>
        </p:nvSpPr>
        <p:spPr>
          <a:xfrm>
            <a:off x="343941" y="1583112"/>
            <a:ext cx="216635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sz="4705" dirty="0">
                <a:solidFill>
                  <a:schemeClr val="tx1"/>
                </a:solidFill>
              </a:rPr>
              <a:t>Pages</a:t>
            </a:r>
          </a:p>
        </p:txBody>
      </p:sp>
      <p:grpSp>
        <p:nvGrpSpPr>
          <p:cNvPr id="12" name="Group 11"/>
          <p:cNvGrpSpPr/>
          <p:nvPr/>
        </p:nvGrpSpPr>
        <p:grpSpPr>
          <a:xfrm>
            <a:off x="2659709" y="3657131"/>
            <a:ext cx="8691343" cy="2252236"/>
            <a:chOff x="2738440" y="3806168"/>
            <a:chExt cx="8865623" cy="2297398"/>
          </a:xfrm>
        </p:grpSpPr>
        <p:sp>
          <p:nvSpPr>
            <p:cNvPr id="21" name="TextBox 20"/>
            <p:cNvSpPr txBox="1"/>
            <p:nvPr/>
          </p:nvSpPr>
          <p:spPr>
            <a:xfrm>
              <a:off x="2767564" y="5826567"/>
              <a:ext cx="958996" cy="276999"/>
            </a:xfrm>
            <a:prstGeom prst="rect">
              <a:avLst/>
            </a:prstGeom>
            <a:noFill/>
          </p:spPr>
          <p:txBody>
            <a:bodyPr wrap="square" rtlCol="0">
              <a:spAutoFit/>
            </a:bodyPr>
            <a:lstStyle/>
            <a:p>
              <a:pPr algn="ctr"/>
              <a:r>
                <a:rPr lang="en-US" sz="1176" dirty="0">
                  <a:cs typeface="Helvetica"/>
                </a:rPr>
                <a:t>Stack</a:t>
              </a:r>
            </a:p>
          </p:txBody>
        </p:sp>
        <p:sp>
          <p:nvSpPr>
            <p:cNvPr id="5" name="TextBox 4"/>
            <p:cNvSpPr txBox="1"/>
            <p:nvPr/>
          </p:nvSpPr>
          <p:spPr>
            <a:xfrm>
              <a:off x="4060566" y="5825526"/>
              <a:ext cx="958996" cy="276999"/>
            </a:xfrm>
            <a:prstGeom prst="rect">
              <a:avLst/>
            </a:prstGeom>
            <a:noFill/>
          </p:spPr>
          <p:txBody>
            <a:bodyPr wrap="square" rtlCol="0">
              <a:spAutoFit/>
            </a:bodyPr>
            <a:lstStyle/>
            <a:p>
              <a:pPr algn="ctr"/>
              <a:r>
                <a:rPr lang="en-US" sz="1176" dirty="0">
                  <a:cs typeface="Helvetica"/>
                </a:rPr>
                <a:t>Absolute</a:t>
              </a:r>
            </a:p>
          </p:txBody>
        </p:sp>
        <p:sp>
          <p:nvSpPr>
            <p:cNvPr id="6" name="TextBox 5"/>
            <p:cNvSpPr txBox="1"/>
            <p:nvPr/>
          </p:nvSpPr>
          <p:spPr>
            <a:xfrm>
              <a:off x="5382425" y="5825526"/>
              <a:ext cx="958996" cy="276999"/>
            </a:xfrm>
            <a:prstGeom prst="rect">
              <a:avLst/>
            </a:prstGeom>
            <a:noFill/>
          </p:spPr>
          <p:txBody>
            <a:bodyPr wrap="square" rtlCol="0">
              <a:spAutoFit/>
            </a:bodyPr>
            <a:lstStyle/>
            <a:p>
              <a:pPr algn="ctr"/>
              <a:r>
                <a:rPr lang="en-US" sz="1176" dirty="0">
                  <a:cs typeface="Helvetica"/>
                </a:rPr>
                <a:t>Relative</a:t>
              </a:r>
            </a:p>
          </p:txBody>
        </p:sp>
        <p:sp>
          <p:nvSpPr>
            <p:cNvPr id="8" name="TextBox 7"/>
            <p:cNvSpPr txBox="1"/>
            <p:nvPr/>
          </p:nvSpPr>
          <p:spPr>
            <a:xfrm>
              <a:off x="6695646" y="5825526"/>
              <a:ext cx="958996" cy="276999"/>
            </a:xfrm>
            <a:prstGeom prst="rect">
              <a:avLst/>
            </a:prstGeom>
            <a:noFill/>
          </p:spPr>
          <p:txBody>
            <a:bodyPr wrap="square" rtlCol="0">
              <a:spAutoFit/>
            </a:bodyPr>
            <a:lstStyle/>
            <a:p>
              <a:pPr algn="ctr"/>
              <a:r>
                <a:rPr lang="en-US" sz="1176" dirty="0">
                  <a:cs typeface="Helvetica"/>
                </a:rPr>
                <a:t>Grid</a:t>
              </a:r>
            </a:p>
          </p:txBody>
        </p:sp>
        <p:sp>
          <p:nvSpPr>
            <p:cNvPr id="9" name="TextBox 8"/>
            <p:cNvSpPr txBox="1"/>
            <p:nvPr/>
          </p:nvSpPr>
          <p:spPr>
            <a:xfrm>
              <a:off x="7945436" y="5824485"/>
              <a:ext cx="1081863" cy="276999"/>
            </a:xfrm>
            <a:prstGeom prst="rect">
              <a:avLst/>
            </a:prstGeom>
            <a:noFill/>
          </p:spPr>
          <p:txBody>
            <a:bodyPr wrap="square" rtlCol="0">
              <a:spAutoFit/>
            </a:bodyPr>
            <a:lstStyle/>
            <a:p>
              <a:pPr algn="ctr"/>
              <a:r>
                <a:rPr lang="en-US" sz="1176" dirty="0" err="1">
                  <a:cs typeface="Helvetica"/>
                </a:rPr>
                <a:t>ContentView</a:t>
              </a:r>
              <a:endParaRPr lang="en-US" sz="1176" dirty="0">
                <a:cs typeface="Helvetica"/>
              </a:endParaRPr>
            </a:p>
          </p:txBody>
        </p:sp>
        <p:sp>
          <p:nvSpPr>
            <p:cNvPr id="10" name="TextBox 9"/>
            <p:cNvSpPr txBox="1"/>
            <p:nvPr/>
          </p:nvSpPr>
          <p:spPr>
            <a:xfrm>
              <a:off x="9313962" y="5824485"/>
              <a:ext cx="958996" cy="276999"/>
            </a:xfrm>
            <a:prstGeom prst="rect">
              <a:avLst/>
            </a:prstGeom>
            <a:noFill/>
          </p:spPr>
          <p:txBody>
            <a:bodyPr wrap="square" rtlCol="0">
              <a:spAutoFit/>
            </a:bodyPr>
            <a:lstStyle/>
            <a:p>
              <a:pPr algn="ctr"/>
              <a:r>
                <a:rPr lang="en-US" sz="1176" dirty="0" err="1">
                  <a:cs typeface="Helvetica"/>
                </a:rPr>
                <a:t>ScrollView</a:t>
              </a:r>
              <a:endParaRPr lang="en-US" sz="1176" dirty="0">
                <a:cs typeface="Helvetica"/>
              </a:endParaRPr>
            </a:p>
          </p:txBody>
        </p:sp>
        <p:sp>
          <p:nvSpPr>
            <p:cNvPr id="11" name="TextBox 10"/>
            <p:cNvSpPr txBox="1"/>
            <p:nvPr/>
          </p:nvSpPr>
          <p:spPr>
            <a:xfrm>
              <a:off x="10645067" y="5826567"/>
              <a:ext cx="958996" cy="276999"/>
            </a:xfrm>
            <a:prstGeom prst="rect">
              <a:avLst/>
            </a:prstGeom>
            <a:noFill/>
          </p:spPr>
          <p:txBody>
            <a:bodyPr wrap="square" rtlCol="0">
              <a:spAutoFit/>
            </a:bodyPr>
            <a:lstStyle/>
            <a:p>
              <a:pPr algn="ctr"/>
              <a:r>
                <a:rPr lang="en-US" sz="1176" dirty="0">
                  <a:cs typeface="Helvetica"/>
                </a:rPr>
                <a:t>Frame</a:t>
              </a:r>
            </a:p>
          </p:txBody>
        </p:sp>
        <p:pic>
          <p:nvPicPr>
            <p:cNvPr id="25" name="Picture 2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38440" y="3806168"/>
              <a:ext cx="8851570" cy="1934232"/>
            </a:xfrm>
            <a:prstGeom prst="rect">
              <a:avLst/>
            </a:prstGeom>
          </p:spPr>
        </p:pic>
      </p:grpSp>
      <p:grpSp>
        <p:nvGrpSpPr>
          <p:cNvPr id="4" name="Group 3"/>
          <p:cNvGrpSpPr/>
          <p:nvPr/>
        </p:nvGrpSpPr>
        <p:grpSpPr>
          <a:xfrm>
            <a:off x="2672159" y="1062873"/>
            <a:ext cx="6152782" cy="2070068"/>
            <a:chOff x="2751141" y="1159889"/>
            <a:chExt cx="6276158" cy="2111577"/>
          </a:xfrm>
        </p:grpSpPr>
        <p:pic>
          <p:nvPicPr>
            <p:cNvPr id="22" name="Picture 2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51141" y="1159889"/>
              <a:ext cx="6215058" cy="1711867"/>
            </a:xfrm>
            <a:prstGeom prst="rect">
              <a:avLst/>
            </a:prstGeom>
          </p:spPr>
        </p:pic>
        <p:sp>
          <p:nvSpPr>
            <p:cNvPr id="26" name="TextBox 25"/>
            <p:cNvSpPr txBox="1"/>
            <p:nvPr/>
          </p:nvSpPr>
          <p:spPr>
            <a:xfrm>
              <a:off x="2767564" y="2994467"/>
              <a:ext cx="958996" cy="276999"/>
            </a:xfrm>
            <a:prstGeom prst="rect">
              <a:avLst/>
            </a:prstGeom>
            <a:noFill/>
          </p:spPr>
          <p:txBody>
            <a:bodyPr wrap="square" rtlCol="0">
              <a:spAutoFit/>
            </a:bodyPr>
            <a:lstStyle/>
            <a:p>
              <a:pPr algn="ctr"/>
              <a:r>
                <a:rPr lang="en-US" sz="1176" dirty="0">
                  <a:cs typeface="Helvetica"/>
                </a:rPr>
                <a:t>Content</a:t>
              </a:r>
            </a:p>
          </p:txBody>
        </p:sp>
        <p:sp>
          <p:nvSpPr>
            <p:cNvPr id="27" name="TextBox 26"/>
            <p:cNvSpPr txBox="1"/>
            <p:nvPr/>
          </p:nvSpPr>
          <p:spPr>
            <a:xfrm>
              <a:off x="3997066" y="2993426"/>
              <a:ext cx="1082934" cy="276999"/>
            </a:xfrm>
            <a:prstGeom prst="rect">
              <a:avLst/>
            </a:prstGeom>
            <a:noFill/>
          </p:spPr>
          <p:txBody>
            <a:bodyPr wrap="square" rtlCol="0">
              <a:spAutoFit/>
            </a:bodyPr>
            <a:lstStyle/>
            <a:p>
              <a:pPr algn="ctr"/>
              <a:r>
                <a:rPr lang="en-US" sz="1176" dirty="0">
                  <a:cs typeface="Helvetica"/>
                </a:rPr>
                <a:t>MasterDetail</a:t>
              </a:r>
            </a:p>
          </p:txBody>
        </p:sp>
        <p:sp>
          <p:nvSpPr>
            <p:cNvPr id="28" name="TextBox 27"/>
            <p:cNvSpPr txBox="1"/>
            <p:nvPr/>
          </p:nvSpPr>
          <p:spPr>
            <a:xfrm>
              <a:off x="5382425" y="2993426"/>
              <a:ext cx="958996" cy="276999"/>
            </a:xfrm>
            <a:prstGeom prst="rect">
              <a:avLst/>
            </a:prstGeom>
            <a:noFill/>
          </p:spPr>
          <p:txBody>
            <a:bodyPr wrap="square" rtlCol="0">
              <a:spAutoFit/>
            </a:bodyPr>
            <a:lstStyle/>
            <a:p>
              <a:pPr algn="ctr"/>
              <a:r>
                <a:rPr lang="en-US" sz="1176" dirty="0">
                  <a:cs typeface="Helvetica"/>
                </a:rPr>
                <a:t>Navigation</a:t>
              </a:r>
            </a:p>
          </p:txBody>
        </p:sp>
        <p:sp>
          <p:nvSpPr>
            <p:cNvPr id="29" name="TextBox 28"/>
            <p:cNvSpPr txBox="1"/>
            <p:nvPr/>
          </p:nvSpPr>
          <p:spPr>
            <a:xfrm>
              <a:off x="6695646" y="2993426"/>
              <a:ext cx="958996" cy="276999"/>
            </a:xfrm>
            <a:prstGeom prst="rect">
              <a:avLst/>
            </a:prstGeom>
            <a:noFill/>
          </p:spPr>
          <p:txBody>
            <a:bodyPr wrap="square" rtlCol="0">
              <a:spAutoFit/>
            </a:bodyPr>
            <a:lstStyle/>
            <a:p>
              <a:pPr algn="ctr"/>
              <a:r>
                <a:rPr lang="en-US" sz="1176" dirty="0">
                  <a:cs typeface="Helvetica"/>
                </a:rPr>
                <a:t>Tabbed</a:t>
              </a:r>
            </a:p>
          </p:txBody>
        </p:sp>
        <p:sp>
          <p:nvSpPr>
            <p:cNvPr id="30" name="TextBox 29"/>
            <p:cNvSpPr txBox="1"/>
            <p:nvPr/>
          </p:nvSpPr>
          <p:spPr>
            <a:xfrm>
              <a:off x="7945436" y="2992385"/>
              <a:ext cx="1081863" cy="276999"/>
            </a:xfrm>
            <a:prstGeom prst="rect">
              <a:avLst/>
            </a:prstGeom>
            <a:noFill/>
          </p:spPr>
          <p:txBody>
            <a:bodyPr wrap="square" rtlCol="0">
              <a:spAutoFit/>
            </a:bodyPr>
            <a:lstStyle/>
            <a:p>
              <a:pPr algn="ctr"/>
              <a:r>
                <a:rPr lang="en-US" sz="1176" dirty="0" err="1">
                  <a:cs typeface="Helvetica"/>
                </a:rPr>
                <a:t>Carousel</a:t>
              </a:r>
              <a:endParaRPr lang="en-US" sz="1176" dirty="0">
                <a:cs typeface="Helvetica"/>
              </a:endParaRPr>
            </a:p>
          </p:txBody>
        </p:sp>
      </p:grpSp>
    </p:spTree>
    <p:extLst>
      <p:ext uri="{BB962C8B-B14F-4D97-AF65-F5344CB8AC3E}">
        <p14:creationId xmlns:p14="http://schemas.microsoft.com/office/powerpoint/2010/main" val="12562733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Layouts</a:t>
            </a:r>
            <a:endParaRPr lang="en-US" dirty="0"/>
          </a:p>
        </p:txBody>
      </p:sp>
      <p:sp>
        <p:nvSpPr>
          <p:cNvPr id="6" name="Rectangle 1"/>
          <p:cNvSpPr>
            <a:spLocks noChangeArrowheads="1"/>
          </p:cNvSpPr>
          <p:nvPr/>
        </p:nvSpPr>
        <p:spPr bwMode="auto">
          <a:xfrm>
            <a:off x="891540" y="2096929"/>
            <a:ext cx="1026414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effectLst/>
                <a:latin typeface="Courier New" panose="02070309020205020404" pitchFamily="49" charset="0"/>
              </a:rPr>
              <a:t>StackLayout</a:t>
            </a:r>
            <a:r>
              <a:rPr kumimoji="0" lang="en-US" altLang="en-US" sz="2000" b="0" i="0" u="none" strike="noStrike" cap="none" normalizeH="0" baseline="0" dirty="0" smtClean="0">
                <a:ln>
                  <a:noFill/>
                </a:ln>
                <a:effectLst/>
                <a:latin typeface="WeblySleek UI"/>
              </a:rPr>
              <a:t> organizes views in a one-dimensional line ("stack"), either horizontally or vertically. Views in a </a:t>
            </a:r>
            <a:r>
              <a:rPr kumimoji="0" lang="en-US" altLang="en-US" sz="2000" b="1" i="0" strike="noStrike" cap="none" normalizeH="0" baseline="0" dirty="0" err="1" smtClean="0">
                <a:ln>
                  <a:noFill/>
                </a:ln>
                <a:effectLst/>
                <a:latin typeface="Courier New" panose="02070309020205020404" pitchFamily="49" charset="0"/>
                <a:cs typeface="Courier New" panose="02070309020205020404" pitchFamily="49" charset="0"/>
              </a:rPr>
              <a:t>StackLayout</a:t>
            </a:r>
            <a:r>
              <a:rPr kumimoji="0" lang="en-US" altLang="en-US" sz="2000" b="0" i="0" u="none" strike="noStrike" cap="none" normalizeH="0" baseline="0" dirty="0" smtClean="0">
                <a:ln>
                  <a:noFill/>
                </a:ln>
                <a:effectLst/>
                <a:latin typeface="WeblySleek UI"/>
              </a:rPr>
              <a:t> can be sized based on the space in the layout using layout options. Positioning is determined by the order views were added to the layout and the layout options of the views.</a:t>
            </a:r>
            <a:r>
              <a:rPr kumimoji="0" lang="en-US" altLang="en-US" sz="2000" b="0" i="0" u="none" strike="noStrike" cap="none" normalizeH="0" baseline="0" dirty="0" smtClean="0">
                <a:ln>
                  <a:noFill/>
                </a:ln>
                <a:effectLst/>
              </a:rPr>
              <a:t> </a:t>
            </a:r>
          </a:p>
        </p:txBody>
      </p:sp>
      <p:sp>
        <p:nvSpPr>
          <p:cNvPr id="8" name="Rectangle 3"/>
          <p:cNvSpPr>
            <a:spLocks noChangeArrowheads="1"/>
          </p:cNvSpPr>
          <p:nvPr/>
        </p:nvSpPr>
        <p:spPr bwMode="auto">
          <a:xfrm>
            <a:off x="891540" y="3665399"/>
            <a:ext cx="10264140"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smtClean="0">
                <a:latin typeface="Courier New" panose="02070309020205020404" pitchFamily="49" charset="0"/>
                <a:cs typeface="Courier New" panose="02070309020205020404" pitchFamily="49" charset="0"/>
              </a:rPr>
              <a:t>Grid</a:t>
            </a:r>
            <a:r>
              <a:rPr kumimoji="0" lang="en-US" altLang="en-US" sz="2000" b="0" i="0" u="none" strike="noStrike" cap="none" normalizeH="0" baseline="0" dirty="0" smtClean="0">
                <a:ln>
                  <a:noFill/>
                </a:ln>
                <a:effectLst/>
                <a:latin typeface="WeblySleek UI"/>
              </a:rPr>
              <a:t> supports arranging views into rows and columns. Rows and columns can be set to have proportional sizes or absolute sizes. The</a:t>
            </a:r>
            <a:r>
              <a:rPr kumimoji="0" lang="en-US" altLang="en-US" sz="2000" b="0" i="0" u="none" strike="noStrike" cap="none" normalizeH="0" dirty="0" smtClean="0">
                <a:ln>
                  <a:noFill/>
                </a:ln>
                <a:effectLst/>
                <a:latin typeface="WeblySleek UI"/>
              </a:rPr>
              <a:t> Grid</a:t>
            </a:r>
            <a:r>
              <a:rPr kumimoji="0" lang="en-US" altLang="en-US" sz="2000" b="0" i="0" u="none" strike="noStrike" cap="none" normalizeH="0" baseline="0" dirty="0" smtClean="0">
                <a:ln>
                  <a:noFill/>
                </a:ln>
                <a:effectLst/>
                <a:latin typeface="WeblySleek UI"/>
              </a:rPr>
              <a:t> layout should not be confused with traditional tables and is not intended to present tabular data.</a:t>
            </a:r>
            <a:r>
              <a:rPr lang="en-US" altLang="en-US" sz="2000" dirty="0">
                <a:latin typeface="WeblySleek UI"/>
              </a:rPr>
              <a:t> </a:t>
            </a:r>
            <a:r>
              <a:rPr lang="en-US" altLang="en-US" sz="2000" dirty="0" smtClean="0">
                <a:latin typeface="WeblySleek UI"/>
              </a:rPr>
              <a:t>Grid </a:t>
            </a:r>
            <a:r>
              <a:rPr kumimoji="0" lang="en-US" altLang="en-US" sz="2000" b="0" i="0" u="none" strike="noStrike" cap="none" normalizeH="0" baseline="0" dirty="0" smtClean="0">
                <a:ln>
                  <a:noFill/>
                </a:ln>
                <a:effectLst/>
                <a:latin typeface="WeblySleek UI"/>
              </a:rPr>
              <a:t>does not have the concept of row, column or cell formatting. Unlike HTML tables,</a:t>
            </a:r>
            <a:r>
              <a:rPr kumimoji="0" lang="en-US" altLang="en-US" sz="2000" b="0" i="0" u="none" strike="noStrike" cap="none" normalizeH="0" dirty="0" smtClean="0">
                <a:ln>
                  <a:noFill/>
                </a:ln>
                <a:effectLst/>
                <a:latin typeface="WeblySleek UI"/>
              </a:rPr>
              <a:t> Grid</a:t>
            </a:r>
            <a:r>
              <a:rPr kumimoji="0" lang="en-US" altLang="en-US" sz="2000" b="0" i="0" u="none" strike="noStrike" cap="none" normalizeH="0" baseline="0" dirty="0" smtClean="0">
                <a:ln>
                  <a:noFill/>
                </a:ln>
                <a:effectLst/>
                <a:latin typeface="WeblySleek UI"/>
              </a:rPr>
              <a:t> is purely intended for laying out content.</a:t>
            </a:r>
            <a:r>
              <a:rPr kumimoji="0" lang="en-US" altLang="en-US" sz="2000" b="0" i="0" u="none" strike="noStrike" cap="none" normalizeH="0" baseline="0" dirty="0" smtClean="0">
                <a:ln>
                  <a:noFill/>
                </a:ln>
                <a:effectLst/>
              </a:rPr>
              <a:t> </a:t>
            </a:r>
          </a:p>
        </p:txBody>
      </p:sp>
    </p:spTree>
    <p:extLst>
      <p:ext uri="{BB962C8B-B14F-4D97-AF65-F5344CB8AC3E}">
        <p14:creationId xmlns:p14="http://schemas.microsoft.com/office/powerpoint/2010/main" val="1773327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90224"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ActivityIndicator</a:t>
            </a:r>
            <a:endParaRPr lang="en-US" sz="1765" dirty="0">
              <a:solidFill>
                <a:schemeClr val="bg2"/>
              </a:solidFill>
              <a:cs typeface="Helvetica Light"/>
            </a:endParaRPr>
          </a:p>
        </p:txBody>
      </p:sp>
      <p:sp>
        <p:nvSpPr>
          <p:cNvPr id="11" name="Rounded Rectangle 10"/>
          <p:cNvSpPr/>
          <p:nvPr/>
        </p:nvSpPr>
        <p:spPr>
          <a:xfrm>
            <a:off x="2774808"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BoxView</a:t>
            </a:r>
            <a:endParaRPr lang="en-US" sz="1765" dirty="0">
              <a:solidFill>
                <a:schemeClr val="bg2"/>
              </a:solidFill>
              <a:cs typeface="Helvetica Light"/>
            </a:endParaRPr>
          </a:p>
        </p:txBody>
      </p:sp>
      <p:sp>
        <p:nvSpPr>
          <p:cNvPr id="12" name="Rounded Rectangle 11"/>
          <p:cNvSpPr/>
          <p:nvPr/>
        </p:nvSpPr>
        <p:spPr>
          <a:xfrm>
            <a:off x="5059392" y="1817152"/>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1"/>
                </a:solidFill>
                <a:cs typeface="Helvetica Light"/>
              </a:rPr>
              <a:t>Button</a:t>
            </a:r>
          </a:p>
        </p:txBody>
      </p:sp>
      <p:sp>
        <p:nvSpPr>
          <p:cNvPr id="13" name="Rounded Rectangle 12"/>
          <p:cNvSpPr/>
          <p:nvPr/>
        </p:nvSpPr>
        <p:spPr>
          <a:xfrm>
            <a:off x="7343976"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DatePicker</a:t>
            </a:r>
            <a:endParaRPr lang="en-US" sz="1765" dirty="0">
              <a:solidFill>
                <a:schemeClr val="bg2"/>
              </a:solidFill>
              <a:cs typeface="Helvetica Light"/>
            </a:endParaRPr>
          </a:p>
        </p:txBody>
      </p:sp>
      <p:sp>
        <p:nvSpPr>
          <p:cNvPr id="14" name="Rounded Rectangle 13"/>
          <p:cNvSpPr/>
          <p:nvPr/>
        </p:nvSpPr>
        <p:spPr>
          <a:xfrm>
            <a:off x="9628558" y="18171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Editor</a:t>
            </a:r>
          </a:p>
        </p:txBody>
      </p:sp>
      <p:sp>
        <p:nvSpPr>
          <p:cNvPr id="15" name="Rounded Rectangle 14"/>
          <p:cNvSpPr/>
          <p:nvPr/>
        </p:nvSpPr>
        <p:spPr>
          <a:xfrm>
            <a:off x="490224" y="2744529"/>
            <a:ext cx="2033897" cy="666313"/>
          </a:xfrm>
          <a:prstGeom prst="roundRect">
            <a:avLst>
              <a:gd name="adj" fmla="val 0"/>
            </a:avLst>
          </a:prstGeom>
          <a:solidFill>
            <a:srgbClr val="92D050"/>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1"/>
                </a:solidFill>
                <a:cs typeface="Helvetica Light"/>
              </a:rPr>
              <a:t>Entry</a:t>
            </a:r>
          </a:p>
        </p:txBody>
      </p:sp>
      <p:sp>
        <p:nvSpPr>
          <p:cNvPr id="16" name="Rounded Rectangle 15"/>
          <p:cNvSpPr/>
          <p:nvPr/>
        </p:nvSpPr>
        <p:spPr>
          <a:xfrm>
            <a:off x="2774808" y="2744529"/>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Image</a:t>
            </a:r>
          </a:p>
        </p:txBody>
      </p:sp>
      <p:sp>
        <p:nvSpPr>
          <p:cNvPr id="17" name="Rounded Rectangle 16"/>
          <p:cNvSpPr/>
          <p:nvPr/>
        </p:nvSpPr>
        <p:spPr>
          <a:xfrm>
            <a:off x="5059392" y="2744529"/>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1"/>
                </a:solidFill>
                <a:cs typeface="Helvetica Light"/>
              </a:rPr>
              <a:t>Label</a:t>
            </a:r>
          </a:p>
        </p:txBody>
      </p:sp>
      <p:sp>
        <p:nvSpPr>
          <p:cNvPr id="18" name="Rounded Rectangle 17"/>
          <p:cNvSpPr/>
          <p:nvPr/>
        </p:nvSpPr>
        <p:spPr>
          <a:xfrm>
            <a:off x="7343976" y="2744529"/>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1"/>
                </a:solidFill>
                <a:cs typeface="Helvetica Light"/>
              </a:rPr>
              <a:t>ListView</a:t>
            </a:r>
            <a:endParaRPr lang="en-US" sz="1765" dirty="0">
              <a:solidFill>
                <a:schemeClr val="bg1"/>
              </a:solidFill>
              <a:cs typeface="Helvetica Light"/>
            </a:endParaRPr>
          </a:p>
        </p:txBody>
      </p:sp>
      <p:sp>
        <p:nvSpPr>
          <p:cNvPr id="19" name="Rounded Rectangle 18"/>
          <p:cNvSpPr/>
          <p:nvPr/>
        </p:nvSpPr>
        <p:spPr>
          <a:xfrm>
            <a:off x="9628558" y="2744529"/>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Map</a:t>
            </a:r>
          </a:p>
        </p:txBody>
      </p:sp>
      <p:sp>
        <p:nvSpPr>
          <p:cNvPr id="20" name="Rounded Rectangle 19"/>
          <p:cNvSpPr/>
          <p:nvPr/>
        </p:nvSpPr>
        <p:spPr>
          <a:xfrm>
            <a:off x="490224"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OpenGLView</a:t>
            </a:r>
            <a:endParaRPr lang="en-US" sz="1765" dirty="0">
              <a:solidFill>
                <a:schemeClr val="bg2"/>
              </a:solidFill>
              <a:cs typeface="Helvetica Light"/>
            </a:endParaRPr>
          </a:p>
        </p:txBody>
      </p:sp>
      <p:sp>
        <p:nvSpPr>
          <p:cNvPr id="21" name="Rounded Rectangle 20"/>
          <p:cNvSpPr/>
          <p:nvPr/>
        </p:nvSpPr>
        <p:spPr>
          <a:xfrm>
            <a:off x="2774808"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Picker</a:t>
            </a:r>
          </a:p>
        </p:txBody>
      </p:sp>
      <p:sp>
        <p:nvSpPr>
          <p:cNvPr id="22" name="Rounded Rectangle 21"/>
          <p:cNvSpPr/>
          <p:nvPr/>
        </p:nvSpPr>
        <p:spPr>
          <a:xfrm>
            <a:off x="5059392"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ProgressBar</a:t>
            </a:r>
            <a:endParaRPr lang="en-US" sz="1765" dirty="0">
              <a:solidFill>
                <a:schemeClr val="bg2"/>
              </a:solidFill>
              <a:cs typeface="Helvetica Light"/>
            </a:endParaRPr>
          </a:p>
        </p:txBody>
      </p:sp>
      <p:sp>
        <p:nvSpPr>
          <p:cNvPr id="23" name="Rounded Rectangle 22"/>
          <p:cNvSpPr/>
          <p:nvPr/>
        </p:nvSpPr>
        <p:spPr>
          <a:xfrm>
            <a:off x="7343976"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SearchBar</a:t>
            </a:r>
            <a:endParaRPr lang="en-US" sz="1765" dirty="0">
              <a:solidFill>
                <a:schemeClr val="bg2"/>
              </a:solidFill>
              <a:cs typeface="Helvetica Light"/>
            </a:endParaRPr>
          </a:p>
        </p:txBody>
      </p:sp>
      <p:sp>
        <p:nvSpPr>
          <p:cNvPr id="24" name="Rounded Rectangle 23"/>
          <p:cNvSpPr/>
          <p:nvPr/>
        </p:nvSpPr>
        <p:spPr>
          <a:xfrm>
            <a:off x="9628558" y="36719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Slider</a:t>
            </a:r>
          </a:p>
        </p:txBody>
      </p:sp>
      <p:sp>
        <p:nvSpPr>
          <p:cNvPr id="25" name="Rounded Rectangle 24"/>
          <p:cNvSpPr/>
          <p:nvPr/>
        </p:nvSpPr>
        <p:spPr>
          <a:xfrm>
            <a:off x="490224" y="459928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Stepper</a:t>
            </a:r>
          </a:p>
        </p:txBody>
      </p:sp>
      <p:sp>
        <p:nvSpPr>
          <p:cNvPr id="26" name="Rounded Rectangle 25"/>
          <p:cNvSpPr/>
          <p:nvPr/>
        </p:nvSpPr>
        <p:spPr>
          <a:xfrm>
            <a:off x="2774808" y="459928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TableView</a:t>
            </a:r>
            <a:endParaRPr lang="en-US" sz="1765" dirty="0">
              <a:solidFill>
                <a:schemeClr val="bg2"/>
              </a:solidFill>
              <a:cs typeface="Helvetica Light"/>
            </a:endParaRPr>
          </a:p>
        </p:txBody>
      </p:sp>
      <p:sp>
        <p:nvSpPr>
          <p:cNvPr id="27" name="Rounded Rectangle 26"/>
          <p:cNvSpPr/>
          <p:nvPr/>
        </p:nvSpPr>
        <p:spPr>
          <a:xfrm>
            <a:off x="5059392" y="459928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TimePicker</a:t>
            </a:r>
            <a:endParaRPr lang="en-US" sz="1765" dirty="0">
              <a:solidFill>
                <a:schemeClr val="bg2"/>
              </a:solidFill>
              <a:cs typeface="Helvetica Light"/>
            </a:endParaRPr>
          </a:p>
        </p:txBody>
      </p:sp>
      <p:sp>
        <p:nvSpPr>
          <p:cNvPr id="28" name="Rounded Rectangle 27"/>
          <p:cNvSpPr/>
          <p:nvPr/>
        </p:nvSpPr>
        <p:spPr>
          <a:xfrm>
            <a:off x="7343976" y="4606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WebView</a:t>
            </a:r>
            <a:endParaRPr lang="en-US" sz="1765" dirty="0">
              <a:solidFill>
                <a:schemeClr val="bg2"/>
              </a:solidFill>
              <a:cs typeface="Helvetica Light"/>
            </a:endParaRPr>
          </a:p>
        </p:txBody>
      </p:sp>
      <p:sp>
        <p:nvSpPr>
          <p:cNvPr id="29" name="Rounded Rectangle 28"/>
          <p:cNvSpPr/>
          <p:nvPr/>
        </p:nvSpPr>
        <p:spPr>
          <a:xfrm>
            <a:off x="9628558" y="4606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EntryCell</a:t>
            </a:r>
            <a:endParaRPr lang="en-US" sz="1765" dirty="0">
              <a:solidFill>
                <a:schemeClr val="bg2"/>
              </a:solidFill>
              <a:cs typeface="Helvetica Light"/>
            </a:endParaRPr>
          </a:p>
        </p:txBody>
      </p:sp>
      <p:sp>
        <p:nvSpPr>
          <p:cNvPr id="30" name="Rounded Rectangle 29"/>
          <p:cNvSpPr/>
          <p:nvPr/>
        </p:nvSpPr>
        <p:spPr>
          <a:xfrm>
            <a:off x="490224" y="552666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ImageCell</a:t>
            </a:r>
            <a:endParaRPr lang="en-US" sz="1765" dirty="0">
              <a:solidFill>
                <a:schemeClr val="bg2"/>
              </a:solidFill>
              <a:cs typeface="Helvetica Light"/>
            </a:endParaRPr>
          </a:p>
        </p:txBody>
      </p:sp>
      <p:sp>
        <p:nvSpPr>
          <p:cNvPr id="31" name="Rounded Rectangle 30"/>
          <p:cNvSpPr/>
          <p:nvPr/>
        </p:nvSpPr>
        <p:spPr>
          <a:xfrm>
            <a:off x="2774808" y="552666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SwitchCell</a:t>
            </a:r>
            <a:endParaRPr lang="en-US" sz="1765" dirty="0">
              <a:solidFill>
                <a:schemeClr val="bg2"/>
              </a:solidFill>
              <a:cs typeface="Helvetica Light"/>
            </a:endParaRPr>
          </a:p>
        </p:txBody>
      </p:sp>
      <p:sp>
        <p:nvSpPr>
          <p:cNvPr id="32" name="Rounded Rectangle 31"/>
          <p:cNvSpPr/>
          <p:nvPr/>
        </p:nvSpPr>
        <p:spPr>
          <a:xfrm>
            <a:off x="5059392" y="552666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TextCell</a:t>
            </a:r>
            <a:endParaRPr lang="en-US" sz="1765" dirty="0">
              <a:solidFill>
                <a:schemeClr val="bg2"/>
              </a:solidFill>
              <a:cs typeface="Helvetica Light"/>
            </a:endParaRPr>
          </a:p>
        </p:txBody>
      </p:sp>
      <p:sp>
        <p:nvSpPr>
          <p:cNvPr id="33" name="Rounded Rectangle 32"/>
          <p:cNvSpPr/>
          <p:nvPr/>
        </p:nvSpPr>
        <p:spPr>
          <a:xfrm>
            <a:off x="7343976" y="5526663"/>
            <a:ext cx="2033897" cy="666313"/>
          </a:xfrm>
          <a:prstGeom prst="roundRect">
            <a:avLst>
              <a:gd name="adj" fmla="val 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1"/>
                </a:solidFill>
                <a:cs typeface="Helvetica Light"/>
              </a:rPr>
              <a:t>ViewCell</a:t>
            </a:r>
            <a:endParaRPr lang="en-US" sz="1765" dirty="0">
              <a:solidFill>
                <a:schemeClr val="bg1"/>
              </a:solidFill>
              <a:cs typeface="Helvetica Light"/>
            </a:endParaRPr>
          </a:p>
        </p:txBody>
      </p:sp>
      <p:sp>
        <p:nvSpPr>
          <p:cNvPr id="5" name="Title 4"/>
          <p:cNvSpPr>
            <a:spLocks noGrp="1"/>
          </p:cNvSpPr>
          <p:nvPr>
            <p:ph type="title"/>
          </p:nvPr>
        </p:nvSpPr>
        <p:spPr/>
        <p:txBody>
          <a:bodyPr/>
          <a:lstStyle/>
          <a:p>
            <a:r>
              <a:rPr lang="en-US" dirty="0"/>
              <a:t>Controls</a:t>
            </a:r>
          </a:p>
        </p:txBody>
      </p:sp>
    </p:spTree>
    <p:extLst>
      <p:ext uri="{BB962C8B-B14F-4D97-AF65-F5344CB8AC3E}">
        <p14:creationId xmlns:p14="http://schemas.microsoft.com/office/powerpoint/2010/main" val="37632548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MVVM Pattern</a:t>
            </a:r>
            <a:endParaRPr lang="en-US" dirty="0"/>
          </a:p>
        </p:txBody>
      </p:sp>
      <p:sp>
        <p:nvSpPr>
          <p:cNvPr id="34" name="Rectangle 33"/>
          <p:cNvSpPr/>
          <p:nvPr/>
        </p:nvSpPr>
        <p:spPr>
          <a:xfrm>
            <a:off x="8731976" y="2554854"/>
            <a:ext cx="2295018" cy="2211880"/>
          </a:xfrm>
          <a:prstGeom prst="rect">
            <a:avLst/>
          </a:prstGeom>
          <a:solidFill>
            <a:srgbClr val="F66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Model</a:t>
            </a:r>
          </a:p>
        </p:txBody>
      </p:sp>
      <p:sp>
        <p:nvSpPr>
          <p:cNvPr id="35" name="Rectangle 34"/>
          <p:cNvSpPr/>
          <p:nvPr/>
        </p:nvSpPr>
        <p:spPr>
          <a:xfrm>
            <a:off x="4892128" y="2554854"/>
            <a:ext cx="2663101" cy="2211880"/>
          </a:xfrm>
          <a:prstGeom prst="rect">
            <a:avLst/>
          </a:prstGeom>
          <a:solidFill>
            <a:srgbClr val="44B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ViewModel</a:t>
            </a:r>
          </a:p>
        </p:txBody>
      </p:sp>
      <p:sp>
        <p:nvSpPr>
          <p:cNvPr id="36" name="Rectangle 35"/>
          <p:cNvSpPr/>
          <p:nvPr/>
        </p:nvSpPr>
        <p:spPr>
          <a:xfrm>
            <a:off x="1504408" y="2554854"/>
            <a:ext cx="2295018" cy="2211880"/>
          </a:xfrm>
          <a:prstGeom prst="rect">
            <a:avLst/>
          </a:prstGeom>
          <a:solidFill>
            <a:srgbClr val="1FA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View</a:t>
            </a:r>
          </a:p>
        </p:txBody>
      </p:sp>
      <p:cxnSp>
        <p:nvCxnSpPr>
          <p:cNvPr id="37" name="Straight Connector 36"/>
          <p:cNvCxnSpPr/>
          <p:nvPr/>
        </p:nvCxnSpPr>
        <p:spPr>
          <a:xfrm flipV="1">
            <a:off x="3868255" y="3660794"/>
            <a:ext cx="955044" cy="1"/>
          </a:xfrm>
          <a:prstGeom prst="line">
            <a:avLst/>
          </a:prstGeom>
          <a:noFill/>
          <a:ln w="76200">
            <a:solidFill>
              <a:srgbClr val="76828C"/>
            </a:solidFill>
            <a:headEnd type="triangl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rot="5400000" flipH="1" flipV="1">
            <a:off x="8203349" y="2655084"/>
            <a:ext cx="2857" cy="697860"/>
          </a:xfrm>
          <a:prstGeom prst="line">
            <a:avLst/>
          </a:prstGeom>
          <a:noFill/>
          <a:ln w="76200">
            <a:solidFill>
              <a:srgbClr val="76828C"/>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rot="5400000">
            <a:off x="8080999" y="3884277"/>
            <a:ext cx="2857" cy="697860"/>
          </a:xfrm>
          <a:prstGeom prst="line">
            <a:avLst/>
          </a:prstGeom>
          <a:noFill/>
          <a:ln w="76200">
            <a:solidFill>
              <a:srgbClr val="76828C"/>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Tree>
    <p:extLst>
      <p:ext uri="{BB962C8B-B14F-4D97-AF65-F5344CB8AC3E}">
        <p14:creationId xmlns:p14="http://schemas.microsoft.com/office/powerpoint/2010/main" val="19618343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REST</a:t>
            </a:r>
            <a:endParaRPr lang="en-US" dirty="0"/>
          </a:p>
        </p:txBody>
      </p: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
        <p:nvSpPr>
          <p:cNvPr id="2" name="TextBox 1"/>
          <p:cNvSpPr txBox="1"/>
          <p:nvPr/>
        </p:nvSpPr>
        <p:spPr>
          <a:xfrm>
            <a:off x="1097280" y="1905936"/>
            <a:ext cx="4274820" cy="2031325"/>
          </a:xfrm>
          <a:prstGeom prst="rect">
            <a:avLst/>
          </a:prstGeom>
          <a:noFill/>
        </p:spPr>
        <p:txBody>
          <a:bodyPr wrap="square" rtlCol="0">
            <a:spAutoFit/>
          </a:bodyPr>
          <a:lstStyle/>
          <a:p>
            <a:r>
              <a:rPr lang="en-US" dirty="0"/>
              <a:t>RESTful applications use HTTP requests to post data (create and/or update), </a:t>
            </a:r>
            <a:endParaRPr lang="en-US" dirty="0" smtClean="0"/>
          </a:p>
          <a:p>
            <a:r>
              <a:rPr lang="en-US" dirty="0" smtClean="0"/>
              <a:t>read </a:t>
            </a:r>
            <a:r>
              <a:rPr lang="en-US" dirty="0"/>
              <a:t>data (e.g., make queries), and </a:t>
            </a:r>
            <a:endParaRPr lang="en-US" dirty="0" smtClean="0"/>
          </a:p>
          <a:p>
            <a:r>
              <a:rPr lang="en-US" dirty="0" smtClean="0"/>
              <a:t>delete </a:t>
            </a:r>
            <a:r>
              <a:rPr lang="en-US" dirty="0"/>
              <a:t>data</a:t>
            </a:r>
            <a:r>
              <a:rPr lang="en-US" dirty="0" smtClean="0"/>
              <a:t>.</a:t>
            </a:r>
          </a:p>
          <a:p>
            <a:endParaRPr lang="en-US" dirty="0"/>
          </a:p>
          <a:p>
            <a:r>
              <a:rPr lang="en-US" dirty="0" smtClean="0"/>
              <a:t>Thus</a:t>
            </a:r>
            <a:r>
              <a:rPr lang="en-US" dirty="0"/>
              <a:t>, REST uses HTTP for all four CRUD (Create/Read/Update/Delete) operations.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800" y="2045721"/>
            <a:ext cx="4420194" cy="3927402"/>
          </a:xfrm>
          <a:prstGeom prst="rect">
            <a:avLst/>
          </a:prstGeom>
        </p:spPr>
      </p:pic>
    </p:spTree>
    <p:extLst>
      <p:ext uri="{BB962C8B-B14F-4D97-AF65-F5344CB8AC3E}">
        <p14:creationId xmlns:p14="http://schemas.microsoft.com/office/powerpoint/2010/main" val="4709920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Realm</a:t>
            </a:r>
            <a:endParaRPr lang="en-US" dirty="0"/>
          </a:p>
        </p:txBody>
      </p: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
        <p:nvSpPr>
          <p:cNvPr id="2" name="TextBox 1"/>
          <p:cNvSpPr txBox="1"/>
          <p:nvPr/>
        </p:nvSpPr>
        <p:spPr>
          <a:xfrm>
            <a:off x="1041229" y="1925254"/>
            <a:ext cx="10058400" cy="2585323"/>
          </a:xfrm>
          <a:prstGeom prst="rect">
            <a:avLst/>
          </a:prstGeom>
          <a:noFill/>
        </p:spPr>
        <p:txBody>
          <a:bodyPr wrap="square" rtlCol="0">
            <a:spAutoFit/>
          </a:bodyPr>
          <a:lstStyle/>
          <a:p>
            <a:r>
              <a:rPr lang="en-US" b="1" dirty="0"/>
              <a:t>Mobile-first:</a:t>
            </a:r>
            <a:r>
              <a:rPr lang="en-US" dirty="0"/>
              <a:t> Realm is the first database built from the ground up to run directly inside phones, tablets and wearables.</a:t>
            </a:r>
          </a:p>
          <a:p>
            <a:r>
              <a:rPr lang="en-US" b="1" dirty="0"/>
              <a:t>Simple:</a:t>
            </a:r>
            <a:r>
              <a:rPr lang="en-US" dirty="0"/>
              <a:t> Data is directly </a:t>
            </a:r>
            <a:r>
              <a:rPr lang="en-US" dirty="0">
                <a:hlinkClick r:id="rId3"/>
              </a:rPr>
              <a:t>exposed as objects</a:t>
            </a:r>
            <a:r>
              <a:rPr lang="en-US" dirty="0"/>
              <a:t> and </a:t>
            </a:r>
            <a:r>
              <a:rPr lang="en-US" dirty="0" err="1">
                <a:hlinkClick r:id="rId4"/>
              </a:rPr>
              <a:t>queryable</a:t>
            </a:r>
            <a:r>
              <a:rPr lang="en-US" dirty="0">
                <a:hlinkClick r:id="rId4"/>
              </a:rPr>
              <a:t> by code</a:t>
            </a:r>
            <a:r>
              <a:rPr lang="en-US" dirty="0"/>
              <a:t>, removing the need for ORM's riddled with performance &amp; maintenance issues. Plus, we've worked hard to </a:t>
            </a:r>
            <a:r>
              <a:rPr lang="en-US" dirty="0">
                <a:hlinkClick r:id="rId5"/>
              </a:rPr>
              <a:t>keep our API down to just 3 common classes</a:t>
            </a:r>
            <a:r>
              <a:rPr lang="en-US" dirty="0"/>
              <a:t>(</a:t>
            </a:r>
            <a:r>
              <a:rPr lang="en-US" dirty="0" err="1"/>
              <a:t>RealmObject</a:t>
            </a:r>
            <a:r>
              <a:rPr lang="en-US" dirty="0"/>
              <a:t>, </a:t>
            </a:r>
            <a:r>
              <a:rPr lang="en-US" dirty="0" err="1"/>
              <a:t>RealmResults</a:t>
            </a:r>
            <a:r>
              <a:rPr lang="en-US" dirty="0"/>
              <a:t> and Realm): most of our users pick it up intuitively, getting simple apps up &amp; running in minutes.</a:t>
            </a:r>
          </a:p>
          <a:p>
            <a:r>
              <a:rPr lang="en-US" b="1" dirty="0"/>
              <a:t>Modern:</a:t>
            </a:r>
            <a:r>
              <a:rPr lang="en-US" dirty="0"/>
              <a:t> Realm supports relationships, generics, vectorization and modern C# idioms.</a:t>
            </a:r>
          </a:p>
          <a:p>
            <a:r>
              <a:rPr lang="en-US" b="1" dirty="0"/>
              <a:t>Fast:</a:t>
            </a:r>
            <a:r>
              <a:rPr lang="en-US" dirty="0"/>
              <a:t> Realm is faster than even raw SQLite on common operations, while maintaining an extremely rich feature set.</a:t>
            </a:r>
          </a:p>
        </p:txBody>
      </p:sp>
      <p:sp>
        <p:nvSpPr>
          <p:cNvPr id="6" name="TextBox 5"/>
          <p:cNvSpPr txBox="1"/>
          <p:nvPr/>
        </p:nvSpPr>
        <p:spPr>
          <a:xfrm>
            <a:off x="1041229" y="5286109"/>
            <a:ext cx="3741665" cy="369332"/>
          </a:xfrm>
          <a:prstGeom prst="rect">
            <a:avLst/>
          </a:prstGeom>
          <a:noFill/>
        </p:spPr>
        <p:txBody>
          <a:bodyPr wrap="none" rtlCol="0">
            <a:spAutoFit/>
          </a:bodyPr>
          <a:lstStyle/>
          <a:p>
            <a:r>
              <a:rPr lang="en-US" dirty="0">
                <a:hlinkClick r:id="rId6"/>
              </a:rPr>
              <a:t>https://realm.io/docs/xamarin/latest/</a:t>
            </a:r>
            <a:endParaRPr lang="en-US" dirty="0"/>
          </a:p>
        </p:txBody>
      </p:sp>
      <p:sp>
        <p:nvSpPr>
          <p:cNvPr id="7" name="TextBox 6"/>
          <p:cNvSpPr txBox="1"/>
          <p:nvPr/>
        </p:nvSpPr>
        <p:spPr>
          <a:xfrm>
            <a:off x="1041229" y="4713677"/>
            <a:ext cx="3932038" cy="369332"/>
          </a:xfrm>
          <a:prstGeom prst="rect">
            <a:avLst/>
          </a:prstGeom>
          <a:noFill/>
        </p:spPr>
        <p:txBody>
          <a:bodyPr wrap="none" rtlCol="0">
            <a:spAutoFit/>
          </a:bodyPr>
          <a:lstStyle/>
          <a:p>
            <a:r>
              <a:rPr lang="en-US" dirty="0">
                <a:hlinkClick r:id="rId7"/>
              </a:rPr>
              <a:t>https://github.com/realm/realm-dotnet</a:t>
            </a:r>
            <a:endParaRPr lang="en-US" dirty="0"/>
          </a:p>
        </p:txBody>
      </p:sp>
    </p:spTree>
    <p:extLst>
      <p:ext uri="{BB962C8B-B14F-4D97-AF65-F5344CB8AC3E}">
        <p14:creationId xmlns:p14="http://schemas.microsoft.com/office/powerpoint/2010/main" val="6487041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91540"/>
            <a:ext cx="10058400" cy="845820"/>
          </a:xfrm>
        </p:spPr>
        <p:txBody>
          <a:bodyPr/>
          <a:lstStyle/>
          <a:p>
            <a:r>
              <a:rPr lang="en-US" dirty="0" smtClean="0"/>
              <a:t>The End</a:t>
            </a:r>
            <a:endParaRPr lang="en-US" dirty="0"/>
          </a:p>
        </p:txBody>
      </p:sp>
      <p:sp>
        <p:nvSpPr>
          <p:cNvPr id="40" name="TextBox 39"/>
          <p:cNvSpPr txBox="1"/>
          <p:nvPr/>
        </p:nvSpPr>
        <p:spPr>
          <a:xfrm>
            <a:off x="2347685" y="5025574"/>
            <a:ext cx="4259115" cy="400110"/>
          </a:xfrm>
          <a:prstGeom prst="rect">
            <a:avLst/>
          </a:prstGeom>
          <a:noFill/>
        </p:spPr>
        <p:txBody>
          <a:bodyPr wrap="none" rtlCol="0">
            <a:spAutoFit/>
          </a:bodyPr>
          <a:lstStyle/>
          <a:p>
            <a:r>
              <a:rPr lang="en-US" sz="2000" dirty="0">
                <a:solidFill>
                  <a:schemeClr val="bg1"/>
                </a:solidFill>
              </a:rPr>
              <a:t>Presentation and Presentation Logic</a:t>
            </a:r>
          </a:p>
        </p:txBody>
      </p:sp>
      <p:sp>
        <p:nvSpPr>
          <p:cNvPr id="41" name="TextBox 40"/>
          <p:cNvSpPr txBox="1"/>
          <p:nvPr/>
        </p:nvSpPr>
        <p:spPr>
          <a:xfrm>
            <a:off x="8112414" y="5025574"/>
            <a:ext cx="2914580" cy="400110"/>
          </a:xfrm>
          <a:prstGeom prst="rect">
            <a:avLst/>
          </a:prstGeom>
          <a:noFill/>
        </p:spPr>
        <p:txBody>
          <a:bodyPr wrap="none" rtlCol="0">
            <a:spAutoFit/>
          </a:bodyPr>
          <a:lstStyle/>
          <a:p>
            <a:r>
              <a:rPr lang="en-US" sz="2000" dirty="0">
                <a:solidFill>
                  <a:schemeClr val="bg1"/>
                </a:solidFill>
              </a:rPr>
              <a:t>Business Logic and Data</a:t>
            </a:r>
          </a:p>
        </p:txBody>
      </p:sp>
      <p:sp>
        <p:nvSpPr>
          <p:cNvPr id="7" name="TextBox 6"/>
          <p:cNvSpPr txBox="1"/>
          <p:nvPr/>
        </p:nvSpPr>
        <p:spPr>
          <a:xfrm>
            <a:off x="1097280" y="2050487"/>
            <a:ext cx="10058400" cy="646331"/>
          </a:xfrm>
          <a:prstGeom prst="rect">
            <a:avLst/>
          </a:prstGeom>
          <a:noFill/>
        </p:spPr>
        <p:txBody>
          <a:bodyPr wrap="square" rtlCol="0">
            <a:spAutoFit/>
          </a:bodyPr>
          <a:lstStyle/>
          <a:p>
            <a:r>
              <a:rPr lang="en-US" sz="3600" b="1" dirty="0" smtClean="0"/>
              <a:t>Let’s code</a:t>
            </a:r>
            <a:endParaRPr lang="en-US" sz="3600" b="1" dirty="0"/>
          </a:p>
        </p:txBody>
      </p:sp>
      <p:sp>
        <p:nvSpPr>
          <p:cNvPr id="8" name="Text Placeholder 3"/>
          <p:cNvSpPr txBox="1">
            <a:spLocks/>
          </p:cNvSpPr>
          <p:nvPr/>
        </p:nvSpPr>
        <p:spPr>
          <a:xfrm>
            <a:off x="1097280" y="3933088"/>
            <a:ext cx="7835900" cy="129254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smtClean="0"/>
              <a:t>Andrew McCormack	- Xamarin Certified Developer</a:t>
            </a:r>
            <a:br>
              <a:rPr lang="en-US" sz="1600" smtClean="0"/>
            </a:br>
            <a:r>
              <a:rPr lang="en-US" sz="1600" smtClean="0"/>
              <a:t>Xamarin Forms MVVM with REST and Realm</a:t>
            </a:r>
            <a:br>
              <a:rPr lang="en-US" sz="1600" smtClean="0"/>
            </a:br>
            <a:r>
              <a:rPr lang="en-US" sz="1600" smtClean="0">
                <a:hlinkClick r:id="rId3"/>
              </a:rPr>
              <a:t>mccorm79@gmail.com</a:t>
            </a:r>
            <a:r>
              <a:rPr lang="en-US" sz="1600" smtClean="0"/>
              <a:t> / </a:t>
            </a:r>
            <a:r>
              <a:rPr lang="en-US" sz="1600" smtClean="0">
                <a:hlinkClick r:id="rId4"/>
              </a:rPr>
              <a:t>https://github.com/amccorma</a:t>
            </a:r>
            <a:endParaRPr lang="en-US" sz="1600" dirty="0"/>
          </a:p>
        </p:txBody>
      </p:sp>
    </p:spTree>
    <p:extLst>
      <p:ext uri="{BB962C8B-B14F-4D97-AF65-F5344CB8AC3E}">
        <p14:creationId xmlns:p14="http://schemas.microsoft.com/office/powerpoint/2010/main" val="180264364"/>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187</Words>
  <Application>Microsoft Office PowerPoint</Application>
  <PresentationFormat>Widescreen</PresentationFormat>
  <Paragraphs>83</Paragraphs>
  <Slides>9</Slides>
  <Notes>8</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9</vt:i4>
      </vt:variant>
    </vt:vector>
  </HeadingPairs>
  <TitlesOfParts>
    <vt:vector size="28" baseType="lpstr">
      <vt:lpstr>.AppleSystemUIFont</vt:lpstr>
      <vt:lpstr>Arial</vt:lpstr>
      <vt:lpstr>Avenir LT Pro 45 Book</vt:lpstr>
      <vt:lpstr>Calibri</vt:lpstr>
      <vt:lpstr>Calibri Light</vt:lpstr>
      <vt:lpstr>Consolas</vt:lpstr>
      <vt:lpstr>Courier New</vt:lpstr>
      <vt:lpstr>Helvetica</vt:lpstr>
      <vt:lpstr>Helvetica Light</vt:lpstr>
      <vt:lpstr>Menlo</vt:lpstr>
      <vt:lpstr>Segoe UI</vt:lpstr>
      <vt:lpstr>Segoe UI Light</vt:lpstr>
      <vt:lpstr>Segoe UI Semibold</vt:lpstr>
      <vt:lpstr>Times New Roman</vt:lpstr>
      <vt:lpstr>WeblySleek UI</vt:lpstr>
      <vt:lpstr>Wingdings</vt:lpstr>
      <vt:lpstr>XamarinTemplate</vt:lpstr>
      <vt:lpstr>Custom Design</vt:lpstr>
      <vt:lpstr>Retrospect</vt:lpstr>
      <vt:lpstr>Xamarin Forms MVVM with Realm and Rest</vt:lpstr>
      <vt:lpstr>Native Performance</vt:lpstr>
      <vt:lpstr>Layouts</vt:lpstr>
      <vt:lpstr>Layouts</vt:lpstr>
      <vt:lpstr>Controls</vt:lpstr>
      <vt:lpstr>MVVM Pattern</vt:lpstr>
      <vt:lpstr>REST</vt:lpstr>
      <vt:lpstr>Realm</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McCormack, Andrew (PA)</cp:lastModifiedBy>
  <cp:revision>145</cp:revision>
  <dcterms:created xsi:type="dcterms:W3CDTF">2015-05-05T21:43:30Z</dcterms:created>
  <dcterms:modified xsi:type="dcterms:W3CDTF">2016-11-10T14:47:17Z</dcterms:modified>
</cp:coreProperties>
</file>