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80" r:id="rId9"/>
    <p:sldId id="277" r:id="rId10"/>
    <p:sldId id="271" r:id="rId11"/>
    <p:sldId id="279" r:id="rId12"/>
    <p:sldId id="263" r:id="rId13"/>
    <p:sldId id="275" r:id="rId14"/>
    <p:sldId id="262" r:id="rId15"/>
    <p:sldId id="264" r:id="rId16"/>
    <p:sldId id="268" r:id="rId17"/>
    <p:sldId id="267" r:id="rId18"/>
    <p:sldId id="265" r:id="rId19"/>
    <p:sldId id="266" r:id="rId20"/>
    <p:sldId id="274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86410"/>
  </p:normalViewPr>
  <p:slideViewPr>
    <p:cSldViewPr snapToGrid="0">
      <p:cViewPr varScale="1">
        <p:scale>
          <a:sx n="97" d="100"/>
          <a:sy n="97" d="100"/>
        </p:scale>
        <p:origin x="1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7EB-3404-4726-99FC-333036A167CA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3FDE-2BAE-4035-BEF0-7CD83D692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083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AC684-48FC-47D1-BF08-A3B4019960CC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4DA4-BA54-492D-B785-97014E304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0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1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Observables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Ienumarable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vice </a:t>
            </a:r>
            <a:r>
              <a:rPr lang="de-DE" baseline="0" dirty="0" err="1" smtClean="0"/>
              <a:t>versa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5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AlbumsView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JistTV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Event</a:t>
            </a:r>
            <a:r>
              <a:rPr lang="de-DE" baseline="0" dirty="0" smtClean="0"/>
              <a:t> traps </a:t>
            </a:r>
            <a:r>
              <a:rPr lang="de-DE" baseline="0" dirty="0" err="1" smtClean="0"/>
              <a:t>concisely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14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Create_Bindings</a:t>
            </a:r>
            <a:r>
              <a:rPr lang="de-DE" baseline="0" dirty="0" smtClean="0"/>
              <a:t> I </a:t>
            </a:r>
          </a:p>
          <a:p>
            <a:r>
              <a:rPr lang="de-DE" baseline="0" dirty="0" smtClean="0"/>
              <a:t>Show </a:t>
            </a:r>
            <a:r>
              <a:rPr lang="de-DE" baseline="0" dirty="0" err="1" smtClean="0"/>
              <a:t>Fody</a:t>
            </a:r>
            <a:endParaRPr lang="de-DE" baseline="0" dirty="0" smtClean="0"/>
          </a:p>
          <a:p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View (Image URLs)</a:t>
            </a:r>
          </a:p>
          <a:p>
            <a:endParaRPr lang="de-DE" dirty="0" smtClean="0"/>
          </a:p>
          <a:p>
            <a:r>
              <a:rPr lang="de-DE" dirty="0" smtClean="0"/>
              <a:t>Show Binding </a:t>
            </a:r>
            <a:r>
              <a:rPr lang="de-DE" dirty="0" err="1" smtClean="0"/>
              <a:t>debugging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Button in </a:t>
            </a:r>
            <a:r>
              <a:rPr lang="de-DE" dirty="0" err="1" smtClean="0"/>
              <a:t>MainPage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MainPage.xaml.cs</a:t>
            </a:r>
            <a:endParaRPr lang="de-DE" baseline="0" dirty="0" smtClean="0"/>
          </a:p>
          <a:p>
            <a:r>
              <a:rPr lang="de-DE" baseline="0" dirty="0" smtClean="0"/>
              <a:t>Show </a:t>
            </a:r>
            <a:r>
              <a:rPr lang="de-DE" baseline="0" dirty="0" err="1" smtClean="0"/>
              <a:t>Debug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IsExceuting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0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Show also </a:t>
            </a:r>
            <a:r>
              <a:rPr lang="de-DE" dirty="0" err="1" smtClean="0"/>
              <a:t>WhenAnyValue</a:t>
            </a:r>
            <a:r>
              <a:rPr lang="de-DE" dirty="0" smtClean="0"/>
              <a:t> in </a:t>
            </a:r>
            <a:r>
              <a:rPr lang="de-DE" dirty="0" err="1" smtClean="0"/>
              <a:t>MainPage.xaml.cs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810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also </a:t>
            </a:r>
            <a:r>
              <a:rPr lang="de-DE" dirty="0" err="1" smtClean="0"/>
              <a:t>how</a:t>
            </a:r>
            <a:r>
              <a:rPr lang="de-DE" dirty="0" smtClean="0"/>
              <a:t> Elegant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Filter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UpdateMethod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Canfilter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4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Journey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UI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.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in an App </a:t>
            </a:r>
            <a:r>
              <a:rPr lang="de-DE" baseline="0" dirty="0" err="1" smtClean="0"/>
              <a:t>context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impossible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teach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Reactive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RxUI</a:t>
            </a:r>
            <a:r>
              <a:rPr lang="de-DE" baseline="0" dirty="0" smtClean="0"/>
              <a:t> in 50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 so I will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impression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Although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invented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20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Event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publishes</a:t>
            </a:r>
            <a:r>
              <a:rPr lang="de-DE" dirty="0" smtClean="0"/>
              <a:t> an</a:t>
            </a:r>
            <a:r>
              <a:rPr lang="de-DE" baseline="0" dirty="0" smtClean="0"/>
              <a:t> Observable for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events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chaining</a:t>
            </a:r>
            <a:r>
              <a:rPr lang="de-DE" baseline="0" dirty="0" smtClean="0"/>
              <a:t> Extension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5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Event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subjects</a:t>
            </a:r>
            <a:endParaRPr lang="de-DE" dirty="0" smtClean="0"/>
          </a:p>
          <a:p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Idisposable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subscription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Subscription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canceled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3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Messaging Center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flaws</a:t>
            </a:r>
            <a:r>
              <a:rPr lang="de-DE" dirty="0" smtClean="0"/>
              <a:t>:</a:t>
            </a:r>
          </a:p>
          <a:p>
            <a:r>
              <a:rPr lang="de-DE" dirty="0" smtClean="0"/>
              <a:t>Not </a:t>
            </a:r>
            <a:r>
              <a:rPr lang="de-DE" dirty="0" err="1" smtClean="0"/>
              <a:t>Typed</a:t>
            </a:r>
            <a:endParaRPr lang="de-DE" dirty="0" smtClean="0"/>
          </a:p>
          <a:p>
            <a:r>
              <a:rPr lang="de-DE" dirty="0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9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RxMediaPlayer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7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1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44969"/>
            <a:ext cx="10772775" cy="127803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23002"/>
            <a:ext cx="10753725" cy="48471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135" y="228945"/>
            <a:ext cx="10772775" cy="16581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iveui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scamoteur/ExpertDayDemo" TargetMode="External"/><Relationship Id="rId4" Type="http://schemas.openxmlformats.org/officeDocument/2006/relationships/hyperlink" Target="https://reactiveui.net/docs/resources/vide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hungry</a:t>
            </a:r>
            <a:r>
              <a:rPr lang="de-DE" dirty="0" smtClean="0"/>
              <a:t> for </a:t>
            </a:r>
            <a:r>
              <a:rPr lang="de-DE" dirty="0" err="1" smtClean="0"/>
              <a:t>ReactiveUI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endParaRPr lang="de-DE" dirty="0"/>
          </a:p>
        </p:txBody>
      </p:sp>
      <p:pic>
        <p:nvPicPr>
          <p:cNvPr id="1026" name="Picture 2" descr="https://d33wubrfki0l68.cloudfront.net/7a0d1f14db81231776ff568d2cfc3bff7b69234f/bb5b1/assets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260" y="574524"/>
            <a:ext cx="2074441" cy="20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406581" y="5437239"/>
            <a:ext cx="35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Thomas Burkhart</a:t>
            </a:r>
          </a:p>
          <a:p>
            <a:r>
              <a:rPr lang="de-DE" dirty="0" smtClean="0"/>
              <a:t>@</a:t>
            </a:r>
            <a:r>
              <a:rPr lang="de-DE" dirty="0" err="1" smtClean="0"/>
              <a:t>thomasburkhartb</a:t>
            </a:r>
            <a:endParaRPr lang="de-DE" dirty="0" smtClean="0"/>
          </a:p>
          <a:p>
            <a:r>
              <a:rPr lang="de-DE" dirty="0" smtClean="0"/>
              <a:t>blog.burkharts.net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Converting</a:t>
            </a:r>
            <a:r>
              <a:rPr lang="de-DE" dirty="0" smtClean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7606" y="1423002"/>
            <a:ext cx="10355138" cy="52924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city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result.Cities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Name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Temperature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city.Main.Temp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UsingAwait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6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…</a:t>
            </a:r>
            <a:r>
              <a:rPr lang="de-DE" dirty="0" err="1" smtClean="0"/>
              <a:t>to</a:t>
            </a:r>
            <a:r>
              <a:rPr lang="de-DE" dirty="0" smtClean="0"/>
              <a:t> Observables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7" y="1423002"/>
            <a:ext cx="10355138" cy="52924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(result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result.Cities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.Select(city =&gt;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{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 =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city.Main.Temp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})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RxApp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.MainThreadScheduler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.Subscribe(list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list);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81419" y="6429889"/>
            <a:ext cx="214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branch:SingleColumnListView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6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Calling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Calling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constructors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tricks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smtClean="0"/>
              <a:t>Tasks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for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fo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back!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marL="754380" lvl="4" indent="0">
              <a:buNone/>
            </a:pPr>
            <a:r>
              <a:rPr lang="de-DE" sz="2800" i="1" dirty="0" err="1" smtClean="0"/>
              <a:t>It‘s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more</a:t>
            </a:r>
            <a:r>
              <a:rPr lang="de-DE" sz="2800" i="1" dirty="0" smtClean="0"/>
              <a:t> like </a:t>
            </a:r>
            <a:r>
              <a:rPr lang="de-DE" sz="2800" i="1" dirty="0" err="1" smtClean="0"/>
              <a:t>setting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up</a:t>
            </a:r>
            <a:r>
              <a:rPr lang="de-DE" sz="2800" i="1" dirty="0" smtClean="0"/>
              <a:t> a </a:t>
            </a:r>
            <a:r>
              <a:rPr lang="de-DE" sz="2800" i="1" dirty="0" err="1" smtClean="0"/>
              <a:t>trap</a:t>
            </a:r>
            <a:r>
              <a:rPr lang="de-DE" sz="2800" i="1" dirty="0" smtClean="0"/>
              <a:t> for </a:t>
            </a:r>
            <a:r>
              <a:rPr lang="de-DE" sz="2800" i="1" dirty="0" err="1" smtClean="0"/>
              <a:t>data</a:t>
            </a:r>
            <a:r>
              <a:rPr lang="de-DE" sz="2800" i="1" dirty="0" smtClean="0"/>
              <a:t>/</a:t>
            </a:r>
            <a:r>
              <a:rPr lang="de-DE" sz="2800" i="1" dirty="0" err="1" smtClean="0"/>
              <a:t>events</a:t>
            </a:r>
            <a:endParaRPr lang="de-DE" sz="2800" i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in a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The </a:t>
            </a:r>
            <a:r>
              <a:rPr lang="de-DE" dirty="0" err="1" smtClean="0"/>
              <a:t>code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subscription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asyncronously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pPr marL="4572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30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ItemViewModels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423002"/>
            <a:ext cx="10753725" cy="53022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(cities =&gt;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.Buffer(2)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.Select(cities =&gt;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 = cities[0].Name,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 = cities[0].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Main.Temp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cities.Count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1 ? cities[1].Name 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cities.Count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1 ? cities[1].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Main.Temp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})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RxApp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.MainThreadScheduler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.Subscribe(list =&gt;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list);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DualColumnListView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MVVM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Forms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Android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iOS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Mac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Windows Forms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WPF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UWP</a:t>
            </a:r>
          </a:p>
          <a:p>
            <a:pPr marL="598932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on </a:t>
            </a:r>
            <a:r>
              <a:rPr lang="de-DE" dirty="0" err="1" smtClean="0"/>
              <a:t>Rx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31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Stop</a:t>
            </a:r>
            <a:r>
              <a:rPr lang="de-DE" dirty="0" smtClean="0"/>
              <a:t> (a)</a:t>
            </a:r>
            <a:r>
              <a:rPr lang="de-DE" dirty="0" err="1" smtClean="0"/>
              <a:t>waiting</a:t>
            </a:r>
            <a:endParaRPr lang="de-DE" dirty="0"/>
          </a:p>
        </p:txBody>
      </p:sp>
      <p:pic>
        <p:nvPicPr>
          <p:cNvPr id="1026" name="Picture 2" descr="https://www.doublegames.de/images/screenshots/crazy-machines_2_bi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34" y="1243613"/>
            <a:ext cx="7177771" cy="53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8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power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RxUI</a:t>
            </a:r>
            <a:r>
              <a:rPr lang="de-DE" dirty="0" smtClean="0"/>
              <a:t> </a:t>
            </a:r>
            <a:r>
              <a:rPr lang="de-DE" dirty="0" err="1" smtClean="0"/>
              <a:t>ViewModels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ReactiveObject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/>
              <a:t>and</a:t>
            </a:r>
            <a:r>
              <a:rPr lang="de-DE" dirty="0" smtClean="0"/>
              <a:t> Views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IViewFor</a:t>
            </a:r>
            <a:r>
              <a:rPr lang="de-DE" dirty="0" smtClean="0"/>
              <a:t>&lt;</a:t>
            </a:r>
            <a:r>
              <a:rPr lang="de-DE" dirty="0" err="1" smtClean="0">
                <a:solidFill>
                  <a:schemeClr val="accent1"/>
                </a:solidFill>
              </a:rPr>
              <a:t>ViewModelType</a:t>
            </a:r>
            <a:r>
              <a:rPr lang="de-DE" dirty="0" smtClean="0"/>
              <a:t>&gt;</a:t>
            </a:r>
          </a:p>
          <a:p>
            <a:pPr marL="4572" lvl="1" indent="0">
              <a:buNone/>
            </a:pPr>
            <a:endParaRPr lang="de-DE" dirty="0"/>
          </a:p>
          <a:p>
            <a:pPr marL="4572" lvl="1" indent="0">
              <a:buNone/>
            </a:pP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: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Bindings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ReactiveCommands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PropertyChange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WhenAnyValue</a:t>
            </a:r>
            <a:r>
              <a:rPr lang="de-DE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ReactiveObject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INotifyPropertyChanged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Helperfunctions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via </a:t>
            </a:r>
            <a:r>
              <a:rPr lang="de-DE" i="1" dirty="0" err="1" smtClean="0"/>
              <a:t>RaiseAndSetIfChanged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err="1" smtClean="0"/>
              <a:t>ReactiveUI.Fody</a:t>
            </a:r>
            <a:r>
              <a:rPr lang="de-DE" i="1" dirty="0" smtClean="0"/>
              <a:t> </a:t>
            </a:r>
            <a:r>
              <a:rPr lang="de-DE" i="1" dirty="0" err="1" smtClean="0"/>
              <a:t>makes</a:t>
            </a:r>
            <a:r>
              <a:rPr lang="de-DE" i="1" dirty="0" smtClean="0"/>
              <a:t> live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easier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4548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Bindings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Are </a:t>
            </a:r>
            <a:r>
              <a:rPr lang="de-DE" sz="3200" dirty="0" err="1" smtClean="0"/>
              <a:t>defined</a:t>
            </a:r>
            <a:r>
              <a:rPr lang="de-DE" sz="3200" dirty="0" smtClean="0"/>
              <a:t> in Code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Are Type </a:t>
            </a:r>
            <a:r>
              <a:rPr lang="de-DE" sz="3200" dirty="0" err="1" smtClean="0"/>
              <a:t>safe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Fully</a:t>
            </a:r>
            <a:r>
              <a:rPr lang="de-DE" sz="3200" dirty="0" smtClean="0"/>
              <a:t> </a:t>
            </a:r>
            <a:r>
              <a:rPr lang="de-DE" sz="3200" dirty="0" err="1" smtClean="0"/>
              <a:t>supported</a:t>
            </a:r>
            <a:r>
              <a:rPr lang="de-DE" sz="3200" dirty="0" smtClean="0"/>
              <a:t> </a:t>
            </a:r>
            <a:r>
              <a:rPr lang="de-DE" sz="3200" dirty="0" err="1" smtClean="0"/>
              <a:t>by</a:t>
            </a:r>
            <a:r>
              <a:rPr lang="de-DE" sz="3200" dirty="0" smtClean="0"/>
              <a:t> </a:t>
            </a:r>
            <a:r>
              <a:rPr lang="de-DE" sz="3200" dirty="0" err="1" smtClean="0"/>
              <a:t>Intellisense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Built</a:t>
            </a:r>
            <a:r>
              <a:rPr lang="de-DE" sz="3200" dirty="0" smtClean="0"/>
              <a:t> in Type </a:t>
            </a:r>
            <a:r>
              <a:rPr lang="de-DE" sz="3200" dirty="0" err="1" smtClean="0"/>
              <a:t>Conversion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Target Properties must </a:t>
            </a:r>
            <a:r>
              <a:rPr lang="de-DE" sz="3200" dirty="0" err="1" smtClean="0"/>
              <a:t>implement</a:t>
            </a:r>
            <a:r>
              <a:rPr lang="de-DE" sz="3200" dirty="0" smtClean="0"/>
              <a:t> </a:t>
            </a:r>
            <a:r>
              <a:rPr lang="de-DE" sz="3200" dirty="0" err="1" smtClean="0">
                <a:solidFill>
                  <a:schemeClr val="accent1"/>
                </a:solidFill>
              </a:rPr>
              <a:t>INotifyPropertyChanged</a:t>
            </a:r>
            <a:endParaRPr lang="de-DE" sz="3200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Creating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Bindings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smtClean="0">
                <a:solidFill>
                  <a:schemeClr val="accent1"/>
                </a:solidFill>
              </a:rPr>
              <a:t>I &amp; II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423002"/>
            <a:ext cx="11004067" cy="484719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Prevents</a:t>
            </a:r>
            <a:r>
              <a:rPr lang="de-DE" sz="3200" dirty="0" smtClean="0"/>
              <a:t> double </a:t>
            </a:r>
            <a:r>
              <a:rPr lang="de-DE" sz="3200" dirty="0" err="1" smtClean="0"/>
              <a:t>invocations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Offers</a:t>
            </a:r>
            <a:r>
              <a:rPr lang="de-DE" sz="3200" dirty="0" smtClean="0"/>
              <a:t> Observables for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IsExcuting</a:t>
            </a:r>
            <a:endParaRPr lang="de-DE" sz="3200" dirty="0" smtClean="0"/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ThrownExceptions</a:t>
            </a:r>
            <a:endParaRPr lang="de-DE" sz="3200" dirty="0" smtClean="0"/>
          </a:p>
          <a:p>
            <a:pPr marL="598932" lvl="1"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3200" dirty="0" smtClean="0"/>
              <a:t> Takes an Observable for </a:t>
            </a:r>
            <a:r>
              <a:rPr lang="de-DE" sz="3200" dirty="0" err="1" smtClean="0"/>
              <a:t>CanExecute</a:t>
            </a:r>
            <a:endParaRPr lang="de-DE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3200" dirty="0" smtClean="0"/>
              <a:t> </a:t>
            </a:r>
            <a:r>
              <a:rPr lang="de-DE" sz="3200" dirty="0" err="1" smtClean="0"/>
              <a:t>Has</a:t>
            </a:r>
            <a:r>
              <a:rPr lang="de-DE" sz="3200" dirty="0" smtClean="0"/>
              <a:t> </a:t>
            </a:r>
            <a:r>
              <a:rPr lang="de-DE" sz="3200" dirty="0" err="1" smtClean="0"/>
              <a:t>overloads</a:t>
            </a:r>
            <a:r>
              <a:rPr lang="de-DE" sz="3200" dirty="0" smtClean="0"/>
              <a:t> for </a:t>
            </a:r>
            <a:r>
              <a:rPr lang="de-DE" sz="3200" dirty="0" err="1" smtClean="0"/>
              <a:t>async</a:t>
            </a:r>
            <a:r>
              <a:rPr lang="de-DE" sz="3200" dirty="0" smtClean="0"/>
              <a:t> </a:t>
            </a:r>
            <a:r>
              <a:rPr lang="de-DE" sz="3200" dirty="0" err="1" smtClean="0"/>
              <a:t>methods</a:t>
            </a:r>
            <a:endParaRPr lang="de-DE" sz="3200" dirty="0"/>
          </a:p>
          <a:p>
            <a:pPr marL="598932" lvl="1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9527458" y="6429889"/>
            <a:ext cx="249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ReactiveCommandRefresh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WhenAnyValue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Allows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monitor</a:t>
            </a:r>
            <a:r>
              <a:rPr lang="de-DE" sz="3200" dirty="0" smtClean="0"/>
              <a:t> </a:t>
            </a:r>
            <a:r>
              <a:rPr lang="de-DE" sz="3200" dirty="0" err="1" smtClean="0"/>
              <a:t>any</a:t>
            </a:r>
            <a:r>
              <a:rPr lang="de-DE" sz="3200" dirty="0" smtClean="0"/>
              <a:t> </a:t>
            </a:r>
            <a:r>
              <a:rPr lang="de-DE" sz="3200" dirty="0" err="1" smtClean="0"/>
              <a:t>reactive</a:t>
            </a:r>
            <a:r>
              <a:rPr lang="de-DE" sz="3200" dirty="0" smtClean="0"/>
              <a:t> </a:t>
            </a:r>
            <a:r>
              <a:rPr lang="de-DE" sz="3200" dirty="0" err="1" smtClean="0"/>
              <a:t>property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Creates</a:t>
            </a:r>
            <a:r>
              <a:rPr lang="de-DE" sz="3200" dirty="0" smtClean="0"/>
              <a:t> an Observable for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changes</a:t>
            </a: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FilterWith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WhenAny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(</a:t>
            </a:r>
            <a:r>
              <a:rPr lang="de-DE" dirty="0" err="1" smtClean="0"/>
              <a:t>Rx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9033" y="1962177"/>
            <a:ext cx="4649917" cy="304404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22831" y="5545394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 smtClean="0"/>
              <a:t>Rx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Linq</a:t>
            </a:r>
            <a:r>
              <a:rPr lang="de-DE" sz="3600" b="1" dirty="0" smtClean="0"/>
              <a:t> for Events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599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Searchbox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06478" y="1423002"/>
            <a:ext cx="11867536" cy="484719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GB" sz="2000" dirty="0" smtClean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Reactive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b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public 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SearchText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20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 changes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TextChanging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.WhenAnyValue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x.SearchText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.Throttle(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TimeSpan.FromMilliseconds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TextChanging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InvokeCommand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FilterCommand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6" name="Textfeld 5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FilterWith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WhenAny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Busy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//we want to prevent that the filter command is executed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//while one of the others is running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CanFilter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DoSomeImportantOtherTaskCommand.IsExecuting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.Merge(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UpdateCommand.IsExecuting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DistinctUntilChanged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.Select(b =&gt; !b);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399639" y="6429889"/>
            <a:ext cx="2625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DualColumnListView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https://reactiveui.net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reactiveui.net/docs/resources/videos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registering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ReactiveUI</a:t>
            </a:r>
            <a:r>
              <a:rPr lang="de-DE" dirty="0" smtClean="0"/>
              <a:t> </a:t>
            </a:r>
            <a:r>
              <a:rPr lang="de-DE" dirty="0" err="1" smtClean="0"/>
              <a:t>newsletter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an </a:t>
            </a:r>
            <a:r>
              <a:rPr lang="de-DE" dirty="0" err="1" smtClean="0"/>
              <a:t>invitation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RxUI</a:t>
            </a:r>
            <a:r>
              <a:rPr lang="de-DE" dirty="0" smtClean="0"/>
              <a:t> </a:t>
            </a:r>
            <a:r>
              <a:rPr lang="de-DE" dirty="0" err="1" smtClean="0"/>
              <a:t>Slack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Demo:</a:t>
            </a:r>
          </a:p>
          <a:p>
            <a:r>
              <a:rPr lang="de-DE">
                <a:hlinkClick r:id="rId5"/>
              </a:rPr>
              <a:t>https</a:t>
            </a:r>
            <a:r>
              <a:rPr lang="de-DE">
                <a:hlinkClick r:id="rId5"/>
              </a:rPr>
              <a:t>://</a:t>
            </a:r>
            <a:r>
              <a:rPr lang="de-DE" smtClean="0">
                <a:hlinkClick r:id="rId5"/>
              </a:rPr>
              <a:t>github.com/escamoteur/ExpertDayDemo</a:t>
            </a:r>
            <a:endParaRPr lang="de-DE" smtClean="0"/>
          </a:p>
          <a:p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2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ildergebnis für blitz symbol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42" y="1099416"/>
            <a:ext cx="1605817" cy="20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Of</a:t>
            </a:r>
            <a:r>
              <a:rPr lang="de-DE" dirty="0" smtClean="0"/>
              <a:t> Observables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Subscriptions</a:t>
            </a:r>
            <a:endParaRPr lang="de-DE" dirty="0"/>
          </a:p>
        </p:txBody>
      </p:sp>
      <p:pic>
        <p:nvPicPr>
          <p:cNvPr id="2050" name="Picture 2" descr="https://openclipart.org/image/2400px/svg_to_png/189964/1389197729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3924" flipH="1">
            <a:off x="2002602" y="1792131"/>
            <a:ext cx="2634558" cy="24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 rot="1394506">
            <a:off x="1868568" y="2786581"/>
            <a:ext cx="326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accent1"/>
                </a:solidFill>
              </a:rPr>
              <a:t>Observable</a:t>
            </a:r>
            <a:endParaRPr lang="de-DE" sz="4400" b="1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0512" y="5966756"/>
            <a:ext cx="180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Subscriptions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271091" y="6455814"/>
            <a:ext cx="392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e.g.  .</a:t>
            </a:r>
            <a:r>
              <a:rPr lang="en-GB" sz="1200" dirty="0"/>
              <a:t>Subscribe(data =&gt; </a:t>
            </a:r>
            <a:r>
              <a:rPr lang="en-GB" sz="1200" dirty="0" err="1"/>
              <a:t>Console.WriteLine</a:t>
            </a:r>
            <a:r>
              <a:rPr lang="en-GB" sz="1200" dirty="0"/>
              <a:t>(</a:t>
            </a:r>
            <a:r>
              <a:rPr lang="en-GB" sz="1200" dirty="0" err="1"/>
              <a:t>data.ToString</a:t>
            </a:r>
            <a:r>
              <a:rPr lang="en-GB" sz="1200" dirty="0"/>
              <a:t>()));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40742" y="2439473"/>
            <a:ext cx="166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Eventsource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pic>
        <p:nvPicPr>
          <p:cNvPr id="13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60" y="4949666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34" y="5577549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91" y="4697909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3568" flipH="1">
            <a:off x="5210563" y="2771488"/>
            <a:ext cx="2810029" cy="26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 rot="704574">
            <a:off x="5715644" y="3973684"/>
            <a:ext cx="326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accent1"/>
                </a:solidFill>
              </a:rPr>
              <a:t>.</a:t>
            </a:r>
            <a:r>
              <a:rPr lang="de-DE" sz="2800" b="1" dirty="0" err="1" smtClean="0">
                <a:solidFill>
                  <a:schemeClr val="accent1"/>
                </a:solidFill>
              </a:rPr>
              <a:t>SelectMany</a:t>
            </a:r>
            <a:r>
              <a:rPr lang="de-DE" sz="2800" b="1" dirty="0" smtClean="0">
                <a:solidFill>
                  <a:schemeClr val="accent1"/>
                </a:solidFill>
              </a:rPr>
              <a:t>()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4946" y="3666008"/>
            <a:ext cx="2292314" cy="16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6436" flipH="1">
            <a:off x="4285263" y="4059516"/>
            <a:ext cx="1732755" cy="12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 rot="3589254">
            <a:off x="4527026" y="4573808"/>
            <a:ext cx="13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.</a:t>
            </a:r>
            <a:r>
              <a:rPr lang="de-DE" b="1" dirty="0" err="1" smtClean="0">
                <a:solidFill>
                  <a:schemeClr val="accent1"/>
                </a:solidFill>
              </a:rPr>
              <a:t>Where</a:t>
            </a:r>
            <a:r>
              <a:rPr lang="de-DE" b="1" dirty="0" smtClean="0">
                <a:solidFill>
                  <a:schemeClr val="accent1"/>
                </a:solidFill>
              </a:rPr>
              <a:t>()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858762">
            <a:off x="5071380" y="4729983"/>
            <a:ext cx="326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.</a:t>
            </a:r>
            <a:r>
              <a:rPr lang="de-DE" sz="2400" b="1" dirty="0" err="1" smtClean="0">
                <a:solidFill>
                  <a:schemeClr val="accent1"/>
                </a:solidFill>
              </a:rPr>
              <a:t>Throttle</a:t>
            </a:r>
            <a:r>
              <a:rPr lang="de-DE" sz="2400" b="1" dirty="0" smtClean="0">
                <a:solidFill>
                  <a:schemeClr val="accent1"/>
                </a:solidFill>
              </a:rPr>
              <a:t>()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510535" y="3015262"/>
            <a:ext cx="287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Rx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processing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pipeline</a:t>
            </a:r>
            <a:endParaRPr lang="de-DE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Subjects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Subject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84903" y="6420465"/>
            <a:ext cx="92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Simplified</a:t>
            </a:r>
            <a:r>
              <a:rPr lang="de-DE" b="1" dirty="0" smtClean="0"/>
              <a:t> pseudo </a:t>
            </a:r>
            <a:r>
              <a:rPr lang="de-DE" b="1" dirty="0" err="1" smtClean="0"/>
              <a:t>code</a:t>
            </a:r>
            <a:r>
              <a:rPr lang="de-DE" b="1" dirty="0" smtClean="0"/>
              <a:t>!!!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35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Replacing</a:t>
            </a:r>
            <a:r>
              <a:rPr lang="de-DE" dirty="0" smtClean="0"/>
              <a:t> Message Center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2202426"/>
            <a:ext cx="10753725" cy="40677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Messages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QueueMessage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18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310" y="1337188"/>
            <a:ext cx="11808542" cy="23597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Register a real instance of </a:t>
            </a:r>
            <a:r>
              <a:rPr lang="en-GB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Locator.CurrentMutable.RegisterConstant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412955" y="4424516"/>
            <a:ext cx="11336593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Usage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broker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Locator.Current.GetService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broker.QueueMessage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"From PCL Project"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MessageBroker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Handling OS </a:t>
            </a:r>
            <a:r>
              <a:rPr lang="de-DE" dirty="0" err="1" smtClean="0"/>
              <a:t>Callbacks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179871"/>
            <a:ext cx="10753725" cy="553556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IRxMediaPlayer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PlayerError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Errors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PlayerState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PlayerStates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PlayPosition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Positions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PlayPosition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BufferStates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InitPlayer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SetMediaUrlSource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Play();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Pause();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Stop();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79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.Net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Observable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5303" y="1423002"/>
            <a:ext cx="11680723" cy="4847195"/>
          </a:xfrm>
        </p:spPr>
        <p:txBody>
          <a:bodyPr/>
          <a:lstStyle/>
          <a:p>
            <a:r>
              <a:rPr lang="en-GB" dirty="0" err="1"/>
              <a:t>ConnectionState</a:t>
            </a:r>
            <a:r>
              <a:rPr lang="en-GB" dirty="0"/>
              <a:t> =</a:t>
            </a:r>
            <a:endParaRPr lang="de-DE" dirty="0"/>
          </a:p>
          <a:p>
            <a:r>
              <a:rPr lang="en-GB" dirty="0"/>
              <a:t>    </a:t>
            </a:r>
            <a:r>
              <a:rPr lang="en-GB" dirty="0" err="1"/>
              <a:t>Observable.FromEventPattern</a:t>
            </a:r>
            <a:r>
              <a:rPr lang="en-GB" dirty="0"/>
              <a:t>&lt;</a:t>
            </a:r>
            <a:r>
              <a:rPr lang="en-GB" dirty="0" err="1">
                <a:solidFill>
                  <a:schemeClr val="accent1"/>
                </a:solidFill>
              </a:rPr>
              <a:t>ConnectivityChangedEventHandler</a:t>
            </a:r>
            <a:r>
              <a:rPr lang="en-GB" dirty="0"/>
              <a:t>, </a:t>
            </a:r>
            <a:r>
              <a:rPr lang="en-GB" dirty="0" err="1"/>
              <a:t>ConnectivityChangedEventArgs</a:t>
            </a:r>
            <a:r>
              <a:rPr lang="en-GB" dirty="0"/>
              <a:t>&gt;(</a:t>
            </a:r>
            <a:endParaRPr lang="de-DE" dirty="0"/>
          </a:p>
          <a:p>
            <a:r>
              <a:rPr lang="en-GB" dirty="0"/>
              <a:t>            handler =&gt; </a:t>
            </a:r>
            <a:r>
              <a:rPr lang="en-GB" dirty="0" err="1"/>
              <a:t>handler.Invoke</a:t>
            </a:r>
            <a:r>
              <a:rPr lang="en-GB" dirty="0"/>
              <a:t>,</a:t>
            </a:r>
            <a:endParaRPr lang="de-DE" dirty="0"/>
          </a:p>
          <a:p>
            <a:r>
              <a:rPr lang="en-GB" dirty="0"/>
              <a:t>            h =&gt; </a:t>
            </a:r>
            <a:r>
              <a:rPr lang="en-GB" dirty="0" err="1">
                <a:solidFill>
                  <a:schemeClr val="accent1"/>
                </a:solidFill>
              </a:rPr>
              <a:t>CrossConnectivity</a:t>
            </a:r>
            <a:r>
              <a:rPr lang="en-GB" dirty="0" err="1"/>
              <a:t>.Current.ConnectivityChanged</a:t>
            </a:r>
            <a:r>
              <a:rPr lang="en-GB" dirty="0"/>
              <a:t> += h,</a:t>
            </a:r>
            <a:endParaRPr lang="de-DE" dirty="0"/>
          </a:p>
          <a:p>
            <a:r>
              <a:rPr lang="en-GB" dirty="0"/>
              <a:t>            h =&gt; </a:t>
            </a:r>
            <a:r>
              <a:rPr lang="en-GB" dirty="0" err="1">
                <a:solidFill>
                  <a:schemeClr val="accent1"/>
                </a:solidFill>
              </a:rPr>
              <a:t>CrossConnectivity</a:t>
            </a:r>
            <a:r>
              <a:rPr lang="en-GB" dirty="0" err="1"/>
              <a:t>.Current.ConnectivityChanged</a:t>
            </a:r>
            <a:r>
              <a:rPr lang="en-GB" dirty="0"/>
              <a:t> -= h)</a:t>
            </a:r>
            <a:endParaRPr lang="de-DE" dirty="0"/>
          </a:p>
          <a:p>
            <a:r>
              <a:rPr lang="en-GB" dirty="0"/>
              <a:t>        .Select(x =&gt; </a:t>
            </a:r>
            <a:r>
              <a:rPr lang="en-GB" dirty="0" err="1"/>
              <a:t>x.EventArgs.IsConnected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IDisposable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ConnectSubscription</a:t>
            </a:r>
            <a:r>
              <a:rPr lang="de-DE" dirty="0"/>
              <a:t> =</a:t>
            </a:r>
          </a:p>
          <a:p>
            <a:r>
              <a:rPr lang="de-DE" dirty="0"/>
              <a:t>                </a:t>
            </a:r>
            <a:r>
              <a:rPr lang="de-DE" dirty="0" err="1"/>
              <a:t>ConnectionState.Subscribe</a:t>
            </a:r>
            <a:r>
              <a:rPr lang="de-DE" dirty="0"/>
              <a:t>(</a:t>
            </a:r>
            <a:r>
              <a:rPr lang="de-DE" dirty="0" err="1">
                <a:solidFill>
                  <a:schemeClr val="accent1"/>
                </a:solidFill>
              </a:rPr>
              <a:t>connected</a:t>
            </a:r>
            <a:r>
              <a:rPr lang="de-DE" dirty="0"/>
              <a:t> =&gt; </a:t>
            </a:r>
            <a:r>
              <a:rPr lang="de-DE" dirty="0" err="1"/>
              <a:t>Console.WriteLine</a:t>
            </a:r>
            <a:r>
              <a:rPr lang="de-DE" dirty="0"/>
              <a:t>(</a:t>
            </a:r>
            <a:r>
              <a:rPr lang="de-DE" dirty="0" err="1"/>
              <a:t>connected.ToString</a:t>
            </a:r>
            <a:r>
              <a:rPr lang="de-DE" dirty="0"/>
              <a:t>()));</a:t>
            </a:r>
            <a:endParaRPr lang="en-GB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6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Cold</a:t>
            </a:r>
            <a:r>
              <a:rPr lang="de-DE" dirty="0" smtClean="0"/>
              <a:t> Observables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Hot Observables like:</a:t>
            </a:r>
          </a:p>
          <a:p>
            <a:pPr marL="0" indent="0">
              <a:buNone/>
            </a:pPr>
            <a:endParaRPr lang="de-DE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smtClean="0"/>
              <a:t>.net Events (Buttons, Mouse)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smtClean="0"/>
              <a:t>OS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err="1" smtClean="0"/>
              <a:t>Subjects</a:t>
            </a:r>
            <a:endParaRPr lang="de-DE" dirty="0" smtClean="0"/>
          </a:p>
          <a:p>
            <a:pPr marL="971400" lvl="5" indent="0">
              <a:buNone/>
            </a:pPr>
            <a:endParaRPr lang="de-DE" dirty="0"/>
          </a:p>
          <a:p>
            <a:pPr marL="594360" lvl="3" indent="0"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issue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events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independend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the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existence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 </a:t>
            </a:r>
            <a:r>
              <a:rPr lang="de-DE" b="1" dirty="0" err="1" smtClean="0">
                <a:solidFill>
                  <a:schemeClr val="tx1"/>
                </a:solidFill>
              </a:rPr>
              <a:t>subscription</a:t>
            </a:r>
            <a:endParaRPr lang="de-DE" b="1" dirty="0" smtClean="0">
              <a:solidFill>
                <a:schemeClr val="tx1"/>
              </a:solidFill>
            </a:endParaRPr>
          </a:p>
          <a:p>
            <a:pPr marL="971400" lvl="5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lvl="4"/>
            <a:endParaRPr lang="de-DE" dirty="0"/>
          </a:p>
          <a:p>
            <a:pPr lvl="1"/>
            <a:r>
              <a:rPr lang="de-DE" dirty="0" err="1" smtClean="0"/>
              <a:t>Cold</a:t>
            </a:r>
            <a:r>
              <a:rPr lang="de-DE" dirty="0" smtClean="0"/>
              <a:t> Observables like:</a:t>
            </a:r>
          </a:p>
          <a:p>
            <a:pPr marL="0" lvl="3" indent="0">
              <a:buNone/>
            </a:pPr>
            <a:endParaRPr lang="de-DE" dirty="0" smtClean="0"/>
          </a:p>
          <a:p>
            <a:pPr lvl="5">
              <a:buFont typeface="Arial" pitchFamily="34" charset="0"/>
              <a:buChar char="•"/>
            </a:pP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marL="0" lvl="3" indent="0">
              <a:buNone/>
            </a:pPr>
            <a:endParaRPr lang="de-DE" dirty="0"/>
          </a:p>
          <a:p>
            <a:pPr marL="594360" lvl="3" indent="0"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created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and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issue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events</a:t>
            </a:r>
            <a:r>
              <a:rPr lang="de-DE" b="1" dirty="0">
                <a:solidFill>
                  <a:schemeClr val="tx1"/>
                </a:solidFill>
              </a:rPr>
              <a:t> on </a:t>
            </a:r>
            <a:r>
              <a:rPr lang="de-DE" b="1" dirty="0" err="1" smtClean="0">
                <a:solidFill>
                  <a:schemeClr val="tx1"/>
                </a:solidFill>
              </a:rPr>
              <a:t>every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subscription</a:t>
            </a:r>
            <a:endParaRPr lang="de-DE" b="1" dirty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de-DE" dirty="0" smtClean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2861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914</Words>
  <Application>Microsoft Office PowerPoint</Application>
  <PresentationFormat>Breitbild</PresentationFormat>
  <Paragraphs>257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Metropolitan</vt:lpstr>
      <vt:lpstr>Get hungry for ReactiveUI</vt:lpstr>
      <vt:lpstr>Reactive Extensions(Rx)</vt:lpstr>
      <vt:lpstr>Of Observables and Subscriptions</vt:lpstr>
      <vt:lpstr>Subjects </vt:lpstr>
      <vt:lpstr>Replacing Message Center with Rx</vt:lpstr>
      <vt:lpstr>Splat</vt:lpstr>
      <vt:lpstr>Handling OS Callbacks with Rx</vt:lpstr>
      <vt:lpstr>.Net events to Observable</vt:lpstr>
      <vt:lpstr>Hot and Cold Observables</vt:lpstr>
      <vt:lpstr>Converting async functions…</vt:lpstr>
      <vt:lpstr>…to Observables</vt:lpstr>
      <vt:lpstr>Calling Async Functions from constructors</vt:lpstr>
      <vt:lpstr>Creating Complex ItemViewModels</vt:lpstr>
      <vt:lpstr>ReactiveUI</vt:lpstr>
      <vt:lpstr>Stop (a)waiting</vt:lpstr>
      <vt:lpstr>ReactiveObject</vt:lpstr>
      <vt:lpstr>Reactive Bindings</vt:lpstr>
      <vt:lpstr>ReactiveCommand</vt:lpstr>
      <vt:lpstr>WhenAnyValue</vt:lpstr>
      <vt:lpstr>Reactive Searchbox </vt:lpstr>
      <vt:lpstr>Merging Busy Tasks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hungry for ReactiveUI</dc:title>
  <dc:creator>Thomas Burkhart</dc:creator>
  <cp:lastModifiedBy>Thomas Burkhart</cp:lastModifiedBy>
  <cp:revision>52</cp:revision>
  <dcterms:created xsi:type="dcterms:W3CDTF">2017-09-20T06:29:06Z</dcterms:created>
  <dcterms:modified xsi:type="dcterms:W3CDTF">2017-10-09T15:11:03Z</dcterms:modified>
</cp:coreProperties>
</file>