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Average"/>
      <p:regular r:id="rId25"/>
    </p:embeddedFont>
    <p:embeddedFont>
      <p:font typeface="Oswald"/>
      <p:regular r:id="rId26"/>
      <p:bold r:id="rId27"/>
    </p:embeddedFont>
    <p:embeddedFont>
      <p:font typeface="Droid Sans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swald-regular.fntdata"/><Relationship Id="rId25" Type="http://schemas.openxmlformats.org/officeDocument/2006/relationships/font" Target="fonts/Average-regular.fntdata"/><Relationship Id="rId28" Type="http://schemas.openxmlformats.org/officeDocument/2006/relationships/font" Target="fonts/DroidSans-regular.fntdata"/><Relationship Id="rId27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Droid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Cheesebaron/android-layout-perf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Cheesebaron/android-layout-perf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Cheesebaron/android-layout-perf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https://github.com/Cheesebaron/android-layout-perf</a:t>
            </a:r>
            <a:r>
              <a:rPr lang="en"/>
              <a:t> Demo solution, press the Overdraw button and enable GPU overdraw on device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Bottom up approach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Traverses view from root into the children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Calculates all views that intersect the Invalidated area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Redraws them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ViewGroups can contain other ViewGroups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ViewGroups can contain Views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Views are what are rendered on screen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Laying out a layout is a two pass process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This is done in a Top Down approach for each pass (top down in terms of tree, parent -&gt; child)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Measuring pass: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Each VIEW pushes dimension specifications down the tree during the recursion this is the MeasureSpec class that is communicated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Unspecified = No restriction of childs dimension for this measurespec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Exactly = Must be exactly this size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At Most = Can be smaller but cannot exceed this size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When OnMeasure method returns, GetMeasuredWidth and GetMeasuredHeight values must be set, along with those for </a:t>
            </a:r>
            <a:r>
              <a:rPr lang="en"/>
              <a:t>descendants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This is usually done by calling SetMeasuredDimension() or base.OnMeasure()</a:t>
            </a:r>
          </a:p>
          <a:p>
            <a:pPr indent="-228600" lvl="2" marL="1371600" rtl="0">
              <a:spcBef>
                <a:spcPts val="0"/>
              </a:spcBef>
              <a:buChar char="-"/>
            </a:pPr>
            <a:r>
              <a:rPr lang="en"/>
              <a:t>Don’t do this and IllegalStateException will be thrown!!!!!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Layout pass: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Measurements calculated in Measure pass are used to call </a:t>
            </a:r>
            <a:r>
              <a:rPr i="1" lang="en"/>
              <a:t>OnLayout</a:t>
            </a:r>
            <a:r>
              <a:rPr lang="en"/>
              <a:t> on children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View should assign a size and position to each of the children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https://github.com/Cheesebaron/android-layout-perf</a:t>
            </a:r>
            <a:r>
              <a:rPr lang="en"/>
              <a:t> Demo solution, press the Verbose button and watch the Output window.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https://github.com/Cheesebaron/android-layout-perf</a:t>
            </a:r>
            <a:r>
              <a:rPr lang="en"/>
              <a:t> Demo solution, press the Overdraw button and enable GPU overdraw on device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1E73BE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rgbClr val="1E73BE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Droid Sans"/>
              <a:buChar char="●"/>
              <a:defRPr sz="18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Droid Sans"/>
              <a:buChar char="○"/>
              <a:defRPr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Droid Sans"/>
              <a:buChar char="■"/>
              <a:defRPr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Droid Sans"/>
              <a:buChar char="●"/>
              <a:defRPr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Droid Sans"/>
              <a:buChar char="○"/>
              <a:defRPr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Droid Sans"/>
              <a:buChar char="■"/>
              <a:defRPr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Droid Sans"/>
              <a:buChar char="●"/>
              <a:defRPr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Droid Sans"/>
              <a:buChar char="○"/>
              <a:defRPr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Droid Sans"/>
              <a:buChar char="■"/>
              <a:defRPr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veloper.android.com/guide/topics/ui/how-android-draws.html" TargetMode="External"/><Relationship Id="rId4" Type="http://schemas.openxmlformats.org/officeDocument/2006/relationships/hyperlink" Target="https://developer.android.com/studio/profile/hierarchy-viewer.html" TargetMode="External"/><Relationship Id="rId9" Type="http://schemas.openxmlformats.org/officeDocument/2006/relationships/hyperlink" Target="https://blog.xamarin.com/tips-for-creating-a-smooth-and-fluid-android-ui/" TargetMode="External"/><Relationship Id="rId5" Type="http://schemas.openxmlformats.org/officeDocument/2006/relationships/hyperlink" Target="http://www.vogella.com/tutorials/AndroidCustomViews/article.html" TargetMode="External"/><Relationship Id="rId6" Type="http://schemas.openxmlformats.org/officeDocument/2006/relationships/hyperlink" Target="https://developer.android.com/topic/performance/rendering/optimizing-view-hierarchies.html" TargetMode="External"/><Relationship Id="rId7" Type="http://schemas.openxmlformats.org/officeDocument/2006/relationships/hyperlink" Target="https://developer.android.com/topic/performance/vitals/render.html" TargetMode="External"/><Relationship Id="rId8" Type="http://schemas.openxmlformats.org/officeDocument/2006/relationships/hyperlink" Target="https://android-developers.googleblog.com/2017/08/understanding-performance-benefits-of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E73BE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Custom views on Android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And stuff to be careful with</a:t>
            </a:r>
          </a:p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algn="ctr">
              <a:spcBef>
                <a:spcPts val="0"/>
              </a:spcBef>
              <a:buNone/>
            </a:pPr>
            <a:r>
              <a:rPr lang="en"/>
              <a:t>Tomasz Cielecki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/>
              <a:t>@Cheesebaron</a:t>
            </a:r>
          </a:p>
        </p:txBody>
      </p:sp>
      <p:pic>
        <p:nvPicPr>
          <p:cNvPr descr="photo.jpg" id="62" name="Shape 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21125" y="589200"/>
            <a:ext cx="2873749" cy="2873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9000" y="296750"/>
            <a:ext cx="2559375" cy="455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/>
        </p:nvSpPr>
        <p:spPr>
          <a:xfrm>
            <a:off x="4639125" y="4824775"/>
            <a:ext cx="44310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700">
                <a:solidFill>
                  <a:srgbClr val="999999"/>
                </a:solidFill>
              </a:rPr>
              <a:t>Source: https://android-developers.googleblog.com/2017/08/understanding-performance-benefits-of.html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261825" y="296700"/>
            <a:ext cx="1685100" cy="45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&lt;RelativeLayout&gt;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  &lt;ImageView /&gt;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  &lt;ImageView /&gt;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  &lt;RelativeLayout&gt;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    &lt;TextView /&gt;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    &lt;LinearLayout&gt;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      &lt;TextView /&gt;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      &lt;RelativeLayout&gt;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        &lt;EditText /&gt;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      &lt;/RelativeLayout&gt;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    &lt;/LinearLayout&gt;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    &lt;LinearLayout&gt;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      &lt;TextView /&gt;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      &lt;RelativeLayout&gt;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        &lt;EditText /&gt;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      &lt;/RelativeLayout&gt;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    &lt;/LinearLayout&gt;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    &lt;TextView /&gt;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  &lt;/RelativeLayout&gt;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  &lt;LinearLayout &gt;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    &lt;Button /&gt;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    &lt;Button /&gt;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  &lt;/LinearLayout&gt;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&lt;/RelativeLayout&gt;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20" name="Shape 120"/>
          <p:cNvSpPr txBox="1"/>
          <p:nvPr/>
        </p:nvSpPr>
        <p:spPr>
          <a:xfrm>
            <a:off x="2262525" y="296750"/>
            <a:ext cx="2101500" cy="29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&lt;ConstraintLayout&gt;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  &lt;ImageView /&gt;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  &lt;ImageView /&gt;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  &lt;TextView /&gt;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  &lt;EditText /&gt;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  &lt;TextView /&gt;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  &lt;TextView /&gt;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  &lt;EditText /&gt;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  &lt;Button /&gt;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  &lt;Button /&gt;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  &lt;TextView /&gt;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&lt;/ConstraintLayout&gt;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Comparing nested layout to constraints layout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custom views?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Reduce complex view hierarchy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Desired view does not exist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Existing views are not good enough or cannot be extended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View lifecycle</a:t>
            </a:r>
          </a:p>
        </p:txBody>
      </p:sp>
      <p:sp>
        <p:nvSpPr>
          <p:cNvPr id="138" name="Shape 138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 txBox="1"/>
          <p:nvPr/>
        </p:nvSpPr>
        <p:spPr>
          <a:xfrm>
            <a:off x="5885175" y="602850"/>
            <a:ext cx="21291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OnAttachedToWindow()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5885175" y="1081400"/>
            <a:ext cx="21291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Measure</a:t>
            </a:r>
            <a:r>
              <a:rPr lang="en">
                <a:solidFill>
                  <a:srgbClr val="FFFFFF"/>
                </a:solidFill>
              </a:rPr>
              <a:t>()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5885175" y="1559950"/>
            <a:ext cx="21291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OnM</a:t>
            </a:r>
            <a:r>
              <a:rPr lang="en">
                <a:solidFill>
                  <a:srgbClr val="FFFFFF"/>
                </a:solidFill>
              </a:rPr>
              <a:t>easure()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5885175" y="2038500"/>
            <a:ext cx="21291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Layout</a:t>
            </a:r>
            <a:r>
              <a:rPr lang="en">
                <a:solidFill>
                  <a:srgbClr val="FFFFFF"/>
                </a:solidFill>
              </a:rPr>
              <a:t>()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5885175" y="2517038"/>
            <a:ext cx="21291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On</a:t>
            </a:r>
            <a:r>
              <a:rPr lang="en">
                <a:solidFill>
                  <a:srgbClr val="FFFFFF"/>
                </a:solidFill>
              </a:rPr>
              <a:t>Layout()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5885175" y="2995600"/>
            <a:ext cx="21291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DispatchDraw</a:t>
            </a:r>
            <a:r>
              <a:rPr lang="en">
                <a:solidFill>
                  <a:srgbClr val="FFFFFF"/>
                </a:solidFill>
              </a:rPr>
              <a:t>()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5885175" y="3474150"/>
            <a:ext cx="21291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Draw</a:t>
            </a:r>
            <a:r>
              <a:rPr lang="en">
                <a:solidFill>
                  <a:srgbClr val="FFFFFF"/>
                </a:solidFill>
              </a:rPr>
              <a:t>()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5885175" y="3952700"/>
            <a:ext cx="21291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On</a:t>
            </a:r>
            <a:r>
              <a:rPr lang="en">
                <a:solidFill>
                  <a:srgbClr val="FFFFFF"/>
                </a:solidFill>
              </a:rPr>
              <a:t>Draw()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4555675" y="3474150"/>
            <a:ext cx="21291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Invalidate</a:t>
            </a:r>
            <a:r>
              <a:rPr lang="en">
                <a:solidFill>
                  <a:srgbClr val="FFFFFF"/>
                </a:solidFill>
              </a:rPr>
              <a:t>()</a:t>
            </a:r>
          </a:p>
        </p:txBody>
      </p:sp>
      <p:sp>
        <p:nvSpPr>
          <p:cNvPr id="148" name="Shape 148"/>
          <p:cNvSpPr txBox="1"/>
          <p:nvPr/>
        </p:nvSpPr>
        <p:spPr>
          <a:xfrm rot="5400000">
            <a:off x="7452975" y="2517050"/>
            <a:ext cx="21291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RequestLayout</a:t>
            </a:r>
            <a:r>
              <a:rPr lang="en">
                <a:solidFill>
                  <a:srgbClr val="FFFFFF"/>
                </a:solidFill>
              </a:rPr>
              <a:t>()</a:t>
            </a:r>
          </a:p>
        </p:txBody>
      </p:sp>
      <p:cxnSp>
        <p:nvCxnSpPr>
          <p:cNvPr id="149" name="Shape 149"/>
          <p:cNvCxnSpPr>
            <a:endCxn id="140" idx="0"/>
          </p:cNvCxnSpPr>
          <p:nvPr/>
        </p:nvCxnSpPr>
        <p:spPr>
          <a:xfrm>
            <a:off x="6949725" y="974900"/>
            <a:ext cx="0" cy="106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0" name="Shape 150"/>
          <p:cNvCxnSpPr>
            <a:stCxn id="140" idx="2"/>
            <a:endCxn id="141" idx="0"/>
          </p:cNvCxnSpPr>
          <p:nvPr/>
        </p:nvCxnSpPr>
        <p:spPr>
          <a:xfrm>
            <a:off x="6949725" y="1453400"/>
            <a:ext cx="0" cy="106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1" name="Shape 151"/>
          <p:cNvCxnSpPr>
            <a:stCxn id="141" idx="2"/>
            <a:endCxn id="142" idx="0"/>
          </p:cNvCxnSpPr>
          <p:nvPr/>
        </p:nvCxnSpPr>
        <p:spPr>
          <a:xfrm>
            <a:off x="6949725" y="1931950"/>
            <a:ext cx="0" cy="106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2" name="Shape 152"/>
          <p:cNvCxnSpPr>
            <a:stCxn id="142" idx="2"/>
            <a:endCxn id="143" idx="0"/>
          </p:cNvCxnSpPr>
          <p:nvPr/>
        </p:nvCxnSpPr>
        <p:spPr>
          <a:xfrm>
            <a:off x="6949725" y="2410500"/>
            <a:ext cx="0" cy="106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3" name="Shape 153"/>
          <p:cNvCxnSpPr>
            <a:stCxn id="143" idx="2"/>
            <a:endCxn id="144" idx="0"/>
          </p:cNvCxnSpPr>
          <p:nvPr/>
        </p:nvCxnSpPr>
        <p:spPr>
          <a:xfrm>
            <a:off x="6949725" y="2889038"/>
            <a:ext cx="0" cy="106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4" name="Shape 154"/>
          <p:cNvCxnSpPr>
            <a:stCxn id="144" idx="2"/>
            <a:endCxn id="145" idx="0"/>
          </p:cNvCxnSpPr>
          <p:nvPr/>
        </p:nvCxnSpPr>
        <p:spPr>
          <a:xfrm>
            <a:off x="6949725" y="3367600"/>
            <a:ext cx="0" cy="106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5" name="Shape 155"/>
          <p:cNvCxnSpPr>
            <a:endCxn id="146" idx="0"/>
          </p:cNvCxnSpPr>
          <p:nvPr/>
        </p:nvCxnSpPr>
        <p:spPr>
          <a:xfrm>
            <a:off x="6949725" y="3846200"/>
            <a:ext cx="0" cy="106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6" name="Shape 156"/>
          <p:cNvSpPr txBox="1"/>
          <p:nvPr/>
        </p:nvSpPr>
        <p:spPr>
          <a:xfrm>
            <a:off x="5885175" y="4431250"/>
            <a:ext cx="21291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&lt;&lt;user interaction&gt;&gt;</a:t>
            </a:r>
          </a:p>
        </p:txBody>
      </p:sp>
      <p:cxnSp>
        <p:nvCxnSpPr>
          <p:cNvPr id="157" name="Shape 157"/>
          <p:cNvCxnSpPr>
            <a:stCxn id="146" idx="2"/>
            <a:endCxn id="156" idx="0"/>
          </p:cNvCxnSpPr>
          <p:nvPr/>
        </p:nvCxnSpPr>
        <p:spPr>
          <a:xfrm>
            <a:off x="6949725" y="4324700"/>
            <a:ext cx="0" cy="106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8" name="Shape 158"/>
          <p:cNvCxnSpPr>
            <a:stCxn id="156" idx="1"/>
            <a:endCxn id="147" idx="2"/>
          </p:cNvCxnSpPr>
          <p:nvPr/>
        </p:nvCxnSpPr>
        <p:spPr>
          <a:xfrm rot="10800000">
            <a:off x="5620275" y="3846250"/>
            <a:ext cx="264900" cy="771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9" name="Shape 159"/>
          <p:cNvCxnSpPr>
            <a:stCxn id="147" idx="0"/>
          </p:cNvCxnSpPr>
          <p:nvPr/>
        </p:nvCxnSpPr>
        <p:spPr>
          <a:xfrm flipH="1" rot="10800000">
            <a:off x="5620225" y="3245250"/>
            <a:ext cx="549300" cy="228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0" name="Shape 160"/>
          <p:cNvCxnSpPr>
            <a:stCxn id="156" idx="3"/>
          </p:cNvCxnSpPr>
          <p:nvPr/>
        </p:nvCxnSpPr>
        <p:spPr>
          <a:xfrm flipH="1" rot="10800000">
            <a:off x="8014275" y="3514450"/>
            <a:ext cx="451200" cy="1102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1" name="Shape 161"/>
          <p:cNvCxnSpPr/>
          <p:nvPr/>
        </p:nvCxnSpPr>
        <p:spPr>
          <a:xfrm rot="10800000">
            <a:off x="7593525" y="1308100"/>
            <a:ext cx="923400" cy="615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Look at a custom view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to keep in mind in OnDraw?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Don't take too long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 frame at 60 FPS is around 16ms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Stay away from allocating new paints and drawing objects in OnDraw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Reuse existing ones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Do not use large Paths if you are modifying them next frame. Use line, circle and other methods on canvas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Do not draw bitmaps larger than the canvas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If you are using bitmaps for caching. Call </a:t>
            </a:r>
            <a:r>
              <a:rPr i="1" lang="en"/>
              <a:t>SetLayerType(LayerType.Hardware)</a:t>
            </a:r>
          </a:p>
          <a:p>
            <a:pPr indent="-228600" lvl="0" marL="457200">
              <a:spcBef>
                <a:spcPts val="0"/>
              </a:spcBef>
            </a:pPr>
            <a:r>
              <a:rPr i="1" lang="en"/>
              <a:t>ClipPath()</a:t>
            </a:r>
            <a:r>
              <a:rPr lang="en"/>
              <a:t> is super expensive!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Resources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https://developer.android.com/guide/topics/ui/how-android-draws.html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https://developer.android.com/studio/profile/hierarchy-viewer.html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http://www.vogella.com/tutorials/AndroidCustomViews/article.html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https://developer.android.com/topic/performance/rendering/optimizing-view-hierarchies.html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https://developer.android.com/topic/performance/vitals/render.html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https://android-developers.googleblog.com/2017/08/understanding-performance-benefits-of.html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9"/>
              </a:rPr>
              <a:t>https://blog.xamarin.com/tips-for-creating-a-smooth-and-fluid-android-ui/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E73BE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am I going to talk about?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Introduction to how </a:t>
            </a:r>
            <a:r>
              <a:rPr i="1" lang="en"/>
              <a:t>Android</a:t>
            </a:r>
            <a:r>
              <a:rPr lang="en"/>
              <a:t> draws views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OnMeasure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OnLayout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OnDraw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Show you examples of views with bad layout performance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Overdraw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Expensive Layouts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Show you ways to diagnose issues and some common fixes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Go more in depth with OnDraw and custom drawing</a:t>
            </a:r>
          </a:p>
          <a:p>
            <a:pPr lvl="0" rtl="0">
              <a:spcBef>
                <a:spcPts val="0"/>
              </a:spcBef>
              <a:buNone/>
            </a:pPr>
            <a:br>
              <a:rPr lang="en"/>
            </a:br>
            <a:r>
              <a:rPr lang="en"/>
              <a:t>Feel free to interrupt me and ask questions during the presentation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265500" y="487125"/>
            <a:ext cx="4045200" cy="973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How does Android draw views?</a:t>
            </a:r>
          </a:p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x="265500" y="1460325"/>
            <a:ext cx="40452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Bottom up approach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Parents drawn before (behind) children</a:t>
            </a:r>
            <a:br>
              <a:rPr lang="en"/>
            </a:b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Each </a:t>
            </a:r>
            <a:r>
              <a:rPr i="1" lang="en"/>
              <a:t>ViewGroup </a:t>
            </a:r>
            <a:r>
              <a:rPr lang="en"/>
              <a:t>is responsible to tell children to be drawn</a:t>
            </a:r>
            <a:br>
              <a:rPr lang="en"/>
            </a:b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Each </a:t>
            </a:r>
            <a:r>
              <a:rPr i="1" lang="en"/>
              <a:t>View </a:t>
            </a:r>
            <a:r>
              <a:rPr lang="en"/>
              <a:t>is responsible of drawing itself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ayers.png"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4925" y="1521350"/>
            <a:ext cx="4501476" cy="21633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/>
          <p:nvPr/>
        </p:nvSpPr>
        <p:spPr>
          <a:xfrm>
            <a:off x="4705575" y="4472900"/>
            <a:ext cx="43263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00">
                <a:solidFill>
                  <a:srgbClr val="999999"/>
                </a:solidFill>
              </a:rPr>
              <a:t>Image Source: https://blogs.adobe.com/creativecloud/xd-essentials-layered-interface-techniques-for-mobile-apps/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Two Pass Process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Measure pass implemented in </a:t>
            </a:r>
            <a:r>
              <a:rPr i="1" lang="en"/>
              <a:t>OnMeasure(widthSpec, heightSpec)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Uses two classes to communicate dimensions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Pushes </a:t>
            </a:r>
            <a:r>
              <a:rPr i="1" lang="en"/>
              <a:t>MeasureSpec</a:t>
            </a:r>
            <a:r>
              <a:rPr lang="en"/>
              <a:t> requirements down the tree from parent to child</a:t>
            </a:r>
          </a:p>
          <a:p>
            <a:pPr indent="-228600" lvl="3" marL="1828800" rtl="0">
              <a:spcBef>
                <a:spcPts val="0"/>
              </a:spcBef>
            </a:pPr>
            <a:r>
              <a:rPr i="1" lang="en"/>
              <a:t>Unspecified</a:t>
            </a:r>
            <a:r>
              <a:rPr lang="en"/>
              <a:t>, </a:t>
            </a:r>
            <a:r>
              <a:rPr i="1" lang="en"/>
              <a:t>Exactly</a:t>
            </a:r>
            <a:r>
              <a:rPr lang="en"/>
              <a:t>, </a:t>
            </a:r>
            <a:r>
              <a:rPr i="1" lang="en"/>
              <a:t>At Most</a:t>
            </a:r>
          </a:p>
          <a:p>
            <a:pPr indent="-228600" lvl="2" marL="1371600" rtl="0">
              <a:spcBef>
                <a:spcPts val="0"/>
              </a:spcBef>
            </a:pPr>
            <a:r>
              <a:rPr i="1" lang="en"/>
              <a:t>LayoutParams</a:t>
            </a:r>
            <a:r>
              <a:rPr lang="en"/>
              <a:t> allows the developer to request size</a:t>
            </a:r>
          </a:p>
          <a:p>
            <a:pPr indent="-228600" lvl="3" marL="1828800" rtl="0">
              <a:spcBef>
                <a:spcPts val="0"/>
              </a:spcBef>
            </a:pPr>
            <a:r>
              <a:rPr lang="en"/>
              <a:t>Exact number, </a:t>
            </a:r>
            <a:r>
              <a:rPr i="1" lang="en"/>
              <a:t>match_parent</a:t>
            </a:r>
            <a:r>
              <a:rPr lang="en"/>
              <a:t>, </a:t>
            </a:r>
            <a:r>
              <a:rPr i="1" lang="en"/>
              <a:t>wrap_content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At end every View has stored its measurements</a:t>
            </a:r>
          </a:p>
          <a:p>
            <a:pPr indent="-228600" lvl="2" marL="1371600" rtl="0">
              <a:spcBef>
                <a:spcPts val="0"/>
              </a:spcBef>
            </a:pPr>
            <a:r>
              <a:rPr i="1" lang="en"/>
              <a:t>GetMeasuredWidth()</a:t>
            </a:r>
            <a:r>
              <a:rPr lang="en"/>
              <a:t> and </a:t>
            </a:r>
            <a:r>
              <a:rPr i="1" lang="en"/>
              <a:t>GetMeasuredHeight()</a:t>
            </a:r>
            <a:r>
              <a:rPr lang="en"/>
              <a:t> values </a:t>
            </a:r>
            <a:r>
              <a:rPr b="1" i="1" lang="en"/>
              <a:t>must</a:t>
            </a:r>
            <a:r>
              <a:rPr i="1" lang="en"/>
              <a:t> be set also for descendants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Layout pass implemented in </a:t>
            </a:r>
            <a:r>
              <a:rPr i="1" lang="en"/>
              <a:t>OnLayout(left, top, right, bottom)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Takes measurements found in Measure pass and calls </a:t>
            </a:r>
            <a:r>
              <a:rPr i="1" lang="en"/>
              <a:t>OnLayout</a:t>
            </a:r>
            <a:r>
              <a:rPr lang="en"/>
              <a:t> on children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Each parent is responsible for positioning children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OnMeasure, OnLayout and OnDraw in action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overdraw?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Drawing the same pixel multiple times in the same frame of rendering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Happens when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Having a number of stacked layouts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Each layout hides a portion of the one below it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to fix overdraw?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Removing unneeded backgrounds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Flattening the view hierarchy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Reducing transparency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Visualizing overdraw and common fixes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Expensive layouts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RelativeLayout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always runs at least 2 measure passes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LinearLayout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at least 2 measure passes when using </a:t>
            </a:r>
            <a:r>
              <a:rPr i="1" lang="en"/>
              <a:t>weight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GridLayout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Layout gravity set to fill requires 2 measure passes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Avoid deeply nested </a:t>
            </a:r>
            <a:r>
              <a:rPr lang="en"/>
              <a:t>hierarchies</a:t>
            </a:r>
            <a:r>
              <a:rPr lang="en"/>
              <a:t> 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