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446" r:id="rId2"/>
    <p:sldId id="398" r:id="rId3"/>
    <p:sldId id="415" r:id="rId4"/>
    <p:sldId id="399" r:id="rId5"/>
    <p:sldId id="406" r:id="rId6"/>
    <p:sldId id="414" r:id="rId7"/>
    <p:sldId id="417" r:id="rId8"/>
    <p:sldId id="413" r:id="rId9"/>
    <p:sldId id="418" r:id="rId10"/>
    <p:sldId id="403" r:id="rId11"/>
    <p:sldId id="412" r:id="rId12"/>
    <p:sldId id="405" r:id="rId13"/>
    <p:sldId id="404" r:id="rId14"/>
    <p:sldId id="419" r:id="rId15"/>
    <p:sldId id="420" r:id="rId16"/>
    <p:sldId id="425" r:id="rId17"/>
    <p:sldId id="424" r:id="rId18"/>
    <p:sldId id="423" r:id="rId19"/>
    <p:sldId id="429" r:id="rId20"/>
    <p:sldId id="422" r:id="rId21"/>
    <p:sldId id="428" r:id="rId22"/>
    <p:sldId id="427" r:id="rId23"/>
    <p:sldId id="433" r:id="rId24"/>
    <p:sldId id="426" r:id="rId25"/>
    <p:sldId id="432" r:id="rId26"/>
    <p:sldId id="431" r:id="rId27"/>
    <p:sldId id="430" r:id="rId28"/>
    <p:sldId id="421" r:id="rId29"/>
    <p:sldId id="410" r:id="rId30"/>
    <p:sldId id="445" r:id="rId31"/>
    <p:sldId id="434" r:id="rId32"/>
    <p:sldId id="444" r:id="rId33"/>
    <p:sldId id="443" r:id="rId34"/>
    <p:sldId id="442" r:id="rId35"/>
    <p:sldId id="441" r:id="rId36"/>
    <p:sldId id="400" r:id="rId37"/>
    <p:sldId id="43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2" autoAdjust="0"/>
    <p:restoredTop sz="95799" autoAdjust="0"/>
  </p:normalViewPr>
  <p:slideViewPr>
    <p:cSldViewPr snapToGrid="0" snapToObjects="1">
      <p:cViewPr varScale="1">
        <p:scale>
          <a:sx n="149" d="100"/>
          <a:sy n="149" d="100"/>
        </p:scale>
        <p:origin x="108"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898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6006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94975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7562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3608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76818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99315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6097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96369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6859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8583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79932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4844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2093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65065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451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52425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54051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43825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83983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74688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8097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04824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728626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52311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981150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92433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27548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0826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187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4634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47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8949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54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2285" y="6046"/>
            <a:ext cx="1030627" cy="1030627"/>
          </a:xfrm>
          <a:prstGeom prst="rect">
            <a:avLst/>
          </a:prstGeom>
        </p:spPr>
      </p:pic>
    </p:spTree>
    <p:extLst>
      <p:ext uri="{BB962C8B-B14F-4D97-AF65-F5344CB8AC3E}">
        <p14:creationId xmlns:p14="http://schemas.microsoft.com/office/powerpoint/2010/main" val="19353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 id="2147483711"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080" y="1581664"/>
            <a:ext cx="8825658" cy="1762332"/>
          </a:xfrm>
        </p:spPr>
        <p:txBody>
          <a:bodyPr>
            <a:normAutofit fontScale="90000"/>
          </a:bodyPr>
          <a:lstStyle/>
          <a:p>
            <a:pPr algn="ctr"/>
            <a:r>
              <a:rPr lang="en-US" sz="6000" dirty="0">
                <a:solidFill>
                  <a:schemeClr val="bg1"/>
                </a:solidFill>
                <a:latin typeface="Adobe Heiti Std R" charset="-122"/>
                <a:ea typeface="Adobe Heiti Std R" charset="-122"/>
                <a:cs typeface="Adobe Heiti Std R" charset="-122"/>
              </a:rPr>
              <a:t>Agile Testing, Test Automation &amp; BDD</a:t>
            </a:r>
          </a:p>
        </p:txBody>
      </p:sp>
      <p:sp>
        <p:nvSpPr>
          <p:cNvPr id="3" name="Subtitle 2"/>
          <p:cNvSpPr>
            <a:spLocks noGrp="1"/>
          </p:cNvSpPr>
          <p:nvPr>
            <p:ph type="subTitle" idx="1"/>
          </p:nvPr>
        </p:nvSpPr>
        <p:spPr>
          <a:xfrm>
            <a:off x="1748080" y="3745590"/>
            <a:ext cx="8825658" cy="861420"/>
          </a:xfrm>
        </p:spPr>
        <p:txBody>
          <a:bodyPr>
            <a:noAutofit/>
          </a:bodyPr>
          <a:lstStyle/>
          <a:p>
            <a:pPr algn="ctr"/>
            <a:r>
              <a:rPr lang="en-US" dirty="0">
                <a:solidFill>
                  <a:schemeClr val="bg1"/>
                </a:solidFill>
                <a:latin typeface="Adobe Heiti Std R" charset="-122"/>
                <a:ea typeface="Adobe Heiti Std R" charset="-122"/>
                <a:cs typeface="Adobe Heiti Std R" charset="-122"/>
              </a:rPr>
              <a:t>October 25, 2016</a:t>
            </a:r>
          </a:p>
          <a:p>
            <a:pPr algn="ctr"/>
            <a:r>
              <a:rPr lang="en-US" dirty="0" err="1">
                <a:solidFill>
                  <a:schemeClr val="bg1"/>
                </a:solidFill>
                <a:latin typeface="Adobe Heiti Std R" charset="-122"/>
                <a:ea typeface="Adobe Heiti Std R" charset="-122"/>
                <a:cs typeface="Adobe Heiti Std R" charset="-122"/>
              </a:rPr>
              <a:t>singapore</a:t>
            </a:r>
            <a:endParaRPr lang="en-US" dirty="0">
              <a:solidFill>
                <a:schemeClr val="bg1"/>
              </a:solidFill>
              <a:latin typeface="Adobe Heiti Std R" charset="-122"/>
              <a:ea typeface="Adobe Heiti Std R" charset="-122"/>
              <a:cs typeface="Adobe Heiti Std R" charset="-122"/>
            </a:endParaRPr>
          </a:p>
          <a:p>
            <a:pPr algn="ctr"/>
            <a:endParaRPr lang="en-US" dirty="0">
              <a:solidFill>
                <a:schemeClr val="bg1"/>
              </a:solidFill>
              <a:latin typeface="Adobe Heiti Std R" charset="-122"/>
              <a:ea typeface="Adobe Heiti Std R" charset="-122"/>
              <a:cs typeface="Adobe Heiti Std R" charset="-122"/>
            </a:endParaRPr>
          </a:p>
          <a:p>
            <a:pPr algn="ctr"/>
            <a:r>
              <a:rPr lang="en-US" dirty="0">
                <a:solidFill>
                  <a:schemeClr val="bg1"/>
                </a:solidFill>
                <a:latin typeface="Adobe Heiti Std R" charset="-122"/>
                <a:ea typeface="Adobe Heiti Std R" charset="-122"/>
                <a:cs typeface="Adobe Heiti Std R" charset="-122"/>
              </a:rPr>
              <a:t>Organized by Testingmind</a:t>
            </a:r>
          </a:p>
        </p:txBody>
      </p:sp>
    </p:spTree>
    <p:extLst>
      <p:ext uri="{BB962C8B-B14F-4D97-AF65-F5344CB8AC3E}">
        <p14:creationId xmlns:p14="http://schemas.microsoft.com/office/powerpoint/2010/main" val="224228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2442490" y="0"/>
            <a:ext cx="9749509" cy="6858000"/>
          </a:xfrm>
          <a:prstGeom prst="rect">
            <a:avLst/>
          </a:prstGeom>
          <a:effectLst>
            <a:softEdge rad="266700"/>
          </a:effectLst>
        </p:spPr>
      </p:pic>
      <p:sp>
        <p:nvSpPr>
          <p:cNvPr id="4" name="Rectangle 3"/>
          <p:cNvSpPr/>
          <p:nvPr/>
        </p:nvSpPr>
        <p:spPr bwMode="auto">
          <a:xfrm>
            <a:off x="3559410" y="2203152"/>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664015" y="2287535"/>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411364" y="4125570"/>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101621" y="4301917"/>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p:cNvCxnSpPr/>
          <p:nvPr/>
        </p:nvCxnSpPr>
        <p:spPr>
          <a:xfrm flipV="1">
            <a:off x="2838450" y="1231430"/>
            <a:ext cx="7599760"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23072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068" y="2113866"/>
            <a:ext cx="6964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4" name="Rectangle 3"/>
          <p:cNvSpPr/>
          <p:nvPr/>
        </p:nvSpPr>
        <p:spPr>
          <a:xfrm>
            <a:off x="2794481" y="1454418"/>
            <a:ext cx="7664931" cy="461665"/>
          </a:xfrm>
          <a:prstGeom prst="rect">
            <a:avLst/>
          </a:prstGeom>
        </p:spPr>
        <p:txBody>
          <a:bodyPr wrap="square">
            <a:spAutoFit/>
          </a:bodyPr>
          <a:lstStyle/>
          <a:p>
            <a:pPr algn="ctr"/>
            <a:r>
              <a:rPr lang="en-GB" sz="2400" dirty="0"/>
              <a:t>Unit Tests confirm that you built it right (INSIDE OUT)</a:t>
            </a:r>
          </a:p>
        </p:txBody>
      </p:sp>
      <p:sp>
        <p:nvSpPr>
          <p:cNvPr id="5" name="Rectangle 4"/>
          <p:cNvSpPr/>
          <p:nvPr/>
        </p:nvSpPr>
        <p:spPr>
          <a:xfrm>
            <a:off x="206419" y="354803"/>
            <a:ext cx="10682027" cy="707886"/>
          </a:xfrm>
          <a:prstGeom prst="rect">
            <a:avLst/>
          </a:prstGeom>
        </p:spPr>
        <p:txBody>
          <a:bodyPr wrap="none">
            <a:spAutoFit/>
          </a:bodyPr>
          <a:lstStyle/>
          <a:p>
            <a:r>
              <a:rPr lang="en-US" altLang="en-US" sz="4000" dirty="0"/>
              <a:t>Acceptance Tests vs. Unit and Integration Tests</a:t>
            </a:r>
            <a:endParaRPr lang="en-US" sz="4000" dirty="0"/>
          </a:p>
        </p:txBody>
      </p:sp>
      <p:sp>
        <p:nvSpPr>
          <p:cNvPr id="6" name="Rectangle 5"/>
          <p:cNvSpPr/>
          <p:nvPr/>
        </p:nvSpPr>
        <p:spPr>
          <a:xfrm>
            <a:off x="1861031" y="5321985"/>
            <a:ext cx="9690100" cy="461665"/>
          </a:xfrm>
          <a:prstGeom prst="rect">
            <a:avLst/>
          </a:prstGeom>
        </p:spPr>
        <p:txBody>
          <a:bodyPr wrap="square">
            <a:spAutoFit/>
          </a:bodyPr>
          <a:lstStyle/>
          <a:p>
            <a:pPr algn="ctr"/>
            <a:r>
              <a:rPr lang="en-GB" sz="2400" dirty="0"/>
              <a:t>Acceptance Tests confirm that you build the right thing  (OUTSIDE IN)</a:t>
            </a:r>
          </a:p>
        </p:txBody>
      </p:sp>
      <p:cxnSp>
        <p:nvCxnSpPr>
          <p:cNvPr id="7" name="Straight Connector 6"/>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8" name="Picture 7"/>
          <p:cNvPicPr>
            <a:picLocks noChangeAspect="1"/>
          </p:cNvPicPr>
          <p:nvPr/>
        </p:nvPicPr>
        <p:blipFill>
          <a:blip r:embed="rId5"/>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2567048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739818" y="1844040"/>
            <a:ext cx="12049082" cy="4493538"/>
          </a:xfrm>
          <a:prstGeom prst="rect">
            <a:avLst/>
          </a:prstGeom>
        </p:spPr>
        <p:txBody>
          <a:bodyPr wrap="square">
            <a:spAutoFit/>
          </a:bodyPr>
          <a:lstStyle/>
          <a:p>
            <a:r>
              <a:rPr lang="en-GB" sz="2200" dirty="0"/>
              <a:t>Cucumber is a software requirements and testing tool that enables a style of</a:t>
            </a:r>
          </a:p>
          <a:p>
            <a:r>
              <a:rPr lang="en-GB" sz="2200" dirty="0"/>
              <a:t>Development, Behaviour Driven Development, that builds on the principles of test-driven development</a:t>
            </a:r>
          </a:p>
          <a:p>
            <a:endParaRPr lang="en-GB" sz="2200" dirty="0"/>
          </a:p>
          <a:p>
            <a:r>
              <a:rPr lang="en-GB" sz="2200" dirty="0"/>
              <a:t>Test-driven development is a core principle and practice of extreme </a:t>
            </a:r>
          </a:p>
          <a:p>
            <a:r>
              <a:rPr lang="en-GB" sz="2200" dirty="0"/>
              <a:t>programming and has since been adopted by many other agile life cycles</a:t>
            </a:r>
          </a:p>
          <a:p>
            <a:endParaRPr lang="en-GB" sz="2200" dirty="0"/>
          </a:p>
          <a:p>
            <a:r>
              <a:rPr lang="en-GB" sz="2200" dirty="0"/>
              <a:t>Test-driven development is supported by a few key ideas:</a:t>
            </a:r>
          </a:p>
          <a:p>
            <a:endParaRPr lang="en-GB" sz="2200" dirty="0"/>
          </a:p>
          <a:p>
            <a:pPr marL="285750" indent="-285750">
              <a:buFont typeface="Arial" panose="020B0604020202020204" pitchFamily="34" charset="0"/>
              <a:buChar char="•"/>
            </a:pPr>
            <a:r>
              <a:rPr lang="en-GB" sz="2200" dirty="0"/>
              <a:t>No production code is written except to make a failing test pass</a:t>
            </a:r>
          </a:p>
          <a:p>
            <a:pPr marL="342900" indent="-342900">
              <a:buFont typeface="Arial" panose="020B0604020202020204" pitchFamily="34" charset="0"/>
              <a:buChar char="•"/>
            </a:pPr>
            <a:r>
              <a:rPr lang="en-GB" sz="2200" dirty="0"/>
              <a:t>This test case should be written by the developer and customer together</a:t>
            </a:r>
          </a:p>
          <a:p>
            <a:pPr marL="342900" indent="-342900">
              <a:buFont typeface="Arial" panose="020B0604020202020204" pitchFamily="34" charset="0"/>
              <a:buChar char="•"/>
            </a:pPr>
            <a:r>
              <a:rPr lang="en-GB" sz="2200" dirty="0"/>
              <a:t>The tests should be automated so we are encouraged to run them all</a:t>
            </a:r>
          </a:p>
          <a:p>
            <a:r>
              <a:rPr lang="en-GB" sz="2200" dirty="0"/>
              <a:t>the time: they provide insight into the progress being made</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39522559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71550" y="1787595"/>
            <a:ext cx="11112500" cy="4493538"/>
          </a:xfrm>
          <a:prstGeom prst="rect">
            <a:avLst/>
          </a:prstGeom>
        </p:spPr>
        <p:txBody>
          <a:bodyPr wrap="square">
            <a:spAutoFit/>
          </a:bodyPr>
          <a:lstStyle/>
          <a:p>
            <a:r>
              <a:rPr lang="en-GB" sz="2200" dirty="0"/>
              <a:t>These tests are called acceptance tests because they document what</a:t>
            </a:r>
          </a:p>
          <a:p>
            <a:r>
              <a:rPr lang="en-GB" sz="2200" dirty="0"/>
              <a:t>behaviours the customer will find acceptable in terms of the final functionality of</a:t>
            </a:r>
          </a:p>
          <a:p>
            <a:r>
              <a:rPr lang="en-GB" sz="2200" dirty="0"/>
              <a:t>the system</a:t>
            </a:r>
          </a:p>
          <a:p>
            <a:endParaRPr lang="en-GB" sz="2200" dirty="0"/>
          </a:p>
          <a:p>
            <a:r>
              <a:rPr lang="en-GB" sz="2200" dirty="0"/>
              <a:t>They are different from unit tests:</a:t>
            </a:r>
          </a:p>
          <a:p>
            <a:endParaRPr lang="en-GB" sz="2200" dirty="0"/>
          </a:p>
          <a:p>
            <a:r>
              <a:rPr lang="en-GB" sz="2200" dirty="0"/>
              <a:t>• Unit tests are for developers and help you “build the thing right”</a:t>
            </a:r>
          </a:p>
          <a:p>
            <a:r>
              <a:rPr lang="en-GB" sz="2200" dirty="0"/>
              <a:t>• Acceptance tests are for customers and help you “build the right thing”</a:t>
            </a:r>
          </a:p>
          <a:p>
            <a:r>
              <a:rPr lang="en-GB" sz="2200" dirty="0"/>
              <a:t>• Acceptance tests are higher-level constructs that can be used to guide</a:t>
            </a:r>
          </a:p>
          <a:p>
            <a:r>
              <a:rPr lang="en-GB" sz="2200" dirty="0"/>
              <a:t>developers down the path of writing unit tests that will get them to their goal</a:t>
            </a:r>
          </a:p>
          <a:p>
            <a:r>
              <a:rPr lang="en-GB" sz="2200" dirty="0"/>
              <a:t>• Cucumber helps you write acceptance tests in the customer’s language</a:t>
            </a:r>
          </a:p>
          <a:p>
            <a:r>
              <a:rPr lang="en-GB" sz="2200" dirty="0"/>
              <a:t>• This encourages the customer to participate in a task they might</a:t>
            </a:r>
          </a:p>
          <a:p>
            <a:r>
              <a:rPr lang="en-GB" sz="2200" dirty="0"/>
              <a:t>otherwise skip</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1875536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Rectangle 5"/>
          <p:cNvSpPr/>
          <p:nvPr/>
        </p:nvSpPr>
        <p:spPr>
          <a:xfrm>
            <a:off x="984250" y="1034433"/>
            <a:ext cx="11766550" cy="5847755"/>
          </a:xfrm>
          <a:prstGeom prst="rect">
            <a:avLst/>
          </a:prstGeom>
        </p:spPr>
        <p:txBody>
          <a:bodyPr wrap="square">
            <a:spAutoFit/>
          </a:bodyPr>
          <a:lstStyle/>
          <a:p>
            <a:r>
              <a:rPr lang="en-GB" sz="2200" dirty="0"/>
              <a:t>Behaviour-driven development expands on test-driven development by:</a:t>
            </a:r>
          </a:p>
          <a:p>
            <a:endParaRPr lang="en-GB" sz="2200" dirty="0"/>
          </a:p>
          <a:p>
            <a:r>
              <a:rPr lang="en-GB" sz="2200" dirty="0"/>
              <a:t>• Formalizing its best practices</a:t>
            </a:r>
          </a:p>
          <a:p>
            <a:r>
              <a:rPr lang="en-GB" sz="2200" dirty="0"/>
              <a:t>• In particular the perspective of working from the outside-in</a:t>
            </a:r>
          </a:p>
          <a:p>
            <a:endParaRPr lang="en-GB" sz="2200" dirty="0"/>
          </a:p>
          <a:p>
            <a:r>
              <a:rPr lang="en-GB" sz="2200" dirty="0"/>
              <a:t>• Start work with failing customer acceptance tests</a:t>
            </a:r>
          </a:p>
          <a:p>
            <a:endParaRPr lang="en-GB" sz="2200" dirty="0"/>
          </a:p>
          <a:p>
            <a:r>
              <a:rPr lang="en-GB" sz="2200" dirty="0"/>
              <a:t>• Write tests such that they serve as examples that anyone can read</a:t>
            </a:r>
          </a:p>
          <a:p>
            <a:endParaRPr lang="en-GB" sz="2200" dirty="0"/>
          </a:p>
          <a:p>
            <a:r>
              <a:rPr lang="en-GB" sz="2200" dirty="0"/>
              <a:t>• Both to understand a requirement and to understand how to</a:t>
            </a:r>
          </a:p>
          <a:p>
            <a:r>
              <a:rPr lang="en-GB" sz="2200" dirty="0"/>
              <a:t>generate more requirements</a:t>
            </a:r>
          </a:p>
          <a:p>
            <a:endParaRPr lang="en-GB" sz="2200" dirty="0"/>
          </a:p>
          <a:p>
            <a:r>
              <a:rPr lang="en-GB" sz="2200" dirty="0"/>
              <a:t>• Develop a process to encourage our customers to get involved with</a:t>
            </a:r>
          </a:p>
          <a:p>
            <a:r>
              <a:rPr lang="en-GB" sz="2200" dirty="0"/>
              <a:t>writing these requirements and to stay involved</a:t>
            </a:r>
          </a:p>
          <a:p>
            <a:endParaRPr lang="en-GB" sz="2200" dirty="0"/>
          </a:p>
          <a:p>
            <a:r>
              <a:rPr lang="en-GB" sz="2200" dirty="0"/>
              <a:t>• Aim to develop a shared, ubiquitous language for talking about the</a:t>
            </a:r>
          </a:p>
          <a:p>
            <a:r>
              <a:rPr lang="en-GB" sz="2200" dirty="0"/>
              <a:t>system </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052876"/>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18938827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27050" y="1480128"/>
            <a:ext cx="11049000" cy="5047536"/>
          </a:xfrm>
          <a:prstGeom prst="rect">
            <a:avLst/>
          </a:prstGeom>
        </p:spPr>
        <p:txBody>
          <a:bodyPr wrap="square">
            <a:spAutoFit/>
          </a:bodyPr>
          <a:lstStyle/>
          <a:p>
            <a:r>
              <a:rPr lang="en-GB" sz="2300" dirty="0"/>
              <a:t> Make sure everyone (including your customers) speak about the system, its</a:t>
            </a:r>
          </a:p>
          <a:p>
            <a:r>
              <a:rPr lang="en-GB" sz="2300" dirty="0"/>
              <a:t>requirements and its implementation, in the same way:</a:t>
            </a:r>
          </a:p>
          <a:p>
            <a:endParaRPr lang="en-GB" sz="2300" dirty="0"/>
          </a:p>
          <a:p>
            <a:r>
              <a:rPr lang="en-GB" sz="2300" dirty="0"/>
              <a:t>• “The case management system tracks the cases handled by service reps”</a:t>
            </a:r>
          </a:p>
          <a:p>
            <a:endParaRPr lang="en-GB" sz="2300" dirty="0"/>
          </a:p>
          <a:p>
            <a:r>
              <a:rPr lang="en-GB" sz="2300" dirty="0"/>
              <a:t>• The whole team will now talk about “service reps” and “cases”</a:t>
            </a:r>
          </a:p>
          <a:p>
            <a:endParaRPr lang="en-GB" sz="2300" dirty="0"/>
          </a:p>
          <a:p>
            <a:r>
              <a:rPr lang="en-GB" sz="2300" dirty="0"/>
              <a:t>• Any attempt to change that to, say, “workers” and “jobs” will be rejected</a:t>
            </a:r>
          </a:p>
          <a:p>
            <a:endParaRPr lang="en-GB" sz="2300" dirty="0"/>
          </a:p>
          <a:p>
            <a:r>
              <a:rPr lang="en-GB" sz="2300" dirty="0"/>
              <a:t>• We want to see the same terms used to discuss the system to be present in the</a:t>
            </a:r>
          </a:p>
          <a:p>
            <a:r>
              <a:rPr lang="en-GB" sz="2300" dirty="0"/>
              <a:t>requirements, design documents, code, tests, etc.</a:t>
            </a:r>
          </a:p>
          <a:p>
            <a:endParaRPr lang="en-GB" sz="2300" dirty="0"/>
          </a:p>
          <a:p>
            <a:r>
              <a:rPr lang="en-GB" sz="2300" dirty="0"/>
              <a:t>• Cucumber helps with this process since, as we shall see, it ties together the</a:t>
            </a:r>
          </a:p>
          <a:p>
            <a:r>
              <a:rPr lang="en-GB" sz="2300" dirty="0"/>
              <a:t>tests with the actual code of the system</a:t>
            </a:r>
          </a:p>
        </p:txBody>
      </p:sp>
      <p:sp>
        <p:nvSpPr>
          <p:cNvPr id="3" name="Rectangle 2"/>
          <p:cNvSpPr/>
          <p:nvPr/>
        </p:nvSpPr>
        <p:spPr>
          <a:xfrm>
            <a:off x="892219" y="346269"/>
            <a:ext cx="5492594" cy="769441"/>
          </a:xfrm>
          <a:prstGeom prst="rect">
            <a:avLst/>
          </a:prstGeom>
        </p:spPr>
        <p:txBody>
          <a:bodyPr wrap="none">
            <a:spAutoFit/>
          </a:bodyPr>
          <a:lstStyle/>
          <a:p>
            <a:r>
              <a:rPr lang="en-GB" sz="4400" dirty="0"/>
              <a:t>Ubiquitous Language</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737850" y="83821"/>
            <a:ext cx="1082427" cy="1082427"/>
          </a:xfrm>
          <a:prstGeom prst="rect">
            <a:avLst/>
          </a:prstGeom>
        </p:spPr>
      </p:pic>
    </p:spTree>
    <p:extLst>
      <p:ext uri="{BB962C8B-B14F-4D97-AF65-F5344CB8AC3E}">
        <p14:creationId xmlns:p14="http://schemas.microsoft.com/office/powerpoint/2010/main" val="1091792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752600" y="956714"/>
            <a:ext cx="8115300" cy="3170099"/>
          </a:xfrm>
          <a:prstGeom prst="rect">
            <a:avLst/>
          </a:prstGeom>
          <a:ln>
            <a:solidFill>
              <a:schemeClr val="accent1"/>
            </a:solidFill>
          </a:ln>
        </p:spPr>
        <p:txBody>
          <a:bodyPr wrap="square">
            <a:spAutoFit/>
          </a:bodyPr>
          <a:lstStyle/>
          <a:p>
            <a:r>
              <a:rPr lang="en-GB" sz="2000" b="1" dirty="0"/>
              <a:t>Feature: Sign up</a:t>
            </a:r>
          </a:p>
          <a:p>
            <a:r>
              <a:rPr lang="en-GB" sz="2000" dirty="0"/>
              <a:t>Sign up should be quick and friendly</a:t>
            </a:r>
          </a:p>
          <a:p>
            <a:endParaRPr lang="en-GB" sz="2000" dirty="0"/>
          </a:p>
          <a:p>
            <a:r>
              <a:rPr lang="en-GB" sz="2000" b="1" dirty="0"/>
              <a:t>Scenario: Successful sign up</a:t>
            </a:r>
          </a:p>
          <a:p>
            <a:r>
              <a:rPr lang="en-GB" sz="2000" dirty="0"/>
              <a:t>New users should get a confirmation e-mail and be greeted personally</a:t>
            </a:r>
          </a:p>
          <a:p>
            <a:endParaRPr lang="en-GB" sz="2000" dirty="0"/>
          </a:p>
          <a:p>
            <a:r>
              <a:rPr lang="en-GB" sz="2000" dirty="0"/>
              <a:t> Given I have chosen to sign up</a:t>
            </a:r>
          </a:p>
          <a:p>
            <a:r>
              <a:rPr lang="en-GB" sz="2000" dirty="0"/>
              <a:t> When I sign up with valid details</a:t>
            </a:r>
          </a:p>
          <a:p>
            <a:r>
              <a:rPr lang="en-GB" sz="2000" dirty="0"/>
              <a:t> Then I should receive a confirmation email</a:t>
            </a:r>
          </a:p>
          <a:p>
            <a:r>
              <a:rPr lang="en-GB" sz="2000" dirty="0"/>
              <a:t> And I should see a personalized greeting message</a:t>
            </a:r>
            <a:endParaRPr lang="en-US" sz="2000" dirty="0"/>
          </a:p>
        </p:txBody>
      </p:sp>
      <p:sp>
        <p:nvSpPr>
          <p:cNvPr id="3" name="Rectangle 2"/>
          <p:cNvSpPr/>
          <p:nvPr/>
        </p:nvSpPr>
        <p:spPr>
          <a:xfrm>
            <a:off x="227034" y="4294128"/>
            <a:ext cx="11026731" cy="2431435"/>
          </a:xfrm>
          <a:prstGeom prst="rect">
            <a:avLst/>
          </a:prstGeom>
        </p:spPr>
        <p:txBody>
          <a:bodyPr wrap="square">
            <a:spAutoFit/>
          </a:bodyPr>
          <a:lstStyle/>
          <a:p>
            <a:r>
              <a:rPr lang="en-GB" sz="1900" dirty="0"/>
              <a:t>• Acceptance tests refer to features</a:t>
            </a:r>
          </a:p>
          <a:p>
            <a:r>
              <a:rPr lang="en-GB" sz="1900" dirty="0"/>
              <a:t>• Features are explained by scenarios</a:t>
            </a:r>
          </a:p>
          <a:p>
            <a:r>
              <a:rPr lang="en-GB" sz="1900" dirty="0"/>
              <a:t>• Scenarios consist of steps</a:t>
            </a:r>
          </a:p>
          <a:p>
            <a:r>
              <a:rPr lang="en-GB" sz="1900" dirty="0"/>
              <a:t>• </a:t>
            </a:r>
            <a:r>
              <a:rPr lang="en-GB" sz="1900" b="1" dirty="0"/>
              <a:t>The spec is written in natural language in a plain-text file </a:t>
            </a:r>
          </a:p>
          <a:p>
            <a:r>
              <a:rPr lang="en-GB" sz="1900" dirty="0"/>
              <a:t>• </a:t>
            </a:r>
            <a:r>
              <a:rPr lang="en-GB" sz="1900" b="1" dirty="0"/>
              <a:t>BUT the spec is executable!</a:t>
            </a:r>
          </a:p>
          <a:p>
            <a:r>
              <a:rPr lang="en-GB" sz="1900" dirty="0"/>
              <a:t>• Cucumber can guide us into turning the language of each step into an </a:t>
            </a:r>
            <a:r>
              <a:rPr lang="en-GB" sz="1900" dirty="0"/>
              <a:t>executable test case that calls </a:t>
            </a:r>
            <a:endParaRPr lang="en-GB" sz="1900" dirty="0"/>
          </a:p>
          <a:p>
            <a:r>
              <a:rPr lang="en-GB" sz="1900" dirty="0"/>
              <a:t>our systems and can then either pass or fail</a:t>
            </a:r>
          </a:p>
          <a:p>
            <a:r>
              <a:rPr lang="en-GB" sz="1900" dirty="0"/>
              <a:t>• The way it does this is actually designed to get customers and developers working together</a:t>
            </a:r>
            <a:endParaRPr lang="en-US" sz="1900" dirty="0"/>
          </a:p>
        </p:txBody>
      </p:sp>
      <p:sp>
        <p:nvSpPr>
          <p:cNvPr id="4" name="Rectangle 3"/>
          <p:cNvSpPr/>
          <p:nvPr/>
        </p:nvSpPr>
        <p:spPr>
          <a:xfrm>
            <a:off x="828719" y="143069"/>
            <a:ext cx="7176067" cy="646331"/>
          </a:xfrm>
          <a:prstGeom prst="rect">
            <a:avLst/>
          </a:prstGeom>
        </p:spPr>
        <p:txBody>
          <a:bodyPr wrap="none">
            <a:spAutoFit/>
          </a:bodyPr>
          <a:lstStyle/>
          <a:p>
            <a:r>
              <a:rPr lang="en-GB" sz="3600" dirty="0"/>
              <a:t>Typical Cucumber Acceptance Test</a:t>
            </a:r>
          </a:p>
        </p:txBody>
      </p:sp>
      <p:cxnSp>
        <p:nvCxnSpPr>
          <p:cNvPr id="5" name="Straight Connector 4"/>
          <p:cNvCxnSpPr/>
          <p:nvPr/>
        </p:nvCxnSpPr>
        <p:spPr>
          <a:xfrm flipV="1">
            <a:off x="683531" y="863903"/>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4"/>
          <a:stretch>
            <a:fillRect/>
          </a:stretch>
        </p:blipFill>
        <p:spPr>
          <a:xfrm>
            <a:off x="9264650" y="-41185"/>
            <a:ext cx="2927350" cy="953828"/>
          </a:xfrm>
          <a:prstGeom prst="rect">
            <a:avLst/>
          </a:prstGeom>
        </p:spPr>
      </p:pic>
    </p:spTree>
    <p:extLst>
      <p:ext uri="{BB962C8B-B14F-4D97-AF65-F5344CB8AC3E}">
        <p14:creationId xmlns:p14="http://schemas.microsoft.com/office/powerpoint/2010/main" val="4378372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831850" y="1290042"/>
            <a:ext cx="11023600" cy="5170646"/>
          </a:xfrm>
          <a:prstGeom prst="rect">
            <a:avLst/>
          </a:prstGeom>
        </p:spPr>
        <p:txBody>
          <a:bodyPr wrap="square">
            <a:spAutoFit/>
          </a:bodyPr>
          <a:lstStyle/>
          <a:p>
            <a:r>
              <a:rPr lang="en-GB" sz="2200" dirty="0"/>
              <a:t>Cucumber is a command line tool that processes text files that contain features</a:t>
            </a:r>
          </a:p>
          <a:p>
            <a:r>
              <a:rPr lang="en-GB" sz="2200" dirty="0"/>
              <a:t>looking for scenarios that can be executed against your system</a:t>
            </a:r>
          </a:p>
          <a:p>
            <a:endParaRPr lang="en-GB" sz="2200" dirty="0"/>
          </a:p>
          <a:p>
            <a:r>
              <a:rPr lang="en-GB" sz="2200" dirty="0"/>
              <a:t>It makes use of a bunch of conventions about how the files are named and</a:t>
            </a:r>
          </a:p>
          <a:p>
            <a:r>
              <a:rPr lang="en-GB" sz="2200" dirty="0"/>
              <a:t>where they live to make it easy to get started</a:t>
            </a:r>
          </a:p>
          <a:p>
            <a:endParaRPr lang="en-GB" sz="2200" dirty="0"/>
          </a:p>
          <a:p>
            <a:r>
              <a:rPr lang="en-GB" sz="2200" dirty="0"/>
              <a:t>Each scenario is a list of steps that describe the pre-conditions, actions, and</a:t>
            </a:r>
          </a:p>
          <a:p>
            <a:r>
              <a:rPr lang="en-GB" sz="2200" dirty="0"/>
              <a:t>post-conditions of each scenario; if each step executes without error, the</a:t>
            </a:r>
          </a:p>
          <a:p>
            <a:r>
              <a:rPr lang="en-GB" sz="2200" dirty="0"/>
              <a:t>scenario is marked as having passed</a:t>
            </a:r>
          </a:p>
          <a:p>
            <a:endParaRPr lang="en-GB" sz="2200" dirty="0"/>
          </a:p>
          <a:p>
            <a:r>
              <a:rPr lang="en-GB" sz="2200" dirty="0"/>
              <a:t>At the end of a run, Cucumber will report how many scenarios passed; if</a:t>
            </a:r>
          </a:p>
          <a:p>
            <a:r>
              <a:rPr lang="en-GB" sz="2200" dirty="0"/>
              <a:t>something fails, it provides information about what failed so the developer</a:t>
            </a:r>
          </a:p>
          <a:p>
            <a:r>
              <a:rPr lang="en-GB" sz="2200" dirty="0"/>
              <a:t>can make progress</a:t>
            </a:r>
          </a:p>
          <a:p>
            <a:endParaRPr lang="en-GB" sz="2200" dirty="0"/>
          </a:p>
          <a:p>
            <a:r>
              <a:rPr lang="en-GB" sz="2200" dirty="0"/>
              <a:t>Features, scenarios, and steps are written in language called Gherkin</a:t>
            </a:r>
            <a:endParaRPr lang="en-US" sz="2200" dirty="0"/>
          </a:p>
        </p:txBody>
      </p:sp>
      <p:sp>
        <p:nvSpPr>
          <p:cNvPr id="3" name="Rectangle 2"/>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5206128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381000" y="1357491"/>
            <a:ext cx="11055350" cy="5170646"/>
          </a:xfrm>
          <a:prstGeom prst="rect">
            <a:avLst/>
          </a:prstGeom>
        </p:spPr>
        <p:txBody>
          <a:bodyPr wrap="square">
            <a:spAutoFit/>
          </a:bodyPr>
          <a:lstStyle/>
          <a:p>
            <a:r>
              <a:rPr lang="en-GB" sz="2200" dirty="0"/>
              <a:t>To turn natural language into executable specifications:</a:t>
            </a:r>
          </a:p>
          <a:p>
            <a:endParaRPr lang="en-GB" sz="2200" dirty="0"/>
          </a:p>
          <a:p>
            <a:r>
              <a:rPr lang="en-GB" sz="2200" dirty="0"/>
              <a:t>• Each step must be accompanied by a step definition</a:t>
            </a:r>
          </a:p>
          <a:p>
            <a:endParaRPr lang="en-GB" sz="2200" dirty="0"/>
          </a:p>
          <a:p>
            <a:r>
              <a:rPr lang="en-GB" sz="2200" dirty="0"/>
              <a:t>• Most steps will gather input and then delegate to a framework that is</a:t>
            </a:r>
          </a:p>
          <a:p>
            <a:r>
              <a:rPr lang="en-GB" sz="2200" dirty="0"/>
              <a:t>specific to your application domain in order to make calls on your framework</a:t>
            </a:r>
          </a:p>
          <a:p>
            <a:endParaRPr lang="en-GB" sz="2200" dirty="0"/>
          </a:p>
          <a:p>
            <a:r>
              <a:rPr lang="en-GB" sz="2200" dirty="0"/>
              <a:t>• For instance, </a:t>
            </a:r>
            <a:r>
              <a:rPr lang="en-GB" sz="2200" dirty="0" err="1"/>
              <a:t>TestCloud</a:t>
            </a:r>
            <a:r>
              <a:rPr lang="en-GB" sz="2200" dirty="0"/>
              <a:t> is a framework for automating interactions with Mobile devices</a:t>
            </a:r>
          </a:p>
          <a:p>
            <a:endParaRPr lang="en-GB" sz="2200" dirty="0"/>
          </a:p>
          <a:p>
            <a:r>
              <a:rPr lang="en-GB" sz="2200" dirty="0"/>
              <a:t>• If your application is a mobile app, then your step definitions will most likely</a:t>
            </a:r>
          </a:p>
          <a:p>
            <a:r>
              <a:rPr lang="en-GB" sz="2200" dirty="0"/>
              <a:t>delegate to </a:t>
            </a:r>
            <a:r>
              <a:rPr lang="en-GB" sz="2200" dirty="0" err="1"/>
              <a:t>TestCloud</a:t>
            </a:r>
            <a:r>
              <a:rPr lang="en-GB" sz="2200" dirty="0"/>
              <a:t> to make sure that your application is loaded and</a:t>
            </a:r>
          </a:p>
          <a:p>
            <a:r>
              <a:rPr lang="en-GB" sz="2200" dirty="0"/>
              <a:t>then stepped through the scenario (“tap this button”, enter “Ben” in the “first name” field, etc.)</a:t>
            </a:r>
          </a:p>
          <a:p>
            <a:endParaRPr lang="en-GB" sz="2200" dirty="0"/>
          </a:p>
          <a:p>
            <a:r>
              <a:rPr lang="en-GB" sz="2200" dirty="0"/>
              <a:t>• Your step definitions will likely be short and easy to maintain</a:t>
            </a:r>
            <a:endParaRPr lang="en-US" sz="2200" dirty="0"/>
          </a:p>
        </p:txBody>
      </p:sp>
      <p:sp>
        <p:nvSpPr>
          <p:cNvPr id="3" name="Rectangle 2"/>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41362201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419100" y="4402346"/>
            <a:ext cx="8451850" cy="2123658"/>
          </a:xfrm>
          <a:prstGeom prst="rect">
            <a:avLst/>
          </a:prstGeom>
        </p:spPr>
        <p:txBody>
          <a:bodyPr wrap="square">
            <a:spAutoFit/>
          </a:bodyPr>
          <a:lstStyle/>
          <a:p>
            <a:r>
              <a:rPr lang="en-GB" sz="2200" dirty="0"/>
              <a:t>The key to Cucumber is the mapping between steps and step definitions.</a:t>
            </a:r>
          </a:p>
          <a:p>
            <a:endParaRPr lang="en-GB" sz="2200" dirty="0"/>
          </a:p>
          <a:p>
            <a:r>
              <a:rPr lang="en-GB" sz="2200" dirty="0"/>
              <a:t>That’s “where the magic happens” and allows your non-technical customers to write specifications that will actually invoke and test the system that you are building!</a:t>
            </a:r>
            <a:endParaRPr lang="en-US" sz="2200" dirty="0"/>
          </a:p>
        </p:txBody>
      </p:sp>
      <p:pic>
        <p:nvPicPr>
          <p:cNvPr id="3" name="Picture 2"/>
          <p:cNvPicPr>
            <a:picLocks noChangeAspect="1"/>
          </p:cNvPicPr>
          <p:nvPr/>
        </p:nvPicPr>
        <p:blipFill>
          <a:blip r:embed="rId4"/>
          <a:stretch>
            <a:fillRect/>
          </a:stretch>
        </p:blipFill>
        <p:spPr>
          <a:xfrm>
            <a:off x="8870950" y="2933700"/>
            <a:ext cx="2667000" cy="5734050"/>
          </a:xfrm>
          <a:prstGeom prst="rect">
            <a:avLst/>
          </a:prstGeom>
        </p:spPr>
      </p:pic>
      <p:pic>
        <p:nvPicPr>
          <p:cNvPr id="4" name="Picture 3"/>
          <p:cNvPicPr>
            <a:picLocks noChangeAspect="1"/>
          </p:cNvPicPr>
          <p:nvPr/>
        </p:nvPicPr>
        <p:blipFill>
          <a:blip r:embed="rId5"/>
          <a:stretch>
            <a:fillRect/>
          </a:stretch>
        </p:blipFill>
        <p:spPr>
          <a:xfrm>
            <a:off x="4241800" y="1250856"/>
            <a:ext cx="4629150" cy="2705100"/>
          </a:xfrm>
          <a:prstGeom prst="rect">
            <a:avLst/>
          </a:prstGeom>
        </p:spPr>
      </p:pic>
      <p:sp>
        <p:nvSpPr>
          <p:cNvPr id="5" name="Rectangle 4"/>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6" name="Straight Connector 5"/>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6"/>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30869141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latin typeface="+mn-lt"/>
              </a:rPr>
              <a:t>BDD + Mobile</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340335"/>
            <a:ext cx="8074406" cy="12447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a:latin typeface="+mj-lt"/>
                <a:cs typeface="Arial"/>
              </a:rPr>
              <a:t>Agile Technologist / </a:t>
            </a:r>
            <a:r>
              <a:rPr lang="en-US" sz="1961" dirty="0" err="1">
                <a:latin typeface="+mj-lt"/>
                <a:cs typeface="Arial"/>
              </a:rPr>
              <a:t>.Net</a:t>
            </a:r>
            <a:r>
              <a:rPr lang="en-US" sz="1961" dirty="0">
                <a:latin typeface="+mj-lt"/>
                <a:cs typeface="Arial"/>
              </a:rPr>
              <a:t> Pianist / </a:t>
            </a:r>
            <a:r>
              <a:rPr lang="en-US" sz="1961" dirty="0" err="1">
                <a:latin typeface="+mj-lt"/>
                <a:cs typeface="Arial"/>
              </a:rPr>
              <a:t>Xamarin</a:t>
            </a:r>
            <a:r>
              <a:rPr lang="en-US" sz="1961" dirty="0">
                <a:latin typeface="+mj-lt"/>
                <a:cs typeface="Arial"/>
              </a:rPr>
              <a:t> Evangelist / Driven </a:t>
            </a:r>
            <a:r>
              <a:rPr lang="en-US" sz="1961" dirty="0" err="1">
                <a:latin typeface="+mj-lt"/>
                <a:cs typeface="Arial"/>
              </a:rPr>
              <a:t>Cucumberist</a:t>
            </a:r>
            <a:endParaRPr lang="en-US" sz="1961" dirty="0">
              <a:latin typeface="+mj-lt"/>
              <a:cs typeface="Arial"/>
            </a:endParaRPr>
          </a:p>
          <a:p>
            <a:r>
              <a:rPr lang="en-US" sz="1961" dirty="0">
                <a:latin typeface="+mj-lt"/>
                <a:cs typeface="Arial"/>
              </a:rPr>
              <a:t>www.xamariners.com</a:t>
            </a:r>
          </a:p>
          <a:p>
            <a:r>
              <a:rPr lang="en-US" sz="1961" dirty="0">
                <a:latin typeface="+mj-lt"/>
                <a:cs typeface="Arial"/>
              </a:rPr>
              <a:t>www.meetup.com/SingaporeMobileDev</a:t>
            </a:r>
            <a:endParaRPr lang="en-US" sz="1961" dirty="0">
              <a:latin typeface="+mj-lt"/>
              <a:cs typeface="Arial"/>
            </a:endParaRP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pic>
        <p:nvPicPr>
          <p:cNvPr id="2" name="Picture 1"/>
          <p:cNvPicPr>
            <a:picLocks noChangeAspect="1"/>
          </p:cNvPicPr>
          <p:nvPr/>
        </p:nvPicPr>
        <p:blipFill>
          <a:blip r:embed="rId4"/>
          <a:stretch>
            <a:fillRect/>
          </a:stretch>
        </p:blipFill>
        <p:spPr>
          <a:xfrm>
            <a:off x="7834694" y="5593026"/>
            <a:ext cx="3479816" cy="695963"/>
          </a:xfrm>
          <a:prstGeom prst="rect">
            <a:avLst/>
          </a:prstGeom>
        </p:spPr>
      </p:pic>
      <p:pic>
        <p:nvPicPr>
          <p:cNvPr id="3" name="Picture 2"/>
          <p:cNvPicPr>
            <a:picLocks noChangeAspect="1"/>
          </p:cNvPicPr>
          <p:nvPr/>
        </p:nvPicPr>
        <p:blipFill>
          <a:blip r:embed="rId5"/>
          <a:stretch>
            <a:fillRect/>
          </a:stretch>
        </p:blipFill>
        <p:spPr>
          <a:xfrm>
            <a:off x="182872" y="193784"/>
            <a:ext cx="1268057" cy="1268057"/>
          </a:xfrm>
          <a:prstGeom prst="rect">
            <a:avLst/>
          </a:prstGeom>
        </p:spPr>
      </p:pic>
      <p:pic>
        <p:nvPicPr>
          <p:cNvPr id="13" name="Picture 12"/>
          <p:cNvPicPr>
            <a:picLocks noChangeAspect="1"/>
          </p:cNvPicPr>
          <p:nvPr/>
        </p:nvPicPr>
        <p:blipFill>
          <a:blip r:embed="rId6"/>
          <a:stretch>
            <a:fillRect/>
          </a:stretch>
        </p:blipFill>
        <p:spPr>
          <a:xfrm>
            <a:off x="10736885" y="94284"/>
            <a:ext cx="1201116" cy="1201116"/>
          </a:xfrm>
          <a:prstGeom prst="rect">
            <a:avLst/>
          </a:prstGeom>
        </p:spPr>
      </p:pic>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84250" y="1318895"/>
            <a:ext cx="10477500" cy="5170646"/>
          </a:xfrm>
          <a:prstGeom prst="rect">
            <a:avLst/>
          </a:prstGeom>
        </p:spPr>
        <p:txBody>
          <a:bodyPr wrap="square">
            <a:spAutoFit/>
          </a:bodyPr>
          <a:lstStyle/>
          <a:p>
            <a:r>
              <a:rPr lang="en-GB" sz="2200" dirty="0"/>
              <a:t>Gherkin is the language used to write features, scenarios, and steps</a:t>
            </a:r>
          </a:p>
          <a:p>
            <a:endParaRPr lang="en-GB" sz="2200" dirty="0"/>
          </a:p>
          <a:p>
            <a:r>
              <a:rPr lang="en-GB" sz="2200" dirty="0"/>
              <a:t>The purpose of the language is to help us write concrete requirements</a:t>
            </a:r>
          </a:p>
          <a:p>
            <a:endParaRPr lang="en-GB" sz="2200" dirty="0"/>
          </a:p>
          <a:p>
            <a:r>
              <a:rPr lang="en-GB" sz="2200" dirty="0"/>
              <a:t>Consider:</a:t>
            </a:r>
          </a:p>
          <a:p>
            <a:r>
              <a:rPr lang="en-GB" sz="2200" dirty="0"/>
              <a:t>	- Customers should be prevented from entering invalid credit card details.</a:t>
            </a:r>
          </a:p>
          <a:p>
            <a:r>
              <a:rPr lang="en-GB" sz="2200" dirty="0"/>
              <a:t>Versus:</a:t>
            </a:r>
          </a:p>
          <a:p>
            <a:r>
              <a:rPr lang="en-GB" sz="2200" dirty="0"/>
              <a:t>	- If a customer enters a credit card number that isn’t exactly 16 digits long,</a:t>
            </a:r>
          </a:p>
          <a:p>
            <a:r>
              <a:rPr lang="en-GB" sz="2200" dirty="0"/>
              <a:t>when they try to submit the form, it should be redisplayed with an error</a:t>
            </a:r>
          </a:p>
          <a:p>
            <a:r>
              <a:rPr lang="en-GB" sz="2200" dirty="0"/>
              <a:t>message advising them of the correct number of digits.</a:t>
            </a:r>
          </a:p>
          <a:p>
            <a:endParaRPr lang="en-GB" sz="2200" dirty="0"/>
          </a:p>
          <a:p>
            <a:r>
              <a:rPr lang="en-GB" sz="2200" dirty="0"/>
              <a:t>The latter is much more testable; we want to remove as much ambiguity as</a:t>
            </a:r>
          </a:p>
          <a:p>
            <a:r>
              <a:rPr lang="en-GB" sz="2200" dirty="0"/>
              <a:t>possible in our requirements since ambiguity is a proven source of errors</a:t>
            </a:r>
          </a:p>
          <a:p>
            <a:endParaRPr lang="en-GB" sz="2200" dirty="0"/>
          </a:p>
          <a:p>
            <a:r>
              <a:rPr lang="en-GB" sz="2200" dirty="0"/>
              <a:t>Gherkin is designed to create more concrete requirements</a:t>
            </a:r>
            <a:endParaRPr lang="en-US" sz="2200" dirty="0"/>
          </a:p>
        </p:txBody>
      </p:sp>
      <p:sp>
        <p:nvSpPr>
          <p:cNvPr id="3" name="Rectangle 2"/>
          <p:cNvSpPr/>
          <p:nvPr/>
        </p:nvSpPr>
        <p:spPr>
          <a:xfrm>
            <a:off x="892219" y="346269"/>
            <a:ext cx="4706738" cy="769441"/>
          </a:xfrm>
          <a:prstGeom prst="rect">
            <a:avLst/>
          </a:prstGeom>
        </p:spPr>
        <p:txBody>
          <a:bodyPr wrap="none">
            <a:spAutoFit/>
          </a:bodyPr>
          <a:lstStyle/>
          <a:p>
            <a:r>
              <a:rPr lang="en-GB" sz="4400" dirty="0"/>
              <a:t>Gherkin Language</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2290747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2060472" y="1517134"/>
            <a:ext cx="8122608" cy="461665"/>
          </a:xfrm>
          <a:prstGeom prst="rect">
            <a:avLst/>
          </a:prstGeom>
        </p:spPr>
        <p:txBody>
          <a:bodyPr wrap="none">
            <a:spAutoFit/>
          </a:bodyPr>
          <a:lstStyle/>
          <a:p>
            <a:r>
              <a:rPr lang="en-GB" sz="2400" dirty="0"/>
              <a:t>Feature: Feedback when entering invalid credit card details</a:t>
            </a:r>
            <a:endParaRPr lang="en-US" sz="2400" dirty="0"/>
          </a:p>
        </p:txBody>
      </p:sp>
      <p:sp>
        <p:nvSpPr>
          <p:cNvPr id="3" name="Rectangle 2"/>
          <p:cNvSpPr/>
          <p:nvPr/>
        </p:nvSpPr>
        <p:spPr>
          <a:xfrm>
            <a:off x="2060472" y="2298997"/>
            <a:ext cx="8999351" cy="1200329"/>
          </a:xfrm>
          <a:prstGeom prst="rect">
            <a:avLst/>
          </a:prstGeom>
        </p:spPr>
        <p:txBody>
          <a:bodyPr wrap="square">
            <a:spAutoFit/>
          </a:bodyPr>
          <a:lstStyle/>
          <a:p>
            <a:r>
              <a:rPr lang="en-GB" sz="2400" dirty="0"/>
              <a:t>Background: (Applies to all Scenarios for that feature)</a:t>
            </a:r>
          </a:p>
          <a:p>
            <a:r>
              <a:rPr lang="en-GB" sz="2400" dirty="0"/>
              <a:t>   Given I have chosen an item to buy</a:t>
            </a:r>
          </a:p>
          <a:p>
            <a:r>
              <a:rPr lang="en-GB" sz="2400" dirty="0"/>
              <a:t>   And I am about to enter my credit card number</a:t>
            </a:r>
            <a:endParaRPr lang="en-US" sz="2400" dirty="0"/>
          </a:p>
        </p:txBody>
      </p:sp>
      <p:sp>
        <p:nvSpPr>
          <p:cNvPr id="4" name="Rectangle 3"/>
          <p:cNvSpPr/>
          <p:nvPr/>
        </p:nvSpPr>
        <p:spPr>
          <a:xfrm>
            <a:off x="2060472" y="3833224"/>
            <a:ext cx="9807678" cy="2215991"/>
          </a:xfrm>
          <a:prstGeom prst="rect">
            <a:avLst/>
          </a:prstGeom>
        </p:spPr>
        <p:txBody>
          <a:bodyPr wrap="square">
            <a:spAutoFit/>
          </a:bodyPr>
          <a:lstStyle/>
          <a:p>
            <a:r>
              <a:rPr lang="en-GB" sz="2300" dirty="0"/>
              <a:t>Scenario: Credit card number too short (Scenario Definition)</a:t>
            </a:r>
          </a:p>
          <a:p>
            <a:r>
              <a:rPr lang="en-GB" sz="2300" dirty="0"/>
              <a:t>   When I enter a card number that is less than 16 digits long</a:t>
            </a:r>
          </a:p>
          <a:p>
            <a:r>
              <a:rPr lang="en-GB" sz="2300" dirty="0"/>
              <a:t>   And all the other details are correct</a:t>
            </a:r>
          </a:p>
          <a:p>
            <a:r>
              <a:rPr lang="en-GB" sz="2300" dirty="0"/>
              <a:t>   And I submit the form</a:t>
            </a:r>
          </a:p>
          <a:p>
            <a:r>
              <a:rPr lang="en-GB" sz="2300" dirty="0"/>
              <a:t>   Then the form should be redisplayed</a:t>
            </a:r>
          </a:p>
          <a:p>
            <a:r>
              <a:rPr lang="en-GB" sz="2300" dirty="0"/>
              <a:t>   And I should see a message advising me of the correct number of digits</a:t>
            </a:r>
            <a:endParaRPr lang="en-US" sz="2300" dirty="0"/>
          </a:p>
        </p:txBody>
      </p:sp>
      <p:sp>
        <p:nvSpPr>
          <p:cNvPr id="6" name="TextBox 5"/>
          <p:cNvSpPr txBox="1"/>
          <p:nvPr/>
        </p:nvSpPr>
        <p:spPr>
          <a:xfrm rot="16200000">
            <a:off x="1114244" y="4660822"/>
            <a:ext cx="1716093" cy="849463"/>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Steps</a:t>
            </a:r>
          </a:p>
        </p:txBody>
      </p:sp>
      <p:sp>
        <p:nvSpPr>
          <p:cNvPr id="8" name="Rectangle 7"/>
          <p:cNvSpPr/>
          <p:nvPr/>
        </p:nvSpPr>
        <p:spPr>
          <a:xfrm>
            <a:off x="892219" y="346269"/>
            <a:ext cx="6895221" cy="769441"/>
          </a:xfrm>
          <a:prstGeom prst="rect">
            <a:avLst/>
          </a:prstGeom>
        </p:spPr>
        <p:txBody>
          <a:bodyPr wrap="none">
            <a:spAutoFit/>
          </a:bodyPr>
          <a:lstStyle/>
          <a:p>
            <a:r>
              <a:rPr lang="en-GB" sz="4400" dirty="0"/>
              <a:t>Gherkin Format and Syntax</a:t>
            </a:r>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4"/>
          <a:stretch>
            <a:fillRect/>
          </a:stretch>
        </p:blipFill>
        <p:spPr>
          <a:xfrm>
            <a:off x="10277475" y="67579"/>
            <a:ext cx="1247775" cy="1048131"/>
          </a:xfrm>
          <a:prstGeom prst="rect">
            <a:avLst/>
          </a:prstGeom>
        </p:spPr>
      </p:pic>
      <p:pic>
        <p:nvPicPr>
          <p:cNvPr id="11" name="Picture 10"/>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3625928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Rectangle 2"/>
          <p:cNvSpPr/>
          <p:nvPr/>
        </p:nvSpPr>
        <p:spPr>
          <a:xfrm>
            <a:off x="1111250" y="2138045"/>
            <a:ext cx="9429750" cy="3046988"/>
          </a:xfrm>
          <a:prstGeom prst="rect">
            <a:avLst/>
          </a:prstGeom>
        </p:spPr>
        <p:txBody>
          <a:bodyPr wrap="square">
            <a:spAutoFit/>
          </a:bodyPr>
          <a:lstStyle/>
          <a:p>
            <a:r>
              <a:rPr lang="en-GB" sz="2400" dirty="0"/>
              <a:t>The feature keyword is used to group a set of tests (scenarios)</a:t>
            </a:r>
          </a:p>
          <a:p>
            <a:endParaRPr lang="en-GB" sz="2400" dirty="0"/>
          </a:p>
          <a:p>
            <a:r>
              <a:rPr lang="en-GB" sz="2400" dirty="0"/>
              <a:t>The text on the same line as the keyword is considered the name of the feature</a:t>
            </a:r>
          </a:p>
          <a:p>
            <a:endParaRPr lang="en-GB" sz="2400" dirty="0"/>
          </a:p>
          <a:p>
            <a:r>
              <a:rPr lang="en-GB" sz="2400" dirty="0"/>
              <a:t>All text between the initial line and a line that starts with Scenario,</a:t>
            </a:r>
          </a:p>
          <a:p>
            <a:r>
              <a:rPr lang="en-GB" sz="2400" dirty="0"/>
              <a:t>Background, or Scenario Outline is considered part of a feature’s</a:t>
            </a:r>
          </a:p>
          <a:p>
            <a:r>
              <a:rPr lang="en-GB" sz="2400" dirty="0"/>
              <a:t>description</a:t>
            </a:r>
          </a:p>
        </p:txBody>
      </p:sp>
      <p:sp>
        <p:nvSpPr>
          <p:cNvPr id="4" name="Rectangle 3"/>
          <p:cNvSpPr/>
          <p:nvPr/>
        </p:nvSpPr>
        <p:spPr>
          <a:xfrm>
            <a:off x="892219" y="346269"/>
            <a:ext cx="2035109" cy="769441"/>
          </a:xfrm>
          <a:prstGeom prst="rect">
            <a:avLst/>
          </a:prstGeom>
        </p:spPr>
        <p:txBody>
          <a:bodyPr wrap="none">
            <a:spAutoFit/>
          </a:bodyPr>
          <a:lstStyle/>
          <a:p>
            <a:r>
              <a:rPr lang="en-GB" sz="4400" dirty="0"/>
              <a:t>Feature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4"/>
          <a:stretch>
            <a:fillRect/>
          </a:stretch>
        </p:blipFill>
        <p:spPr>
          <a:xfrm>
            <a:off x="10277475" y="67579"/>
            <a:ext cx="1247775" cy="1048131"/>
          </a:xfrm>
          <a:prstGeom prst="rect">
            <a:avLst/>
          </a:prstGeom>
        </p:spPr>
      </p:pic>
      <p:pic>
        <p:nvPicPr>
          <p:cNvPr id="7" name="Picture 6"/>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3582966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311150" y="1443841"/>
            <a:ext cx="10280650" cy="5170646"/>
          </a:xfrm>
          <a:prstGeom prst="rect">
            <a:avLst/>
          </a:prstGeom>
        </p:spPr>
        <p:txBody>
          <a:bodyPr wrap="square">
            <a:spAutoFit/>
          </a:bodyPr>
          <a:lstStyle/>
          <a:p>
            <a:r>
              <a:rPr lang="en-GB" sz="2200" b="1" dirty="0"/>
              <a:t>Think of your Users</a:t>
            </a:r>
          </a:p>
          <a:p>
            <a:endParaRPr lang="en-GB" sz="2200" b="1" dirty="0"/>
          </a:p>
          <a:p>
            <a:r>
              <a:rPr lang="en-GB" sz="2200" dirty="0"/>
              <a:t>In order to identify features in your system, you can a “feature injection template”:</a:t>
            </a:r>
          </a:p>
          <a:p>
            <a:endParaRPr lang="en-GB" sz="2200" dirty="0"/>
          </a:p>
          <a:p>
            <a:r>
              <a:rPr lang="en-GB" sz="2200" dirty="0"/>
              <a:t> In order to &lt;meet some goal&gt; </a:t>
            </a:r>
          </a:p>
          <a:p>
            <a:r>
              <a:rPr lang="en-GB" sz="2200" dirty="0"/>
              <a:t> As a &lt;type of user&gt; </a:t>
            </a:r>
          </a:p>
          <a:p>
            <a:r>
              <a:rPr lang="en-GB" sz="2200" dirty="0"/>
              <a:t> I want &lt;a feature&gt;</a:t>
            </a:r>
          </a:p>
          <a:p>
            <a:endParaRPr lang="en-GB" sz="2200" dirty="0"/>
          </a:p>
          <a:p>
            <a:r>
              <a:rPr lang="en-GB" sz="2200" dirty="0"/>
              <a:t> The functional requirements of a system are determined by asking the</a:t>
            </a:r>
          </a:p>
          <a:p>
            <a:r>
              <a:rPr lang="en-GB" sz="2200" dirty="0"/>
              <a:t>Questions:</a:t>
            </a:r>
          </a:p>
          <a:p>
            <a:endParaRPr lang="en-GB" sz="2200" dirty="0"/>
          </a:p>
          <a:p>
            <a:r>
              <a:rPr lang="en-GB" sz="2200" dirty="0"/>
              <a:t>• For each type of user</a:t>
            </a:r>
          </a:p>
          <a:p>
            <a:r>
              <a:rPr lang="en-GB" sz="2200" dirty="0"/>
              <a:t>• What goals are they trying to achieve?</a:t>
            </a:r>
          </a:p>
          <a:p>
            <a:r>
              <a:rPr lang="en-GB" sz="2200" dirty="0"/>
              <a:t>• What tasks must they perform to achieve those goals</a:t>
            </a:r>
          </a:p>
          <a:p>
            <a:r>
              <a:rPr lang="en-GB" sz="2200" dirty="0"/>
              <a:t>• How does our system support those tasks?</a:t>
            </a:r>
            <a:endParaRPr lang="en-US" sz="2200" dirty="0"/>
          </a:p>
        </p:txBody>
      </p:sp>
      <p:sp>
        <p:nvSpPr>
          <p:cNvPr id="3" name="Rectangle 2"/>
          <p:cNvSpPr/>
          <p:nvPr/>
        </p:nvSpPr>
        <p:spPr>
          <a:xfrm>
            <a:off x="892219" y="346269"/>
            <a:ext cx="6392071" cy="769441"/>
          </a:xfrm>
          <a:prstGeom prst="rect">
            <a:avLst/>
          </a:prstGeom>
        </p:spPr>
        <p:txBody>
          <a:bodyPr wrap="none">
            <a:spAutoFit/>
          </a:bodyPr>
          <a:lstStyle/>
          <a:p>
            <a:r>
              <a:rPr lang="en-GB" sz="4400" dirty="0"/>
              <a:t>Coming up with Features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6286627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65150" y="1443841"/>
            <a:ext cx="9251950" cy="3816429"/>
          </a:xfrm>
          <a:prstGeom prst="rect">
            <a:avLst/>
          </a:prstGeom>
        </p:spPr>
        <p:txBody>
          <a:bodyPr wrap="square">
            <a:spAutoFit/>
          </a:bodyPr>
          <a:lstStyle/>
          <a:p>
            <a:r>
              <a:rPr lang="en-GB" sz="2200" dirty="0"/>
              <a:t>To express the behaviour of our system, we attach one or more scenarios with each feature</a:t>
            </a:r>
          </a:p>
          <a:p>
            <a:endParaRPr lang="en-GB" sz="2200" dirty="0"/>
          </a:p>
          <a:p>
            <a:r>
              <a:rPr lang="en-GB" sz="2200" dirty="0"/>
              <a:t>It is typical to see 5 to 20 scenarios per feature to completely specify all</a:t>
            </a:r>
          </a:p>
          <a:p>
            <a:r>
              <a:rPr lang="en-GB" sz="2200" dirty="0"/>
              <a:t>the behaviours we’d like to see around a particular feature</a:t>
            </a:r>
          </a:p>
          <a:p>
            <a:endParaRPr lang="en-GB" sz="2200" dirty="0"/>
          </a:p>
          <a:p>
            <a:r>
              <a:rPr lang="en-GB" sz="2200" dirty="0"/>
              <a:t>Scenarios follow a pattern:</a:t>
            </a:r>
          </a:p>
          <a:p>
            <a:r>
              <a:rPr lang="en-GB" sz="2200" dirty="0"/>
              <a:t>• Configure the system</a:t>
            </a:r>
          </a:p>
          <a:p>
            <a:r>
              <a:rPr lang="en-GB" sz="2200" dirty="0"/>
              <a:t>• Have it perform a specific action</a:t>
            </a:r>
          </a:p>
          <a:p>
            <a:r>
              <a:rPr lang="en-GB" sz="2200" dirty="0"/>
              <a:t>• Verify that the new state of the system is what we expected</a:t>
            </a:r>
          </a:p>
          <a:p>
            <a:r>
              <a:rPr lang="en-GB" sz="2200" dirty="0"/>
              <a:t>• We start with a context, describe an action, and check the outcome</a:t>
            </a:r>
            <a:endParaRPr lang="en-US" sz="22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3118412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749300" y="1682730"/>
            <a:ext cx="11633200" cy="4154984"/>
          </a:xfrm>
          <a:prstGeom prst="rect">
            <a:avLst/>
          </a:prstGeom>
        </p:spPr>
        <p:txBody>
          <a:bodyPr wrap="square">
            <a:spAutoFit/>
          </a:bodyPr>
          <a:lstStyle/>
          <a:p>
            <a:r>
              <a:rPr lang="en-GB" sz="2400" dirty="0"/>
              <a:t> Gherkin provides three keywords to describe contexts, actions, and outcomes:</a:t>
            </a:r>
          </a:p>
          <a:p>
            <a:endParaRPr lang="en-GB" sz="2400" dirty="0"/>
          </a:p>
          <a:p>
            <a:r>
              <a:rPr lang="en-GB" sz="2400" dirty="0"/>
              <a:t>• Given: establish context</a:t>
            </a:r>
          </a:p>
          <a:p>
            <a:r>
              <a:rPr lang="en-GB" sz="2400" dirty="0"/>
              <a:t>• When: perform action</a:t>
            </a:r>
          </a:p>
          <a:p>
            <a:r>
              <a:rPr lang="en-GB" sz="2400" dirty="0"/>
              <a:t>• Then: check outcome</a:t>
            </a:r>
          </a:p>
          <a:p>
            <a:endParaRPr lang="en-GB" sz="2400" dirty="0"/>
          </a:p>
          <a:p>
            <a:r>
              <a:rPr lang="en-GB" sz="2400" dirty="0"/>
              <a:t>Example:</a:t>
            </a:r>
          </a:p>
          <a:p>
            <a:r>
              <a:rPr lang="en-GB" sz="2400" dirty="0"/>
              <a:t>Scenario: Withdraw money from account</a:t>
            </a:r>
          </a:p>
          <a:p>
            <a:r>
              <a:rPr lang="en-GB" sz="2400" dirty="0"/>
              <a:t>	Given I have $100 in my account</a:t>
            </a:r>
          </a:p>
          <a:p>
            <a:r>
              <a:rPr lang="en-GB" sz="2400" dirty="0"/>
              <a:t>	When I request $20</a:t>
            </a:r>
          </a:p>
          <a:p>
            <a:r>
              <a:rPr lang="en-GB" sz="2400" dirty="0"/>
              <a:t>	Then $20 should be dispensed</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7797551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52450" y="1582341"/>
            <a:ext cx="10356850" cy="4893647"/>
          </a:xfrm>
          <a:prstGeom prst="rect">
            <a:avLst/>
          </a:prstGeom>
        </p:spPr>
        <p:txBody>
          <a:bodyPr wrap="square">
            <a:spAutoFit/>
          </a:bodyPr>
          <a:lstStyle/>
          <a:p>
            <a:r>
              <a:rPr lang="en-GB" sz="2400" dirty="0"/>
              <a:t>You can add additional steps to the context, action, and outcome sections using the keywords ‘</a:t>
            </a:r>
            <a:r>
              <a:rPr lang="en-GB" sz="2400" b="1" dirty="0"/>
              <a:t>And</a:t>
            </a:r>
            <a:r>
              <a:rPr lang="en-GB" sz="2400" dirty="0"/>
              <a:t>’ and ‘</a:t>
            </a:r>
            <a:r>
              <a:rPr lang="en-GB" sz="2400" b="1" dirty="0"/>
              <a:t>But</a:t>
            </a:r>
            <a:r>
              <a:rPr lang="en-GB" sz="2400" dirty="0"/>
              <a:t>’</a:t>
            </a:r>
          </a:p>
          <a:p>
            <a:endParaRPr lang="en-GB" sz="2400" dirty="0"/>
          </a:p>
          <a:p>
            <a:r>
              <a:rPr lang="en-GB" sz="2400" dirty="0"/>
              <a:t>They allow you to specify scenarios in more detail</a:t>
            </a:r>
          </a:p>
          <a:p>
            <a:r>
              <a:rPr lang="en-GB" sz="2400" dirty="0"/>
              <a:t> </a:t>
            </a:r>
          </a:p>
          <a:p>
            <a:r>
              <a:rPr lang="en-GB" sz="2400" dirty="0"/>
              <a:t>Scenario: Attempt withdrawal using stolen card</a:t>
            </a:r>
          </a:p>
          <a:p>
            <a:r>
              <a:rPr lang="en-GB" sz="2400" dirty="0"/>
              <a:t>	Given I have $100 in my account</a:t>
            </a:r>
          </a:p>
          <a:p>
            <a:r>
              <a:rPr lang="en-GB" sz="2400" dirty="0"/>
              <a:t>	But my card is invalid</a:t>
            </a:r>
          </a:p>
          <a:p>
            <a:r>
              <a:rPr lang="en-GB" sz="2400" dirty="0"/>
              <a:t>	When I request $50</a:t>
            </a:r>
          </a:p>
          <a:p>
            <a:r>
              <a:rPr lang="en-GB" sz="2400" dirty="0"/>
              <a:t>	Then my card should not be returned</a:t>
            </a:r>
          </a:p>
          <a:p>
            <a:r>
              <a:rPr lang="en-GB" sz="2400" dirty="0"/>
              <a:t>	And I should be told to contact the bank</a:t>
            </a:r>
          </a:p>
          <a:p>
            <a:endParaRPr lang="en-GB" sz="2400" dirty="0"/>
          </a:p>
          <a:p>
            <a:r>
              <a:rPr lang="en-GB" sz="2400" dirty="0"/>
              <a:t>These keywords help increase the expressiveness of the scenario</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31062366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46150" y="1582341"/>
            <a:ext cx="10864850" cy="4154984"/>
          </a:xfrm>
          <a:prstGeom prst="rect">
            <a:avLst/>
          </a:prstGeom>
        </p:spPr>
        <p:txBody>
          <a:bodyPr wrap="square">
            <a:spAutoFit/>
          </a:bodyPr>
          <a:lstStyle/>
          <a:p>
            <a:r>
              <a:rPr lang="en-GB" sz="2400" dirty="0"/>
              <a:t>In creating scenarios, a key design goal (indeed requirement) </a:t>
            </a:r>
          </a:p>
          <a:p>
            <a:r>
              <a:rPr lang="en-GB" sz="2400" dirty="0"/>
              <a:t>is that they must be stateless</a:t>
            </a:r>
          </a:p>
          <a:p>
            <a:endParaRPr lang="en-GB" sz="2400" dirty="0"/>
          </a:p>
          <a:p>
            <a:r>
              <a:rPr lang="en-GB" sz="2400" dirty="0"/>
              <a:t>• “Each scenario must make sense and be able to be executed</a:t>
            </a:r>
          </a:p>
          <a:p>
            <a:r>
              <a:rPr lang="en-GB" sz="2400" dirty="0"/>
              <a:t>independently of any other scenario”</a:t>
            </a:r>
          </a:p>
          <a:p>
            <a:endParaRPr lang="en-GB" sz="2400" dirty="0"/>
          </a:p>
          <a:p>
            <a:r>
              <a:rPr lang="en-GB" sz="2400" dirty="0"/>
              <a:t>• You can’t have the success condition of one scenario depend on the fact that</a:t>
            </a:r>
          </a:p>
          <a:p>
            <a:r>
              <a:rPr lang="en-GB" sz="2400" dirty="0"/>
              <a:t>some other scenario executed before it</a:t>
            </a:r>
          </a:p>
          <a:p>
            <a:endParaRPr lang="en-GB" sz="2400" dirty="0"/>
          </a:p>
          <a:p>
            <a:r>
              <a:rPr lang="en-GB" sz="2400" dirty="0"/>
              <a:t>• Each scenario creates its particular context, executes one thing, and tests</a:t>
            </a:r>
          </a:p>
          <a:p>
            <a:r>
              <a:rPr lang="en-GB" sz="2400" dirty="0"/>
              <a:t>the result</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6016872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609600" y="1997839"/>
            <a:ext cx="10153650" cy="3416320"/>
          </a:xfrm>
          <a:prstGeom prst="rect">
            <a:avLst/>
          </a:prstGeom>
        </p:spPr>
        <p:txBody>
          <a:bodyPr wrap="square">
            <a:spAutoFit/>
          </a:bodyPr>
          <a:lstStyle/>
          <a:p>
            <a:r>
              <a:rPr lang="en-GB" sz="2400" dirty="0"/>
              <a:t>Having stateless scenarios provides multiple benefits:</a:t>
            </a:r>
          </a:p>
          <a:p>
            <a:endParaRPr lang="en-GB" sz="2400" dirty="0"/>
          </a:p>
          <a:p>
            <a:pPr marL="342900" indent="-342900">
              <a:buFont typeface="Arial" panose="020B0604020202020204" pitchFamily="34" charset="0"/>
              <a:buChar char="•"/>
            </a:pPr>
            <a:r>
              <a:rPr lang="en-GB" sz="2400" dirty="0"/>
              <a:t>Tests are simpler and easier to understand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You can run just a subset of your scenarios and you don’t have to worry about your test set breaking</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Depending on your system, you might be able to run tests in parallel, reducing the amount of time it takes to execute all of your tests</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8251822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422400" y="1796187"/>
            <a:ext cx="9569450" cy="3785652"/>
          </a:xfrm>
          <a:prstGeom prst="rect">
            <a:avLst/>
          </a:prstGeom>
        </p:spPr>
        <p:txBody>
          <a:bodyPr wrap="square">
            <a:spAutoFit/>
          </a:bodyPr>
          <a:lstStyle/>
          <a:p>
            <a:r>
              <a:rPr lang="en-US" altLang="en-US" sz="2400" dirty="0"/>
              <a:t>IDE plugins / Scaffolding / Generator: </a:t>
            </a:r>
            <a:r>
              <a:rPr lang="en-US" altLang="en-US" sz="2400" dirty="0" err="1"/>
              <a:t>SpecFlow</a:t>
            </a:r>
            <a:endParaRPr lang="en-US" altLang="en-US" sz="2400" dirty="0"/>
          </a:p>
          <a:p>
            <a:endParaRPr lang="en-US" altLang="en-US" sz="2400" dirty="0"/>
          </a:p>
          <a:p>
            <a:r>
              <a:rPr lang="en-US" altLang="en-US" sz="2400" dirty="0"/>
              <a:t>Test Frameworks: </a:t>
            </a:r>
            <a:r>
              <a:rPr lang="en-US" altLang="en-US" sz="2400" dirty="0" err="1"/>
              <a:t>xUnit</a:t>
            </a:r>
            <a:r>
              <a:rPr lang="en-US" altLang="en-US" sz="2400" dirty="0"/>
              <a:t>, </a:t>
            </a:r>
            <a:r>
              <a:rPr lang="en-US" altLang="en-US" sz="2400" dirty="0" err="1"/>
              <a:t>nUnit</a:t>
            </a:r>
            <a:r>
              <a:rPr lang="en-US" altLang="en-US" sz="2400" dirty="0"/>
              <a:t>, </a:t>
            </a:r>
            <a:r>
              <a:rPr lang="en-US" altLang="en-US" sz="2400" dirty="0" err="1"/>
              <a:t>MSTest</a:t>
            </a:r>
            <a:endParaRPr lang="en-US" altLang="en-US" sz="2400" dirty="0"/>
          </a:p>
          <a:p>
            <a:endParaRPr lang="en-US" altLang="en-US" sz="2400" dirty="0"/>
          </a:p>
          <a:p>
            <a:r>
              <a:rPr lang="en-US" altLang="en-US" sz="2400" dirty="0"/>
              <a:t>Runners: Ruby, </a:t>
            </a:r>
            <a:r>
              <a:rPr lang="en-US" altLang="en-US" sz="2400" dirty="0" err="1"/>
              <a:t>JRuby</a:t>
            </a:r>
            <a:r>
              <a:rPr lang="en-US" altLang="en-US" sz="2400" dirty="0"/>
              <a:t> , .NET, JavaScript,  - map </a:t>
            </a:r>
            <a:r>
              <a:rPr lang="en-US" altLang="en-US" sz="2400" dirty="0" err="1"/>
              <a:t>cukes</a:t>
            </a:r>
            <a:r>
              <a:rPr lang="en-US" altLang="en-US" sz="2400" dirty="0"/>
              <a:t> to application</a:t>
            </a:r>
          </a:p>
          <a:p>
            <a:r>
              <a:rPr lang="en-US" altLang="en-US" sz="2400" dirty="0"/>
              <a:t>UI testing framework - </a:t>
            </a:r>
            <a:r>
              <a:rPr lang="en-US" altLang="en-US" sz="2400" dirty="0" err="1"/>
              <a:t>Watir</a:t>
            </a:r>
            <a:r>
              <a:rPr lang="en-US" altLang="en-US" sz="2400" dirty="0"/>
              <a:t>, </a:t>
            </a:r>
            <a:r>
              <a:rPr lang="en-US" altLang="en-US" sz="2400" dirty="0" err="1"/>
              <a:t>Watin</a:t>
            </a:r>
            <a:r>
              <a:rPr lang="en-US" altLang="en-US" sz="2400" dirty="0"/>
              <a:t>, Selenium, Capybara (headless), anything that supports WebDriver, </a:t>
            </a:r>
            <a:r>
              <a:rPr lang="en-US" altLang="en-US" sz="2400" dirty="0" err="1"/>
              <a:t>TestCloud</a:t>
            </a:r>
            <a:r>
              <a:rPr lang="en-US" altLang="en-US" sz="2400" dirty="0"/>
              <a:t> …</a:t>
            </a:r>
          </a:p>
          <a:p>
            <a:endParaRPr lang="en-US" altLang="en-US" sz="2400" dirty="0"/>
          </a:p>
          <a:p>
            <a:r>
              <a:rPr lang="en-US" altLang="en-US" sz="2400" dirty="0" err="1"/>
              <a:t>Misc</a:t>
            </a:r>
            <a:r>
              <a:rPr lang="en-US" altLang="en-US" sz="2400" dirty="0"/>
              <a:t>: </a:t>
            </a:r>
          </a:p>
          <a:p>
            <a:r>
              <a:rPr lang="en-US" altLang="en-US" sz="2400" dirty="0"/>
              <a:t>Open source, strong community support</a:t>
            </a:r>
          </a:p>
        </p:txBody>
      </p:sp>
      <p:sp>
        <p:nvSpPr>
          <p:cNvPr id="4" name="Rectangle 3"/>
          <p:cNvSpPr/>
          <p:nvPr/>
        </p:nvSpPr>
        <p:spPr>
          <a:xfrm>
            <a:off x="892219" y="346269"/>
            <a:ext cx="4471673" cy="769441"/>
          </a:xfrm>
          <a:prstGeom prst="rect">
            <a:avLst/>
          </a:prstGeom>
        </p:spPr>
        <p:txBody>
          <a:bodyPr wrap="none">
            <a:spAutoFit/>
          </a:bodyPr>
          <a:lstStyle/>
          <a:p>
            <a:r>
              <a:rPr lang="en-GB" sz="4400" dirty="0"/>
              <a:t>Technology Stack</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4"/>
          <a:stretch>
            <a:fillRect/>
          </a:stretch>
        </p:blipFill>
        <p:spPr>
          <a:xfrm>
            <a:off x="10864833" y="48615"/>
            <a:ext cx="1117633" cy="1117633"/>
          </a:xfrm>
          <a:prstGeom prst="rect">
            <a:avLst/>
          </a:prstGeom>
        </p:spPr>
      </p:pic>
    </p:spTree>
    <p:extLst>
      <p:ext uri="{BB962C8B-B14F-4D97-AF65-F5344CB8AC3E}">
        <p14:creationId xmlns:p14="http://schemas.microsoft.com/office/powerpoint/2010/main" val="39859464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Rectangle 2"/>
          <p:cNvSpPr/>
          <p:nvPr/>
        </p:nvSpPr>
        <p:spPr>
          <a:xfrm>
            <a:off x="1860550" y="1810426"/>
            <a:ext cx="8947150" cy="3108543"/>
          </a:xfrm>
          <a:prstGeom prst="rect">
            <a:avLst/>
          </a:prstGeom>
          <a:ln>
            <a:gradFill>
              <a:gsLst>
                <a:gs pos="48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US" sz="2800" dirty="0"/>
              <a:t>A programmer is going out for a stroll one evening.</a:t>
            </a:r>
          </a:p>
          <a:p>
            <a:endParaRPr lang="en-US" sz="2800" dirty="0"/>
          </a:p>
          <a:p>
            <a:r>
              <a:rPr lang="en-US" sz="2800" dirty="0"/>
              <a:t>His wife asks him to swing by the store and pick up a gallon of milk, and if they had eggs, to get a dozen. </a:t>
            </a:r>
          </a:p>
          <a:p>
            <a:endParaRPr lang="en-US" sz="2800" dirty="0"/>
          </a:p>
          <a:p>
            <a:r>
              <a:rPr lang="en-US" sz="2800" dirty="0"/>
              <a:t>He returned with 12 cartons of milk and said:</a:t>
            </a:r>
          </a:p>
          <a:p>
            <a:r>
              <a:rPr lang="en-US" sz="2800" dirty="0"/>
              <a:t>"They had eggs."</a:t>
            </a:r>
          </a:p>
        </p:txBody>
      </p:sp>
    </p:spTree>
    <p:extLst>
      <p:ext uri="{BB962C8B-B14F-4D97-AF65-F5344CB8AC3E}">
        <p14:creationId xmlns:p14="http://schemas.microsoft.com/office/powerpoint/2010/main" val="4207135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96950" y="1592987"/>
            <a:ext cx="9378950" cy="4524315"/>
          </a:xfrm>
          <a:prstGeom prst="rect">
            <a:avLst/>
          </a:prstGeom>
        </p:spPr>
        <p:txBody>
          <a:bodyPr wrap="square">
            <a:spAutoFit/>
          </a:bodyPr>
          <a:lstStyle/>
          <a:p>
            <a:r>
              <a:rPr lang="en-US" altLang="en-US" sz="2400" dirty="0"/>
              <a:t>As BDD features file get transformed into an existing unit testing framework executable, they play nice with any continuous integration solution such as:</a:t>
            </a:r>
          </a:p>
          <a:p>
            <a:pPr marL="342900" indent="-342900">
              <a:buFont typeface="Arial" panose="020B0604020202020204" pitchFamily="34" charset="0"/>
              <a:buChar char="•"/>
            </a:pPr>
            <a:r>
              <a:rPr lang="en-US" altLang="en-US" sz="2400" dirty="0"/>
              <a:t>TeamCity</a:t>
            </a:r>
          </a:p>
          <a:p>
            <a:pPr marL="342900" indent="-342900">
              <a:buFont typeface="Arial" panose="020B0604020202020204" pitchFamily="34" charset="0"/>
              <a:buChar char="•"/>
            </a:pPr>
            <a:r>
              <a:rPr lang="en-US" altLang="en-US" sz="2400" dirty="0"/>
              <a:t>Team Services</a:t>
            </a:r>
          </a:p>
          <a:p>
            <a:pPr marL="342900" indent="-342900">
              <a:buFont typeface="Arial" panose="020B0604020202020204" pitchFamily="34" charset="0"/>
              <a:buChar char="•"/>
            </a:pPr>
            <a:r>
              <a:rPr lang="en-US" altLang="en-US" sz="2400" dirty="0"/>
              <a:t>Jeeves</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endParaRPr lang="en-US" altLang="en-US" sz="2400" dirty="0"/>
          </a:p>
          <a:p>
            <a:r>
              <a:rPr lang="en-US" altLang="en-US" sz="2400" dirty="0"/>
              <a:t>The executable generated will provide human readable feedback, such as:</a:t>
            </a:r>
          </a:p>
          <a:p>
            <a:r>
              <a:rPr lang="en-US" altLang="en-US" sz="2400" dirty="0"/>
              <a:t> Step: ‘When I click on the login button’ failed with error ‘invalid username’</a:t>
            </a:r>
          </a:p>
        </p:txBody>
      </p:sp>
      <p:sp>
        <p:nvSpPr>
          <p:cNvPr id="4" name="Rectangle 3"/>
          <p:cNvSpPr/>
          <p:nvPr/>
        </p:nvSpPr>
        <p:spPr>
          <a:xfrm>
            <a:off x="892219" y="346269"/>
            <a:ext cx="3132974" cy="769441"/>
          </a:xfrm>
          <a:prstGeom prst="rect">
            <a:avLst/>
          </a:prstGeom>
        </p:spPr>
        <p:txBody>
          <a:bodyPr wrap="none">
            <a:spAutoFit/>
          </a:bodyPr>
          <a:lstStyle/>
          <a:p>
            <a:r>
              <a:rPr lang="en-GB" sz="4400" dirty="0"/>
              <a:t>Automation</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3" name="Picture 2"/>
          <p:cNvPicPr>
            <a:picLocks noChangeAspect="1"/>
          </p:cNvPicPr>
          <p:nvPr/>
        </p:nvPicPr>
        <p:blipFill>
          <a:blip r:embed="rId4"/>
          <a:stretch>
            <a:fillRect/>
          </a:stretch>
        </p:blipFill>
        <p:spPr>
          <a:xfrm>
            <a:off x="10541002" y="0"/>
            <a:ext cx="1752599" cy="1314450"/>
          </a:xfrm>
          <a:prstGeom prst="rect">
            <a:avLst/>
          </a:prstGeom>
        </p:spPr>
      </p:pic>
    </p:spTree>
    <p:extLst>
      <p:ext uri="{BB962C8B-B14F-4D97-AF65-F5344CB8AC3E}">
        <p14:creationId xmlns:p14="http://schemas.microsoft.com/office/powerpoint/2010/main" val="5722919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Rectangle 3"/>
          <p:cNvSpPr/>
          <p:nvPr/>
        </p:nvSpPr>
        <p:spPr>
          <a:xfrm>
            <a:off x="892219" y="346269"/>
            <a:ext cx="3730508" cy="769441"/>
          </a:xfrm>
          <a:prstGeom prst="rect">
            <a:avLst/>
          </a:prstGeom>
        </p:spPr>
        <p:txBody>
          <a:bodyPr wrap="none">
            <a:spAutoFit/>
          </a:bodyPr>
          <a:lstStyle/>
          <a:p>
            <a:r>
              <a:rPr lang="en-GB" sz="4400" dirty="0"/>
              <a:t>BDD + Mobile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683531" y="1630224"/>
            <a:ext cx="9925050" cy="4154984"/>
          </a:xfrm>
          <a:prstGeom prst="rect">
            <a:avLst/>
          </a:prstGeom>
        </p:spPr>
        <p:txBody>
          <a:bodyPr wrap="square">
            <a:spAutoFit/>
          </a:bodyPr>
          <a:lstStyle/>
          <a:p>
            <a:r>
              <a:rPr lang="en-GB" sz="2400" dirty="0"/>
              <a:t>BDD provides the only tests you need for your app, to achieve:</a:t>
            </a:r>
          </a:p>
          <a:p>
            <a:endParaRPr lang="en-GB" sz="2400" dirty="0"/>
          </a:p>
          <a:p>
            <a:pPr marL="342900" indent="-342900">
              <a:buFontTx/>
              <a:buChar char="-"/>
            </a:pPr>
            <a:r>
              <a:rPr lang="en-GB" sz="2400" dirty="0"/>
              <a:t>well designed app</a:t>
            </a:r>
          </a:p>
          <a:p>
            <a:pPr marL="342900" indent="-342900">
              <a:buFontTx/>
              <a:buChar char="-"/>
            </a:pPr>
            <a:endParaRPr lang="en-GB" sz="2400" dirty="0"/>
          </a:p>
          <a:p>
            <a:pPr marL="342900" indent="-342900">
              <a:buFontTx/>
              <a:buChar char="-"/>
            </a:pPr>
            <a:r>
              <a:rPr lang="en-GB" sz="2400" dirty="0"/>
              <a:t>well implemented</a:t>
            </a:r>
          </a:p>
          <a:p>
            <a:pPr marL="342900" indent="-342900">
              <a:buFontTx/>
              <a:buChar char="-"/>
            </a:pPr>
            <a:endParaRPr lang="en-GB" sz="2400" dirty="0"/>
          </a:p>
          <a:p>
            <a:pPr marL="342900" indent="-342900">
              <a:buFontTx/>
              <a:buChar char="-"/>
            </a:pPr>
            <a:r>
              <a:rPr lang="en-GB" sz="2400" dirty="0"/>
              <a:t>over-engineering free</a:t>
            </a:r>
          </a:p>
          <a:p>
            <a:pPr marL="342900" indent="-342900">
              <a:buFontTx/>
              <a:buChar char="-"/>
            </a:pPr>
            <a:endParaRPr lang="en-GB" sz="2400" dirty="0"/>
          </a:p>
          <a:p>
            <a:pPr marL="342900" indent="-342900">
              <a:buFontTx/>
              <a:buChar char="-"/>
            </a:pPr>
            <a:r>
              <a:rPr lang="en-GB" sz="2400" dirty="0"/>
              <a:t>high level test coverage</a:t>
            </a:r>
          </a:p>
          <a:p>
            <a:pPr marL="342900" indent="-342900">
              <a:buFontTx/>
              <a:buChar char="-"/>
            </a:pPr>
            <a:endParaRPr lang="en-GB" sz="2400" dirty="0"/>
          </a:p>
          <a:p>
            <a:r>
              <a:rPr lang="en-GB" sz="2400" dirty="0"/>
              <a:t>- highly maintainable codebase</a:t>
            </a:r>
            <a:endParaRPr lang="en-US" sz="2400" dirty="0"/>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41101491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Rectangle 3"/>
          <p:cNvSpPr/>
          <p:nvPr/>
        </p:nvSpPr>
        <p:spPr>
          <a:xfrm>
            <a:off x="892219" y="346269"/>
            <a:ext cx="3730508" cy="769441"/>
          </a:xfrm>
          <a:prstGeom prst="rect">
            <a:avLst/>
          </a:prstGeom>
        </p:spPr>
        <p:txBody>
          <a:bodyPr wrap="none">
            <a:spAutoFit/>
          </a:bodyPr>
          <a:lstStyle/>
          <a:p>
            <a:r>
              <a:rPr lang="en-GB" sz="4400" dirty="0"/>
              <a:t>BDD + Mobile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2" name="Rectangle 1"/>
          <p:cNvSpPr/>
          <p:nvPr/>
        </p:nvSpPr>
        <p:spPr>
          <a:xfrm>
            <a:off x="514350" y="1568450"/>
            <a:ext cx="8629650" cy="4893647"/>
          </a:xfrm>
          <a:prstGeom prst="rect">
            <a:avLst/>
          </a:prstGeom>
        </p:spPr>
        <p:txBody>
          <a:bodyPr wrap="square">
            <a:spAutoFit/>
          </a:bodyPr>
          <a:lstStyle/>
          <a:p>
            <a:r>
              <a:rPr lang="en-US" sz="2400" dirty="0"/>
              <a:t>Mobile device fragmentation issue: </a:t>
            </a:r>
          </a:p>
          <a:p>
            <a:endParaRPr lang="en-US" sz="2400" dirty="0"/>
          </a:p>
          <a:p>
            <a:r>
              <a:rPr lang="en-US" sz="2400" dirty="0"/>
              <a:t>Impossible to predict how and app will behave on all the combinations of:</a:t>
            </a:r>
          </a:p>
          <a:p>
            <a:pPr marL="285750" indent="-285750">
              <a:buFont typeface="Arial" panose="020B0604020202020204" pitchFamily="34" charset="0"/>
              <a:buChar char="•"/>
            </a:pPr>
            <a:r>
              <a:rPr lang="en-US" sz="2400" dirty="0"/>
              <a:t>OS  (iOS, Android, Windows phone)</a:t>
            </a:r>
          </a:p>
          <a:p>
            <a:pPr marL="285750" indent="-285750">
              <a:buFont typeface="Arial" panose="020B0604020202020204" pitchFamily="34" charset="0"/>
              <a:buChar char="•"/>
            </a:pPr>
            <a:r>
              <a:rPr lang="en-US" sz="2400" dirty="0"/>
              <a:t>OS Version (iOS 6,7,8,9 – Android jellybean, ice cream sandwich, nougat – Windows 8.1, UPW – Cyanogen Mod…)</a:t>
            </a:r>
          </a:p>
          <a:p>
            <a:pPr marL="285750" indent="-285750">
              <a:buFont typeface="Arial" panose="020B0604020202020204" pitchFamily="34" charset="0"/>
              <a:buChar char="•"/>
            </a:pPr>
            <a:r>
              <a:rPr lang="en-US" sz="2400" dirty="0"/>
              <a:t>Device screen factor (phones, phablets, tablets, </a:t>
            </a:r>
            <a:r>
              <a:rPr lang="en-US" sz="2400" dirty="0" err="1"/>
              <a:t>eqach</a:t>
            </a:r>
            <a:r>
              <a:rPr lang="en-US" sz="2400" dirty="0"/>
              <a:t> with their different sizes and dpi)</a:t>
            </a:r>
          </a:p>
          <a:p>
            <a:pPr marL="285750" indent="-285750">
              <a:buFont typeface="Arial" panose="020B0604020202020204" pitchFamily="34" charset="0"/>
              <a:buChar char="•"/>
            </a:pPr>
            <a:r>
              <a:rPr lang="en-US" sz="2400" dirty="0"/>
              <a:t>Device Specs (ram, </a:t>
            </a:r>
            <a:r>
              <a:rPr lang="en-US" sz="2400" dirty="0" err="1"/>
              <a:t>cpu</a:t>
            </a:r>
            <a:r>
              <a:rPr lang="en-US" sz="2400" dirty="0"/>
              <a:t>, sensors…)</a:t>
            </a:r>
          </a:p>
          <a:p>
            <a:pPr marL="285750" indent="-285750">
              <a:buFont typeface="Arial" panose="020B0604020202020204" pitchFamily="34" charset="0"/>
              <a:buChar char="•"/>
            </a:pPr>
            <a:endParaRPr lang="en-US" sz="2400" dirty="0"/>
          </a:p>
          <a:p>
            <a:r>
              <a:rPr lang="en-US" sz="2400" dirty="0"/>
              <a:t>The app needs to be tested on each combinations to ensure it runs as expected</a:t>
            </a:r>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1852780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892219" y="1423770"/>
            <a:ext cx="11087100" cy="4493538"/>
          </a:xfrm>
          <a:prstGeom prst="rect">
            <a:avLst/>
          </a:prstGeom>
        </p:spPr>
        <p:txBody>
          <a:bodyPr wrap="square">
            <a:spAutoFit/>
          </a:bodyPr>
          <a:lstStyle/>
          <a:p>
            <a:r>
              <a:rPr lang="en-US" sz="2200" b="1" dirty="0"/>
              <a:t>UI Tests</a:t>
            </a:r>
          </a:p>
          <a:p>
            <a:endParaRPr lang="en-US" sz="2200" dirty="0"/>
          </a:p>
          <a:p>
            <a:r>
              <a:rPr lang="en-US" sz="2200" dirty="0"/>
              <a:t>BDD Tests mimics the user interaction on devices in real time. All Mobile user interaction such as tap, slide, zoom, scroll, </a:t>
            </a:r>
            <a:r>
              <a:rPr lang="en-US" sz="2200" dirty="0" err="1"/>
              <a:t>etc</a:t>
            </a:r>
            <a:r>
              <a:rPr lang="en-US" sz="2200" dirty="0"/>
              <a:t>… are available</a:t>
            </a:r>
          </a:p>
          <a:p>
            <a:endParaRPr lang="en-US" sz="2200" dirty="0"/>
          </a:p>
          <a:p>
            <a:r>
              <a:rPr lang="en-US" sz="2200" dirty="0"/>
              <a:t>Tests can be recorded with the help of a Test Recorder, that will ultimately generate the interaction code (following manually the BDD specifications)</a:t>
            </a:r>
          </a:p>
          <a:p>
            <a:r>
              <a:rPr lang="en-US" sz="2200" dirty="0"/>
              <a:t>Or</a:t>
            </a:r>
          </a:p>
          <a:p>
            <a:r>
              <a:rPr lang="en-US" sz="2200" dirty="0"/>
              <a:t>The BDD specifications are execute by the test runner as such, using libraries that binds steps keywords to test runner interaction</a:t>
            </a:r>
          </a:p>
          <a:p>
            <a:endParaRPr lang="en-US" sz="2200" dirty="0"/>
          </a:p>
          <a:p>
            <a:r>
              <a:rPr lang="en-US" sz="2200" dirty="0"/>
              <a:t>pros: closest to the user truth</a:t>
            </a:r>
          </a:p>
          <a:p>
            <a:r>
              <a:rPr lang="en-US" sz="2200" dirty="0"/>
              <a:t>cons: expensive (long time to run, cost)</a:t>
            </a:r>
            <a:endParaRPr lang="en-US" sz="2200" dirty="0"/>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3981898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892219" y="1596936"/>
            <a:ext cx="9480550" cy="4493538"/>
          </a:xfrm>
          <a:prstGeom prst="rect">
            <a:avLst/>
          </a:prstGeom>
        </p:spPr>
        <p:txBody>
          <a:bodyPr wrap="square">
            <a:spAutoFit/>
          </a:bodyPr>
          <a:lstStyle/>
          <a:p>
            <a:r>
              <a:rPr lang="en-GB" sz="2200" b="1" dirty="0"/>
              <a:t>Acceptance Console Tests</a:t>
            </a:r>
          </a:p>
          <a:p>
            <a:endParaRPr lang="en-GB" sz="2200" b="1" dirty="0"/>
          </a:p>
          <a:p>
            <a:r>
              <a:rPr lang="en-GB" sz="2200" dirty="0"/>
              <a:t>User interaction is abstracted to the commands it triggers on the underlying framework.</a:t>
            </a:r>
          </a:p>
          <a:p>
            <a:endParaRPr lang="en-GB" sz="2200" dirty="0"/>
          </a:p>
          <a:p>
            <a:r>
              <a:rPr lang="en-GB" sz="2200" dirty="0"/>
              <a:t>For instance, on a MVVM environment, the tests definitions would:</a:t>
            </a:r>
          </a:p>
          <a:p>
            <a:pPr marL="285750" indent="-285750">
              <a:buFont typeface="Arial" panose="020B0604020202020204" pitchFamily="34" charset="0"/>
              <a:buChar char="•"/>
            </a:pPr>
            <a:r>
              <a:rPr lang="en-GB" sz="2200" dirty="0"/>
              <a:t>Execute commands (that would execute when a user taps, scrolls, navigates…)</a:t>
            </a:r>
          </a:p>
          <a:p>
            <a:pPr marL="285750" indent="-285750">
              <a:buFont typeface="Arial" panose="020B0604020202020204" pitchFamily="34" charset="0"/>
              <a:buChar char="•"/>
            </a:pPr>
            <a:r>
              <a:rPr lang="en-GB" sz="2200" dirty="0"/>
              <a:t>Assert the </a:t>
            </a:r>
            <a:r>
              <a:rPr lang="en-GB" sz="2200" dirty="0" err="1"/>
              <a:t>ViewModel</a:t>
            </a:r>
            <a:r>
              <a:rPr lang="en-GB" sz="2200" dirty="0"/>
              <a:t> properties (such as the text in the username and password fields)</a:t>
            </a:r>
          </a:p>
          <a:p>
            <a:endParaRPr lang="en-GB" sz="2200" dirty="0"/>
          </a:p>
          <a:p>
            <a:r>
              <a:rPr lang="en-GB" sz="2200" dirty="0"/>
              <a:t>pros: cheap to run (fast execution)</a:t>
            </a:r>
          </a:p>
          <a:p>
            <a:r>
              <a:rPr lang="en-GB" sz="2200" dirty="0"/>
              <a:t>cons: no UI layer, therefore not as close from truth </a:t>
            </a:r>
            <a:endParaRPr lang="en-US" sz="2200" dirty="0"/>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34893340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683530" y="1801336"/>
            <a:ext cx="10321019" cy="3785652"/>
          </a:xfrm>
          <a:prstGeom prst="rect">
            <a:avLst/>
          </a:prstGeom>
        </p:spPr>
        <p:txBody>
          <a:bodyPr wrap="square">
            <a:spAutoFit/>
          </a:bodyPr>
          <a:lstStyle/>
          <a:p>
            <a:r>
              <a:rPr lang="en-US" sz="2400" dirty="0"/>
              <a:t>Best Approach:</a:t>
            </a:r>
          </a:p>
          <a:p>
            <a:endParaRPr lang="en-US" sz="2400" dirty="0"/>
          </a:p>
          <a:p>
            <a:r>
              <a:rPr lang="en-GB" sz="2400" dirty="0"/>
              <a:t>Write BDD specs once ( feature / scenarios / steps)</a:t>
            </a:r>
          </a:p>
          <a:p>
            <a:r>
              <a:rPr lang="en-GB" sz="2400" dirty="0"/>
              <a:t>Target both </a:t>
            </a:r>
            <a:r>
              <a:rPr lang="en-GB" sz="2400" dirty="0" err="1"/>
              <a:t>UITest</a:t>
            </a:r>
            <a:r>
              <a:rPr lang="en-GB" sz="2400" dirty="0"/>
              <a:t> and ACT runners</a:t>
            </a:r>
          </a:p>
          <a:p>
            <a:endParaRPr lang="en-US" sz="2400" dirty="0"/>
          </a:p>
          <a:p>
            <a:r>
              <a:rPr lang="en-US" sz="2400" dirty="0"/>
              <a:t>Continuously run acceptance console tests (local / server on commit)</a:t>
            </a:r>
          </a:p>
          <a:p>
            <a:endParaRPr lang="en-US" sz="2400" dirty="0"/>
          </a:p>
          <a:p>
            <a:r>
              <a:rPr lang="en-US" sz="2400" dirty="0"/>
              <a:t>Run ad hoc </a:t>
            </a:r>
            <a:r>
              <a:rPr lang="en-US" sz="2400" dirty="0" err="1"/>
              <a:t>ui</a:t>
            </a:r>
            <a:r>
              <a:rPr lang="en-US" sz="2400" dirty="0"/>
              <a:t> tests (locally)</a:t>
            </a:r>
          </a:p>
          <a:p>
            <a:endParaRPr lang="en-US" sz="2400" dirty="0"/>
          </a:p>
          <a:p>
            <a:r>
              <a:rPr lang="en-US" sz="2400" dirty="0"/>
              <a:t>Run UI Tests Suite on dev complete (server on pre-merge)</a:t>
            </a:r>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292793198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
        <p:nvSpPr>
          <p:cNvPr id="13" name="TextBox 12"/>
          <p:cNvSpPr txBox="1"/>
          <p:nvPr/>
        </p:nvSpPr>
        <p:spPr>
          <a:xfrm>
            <a:off x="1736345" y="4340335"/>
            <a:ext cx="8074406" cy="12447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a:latin typeface="+mj-lt"/>
                <a:cs typeface="Arial"/>
              </a:rPr>
              <a:t>Agile Technologist / </a:t>
            </a:r>
            <a:r>
              <a:rPr lang="en-US" sz="1961" dirty="0" err="1">
                <a:latin typeface="+mj-lt"/>
                <a:cs typeface="Arial"/>
              </a:rPr>
              <a:t>.Net</a:t>
            </a:r>
            <a:r>
              <a:rPr lang="en-US" sz="1961" dirty="0">
                <a:latin typeface="+mj-lt"/>
                <a:cs typeface="Arial"/>
              </a:rPr>
              <a:t> Pianist / </a:t>
            </a:r>
            <a:r>
              <a:rPr lang="en-US" sz="1961" dirty="0" err="1">
                <a:latin typeface="+mj-lt"/>
                <a:cs typeface="Arial"/>
              </a:rPr>
              <a:t>Xamarin</a:t>
            </a:r>
            <a:r>
              <a:rPr lang="en-US" sz="1961" dirty="0">
                <a:latin typeface="+mj-lt"/>
                <a:cs typeface="Arial"/>
              </a:rPr>
              <a:t> Evangelist / Driven </a:t>
            </a:r>
            <a:r>
              <a:rPr lang="en-US" sz="1961" dirty="0" err="1">
                <a:latin typeface="+mj-lt"/>
                <a:cs typeface="Arial"/>
              </a:rPr>
              <a:t>Cucumberist</a:t>
            </a:r>
            <a:endParaRPr lang="en-US" sz="1961" dirty="0">
              <a:latin typeface="+mj-lt"/>
              <a:cs typeface="Arial"/>
            </a:endParaRPr>
          </a:p>
          <a:p>
            <a:r>
              <a:rPr lang="en-US" sz="1961" dirty="0">
                <a:latin typeface="+mj-lt"/>
                <a:cs typeface="Arial"/>
              </a:rPr>
              <a:t>www.xamariners.com</a:t>
            </a:r>
          </a:p>
          <a:p>
            <a:r>
              <a:rPr lang="en-US" sz="1961" dirty="0">
                <a:latin typeface="+mj-lt"/>
                <a:cs typeface="Arial"/>
              </a:rPr>
              <a:t>www.meetup.com/SingaporeMobileDev</a:t>
            </a:r>
            <a:endParaRPr lang="en-US" sz="1961" dirty="0">
              <a:latin typeface="+mj-lt"/>
              <a:cs typeface="Arial"/>
            </a:endParaRPr>
          </a:p>
        </p:txBody>
      </p:sp>
      <p:pic>
        <p:nvPicPr>
          <p:cNvPr id="16" name="Picture 15"/>
          <p:cNvPicPr>
            <a:picLocks noChangeAspect="1"/>
          </p:cNvPicPr>
          <p:nvPr/>
        </p:nvPicPr>
        <p:blipFill>
          <a:blip r:embed="rId4"/>
          <a:stretch>
            <a:fillRect/>
          </a:stretch>
        </p:blipFill>
        <p:spPr>
          <a:xfrm>
            <a:off x="7834694" y="5593026"/>
            <a:ext cx="3479816" cy="695963"/>
          </a:xfrm>
          <a:prstGeom prst="rect">
            <a:avLst/>
          </a:prstGeom>
        </p:spPr>
      </p:pic>
      <p:pic>
        <p:nvPicPr>
          <p:cNvPr id="17" name="Picture 16"/>
          <p:cNvPicPr>
            <a:picLocks noChangeAspect="1"/>
          </p:cNvPicPr>
          <p:nvPr/>
        </p:nvPicPr>
        <p:blipFill>
          <a:blip r:embed="rId5"/>
          <a:stretch>
            <a:fillRect/>
          </a:stretch>
        </p:blipFill>
        <p:spPr>
          <a:xfrm>
            <a:off x="10755622" y="193784"/>
            <a:ext cx="1268057" cy="1268057"/>
          </a:xfrm>
          <a:prstGeom prst="rect">
            <a:avLst/>
          </a:prstGeom>
        </p:spPr>
      </p:pic>
    </p:spTree>
    <p:extLst>
      <p:ext uri="{BB962C8B-B14F-4D97-AF65-F5344CB8AC3E}">
        <p14:creationId xmlns:p14="http://schemas.microsoft.com/office/powerpoint/2010/main" val="465208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0" y="-1"/>
            <a:ext cx="12192000" cy="6858001"/>
          </a:xfrm>
          <a:prstGeom prst="rect">
            <a:avLst/>
          </a:prstGeom>
        </p:spPr>
      </p:pic>
    </p:spTree>
    <p:extLst>
      <p:ext uri="{BB962C8B-B14F-4D97-AF65-F5344CB8AC3E}">
        <p14:creationId xmlns:p14="http://schemas.microsoft.com/office/powerpoint/2010/main" val="29878335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2" name="Rectangle 1"/>
          <p:cNvSpPr/>
          <p:nvPr/>
        </p:nvSpPr>
        <p:spPr>
          <a:xfrm>
            <a:off x="830850" y="396807"/>
            <a:ext cx="3714478" cy="769441"/>
          </a:xfrm>
          <a:prstGeom prst="rect">
            <a:avLst/>
          </a:prstGeom>
        </p:spPr>
        <p:txBody>
          <a:bodyPr wrap="none">
            <a:spAutoFit/>
          </a:bodyPr>
          <a:lstStyle/>
          <a:p>
            <a:r>
              <a:rPr lang="en-US" sz="4400" dirty="0"/>
              <a:t>What is BDD? </a:t>
            </a:r>
          </a:p>
        </p:txBody>
      </p:sp>
      <p:sp>
        <p:nvSpPr>
          <p:cNvPr id="3" name="Rectangle 2"/>
          <p:cNvSpPr/>
          <p:nvPr/>
        </p:nvSpPr>
        <p:spPr>
          <a:xfrm>
            <a:off x="830850" y="1477455"/>
            <a:ext cx="9436205" cy="1938992"/>
          </a:xfrm>
          <a:prstGeom prst="rect">
            <a:avLst/>
          </a:prstGeom>
        </p:spPr>
        <p:txBody>
          <a:bodyPr wrap="square">
            <a:spAutoFit/>
          </a:bodyPr>
          <a:lstStyle/>
          <a:p>
            <a:r>
              <a:rPr lang="en-GB" sz="2400" dirty="0"/>
              <a:t>“Behaviour Driven Development is a outside-in, pull-based, multiple-stakeholder, multiple-scale, high-automation, agile methodology.</a:t>
            </a:r>
          </a:p>
          <a:p>
            <a:endParaRPr lang="en-GB" sz="2400" dirty="0"/>
          </a:p>
          <a:p>
            <a:r>
              <a:rPr lang="en-GB" sz="2400" dirty="0"/>
              <a:t>It describes a cycle of interactions with well-defined outputs, resulting in the delivery of working, tested software that matters.”</a:t>
            </a:r>
            <a:endParaRPr lang="en-US" sz="2400" dirty="0"/>
          </a:p>
        </p:txBody>
      </p:sp>
      <p:sp>
        <p:nvSpPr>
          <p:cNvPr id="5" name="Rectangle 4"/>
          <p:cNvSpPr/>
          <p:nvPr/>
        </p:nvSpPr>
        <p:spPr>
          <a:xfrm>
            <a:off x="1066800" y="4338420"/>
            <a:ext cx="10191750" cy="461665"/>
          </a:xfrm>
          <a:prstGeom prst="rect">
            <a:avLst/>
          </a:prstGeom>
        </p:spPr>
        <p:txBody>
          <a:bodyPr wrap="square">
            <a:spAutoFit/>
          </a:bodyPr>
          <a:lstStyle/>
          <a:p>
            <a:r>
              <a:rPr lang="en-GB" sz="2400" dirty="0"/>
              <a:t>It’s a bunch of tiny stories, using a particular grammatical structure. </a:t>
            </a:r>
          </a:p>
        </p:txBody>
      </p:sp>
      <p:sp>
        <p:nvSpPr>
          <p:cNvPr id="6" name="Rectangle 5"/>
          <p:cNvSpPr/>
          <p:nvPr/>
        </p:nvSpPr>
        <p:spPr>
          <a:xfrm>
            <a:off x="1713500" y="5242028"/>
            <a:ext cx="11361150" cy="461665"/>
          </a:xfrm>
          <a:prstGeom prst="rect">
            <a:avLst/>
          </a:prstGeom>
        </p:spPr>
        <p:txBody>
          <a:bodyPr wrap="square">
            <a:spAutoFit/>
          </a:bodyPr>
          <a:lstStyle/>
          <a:p>
            <a:r>
              <a:rPr lang="en-GB" sz="2400" dirty="0"/>
              <a:t>It’s Finding places of misunderstanding, and filling it with understanding</a:t>
            </a:r>
            <a:endParaRPr lang="en-US" sz="2400" dirty="0"/>
          </a:p>
        </p:txBody>
      </p:sp>
      <p:sp>
        <p:nvSpPr>
          <p:cNvPr id="7" name="Rectangle 6"/>
          <p:cNvSpPr/>
          <p:nvPr/>
        </p:nvSpPr>
        <p:spPr>
          <a:xfrm>
            <a:off x="2912338" y="6138122"/>
            <a:ext cx="4126001" cy="461665"/>
          </a:xfrm>
          <a:prstGeom prst="rect">
            <a:avLst/>
          </a:prstGeom>
        </p:spPr>
        <p:txBody>
          <a:bodyPr wrap="none">
            <a:spAutoFit/>
          </a:bodyPr>
          <a:lstStyle/>
          <a:p>
            <a:r>
              <a:rPr lang="en-US" sz="2400" dirty="0"/>
              <a:t>It’s a conversation, captured. </a:t>
            </a:r>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4"/>
          <a:stretch>
            <a:fillRect/>
          </a:stretch>
        </p:blipFill>
        <p:spPr>
          <a:xfrm>
            <a:off x="468374" y="4270039"/>
            <a:ext cx="598426" cy="598426"/>
          </a:xfrm>
          <a:prstGeom prst="rect">
            <a:avLst/>
          </a:prstGeom>
        </p:spPr>
      </p:pic>
      <p:pic>
        <p:nvPicPr>
          <p:cNvPr id="13" name="Picture 12"/>
          <p:cNvPicPr>
            <a:picLocks noChangeAspect="1"/>
          </p:cNvPicPr>
          <p:nvPr/>
        </p:nvPicPr>
        <p:blipFill>
          <a:blip r:embed="rId5"/>
          <a:stretch>
            <a:fillRect/>
          </a:stretch>
        </p:blipFill>
        <p:spPr>
          <a:xfrm>
            <a:off x="951500" y="5091860"/>
            <a:ext cx="698578" cy="698578"/>
          </a:xfrm>
          <a:prstGeom prst="rect">
            <a:avLst/>
          </a:prstGeom>
        </p:spPr>
      </p:pic>
      <p:pic>
        <p:nvPicPr>
          <p:cNvPr id="14" name="Picture 13"/>
          <p:cNvPicPr>
            <a:picLocks noChangeAspect="1"/>
          </p:cNvPicPr>
          <p:nvPr/>
        </p:nvPicPr>
        <p:blipFill>
          <a:blip r:embed="rId6"/>
          <a:stretch>
            <a:fillRect/>
          </a:stretch>
        </p:blipFill>
        <p:spPr>
          <a:xfrm>
            <a:off x="2197100" y="5984052"/>
            <a:ext cx="781779" cy="781779"/>
          </a:xfrm>
          <a:prstGeom prst="rect">
            <a:avLst/>
          </a:prstGeom>
        </p:spPr>
      </p:pic>
      <p:pic>
        <p:nvPicPr>
          <p:cNvPr id="15" name="Picture 14"/>
          <p:cNvPicPr>
            <a:picLocks noChangeAspect="1"/>
          </p:cNvPicPr>
          <p:nvPr/>
        </p:nvPicPr>
        <p:blipFill>
          <a:blip r:embed="rId7"/>
          <a:stretch>
            <a:fillRect/>
          </a:stretch>
        </p:blipFill>
        <p:spPr>
          <a:xfrm>
            <a:off x="10958823" y="61349"/>
            <a:ext cx="1104899" cy="1104899"/>
          </a:xfrm>
          <a:prstGeom prst="rect">
            <a:avLst/>
          </a:prstGeom>
        </p:spPr>
      </p:pic>
    </p:spTree>
    <p:extLst>
      <p:ext uri="{BB962C8B-B14F-4D97-AF65-F5344CB8AC3E}">
        <p14:creationId xmlns:p14="http://schemas.microsoft.com/office/powerpoint/2010/main" val="2276750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387729" y="1534548"/>
            <a:ext cx="8875254" cy="4524315"/>
          </a:xfrm>
          <a:prstGeom prst="rect">
            <a:avLst/>
          </a:prstGeom>
        </p:spPr>
        <p:txBody>
          <a:bodyPr wrap="square">
            <a:spAutoFit/>
          </a:bodyPr>
          <a:lstStyle/>
          <a:p>
            <a:r>
              <a:rPr lang="en-GB" sz="2400" dirty="0"/>
              <a:t>BDD is not solely beneficial to developers, </a:t>
            </a:r>
          </a:p>
          <a:p>
            <a:r>
              <a:rPr lang="en-GB" sz="2400" dirty="0"/>
              <a:t>but to all stakeholders associated with the project:</a:t>
            </a:r>
          </a:p>
          <a:p>
            <a:endParaRPr lang="en-GB" sz="2400" dirty="0"/>
          </a:p>
          <a:p>
            <a:r>
              <a:rPr lang="en-GB" sz="2400" dirty="0"/>
              <a:t>Business / Clients</a:t>
            </a:r>
          </a:p>
          <a:p>
            <a:endParaRPr lang="en-GB" sz="2400" dirty="0"/>
          </a:p>
          <a:p>
            <a:r>
              <a:rPr lang="en-GB" sz="2400" dirty="0"/>
              <a:t>Users</a:t>
            </a:r>
          </a:p>
          <a:p>
            <a:endParaRPr lang="en-GB" sz="2400" dirty="0"/>
          </a:p>
          <a:p>
            <a:r>
              <a:rPr lang="en-GB" sz="2400" dirty="0"/>
              <a:t>Testers</a:t>
            </a:r>
          </a:p>
          <a:p>
            <a:endParaRPr lang="en-GB" sz="2400" dirty="0"/>
          </a:p>
          <a:p>
            <a:r>
              <a:rPr lang="en-GB" sz="2400" dirty="0"/>
              <a:t>Developers</a:t>
            </a:r>
          </a:p>
          <a:p>
            <a:endParaRPr lang="en-GB" sz="2400" dirty="0"/>
          </a:p>
          <a:p>
            <a:r>
              <a:rPr lang="en-GB" sz="2400" dirty="0"/>
              <a:t>Designers</a:t>
            </a:r>
            <a:endParaRPr lang="en-US" sz="2400" dirty="0"/>
          </a:p>
        </p:txBody>
      </p:sp>
      <p:sp>
        <p:nvSpPr>
          <p:cNvPr id="3" name="Rectangle 2"/>
          <p:cNvSpPr/>
          <p:nvPr/>
        </p:nvSpPr>
        <p:spPr>
          <a:xfrm>
            <a:off x="830850" y="396807"/>
            <a:ext cx="4423006" cy="769441"/>
          </a:xfrm>
          <a:prstGeom prst="rect">
            <a:avLst/>
          </a:prstGeom>
        </p:spPr>
        <p:txBody>
          <a:bodyPr wrap="none">
            <a:spAutoFit/>
          </a:bodyPr>
          <a:lstStyle/>
          <a:p>
            <a:r>
              <a:rPr lang="en-US" sz="4400" dirty="0"/>
              <a:t>Who is BDD for? </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4058089" y="2550728"/>
            <a:ext cx="662372" cy="662372"/>
          </a:xfrm>
          <a:prstGeom prst="rect">
            <a:avLst/>
          </a:prstGeom>
        </p:spPr>
      </p:pic>
      <p:sp>
        <p:nvSpPr>
          <p:cNvPr id="6" name="Rectangle 5"/>
          <p:cNvSpPr/>
          <p:nvPr/>
        </p:nvSpPr>
        <p:spPr>
          <a:xfrm>
            <a:off x="7214983" y="2585393"/>
            <a:ext cx="6096000" cy="3416320"/>
          </a:xfrm>
          <a:prstGeom prst="rect">
            <a:avLst/>
          </a:prstGeom>
        </p:spPr>
        <p:txBody>
          <a:bodyPr>
            <a:spAutoFit/>
          </a:bodyPr>
          <a:lstStyle/>
          <a:p>
            <a:r>
              <a:rPr lang="en-GB" sz="2400" dirty="0"/>
              <a:t>UX Architects</a:t>
            </a:r>
          </a:p>
          <a:p>
            <a:endParaRPr lang="en-GB" sz="2400" dirty="0"/>
          </a:p>
          <a:p>
            <a:r>
              <a:rPr lang="en-GB" sz="2400" dirty="0"/>
              <a:t>Business Analysts</a:t>
            </a:r>
          </a:p>
          <a:p>
            <a:endParaRPr lang="en-GB" sz="2400" dirty="0"/>
          </a:p>
          <a:p>
            <a:r>
              <a:rPr lang="en-GB" sz="2400" dirty="0"/>
              <a:t>Scrum Masters</a:t>
            </a:r>
          </a:p>
          <a:p>
            <a:endParaRPr lang="en-GB" sz="2400" dirty="0"/>
          </a:p>
          <a:p>
            <a:r>
              <a:rPr lang="en-GB" sz="2400" dirty="0"/>
              <a:t>Project Managers</a:t>
            </a:r>
          </a:p>
          <a:p>
            <a:endParaRPr lang="en-GB" sz="2400" dirty="0"/>
          </a:p>
          <a:p>
            <a:r>
              <a:rPr lang="en-GB" sz="2400" dirty="0"/>
              <a:t>Project Owners</a:t>
            </a:r>
            <a:endParaRPr lang="en-US" sz="2400" dirty="0"/>
          </a:p>
        </p:txBody>
      </p:sp>
      <p:pic>
        <p:nvPicPr>
          <p:cNvPr id="7" name="Picture 6"/>
          <p:cNvPicPr>
            <a:picLocks noChangeAspect="1"/>
          </p:cNvPicPr>
          <p:nvPr/>
        </p:nvPicPr>
        <p:blipFill>
          <a:blip r:embed="rId5"/>
          <a:stretch>
            <a:fillRect/>
          </a:stretch>
        </p:blipFill>
        <p:spPr>
          <a:xfrm>
            <a:off x="4058089" y="3282950"/>
            <a:ext cx="662372" cy="662372"/>
          </a:xfrm>
          <a:prstGeom prst="rect">
            <a:avLst/>
          </a:prstGeom>
        </p:spPr>
      </p:pic>
      <p:pic>
        <p:nvPicPr>
          <p:cNvPr id="8" name="Picture 7"/>
          <p:cNvPicPr>
            <a:picLocks noChangeAspect="1"/>
          </p:cNvPicPr>
          <p:nvPr/>
        </p:nvPicPr>
        <p:blipFill>
          <a:blip r:embed="rId6"/>
          <a:stretch>
            <a:fillRect/>
          </a:stretch>
        </p:blipFill>
        <p:spPr>
          <a:xfrm>
            <a:off x="4058089" y="3976552"/>
            <a:ext cx="682811" cy="674140"/>
          </a:xfrm>
          <a:prstGeom prst="rect">
            <a:avLst/>
          </a:prstGeom>
        </p:spPr>
      </p:pic>
      <p:pic>
        <p:nvPicPr>
          <p:cNvPr id="9" name="Picture 8"/>
          <p:cNvPicPr>
            <a:picLocks noChangeAspect="1"/>
          </p:cNvPicPr>
          <p:nvPr/>
        </p:nvPicPr>
        <p:blipFill>
          <a:blip r:embed="rId7"/>
          <a:stretch>
            <a:fillRect/>
          </a:stretch>
        </p:blipFill>
        <p:spPr>
          <a:xfrm>
            <a:off x="4033592" y="4641785"/>
            <a:ext cx="707308" cy="707308"/>
          </a:xfrm>
          <a:prstGeom prst="rect">
            <a:avLst/>
          </a:prstGeom>
        </p:spPr>
      </p:pic>
      <p:pic>
        <p:nvPicPr>
          <p:cNvPr id="11" name="Picture 10"/>
          <p:cNvPicPr>
            <a:picLocks noChangeAspect="1"/>
          </p:cNvPicPr>
          <p:nvPr/>
        </p:nvPicPr>
        <p:blipFill>
          <a:blip r:embed="rId8"/>
          <a:stretch>
            <a:fillRect/>
          </a:stretch>
        </p:blipFill>
        <p:spPr>
          <a:xfrm>
            <a:off x="4058275" y="5331701"/>
            <a:ext cx="682625" cy="682625"/>
          </a:xfrm>
          <a:prstGeom prst="rect">
            <a:avLst/>
          </a:prstGeom>
        </p:spPr>
      </p:pic>
      <p:pic>
        <p:nvPicPr>
          <p:cNvPr id="12" name="Picture 11"/>
          <p:cNvPicPr>
            <a:picLocks noChangeAspect="1"/>
          </p:cNvPicPr>
          <p:nvPr/>
        </p:nvPicPr>
        <p:blipFill>
          <a:blip r:embed="rId9"/>
          <a:stretch>
            <a:fillRect/>
          </a:stretch>
        </p:blipFill>
        <p:spPr>
          <a:xfrm>
            <a:off x="9780927" y="3945322"/>
            <a:ext cx="664823" cy="666736"/>
          </a:xfrm>
          <a:prstGeom prst="rect">
            <a:avLst/>
          </a:prstGeom>
        </p:spPr>
      </p:pic>
      <p:pic>
        <p:nvPicPr>
          <p:cNvPr id="13" name="Picture 12"/>
          <p:cNvPicPr>
            <a:picLocks noChangeAspect="1"/>
          </p:cNvPicPr>
          <p:nvPr/>
        </p:nvPicPr>
        <p:blipFill>
          <a:blip r:embed="rId10"/>
          <a:stretch>
            <a:fillRect/>
          </a:stretch>
        </p:blipFill>
        <p:spPr>
          <a:xfrm>
            <a:off x="9780927" y="2315899"/>
            <a:ext cx="708057" cy="708057"/>
          </a:xfrm>
          <a:prstGeom prst="rect">
            <a:avLst/>
          </a:prstGeom>
        </p:spPr>
      </p:pic>
      <p:pic>
        <p:nvPicPr>
          <p:cNvPr id="14" name="Picture 13"/>
          <p:cNvPicPr>
            <a:picLocks noChangeAspect="1"/>
          </p:cNvPicPr>
          <p:nvPr/>
        </p:nvPicPr>
        <p:blipFill>
          <a:blip r:embed="rId11"/>
          <a:stretch>
            <a:fillRect/>
          </a:stretch>
        </p:blipFill>
        <p:spPr>
          <a:xfrm>
            <a:off x="9752384" y="3116339"/>
            <a:ext cx="736600" cy="736600"/>
          </a:xfrm>
          <a:prstGeom prst="rect">
            <a:avLst/>
          </a:prstGeom>
        </p:spPr>
      </p:pic>
      <p:pic>
        <p:nvPicPr>
          <p:cNvPr id="15" name="Picture 14"/>
          <p:cNvPicPr>
            <a:picLocks noChangeAspect="1"/>
          </p:cNvPicPr>
          <p:nvPr/>
        </p:nvPicPr>
        <p:blipFill>
          <a:blip r:embed="rId12"/>
          <a:stretch>
            <a:fillRect/>
          </a:stretch>
        </p:blipFill>
        <p:spPr>
          <a:xfrm>
            <a:off x="9774510" y="4704441"/>
            <a:ext cx="714474" cy="714474"/>
          </a:xfrm>
          <a:prstGeom prst="rect">
            <a:avLst/>
          </a:prstGeom>
        </p:spPr>
      </p:pic>
      <p:pic>
        <p:nvPicPr>
          <p:cNvPr id="16" name="Picture 15"/>
          <p:cNvPicPr>
            <a:picLocks noChangeAspect="1"/>
          </p:cNvPicPr>
          <p:nvPr/>
        </p:nvPicPr>
        <p:blipFill>
          <a:blip r:embed="rId13"/>
          <a:stretch>
            <a:fillRect/>
          </a:stretch>
        </p:blipFill>
        <p:spPr>
          <a:xfrm>
            <a:off x="9801972" y="5511298"/>
            <a:ext cx="659549" cy="692150"/>
          </a:xfrm>
          <a:prstGeom prst="rect">
            <a:avLst/>
          </a:prstGeom>
        </p:spPr>
      </p:pic>
    </p:spTree>
    <p:extLst>
      <p:ext uri="{BB962C8B-B14F-4D97-AF65-F5344CB8AC3E}">
        <p14:creationId xmlns:p14="http://schemas.microsoft.com/office/powerpoint/2010/main" val="42887786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55511" y="1115710"/>
            <a:ext cx="6768953" cy="4783394"/>
          </a:xfrm>
          <a:prstGeom prst="rect">
            <a:avLst/>
          </a:prstGeom>
        </p:spPr>
      </p:pic>
      <p:sp>
        <p:nvSpPr>
          <p:cNvPr id="4" name="Rectangle 3"/>
          <p:cNvSpPr/>
          <p:nvPr/>
        </p:nvSpPr>
        <p:spPr>
          <a:xfrm>
            <a:off x="6189306" y="1452629"/>
            <a:ext cx="6096000" cy="2123658"/>
          </a:xfrm>
          <a:prstGeom prst="rect">
            <a:avLst/>
          </a:prstGeom>
        </p:spPr>
        <p:txBody>
          <a:bodyPr>
            <a:spAutoFit/>
          </a:bodyPr>
          <a:lstStyle/>
          <a:p>
            <a:pPr fontAlgn="base">
              <a:buFont typeface="Arial" panose="020B0604020202020204" pitchFamily="34" charset="0"/>
              <a:buChar char="•"/>
            </a:pPr>
            <a:r>
              <a:rPr lang="en-GB" sz="2200" dirty="0"/>
              <a:t> Build the application layers atomically. </a:t>
            </a:r>
          </a:p>
          <a:p>
            <a:pPr fontAlgn="base">
              <a:buFont typeface="Arial" panose="020B0604020202020204" pitchFamily="34" charset="0"/>
              <a:buChar char="•"/>
            </a:pPr>
            <a:endParaRPr lang="en-GB" sz="2200" dirty="0"/>
          </a:p>
          <a:p>
            <a:pPr fontAlgn="base">
              <a:buFont typeface="Arial" panose="020B0604020202020204" pitchFamily="34" charset="0"/>
              <a:buChar char="•"/>
            </a:pPr>
            <a:r>
              <a:rPr lang="en-GB" sz="2200" dirty="0"/>
              <a:t> The first demonstrable deliverable will only be ready when most layers are ready</a:t>
            </a:r>
          </a:p>
          <a:p>
            <a:pPr fontAlgn="base">
              <a:buFont typeface="Arial" panose="020B0604020202020204" pitchFamily="34" charset="0"/>
              <a:buChar char="•"/>
            </a:pPr>
            <a:endParaRPr lang="en-GB" sz="2200" dirty="0"/>
          </a:p>
          <a:p>
            <a:pPr fontAlgn="base">
              <a:buFont typeface="Arial" panose="020B0604020202020204" pitchFamily="34" charset="0"/>
              <a:buChar char="•"/>
            </a:pPr>
            <a:r>
              <a:rPr lang="en-GB" sz="2200" dirty="0"/>
              <a:t> Subsequent long iterations = risk increase</a:t>
            </a:r>
            <a:endParaRPr lang="en-GB" sz="2200" dirty="0"/>
          </a:p>
        </p:txBody>
      </p:sp>
      <p:sp>
        <p:nvSpPr>
          <p:cNvPr id="5" name="Rectangle 4"/>
          <p:cNvSpPr/>
          <p:nvPr/>
        </p:nvSpPr>
        <p:spPr>
          <a:xfrm>
            <a:off x="6189306" y="3576287"/>
            <a:ext cx="6096000" cy="3139321"/>
          </a:xfrm>
          <a:prstGeom prst="rect">
            <a:avLst/>
          </a:prstGeom>
        </p:spPr>
        <p:txBody>
          <a:bodyPr>
            <a:spAutoFit/>
          </a:bodyPr>
          <a:lstStyle/>
          <a:p>
            <a:pPr marL="285750" indent="-285750">
              <a:buFont typeface="Arial" panose="020B0604020202020204" pitchFamily="34" charset="0"/>
              <a:buChar char="•"/>
            </a:pPr>
            <a:r>
              <a:rPr lang="en-GB" sz="2200" dirty="0"/>
              <a:t>The entire cake must be baked before the customer realizes that the cake is not the one that’s wanted </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In the best case, customer gets what was asked for, but not what was in mind (vanilla instead of chocolate, sponge cake instead of profiteroles)</a:t>
            </a:r>
          </a:p>
          <a:p>
            <a:pPr marL="285750" indent="-285750">
              <a:buFont typeface="Arial" panose="020B0604020202020204" pitchFamily="34" charset="0"/>
              <a:buChar char="•"/>
            </a:pPr>
            <a:endParaRPr lang="en-GB" sz="2200" dirty="0"/>
          </a:p>
        </p:txBody>
      </p:sp>
      <p:sp>
        <p:nvSpPr>
          <p:cNvPr id="6" name="Rectangle 5"/>
          <p:cNvSpPr/>
          <p:nvPr/>
        </p:nvSpPr>
        <p:spPr>
          <a:xfrm>
            <a:off x="892219" y="346269"/>
            <a:ext cx="5854295" cy="769441"/>
          </a:xfrm>
          <a:prstGeom prst="rect">
            <a:avLst/>
          </a:prstGeom>
        </p:spPr>
        <p:txBody>
          <a:bodyPr wrap="none">
            <a:spAutoFit/>
          </a:bodyPr>
          <a:lstStyle/>
          <a:p>
            <a:r>
              <a:rPr lang="en-GB" sz="4400" dirty="0"/>
              <a:t>Horizontal User Stories</a:t>
            </a:r>
            <a:endParaRPr lang="en-US" sz="4400" dirty="0"/>
          </a:p>
        </p:txBody>
      </p:sp>
      <p:sp>
        <p:nvSpPr>
          <p:cNvPr id="7" name="Rectangle 6"/>
          <p:cNvSpPr/>
          <p:nvPr/>
        </p:nvSpPr>
        <p:spPr>
          <a:xfrm>
            <a:off x="228600" y="6408804"/>
            <a:ext cx="11576915" cy="400110"/>
          </a:xfrm>
          <a:prstGeom prst="rect">
            <a:avLst/>
          </a:prstGeom>
        </p:spPr>
        <p:txBody>
          <a:bodyPr wrap="square">
            <a:spAutoFit/>
          </a:bodyPr>
          <a:lstStyle/>
          <a:p>
            <a:r>
              <a:rPr lang="en-GB" sz="2000" b="1" dirty="0"/>
              <a:t>If given the chance to sample one slice, the discrepancies would have been flagged early on</a:t>
            </a:r>
            <a:endParaRPr lang="en-US" sz="2000" b="1" dirty="0"/>
          </a:p>
        </p:txBody>
      </p:sp>
      <p:cxnSp>
        <p:nvCxnSpPr>
          <p:cNvPr id="8" name="Straight Connector 7"/>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9" name="Picture 8"/>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3561598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7" name="Rectangle 6"/>
          <p:cNvSpPr/>
          <p:nvPr/>
        </p:nvSpPr>
        <p:spPr>
          <a:xfrm>
            <a:off x="4939003" y="1326703"/>
            <a:ext cx="7520473" cy="2862322"/>
          </a:xfrm>
          <a:prstGeom prst="rect">
            <a:avLst/>
          </a:prstGeom>
        </p:spPr>
        <p:txBody>
          <a:bodyPr wrap="square">
            <a:spAutoFit/>
          </a:bodyPr>
          <a:lstStyle/>
          <a:p>
            <a:r>
              <a:rPr lang="en-GB" sz="2000" dirty="0">
                <a:latin typeface="Roboto"/>
              </a:rPr>
              <a:t>It is difficult to </a:t>
            </a:r>
            <a:r>
              <a:rPr lang="en-GB" sz="2000" dirty="0"/>
              <a:t>prioritize</a:t>
            </a:r>
            <a:r>
              <a:rPr lang="en-GB" sz="2000" dirty="0">
                <a:latin typeface="Roboto"/>
              </a:rPr>
              <a:t> horizontal stories:</a:t>
            </a:r>
            <a:endParaRPr lang="en-US" sz="2000" dirty="0"/>
          </a:p>
          <a:p>
            <a:endParaRPr lang="en-GB" sz="2000" dirty="0"/>
          </a:p>
          <a:p>
            <a:r>
              <a:rPr lang="en-GB" sz="2000" dirty="0"/>
              <a:t>For example, during the initial pilot roll-out of ATM machines, most bank customers have asked for ability to:</a:t>
            </a:r>
          </a:p>
          <a:p>
            <a:pPr marL="285750" indent="-285750">
              <a:buFont typeface="Arial" panose="020B0604020202020204" pitchFamily="34" charset="0"/>
              <a:buChar char="•"/>
            </a:pPr>
            <a:r>
              <a:rPr lang="en-GB" sz="2000" dirty="0"/>
              <a:t>Withdraw their money 24/7 </a:t>
            </a:r>
          </a:p>
          <a:p>
            <a:pPr marL="285750" indent="-285750">
              <a:buFont typeface="Arial" panose="020B0604020202020204" pitchFamily="34" charset="0"/>
              <a:buChar char="•"/>
            </a:pPr>
            <a:r>
              <a:rPr lang="en-GB" sz="2000" dirty="0"/>
              <a:t>Check their balance</a:t>
            </a:r>
          </a:p>
          <a:p>
            <a:pPr marL="285750" indent="-285750">
              <a:buFont typeface="Arial" panose="020B0604020202020204" pitchFamily="34" charset="0"/>
              <a:buChar char="•"/>
            </a:pPr>
            <a:endParaRPr lang="en-GB" sz="2000" dirty="0"/>
          </a:p>
          <a:p>
            <a:r>
              <a:rPr lang="en-GB" sz="2000" dirty="0"/>
              <a:t>Based on marketing research, withdrawing the cash would accounts for over 90% of intended usage of ATM </a:t>
            </a:r>
            <a:endParaRPr lang="en-US" sz="2000" dirty="0"/>
          </a:p>
        </p:txBody>
      </p:sp>
      <p:sp>
        <p:nvSpPr>
          <p:cNvPr id="8" name="Rectangle 7"/>
          <p:cNvSpPr/>
          <p:nvPr/>
        </p:nvSpPr>
        <p:spPr>
          <a:xfrm>
            <a:off x="239485" y="4572095"/>
            <a:ext cx="11846767" cy="1015663"/>
          </a:xfrm>
          <a:prstGeom prst="rect">
            <a:avLst/>
          </a:prstGeom>
        </p:spPr>
        <p:txBody>
          <a:bodyPr wrap="square">
            <a:spAutoFit/>
          </a:bodyPr>
          <a:lstStyle/>
          <a:p>
            <a:r>
              <a:rPr lang="en-GB" sz="2000" dirty="0"/>
              <a:t>It could have been easily achieved with two vertical stories (epics) and delivered to the market early: </a:t>
            </a:r>
          </a:p>
          <a:p>
            <a:r>
              <a:rPr lang="en-GB" sz="2000" dirty="0"/>
              <a:t>“As a user of ATM, I want to withdraw cash from my bank account” </a:t>
            </a:r>
          </a:p>
          <a:p>
            <a:r>
              <a:rPr lang="en-GB" sz="2000" dirty="0"/>
              <a:t>“As a user of ATM, I want to get the current balance of my bank account” </a:t>
            </a:r>
            <a:endParaRPr lang="en-US" sz="2000" dirty="0"/>
          </a:p>
        </p:txBody>
      </p:sp>
      <p:sp>
        <p:nvSpPr>
          <p:cNvPr id="9" name="Rectangle 8"/>
          <p:cNvSpPr/>
          <p:nvPr/>
        </p:nvSpPr>
        <p:spPr>
          <a:xfrm>
            <a:off x="239485" y="5538493"/>
            <a:ext cx="11691257" cy="1323439"/>
          </a:xfrm>
          <a:prstGeom prst="rect">
            <a:avLst/>
          </a:prstGeom>
        </p:spPr>
        <p:txBody>
          <a:bodyPr wrap="square">
            <a:spAutoFit/>
          </a:bodyPr>
          <a:lstStyle/>
          <a:p>
            <a:r>
              <a:rPr lang="en-GB" sz="2000" dirty="0"/>
              <a:t>Knowing this fact, the prudent approach would be to release the first version of ATM, only with ability to dispense the cash (and we can call it “the cash machine”). The bank would be able to release it to the market much sooner (3-6 months) rather than waiting to implement the full functionality (12-15 months) </a:t>
            </a:r>
            <a:endParaRPr lang="en-US" sz="2000" dirty="0"/>
          </a:p>
        </p:txBody>
      </p:sp>
      <p:sp>
        <p:nvSpPr>
          <p:cNvPr id="10" name="Rectangle 9"/>
          <p:cNvSpPr/>
          <p:nvPr/>
        </p:nvSpPr>
        <p:spPr>
          <a:xfrm>
            <a:off x="892219" y="346269"/>
            <a:ext cx="5854295" cy="769441"/>
          </a:xfrm>
          <a:prstGeom prst="rect">
            <a:avLst/>
          </a:prstGeom>
        </p:spPr>
        <p:txBody>
          <a:bodyPr wrap="none">
            <a:spAutoFit/>
          </a:bodyPr>
          <a:lstStyle/>
          <a:p>
            <a:r>
              <a:rPr lang="en-GB" sz="4400" dirty="0"/>
              <a:t>Horizontal User Stories</a:t>
            </a:r>
            <a:endParaRPr lang="en-US" sz="4400" dirty="0"/>
          </a:p>
        </p:txBody>
      </p:sp>
      <p:pic>
        <p:nvPicPr>
          <p:cNvPr id="11" name="Picture 10"/>
          <p:cNvPicPr>
            <a:picLocks noChangeAspect="1"/>
          </p:cNvPicPr>
          <p:nvPr/>
        </p:nvPicPr>
        <p:blipFill>
          <a:blip r:embed="rId4"/>
          <a:stretch>
            <a:fillRect/>
          </a:stretch>
        </p:blipFill>
        <p:spPr>
          <a:xfrm>
            <a:off x="0" y="1186132"/>
            <a:ext cx="4764833" cy="3367149"/>
          </a:xfrm>
          <a:prstGeom prst="rect">
            <a:avLst/>
          </a:prstGeom>
        </p:spPr>
      </p:pic>
      <p:cxnSp>
        <p:nvCxnSpPr>
          <p:cNvPr id="12" name="Straight Connector 11"/>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3" name="Picture 12"/>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4207978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79583" y="1070737"/>
            <a:ext cx="6627197" cy="4683220"/>
          </a:xfrm>
          <a:prstGeom prst="rect">
            <a:avLst/>
          </a:prstGeom>
        </p:spPr>
      </p:pic>
      <p:sp>
        <p:nvSpPr>
          <p:cNvPr id="4" name="Rectangle 3"/>
          <p:cNvSpPr/>
          <p:nvPr/>
        </p:nvSpPr>
        <p:spPr>
          <a:xfrm>
            <a:off x="6385508" y="1372690"/>
            <a:ext cx="5806492" cy="2031325"/>
          </a:xfrm>
          <a:prstGeom prst="rect">
            <a:avLst/>
          </a:prstGeom>
        </p:spPr>
        <p:txBody>
          <a:bodyPr wrap="square">
            <a:spAutoFit/>
          </a:bodyPr>
          <a:lstStyle/>
          <a:p>
            <a:r>
              <a:rPr lang="en-GB" sz="2100" dirty="0"/>
              <a:t>Rather than building the system layer by layer, in which case the end user will only have a chance to experience the system when fully done,</a:t>
            </a:r>
          </a:p>
          <a:p>
            <a:r>
              <a:rPr lang="en-GB" sz="2100" dirty="0"/>
              <a:t>the idea is to build it, user story by user story, where each one will cross all horizontal layers. </a:t>
            </a:r>
            <a:endParaRPr lang="en-US" sz="2100" dirty="0"/>
          </a:p>
        </p:txBody>
      </p:sp>
      <p:sp>
        <p:nvSpPr>
          <p:cNvPr id="6" name="Rectangle 5"/>
          <p:cNvSpPr/>
          <p:nvPr/>
        </p:nvSpPr>
        <p:spPr>
          <a:xfrm>
            <a:off x="3990109" y="3638066"/>
            <a:ext cx="8152127" cy="3323987"/>
          </a:xfrm>
          <a:prstGeom prst="rect">
            <a:avLst/>
          </a:prstGeom>
        </p:spPr>
        <p:txBody>
          <a:bodyPr wrap="square">
            <a:spAutoFit/>
          </a:bodyPr>
          <a:lstStyle/>
          <a:p>
            <a:pPr fontAlgn="base"/>
            <a:r>
              <a:rPr lang="en-GB" sz="2100" dirty="0"/>
              <a:t>Vertical user story is not a scenario:</a:t>
            </a:r>
          </a:p>
          <a:p>
            <a:pPr fontAlgn="base"/>
            <a:endParaRPr lang="en-GB" sz="2100" dirty="0"/>
          </a:p>
          <a:p>
            <a:pPr fontAlgn="base"/>
            <a:r>
              <a:rPr lang="en-GB" sz="2100" dirty="0"/>
              <a:t>One user story may contain many positive and negative scenarios, and they should be part of acceptance criteria for that user story.  </a:t>
            </a:r>
          </a:p>
          <a:p>
            <a:pPr fontAlgn="base"/>
            <a:endParaRPr lang="en-GB" sz="2100" dirty="0"/>
          </a:p>
          <a:p>
            <a:pPr fontAlgn="base"/>
            <a:r>
              <a:rPr lang="en-GB" sz="2100" dirty="0"/>
              <a:t>From the user story mentioned above, we can derive at least ten positive scenarios, and all of them at the end will result in satisfied user walking away from ATM with $100 cash,</a:t>
            </a:r>
          </a:p>
          <a:p>
            <a:pPr fontAlgn="base"/>
            <a:r>
              <a:rPr lang="en-GB" sz="2100" dirty="0"/>
              <a:t>And negative scenarios resulting in user being rejected withdrawal from their account.</a:t>
            </a:r>
            <a:r>
              <a:rPr lang="en-GB" sz="2100" dirty="0">
                <a:solidFill>
                  <a:srgbClr val="626262"/>
                </a:solidFill>
              </a:rPr>
              <a:t> </a:t>
            </a:r>
            <a:endParaRPr lang="en-US" sz="2100" dirty="0"/>
          </a:p>
        </p:txBody>
      </p:sp>
      <p:sp>
        <p:nvSpPr>
          <p:cNvPr id="8" name="Rectangle 7"/>
          <p:cNvSpPr/>
          <p:nvPr/>
        </p:nvSpPr>
        <p:spPr>
          <a:xfrm>
            <a:off x="892219" y="346269"/>
            <a:ext cx="5091009" cy="769441"/>
          </a:xfrm>
          <a:prstGeom prst="rect">
            <a:avLst/>
          </a:prstGeom>
        </p:spPr>
        <p:txBody>
          <a:bodyPr wrap="none">
            <a:spAutoFit/>
          </a:bodyPr>
          <a:lstStyle/>
          <a:p>
            <a:r>
              <a:rPr lang="en-GB" sz="4400" dirty="0"/>
              <a:t>Vertical User Stories</a:t>
            </a:r>
            <a:endParaRPr lang="en-US" sz="4400" dirty="0"/>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2600711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1181877"/>
            <a:ext cx="4656504" cy="3290596"/>
          </a:xfrm>
          <a:prstGeom prst="rect">
            <a:avLst/>
          </a:prstGeom>
        </p:spPr>
      </p:pic>
      <p:sp>
        <p:nvSpPr>
          <p:cNvPr id="6" name="Rectangle 5"/>
          <p:cNvSpPr/>
          <p:nvPr/>
        </p:nvSpPr>
        <p:spPr>
          <a:xfrm>
            <a:off x="4833309" y="945884"/>
            <a:ext cx="7358691" cy="2246769"/>
          </a:xfrm>
          <a:prstGeom prst="rect">
            <a:avLst/>
          </a:prstGeom>
        </p:spPr>
        <p:txBody>
          <a:bodyPr wrap="square">
            <a:spAutoFit/>
          </a:bodyPr>
          <a:lstStyle/>
          <a:p>
            <a:pPr fontAlgn="base"/>
            <a:endParaRPr lang="en-GB" sz="2000" dirty="0"/>
          </a:p>
          <a:p>
            <a:pPr fontAlgn="base"/>
            <a:r>
              <a:rPr lang="en-GB" sz="2000" b="1" dirty="0"/>
              <a:t>Positive Scenarios:</a:t>
            </a:r>
            <a:endParaRPr lang="en-GB" sz="2000" b="1" u="sng" dirty="0"/>
          </a:p>
          <a:p>
            <a:pPr fontAlgn="base">
              <a:buFont typeface="Arial" panose="020B0604020202020204" pitchFamily="34" charset="0"/>
              <a:buChar char="•"/>
            </a:pPr>
            <a:r>
              <a:rPr lang="en-GB" sz="2000" u="sng" dirty="0"/>
              <a:t> U</a:t>
            </a:r>
            <a:r>
              <a:rPr lang="en-GB" sz="2000" dirty="0"/>
              <a:t>ser enters the wrong password</a:t>
            </a:r>
          </a:p>
          <a:p>
            <a:pPr fontAlgn="base">
              <a:buFont typeface="Arial" panose="020B0604020202020204" pitchFamily="34" charset="0"/>
              <a:buChar char="•"/>
            </a:pPr>
            <a:r>
              <a:rPr lang="en-GB" sz="2000" dirty="0"/>
              <a:t> User enters the amount larger than the daily withdrawal limit</a:t>
            </a:r>
          </a:p>
          <a:p>
            <a:pPr fontAlgn="base">
              <a:buFont typeface="Arial" panose="020B0604020202020204" pitchFamily="34" charset="0"/>
              <a:buChar char="•"/>
            </a:pPr>
            <a:r>
              <a:rPr lang="en-GB" sz="2000" dirty="0"/>
              <a:t> User enters the amount larger than the her account balance </a:t>
            </a:r>
          </a:p>
          <a:p>
            <a:pPr fontAlgn="base"/>
            <a:r>
              <a:rPr lang="en-GB" sz="2000" dirty="0"/>
              <a:t>Similarly we can come up with five times more negative</a:t>
            </a:r>
          </a:p>
          <a:p>
            <a:pPr fontAlgn="base"/>
            <a:endParaRPr lang="en-GB" sz="2000" dirty="0"/>
          </a:p>
        </p:txBody>
      </p:sp>
      <p:sp>
        <p:nvSpPr>
          <p:cNvPr id="5" name="Rectangle 4"/>
          <p:cNvSpPr/>
          <p:nvPr/>
        </p:nvSpPr>
        <p:spPr>
          <a:xfrm>
            <a:off x="892219" y="346269"/>
            <a:ext cx="5091009" cy="769441"/>
          </a:xfrm>
          <a:prstGeom prst="rect">
            <a:avLst/>
          </a:prstGeom>
        </p:spPr>
        <p:txBody>
          <a:bodyPr wrap="none">
            <a:spAutoFit/>
          </a:bodyPr>
          <a:lstStyle/>
          <a:p>
            <a:r>
              <a:rPr lang="en-GB" sz="4400" dirty="0"/>
              <a:t>Vertical User Stories</a:t>
            </a:r>
            <a:endParaRPr lang="en-US" sz="4400" dirty="0"/>
          </a:p>
        </p:txBody>
      </p:sp>
      <p:sp>
        <p:nvSpPr>
          <p:cNvPr id="4" name="Rectangle 3"/>
          <p:cNvSpPr/>
          <p:nvPr/>
        </p:nvSpPr>
        <p:spPr>
          <a:xfrm>
            <a:off x="190500" y="5435938"/>
            <a:ext cx="11696700" cy="1200329"/>
          </a:xfrm>
          <a:prstGeom prst="rect">
            <a:avLst/>
          </a:prstGeom>
        </p:spPr>
        <p:txBody>
          <a:bodyPr wrap="square">
            <a:spAutoFit/>
          </a:bodyPr>
          <a:lstStyle/>
          <a:p>
            <a:pPr fontAlgn="base"/>
            <a:r>
              <a:rPr lang="en-GB" dirty="0"/>
              <a:t>Vertical stories are written in a unambiguous language that is easily understood by all stakeholders of the system, and encourages the conversation between them. </a:t>
            </a:r>
          </a:p>
          <a:p>
            <a:pPr fontAlgn="base"/>
            <a:r>
              <a:rPr lang="en-GB" dirty="0"/>
              <a:t>All those scenarios mentioned above can be easily communicated between the product owner and the team (developer and tester), and specified as an acceptance criteria</a:t>
            </a:r>
            <a:endParaRPr lang="en-US" dirty="0"/>
          </a:p>
        </p:txBody>
      </p:sp>
      <p:cxnSp>
        <p:nvCxnSpPr>
          <p:cNvPr id="7" name="Straight Connector 6"/>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8" name="Picture 7"/>
          <p:cNvPicPr>
            <a:picLocks noChangeAspect="1"/>
          </p:cNvPicPr>
          <p:nvPr/>
        </p:nvPicPr>
        <p:blipFill>
          <a:blip r:embed="rId5"/>
          <a:stretch>
            <a:fillRect/>
          </a:stretch>
        </p:blipFill>
        <p:spPr>
          <a:xfrm>
            <a:off x="11078806" y="87010"/>
            <a:ext cx="1028700" cy="1028700"/>
          </a:xfrm>
          <a:prstGeom prst="rect">
            <a:avLst/>
          </a:prstGeom>
        </p:spPr>
      </p:pic>
      <p:sp>
        <p:nvSpPr>
          <p:cNvPr id="9" name="Rectangle 8"/>
          <p:cNvSpPr/>
          <p:nvPr/>
        </p:nvSpPr>
        <p:spPr>
          <a:xfrm>
            <a:off x="4833309" y="2928142"/>
            <a:ext cx="6096000" cy="2246769"/>
          </a:xfrm>
          <a:prstGeom prst="rect">
            <a:avLst/>
          </a:prstGeom>
        </p:spPr>
        <p:txBody>
          <a:bodyPr>
            <a:spAutoFit/>
          </a:bodyPr>
          <a:lstStyle/>
          <a:p>
            <a:pPr fontAlgn="base"/>
            <a:endParaRPr lang="en-GB" sz="2000" dirty="0"/>
          </a:p>
          <a:p>
            <a:pPr fontAlgn="base"/>
            <a:r>
              <a:rPr lang="en-GB" sz="2000" b="1" dirty="0"/>
              <a:t>Negative Scenarios:</a:t>
            </a:r>
            <a:r>
              <a:rPr lang="en-GB" sz="2000" dirty="0"/>
              <a:t>  </a:t>
            </a:r>
          </a:p>
          <a:p>
            <a:pPr fontAlgn="base">
              <a:buFont typeface="Arial" panose="020B0604020202020204" pitchFamily="34" charset="0"/>
              <a:buChar char="•"/>
            </a:pPr>
            <a:r>
              <a:rPr lang="en-GB" sz="2000" dirty="0"/>
              <a:t> Wrong bank card </a:t>
            </a:r>
          </a:p>
          <a:p>
            <a:pPr fontAlgn="base">
              <a:buFont typeface="Arial" panose="020B0604020202020204" pitchFamily="34" charset="0"/>
              <a:buChar char="•"/>
            </a:pPr>
            <a:r>
              <a:rPr lang="en-GB" sz="2000" dirty="0"/>
              <a:t> Expired bank card </a:t>
            </a:r>
          </a:p>
          <a:p>
            <a:pPr fontAlgn="base">
              <a:buFont typeface="Arial" panose="020B0604020202020204" pitchFamily="34" charset="0"/>
              <a:buChar char="•"/>
            </a:pPr>
            <a:r>
              <a:rPr lang="en-GB" sz="2000" dirty="0"/>
              <a:t> Customer forgot her password </a:t>
            </a:r>
          </a:p>
          <a:p>
            <a:pPr fontAlgn="base">
              <a:buFont typeface="Arial" panose="020B0604020202020204" pitchFamily="34" charset="0"/>
              <a:buChar char="•"/>
            </a:pPr>
            <a:r>
              <a:rPr lang="en-GB" sz="2000" dirty="0"/>
              <a:t> Account in negative balance </a:t>
            </a:r>
          </a:p>
          <a:p>
            <a:pPr fontAlgn="base">
              <a:buFont typeface="Arial" panose="020B0604020202020204" pitchFamily="34" charset="0"/>
              <a:buChar char="•"/>
            </a:pPr>
            <a:r>
              <a:rPr lang="en-GB" sz="2000" dirty="0"/>
              <a:t> ATM has no money </a:t>
            </a:r>
          </a:p>
        </p:txBody>
      </p:sp>
    </p:spTree>
    <p:extLst>
      <p:ext uri="{BB962C8B-B14F-4D97-AF65-F5344CB8AC3E}">
        <p14:creationId xmlns:p14="http://schemas.microsoft.com/office/powerpoint/2010/main" val="2165365578"/>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6129</TotalTime>
  <Words>6938</Words>
  <Application>Microsoft Office PowerPoint</Application>
  <PresentationFormat>Widescreen</PresentationFormat>
  <Paragraphs>506</Paragraphs>
  <Slides>37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Adobe Heiti Std R</vt:lpstr>
      <vt:lpstr>Avenir LT Pro 45 Book</vt:lpstr>
      <vt:lpstr>Roboto</vt:lpstr>
      <vt:lpstr>Arial</vt:lpstr>
      <vt:lpstr>Calibri</vt:lpstr>
      <vt:lpstr>Consolas</vt:lpstr>
      <vt:lpstr>Segoe UI</vt:lpstr>
      <vt:lpstr>Segoe UI Light</vt:lpstr>
      <vt:lpstr>XamarinTemplate</vt:lpstr>
      <vt:lpstr>Agile Testing, Test Automation &amp; BDD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341</cp:revision>
  <dcterms:created xsi:type="dcterms:W3CDTF">2015-05-05T21:43:30Z</dcterms:created>
  <dcterms:modified xsi:type="dcterms:W3CDTF">2016-10-24T10:50:33Z</dcterms:modified>
</cp:coreProperties>
</file>