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475" r:id="rId4"/>
  </p:sldMasterIdLst>
  <p:notesMasterIdLst>
    <p:notesMasterId r:id="rId34"/>
  </p:notesMasterIdLst>
  <p:handoutMasterIdLst>
    <p:handoutMasterId r:id="rId35"/>
  </p:handoutMasterIdLst>
  <p:sldIdLst>
    <p:sldId id="1952" r:id="rId5"/>
    <p:sldId id="2375" r:id="rId6"/>
    <p:sldId id="2037" r:id="rId7"/>
    <p:sldId id="2003" r:id="rId8"/>
    <p:sldId id="626" r:id="rId9"/>
    <p:sldId id="627" r:id="rId10"/>
    <p:sldId id="2380" r:id="rId11"/>
    <p:sldId id="2005" r:id="rId12"/>
    <p:sldId id="2385" r:id="rId13"/>
    <p:sldId id="260" r:id="rId14"/>
    <p:sldId id="259" r:id="rId15"/>
    <p:sldId id="2039" r:id="rId16"/>
    <p:sldId id="261" r:id="rId17"/>
    <p:sldId id="380" r:id="rId18"/>
    <p:sldId id="352" r:id="rId19"/>
    <p:sldId id="379" r:id="rId20"/>
    <p:sldId id="2388" r:id="rId21"/>
    <p:sldId id="2381" r:id="rId22"/>
    <p:sldId id="381" r:id="rId23"/>
    <p:sldId id="363" r:id="rId24"/>
    <p:sldId id="386" r:id="rId25"/>
    <p:sldId id="398" r:id="rId26"/>
    <p:sldId id="2383" r:id="rId27"/>
    <p:sldId id="2382" r:id="rId28"/>
    <p:sldId id="2387" r:id="rId29"/>
    <p:sldId id="2384" r:id="rId30"/>
    <p:sldId id="2386" r:id="rId31"/>
    <p:sldId id="1866" r:id="rId32"/>
    <p:sldId id="2027" r:id="rId33"/>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Azure Developer Tour Content" id="{7369A53B-4EB5-4BD7-93EA-0F8DB271C01C}">
          <p14:sldIdLst>
            <p14:sldId id="1952"/>
            <p14:sldId id="2375"/>
            <p14:sldId id="2037"/>
            <p14:sldId id="2003"/>
            <p14:sldId id="626"/>
            <p14:sldId id="627"/>
            <p14:sldId id="2380"/>
            <p14:sldId id="2005"/>
            <p14:sldId id="2385"/>
            <p14:sldId id="260"/>
            <p14:sldId id="259"/>
            <p14:sldId id="2039"/>
            <p14:sldId id="261"/>
            <p14:sldId id="380"/>
            <p14:sldId id="352"/>
            <p14:sldId id="379"/>
            <p14:sldId id="2388"/>
            <p14:sldId id="2381"/>
            <p14:sldId id="381"/>
            <p14:sldId id="363"/>
            <p14:sldId id="386"/>
            <p14:sldId id="398"/>
            <p14:sldId id="2383"/>
            <p14:sldId id="2382"/>
            <p14:sldId id="2387"/>
            <p14:sldId id="2384"/>
            <p14:sldId id="2386"/>
            <p14:sldId id="1866"/>
            <p14:sldId id="2027"/>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2" clrIdx="3">
    <p:extLst>
      <p:ext uri="{19B8F6BF-5375-455C-9EA6-DF929625EA0E}">
        <p15:presenceInfo xmlns:p15="http://schemas.microsoft.com/office/powerpoint/2012/main" userId="S-1-5-21-2127521184-1604012920-1887927527-65006" providerId="AD"/>
      </p:ext>
    </p:extLst>
  </p:cmAuthor>
  <p:cmAuthor id="4" name="Mitchell Derrey" initials="MD" lastIdx="8" clrIdx="4">
    <p:extLst>
      <p:ext uri="{19B8F6BF-5375-455C-9EA6-DF929625EA0E}">
        <p15:presenceInfo xmlns:p15="http://schemas.microsoft.com/office/powerpoint/2012/main" userId="S-1-5-21-383413107-1061881802-891584314-4851" providerId="AD"/>
      </p:ext>
    </p:extLst>
  </p:cmAuthor>
  <p:cmAuthor id="5" name="Craig Kitterman" initials="CK" lastIdx="1" clrIdx="5">
    <p:extLst>
      <p:ext uri="{19B8F6BF-5375-455C-9EA6-DF929625EA0E}">
        <p15:presenceInfo xmlns:p15="http://schemas.microsoft.com/office/powerpoint/2012/main" userId="70892c3088ffd0ec" providerId="Windows Live"/>
      </p:ext>
    </p:extLst>
  </p:cmAuthor>
  <p:cmAuthor id="6" name="Craig Kitterman" initials="CK [2]" lastIdx="1" clrIdx="6">
    <p:extLst>
      <p:ext uri="{19B8F6BF-5375-455C-9EA6-DF929625EA0E}">
        <p15:presenceInfo xmlns:p15="http://schemas.microsoft.com/office/powerpoint/2012/main" userId="S-1-5-21-2127521184-1604012920-1887927527-632874"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1D545"/>
    <a:srgbClr val="003C6C"/>
    <a:srgbClr val="009EFF"/>
    <a:srgbClr val="0078D7"/>
    <a:srgbClr val="259CFF"/>
    <a:srgbClr val="4EB1FF"/>
    <a:srgbClr val="EAEAEA"/>
    <a:srgbClr val="FFFFFF"/>
    <a:srgbClr val="000000"/>
    <a:srgbClr val="188FF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955"/>
    <p:restoredTop sz="96271"/>
  </p:normalViewPr>
  <p:slideViewPr>
    <p:cSldViewPr snapToGrid="0">
      <p:cViewPr varScale="1">
        <p:scale>
          <a:sx n="67" d="100"/>
          <a:sy n="67" d="100"/>
        </p:scale>
        <p:origin x="24" y="906"/>
      </p:cViewPr>
      <p:guideLst/>
    </p:cSldViewPr>
  </p:slideViewPr>
  <p:notesTextViewPr>
    <p:cViewPr>
      <p:scale>
        <a:sx n="1" d="1"/>
        <a:sy n="1" d="1"/>
      </p:scale>
      <p:origin x="0" y="0"/>
    </p:cViewPr>
  </p:notesTextViewPr>
  <p:sorterViewPr>
    <p:cViewPr varScale="1">
      <p:scale>
        <a:sx n="100" d="100"/>
        <a:sy n="100" d="100"/>
      </p:scale>
      <p:origin x="0" y="0"/>
    </p:cViewPr>
  </p:sorter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r>
              <a:rPr lang="en-US">
                <a:latin typeface="Segoe UI" pitchFamily="34" charset="0"/>
              </a:rPr>
              <a:t>Microsoft Build 2017</a:t>
            </a: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1D0CB2F-F0BF-435A-A27A-2EC15087F634}" type="datetime8">
              <a:rPr lang="en-US" smtClean="0">
                <a:latin typeface="Segoe UI" pitchFamily="34" charset="0"/>
              </a:rPr>
              <a:t>11/6/2018 5:59 PM</a:t>
            </a:fld>
            <a:endParaRPr lang="en-US">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a:t>Microsoft Build 2017</a:t>
            </a:r>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18B56EA-E28F-4F92-9F16-7A6F2501B303}" type="datetime8">
              <a:rPr lang="en-US" smtClean="0"/>
              <a:t>11/6/2018 5:59 PM</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Build 2017</a:t>
            </a: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D18B56EA-E28F-4F92-9F16-7A6F2501B303}" type="datetime8">
              <a:rPr lang="en-US" smtClean="0"/>
              <a:t>11/6/2018 6:00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a:p>
        </p:txBody>
      </p:sp>
    </p:spTree>
    <p:extLst>
      <p:ext uri="{BB962C8B-B14F-4D97-AF65-F5344CB8AC3E}">
        <p14:creationId xmlns:p14="http://schemas.microsoft.com/office/powerpoint/2010/main" val="33356800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829E9FC-B671-424D-AD31-3E8C5FC948F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938589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829E9FC-B671-424D-AD31-3E8C5FC948F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64260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E07075C3-B46B-4B8D-853F-82F4F9107BAA}"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11/6/2018 6:11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9173939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829E9FC-B671-424D-AD31-3E8C5FC948F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678424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E07075C3-B46B-4B8D-853F-82F4F9107BAA}"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11/6/2018 6:11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26</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5340889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829E9FC-B671-424D-AD31-3E8C5FC948F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852726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Date Placeholder 4"/>
          <p:cNvSpPr>
            <a:spLocks noGrp="1"/>
          </p:cNvSpPr>
          <p:nvPr>
            <p:ph type="dt"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74353ED-ACB2-44BF-A903-985B0AF962B7}" type="datetime1">
              <a:rPr kumimoji="0" lang="en-US" sz="1200" b="0" i="0" u="none" strike="noStrike" kern="1200" cap="none" spc="0" normalizeH="0" baseline="0" noProof="0" smtClean="0">
                <a:ln>
                  <a:noFill/>
                </a:ln>
                <a:solidFill>
                  <a:prstClr val="black"/>
                </a:solidFill>
                <a:effectLst/>
                <a:uLnTx/>
                <a:uFillTx/>
                <a:latin typeface="Calibri" panose="020F0502020204030204"/>
                <a:ea typeface="MS PGothic" panose="020B0600070205080204" pitchFamily="34"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11/6/2018</a:t>
            </a:fld>
            <a:endParaRPr kumimoji="0" lang="en-US" sz="1200" b="0" i="0" u="none" strike="noStrike" kern="1200" cap="none" spc="0" normalizeH="0" baseline="0" noProof="0">
              <a:ln>
                <a:noFill/>
              </a:ln>
              <a:solidFill>
                <a:prstClr val="black"/>
              </a:solidFill>
              <a:effectLst/>
              <a:uLnTx/>
              <a:uFillTx/>
              <a:latin typeface="Calibri" panose="020F0502020204030204"/>
              <a:ea typeface="MS PGothic" panose="020B0600070205080204" pitchFamily="34" charset="-128"/>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S PGothic" panose="020B0600070205080204" pitchFamily="34"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en-US" sz="1200" b="0" i="0" u="none" strike="noStrike" kern="1200" cap="none" spc="0" normalizeH="0" baseline="0" noProof="0">
              <a:ln>
                <a:noFill/>
              </a:ln>
              <a:solidFill>
                <a:prstClr val="black"/>
              </a:solidFill>
              <a:effectLst/>
              <a:uLnTx/>
              <a:uFillTx/>
              <a:latin typeface="Calibri" panose="020F0502020204030204"/>
              <a:ea typeface="MS PGothic" panose="020B0600070205080204" pitchFamily="34" charset="-128"/>
              <a:cs typeface="+mn-cs"/>
            </a:endParaRPr>
          </a:p>
        </p:txBody>
      </p:sp>
    </p:spTree>
    <p:extLst>
      <p:ext uri="{BB962C8B-B14F-4D97-AF65-F5344CB8AC3E}">
        <p14:creationId xmlns:p14="http://schemas.microsoft.com/office/powerpoint/2010/main" val="18796401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07075C3-B46B-4B8D-853F-82F4F9107BAA}" type="datetime8">
              <a:rPr lang="en-US" smtClean="0"/>
              <a:t>11/6/2018 6:03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a:p>
        </p:txBody>
      </p:sp>
    </p:spTree>
    <p:extLst>
      <p:ext uri="{BB962C8B-B14F-4D97-AF65-F5344CB8AC3E}">
        <p14:creationId xmlns:p14="http://schemas.microsoft.com/office/powerpoint/2010/main" val="7443909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829E9FC-B671-424D-AD31-3E8C5FC948F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837005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is-IS"/>
          </a:p>
        </p:txBody>
      </p:sp>
    </p:spTree>
    <p:extLst>
      <p:ext uri="{BB962C8B-B14F-4D97-AF65-F5344CB8AC3E}">
        <p14:creationId xmlns:p14="http://schemas.microsoft.com/office/powerpoint/2010/main" val="27243989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1206902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4364575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6545988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E07075C3-B46B-4B8D-853F-82F4F9107BAA}"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11/6/2018 5:59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8367768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829E9FC-B671-424D-AD31-3E8C5FC948F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427671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Title Slide">
    <p:bg>
      <p:bgPr>
        <a:solidFill>
          <a:schemeClr val="bg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bwMode="auto">
          <a:xfrm>
            <a:off x="274702" y="2125663"/>
            <a:ext cx="6400736" cy="1828800"/>
          </a:xfrm>
          <a:noFill/>
        </p:spPr>
        <p:txBody>
          <a:bodyPr lIns="146304" tIns="91440" rIns="146304" bIns="91440" anchor="t" anchorCtr="0"/>
          <a:lstStyle>
            <a:lvl1pPr>
              <a:defRPr sz="5400" spc="-100" baseline="0">
                <a:gradFill>
                  <a:gsLst>
                    <a:gs pos="0">
                      <a:schemeClr val="tx1"/>
                    </a:gs>
                    <a:gs pos="100000">
                      <a:schemeClr val="tx1"/>
                    </a:gs>
                  </a:gsLst>
                  <a:lin ang="5400000" scaled="0"/>
                </a:gradFill>
              </a:defRPr>
            </a:lvl1pPr>
          </a:lstStyle>
          <a:p>
            <a:r>
              <a:rPr lang="en-US"/>
              <a:t>Presentation title</a:t>
            </a:r>
          </a:p>
        </p:txBody>
      </p:sp>
      <p:sp>
        <p:nvSpPr>
          <p:cNvPr id="3" name="Text Placeholder 2"/>
          <p:cNvSpPr>
            <a:spLocks noGrp="1"/>
          </p:cNvSpPr>
          <p:nvPr>
            <p:ph type="body" sz="quarter" idx="14" hasCustomPrompt="1"/>
          </p:nvPr>
        </p:nvSpPr>
        <p:spPr bwMode="auto">
          <a:xfrm>
            <a:off x="273050" y="3960948"/>
            <a:ext cx="6402388" cy="1828800"/>
          </a:xfrm>
        </p:spPr>
        <p:txBody>
          <a:bodyPr tIns="109728" bIns="109728">
            <a:noAutofit/>
          </a:bodyPr>
          <a:lstStyle>
            <a:lvl1pPr marL="0" indent="0">
              <a:spcBef>
                <a:spcPts val="0"/>
              </a:spcBef>
              <a:buNone/>
              <a:defRPr sz="3200">
                <a:gradFill>
                  <a:gsLst>
                    <a:gs pos="20130">
                      <a:schemeClr val="tx1"/>
                    </a:gs>
                    <a:gs pos="57576">
                      <a:schemeClr val="tx1"/>
                    </a:gs>
                  </a:gsLst>
                  <a:lin ang="5400000" scaled="0"/>
                </a:gradFill>
              </a:defRPr>
            </a:lvl1pPr>
          </a:lstStyle>
          <a:p>
            <a:pPr lvl="0"/>
            <a:r>
              <a:rPr lang="en-US"/>
              <a:t>Speaker Name</a:t>
            </a:r>
          </a:p>
        </p:txBody>
      </p:sp>
      <p:grpSp>
        <p:nvGrpSpPr>
          <p:cNvPr id="5" name="Group 4"/>
          <p:cNvGrpSpPr>
            <a:grpSpLocks noChangeAspect="1"/>
          </p:cNvGrpSpPr>
          <p:nvPr userDrawn="1"/>
        </p:nvGrpSpPr>
        <p:grpSpPr bwMode="black">
          <a:xfrm>
            <a:off x="468308" y="479425"/>
            <a:ext cx="1448129" cy="310896"/>
            <a:chOff x="457200" y="1643393"/>
            <a:chExt cx="4492753" cy="964540"/>
          </a:xfrm>
        </p:grpSpPr>
        <p:pic>
          <p:nvPicPr>
            <p:cNvPr id="7" name="Picture 6"/>
            <p:cNvPicPr>
              <a:picLocks noChangeAspect="1"/>
            </p:cNvPicPr>
            <p:nvPr/>
          </p:nvPicPr>
          <p:blipFill>
            <a:blip r:embed="rId2"/>
            <a:stretch>
              <a:fillRect/>
            </a:stretch>
          </p:blipFill>
          <p:spPr bwMode="black">
            <a:xfrm>
              <a:off x="457200" y="1643393"/>
              <a:ext cx="964540" cy="964540"/>
            </a:xfrm>
            <a:prstGeom prst="rect">
              <a:avLst/>
            </a:prstGeom>
          </p:spPr>
        </p:pic>
        <p:sp>
          <p:nvSpPr>
            <p:cNvPr id="8"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94963637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95915" y="1464074"/>
            <a:ext cx="11239464" cy="235427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14350056"/>
      </p:ext>
    </p:extLst>
  </p:cSld>
  <p:clrMapOvr>
    <a:masterClrMapping/>
  </p:clrMapOvr>
  <p:transition>
    <p:fade/>
  </p:transition>
  <p:extLst mod="1">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DB06A6C-B2EA-42E0-A183-4DD5201BBBF8}"/>
              </a:ext>
            </a:extLst>
          </p:cNvPr>
          <p:cNvSpPr>
            <a:spLocks noGrp="1"/>
          </p:cNvSpPr>
          <p:nvPr>
            <p:ph type="dt" sz="half" idx="10"/>
          </p:nvPr>
        </p:nvSpPr>
        <p:spPr/>
        <p:txBody>
          <a:bodyPr/>
          <a:lstStyle/>
          <a:p>
            <a:fld id="{7DE70A0B-F4A8-4400-ACAB-21C365752352}" type="datetimeFigureOut">
              <a:rPr lang="de-AT" smtClean="0"/>
              <a:t>06.11.2018</a:t>
            </a:fld>
            <a:endParaRPr lang="de-AT"/>
          </a:p>
        </p:txBody>
      </p:sp>
      <p:sp>
        <p:nvSpPr>
          <p:cNvPr id="3" name="Footer Placeholder 2">
            <a:extLst>
              <a:ext uri="{FF2B5EF4-FFF2-40B4-BE49-F238E27FC236}">
                <a16:creationId xmlns:a16="http://schemas.microsoft.com/office/drawing/2014/main" id="{466983DD-07CC-4DD5-9A74-9F6047523FFF}"/>
              </a:ext>
            </a:extLst>
          </p:cNvPr>
          <p:cNvSpPr>
            <a:spLocks noGrp="1"/>
          </p:cNvSpPr>
          <p:nvPr>
            <p:ph type="ftr" sz="quarter" idx="11"/>
          </p:nvPr>
        </p:nvSpPr>
        <p:spPr/>
        <p:txBody>
          <a:bodyPr/>
          <a:lstStyle/>
          <a:p>
            <a:endParaRPr lang="de-AT"/>
          </a:p>
        </p:txBody>
      </p:sp>
      <p:sp>
        <p:nvSpPr>
          <p:cNvPr id="4" name="Slide Number Placeholder 3">
            <a:extLst>
              <a:ext uri="{FF2B5EF4-FFF2-40B4-BE49-F238E27FC236}">
                <a16:creationId xmlns:a16="http://schemas.microsoft.com/office/drawing/2014/main" id="{F0C7C476-EF2A-4A5B-A530-C8C5F3BBFD13}"/>
              </a:ext>
            </a:extLst>
          </p:cNvPr>
          <p:cNvSpPr>
            <a:spLocks noGrp="1"/>
          </p:cNvSpPr>
          <p:nvPr>
            <p:ph type="sldNum" sz="quarter" idx="12"/>
          </p:nvPr>
        </p:nvSpPr>
        <p:spPr/>
        <p:txBody>
          <a:bodyPr/>
          <a:lstStyle/>
          <a:p>
            <a:fld id="{4712A735-3858-433A-A96C-3EBD6B8D8C39}" type="slidenum">
              <a:rPr lang="de-AT" smtClean="0"/>
              <a:t>‹#›</a:t>
            </a:fld>
            <a:endParaRPr lang="de-AT"/>
          </a:p>
        </p:txBody>
      </p:sp>
    </p:spTree>
    <p:extLst>
      <p:ext uri="{BB962C8B-B14F-4D97-AF65-F5344CB8AC3E}">
        <p14:creationId xmlns:p14="http://schemas.microsoft.com/office/powerpoint/2010/main" val="15530363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Illustration">
    <p:spTree>
      <p:nvGrpSpPr>
        <p:cNvPr id="1" name=""/>
        <p:cNvGrpSpPr/>
        <p:nvPr/>
      </p:nvGrpSpPr>
      <p:grpSpPr>
        <a:xfrm>
          <a:off x="0" y="0"/>
          <a:ext cx="0" cy="0"/>
          <a:chOff x="0" y="0"/>
          <a:chExt cx="0" cy="0"/>
        </a:xfrm>
      </p:grpSpPr>
      <p:sp>
        <p:nvSpPr>
          <p:cNvPr id="3" name="Rectangle 2"/>
          <p:cNvSpPr/>
          <p:nvPr userDrawn="1"/>
        </p:nvSpPr>
        <p:spPr>
          <a:xfrm>
            <a:off x="0" y="0"/>
            <a:ext cx="8176835" cy="699452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sz="2448" dirty="0">
              <a:latin typeface="+mj-lt"/>
            </a:endParaRPr>
          </a:p>
        </p:txBody>
      </p:sp>
      <p:sp>
        <p:nvSpPr>
          <p:cNvPr id="7" name="Titel 1"/>
          <p:cNvSpPr>
            <a:spLocks noGrp="1"/>
          </p:cNvSpPr>
          <p:nvPr>
            <p:ph type="title" hasCustomPrompt="1"/>
          </p:nvPr>
        </p:nvSpPr>
        <p:spPr>
          <a:xfrm>
            <a:off x="8399310" y="251803"/>
            <a:ext cx="3695080" cy="678687"/>
          </a:xfrm>
          <a:prstGeom prst="rect">
            <a:avLst/>
          </a:prstGeom>
        </p:spPr>
        <p:txBody>
          <a:bodyPr wrap="square" lIns="0" tIns="0" rIns="0" bIns="0" anchor="b"/>
          <a:lstStyle>
            <a:lvl1pPr>
              <a:defRPr sz="3264">
                <a:solidFill>
                  <a:schemeClr val="tx1"/>
                </a:solidFill>
                <a:latin typeface="Segoe UI Semilight" panose="020B0402040204020203" pitchFamily="34" charset="0"/>
                <a:cs typeface="Segoe UI Semilight" panose="020B0402040204020203" pitchFamily="34" charset="0"/>
              </a:defRPr>
            </a:lvl1pPr>
          </a:lstStyle>
          <a:p>
            <a:r>
              <a:rPr lang="de-DE" dirty="0"/>
              <a:t>Title</a:t>
            </a:r>
            <a:endParaRPr lang="en-US" dirty="0"/>
          </a:p>
        </p:txBody>
      </p:sp>
      <p:sp>
        <p:nvSpPr>
          <p:cNvPr id="8" name="Content Placeholder 7"/>
          <p:cNvSpPr>
            <a:spLocks noGrp="1"/>
          </p:cNvSpPr>
          <p:nvPr>
            <p:ph sz="quarter" idx="22" hasCustomPrompt="1"/>
          </p:nvPr>
        </p:nvSpPr>
        <p:spPr>
          <a:xfrm>
            <a:off x="635892" y="930490"/>
            <a:ext cx="7247255" cy="1280863"/>
          </a:xfrm>
          <a:prstGeom prst="rect">
            <a:avLst/>
          </a:prstGeom>
        </p:spPr>
        <p:txBody>
          <a:bodyPr lIns="0" tIns="0" rIns="0" bIns="0"/>
          <a:lstStyle>
            <a:lvl1pPr marL="246108" indent="-246108">
              <a:spcBef>
                <a:spcPts val="1632"/>
              </a:spcBef>
              <a:buFontTx/>
              <a:buNone/>
              <a:defRPr sz="2720">
                <a:solidFill>
                  <a:schemeClr val="tx1"/>
                </a:solidFill>
                <a:latin typeface="+mj-lt"/>
              </a:defRPr>
            </a:lvl1pPr>
            <a:lvl2pPr marL="492216" indent="-246108">
              <a:spcBef>
                <a:spcPts val="0"/>
              </a:spcBef>
              <a:buFontTx/>
              <a:buNone/>
              <a:defRPr sz="2176">
                <a:solidFill>
                  <a:schemeClr val="tx1"/>
                </a:solidFill>
                <a:latin typeface="+mj-lt"/>
              </a:defRPr>
            </a:lvl2pPr>
            <a:lvl3pPr marL="727530" indent="-235314">
              <a:spcBef>
                <a:spcPts val="0"/>
              </a:spcBef>
              <a:buFontTx/>
              <a:buNone/>
              <a:defRPr sz="1632">
                <a:solidFill>
                  <a:schemeClr val="tx1"/>
                </a:solidFill>
                <a:latin typeface="+mj-lt"/>
              </a:defRPr>
            </a:lvl3pPr>
            <a:lvl4pPr marL="973638" indent="-246108">
              <a:spcBef>
                <a:spcPts val="0"/>
              </a:spcBef>
              <a:buFontTx/>
              <a:buNone/>
              <a:defRPr sz="1360">
                <a:solidFill>
                  <a:schemeClr val="tx1"/>
                </a:solidFill>
                <a:latin typeface="+mj-lt"/>
              </a:defRPr>
            </a:lvl4pPr>
            <a:lvl5pPr marL="1221904" indent="-248267">
              <a:spcBef>
                <a:spcPts val="0"/>
              </a:spcBef>
              <a:buFontTx/>
              <a:buNone/>
              <a:defRPr sz="1360">
                <a:solidFill>
                  <a:schemeClr val="tx1"/>
                </a:solidFill>
                <a:latin typeface="+mj-lt"/>
              </a:defRPr>
            </a:lvl5pPr>
          </a:lstStyle>
          <a:p>
            <a:pPr lvl="0"/>
            <a:r>
              <a:rPr lang="en-US" dirty="0"/>
              <a:t>Add illustration or text here (prefer illustration)</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9"/>
          <p:cNvSpPr>
            <a:spLocks noGrp="1"/>
          </p:cNvSpPr>
          <p:nvPr>
            <p:ph type="body" sz="quarter" idx="23" hasCustomPrompt="1"/>
          </p:nvPr>
        </p:nvSpPr>
        <p:spPr>
          <a:xfrm>
            <a:off x="8399310" y="932008"/>
            <a:ext cx="3695080" cy="226024"/>
          </a:xfrm>
          <a:prstGeom prst="rect">
            <a:avLst/>
          </a:prstGeom>
        </p:spPr>
        <p:txBody>
          <a:bodyPr lIns="0" tIns="0" rIns="0" bIns="0"/>
          <a:lstStyle>
            <a:lvl1pPr marL="0" indent="0">
              <a:buFontTx/>
              <a:buNone/>
              <a:defRPr sz="1632">
                <a:solidFill>
                  <a:schemeClr val="tx1"/>
                </a:solidFill>
                <a:latin typeface="+mj-lt"/>
                <a:cs typeface="Segoe UI Semilight" panose="020B0402040204020203" pitchFamily="34" charset="0"/>
              </a:defRPr>
            </a:lvl1pPr>
            <a:lvl2pPr marL="621746" indent="0">
              <a:buFontTx/>
              <a:buNone/>
              <a:defRPr sz="1904">
                <a:solidFill>
                  <a:schemeClr val="tx1"/>
                </a:solidFill>
                <a:latin typeface="+mn-lt"/>
              </a:defRPr>
            </a:lvl2pPr>
            <a:lvl3pPr marL="1243493" indent="0">
              <a:buFontTx/>
              <a:buNone/>
              <a:defRPr sz="1904">
                <a:solidFill>
                  <a:schemeClr val="tx1"/>
                </a:solidFill>
                <a:latin typeface="+mn-lt"/>
              </a:defRPr>
            </a:lvl3pPr>
            <a:lvl4pPr marL="1865239" indent="0">
              <a:buFontTx/>
              <a:buNone/>
              <a:defRPr sz="1904">
                <a:solidFill>
                  <a:schemeClr val="tx1"/>
                </a:solidFill>
                <a:latin typeface="+mn-lt"/>
              </a:defRPr>
            </a:lvl4pPr>
            <a:lvl5pPr marL="2486985" indent="0">
              <a:buFontTx/>
              <a:buNone/>
              <a:defRPr sz="1904">
                <a:solidFill>
                  <a:schemeClr val="tx1"/>
                </a:solidFill>
                <a:latin typeface="+mn-lt"/>
              </a:defRPr>
            </a:lvl5pPr>
          </a:lstStyle>
          <a:p>
            <a:pPr lvl="0"/>
            <a:r>
              <a:rPr lang="en-US" dirty="0"/>
              <a:t>Add a subtitle if necessary</a:t>
            </a:r>
          </a:p>
        </p:txBody>
      </p:sp>
      <p:sp>
        <p:nvSpPr>
          <p:cNvPr id="12" name="Text Placeholder 11"/>
          <p:cNvSpPr>
            <a:spLocks noGrp="1"/>
          </p:cNvSpPr>
          <p:nvPr>
            <p:ph type="body" sz="quarter" idx="24"/>
          </p:nvPr>
        </p:nvSpPr>
        <p:spPr>
          <a:xfrm>
            <a:off x="8405228" y="1636745"/>
            <a:ext cx="3689163" cy="1554015"/>
          </a:xfrm>
          <a:prstGeom prst="rect">
            <a:avLst/>
          </a:prstGeom>
        </p:spPr>
        <p:txBody>
          <a:bodyPr lIns="0" tIns="0" rIns="0" bIns="0"/>
          <a:lstStyle>
            <a:lvl1pPr marL="246108" indent="-246108">
              <a:spcBef>
                <a:spcPts val="2448"/>
              </a:spcBef>
              <a:buFontTx/>
              <a:buNone/>
              <a:defRPr sz="2448">
                <a:solidFill>
                  <a:schemeClr val="tx1"/>
                </a:solidFill>
                <a:latin typeface="Segoe UI Semilight" panose="020B0402040204020203" pitchFamily="34" charset="0"/>
                <a:cs typeface="Segoe UI Semilight" panose="020B0402040204020203" pitchFamily="34" charset="0"/>
              </a:defRPr>
            </a:lvl1pPr>
            <a:lvl2pPr marL="492216" indent="-246108">
              <a:spcBef>
                <a:spcPts val="0"/>
              </a:spcBef>
              <a:buFontTx/>
              <a:buNone/>
              <a:defRPr sz="1904">
                <a:solidFill>
                  <a:schemeClr val="tx1"/>
                </a:solidFill>
                <a:latin typeface="+mj-lt"/>
                <a:cs typeface="Segoe UI Semilight" panose="020B0402040204020203" pitchFamily="34" charset="0"/>
              </a:defRPr>
            </a:lvl2pPr>
            <a:lvl3pPr marL="727530" indent="-235314">
              <a:spcBef>
                <a:spcPts val="0"/>
              </a:spcBef>
              <a:buFontTx/>
              <a:buNone/>
              <a:defRPr sz="1632">
                <a:solidFill>
                  <a:schemeClr val="tx1"/>
                </a:solidFill>
                <a:latin typeface="+mj-lt"/>
                <a:cs typeface="Segoe UI Semilight" panose="020B0402040204020203" pitchFamily="34" charset="0"/>
              </a:defRPr>
            </a:lvl3pPr>
            <a:lvl4pPr marL="973638" indent="-246108">
              <a:spcBef>
                <a:spcPts val="0"/>
              </a:spcBef>
              <a:buFontTx/>
              <a:buNone/>
              <a:defRPr sz="1428">
                <a:solidFill>
                  <a:schemeClr val="tx1"/>
                </a:solidFill>
                <a:latin typeface="+mj-lt"/>
                <a:cs typeface="Segoe UI Semilight" panose="020B0402040204020203" pitchFamily="34" charset="0"/>
              </a:defRPr>
            </a:lvl4pPr>
            <a:lvl5pPr marL="1221904" indent="-248267">
              <a:spcBef>
                <a:spcPts val="0"/>
              </a:spcBef>
              <a:buFontTx/>
              <a:buNone/>
              <a:defRPr sz="1360">
                <a:solidFill>
                  <a:schemeClr val="tx1"/>
                </a:solidFill>
                <a:latin typeface="+mj-lt"/>
                <a:cs typeface="Segoe UI Semilight" panose="020B04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4"/>
          <p:cNvSpPr>
            <a:spLocks noGrp="1"/>
          </p:cNvSpPr>
          <p:nvPr>
            <p:ph type="body" sz="quarter" idx="25"/>
          </p:nvPr>
        </p:nvSpPr>
        <p:spPr>
          <a:xfrm>
            <a:off x="8399310" y="6512297"/>
            <a:ext cx="3695080" cy="150682"/>
          </a:xfrm>
          <a:prstGeom prst="rect">
            <a:avLst/>
          </a:prstGeom>
        </p:spPr>
        <p:txBody>
          <a:bodyPr lIns="0" tIns="0" rIns="0" bIns="0" anchor="b"/>
          <a:lstStyle>
            <a:lvl1pPr marL="0" indent="0">
              <a:buNone/>
              <a:defRPr sz="1088">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2450839819"/>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Content With Title">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929701" y="265837"/>
            <a:ext cx="11164692" cy="927409"/>
          </a:xfrm>
          <a:prstGeom prst="rect">
            <a:avLst/>
          </a:prstGeom>
        </p:spPr>
        <p:txBody>
          <a:bodyPr wrap="none" lIns="0" tIns="0" rIns="0" bIns="0" anchor="ctr"/>
          <a:lstStyle>
            <a:lvl1pPr>
              <a:defRPr sz="5984">
                <a:solidFill>
                  <a:schemeClr val="accent2"/>
                </a:solidFill>
              </a:defRPr>
            </a:lvl1pPr>
          </a:lstStyle>
          <a:p>
            <a:r>
              <a:rPr lang="de-DE" dirty="0"/>
              <a:t>Title</a:t>
            </a:r>
            <a:endParaRPr lang="en-US" dirty="0"/>
          </a:p>
        </p:txBody>
      </p:sp>
      <p:sp>
        <p:nvSpPr>
          <p:cNvPr id="8" name="Content Placeholder 7"/>
          <p:cNvSpPr>
            <a:spLocks noGrp="1"/>
          </p:cNvSpPr>
          <p:nvPr>
            <p:ph sz="quarter" idx="12"/>
          </p:nvPr>
        </p:nvSpPr>
        <p:spPr>
          <a:xfrm>
            <a:off x="929701" y="1636745"/>
            <a:ext cx="11164692" cy="1017202"/>
          </a:xfrm>
          <a:prstGeom prst="rect">
            <a:avLst/>
          </a:prstGeom>
        </p:spPr>
        <p:txBody>
          <a:bodyPr lIns="0" tIns="0" rIns="0" bIns="0"/>
          <a:lstStyle>
            <a:lvl1pPr marL="9383" indent="0">
              <a:spcBef>
                <a:spcPts val="2448"/>
              </a:spcBef>
              <a:buClr>
                <a:schemeClr val="bg1">
                  <a:lumMod val="75000"/>
                </a:schemeClr>
              </a:buClr>
              <a:buSzPct val="75000"/>
              <a:buFont typeface="Wingdings 3" pitchFamily="18" charset="2"/>
              <a:buNone/>
              <a:defRPr sz="3264">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371321" indent="0">
              <a:spcBef>
                <a:spcPts val="0"/>
              </a:spcBef>
              <a:buFont typeface="Arial" panose="020B0604020202020204" pitchFamily="34" charset="0"/>
              <a:buNone/>
              <a:defRPr sz="2176">
                <a:solidFill>
                  <a:schemeClr val="accent1"/>
                </a:solidFill>
                <a:latin typeface="+mj-lt"/>
                <a:ea typeface="Segoe UI" pitchFamily="34" charset="0"/>
                <a:cs typeface="Segoe UI" pitchFamily="34" charset="0"/>
              </a:defRPr>
            </a:lvl2pPr>
            <a:lvl3pPr marL="736166" indent="0">
              <a:spcBef>
                <a:spcPts val="0"/>
              </a:spcBef>
              <a:buFont typeface="Arial" panose="020B0604020202020204" pitchFamily="34" charset="0"/>
              <a:buNone/>
              <a:defRPr sz="1904">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endParaRPr lang="de-AT" dirty="0"/>
          </a:p>
        </p:txBody>
      </p:sp>
      <p:sp>
        <p:nvSpPr>
          <p:cNvPr id="4" name="Text Placeholder 4"/>
          <p:cNvSpPr>
            <a:spLocks noGrp="1"/>
          </p:cNvSpPr>
          <p:nvPr>
            <p:ph type="body" sz="quarter" idx="23"/>
          </p:nvPr>
        </p:nvSpPr>
        <p:spPr>
          <a:xfrm>
            <a:off x="929701" y="6843843"/>
            <a:ext cx="11164692" cy="150682"/>
          </a:xfrm>
          <a:prstGeom prst="rect">
            <a:avLst/>
          </a:prstGeom>
        </p:spPr>
        <p:txBody>
          <a:bodyPr lIns="0" tIns="0" rIns="0" bIns="0" anchor="b"/>
          <a:lstStyle>
            <a:lvl1pPr marL="0" indent="0">
              <a:buNone/>
              <a:defRPr sz="1088">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2798073555"/>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Illustration (Empty)">
    <p:spTree>
      <p:nvGrpSpPr>
        <p:cNvPr id="1" name=""/>
        <p:cNvGrpSpPr/>
        <p:nvPr/>
      </p:nvGrpSpPr>
      <p:grpSpPr>
        <a:xfrm>
          <a:off x="0" y="0"/>
          <a:ext cx="0" cy="0"/>
          <a:chOff x="0" y="0"/>
          <a:chExt cx="0" cy="0"/>
        </a:xfrm>
      </p:grpSpPr>
      <p:sp>
        <p:nvSpPr>
          <p:cNvPr id="3" name="Rectangle 2"/>
          <p:cNvSpPr/>
          <p:nvPr userDrawn="1"/>
        </p:nvSpPr>
        <p:spPr>
          <a:xfrm>
            <a:off x="0" y="0"/>
            <a:ext cx="8176835" cy="699452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sz="2448" dirty="0">
              <a:latin typeface="+mj-lt"/>
            </a:endParaRPr>
          </a:p>
        </p:txBody>
      </p:sp>
      <p:sp>
        <p:nvSpPr>
          <p:cNvPr id="7" name="Titel 1"/>
          <p:cNvSpPr>
            <a:spLocks noGrp="1"/>
          </p:cNvSpPr>
          <p:nvPr>
            <p:ph type="title" hasCustomPrompt="1"/>
          </p:nvPr>
        </p:nvSpPr>
        <p:spPr>
          <a:xfrm>
            <a:off x="8399310" y="251803"/>
            <a:ext cx="3695080" cy="678687"/>
          </a:xfrm>
          <a:prstGeom prst="rect">
            <a:avLst/>
          </a:prstGeom>
        </p:spPr>
        <p:txBody>
          <a:bodyPr wrap="square" lIns="0" tIns="0" rIns="0" bIns="0" anchor="b"/>
          <a:lstStyle>
            <a:lvl1pPr>
              <a:defRPr sz="3264">
                <a:solidFill>
                  <a:schemeClr val="tx1"/>
                </a:solidFill>
                <a:latin typeface="Segoe UI Semilight" panose="020B0402040204020203" pitchFamily="34" charset="0"/>
                <a:cs typeface="Segoe UI Semilight" panose="020B0402040204020203" pitchFamily="34" charset="0"/>
              </a:defRPr>
            </a:lvl1pPr>
          </a:lstStyle>
          <a:p>
            <a:r>
              <a:rPr lang="de-DE" dirty="0"/>
              <a:t>Title</a:t>
            </a:r>
            <a:endParaRPr lang="en-US" dirty="0"/>
          </a:p>
        </p:txBody>
      </p:sp>
      <p:sp>
        <p:nvSpPr>
          <p:cNvPr id="10" name="Text Placeholder 9"/>
          <p:cNvSpPr>
            <a:spLocks noGrp="1"/>
          </p:cNvSpPr>
          <p:nvPr>
            <p:ph type="body" sz="quarter" idx="23" hasCustomPrompt="1"/>
          </p:nvPr>
        </p:nvSpPr>
        <p:spPr>
          <a:xfrm>
            <a:off x="8399310" y="932008"/>
            <a:ext cx="3695080" cy="226024"/>
          </a:xfrm>
          <a:prstGeom prst="rect">
            <a:avLst/>
          </a:prstGeom>
        </p:spPr>
        <p:txBody>
          <a:bodyPr lIns="0" tIns="0" rIns="0" bIns="0"/>
          <a:lstStyle>
            <a:lvl1pPr marL="0" indent="0">
              <a:buFontTx/>
              <a:buNone/>
              <a:defRPr sz="1632">
                <a:solidFill>
                  <a:schemeClr val="tx1"/>
                </a:solidFill>
                <a:latin typeface="+mj-lt"/>
                <a:cs typeface="Segoe UI Semilight" panose="020B0402040204020203" pitchFamily="34" charset="0"/>
              </a:defRPr>
            </a:lvl1pPr>
            <a:lvl2pPr marL="621746" indent="0">
              <a:buFontTx/>
              <a:buNone/>
              <a:defRPr sz="1904">
                <a:solidFill>
                  <a:schemeClr val="tx1"/>
                </a:solidFill>
                <a:latin typeface="+mn-lt"/>
              </a:defRPr>
            </a:lvl2pPr>
            <a:lvl3pPr marL="1243493" indent="0">
              <a:buFontTx/>
              <a:buNone/>
              <a:defRPr sz="1904">
                <a:solidFill>
                  <a:schemeClr val="tx1"/>
                </a:solidFill>
                <a:latin typeface="+mn-lt"/>
              </a:defRPr>
            </a:lvl3pPr>
            <a:lvl4pPr marL="1865239" indent="0">
              <a:buFontTx/>
              <a:buNone/>
              <a:defRPr sz="1904">
                <a:solidFill>
                  <a:schemeClr val="tx1"/>
                </a:solidFill>
                <a:latin typeface="+mn-lt"/>
              </a:defRPr>
            </a:lvl4pPr>
            <a:lvl5pPr marL="2486985" indent="0">
              <a:buFontTx/>
              <a:buNone/>
              <a:defRPr sz="1904">
                <a:solidFill>
                  <a:schemeClr val="tx1"/>
                </a:solidFill>
                <a:latin typeface="+mn-lt"/>
              </a:defRPr>
            </a:lvl5pPr>
          </a:lstStyle>
          <a:p>
            <a:pPr lvl="0"/>
            <a:r>
              <a:rPr lang="en-US" dirty="0"/>
              <a:t>Add a subtitle if necessary</a:t>
            </a:r>
          </a:p>
        </p:txBody>
      </p:sp>
      <p:sp>
        <p:nvSpPr>
          <p:cNvPr id="12" name="Text Placeholder 11"/>
          <p:cNvSpPr>
            <a:spLocks noGrp="1"/>
          </p:cNvSpPr>
          <p:nvPr>
            <p:ph type="body" sz="quarter" idx="24"/>
          </p:nvPr>
        </p:nvSpPr>
        <p:spPr>
          <a:xfrm>
            <a:off x="8405228" y="1636745"/>
            <a:ext cx="3689163" cy="1554015"/>
          </a:xfrm>
          <a:prstGeom prst="rect">
            <a:avLst/>
          </a:prstGeom>
        </p:spPr>
        <p:txBody>
          <a:bodyPr lIns="0" tIns="0" rIns="0" bIns="0"/>
          <a:lstStyle>
            <a:lvl1pPr marL="246108" indent="-246108">
              <a:spcBef>
                <a:spcPts val="2448"/>
              </a:spcBef>
              <a:buFontTx/>
              <a:buNone/>
              <a:defRPr sz="2448">
                <a:solidFill>
                  <a:schemeClr val="tx1"/>
                </a:solidFill>
                <a:latin typeface="Segoe UI Semilight" panose="020B0402040204020203" pitchFamily="34" charset="0"/>
                <a:cs typeface="Segoe UI Semilight" panose="020B0402040204020203" pitchFamily="34" charset="0"/>
              </a:defRPr>
            </a:lvl1pPr>
            <a:lvl2pPr marL="492216" indent="-246108">
              <a:spcBef>
                <a:spcPts val="0"/>
              </a:spcBef>
              <a:buFontTx/>
              <a:buNone/>
              <a:defRPr sz="1904">
                <a:solidFill>
                  <a:schemeClr val="tx1"/>
                </a:solidFill>
                <a:latin typeface="+mj-lt"/>
                <a:cs typeface="Segoe UI Semilight" panose="020B0402040204020203" pitchFamily="34" charset="0"/>
              </a:defRPr>
            </a:lvl2pPr>
            <a:lvl3pPr marL="727530" indent="-235314">
              <a:spcBef>
                <a:spcPts val="0"/>
              </a:spcBef>
              <a:buFontTx/>
              <a:buNone/>
              <a:defRPr sz="1632">
                <a:solidFill>
                  <a:schemeClr val="tx1"/>
                </a:solidFill>
                <a:latin typeface="+mj-lt"/>
                <a:cs typeface="Segoe UI Semilight" panose="020B0402040204020203" pitchFamily="34" charset="0"/>
              </a:defRPr>
            </a:lvl3pPr>
            <a:lvl4pPr marL="973638" indent="-246108">
              <a:spcBef>
                <a:spcPts val="0"/>
              </a:spcBef>
              <a:buFontTx/>
              <a:buNone/>
              <a:defRPr sz="1428">
                <a:solidFill>
                  <a:schemeClr val="tx1"/>
                </a:solidFill>
                <a:latin typeface="+mj-lt"/>
                <a:cs typeface="Segoe UI Semilight" panose="020B0402040204020203" pitchFamily="34" charset="0"/>
              </a:defRPr>
            </a:lvl4pPr>
            <a:lvl5pPr marL="1221904" indent="-248267">
              <a:spcBef>
                <a:spcPts val="0"/>
              </a:spcBef>
              <a:buFontTx/>
              <a:buNone/>
              <a:defRPr sz="1360">
                <a:solidFill>
                  <a:schemeClr val="tx1"/>
                </a:solidFill>
                <a:latin typeface="+mj-lt"/>
                <a:cs typeface="Segoe UI Semilight" panose="020B04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4"/>
          <p:cNvSpPr>
            <a:spLocks noGrp="1"/>
          </p:cNvSpPr>
          <p:nvPr>
            <p:ph type="body" sz="quarter" idx="25"/>
          </p:nvPr>
        </p:nvSpPr>
        <p:spPr>
          <a:xfrm>
            <a:off x="8399310" y="6512297"/>
            <a:ext cx="3695080" cy="150682"/>
          </a:xfrm>
          <a:prstGeom prst="rect">
            <a:avLst/>
          </a:prstGeom>
        </p:spPr>
        <p:txBody>
          <a:bodyPr lIns="0" tIns="0" rIns="0" bIns="0" anchor="b"/>
          <a:lstStyle>
            <a:lvl1pPr marL="0" indent="0">
              <a:buNone/>
              <a:defRPr sz="1088">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3429202764"/>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Bullets">
    <p:bg>
      <p:bgRef idx="1001">
        <a:schemeClr val="bg1"/>
      </p:bgRef>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68A1474-CDC5-A24E-854C-8A99B27CBE67}"/>
              </a:ext>
            </a:extLst>
          </p:cNvPr>
          <p:cNvSpPr>
            <a:spLocks noGrp="1"/>
          </p:cNvSpPr>
          <p:nvPr>
            <p:ph type="title"/>
          </p:nvPr>
        </p:nvSpPr>
        <p:spPr/>
        <p:txBody>
          <a:bodyPr/>
          <a:lstStyle/>
          <a:p>
            <a:r>
              <a:rPr lang="en-US"/>
              <a:t>Click to edit Master title style</a:t>
            </a:r>
          </a:p>
        </p:txBody>
      </p:sp>
      <p:sp>
        <p:nvSpPr>
          <p:cNvPr id="6" name="Text Placeholder 5">
            <a:extLst>
              <a:ext uri="{FF2B5EF4-FFF2-40B4-BE49-F238E27FC236}">
                <a16:creationId xmlns:a16="http://schemas.microsoft.com/office/drawing/2014/main" id="{1830B7E5-57C1-F247-AAB6-CF1211A92FBF}"/>
              </a:ext>
            </a:extLst>
          </p:cNvPr>
          <p:cNvSpPr>
            <a:spLocks noGrp="1"/>
          </p:cNvSpPr>
          <p:nvPr>
            <p:ph type="body" sz="quarter" idx="10"/>
          </p:nvPr>
        </p:nvSpPr>
        <p:spPr>
          <a:xfrm>
            <a:off x="274638" y="1439863"/>
            <a:ext cx="11963400" cy="5029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6438393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Divi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189831" y="2795532"/>
            <a:ext cx="10056812" cy="1403461"/>
          </a:xfrm>
          <a:noFill/>
        </p:spPr>
        <p:txBody>
          <a:bodyPr tIns="91440" bIns="91440" anchor="ctr" anchorCtr="0">
            <a:spAutoFit/>
          </a:bodyPr>
          <a:lstStyle>
            <a:lvl1pPr algn="ctr">
              <a:defRPr sz="8800" spc="-100" baseline="0">
                <a:gradFill>
                  <a:gsLst>
                    <a:gs pos="0">
                      <a:schemeClr val="tx1"/>
                    </a:gs>
                    <a:gs pos="100000">
                      <a:schemeClr val="tx1"/>
                    </a:gs>
                  </a:gsLst>
                  <a:lin ang="5400000" scaled="0"/>
                </a:gradFill>
              </a:defRPr>
            </a:lvl1pPr>
          </a:lstStyle>
          <a:p>
            <a:r>
              <a:rPr lang="en-US"/>
              <a:t>Section title</a:t>
            </a:r>
          </a:p>
        </p:txBody>
      </p:sp>
      <p:sp>
        <p:nvSpPr>
          <p:cNvPr id="6" name="Toronto…">
            <a:extLst>
              <a:ext uri="{FF2B5EF4-FFF2-40B4-BE49-F238E27FC236}">
                <a16:creationId xmlns:a16="http://schemas.microsoft.com/office/drawing/2014/main" id="{6AA86EB1-4AF7-3C46-95F4-D34592C07D8C}"/>
              </a:ext>
            </a:extLst>
          </p:cNvPr>
          <p:cNvSpPr txBox="1"/>
          <p:nvPr userDrawn="1"/>
        </p:nvSpPr>
        <p:spPr>
          <a:xfrm>
            <a:off x="168677" y="88725"/>
            <a:ext cx="2042307" cy="184666"/>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p>
            <a:pPr>
              <a:defRPr sz="1000">
                <a:solidFill>
                  <a:srgbClr val="FFFFFF"/>
                </a:solidFill>
              </a:defRPr>
            </a:pPr>
            <a:r>
              <a:rPr lang="en-US" sz="1200" baseline="0" dirty="0"/>
              <a:t>#devday2018</a:t>
            </a:r>
            <a:endParaRPr sz="1200" baseline="0" dirty="0"/>
          </a:p>
        </p:txBody>
      </p:sp>
    </p:spTree>
    <p:extLst>
      <p:ext uri="{BB962C8B-B14F-4D97-AF65-F5344CB8AC3E}">
        <p14:creationId xmlns:p14="http://schemas.microsoft.com/office/powerpoint/2010/main" val="18600372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Blue Centered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189831" y="2906331"/>
            <a:ext cx="10056812" cy="1181862"/>
          </a:xfrm>
          <a:noFill/>
        </p:spPr>
        <p:txBody>
          <a:bodyPr tIns="91440" bIns="91440" anchor="ctr" anchorCtr="0">
            <a:spAutoFit/>
          </a:bodyPr>
          <a:lstStyle>
            <a:lvl1pPr algn="ctr">
              <a:defRPr sz="7200" spc="-100" baseline="0">
                <a:gradFill>
                  <a:gsLst>
                    <a:gs pos="0">
                      <a:schemeClr val="tx1"/>
                    </a:gs>
                    <a:gs pos="100000">
                      <a:schemeClr val="tx1"/>
                    </a:gs>
                  </a:gsLst>
                  <a:lin ang="5400000" scaled="0"/>
                </a:gradFill>
              </a:defRPr>
            </a:lvl1pPr>
          </a:lstStyle>
          <a:p>
            <a:r>
              <a:rPr lang="en-US"/>
              <a:t>Demo name</a:t>
            </a:r>
          </a:p>
        </p:txBody>
      </p:sp>
      <p:sp>
        <p:nvSpPr>
          <p:cNvPr id="5" name="Toronto…">
            <a:extLst>
              <a:ext uri="{FF2B5EF4-FFF2-40B4-BE49-F238E27FC236}">
                <a16:creationId xmlns:a16="http://schemas.microsoft.com/office/drawing/2014/main" id="{EAD53BF3-1549-A74B-8611-9C35D991A9ED}"/>
              </a:ext>
            </a:extLst>
          </p:cNvPr>
          <p:cNvSpPr txBox="1"/>
          <p:nvPr userDrawn="1"/>
        </p:nvSpPr>
        <p:spPr>
          <a:xfrm>
            <a:off x="168677" y="88724"/>
            <a:ext cx="2042307" cy="184666"/>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p>
            <a:pPr>
              <a:defRPr sz="1000">
                <a:solidFill>
                  <a:srgbClr val="FFFFFF"/>
                </a:solidFill>
              </a:defRPr>
            </a:pPr>
            <a:r>
              <a:rPr lang="en-US" sz="1200" baseline="0" dirty="0"/>
              <a:t>#</a:t>
            </a:r>
            <a:r>
              <a:rPr lang="en-US" sz="1200" baseline="0" dirty="0" err="1"/>
              <a:t>azuredevtour</a:t>
            </a:r>
            <a:endParaRPr sz="1200" baseline="0" dirty="0"/>
          </a:p>
        </p:txBody>
      </p:sp>
    </p:spTree>
    <p:extLst>
      <p:ext uri="{BB962C8B-B14F-4D97-AF65-F5344CB8AC3E}">
        <p14:creationId xmlns:p14="http://schemas.microsoft.com/office/powerpoint/2010/main" val="20505584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Blank Blue Centered Text">
    <p:bg>
      <p:bgRef idx="1001">
        <a:schemeClr val="bg2"/>
      </p:bgRef>
    </p:bg>
    <p:spTree>
      <p:nvGrpSpPr>
        <p:cNvPr id="1" name=""/>
        <p:cNvGrpSpPr/>
        <p:nvPr/>
      </p:nvGrpSpPr>
      <p:grpSpPr>
        <a:xfrm>
          <a:off x="0" y="0"/>
          <a:ext cx="0" cy="0"/>
          <a:chOff x="0" y="0"/>
          <a:chExt cx="0" cy="0"/>
        </a:xfrm>
      </p:grpSpPr>
      <p:sp>
        <p:nvSpPr>
          <p:cNvPr id="8" name="Title 2">
            <a:extLst>
              <a:ext uri="{FF2B5EF4-FFF2-40B4-BE49-F238E27FC236}">
                <a16:creationId xmlns:a16="http://schemas.microsoft.com/office/drawing/2014/main" id="{BC7F9B7B-AE28-2C41-A2AA-230242496707}"/>
              </a:ext>
            </a:extLst>
          </p:cNvPr>
          <p:cNvSpPr>
            <a:spLocks noGrp="1"/>
          </p:cNvSpPr>
          <p:nvPr>
            <p:ph type="title"/>
          </p:nvPr>
        </p:nvSpPr>
        <p:spPr>
          <a:xfrm>
            <a:off x="1075531" y="372304"/>
            <a:ext cx="10056812" cy="932563"/>
          </a:xfrm>
        </p:spPr>
        <p:txBody>
          <a:bodyPr/>
          <a:lstStyle/>
          <a:p>
            <a:pPr algn="l"/>
            <a:r>
              <a:rPr lang="en-US" sz="5400"/>
              <a:t>Welcome!</a:t>
            </a:r>
          </a:p>
        </p:txBody>
      </p:sp>
      <p:graphicFrame>
        <p:nvGraphicFramePr>
          <p:cNvPr id="2" name="Table 1">
            <a:extLst>
              <a:ext uri="{FF2B5EF4-FFF2-40B4-BE49-F238E27FC236}">
                <a16:creationId xmlns:a16="http://schemas.microsoft.com/office/drawing/2014/main" id="{37448369-0038-B94D-8FF0-24F2A23A9D5E}"/>
              </a:ext>
            </a:extLst>
          </p:cNvPr>
          <p:cNvGraphicFramePr>
            <a:graphicFrameLocks noGrp="1"/>
          </p:cNvGraphicFramePr>
          <p:nvPr userDrawn="1">
            <p:extLst>
              <p:ext uri="{D42A27DB-BD31-4B8C-83A1-F6EECF244321}">
                <p14:modId xmlns:p14="http://schemas.microsoft.com/office/powerpoint/2010/main" val="860973675"/>
              </p:ext>
            </p:extLst>
          </p:nvPr>
        </p:nvGraphicFramePr>
        <p:xfrm>
          <a:off x="1075531" y="1304867"/>
          <a:ext cx="10056812" cy="4572000"/>
        </p:xfrm>
        <a:graphic>
          <a:graphicData uri="http://schemas.openxmlformats.org/drawingml/2006/table">
            <a:tbl>
              <a:tblPr>
                <a:tableStyleId>{5C22544A-7EE6-4342-B048-85BDC9FD1C3A}</a:tableStyleId>
              </a:tblPr>
              <a:tblGrid>
                <a:gridCol w="2002647">
                  <a:extLst>
                    <a:ext uri="{9D8B030D-6E8A-4147-A177-3AD203B41FA5}">
                      <a16:colId xmlns:a16="http://schemas.microsoft.com/office/drawing/2014/main" val="1206481787"/>
                    </a:ext>
                  </a:extLst>
                </a:gridCol>
                <a:gridCol w="8054165">
                  <a:extLst>
                    <a:ext uri="{9D8B030D-6E8A-4147-A177-3AD203B41FA5}">
                      <a16:colId xmlns:a16="http://schemas.microsoft.com/office/drawing/2014/main" val="2092561718"/>
                    </a:ext>
                  </a:extLst>
                </a:gridCol>
              </a:tblGrid>
              <a:tr h="370840">
                <a:tc>
                  <a:txBody>
                    <a:bodyPr/>
                    <a:lstStyle/>
                    <a:p>
                      <a:pPr algn="r"/>
                      <a:r>
                        <a:rPr lang="en-US" sz="3000" baseline="0" dirty="0">
                          <a:solidFill>
                            <a:schemeClr val="tx1"/>
                          </a:solidFill>
                        </a:rPr>
                        <a:t>9:30</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n-US" sz="3000" baseline="0" dirty="0">
                          <a:solidFill>
                            <a:schemeClr val="tx1"/>
                          </a:solidFill>
                        </a:rPr>
                        <a:t>Build our first web app and API</a:t>
                      </a:r>
                    </a:p>
                    <a:p>
                      <a:r>
                        <a:rPr lang="en-US" sz="3000" baseline="0" dirty="0">
                          <a:solidFill>
                            <a:schemeClr val="tx1"/>
                          </a:solidFill>
                        </a:rPr>
                        <a:t>Setup our deployment pipeline</a:t>
                      </a:r>
                    </a:p>
                    <a:p>
                      <a:r>
                        <a:rPr lang="en-US" sz="3000" baseline="0" dirty="0">
                          <a:solidFill>
                            <a:schemeClr val="tx1"/>
                          </a:solidFill>
                        </a:rPr>
                        <a:t>Secure our cloud apps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77171940"/>
                  </a:ext>
                </a:extLst>
              </a:tr>
              <a:tr h="370840">
                <a:tc>
                  <a:txBody>
                    <a:bodyPr/>
                    <a:lstStyle/>
                    <a:p>
                      <a:pPr algn="r"/>
                      <a:r>
                        <a:rPr lang="en-US" sz="3000" baseline="0" dirty="0">
                          <a:solidFill>
                            <a:schemeClr val="accent5"/>
                          </a:solidFill>
                        </a:rPr>
                        <a:t>10:45</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en-US" sz="3000" baseline="0" dirty="0">
                          <a:solidFill>
                            <a:schemeClr val="accent5"/>
                          </a:solidFill>
                        </a:rPr>
                        <a:t>Break</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453864002"/>
                  </a:ext>
                </a:extLst>
              </a:tr>
              <a:tr h="370840">
                <a:tc>
                  <a:txBody>
                    <a:bodyPr/>
                    <a:lstStyle/>
                    <a:p>
                      <a:pPr algn="r"/>
                      <a:r>
                        <a:rPr lang="en-US" sz="3000" baseline="0" dirty="0">
                          <a:solidFill>
                            <a:schemeClr val="tx1"/>
                          </a:solidFill>
                        </a:rPr>
                        <a:t>11:10</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en-US" sz="3000" baseline="0" dirty="0">
                          <a:solidFill>
                            <a:schemeClr val="tx1"/>
                          </a:solidFill>
                        </a:rPr>
                        <a:t>Build the mobile version of our app</a:t>
                      </a:r>
                    </a:p>
                    <a:p>
                      <a:r>
                        <a:rPr lang="en-US" sz="3000" baseline="0" dirty="0">
                          <a:solidFill>
                            <a:schemeClr val="tx1"/>
                          </a:solidFill>
                        </a:rPr>
                        <a:t>Use containers to build micro-services</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463841932"/>
                  </a:ext>
                </a:extLst>
              </a:tr>
              <a:tr h="370840">
                <a:tc>
                  <a:txBody>
                    <a:bodyPr/>
                    <a:lstStyle/>
                    <a:p>
                      <a:pPr algn="r"/>
                      <a:r>
                        <a:rPr lang="en-US" sz="3000" baseline="0" dirty="0">
                          <a:solidFill>
                            <a:schemeClr val="accent5"/>
                          </a:solidFill>
                        </a:rPr>
                        <a:t>12:15</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en-US" sz="3000" baseline="0" dirty="0">
                          <a:solidFill>
                            <a:schemeClr val="accent5"/>
                          </a:solidFill>
                        </a:rPr>
                        <a:t>Lunch</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952040064"/>
                  </a:ext>
                </a:extLst>
              </a:tr>
              <a:tr h="370840">
                <a:tc>
                  <a:txBody>
                    <a:bodyPr/>
                    <a:lstStyle/>
                    <a:p>
                      <a:pPr algn="r"/>
                      <a:r>
                        <a:rPr lang="en-US" sz="3000" baseline="0" dirty="0">
                          <a:solidFill>
                            <a:schemeClr val="tx1"/>
                          </a:solidFill>
                        </a:rPr>
                        <a:t>1:00</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3000" baseline="0" dirty="0">
                          <a:solidFill>
                            <a:schemeClr val="tx1"/>
                          </a:solidFill>
                        </a:rPr>
                        <a:t>Use serverless to add features</a:t>
                      </a:r>
                    </a:p>
                    <a:p>
                      <a:r>
                        <a:rPr lang="en-US" sz="3000" baseline="0" dirty="0">
                          <a:solidFill>
                            <a:schemeClr val="tx1"/>
                          </a:solidFill>
                        </a:rPr>
                        <a:t>Infuse AI/ML into our app</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52846431"/>
                  </a:ext>
                </a:extLst>
              </a:tr>
            </a:tbl>
          </a:graphicData>
        </a:graphic>
      </p:graphicFrame>
      <p:sp>
        <p:nvSpPr>
          <p:cNvPr id="6" name="Toronto…">
            <a:extLst>
              <a:ext uri="{FF2B5EF4-FFF2-40B4-BE49-F238E27FC236}">
                <a16:creationId xmlns:a16="http://schemas.microsoft.com/office/drawing/2014/main" id="{4A77E0FB-2972-CC4B-B93D-59E569A2DA20}"/>
              </a:ext>
            </a:extLst>
          </p:cNvPr>
          <p:cNvSpPr txBox="1"/>
          <p:nvPr userDrawn="1"/>
        </p:nvSpPr>
        <p:spPr>
          <a:xfrm>
            <a:off x="161954" y="91013"/>
            <a:ext cx="2042307" cy="184666"/>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p>
            <a:pPr>
              <a:defRPr sz="1000">
                <a:solidFill>
                  <a:srgbClr val="FFFFFF"/>
                </a:solidFill>
              </a:defRPr>
            </a:pPr>
            <a:r>
              <a:rPr lang="en-US" sz="1200" baseline="0" dirty="0"/>
              <a:t>#devday2018</a:t>
            </a:r>
            <a:endParaRPr sz="1200" baseline="0" dirty="0"/>
          </a:p>
        </p:txBody>
      </p:sp>
    </p:spTree>
    <p:extLst>
      <p:ext uri="{BB962C8B-B14F-4D97-AF65-F5344CB8AC3E}">
        <p14:creationId xmlns:p14="http://schemas.microsoft.com/office/powerpoint/2010/main" val="78717277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k Gray">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4010967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Blue">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1903841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k White">
    <p:spTree>
      <p:nvGrpSpPr>
        <p:cNvPr id="1" name=""/>
        <p:cNvGrpSpPr/>
        <p:nvPr/>
      </p:nvGrpSpPr>
      <p:grpSpPr>
        <a:xfrm>
          <a:off x="0" y="0"/>
          <a:ext cx="0" cy="0"/>
          <a:chOff x="0" y="0"/>
          <a:chExt cx="0" cy="0"/>
        </a:xfrm>
      </p:grpSpPr>
    </p:spTree>
    <p:extLst>
      <p:ext uri="{BB962C8B-B14F-4D97-AF65-F5344CB8AC3E}">
        <p14:creationId xmlns:p14="http://schemas.microsoft.com/office/powerpoint/2010/main" val="611523712"/>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White Background">
    <p:spTree>
      <p:nvGrpSpPr>
        <p:cNvPr id="1" name=""/>
        <p:cNvGrpSpPr/>
        <p:nvPr/>
      </p:nvGrpSpPr>
      <p:grpSpPr>
        <a:xfrm>
          <a:off x="0" y="0"/>
          <a:ext cx="0" cy="0"/>
          <a:chOff x="0" y="0"/>
          <a:chExt cx="0" cy="0"/>
        </a:xfrm>
      </p:grpSpPr>
      <p:sp>
        <p:nvSpPr>
          <p:cNvPr id="7" name="Title 2"/>
          <p:cNvSpPr>
            <a:spLocks noGrp="1"/>
          </p:cNvSpPr>
          <p:nvPr>
            <p:ph type="title"/>
          </p:nvPr>
        </p:nvSpPr>
        <p:spPr>
          <a:xfrm>
            <a:off x="549275" y="292082"/>
            <a:ext cx="11887200" cy="946413"/>
          </a:xfrm>
          <a:prstGeom prst="rect">
            <a:avLst/>
          </a:prstGeom>
        </p:spPr>
        <p:txBody>
          <a:bodyPr>
            <a:normAutofit/>
          </a:bodyPr>
          <a:lstStyle>
            <a:lvl1pPr algn="l">
              <a:defRPr sz="4896" b="0">
                <a:solidFill>
                  <a:srgbClr val="505050"/>
                </a:solidFill>
                <a:latin typeface="Segoe UI Light" panose="020B0502040204020203" pitchFamily="34" charset="0"/>
              </a:defRPr>
            </a:lvl1pPr>
          </a:lstStyle>
          <a:p>
            <a:r>
              <a:rPr lang="en-US" dirty="0"/>
              <a:t>Click to edit Master title style</a:t>
            </a:r>
          </a:p>
        </p:txBody>
      </p:sp>
      <p:sp>
        <p:nvSpPr>
          <p:cNvPr id="4" name="Footer Placeholder 2"/>
          <p:cNvSpPr>
            <a:spLocks noGrp="1"/>
          </p:cNvSpPr>
          <p:nvPr>
            <p:ph type="ftr" sz="quarter" idx="14"/>
          </p:nvPr>
        </p:nvSpPr>
        <p:spPr/>
        <p:txBody>
          <a:bodyPr/>
          <a:lstStyle>
            <a:lvl1pPr fontAlgn="base">
              <a:spcBef>
                <a:spcPct val="0"/>
              </a:spcBef>
              <a:spcAft>
                <a:spcPct val="0"/>
              </a:spcAft>
              <a:defRPr>
                <a:solidFill>
                  <a:srgbClr val="505050"/>
                </a:solidFill>
              </a:defRPr>
            </a:lvl1pPr>
          </a:lstStyle>
          <a:p>
            <a:pPr defTabSz="932563">
              <a:defRPr/>
            </a:pPr>
            <a:endParaRPr lang="en-US" dirty="0">
              <a:latin typeface="Segoe UI"/>
            </a:endParaRPr>
          </a:p>
        </p:txBody>
      </p:sp>
      <p:sp>
        <p:nvSpPr>
          <p:cNvPr id="5" name="Slide Number Placeholder 3"/>
          <p:cNvSpPr>
            <a:spLocks noGrp="1"/>
          </p:cNvSpPr>
          <p:nvPr>
            <p:ph type="sldNum" sz="quarter" idx="15"/>
          </p:nvPr>
        </p:nvSpPr>
        <p:spPr/>
        <p:txBody>
          <a:bodyPr/>
          <a:lstStyle>
            <a:lvl1pPr>
              <a:defRPr/>
            </a:lvl1pPr>
          </a:lstStyle>
          <a:p>
            <a:pPr defTabSz="932563">
              <a:defRPr/>
            </a:pPr>
            <a:endParaRPr lang="en-US" dirty="0">
              <a:solidFill>
                <a:srgbClr val="1A1A1A"/>
              </a:solidFill>
              <a:latin typeface="Segoe UI"/>
            </a:endParaRPr>
          </a:p>
        </p:txBody>
      </p:sp>
    </p:spTree>
    <p:extLst>
      <p:ext uri="{BB962C8B-B14F-4D97-AF65-F5344CB8AC3E}">
        <p14:creationId xmlns:p14="http://schemas.microsoft.com/office/powerpoint/2010/main" val="1748820048"/>
      </p:ext>
    </p:extLst>
  </p:cSld>
  <p:clrMapOvr>
    <a:overrideClrMapping bg1="lt1" tx1="dk1" bg2="lt2" tx2="dk2" accent1="accent1" accent2="accent2" accent3="accent3" accent4="accent4" accent5="accent5" accent6="accent6" hlink="hlink" folHlink="folHlink"/>
  </p:clrMapOvr>
  <p:transition spd="med">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74640" y="1212851"/>
            <a:ext cx="11887198" cy="2308324"/>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5" name="Picture 4"/>
          <p:cNvPicPr>
            <a:picLocks noChangeAspect="1"/>
          </p:cNvPicPr>
          <p:nvPr userDrawn="1"/>
        </p:nvPicPr>
        <p:blipFill>
          <a:blip r:embed="rId16" cstate="screen">
            <a:extLst>
              <a:ext uri="{28A0092B-C50C-407E-A947-70E740481C1C}">
                <a14:useLocalDpi xmlns:a14="http://schemas.microsoft.com/office/drawing/2010/main"/>
              </a:ext>
            </a:extLst>
          </a:blip>
          <a:stretch>
            <a:fillRect/>
          </a:stretch>
        </p:blipFill>
        <p:spPr>
          <a:xfrm rot="5400000">
            <a:off x="9371795" y="3072299"/>
            <a:ext cx="6995160" cy="849926"/>
          </a:xfrm>
          <a:prstGeom prst="rect">
            <a:avLst/>
          </a:prstGeom>
        </p:spPr>
      </p:pic>
    </p:spTree>
    <p:extLst>
      <p:ext uri="{BB962C8B-B14F-4D97-AF65-F5344CB8AC3E}">
        <p14:creationId xmlns:p14="http://schemas.microsoft.com/office/powerpoint/2010/main" val="4059602932"/>
      </p:ext>
    </p:extLst>
  </p:cSld>
  <p:clrMap bg1="lt1" tx1="dk1" bg2="lt2" tx2="dk2" accent1="accent1" accent2="accent2" accent3="accent3" accent4="accent4" accent5="accent5" accent6="accent6" hlink="hlink" folHlink="folHlink"/>
  <p:sldLayoutIdLst>
    <p:sldLayoutId id="2147485594" r:id="rId1"/>
    <p:sldLayoutId id="2147485912" r:id="rId2"/>
    <p:sldLayoutId id="2147485911" r:id="rId3"/>
    <p:sldLayoutId id="2147485909" r:id="rId4"/>
    <p:sldLayoutId id="2147485913" r:id="rId5"/>
    <p:sldLayoutId id="2147484490" r:id="rId6"/>
    <p:sldLayoutId id="2147484491" r:id="rId7"/>
    <p:sldLayoutId id="2147485318" r:id="rId8"/>
    <p:sldLayoutId id="2147485915" r:id="rId9"/>
    <p:sldLayoutId id="2147485916" r:id="rId10"/>
    <p:sldLayoutId id="2147485917" r:id="rId11"/>
    <p:sldLayoutId id="2147485918" r:id="rId12"/>
    <p:sldLayoutId id="2147485919" r:id="rId13"/>
    <p:sldLayoutId id="2147485920" r:id="rId14"/>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6.xml"/><Relationship Id="rId5" Type="http://schemas.openxmlformats.org/officeDocument/2006/relationships/image" Target="../media/image5.tiff"/><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1.xml"/><Relationship Id="rId5" Type="http://schemas.openxmlformats.org/officeDocument/2006/relationships/image" Target="../media/image15.pn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hyperlink" Target="http://webassembly.org/" TargetMode="Externa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hyperlink" Target="https://daveaglick.com/posts/blazor-razor-webassembly-and-mono" TargetMode="External"/><Relationship Id="rId2" Type="http://schemas.openxmlformats.org/officeDocument/2006/relationships/image" Target="../media/image19.png"/><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hyperlink" Target="https://daveaglick.com/posts/blazor-razor-webassembly-and-mono" TargetMode="External"/><Relationship Id="rId2" Type="http://schemas.openxmlformats.org/officeDocument/2006/relationships/image" Target="../media/image21.png"/><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5.xml"/><Relationship Id="rId1" Type="http://schemas.openxmlformats.org/officeDocument/2006/relationships/slideLayout" Target="../slideLayouts/slideLayout9.xml"/><Relationship Id="rId5" Type="http://schemas.openxmlformats.org/officeDocument/2006/relationships/image" Target="../media/image10.png"/><Relationship Id="rId4" Type="http://schemas.openxmlformats.org/officeDocument/2006/relationships/image" Target="../media/image9.emf"/></Relationships>
</file>

<file path=ppt/slides/_rels/slide6.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6.xml"/><Relationship Id="rId1" Type="http://schemas.openxmlformats.org/officeDocument/2006/relationships/slideLayout" Target="../slideLayouts/slideLayout9.xml"/><Relationship Id="rId5" Type="http://schemas.openxmlformats.org/officeDocument/2006/relationships/image" Target="../media/image10.png"/><Relationship Id="rId4" Type="http://schemas.openxmlformats.org/officeDocument/2006/relationships/image" Target="../media/image9.emf"/></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ext Placeholder 4"/>
          <p:cNvSpPr>
            <a:spLocks noGrp="1"/>
          </p:cNvSpPr>
          <p:nvPr>
            <p:ph type="body" sz="quarter" idx="4294967295"/>
          </p:nvPr>
        </p:nvSpPr>
        <p:spPr>
          <a:xfrm>
            <a:off x="0" y="4156075"/>
            <a:ext cx="11588750" cy="2160588"/>
          </a:xfrm>
        </p:spPr>
        <p:txBody>
          <a:bodyPr/>
          <a:lstStyle/>
          <a:p>
            <a:pPr marL="900000" indent="-228600">
              <a:spcAft>
                <a:spcPts val="1200"/>
              </a:spcAft>
            </a:pPr>
            <a:r>
              <a:rPr lang="en-US" sz="3600" kern="0" dirty="0">
                <a:cs typeface="Segoe UI Semibold" panose="020B0702040204020203" pitchFamily="34" charset="0"/>
              </a:rPr>
              <a:t>https://github.com/Xamariners/BlazorWithXamarin</a:t>
            </a:r>
            <a:endParaRPr lang="en-US" sz="3600" dirty="0"/>
          </a:p>
        </p:txBody>
      </p:sp>
      <p:sp>
        <p:nvSpPr>
          <p:cNvPr id="7" name="Title 3"/>
          <p:cNvSpPr>
            <a:spLocks noGrp="1"/>
          </p:cNvSpPr>
          <p:nvPr>
            <p:ph type="title" idx="4294967295"/>
          </p:nvPr>
        </p:nvSpPr>
        <p:spPr>
          <a:xfrm>
            <a:off x="574158" y="2033323"/>
            <a:ext cx="8716963" cy="1828800"/>
          </a:xfrm>
        </p:spPr>
        <p:txBody>
          <a:bodyPr/>
          <a:lstStyle/>
          <a:p>
            <a:r>
              <a:rPr lang="en-US" sz="6600" dirty="0" err="1"/>
              <a:t>Blazor</a:t>
            </a:r>
            <a:r>
              <a:rPr lang="en-US" sz="6600" dirty="0"/>
              <a:t> And Xamarin</a:t>
            </a:r>
            <a:br>
              <a:rPr lang="en-US" sz="6600" dirty="0"/>
            </a:br>
            <a:r>
              <a:rPr lang="en-US" sz="4000" dirty="0">
                <a:solidFill>
                  <a:srgbClr val="C1D545"/>
                </a:solidFill>
              </a:rPr>
              <a:t>#devday2018</a:t>
            </a:r>
            <a:endParaRPr lang="en-US" sz="6600" dirty="0">
              <a:solidFill>
                <a:srgbClr val="C1D545"/>
              </a:solidFill>
            </a:endParaRPr>
          </a:p>
        </p:txBody>
      </p:sp>
      <p:pic>
        <p:nvPicPr>
          <p:cNvPr id="4" name="Picture 3">
            <a:extLst>
              <a:ext uri="{FF2B5EF4-FFF2-40B4-BE49-F238E27FC236}">
                <a16:creationId xmlns:a16="http://schemas.microsoft.com/office/drawing/2014/main" id="{C68BBDB0-BB11-E54C-8DEF-7803F046CB27}"/>
              </a:ext>
            </a:extLst>
          </p:cNvPr>
          <p:cNvPicPr>
            <a:picLocks noChangeAspect="1"/>
          </p:cNvPicPr>
          <p:nvPr/>
        </p:nvPicPr>
        <p:blipFill>
          <a:blip r:embed="rId3">
            <a:extLst>
              <a:ext uri="{BEBA8EAE-BF5A-486C-A8C5-ECC9F3942E4B}">
                <a14:imgProps xmlns:a14="http://schemas.microsoft.com/office/drawing/2010/main">
                  <a14:imgLayer>
                    <a14:imgEffect>
                      <a14:backgroundRemoval t="10000" b="90000" l="10000" r="90000">
                        <a14:backgroundMark x1="28500" y1="14000" x2="28500" y2="14000"/>
                        <a14:backgroundMark x1="37250" y1="19500" x2="37250" y2="19500"/>
                        <a14:backgroundMark x1="37250" y1="19500" x2="37250" y2="19500"/>
                      </a14:backgroundRemoval>
                    </a14:imgEffect>
                  </a14:imgLayer>
                </a14:imgProps>
              </a:ext>
            </a:extLst>
          </a:blip>
          <a:stretch>
            <a:fillRect/>
          </a:stretch>
        </p:blipFill>
        <p:spPr>
          <a:xfrm>
            <a:off x="442426" y="4854370"/>
            <a:ext cx="624092" cy="624092"/>
          </a:xfrm>
          <a:prstGeom prst="rect">
            <a:avLst/>
          </a:prstGeom>
        </p:spPr>
      </p:pic>
      <p:pic>
        <p:nvPicPr>
          <p:cNvPr id="11" name="Picture 10">
            <a:extLst>
              <a:ext uri="{FF2B5EF4-FFF2-40B4-BE49-F238E27FC236}">
                <a16:creationId xmlns:a16="http://schemas.microsoft.com/office/drawing/2014/main" id="{98C7BBB6-DA0F-6342-8EF6-3EAF5FDB116B}"/>
              </a:ext>
            </a:extLst>
          </p:cNvPr>
          <p:cNvPicPr>
            <a:picLocks noChangeAspect="1"/>
          </p:cNvPicPr>
          <p:nvPr/>
        </p:nvPicPr>
        <p:blipFill>
          <a:blip r:embed="rId4">
            <a:extLst>
              <a:ext uri="{BEBA8EAE-BF5A-486C-A8C5-ECC9F3942E4B}">
                <a14:imgProps xmlns:a14="http://schemas.microsoft.com/office/drawing/2010/main">
                  <a14:imgLayer>
                    <a14:imgEffect>
                      <a14:backgroundRemoval t="10000" b="90000" l="8730" r="91429">
                        <a14:foregroundMark x1="89206" y1="78254" x2="91429" y2="81587"/>
                        <a14:foregroundMark x1="31884" y1="32751" x2="46825" y2="20000"/>
                        <a14:foregroundMark x1="28413" y1="35714" x2="31027" y2="33483"/>
                        <a14:foregroundMark x1="46825" y1="20000" x2="45556" y2="32063"/>
                        <a14:foregroundMark x1="45556" y1="32063" x2="29524" y2="66667"/>
                        <a14:foregroundMark x1="29524" y1="66667" x2="22552" y2="73385"/>
                        <a14:foregroundMark x1="9554" y1="73192" x2="32063" y2="30317"/>
                        <a14:foregroundMark x1="30585" y1="33609" x2="25079" y2="45873"/>
                        <a14:foregroundMark x1="25079" y1="45873" x2="36508" y2="32857"/>
                        <a14:foregroundMark x1="36508" y1="32857" x2="30159" y2="47460"/>
                        <a14:foregroundMark x1="30159" y1="47460" x2="39524" y2="35238"/>
                        <a14:foregroundMark x1="39524" y1="35238" x2="31270" y2="54286"/>
                        <a14:foregroundMark x1="31270" y1="54286" x2="43810" y2="27778"/>
                        <a14:foregroundMark x1="43810" y1="27778" x2="24603" y2="62063"/>
                        <a14:foregroundMark x1="24603" y1="62063" x2="16984" y2="66984"/>
                        <a14:backgroundMark x1="6349" y1="75556" x2="18413" y2="75079"/>
                        <a14:backgroundMark x1="18413" y1="75079" x2="22540" y2="75873"/>
                        <a14:backgroundMark x1="26667" y1="36032" x2="31746" y2="30317"/>
                        <a14:backgroundMark x1="31746" y1="31270" x2="32857" y2="30952"/>
                      </a14:backgroundRemoval>
                    </a14:imgEffect>
                  </a14:imgLayer>
                </a14:imgProps>
              </a:ext>
            </a:extLst>
          </a:blip>
          <a:stretch>
            <a:fillRect/>
          </a:stretch>
        </p:blipFill>
        <p:spPr>
          <a:xfrm>
            <a:off x="506002" y="4259262"/>
            <a:ext cx="515395" cy="515395"/>
          </a:xfrm>
          <a:prstGeom prst="rect">
            <a:avLst/>
          </a:prstGeom>
        </p:spPr>
      </p:pic>
      <p:sp>
        <p:nvSpPr>
          <p:cNvPr id="6" name="Text Placeholder 4">
            <a:extLst>
              <a:ext uri="{FF2B5EF4-FFF2-40B4-BE49-F238E27FC236}">
                <a16:creationId xmlns:a16="http://schemas.microsoft.com/office/drawing/2014/main" id="{BBA72BCE-D3C7-5147-AAEF-8558C68A7458}"/>
              </a:ext>
            </a:extLst>
          </p:cNvPr>
          <p:cNvSpPr txBox="1">
            <a:spLocks/>
          </p:cNvSpPr>
          <p:nvPr/>
        </p:nvSpPr>
        <p:spPr bwMode="auto">
          <a:xfrm>
            <a:off x="340937" y="4163904"/>
            <a:ext cx="6402388" cy="2160365"/>
          </a:xfrm>
          <a:prstGeom prst="rect">
            <a:avLst/>
          </a:prstGeom>
        </p:spPr>
        <p:txBody>
          <a:bodyPr vert="horz" wrap="square" lIns="146304" tIns="109728" rIns="146304" bIns="109728" rtlCol="0">
            <a:noAutofit/>
          </a:bodyPr>
          <a:lstStyle>
            <a:lvl1pPr marL="0" marR="0" indent="0" algn="l" defTabSz="932742" rtl="0" eaLnBrk="1" fontAlgn="auto" latinLnBrk="0" hangingPunct="1">
              <a:lnSpc>
                <a:spcPct val="90000"/>
              </a:lnSpc>
              <a:spcBef>
                <a:spcPts val="0"/>
              </a:spcBef>
              <a:spcAft>
                <a:spcPts val="0"/>
              </a:spcAft>
              <a:buClrTx/>
              <a:buSzPct val="90000"/>
              <a:buFont typeface="Wingdings" panose="05000000000000000000" pitchFamily="2" charset="2"/>
              <a:buNone/>
              <a:tabLst/>
              <a:defRPr sz="3200" kern="1200" spc="0" baseline="0">
                <a:gradFill>
                  <a:gsLst>
                    <a:gs pos="20130">
                      <a:schemeClr val="tx1"/>
                    </a:gs>
                    <a:gs pos="57576">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900000" indent="-228600">
              <a:spcAft>
                <a:spcPts val="1200"/>
              </a:spcAft>
            </a:pPr>
            <a:endParaRPr lang="en-US" sz="3600"/>
          </a:p>
        </p:txBody>
      </p:sp>
      <p:sp>
        <p:nvSpPr>
          <p:cNvPr id="2" name="TextBox 1">
            <a:extLst>
              <a:ext uri="{FF2B5EF4-FFF2-40B4-BE49-F238E27FC236}">
                <a16:creationId xmlns:a16="http://schemas.microsoft.com/office/drawing/2014/main" id="{E775EA67-55CF-3943-8D9E-653812D47C59}"/>
              </a:ext>
            </a:extLst>
          </p:cNvPr>
          <p:cNvSpPr txBox="1"/>
          <p:nvPr/>
        </p:nvSpPr>
        <p:spPr>
          <a:xfrm>
            <a:off x="970950" y="4767467"/>
            <a:ext cx="2767424" cy="794064"/>
          </a:xfrm>
          <a:prstGeom prst="rect">
            <a:avLst/>
          </a:prstGeom>
          <a:noFill/>
        </p:spPr>
        <p:txBody>
          <a:bodyPr wrap="none" lIns="182880" tIns="146304" rIns="182880" bIns="146304" rtlCol="0">
            <a:spAutoFit/>
          </a:bodyPr>
          <a:lstStyle/>
          <a:p>
            <a:pPr>
              <a:lnSpc>
                <a:spcPct val="90000"/>
              </a:lnSpc>
              <a:spcAft>
                <a:spcPts val="600"/>
              </a:spcAft>
            </a:pPr>
            <a:r>
              <a:rPr lang="en-US" sz="3600" kern="0" dirty="0">
                <a:cs typeface="Segoe UI Semibold" panose="020B0702040204020203" pitchFamily="34" charset="0"/>
              </a:rPr>
              <a:t>@</a:t>
            </a:r>
            <a:r>
              <a:rPr lang="en-US" sz="3600" kern="0" dirty="0" err="1">
                <a:cs typeface="Segoe UI Semibold" panose="020B0702040204020203" pitchFamily="34" charset="0"/>
              </a:rPr>
              <a:t>xamariner</a:t>
            </a:r>
            <a:endParaRPr lang="en-US" sz="3600" dirty="0"/>
          </a:p>
        </p:txBody>
      </p:sp>
      <p:pic>
        <p:nvPicPr>
          <p:cNvPr id="9" name="Picture 8">
            <a:extLst>
              <a:ext uri="{FF2B5EF4-FFF2-40B4-BE49-F238E27FC236}">
                <a16:creationId xmlns:a16="http://schemas.microsoft.com/office/drawing/2014/main" id="{9DFD778C-97A4-2F41-A2AA-48E950617277}"/>
              </a:ext>
            </a:extLst>
          </p:cNvPr>
          <p:cNvPicPr>
            <a:picLocks noChangeAspect="1"/>
          </p:cNvPicPr>
          <p:nvPr/>
        </p:nvPicPr>
        <p:blipFill>
          <a:blip r:embed="rId5"/>
          <a:stretch>
            <a:fillRect/>
          </a:stretch>
        </p:blipFill>
        <p:spPr>
          <a:xfrm flipH="1">
            <a:off x="331133" y="5572104"/>
            <a:ext cx="857587" cy="482392"/>
          </a:xfrm>
          <a:prstGeom prst="rect">
            <a:avLst/>
          </a:prstGeom>
        </p:spPr>
      </p:pic>
      <p:sp>
        <p:nvSpPr>
          <p:cNvPr id="10" name="TextBox 9">
            <a:extLst>
              <a:ext uri="{FF2B5EF4-FFF2-40B4-BE49-F238E27FC236}">
                <a16:creationId xmlns:a16="http://schemas.microsoft.com/office/drawing/2014/main" id="{28A169BC-0CB7-E942-9EEE-391DAE766138}"/>
              </a:ext>
            </a:extLst>
          </p:cNvPr>
          <p:cNvSpPr txBox="1"/>
          <p:nvPr/>
        </p:nvSpPr>
        <p:spPr>
          <a:xfrm>
            <a:off x="980754" y="5416268"/>
            <a:ext cx="5502108" cy="794064"/>
          </a:xfrm>
          <a:prstGeom prst="rect">
            <a:avLst/>
          </a:prstGeom>
          <a:noFill/>
        </p:spPr>
        <p:txBody>
          <a:bodyPr wrap="square" lIns="182880" tIns="146304" rIns="182880" bIns="146304" rtlCol="0">
            <a:spAutoFit/>
          </a:bodyPr>
          <a:lstStyle/>
          <a:p>
            <a:pPr>
              <a:lnSpc>
                <a:spcPct val="90000"/>
              </a:lnSpc>
              <a:spcAft>
                <a:spcPts val="600"/>
              </a:spcAft>
            </a:pPr>
            <a:r>
              <a:rPr lang="en-US" sz="3600" kern="0" dirty="0">
                <a:cs typeface="Segoe UI Semibold" panose="020B0702040204020203" pitchFamily="34" charset="0"/>
              </a:rPr>
              <a:t>SSIDNAME / PASSWORD</a:t>
            </a:r>
            <a:endParaRPr lang="en-US" sz="3600" dirty="0"/>
          </a:p>
        </p:txBody>
      </p:sp>
      <p:sp>
        <p:nvSpPr>
          <p:cNvPr id="3" name="Rectangle 2">
            <a:extLst>
              <a:ext uri="{FF2B5EF4-FFF2-40B4-BE49-F238E27FC236}">
                <a16:creationId xmlns:a16="http://schemas.microsoft.com/office/drawing/2014/main" id="{FD511A76-0C8B-E34A-96CD-307479EF56C5}"/>
              </a:ext>
            </a:extLst>
          </p:cNvPr>
          <p:cNvSpPr/>
          <p:nvPr/>
        </p:nvSpPr>
        <p:spPr bwMode="auto">
          <a:xfrm>
            <a:off x="442426" y="5558175"/>
            <a:ext cx="6567974" cy="1030195"/>
          </a:xfrm>
          <a:prstGeom prst="rect">
            <a:avLst/>
          </a:prstGeom>
          <a:solidFill>
            <a:schemeClr val="bg1"/>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9854193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4" name="Picture 4" descr="Datei:AngularJS logo.svg">
            <a:extLst>
              <a:ext uri="{FF2B5EF4-FFF2-40B4-BE49-F238E27FC236}">
                <a16:creationId xmlns:a16="http://schemas.microsoft.com/office/drawing/2014/main" id="{75CD0DE2-4593-496C-BE2F-5BD9C7DB865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9114" y="962672"/>
            <a:ext cx="4994216" cy="1329395"/>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descr="Datei:Node.js logo.svg">
            <a:extLst>
              <a:ext uri="{FF2B5EF4-FFF2-40B4-BE49-F238E27FC236}">
                <a16:creationId xmlns:a16="http://schemas.microsoft.com/office/drawing/2014/main" id="{7CC7D49B-F612-492B-9F0B-591C92AAD99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51189" y="3471097"/>
            <a:ext cx="4342140" cy="2656801"/>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Image result for reactjs png">
            <a:extLst>
              <a:ext uri="{FF2B5EF4-FFF2-40B4-BE49-F238E27FC236}">
                <a16:creationId xmlns:a16="http://schemas.microsoft.com/office/drawing/2014/main" id="{C8FFE274-2FF1-4E1C-8EAA-FB5C86BFD81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75185" y="784739"/>
            <a:ext cx="4373804" cy="204489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vue js png">
            <a:extLst>
              <a:ext uri="{FF2B5EF4-FFF2-40B4-BE49-F238E27FC236}">
                <a16:creationId xmlns:a16="http://schemas.microsoft.com/office/drawing/2014/main" id="{19E020AF-3521-4ABD-A823-7FCA6A08818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94301" y="3575713"/>
            <a:ext cx="2461060" cy="21248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43292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Datei:Unofficial JavaScript logo 2.svg">
            <a:extLst>
              <a:ext uri="{FF2B5EF4-FFF2-40B4-BE49-F238E27FC236}">
                <a16:creationId xmlns:a16="http://schemas.microsoft.com/office/drawing/2014/main" id="{AF2BF8B8-781B-46CB-8261-18E440233F3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9427" y="1445965"/>
            <a:ext cx="4102597" cy="4102597"/>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Node.js">
            <a:extLst>
              <a:ext uri="{FF2B5EF4-FFF2-40B4-BE49-F238E27FC236}">
                <a16:creationId xmlns:a16="http://schemas.microsoft.com/office/drawing/2014/main" id="{A3358D62-8E85-4222-BE88-C6A5D44E49A5}"/>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08055" y="1445965"/>
            <a:ext cx="4102597" cy="41025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5072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100"/>
                                        </p:tgtEl>
                                        <p:attrNameLst>
                                          <p:attrName>style.visibility</p:attrName>
                                        </p:attrNameLst>
                                      </p:cBhvr>
                                      <p:to>
                                        <p:strVal val="visible"/>
                                      </p:to>
                                    </p:set>
                                    <p:animEffect transition="in" filter="fade">
                                      <p:cBhvr>
                                        <p:cTn id="7" dur="500"/>
                                        <p:tgtEl>
                                          <p:spTgt spid="4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6938944-6D12-9640-BCE0-52112781CB01}"/>
              </a:ext>
            </a:extLst>
          </p:cNvPr>
          <p:cNvSpPr>
            <a:spLocks noGrp="1"/>
          </p:cNvSpPr>
          <p:nvPr>
            <p:ph type="title"/>
          </p:nvPr>
        </p:nvSpPr>
        <p:spPr/>
        <p:txBody>
          <a:bodyPr/>
          <a:lstStyle/>
          <a:p>
            <a:r>
              <a:rPr lang="en-US" dirty="0"/>
              <a:t>Web Assembly</a:t>
            </a:r>
          </a:p>
        </p:txBody>
      </p:sp>
    </p:spTree>
    <p:extLst>
      <p:ext uri="{BB962C8B-B14F-4D97-AF65-F5344CB8AC3E}">
        <p14:creationId xmlns:p14="http://schemas.microsoft.com/office/powerpoint/2010/main" val="2857204437"/>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B43A58-15E0-418C-B760-4996EEE72F7B}"/>
              </a:ext>
            </a:extLst>
          </p:cNvPr>
          <p:cNvSpPr>
            <a:spLocks noGrp="1"/>
          </p:cNvSpPr>
          <p:nvPr>
            <p:ph type="title"/>
          </p:nvPr>
        </p:nvSpPr>
        <p:spPr/>
        <p:txBody>
          <a:bodyPr/>
          <a:lstStyle/>
          <a:p>
            <a:r>
              <a:rPr lang="de-AT" dirty="0" err="1"/>
              <a:t>WebAssembly</a:t>
            </a:r>
            <a:endParaRPr lang="de-AT" dirty="0"/>
          </a:p>
        </p:txBody>
      </p:sp>
      <p:sp>
        <p:nvSpPr>
          <p:cNvPr id="5" name="Text Placeholder 4">
            <a:extLst>
              <a:ext uri="{FF2B5EF4-FFF2-40B4-BE49-F238E27FC236}">
                <a16:creationId xmlns:a16="http://schemas.microsoft.com/office/drawing/2014/main" id="{C605B6C3-8495-4E14-8F22-ADDFE3D05ED5}"/>
              </a:ext>
            </a:extLst>
          </p:cNvPr>
          <p:cNvSpPr>
            <a:spLocks noGrp="1"/>
          </p:cNvSpPr>
          <p:nvPr>
            <p:ph type="body" sz="quarter" idx="23"/>
          </p:nvPr>
        </p:nvSpPr>
        <p:spPr/>
        <p:txBody>
          <a:bodyPr/>
          <a:lstStyle/>
          <a:p>
            <a:r>
              <a:rPr lang="de-AT" dirty="0">
                <a:hlinkClick r:id="rId2"/>
              </a:rPr>
              <a:t>http://webassembly.org/</a:t>
            </a:r>
            <a:endParaRPr lang="de-AT" dirty="0"/>
          </a:p>
        </p:txBody>
      </p:sp>
      <p:sp>
        <p:nvSpPr>
          <p:cNvPr id="6" name="Text Placeholder 5">
            <a:extLst>
              <a:ext uri="{FF2B5EF4-FFF2-40B4-BE49-F238E27FC236}">
                <a16:creationId xmlns:a16="http://schemas.microsoft.com/office/drawing/2014/main" id="{A111940C-CF0B-46BB-87B1-7171DA8F6C1A}"/>
              </a:ext>
            </a:extLst>
          </p:cNvPr>
          <p:cNvSpPr>
            <a:spLocks noGrp="1"/>
          </p:cNvSpPr>
          <p:nvPr>
            <p:ph type="body" sz="quarter" idx="24"/>
          </p:nvPr>
        </p:nvSpPr>
        <p:spPr>
          <a:xfrm>
            <a:off x="8405228" y="1636745"/>
            <a:ext cx="3689163" cy="4351704"/>
          </a:xfrm>
        </p:spPr>
        <p:txBody>
          <a:bodyPr/>
          <a:lstStyle/>
          <a:p>
            <a:r>
              <a:rPr lang="en-US" dirty="0"/>
              <a:t>Binary instruction format for a stack-based VM</a:t>
            </a:r>
          </a:p>
          <a:p>
            <a:pPr lvl="1"/>
            <a:r>
              <a:rPr lang="en-US" dirty="0"/>
              <a:t>For Browser and beyond</a:t>
            </a:r>
          </a:p>
          <a:p>
            <a:r>
              <a:rPr lang="en-US" dirty="0"/>
              <a:t>Portable compilation target for high-level languages like C/C++/Rust</a:t>
            </a:r>
          </a:p>
          <a:p>
            <a:r>
              <a:rPr lang="en-US" b="1" dirty="0"/>
              <a:t>Open Standard</a:t>
            </a:r>
          </a:p>
          <a:p>
            <a:r>
              <a:rPr lang="en-US" dirty="0"/>
              <a:t>Why?</a:t>
            </a:r>
          </a:p>
          <a:p>
            <a:pPr lvl="1"/>
            <a:r>
              <a:rPr lang="en-US" dirty="0"/>
              <a:t>Performance</a:t>
            </a:r>
          </a:p>
          <a:p>
            <a:pPr lvl="1"/>
            <a:r>
              <a:rPr lang="de-AT" dirty="0"/>
              <a:t>Safe</a:t>
            </a:r>
          </a:p>
          <a:p>
            <a:pPr lvl="1"/>
            <a:endParaRPr lang="de-AT" dirty="0"/>
          </a:p>
        </p:txBody>
      </p:sp>
      <p:sp>
        <p:nvSpPr>
          <p:cNvPr id="7" name="Text Placeholder 6">
            <a:extLst>
              <a:ext uri="{FF2B5EF4-FFF2-40B4-BE49-F238E27FC236}">
                <a16:creationId xmlns:a16="http://schemas.microsoft.com/office/drawing/2014/main" id="{2D507E37-4EB3-4E63-9E42-4E30F150BB41}"/>
              </a:ext>
            </a:extLst>
          </p:cNvPr>
          <p:cNvSpPr>
            <a:spLocks noGrp="1"/>
          </p:cNvSpPr>
          <p:nvPr>
            <p:ph type="body" sz="quarter" idx="25"/>
          </p:nvPr>
        </p:nvSpPr>
        <p:spPr>
          <a:xfrm>
            <a:off x="11422906" y="8928933"/>
            <a:ext cx="5024853" cy="131896"/>
          </a:xfrm>
        </p:spPr>
        <p:txBody>
          <a:bodyPr/>
          <a:lstStyle/>
          <a:p>
            <a:r>
              <a:rPr lang="de-AT" sz="952" dirty="0"/>
              <a:t>https://commons.wikimedia.org/wiki/File:Web_Assembly_Logo.svg</a:t>
            </a:r>
          </a:p>
        </p:txBody>
      </p:sp>
      <p:pic>
        <p:nvPicPr>
          <p:cNvPr id="9" name="Picture 2" descr="File:Web Assembly Logo.svg">
            <a:extLst>
              <a:ext uri="{FF2B5EF4-FFF2-40B4-BE49-F238E27FC236}">
                <a16:creationId xmlns:a16="http://schemas.microsoft.com/office/drawing/2014/main" id="{F467BD0D-EE83-45F0-B933-32E253173F63}"/>
              </a:ext>
            </a:extLst>
          </p:cNvPr>
          <p:cNvPicPr>
            <a:picLocks noGrp="1" noChangeAspect="1" noChangeArrowheads="1"/>
          </p:cNvPicPr>
          <p:nvPr>
            <p:ph sz="quarter" idx="22"/>
          </p:nvPr>
        </p:nvPicPr>
        <p:blipFill>
          <a:blip r:embed="rId3">
            <a:extLst>
              <a:ext uri="{28A0092B-C50C-407E-A947-70E740481C1C}">
                <a14:useLocalDpi xmlns:a14="http://schemas.microsoft.com/office/drawing/2010/main" val="0"/>
              </a:ext>
            </a:extLst>
          </a:blip>
          <a:srcRect/>
          <a:stretch>
            <a:fillRect/>
          </a:stretch>
        </p:blipFill>
        <p:spPr bwMode="auto">
          <a:xfrm>
            <a:off x="1322137" y="631450"/>
            <a:ext cx="5731624" cy="57316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12069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C7D69EF-3DE3-46D6-B330-5D2EB2A021E0}"/>
              </a:ext>
            </a:extLst>
          </p:cNvPr>
          <p:cNvSpPr>
            <a:spLocks noGrp="1"/>
          </p:cNvSpPr>
          <p:nvPr>
            <p:ph type="title"/>
          </p:nvPr>
        </p:nvSpPr>
        <p:spPr/>
        <p:txBody>
          <a:bodyPr/>
          <a:lstStyle/>
          <a:p>
            <a:r>
              <a:rPr lang="en-US" dirty="0">
                <a:solidFill>
                  <a:schemeClr val="tx1"/>
                </a:solidFill>
              </a:rPr>
              <a:t>Facts about WASM</a:t>
            </a:r>
          </a:p>
        </p:txBody>
      </p:sp>
      <p:sp>
        <p:nvSpPr>
          <p:cNvPr id="8" name="Content Placeholder 7">
            <a:extLst>
              <a:ext uri="{FF2B5EF4-FFF2-40B4-BE49-F238E27FC236}">
                <a16:creationId xmlns:a16="http://schemas.microsoft.com/office/drawing/2014/main" id="{F5D63D24-461F-4919-8243-E7CAD57E9896}"/>
              </a:ext>
            </a:extLst>
          </p:cNvPr>
          <p:cNvSpPr>
            <a:spLocks noGrp="1"/>
          </p:cNvSpPr>
          <p:nvPr>
            <p:ph sz="quarter" idx="12"/>
          </p:nvPr>
        </p:nvSpPr>
        <p:spPr>
          <a:xfrm>
            <a:off x="929701" y="1636745"/>
            <a:ext cx="11164692" cy="3780074"/>
          </a:xfrm>
        </p:spPr>
        <p:txBody>
          <a:bodyPr/>
          <a:lstStyle/>
          <a:p>
            <a:r>
              <a:rPr lang="en-US" dirty="0"/>
              <a:t>Very different from .NET‘s IL</a:t>
            </a:r>
          </a:p>
          <a:p>
            <a:pPr lvl="1"/>
            <a:r>
              <a:rPr lang="en-US" dirty="0"/>
              <a:t>Much simpler</a:t>
            </a:r>
          </a:p>
          <a:p>
            <a:pPr lvl="1"/>
            <a:r>
              <a:rPr lang="en-US" dirty="0"/>
              <a:t>Linear memory</a:t>
            </a:r>
          </a:p>
          <a:p>
            <a:pPr lvl="1"/>
            <a:r>
              <a:rPr lang="en-US" dirty="0"/>
              <a:t>No GC</a:t>
            </a:r>
          </a:p>
          <a:p>
            <a:r>
              <a:rPr lang="en-US" dirty="0"/>
              <a:t>Cannot access the DOM = no UI</a:t>
            </a:r>
          </a:p>
          <a:p>
            <a:pPr lvl="1"/>
            <a:r>
              <a:rPr lang="en-US" dirty="0"/>
              <a:t>(…yet)</a:t>
            </a:r>
          </a:p>
          <a:p>
            <a:r>
              <a:rPr lang="en-US" dirty="0"/>
              <a:t>JavaScript interop exists</a:t>
            </a:r>
          </a:p>
          <a:p>
            <a:pPr lvl="1"/>
            <a:r>
              <a:rPr lang="en-US" dirty="0"/>
              <a:t>WASM calls JS</a:t>
            </a:r>
          </a:p>
          <a:p>
            <a:pPr lvl="1"/>
            <a:r>
              <a:rPr lang="en-US" dirty="0"/>
              <a:t>JS calls into WASM</a:t>
            </a:r>
          </a:p>
        </p:txBody>
      </p:sp>
      <p:sp>
        <p:nvSpPr>
          <p:cNvPr id="9" name="Text Placeholder 8">
            <a:extLst>
              <a:ext uri="{FF2B5EF4-FFF2-40B4-BE49-F238E27FC236}">
                <a16:creationId xmlns:a16="http://schemas.microsoft.com/office/drawing/2014/main" id="{48D483FF-4638-48EC-B331-69D42A629124}"/>
              </a:ext>
            </a:extLst>
          </p:cNvPr>
          <p:cNvSpPr>
            <a:spLocks noGrp="1"/>
          </p:cNvSpPr>
          <p:nvPr>
            <p:ph type="body" sz="quarter" idx="23"/>
          </p:nvPr>
        </p:nvSpPr>
        <p:spPr/>
        <p:txBody>
          <a:bodyPr/>
          <a:lstStyle/>
          <a:p>
            <a:endParaRPr lang="en-US"/>
          </a:p>
        </p:txBody>
      </p:sp>
    </p:spTree>
    <p:extLst>
      <p:ext uri="{BB962C8B-B14F-4D97-AF65-F5344CB8AC3E}">
        <p14:creationId xmlns:p14="http://schemas.microsoft.com/office/powerpoint/2010/main" val="1727213224"/>
      </p:ext>
    </p:extLst>
  </p:cSld>
  <p:clrMapOvr>
    <a:masterClrMapping/>
  </p:clrMapOvr>
  <p:transition spd="slow">
    <p:push/>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daveaglick.com/posts/images/webassembly.png">
            <a:extLst>
              <a:ext uri="{FF2B5EF4-FFF2-40B4-BE49-F238E27FC236}">
                <a16:creationId xmlns:a16="http://schemas.microsoft.com/office/drawing/2014/main" id="{AEF35465-7D73-4354-8EAA-350A4CA12D6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4204" y="321587"/>
            <a:ext cx="10388067" cy="6672938"/>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1369CDA4-45D0-4EFF-AE3F-CFDDA57A489F}"/>
              </a:ext>
            </a:extLst>
          </p:cNvPr>
          <p:cNvSpPr/>
          <p:nvPr/>
        </p:nvSpPr>
        <p:spPr>
          <a:xfrm>
            <a:off x="2447498" y="6485515"/>
            <a:ext cx="7791779" cy="374846"/>
          </a:xfrm>
          <a:prstGeom prst="rect">
            <a:avLst/>
          </a:prstGeom>
        </p:spPr>
        <p:txBody>
          <a:bodyPr wrap="square">
            <a:spAutoFit/>
          </a:bodyPr>
          <a:lstStyle/>
          <a:p>
            <a:r>
              <a:rPr lang="en-US" sz="1836" dirty="0">
                <a:hlinkClick r:id="rId3"/>
              </a:rPr>
              <a:t>https://daveaglick.com/posts/blazor-razor-webassembly-and-mono</a:t>
            </a:r>
            <a:endParaRPr lang="en-US" sz="1836" dirty="0"/>
          </a:p>
        </p:txBody>
      </p:sp>
    </p:spTree>
    <p:extLst>
      <p:ext uri="{BB962C8B-B14F-4D97-AF65-F5344CB8AC3E}">
        <p14:creationId xmlns:p14="http://schemas.microsoft.com/office/powerpoint/2010/main" val="3033818247"/>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E696B31F-8C66-49A1-B7E7-90605A7105DF}"/>
              </a:ext>
            </a:extLst>
          </p:cNvPr>
          <p:cNvSpPr>
            <a:spLocks noGrp="1"/>
          </p:cNvSpPr>
          <p:nvPr>
            <p:ph type="title"/>
          </p:nvPr>
        </p:nvSpPr>
        <p:spPr/>
        <p:txBody>
          <a:bodyPr/>
          <a:lstStyle/>
          <a:p>
            <a:r>
              <a:rPr lang="en-US" dirty="0">
                <a:solidFill>
                  <a:schemeClr val="tx1"/>
                </a:solidFill>
              </a:rPr>
              <a:t>WASM and the CLR</a:t>
            </a:r>
          </a:p>
        </p:txBody>
      </p:sp>
      <p:sp>
        <p:nvSpPr>
          <p:cNvPr id="8" name="Content Placeholder 7">
            <a:extLst>
              <a:ext uri="{FF2B5EF4-FFF2-40B4-BE49-F238E27FC236}">
                <a16:creationId xmlns:a16="http://schemas.microsoft.com/office/drawing/2014/main" id="{26E4327C-5B85-4C55-812F-A3689B9F4931}"/>
              </a:ext>
            </a:extLst>
          </p:cNvPr>
          <p:cNvSpPr>
            <a:spLocks noGrp="1"/>
          </p:cNvSpPr>
          <p:nvPr>
            <p:ph sz="quarter" idx="12"/>
          </p:nvPr>
        </p:nvSpPr>
        <p:spPr>
          <a:xfrm>
            <a:off x="929701" y="1636745"/>
            <a:ext cx="11164692" cy="4251548"/>
          </a:xfrm>
        </p:spPr>
        <p:txBody>
          <a:bodyPr/>
          <a:lstStyle/>
          <a:p>
            <a:r>
              <a:rPr lang="en-US"/>
              <a:t>C++ can be compiled into WASM</a:t>
            </a:r>
          </a:p>
          <a:p>
            <a:r>
              <a:rPr lang="en-US"/>
              <a:t>The .NET CLR is written in C++</a:t>
            </a:r>
          </a:p>
          <a:p>
            <a:r>
              <a:rPr lang="en-US" b="1">
                <a:solidFill>
                  <a:schemeClr val="accent2"/>
                </a:solidFill>
              </a:rPr>
              <a:t>Can the .NET CLR run on WASM?</a:t>
            </a:r>
          </a:p>
          <a:p>
            <a:endParaRPr lang="en-US"/>
          </a:p>
          <a:p>
            <a:r>
              <a:rPr lang="en-US"/>
              <a:t>Yes, it can – with </a:t>
            </a:r>
            <a:r>
              <a:rPr lang="en-US" b="1">
                <a:solidFill>
                  <a:schemeClr val="accent2"/>
                </a:solidFill>
              </a:rPr>
              <a:t>mono</a:t>
            </a:r>
          </a:p>
          <a:p>
            <a:endParaRPr lang="en-US"/>
          </a:p>
        </p:txBody>
      </p:sp>
      <p:sp>
        <p:nvSpPr>
          <p:cNvPr id="9" name="Text Placeholder 8">
            <a:extLst>
              <a:ext uri="{FF2B5EF4-FFF2-40B4-BE49-F238E27FC236}">
                <a16:creationId xmlns:a16="http://schemas.microsoft.com/office/drawing/2014/main" id="{AEEFFEE1-2391-4348-BE54-8C99A95F3606}"/>
              </a:ext>
            </a:extLst>
          </p:cNvPr>
          <p:cNvSpPr>
            <a:spLocks noGrp="1"/>
          </p:cNvSpPr>
          <p:nvPr>
            <p:ph type="body" sz="quarter" idx="23"/>
          </p:nvPr>
        </p:nvSpPr>
        <p:spPr/>
        <p:txBody>
          <a:bodyPr/>
          <a:lstStyle/>
          <a:p>
            <a:endParaRPr lang="en-US"/>
          </a:p>
        </p:txBody>
      </p:sp>
      <p:pic>
        <p:nvPicPr>
          <p:cNvPr id="1026" name="Picture 2" descr="Mono-Logo">
            <a:extLst>
              <a:ext uri="{FF2B5EF4-FFF2-40B4-BE49-F238E27FC236}">
                <a16:creationId xmlns:a16="http://schemas.microsoft.com/office/drawing/2014/main" id="{93F18FF6-153C-43D2-9C81-351DF2751A7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68365" y="3105575"/>
            <a:ext cx="2741816" cy="32730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4188365"/>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fade">
                                      <p:cBhvr>
                                        <p:cTn id="12" dur="500"/>
                                        <p:tgtEl>
                                          <p:spTgt spid="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fade">
                                      <p:cBhvr>
                                        <p:cTn id="17" dur="500"/>
                                        <p:tgtEl>
                                          <p:spTgt spid="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026"/>
                                        </p:tgtEl>
                                        <p:attrNameLst>
                                          <p:attrName>style.visibility</p:attrName>
                                        </p:attrNameLst>
                                      </p:cBhvr>
                                      <p:to>
                                        <p:strVal val="visible"/>
                                      </p:to>
                                    </p:set>
                                    <p:animEffect transition="in" filter="fade">
                                      <p:cBhvr>
                                        <p:cTn id="22" dur="500"/>
                                        <p:tgtEl>
                                          <p:spTgt spid="1026"/>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8">
                                            <p:txEl>
                                              <p:pRg st="4" end="4"/>
                                            </p:txEl>
                                          </p:spTgt>
                                        </p:tgtEl>
                                        <p:attrNameLst>
                                          <p:attrName>style.visibility</p:attrName>
                                        </p:attrNameLst>
                                      </p:cBhvr>
                                      <p:to>
                                        <p:strVal val="visible"/>
                                      </p:to>
                                    </p:set>
                                    <p:animEffect transition="in" filter="fade">
                                      <p:cBhvr>
                                        <p:cTn id="25" dur="500"/>
                                        <p:tgtEl>
                                          <p:spTgt spid="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E696B31F-8C66-49A1-B7E7-90605A7105DF}"/>
              </a:ext>
            </a:extLst>
          </p:cNvPr>
          <p:cNvSpPr>
            <a:spLocks noGrp="1"/>
          </p:cNvSpPr>
          <p:nvPr>
            <p:ph type="title"/>
          </p:nvPr>
        </p:nvSpPr>
        <p:spPr/>
        <p:txBody>
          <a:bodyPr/>
          <a:lstStyle/>
          <a:p>
            <a:r>
              <a:rPr lang="en-US" dirty="0">
                <a:solidFill>
                  <a:schemeClr val="tx1"/>
                </a:solidFill>
              </a:rPr>
              <a:t>WASM Languages</a:t>
            </a:r>
          </a:p>
        </p:txBody>
      </p:sp>
      <p:sp>
        <p:nvSpPr>
          <p:cNvPr id="8" name="Content Placeholder 7">
            <a:extLst>
              <a:ext uri="{FF2B5EF4-FFF2-40B4-BE49-F238E27FC236}">
                <a16:creationId xmlns:a16="http://schemas.microsoft.com/office/drawing/2014/main" id="{26E4327C-5B85-4C55-812F-A3689B9F4931}"/>
              </a:ext>
            </a:extLst>
          </p:cNvPr>
          <p:cNvSpPr>
            <a:spLocks noGrp="1"/>
          </p:cNvSpPr>
          <p:nvPr>
            <p:ph sz="quarter" idx="12"/>
          </p:nvPr>
        </p:nvSpPr>
        <p:spPr>
          <a:xfrm>
            <a:off x="1025394" y="1322983"/>
            <a:ext cx="3408383" cy="5539978"/>
          </a:xfrm>
        </p:spPr>
        <p:txBody>
          <a:bodyPr/>
          <a:lstStyle/>
          <a:p>
            <a:r>
              <a:rPr lang="en-US" sz="2000" dirty="0" err="1"/>
              <a:t>.Net</a:t>
            </a:r>
            <a:r>
              <a:rPr lang="en-US" sz="2000" dirty="0"/>
              <a:t> 🐣</a:t>
            </a:r>
          </a:p>
          <a:p>
            <a:r>
              <a:rPr lang="en-US" sz="2000" dirty="0" err="1"/>
              <a:t>AssemblyScript</a:t>
            </a:r>
            <a:r>
              <a:rPr lang="en-US" sz="2000" dirty="0"/>
              <a:t> 🐣</a:t>
            </a:r>
          </a:p>
          <a:p>
            <a:r>
              <a:rPr lang="en-US" sz="2000" dirty="0"/>
              <a:t>Astro 🥚</a:t>
            </a:r>
          </a:p>
          <a:p>
            <a:r>
              <a:rPr lang="en-US" sz="2000" dirty="0"/>
              <a:t>Brainfuck 🐥</a:t>
            </a:r>
          </a:p>
          <a:p>
            <a:r>
              <a:rPr lang="en-US" sz="2000" dirty="0"/>
              <a:t>C 🐥</a:t>
            </a:r>
          </a:p>
          <a:p>
            <a:r>
              <a:rPr lang="en-US" sz="2000" dirty="0"/>
              <a:t>C# 🐣</a:t>
            </a:r>
          </a:p>
          <a:p>
            <a:r>
              <a:rPr lang="en-US" sz="2000" dirty="0"/>
              <a:t>C++ 🐥</a:t>
            </a:r>
          </a:p>
          <a:p>
            <a:r>
              <a:rPr lang="en-US" sz="2000" dirty="0"/>
              <a:t>D 🐣</a:t>
            </a:r>
          </a:p>
          <a:p>
            <a:r>
              <a:rPr lang="en-US" sz="2000" dirty="0"/>
              <a:t>Elixir 🥚</a:t>
            </a:r>
          </a:p>
          <a:p>
            <a:r>
              <a:rPr lang="en-US" sz="2000" dirty="0"/>
              <a:t>Faust 🥚</a:t>
            </a:r>
          </a:p>
        </p:txBody>
      </p:sp>
      <p:sp>
        <p:nvSpPr>
          <p:cNvPr id="9" name="Text Placeholder 8">
            <a:extLst>
              <a:ext uri="{FF2B5EF4-FFF2-40B4-BE49-F238E27FC236}">
                <a16:creationId xmlns:a16="http://schemas.microsoft.com/office/drawing/2014/main" id="{AEEFFEE1-2391-4348-BE54-8C99A95F3606}"/>
              </a:ext>
            </a:extLst>
          </p:cNvPr>
          <p:cNvSpPr>
            <a:spLocks noGrp="1"/>
          </p:cNvSpPr>
          <p:nvPr>
            <p:ph type="body" sz="quarter" idx="23"/>
          </p:nvPr>
        </p:nvSpPr>
        <p:spPr/>
        <p:txBody>
          <a:bodyPr/>
          <a:lstStyle/>
          <a:p>
            <a:endParaRPr lang="en-US"/>
          </a:p>
        </p:txBody>
      </p:sp>
      <p:sp>
        <p:nvSpPr>
          <p:cNvPr id="6" name="Content Placeholder 7">
            <a:extLst>
              <a:ext uri="{FF2B5EF4-FFF2-40B4-BE49-F238E27FC236}">
                <a16:creationId xmlns:a16="http://schemas.microsoft.com/office/drawing/2014/main" id="{418E4232-120D-4FC3-83E0-9FD0E397B70E}"/>
              </a:ext>
            </a:extLst>
          </p:cNvPr>
          <p:cNvSpPr txBox="1">
            <a:spLocks/>
          </p:cNvSpPr>
          <p:nvPr/>
        </p:nvSpPr>
        <p:spPr>
          <a:xfrm>
            <a:off x="4144278" y="1379206"/>
            <a:ext cx="3408383" cy="5539978"/>
          </a:xfrm>
          <a:prstGeom prst="rect">
            <a:avLst/>
          </a:prstGeom>
        </p:spPr>
        <p:txBody>
          <a:bodyPr vert="horz" wrap="square" lIns="0" tIns="0" rIns="0" bIns="0" rtlCol="0">
            <a:spAutoFit/>
          </a:bodyPr>
          <a:lstStyle>
            <a:lvl1pPr marL="9383" marR="0" indent="0" algn="l" defTabSz="932742" rtl="0" eaLnBrk="1" fontAlgn="auto" latinLnBrk="0" hangingPunct="1">
              <a:lnSpc>
                <a:spcPct val="90000"/>
              </a:lnSpc>
              <a:spcBef>
                <a:spcPts val="2448"/>
              </a:spcBef>
              <a:spcAft>
                <a:spcPts val="0"/>
              </a:spcAft>
              <a:buClr>
                <a:schemeClr val="bg1">
                  <a:lumMod val="75000"/>
                </a:schemeClr>
              </a:buClr>
              <a:buSzPct val="75000"/>
              <a:buFont typeface="Wingdings 3" pitchFamily="18" charset="2"/>
              <a:buNone/>
              <a:tabLst/>
              <a:defRPr sz="3264" kern="1200" spc="0" baseline="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371321" marR="0" indent="0" algn="l" defTabSz="932742" rtl="0" eaLnBrk="1" fontAlgn="auto" latinLnBrk="0" hangingPunct="1">
              <a:lnSpc>
                <a:spcPct val="90000"/>
              </a:lnSpc>
              <a:spcBef>
                <a:spcPts val="0"/>
              </a:spcBef>
              <a:spcAft>
                <a:spcPts val="0"/>
              </a:spcAft>
              <a:buClrTx/>
              <a:buSzPct val="90000"/>
              <a:buFont typeface="Arial" panose="020B0604020202020204" pitchFamily="34" charset="0"/>
              <a:buNone/>
              <a:tabLst/>
              <a:defRPr sz="2176" kern="1200" spc="0" baseline="0">
                <a:solidFill>
                  <a:schemeClr val="accent1"/>
                </a:solidFill>
                <a:latin typeface="+mj-lt"/>
                <a:ea typeface="Segoe UI" pitchFamily="34" charset="0"/>
                <a:cs typeface="Segoe UI" pitchFamily="34" charset="0"/>
              </a:defRPr>
            </a:lvl2pPr>
            <a:lvl3pPr marL="736166" marR="0" indent="0" algn="l" defTabSz="932742" rtl="0" eaLnBrk="1" fontAlgn="auto" latinLnBrk="0" hangingPunct="1">
              <a:lnSpc>
                <a:spcPct val="90000"/>
              </a:lnSpc>
              <a:spcBef>
                <a:spcPts val="0"/>
              </a:spcBef>
              <a:spcAft>
                <a:spcPts val="0"/>
              </a:spcAft>
              <a:buClrTx/>
              <a:buSzPct val="90000"/>
              <a:buFont typeface="Arial" panose="020B0604020202020204" pitchFamily="34" charset="0"/>
              <a:buNone/>
              <a:tabLst/>
              <a:defRPr sz="1904" kern="1200" spc="0" baseline="0">
                <a:solidFill>
                  <a:schemeClr val="accent1"/>
                </a:solidFill>
                <a:latin typeface="+mj-lt"/>
                <a:ea typeface="Segoe UI" pitchFamily="34" charset="0"/>
                <a:cs typeface="Segoe UI" pitchFamily="34" charset="0"/>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dirty="0"/>
              <a:t>Forest 🥚</a:t>
            </a:r>
          </a:p>
          <a:p>
            <a:r>
              <a:rPr lang="en-US" sz="2000" dirty="0"/>
              <a:t>Forth 🐥</a:t>
            </a:r>
          </a:p>
          <a:p>
            <a:r>
              <a:rPr lang="en-US" sz="2000" dirty="0"/>
              <a:t>Go 🐣</a:t>
            </a:r>
          </a:p>
          <a:p>
            <a:r>
              <a:rPr lang="en-US" sz="2000" dirty="0"/>
              <a:t>Grain 🥚</a:t>
            </a:r>
          </a:p>
          <a:p>
            <a:r>
              <a:rPr lang="en-US" sz="2000" dirty="0"/>
              <a:t>Haskell 🥚</a:t>
            </a:r>
          </a:p>
          <a:p>
            <a:r>
              <a:rPr lang="en-US" sz="2000" dirty="0"/>
              <a:t>Java 🐣</a:t>
            </a:r>
          </a:p>
          <a:p>
            <a:r>
              <a:rPr lang="en-US" sz="2000" dirty="0"/>
              <a:t>Idris 🐣</a:t>
            </a:r>
          </a:p>
          <a:p>
            <a:r>
              <a:rPr lang="en-US" sz="2000" dirty="0"/>
              <a:t>Kotlin/Native 🐣</a:t>
            </a:r>
          </a:p>
          <a:p>
            <a:r>
              <a:rPr lang="en-US" sz="2000" dirty="0"/>
              <a:t>Kou 🥚</a:t>
            </a:r>
          </a:p>
          <a:p>
            <a:r>
              <a:rPr lang="en-US" sz="2000" dirty="0"/>
              <a:t>Lua 🐥</a:t>
            </a:r>
          </a:p>
        </p:txBody>
      </p:sp>
      <p:sp>
        <p:nvSpPr>
          <p:cNvPr id="10" name="Content Placeholder 7">
            <a:extLst>
              <a:ext uri="{FF2B5EF4-FFF2-40B4-BE49-F238E27FC236}">
                <a16:creationId xmlns:a16="http://schemas.microsoft.com/office/drawing/2014/main" id="{AE2B7111-01EA-4CF1-8224-A1D89D268947}"/>
              </a:ext>
            </a:extLst>
          </p:cNvPr>
          <p:cNvSpPr txBox="1">
            <a:spLocks/>
          </p:cNvSpPr>
          <p:nvPr/>
        </p:nvSpPr>
        <p:spPr>
          <a:xfrm>
            <a:off x="7090594" y="1378436"/>
            <a:ext cx="3408383" cy="5539978"/>
          </a:xfrm>
          <a:prstGeom prst="rect">
            <a:avLst/>
          </a:prstGeom>
        </p:spPr>
        <p:txBody>
          <a:bodyPr vert="horz" wrap="square" lIns="0" tIns="0" rIns="0" bIns="0" rtlCol="0">
            <a:spAutoFit/>
          </a:bodyPr>
          <a:lstStyle>
            <a:lvl1pPr marL="9383" marR="0" indent="0" algn="l" defTabSz="932742" rtl="0" eaLnBrk="1" fontAlgn="auto" latinLnBrk="0" hangingPunct="1">
              <a:lnSpc>
                <a:spcPct val="90000"/>
              </a:lnSpc>
              <a:spcBef>
                <a:spcPts val="2448"/>
              </a:spcBef>
              <a:spcAft>
                <a:spcPts val="0"/>
              </a:spcAft>
              <a:buClr>
                <a:schemeClr val="bg1">
                  <a:lumMod val="75000"/>
                </a:schemeClr>
              </a:buClr>
              <a:buSzPct val="75000"/>
              <a:buFont typeface="Wingdings 3" pitchFamily="18" charset="2"/>
              <a:buNone/>
              <a:tabLst/>
              <a:defRPr sz="3264" kern="1200" spc="0" baseline="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371321" marR="0" indent="0" algn="l" defTabSz="932742" rtl="0" eaLnBrk="1" fontAlgn="auto" latinLnBrk="0" hangingPunct="1">
              <a:lnSpc>
                <a:spcPct val="90000"/>
              </a:lnSpc>
              <a:spcBef>
                <a:spcPts val="0"/>
              </a:spcBef>
              <a:spcAft>
                <a:spcPts val="0"/>
              </a:spcAft>
              <a:buClrTx/>
              <a:buSzPct val="90000"/>
              <a:buFont typeface="Arial" panose="020B0604020202020204" pitchFamily="34" charset="0"/>
              <a:buNone/>
              <a:tabLst/>
              <a:defRPr sz="2176" kern="1200" spc="0" baseline="0">
                <a:solidFill>
                  <a:schemeClr val="accent1"/>
                </a:solidFill>
                <a:latin typeface="+mj-lt"/>
                <a:ea typeface="Segoe UI" pitchFamily="34" charset="0"/>
                <a:cs typeface="Segoe UI" pitchFamily="34" charset="0"/>
              </a:defRPr>
            </a:lvl2pPr>
            <a:lvl3pPr marL="736166" marR="0" indent="0" algn="l" defTabSz="932742" rtl="0" eaLnBrk="1" fontAlgn="auto" latinLnBrk="0" hangingPunct="1">
              <a:lnSpc>
                <a:spcPct val="90000"/>
              </a:lnSpc>
              <a:spcBef>
                <a:spcPts val="0"/>
              </a:spcBef>
              <a:spcAft>
                <a:spcPts val="0"/>
              </a:spcAft>
              <a:buClrTx/>
              <a:buSzPct val="90000"/>
              <a:buFont typeface="Arial" panose="020B0604020202020204" pitchFamily="34" charset="0"/>
              <a:buNone/>
              <a:tabLst/>
              <a:defRPr sz="1904" kern="1200" spc="0" baseline="0">
                <a:solidFill>
                  <a:schemeClr val="accent1"/>
                </a:solidFill>
                <a:latin typeface="+mj-lt"/>
                <a:ea typeface="Segoe UI" pitchFamily="34" charset="0"/>
                <a:cs typeface="Segoe UI" pitchFamily="34" charset="0"/>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dirty="0" err="1"/>
              <a:t>Ocaml</a:t>
            </a:r>
            <a:r>
              <a:rPr lang="en-US" sz="2000" dirty="0"/>
              <a:t> 🥚</a:t>
            </a:r>
          </a:p>
          <a:p>
            <a:r>
              <a:rPr lang="en-US" sz="2000" dirty="0"/>
              <a:t>Perl 🐣</a:t>
            </a:r>
          </a:p>
          <a:p>
            <a:r>
              <a:rPr lang="en-US" sz="2000" dirty="0"/>
              <a:t>PHP 🐣</a:t>
            </a:r>
          </a:p>
          <a:p>
            <a:r>
              <a:rPr lang="en-US" sz="2000" dirty="0" err="1"/>
              <a:t>Plorth</a:t>
            </a:r>
            <a:r>
              <a:rPr lang="en-US" sz="2000" dirty="0"/>
              <a:t> 🥚</a:t>
            </a:r>
          </a:p>
          <a:p>
            <a:r>
              <a:rPr lang="en-US" sz="2000" dirty="0"/>
              <a:t>Poetry 🐣</a:t>
            </a:r>
          </a:p>
          <a:p>
            <a:r>
              <a:rPr lang="en-US" sz="2000" dirty="0"/>
              <a:t>Python 🐣</a:t>
            </a:r>
          </a:p>
          <a:p>
            <a:r>
              <a:rPr lang="en-US" sz="2000" dirty="0"/>
              <a:t>Prolog 🐣</a:t>
            </a:r>
          </a:p>
          <a:p>
            <a:r>
              <a:rPr lang="en-US" sz="2000" dirty="0"/>
              <a:t>Rust 🐥</a:t>
            </a:r>
          </a:p>
          <a:p>
            <a:r>
              <a:rPr lang="en-US" sz="2000" dirty="0"/>
              <a:t>Scheme 🐣</a:t>
            </a:r>
          </a:p>
          <a:p>
            <a:r>
              <a:rPr lang="en-US" sz="2000" dirty="0"/>
              <a:t>Speedy.js 🐣</a:t>
            </a:r>
          </a:p>
        </p:txBody>
      </p:sp>
      <p:sp>
        <p:nvSpPr>
          <p:cNvPr id="11" name="Content Placeholder 7">
            <a:extLst>
              <a:ext uri="{FF2B5EF4-FFF2-40B4-BE49-F238E27FC236}">
                <a16:creationId xmlns:a16="http://schemas.microsoft.com/office/drawing/2014/main" id="{F2D9862C-030A-4FCB-AC5E-BBFDBEADF30A}"/>
              </a:ext>
            </a:extLst>
          </p:cNvPr>
          <p:cNvSpPr txBox="1">
            <a:spLocks/>
          </p:cNvSpPr>
          <p:nvPr/>
        </p:nvSpPr>
        <p:spPr>
          <a:xfrm>
            <a:off x="10036910" y="1342100"/>
            <a:ext cx="2057483" cy="3200876"/>
          </a:xfrm>
          <a:prstGeom prst="rect">
            <a:avLst/>
          </a:prstGeom>
        </p:spPr>
        <p:txBody>
          <a:bodyPr vert="horz" wrap="square" lIns="0" tIns="0" rIns="0" bIns="0" rtlCol="0">
            <a:spAutoFit/>
          </a:bodyPr>
          <a:lstStyle>
            <a:lvl1pPr marL="9383" marR="0" indent="0" algn="l" defTabSz="932742" rtl="0" eaLnBrk="1" fontAlgn="auto" latinLnBrk="0" hangingPunct="1">
              <a:lnSpc>
                <a:spcPct val="90000"/>
              </a:lnSpc>
              <a:spcBef>
                <a:spcPts val="2448"/>
              </a:spcBef>
              <a:spcAft>
                <a:spcPts val="0"/>
              </a:spcAft>
              <a:buClr>
                <a:schemeClr val="bg1">
                  <a:lumMod val="75000"/>
                </a:schemeClr>
              </a:buClr>
              <a:buSzPct val="75000"/>
              <a:buFont typeface="Wingdings 3" pitchFamily="18" charset="2"/>
              <a:buNone/>
              <a:tabLst/>
              <a:defRPr sz="3264" kern="1200" spc="0" baseline="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371321" marR="0" indent="0" algn="l" defTabSz="932742" rtl="0" eaLnBrk="1" fontAlgn="auto" latinLnBrk="0" hangingPunct="1">
              <a:lnSpc>
                <a:spcPct val="90000"/>
              </a:lnSpc>
              <a:spcBef>
                <a:spcPts val="0"/>
              </a:spcBef>
              <a:spcAft>
                <a:spcPts val="0"/>
              </a:spcAft>
              <a:buClrTx/>
              <a:buSzPct val="90000"/>
              <a:buFont typeface="Arial" panose="020B0604020202020204" pitchFamily="34" charset="0"/>
              <a:buNone/>
              <a:tabLst/>
              <a:defRPr sz="2176" kern="1200" spc="0" baseline="0">
                <a:solidFill>
                  <a:schemeClr val="accent1"/>
                </a:solidFill>
                <a:latin typeface="+mj-lt"/>
                <a:ea typeface="Segoe UI" pitchFamily="34" charset="0"/>
                <a:cs typeface="Segoe UI" pitchFamily="34" charset="0"/>
              </a:defRPr>
            </a:lvl2pPr>
            <a:lvl3pPr marL="736166" marR="0" indent="0" algn="l" defTabSz="932742" rtl="0" eaLnBrk="1" fontAlgn="auto" latinLnBrk="0" hangingPunct="1">
              <a:lnSpc>
                <a:spcPct val="90000"/>
              </a:lnSpc>
              <a:spcBef>
                <a:spcPts val="0"/>
              </a:spcBef>
              <a:spcAft>
                <a:spcPts val="0"/>
              </a:spcAft>
              <a:buClrTx/>
              <a:buSzPct val="90000"/>
              <a:buFont typeface="Arial" panose="020B0604020202020204" pitchFamily="34" charset="0"/>
              <a:buNone/>
              <a:tabLst/>
              <a:defRPr sz="1904" kern="1200" spc="0" baseline="0">
                <a:solidFill>
                  <a:schemeClr val="accent1"/>
                </a:solidFill>
                <a:latin typeface="+mj-lt"/>
                <a:ea typeface="Segoe UI" pitchFamily="34" charset="0"/>
                <a:cs typeface="Segoe UI" pitchFamily="34" charset="0"/>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dirty="0" err="1"/>
              <a:t>Turboscript</a:t>
            </a:r>
            <a:endParaRPr lang="en-US" sz="2000" dirty="0"/>
          </a:p>
          <a:p>
            <a:r>
              <a:rPr lang="en-US" sz="2000" dirty="0"/>
              <a:t>Wah 🐥</a:t>
            </a:r>
          </a:p>
          <a:p>
            <a:r>
              <a:rPr lang="en-US" sz="2000" dirty="0"/>
              <a:t>Walt 🐣</a:t>
            </a:r>
          </a:p>
          <a:p>
            <a:r>
              <a:rPr lang="en-US" sz="2000" dirty="0" err="1"/>
              <a:t>Wracket</a:t>
            </a:r>
            <a:r>
              <a:rPr lang="en-US" sz="2000" dirty="0"/>
              <a:t> 🥚</a:t>
            </a:r>
          </a:p>
          <a:p>
            <a:r>
              <a:rPr lang="en-US" sz="2000" dirty="0" err="1"/>
              <a:t>Xlang</a:t>
            </a:r>
            <a:r>
              <a:rPr lang="en-US" sz="2000" dirty="0"/>
              <a:t> 🥚</a:t>
            </a:r>
          </a:p>
          <a:p>
            <a:r>
              <a:rPr lang="en-US" sz="2000" dirty="0"/>
              <a:t>Zig 🥚</a:t>
            </a:r>
          </a:p>
        </p:txBody>
      </p:sp>
    </p:spTree>
    <p:extLst>
      <p:ext uri="{BB962C8B-B14F-4D97-AF65-F5344CB8AC3E}">
        <p14:creationId xmlns:p14="http://schemas.microsoft.com/office/powerpoint/2010/main" val="2677719641"/>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fade">
                                      <p:cBhvr>
                                        <p:cTn id="12" dur="500"/>
                                        <p:tgtEl>
                                          <p:spTgt spid="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fade">
                                      <p:cBhvr>
                                        <p:cTn id="17" dur="500"/>
                                        <p:tgtEl>
                                          <p:spTgt spid="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txEl>
                                              <p:pRg st="3" end="3"/>
                                            </p:txEl>
                                          </p:spTgt>
                                        </p:tgtEl>
                                        <p:attrNameLst>
                                          <p:attrName>style.visibility</p:attrName>
                                        </p:attrNameLst>
                                      </p:cBhvr>
                                      <p:to>
                                        <p:strVal val="visible"/>
                                      </p:to>
                                    </p:set>
                                    <p:animEffect transition="in" filter="fade">
                                      <p:cBhvr>
                                        <p:cTn id="22" dur="500"/>
                                        <p:tgtEl>
                                          <p:spTgt spid="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8">
                                            <p:txEl>
                                              <p:pRg st="4" end="4"/>
                                            </p:txEl>
                                          </p:spTgt>
                                        </p:tgtEl>
                                        <p:attrNameLst>
                                          <p:attrName>style.visibility</p:attrName>
                                        </p:attrNameLst>
                                      </p:cBhvr>
                                      <p:to>
                                        <p:strVal val="visible"/>
                                      </p:to>
                                    </p:set>
                                    <p:animEffect transition="in" filter="fade">
                                      <p:cBhvr>
                                        <p:cTn id="27" dur="500"/>
                                        <p:tgtEl>
                                          <p:spTgt spid="8">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8">
                                            <p:txEl>
                                              <p:pRg st="5" end="5"/>
                                            </p:txEl>
                                          </p:spTgt>
                                        </p:tgtEl>
                                        <p:attrNameLst>
                                          <p:attrName>style.visibility</p:attrName>
                                        </p:attrNameLst>
                                      </p:cBhvr>
                                      <p:to>
                                        <p:strVal val="visible"/>
                                      </p:to>
                                    </p:set>
                                    <p:animEffect transition="in" filter="fade">
                                      <p:cBhvr>
                                        <p:cTn id="32" dur="500"/>
                                        <p:tgtEl>
                                          <p:spTgt spid="8">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8">
                                            <p:txEl>
                                              <p:pRg st="6" end="6"/>
                                            </p:txEl>
                                          </p:spTgt>
                                        </p:tgtEl>
                                        <p:attrNameLst>
                                          <p:attrName>style.visibility</p:attrName>
                                        </p:attrNameLst>
                                      </p:cBhvr>
                                      <p:to>
                                        <p:strVal val="visible"/>
                                      </p:to>
                                    </p:set>
                                    <p:animEffect transition="in" filter="fade">
                                      <p:cBhvr>
                                        <p:cTn id="37" dur="500"/>
                                        <p:tgtEl>
                                          <p:spTgt spid="8">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8">
                                            <p:txEl>
                                              <p:pRg st="7" end="7"/>
                                            </p:txEl>
                                          </p:spTgt>
                                        </p:tgtEl>
                                        <p:attrNameLst>
                                          <p:attrName>style.visibility</p:attrName>
                                        </p:attrNameLst>
                                      </p:cBhvr>
                                      <p:to>
                                        <p:strVal val="visible"/>
                                      </p:to>
                                    </p:set>
                                    <p:animEffect transition="in" filter="fade">
                                      <p:cBhvr>
                                        <p:cTn id="42" dur="500"/>
                                        <p:tgtEl>
                                          <p:spTgt spid="8">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8">
                                            <p:txEl>
                                              <p:pRg st="8" end="8"/>
                                            </p:txEl>
                                          </p:spTgt>
                                        </p:tgtEl>
                                        <p:attrNameLst>
                                          <p:attrName>style.visibility</p:attrName>
                                        </p:attrNameLst>
                                      </p:cBhvr>
                                      <p:to>
                                        <p:strVal val="visible"/>
                                      </p:to>
                                    </p:set>
                                    <p:animEffect transition="in" filter="fade">
                                      <p:cBhvr>
                                        <p:cTn id="47" dur="500"/>
                                        <p:tgtEl>
                                          <p:spTgt spid="8">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8">
                                            <p:txEl>
                                              <p:pRg st="9" end="9"/>
                                            </p:txEl>
                                          </p:spTgt>
                                        </p:tgtEl>
                                        <p:attrNameLst>
                                          <p:attrName>style.visibility</p:attrName>
                                        </p:attrNameLst>
                                      </p:cBhvr>
                                      <p:to>
                                        <p:strVal val="visible"/>
                                      </p:to>
                                    </p:set>
                                    <p:animEffect transition="in" filter="fade">
                                      <p:cBhvr>
                                        <p:cTn id="52" dur="500"/>
                                        <p:tgtEl>
                                          <p:spTgt spid="8">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6">
                                            <p:txEl>
                                              <p:pRg st="0" end="0"/>
                                            </p:txEl>
                                          </p:spTgt>
                                        </p:tgtEl>
                                        <p:attrNameLst>
                                          <p:attrName>style.visibility</p:attrName>
                                        </p:attrNameLst>
                                      </p:cBhvr>
                                      <p:to>
                                        <p:strVal val="visible"/>
                                      </p:to>
                                    </p:set>
                                    <p:animEffect transition="in" filter="fade">
                                      <p:cBhvr>
                                        <p:cTn id="57" dur="500"/>
                                        <p:tgtEl>
                                          <p:spTgt spid="6">
                                            <p:txEl>
                                              <p:pRg st="0" end="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6">
                                            <p:txEl>
                                              <p:pRg st="1" end="1"/>
                                            </p:txEl>
                                          </p:spTgt>
                                        </p:tgtEl>
                                        <p:attrNameLst>
                                          <p:attrName>style.visibility</p:attrName>
                                        </p:attrNameLst>
                                      </p:cBhvr>
                                      <p:to>
                                        <p:strVal val="visible"/>
                                      </p:to>
                                    </p:set>
                                    <p:animEffect transition="in" filter="fade">
                                      <p:cBhvr>
                                        <p:cTn id="62" dur="500"/>
                                        <p:tgtEl>
                                          <p:spTgt spid="6">
                                            <p:txEl>
                                              <p:pRg st="1" end="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6">
                                            <p:txEl>
                                              <p:pRg st="2" end="2"/>
                                            </p:txEl>
                                          </p:spTgt>
                                        </p:tgtEl>
                                        <p:attrNameLst>
                                          <p:attrName>style.visibility</p:attrName>
                                        </p:attrNameLst>
                                      </p:cBhvr>
                                      <p:to>
                                        <p:strVal val="visible"/>
                                      </p:to>
                                    </p:set>
                                    <p:animEffect transition="in" filter="fade">
                                      <p:cBhvr>
                                        <p:cTn id="67" dur="500"/>
                                        <p:tgtEl>
                                          <p:spTgt spid="6">
                                            <p:txEl>
                                              <p:pRg st="2" end="2"/>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6">
                                            <p:txEl>
                                              <p:pRg st="3" end="3"/>
                                            </p:txEl>
                                          </p:spTgt>
                                        </p:tgtEl>
                                        <p:attrNameLst>
                                          <p:attrName>style.visibility</p:attrName>
                                        </p:attrNameLst>
                                      </p:cBhvr>
                                      <p:to>
                                        <p:strVal val="visible"/>
                                      </p:to>
                                    </p:set>
                                    <p:animEffect transition="in" filter="fade">
                                      <p:cBhvr>
                                        <p:cTn id="72" dur="500"/>
                                        <p:tgtEl>
                                          <p:spTgt spid="6">
                                            <p:txEl>
                                              <p:pRg st="3" end="3"/>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6">
                                            <p:txEl>
                                              <p:pRg st="4" end="4"/>
                                            </p:txEl>
                                          </p:spTgt>
                                        </p:tgtEl>
                                        <p:attrNameLst>
                                          <p:attrName>style.visibility</p:attrName>
                                        </p:attrNameLst>
                                      </p:cBhvr>
                                      <p:to>
                                        <p:strVal val="visible"/>
                                      </p:to>
                                    </p:set>
                                    <p:animEffect transition="in" filter="fade">
                                      <p:cBhvr>
                                        <p:cTn id="77" dur="500"/>
                                        <p:tgtEl>
                                          <p:spTgt spid="6">
                                            <p:txEl>
                                              <p:pRg st="4" end="4"/>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grpId="0" nodeType="clickEffect">
                                  <p:stCondLst>
                                    <p:cond delay="0"/>
                                  </p:stCondLst>
                                  <p:childTnLst>
                                    <p:set>
                                      <p:cBhvr>
                                        <p:cTn id="81" dur="1" fill="hold">
                                          <p:stCondLst>
                                            <p:cond delay="0"/>
                                          </p:stCondLst>
                                        </p:cTn>
                                        <p:tgtEl>
                                          <p:spTgt spid="6">
                                            <p:txEl>
                                              <p:pRg st="5" end="5"/>
                                            </p:txEl>
                                          </p:spTgt>
                                        </p:tgtEl>
                                        <p:attrNameLst>
                                          <p:attrName>style.visibility</p:attrName>
                                        </p:attrNameLst>
                                      </p:cBhvr>
                                      <p:to>
                                        <p:strVal val="visible"/>
                                      </p:to>
                                    </p:set>
                                    <p:animEffect transition="in" filter="fade">
                                      <p:cBhvr>
                                        <p:cTn id="82" dur="500"/>
                                        <p:tgtEl>
                                          <p:spTgt spid="6">
                                            <p:txEl>
                                              <p:pRg st="5" end="5"/>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grpId="0" nodeType="clickEffect">
                                  <p:stCondLst>
                                    <p:cond delay="0"/>
                                  </p:stCondLst>
                                  <p:childTnLst>
                                    <p:set>
                                      <p:cBhvr>
                                        <p:cTn id="86" dur="1" fill="hold">
                                          <p:stCondLst>
                                            <p:cond delay="0"/>
                                          </p:stCondLst>
                                        </p:cTn>
                                        <p:tgtEl>
                                          <p:spTgt spid="6">
                                            <p:txEl>
                                              <p:pRg st="6" end="6"/>
                                            </p:txEl>
                                          </p:spTgt>
                                        </p:tgtEl>
                                        <p:attrNameLst>
                                          <p:attrName>style.visibility</p:attrName>
                                        </p:attrNameLst>
                                      </p:cBhvr>
                                      <p:to>
                                        <p:strVal val="visible"/>
                                      </p:to>
                                    </p:set>
                                    <p:animEffect transition="in" filter="fade">
                                      <p:cBhvr>
                                        <p:cTn id="87" dur="500"/>
                                        <p:tgtEl>
                                          <p:spTgt spid="6">
                                            <p:txEl>
                                              <p:pRg st="6" end="6"/>
                                            </p:txEl>
                                          </p:spTgt>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grpId="0" nodeType="clickEffect">
                                  <p:stCondLst>
                                    <p:cond delay="0"/>
                                  </p:stCondLst>
                                  <p:childTnLst>
                                    <p:set>
                                      <p:cBhvr>
                                        <p:cTn id="91" dur="1" fill="hold">
                                          <p:stCondLst>
                                            <p:cond delay="0"/>
                                          </p:stCondLst>
                                        </p:cTn>
                                        <p:tgtEl>
                                          <p:spTgt spid="6">
                                            <p:txEl>
                                              <p:pRg st="7" end="7"/>
                                            </p:txEl>
                                          </p:spTgt>
                                        </p:tgtEl>
                                        <p:attrNameLst>
                                          <p:attrName>style.visibility</p:attrName>
                                        </p:attrNameLst>
                                      </p:cBhvr>
                                      <p:to>
                                        <p:strVal val="visible"/>
                                      </p:to>
                                    </p:set>
                                    <p:animEffect transition="in" filter="fade">
                                      <p:cBhvr>
                                        <p:cTn id="92" dur="500"/>
                                        <p:tgtEl>
                                          <p:spTgt spid="6">
                                            <p:txEl>
                                              <p:pRg st="7" end="7"/>
                                            </p:txEl>
                                          </p:spTgt>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presetSubtype="0" fill="hold" grpId="0" nodeType="clickEffect">
                                  <p:stCondLst>
                                    <p:cond delay="0"/>
                                  </p:stCondLst>
                                  <p:childTnLst>
                                    <p:set>
                                      <p:cBhvr>
                                        <p:cTn id="96" dur="1" fill="hold">
                                          <p:stCondLst>
                                            <p:cond delay="0"/>
                                          </p:stCondLst>
                                        </p:cTn>
                                        <p:tgtEl>
                                          <p:spTgt spid="6">
                                            <p:txEl>
                                              <p:pRg st="8" end="8"/>
                                            </p:txEl>
                                          </p:spTgt>
                                        </p:tgtEl>
                                        <p:attrNameLst>
                                          <p:attrName>style.visibility</p:attrName>
                                        </p:attrNameLst>
                                      </p:cBhvr>
                                      <p:to>
                                        <p:strVal val="visible"/>
                                      </p:to>
                                    </p:set>
                                    <p:animEffect transition="in" filter="fade">
                                      <p:cBhvr>
                                        <p:cTn id="97" dur="500"/>
                                        <p:tgtEl>
                                          <p:spTgt spid="6">
                                            <p:txEl>
                                              <p:pRg st="8" end="8"/>
                                            </p:txEl>
                                          </p:spTgt>
                                        </p:tgtEl>
                                      </p:cBhvr>
                                    </p:animEffect>
                                  </p:childTnLst>
                                </p:cTn>
                              </p:par>
                            </p:childTnLst>
                          </p:cTn>
                        </p:par>
                      </p:childTnLst>
                    </p:cTn>
                  </p:par>
                  <p:par>
                    <p:cTn id="98" fill="hold">
                      <p:stCondLst>
                        <p:cond delay="indefinite"/>
                      </p:stCondLst>
                      <p:childTnLst>
                        <p:par>
                          <p:cTn id="99" fill="hold">
                            <p:stCondLst>
                              <p:cond delay="0"/>
                            </p:stCondLst>
                            <p:childTnLst>
                              <p:par>
                                <p:cTn id="100" presetID="10" presetClass="entr" presetSubtype="0" fill="hold" grpId="0" nodeType="clickEffect">
                                  <p:stCondLst>
                                    <p:cond delay="0"/>
                                  </p:stCondLst>
                                  <p:childTnLst>
                                    <p:set>
                                      <p:cBhvr>
                                        <p:cTn id="101" dur="1" fill="hold">
                                          <p:stCondLst>
                                            <p:cond delay="0"/>
                                          </p:stCondLst>
                                        </p:cTn>
                                        <p:tgtEl>
                                          <p:spTgt spid="6">
                                            <p:txEl>
                                              <p:pRg st="9" end="9"/>
                                            </p:txEl>
                                          </p:spTgt>
                                        </p:tgtEl>
                                        <p:attrNameLst>
                                          <p:attrName>style.visibility</p:attrName>
                                        </p:attrNameLst>
                                      </p:cBhvr>
                                      <p:to>
                                        <p:strVal val="visible"/>
                                      </p:to>
                                    </p:set>
                                    <p:animEffect transition="in" filter="fade">
                                      <p:cBhvr>
                                        <p:cTn id="102" dur="500"/>
                                        <p:tgtEl>
                                          <p:spTgt spid="6">
                                            <p:txEl>
                                              <p:pRg st="9" end="9"/>
                                            </p:txEl>
                                          </p:spTgt>
                                        </p:tgtEl>
                                      </p:cBhvr>
                                    </p:animEffect>
                                  </p:childTnLst>
                                </p:cTn>
                              </p:par>
                            </p:childTnLst>
                          </p:cTn>
                        </p:par>
                      </p:childTnLst>
                    </p:cTn>
                  </p:par>
                  <p:par>
                    <p:cTn id="103" fill="hold">
                      <p:stCondLst>
                        <p:cond delay="indefinite"/>
                      </p:stCondLst>
                      <p:childTnLst>
                        <p:par>
                          <p:cTn id="104" fill="hold">
                            <p:stCondLst>
                              <p:cond delay="0"/>
                            </p:stCondLst>
                            <p:childTnLst>
                              <p:par>
                                <p:cTn id="105" presetID="10" presetClass="entr" presetSubtype="0" fill="hold" grpId="0" nodeType="clickEffect">
                                  <p:stCondLst>
                                    <p:cond delay="0"/>
                                  </p:stCondLst>
                                  <p:childTnLst>
                                    <p:set>
                                      <p:cBhvr>
                                        <p:cTn id="106" dur="1" fill="hold">
                                          <p:stCondLst>
                                            <p:cond delay="0"/>
                                          </p:stCondLst>
                                        </p:cTn>
                                        <p:tgtEl>
                                          <p:spTgt spid="10">
                                            <p:txEl>
                                              <p:pRg st="0" end="0"/>
                                            </p:txEl>
                                          </p:spTgt>
                                        </p:tgtEl>
                                        <p:attrNameLst>
                                          <p:attrName>style.visibility</p:attrName>
                                        </p:attrNameLst>
                                      </p:cBhvr>
                                      <p:to>
                                        <p:strVal val="visible"/>
                                      </p:to>
                                    </p:set>
                                    <p:animEffect transition="in" filter="fade">
                                      <p:cBhvr>
                                        <p:cTn id="107" dur="500"/>
                                        <p:tgtEl>
                                          <p:spTgt spid="10">
                                            <p:txEl>
                                              <p:pRg st="0" end="0"/>
                                            </p:txEl>
                                          </p:spTgt>
                                        </p:tgtEl>
                                      </p:cBhvr>
                                    </p:animEffect>
                                  </p:childTnLst>
                                </p:cTn>
                              </p:par>
                            </p:childTnLst>
                          </p:cTn>
                        </p:par>
                      </p:childTnLst>
                    </p:cTn>
                  </p:par>
                  <p:par>
                    <p:cTn id="108" fill="hold">
                      <p:stCondLst>
                        <p:cond delay="indefinite"/>
                      </p:stCondLst>
                      <p:childTnLst>
                        <p:par>
                          <p:cTn id="109" fill="hold">
                            <p:stCondLst>
                              <p:cond delay="0"/>
                            </p:stCondLst>
                            <p:childTnLst>
                              <p:par>
                                <p:cTn id="110" presetID="10" presetClass="entr" presetSubtype="0" fill="hold" grpId="0" nodeType="clickEffect">
                                  <p:stCondLst>
                                    <p:cond delay="0"/>
                                  </p:stCondLst>
                                  <p:childTnLst>
                                    <p:set>
                                      <p:cBhvr>
                                        <p:cTn id="111" dur="1" fill="hold">
                                          <p:stCondLst>
                                            <p:cond delay="0"/>
                                          </p:stCondLst>
                                        </p:cTn>
                                        <p:tgtEl>
                                          <p:spTgt spid="10">
                                            <p:txEl>
                                              <p:pRg st="1" end="1"/>
                                            </p:txEl>
                                          </p:spTgt>
                                        </p:tgtEl>
                                        <p:attrNameLst>
                                          <p:attrName>style.visibility</p:attrName>
                                        </p:attrNameLst>
                                      </p:cBhvr>
                                      <p:to>
                                        <p:strVal val="visible"/>
                                      </p:to>
                                    </p:set>
                                    <p:animEffect transition="in" filter="fade">
                                      <p:cBhvr>
                                        <p:cTn id="112" dur="500"/>
                                        <p:tgtEl>
                                          <p:spTgt spid="10">
                                            <p:txEl>
                                              <p:pRg st="1" end="1"/>
                                            </p:txEl>
                                          </p:spTgt>
                                        </p:tgtEl>
                                      </p:cBhvr>
                                    </p:animEffect>
                                  </p:childTnLst>
                                </p:cTn>
                              </p:par>
                            </p:childTnLst>
                          </p:cTn>
                        </p:par>
                      </p:childTnLst>
                    </p:cTn>
                  </p:par>
                  <p:par>
                    <p:cTn id="113" fill="hold">
                      <p:stCondLst>
                        <p:cond delay="indefinite"/>
                      </p:stCondLst>
                      <p:childTnLst>
                        <p:par>
                          <p:cTn id="114" fill="hold">
                            <p:stCondLst>
                              <p:cond delay="0"/>
                            </p:stCondLst>
                            <p:childTnLst>
                              <p:par>
                                <p:cTn id="115" presetID="10" presetClass="entr" presetSubtype="0" fill="hold" grpId="0" nodeType="clickEffect">
                                  <p:stCondLst>
                                    <p:cond delay="0"/>
                                  </p:stCondLst>
                                  <p:childTnLst>
                                    <p:set>
                                      <p:cBhvr>
                                        <p:cTn id="116" dur="1" fill="hold">
                                          <p:stCondLst>
                                            <p:cond delay="0"/>
                                          </p:stCondLst>
                                        </p:cTn>
                                        <p:tgtEl>
                                          <p:spTgt spid="10">
                                            <p:txEl>
                                              <p:pRg st="2" end="2"/>
                                            </p:txEl>
                                          </p:spTgt>
                                        </p:tgtEl>
                                        <p:attrNameLst>
                                          <p:attrName>style.visibility</p:attrName>
                                        </p:attrNameLst>
                                      </p:cBhvr>
                                      <p:to>
                                        <p:strVal val="visible"/>
                                      </p:to>
                                    </p:set>
                                    <p:animEffect transition="in" filter="fade">
                                      <p:cBhvr>
                                        <p:cTn id="117" dur="500"/>
                                        <p:tgtEl>
                                          <p:spTgt spid="10">
                                            <p:txEl>
                                              <p:pRg st="2" end="2"/>
                                            </p:txEl>
                                          </p:spTgt>
                                        </p:tgtEl>
                                      </p:cBhvr>
                                    </p:animEffect>
                                  </p:childTnLst>
                                </p:cTn>
                              </p:par>
                            </p:childTnLst>
                          </p:cTn>
                        </p:par>
                      </p:childTnLst>
                    </p:cTn>
                  </p:par>
                  <p:par>
                    <p:cTn id="118" fill="hold">
                      <p:stCondLst>
                        <p:cond delay="indefinite"/>
                      </p:stCondLst>
                      <p:childTnLst>
                        <p:par>
                          <p:cTn id="119" fill="hold">
                            <p:stCondLst>
                              <p:cond delay="0"/>
                            </p:stCondLst>
                            <p:childTnLst>
                              <p:par>
                                <p:cTn id="120" presetID="10" presetClass="entr" presetSubtype="0" fill="hold" grpId="0" nodeType="clickEffect">
                                  <p:stCondLst>
                                    <p:cond delay="0"/>
                                  </p:stCondLst>
                                  <p:childTnLst>
                                    <p:set>
                                      <p:cBhvr>
                                        <p:cTn id="121" dur="1" fill="hold">
                                          <p:stCondLst>
                                            <p:cond delay="0"/>
                                          </p:stCondLst>
                                        </p:cTn>
                                        <p:tgtEl>
                                          <p:spTgt spid="10">
                                            <p:txEl>
                                              <p:pRg st="3" end="3"/>
                                            </p:txEl>
                                          </p:spTgt>
                                        </p:tgtEl>
                                        <p:attrNameLst>
                                          <p:attrName>style.visibility</p:attrName>
                                        </p:attrNameLst>
                                      </p:cBhvr>
                                      <p:to>
                                        <p:strVal val="visible"/>
                                      </p:to>
                                    </p:set>
                                    <p:animEffect transition="in" filter="fade">
                                      <p:cBhvr>
                                        <p:cTn id="122" dur="500"/>
                                        <p:tgtEl>
                                          <p:spTgt spid="10">
                                            <p:txEl>
                                              <p:pRg st="3" end="3"/>
                                            </p:txEl>
                                          </p:spTgt>
                                        </p:tgtEl>
                                      </p:cBhvr>
                                    </p:animEffect>
                                  </p:childTnLst>
                                </p:cTn>
                              </p:par>
                            </p:childTnLst>
                          </p:cTn>
                        </p:par>
                      </p:childTnLst>
                    </p:cTn>
                  </p:par>
                  <p:par>
                    <p:cTn id="123" fill="hold">
                      <p:stCondLst>
                        <p:cond delay="indefinite"/>
                      </p:stCondLst>
                      <p:childTnLst>
                        <p:par>
                          <p:cTn id="124" fill="hold">
                            <p:stCondLst>
                              <p:cond delay="0"/>
                            </p:stCondLst>
                            <p:childTnLst>
                              <p:par>
                                <p:cTn id="125" presetID="10" presetClass="entr" presetSubtype="0" fill="hold" grpId="0" nodeType="clickEffect">
                                  <p:stCondLst>
                                    <p:cond delay="0"/>
                                  </p:stCondLst>
                                  <p:childTnLst>
                                    <p:set>
                                      <p:cBhvr>
                                        <p:cTn id="126" dur="1" fill="hold">
                                          <p:stCondLst>
                                            <p:cond delay="0"/>
                                          </p:stCondLst>
                                        </p:cTn>
                                        <p:tgtEl>
                                          <p:spTgt spid="10">
                                            <p:txEl>
                                              <p:pRg st="4" end="4"/>
                                            </p:txEl>
                                          </p:spTgt>
                                        </p:tgtEl>
                                        <p:attrNameLst>
                                          <p:attrName>style.visibility</p:attrName>
                                        </p:attrNameLst>
                                      </p:cBhvr>
                                      <p:to>
                                        <p:strVal val="visible"/>
                                      </p:to>
                                    </p:set>
                                    <p:animEffect transition="in" filter="fade">
                                      <p:cBhvr>
                                        <p:cTn id="127" dur="500"/>
                                        <p:tgtEl>
                                          <p:spTgt spid="10">
                                            <p:txEl>
                                              <p:pRg st="4" end="4"/>
                                            </p:txEl>
                                          </p:spTgt>
                                        </p:tgtEl>
                                      </p:cBhvr>
                                    </p:animEffect>
                                  </p:childTnLst>
                                </p:cTn>
                              </p:par>
                            </p:childTnLst>
                          </p:cTn>
                        </p:par>
                      </p:childTnLst>
                    </p:cTn>
                  </p:par>
                  <p:par>
                    <p:cTn id="128" fill="hold">
                      <p:stCondLst>
                        <p:cond delay="indefinite"/>
                      </p:stCondLst>
                      <p:childTnLst>
                        <p:par>
                          <p:cTn id="129" fill="hold">
                            <p:stCondLst>
                              <p:cond delay="0"/>
                            </p:stCondLst>
                            <p:childTnLst>
                              <p:par>
                                <p:cTn id="130" presetID="10" presetClass="entr" presetSubtype="0" fill="hold" grpId="0" nodeType="clickEffect">
                                  <p:stCondLst>
                                    <p:cond delay="0"/>
                                  </p:stCondLst>
                                  <p:childTnLst>
                                    <p:set>
                                      <p:cBhvr>
                                        <p:cTn id="131" dur="1" fill="hold">
                                          <p:stCondLst>
                                            <p:cond delay="0"/>
                                          </p:stCondLst>
                                        </p:cTn>
                                        <p:tgtEl>
                                          <p:spTgt spid="10">
                                            <p:txEl>
                                              <p:pRg st="5" end="5"/>
                                            </p:txEl>
                                          </p:spTgt>
                                        </p:tgtEl>
                                        <p:attrNameLst>
                                          <p:attrName>style.visibility</p:attrName>
                                        </p:attrNameLst>
                                      </p:cBhvr>
                                      <p:to>
                                        <p:strVal val="visible"/>
                                      </p:to>
                                    </p:set>
                                    <p:animEffect transition="in" filter="fade">
                                      <p:cBhvr>
                                        <p:cTn id="132" dur="500"/>
                                        <p:tgtEl>
                                          <p:spTgt spid="10">
                                            <p:txEl>
                                              <p:pRg st="5" end="5"/>
                                            </p:txEl>
                                          </p:spTgt>
                                        </p:tgtEl>
                                      </p:cBhvr>
                                    </p:animEffect>
                                  </p:childTnLst>
                                </p:cTn>
                              </p:par>
                            </p:childTnLst>
                          </p:cTn>
                        </p:par>
                      </p:childTnLst>
                    </p:cTn>
                  </p:par>
                  <p:par>
                    <p:cTn id="133" fill="hold">
                      <p:stCondLst>
                        <p:cond delay="indefinite"/>
                      </p:stCondLst>
                      <p:childTnLst>
                        <p:par>
                          <p:cTn id="134" fill="hold">
                            <p:stCondLst>
                              <p:cond delay="0"/>
                            </p:stCondLst>
                            <p:childTnLst>
                              <p:par>
                                <p:cTn id="135" presetID="10" presetClass="entr" presetSubtype="0" fill="hold" grpId="0" nodeType="clickEffect">
                                  <p:stCondLst>
                                    <p:cond delay="0"/>
                                  </p:stCondLst>
                                  <p:childTnLst>
                                    <p:set>
                                      <p:cBhvr>
                                        <p:cTn id="136" dur="1" fill="hold">
                                          <p:stCondLst>
                                            <p:cond delay="0"/>
                                          </p:stCondLst>
                                        </p:cTn>
                                        <p:tgtEl>
                                          <p:spTgt spid="10">
                                            <p:txEl>
                                              <p:pRg st="6" end="6"/>
                                            </p:txEl>
                                          </p:spTgt>
                                        </p:tgtEl>
                                        <p:attrNameLst>
                                          <p:attrName>style.visibility</p:attrName>
                                        </p:attrNameLst>
                                      </p:cBhvr>
                                      <p:to>
                                        <p:strVal val="visible"/>
                                      </p:to>
                                    </p:set>
                                    <p:animEffect transition="in" filter="fade">
                                      <p:cBhvr>
                                        <p:cTn id="137" dur="500"/>
                                        <p:tgtEl>
                                          <p:spTgt spid="10">
                                            <p:txEl>
                                              <p:pRg st="6" end="6"/>
                                            </p:txEl>
                                          </p:spTgt>
                                        </p:tgtEl>
                                      </p:cBhvr>
                                    </p:animEffect>
                                  </p:childTnLst>
                                </p:cTn>
                              </p:par>
                            </p:childTnLst>
                          </p:cTn>
                        </p:par>
                      </p:childTnLst>
                    </p:cTn>
                  </p:par>
                  <p:par>
                    <p:cTn id="138" fill="hold">
                      <p:stCondLst>
                        <p:cond delay="indefinite"/>
                      </p:stCondLst>
                      <p:childTnLst>
                        <p:par>
                          <p:cTn id="139" fill="hold">
                            <p:stCondLst>
                              <p:cond delay="0"/>
                            </p:stCondLst>
                            <p:childTnLst>
                              <p:par>
                                <p:cTn id="140" presetID="10" presetClass="entr" presetSubtype="0" fill="hold" grpId="0" nodeType="clickEffect">
                                  <p:stCondLst>
                                    <p:cond delay="0"/>
                                  </p:stCondLst>
                                  <p:childTnLst>
                                    <p:set>
                                      <p:cBhvr>
                                        <p:cTn id="141" dur="1" fill="hold">
                                          <p:stCondLst>
                                            <p:cond delay="0"/>
                                          </p:stCondLst>
                                        </p:cTn>
                                        <p:tgtEl>
                                          <p:spTgt spid="10">
                                            <p:txEl>
                                              <p:pRg st="7" end="7"/>
                                            </p:txEl>
                                          </p:spTgt>
                                        </p:tgtEl>
                                        <p:attrNameLst>
                                          <p:attrName>style.visibility</p:attrName>
                                        </p:attrNameLst>
                                      </p:cBhvr>
                                      <p:to>
                                        <p:strVal val="visible"/>
                                      </p:to>
                                    </p:set>
                                    <p:animEffect transition="in" filter="fade">
                                      <p:cBhvr>
                                        <p:cTn id="142" dur="500"/>
                                        <p:tgtEl>
                                          <p:spTgt spid="10">
                                            <p:txEl>
                                              <p:pRg st="7" end="7"/>
                                            </p:txEl>
                                          </p:spTgt>
                                        </p:tgtEl>
                                      </p:cBhvr>
                                    </p:animEffect>
                                  </p:childTnLst>
                                </p:cTn>
                              </p:par>
                            </p:childTnLst>
                          </p:cTn>
                        </p:par>
                      </p:childTnLst>
                    </p:cTn>
                  </p:par>
                  <p:par>
                    <p:cTn id="143" fill="hold">
                      <p:stCondLst>
                        <p:cond delay="indefinite"/>
                      </p:stCondLst>
                      <p:childTnLst>
                        <p:par>
                          <p:cTn id="144" fill="hold">
                            <p:stCondLst>
                              <p:cond delay="0"/>
                            </p:stCondLst>
                            <p:childTnLst>
                              <p:par>
                                <p:cTn id="145" presetID="10" presetClass="entr" presetSubtype="0" fill="hold" grpId="0" nodeType="clickEffect">
                                  <p:stCondLst>
                                    <p:cond delay="0"/>
                                  </p:stCondLst>
                                  <p:childTnLst>
                                    <p:set>
                                      <p:cBhvr>
                                        <p:cTn id="146" dur="1" fill="hold">
                                          <p:stCondLst>
                                            <p:cond delay="0"/>
                                          </p:stCondLst>
                                        </p:cTn>
                                        <p:tgtEl>
                                          <p:spTgt spid="10">
                                            <p:txEl>
                                              <p:pRg st="8" end="8"/>
                                            </p:txEl>
                                          </p:spTgt>
                                        </p:tgtEl>
                                        <p:attrNameLst>
                                          <p:attrName>style.visibility</p:attrName>
                                        </p:attrNameLst>
                                      </p:cBhvr>
                                      <p:to>
                                        <p:strVal val="visible"/>
                                      </p:to>
                                    </p:set>
                                    <p:animEffect transition="in" filter="fade">
                                      <p:cBhvr>
                                        <p:cTn id="147" dur="500"/>
                                        <p:tgtEl>
                                          <p:spTgt spid="10">
                                            <p:txEl>
                                              <p:pRg st="8" end="8"/>
                                            </p:txEl>
                                          </p:spTgt>
                                        </p:tgtEl>
                                      </p:cBhvr>
                                    </p:animEffect>
                                  </p:childTnLst>
                                </p:cTn>
                              </p:par>
                            </p:childTnLst>
                          </p:cTn>
                        </p:par>
                      </p:childTnLst>
                    </p:cTn>
                  </p:par>
                  <p:par>
                    <p:cTn id="148" fill="hold">
                      <p:stCondLst>
                        <p:cond delay="indefinite"/>
                      </p:stCondLst>
                      <p:childTnLst>
                        <p:par>
                          <p:cTn id="149" fill="hold">
                            <p:stCondLst>
                              <p:cond delay="0"/>
                            </p:stCondLst>
                            <p:childTnLst>
                              <p:par>
                                <p:cTn id="150" presetID="10" presetClass="entr" presetSubtype="0" fill="hold" grpId="0" nodeType="clickEffect">
                                  <p:stCondLst>
                                    <p:cond delay="0"/>
                                  </p:stCondLst>
                                  <p:childTnLst>
                                    <p:set>
                                      <p:cBhvr>
                                        <p:cTn id="151" dur="1" fill="hold">
                                          <p:stCondLst>
                                            <p:cond delay="0"/>
                                          </p:stCondLst>
                                        </p:cTn>
                                        <p:tgtEl>
                                          <p:spTgt spid="10">
                                            <p:txEl>
                                              <p:pRg st="9" end="9"/>
                                            </p:txEl>
                                          </p:spTgt>
                                        </p:tgtEl>
                                        <p:attrNameLst>
                                          <p:attrName>style.visibility</p:attrName>
                                        </p:attrNameLst>
                                      </p:cBhvr>
                                      <p:to>
                                        <p:strVal val="visible"/>
                                      </p:to>
                                    </p:set>
                                    <p:animEffect transition="in" filter="fade">
                                      <p:cBhvr>
                                        <p:cTn id="152" dur="500"/>
                                        <p:tgtEl>
                                          <p:spTgt spid="10">
                                            <p:txEl>
                                              <p:pRg st="9" end="9"/>
                                            </p:txEl>
                                          </p:spTgt>
                                        </p:tgtEl>
                                      </p:cBhvr>
                                    </p:animEffect>
                                  </p:childTnLst>
                                </p:cTn>
                              </p:par>
                            </p:childTnLst>
                          </p:cTn>
                        </p:par>
                      </p:childTnLst>
                    </p:cTn>
                  </p:par>
                  <p:par>
                    <p:cTn id="153" fill="hold">
                      <p:stCondLst>
                        <p:cond delay="indefinite"/>
                      </p:stCondLst>
                      <p:childTnLst>
                        <p:par>
                          <p:cTn id="154" fill="hold">
                            <p:stCondLst>
                              <p:cond delay="0"/>
                            </p:stCondLst>
                            <p:childTnLst>
                              <p:par>
                                <p:cTn id="155" presetID="10" presetClass="entr" presetSubtype="0" fill="hold" grpId="0" nodeType="clickEffect">
                                  <p:stCondLst>
                                    <p:cond delay="0"/>
                                  </p:stCondLst>
                                  <p:childTnLst>
                                    <p:set>
                                      <p:cBhvr>
                                        <p:cTn id="156" dur="1" fill="hold">
                                          <p:stCondLst>
                                            <p:cond delay="0"/>
                                          </p:stCondLst>
                                        </p:cTn>
                                        <p:tgtEl>
                                          <p:spTgt spid="11">
                                            <p:txEl>
                                              <p:pRg st="0" end="0"/>
                                            </p:txEl>
                                          </p:spTgt>
                                        </p:tgtEl>
                                        <p:attrNameLst>
                                          <p:attrName>style.visibility</p:attrName>
                                        </p:attrNameLst>
                                      </p:cBhvr>
                                      <p:to>
                                        <p:strVal val="visible"/>
                                      </p:to>
                                    </p:set>
                                    <p:animEffect transition="in" filter="fade">
                                      <p:cBhvr>
                                        <p:cTn id="157" dur="500"/>
                                        <p:tgtEl>
                                          <p:spTgt spid="11">
                                            <p:txEl>
                                              <p:pRg st="0" end="0"/>
                                            </p:txEl>
                                          </p:spTgt>
                                        </p:tgtEl>
                                      </p:cBhvr>
                                    </p:animEffect>
                                  </p:childTnLst>
                                </p:cTn>
                              </p:par>
                            </p:childTnLst>
                          </p:cTn>
                        </p:par>
                      </p:childTnLst>
                    </p:cTn>
                  </p:par>
                  <p:par>
                    <p:cTn id="158" fill="hold">
                      <p:stCondLst>
                        <p:cond delay="indefinite"/>
                      </p:stCondLst>
                      <p:childTnLst>
                        <p:par>
                          <p:cTn id="159" fill="hold">
                            <p:stCondLst>
                              <p:cond delay="0"/>
                            </p:stCondLst>
                            <p:childTnLst>
                              <p:par>
                                <p:cTn id="160" presetID="10" presetClass="entr" presetSubtype="0" fill="hold" grpId="0" nodeType="clickEffect">
                                  <p:stCondLst>
                                    <p:cond delay="0"/>
                                  </p:stCondLst>
                                  <p:childTnLst>
                                    <p:set>
                                      <p:cBhvr>
                                        <p:cTn id="161" dur="1" fill="hold">
                                          <p:stCondLst>
                                            <p:cond delay="0"/>
                                          </p:stCondLst>
                                        </p:cTn>
                                        <p:tgtEl>
                                          <p:spTgt spid="11">
                                            <p:txEl>
                                              <p:pRg st="1" end="1"/>
                                            </p:txEl>
                                          </p:spTgt>
                                        </p:tgtEl>
                                        <p:attrNameLst>
                                          <p:attrName>style.visibility</p:attrName>
                                        </p:attrNameLst>
                                      </p:cBhvr>
                                      <p:to>
                                        <p:strVal val="visible"/>
                                      </p:to>
                                    </p:set>
                                    <p:animEffect transition="in" filter="fade">
                                      <p:cBhvr>
                                        <p:cTn id="162" dur="500"/>
                                        <p:tgtEl>
                                          <p:spTgt spid="11">
                                            <p:txEl>
                                              <p:pRg st="1" end="1"/>
                                            </p:txEl>
                                          </p:spTgt>
                                        </p:tgtEl>
                                      </p:cBhvr>
                                    </p:animEffect>
                                  </p:childTnLst>
                                </p:cTn>
                              </p:par>
                            </p:childTnLst>
                          </p:cTn>
                        </p:par>
                      </p:childTnLst>
                    </p:cTn>
                  </p:par>
                  <p:par>
                    <p:cTn id="163" fill="hold">
                      <p:stCondLst>
                        <p:cond delay="indefinite"/>
                      </p:stCondLst>
                      <p:childTnLst>
                        <p:par>
                          <p:cTn id="164" fill="hold">
                            <p:stCondLst>
                              <p:cond delay="0"/>
                            </p:stCondLst>
                            <p:childTnLst>
                              <p:par>
                                <p:cTn id="165" presetID="10" presetClass="entr" presetSubtype="0" fill="hold" grpId="0" nodeType="clickEffect">
                                  <p:stCondLst>
                                    <p:cond delay="0"/>
                                  </p:stCondLst>
                                  <p:childTnLst>
                                    <p:set>
                                      <p:cBhvr>
                                        <p:cTn id="166" dur="1" fill="hold">
                                          <p:stCondLst>
                                            <p:cond delay="0"/>
                                          </p:stCondLst>
                                        </p:cTn>
                                        <p:tgtEl>
                                          <p:spTgt spid="11">
                                            <p:txEl>
                                              <p:pRg st="2" end="2"/>
                                            </p:txEl>
                                          </p:spTgt>
                                        </p:tgtEl>
                                        <p:attrNameLst>
                                          <p:attrName>style.visibility</p:attrName>
                                        </p:attrNameLst>
                                      </p:cBhvr>
                                      <p:to>
                                        <p:strVal val="visible"/>
                                      </p:to>
                                    </p:set>
                                    <p:animEffect transition="in" filter="fade">
                                      <p:cBhvr>
                                        <p:cTn id="167" dur="500"/>
                                        <p:tgtEl>
                                          <p:spTgt spid="11">
                                            <p:txEl>
                                              <p:pRg st="2" end="2"/>
                                            </p:txEl>
                                          </p:spTgt>
                                        </p:tgtEl>
                                      </p:cBhvr>
                                    </p:animEffect>
                                  </p:childTnLst>
                                </p:cTn>
                              </p:par>
                            </p:childTnLst>
                          </p:cTn>
                        </p:par>
                      </p:childTnLst>
                    </p:cTn>
                  </p:par>
                  <p:par>
                    <p:cTn id="168" fill="hold">
                      <p:stCondLst>
                        <p:cond delay="indefinite"/>
                      </p:stCondLst>
                      <p:childTnLst>
                        <p:par>
                          <p:cTn id="169" fill="hold">
                            <p:stCondLst>
                              <p:cond delay="0"/>
                            </p:stCondLst>
                            <p:childTnLst>
                              <p:par>
                                <p:cTn id="170" presetID="10" presetClass="entr" presetSubtype="0" fill="hold" grpId="0" nodeType="clickEffect">
                                  <p:stCondLst>
                                    <p:cond delay="0"/>
                                  </p:stCondLst>
                                  <p:childTnLst>
                                    <p:set>
                                      <p:cBhvr>
                                        <p:cTn id="171" dur="1" fill="hold">
                                          <p:stCondLst>
                                            <p:cond delay="0"/>
                                          </p:stCondLst>
                                        </p:cTn>
                                        <p:tgtEl>
                                          <p:spTgt spid="11">
                                            <p:txEl>
                                              <p:pRg st="3" end="3"/>
                                            </p:txEl>
                                          </p:spTgt>
                                        </p:tgtEl>
                                        <p:attrNameLst>
                                          <p:attrName>style.visibility</p:attrName>
                                        </p:attrNameLst>
                                      </p:cBhvr>
                                      <p:to>
                                        <p:strVal val="visible"/>
                                      </p:to>
                                    </p:set>
                                    <p:animEffect transition="in" filter="fade">
                                      <p:cBhvr>
                                        <p:cTn id="172" dur="500"/>
                                        <p:tgtEl>
                                          <p:spTgt spid="11">
                                            <p:txEl>
                                              <p:pRg st="3" end="3"/>
                                            </p:txEl>
                                          </p:spTgt>
                                        </p:tgtEl>
                                      </p:cBhvr>
                                    </p:animEffect>
                                  </p:childTnLst>
                                </p:cTn>
                              </p:par>
                            </p:childTnLst>
                          </p:cTn>
                        </p:par>
                      </p:childTnLst>
                    </p:cTn>
                  </p:par>
                  <p:par>
                    <p:cTn id="173" fill="hold">
                      <p:stCondLst>
                        <p:cond delay="indefinite"/>
                      </p:stCondLst>
                      <p:childTnLst>
                        <p:par>
                          <p:cTn id="174" fill="hold">
                            <p:stCondLst>
                              <p:cond delay="0"/>
                            </p:stCondLst>
                            <p:childTnLst>
                              <p:par>
                                <p:cTn id="175" presetID="10" presetClass="entr" presetSubtype="0" fill="hold" grpId="0" nodeType="clickEffect">
                                  <p:stCondLst>
                                    <p:cond delay="0"/>
                                  </p:stCondLst>
                                  <p:childTnLst>
                                    <p:set>
                                      <p:cBhvr>
                                        <p:cTn id="176" dur="1" fill="hold">
                                          <p:stCondLst>
                                            <p:cond delay="0"/>
                                          </p:stCondLst>
                                        </p:cTn>
                                        <p:tgtEl>
                                          <p:spTgt spid="11">
                                            <p:txEl>
                                              <p:pRg st="4" end="4"/>
                                            </p:txEl>
                                          </p:spTgt>
                                        </p:tgtEl>
                                        <p:attrNameLst>
                                          <p:attrName>style.visibility</p:attrName>
                                        </p:attrNameLst>
                                      </p:cBhvr>
                                      <p:to>
                                        <p:strVal val="visible"/>
                                      </p:to>
                                    </p:set>
                                    <p:animEffect transition="in" filter="fade">
                                      <p:cBhvr>
                                        <p:cTn id="177" dur="500"/>
                                        <p:tgtEl>
                                          <p:spTgt spid="11">
                                            <p:txEl>
                                              <p:pRg st="4" end="4"/>
                                            </p:txEl>
                                          </p:spTgt>
                                        </p:tgtEl>
                                      </p:cBhvr>
                                    </p:animEffect>
                                  </p:childTnLst>
                                </p:cTn>
                              </p:par>
                            </p:childTnLst>
                          </p:cTn>
                        </p:par>
                      </p:childTnLst>
                    </p:cTn>
                  </p:par>
                  <p:par>
                    <p:cTn id="178" fill="hold">
                      <p:stCondLst>
                        <p:cond delay="indefinite"/>
                      </p:stCondLst>
                      <p:childTnLst>
                        <p:par>
                          <p:cTn id="179" fill="hold">
                            <p:stCondLst>
                              <p:cond delay="0"/>
                            </p:stCondLst>
                            <p:childTnLst>
                              <p:par>
                                <p:cTn id="180" presetID="10" presetClass="entr" presetSubtype="0" fill="hold" grpId="0" nodeType="clickEffect">
                                  <p:stCondLst>
                                    <p:cond delay="0"/>
                                  </p:stCondLst>
                                  <p:childTnLst>
                                    <p:set>
                                      <p:cBhvr>
                                        <p:cTn id="181" dur="1" fill="hold">
                                          <p:stCondLst>
                                            <p:cond delay="0"/>
                                          </p:stCondLst>
                                        </p:cTn>
                                        <p:tgtEl>
                                          <p:spTgt spid="11">
                                            <p:txEl>
                                              <p:pRg st="5" end="5"/>
                                            </p:txEl>
                                          </p:spTgt>
                                        </p:tgtEl>
                                        <p:attrNameLst>
                                          <p:attrName>style.visibility</p:attrName>
                                        </p:attrNameLst>
                                      </p:cBhvr>
                                      <p:to>
                                        <p:strVal val="visible"/>
                                      </p:to>
                                    </p:set>
                                    <p:animEffect transition="in" filter="fade">
                                      <p:cBhvr>
                                        <p:cTn id="182" dur="500"/>
                                        <p:tgtEl>
                                          <p:spTgt spid="1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bldP spid="6" grpId="0" uiExpand="1" build="p"/>
      <p:bldP spid="10" grpId="0" uiExpand="1" build="p"/>
      <p:bldP spid="11"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6938944-6D12-9640-BCE0-52112781CB01}"/>
              </a:ext>
            </a:extLst>
          </p:cNvPr>
          <p:cNvSpPr>
            <a:spLocks noGrp="1"/>
          </p:cNvSpPr>
          <p:nvPr>
            <p:ph type="title"/>
          </p:nvPr>
        </p:nvSpPr>
        <p:spPr/>
        <p:txBody>
          <a:bodyPr/>
          <a:lstStyle/>
          <a:p>
            <a:r>
              <a:rPr lang="en-US" dirty="0" err="1"/>
              <a:t>Blazor</a:t>
            </a:r>
            <a:endParaRPr lang="en-US" dirty="0"/>
          </a:p>
        </p:txBody>
      </p:sp>
    </p:spTree>
    <p:extLst>
      <p:ext uri="{BB962C8B-B14F-4D97-AF65-F5344CB8AC3E}">
        <p14:creationId xmlns:p14="http://schemas.microsoft.com/office/powerpoint/2010/main" val="3744438380"/>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E696B31F-8C66-49A1-B7E7-90605A7105DF}"/>
              </a:ext>
            </a:extLst>
          </p:cNvPr>
          <p:cNvSpPr>
            <a:spLocks noGrp="1"/>
          </p:cNvSpPr>
          <p:nvPr>
            <p:ph type="title"/>
          </p:nvPr>
        </p:nvSpPr>
        <p:spPr/>
        <p:txBody>
          <a:bodyPr/>
          <a:lstStyle/>
          <a:p>
            <a:r>
              <a:rPr lang="en-US" dirty="0" err="1">
                <a:solidFill>
                  <a:schemeClr val="tx1"/>
                </a:solidFill>
              </a:rPr>
              <a:t>Blazor</a:t>
            </a:r>
            <a:endParaRPr lang="en-US" dirty="0">
              <a:solidFill>
                <a:schemeClr val="tx1"/>
              </a:solidFill>
            </a:endParaRPr>
          </a:p>
        </p:txBody>
      </p:sp>
      <p:sp>
        <p:nvSpPr>
          <p:cNvPr id="8" name="Content Placeholder 7">
            <a:extLst>
              <a:ext uri="{FF2B5EF4-FFF2-40B4-BE49-F238E27FC236}">
                <a16:creationId xmlns:a16="http://schemas.microsoft.com/office/drawing/2014/main" id="{26E4327C-5B85-4C55-812F-A3689B9F4931}"/>
              </a:ext>
            </a:extLst>
          </p:cNvPr>
          <p:cNvSpPr>
            <a:spLocks noGrp="1"/>
          </p:cNvSpPr>
          <p:nvPr>
            <p:ph sz="quarter" idx="12"/>
          </p:nvPr>
        </p:nvSpPr>
        <p:spPr>
          <a:xfrm>
            <a:off x="929701" y="1636745"/>
            <a:ext cx="11164692" cy="1971886"/>
          </a:xfrm>
        </p:spPr>
        <p:txBody>
          <a:bodyPr/>
          <a:lstStyle/>
          <a:p>
            <a:r>
              <a:rPr lang="en-US" dirty="0"/>
              <a:t>Built on the Mono WASM Runtime</a:t>
            </a:r>
          </a:p>
          <a:p>
            <a:r>
              <a:rPr lang="en-US" dirty="0"/>
              <a:t>ASP.NET Razor Template Syntax</a:t>
            </a:r>
          </a:p>
          <a:p>
            <a:r>
              <a:rPr lang="en-US" dirty="0"/>
              <a:t>The .NET Core you know and love…</a:t>
            </a:r>
          </a:p>
        </p:txBody>
      </p:sp>
      <p:sp>
        <p:nvSpPr>
          <p:cNvPr id="9" name="Text Placeholder 8">
            <a:extLst>
              <a:ext uri="{FF2B5EF4-FFF2-40B4-BE49-F238E27FC236}">
                <a16:creationId xmlns:a16="http://schemas.microsoft.com/office/drawing/2014/main" id="{AEEFFEE1-2391-4348-BE54-8C99A95F3606}"/>
              </a:ext>
            </a:extLst>
          </p:cNvPr>
          <p:cNvSpPr>
            <a:spLocks noGrp="1"/>
          </p:cNvSpPr>
          <p:nvPr>
            <p:ph type="body" sz="quarter" idx="23"/>
          </p:nvPr>
        </p:nvSpPr>
        <p:spPr/>
        <p:txBody>
          <a:bodyPr/>
          <a:lstStyle/>
          <a:p>
            <a:endParaRPr lang="en-US"/>
          </a:p>
        </p:txBody>
      </p:sp>
    </p:spTree>
    <p:extLst>
      <p:ext uri="{BB962C8B-B14F-4D97-AF65-F5344CB8AC3E}">
        <p14:creationId xmlns:p14="http://schemas.microsoft.com/office/powerpoint/2010/main" val="1118611450"/>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fade">
                                      <p:cBhvr>
                                        <p:cTn id="12" dur="500"/>
                                        <p:tgtEl>
                                          <p:spTgt spid="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fade">
                                      <p:cBhvr>
                                        <p:cTn id="17"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CC133572-3BCD-CA40-A4E9-430C8E15C3FC}"/>
              </a:ext>
            </a:extLst>
          </p:cNvPr>
          <p:cNvSpPr txBox="1"/>
          <p:nvPr/>
        </p:nvSpPr>
        <p:spPr>
          <a:xfrm>
            <a:off x="749421" y="260860"/>
            <a:ext cx="4832092" cy="960263"/>
          </a:xfrm>
          <a:prstGeom prst="rect">
            <a:avLst/>
          </a:prstGeom>
          <a:noFill/>
        </p:spPr>
        <p:txBody>
          <a:bodyPr wrap="square" lIns="182880" tIns="146304" rIns="182880" bIns="146304" rtlCol="0">
            <a:spAutoFit/>
          </a:bodyPr>
          <a:lstStyle/>
          <a:p>
            <a:pPr>
              <a:lnSpc>
                <a:spcPct val="90000"/>
              </a:lnSpc>
              <a:spcAft>
                <a:spcPts val="600"/>
              </a:spcAft>
            </a:pPr>
            <a:r>
              <a:rPr lang="en-US" sz="4800" kern="0" dirty="0">
                <a:cs typeface="Segoe UI Semibold" panose="020B0702040204020203" pitchFamily="34" charset="0"/>
              </a:rPr>
              <a:t>Hello!</a:t>
            </a:r>
            <a:endParaRPr lang="en-US" sz="4800" dirty="0"/>
          </a:p>
        </p:txBody>
      </p:sp>
      <p:pic>
        <p:nvPicPr>
          <p:cNvPr id="22" name="Picture 21">
            <a:extLst>
              <a:ext uri="{FF2B5EF4-FFF2-40B4-BE49-F238E27FC236}">
                <a16:creationId xmlns:a16="http://schemas.microsoft.com/office/drawing/2014/main" id="{03F5146C-D72F-A44F-848E-158D5BA63B9B}"/>
              </a:ext>
            </a:extLst>
          </p:cNvPr>
          <p:cNvPicPr>
            <a:picLocks noChangeAspect="1"/>
          </p:cNvPicPr>
          <p:nvPr/>
        </p:nvPicPr>
        <p:blipFill>
          <a:blip r:embed="rId3"/>
          <a:stretch>
            <a:fillRect/>
          </a:stretch>
        </p:blipFill>
        <p:spPr>
          <a:xfrm>
            <a:off x="1067869" y="1850194"/>
            <a:ext cx="2917278" cy="2917278"/>
          </a:xfrm>
          <a:prstGeom prst="ellipse">
            <a:avLst/>
          </a:prstGeom>
        </p:spPr>
      </p:pic>
      <p:sp>
        <p:nvSpPr>
          <p:cNvPr id="23" name="TextBox 22">
            <a:extLst>
              <a:ext uri="{FF2B5EF4-FFF2-40B4-BE49-F238E27FC236}">
                <a16:creationId xmlns:a16="http://schemas.microsoft.com/office/drawing/2014/main" id="{1420024E-671E-9B4B-9A82-6D2E84597DC9}"/>
              </a:ext>
            </a:extLst>
          </p:cNvPr>
          <p:cNvSpPr txBox="1"/>
          <p:nvPr/>
        </p:nvSpPr>
        <p:spPr>
          <a:xfrm>
            <a:off x="5177234" y="1694545"/>
            <a:ext cx="6023027" cy="3228576"/>
          </a:xfrm>
          <a:prstGeom prst="rect">
            <a:avLst/>
          </a:prstGeom>
          <a:noFill/>
        </p:spPr>
        <p:txBody>
          <a:bodyPr wrap="square" lIns="182880" tIns="146304" rIns="182880" bIns="146304" rtlCol="0">
            <a:spAutoFit/>
          </a:bodyPr>
          <a:lstStyle/>
          <a:p>
            <a:pPr>
              <a:lnSpc>
                <a:spcPct val="90000"/>
              </a:lnSpc>
              <a:spcAft>
                <a:spcPts val="600"/>
              </a:spcAft>
            </a:pPr>
            <a:r>
              <a:rPr lang="en-US" sz="3200" dirty="0"/>
              <a:t>Ben Ishiyama-Levy</a:t>
            </a:r>
          </a:p>
          <a:p>
            <a:pPr>
              <a:lnSpc>
                <a:spcPct val="90000"/>
              </a:lnSpc>
              <a:spcAft>
                <a:spcPts val="600"/>
              </a:spcAft>
            </a:pPr>
            <a:r>
              <a:rPr lang="en-US" sz="3200" dirty="0"/>
              <a:t>Microsoft &amp; Xamarin MVP</a:t>
            </a:r>
          </a:p>
          <a:p>
            <a:pPr>
              <a:lnSpc>
                <a:spcPct val="90000"/>
              </a:lnSpc>
              <a:spcAft>
                <a:spcPts val="600"/>
              </a:spcAft>
            </a:pPr>
            <a:r>
              <a:rPr lang="en-US" sz="3200" dirty="0" err="1"/>
              <a:t>Boss@Xamariners</a:t>
            </a:r>
            <a:endParaRPr lang="en-US" sz="3200" dirty="0"/>
          </a:p>
          <a:p>
            <a:pPr>
              <a:lnSpc>
                <a:spcPct val="90000"/>
              </a:lnSpc>
              <a:spcAft>
                <a:spcPts val="600"/>
              </a:spcAft>
            </a:pPr>
            <a:r>
              <a:rPr lang="en-US" sz="3200" dirty="0"/>
              <a:t>Community Leader</a:t>
            </a:r>
          </a:p>
          <a:p>
            <a:pPr>
              <a:lnSpc>
                <a:spcPct val="90000"/>
              </a:lnSpc>
              <a:spcAft>
                <a:spcPts val="600"/>
              </a:spcAft>
            </a:pPr>
            <a:r>
              <a:rPr lang="en-US" sz="3200" dirty="0"/>
              <a:t>Tech Speaker</a:t>
            </a:r>
          </a:p>
          <a:p>
            <a:pPr>
              <a:lnSpc>
                <a:spcPct val="90000"/>
              </a:lnSpc>
              <a:spcAft>
                <a:spcPts val="600"/>
              </a:spcAft>
            </a:pPr>
            <a:r>
              <a:rPr lang="en-US" sz="2400" dirty="0"/>
              <a:t>@</a:t>
            </a:r>
            <a:r>
              <a:rPr lang="en-US" sz="2400" dirty="0" err="1"/>
              <a:t>xamariner</a:t>
            </a:r>
            <a:endParaRPr lang="en-US" sz="2400" baseline="0" dirty="0">
              <a:solidFill>
                <a:schemeClr val="tx1"/>
              </a:solidFill>
            </a:endParaRPr>
          </a:p>
        </p:txBody>
      </p:sp>
    </p:spTree>
    <p:extLst>
      <p:ext uri="{BB962C8B-B14F-4D97-AF65-F5344CB8AC3E}">
        <p14:creationId xmlns:p14="http://schemas.microsoft.com/office/powerpoint/2010/main" val="105426237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anim calcmode="lin" valueType="num">
                                      <p:cBhvr>
                                        <p:cTn id="8" dur="500" fill="hold"/>
                                        <p:tgtEl>
                                          <p:spTgt spid="23"/>
                                        </p:tgtEl>
                                        <p:attrNameLst>
                                          <p:attrName>ppt_x</p:attrName>
                                        </p:attrNameLst>
                                      </p:cBhvr>
                                      <p:tavLst>
                                        <p:tav tm="0">
                                          <p:val>
                                            <p:strVal val="#ppt_x"/>
                                          </p:val>
                                        </p:tav>
                                        <p:tav tm="100000">
                                          <p:val>
                                            <p:strVal val="#ppt_x"/>
                                          </p:val>
                                        </p:tav>
                                      </p:tavLst>
                                    </p:anim>
                                    <p:anim calcmode="lin" valueType="num">
                                      <p:cBhvr>
                                        <p:cTn id="9" dur="500" fill="hold"/>
                                        <p:tgtEl>
                                          <p:spTgt spid="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s://daveaglick.com/posts/images/blazor.png">
            <a:extLst>
              <a:ext uri="{FF2B5EF4-FFF2-40B4-BE49-F238E27FC236}">
                <a16:creationId xmlns:a16="http://schemas.microsoft.com/office/drawing/2014/main" id="{8378C178-D47E-4EC3-B192-5D7323698A2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74676" y="358540"/>
            <a:ext cx="10087123" cy="6277444"/>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4F207A01-E0EC-497A-A07E-CE801F8B9101}"/>
              </a:ext>
            </a:extLst>
          </p:cNvPr>
          <p:cNvSpPr/>
          <p:nvPr/>
        </p:nvSpPr>
        <p:spPr>
          <a:xfrm>
            <a:off x="2920621" y="6584680"/>
            <a:ext cx="7728089" cy="374846"/>
          </a:xfrm>
          <a:prstGeom prst="rect">
            <a:avLst/>
          </a:prstGeom>
        </p:spPr>
        <p:txBody>
          <a:bodyPr wrap="square">
            <a:spAutoFit/>
          </a:bodyPr>
          <a:lstStyle/>
          <a:p>
            <a:r>
              <a:rPr lang="en-US" sz="1836" dirty="0">
                <a:hlinkClick r:id="rId3"/>
              </a:rPr>
              <a:t>https://daveaglick.com/posts/blazor-razor-webassembly-and-mono</a:t>
            </a:r>
            <a:endParaRPr lang="en-US" sz="1836" dirty="0"/>
          </a:p>
        </p:txBody>
      </p:sp>
    </p:spTree>
    <p:extLst>
      <p:ext uri="{BB962C8B-B14F-4D97-AF65-F5344CB8AC3E}">
        <p14:creationId xmlns:p14="http://schemas.microsoft.com/office/powerpoint/2010/main" val="1913154309"/>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C99F588-7B3F-441A-8FCC-D918BB526A21}"/>
              </a:ext>
            </a:extLst>
          </p:cNvPr>
          <p:cNvSpPr>
            <a:spLocks noGrp="1"/>
          </p:cNvSpPr>
          <p:nvPr>
            <p:ph type="title"/>
          </p:nvPr>
        </p:nvSpPr>
        <p:spPr/>
        <p:txBody>
          <a:bodyPr/>
          <a:lstStyle/>
          <a:p>
            <a:r>
              <a:rPr lang="en-US"/>
              <a:t>Anatomy</a:t>
            </a:r>
          </a:p>
        </p:txBody>
      </p:sp>
      <p:sp>
        <p:nvSpPr>
          <p:cNvPr id="2" name="Text Placeholder 1">
            <a:extLst>
              <a:ext uri="{FF2B5EF4-FFF2-40B4-BE49-F238E27FC236}">
                <a16:creationId xmlns:a16="http://schemas.microsoft.com/office/drawing/2014/main" id="{3BC89AB5-EE08-4B85-9E1B-BA80255CEBDB}"/>
              </a:ext>
            </a:extLst>
          </p:cNvPr>
          <p:cNvSpPr>
            <a:spLocks noGrp="1"/>
          </p:cNvSpPr>
          <p:nvPr>
            <p:ph type="body" sz="quarter" idx="23"/>
          </p:nvPr>
        </p:nvSpPr>
        <p:spPr/>
        <p:txBody>
          <a:bodyPr/>
          <a:lstStyle/>
          <a:p>
            <a:r>
              <a:rPr lang="en-US"/>
              <a:t>of a Blazor App</a:t>
            </a:r>
          </a:p>
        </p:txBody>
      </p:sp>
      <p:sp>
        <p:nvSpPr>
          <p:cNvPr id="3" name="Text Placeholder 2">
            <a:extLst>
              <a:ext uri="{FF2B5EF4-FFF2-40B4-BE49-F238E27FC236}">
                <a16:creationId xmlns:a16="http://schemas.microsoft.com/office/drawing/2014/main" id="{0C4C8E12-1AB0-45CD-9F42-D03495FB3C39}"/>
              </a:ext>
            </a:extLst>
          </p:cNvPr>
          <p:cNvSpPr>
            <a:spLocks noGrp="1"/>
          </p:cNvSpPr>
          <p:nvPr>
            <p:ph type="body" sz="quarter" idx="24"/>
          </p:nvPr>
        </p:nvSpPr>
        <p:spPr>
          <a:xfrm>
            <a:off x="8405228" y="1636745"/>
            <a:ext cx="3689163" cy="339067"/>
          </a:xfrm>
        </p:spPr>
        <p:txBody>
          <a:bodyPr/>
          <a:lstStyle/>
          <a:p>
            <a:r>
              <a:rPr lang="en-US" dirty="0"/>
              <a:t>Rendering</a:t>
            </a:r>
          </a:p>
        </p:txBody>
      </p:sp>
      <p:sp>
        <p:nvSpPr>
          <p:cNvPr id="4" name="Text Placeholder 3">
            <a:extLst>
              <a:ext uri="{FF2B5EF4-FFF2-40B4-BE49-F238E27FC236}">
                <a16:creationId xmlns:a16="http://schemas.microsoft.com/office/drawing/2014/main" id="{FB5A3E0F-9896-42D8-98BD-8B0C06D1CF1A}"/>
              </a:ext>
            </a:extLst>
          </p:cNvPr>
          <p:cNvSpPr>
            <a:spLocks noGrp="1"/>
          </p:cNvSpPr>
          <p:nvPr>
            <p:ph type="body" sz="quarter" idx="25"/>
          </p:nvPr>
        </p:nvSpPr>
        <p:spPr/>
        <p:txBody>
          <a:bodyPr/>
          <a:lstStyle/>
          <a:p>
            <a:endParaRPr lang="en-US"/>
          </a:p>
        </p:txBody>
      </p:sp>
      <p:pic>
        <p:nvPicPr>
          <p:cNvPr id="8" name="Content Placeholder 7">
            <a:extLst>
              <a:ext uri="{FF2B5EF4-FFF2-40B4-BE49-F238E27FC236}">
                <a16:creationId xmlns:a16="http://schemas.microsoft.com/office/drawing/2014/main" id="{5ED665AD-2FD6-449F-91C3-5CD0D16899AE}"/>
              </a:ext>
            </a:extLst>
          </p:cNvPr>
          <p:cNvPicPr>
            <a:picLocks noGrp="1" noChangeAspect="1"/>
          </p:cNvPicPr>
          <p:nvPr>
            <p:ph sz="quarter" idx="22"/>
          </p:nvPr>
        </p:nvPicPr>
        <p:blipFill>
          <a:blip r:embed="rId2"/>
          <a:stretch>
            <a:fillRect/>
          </a:stretch>
        </p:blipFill>
        <p:spPr>
          <a:xfrm>
            <a:off x="538762" y="986230"/>
            <a:ext cx="7244946" cy="5022065"/>
          </a:xfrm>
          <a:prstGeom prst="rect">
            <a:avLst/>
          </a:prstGeom>
        </p:spPr>
      </p:pic>
    </p:spTree>
    <p:extLst>
      <p:ext uri="{BB962C8B-B14F-4D97-AF65-F5344CB8AC3E}">
        <p14:creationId xmlns:p14="http://schemas.microsoft.com/office/powerpoint/2010/main" val="584343858"/>
      </p:ext>
    </p:extLst>
  </p:cSld>
  <p:clrMapOvr>
    <a:masterClrMapping/>
  </p:clrMapOvr>
  <p:transition spd="slow">
    <p:push/>
  </p:transition>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7D933A-4064-4FB6-9C3A-B37514866A53}"/>
              </a:ext>
            </a:extLst>
          </p:cNvPr>
          <p:cNvSpPr>
            <a:spLocks noGrp="1"/>
          </p:cNvSpPr>
          <p:nvPr>
            <p:ph type="title"/>
          </p:nvPr>
        </p:nvSpPr>
        <p:spPr/>
        <p:txBody>
          <a:bodyPr/>
          <a:lstStyle/>
          <a:p>
            <a:r>
              <a:rPr lang="de-AT" dirty="0"/>
              <a:t>Server-Side Hosting</a:t>
            </a:r>
          </a:p>
        </p:txBody>
      </p:sp>
      <p:sp>
        <p:nvSpPr>
          <p:cNvPr id="10" name="Text Placeholder 9">
            <a:extLst>
              <a:ext uri="{FF2B5EF4-FFF2-40B4-BE49-F238E27FC236}">
                <a16:creationId xmlns:a16="http://schemas.microsoft.com/office/drawing/2014/main" id="{580C7B03-6CEB-442D-86D2-3EE1329B3CCE}"/>
              </a:ext>
            </a:extLst>
          </p:cNvPr>
          <p:cNvSpPr>
            <a:spLocks noGrp="1"/>
          </p:cNvSpPr>
          <p:nvPr>
            <p:ph type="body" sz="quarter" idx="24"/>
          </p:nvPr>
        </p:nvSpPr>
        <p:spPr>
          <a:xfrm>
            <a:off x="8405228" y="1636745"/>
            <a:ext cx="3689163" cy="3623171"/>
          </a:xfrm>
        </p:spPr>
        <p:txBody>
          <a:bodyPr/>
          <a:lstStyle/>
          <a:p>
            <a:r>
              <a:rPr lang="de-AT" dirty="0"/>
              <a:t>Client-</a:t>
            </a:r>
            <a:r>
              <a:rPr lang="de-AT" dirty="0" err="1"/>
              <a:t>side</a:t>
            </a:r>
            <a:endParaRPr lang="de-AT" dirty="0"/>
          </a:p>
          <a:p>
            <a:pPr lvl="1"/>
            <a:r>
              <a:rPr lang="de-AT" dirty="0"/>
              <a:t>All </a:t>
            </a:r>
            <a:r>
              <a:rPr lang="de-AT" dirty="0" err="1"/>
              <a:t>benefits</a:t>
            </a:r>
            <a:r>
              <a:rPr lang="de-AT" dirty="0"/>
              <a:t> </a:t>
            </a:r>
            <a:r>
              <a:rPr lang="de-AT" dirty="0" err="1"/>
              <a:t>of</a:t>
            </a:r>
            <a:r>
              <a:rPr lang="de-AT" dirty="0"/>
              <a:t> a SPA</a:t>
            </a:r>
          </a:p>
          <a:p>
            <a:pPr lvl="1"/>
            <a:r>
              <a:rPr lang="de-AT" dirty="0" err="1"/>
              <a:t>Restrictions</a:t>
            </a:r>
            <a:r>
              <a:rPr lang="de-AT" dirty="0"/>
              <a:t> </a:t>
            </a:r>
            <a:r>
              <a:rPr lang="de-AT" dirty="0" err="1"/>
              <a:t>because</a:t>
            </a:r>
            <a:r>
              <a:rPr lang="de-AT" dirty="0"/>
              <a:t> </a:t>
            </a:r>
            <a:r>
              <a:rPr lang="de-AT" dirty="0" err="1"/>
              <a:t>of</a:t>
            </a:r>
            <a:r>
              <a:rPr lang="de-AT" dirty="0"/>
              <a:t> WASM</a:t>
            </a:r>
          </a:p>
          <a:p>
            <a:pPr lvl="1"/>
            <a:r>
              <a:rPr lang="de-AT" dirty="0" err="1"/>
              <a:t>Maturity</a:t>
            </a:r>
            <a:r>
              <a:rPr lang="de-AT" dirty="0"/>
              <a:t> </a:t>
            </a:r>
            <a:r>
              <a:rPr lang="de-AT" dirty="0" err="1"/>
              <a:t>of</a:t>
            </a:r>
            <a:r>
              <a:rPr lang="de-AT" dirty="0"/>
              <a:t> </a:t>
            </a:r>
            <a:r>
              <a:rPr lang="de-AT" dirty="0" err="1"/>
              <a:t>tooling</a:t>
            </a:r>
            <a:r>
              <a:rPr lang="de-AT" dirty="0"/>
              <a:t> and </a:t>
            </a:r>
            <a:r>
              <a:rPr lang="de-AT" dirty="0" err="1"/>
              <a:t>runtime</a:t>
            </a:r>
            <a:endParaRPr lang="de-AT" dirty="0"/>
          </a:p>
          <a:p>
            <a:pPr lvl="1"/>
            <a:r>
              <a:rPr lang="de-AT" dirty="0"/>
              <a:t>Larger initial </a:t>
            </a:r>
            <a:r>
              <a:rPr lang="de-AT" dirty="0" err="1"/>
              <a:t>download</a:t>
            </a:r>
            <a:endParaRPr lang="de-AT" dirty="0"/>
          </a:p>
          <a:p>
            <a:r>
              <a:rPr lang="de-AT" dirty="0"/>
              <a:t>Server-side (.net Core 3.0)</a:t>
            </a:r>
          </a:p>
          <a:p>
            <a:pPr lvl="1"/>
            <a:r>
              <a:rPr lang="de-AT" dirty="0"/>
              <a:t>Same </a:t>
            </a:r>
            <a:r>
              <a:rPr lang="de-AT" dirty="0" err="1"/>
              <a:t>Blazor</a:t>
            </a:r>
            <a:r>
              <a:rPr lang="de-AT" dirty="0"/>
              <a:t> </a:t>
            </a:r>
            <a:r>
              <a:rPr lang="de-AT" dirty="0" err="1"/>
              <a:t>programming</a:t>
            </a:r>
            <a:r>
              <a:rPr lang="de-AT" dirty="0"/>
              <a:t> </a:t>
            </a:r>
            <a:r>
              <a:rPr lang="de-AT" dirty="0" err="1"/>
              <a:t>model</a:t>
            </a:r>
            <a:endParaRPr lang="de-AT" dirty="0"/>
          </a:p>
          <a:p>
            <a:pPr lvl="1"/>
            <a:r>
              <a:rPr lang="de-AT" dirty="0" err="1"/>
              <a:t>Full</a:t>
            </a:r>
            <a:r>
              <a:rPr lang="de-AT" dirty="0"/>
              <a:t> .NET </a:t>
            </a:r>
            <a:r>
              <a:rPr lang="de-AT" dirty="0" err="1"/>
              <a:t>environment</a:t>
            </a:r>
            <a:endParaRPr lang="de-AT" dirty="0"/>
          </a:p>
          <a:p>
            <a:pPr lvl="1"/>
            <a:r>
              <a:rPr lang="de-AT" dirty="0" err="1"/>
              <a:t>Smaller</a:t>
            </a:r>
            <a:r>
              <a:rPr lang="de-AT" dirty="0"/>
              <a:t> initial </a:t>
            </a:r>
            <a:r>
              <a:rPr lang="de-AT" dirty="0" err="1"/>
              <a:t>download</a:t>
            </a:r>
            <a:endParaRPr lang="de-AT" dirty="0"/>
          </a:p>
          <a:p>
            <a:pPr lvl="1"/>
            <a:r>
              <a:rPr lang="de-AT" dirty="0"/>
              <a:t>More server resources</a:t>
            </a:r>
          </a:p>
          <a:p>
            <a:pPr lvl="1"/>
            <a:r>
              <a:rPr lang="de-AT" dirty="0"/>
              <a:t>SignalR support</a:t>
            </a:r>
          </a:p>
          <a:p>
            <a:pPr lvl="1"/>
            <a:r>
              <a:rPr lang="de-AT" dirty="0"/>
              <a:t>No offline support</a:t>
            </a:r>
          </a:p>
        </p:txBody>
      </p:sp>
      <p:sp>
        <p:nvSpPr>
          <p:cNvPr id="11" name="Text Placeholder 10">
            <a:extLst>
              <a:ext uri="{FF2B5EF4-FFF2-40B4-BE49-F238E27FC236}">
                <a16:creationId xmlns:a16="http://schemas.microsoft.com/office/drawing/2014/main" id="{F7D7B6A7-7723-46B0-8963-FA83B2FBA845}"/>
              </a:ext>
            </a:extLst>
          </p:cNvPr>
          <p:cNvSpPr>
            <a:spLocks noGrp="1"/>
          </p:cNvSpPr>
          <p:nvPr>
            <p:ph type="body" sz="quarter" idx="25"/>
          </p:nvPr>
        </p:nvSpPr>
        <p:spPr/>
        <p:txBody>
          <a:bodyPr/>
          <a:lstStyle/>
          <a:p>
            <a:endParaRPr lang="de-AT"/>
          </a:p>
        </p:txBody>
      </p:sp>
      <p:sp>
        <p:nvSpPr>
          <p:cNvPr id="12" name="Rectangle 11">
            <a:extLst>
              <a:ext uri="{FF2B5EF4-FFF2-40B4-BE49-F238E27FC236}">
                <a16:creationId xmlns:a16="http://schemas.microsoft.com/office/drawing/2014/main" id="{2B353CE6-EEE9-43F6-A1A2-137FE79DE6A8}"/>
              </a:ext>
            </a:extLst>
          </p:cNvPr>
          <p:cNvSpPr/>
          <p:nvPr/>
        </p:nvSpPr>
        <p:spPr>
          <a:xfrm>
            <a:off x="832527" y="1832588"/>
            <a:ext cx="2937660" cy="29376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de-AT" sz="2448" dirty="0"/>
              <a:t>Browser</a:t>
            </a:r>
          </a:p>
        </p:txBody>
      </p:sp>
      <p:sp>
        <p:nvSpPr>
          <p:cNvPr id="13" name="Rectangle 12">
            <a:extLst>
              <a:ext uri="{FF2B5EF4-FFF2-40B4-BE49-F238E27FC236}">
                <a16:creationId xmlns:a16="http://schemas.microsoft.com/office/drawing/2014/main" id="{0E2BA82B-3C47-48F8-A2A4-15169E618577}"/>
              </a:ext>
            </a:extLst>
          </p:cNvPr>
          <p:cNvSpPr/>
          <p:nvPr/>
        </p:nvSpPr>
        <p:spPr>
          <a:xfrm>
            <a:off x="1028371" y="2420120"/>
            <a:ext cx="2545972" cy="2154284"/>
          </a:xfrm>
          <a:prstGeom prst="rect">
            <a:avLst/>
          </a:prstGeom>
          <a:solidFill>
            <a:schemeClr val="tx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de-AT" sz="2448" dirty="0"/>
              <a:t>UI Thread</a:t>
            </a:r>
          </a:p>
        </p:txBody>
      </p:sp>
      <p:sp>
        <p:nvSpPr>
          <p:cNvPr id="15" name="Rectangle 14">
            <a:extLst>
              <a:ext uri="{FF2B5EF4-FFF2-40B4-BE49-F238E27FC236}">
                <a16:creationId xmlns:a16="http://schemas.microsoft.com/office/drawing/2014/main" id="{602F5129-7880-4202-85F8-A49A6CA8190E}"/>
              </a:ext>
            </a:extLst>
          </p:cNvPr>
          <p:cNvSpPr/>
          <p:nvPr/>
        </p:nvSpPr>
        <p:spPr>
          <a:xfrm>
            <a:off x="4749407" y="1832588"/>
            <a:ext cx="2937660" cy="29376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de-AT" sz="2448" dirty="0"/>
              <a:t>Server</a:t>
            </a:r>
          </a:p>
        </p:txBody>
      </p:sp>
      <p:sp>
        <p:nvSpPr>
          <p:cNvPr id="16" name="Rectangle 15">
            <a:extLst>
              <a:ext uri="{FF2B5EF4-FFF2-40B4-BE49-F238E27FC236}">
                <a16:creationId xmlns:a16="http://schemas.microsoft.com/office/drawing/2014/main" id="{71F139B0-F300-4764-AC94-6311FD0481F1}"/>
              </a:ext>
            </a:extLst>
          </p:cNvPr>
          <p:cNvSpPr/>
          <p:nvPr/>
        </p:nvSpPr>
        <p:spPr>
          <a:xfrm>
            <a:off x="4945251" y="2420120"/>
            <a:ext cx="2545972" cy="2154284"/>
          </a:xfrm>
          <a:prstGeom prst="rect">
            <a:avLst/>
          </a:prstGeom>
          <a:solidFill>
            <a:schemeClr val="tx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de-AT" sz="2448" dirty="0" err="1"/>
              <a:t>dotnet</a:t>
            </a:r>
            <a:endParaRPr lang="de-AT" sz="2448" dirty="0"/>
          </a:p>
        </p:txBody>
      </p:sp>
      <p:sp>
        <p:nvSpPr>
          <p:cNvPr id="18" name="Arrow: Left-Right 17">
            <a:extLst>
              <a:ext uri="{FF2B5EF4-FFF2-40B4-BE49-F238E27FC236}">
                <a16:creationId xmlns:a16="http://schemas.microsoft.com/office/drawing/2014/main" id="{A16AF931-11F0-459E-9674-88C2591E29FB}"/>
              </a:ext>
            </a:extLst>
          </p:cNvPr>
          <p:cNvSpPr/>
          <p:nvPr/>
        </p:nvSpPr>
        <p:spPr>
          <a:xfrm>
            <a:off x="3765653" y="3203496"/>
            <a:ext cx="983755" cy="65904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sz="1904" dirty="0"/>
              <a:t>WS</a:t>
            </a:r>
          </a:p>
        </p:txBody>
      </p:sp>
      <p:sp>
        <p:nvSpPr>
          <p:cNvPr id="14" name="Rectangle 13">
            <a:extLst>
              <a:ext uri="{FF2B5EF4-FFF2-40B4-BE49-F238E27FC236}">
                <a16:creationId xmlns:a16="http://schemas.microsoft.com/office/drawing/2014/main" id="{B5E44D03-0791-4474-AC31-CC03179896F9}"/>
              </a:ext>
            </a:extLst>
          </p:cNvPr>
          <p:cNvSpPr/>
          <p:nvPr/>
        </p:nvSpPr>
        <p:spPr>
          <a:xfrm>
            <a:off x="1257954" y="3105574"/>
            <a:ext cx="2120545" cy="1272986"/>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de-AT" sz="2448" dirty="0" err="1"/>
              <a:t>Blazor</a:t>
            </a:r>
            <a:endParaRPr lang="de-AT" sz="2448" dirty="0"/>
          </a:p>
        </p:txBody>
      </p:sp>
      <p:sp>
        <p:nvSpPr>
          <p:cNvPr id="19" name="Rectangle 18">
            <a:extLst>
              <a:ext uri="{FF2B5EF4-FFF2-40B4-BE49-F238E27FC236}">
                <a16:creationId xmlns:a16="http://schemas.microsoft.com/office/drawing/2014/main" id="{F6A3FED7-004F-495D-B274-206FF1828EE0}"/>
              </a:ext>
            </a:extLst>
          </p:cNvPr>
          <p:cNvSpPr/>
          <p:nvPr/>
        </p:nvSpPr>
        <p:spPr>
          <a:xfrm>
            <a:off x="1263551" y="3105574"/>
            <a:ext cx="2120545" cy="1272986"/>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de-AT" sz="2448" dirty="0" err="1"/>
              <a:t>Blazor</a:t>
            </a:r>
            <a:r>
              <a:rPr lang="de-AT" sz="2448" dirty="0"/>
              <a:t> (JS)</a:t>
            </a:r>
          </a:p>
        </p:txBody>
      </p:sp>
    </p:spTree>
    <p:extLst>
      <p:ext uri="{BB962C8B-B14F-4D97-AF65-F5344CB8AC3E}">
        <p14:creationId xmlns:p14="http://schemas.microsoft.com/office/powerpoint/2010/main" val="3538081286"/>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fade">
                                      <p:cBhvr>
                                        <p:cTn id="7" dur="500"/>
                                        <p:tgtEl>
                                          <p:spTgt spid="10">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xEl>
                                              <p:pRg st="1" end="1"/>
                                            </p:txEl>
                                          </p:spTgt>
                                        </p:tgtEl>
                                        <p:attrNameLst>
                                          <p:attrName>style.visibility</p:attrName>
                                        </p:attrNameLst>
                                      </p:cBhvr>
                                      <p:to>
                                        <p:strVal val="visible"/>
                                      </p:to>
                                    </p:set>
                                    <p:animEffect transition="in" filter="fade">
                                      <p:cBhvr>
                                        <p:cTn id="10" dur="500"/>
                                        <p:tgtEl>
                                          <p:spTgt spid="10">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0">
                                            <p:txEl>
                                              <p:pRg st="2" end="2"/>
                                            </p:txEl>
                                          </p:spTgt>
                                        </p:tgtEl>
                                        <p:attrNameLst>
                                          <p:attrName>style.visibility</p:attrName>
                                        </p:attrNameLst>
                                      </p:cBhvr>
                                      <p:to>
                                        <p:strVal val="visible"/>
                                      </p:to>
                                    </p:set>
                                    <p:animEffect transition="in" filter="fade">
                                      <p:cBhvr>
                                        <p:cTn id="13" dur="500"/>
                                        <p:tgtEl>
                                          <p:spTgt spid="10">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0">
                                            <p:txEl>
                                              <p:pRg st="3" end="3"/>
                                            </p:txEl>
                                          </p:spTgt>
                                        </p:tgtEl>
                                        <p:attrNameLst>
                                          <p:attrName>style.visibility</p:attrName>
                                        </p:attrNameLst>
                                      </p:cBhvr>
                                      <p:to>
                                        <p:strVal val="visible"/>
                                      </p:to>
                                    </p:set>
                                    <p:animEffect transition="in" filter="fade">
                                      <p:cBhvr>
                                        <p:cTn id="16" dur="500"/>
                                        <p:tgtEl>
                                          <p:spTgt spid="10">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0">
                                            <p:txEl>
                                              <p:pRg st="4" end="4"/>
                                            </p:txEl>
                                          </p:spTgt>
                                        </p:tgtEl>
                                        <p:attrNameLst>
                                          <p:attrName>style.visibility</p:attrName>
                                        </p:attrNameLst>
                                      </p:cBhvr>
                                      <p:to>
                                        <p:strVal val="visible"/>
                                      </p:to>
                                    </p:set>
                                    <p:animEffect transition="in" filter="fade">
                                      <p:cBhvr>
                                        <p:cTn id="19" dur="500"/>
                                        <p:tgtEl>
                                          <p:spTgt spid="10">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10">
                                            <p:txEl>
                                              <p:pRg st="5" end="5"/>
                                            </p:txEl>
                                          </p:spTgt>
                                        </p:tgtEl>
                                        <p:attrNameLst>
                                          <p:attrName>style.visibility</p:attrName>
                                        </p:attrNameLst>
                                      </p:cBhvr>
                                      <p:to>
                                        <p:strVal val="visible"/>
                                      </p:to>
                                    </p:set>
                                    <p:animEffect transition="in" filter="fade">
                                      <p:cBhvr>
                                        <p:cTn id="24" dur="500"/>
                                        <p:tgtEl>
                                          <p:spTgt spid="10">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15"/>
                                        </p:tgtEl>
                                        <p:attrNameLst>
                                          <p:attrName>style.visibility</p:attrName>
                                        </p:attrNameLst>
                                      </p:cBhvr>
                                      <p:to>
                                        <p:strVal val="visible"/>
                                      </p:to>
                                    </p:set>
                                    <p:animEffect transition="in" filter="fade">
                                      <p:cBhvr>
                                        <p:cTn id="29" dur="500"/>
                                        <p:tgtEl>
                                          <p:spTgt spid="15"/>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16"/>
                                        </p:tgtEl>
                                        <p:attrNameLst>
                                          <p:attrName>style.visibility</p:attrName>
                                        </p:attrNameLst>
                                      </p:cBhvr>
                                      <p:to>
                                        <p:strVal val="visible"/>
                                      </p:to>
                                    </p:set>
                                    <p:animEffect transition="in" filter="fade">
                                      <p:cBhvr>
                                        <p:cTn id="34" dur="500"/>
                                        <p:tgtEl>
                                          <p:spTgt spid="16"/>
                                        </p:tgtEl>
                                      </p:cBhvr>
                                    </p:animEffect>
                                  </p:childTnLst>
                                </p:cTn>
                              </p:par>
                            </p:childTnLst>
                          </p:cTn>
                        </p:par>
                      </p:childTnLst>
                    </p:cTn>
                  </p:par>
                  <p:par>
                    <p:cTn id="35" fill="hold">
                      <p:stCondLst>
                        <p:cond delay="indefinite"/>
                      </p:stCondLst>
                      <p:childTnLst>
                        <p:par>
                          <p:cTn id="36" fill="hold">
                            <p:stCondLst>
                              <p:cond delay="0"/>
                            </p:stCondLst>
                            <p:childTnLst>
                              <p:par>
                                <p:cTn id="37" presetID="42" presetClass="path" presetSubtype="0" accel="50000" decel="50000" fill="hold" grpId="0" nodeType="clickEffect">
                                  <p:stCondLst>
                                    <p:cond delay="0"/>
                                  </p:stCondLst>
                                  <p:childTnLst>
                                    <p:animMotion origin="layout" path="M -4.72222E-6 3.45679E-6 L 0.31372 -0.00679 " pathEditMode="relative" rAng="0" ptsTypes="AA">
                                      <p:cBhvr>
                                        <p:cTn id="38" dur="2000" fill="hold"/>
                                        <p:tgtEl>
                                          <p:spTgt spid="14"/>
                                        </p:tgtEl>
                                        <p:attrNameLst>
                                          <p:attrName>ppt_x</p:attrName>
                                          <p:attrName>ppt_y</p:attrName>
                                        </p:attrNameLst>
                                      </p:cBhvr>
                                      <p:rCtr x="15677" y="-340"/>
                                    </p:animMotion>
                                  </p:childTnLst>
                                </p:cTn>
                              </p:par>
                              <p:par>
                                <p:cTn id="39" presetID="10" presetClass="exit" presetSubtype="0" fill="hold" grpId="0" nodeType="withEffect">
                                  <p:stCondLst>
                                    <p:cond delay="0"/>
                                  </p:stCondLst>
                                  <p:childTnLst>
                                    <p:animEffect transition="out" filter="fade">
                                      <p:cBhvr>
                                        <p:cTn id="40" dur="500"/>
                                        <p:tgtEl>
                                          <p:spTgt spid="13"/>
                                        </p:tgtEl>
                                      </p:cBhvr>
                                    </p:animEffect>
                                    <p:set>
                                      <p:cBhvr>
                                        <p:cTn id="41" dur="1" fill="hold">
                                          <p:stCondLst>
                                            <p:cond delay="499"/>
                                          </p:stCondLst>
                                        </p:cTn>
                                        <p:tgtEl>
                                          <p:spTgt spid="13"/>
                                        </p:tgtEl>
                                        <p:attrNameLst>
                                          <p:attrName>style.visibility</p:attrName>
                                        </p:attrNameLst>
                                      </p:cBhvr>
                                      <p:to>
                                        <p:strVal val="hidden"/>
                                      </p:to>
                                    </p:set>
                                  </p:childTnLst>
                                </p:cTn>
                              </p:par>
                              <p:par>
                                <p:cTn id="42" presetID="10" presetClass="entr" presetSubtype="0" fill="hold" grpId="0" nodeType="withEffect">
                                  <p:stCondLst>
                                    <p:cond delay="0"/>
                                  </p:stCondLst>
                                  <p:childTnLst>
                                    <p:set>
                                      <p:cBhvr>
                                        <p:cTn id="43" dur="1" fill="hold">
                                          <p:stCondLst>
                                            <p:cond delay="0"/>
                                          </p:stCondLst>
                                        </p:cTn>
                                        <p:tgtEl>
                                          <p:spTgt spid="18"/>
                                        </p:tgtEl>
                                        <p:attrNameLst>
                                          <p:attrName>style.visibility</p:attrName>
                                        </p:attrNameLst>
                                      </p:cBhvr>
                                      <p:to>
                                        <p:strVal val="visible"/>
                                      </p:to>
                                    </p:set>
                                    <p:animEffect transition="in" filter="fade">
                                      <p:cBhvr>
                                        <p:cTn id="44" dur="500"/>
                                        <p:tgtEl>
                                          <p:spTgt spid="18"/>
                                        </p:tgtEl>
                                      </p:cBhvr>
                                    </p:animEffect>
                                  </p:childTnLst>
                                </p:cTn>
                              </p:par>
                            </p:childTnLst>
                          </p:cTn>
                        </p:par>
                        <p:par>
                          <p:cTn id="45" fill="hold">
                            <p:stCondLst>
                              <p:cond delay="2000"/>
                            </p:stCondLst>
                            <p:childTnLst>
                              <p:par>
                                <p:cTn id="46" presetID="10" presetClass="entr" presetSubtype="0" fill="hold" grpId="0" nodeType="afterEffect">
                                  <p:stCondLst>
                                    <p:cond delay="0"/>
                                  </p:stCondLst>
                                  <p:childTnLst>
                                    <p:set>
                                      <p:cBhvr>
                                        <p:cTn id="47" dur="1" fill="hold">
                                          <p:stCondLst>
                                            <p:cond delay="0"/>
                                          </p:stCondLst>
                                        </p:cTn>
                                        <p:tgtEl>
                                          <p:spTgt spid="19"/>
                                        </p:tgtEl>
                                        <p:attrNameLst>
                                          <p:attrName>style.visibility</p:attrName>
                                        </p:attrNameLst>
                                      </p:cBhvr>
                                      <p:to>
                                        <p:strVal val="visible"/>
                                      </p:to>
                                    </p:set>
                                    <p:animEffect transition="in" filter="fade">
                                      <p:cBhvr>
                                        <p:cTn id="48" dur="500"/>
                                        <p:tgtEl>
                                          <p:spTgt spid="19"/>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10">
                                            <p:txEl>
                                              <p:pRg st="6" end="6"/>
                                            </p:txEl>
                                          </p:spTgt>
                                        </p:tgtEl>
                                        <p:attrNameLst>
                                          <p:attrName>style.visibility</p:attrName>
                                        </p:attrNameLst>
                                      </p:cBhvr>
                                      <p:to>
                                        <p:strVal val="visible"/>
                                      </p:to>
                                    </p:set>
                                    <p:animEffect transition="in" filter="fade">
                                      <p:cBhvr>
                                        <p:cTn id="53" dur="500"/>
                                        <p:tgtEl>
                                          <p:spTgt spid="10">
                                            <p:txEl>
                                              <p:pRg st="6" end="6"/>
                                            </p:txEl>
                                          </p:spTgt>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10">
                                            <p:txEl>
                                              <p:pRg st="7" end="7"/>
                                            </p:txEl>
                                          </p:spTgt>
                                        </p:tgtEl>
                                        <p:attrNameLst>
                                          <p:attrName>style.visibility</p:attrName>
                                        </p:attrNameLst>
                                      </p:cBhvr>
                                      <p:to>
                                        <p:strVal val="visible"/>
                                      </p:to>
                                    </p:set>
                                    <p:animEffect transition="in" filter="fade">
                                      <p:cBhvr>
                                        <p:cTn id="56" dur="500"/>
                                        <p:tgtEl>
                                          <p:spTgt spid="10">
                                            <p:txEl>
                                              <p:pRg st="7" end="7"/>
                                            </p:txEl>
                                          </p:spTgt>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10">
                                            <p:txEl>
                                              <p:pRg st="8" end="8"/>
                                            </p:txEl>
                                          </p:spTgt>
                                        </p:tgtEl>
                                        <p:attrNameLst>
                                          <p:attrName>style.visibility</p:attrName>
                                        </p:attrNameLst>
                                      </p:cBhvr>
                                      <p:to>
                                        <p:strVal val="visible"/>
                                      </p:to>
                                    </p:set>
                                    <p:animEffect transition="in" filter="fade">
                                      <p:cBhvr>
                                        <p:cTn id="59" dur="500"/>
                                        <p:tgtEl>
                                          <p:spTgt spid="10">
                                            <p:txEl>
                                              <p:pRg st="8" end="8"/>
                                            </p:txEl>
                                          </p:spTgt>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10">
                                            <p:txEl>
                                              <p:pRg st="9" end="9"/>
                                            </p:txEl>
                                          </p:spTgt>
                                        </p:tgtEl>
                                        <p:attrNameLst>
                                          <p:attrName>style.visibility</p:attrName>
                                        </p:attrNameLst>
                                      </p:cBhvr>
                                      <p:to>
                                        <p:strVal val="visible"/>
                                      </p:to>
                                    </p:set>
                                    <p:animEffect transition="in" filter="fade">
                                      <p:cBhvr>
                                        <p:cTn id="62" dur="500"/>
                                        <p:tgtEl>
                                          <p:spTgt spid="10">
                                            <p:txEl>
                                              <p:pRg st="9" end="9"/>
                                            </p:txEl>
                                          </p:spTgt>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10">
                                            <p:txEl>
                                              <p:pRg st="10" end="10"/>
                                            </p:txEl>
                                          </p:spTgt>
                                        </p:tgtEl>
                                        <p:attrNameLst>
                                          <p:attrName>style.visibility</p:attrName>
                                        </p:attrNameLst>
                                      </p:cBhvr>
                                      <p:to>
                                        <p:strVal val="visible"/>
                                      </p:to>
                                    </p:set>
                                    <p:animEffect transition="in" filter="fade">
                                      <p:cBhvr>
                                        <p:cTn id="65" dur="500"/>
                                        <p:tgtEl>
                                          <p:spTgt spid="10">
                                            <p:txEl>
                                              <p:pRg st="10" end="10"/>
                                            </p:txEl>
                                          </p:spTgt>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10">
                                            <p:txEl>
                                              <p:pRg st="11" end="11"/>
                                            </p:txEl>
                                          </p:spTgt>
                                        </p:tgtEl>
                                        <p:attrNameLst>
                                          <p:attrName>style.visibility</p:attrName>
                                        </p:attrNameLst>
                                      </p:cBhvr>
                                      <p:to>
                                        <p:strVal val="visible"/>
                                      </p:to>
                                    </p:set>
                                    <p:animEffect transition="in" filter="fade">
                                      <p:cBhvr>
                                        <p:cTn id="68" dur="500"/>
                                        <p:tgtEl>
                                          <p:spTgt spid="10">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uiExpand="1" build="p"/>
      <p:bldP spid="13" grpId="0" animBg="1"/>
      <p:bldP spid="15" grpId="0" animBg="1"/>
      <p:bldP spid="16" grpId="0" animBg="1"/>
      <p:bldP spid="18" grpId="0" animBg="1"/>
      <p:bldP spid="14" grpId="0" animBg="1"/>
      <p:bldP spid="19"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189831" y="2989430"/>
            <a:ext cx="10056812" cy="1015663"/>
          </a:xfrm>
        </p:spPr>
        <p:txBody>
          <a:bodyPr/>
          <a:lstStyle/>
          <a:p>
            <a:pPr lvl="0" algn="ctr" defTabSz="932060">
              <a:lnSpc>
                <a:spcPct val="100000"/>
              </a:lnSpc>
              <a:spcBef>
                <a:spcPts val="0"/>
              </a:spcBef>
              <a:defRPr/>
            </a:pPr>
            <a:r>
              <a:rPr lang="en-US" sz="5400" dirty="0"/>
              <a:t>Demo: </a:t>
            </a:r>
            <a:r>
              <a:rPr lang="en-US" sz="5400" dirty="0" err="1"/>
              <a:t>Blazor</a:t>
            </a:r>
            <a:endParaRPr lang="en-US" sz="1200" dirty="0"/>
          </a:p>
        </p:txBody>
      </p:sp>
    </p:spTree>
    <p:extLst>
      <p:ext uri="{BB962C8B-B14F-4D97-AF65-F5344CB8AC3E}">
        <p14:creationId xmlns:p14="http://schemas.microsoft.com/office/powerpoint/2010/main" val="13244783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300"/>
                                        <p:tgtEl>
                                          <p:spTgt spid="3"/>
                                        </p:tgtEl>
                                      </p:cBhvr>
                                    </p:animEffect>
                                  </p:childTnLst>
                                </p:cTn>
                              </p:par>
                              <p:par>
                                <p:cTn id="8" presetID="35" presetClass="path" presetSubtype="0" decel="100000" fill="hold" grpId="1" nodeType="withEffect">
                                  <p:stCondLst>
                                    <p:cond delay="0"/>
                                  </p:stCondLst>
                                  <p:childTnLst>
                                    <p:animMotion origin="layout" path="M -0.05553 0.00023 L -7.07174E-7 0.00023 " pathEditMode="relative" rAng="0" ptsTypes="AA">
                                      <p:cBhvr>
                                        <p:cTn id="9" dur="400" fill="hold"/>
                                        <p:tgtEl>
                                          <p:spTgt spid="3"/>
                                        </p:tgtEl>
                                        <p:attrNameLst>
                                          <p:attrName>ppt_x</p:attrName>
                                          <p:attrName>ppt_y</p:attrName>
                                        </p:attrNameLst>
                                      </p:cBhvr>
                                      <p:rCtr x="277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6938944-6D12-9640-BCE0-52112781CB01}"/>
              </a:ext>
            </a:extLst>
          </p:cNvPr>
          <p:cNvSpPr>
            <a:spLocks noGrp="1"/>
          </p:cNvSpPr>
          <p:nvPr>
            <p:ph type="title"/>
          </p:nvPr>
        </p:nvSpPr>
        <p:spPr/>
        <p:txBody>
          <a:bodyPr/>
          <a:lstStyle/>
          <a:p>
            <a:r>
              <a:rPr lang="en-US" dirty="0" err="1"/>
              <a:t>Blazor</a:t>
            </a:r>
            <a:r>
              <a:rPr lang="en-US" dirty="0"/>
              <a:t> + Xamarin</a:t>
            </a:r>
          </a:p>
        </p:txBody>
      </p:sp>
    </p:spTree>
    <p:extLst>
      <p:ext uri="{BB962C8B-B14F-4D97-AF65-F5344CB8AC3E}">
        <p14:creationId xmlns:p14="http://schemas.microsoft.com/office/powerpoint/2010/main" val="1917273240"/>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7D933A-4064-4FB6-9C3A-B37514866A53}"/>
              </a:ext>
            </a:extLst>
          </p:cNvPr>
          <p:cNvSpPr>
            <a:spLocks noGrp="1"/>
          </p:cNvSpPr>
          <p:nvPr>
            <p:ph type="title"/>
          </p:nvPr>
        </p:nvSpPr>
        <p:spPr/>
        <p:txBody>
          <a:bodyPr/>
          <a:lstStyle/>
          <a:p>
            <a:r>
              <a:rPr lang="de-AT" dirty="0"/>
              <a:t>Code sharing</a:t>
            </a:r>
          </a:p>
        </p:txBody>
      </p:sp>
      <p:sp>
        <p:nvSpPr>
          <p:cNvPr id="10" name="Text Placeholder 9">
            <a:extLst>
              <a:ext uri="{FF2B5EF4-FFF2-40B4-BE49-F238E27FC236}">
                <a16:creationId xmlns:a16="http://schemas.microsoft.com/office/drawing/2014/main" id="{580C7B03-6CEB-442D-86D2-3EE1329B3CCE}"/>
              </a:ext>
            </a:extLst>
          </p:cNvPr>
          <p:cNvSpPr>
            <a:spLocks noGrp="1"/>
          </p:cNvSpPr>
          <p:nvPr>
            <p:ph type="body" sz="quarter" idx="24"/>
          </p:nvPr>
        </p:nvSpPr>
        <p:spPr>
          <a:xfrm>
            <a:off x="8405228" y="1636745"/>
            <a:ext cx="3689163" cy="4327851"/>
          </a:xfrm>
        </p:spPr>
        <p:txBody>
          <a:bodyPr/>
          <a:lstStyle/>
          <a:p>
            <a:endParaRPr lang="de-AT" dirty="0"/>
          </a:p>
          <a:p>
            <a:pPr lvl="1"/>
            <a:r>
              <a:rPr lang="de-AT" sz="2400" dirty="0"/>
              <a:t>SPA consumes State from Blazor Pages and Components</a:t>
            </a:r>
          </a:p>
          <a:p>
            <a:pPr lvl="1"/>
            <a:endParaRPr lang="de-AT" sz="2400" dirty="0"/>
          </a:p>
          <a:p>
            <a:pPr lvl="1"/>
            <a:r>
              <a:rPr lang="de-AT" sz="2400" dirty="0"/>
              <a:t>XF ViewModels Consumes State from ViewModel </a:t>
            </a:r>
          </a:p>
          <a:p>
            <a:pPr lvl="1"/>
            <a:endParaRPr lang="de-AT" sz="2400" dirty="0"/>
          </a:p>
          <a:p>
            <a:pPr lvl="1"/>
            <a:r>
              <a:rPr lang="de-AT" sz="2400" dirty="0"/>
              <a:t>Same Models</a:t>
            </a:r>
          </a:p>
          <a:p>
            <a:pPr lvl="1"/>
            <a:r>
              <a:rPr lang="de-AT" sz="2400" dirty="0"/>
              <a:t>Same Services</a:t>
            </a:r>
          </a:p>
          <a:p>
            <a:pPr lvl="1"/>
            <a:r>
              <a:rPr lang="de-AT" sz="2400" dirty="0"/>
              <a:t>Common Dependencies</a:t>
            </a:r>
          </a:p>
          <a:p>
            <a:pPr lvl="1"/>
            <a:r>
              <a:rPr lang="de-AT" sz="2400" dirty="0"/>
              <a:t>Common Styles</a:t>
            </a:r>
          </a:p>
          <a:p>
            <a:pPr lvl="1"/>
            <a:r>
              <a:rPr lang="de-AT" sz="2400" dirty="0"/>
              <a:t>Common Tests</a:t>
            </a:r>
          </a:p>
        </p:txBody>
      </p:sp>
      <p:sp>
        <p:nvSpPr>
          <p:cNvPr id="11" name="Text Placeholder 10">
            <a:extLst>
              <a:ext uri="{FF2B5EF4-FFF2-40B4-BE49-F238E27FC236}">
                <a16:creationId xmlns:a16="http://schemas.microsoft.com/office/drawing/2014/main" id="{F7D7B6A7-7723-46B0-8963-FA83B2FBA845}"/>
              </a:ext>
            </a:extLst>
          </p:cNvPr>
          <p:cNvSpPr>
            <a:spLocks noGrp="1"/>
          </p:cNvSpPr>
          <p:nvPr>
            <p:ph type="body" sz="quarter" idx="25"/>
          </p:nvPr>
        </p:nvSpPr>
        <p:spPr/>
        <p:txBody>
          <a:bodyPr/>
          <a:lstStyle/>
          <a:p>
            <a:endParaRPr lang="de-AT"/>
          </a:p>
        </p:txBody>
      </p:sp>
      <p:sp>
        <p:nvSpPr>
          <p:cNvPr id="12" name="Rectangle 11">
            <a:extLst>
              <a:ext uri="{FF2B5EF4-FFF2-40B4-BE49-F238E27FC236}">
                <a16:creationId xmlns:a16="http://schemas.microsoft.com/office/drawing/2014/main" id="{2B353CE6-EEE9-43F6-A1A2-137FE79DE6A8}"/>
              </a:ext>
            </a:extLst>
          </p:cNvPr>
          <p:cNvSpPr/>
          <p:nvPr/>
        </p:nvSpPr>
        <p:spPr>
          <a:xfrm>
            <a:off x="630247" y="406967"/>
            <a:ext cx="2860591" cy="21525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de-AT" sz="2448" dirty="0"/>
              <a:t>SPA</a:t>
            </a:r>
          </a:p>
        </p:txBody>
      </p:sp>
      <p:sp>
        <p:nvSpPr>
          <p:cNvPr id="13" name="Rectangle 12">
            <a:extLst>
              <a:ext uri="{FF2B5EF4-FFF2-40B4-BE49-F238E27FC236}">
                <a16:creationId xmlns:a16="http://schemas.microsoft.com/office/drawing/2014/main" id="{0E2BA82B-3C47-48F8-A2A4-15169E618577}"/>
              </a:ext>
            </a:extLst>
          </p:cNvPr>
          <p:cNvSpPr/>
          <p:nvPr/>
        </p:nvSpPr>
        <p:spPr>
          <a:xfrm>
            <a:off x="826091" y="994499"/>
            <a:ext cx="2437283" cy="518698"/>
          </a:xfrm>
          <a:prstGeom prst="rect">
            <a:avLst/>
          </a:prstGeom>
          <a:solidFill>
            <a:schemeClr val="tx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de-AT" sz="2448" dirty="0"/>
              <a:t>Pages</a:t>
            </a:r>
          </a:p>
        </p:txBody>
      </p:sp>
      <p:sp>
        <p:nvSpPr>
          <p:cNvPr id="15" name="Rectangle 14">
            <a:extLst>
              <a:ext uri="{FF2B5EF4-FFF2-40B4-BE49-F238E27FC236}">
                <a16:creationId xmlns:a16="http://schemas.microsoft.com/office/drawing/2014/main" id="{602F5129-7880-4202-85F8-A49A6CA8190E}"/>
              </a:ext>
            </a:extLst>
          </p:cNvPr>
          <p:cNvSpPr/>
          <p:nvPr/>
        </p:nvSpPr>
        <p:spPr>
          <a:xfrm>
            <a:off x="4823211" y="398125"/>
            <a:ext cx="2937660" cy="21525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de-AT" sz="2448" dirty="0"/>
              <a:t>Xamarin.Forms</a:t>
            </a:r>
          </a:p>
        </p:txBody>
      </p:sp>
      <p:sp>
        <p:nvSpPr>
          <p:cNvPr id="16" name="Rectangle 15">
            <a:extLst>
              <a:ext uri="{FF2B5EF4-FFF2-40B4-BE49-F238E27FC236}">
                <a16:creationId xmlns:a16="http://schemas.microsoft.com/office/drawing/2014/main" id="{71F139B0-F300-4764-AC94-6311FD0481F1}"/>
              </a:ext>
            </a:extLst>
          </p:cNvPr>
          <p:cNvSpPr/>
          <p:nvPr/>
        </p:nvSpPr>
        <p:spPr>
          <a:xfrm>
            <a:off x="5019055" y="985657"/>
            <a:ext cx="2545972" cy="518698"/>
          </a:xfrm>
          <a:prstGeom prst="rect">
            <a:avLst/>
          </a:prstGeom>
          <a:solidFill>
            <a:schemeClr val="tx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de-AT" sz="2448" dirty="0"/>
              <a:t>Views</a:t>
            </a:r>
          </a:p>
        </p:txBody>
      </p:sp>
      <p:grpSp>
        <p:nvGrpSpPr>
          <p:cNvPr id="3" name="Group 2">
            <a:extLst>
              <a:ext uri="{FF2B5EF4-FFF2-40B4-BE49-F238E27FC236}">
                <a16:creationId xmlns:a16="http://schemas.microsoft.com/office/drawing/2014/main" id="{BFE9B71A-A449-43EE-B3CF-2F2233ED46A4}"/>
              </a:ext>
            </a:extLst>
          </p:cNvPr>
          <p:cNvGrpSpPr/>
          <p:nvPr/>
        </p:nvGrpSpPr>
        <p:grpSpPr>
          <a:xfrm>
            <a:off x="1687236" y="3370226"/>
            <a:ext cx="5051961" cy="2937660"/>
            <a:chOff x="2900136" y="3950266"/>
            <a:chExt cx="5051961" cy="2937660"/>
          </a:xfrm>
        </p:grpSpPr>
        <p:sp>
          <p:nvSpPr>
            <p:cNvPr id="22" name="Rectangle 21">
              <a:extLst>
                <a:ext uri="{FF2B5EF4-FFF2-40B4-BE49-F238E27FC236}">
                  <a16:creationId xmlns:a16="http://schemas.microsoft.com/office/drawing/2014/main" id="{469674A9-2D1E-454D-836F-4315A8FA36D1}"/>
                </a:ext>
              </a:extLst>
            </p:cNvPr>
            <p:cNvSpPr/>
            <p:nvPr/>
          </p:nvSpPr>
          <p:spPr>
            <a:xfrm>
              <a:off x="2900136" y="3950266"/>
              <a:ext cx="5051961" cy="29376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de-AT" sz="2448" dirty="0"/>
                <a:t>Shared</a:t>
              </a:r>
            </a:p>
          </p:txBody>
        </p:sp>
        <p:sp>
          <p:nvSpPr>
            <p:cNvPr id="23" name="Rectangle 22">
              <a:extLst>
                <a:ext uri="{FF2B5EF4-FFF2-40B4-BE49-F238E27FC236}">
                  <a16:creationId xmlns:a16="http://schemas.microsoft.com/office/drawing/2014/main" id="{E504CCFC-E3AA-4224-BAA8-A69D01897F65}"/>
                </a:ext>
              </a:extLst>
            </p:cNvPr>
            <p:cNvSpPr/>
            <p:nvPr/>
          </p:nvSpPr>
          <p:spPr>
            <a:xfrm>
              <a:off x="3202828" y="4531546"/>
              <a:ext cx="2092442" cy="584662"/>
            </a:xfrm>
            <a:prstGeom prst="rect">
              <a:avLst/>
            </a:prstGeom>
            <a:solidFill>
              <a:schemeClr val="tx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de-AT" sz="2448" dirty="0"/>
                <a:t>Models</a:t>
              </a:r>
            </a:p>
          </p:txBody>
        </p:sp>
        <p:sp>
          <p:nvSpPr>
            <p:cNvPr id="24" name="Rectangle 23">
              <a:extLst>
                <a:ext uri="{FF2B5EF4-FFF2-40B4-BE49-F238E27FC236}">
                  <a16:creationId xmlns:a16="http://schemas.microsoft.com/office/drawing/2014/main" id="{2337738E-06F5-404E-AA22-AC46E6B776B9}"/>
                </a:ext>
              </a:extLst>
            </p:cNvPr>
            <p:cNvSpPr/>
            <p:nvPr/>
          </p:nvSpPr>
          <p:spPr>
            <a:xfrm>
              <a:off x="3184674" y="5275717"/>
              <a:ext cx="2092444" cy="584662"/>
            </a:xfrm>
            <a:prstGeom prst="rect">
              <a:avLst/>
            </a:prstGeom>
            <a:solidFill>
              <a:schemeClr val="tx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de-AT" sz="2448" dirty="0"/>
                <a:t>States</a:t>
              </a:r>
            </a:p>
          </p:txBody>
        </p:sp>
        <p:sp>
          <p:nvSpPr>
            <p:cNvPr id="25" name="Rectangle 24">
              <a:extLst>
                <a:ext uri="{FF2B5EF4-FFF2-40B4-BE49-F238E27FC236}">
                  <a16:creationId xmlns:a16="http://schemas.microsoft.com/office/drawing/2014/main" id="{0B664FFB-2453-4E28-8A27-9F6965FCDFCE}"/>
                </a:ext>
              </a:extLst>
            </p:cNvPr>
            <p:cNvSpPr/>
            <p:nvPr/>
          </p:nvSpPr>
          <p:spPr>
            <a:xfrm>
              <a:off x="5521836" y="5272366"/>
              <a:ext cx="2092444" cy="584662"/>
            </a:xfrm>
            <a:prstGeom prst="rect">
              <a:avLst/>
            </a:prstGeom>
            <a:solidFill>
              <a:schemeClr val="tx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de-AT" sz="2448" dirty="0"/>
                <a:t>Styles</a:t>
              </a:r>
            </a:p>
          </p:txBody>
        </p:sp>
        <p:sp>
          <p:nvSpPr>
            <p:cNvPr id="26" name="Rectangle 25">
              <a:extLst>
                <a:ext uri="{FF2B5EF4-FFF2-40B4-BE49-F238E27FC236}">
                  <a16:creationId xmlns:a16="http://schemas.microsoft.com/office/drawing/2014/main" id="{C9966F0E-A929-4C57-B938-8093CF9DCE3A}"/>
                </a:ext>
              </a:extLst>
            </p:cNvPr>
            <p:cNvSpPr/>
            <p:nvPr/>
          </p:nvSpPr>
          <p:spPr>
            <a:xfrm>
              <a:off x="5521836" y="4529570"/>
              <a:ext cx="2092444" cy="584662"/>
            </a:xfrm>
            <a:prstGeom prst="rect">
              <a:avLst/>
            </a:prstGeom>
            <a:solidFill>
              <a:schemeClr val="tx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de-AT" sz="2448" dirty="0"/>
                <a:t>Services</a:t>
              </a:r>
            </a:p>
          </p:txBody>
        </p:sp>
        <p:sp>
          <p:nvSpPr>
            <p:cNvPr id="27" name="Rectangle 26">
              <a:extLst>
                <a:ext uri="{FF2B5EF4-FFF2-40B4-BE49-F238E27FC236}">
                  <a16:creationId xmlns:a16="http://schemas.microsoft.com/office/drawing/2014/main" id="{AD90C9FA-529B-4C3D-8451-A35ABC3BABF7}"/>
                </a:ext>
              </a:extLst>
            </p:cNvPr>
            <p:cNvSpPr/>
            <p:nvPr/>
          </p:nvSpPr>
          <p:spPr>
            <a:xfrm>
              <a:off x="3166495" y="6024045"/>
              <a:ext cx="2092443" cy="584662"/>
            </a:xfrm>
            <a:prstGeom prst="rect">
              <a:avLst/>
            </a:prstGeom>
            <a:solidFill>
              <a:schemeClr val="tx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de-AT" sz="2448" dirty="0"/>
                <a:t>Dependencies</a:t>
              </a:r>
            </a:p>
          </p:txBody>
        </p:sp>
        <p:sp>
          <p:nvSpPr>
            <p:cNvPr id="28" name="Rectangle 27">
              <a:extLst>
                <a:ext uri="{FF2B5EF4-FFF2-40B4-BE49-F238E27FC236}">
                  <a16:creationId xmlns:a16="http://schemas.microsoft.com/office/drawing/2014/main" id="{F5412C31-0A1E-40B2-A089-F16600FFFD10}"/>
                </a:ext>
              </a:extLst>
            </p:cNvPr>
            <p:cNvSpPr/>
            <p:nvPr/>
          </p:nvSpPr>
          <p:spPr>
            <a:xfrm>
              <a:off x="5521836" y="6024045"/>
              <a:ext cx="2092443" cy="584662"/>
            </a:xfrm>
            <a:prstGeom prst="rect">
              <a:avLst/>
            </a:prstGeom>
            <a:solidFill>
              <a:schemeClr val="tx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de-AT" sz="2448" dirty="0"/>
                <a:t>Tests</a:t>
              </a:r>
            </a:p>
          </p:txBody>
        </p:sp>
      </p:grpSp>
      <p:sp>
        <p:nvSpPr>
          <p:cNvPr id="29" name="Rectangle 28">
            <a:extLst>
              <a:ext uri="{FF2B5EF4-FFF2-40B4-BE49-F238E27FC236}">
                <a16:creationId xmlns:a16="http://schemas.microsoft.com/office/drawing/2014/main" id="{50A4727A-9771-4863-ADAB-2C284980DF3C}"/>
              </a:ext>
            </a:extLst>
          </p:cNvPr>
          <p:cNvSpPr/>
          <p:nvPr/>
        </p:nvSpPr>
        <p:spPr>
          <a:xfrm>
            <a:off x="867050" y="1718807"/>
            <a:ext cx="2396323" cy="518698"/>
          </a:xfrm>
          <a:prstGeom prst="rect">
            <a:avLst/>
          </a:prstGeom>
          <a:solidFill>
            <a:schemeClr val="tx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de-AT" sz="2448" dirty="0"/>
              <a:t>Components</a:t>
            </a:r>
          </a:p>
        </p:txBody>
      </p:sp>
      <p:sp>
        <p:nvSpPr>
          <p:cNvPr id="31" name="Rectangle 30">
            <a:extLst>
              <a:ext uri="{FF2B5EF4-FFF2-40B4-BE49-F238E27FC236}">
                <a16:creationId xmlns:a16="http://schemas.microsoft.com/office/drawing/2014/main" id="{3AFF8E62-A751-4844-B098-9BFDB144D820}"/>
              </a:ext>
            </a:extLst>
          </p:cNvPr>
          <p:cNvSpPr/>
          <p:nvPr/>
        </p:nvSpPr>
        <p:spPr>
          <a:xfrm>
            <a:off x="5019055" y="1702164"/>
            <a:ext cx="2545972" cy="518698"/>
          </a:xfrm>
          <a:prstGeom prst="rect">
            <a:avLst/>
          </a:prstGeom>
          <a:solidFill>
            <a:schemeClr val="tx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de-AT" sz="2448" dirty="0"/>
              <a:t>ViewModels</a:t>
            </a:r>
          </a:p>
        </p:txBody>
      </p:sp>
      <p:sp>
        <p:nvSpPr>
          <p:cNvPr id="38" name="Arrow: Left-Right 37">
            <a:extLst>
              <a:ext uri="{FF2B5EF4-FFF2-40B4-BE49-F238E27FC236}">
                <a16:creationId xmlns:a16="http://schemas.microsoft.com/office/drawing/2014/main" id="{8A4E404D-06BF-43F7-A497-79774CD9E8D0}"/>
              </a:ext>
            </a:extLst>
          </p:cNvPr>
          <p:cNvSpPr/>
          <p:nvPr/>
        </p:nvSpPr>
        <p:spPr>
          <a:xfrm rot="2662407">
            <a:off x="2698339" y="2664961"/>
            <a:ext cx="917681" cy="573811"/>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sz="1904" dirty="0"/>
          </a:p>
        </p:txBody>
      </p:sp>
      <p:sp>
        <p:nvSpPr>
          <p:cNvPr id="39" name="Arrow: Left-Right 38">
            <a:extLst>
              <a:ext uri="{FF2B5EF4-FFF2-40B4-BE49-F238E27FC236}">
                <a16:creationId xmlns:a16="http://schemas.microsoft.com/office/drawing/2014/main" id="{29AF3830-96E7-498F-8574-695CE3C7DB03}"/>
              </a:ext>
            </a:extLst>
          </p:cNvPr>
          <p:cNvSpPr/>
          <p:nvPr/>
        </p:nvSpPr>
        <p:spPr>
          <a:xfrm rot="8014922">
            <a:off x="4452076" y="2654746"/>
            <a:ext cx="917681" cy="573811"/>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sz="1904" dirty="0"/>
          </a:p>
        </p:txBody>
      </p:sp>
    </p:spTree>
    <p:extLst>
      <p:ext uri="{BB962C8B-B14F-4D97-AF65-F5344CB8AC3E}">
        <p14:creationId xmlns:p14="http://schemas.microsoft.com/office/powerpoint/2010/main" val="3896784460"/>
      </p:ext>
    </p:extLst>
  </p:cSld>
  <p:clrMapOvr>
    <a:masterClrMapping/>
  </p:clrMapOvr>
  <p:transition spd="slow">
    <p:push/>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189831" y="2989430"/>
            <a:ext cx="10056812" cy="1015663"/>
          </a:xfrm>
        </p:spPr>
        <p:txBody>
          <a:bodyPr/>
          <a:lstStyle/>
          <a:p>
            <a:pPr lvl="0" algn="ctr" defTabSz="932060">
              <a:lnSpc>
                <a:spcPct val="100000"/>
              </a:lnSpc>
              <a:spcBef>
                <a:spcPts val="0"/>
              </a:spcBef>
              <a:defRPr/>
            </a:pPr>
            <a:r>
              <a:rPr lang="en-US" sz="5400" dirty="0"/>
              <a:t>Demo: </a:t>
            </a:r>
            <a:r>
              <a:rPr lang="en-US" sz="5400" dirty="0" err="1"/>
              <a:t>Blazor</a:t>
            </a:r>
            <a:r>
              <a:rPr lang="en-US" sz="5400" dirty="0"/>
              <a:t> + Xamarin</a:t>
            </a:r>
            <a:endParaRPr lang="en-US" sz="1200" dirty="0"/>
          </a:p>
        </p:txBody>
      </p:sp>
    </p:spTree>
    <p:extLst>
      <p:ext uri="{BB962C8B-B14F-4D97-AF65-F5344CB8AC3E}">
        <p14:creationId xmlns:p14="http://schemas.microsoft.com/office/powerpoint/2010/main" val="2618826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300"/>
                                        <p:tgtEl>
                                          <p:spTgt spid="3"/>
                                        </p:tgtEl>
                                      </p:cBhvr>
                                    </p:animEffect>
                                  </p:childTnLst>
                                </p:cTn>
                              </p:par>
                              <p:par>
                                <p:cTn id="8" presetID="35" presetClass="path" presetSubtype="0" decel="100000" fill="hold" grpId="1" nodeType="withEffect">
                                  <p:stCondLst>
                                    <p:cond delay="0"/>
                                  </p:stCondLst>
                                  <p:childTnLst>
                                    <p:animMotion origin="layout" path="M -0.05553 0.00023 L -7.07174E-7 0.00023 " pathEditMode="relative" rAng="0" ptsTypes="AA">
                                      <p:cBhvr>
                                        <p:cTn id="9" dur="400" fill="hold"/>
                                        <p:tgtEl>
                                          <p:spTgt spid="3"/>
                                        </p:tgtEl>
                                        <p:attrNameLst>
                                          <p:attrName>ppt_x</p:attrName>
                                          <p:attrName>ppt_y</p:attrName>
                                        </p:attrNameLst>
                                      </p:cBhvr>
                                      <p:rCtr x="277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6938944-6D12-9640-BCE0-52112781CB01}"/>
              </a:ext>
            </a:extLst>
          </p:cNvPr>
          <p:cNvSpPr>
            <a:spLocks noGrp="1"/>
          </p:cNvSpPr>
          <p:nvPr>
            <p:ph type="title"/>
          </p:nvPr>
        </p:nvSpPr>
        <p:spPr/>
        <p:txBody>
          <a:bodyPr/>
          <a:lstStyle/>
          <a:p>
            <a:r>
              <a:rPr lang="en-US" dirty="0"/>
              <a:t>OOUI</a:t>
            </a:r>
          </a:p>
        </p:txBody>
      </p:sp>
    </p:spTree>
    <p:extLst>
      <p:ext uri="{BB962C8B-B14F-4D97-AF65-F5344CB8AC3E}">
        <p14:creationId xmlns:p14="http://schemas.microsoft.com/office/powerpoint/2010/main" val="3057910622"/>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D8A7CA7-5C57-4DB2-AC4A-99A78188B22A}"/>
              </a:ext>
            </a:extLst>
          </p:cNvPr>
          <p:cNvSpPr>
            <a:spLocks noGrp="1"/>
          </p:cNvSpPr>
          <p:nvPr>
            <p:ph type="title"/>
          </p:nvPr>
        </p:nvSpPr>
        <p:spPr/>
        <p:txBody>
          <a:bodyPr/>
          <a:lstStyle/>
          <a:p>
            <a:r>
              <a:rPr lang="en-US" dirty="0"/>
              <a:t>Find out more!</a:t>
            </a:r>
          </a:p>
        </p:txBody>
      </p:sp>
      <p:sp>
        <p:nvSpPr>
          <p:cNvPr id="5" name="Text Placeholder 4">
            <a:extLst>
              <a:ext uri="{FF2B5EF4-FFF2-40B4-BE49-F238E27FC236}">
                <a16:creationId xmlns:a16="http://schemas.microsoft.com/office/drawing/2014/main" id="{7B7C019D-2762-4DD1-A998-9231855E3A99}"/>
              </a:ext>
            </a:extLst>
          </p:cNvPr>
          <p:cNvSpPr>
            <a:spLocks noGrp="1"/>
          </p:cNvSpPr>
          <p:nvPr>
            <p:ph type="body" sz="quarter" idx="10"/>
          </p:nvPr>
        </p:nvSpPr>
        <p:spPr>
          <a:xfrm>
            <a:off x="551218" y="1177471"/>
            <a:ext cx="11237870" cy="6198620"/>
          </a:xfrm>
        </p:spPr>
        <p:txBody>
          <a:bodyPr/>
          <a:lstStyle/>
          <a:p>
            <a:r>
              <a:rPr lang="en-US" dirty="0"/>
              <a:t>Learn more about</a:t>
            </a:r>
          </a:p>
          <a:p>
            <a:pPr lvl="1"/>
            <a:r>
              <a:rPr lang="en-US" dirty="0" err="1"/>
              <a:t>Xamarin.Forms</a:t>
            </a:r>
            <a:r>
              <a:rPr lang="en-US" dirty="0"/>
              <a:t>: https://docs.microsoft.com/en-us/xamarin/xamarin-forms/ </a:t>
            </a:r>
          </a:p>
          <a:p>
            <a:pPr lvl="1"/>
            <a:endParaRPr lang="en-US" dirty="0"/>
          </a:p>
          <a:p>
            <a:pPr lvl="1"/>
            <a:r>
              <a:rPr lang="en-US" dirty="0" err="1"/>
              <a:t>Blazor</a:t>
            </a:r>
            <a:r>
              <a:rPr lang="en-US" dirty="0"/>
              <a:t>:  https://blazor.net/</a:t>
            </a:r>
          </a:p>
          <a:p>
            <a:pPr lvl="1"/>
            <a:r>
              <a:rPr lang="en-US" dirty="0"/>
              <a:t>Learn </a:t>
            </a:r>
            <a:r>
              <a:rPr lang="en-US" dirty="0" err="1"/>
              <a:t>Blazor</a:t>
            </a:r>
            <a:r>
              <a:rPr lang="en-US" dirty="0"/>
              <a:t>: https://learn-blazor.com</a:t>
            </a:r>
          </a:p>
          <a:p>
            <a:pPr lvl="1"/>
            <a:endParaRPr lang="en-US" dirty="0"/>
          </a:p>
          <a:p>
            <a:pPr lvl="1"/>
            <a:r>
              <a:rPr lang="en-US" dirty="0"/>
              <a:t>Web Assembly: https://webassembly.org</a:t>
            </a:r>
          </a:p>
          <a:p>
            <a:pPr lvl="1"/>
            <a:r>
              <a:rPr lang="en-US" dirty="0"/>
              <a:t>Web Assembly Languages: https://github.com/appcypher/awesome-wasm-langs</a:t>
            </a:r>
          </a:p>
          <a:p>
            <a:pPr lvl="1"/>
            <a:endParaRPr lang="en-US" dirty="0"/>
          </a:p>
          <a:p>
            <a:pPr lvl="1"/>
            <a:r>
              <a:rPr lang="en-US" dirty="0"/>
              <a:t>Demo </a:t>
            </a:r>
            <a:r>
              <a:rPr lang="en-US" dirty="0" err="1"/>
              <a:t>Repository:</a:t>
            </a:r>
            <a:r>
              <a:rPr lang="en-US" kern="0" dirty="0" err="1">
                <a:cs typeface="Segoe UI Semibold" panose="020B0702040204020203" pitchFamily="34" charset="0"/>
              </a:rPr>
              <a:t>https</a:t>
            </a:r>
            <a:r>
              <a:rPr lang="en-US" kern="0" dirty="0">
                <a:cs typeface="Segoe UI Semibold" panose="020B0702040204020203" pitchFamily="34" charset="0"/>
              </a:rPr>
              <a:t>://github.com/Xamariners/</a:t>
            </a:r>
            <a:r>
              <a:rPr lang="en-US" kern="0" dirty="0" err="1">
                <a:cs typeface="Segoe UI Semibold" panose="020B0702040204020203" pitchFamily="34" charset="0"/>
              </a:rPr>
              <a:t>BlazorWithXamarin</a:t>
            </a:r>
            <a:endParaRPr lang="en-US" dirty="0"/>
          </a:p>
          <a:p>
            <a:pPr lvl="1"/>
            <a:endParaRPr lang="en-US" dirty="0"/>
          </a:p>
        </p:txBody>
      </p:sp>
    </p:spTree>
    <p:extLst>
      <p:ext uri="{BB962C8B-B14F-4D97-AF65-F5344CB8AC3E}">
        <p14:creationId xmlns:p14="http://schemas.microsoft.com/office/powerpoint/2010/main" val="2743122451"/>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389752E4-7F8C-4672-A206-96D0D995BB63}"/>
              </a:ext>
            </a:extLst>
          </p:cNvPr>
          <p:cNvSpPr txBox="1">
            <a:spLocks/>
          </p:cNvSpPr>
          <p:nvPr/>
        </p:nvSpPr>
        <p:spPr>
          <a:xfrm>
            <a:off x="965104" y="1612750"/>
            <a:ext cx="6082810" cy="1846659"/>
          </a:xfrm>
          <a:prstGeom prst="rect">
            <a:avLst/>
          </a:prstGeom>
          <a:noFill/>
        </p:spPr>
        <p:txBody>
          <a:bodyPr wrap="square" tIns="91440" bIns="91440" anchor="b" anchorCtr="0">
            <a:spAutoFit/>
          </a:bodyPr>
          <a:lstStyle>
            <a:lvl1pPr algn="l" defTabSz="932742" rtl="0" eaLnBrk="1" latinLnBrk="0" hangingPunct="1">
              <a:lnSpc>
                <a:spcPct val="90000"/>
              </a:lnSpc>
              <a:spcBef>
                <a:spcPct val="0"/>
              </a:spcBef>
              <a:buNone/>
              <a:defRPr lang="en-US" sz="6000" b="0" kern="1200" cap="none" spc="-100" baseline="0">
                <a:ln w="3175">
                  <a:noFill/>
                </a:ln>
                <a:gradFill>
                  <a:gsLst>
                    <a:gs pos="0">
                      <a:schemeClr val="tx1"/>
                    </a:gs>
                    <a:gs pos="100000">
                      <a:schemeClr val="tx1"/>
                    </a:gs>
                  </a:gsLst>
                  <a:lin ang="5400000" scaled="0"/>
                </a:gradFill>
                <a:effectLst/>
                <a:latin typeface="+mj-lt"/>
                <a:ea typeface="+mn-ea"/>
                <a:cs typeface="Segoe UI" pitchFamily="34" charset="0"/>
              </a:defRPr>
            </a:lvl1pPr>
          </a:lstStyle>
          <a:p>
            <a:pPr marL="0" marR="0" lvl="0" indent="0" defTabSz="932742" rtl="0" eaLnBrk="1" fontAlgn="auto" latinLnBrk="0" hangingPunct="1">
              <a:lnSpc>
                <a:spcPct val="90000"/>
              </a:lnSpc>
              <a:spcBef>
                <a:spcPct val="0"/>
              </a:spcBef>
              <a:spcAft>
                <a:spcPts val="0"/>
              </a:spcAft>
              <a:buClrTx/>
              <a:buSzTx/>
              <a:buFontTx/>
              <a:buNone/>
              <a:tabLst/>
              <a:defRPr/>
            </a:pPr>
            <a:r>
              <a:rPr kumimoji="0" lang="en-US" sz="7200" b="0" i="0" u="none" strike="noStrike" kern="1200" cap="none" spc="-100" normalizeH="0" baseline="0" noProof="0" dirty="0">
                <a:ln w="3175">
                  <a:noFill/>
                </a:ln>
                <a:gradFill>
                  <a:gsLst>
                    <a:gs pos="0">
                      <a:srgbClr val="FFFFFF"/>
                    </a:gs>
                    <a:gs pos="100000">
                      <a:srgbClr val="FFFFFF"/>
                    </a:gs>
                  </a:gsLst>
                  <a:lin ang="5400000" scaled="0"/>
                </a:gradFill>
                <a:effectLst/>
                <a:uLnTx/>
                <a:uFillTx/>
                <a:latin typeface="Segoe UI Light"/>
                <a:ea typeface="+mn-ea"/>
                <a:cs typeface="Segoe UI" pitchFamily="34" charset="0"/>
              </a:rPr>
              <a:t>Thank you!</a:t>
            </a:r>
          </a:p>
          <a:p>
            <a:pPr>
              <a:defRPr/>
            </a:pPr>
            <a:r>
              <a:rPr lang="en-US" sz="4800" dirty="0">
                <a:solidFill>
                  <a:srgbClr val="FFFF00"/>
                </a:solidFill>
              </a:rPr>
              <a:t>#devday2018</a:t>
            </a:r>
            <a:endParaRPr lang="en-US" sz="4800" dirty="0"/>
          </a:p>
        </p:txBody>
      </p:sp>
      <p:pic>
        <p:nvPicPr>
          <p:cNvPr id="9" name="Picture 8">
            <a:extLst>
              <a:ext uri="{FF2B5EF4-FFF2-40B4-BE49-F238E27FC236}">
                <a16:creationId xmlns:a16="http://schemas.microsoft.com/office/drawing/2014/main" id="{F0C2F71D-7348-234E-A350-1521E9C5DB3E}"/>
              </a:ext>
            </a:extLst>
          </p:cNvPr>
          <p:cNvPicPr>
            <a:picLocks noChangeAspect="1"/>
          </p:cNvPicPr>
          <p:nvPr/>
        </p:nvPicPr>
        <p:blipFill>
          <a:blip r:embed="rId3">
            <a:extLst>
              <a:ext uri="{BEBA8EAE-BF5A-486C-A8C5-ECC9F3942E4B}">
                <a14:imgProps xmlns:a14="http://schemas.microsoft.com/office/drawing/2010/main">
                  <a14:imgLayer>
                    <a14:imgEffect>
                      <a14:backgroundRemoval t="10000" b="90000" l="10000" r="90000">
                        <a14:backgroundMark x1="28500" y1="14000" x2="28500" y2="14000"/>
                        <a14:backgroundMark x1="37250" y1="19500" x2="37250" y2="19500"/>
                        <a14:backgroundMark x1="37250" y1="19500" x2="37250" y2="19500"/>
                      </a14:backgroundRemoval>
                    </a14:imgEffect>
                  </a14:imgLayer>
                </a14:imgProps>
              </a:ext>
            </a:extLst>
          </a:blip>
          <a:stretch>
            <a:fillRect/>
          </a:stretch>
        </p:blipFill>
        <p:spPr>
          <a:xfrm>
            <a:off x="965104" y="4348355"/>
            <a:ext cx="1016922" cy="1016922"/>
          </a:xfrm>
          <a:prstGeom prst="rect">
            <a:avLst/>
          </a:prstGeom>
        </p:spPr>
      </p:pic>
      <p:sp>
        <p:nvSpPr>
          <p:cNvPr id="10" name="Rectangle 9">
            <a:extLst>
              <a:ext uri="{FF2B5EF4-FFF2-40B4-BE49-F238E27FC236}">
                <a16:creationId xmlns:a16="http://schemas.microsoft.com/office/drawing/2014/main" id="{5DEC8F5F-EFC9-1046-BC34-9D61ED0A08BE}"/>
              </a:ext>
            </a:extLst>
          </p:cNvPr>
          <p:cNvSpPr/>
          <p:nvPr/>
        </p:nvSpPr>
        <p:spPr>
          <a:xfrm>
            <a:off x="1881748" y="4418695"/>
            <a:ext cx="3382657" cy="830997"/>
          </a:xfrm>
          <a:prstGeom prst="rect">
            <a:avLst/>
          </a:prstGeom>
        </p:spPr>
        <p:txBody>
          <a:bodyPr wrap="none">
            <a:spAutoFit/>
          </a:bodyPr>
          <a:lstStyle/>
          <a:p>
            <a:r>
              <a:rPr lang="en-US" sz="4800" kern="0" dirty="0">
                <a:cs typeface="Segoe UI Semibold" panose="020B0702040204020203" pitchFamily="34" charset="0"/>
              </a:rPr>
              <a:t>@</a:t>
            </a:r>
            <a:r>
              <a:rPr lang="en-US" sz="4800" kern="0" dirty="0" err="1">
                <a:cs typeface="Segoe UI Semibold" panose="020B0702040204020203" pitchFamily="34" charset="0"/>
              </a:rPr>
              <a:t>xamariner</a:t>
            </a:r>
            <a:endParaRPr lang="en-US" sz="4800" dirty="0"/>
          </a:p>
        </p:txBody>
      </p:sp>
      <p:sp>
        <p:nvSpPr>
          <p:cNvPr id="17" name="Rectangle 16">
            <a:extLst>
              <a:ext uri="{FF2B5EF4-FFF2-40B4-BE49-F238E27FC236}">
                <a16:creationId xmlns:a16="http://schemas.microsoft.com/office/drawing/2014/main" id="{EF90001C-3FFA-D34D-9F89-7F9434C7BD3C}"/>
              </a:ext>
            </a:extLst>
          </p:cNvPr>
          <p:cNvSpPr/>
          <p:nvPr/>
        </p:nvSpPr>
        <p:spPr>
          <a:xfrm>
            <a:off x="1325024" y="5277828"/>
            <a:ext cx="10408299" cy="707886"/>
          </a:xfrm>
          <a:prstGeom prst="rect">
            <a:avLst/>
          </a:prstGeom>
        </p:spPr>
        <p:txBody>
          <a:bodyPr wrap="none">
            <a:spAutoFit/>
          </a:bodyPr>
          <a:lstStyle/>
          <a:p>
            <a:pPr marL="900000" indent="-228600">
              <a:spcAft>
                <a:spcPts val="1200"/>
              </a:spcAft>
            </a:pPr>
            <a:r>
              <a:rPr lang="en-US" sz="4000" kern="0" dirty="0">
                <a:cs typeface="Segoe UI Semibold" panose="020B0702040204020203" pitchFamily="34" charset="0"/>
              </a:rPr>
              <a:t>github.com/Xamariners/BlazorWithXamarin</a:t>
            </a:r>
            <a:endParaRPr lang="en-US" sz="4000" dirty="0"/>
          </a:p>
        </p:txBody>
      </p:sp>
      <p:pic>
        <p:nvPicPr>
          <p:cNvPr id="5" name="Picture 4">
            <a:extLst>
              <a:ext uri="{FF2B5EF4-FFF2-40B4-BE49-F238E27FC236}">
                <a16:creationId xmlns:a16="http://schemas.microsoft.com/office/drawing/2014/main" id="{7FB5C4C4-966D-FE43-8563-5EC2BD7172C2}"/>
              </a:ext>
            </a:extLst>
          </p:cNvPr>
          <p:cNvPicPr>
            <a:picLocks noChangeAspect="1"/>
          </p:cNvPicPr>
          <p:nvPr/>
        </p:nvPicPr>
        <p:blipFill>
          <a:blip r:embed="rId4">
            <a:extLst>
              <a:ext uri="{BEBA8EAE-BF5A-486C-A8C5-ECC9F3942E4B}">
                <a14:imgProps xmlns:a14="http://schemas.microsoft.com/office/drawing/2010/main">
                  <a14:imgLayer>
                    <a14:imgEffect>
                      <a14:backgroundRemoval t="10000" b="90000" l="8730" r="91429">
                        <a14:foregroundMark x1="89206" y1="78254" x2="91429" y2="81587"/>
                        <a14:foregroundMark x1="31884" y1="32751" x2="46825" y2="20000"/>
                        <a14:foregroundMark x1="28413" y1="35714" x2="31027" y2="33483"/>
                        <a14:foregroundMark x1="46825" y1="20000" x2="45556" y2="32063"/>
                        <a14:foregroundMark x1="45556" y1="32063" x2="29524" y2="66667"/>
                        <a14:foregroundMark x1="29524" y1="66667" x2="22552" y2="73385"/>
                        <a14:foregroundMark x1="9554" y1="73192" x2="32063" y2="30317"/>
                        <a14:foregroundMark x1="30585" y1="33609" x2="25079" y2="45873"/>
                        <a14:foregroundMark x1="25079" y1="45873" x2="36508" y2="32857"/>
                        <a14:foregroundMark x1="36508" y1="32857" x2="30159" y2="47460"/>
                        <a14:foregroundMark x1="30159" y1="47460" x2="39524" y2="35238"/>
                        <a14:foregroundMark x1="39524" y1="35238" x2="31270" y2="54286"/>
                        <a14:foregroundMark x1="31270" y1="54286" x2="43810" y2="27778"/>
                        <a14:foregroundMark x1="43810" y1="27778" x2="24603" y2="62063"/>
                        <a14:foregroundMark x1="24603" y1="62063" x2="16984" y2="66984"/>
                        <a14:backgroundMark x1="6349" y1="75556" x2="18413" y2="75079"/>
                        <a14:backgroundMark x1="18413" y1="75079" x2="22540" y2="75873"/>
                        <a14:backgroundMark x1="26667" y1="36032" x2="31746" y2="30317"/>
                        <a14:backgroundMark x1="31746" y1="31270" x2="32857" y2="30952"/>
                      </a14:backgroundRemoval>
                    </a14:imgEffect>
                  </a14:imgLayer>
                </a14:imgProps>
              </a:ext>
            </a:extLst>
          </a:blip>
          <a:stretch>
            <a:fillRect/>
          </a:stretch>
        </p:blipFill>
        <p:spPr>
          <a:xfrm>
            <a:off x="1042371" y="5297373"/>
            <a:ext cx="823370" cy="823370"/>
          </a:xfrm>
          <a:prstGeom prst="rect">
            <a:avLst/>
          </a:prstGeom>
        </p:spPr>
      </p:pic>
    </p:spTree>
    <p:extLst>
      <p:ext uri="{BB962C8B-B14F-4D97-AF65-F5344CB8AC3E}">
        <p14:creationId xmlns:p14="http://schemas.microsoft.com/office/powerpoint/2010/main" val="1919168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320A3ED-EC50-894C-8D72-3673CD5E1BB6}"/>
              </a:ext>
            </a:extLst>
          </p:cNvPr>
          <p:cNvSpPr>
            <a:spLocks noGrp="1"/>
          </p:cNvSpPr>
          <p:nvPr>
            <p:ph type="title"/>
          </p:nvPr>
        </p:nvSpPr>
        <p:spPr/>
        <p:txBody>
          <a:bodyPr/>
          <a:lstStyle/>
          <a:p>
            <a:r>
              <a:rPr lang="en-US" spc="-102">
                <a:solidFill>
                  <a:srgbClr val="FFFFFF"/>
                </a:solidFill>
                <a:cs typeface="Segoe UI Light" panose="020B0502040204020203" pitchFamily="34" charset="0"/>
              </a:rPr>
              <a:t>Mobile</a:t>
            </a:r>
            <a:endParaRPr lang="en-US"/>
          </a:p>
        </p:txBody>
      </p:sp>
    </p:spTree>
    <p:extLst>
      <p:ext uri="{BB962C8B-B14F-4D97-AF65-F5344CB8AC3E}">
        <p14:creationId xmlns:p14="http://schemas.microsoft.com/office/powerpoint/2010/main" val="356180716"/>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Title 1"/>
          <p:cNvSpPr txBox="1">
            <a:spLocks/>
          </p:cNvSpPr>
          <p:nvPr/>
        </p:nvSpPr>
        <p:spPr>
          <a:xfrm>
            <a:off x="283417" y="695665"/>
            <a:ext cx="11885514" cy="946279"/>
          </a:xfrm>
          <a:prstGeom prst="rect">
            <a:avLst/>
          </a:prstGeom>
        </p:spPr>
        <p:txBody>
          <a:bodyPr anchor="ctr"/>
          <a:lstStyle>
            <a:lvl1pPr algn="l" defTabSz="932742" rtl="0" eaLnBrk="1" latinLnBrk="0" hangingPunct="1">
              <a:lnSpc>
                <a:spcPct val="90000"/>
              </a:lnSpc>
              <a:spcBef>
                <a:spcPct val="0"/>
              </a:spcBef>
              <a:buNone/>
              <a:defRPr lang="en-US" sz="4800" b="0" kern="1200" cap="none" spc="-102" baseline="0" dirty="0" smtClean="0">
                <a:ln w="3175">
                  <a:noFill/>
                </a:ln>
                <a:solidFill>
                  <a:schemeClr val="tx1"/>
                </a:solidFill>
                <a:effectLst/>
                <a:latin typeface="+mj-lt"/>
                <a:ea typeface="+mn-ea"/>
                <a:cs typeface="Segoe UI" pitchFamily="34" charset="0"/>
              </a:defRPr>
            </a:lvl1pPr>
          </a:lstStyle>
          <a:p>
            <a:pPr marL="0" marR="0" lvl="0" indent="0" algn="ctr" defTabSz="951304" rtl="0" eaLnBrk="1" fontAlgn="auto" latinLnBrk="0" hangingPunct="1">
              <a:lnSpc>
                <a:spcPct val="90000"/>
              </a:lnSpc>
              <a:spcBef>
                <a:spcPct val="0"/>
              </a:spcBef>
              <a:spcAft>
                <a:spcPts val="0"/>
              </a:spcAft>
              <a:buClrTx/>
              <a:buSzTx/>
              <a:buFontTx/>
              <a:buNone/>
              <a:tabLst/>
              <a:defRPr/>
            </a:pPr>
            <a:r>
              <a:rPr kumimoji="0" lang="en-US" sz="5400" b="0" i="0" u="none" strike="noStrike" kern="1200" cap="none" spc="-104" normalizeH="0" baseline="0" noProof="0">
                <a:ln w="3175">
                  <a:noFill/>
                </a:ln>
                <a:solidFill>
                  <a:srgbClr val="FFFFFF"/>
                </a:solidFill>
                <a:effectLst/>
                <a:uLnTx/>
                <a:uFillTx/>
                <a:latin typeface="Segoe UI Light" panose="020B0502040204020203" pitchFamily="34" charset="0"/>
                <a:ea typeface="+mn-ea"/>
                <a:cs typeface="Segoe UI Light" panose="020B0502040204020203" pitchFamily="34" charset="0"/>
              </a:rPr>
              <a:t>Essentials for mobile success</a:t>
            </a:r>
            <a:endParaRPr kumimoji="0" lang="en-US" sz="5400" b="0" i="0" u="none" strike="noStrike" kern="1200" cap="none" spc="-102" normalizeH="0" baseline="0" noProof="0">
              <a:ln w="3175">
                <a:noFill/>
              </a:ln>
              <a:solidFill>
                <a:srgbClr val="FFFFFF"/>
              </a:solidFill>
              <a:effectLst/>
              <a:uLnTx/>
              <a:uFillTx/>
              <a:latin typeface="Segoe UI Light" panose="020B0502040204020203" pitchFamily="34" charset="0"/>
              <a:ea typeface="+mn-ea"/>
              <a:cs typeface="Segoe UI Light" panose="020B0502040204020203" pitchFamily="34" charset="0"/>
            </a:endParaRPr>
          </a:p>
        </p:txBody>
      </p:sp>
      <p:sp>
        <p:nvSpPr>
          <p:cNvPr id="27" name="Title 1"/>
          <p:cNvSpPr txBox="1">
            <a:spLocks/>
          </p:cNvSpPr>
          <p:nvPr/>
        </p:nvSpPr>
        <p:spPr>
          <a:xfrm>
            <a:off x="2523308" y="5946040"/>
            <a:ext cx="7389857" cy="880163"/>
          </a:xfrm>
          <a:prstGeom prst="rect">
            <a:avLst/>
          </a:prstGeom>
        </p:spPr>
        <p:txBody>
          <a:bodyP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marL="0" marR="0" lvl="0" indent="0" algn="ctr" defTabSz="466298" rtl="0" eaLnBrk="1" fontAlgn="auto" latinLnBrk="0" hangingPunct="1">
              <a:lnSpc>
                <a:spcPct val="90000"/>
              </a:lnSpc>
              <a:spcBef>
                <a:spcPct val="0"/>
              </a:spcBef>
              <a:spcAft>
                <a:spcPts val="0"/>
              </a:spcAft>
              <a:buClrTx/>
              <a:buSzTx/>
              <a:buFontTx/>
              <a:buNone/>
              <a:tabLst/>
              <a:defRPr/>
            </a:pPr>
            <a:r>
              <a:rPr kumimoji="0" lang="en-US" sz="3600" b="0" i="0" u="none" strike="noStrike" kern="1200" cap="none" spc="0" normalizeH="0" baseline="0" noProof="0" dirty="0">
                <a:ln>
                  <a:noFill/>
                </a:ln>
                <a:solidFill>
                  <a:srgbClr val="FFFFFF"/>
                </a:solidFill>
                <a:effectLst/>
                <a:uLnTx/>
                <a:uFillTx/>
                <a:latin typeface="Segoe UI Semilight" panose="020B0402040204020203" pitchFamily="34" charset="0"/>
                <a:ea typeface="Segoe UI Semibold" charset="0"/>
                <a:cs typeface="Segoe UI Semilight" panose="020B0402040204020203" pitchFamily="34" charset="0"/>
                <a:sym typeface="Arial"/>
                <a:rtl val="0"/>
              </a:rPr>
              <a:t>Beautiful &amp; Robust Native apps</a:t>
            </a:r>
          </a:p>
        </p:txBody>
      </p:sp>
      <p:pic>
        <p:nvPicPr>
          <p:cNvPr id="28" name="Picture 27"/>
          <p:cNvPicPr>
            <a:picLocks noChangeAspect="1"/>
          </p:cNvPicPr>
          <p:nvPr/>
        </p:nvPicPr>
        <p:blipFill>
          <a:blip r:embed="rId3"/>
          <a:stretch>
            <a:fillRect/>
          </a:stretch>
        </p:blipFill>
        <p:spPr>
          <a:xfrm>
            <a:off x="5299565" y="1824181"/>
            <a:ext cx="2162565" cy="3677831"/>
          </a:xfrm>
          <a:prstGeom prst="rect">
            <a:avLst/>
          </a:prstGeom>
        </p:spPr>
      </p:pic>
    </p:spTree>
    <p:extLst>
      <p:ext uri="{BB962C8B-B14F-4D97-AF65-F5344CB8AC3E}">
        <p14:creationId xmlns:p14="http://schemas.microsoft.com/office/powerpoint/2010/main" val="18305007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fade">
                                      <p:cBhvr>
                                        <p:cTn id="7" dur="600"/>
                                        <p:tgtEl>
                                          <p:spTgt spid="51"/>
                                        </p:tgtEl>
                                      </p:cBhvr>
                                    </p:animEffect>
                                  </p:childTnLst>
                                </p:cTn>
                              </p:par>
                              <p:par>
                                <p:cTn id="8" presetID="35" presetClass="path" presetSubtype="0" decel="100000" fill="hold" grpId="1" nodeType="withEffect">
                                  <p:stCondLst>
                                    <p:cond delay="0"/>
                                  </p:stCondLst>
                                  <p:childTnLst>
                                    <p:animMotion origin="layout" path="M -0.05546 0.00023 L 5E-6 0.00023 " pathEditMode="relative" rAng="0" ptsTypes="AA">
                                      <p:cBhvr>
                                        <p:cTn id="9" dur="800" fill="hold"/>
                                        <p:tgtEl>
                                          <p:spTgt spid="51"/>
                                        </p:tgtEl>
                                        <p:attrNameLst>
                                          <p:attrName>ppt_x</p:attrName>
                                          <p:attrName>ppt_y</p:attrName>
                                        </p:attrNameLst>
                                      </p:cBhvr>
                                      <p:rCtr x="2773" y="0"/>
                                    </p:animMotion>
                                  </p:childTnLst>
                                </p:cTn>
                              </p:par>
                            </p:childTnLst>
                          </p:cTn>
                        </p:par>
                        <p:par>
                          <p:cTn id="10" fill="hold">
                            <p:stCondLst>
                              <p:cond delay="800"/>
                            </p:stCondLst>
                            <p:childTnLst>
                              <p:par>
                                <p:cTn id="11" presetID="10" presetClass="entr" presetSubtype="0" fill="hold" nodeType="afterEffect">
                                  <p:stCondLst>
                                    <p:cond delay="0"/>
                                  </p:stCondLst>
                                  <p:childTnLst>
                                    <p:set>
                                      <p:cBhvr>
                                        <p:cTn id="12" dur="1" fill="hold">
                                          <p:stCondLst>
                                            <p:cond delay="0"/>
                                          </p:stCondLst>
                                        </p:cTn>
                                        <p:tgtEl>
                                          <p:spTgt spid="28"/>
                                        </p:tgtEl>
                                        <p:attrNameLst>
                                          <p:attrName>style.visibility</p:attrName>
                                        </p:attrNameLst>
                                      </p:cBhvr>
                                      <p:to>
                                        <p:strVal val="visible"/>
                                      </p:to>
                                    </p:set>
                                    <p:animEffect transition="in" filter="fade">
                                      <p:cBhvr>
                                        <p:cTn id="13"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p:bldP spid="51" grpId="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Xamarin Native – Traditional UI</a:t>
            </a:r>
          </a:p>
        </p:txBody>
      </p:sp>
      <p:sp>
        <p:nvSpPr>
          <p:cNvPr id="3" name="Text Placeholder 2"/>
          <p:cNvSpPr>
            <a:spLocks noGrp="1"/>
          </p:cNvSpPr>
          <p:nvPr>
            <p:ph idx="4294967295"/>
          </p:nvPr>
        </p:nvSpPr>
        <p:spPr>
          <a:xfrm>
            <a:off x="4183550" y="5031479"/>
            <a:ext cx="4708706" cy="1156445"/>
          </a:xfrm>
        </p:spPr>
        <p:txBody>
          <a:bodyPr>
            <a:noAutofit/>
          </a:bodyPr>
          <a:lstStyle/>
          <a:p>
            <a:pPr algn="ctr">
              <a:lnSpc>
                <a:spcPct val="100000"/>
              </a:lnSpc>
            </a:pPr>
            <a:r>
              <a:rPr lang="en-US" sz="3300" dirty="0">
                <a:solidFill>
                  <a:schemeClr val="tx1"/>
                </a:solidFill>
              </a:rPr>
              <a:t>3 Native User Interfaces</a:t>
            </a:r>
          </a:p>
          <a:p>
            <a:pPr algn="ctr">
              <a:lnSpc>
                <a:spcPct val="100000"/>
              </a:lnSpc>
            </a:pPr>
            <a:r>
              <a:rPr lang="en-US" sz="3300" dirty="0">
                <a:solidFill>
                  <a:schemeClr val="tx1"/>
                </a:solidFill>
              </a:rPr>
              <a:t>Shared App Logic</a:t>
            </a:r>
          </a:p>
        </p:txBody>
      </p:sp>
      <p:grpSp>
        <p:nvGrpSpPr>
          <p:cNvPr id="9" name="Group 8">
            <a:extLst>
              <a:ext uri="{FF2B5EF4-FFF2-40B4-BE49-F238E27FC236}">
                <a16:creationId xmlns:a16="http://schemas.microsoft.com/office/drawing/2014/main" id="{F9BE977E-A901-7745-A3E9-588402A5DF69}"/>
              </a:ext>
            </a:extLst>
          </p:cNvPr>
          <p:cNvGrpSpPr/>
          <p:nvPr/>
        </p:nvGrpSpPr>
        <p:grpSpPr>
          <a:xfrm>
            <a:off x="4183550" y="1699335"/>
            <a:ext cx="4605064" cy="3278033"/>
            <a:chOff x="4183550" y="1699335"/>
            <a:chExt cx="4605064" cy="3278033"/>
          </a:xfrm>
        </p:grpSpPr>
        <p:grpSp>
          <p:nvGrpSpPr>
            <p:cNvPr id="6" name="Group 5">
              <a:extLst>
                <a:ext uri="{FF2B5EF4-FFF2-40B4-BE49-F238E27FC236}">
                  <a16:creationId xmlns:a16="http://schemas.microsoft.com/office/drawing/2014/main" id="{D6C7FE35-241F-054E-A1D6-03063DEBCF70}"/>
                </a:ext>
              </a:extLst>
            </p:cNvPr>
            <p:cNvGrpSpPr/>
            <p:nvPr/>
          </p:nvGrpSpPr>
          <p:grpSpPr>
            <a:xfrm>
              <a:off x="4183550" y="1699335"/>
              <a:ext cx="4605064" cy="3278033"/>
              <a:chOff x="4183550" y="1699335"/>
              <a:chExt cx="4605064" cy="3278033"/>
            </a:xfrm>
          </p:grpSpPr>
          <p:grpSp>
            <p:nvGrpSpPr>
              <p:cNvPr id="5" name="Group 4">
                <a:extLst>
                  <a:ext uri="{FF2B5EF4-FFF2-40B4-BE49-F238E27FC236}">
                    <a16:creationId xmlns:a16="http://schemas.microsoft.com/office/drawing/2014/main" id="{3C835C51-D8AE-6D48-985B-2316791FD969}"/>
                  </a:ext>
                </a:extLst>
              </p:cNvPr>
              <p:cNvGrpSpPr/>
              <p:nvPr/>
            </p:nvGrpSpPr>
            <p:grpSpPr>
              <a:xfrm>
                <a:off x="4197136" y="1699335"/>
                <a:ext cx="4591478" cy="3278033"/>
                <a:chOff x="3592387" y="1674622"/>
                <a:chExt cx="4591478" cy="3278033"/>
              </a:xfrm>
            </p:grpSpPr>
            <p:grpSp>
              <p:nvGrpSpPr>
                <p:cNvPr id="25" name="Group 24"/>
                <p:cNvGrpSpPr/>
                <p:nvPr/>
              </p:nvGrpSpPr>
              <p:grpSpPr>
                <a:xfrm>
                  <a:off x="3592387" y="2366346"/>
                  <a:ext cx="4591478" cy="2586309"/>
                  <a:chOff x="2819400" y="2021408"/>
                  <a:chExt cx="5994400" cy="3325292"/>
                </a:xfrm>
              </p:grpSpPr>
              <p:sp>
                <p:nvSpPr>
                  <p:cNvPr id="26" name="Rectangle 25"/>
                  <p:cNvSpPr/>
                  <p:nvPr/>
                </p:nvSpPr>
                <p:spPr bwMode="auto">
                  <a:xfrm>
                    <a:off x="2819400" y="2108200"/>
                    <a:ext cx="1981200" cy="457200"/>
                  </a:xfrm>
                  <a:prstGeom prst="rect">
                    <a:avLst/>
                  </a:prstGeom>
                  <a:solidFill>
                    <a:srgbClr val="9570D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02" tIns="91402" rIns="34280" bIns="34280" rtlCol="0" anchor="b" anchorCtr="0"/>
                  <a:lstStyle/>
                  <a:p>
                    <a:pPr algn="ctr" defTabSz="931976">
                      <a:defRPr/>
                    </a:pPr>
                    <a:r>
                      <a:rPr lang="en-US" sz="800">
                        <a:gradFill>
                          <a:gsLst>
                            <a:gs pos="0">
                              <a:srgbClr val="FFFFFF"/>
                            </a:gs>
                            <a:gs pos="100000">
                              <a:srgbClr val="FFFFFF"/>
                            </a:gs>
                          </a:gsLst>
                          <a:lin ang="5400000" scaled="0"/>
                        </a:gradFill>
                        <a:latin typeface="Segoe UI"/>
                        <a:ea typeface="Segoe UI" pitchFamily="34" charset="0"/>
                        <a:cs typeface="Segoe UI" pitchFamily="34" charset="0"/>
                      </a:rPr>
                      <a:t> </a:t>
                    </a:r>
                  </a:p>
                </p:txBody>
              </p:sp>
              <p:sp>
                <p:nvSpPr>
                  <p:cNvPr id="27" name="Rectangle 26"/>
                  <p:cNvSpPr/>
                  <p:nvPr/>
                </p:nvSpPr>
                <p:spPr bwMode="auto">
                  <a:xfrm>
                    <a:off x="2819400" y="2588312"/>
                    <a:ext cx="5994400" cy="2758388"/>
                  </a:xfrm>
                  <a:prstGeom prst="rect">
                    <a:avLst/>
                  </a:prstGeom>
                  <a:solidFill>
                    <a:srgbClr val="00B0F0">
                      <a:alpha val="49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02" tIns="91402" rIns="34280" bIns="34280" rtlCol="0" anchor="b" anchorCtr="0"/>
                  <a:lstStyle/>
                  <a:p>
                    <a:pPr algn="ctr" defTabSz="931976">
                      <a:defRPr/>
                    </a:pPr>
                    <a:r>
                      <a:rPr lang="en-US" sz="800">
                        <a:gradFill>
                          <a:gsLst>
                            <a:gs pos="0">
                              <a:srgbClr val="FFFFFF"/>
                            </a:gs>
                            <a:gs pos="100000">
                              <a:srgbClr val="FFFFFF"/>
                            </a:gs>
                          </a:gsLst>
                          <a:lin ang="5400000" scaled="0"/>
                        </a:gradFill>
                        <a:latin typeface="Segoe UI"/>
                        <a:ea typeface="Segoe UI" pitchFamily="34" charset="0"/>
                        <a:cs typeface="Segoe UI" pitchFamily="34" charset="0"/>
                      </a:rPr>
                      <a:t> </a:t>
                    </a:r>
                  </a:p>
                </p:txBody>
              </p:sp>
              <p:sp>
                <p:nvSpPr>
                  <p:cNvPr id="28" name="TextBox 27"/>
                  <p:cNvSpPr txBox="1"/>
                  <p:nvPr/>
                </p:nvSpPr>
                <p:spPr>
                  <a:xfrm>
                    <a:off x="2832103" y="2021411"/>
                    <a:ext cx="1968499" cy="621883"/>
                  </a:xfrm>
                  <a:prstGeom prst="rect">
                    <a:avLst/>
                  </a:prstGeom>
                  <a:noFill/>
                </p:spPr>
                <p:txBody>
                  <a:bodyPr wrap="square" lIns="182802" tIns="146241" rIns="182802" bIns="146241" rtlCol="0">
                    <a:spAutoFit/>
                  </a:bodyPr>
                  <a:lstStyle/>
                  <a:p>
                    <a:pPr algn="ctr" defTabSz="932042" fontAlgn="base">
                      <a:spcBef>
                        <a:spcPct val="0"/>
                      </a:spcBef>
                      <a:spcAft>
                        <a:spcPct val="0"/>
                      </a:spcAft>
                      <a:defRPr/>
                    </a:pPr>
                    <a:r>
                      <a:rPr lang="en-US" sz="1224" dirty="0">
                        <a:solidFill>
                          <a:srgbClr val="FFFFFF"/>
                        </a:solidFill>
                        <a:latin typeface="Segoe UI"/>
                      </a:rPr>
                      <a:t>iOS C#</a:t>
                    </a:r>
                  </a:p>
                </p:txBody>
              </p:sp>
              <p:sp>
                <p:nvSpPr>
                  <p:cNvPr id="29" name="Rectangle 28"/>
                  <p:cNvSpPr/>
                  <p:nvPr/>
                </p:nvSpPr>
                <p:spPr bwMode="auto">
                  <a:xfrm>
                    <a:off x="4826000" y="2108200"/>
                    <a:ext cx="1981200" cy="457200"/>
                  </a:xfrm>
                  <a:prstGeom prst="rect">
                    <a:avLst/>
                  </a:prstGeom>
                  <a:solidFill>
                    <a:srgbClr val="66B11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02" tIns="91402" rIns="34280" bIns="34280" rtlCol="0" anchor="b" anchorCtr="0"/>
                  <a:lstStyle/>
                  <a:p>
                    <a:pPr algn="ctr" defTabSz="931976">
                      <a:defRPr/>
                    </a:pPr>
                    <a:r>
                      <a:rPr lang="en-US" sz="800">
                        <a:gradFill>
                          <a:gsLst>
                            <a:gs pos="0">
                              <a:srgbClr val="FFFFFF"/>
                            </a:gs>
                            <a:gs pos="100000">
                              <a:srgbClr val="FFFFFF"/>
                            </a:gs>
                          </a:gsLst>
                          <a:lin ang="5400000" scaled="0"/>
                        </a:gradFill>
                        <a:latin typeface="Segoe UI"/>
                        <a:ea typeface="Segoe UI" pitchFamily="34" charset="0"/>
                        <a:cs typeface="Segoe UI" pitchFamily="34" charset="0"/>
                      </a:rPr>
                      <a:t> </a:t>
                    </a:r>
                  </a:p>
                </p:txBody>
              </p:sp>
              <p:sp>
                <p:nvSpPr>
                  <p:cNvPr id="30" name="Rectangle 29"/>
                  <p:cNvSpPr/>
                  <p:nvPr/>
                </p:nvSpPr>
                <p:spPr bwMode="auto">
                  <a:xfrm>
                    <a:off x="6832600" y="2108200"/>
                    <a:ext cx="1981200" cy="457200"/>
                  </a:xfrm>
                  <a:prstGeom prst="rect">
                    <a:avLst/>
                  </a:prstGeom>
                  <a:solidFill>
                    <a:srgbClr val="00BBF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02" tIns="91402" rIns="34280" bIns="34280" rtlCol="0" anchor="b" anchorCtr="0"/>
                  <a:lstStyle/>
                  <a:p>
                    <a:pPr algn="ctr" defTabSz="931976">
                      <a:defRPr/>
                    </a:pPr>
                    <a:r>
                      <a:rPr lang="en-US" sz="800">
                        <a:solidFill>
                          <a:srgbClr val="00BBF1"/>
                        </a:solidFill>
                        <a:latin typeface="Segoe UI"/>
                        <a:ea typeface="Segoe UI" pitchFamily="34" charset="0"/>
                        <a:cs typeface="Segoe UI" pitchFamily="34" charset="0"/>
                      </a:rPr>
                      <a:t> </a:t>
                    </a:r>
                  </a:p>
                </p:txBody>
              </p:sp>
              <p:sp>
                <p:nvSpPr>
                  <p:cNvPr id="31" name="TextBox 30"/>
                  <p:cNvSpPr txBox="1"/>
                  <p:nvPr/>
                </p:nvSpPr>
                <p:spPr>
                  <a:xfrm>
                    <a:off x="6845301" y="2021411"/>
                    <a:ext cx="1968499" cy="621883"/>
                  </a:xfrm>
                  <a:prstGeom prst="rect">
                    <a:avLst/>
                  </a:prstGeom>
                  <a:noFill/>
                </p:spPr>
                <p:txBody>
                  <a:bodyPr wrap="square" lIns="182802" tIns="146241" rIns="182802" bIns="146241" rtlCol="0">
                    <a:spAutoFit/>
                  </a:bodyPr>
                  <a:lstStyle/>
                  <a:p>
                    <a:pPr algn="ctr" defTabSz="932042" fontAlgn="base">
                      <a:spcBef>
                        <a:spcPct val="0"/>
                      </a:spcBef>
                      <a:spcAft>
                        <a:spcPct val="0"/>
                      </a:spcAft>
                      <a:defRPr/>
                    </a:pPr>
                    <a:r>
                      <a:rPr lang="en-US" sz="1224">
                        <a:solidFill>
                          <a:srgbClr val="FFFFFF"/>
                        </a:solidFill>
                        <a:latin typeface="Segoe UI"/>
                      </a:rPr>
                      <a:t>Windows C#</a:t>
                    </a:r>
                  </a:p>
                </p:txBody>
              </p:sp>
              <p:sp>
                <p:nvSpPr>
                  <p:cNvPr id="32" name="TextBox 31"/>
                  <p:cNvSpPr txBox="1"/>
                  <p:nvPr/>
                </p:nvSpPr>
                <p:spPr>
                  <a:xfrm>
                    <a:off x="4626798" y="2021408"/>
                    <a:ext cx="2353425" cy="621883"/>
                  </a:xfrm>
                  <a:prstGeom prst="rect">
                    <a:avLst/>
                  </a:prstGeom>
                  <a:noFill/>
                </p:spPr>
                <p:txBody>
                  <a:bodyPr wrap="square" lIns="182802" tIns="146241" rIns="182802" bIns="146241" rtlCol="0">
                    <a:spAutoFit/>
                  </a:bodyPr>
                  <a:lstStyle/>
                  <a:p>
                    <a:pPr algn="ctr" defTabSz="932042" fontAlgn="base">
                      <a:spcBef>
                        <a:spcPct val="0"/>
                      </a:spcBef>
                      <a:spcAft>
                        <a:spcPct val="0"/>
                      </a:spcAft>
                      <a:defRPr/>
                    </a:pPr>
                    <a:r>
                      <a:rPr lang="en-US" sz="1224">
                        <a:solidFill>
                          <a:srgbClr val="FFFFFF"/>
                        </a:solidFill>
                        <a:latin typeface="Segoe UI"/>
                      </a:rPr>
                      <a:t>Android C#</a:t>
                    </a:r>
                  </a:p>
                </p:txBody>
              </p:sp>
            </p:grpSp>
            <p:grpSp>
              <p:nvGrpSpPr>
                <p:cNvPr id="7" name="Group 6"/>
                <p:cNvGrpSpPr/>
                <p:nvPr/>
              </p:nvGrpSpPr>
              <p:grpSpPr>
                <a:xfrm>
                  <a:off x="3994683" y="1674622"/>
                  <a:ext cx="3798495" cy="625527"/>
                  <a:chOff x="1422437" y="1838670"/>
                  <a:chExt cx="3800109" cy="625793"/>
                </a:xfrm>
              </p:grpSpPr>
              <p:sp>
                <p:nvSpPr>
                  <p:cNvPr id="47" name="Oval 46"/>
                  <p:cNvSpPr/>
                  <p:nvPr/>
                </p:nvSpPr>
                <p:spPr bwMode="auto">
                  <a:xfrm>
                    <a:off x="1422437" y="1838670"/>
                    <a:ext cx="625793" cy="625793"/>
                  </a:xfrm>
                  <a:prstGeom prst="ellipse">
                    <a:avLst/>
                  </a:prstGeom>
                  <a:solidFill>
                    <a:srgbClr val="9570D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02" tIns="91402" rIns="34280" bIns="34280" rtlCol="0" anchor="b" anchorCtr="0"/>
                  <a:lstStyle/>
                  <a:p>
                    <a:pPr algn="ctr" defTabSz="931976">
                      <a:defRPr/>
                    </a:pPr>
                    <a:endParaRPr lang="en-US" sz="800">
                      <a:gradFill>
                        <a:gsLst>
                          <a:gs pos="0">
                            <a:srgbClr val="FFFFFF"/>
                          </a:gs>
                          <a:gs pos="100000">
                            <a:srgbClr val="FFFFFF"/>
                          </a:gs>
                        </a:gsLst>
                        <a:lin ang="5400000" scaled="0"/>
                      </a:gradFill>
                      <a:latin typeface="Segoe UI"/>
                      <a:ea typeface="Segoe UI" pitchFamily="34" charset="0"/>
                      <a:cs typeface="Segoe UI" pitchFamily="34" charset="0"/>
                    </a:endParaRPr>
                  </a:p>
                </p:txBody>
              </p:sp>
              <p:grpSp>
                <p:nvGrpSpPr>
                  <p:cNvPr id="49" name="Group 48"/>
                  <p:cNvGrpSpPr/>
                  <p:nvPr/>
                </p:nvGrpSpPr>
                <p:grpSpPr>
                  <a:xfrm>
                    <a:off x="3041613" y="1838670"/>
                    <a:ext cx="625793" cy="625793"/>
                    <a:chOff x="3892998" y="3073400"/>
                    <a:chExt cx="1028700" cy="1028700"/>
                  </a:xfrm>
                </p:grpSpPr>
                <p:sp>
                  <p:nvSpPr>
                    <p:cNvPr id="50" name="Oval 49"/>
                    <p:cNvSpPr/>
                    <p:nvPr/>
                  </p:nvSpPr>
                  <p:spPr bwMode="auto">
                    <a:xfrm>
                      <a:off x="3892998" y="3073400"/>
                      <a:ext cx="1028700" cy="1028700"/>
                    </a:xfrm>
                    <a:prstGeom prst="ellipse">
                      <a:avLst/>
                    </a:prstGeom>
                    <a:solidFill>
                      <a:srgbClr val="66B11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02" tIns="91402" rIns="34280" bIns="34280" rtlCol="0" anchor="b" anchorCtr="0"/>
                    <a:lstStyle/>
                    <a:p>
                      <a:pPr algn="ctr" defTabSz="931976">
                        <a:defRPr/>
                      </a:pPr>
                      <a:endParaRPr lang="en-US" sz="800">
                        <a:gradFill>
                          <a:gsLst>
                            <a:gs pos="0">
                              <a:srgbClr val="FFFFFF"/>
                            </a:gs>
                            <a:gs pos="100000">
                              <a:srgbClr val="FFFFFF"/>
                            </a:gs>
                          </a:gsLst>
                          <a:lin ang="5400000" scaled="0"/>
                        </a:gradFill>
                        <a:latin typeface="Segoe UI"/>
                        <a:ea typeface="Segoe UI" pitchFamily="34" charset="0"/>
                        <a:cs typeface="Segoe UI" pitchFamily="34" charset="0"/>
                      </a:endParaRPr>
                    </a:p>
                  </p:txBody>
                </p:sp>
                <p:pic>
                  <p:nvPicPr>
                    <p:cNvPr id="51" name="Picture 50" descr="Android_logo.pdf"/>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4189859" y="3326188"/>
                      <a:ext cx="434974" cy="500219"/>
                    </a:xfrm>
                    <a:prstGeom prst="rect">
                      <a:avLst/>
                    </a:prstGeom>
                  </p:spPr>
                </p:pic>
              </p:grpSp>
              <p:grpSp>
                <p:nvGrpSpPr>
                  <p:cNvPr id="52" name="Group 51"/>
                  <p:cNvGrpSpPr/>
                  <p:nvPr/>
                </p:nvGrpSpPr>
                <p:grpSpPr>
                  <a:xfrm>
                    <a:off x="4596753" y="1838670"/>
                    <a:ext cx="625793" cy="625793"/>
                    <a:chOff x="6171483" y="3073400"/>
                    <a:chExt cx="1028700" cy="1028700"/>
                  </a:xfrm>
                </p:grpSpPr>
                <p:sp>
                  <p:nvSpPr>
                    <p:cNvPr id="53" name="Oval 52"/>
                    <p:cNvSpPr/>
                    <p:nvPr/>
                  </p:nvSpPr>
                  <p:spPr bwMode="auto">
                    <a:xfrm>
                      <a:off x="6171483" y="3073400"/>
                      <a:ext cx="1028700" cy="1028700"/>
                    </a:xfrm>
                    <a:prstGeom prst="ellipse">
                      <a:avLst/>
                    </a:prstGeom>
                    <a:solidFill>
                      <a:srgbClr val="00BBF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02" tIns="91402" rIns="34280" bIns="34280" rtlCol="0" anchor="b" anchorCtr="0"/>
                    <a:lstStyle/>
                    <a:p>
                      <a:pPr algn="ctr" defTabSz="931976">
                        <a:defRPr/>
                      </a:pPr>
                      <a:endParaRPr lang="en-US" sz="800">
                        <a:gradFill>
                          <a:gsLst>
                            <a:gs pos="0">
                              <a:srgbClr val="FFFFFF"/>
                            </a:gs>
                            <a:gs pos="100000">
                              <a:srgbClr val="FFFFFF"/>
                            </a:gs>
                          </a:gsLst>
                          <a:lin ang="5400000" scaled="0"/>
                        </a:gradFill>
                        <a:latin typeface="Segoe UI"/>
                        <a:ea typeface="Segoe UI" pitchFamily="34" charset="0"/>
                        <a:cs typeface="Segoe UI" pitchFamily="34" charset="0"/>
                      </a:endParaRPr>
                    </a:p>
                  </p:txBody>
                </p:sp>
                <p:pic>
                  <p:nvPicPr>
                    <p:cNvPr id="54" name="Picture 53" descr="Windows_logo.pdf"/>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6452810" y="3376992"/>
                      <a:ext cx="466044" cy="434974"/>
                    </a:xfrm>
                    <a:prstGeom prst="rect">
                      <a:avLst/>
                    </a:prstGeom>
                  </p:spPr>
                </p:pic>
              </p:grpSp>
            </p:grpSp>
          </p:grpSp>
          <p:sp>
            <p:nvSpPr>
              <p:cNvPr id="67" name="TextBox 66"/>
              <p:cNvSpPr txBox="1"/>
              <p:nvPr/>
            </p:nvSpPr>
            <p:spPr>
              <a:xfrm>
                <a:off x="4183550" y="3477426"/>
                <a:ext cx="4581748" cy="703544"/>
              </a:xfrm>
              <a:prstGeom prst="rect">
                <a:avLst/>
              </a:prstGeom>
              <a:noFill/>
            </p:spPr>
            <p:txBody>
              <a:bodyPr wrap="square" lIns="182802" tIns="146241" rIns="182802" bIns="146241" rtlCol="0">
                <a:spAutoFit/>
              </a:bodyPr>
              <a:lstStyle/>
              <a:p>
                <a:pPr algn="ctr" defTabSz="932042" fontAlgn="base">
                  <a:spcBef>
                    <a:spcPct val="0"/>
                  </a:spcBef>
                  <a:spcAft>
                    <a:spcPct val="0"/>
                  </a:spcAft>
                  <a:defRPr/>
                </a:pPr>
                <a:r>
                  <a:rPr lang="en-US" sz="2601" dirty="0">
                    <a:solidFill>
                      <a:srgbClr val="FFFFFF"/>
                    </a:solidFill>
                    <a:latin typeface="Segoe UI Light"/>
                  </a:rPr>
                  <a:t>Shared C# Logic</a:t>
                </a:r>
              </a:p>
            </p:txBody>
          </p:sp>
        </p:grpSp>
        <p:pic>
          <p:nvPicPr>
            <p:cNvPr id="33" name="Picture 2" descr="http://www.freeiconspng.com/uploads/ios-7-logo-png-14.png"/>
            <p:cNvPicPr>
              <a:picLocks noChangeAspect="1" noChangeArrowheads="1"/>
            </p:cNvPicPr>
            <p:nvPr/>
          </p:nvPicPr>
          <p:blipFill>
            <a:blip r:embed="rId5" cstate="email">
              <a:lum bright="70000" contrast="-70000"/>
              <a:extLst>
                <a:ext uri="{28A0092B-C50C-407E-A947-70E740481C1C}">
                  <a14:useLocalDpi xmlns:a14="http://schemas.microsoft.com/office/drawing/2010/main"/>
                </a:ext>
              </a:extLst>
            </a:blip>
            <a:srcRect/>
            <a:stretch>
              <a:fillRect/>
            </a:stretch>
          </p:blipFill>
          <p:spPr bwMode="auto">
            <a:xfrm>
              <a:off x="4729599" y="1911569"/>
              <a:ext cx="365191" cy="229882"/>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5712984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Xamarin.Forms- Cross Platform UI</a:t>
            </a:r>
          </a:p>
        </p:txBody>
      </p:sp>
      <p:sp>
        <p:nvSpPr>
          <p:cNvPr id="5" name="Content Placeholder 4"/>
          <p:cNvSpPr>
            <a:spLocks noGrp="1"/>
          </p:cNvSpPr>
          <p:nvPr>
            <p:ph idx="4294967295"/>
          </p:nvPr>
        </p:nvSpPr>
        <p:spPr>
          <a:xfrm>
            <a:off x="3727303" y="5026602"/>
            <a:ext cx="5595796" cy="1588341"/>
          </a:xfrm>
        </p:spPr>
        <p:txBody>
          <a:bodyPr>
            <a:normAutofit fontScale="92500"/>
          </a:bodyPr>
          <a:lstStyle/>
          <a:p>
            <a:pPr algn="ctr">
              <a:lnSpc>
                <a:spcPct val="100000"/>
              </a:lnSpc>
            </a:pPr>
            <a:r>
              <a:rPr lang="en-US" dirty="0">
                <a:solidFill>
                  <a:schemeClr val="tx1"/>
                </a:solidFill>
              </a:rPr>
              <a:t>Shared Native User Interface</a:t>
            </a:r>
          </a:p>
          <a:p>
            <a:pPr algn="ctr">
              <a:lnSpc>
                <a:spcPct val="100000"/>
              </a:lnSpc>
            </a:pPr>
            <a:r>
              <a:rPr lang="en-US" dirty="0">
                <a:solidFill>
                  <a:schemeClr val="tx1"/>
                </a:solidFill>
              </a:rPr>
              <a:t>Shared App Logic</a:t>
            </a:r>
          </a:p>
          <a:p>
            <a:endParaRPr lang="en-US" dirty="0">
              <a:solidFill>
                <a:schemeClr val="tx1"/>
              </a:solidFill>
            </a:endParaRPr>
          </a:p>
        </p:txBody>
      </p:sp>
      <p:grpSp>
        <p:nvGrpSpPr>
          <p:cNvPr id="4" name="Group 3">
            <a:extLst>
              <a:ext uri="{FF2B5EF4-FFF2-40B4-BE49-F238E27FC236}">
                <a16:creationId xmlns:a16="http://schemas.microsoft.com/office/drawing/2014/main" id="{FF190944-7F9E-CF4D-95A8-87362FF8A4EA}"/>
              </a:ext>
            </a:extLst>
          </p:cNvPr>
          <p:cNvGrpSpPr/>
          <p:nvPr/>
        </p:nvGrpSpPr>
        <p:grpSpPr>
          <a:xfrm>
            <a:off x="4197136" y="1700784"/>
            <a:ext cx="4591478" cy="3265343"/>
            <a:chOff x="1197470" y="1818829"/>
            <a:chExt cx="4591478" cy="3265343"/>
          </a:xfrm>
        </p:grpSpPr>
        <p:grpSp>
          <p:nvGrpSpPr>
            <p:cNvPr id="8" name="Group 7"/>
            <p:cNvGrpSpPr/>
            <p:nvPr/>
          </p:nvGrpSpPr>
          <p:grpSpPr>
            <a:xfrm>
              <a:off x="1197470" y="1818829"/>
              <a:ext cx="4591478" cy="3265343"/>
              <a:chOff x="6671469" y="1838670"/>
              <a:chExt cx="4593431" cy="3266731"/>
            </a:xfrm>
          </p:grpSpPr>
          <p:sp>
            <p:nvSpPr>
              <p:cNvPr id="35" name="Rectangle 34"/>
              <p:cNvSpPr/>
              <p:nvPr/>
            </p:nvSpPr>
            <p:spPr bwMode="auto">
              <a:xfrm>
                <a:off x="6671469" y="2585525"/>
                <a:ext cx="1518168" cy="68775"/>
              </a:xfrm>
              <a:prstGeom prst="rect">
                <a:avLst/>
              </a:prstGeom>
              <a:solidFill>
                <a:srgbClr val="9570D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02" tIns="91402" rIns="34280" bIns="34280" rtlCol="0" anchor="b" anchorCtr="0"/>
              <a:lstStyle/>
              <a:p>
                <a:pPr algn="ctr" defTabSz="931976">
                  <a:defRPr/>
                </a:pPr>
                <a:r>
                  <a:rPr lang="en-US" sz="800">
                    <a:gradFill>
                      <a:gsLst>
                        <a:gs pos="0">
                          <a:srgbClr val="FFFFFF"/>
                        </a:gs>
                        <a:gs pos="100000">
                          <a:srgbClr val="FFFFFF"/>
                        </a:gs>
                      </a:gsLst>
                      <a:lin ang="5400000" scaled="0"/>
                    </a:gradFill>
                    <a:latin typeface="Segoe UI"/>
                    <a:ea typeface="Segoe UI" pitchFamily="34" charset="0"/>
                    <a:cs typeface="Segoe UI" pitchFamily="34" charset="0"/>
                  </a:rPr>
                  <a:t> </a:t>
                </a:r>
              </a:p>
            </p:txBody>
          </p:sp>
          <p:sp>
            <p:nvSpPr>
              <p:cNvPr id="36" name="Rectangle 35"/>
              <p:cNvSpPr/>
              <p:nvPr/>
            </p:nvSpPr>
            <p:spPr bwMode="auto">
              <a:xfrm>
                <a:off x="6671469" y="3378200"/>
                <a:ext cx="4593431" cy="1727201"/>
              </a:xfrm>
              <a:prstGeom prst="rect">
                <a:avLst/>
              </a:prstGeom>
              <a:solidFill>
                <a:srgbClr val="00B0F0">
                  <a:alpha val="49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02" tIns="91402" rIns="34280" bIns="34280" rtlCol="0" anchor="b" anchorCtr="0"/>
              <a:lstStyle/>
              <a:p>
                <a:pPr algn="ctr" defTabSz="931976">
                  <a:defRPr/>
                </a:pPr>
                <a:r>
                  <a:rPr lang="en-US" sz="800">
                    <a:gradFill>
                      <a:gsLst>
                        <a:gs pos="0">
                          <a:srgbClr val="FFFFFF"/>
                        </a:gs>
                        <a:gs pos="100000">
                          <a:srgbClr val="FFFFFF"/>
                        </a:gs>
                      </a:gsLst>
                      <a:lin ang="5400000" scaled="0"/>
                    </a:gradFill>
                    <a:latin typeface="Segoe UI"/>
                    <a:ea typeface="Segoe UI" pitchFamily="34" charset="0"/>
                    <a:cs typeface="Segoe UI" pitchFamily="34" charset="0"/>
                  </a:rPr>
                  <a:t> </a:t>
                </a:r>
              </a:p>
            </p:txBody>
          </p:sp>
          <p:sp>
            <p:nvSpPr>
              <p:cNvPr id="38" name="Rectangle 37"/>
              <p:cNvSpPr/>
              <p:nvPr/>
            </p:nvSpPr>
            <p:spPr bwMode="auto">
              <a:xfrm>
                <a:off x="8209101" y="2585525"/>
                <a:ext cx="1518168" cy="68775"/>
              </a:xfrm>
              <a:prstGeom prst="rect">
                <a:avLst/>
              </a:prstGeom>
              <a:solidFill>
                <a:srgbClr val="66B11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02" tIns="91402" rIns="34280" bIns="34280" rtlCol="0" anchor="b" anchorCtr="0"/>
              <a:lstStyle/>
              <a:p>
                <a:pPr algn="ctr" defTabSz="931976">
                  <a:defRPr/>
                </a:pPr>
                <a:r>
                  <a:rPr lang="en-US" sz="800">
                    <a:gradFill>
                      <a:gsLst>
                        <a:gs pos="0">
                          <a:srgbClr val="FFFFFF"/>
                        </a:gs>
                        <a:gs pos="100000">
                          <a:srgbClr val="FFFFFF"/>
                        </a:gs>
                      </a:gsLst>
                      <a:lin ang="5400000" scaled="0"/>
                    </a:gradFill>
                    <a:latin typeface="Segoe UI"/>
                    <a:ea typeface="Segoe UI" pitchFamily="34" charset="0"/>
                    <a:cs typeface="Segoe UI" pitchFamily="34" charset="0"/>
                  </a:rPr>
                  <a:t> </a:t>
                </a:r>
              </a:p>
            </p:txBody>
          </p:sp>
          <p:sp>
            <p:nvSpPr>
              <p:cNvPr id="39" name="Rectangle 38"/>
              <p:cNvSpPr/>
              <p:nvPr/>
            </p:nvSpPr>
            <p:spPr bwMode="auto">
              <a:xfrm>
                <a:off x="9746732" y="2585525"/>
                <a:ext cx="1518168" cy="68775"/>
              </a:xfrm>
              <a:prstGeom prst="rect">
                <a:avLst/>
              </a:prstGeom>
              <a:solidFill>
                <a:srgbClr val="00BBF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02" tIns="91402" rIns="34280" bIns="34280" rtlCol="0" anchor="b" anchorCtr="0"/>
              <a:lstStyle/>
              <a:p>
                <a:pPr algn="ctr" defTabSz="931976">
                  <a:defRPr/>
                </a:pPr>
                <a:r>
                  <a:rPr lang="en-US" sz="800">
                    <a:solidFill>
                      <a:srgbClr val="00BBF1"/>
                    </a:solidFill>
                    <a:latin typeface="Segoe UI"/>
                    <a:ea typeface="Segoe UI" pitchFamily="34" charset="0"/>
                    <a:cs typeface="Segoe UI" pitchFamily="34" charset="0"/>
                  </a:rPr>
                  <a:t> </a:t>
                </a:r>
              </a:p>
            </p:txBody>
          </p:sp>
          <p:sp>
            <p:nvSpPr>
              <p:cNvPr id="42" name="TextBox 41"/>
              <p:cNvSpPr txBox="1"/>
              <p:nvPr/>
            </p:nvSpPr>
            <p:spPr>
              <a:xfrm>
                <a:off x="6681202" y="3791323"/>
                <a:ext cx="4583698" cy="703843"/>
              </a:xfrm>
              <a:prstGeom prst="rect">
                <a:avLst/>
              </a:prstGeom>
              <a:noFill/>
            </p:spPr>
            <p:txBody>
              <a:bodyPr wrap="square" lIns="182802" tIns="146241" rIns="182802" bIns="146241" rtlCol="0">
                <a:spAutoFit/>
              </a:bodyPr>
              <a:lstStyle/>
              <a:p>
                <a:pPr algn="ctr" defTabSz="932042" fontAlgn="base">
                  <a:spcBef>
                    <a:spcPct val="0"/>
                  </a:spcBef>
                  <a:spcAft>
                    <a:spcPct val="0"/>
                  </a:spcAft>
                  <a:defRPr/>
                </a:pPr>
                <a:r>
                  <a:rPr lang="en-US" sz="2601" dirty="0">
                    <a:solidFill>
                      <a:srgbClr val="FFFFFF"/>
                    </a:solidFill>
                    <a:latin typeface="Segoe UI Light"/>
                  </a:rPr>
                  <a:t>Shared C# Logic</a:t>
                </a:r>
              </a:p>
            </p:txBody>
          </p:sp>
          <p:sp>
            <p:nvSpPr>
              <p:cNvPr id="43" name="Rectangle 42"/>
              <p:cNvSpPr/>
              <p:nvPr/>
            </p:nvSpPr>
            <p:spPr bwMode="auto">
              <a:xfrm>
                <a:off x="6671469" y="2667001"/>
                <a:ext cx="4593431" cy="698499"/>
              </a:xfrm>
              <a:prstGeom prst="rect">
                <a:avLst/>
              </a:prstGeom>
              <a:solidFill>
                <a:srgbClr val="002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02" tIns="91402" rIns="34280" bIns="34280" rtlCol="0" anchor="b" anchorCtr="0"/>
              <a:lstStyle/>
              <a:p>
                <a:pPr algn="ctr" defTabSz="931976">
                  <a:defRPr/>
                </a:pPr>
                <a:r>
                  <a:rPr lang="en-US" sz="800">
                    <a:gradFill>
                      <a:gsLst>
                        <a:gs pos="0">
                          <a:srgbClr val="FFFFFF"/>
                        </a:gs>
                        <a:gs pos="100000">
                          <a:srgbClr val="FFFFFF"/>
                        </a:gs>
                      </a:gsLst>
                      <a:lin ang="5400000" scaled="0"/>
                    </a:gradFill>
                    <a:latin typeface="Segoe UI"/>
                    <a:ea typeface="Segoe UI" pitchFamily="34" charset="0"/>
                    <a:cs typeface="Segoe UI" pitchFamily="34" charset="0"/>
                  </a:rPr>
                  <a:t> </a:t>
                </a:r>
              </a:p>
            </p:txBody>
          </p:sp>
          <p:grpSp>
            <p:nvGrpSpPr>
              <p:cNvPr id="55" name="Group 54"/>
              <p:cNvGrpSpPr/>
              <p:nvPr/>
            </p:nvGrpSpPr>
            <p:grpSpPr>
              <a:xfrm>
                <a:off x="7073901" y="1838670"/>
                <a:ext cx="3797300" cy="628137"/>
                <a:chOff x="1371601" y="1838670"/>
                <a:chExt cx="3797300" cy="628137"/>
              </a:xfrm>
            </p:grpSpPr>
            <p:sp>
              <p:nvSpPr>
                <p:cNvPr id="63" name="Oval 62"/>
                <p:cNvSpPr/>
                <p:nvPr/>
              </p:nvSpPr>
              <p:spPr bwMode="auto">
                <a:xfrm>
                  <a:off x="1371601" y="1841014"/>
                  <a:ext cx="625793" cy="625793"/>
                </a:xfrm>
                <a:prstGeom prst="ellipse">
                  <a:avLst/>
                </a:prstGeom>
                <a:solidFill>
                  <a:srgbClr val="9570D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02" tIns="91402" rIns="34280" bIns="34280" rtlCol="0" anchor="b" anchorCtr="0"/>
                <a:lstStyle/>
                <a:p>
                  <a:pPr algn="ctr" defTabSz="931976">
                    <a:defRPr/>
                  </a:pPr>
                  <a:endParaRPr lang="en-US" sz="800">
                    <a:gradFill>
                      <a:gsLst>
                        <a:gs pos="0">
                          <a:srgbClr val="FFFFFF"/>
                        </a:gs>
                        <a:gs pos="100000">
                          <a:srgbClr val="FFFFFF"/>
                        </a:gs>
                      </a:gsLst>
                      <a:lin ang="5400000" scaled="0"/>
                    </a:gradFill>
                    <a:latin typeface="Segoe UI"/>
                    <a:ea typeface="Segoe UI" pitchFamily="34" charset="0"/>
                    <a:cs typeface="Segoe UI" pitchFamily="34" charset="0"/>
                  </a:endParaRPr>
                </a:p>
              </p:txBody>
            </p:sp>
            <p:grpSp>
              <p:nvGrpSpPr>
                <p:cNvPr id="57" name="Group 56"/>
                <p:cNvGrpSpPr/>
                <p:nvPr/>
              </p:nvGrpSpPr>
              <p:grpSpPr>
                <a:xfrm>
                  <a:off x="2991123" y="1838670"/>
                  <a:ext cx="625793" cy="625793"/>
                  <a:chOff x="3810000" y="3073400"/>
                  <a:chExt cx="1028700" cy="1028700"/>
                </a:xfrm>
              </p:grpSpPr>
              <p:sp>
                <p:nvSpPr>
                  <p:cNvPr id="61" name="Oval 60"/>
                  <p:cNvSpPr/>
                  <p:nvPr/>
                </p:nvSpPr>
                <p:spPr bwMode="auto">
                  <a:xfrm>
                    <a:off x="3810000" y="3073400"/>
                    <a:ext cx="1028700" cy="1028700"/>
                  </a:xfrm>
                  <a:prstGeom prst="ellipse">
                    <a:avLst/>
                  </a:prstGeom>
                  <a:solidFill>
                    <a:srgbClr val="66B11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02" tIns="91402" rIns="34280" bIns="34280" rtlCol="0" anchor="b" anchorCtr="0"/>
                  <a:lstStyle/>
                  <a:p>
                    <a:pPr algn="ctr" defTabSz="931976">
                      <a:defRPr/>
                    </a:pPr>
                    <a:endParaRPr lang="en-US" sz="800">
                      <a:gradFill>
                        <a:gsLst>
                          <a:gs pos="0">
                            <a:srgbClr val="FFFFFF"/>
                          </a:gs>
                          <a:gs pos="100000">
                            <a:srgbClr val="FFFFFF"/>
                          </a:gs>
                        </a:gsLst>
                        <a:lin ang="5400000" scaled="0"/>
                      </a:gradFill>
                      <a:latin typeface="Segoe UI"/>
                      <a:ea typeface="Segoe UI" pitchFamily="34" charset="0"/>
                      <a:cs typeface="Segoe UI" pitchFamily="34" charset="0"/>
                    </a:endParaRPr>
                  </a:p>
                </p:txBody>
              </p:sp>
              <p:pic>
                <p:nvPicPr>
                  <p:cNvPr id="62" name="Picture 61" descr="Android_logo.pdf"/>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4097337" y="3331368"/>
                    <a:ext cx="434974" cy="500220"/>
                  </a:xfrm>
                  <a:prstGeom prst="rect">
                    <a:avLst/>
                  </a:prstGeom>
                </p:spPr>
              </p:pic>
            </p:grpSp>
            <p:grpSp>
              <p:nvGrpSpPr>
                <p:cNvPr id="58" name="Group 57"/>
                <p:cNvGrpSpPr/>
                <p:nvPr/>
              </p:nvGrpSpPr>
              <p:grpSpPr>
                <a:xfrm>
                  <a:off x="4543108" y="1838670"/>
                  <a:ext cx="625793" cy="625793"/>
                  <a:chOff x="6083300" y="3073400"/>
                  <a:chExt cx="1028700" cy="1028700"/>
                </a:xfrm>
              </p:grpSpPr>
              <p:sp>
                <p:nvSpPr>
                  <p:cNvPr id="59" name="Oval 58"/>
                  <p:cNvSpPr/>
                  <p:nvPr/>
                </p:nvSpPr>
                <p:spPr bwMode="auto">
                  <a:xfrm>
                    <a:off x="6083300" y="3073400"/>
                    <a:ext cx="1028700" cy="1028700"/>
                  </a:xfrm>
                  <a:prstGeom prst="ellipse">
                    <a:avLst/>
                  </a:prstGeom>
                  <a:solidFill>
                    <a:srgbClr val="00BBF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02" tIns="91402" rIns="34280" bIns="34280" rtlCol="0" anchor="b" anchorCtr="0"/>
                  <a:lstStyle/>
                  <a:p>
                    <a:pPr algn="ctr" defTabSz="931976">
                      <a:defRPr/>
                    </a:pPr>
                    <a:endParaRPr lang="en-US" sz="800">
                      <a:gradFill>
                        <a:gsLst>
                          <a:gs pos="0">
                            <a:srgbClr val="FFFFFF"/>
                          </a:gs>
                          <a:gs pos="100000">
                            <a:srgbClr val="FFFFFF"/>
                          </a:gs>
                        </a:gsLst>
                        <a:lin ang="5400000" scaled="0"/>
                      </a:gradFill>
                      <a:latin typeface="Segoe UI"/>
                      <a:ea typeface="Segoe UI" pitchFamily="34" charset="0"/>
                      <a:cs typeface="Segoe UI" pitchFamily="34" charset="0"/>
                    </a:endParaRPr>
                  </a:p>
                </p:txBody>
              </p:sp>
              <p:pic>
                <p:nvPicPr>
                  <p:cNvPr id="60" name="Picture 59" descr="Windows_logo.pdf"/>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6365885" y="3365500"/>
                    <a:ext cx="466044" cy="434974"/>
                  </a:xfrm>
                  <a:prstGeom prst="rect">
                    <a:avLst/>
                  </a:prstGeom>
                </p:spPr>
              </p:pic>
            </p:grpSp>
          </p:grpSp>
          <p:sp>
            <p:nvSpPr>
              <p:cNvPr id="66" name="TextBox 65"/>
              <p:cNvSpPr txBox="1"/>
              <p:nvPr/>
            </p:nvSpPr>
            <p:spPr>
              <a:xfrm>
                <a:off x="6681202" y="2597524"/>
                <a:ext cx="4583698" cy="797467"/>
              </a:xfrm>
              <a:prstGeom prst="rect">
                <a:avLst/>
              </a:prstGeom>
              <a:noFill/>
            </p:spPr>
            <p:txBody>
              <a:bodyPr wrap="square" lIns="182802" tIns="146241" rIns="182802" bIns="146241" rtlCol="0">
                <a:spAutoFit/>
              </a:bodyPr>
              <a:lstStyle/>
              <a:p>
                <a:pPr algn="ctr" defTabSz="932042" fontAlgn="base">
                  <a:spcBef>
                    <a:spcPct val="0"/>
                  </a:spcBef>
                  <a:spcAft>
                    <a:spcPct val="0"/>
                  </a:spcAft>
                  <a:defRPr/>
                </a:pPr>
                <a:r>
                  <a:rPr lang="en-US" sz="3197">
                    <a:solidFill>
                      <a:srgbClr val="FFFFFF"/>
                    </a:solidFill>
                    <a:latin typeface="Segoe UI"/>
                  </a:rPr>
                  <a:t>Shared UI Code</a:t>
                </a:r>
              </a:p>
            </p:txBody>
          </p:sp>
        </p:grpSp>
        <p:pic>
          <p:nvPicPr>
            <p:cNvPr id="25" name="Picture 2" descr="http://www.freeiconspng.com/uploads/ios-7-logo-png-14.png"/>
            <p:cNvPicPr>
              <a:picLocks noChangeAspect="1" noChangeArrowheads="1"/>
            </p:cNvPicPr>
            <p:nvPr/>
          </p:nvPicPr>
          <p:blipFill>
            <a:blip r:embed="rId5" cstate="email">
              <a:lum bright="70000" contrast="-70000"/>
              <a:extLst>
                <a:ext uri="{28A0092B-C50C-407E-A947-70E740481C1C}">
                  <a14:useLocalDpi xmlns:a14="http://schemas.microsoft.com/office/drawing/2010/main"/>
                </a:ext>
              </a:extLst>
            </a:blip>
            <a:srcRect/>
            <a:stretch>
              <a:fillRect/>
            </a:stretch>
          </p:blipFill>
          <p:spPr bwMode="auto">
            <a:xfrm>
              <a:off x="1743112" y="2022554"/>
              <a:ext cx="365191" cy="229882"/>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6575728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Xamarin.</a:t>
            </a:r>
            <a:r>
              <a:rPr lang="en-US" dirty="0" err="1">
                <a:solidFill>
                  <a:schemeClr val="tx1"/>
                </a:solidFill>
              </a:rPr>
              <a:t>Forms</a:t>
            </a:r>
            <a:r>
              <a:rPr lang="en-US" dirty="0">
                <a:solidFill>
                  <a:schemeClr val="tx1"/>
                </a:solidFill>
              </a:rPr>
              <a:t>-</a:t>
            </a:r>
            <a:r>
              <a:rPr lang="en-US" dirty="0"/>
              <a:t> Now running on:</a:t>
            </a:r>
          </a:p>
        </p:txBody>
      </p:sp>
      <p:pic>
        <p:nvPicPr>
          <p:cNvPr id="22" name="Shape 529">
            <a:extLst>
              <a:ext uri="{FF2B5EF4-FFF2-40B4-BE49-F238E27FC236}">
                <a16:creationId xmlns:a16="http://schemas.microsoft.com/office/drawing/2014/main" id="{A912AE73-E949-3F4C-B88F-9128FC001B17}"/>
              </a:ext>
            </a:extLst>
          </p:cNvPr>
          <p:cNvPicPr preferRelativeResize="0"/>
          <p:nvPr/>
        </p:nvPicPr>
        <p:blipFill>
          <a:blip r:embed="rId3">
            <a:alphaModFix/>
          </a:blip>
          <a:stretch>
            <a:fillRect/>
          </a:stretch>
        </p:blipFill>
        <p:spPr>
          <a:xfrm>
            <a:off x="1307812" y="1026484"/>
            <a:ext cx="10370126" cy="6159925"/>
          </a:xfrm>
          <a:prstGeom prst="rect">
            <a:avLst/>
          </a:prstGeom>
          <a:noFill/>
          <a:ln>
            <a:noFill/>
          </a:ln>
        </p:spPr>
      </p:pic>
    </p:spTree>
    <p:extLst>
      <p:ext uri="{BB962C8B-B14F-4D97-AF65-F5344CB8AC3E}">
        <p14:creationId xmlns:p14="http://schemas.microsoft.com/office/powerpoint/2010/main" val="24205187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189831" y="2989430"/>
            <a:ext cx="10056812" cy="1015663"/>
          </a:xfrm>
        </p:spPr>
        <p:txBody>
          <a:bodyPr/>
          <a:lstStyle/>
          <a:p>
            <a:pPr lvl="0" algn="ctr" defTabSz="932060">
              <a:lnSpc>
                <a:spcPct val="100000"/>
              </a:lnSpc>
              <a:spcBef>
                <a:spcPts val="0"/>
              </a:spcBef>
              <a:defRPr/>
            </a:pPr>
            <a:r>
              <a:rPr lang="en-US" sz="5400" dirty="0"/>
              <a:t>Demo: Xamarin Forms</a:t>
            </a:r>
            <a:endParaRPr lang="en-US" sz="1200" dirty="0"/>
          </a:p>
        </p:txBody>
      </p:sp>
    </p:spTree>
    <p:extLst>
      <p:ext uri="{BB962C8B-B14F-4D97-AF65-F5344CB8AC3E}">
        <p14:creationId xmlns:p14="http://schemas.microsoft.com/office/powerpoint/2010/main" val="23540232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300"/>
                                        <p:tgtEl>
                                          <p:spTgt spid="3"/>
                                        </p:tgtEl>
                                      </p:cBhvr>
                                    </p:animEffect>
                                  </p:childTnLst>
                                </p:cTn>
                              </p:par>
                              <p:par>
                                <p:cTn id="8" presetID="35" presetClass="path" presetSubtype="0" decel="100000" fill="hold" grpId="1" nodeType="withEffect">
                                  <p:stCondLst>
                                    <p:cond delay="0"/>
                                  </p:stCondLst>
                                  <p:childTnLst>
                                    <p:animMotion origin="layout" path="M -0.05553 0.00023 L -7.07174E-7 0.00023 " pathEditMode="relative" rAng="0" ptsTypes="AA">
                                      <p:cBhvr>
                                        <p:cTn id="9" dur="400" fill="hold"/>
                                        <p:tgtEl>
                                          <p:spTgt spid="3"/>
                                        </p:tgtEl>
                                        <p:attrNameLst>
                                          <p:attrName>ppt_x</p:attrName>
                                          <p:attrName>ppt_y</p:attrName>
                                        </p:attrNameLst>
                                      </p:cBhvr>
                                      <p:rCtr x="277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6938944-6D12-9640-BCE0-52112781CB01}"/>
              </a:ext>
            </a:extLst>
          </p:cNvPr>
          <p:cNvSpPr>
            <a:spLocks noGrp="1"/>
          </p:cNvSpPr>
          <p:nvPr>
            <p:ph type="title"/>
          </p:nvPr>
        </p:nvSpPr>
        <p:spPr/>
        <p:txBody>
          <a:bodyPr/>
          <a:lstStyle/>
          <a:p>
            <a:r>
              <a:rPr lang="en-US" dirty="0"/>
              <a:t>SPA</a:t>
            </a:r>
          </a:p>
        </p:txBody>
      </p:sp>
    </p:spTree>
    <p:extLst>
      <p:ext uri="{BB962C8B-B14F-4D97-AF65-F5344CB8AC3E}">
        <p14:creationId xmlns:p14="http://schemas.microsoft.com/office/powerpoint/2010/main" val="1275336772"/>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theme/theme1.xml><?xml version="1.0" encoding="utf-8"?>
<a:theme xmlns:a="http://schemas.openxmlformats.org/drawingml/2006/main" name="Azure Developer Tour 2018">
  <a:themeElements>
    <a:clrScheme name="Build 2017 Colors">
      <a:dk1>
        <a:srgbClr val="505050"/>
      </a:dk1>
      <a:lt1>
        <a:srgbClr val="FFFFFF"/>
      </a:lt1>
      <a:dk2>
        <a:srgbClr val="0078D7"/>
      </a:dk2>
      <a:lt2>
        <a:srgbClr val="EAEAEA"/>
      </a:lt2>
      <a:accent1>
        <a:srgbClr val="0078D7"/>
      </a:accent1>
      <a:accent2>
        <a:srgbClr val="00BCF2"/>
      </a:accent2>
      <a:accent3>
        <a:srgbClr val="505050"/>
      </a:accent3>
      <a:accent4>
        <a:srgbClr val="002050"/>
      </a:accent4>
      <a:accent5>
        <a:srgbClr val="FFB900"/>
      </a:accent5>
      <a:accent6>
        <a:srgbClr val="D2D2D2"/>
      </a:accent6>
      <a:hlink>
        <a:srgbClr val="00BCF2"/>
      </a:hlink>
      <a:folHlink>
        <a:srgbClr val="00BCF2"/>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gn="l">
          <a:lnSpc>
            <a:spcPct val="90000"/>
          </a:lnSpc>
          <a:spcAft>
            <a:spcPts val="600"/>
          </a:spcAft>
          <a:defRPr sz="3600" baseline="0" dirty="0" err="1" smtClean="0">
            <a:solidFill>
              <a:schemeClr val="tx1"/>
            </a:solidFill>
          </a:defRPr>
        </a:defPPr>
      </a:lstStyle>
    </a:txDef>
  </a:objectDefaults>
  <a:extraClrSchemeLst/>
  <a:extLst>
    <a:ext uri="{05A4C25C-085E-4340-85A3-A5531E510DB2}">
      <thm15:themeFamily xmlns:thm15="http://schemas.microsoft.com/office/thememl/2012/main" name="Microsoft_Build2017_Template.potx" id="{5417D3E2-C3A5-48BF-8802-FB8B38AE9E9C}" vid="{3B9D3600-BA2F-499E-9B74-B0493B08579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33D2391BFF58241AEB203BD95DC1F89" ma:contentTypeVersion="10" ma:contentTypeDescription="Create a new document." ma:contentTypeScope="" ma:versionID="7a42257cbeae92d688753403af0332a6">
  <xsd:schema xmlns:xsd="http://www.w3.org/2001/XMLSchema" xmlns:xs="http://www.w3.org/2001/XMLSchema" xmlns:p="http://schemas.microsoft.com/office/2006/metadata/properties" xmlns:ns2="16dc66bd-df5a-4495-a5c9-5e296f49988a" xmlns:ns3="12239fb0-26c0-4a37-b790-6c81fba9d0fc" targetNamespace="http://schemas.microsoft.com/office/2006/metadata/properties" ma:root="true" ma:fieldsID="1ed41a06e59e3887db16ccf9a9b7b88d" ns2:_="" ns3:_="">
    <xsd:import namespace="16dc66bd-df5a-4495-a5c9-5e296f49988a"/>
    <xsd:import namespace="12239fb0-26c0-4a37-b790-6c81fba9d0fc"/>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DateTaken" minOccurs="0"/>
                <xsd:element ref="ns3:SharedWithUsers" minOccurs="0"/>
                <xsd:element ref="ns3:SharedWithDetails" minOccurs="0"/>
                <xsd:element ref="ns3:LastSharedByUser" minOccurs="0"/>
                <xsd:element ref="ns3:LastSharedByTime" minOccurs="0"/>
                <xsd:element ref="ns2:MediaServiceOCR"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6dc66bd-df5a-4495-a5c9-5e296f49988a"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element name="MediaServiceAutoTags" ma:index="10" nillable="true" ma:displayName="MediaServiceAutoTags" ma:description="" ma:internalName="MediaServiceAutoTags" ma:readOnly="true">
      <xsd:simpleType>
        <xsd:restriction base="dms:Text"/>
      </xsd:simpleType>
    </xsd:element>
    <xsd:element name="MediaServiceDateTaken" ma:index="11" nillable="true" ma:displayName="MediaServiceDateTaken" ma:description="" ma:hidden="true" ma:internalName="MediaServiceDateTaken" ma:readOnly="true">
      <xsd:simpleType>
        <xsd:restriction base="dms:Text"/>
      </xsd:simpleType>
    </xsd:element>
    <xsd:element name="MediaServiceOCR" ma:index="16" nillable="true" ma:displayName="MediaServiceOCR" ma:description="" ma:internalName="MediaServiceOCR" ma:readOnly="true">
      <xsd:simpleType>
        <xsd:restriction base="dms:Note">
          <xsd:maxLength value="255"/>
        </xsd:restriction>
      </xsd:simpleType>
    </xsd:element>
    <xsd:element name="MediaServiceLocation" ma:index="17" nillable="true" ma:displayName="MediaServiceLocation" ma:descrip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2239fb0-26c0-4a37-b790-6c81fba9d0fc" elementFormDefault="qualified">
    <xsd:import namespace="http://schemas.microsoft.com/office/2006/documentManagement/types"/>
    <xsd:import namespace="http://schemas.microsoft.com/office/infopath/2007/PartnerControls"/>
    <xsd:element name="SharedWithUsers" ma:index="12"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description="" ma:internalName="SharedWithDetails" ma:readOnly="true">
      <xsd:simpleType>
        <xsd:restriction base="dms:Note">
          <xsd:maxLength value="255"/>
        </xsd:restriction>
      </xsd:simpleType>
    </xsd:element>
    <xsd:element name="LastSharedByUser" ma:index="14" nillable="true" ma:displayName="Last Shared By User" ma:description="" ma:hidden="true" ma:internalName="LastSharedByUser" ma:readOnly="true">
      <xsd:simpleType>
        <xsd:restriction base="dms:Note"/>
      </xsd:simpleType>
    </xsd:element>
    <xsd:element name="LastSharedByTime" ma:index="15" nillable="true" ma:displayName="Last Shared By Time" ma:description="" ma:hidden="tru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22C90132-D016-4018-A86A-E15AF1F140C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6dc66bd-df5a-4495-a5c9-5e296f49988a"/>
    <ds:schemaRef ds:uri="12239fb0-26c0-4a37-b790-6c81fba9d0f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3.xml><?xml version="1.0" encoding="utf-8"?>
<ds:datastoreItem xmlns:ds="http://schemas.openxmlformats.org/officeDocument/2006/customXml" ds:itemID="{D48C7427-CED4-4F99-A369-1084FC4AE920}">
  <ds:schemaRefs>
    <ds:schemaRef ds:uri="16dc66bd-df5a-4495-a5c9-5e296f49988a"/>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12239fb0-26c0-4a37-b790-6c81fba9d0fc"/>
    <ds:schemaRef ds:uri="http://purl.org/dc/elements/1.1/"/>
    <ds:schemaRef ds:uri="http://schemas.microsoft.com/office/2006/metadata/properti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9454</TotalTime>
  <Words>843</Words>
  <Application>Microsoft Office PowerPoint</Application>
  <PresentationFormat>Custom</PresentationFormat>
  <Paragraphs>200</Paragraphs>
  <Slides>29</Slides>
  <Notes>16</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29</vt:i4>
      </vt:variant>
    </vt:vector>
  </HeadingPairs>
  <TitlesOfParts>
    <vt:vector size="39" baseType="lpstr">
      <vt:lpstr>MS PGothic</vt:lpstr>
      <vt:lpstr>Arial</vt:lpstr>
      <vt:lpstr>Calibri</vt:lpstr>
      <vt:lpstr>Segoe UI</vt:lpstr>
      <vt:lpstr>Segoe UI Light</vt:lpstr>
      <vt:lpstr>Segoe UI Semibold</vt:lpstr>
      <vt:lpstr>Segoe UI Semilight</vt:lpstr>
      <vt:lpstr>Wingdings</vt:lpstr>
      <vt:lpstr>Wingdings 3</vt:lpstr>
      <vt:lpstr>Azure Developer Tour 2018</vt:lpstr>
      <vt:lpstr>Blazor And Xamarin #devday2018</vt:lpstr>
      <vt:lpstr>PowerPoint Presentation</vt:lpstr>
      <vt:lpstr>Mobile</vt:lpstr>
      <vt:lpstr>PowerPoint Presentation</vt:lpstr>
      <vt:lpstr>Xamarin Native – Traditional UI</vt:lpstr>
      <vt:lpstr>Xamarin.Forms- Cross Platform UI</vt:lpstr>
      <vt:lpstr>Xamarin.Forms- Now running on:</vt:lpstr>
      <vt:lpstr>Demo: Xamarin Forms</vt:lpstr>
      <vt:lpstr>SPA</vt:lpstr>
      <vt:lpstr>PowerPoint Presentation</vt:lpstr>
      <vt:lpstr>PowerPoint Presentation</vt:lpstr>
      <vt:lpstr>Web Assembly</vt:lpstr>
      <vt:lpstr>WebAssembly</vt:lpstr>
      <vt:lpstr>Facts about WASM</vt:lpstr>
      <vt:lpstr>PowerPoint Presentation</vt:lpstr>
      <vt:lpstr>WASM and the CLR</vt:lpstr>
      <vt:lpstr>WASM Languages</vt:lpstr>
      <vt:lpstr>Blazor</vt:lpstr>
      <vt:lpstr>Blazor</vt:lpstr>
      <vt:lpstr>PowerPoint Presentation</vt:lpstr>
      <vt:lpstr>Anatomy</vt:lpstr>
      <vt:lpstr>Server-Side Hosting</vt:lpstr>
      <vt:lpstr>Demo: Blazor</vt:lpstr>
      <vt:lpstr>Blazor + Xamarin</vt:lpstr>
      <vt:lpstr>Code sharing</vt:lpstr>
      <vt:lpstr>Demo: Blazor + Xamarin</vt:lpstr>
      <vt:lpstr>OOUI</vt:lpstr>
      <vt:lpstr>Find out more!</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Azure Developer Tour #azuretour</dc:title>
  <dc:subject/>
  <dc:creator/>
  <cp:keywords/>
  <dc:description/>
  <cp:lastModifiedBy>Ben Ishiyama-Levy</cp:lastModifiedBy>
  <cp:revision>84</cp:revision>
  <dcterms:modified xsi:type="dcterms:W3CDTF">2018-11-06T17:26:40Z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0x010100A33D2391BFF58241AEB203BD95DC1F89</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53;#Washington State Convention and Trade Center|2ebf141d-f871-4cc9-bf08-f87f112ab464</vt:lpwstr>
  </property>
  <property fmtid="{D5CDD505-2E9C-101B-9397-08002B2CF9AE}" pid="7" name="Track">
    <vt:lpwstr/>
  </property>
  <property fmtid="{D5CDD505-2E9C-101B-9397-08002B2CF9AE}" pid="8" name="Event Location">
    <vt:lpwstr>52;#Seattle|54f46ed2-c77e-4a59-b182-a4171fdb0d11</vt:lpwstr>
  </property>
  <property fmtid="{D5CDD505-2E9C-101B-9397-08002B2CF9AE}" pid="9" name="Campaign">
    <vt:lpwstr/>
  </property>
  <property fmtid="{D5CDD505-2E9C-101B-9397-08002B2CF9AE}" pid="10" name="IsMyDocuments">
    <vt:bool>true</vt:bool>
  </property>
  <property fmtid="{D5CDD505-2E9C-101B-9397-08002B2CF9AE}" pid="11" name="TaxKeyword">
    <vt:lpwstr>315;#Microsoft Build 2017|0407fc0d-d203-4d0a-848e-0398e286e7e2</vt:lpwstr>
  </property>
  <property fmtid="{D5CDD505-2E9C-101B-9397-08002B2CF9AE}" pid="12" name="Audience1">
    <vt:lpwstr>316;#developers|8e4a08dc-5d95-4156-ab65-f22579a1592a</vt:lpwstr>
  </property>
  <property fmtid="{D5CDD505-2E9C-101B-9397-08002B2CF9AE}" pid="13" name="Event Name">
    <vt:lpwstr>47;#Build|58542b36-5bf5-46a6-a53f-a41fb7a73785</vt:lpwstr>
  </property>
  <property fmtid="{D5CDD505-2E9C-101B-9397-08002B2CF9AE}" pid="14" name="MSIP_Label_f42aa342-8706-4288-bd11-ebb85995028c_Enabled">
    <vt:lpwstr>True</vt:lpwstr>
  </property>
  <property fmtid="{D5CDD505-2E9C-101B-9397-08002B2CF9AE}" pid="15" name="MSIP_Label_f42aa342-8706-4288-bd11-ebb85995028c_SiteId">
    <vt:lpwstr>72f988bf-86f1-41af-91ab-2d7cd011db47</vt:lpwstr>
  </property>
  <property fmtid="{D5CDD505-2E9C-101B-9397-08002B2CF9AE}" pid="16" name="MSIP_Label_f42aa342-8706-4288-bd11-ebb85995028c_Ref">
    <vt:lpwstr>https://api.informationprotection.azure.com/api/72f988bf-86f1-41af-91ab-2d7cd011db47</vt:lpwstr>
  </property>
  <property fmtid="{D5CDD505-2E9C-101B-9397-08002B2CF9AE}" pid="17" name="MSIP_Label_f42aa342-8706-4288-bd11-ebb85995028c_SetBy">
    <vt:lpwstr>ameliam@microsoft.com</vt:lpwstr>
  </property>
  <property fmtid="{D5CDD505-2E9C-101B-9397-08002B2CF9AE}" pid="18" name="MSIP_Label_f42aa342-8706-4288-bd11-ebb85995028c_SetDate">
    <vt:lpwstr>2017-04-28T09:07:01.0392302-07:00</vt:lpwstr>
  </property>
  <property fmtid="{D5CDD505-2E9C-101B-9397-08002B2CF9AE}" pid="19" name="MSIP_Label_f42aa342-8706-4288-bd11-ebb85995028c_Name">
    <vt:lpwstr>General</vt:lpwstr>
  </property>
  <property fmtid="{D5CDD505-2E9C-101B-9397-08002B2CF9AE}" pid="20" name="MSIP_Label_f42aa342-8706-4288-bd11-ebb85995028c_Application">
    <vt:lpwstr>Microsoft Azure Information Protection</vt:lpwstr>
  </property>
  <property fmtid="{D5CDD505-2E9C-101B-9397-08002B2CF9AE}" pid="21" name="MSIP_Label_f42aa342-8706-4288-bd11-ebb85995028c_Extended_MSFT_Method">
    <vt:lpwstr>Automatic</vt:lpwstr>
  </property>
  <property fmtid="{D5CDD505-2E9C-101B-9397-08002B2CF9AE}" pid="22" name="Sensitivity">
    <vt:lpwstr>General</vt:lpwstr>
  </property>
</Properties>
</file>