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83" r:id="rId2"/>
    <p:sldId id="399" r:id="rId3"/>
    <p:sldId id="401" r:id="rId4"/>
    <p:sldId id="402" r:id="rId5"/>
    <p:sldId id="403" r:id="rId6"/>
    <p:sldId id="405" r:id="rId7"/>
    <p:sldId id="406" r:id="rId8"/>
    <p:sldId id="404" r:id="rId9"/>
    <p:sldId id="407" r:id="rId10"/>
    <p:sldId id="408" r:id="rId11"/>
    <p:sldId id="409" r:id="rId12"/>
    <p:sldId id="410" r:id="rId13"/>
    <p:sldId id="411" r:id="rId14"/>
    <p:sldId id="412" r:id="rId15"/>
    <p:sldId id="414" r:id="rId16"/>
    <p:sldId id="413" r:id="rId17"/>
    <p:sldId id="416" r:id="rId18"/>
    <p:sldId id="415" r:id="rId19"/>
    <p:sldId id="417" r:id="rId20"/>
    <p:sldId id="418" r:id="rId21"/>
    <p:sldId id="419" r:id="rId22"/>
    <p:sldId id="420" r:id="rId23"/>
    <p:sldId id="421" r:id="rId24"/>
    <p:sldId id="422" r:id="rId25"/>
    <p:sldId id="423" r:id="rId26"/>
    <p:sldId id="424" r:id="rId27"/>
    <p:sldId id="425" r:id="rId28"/>
    <p:sldId id="426" r:id="rId29"/>
    <p:sldId id="428" r:id="rId30"/>
    <p:sldId id="429" r:id="rId31"/>
    <p:sldId id="430" r:id="rId32"/>
    <p:sldId id="427" r:id="rId33"/>
    <p:sldId id="3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ISHIYAMA-LEVY" initials="BI" lastIdx="1" clrIdx="0">
    <p:extLst>
      <p:ext uri="{19B8F6BF-5375-455C-9EA6-DF929625EA0E}">
        <p15:presenceInfo xmlns:p15="http://schemas.microsoft.com/office/powerpoint/2012/main" userId="684c472e8f07b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95799" autoAdjust="0"/>
  </p:normalViewPr>
  <p:slideViewPr>
    <p:cSldViewPr snapToGrid="0" snapToObjects="1">
      <p:cViewPr varScale="1">
        <p:scale>
          <a:sx n="156" d="100"/>
          <a:sy n="156" d="100"/>
        </p:scale>
        <p:origin x="972" y="6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192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2970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1375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62814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02963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2078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22427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0449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91892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71218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6632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565629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94069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6980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01334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771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34301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444173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00176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504084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641555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81897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57280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57256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942426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31415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661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9208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4944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21749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8885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43092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n@xamariners.com"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hyperlink" Target="https://github.com/PrismLibrary/Prism" TargetMode="External"/><Relationship Id="rId5" Type="http://schemas.openxmlformats.org/officeDocument/2006/relationships/hyperlink" Target="http://prismlibrary.readthedocs.io/en/latest/" TargetMode="Externa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1104" y="5294870"/>
            <a:ext cx="7835404" cy="1260500"/>
          </a:xfrm>
        </p:spPr>
        <p:txBody>
          <a:bodyPr/>
          <a:lstStyle/>
          <a:p>
            <a:r>
              <a:rPr lang="en-US" dirty="0"/>
              <a:t>Ben Ishiyama-Levy</a:t>
            </a:r>
          </a:p>
          <a:p>
            <a:r>
              <a:rPr lang="en-US" dirty="0" err="1"/>
              <a:t>Xamarin</a:t>
            </a:r>
            <a:r>
              <a:rPr lang="en-US" dirty="0"/>
              <a:t> Evangelist</a:t>
            </a:r>
          </a:p>
          <a:p>
            <a:r>
              <a:rPr lang="en-US" dirty="0">
                <a:hlinkClick r:id="rId3"/>
              </a:rPr>
              <a:t>ben@xamariners.com</a:t>
            </a:r>
            <a:endParaRPr lang="en-US" dirty="0"/>
          </a:p>
          <a:p>
            <a:r>
              <a:rPr lang="en-US" dirty="0"/>
              <a:t>http://www.meetup.com/SingaporeMobileDev/</a:t>
            </a:r>
          </a:p>
        </p:txBody>
      </p:sp>
      <p:sp>
        <p:nvSpPr>
          <p:cNvPr id="3" name="Title 2"/>
          <p:cNvSpPr>
            <a:spLocks noGrp="1"/>
          </p:cNvSpPr>
          <p:nvPr>
            <p:ph type="title"/>
          </p:nvPr>
        </p:nvSpPr>
        <p:spPr>
          <a:xfrm>
            <a:off x="2054268" y="2075840"/>
            <a:ext cx="8455069" cy="1801436"/>
          </a:xfrm>
        </p:spPr>
        <p:txBody>
          <a:bodyPr/>
          <a:lstStyle/>
          <a:p>
            <a:pPr algn="ctr"/>
            <a:r>
              <a:rPr lang="en-US" sz="6600" dirty="0"/>
              <a:t>Prism for </a:t>
            </a:r>
            <a:r>
              <a:rPr lang="en-US" sz="6600" dirty="0" err="1"/>
              <a:t>Xamarin.Forms</a:t>
            </a:r>
            <a:endParaRPr lang="en-US" sz="6600" dirty="0"/>
          </a:p>
        </p:txBody>
      </p:sp>
      <p:sp>
        <p:nvSpPr>
          <p:cNvPr id="5" name="Text Placeholder 4"/>
          <p:cNvSpPr>
            <a:spLocks noGrp="1"/>
          </p:cNvSpPr>
          <p:nvPr>
            <p:ph type="body" sz="quarter" idx="13"/>
          </p:nvPr>
        </p:nvSpPr>
        <p:spPr/>
        <p:txBody>
          <a:bodyPr/>
          <a:lstStyle/>
          <a:p>
            <a:r>
              <a:rPr lang="en-US" dirty="0"/>
              <a:t>99/4A</a:t>
            </a:r>
          </a:p>
        </p:txBody>
      </p:sp>
      <p:pic>
        <p:nvPicPr>
          <p:cNvPr id="2" name="Picture 1"/>
          <p:cNvPicPr>
            <a:picLocks noChangeAspect="1"/>
          </p:cNvPicPr>
          <p:nvPr/>
        </p:nvPicPr>
        <p:blipFill>
          <a:blip r:embed="rId4"/>
          <a:stretch>
            <a:fillRect/>
          </a:stretch>
        </p:blipFill>
        <p:spPr>
          <a:xfrm>
            <a:off x="8386354" y="301617"/>
            <a:ext cx="3564922" cy="440924"/>
          </a:xfrm>
          <a:prstGeom prst="rect">
            <a:avLst/>
          </a:prstGeom>
        </p:spPr>
      </p:pic>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033595"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App Class </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Prism adds 3 features to app class:</a:t>
            </a:r>
          </a:p>
          <a:p>
            <a:pPr marL="571500" indent="-571500">
              <a:buFont typeface="Arial" panose="020B0604020202020204" pitchFamily="34" charset="0"/>
              <a:buChar char="•"/>
            </a:pPr>
            <a:r>
              <a:rPr lang="en-US" sz="3600" b="1" dirty="0" err="1"/>
              <a:t>Ctor</a:t>
            </a:r>
            <a:r>
              <a:rPr lang="en-US" sz="3600" dirty="0"/>
              <a:t> takes </a:t>
            </a:r>
            <a:r>
              <a:rPr lang="en-US" sz="3600" b="1" dirty="0" err="1"/>
              <a:t>IPlatformInitializer</a:t>
            </a:r>
            <a:r>
              <a:rPr lang="en-US" sz="3600" dirty="0"/>
              <a:t> parameter: provides a hook for platform specific </a:t>
            </a:r>
            <a:r>
              <a:rPr lang="en-US" sz="3600" dirty="0" err="1"/>
              <a:t>Registations</a:t>
            </a:r>
            <a:r>
              <a:rPr lang="en-US" sz="3600" dirty="0"/>
              <a:t> with DI Container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b="1" dirty="0" err="1"/>
              <a:t>OnInitialized</a:t>
            </a:r>
            <a:r>
              <a:rPr lang="en-US" sz="3600" b="1" dirty="0"/>
              <a:t>() </a:t>
            </a:r>
            <a:r>
              <a:rPr lang="en-US" sz="3600" dirty="0"/>
              <a:t>override: provides </a:t>
            </a:r>
            <a:r>
              <a:rPr lang="en-US" sz="3600" dirty="0" err="1"/>
              <a:t>Xamarin.Forms</a:t>
            </a:r>
            <a:r>
              <a:rPr lang="en-US" sz="3600" dirty="0"/>
              <a:t> initialization and navigation to app main page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b="1" dirty="0" err="1"/>
              <a:t>RegisterTypes</a:t>
            </a:r>
            <a:r>
              <a:rPr lang="en-US" sz="3600" b="1" dirty="0"/>
              <a:t>() </a:t>
            </a:r>
            <a:r>
              <a:rPr lang="en-US" sz="3600" dirty="0"/>
              <a:t>override: provides a hook for common </a:t>
            </a:r>
            <a:r>
              <a:rPr lang="en-US" sz="3600" dirty="0" err="1"/>
              <a:t>Registations</a:t>
            </a:r>
            <a:r>
              <a:rPr lang="en-US" sz="3600" dirty="0"/>
              <a:t> with DI Container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Tree>
    <p:extLst>
      <p:ext uri="{BB962C8B-B14F-4D97-AF65-F5344CB8AC3E}">
        <p14:creationId xmlns:p14="http://schemas.microsoft.com/office/powerpoint/2010/main" val="13902757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Assign </a:t>
            </a:r>
            <a:r>
              <a:rPr lang="en-GB" sz="3600" dirty="0" err="1"/>
              <a:t>ViewModel</a:t>
            </a:r>
            <a:r>
              <a:rPr lang="en-GB" sz="3600" dirty="0"/>
              <a:t> to View by Convention over Configuration:</a:t>
            </a:r>
          </a:p>
          <a:p>
            <a:endParaRPr lang="en-GB" sz="3600" dirty="0"/>
          </a:p>
          <a:p>
            <a:pPr marL="571500" indent="-571500">
              <a:buFont typeface="Arial" panose="020B0604020202020204" pitchFamily="34" charset="0"/>
              <a:buChar char="•"/>
            </a:pPr>
            <a:r>
              <a:rPr lang="en-US" sz="4000" dirty="0" err="1"/>
              <a:t>Xaml</a:t>
            </a:r>
            <a:r>
              <a:rPr lang="en-US" sz="4000" dirty="0"/>
              <a:t> page is in the </a:t>
            </a:r>
            <a:r>
              <a:rPr lang="en-US" sz="4000" b="1" dirty="0"/>
              <a:t>Views</a:t>
            </a:r>
            <a:r>
              <a:rPr lang="en-US" sz="4000" dirty="0"/>
              <a:t> folder</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err="1"/>
              <a:t>ViewModel</a:t>
            </a:r>
            <a:r>
              <a:rPr lang="en-US" sz="4000" dirty="0"/>
              <a:t> is in the </a:t>
            </a:r>
            <a:r>
              <a:rPr lang="en-US" sz="4000" b="1" dirty="0" err="1"/>
              <a:t>ViewModels</a:t>
            </a:r>
            <a:r>
              <a:rPr lang="en-US" sz="4000" dirty="0"/>
              <a:t> folder</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err="1"/>
              <a:t>ViewModel</a:t>
            </a:r>
            <a:r>
              <a:rPr lang="en-US" sz="4000" dirty="0"/>
              <a:t> name = $”{</a:t>
            </a:r>
            <a:r>
              <a:rPr lang="en-US" sz="4000" dirty="0" err="1"/>
              <a:t>PageName</a:t>
            </a:r>
            <a:r>
              <a:rPr lang="en-US" sz="4000" dirty="0"/>
              <a:t>}</a:t>
            </a:r>
            <a:r>
              <a:rPr lang="en-US" sz="4000" dirty="0" err="1"/>
              <a:t>ViewModel</a:t>
            </a:r>
            <a:r>
              <a:rPr lang="en-US" sz="4000" dirty="0"/>
              <a:t>”</a:t>
            </a:r>
          </a:p>
          <a:p>
            <a:pPr marL="1028700" lvl="1" indent="-571500">
              <a:buFont typeface="Arial" panose="020B0604020202020204" pitchFamily="34" charset="0"/>
              <a:buChar char="•"/>
            </a:pPr>
            <a:r>
              <a:rPr lang="en-US" sz="2400" dirty="0"/>
              <a:t>Ex: </a:t>
            </a:r>
            <a:r>
              <a:rPr lang="en-US" sz="2400" dirty="0" err="1"/>
              <a:t>MainPage.xaml</a:t>
            </a:r>
            <a:r>
              <a:rPr lang="en-US" sz="2400" dirty="0"/>
              <a:t> </a:t>
            </a:r>
            <a:r>
              <a:rPr lang="en-US" sz="2400" dirty="0">
                <a:sym typeface="Wingdings" panose="05000000000000000000" pitchFamily="2" charset="2"/>
              </a:rPr>
              <a:t> </a:t>
            </a:r>
            <a:r>
              <a:rPr lang="en-US" sz="2400" dirty="0" err="1">
                <a:sym typeface="Wingdings" panose="05000000000000000000" pitchFamily="2" charset="2"/>
              </a:rPr>
              <a:t>MainPageViewModel.cs</a:t>
            </a:r>
            <a:endParaRPr lang="en-US" sz="24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spTree>
    <p:extLst>
      <p:ext uri="{BB962C8B-B14F-4D97-AF65-F5344CB8AC3E}">
        <p14:creationId xmlns:p14="http://schemas.microsoft.com/office/powerpoint/2010/main" val="21883363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Register Pages with </a:t>
            </a:r>
            <a:r>
              <a:rPr lang="en-US" sz="4000" b="1" dirty="0" err="1">
                <a:sym typeface="Wingdings" panose="05000000000000000000" pitchFamily="2" charset="2"/>
              </a:rPr>
              <a:t>RegisterTypes</a:t>
            </a:r>
            <a:r>
              <a:rPr lang="en-US" sz="4000" b="1" dirty="0">
                <a:sym typeface="Wingdings" panose="05000000000000000000" pitchFamily="2" charset="2"/>
              </a:rPr>
              <a:t>()</a:t>
            </a:r>
            <a:r>
              <a:rPr lang="en-US" sz="4000" dirty="0">
                <a:sym typeface="Wingdings" panose="05000000000000000000" pitchFamily="2" charset="2"/>
              </a:rPr>
              <a:t> on App class with </a:t>
            </a:r>
            <a:r>
              <a:rPr lang="en-US" sz="4000" b="1" dirty="0" err="1">
                <a:sym typeface="Wingdings" panose="05000000000000000000" pitchFamily="2" charset="2"/>
              </a:rPr>
              <a:t>Container.RegisterTypeForNavigation</a:t>
            </a:r>
            <a:r>
              <a:rPr lang="en-US" sz="4000" b="1" dirty="0">
                <a:sym typeface="Wingdings" panose="05000000000000000000" pitchFamily="2" charset="2"/>
              </a:rPr>
              <a:t>&lt;T&gt;()</a:t>
            </a:r>
            <a:r>
              <a:rPr lang="en-US" sz="4000" dirty="0">
                <a:sym typeface="Wingdings" panose="05000000000000000000" pitchFamily="2" charset="2"/>
              </a:rPr>
              <a:t> where T is the page type. Prism wires the </a:t>
            </a:r>
            <a:r>
              <a:rPr lang="en-US" sz="4000" b="1" dirty="0" err="1">
                <a:sym typeface="Wingdings" panose="05000000000000000000" pitchFamily="2" charset="2"/>
              </a:rPr>
              <a:t>ViewModel</a:t>
            </a:r>
            <a:r>
              <a:rPr lang="en-US" sz="4000" dirty="0">
                <a:sym typeface="Wingdings" panose="05000000000000000000" pitchFamily="2" charset="2"/>
              </a:rPr>
              <a:t> to the </a:t>
            </a:r>
            <a:r>
              <a:rPr lang="en-US" sz="4000" b="1" dirty="0">
                <a:sym typeface="Wingdings" panose="05000000000000000000" pitchFamily="2" charset="2"/>
              </a:rPr>
              <a:t>View</a:t>
            </a:r>
            <a:r>
              <a:rPr lang="en-US" sz="4000" dirty="0">
                <a:sym typeface="Wingdings" panose="05000000000000000000" pitchFamily="2" charset="2"/>
              </a:rPr>
              <a:t> thanks to convention</a:t>
            </a:r>
          </a:p>
          <a:p>
            <a:endParaRPr lang="en-US" sz="4000" dirty="0">
              <a:sym typeface="Wingdings" panose="05000000000000000000" pitchFamily="2" charset="2"/>
            </a:endParaRPr>
          </a:p>
          <a:p>
            <a:r>
              <a:rPr lang="en-US" sz="4000" dirty="0">
                <a:sym typeface="Wingdings" panose="05000000000000000000" pitchFamily="2" charset="2"/>
              </a:rPr>
              <a:t>You can also override conventions by using </a:t>
            </a:r>
            <a:r>
              <a:rPr lang="en-US" sz="4000" b="1" dirty="0" err="1">
                <a:sym typeface="Wingdings" panose="05000000000000000000" pitchFamily="2" charset="2"/>
              </a:rPr>
              <a:t>Container.RegisterTypeForNavigation</a:t>
            </a:r>
            <a:r>
              <a:rPr lang="en-US" sz="4000" b="1" dirty="0">
                <a:sym typeface="Wingdings" panose="05000000000000000000" pitchFamily="2" charset="2"/>
              </a:rPr>
              <a:t>&lt;</a:t>
            </a:r>
            <a:r>
              <a:rPr lang="en-US" sz="4000" b="1" dirty="0" err="1">
                <a:sym typeface="Wingdings" panose="05000000000000000000" pitchFamily="2" charset="2"/>
              </a:rPr>
              <a:t>TPageType</a:t>
            </a:r>
            <a:r>
              <a:rPr lang="en-US" sz="4000" b="1" dirty="0">
                <a:sym typeface="Wingdings" panose="05000000000000000000" pitchFamily="2" charset="2"/>
              </a:rPr>
              <a:t>, </a:t>
            </a:r>
            <a:r>
              <a:rPr lang="en-US" sz="4000" b="1" dirty="0" err="1">
                <a:sym typeface="Wingdings" panose="05000000000000000000" pitchFamily="2" charset="2"/>
              </a:rPr>
              <a:t>TViewModel</a:t>
            </a:r>
            <a:r>
              <a:rPr lang="en-US" sz="4000" b="1" dirty="0">
                <a:sym typeface="Wingdings" panose="05000000000000000000" pitchFamily="2" charset="2"/>
              </a:rPr>
              <a:t>&gt;()</a:t>
            </a:r>
            <a:r>
              <a:rPr lang="en-US" sz="4000" dirty="0">
                <a:sym typeface="Wingdings" panose="05000000000000000000" pitchFamily="2" charset="2"/>
              </a:rPr>
              <a:t> </a:t>
            </a:r>
          </a:p>
          <a:p>
            <a:pPr marL="571500" indent="-571500">
              <a:buFont typeface="Arial" panose="020B0604020202020204" pitchFamily="34" charset="0"/>
              <a:buChar char="•"/>
            </a:pPr>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2" name="Picture 1"/>
          <p:cNvPicPr>
            <a:picLocks noChangeAspect="1"/>
          </p:cNvPicPr>
          <p:nvPr/>
        </p:nvPicPr>
        <p:blipFill>
          <a:blip r:embed="rId5"/>
          <a:stretch>
            <a:fillRect/>
          </a:stretch>
        </p:blipFill>
        <p:spPr>
          <a:xfrm>
            <a:off x="5123427" y="3375907"/>
            <a:ext cx="4120620" cy="73582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6"/>
          <a:stretch>
            <a:fillRect/>
          </a:stretch>
        </p:blipFill>
        <p:spPr>
          <a:xfrm>
            <a:off x="4989853" y="5564046"/>
            <a:ext cx="4752975"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3254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756354"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Under the hood, prism registers the view with its type name string:   </a:t>
            </a:r>
          </a:p>
          <a:p>
            <a:r>
              <a:rPr lang="en-US" sz="4000" dirty="0">
                <a:sym typeface="Wingdings" panose="05000000000000000000" pitchFamily="2" charset="2"/>
              </a:rPr>
              <a:t>                                  </a:t>
            </a:r>
          </a:p>
          <a:p>
            <a:r>
              <a:rPr lang="en-US" sz="4000" dirty="0">
                <a:sym typeface="Wingdings" panose="05000000000000000000" pitchFamily="2" charset="2"/>
              </a:rPr>
              <a:t>Ultimately ending in Prism DI </a:t>
            </a:r>
            <a:r>
              <a:rPr lang="en-US" sz="4000" b="1" dirty="0">
                <a:sym typeface="Wingdings" panose="05000000000000000000" pitchFamily="2" charset="2"/>
              </a:rPr>
              <a:t>Container:</a:t>
            </a:r>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r>
              <a:rPr lang="en-US" sz="4000" dirty="0">
                <a:sym typeface="Wingdings" panose="05000000000000000000" pitchFamily="2" charset="2"/>
              </a:rPr>
              <a:t>For consumption in navigation with </a:t>
            </a:r>
            <a:r>
              <a:rPr lang="en-US" sz="4000" b="1" dirty="0" err="1">
                <a:sym typeface="Wingdings" panose="05000000000000000000" pitchFamily="2" charset="2"/>
              </a:rPr>
              <a:t>PageNavigationService</a:t>
            </a:r>
            <a:r>
              <a:rPr lang="en-US" sz="4000" dirty="0">
                <a:sym typeface="Wingdings" panose="05000000000000000000" pitchFamily="2" charset="2"/>
              </a:rPr>
              <a:t>:</a:t>
            </a:r>
          </a:p>
          <a:p>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4" name="Picture 3"/>
          <p:cNvPicPr>
            <a:picLocks noChangeAspect="1"/>
          </p:cNvPicPr>
          <p:nvPr/>
        </p:nvPicPr>
        <p:blipFill>
          <a:blip r:embed="rId5"/>
          <a:stretch>
            <a:fillRect/>
          </a:stretch>
        </p:blipFill>
        <p:spPr>
          <a:xfrm>
            <a:off x="5877747" y="2203224"/>
            <a:ext cx="3777717" cy="1009116"/>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5877747" y="3995032"/>
            <a:ext cx="5198296" cy="528859"/>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7"/>
          <a:stretch>
            <a:fillRect/>
          </a:stretch>
        </p:blipFill>
        <p:spPr>
          <a:xfrm>
            <a:off x="5877747" y="5512897"/>
            <a:ext cx="5017214" cy="5612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46360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756354"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Navigation example:</a:t>
            </a:r>
          </a:p>
          <a:p>
            <a:r>
              <a:rPr lang="en-US" sz="4000" dirty="0">
                <a:sym typeface="Wingdings" panose="05000000000000000000" pitchFamily="2" charset="2"/>
              </a:rPr>
              <a:t>Having a page type of </a:t>
            </a:r>
            <a:r>
              <a:rPr lang="en-US" sz="4000" b="1" dirty="0" err="1">
                <a:sym typeface="Wingdings" panose="05000000000000000000" pitchFamily="2" charset="2"/>
              </a:rPr>
              <a:t>MainPage</a:t>
            </a:r>
            <a:r>
              <a:rPr lang="en-US" sz="4000" dirty="0">
                <a:sym typeface="Wingdings" panose="05000000000000000000" pitchFamily="2" charset="2"/>
              </a:rPr>
              <a:t>, we use the string parameter  </a:t>
            </a:r>
            <a:r>
              <a:rPr lang="en-US" sz="4000" b="1" dirty="0">
                <a:sym typeface="Wingdings" panose="05000000000000000000" pitchFamily="2" charset="2"/>
              </a:rPr>
              <a:t>“</a:t>
            </a:r>
            <a:r>
              <a:rPr lang="en-US" sz="4000" b="1" dirty="0" err="1">
                <a:sym typeface="Wingdings" panose="05000000000000000000" pitchFamily="2" charset="2"/>
              </a:rPr>
              <a:t>MainPage</a:t>
            </a:r>
            <a:r>
              <a:rPr lang="en-US" sz="4000" b="1" dirty="0">
                <a:sym typeface="Wingdings" panose="05000000000000000000" pitchFamily="2" charset="2"/>
              </a:rPr>
              <a:t>” </a:t>
            </a:r>
            <a:r>
              <a:rPr lang="en-US" sz="4000" dirty="0">
                <a:sym typeface="Wingdings" panose="05000000000000000000" pitchFamily="2" charset="2"/>
              </a:rPr>
              <a:t>as key on </a:t>
            </a:r>
            <a:r>
              <a:rPr lang="en-US" sz="4000" b="1" dirty="0" err="1">
                <a:sym typeface="Wingdings" panose="05000000000000000000" pitchFamily="2" charset="2"/>
              </a:rPr>
              <a:t>NavigateAsync</a:t>
            </a:r>
            <a:r>
              <a:rPr lang="en-US" sz="4000" b="1" dirty="0">
                <a:sym typeface="Wingdings" panose="05000000000000000000" pitchFamily="2" charset="2"/>
              </a:rPr>
              <a:t>() </a:t>
            </a:r>
            <a:r>
              <a:rPr lang="en-US" sz="4000" dirty="0">
                <a:sym typeface="Wingdings" panose="05000000000000000000" pitchFamily="2" charset="2"/>
              </a:rPr>
              <a:t>method to navigate to that page</a:t>
            </a:r>
          </a:p>
          <a:p>
            <a:endParaRPr lang="en-US" sz="4000" dirty="0">
              <a:sym typeface="Wingdings" panose="05000000000000000000" pitchFamily="2" charset="2"/>
            </a:endParaRPr>
          </a:p>
          <a:p>
            <a:r>
              <a:rPr lang="en-US" sz="4000" dirty="0">
                <a:sym typeface="Wingdings" panose="05000000000000000000" pitchFamily="2" charset="2"/>
              </a:rPr>
              <a:t>The Page type name key can be overridden at registration with a custom string, hence using that custom key for navigation</a:t>
            </a: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2" name="Picture 1"/>
          <p:cNvPicPr>
            <a:picLocks noChangeAspect="1"/>
          </p:cNvPicPr>
          <p:nvPr/>
        </p:nvPicPr>
        <p:blipFill>
          <a:blip r:embed="rId5"/>
          <a:stretch>
            <a:fillRect/>
          </a:stretch>
        </p:blipFill>
        <p:spPr>
          <a:xfrm>
            <a:off x="7197497" y="3354355"/>
            <a:ext cx="4639503" cy="40899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6"/>
          <a:stretch>
            <a:fillRect/>
          </a:stretch>
        </p:blipFill>
        <p:spPr>
          <a:xfrm>
            <a:off x="7197497" y="6262086"/>
            <a:ext cx="3390900" cy="2667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stretch>
            <a:fillRect/>
          </a:stretch>
        </p:blipFill>
        <p:spPr>
          <a:xfrm>
            <a:off x="7197497" y="5670598"/>
            <a:ext cx="4067175" cy="333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34364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err="1"/>
              <a:t>ViewModel</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No changes needed to XAML page to support Prism </a:t>
            </a:r>
          </a:p>
          <a:p>
            <a:r>
              <a:rPr lang="en-GB" sz="3600" dirty="0"/>
              <a:t>(for example, some MVVM frameworks require to change the </a:t>
            </a:r>
            <a:r>
              <a:rPr lang="en-GB" sz="3600" dirty="0" err="1"/>
              <a:t>ContentPage</a:t>
            </a:r>
            <a:r>
              <a:rPr lang="en-GB" sz="3600" dirty="0"/>
              <a:t> type with a custom one)</a:t>
            </a:r>
          </a:p>
          <a:p>
            <a:endParaRPr lang="en-GB" sz="3600" dirty="0"/>
          </a:p>
          <a:p>
            <a:r>
              <a:rPr lang="en-GB" sz="3600" dirty="0"/>
              <a:t>Only addition (although set to true as default so not visible unless for disabling): </a:t>
            </a:r>
            <a:r>
              <a:rPr lang="en-GB" sz="3600" b="1" dirty="0" err="1"/>
              <a:t>ViewModelLocator.AutowireViewModel</a:t>
            </a:r>
            <a:r>
              <a:rPr lang="en-GB" sz="3600" b="1" dirty="0"/>
              <a:t> </a:t>
            </a:r>
            <a:r>
              <a:rPr lang="en-GB" sz="3600" dirty="0"/>
              <a:t>on </a:t>
            </a:r>
            <a:r>
              <a:rPr lang="en-GB" sz="3600" dirty="0" err="1"/>
              <a:t>contentPage</a:t>
            </a:r>
            <a:r>
              <a:rPr lang="en-GB" sz="3600" dirty="0"/>
              <a:t> </a:t>
            </a:r>
          </a:p>
          <a:p>
            <a:endParaRPr lang="en-GB" sz="3600" dirty="0">
              <a:sym typeface="Wingdings" panose="05000000000000000000" pitchFamily="2" charset="2"/>
            </a:endParaRPr>
          </a:p>
          <a:p>
            <a:endParaRPr lang="en-GB" sz="3600" dirty="0">
              <a:sym typeface="Wingdings" panose="05000000000000000000" pitchFamily="2" charset="2"/>
            </a:endParaRPr>
          </a:p>
          <a:p>
            <a:r>
              <a:rPr lang="en-GB" sz="3600" dirty="0">
                <a:sym typeface="Wingdings" panose="05000000000000000000" pitchFamily="2" charset="2"/>
              </a:rPr>
              <a:t>Sets </a:t>
            </a:r>
            <a:r>
              <a:rPr lang="en-GB" sz="3600" dirty="0" err="1">
                <a:sym typeface="Wingdings" panose="05000000000000000000" pitchFamily="2" charset="2"/>
              </a:rPr>
              <a:t>ViewModel</a:t>
            </a:r>
            <a:r>
              <a:rPr lang="en-GB" sz="3600" dirty="0">
                <a:sym typeface="Wingdings" panose="05000000000000000000" pitchFamily="2" charset="2"/>
              </a:rPr>
              <a:t> to this Page </a:t>
            </a:r>
            <a:r>
              <a:rPr lang="en-GB" sz="3600" b="1" dirty="0" err="1">
                <a:sym typeface="Wingdings" panose="05000000000000000000" pitchFamily="2" charset="2"/>
              </a:rPr>
              <a:t>BindingContext</a:t>
            </a:r>
            <a:endParaRPr lang="en-US" sz="4000" b="1" dirty="0">
              <a:sym typeface="Wingdings" panose="05000000000000000000" pitchFamily="2" charset="2"/>
            </a:endParaRPr>
          </a:p>
          <a:p>
            <a:endParaRPr lang="en-US" sz="5305" dirty="0"/>
          </a:p>
          <a:p>
            <a:endParaRPr lang="en-US" sz="5305" dirty="0"/>
          </a:p>
        </p:txBody>
      </p:sp>
      <p:pic>
        <p:nvPicPr>
          <p:cNvPr id="3" name="Picture 2"/>
          <p:cNvPicPr>
            <a:picLocks noChangeAspect="1"/>
          </p:cNvPicPr>
          <p:nvPr/>
        </p:nvPicPr>
        <p:blipFill>
          <a:blip r:embed="rId5"/>
          <a:stretch>
            <a:fillRect/>
          </a:stretch>
        </p:blipFill>
        <p:spPr>
          <a:xfrm>
            <a:off x="4690274" y="4795021"/>
            <a:ext cx="5131374" cy="1030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22926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err="1"/>
              <a:t>BindableBase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err="1"/>
              <a:t>ViewModels</a:t>
            </a:r>
            <a:r>
              <a:rPr lang="en-GB" sz="3600" dirty="0"/>
              <a:t> need to inherit Prism </a:t>
            </a:r>
            <a:r>
              <a:rPr lang="en-GB" sz="3600" b="1" dirty="0" err="1"/>
              <a:t>BindableBase</a:t>
            </a:r>
            <a:endParaRPr lang="en-GB" sz="3600" b="1" dirty="0"/>
          </a:p>
          <a:p>
            <a:endParaRPr lang="en-GB" sz="3600" b="1" dirty="0"/>
          </a:p>
          <a:p>
            <a:pPr marL="571500" indent="-571500">
              <a:buFont typeface="Arial" panose="020B0604020202020204" pitchFamily="34" charset="0"/>
              <a:buChar char="•"/>
            </a:pPr>
            <a:r>
              <a:rPr lang="en-GB" sz="3600" dirty="0"/>
              <a:t>Implements </a:t>
            </a:r>
            <a:r>
              <a:rPr lang="en-GB" sz="3600" b="1" dirty="0" err="1"/>
              <a:t>INotifyPropertyChanged</a:t>
            </a:r>
            <a:endParaRPr lang="en-GB" sz="3600" b="1" dirty="0"/>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r>
              <a:rPr lang="en-GB" sz="3600" dirty="0"/>
              <a:t>Provides </a:t>
            </a:r>
            <a:r>
              <a:rPr lang="en-GB" sz="3600" b="1" dirty="0" err="1"/>
              <a:t>SetProperty</a:t>
            </a:r>
            <a:r>
              <a:rPr lang="en-GB" sz="3600" b="1" dirty="0"/>
              <a:t>() </a:t>
            </a:r>
            <a:r>
              <a:rPr lang="en-GB" sz="3600" dirty="0"/>
              <a:t>that stores property value and send a notification to all controls bound to property</a:t>
            </a:r>
          </a:p>
        </p:txBody>
      </p:sp>
      <p:pic>
        <p:nvPicPr>
          <p:cNvPr id="4" name="Picture 3"/>
          <p:cNvPicPr>
            <a:picLocks noChangeAspect="1"/>
          </p:cNvPicPr>
          <p:nvPr/>
        </p:nvPicPr>
        <p:blipFill>
          <a:blip r:embed="rId5"/>
          <a:stretch>
            <a:fillRect/>
          </a:stretch>
        </p:blipFill>
        <p:spPr>
          <a:xfrm>
            <a:off x="2918460" y="4621958"/>
            <a:ext cx="6124575" cy="2143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7079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Dependency Injection</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345476"/>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To register types such as services, use the selected DI Container:</a:t>
            </a:r>
          </a:p>
          <a:p>
            <a:endParaRPr lang="en-GB" sz="3600" dirty="0"/>
          </a:p>
          <a:p>
            <a:pPr marL="571500" indent="-571500">
              <a:buFont typeface="Arial" panose="020B0604020202020204" pitchFamily="34" charset="0"/>
              <a:buChar char="•"/>
            </a:pPr>
            <a:r>
              <a:rPr lang="en-GB" sz="3600" dirty="0"/>
              <a:t>For platform agnostic types, use </a:t>
            </a:r>
            <a:r>
              <a:rPr lang="en-GB" sz="3600" b="1" dirty="0" err="1"/>
              <a:t>RegisterTypes</a:t>
            </a:r>
            <a:r>
              <a:rPr lang="en-GB" sz="3600" b="1" dirty="0"/>
              <a:t>() </a:t>
            </a:r>
            <a:r>
              <a:rPr lang="en-GB" sz="3600" dirty="0"/>
              <a:t>on App class on PCL project</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For platform specific types, use </a:t>
            </a:r>
            <a:r>
              <a:rPr lang="en-GB" sz="3600" b="1" dirty="0" err="1"/>
              <a:t>RegisterTypes</a:t>
            </a:r>
            <a:r>
              <a:rPr lang="en-GB" sz="3600" b="1" dirty="0"/>
              <a:t>() </a:t>
            </a:r>
            <a:r>
              <a:rPr lang="en-GB" sz="3600" dirty="0"/>
              <a:t>on </a:t>
            </a:r>
            <a:r>
              <a:rPr lang="en-GB" sz="3600" b="1" dirty="0" err="1"/>
              <a:t>AndroidInitializer</a:t>
            </a:r>
            <a:r>
              <a:rPr lang="en-GB" sz="3600" dirty="0"/>
              <a:t> class (Android), </a:t>
            </a:r>
            <a:r>
              <a:rPr lang="en-GB" sz="3600" b="1" dirty="0" err="1"/>
              <a:t>iOSInitializer</a:t>
            </a:r>
            <a:r>
              <a:rPr lang="en-GB" sz="3600" dirty="0"/>
              <a:t> class (iOS), </a:t>
            </a:r>
            <a:r>
              <a:rPr lang="en-GB" sz="3600" b="1" dirty="0" err="1"/>
              <a:t>UwpInitializer</a:t>
            </a:r>
            <a:r>
              <a:rPr lang="en-GB" sz="3600" dirty="0"/>
              <a:t> class (UWP)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b="1" dirty="0"/>
          </a:p>
        </p:txBody>
      </p:sp>
      <p:pic>
        <p:nvPicPr>
          <p:cNvPr id="2" name="Picture 1"/>
          <p:cNvPicPr>
            <a:picLocks noChangeAspect="1"/>
          </p:cNvPicPr>
          <p:nvPr/>
        </p:nvPicPr>
        <p:blipFill>
          <a:blip r:embed="rId5"/>
          <a:stretch>
            <a:fillRect/>
          </a:stretch>
        </p:blipFill>
        <p:spPr>
          <a:xfrm>
            <a:off x="6243637" y="5584558"/>
            <a:ext cx="5191125" cy="1095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94842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Dependency Injection</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270688"/>
            <a:ext cx="11061412" cy="277050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As Pages (and therefore </a:t>
            </a:r>
            <a:r>
              <a:rPr lang="en-GB" sz="3600" dirty="0" err="1"/>
              <a:t>ViewModels</a:t>
            </a:r>
            <a:r>
              <a:rPr lang="en-GB" sz="3600" dirty="0"/>
              <a:t> through auto wiring) and services are registered in the DI container, resolved registered types instances are injected in all registered dependencies Constructors (along with their resolved child dependencies)</a:t>
            </a:r>
          </a:p>
          <a:p>
            <a:pPr marL="571500" indent="-571500">
              <a:buFont typeface="Arial" panose="020B0604020202020204" pitchFamily="34" charset="0"/>
              <a:buChar char="•"/>
            </a:pPr>
            <a:endParaRPr lang="en-GB" sz="3600" b="1" dirty="0"/>
          </a:p>
        </p:txBody>
      </p:sp>
      <p:pic>
        <p:nvPicPr>
          <p:cNvPr id="3" name="Picture 2"/>
          <p:cNvPicPr>
            <a:picLocks noChangeAspect="1"/>
          </p:cNvPicPr>
          <p:nvPr/>
        </p:nvPicPr>
        <p:blipFill>
          <a:blip r:embed="rId5"/>
          <a:stretch>
            <a:fillRect/>
          </a:stretch>
        </p:blipFill>
        <p:spPr>
          <a:xfrm>
            <a:off x="3992880" y="3586123"/>
            <a:ext cx="4648200" cy="3038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49175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3" y="1270688"/>
            <a:ext cx="11724199" cy="484167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GB" sz="3600" dirty="0"/>
              <a:t>We want to retrieve data asynchronously</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We need a hook other than the </a:t>
            </a:r>
            <a:r>
              <a:rPr lang="en-GB" sz="3600" dirty="0" err="1"/>
              <a:t>ViewModel</a:t>
            </a:r>
            <a:r>
              <a:rPr lang="en-GB" sz="3600" dirty="0"/>
              <a:t> constructor (not </a:t>
            </a:r>
            <a:r>
              <a:rPr lang="en-GB" sz="3600" dirty="0" err="1"/>
              <a:t>async</a:t>
            </a:r>
            <a:r>
              <a:rPr lang="en-GB" sz="3600" dirty="0"/>
              <a:t>)</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err="1"/>
              <a:t>Xamarin.Forms</a:t>
            </a:r>
            <a:r>
              <a:rPr lang="en-GB" sz="3600" dirty="0"/>
              <a:t> offers </a:t>
            </a:r>
            <a:r>
              <a:rPr lang="en-GB" sz="3600" b="1" dirty="0" err="1"/>
              <a:t>OnAppearing</a:t>
            </a:r>
            <a:r>
              <a:rPr lang="en-GB" sz="3600" b="1" dirty="0"/>
              <a:t>() </a:t>
            </a:r>
            <a:r>
              <a:rPr lang="en-GB" sz="3600" dirty="0"/>
              <a:t>and </a:t>
            </a:r>
            <a:r>
              <a:rPr lang="en-GB" sz="3600" b="1" dirty="0" err="1"/>
              <a:t>OnDisappearing</a:t>
            </a:r>
            <a:r>
              <a:rPr lang="en-GB" sz="3600" b="1" dirty="0"/>
              <a:t>() </a:t>
            </a:r>
            <a:r>
              <a:rPr lang="en-GB" sz="3600" dirty="0"/>
              <a:t>on Page code behind, but we need those hooks on the </a:t>
            </a:r>
            <a:r>
              <a:rPr lang="en-GB" sz="3600" dirty="0" err="1"/>
              <a:t>ViewModel</a:t>
            </a:r>
            <a:endParaRPr lang="en-GB" sz="3600" dirty="0"/>
          </a:p>
          <a:p>
            <a:pPr marL="571500" indent="-571500">
              <a:buFont typeface="Arial" panose="020B0604020202020204" pitchFamily="34" charset="0"/>
              <a:buChar char="•"/>
            </a:pPr>
            <a:endParaRPr lang="en-GB" sz="3600" dirty="0"/>
          </a:p>
          <a:p>
            <a:endParaRPr lang="en-GB" sz="3600" b="1" dirty="0"/>
          </a:p>
        </p:txBody>
      </p:sp>
    </p:spTree>
    <p:extLst>
      <p:ext uri="{BB962C8B-B14F-4D97-AF65-F5344CB8AC3E}">
        <p14:creationId xmlns:p14="http://schemas.microsoft.com/office/powerpoint/2010/main" val="1237790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99008" y="129039"/>
            <a:ext cx="477685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Prism : History</a:t>
            </a:r>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Started with Microsoft Patterns and Practices Team</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Originally build for WPF and Silverlight</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Release in open Source</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Brian Lagunas (</a:t>
            </a:r>
            <a:r>
              <a:rPr lang="en-US" sz="3600" dirty="0" err="1"/>
              <a:t>Infragistics</a:t>
            </a:r>
            <a:r>
              <a:rPr lang="en-US" sz="3600" dirty="0"/>
              <a:t>) took over</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Tree>
    <p:extLst>
      <p:ext uri="{BB962C8B-B14F-4D97-AF65-F5344CB8AC3E}">
        <p14:creationId xmlns:p14="http://schemas.microsoft.com/office/powerpoint/2010/main" val="22767507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3" y="1270688"/>
            <a:ext cx="11724199" cy="1490923"/>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GB" sz="3600" dirty="0" err="1"/>
              <a:t>ViewModels</a:t>
            </a:r>
            <a:r>
              <a:rPr lang="en-GB" sz="3600" dirty="0"/>
              <a:t> need to implement Prism </a:t>
            </a:r>
            <a:r>
              <a:rPr lang="en-GB" sz="3600" b="1" dirty="0" err="1"/>
              <a:t>INavigationAware</a:t>
            </a:r>
            <a:r>
              <a:rPr lang="en-GB" sz="3600" b="1" dirty="0"/>
              <a:t>:</a:t>
            </a:r>
          </a:p>
          <a:p>
            <a:pPr marL="1028700" lvl="1" indent="-571500">
              <a:buFont typeface="Arial" panose="020B0604020202020204" pitchFamily="34" charset="0"/>
              <a:buChar char="•"/>
            </a:pPr>
            <a:r>
              <a:rPr lang="en-GB" sz="2800" dirty="0" err="1"/>
              <a:t>OnNavigatedTo</a:t>
            </a:r>
            <a:r>
              <a:rPr lang="en-GB" sz="2800" dirty="0"/>
              <a:t>() – Initialisation (ex: fetch data)</a:t>
            </a:r>
          </a:p>
          <a:p>
            <a:pPr marL="1028700" lvl="1" indent="-571500">
              <a:buFont typeface="Arial" panose="020B0604020202020204" pitchFamily="34" charset="0"/>
              <a:buChar char="•"/>
            </a:pPr>
            <a:r>
              <a:rPr lang="en-GB" sz="2800" dirty="0" err="1"/>
              <a:t>OnNavigatedFrom</a:t>
            </a:r>
            <a:r>
              <a:rPr lang="en-GB" sz="2800" dirty="0"/>
              <a:t>() - </a:t>
            </a:r>
            <a:r>
              <a:rPr lang="en-GB" sz="2800" dirty="0" err="1"/>
              <a:t>Cleanup</a:t>
            </a:r>
            <a:endParaRPr lang="en-GB" sz="2800" dirty="0"/>
          </a:p>
          <a:p>
            <a:pPr marL="571500" indent="-571500">
              <a:buFont typeface="Arial" panose="020B0604020202020204" pitchFamily="34" charset="0"/>
              <a:buChar char="•"/>
            </a:pPr>
            <a:endParaRPr lang="en-GB" sz="3600" dirty="0"/>
          </a:p>
          <a:p>
            <a:endParaRPr lang="en-GB" sz="3600" b="1" dirty="0"/>
          </a:p>
        </p:txBody>
      </p:sp>
      <p:pic>
        <p:nvPicPr>
          <p:cNvPr id="2" name="Picture 1"/>
          <p:cNvPicPr>
            <a:picLocks noChangeAspect="1"/>
          </p:cNvPicPr>
          <p:nvPr/>
        </p:nvPicPr>
        <p:blipFill>
          <a:blip r:embed="rId5"/>
          <a:stretch>
            <a:fillRect/>
          </a:stretch>
        </p:blipFill>
        <p:spPr>
          <a:xfrm>
            <a:off x="7100409" y="2301341"/>
            <a:ext cx="4379102" cy="4455201"/>
          </a:xfrm>
          <a:prstGeom prst="rect">
            <a:avLst/>
          </a:prstGeom>
          <a:ln>
            <a:noFill/>
          </a:ln>
          <a:effectLst>
            <a:outerShdw blurRad="292100" dist="139700" dir="2700000" algn="tl" rotWithShape="0">
              <a:srgbClr val="333333">
                <a:alpha val="65000"/>
              </a:srgbClr>
            </a:outerShdw>
          </a:effectLst>
        </p:spPr>
      </p:pic>
      <p:sp>
        <p:nvSpPr>
          <p:cNvPr id="11" name="Title 2"/>
          <p:cNvSpPr txBox="1">
            <a:spLocks/>
          </p:cNvSpPr>
          <p:nvPr/>
        </p:nvSpPr>
        <p:spPr>
          <a:xfrm>
            <a:off x="226484" y="3544205"/>
            <a:ext cx="6991739" cy="304438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Example:</a:t>
            </a:r>
          </a:p>
          <a:p>
            <a:r>
              <a:rPr lang="en-GB" sz="3600" b="1" dirty="0" err="1"/>
              <a:t>OnNavigatedTo</a:t>
            </a:r>
            <a:r>
              <a:rPr lang="en-GB" sz="3600" dirty="0"/>
              <a:t> fetches data </a:t>
            </a:r>
            <a:r>
              <a:rPr lang="en-GB" sz="3600" dirty="0" err="1"/>
              <a:t>async</a:t>
            </a:r>
            <a:endParaRPr lang="en-GB" sz="3600" dirty="0"/>
          </a:p>
          <a:p>
            <a:endParaRPr lang="en-GB" sz="3600" dirty="0"/>
          </a:p>
          <a:p>
            <a:r>
              <a:rPr lang="en-GB" sz="3600" dirty="0" err="1"/>
              <a:t>ObservableCollection</a:t>
            </a:r>
            <a:r>
              <a:rPr lang="en-GB" sz="3600" dirty="0"/>
              <a:t> property is initialized with the data </a:t>
            </a:r>
          </a:p>
          <a:p>
            <a:endParaRPr lang="en-GB" sz="3600" dirty="0"/>
          </a:p>
          <a:p>
            <a:endParaRPr lang="en-GB" sz="3600" b="1" dirty="0"/>
          </a:p>
        </p:txBody>
      </p:sp>
    </p:spTree>
    <p:extLst>
      <p:ext uri="{BB962C8B-B14F-4D97-AF65-F5344CB8AC3E}">
        <p14:creationId xmlns:p14="http://schemas.microsoft.com/office/powerpoint/2010/main" val="40347299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The Observable collection is bound to the Page, here in a </a:t>
            </a:r>
            <a:r>
              <a:rPr lang="en-GB" sz="2800" b="1" dirty="0" err="1"/>
              <a:t>ListView</a:t>
            </a:r>
            <a:r>
              <a:rPr lang="en-GB" sz="2800" b="1" dirty="0"/>
              <a:t>:</a:t>
            </a:r>
          </a:p>
          <a:p>
            <a:endParaRPr lang="en-GB" sz="2800" b="1" dirty="0"/>
          </a:p>
          <a:p>
            <a:endParaRPr lang="en-GB" sz="2800" b="1" dirty="0"/>
          </a:p>
          <a:p>
            <a:endParaRPr lang="en-GB" sz="2800" b="1" dirty="0"/>
          </a:p>
          <a:p>
            <a:endParaRPr lang="en-GB" sz="2800" b="1" dirty="0"/>
          </a:p>
          <a:p>
            <a:endParaRPr lang="en-GB" sz="2800" dirty="0"/>
          </a:p>
          <a:p>
            <a:r>
              <a:rPr lang="en-GB" sz="2800" dirty="0"/>
              <a:t>The item properties are encapsulated in a </a:t>
            </a:r>
          </a:p>
          <a:p>
            <a:r>
              <a:rPr lang="en-GB" sz="2800" dirty="0"/>
              <a:t>control for reusability and maintenance sake</a:t>
            </a:r>
          </a:p>
          <a:p>
            <a:endParaRPr lang="en-GB" sz="2800" dirty="0"/>
          </a:p>
          <a:p>
            <a:r>
              <a:rPr lang="en-GB" sz="2800" dirty="0"/>
              <a:t>Same rules applies to value converters</a:t>
            </a:r>
          </a:p>
          <a:p>
            <a:endParaRPr lang="en-GB" sz="2800" dirty="0"/>
          </a:p>
          <a:p>
            <a:r>
              <a:rPr lang="en-GB" sz="2800" dirty="0"/>
              <a:t>Any trick of the trade that makes your </a:t>
            </a:r>
            <a:r>
              <a:rPr lang="en-GB" sz="2800" dirty="0" err="1"/>
              <a:t>xaml</a:t>
            </a:r>
            <a:r>
              <a:rPr lang="en-GB" sz="2800" dirty="0"/>
              <a:t> </a:t>
            </a:r>
          </a:p>
          <a:p>
            <a:r>
              <a:rPr lang="en-GB" sz="2800" dirty="0"/>
              <a:t>more readable is a good trick</a:t>
            </a:r>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endParaRPr lang="en-GB" sz="3600" b="1" dirty="0"/>
          </a:p>
        </p:txBody>
      </p:sp>
      <p:pic>
        <p:nvPicPr>
          <p:cNvPr id="3" name="Picture 2"/>
          <p:cNvPicPr>
            <a:picLocks noChangeAspect="1"/>
          </p:cNvPicPr>
          <p:nvPr/>
        </p:nvPicPr>
        <p:blipFill>
          <a:blip r:embed="rId5"/>
          <a:stretch>
            <a:fillRect/>
          </a:stretch>
        </p:blipFill>
        <p:spPr>
          <a:xfrm>
            <a:off x="458702" y="1864572"/>
            <a:ext cx="5438871" cy="145739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6634002" y="2464394"/>
            <a:ext cx="5406620" cy="4276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62411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b="1" dirty="0" err="1"/>
              <a:t>NavigationParameters</a:t>
            </a:r>
            <a:r>
              <a:rPr lang="en-GB" sz="2800" b="1" dirty="0"/>
              <a:t> </a:t>
            </a:r>
            <a:r>
              <a:rPr lang="en-GB" sz="2800" dirty="0"/>
              <a:t>is a </a:t>
            </a:r>
            <a:r>
              <a:rPr lang="en-GB" sz="2800" b="1" dirty="0"/>
              <a:t>Dictionary&lt;string, object&gt; </a:t>
            </a:r>
            <a:r>
              <a:rPr lang="en-GB" sz="2800" dirty="0"/>
              <a:t>that can be optionally provided to the </a:t>
            </a:r>
            <a:r>
              <a:rPr lang="en-GB" sz="2800" b="1" dirty="0" err="1"/>
              <a:t>NavigateAsync</a:t>
            </a:r>
            <a:r>
              <a:rPr lang="en-GB" sz="2800" b="1" dirty="0"/>
              <a:t>() </a:t>
            </a:r>
            <a:r>
              <a:rPr lang="en-GB" sz="2800" dirty="0"/>
              <a:t>method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b="1" dirty="0" err="1"/>
              <a:t>NavigationParameters</a:t>
            </a:r>
            <a:r>
              <a:rPr lang="en-GB" sz="2800" b="1" dirty="0"/>
              <a:t> </a:t>
            </a:r>
            <a:r>
              <a:rPr lang="en-GB" sz="2800" dirty="0"/>
              <a:t>in injected in the </a:t>
            </a:r>
            <a:r>
              <a:rPr lang="en-GB" sz="2800" b="1" dirty="0" err="1"/>
              <a:t>OnNavigatedTo</a:t>
            </a:r>
            <a:r>
              <a:rPr lang="en-GB" sz="2800" b="1" dirty="0"/>
              <a:t>() and </a:t>
            </a:r>
            <a:r>
              <a:rPr lang="en-GB" sz="2800" b="1" dirty="0" err="1"/>
              <a:t>OnNavigatedFrom</a:t>
            </a:r>
            <a:r>
              <a:rPr lang="en-GB" sz="2800" b="1" dirty="0"/>
              <a:t>() </a:t>
            </a:r>
            <a:r>
              <a:rPr lang="en-GB" sz="2800" dirty="0"/>
              <a:t>methods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Add a </a:t>
            </a:r>
            <a:r>
              <a:rPr lang="en-GB" sz="2800" b="1" dirty="0" err="1"/>
              <a:t>ContentPage</a:t>
            </a:r>
            <a:r>
              <a:rPr lang="en-GB" sz="2800" dirty="0"/>
              <a:t> to the </a:t>
            </a:r>
            <a:r>
              <a:rPr lang="en-GB" sz="2800" b="1" dirty="0"/>
              <a:t>Views</a:t>
            </a:r>
            <a:r>
              <a:rPr lang="en-GB" sz="2800" dirty="0"/>
              <a:t> folder using </a:t>
            </a:r>
          </a:p>
          <a:p>
            <a:r>
              <a:rPr lang="en-GB" sz="2800" dirty="0"/>
              <a:t>	the Prism templates. This will create the </a:t>
            </a:r>
            <a:r>
              <a:rPr lang="en-GB" sz="2800" b="1" dirty="0"/>
              <a:t>Page</a:t>
            </a:r>
            <a:r>
              <a:rPr lang="en-GB" sz="2800" dirty="0"/>
              <a:t>, </a:t>
            </a:r>
          </a:p>
          <a:p>
            <a:r>
              <a:rPr lang="en-GB" sz="2800" b="1" dirty="0"/>
              <a:t>	</a:t>
            </a:r>
            <a:r>
              <a:rPr lang="en-GB" sz="2800" b="1" dirty="0" err="1"/>
              <a:t>ViewModel</a:t>
            </a:r>
            <a:r>
              <a:rPr lang="en-GB" sz="2800" dirty="0"/>
              <a:t>, and register them with the </a:t>
            </a:r>
          </a:p>
          <a:p>
            <a:r>
              <a:rPr lang="en-GB" sz="2800" dirty="0"/>
              <a:t>	DI </a:t>
            </a:r>
            <a:r>
              <a:rPr lang="en-GB" sz="2800" b="1" dirty="0"/>
              <a:t>Container</a:t>
            </a:r>
            <a:r>
              <a:rPr lang="en-GB" sz="2800" dirty="0"/>
              <a:t> automatically</a:t>
            </a:r>
          </a:p>
          <a:p>
            <a:pPr marL="457200" indent="-457200">
              <a:buFont typeface="Arial" panose="020B0604020202020204" pitchFamily="34" charset="0"/>
              <a:buChar char="•"/>
            </a:pPr>
            <a:endParaRPr lang="en-GB" sz="2800" dirty="0"/>
          </a:p>
          <a:p>
            <a:endParaRPr lang="en-GB" sz="2800" b="1" dirty="0"/>
          </a:p>
          <a:p>
            <a:endParaRPr lang="en-GB" sz="2800" b="1" dirty="0"/>
          </a:p>
          <a:p>
            <a:endParaRPr lang="en-GB" sz="2800" b="1" dirty="0"/>
          </a:p>
          <a:p>
            <a:endParaRPr lang="en-GB" sz="2800" b="1" dirty="0"/>
          </a:p>
          <a:p>
            <a:endParaRPr lang="en-GB" sz="2800" b="1"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endParaRPr lang="en-GB" sz="3600" b="1" dirty="0"/>
          </a:p>
        </p:txBody>
      </p:sp>
      <p:pic>
        <p:nvPicPr>
          <p:cNvPr id="2" name="Picture 1"/>
          <p:cNvPicPr>
            <a:picLocks noChangeAspect="1"/>
          </p:cNvPicPr>
          <p:nvPr/>
        </p:nvPicPr>
        <p:blipFill>
          <a:blip r:embed="rId5"/>
          <a:stretch>
            <a:fillRect/>
          </a:stretch>
        </p:blipFill>
        <p:spPr>
          <a:xfrm>
            <a:off x="7526482" y="3234152"/>
            <a:ext cx="4573465" cy="31509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93249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289662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Add a command hook to the </a:t>
            </a:r>
            <a:r>
              <a:rPr lang="en-GB" sz="2800" b="1" dirty="0" err="1"/>
              <a:t>ItemTapped</a:t>
            </a:r>
            <a:r>
              <a:rPr lang="en-GB" sz="2800" dirty="0"/>
              <a:t> event of the </a:t>
            </a:r>
            <a:r>
              <a:rPr lang="en-GB" sz="2800" b="1" dirty="0" err="1"/>
              <a:t>ListView</a:t>
            </a:r>
            <a:r>
              <a:rPr lang="en-GB" sz="2800" dirty="0"/>
              <a:t>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this can achieved by binding the </a:t>
            </a:r>
            <a:r>
              <a:rPr lang="en-GB" sz="2800" b="1" dirty="0" err="1"/>
              <a:t>SelectedItem</a:t>
            </a:r>
            <a:r>
              <a:rPr lang="en-GB" sz="2800" dirty="0"/>
              <a:t> property of the </a:t>
            </a:r>
            <a:r>
              <a:rPr lang="en-GB" sz="2800" b="1" dirty="0" err="1"/>
              <a:t>ListView</a:t>
            </a:r>
            <a:r>
              <a:rPr lang="en-GB" sz="2800" dirty="0"/>
              <a:t> with a </a:t>
            </a:r>
            <a:r>
              <a:rPr lang="en-GB" sz="2800" b="1" dirty="0" err="1"/>
              <a:t>ViewModel</a:t>
            </a:r>
            <a:r>
              <a:rPr lang="en-GB" sz="2800" dirty="0"/>
              <a:t> property</a:t>
            </a:r>
            <a:r>
              <a:rPr lang="en-GB" sz="2800" b="1" dirty="0"/>
              <a:t> </a:t>
            </a:r>
            <a:r>
              <a:rPr lang="en-GB" sz="2800" dirty="0"/>
              <a:t>and in turn execute a command on property changed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Another way is to use </a:t>
            </a:r>
            <a:r>
              <a:rPr lang="en-GB" sz="2800" dirty="0" err="1"/>
              <a:t>Xamarin.Forms</a:t>
            </a:r>
            <a:r>
              <a:rPr lang="en-GB" sz="2800" dirty="0"/>
              <a:t> </a:t>
            </a:r>
            <a:r>
              <a:rPr lang="en-GB" sz="2800" dirty="0" err="1"/>
              <a:t>behaviors</a:t>
            </a:r>
            <a:r>
              <a:rPr lang="en-GB" sz="2800" dirty="0"/>
              <a:t> to bind a command to an event (use the </a:t>
            </a:r>
            <a:r>
              <a:rPr lang="en-GB" sz="2800" dirty="0" err="1"/>
              <a:t>nuget</a:t>
            </a:r>
            <a:r>
              <a:rPr lang="en-GB" sz="2800" dirty="0"/>
              <a:t> </a:t>
            </a:r>
            <a:r>
              <a:rPr lang="en-GB" sz="2800" b="1" dirty="0" err="1"/>
              <a:t>Corcav.Behaviors</a:t>
            </a:r>
            <a:r>
              <a:rPr lang="en-GB" sz="2800" dirty="0"/>
              <a:t>):</a:t>
            </a:r>
          </a:p>
          <a:p>
            <a:pPr marL="914400" lvl="1" indent="-457200">
              <a:buFont typeface="Arial" panose="020B0604020202020204" pitchFamily="34" charset="0"/>
              <a:buChar char="•"/>
            </a:pPr>
            <a:endParaRPr lang="en-GB" sz="100" dirty="0"/>
          </a:p>
          <a:p>
            <a:r>
              <a:rPr lang="en-GB" sz="2800" b="1" dirty="0"/>
              <a:t> </a:t>
            </a:r>
            <a:endParaRPr lang="en-GB" sz="2800" dirty="0"/>
          </a:p>
          <a:p>
            <a:endParaRPr lang="en-GB" sz="2800" b="1" dirty="0"/>
          </a:p>
          <a:p>
            <a:endParaRPr lang="en-GB" sz="2800" b="1" dirty="0"/>
          </a:p>
          <a:p>
            <a:endParaRPr lang="en-GB" sz="2800" b="1" dirty="0"/>
          </a:p>
          <a:p>
            <a:endParaRPr lang="en-GB" sz="2800" b="1" dirty="0"/>
          </a:p>
          <a:p>
            <a:endParaRPr lang="en-GB" sz="2800" b="1" dirty="0"/>
          </a:p>
          <a:p>
            <a:endParaRPr lang="en-GB" sz="2800" b="1"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3102582" y="4339893"/>
            <a:ext cx="5869586" cy="1927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98621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Add a delegate parameterized command ( saves you creating a </a:t>
            </a:r>
            <a:r>
              <a:rPr lang="en-GB" sz="2800" dirty="0" err="1"/>
              <a:t>ICommand</a:t>
            </a:r>
            <a:r>
              <a:rPr lang="en-GB" sz="2800" dirty="0"/>
              <a:t> all the time), that provides the selected item object as command parameter</a:t>
            </a:r>
          </a:p>
          <a:p>
            <a:endParaRPr lang="en-GB" sz="2800" dirty="0"/>
          </a:p>
          <a:p>
            <a:r>
              <a:rPr lang="en-GB" sz="2800" dirty="0"/>
              <a:t>Instantiate a </a:t>
            </a:r>
            <a:r>
              <a:rPr lang="en-GB" sz="2800" b="1" dirty="0" err="1"/>
              <a:t>NavigationParameters</a:t>
            </a:r>
            <a:r>
              <a:rPr lang="en-GB" sz="2800" dirty="0"/>
              <a:t> object</a:t>
            </a:r>
          </a:p>
          <a:p>
            <a:r>
              <a:rPr lang="en-GB" sz="2800" dirty="0"/>
              <a:t>and add the selected item to this </a:t>
            </a:r>
          </a:p>
          <a:p>
            <a:r>
              <a:rPr lang="en-GB" sz="2800" dirty="0"/>
              <a:t>Dictionary</a:t>
            </a:r>
          </a:p>
          <a:p>
            <a:endParaRPr lang="en-GB" sz="2800" dirty="0"/>
          </a:p>
          <a:p>
            <a:endParaRPr lang="en-GB" sz="2800" dirty="0"/>
          </a:p>
          <a:p>
            <a:endParaRPr lang="en-GB" sz="2800" dirty="0"/>
          </a:p>
          <a:p>
            <a:r>
              <a:rPr lang="en-GB" sz="2800" dirty="0"/>
              <a:t>Add the </a:t>
            </a:r>
            <a:r>
              <a:rPr lang="en-GB" sz="2800" b="1" dirty="0" err="1"/>
              <a:t>INavigation</a:t>
            </a:r>
            <a:r>
              <a:rPr lang="en-GB" sz="2800" dirty="0"/>
              <a:t> service to the </a:t>
            </a:r>
            <a:r>
              <a:rPr lang="en-GB" sz="2800" dirty="0" err="1"/>
              <a:t>Ctor</a:t>
            </a:r>
            <a:r>
              <a:rPr lang="en-GB" sz="2800" dirty="0"/>
              <a:t> </a:t>
            </a:r>
          </a:p>
          <a:p>
            <a:r>
              <a:rPr lang="en-GB" sz="2800" dirty="0"/>
              <a:t>to get its resolved instance and use it </a:t>
            </a:r>
          </a:p>
          <a:p>
            <a:r>
              <a:rPr lang="en-GB" sz="2800" dirty="0"/>
              <a:t>to navigate to the detail page.</a:t>
            </a:r>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7" name="Picture 6"/>
          <p:cNvPicPr>
            <a:picLocks noChangeAspect="1"/>
          </p:cNvPicPr>
          <p:nvPr/>
        </p:nvPicPr>
        <p:blipFill>
          <a:blip r:embed="rId5"/>
          <a:stretch>
            <a:fillRect/>
          </a:stretch>
        </p:blipFill>
        <p:spPr>
          <a:xfrm>
            <a:off x="6178522" y="2303880"/>
            <a:ext cx="5801877" cy="2161600"/>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6"/>
          <a:stretch>
            <a:fillRect/>
          </a:stretch>
        </p:blipFill>
        <p:spPr>
          <a:xfrm>
            <a:off x="6178522" y="4916296"/>
            <a:ext cx="5568279" cy="984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1837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Retrieve the </a:t>
            </a:r>
            <a:r>
              <a:rPr lang="en-GB" sz="2800" b="1" dirty="0" err="1"/>
              <a:t>NavigationParameters</a:t>
            </a:r>
            <a:r>
              <a:rPr lang="en-GB" sz="2800" dirty="0"/>
              <a:t> on the </a:t>
            </a:r>
            <a:r>
              <a:rPr lang="en-GB" sz="2800" b="1" dirty="0" err="1"/>
              <a:t>OnNavigatedTo</a:t>
            </a:r>
            <a:r>
              <a:rPr lang="en-GB" sz="2800" b="1" dirty="0"/>
              <a:t>() </a:t>
            </a:r>
          </a:p>
          <a:p>
            <a:r>
              <a:rPr lang="en-GB" sz="2800" dirty="0"/>
              <a:t>method of the detail page </a:t>
            </a:r>
            <a:r>
              <a:rPr lang="en-GB" sz="2800" b="1" dirty="0" err="1"/>
              <a:t>ViewModel</a:t>
            </a:r>
            <a:endParaRPr lang="en-GB" sz="2800" b="1" dirty="0"/>
          </a:p>
          <a:p>
            <a:endParaRPr lang="en-GB" sz="2800" dirty="0"/>
          </a:p>
          <a:p>
            <a:r>
              <a:rPr lang="en-GB" sz="2800" dirty="0"/>
              <a:t>Set the data to a </a:t>
            </a:r>
            <a:r>
              <a:rPr lang="en-GB" sz="2800" b="1" dirty="0" err="1"/>
              <a:t>ViewModel</a:t>
            </a:r>
            <a:r>
              <a:rPr lang="en-GB" sz="2800" dirty="0"/>
              <a:t> </a:t>
            </a:r>
            <a:r>
              <a:rPr lang="en-GB" sz="2800" dirty="0" err="1"/>
              <a:t>bindable</a:t>
            </a:r>
            <a:r>
              <a:rPr lang="en-GB" sz="2800" dirty="0"/>
              <a:t> property</a:t>
            </a:r>
          </a:p>
          <a:p>
            <a:endParaRPr lang="en-GB" sz="2800" dirty="0"/>
          </a:p>
          <a:p>
            <a:r>
              <a:rPr lang="en-GB" sz="2800" dirty="0"/>
              <a:t>Consume that object on the detail page </a:t>
            </a:r>
            <a:r>
              <a:rPr lang="en-GB" sz="2800" dirty="0" err="1"/>
              <a:t>Xaml</a:t>
            </a:r>
            <a:endParaRPr lang="en-GB" sz="2800" dirty="0"/>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7174658" y="2270658"/>
            <a:ext cx="4658999" cy="3334165"/>
          </a:xfrm>
          <a:prstGeom prst="rect">
            <a:avLst/>
          </a:prstGeom>
        </p:spPr>
      </p:pic>
    </p:spTree>
    <p:extLst>
      <p:ext uri="{BB962C8B-B14F-4D97-AF65-F5344CB8AC3E}">
        <p14:creationId xmlns:p14="http://schemas.microsoft.com/office/powerpoint/2010/main" val="24386623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Deep Linking</a:t>
            </a:r>
          </a:p>
        </p:txBody>
      </p:sp>
      <p:sp>
        <p:nvSpPr>
          <p:cNvPr id="10" name="Title 2"/>
          <p:cNvSpPr txBox="1">
            <a:spLocks/>
          </p:cNvSpPr>
          <p:nvPr/>
        </p:nvSpPr>
        <p:spPr>
          <a:xfrm>
            <a:off x="316423" y="1534575"/>
            <a:ext cx="11724199" cy="484167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 Prism Support complex queries as parameters of the </a:t>
            </a:r>
            <a:r>
              <a:rPr lang="en-GB" sz="2800" b="1" dirty="0" err="1"/>
              <a:t>NavigateAsync</a:t>
            </a:r>
            <a:r>
              <a:rPr lang="en-GB" sz="2800" b="1" dirty="0"/>
              <a:t>() </a:t>
            </a:r>
            <a:r>
              <a:rPr lang="en-GB" sz="2800" dirty="0"/>
              <a:t>method</a:t>
            </a:r>
          </a:p>
          <a:p>
            <a:endParaRPr lang="en-GB" sz="2800" dirty="0"/>
          </a:p>
          <a:p>
            <a:r>
              <a:rPr lang="en-GB" sz="2800" dirty="0"/>
              <a:t>Supports queries like “</a:t>
            </a:r>
            <a:r>
              <a:rPr lang="en-GB" sz="2800" b="1" dirty="0" err="1"/>
              <a:t>MainPage</a:t>
            </a:r>
            <a:r>
              <a:rPr lang="en-GB" sz="2800" b="1" dirty="0"/>
              <a:t>/</a:t>
            </a:r>
            <a:r>
              <a:rPr lang="en-GB" sz="2800" b="1" dirty="0" err="1"/>
              <a:t>DetailPage?id</a:t>
            </a:r>
            <a:r>
              <a:rPr lang="en-GB" sz="2800" b="1" dirty="0"/>
              <a:t>=1</a:t>
            </a:r>
            <a:r>
              <a:rPr lang="en-GB" sz="2800" dirty="0"/>
              <a:t>” to navigate directly to the detail page of the app and, at the same time, passing a parameter called id with value 1</a:t>
            </a:r>
          </a:p>
          <a:p>
            <a:endParaRPr lang="en-GB" sz="2800" dirty="0"/>
          </a:p>
          <a:p>
            <a:r>
              <a:rPr lang="en-GB" sz="2800" dirty="0"/>
              <a:t>Example: link a specific application page from another application, a website or a section of your app</a:t>
            </a:r>
          </a:p>
          <a:p>
            <a:endParaRPr lang="en-GB" sz="2800" dirty="0"/>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spTree>
    <p:extLst>
      <p:ext uri="{BB962C8B-B14F-4D97-AF65-F5344CB8AC3E}">
        <p14:creationId xmlns:p14="http://schemas.microsoft.com/office/powerpoint/2010/main" val="606298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Deep Linking: Navigation Page</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R</a:t>
            </a:r>
            <a:r>
              <a:rPr lang="en-GB" sz="2800" dirty="0"/>
              <a:t>egister the base </a:t>
            </a:r>
            <a:r>
              <a:rPr lang="en-GB" sz="2800" b="1" dirty="0" err="1"/>
              <a:t>NavigationPage</a:t>
            </a:r>
            <a:r>
              <a:rPr lang="en-GB" sz="2800" dirty="0"/>
              <a:t> type included in </a:t>
            </a:r>
            <a:r>
              <a:rPr lang="en-GB" sz="2800" dirty="0" err="1"/>
              <a:t>Xamarin.Forms</a:t>
            </a:r>
            <a:r>
              <a:rPr lang="en-GB" sz="2800" dirty="0"/>
              <a:t> as a type for navigation in the </a:t>
            </a:r>
            <a:r>
              <a:rPr lang="en-GB" sz="2800" b="1" dirty="0"/>
              <a:t>Container</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use the query “</a:t>
            </a:r>
            <a:r>
              <a:rPr lang="en-GB" sz="2800" b="1" dirty="0" err="1"/>
              <a:t>NavigationPage</a:t>
            </a:r>
            <a:r>
              <a:rPr lang="en-GB" sz="2800" b="1" dirty="0"/>
              <a:t>/</a:t>
            </a:r>
            <a:r>
              <a:rPr lang="en-GB" sz="2800" b="1" dirty="0" err="1"/>
              <a:t>MainPage</a:t>
            </a:r>
            <a:r>
              <a:rPr lang="en-GB" sz="2800" dirty="0"/>
              <a:t>” to tell to the </a:t>
            </a:r>
            <a:r>
              <a:rPr lang="en-GB" sz="2800" b="1" dirty="0" err="1"/>
              <a:t>NavigationService</a:t>
            </a:r>
            <a:r>
              <a:rPr lang="en-GB" sz="2800" dirty="0"/>
              <a:t> that we need to navigate first to the page identified by the </a:t>
            </a:r>
            <a:r>
              <a:rPr lang="en-GB" sz="2800" b="1" dirty="0" err="1"/>
              <a:t>NavigationPage</a:t>
            </a:r>
            <a:r>
              <a:rPr lang="en-GB" sz="2800" dirty="0"/>
              <a:t> key and then to the one identified by the </a:t>
            </a:r>
            <a:r>
              <a:rPr lang="en-GB" sz="2800" b="1" dirty="0" err="1"/>
              <a:t>MainPage</a:t>
            </a:r>
            <a:r>
              <a:rPr lang="en-GB" sz="2800" dirty="0"/>
              <a:t> key</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 </a:t>
            </a:r>
            <a:r>
              <a:rPr lang="en-GB" sz="2800" b="1" dirty="0" err="1"/>
              <a:t>NavigationPage</a:t>
            </a:r>
            <a:r>
              <a:rPr lang="en-GB" sz="2800" dirty="0"/>
              <a:t> is just a container,</a:t>
            </a:r>
          </a:p>
          <a:p>
            <a:r>
              <a:rPr lang="en-GB" sz="2800" dirty="0"/>
              <a:t> the </a:t>
            </a:r>
            <a:r>
              <a:rPr lang="en-GB" sz="2800" b="1" dirty="0" err="1"/>
              <a:t>MainPage</a:t>
            </a:r>
            <a:r>
              <a:rPr lang="en-GB" sz="2800" dirty="0"/>
              <a:t> (and every consequent page</a:t>
            </a:r>
          </a:p>
          <a:p>
            <a:r>
              <a:rPr lang="en-GB" sz="2800" dirty="0"/>
              <a:t> in the navigation flow) will be embedded</a:t>
            </a:r>
          </a:p>
          <a:p>
            <a:r>
              <a:rPr lang="en-GB" sz="2800" dirty="0"/>
              <a:t> into a </a:t>
            </a:r>
            <a:r>
              <a:rPr lang="en-GB" sz="2800" b="1" dirty="0" err="1"/>
              <a:t>NavigationPage</a:t>
            </a:r>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7075861" y="3661914"/>
            <a:ext cx="5071796" cy="3096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6952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200" dirty="0"/>
              <a:t>Deep Linking: </a:t>
            </a:r>
            <a:r>
              <a:rPr lang="en-US" sz="4200" dirty="0" err="1"/>
              <a:t>NavigationParameters</a:t>
            </a:r>
            <a:endParaRPr lang="en-US" sz="4200" dirty="0"/>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Deep linking allows </a:t>
            </a:r>
            <a:r>
              <a:rPr lang="en-GB" sz="2800" dirty="0" err="1"/>
              <a:t>QueryString</a:t>
            </a:r>
            <a:r>
              <a:rPr lang="en-GB" sz="2800" dirty="0"/>
              <a:t> </a:t>
            </a:r>
            <a:r>
              <a:rPr lang="en-GB" sz="2800" dirty="0" err="1"/>
              <a:t>NavigationParameters</a:t>
            </a:r>
            <a:r>
              <a:rPr lang="en-GB" sz="2800" dirty="0"/>
              <a:t> in queries:</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2800" dirty="0"/>
              <a:t>the destination page will receive, in the </a:t>
            </a:r>
            <a:r>
              <a:rPr lang="en-GB" sz="2800" b="1" dirty="0" err="1"/>
              <a:t>NavigationParams</a:t>
            </a:r>
            <a:r>
              <a:rPr lang="en-GB" sz="2800" dirty="0"/>
              <a:t> object of the </a:t>
            </a:r>
            <a:r>
              <a:rPr lang="en-GB" sz="2800" b="1" dirty="0" err="1"/>
              <a:t>OnNavigatedTo</a:t>
            </a:r>
            <a:r>
              <a:rPr lang="en-GB" sz="2800" b="1" dirty="0"/>
              <a:t>() </a:t>
            </a:r>
            <a:r>
              <a:rPr lang="en-GB" sz="2800" dirty="0"/>
              <a:t>method, two items: </a:t>
            </a:r>
          </a:p>
          <a:p>
            <a:pPr marL="571500" indent="-571500">
              <a:buFont typeface="Arial" panose="020B0604020202020204" pitchFamily="34" charset="0"/>
              <a:buChar char="•"/>
            </a:pPr>
            <a:r>
              <a:rPr lang="en-GB" sz="2800" dirty="0"/>
              <a:t>one with key id and value 1 </a:t>
            </a:r>
          </a:p>
          <a:p>
            <a:pPr marL="571500" indent="-571500">
              <a:buFont typeface="Arial" panose="020B0604020202020204" pitchFamily="34" charset="0"/>
              <a:buChar char="•"/>
            </a:pPr>
            <a:r>
              <a:rPr lang="en-GB" sz="2800" dirty="0"/>
              <a:t>one with key title and value First page.</a:t>
            </a:r>
            <a:endParaRPr lang="en-GB" sz="28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2" name="Picture 1"/>
          <p:cNvPicPr>
            <a:picLocks noChangeAspect="1"/>
          </p:cNvPicPr>
          <p:nvPr/>
        </p:nvPicPr>
        <p:blipFill>
          <a:blip r:embed="rId5"/>
          <a:stretch>
            <a:fillRect/>
          </a:stretch>
        </p:blipFill>
        <p:spPr>
          <a:xfrm>
            <a:off x="2711205" y="1829759"/>
            <a:ext cx="6143625" cy="400050"/>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2964608" y="4476941"/>
            <a:ext cx="5305425" cy="1733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30056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200" dirty="0"/>
              <a:t>Page Dialog Services</a:t>
            </a:r>
          </a:p>
        </p:txBody>
      </p:sp>
      <p:sp>
        <p:nvSpPr>
          <p:cNvPr id="10" name="Title 2"/>
          <p:cNvSpPr txBox="1">
            <a:spLocks/>
          </p:cNvSpPr>
          <p:nvPr/>
        </p:nvSpPr>
        <p:spPr>
          <a:xfrm>
            <a:off x="316423" y="1125477"/>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Provides control of </a:t>
            </a:r>
            <a:r>
              <a:rPr lang="en-GB" sz="2800" b="1" dirty="0" err="1"/>
              <a:t>DisplayAlert</a:t>
            </a:r>
            <a:r>
              <a:rPr lang="en-GB" sz="2800" dirty="0"/>
              <a:t> and </a:t>
            </a:r>
            <a:r>
              <a:rPr lang="en-GB" sz="2800" b="1" dirty="0" err="1"/>
              <a:t>DisplayActionSheet</a:t>
            </a:r>
            <a:r>
              <a:rPr lang="en-GB" sz="2800" dirty="0"/>
              <a:t> from </a:t>
            </a:r>
            <a:r>
              <a:rPr lang="en-GB" sz="2800" b="1" dirty="0" err="1"/>
              <a:t>ViewModel</a:t>
            </a:r>
            <a:endParaRPr lang="en-GB" sz="2800" dirty="0"/>
          </a:p>
          <a:p>
            <a:pPr marL="457200" indent="-457200">
              <a:buFont typeface="Arial" panose="020B0604020202020204" pitchFamily="34" charset="0"/>
              <a:buChar char="•"/>
            </a:pPr>
            <a:r>
              <a:rPr lang="en-GB" sz="2800" dirty="0"/>
              <a:t>Get an instance of the </a:t>
            </a:r>
            <a:r>
              <a:rPr lang="en-GB" sz="2800" dirty="0" err="1"/>
              <a:t>IPageDialogService</a:t>
            </a:r>
            <a:r>
              <a:rPr lang="en-GB" sz="2800" dirty="0"/>
              <a:t> from the </a:t>
            </a:r>
            <a:r>
              <a:rPr lang="en-GB" sz="2800" dirty="0" err="1"/>
              <a:t>ViewModel</a:t>
            </a:r>
            <a:r>
              <a:rPr lang="en-GB" sz="2800" dirty="0"/>
              <a:t> constructor using DI</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 </a:t>
            </a:r>
            <a:r>
              <a:rPr lang="en-GB" sz="2800" dirty="0" err="1"/>
              <a:t>DisplayAlertAsync</a:t>
            </a:r>
            <a:r>
              <a:rPr lang="en-GB" sz="2800" dirty="0"/>
              <a:t> method shows a modal pop-up to alert the user or ask simple questions of them. </a:t>
            </a:r>
          </a:p>
          <a:p>
            <a:pPr marL="457200" indent="-457200">
              <a:buFont typeface="Arial" panose="020B0604020202020204" pitchFamily="34" charset="0"/>
              <a:buChar char="•"/>
            </a:pPr>
            <a:r>
              <a:rPr lang="en-GB" sz="2800" dirty="0"/>
              <a:t>To display these alerts with Prism's </a:t>
            </a:r>
            <a:r>
              <a:rPr lang="en-GB" sz="2800" dirty="0" err="1"/>
              <a:t>IPageDialogService</a:t>
            </a:r>
            <a:r>
              <a:rPr lang="en-GB" sz="2800" dirty="0"/>
              <a:t>, use the </a:t>
            </a:r>
            <a:r>
              <a:rPr lang="en-GB" sz="2800" dirty="0" err="1"/>
              <a:t>DisplayAlertAsync</a:t>
            </a:r>
            <a:r>
              <a:rPr lang="en-GB" sz="2800" dirty="0"/>
              <a:t> method: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3205163" y="2004663"/>
            <a:ext cx="6440242" cy="58629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2154056" y="3931253"/>
            <a:ext cx="6762750" cy="3619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stretch>
            <a:fillRect/>
          </a:stretch>
        </p:blipFill>
        <p:spPr>
          <a:xfrm>
            <a:off x="3953300" y="4359615"/>
            <a:ext cx="3960638" cy="24225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40626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81992" y="129039"/>
            <a:ext cx="8396834"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6000" dirty="0"/>
              <a:t>Prism for </a:t>
            </a:r>
            <a:r>
              <a:rPr lang="en-US" sz="6000" dirty="0" err="1"/>
              <a:t>Xamarin.Forms</a:t>
            </a:r>
            <a:endParaRPr lang="en-US" sz="6000" dirty="0"/>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Released Prism for </a:t>
            </a:r>
            <a:r>
              <a:rPr lang="en-US" sz="3600" dirty="0" err="1"/>
              <a:t>Xamarin.Forms</a:t>
            </a:r>
            <a:r>
              <a:rPr lang="en-US" sz="3600" dirty="0"/>
              <a:t> in 2016</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MVVM quick recap</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MVVM in </a:t>
            </a:r>
            <a:r>
              <a:rPr lang="en-US" sz="3600" dirty="0" err="1"/>
              <a:t>Xamarin.Forms</a:t>
            </a:r>
            <a:r>
              <a:rPr lang="en-US" sz="3600" dirty="0"/>
              <a:t> : Not really</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Tree>
    <p:extLst>
      <p:ext uri="{BB962C8B-B14F-4D97-AF65-F5344CB8AC3E}">
        <p14:creationId xmlns:p14="http://schemas.microsoft.com/office/powerpoint/2010/main" val="3536901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200" dirty="0" err="1"/>
              <a:t>DisplayAlertAsync</a:t>
            </a:r>
            <a:endParaRPr lang="en-US" sz="4200" dirty="0"/>
          </a:p>
        </p:txBody>
      </p:sp>
      <p:sp>
        <p:nvSpPr>
          <p:cNvPr id="10" name="Title 2"/>
          <p:cNvSpPr txBox="1">
            <a:spLocks/>
          </p:cNvSpPr>
          <p:nvPr/>
        </p:nvSpPr>
        <p:spPr>
          <a:xfrm>
            <a:off x="316423" y="1125477"/>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To get a response from an alert, supply text for both buttons and await the method. </a:t>
            </a:r>
          </a:p>
          <a:p>
            <a:pPr marL="457200" indent="-457200">
              <a:buFont typeface="Arial" panose="020B0604020202020204" pitchFamily="34" charset="0"/>
              <a:buChar char="•"/>
            </a:pPr>
            <a:r>
              <a:rPr lang="en-GB" sz="2800" dirty="0"/>
              <a:t>After the user selects one of the options the answer will be returned to your code</a:t>
            </a: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2" name="Picture 1"/>
          <p:cNvPicPr>
            <a:picLocks noChangeAspect="1"/>
          </p:cNvPicPr>
          <p:nvPr/>
        </p:nvPicPr>
        <p:blipFill>
          <a:blip r:embed="rId5"/>
          <a:stretch>
            <a:fillRect/>
          </a:stretch>
        </p:blipFill>
        <p:spPr>
          <a:xfrm>
            <a:off x="2977329" y="2919411"/>
            <a:ext cx="6924675" cy="101917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3026425" y="4465211"/>
            <a:ext cx="6924675" cy="1609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5946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200" dirty="0" err="1"/>
              <a:t>DisplayActionSheetAsync</a:t>
            </a:r>
            <a:endParaRPr lang="en-US" sz="4200" dirty="0"/>
          </a:p>
        </p:txBody>
      </p:sp>
      <p:sp>
        <p:nvSpPr>
          <p:cNvPr id="10" name="Title 2"/>
          <p:cNvSpPr txBox="1">
            <a:spLocks/>
          </p:cNvSpPr>
          <p:nvPr/>
        </p:nvSpPr>
        <p:spPr>
          <a:xfrm>
            <a:off x="316423" y="1125477"/>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To display an action sheet, await </a:t>
            </a:r>
            <a:r>
              <a:rPr lang="en-GB" sz="2800" dirty="0" err="1"/>
              <a:t>DisplayActionSheetAsync</a:t>
            </a:r>
            <a:r>
              <a:rPr lang="en-GB" sz="2800" dirty="0"/>
              <a:t> in any </a:t>
            </a:r>
            <a:r>
              <a:rPr lang="en-GB" sz="2800" dirty="0" err="1"/>
              <a:t>ViewModel</a:t>
            </a:r>
            <a:r>
              <a:rPr lang="en-GB" sz="2800" dirty="0"/>
              <a:t>, passing the message and button labels as strings. </a:t>
            </a:r>
          </a:p>
          <a:p>
            <a:pPr marL="457200" indent="-457200">
              <a:buFont typeface="Arial" panose="020B0604020202020204" pitchFamily="34" charset="0"/>
              <a:buChar char="•"/>
            </a:pPr>
            <a:r>
              <a:rPr lang="en-GB" sz="2800" dirty="0"/>
              <a:t>The method returns the string label of the button that was clicked by the user</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5" name="Picture 4"/>
          <p:cNvPicPr>
            <a:picLocks noChangeAspect="1"/>
          </p:cNvPicPr>
          <p:nvPr/>
        </p:nvPicPr>
        <p:blipFill>
          <a:blip r:embed="rId5"/>
          <a:stretch>
            <a:fillRect/>
          </a:stretch>
        </p:blipFill>
        <p:spPr>
          <a:xfrm>
            <a:off x="316423" y="2473411"/>
            <a:ext cx="6819900" cy="847725"/>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7573047" y="2473411"/>
            <a:ext cx="4185278" cy="2612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1938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200" dirty="0"/>
              <a:t>More Info</a:t>
            </a:r>
          </a:p>
        </p:txBody>
      </p:sp>
      <p:sp>
        <p:nvSpPr>
          <p:cNvPr id="10" name="Title 2"/>
          <p:cNvSpPr txBox="1">
            <a:spLocks/>
          </p:cNvSpPr>
          <p:nvPr/>
        </p:nvSpPr>
        <p:spPr>
          <a:xfrm>
            <a:off x="746007" y="1829759"/>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Prism GitHub: </a:t>
            </a:r>
            <a:r>
              <a:rPr lang="en-GB" sz="2800" dirty="0"/>
              <a:t>https://github.com/PrismLibrary/Prism</a:t>
            </a: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Prism Doc: </a:t>
            </a:r>
            <a:r>
              <a:rPr lang="en-GB" sz="2800" dirty="0">
                <a:hlinkClick r:id="rId5"/>
              </a:rPr>
              <a:t>http://prismlibrary.readthedocs.io/en/latest/</a:t>
            </a: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Prism template pack: https://marketplace.visualstudio.com/items?itemName=BrianLagunas.PrismTemplatePack</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This demo repo : </a:t>
            </a:r>
            <a:r>
              <a:rPr lang="en-GB" sz="2800" dirty="0">
                <a:hlinkClick r:id="rId6"/>
              </a:rPr>
              <a:t>https://github.com/PrismLibrary/Prism</a:t>
            </a: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spTree>
    <p:extLst>
      <p:ext uri="{BB962C8B-B14F-4D97-AF65-F5344CB8AC3E}">
        <p14:creationId xmlns:p14="http://schemas.microsoft.com/office/powerpoint/2010/main" val="40199219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pic>
        <p:nvPicPr>
          <p:cNvPr id="17" name="Picture 16"/>
          <p:cNvPicPr>
            <a:picLocks noChangeAspect="1"/>
          </p:cNvPicPr>
          <p:nvPr/>
        </p:nvPicPr>
        <p:blipFill>
          <a:blip r:embed="rId4"/>
          <a:stretch>
            <a:fillRect/>
          </a:stretch>
        </p:blipFill>
        <p:spPr>
          <a:xfrm>
            <a:off x="8386354" y="301617"/>
            <a:ext cx="3564922" cy="440924"/>
          </a:xfrm>
          <a:prstGeom prst="rect">
            <a:avLst/>
          </a:prstGeom>
        </p:spPr>
      </p:pic>
    </p:spTree>
    <p:extLst>
      <p:ext uri="{BB962C8B-B14F-4D97-AF65-F5344CB8AC3E}">
        <p14:creationId xmlns:p14="http://schemas.microsoft.com/office/powerpoint/2010/main" val="1820884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226485" y="1547539"/>
            <a:ext cx="10918572" cy="336782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Install Prism Template: </a:t>
            </a:r>
            <a:r>
              <a:rPr lang="en-US" sz="3600" dirty="0">
                <a:solidFill>
                  <a:schemeClr val="tx2">
                    <a:lumMod val="60000"/>
                    <a:lumOff val="40000"/>
                  </a:schemeClr>
                </a:solidFill>
              </a:rPr>
              <a:t>https://marketplace.visualstudio.com/items? </a:t>
            </a:r>
            <a:r>
              <a:rPr lang="en-US" sz="3600" dirty="0" err="1">
                <a:solidFill>
                  <a:schemeClr val="tx2">
                    <a:lumMod val="60000"/>
                    <a:lumOff val="40000"/>
                  </a:schemeClr>
                </a:solidFill>
              </a:rPr>
              <a:t>itemName</a:t>
            </a:r>
            <a:r>
              <a:rPr lang="en-US" sz="3600" dirty="0">
                <a:solidFill>
                  <a:schemeClr val="tx2">
                    <a:lumMod val="60000"/>
                    <a:lumOff val="40000"/>
                  </a:schemeClr>
                </a:solidFill>
              </a:rPr>
              <a:t>=</a:t>
            </a:r>
            <a:r>
              <a:rPr lang="en-US" sz="3600" dirty="0" err="1">
                <a:solidFill>
                  <a:schemeClr val="tx2">
                    <a:lumMod val="60000"/>
                    <a:lumOff val="40000"/>
                  </a:schemeClr>
                </a:solidFill>
              </a:rPr>
              <a:t>BrianLagunas.PrismTemplatePack</a:t>
            </a:r>
            <a:endParaRPr lang="en-US" sz="3600" dirty="0">
              <a:solidFill>
                <a:schemeClr val="tx2">
                  <a:lumMod val="60000"/>
                  <a:lumOff val="40000"/>
                </a:schemeClr>
              </a:solidFill>
            </a:endParaRPr>
          </a:p>
          <a:p>
            <a:pPr marL="685800" indent="-685800">
              <a:buFont typeface="Arial" panose="020B0604020202020204" pitchFamily="34" charset="0"/>
              <a:buChar char="•"/>
            </a:pPr>
            <a:endParaRPr lang="en-US" sz="3600" dirty="0">
              <a:solidFill>
                <a:schemeClr val="tx1"/>
              </a:solidFill>
            </a:endParaRPr>
          </a:p>
          <a:p>
            <a:pPr marL="685800" indent="-685800">
              <a:buFont typeface="Arial" panose="020B0604020202020204" pitchFamily="34" charset="0"/>
              <a:buChar char="•"/>
            </a:pPr>
            <a:r>
              <a:rPr lang="en-US" sz="3600" dirty="0">
                <a:solidFill>
                  <a:schemeClr val="tx1"/>
                </a:solidFill>
              </a:rPr>
              <a:t>New Project with template:</a:t>
            </a:r>
          </a:p>
          <a:p>
            <a:r>
              <a:rPr lang="en-US" sz="3600" dirty="0">
                <a:solidFill>
                  <a:schemeClr val="tx1"/>
                </a:solidFill>
              </a:rPr>
              <a:t>	 </a:t>
            </a:r>
            <a:r>
              <a:rPr lang="en-US" sz="3600" b="1" dirty="0">
                <a:solidFill>
                  <a:schemeClr val="tx1"/>
                </a:solidFill>
              </a:rPr>
              <a:t>Prism Unity App</a:t>
            </a: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Visual Studio</a:t>
            </a:r>
          </a:p>
        </p:txBody>
      </p:sp>
      <p:pic>
        <p:nvPicPr>
          <p:cNvPr id="3" name="Picture 2"/>
          <p:cNvPicPr>
            <a:picLocks noChangeAspect="1"/>
          </p:cNvPicPr>
          <p:nvPr/>
        </p:nvPicPr>
        <p:blipFill>
          <a:blip r:embed="rId5"/>
          <a:stretch>
            <a:fillRect/>
          </a:stretch>
        </p:blipFill>
        <p:spPr>
          <a:xfrm>
            <a:off x="4435642" y="4122420"/>
            <a:ext cx="3838625" cy="266537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8705693" y="3055620"/>
            <a:ext cx="3388158" cy="2360572"/>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7"/>
          <a:stretch>
            <a:fillRect/>
          </a:stretch>
        </p:blipFill>
        <p:spPr>
          <a:xfrm>
            <a:off x="2620121" y="898853"/>
            <a:ext cx="1106059" cy="580681"/>
          </a:xfrm>
          <a:prstGeom prst="rect">
            <a:avLst/>
          </a:prstGeom>
        </p:spPr>
      </p:pic>
    </p:spTree>
    <p:extLst>
      <p:ext uri="{BB962C8B-B14F-4D97-AF65-F5344CB8AC3E}">
        <p14:creationId xmlns:p14="http://schemas.microsoft.com/office/powerpoint/2010/main" val="2459430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Prism template let you select your platforms (unlike </a:t>
            </a:r>
            <a:r>
              <a:rPr lang="en-US" sz="3600" dirty="0" err="1"/>
              <a:t>Xamarin.Forms</a:t>
            </a:r>
            <a:r>
              <a:rPr lang="en-US" sz="3600" dirty="0"/>
              <a:t> template)</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Creates a </a:t>
            </a:r>
            <a:r>
              <a:rPr lang="en-US" sz="3600" dirty="0" err="1"/>
              <a:t>Xamarin.Forms</a:t>
            </a:r>
            <a:r>
              <a:rPr lang="en-US" sz="3600" dirty="0"/>
              <a:t> solution with 1 project per </a:t>
            </a:r>
            <a:r>
              <a:rPr lang="en-US" sz="3600" dirty="0" err="1"/>
              <a:t>plaftform</a:t>
            </a:r>
            <a:r>
              <a:rPr lang="en-US" sz="3600" dirty="0"/>
              <a:t> and 1 PCL project</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Created Views and </a:t>
            </a:r>
            <a:r>
              <a:rPr lang="en-US" sz="3600" dirty="0" err="1"/>
              <a:t>ViewModels</a:t>
            </a:r>
            <a:r>
              <a:rPr lang="en-US" sz="3600" dirty="0"/>
              <a:t> folders on PCL project</a:t>
            </a:r>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Visual Studio</a:t>
            </a:r>
          </a:p>
        </p:txBody>
      </p:sp>
      <p:pic>
        <p:nvPicPr>
          <p:cNvPr id="2" name="Picture 1"/>
          <p:cNvPicPr>
            <a:picLocks noChangeAspect="1"/>
          </p:cNvPicPr>
          <p:nvPr/>
        </p:nvPicPr>
        <p:blipFill>
          <a:blip r:embed="rId5"/>
          <a:stretch>
            <a:fillRect/>
          </a:stretch>
        </p:blipFill>
        <p:spPr>
          <a:xfrm>
            <a:off x="8744309" y="1035402"/>
            <a:ext cx="3302911" cy="230543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8744309" y="3756220"/>
            <a:ext cx="3302911" cy="2506919"/>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7"/>
          <a:stretch>
            <a:fillRect/>
          </a:stretch>
        </p:blipFill>
        <p:spPr>
          <a:xfrm>
            <a:off x="2620121" y="898853"/>
            <a:ext cx="1106059" cy="580681"/>
          </a:xfrm>
          <a:prstGeom prst="rect">
            <a:avLst/>
          </a:prstGeom>
        </p:spPr>
      </p:pic>
    </p:spTree>
    <p:extLst>
      <p:ext uri="{BB962C8B-B14F-4D97-AF65-F5344CB8AC3E}">
        <p14:creationId xmlns:p14="http://schemas.microsoft.com/office/powerpoint/2010/main" val="31411466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3"/>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747648" y="1615658"/>
            <a:ext cx="11314812" cy="52423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Install Prism Template from add-in manager:</a:t>
            </a:r>
            <a:endParaRPr lang="en-US" sz="3600" dirty="0">
              <a:solidFill>
                <a:schemeClr val="tx2">
                  <a:lumMod val="60000"/>
                  <a:lumOff val="40000"/>
                </a:schemeClr>
              </a:solidFill>
            </a:endParaRPr>
          </a:p>
          <a:p>
            <a:endParaRPr lang="en-US" sz="3600" dirty="0">
              <a:solidFill>
                <a:schemeClr val="tx1"/>
              </a:solidFill>
            </a:endParaRPr>
          </a:p>
          <a:p>
            <a:pPr marL="685800" indent="-685800">
              <a:buFont typeface="Arial" panose="020B0604020202020204" pitchFamily="34" charset="0"/>
              <a:buChar char="•"/>
            </a:pPr>
            <a:r>
              <a:rPr lang="en-US" sz="3600" dirty="0">
                <a:solidFill>
                  <a:schemeClr val="tx1"/>
                </a:solidFill>
              </a:rPr>
              <a:t>New Project with template:</a:t>
            </a:r>
          </a:p>
          <a:p>
            <a:r>
              <a:rPr lang="en-US" sz="3600" dirty="0">
                <a:solidFill>
                  <a:schemeClr val="tx1"/>
                </a:solidFill>
              </a:rPr>
              <a:t>	 </a:t>
            </a:r>
            <a:r>
              <a:rPr lang="en-US" sz="3600" b="1" dirty="0">
                <a:solidFill>
                  <a:schemeClr val="tx1"/>
                </a:solidFill>
              </a:rPr>
              <a:t>Prism Unity App</a:t>
            </a: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88247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Xamarin</a:t>
            </a:r>
            <a:r>
              <a:rPr lang="en-US" sz="3200" dirty="0"/>
              <a:t> Studio</a:t>
            </a:r>
          </a:p>
        </p:txBody>
      </p:sp>
      <p:pic>
        <p:nvPicPr>
          <p:cNvPr id="4" name="Picture 3"/>
          <p:cNvPicPr>
            <a:picLocks noChangeAspect="1"/>
          </p:cNvPicPr>
          <p:nvPr/>
        </p:nvPicPr>
        <p:blipFill>
          <a:blip r:embed="rId4"/>
          <a:stretch>
            <a:fillRect/>
          </a:stretch>
        </p:blipFill>
        <p:spPr>
          <a:xfrm>
            <a:off x="7562744" y="2288681"/>
            <a:ext cx="4388532" cy="3048035"/>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stretch>
            <a:fillRect/>
          </a:stretch>
        </p:blipFill>
        <p:spPr>
          <a:xfrm>
            <a:off x="1776348" y="3754443"/>
            <a:ext cx="4136148" cy="2996877"/>
          </a:xfrm>
          <a:prstGeom prst="rect">
            <a:avLst/>
          </a:prstGeom>
        </p:spPr>
      </p:pic>
      <p:pic>
        <p:nvPicPr>
          <p:cNvPr id="11" name="Picture 10"/>
          <p:cNvPicPr>
            <a:picLocks noChangeAspect="1"/>
          </p:cNvPicPr>
          <p:nvPr/>
        </p:nvPicPr>
        <p:blipFill>
          <a:blip r:embed="rId6"/>
          <a:stretch>
            <a:fillRect/>
          </a:stretch>
        </p:blipFill>
        <p:spPr>
          <a:xfrm>
            <a:off x="3164319" y="918783"/>
            <a:ext cx="706642" cy="529981"/>
          </a:xfrm>
          <a:prstGeom prst="rect">
            <a:avLst/>
          </a:prstGeom>
        </p:spPr>
      </p:pic>
    </p:spTree>
    <p:extLst>
      <p:ext uri="{BB962C8B-B14F-4D97-AF65-F5344CB8AC3E}">
        <p14:creationId xmlns:p14="http://schemas.microsoft.com/office/powerpoint/2010/main" val="15353222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3"/>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Prism template let you select your platforms (unlike </a:t>
            </a:r>
            <a:r>
              <a:rPr lang="en-US" sz="3600" dirty="0" err="1"/>
              <a:t>Xamarin.Forms</a:t>
            </a:r>
            <a:r>
              <a:rPr lang="en-US" sz="3600" dirty="0"/>
              <a:t> template)</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Creates a </a:t>
            </a:r>
            <a:r>
              <a:rPr lang="en-US" sz="3600" dirty="0" err="1"/>
              <a:t>Xamarin.Forms</a:t>
            </a:r>
            <a:r>
              <a:rPr lang="en-US" sz="3600" dirty="0"/>
              <a:t> solution with 1 project per </a:t>
            </a:r>
            <a:r>
              <a:rPr lang="en-US" sz="3600" dirty="0" err="1"/>
              <a:t>plaftform</a:t>
            </a:r>
            <a:r>
              <a:rPr lang="en-US" sz="3600" dirty="0"/>
              <a:t> and 1 PCL project</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Created </a:t>
            </a:r>
            <a:r>
              <a:rPr lang="en-US" sz="3600" b="1" dirty="0"/>
              <a:t>Views</a:t>
            </a:r>
            <a:r>
              <a:rPr lang="en-US" sz="3600" dirty="0"/>
              <a:t> and </a:t>
            </a:r>
            <a:r>
              <a:rPr lang="en-US" sz="3600" b="1" dirty="0" err="1"/>
              <a:t>ViewModels</a:t>
            </a:r>
            <a:r>
              <a:rPr lang="en-US" sz="3600" dirty="0"/>
              <a:t> folders on PCL project</a:t>
            </a:r>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92057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Xamarin</a:t>
            </a:r>
            <a:r>
              <a:rPr lang="en-US" sz="3200" dirty="0"/>
              <a:t> Studio</a:t>
            </a:r>
          </a:p>
        </p:txBody>
      </p:sp>
      <p:pic>
        <p:nvPicPr>
          <p:cNvPr id="3" name="Picture 2"/>
          <p:cNvPicPr>
            <a:picLocks noChangeAspect="1"/>
          </p:cNvPicPr>
          <p:nvPr/>
        </p:nvPicPr>
        <p:blipFill>
          <a:blip r:embed="rId4"/>
          <a:stretch>
            <a:fillRect/>
          </a:stretch>
        </p:blipFill>
        <p:spPr>
          <a:xfrm>
            <a:off x="8744309" y="1301503"/>
            <a:ext cx="3275295" cy="2390276"/>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stretch>
            <a:fillRect/>
          </a:stretch>
        </p:blipFill>
        <p:spPr>
          <a:xfrm>
            <a:off x="8744309" y="3794193"/>
            <a:ext cx="3275295" cy="2819509"/>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3164319" y="918783"/>
            <a:ext cx="706642" cy="529981"/>
          </a:xfrm>
          <a:prstGeom prst="rect">
            <a:avLst/>
          </a:prstGeom>
        </p:spPr>
      </p:pic>
    </p:spTree>
    <p:extLst>
      <p:ext uri="{BB962C8B-B14F-4D97-AF65-F5344CB8AC3E}">
        <p14:creationId xmlns:p14="http://schemas.microsoft.com/office/powerpoint/2010/main" val="7505454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89508" y="1269225"/>
            <a:ext cx="7535292" cy="39809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Added packages: Prism (Core, Forms, </a:t>
            </a:r>
            <a:r>
              <a:rPr lang="en-US" sz="3600" dirty="0" err="1"/>
              <a:t>Unity.Forms</a:t>
            </a:r>
            <a:r>
              <a:rPr lang="en-US" sz="3600" dirty="0"/>
              <a:t>), Unity (Unity, </a:t>
            </a:r>
            <a:r>
              <a:rPr lang="en-US" sz="3600" dirty="0" err="1"/>
              <a:t>CommonServiceLocator</a:t>
            </a:r>
            <a:r>
              <a:rPr lang="en-US" sz="3600" dirty="0"/>
              <a:t>), </a:t>
            </a:r>
            <a:r>
              <a:rPr lang="en-US" sz="3600" dirty="0" err="1"/>
              <a:t>Xamarin.Forms</a:t>
            </a: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Unity container can be replaced by </a:t>
            </a:r>
            <a:r>
              <a:rPr lang="en-US" sz="3600" dirty="0" err="1"/>
              <a:t>Autofac</a:t>
            </a:r>
            <a:r>
              <a:rPr lang="en-US" sz="3600" dirty="0"/>
              <a:t>, </a:t>
            </a:r>
            <a:r>
              <a:rPr lang="en-US" sz="3600" dirty="0" err="1"/>
              <a:t>Dryloc</a:t>
            </a:r>
            <a:r>
              <a:rPr lang="en-US" sz="3600" dirty="0"/>
              <a:t>, </a:t>
            </a:r>
            <a:r>
              <a:rPr lang="en-US" sz="3600" dirty="0" err="1"/>
              <a:t>Ninject</a:t>
            </a: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pic>
        <p:nvPicPr>
          <p:cNvPr id="11" name="Picture 10"/>
          <p:cNvPicPr>
            <a:picLocks noChangeAspect="1"/>
          </p:cNvPicPr>
          <p:nvPr/>
        </p:nvPicPr>
        <p:blipFill>
          <a:blip r:embed="rId5"/>
          <a:stretch>
            <a:fillRect/>
          </a:stretch>
        </p:blipFill>
        <p:spPr>
          <a:xfrm>
            <a:off x="7991630" y="1095489"/>
            <a:ext cx="3788294" cy="25544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80652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033595"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App Class </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242623"/>
            <a:ext cx="10694476" cy="161113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To add Prism support to </a:t>
            </a:r>
            <a:r>
              <a:rPr lang="en-US" sz="3600" dirty="0" err="1"/>
              <a:t>Xamarin.Forms</a:t>
            </a:r>
            <a:r>
              <a:rPr lang="en-US" sz="3600" dirty="0"/>
              <a:t>, The App class needs to inherit from </a:t>
            </a:r>
            <a:r>
              <a:rPr lang="en-US" sz="3600" b="1" dirty="0" err="1"/>
              <a:t>PrismApplication</a:t>
            </a:r>
            <a:r>
              <a:rPr lang="en-US" sz="3600" dirty="0"/>
              <a:t> instead of </a:t>
            </a:r>
            <a:r>
              <a:rPr lang="en-US" sz="3600" b="1" dirty="0"/>
              <a:t>Application</a:t>
            </a: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pic>
        <p:nvPicPr>
          <p:cNvPr id="2" name="Picture 1"/>
          <p:cNvPicPr>
            <a:picLocks noChangeAspect="1"/>
          </p:cNvPicPr>
          <p:nvPr/>
        </p:nvPicPr>
        <p:blipFill>
          <a:blip r:embed="rId5"/>
          <a:stretch>
            <a:fillRect/>
          </a:stretch>
        </p:blipFill>
        <p:spPr>
          <a:xfrm>
            <a:off x="3549761" y="2696811"/>
            <a:ext cx="5972175" cy="1171575"/>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1134037" y="3521404"/>
            <a:ext cx="2038350" cy="14287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stretch>
            <a:fillRect/>
          </a:stretch>
        </p:blipFill>
        <p:spPr>
          <a:xfrm>
            <a:off x="3549761" y="4078864"/>
            <a:ext cx="4768484" cy="2638512"/>
          </a:xfrm>
          <a:prstGeom prst="rect">
            <a:avLst/>
          </a:prstGeom>
          <a:ln>
            <a:noFill/>
          </a:ln>
          <a:effectLst>
            <a:outerShdw blurRad="292100" dist="139700" dir="2700000" algn="tl" rotWithShape="0">
              <a:srgbClr val="333333">
                <a:alpha val="65000"/>
              </a:srgbClr>
            </a:outerShdw>
          </a:effectLst>
        </p:spPr>
      </p:pic>
      <p:sp>
        <p:nvSpPr>
          <p:cNvPr id="14" name="Title 2"/>
          <p:cNvSpPr txBox="1">
            <a:spLocks/>
          </p:cNvSpPr>
          <p:nvPr/>
        </p:nvSpPr>
        <p:spPr>
          <a:xfrm>
            <a:off x="9693641" y="3045130"/>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App.xaml</a:t>
            </a:r>
            <a:endParaRPr lang="en-US" sz="3200" dirty="0"/>
          </a:p>
        </p:txBody>
      </p:sp>
      <p:sp>
        <p:nvSpPr>
          <p:cNvPr id="15" name="Title 2"/>
          <p:cNvSpPr txBox="1">
            <a:spLocks/>
          </p:cNvSpPr>
          <p:nvPr/>
        </p:nvSpPr>
        <p:spPr>
          <a:xfrm>
            <a:off x="8393118" y="518859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App.xaml.cs</a:t>
            </a:r>
            <a:endParaRPr lang="en-US" sz="3200" dirty="0"/>
          </a:p>
        </p:txBody>
      </p:sp>
    </p:spTree>
    <p:extLst>
      <p:ext uri="{BB962C8B-B14F-4D97-AF65-F5344CB8AC3E}">
        <p14:creationId xmlns:p14="http://schemas.microsoft.com/office/powerpoint/2010/main" val="2192424861"/>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7226</TotalTime>
  <Words>5418</Words>
  <Application>Microsoft Office PowerPoint</Application>
  <PresentationFormat>Widescreen</PresentationFormat>
  <Paragraphs>461</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Avenir LT Pro 45 Book</vt:lpstr>
      <vt:lpstr>Arial</vt:lpstr>
      <vt:lpstr>Calibri</vt:lpstr>
      <vt:lpstr>Consolas</vt:lpstr>
      <vt:lpstr>Segoe UI</vt:lpstr>
      <vt:lpstr>Segoe UI Light</vt:lpstr>
      <vt:lpstr>Wingdings</vt:lpstr>
      <vt:lpstr>XamarinTemplate</vt:lpstr>
      <vt:lpstr>Prism for Xamarin.Forms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328</cp:revision>
  <dcterms:created xsi:type="dcterms:W3CDTF">2015-05-05T21:43:30Z</dcterms:created>
  <dcterms:modified xsi:type="dcterms:W3CDTF">2016-12-07T10:06:37Z</dcterms:modified>
</cp:coreProperties>
</file>