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62"/>
  </p:notesMasterIdLst>
  <p:handoutMasterIdLst>
    <p:handoutMasterId r:id="rId63"/>
  </p:handoutMasterIdLst>
  <p:sldIdLst>
    <p:sldId id="413" r:id="rId2"/>
    <p:sldId id="415" r:id="rId3"/>
    <p:sldId id="414" r:id="rId4"/>
    <p:sldId id="416" r:id="rId5"/>
    <p:sldId id="418" r:id="rId6"/>
    <p:sldId id="417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45" r:id="rId28"/>
    <p:sldId id="392" r:id="rId29"/>
    <p:sldId id="441" r:id="rId30"/>
    <p:sldId id="442" r:id="rId31"/>
    <p:sldId id="443" r:id="rId32"/>
    <p:sldId id="444" r:id="rId33"/>
    <p:sldId id="447" r:id="rId34"/>
    <p:sldId id="450" r:id="rId35"/>
    <p:sldId id="446" r:id="rId36"/>
    <p:sldId id="449" r:id="rId37"/>
    <p:sldId id="451" r:id="rId38"/>
    <p:sldId id="448" r:id="rId39"/>
    <p:sldId id="452" r:id="rId40"/>
    <p:sldId id="453" r:id="rId41"/>
    <p:sldId id="454" r:id="rId42"/>
    <p:sldId id="455" r:id="rId43"/>
    <p:sldId id="456" r:id="rId44"/>
    <p:sldId id="461" r:id="rId45"/>
    <p:sldId id="457" r:id="rId46"/>
    <p:sldId id="458" r:id="rId47"/>
    <p:sldId id="459" r:id="rId48"/>
    <p:sldId id="460" r:id="rId49"/>
    <p:sldId id="463" r:id="rId50"/>
    <p:sldId id="464" r:id="rId51"/>
    <p:sldId id="465" r:id="rId52"/>
    <p:sldId id="466" r:id="rId53"/>
    <p:sldId id="467" r:id="rId54"/>
    <p:sldId id="468" r:id="rId55"/>
    <p:sldId id="469" r:id="rId56"/>
    <p:sldId id="470" r:id="rId57"/>
    <p:sldId id="471" r:id="rId58"/>
    <p:sldId id="472" r:id="rId59"/>
    <p:sldId id="473" r:id="rId60"/>
    <p:sldId id="462" r:id="rId61"/>
  </p:sldIdLst>
  <p:sldSz cx="24384000" cy="13716000"/>
  <p:notesSz cx="6858000" cy="9144000"/>
  <p:defaultTextStyle>
    <a:lvl1pPr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1pPr>
    <a:lvl2pPr indent="2286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2pPr>
    <a:lvl3pPr indent="4572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3pPr>
    <a:lvl4pPr indent="6858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4pPr>
    <a:lvl5pPr indent="9144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5pPr>
    <a:lvl6pPr indent="11430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6pPr>
    <a:lvl7pPr indent="13716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7pPr>
    <a:lvl8pPr indent="16002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8pPr>
    <a:lvl9pPr indent="1828800" defTabSz="825500">
      <a:defRPr sz="4500" b="1">
        <a:solidFill>
          <a:srgbClr val="3B99D4"/>
        </a:solidFill>
        <a:latin typeface="+mn-lt"/>
        <a:ea typeface="+mn-ea"/>
        <a:cs typeface="+mn-cs"/>
        <a:sym typeface="Segoe UI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E77B"/>
    <a:srgbClr val="4FCAE6"/>
    <a:srgbClr val="9378CD"/>
    <a:srgbClr val="F56D50"/>
    <a:srgbClr val="7AD5C9"/>
    <a:srgbClr val="2B3951"/>
    <a:srgbClr val="222B41"/>
    <a:srgbClr val="4D5F81"/>
    <a:srgbClr val="FAD43C"/>
    <a:srgbClr val="9FD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/>
    <p:restoredTop sz="93694" autoAdjust="0"/>
  </p:normalViewPr>
  <p:slideViewPr>
    <p:cSldViewPr snapToGrid="0">
      <p:cViewPr>
        <p:scale>
          <a:sx n="70" d="100"/>
          <a:sy n="70" d="100"/>
        </p:scale>
        <p:origin x="768" y="39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90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4C25D-8119-074B-960C-62F76FB78E5A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F8F52-A7A9-D041-BA1A-F54BABAC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65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8634114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91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55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13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80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32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40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4057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36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23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25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11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2400" b="0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The app (</a:t>
            </a:r>
            <a:r>
              <a:rPr lang="en-SG" sz="2400" b="0" i="1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counter</a:t>
            </a:r>
            <a:r>
              <a:rPr lang="en-SG" sz="2400" b="0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) includes </a:t>
            </a:r>
            <a:r>
              <a:rPr lang="en-SG" sz="2400" b="0" i="0" dirty="0" err="1">
                <a:effectLst/>
                <a:latin typeface="Avenir Roman"/>
                <a:ea typeface="Avenir Roman"/>
                <a:cs typeface="Avenir Roman"/>
                <a:sym typeface="Avenir Roman"/>
              </a:rPr>
              <a:t>Blazor’s</a:t>
            </a:r>
            <a:r>
              <a:rPr lang="en-SG" sz="2400" b="0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 JavaScript (</a:t>
            </a:r>
            <a:r>
              <a:rPr lang="en-SG" sz="2400" b="0" i="1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blazor.js</a:t>
            </a:r>
            <a:r>
              <a:rPr lang="en-SG" sz="2400" b="0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).</a:t>
            </a:r>
          </a:p>
          <a:p>
            <a:r>
              <a:rPr lang="en-SG" sz="2400" b="0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It uses Mono’s JavaScript library (</a:t>
            </a:r>
            <a:r>
              <a:rPr lang="en-SG" sz="2400" b="0" i="1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mono.js</a:t>
            </a:r>
            <a:r>
              <a:rPr lang="en-SG" sz="2400" b="0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) to bootstrap the Mono runtime (</a:t>
            </a:r>
            <a:r>
              <a:rPr lang="en-SG" sz="2400" b="0" i="1" dirty="0" err="1">
                <a:effectLst/>
                <a:latin typeface="Avenir Roman"/>
                <a:ea typeface="Avenir Roman"/>
                <a:cs typeface="Avenir Roman"/>
                <a:sym typeface="Avenir Roman"/>
              </a:rPr>
              <a:t>mono.wasm</a:t>
            </a:r>
            <a:r>
              <a:rPr lang="en-SG" sz="2400" b="0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) in </a:t>
            </a:r>
            <a:r>
              <a:rPr lang="en-SG" sz="2400" b="0" i="0" dirty="0" err="1">
                <a:effectLst/>
                <a:latin typeface="Avenir Roman"/>
                <a:ea typeface="Avenir Roman"/>
                <a:cs typeface="Avenir Roman"/>
                <a:sym typeface="Avenir Roman"/>
              </a:rPr>
              <a:t>WebAssembly</a:t>
            </a:r>
            <a:r>
              <a:rPr lang="en-SG" sz="2400" b="0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.</a:t>
            </a:r>
          </a:p>
          <a:p>
            <a:r>
              <a:rPr lang="en-SG" sz="2400" b="0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It then loads the app’s DLL (</a:t>
            </a:r>
            <a:r>
              <a:rPr lang="en-SG" sz="2400" b="0" i="1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WebApplication2.dll</a:t>
            </a:r>
            <a:r>
              <a:rPr lang="en-SG" sz="2400" b="0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) and the DLLs of the .NET Framework.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3886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38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26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54658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1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42937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466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8430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44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06674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1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0695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76591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7075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20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20297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461086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94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732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258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01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2090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3234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9683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00063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4670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521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/o illustration L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7334"/>
            <a:ext cx="24414480" cy="274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860F3B-3637-4204-91C5-B537398A24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26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bg>
      <p:bgPr>
        <a:solidFill>
          <a:srgbClr val="3024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5024" y="100584"/>
            <a:ext cx="22329648" cy="2286000"/>
          </a:xfr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 algn="ctr">
              <a:defRPr lang="en-US" sz="8000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35088" y="2754312"/>
            <a:ext cx="22329584" cy="9432279"/>
          </a:xfr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defRPr lang="en-US" sz="4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defRPr>
            </a:lvl1pPr>
            <a:lvl2pPr>
              <a:defRPr lang="en-US" sz="4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defRPr>
            </a:lvl2pPr>
            <a:lvl3pPr>
              <a:defRPr lang="en-US" sz="4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defRPr>
            </a:lvl3pPr>
            <a:lvl4pPr>
              <a:defRPr lang="en-US" sz="4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defRPr>
            </a:lvl4pPr>
            <a:lvl5pPr>
              <a:defRPr lang="en-US" sz="4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571500" lvl="1" indent="-57150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Second level</a:t>
            </a:r>
          </a:p>
          <a:p>
            <a:pPr marL="1158875" lvl="2" indent="-608013">
              <a:lnSpc>
                <a:spcPct val="100000"/>
              </a:lnSpc>
              <a:buFont typeface=".AppleSystemUIFont" charset="0"/>
              <a:buChar char="–"/>
              <a:tabLst/>
            </a:pPr>
            <a:r>
              <a:rPr lang="en-US" dirty="0"/>
              <a:t>Third level</a:t>
            </a:r>
          </a:p>
          <a:p>
            <a:pPr marL="1849438" lvl="3" indent="-635000">
              <a:lnSpc>
                <a:spcPct val="100000"/>
              </a:lnSpc>
              <a:buFont typeface="Arial" charset="0"/>
              <a:buChar char="•"/>
              <a:tabLst/>
            </a:pPr>
            <a:r>
              <a:rPr lang="en-US" dirty="0"/>
              <a:t>Fourth level</a:t>
            </a:r>
          </a:p>
          <a:p>
            <a:pPr marL="2484438" lvl="4" indent="-635000">
              <a:lnSpc>
                <a:spcPct val="100000"/>
              </a:lnSpc>
              <a:buFont typeface="Arial" charset="0"/>
              <a:buChar char="•"/>
              <a:tabLst/>
            </a:pPr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7334"/>
            <a:ext cx="2441448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42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7334"/>
            <a:ext cx="2441448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1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/o illustration Light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7334"/>
            <a:ext cx="2441448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581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peaker Intro L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2904" y="4224683"/>
            <a:ext cx="14032496" cy="3567596"/>
          </a:xfrm>
          <a:ln w="12700">
            <a:miter lim="400000"/>
          </a:ln>
        </p:spPr>
        <p:txBody>
          <a:bodyPr vert="horz" lIns="0" tIns="0" rIns="0" bIns="0" rtlCol="0" anchor="ctr">
            <a:normAutofit/>
          </a:bodyPr>
          <a:lstStyle>
            <a:lvl1pPr>
              <a:defRPr lang="en-US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322966" y="6842958"/>
            <a:ext cx="14032434" cy="2127250"/>
          </a:xfrm>
        </p:spPr>
        <p:txBody>
          <a:bodyPr>
            <a:noAutofit/>
          </a:bodyPr>
          <a:lstStyle>
            <a:lvl1pPr algn="l">
              <a:defRPr sz="60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r">
              <a:defRPr sz="6000"/>
            </a:lvl2pPr>
            <a:lvl3pPr algn="r">
              <a:defRPr sz="6000"/>
            </a:lvl3pPr>
            <a:lvl4pPr algn="r">
              <a:defRPr sz="6000"/>
            </a:lvl4pPr>
            <a:lvl5pPr algn="r">
              <a:defRPr sz="6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32658"/>
            <a:ext cx="8149389" cy="13479992"/>
          </a:xfrm>
        </p:spPr>
        <p:txBody>
          <a:bodyPr anchor="ctr">
            <a:norm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photo here. Make sure</a:t>
            </a:r>
            <a:br>
              <a:rPr lang="en-US" dirty="0"/>
            </a:br>
            <a:r>
              <a:rPr lang="en-US" dirty="0"/>
              <a:t>it fills the space provided fully.</a:t>
            </a:r>
            <a:br>
              <a:rPr lang="en-US" dirty="0"/>
            </a:br>
            <a:r>
              <a:rPr lang="en-US" dirty="0"/>
              <a:t>Click photo and navigate to  “Picture Format” tab to adjust size and placement of image. See slide 18 for instructions</a:t>
            </a:r>
            <a:br>
              <a:rPr lang="en-US" dirty="0"/>
            </a:br>
            <a:r>
              <a:rPr lang="en-US" dirty="0"/>
              <a:t>on how to resize images</a:t>
            </a: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7334"/>
            <a:ext cx="24414480" cy="274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24B576-4DE4-4D08-8525-80989DE908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251" y="9784471"/>
            <a:ext cx="3813184" cy="138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peaker Intro L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2904" y="4224683"/>
            <a:ext cx="14032496" cy="3567596"/>
          </a:xfrm>
          <a:ln w="12700">
            <a:miter lim="400000"/>
          </a:ln>
        </p:spPr>
        <p:txBody>
          <a:bodyPr vert="horz" lIns="0" tIns="0" rIns="0" bIns="0" rtlCol="0" anchor="ctr">
            <a:normAutofit/>
          </a:bodyPr>
          <a:lstStyle>
            <a:lvl1pPr>
              <a:defRPr lang="en-US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322966" y="6842958"/>
            <a:ext cx="14032434" cy="2127250"/>
          </a:xfrm>
        </p:spPr>
        <p:txBody>
          <a:bodyPr>
            <a:noAutofit/>
          </a:bodyPr>
          <a:lstStyle>
            <a:lvl1pPr algn="l">
              <a:defRPr sz="60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r">
              <a:defRPr sz="6000"/>
            </a:lvl2pPr>
            <a:lvl3pPr algn="r">
              <a:defRPr sz="6000"/>
            </a:lvl3pPr>
            <a:lvl4pPr algn="r">
              <a:defRPr sz="6000"/>
            </a:lvl4pPr>
            <a:lvl5pPr algn="r">
              <a:defRPr sz="6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32658"/>
            <a:ext cx="8149389" cy="13479992"/>
          </a:xfrm>
        </p:spPr>
        <p:txBody>
          <a:bodyPr anchor="ctr">
            <a:norm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photo here. Make sure</a:t>
            </a:r>
            <a:br>
              <a:rPr lang="en-US" dirty="0"/>
            </a:br>
            <a:r>
              <a:rPr lang="en-US" dirty="0"/>
              <a:t>it fills the space provided fully.</a:t>
            </a:r>
            <a:br>
              <a:rPr lang="en-US" dirty="0"/>
            </a:br>
            <a:r>
              <a:rPr lang="en-US" dirty="0"/>
              <a:t>Click photo and navigate to  “Picture Format” tab to adjust size and placement of image. See slide 18 for instructions</a:t>
            </a:r>
            <a:br>
              <a:rPr lang="en-US" dirty="0"/>
            </a:br>
            <a:r>
              <a:rPr lang="en-US" dirty="0"/>
              <a:t>on how to resize images</a:t>
            </a: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7334"/>
            <a:ext cx="24414480" cy="27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2A74F1-1487-4E57-9F44-B3868DCC8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251" y="9784471"/>
            <a:ext cx="3813184" cy="138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20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ing / Quote L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18857" y="3750590"/>
            <a:ext cx="12582144" cy="5238427"/>
          </a:xfr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 algn="ctr">
              <a:defRPr lang="en-US" sz="18000" b="0" i="0">
                <a:solidFill>
                  <a:srgbClr val="4FCAE6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/>
            <a:r>
              <a:rPr lang="en-US" dirty="0"/>
              <a:t>Title Text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7334"/>
            <a:ext cx="2441448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258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335024" y="100584"/>
            <a:ext cx="22504500" cy="2286000"/>
          </a:xfr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 algn="ctr">
              <a:defRPr lang="en-US" sz="8000" b="1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7334"/>
            <a:ext cx="2441448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8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335024" y="100584"/>
            <a:ext cx="22504500" cy="2286000"/>
          </a:xfrm>
          <a:ln w="12700">
            <a:miter lim="400000"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lang="en-US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7334"/>
            <a:ext cx="2441448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6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Bullets Light_Lef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5024" y="100584"/>
            <a:ext cx="10856976" cy="2286000"/>
          </a:xfrm>
          <a:ln w="12700">
            <a:miter lim="400000"/>
          </a:ln>
        </p:spPr>
        <p:txBody>
          <a:bodyPr vert="horz" lIns="0" tIns="0" rIns="0" bIns="0" rtlCol="0" anchor="ctr">
            <a:normAutofit/>
          </a:bodyPr>
          <a:lstStyle>
            <a:lvl1pPr>
              <a:defRPr lang="en-US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35088" y="2754312"/>
            <a:ext cx="10856912" cy="9432279"/>
          </a:xfr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lang="en-US" sz="54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571500" lvl="1" indent="-57150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Second level</a:t>
            </a:r>
          </a:p>
          <a:p>
            <a:pPr marL="1158875" lvl="2" indent="-608013">
              <a:lnSpc>
                <a:spcPct val="100000"/>
              </a:lnSpc>
              <a:buFont typeface=".AppleSystemUIFont" charset="0"/>
              <a:buChar char="–"/>
              <a:tabLst/>
            </a:pPr>
            <a:r>
              <a:rPr lang="en-US" dirty="0"/>
              <a:t>Third level</a:t>
            </a:r>
          </a:p>
          <a:p>
            <a:pPr marL="1849438" lvl="3" indent="-635000">
              <a:lnSpc>
                <a:spcPct val="100000"/>
              </a:lnSpc>
              <a:buFont typeface="Arial" charset="0"/>
              <a:buChar char="•"/>
              <a:tabLst/>
            </a:pPr>
            <a:r>
              <a:rPr lang="en-US" dirty="0"/>
              <a:t>Fourth level</a:t>
            </a:r>
          </a:p>
          <a:p>
            <a:pPr marL="2484438" lvl="4" indent="-635000">
              <a:lnSpc>
                <a:spcPct val="100000"/>
              </a:lnSpc>
              <a:buFont typeface="Arial" charset="0"/>
              <a:buChar char="•"/>
              <a:tabLst/>
            </a:pPr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7334"/>
            <a:ext cx="2441448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49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Bullets Light_R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63944" y="100584"/>
            <a:ext cx="10856976" cy="2286000"/>
          </a:xfrm>
          <a:ln w="12700">
            <a:miter lim="400000"/>
          </a:ln>
        </p:spPr>
        <p:txBody>
          <a:bodyPr vert="horz" lIns="0" tIns="0" rIns="0" bIns="0" rtlCol="0" anchor="ctr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2264008" y="2754312"/>
            <a:ext cx="10856912" cy="9432279"/>
          </a:xfrm>
          <a:ln w="12700">
            <a:miter lim="400000"/>
          </a:ln>
        </p:spPr>
        <p:txBody>
          <a:bodyPr vert="horz" lIns="0" tIns="0" rIns="0" bIns="0" rtlCol="0">
            <a:normAutofit/>
          </a:bodyPr>
          <a:lstStyle>
            <a:lvl1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lang="en-US" sz="54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lang="en-US" sz="54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571500" lvl="1" indent="-571500">
              <a:buFont typeface="Arial" charset="0"/>
            </a:pPr>
            <a:r>
              <a:rPr lang="en-US" dirty="0"/>
              <a:t>Second level</a:t>
            </a:r>
          </a:p>
          <a:p>
            <a:pPr marL="1158875" lvl="2" indent="-608013"/>
            <a:r>
              <a:rPr lang="en-US" dirty="0"/>
              <a:t>Third level</a:t>
            </a:r>
          </a:p>
          <a:p>
            <a:pPr marL="1849438" lvl="3" indent="-635000">
              <a:buFont typeface="Arial" charset="0"/>
            </a:pPr>
            <a:r>
              <a:rPr lang="en-US" dirty="0"/>
              <a:t>Fourth level</a:t>
            </a:r>
          </a:p>
          <a:p>
            <a:pPr marL="2484438" lvl="4">
              <a:buFont typeface="Arial" charset="0"/>
            </a:pPr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7334"/>
            <a:ext cx="2441448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8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46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4" r:id="rId2"/>
    <p:sldLayoutId id="2147483716" r:id="rId3"/>
    <p:sldLayoutId id="2147483723" r:id="rId4"/>
    <p:sldLayoutId id="2147483718" r:id="rId5"/>
    <p:sldLayoutId id="2147483717" r:id="rId6"/>
    <p:sldLayoutId id="2147483700" r:id="rId7"/>
    <p:sldLayoutId id="2147483671" r:id="rId8"/>
    <p:sldLayoutId id="2147483673" r:id="rId9"/>
    <p:sldLayoutId id="2147483711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/>
        <a:buNone/>
        <a:defRPr sz="5000" b="0" i="0" kern="1200">
          <a:solidFill>
            <a:srgbClr val="32414E"/>
          </a:solidFill>
          <a:latin typeface="Segoe UI" charset="0"/>
          <a:ea typeface="Segoe UI" charset="0"/>
          <a:cs typeface="Segoe UI" charset="0"/>
        </a:defRPr>
      </a:lvl1pPr>
      <a:lvl2pPr marL="693738" indent="-693738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tabLst/>
        <a:defRPr sz="5000" b="0" i="0" kern="1200">
          <a:solidFill>
            <a:srgbClr val="32414E"/>
          </a:solidFill>
          <a:latin typeface="Segoe UI" charset="0"/>
          <a:ea typeface="Segoe UI" charset="0"/>
          <a:cs typeface="Segoe UI" charset="0"/>
        </a:defRPr>
      </a:lvl2pPr>
      <a:lvl3pPr marL="1389063" indent="-674688" algn="l" defTabSz="914400" rtl="0" eaLnBrk="1" latinLnBrk="0" hangingPunct="1">
        <a:lnSpc>
          <a:spcPct val="100000"/>
        </a:lnSpc>
        <a:spcBef>
          <a:spcPts val="500"/>
        </a:spcBef>
        <a:buFont typeface=".AppleSystemUIFont" charset="0"/>
        <a:buChar char="–"/>
        <a:tabLst/>
        <a:defRPr sz="5000" b="0" i="0" kern="1200">
          <a:solidFill>
            <a:srgbClr val="32414E"/>
          </a:solidFill>
          <a:latin typeface="Segoe UI" charset="0"/>
          <a:ea typeface="Segoe UI" charset="0"/>
          <a:cs typeface="Segoe UI" charset="0"/>
        </a:defRPr>
      </a:lvl3pPr>
      <a:lvl4pPr marL="2063750" indent="-655638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tabLst/>
        <a:defRPr sz="5000" b="0" i="0" kern="1200">
          <a:solidFill>
            <a:srgbClr val="32414E"/>
          </a:solidFill>
          <a:latin typeface="Segoe UI" charset="0"/>
          <a:ea typeface="Segoe UI" charset="0"/>
          <a:cs typeface="Segoe UI" charset="0"/>
        </a:defRPr>
      </a:lvl4pPr>
      <a:lvl5pPr marL="2698750" indent="-6350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tabLst/>
        <a:defRPr sz="5000" b="0" i="0" kern="1200">
          <a:solidFill>
            <a:srgbClr val="32414E"/>
          </a:solidFill>
          <a:latin typeface="Segoe UI" charset="0"/>
          <a:ea typeface="Segoe UI" charset="0"/>
          <a:cs typeface="Segoe U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ebassembly.org/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o-project.com/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Blazor/tree/dev/src/Microsoft.AspNetCore.Blazor/RenderTre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hyperlink" Target="https://github.com/aspnet/Blazor/tree/dev/src/Microsoft.AspNetCore.Blazor.Browser.JS/src/Renderi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Blazor/blob/release/0.1.0/src/Microsoft.AspNetCore.Blazor.Browser/Rendering/BrowserRendererEventDispatcher.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hyperlink" Target="https://github.com/aspnet/Blazor/blob/release/0.1.0/src/Microsoft.AspNetCore.Blazor/Rendering/RenderBatch.c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Blazor/blob/release/0.1.0/src/Microsoft.AspNetCore.Blazor/Rendering/Renderer.c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aspnet/Blazor/blob/release/0.1.0/src/Microsoft.AspNetCore.Blazor/Components/IComponent.c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spnet/Blazor/blob/release/0.1.0/src/Microsoft.AspNetCore.Blazor/Components/IComponent.cs" TargetMode="External"/><Relationship Id="rId3" Type="http://schemas.openxmlformats.org/officeDocument/2006/relationships/hyperlink" Target="https://www.microsoft.com/net/download/dotnet-core/sdk-2.1.300-preview1" TargetMode="External"/><Relationship Id="rId7" Type="http://schemas.openxmlformats.org/officeDocument/2006/relationships/hyperlink" Target="https://github.com/aspnet/Blazor/blob/release/0.1.0/src/Microsoft.AspNetCore.Blazor/Rendering/Renderer.c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aspnet/Blazor" TargetMode="External"/><Relationship Id="rId5" Type="http://schemas.openxmlformats.org/officeDocument/2006/relationships/hyperlink" Target="https://go.microsoft.com/fwlink/?linkid=870389" TargetMode="External"/><Relationship Id="rId4" Type="http://schemas.openxmlformats.org/officeDocument/2006/relationships/hyperlink" Target="https://www.visualstudio.com/vs/preview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Blazor/blob/release/0.1.0/src/Microsoft.AspNetCore.Blazor/Rendering/Renderer.c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hyperlink" Target="https://github.com/aspnet/Blazor/blob/release/0.1.0/src/Microsoft.AspNetCore.Blazor/Components/IComponent.c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Blazor/blob/release/0.1.0/src/Microsoft.AspNetCore.Blazor/Rendering/Renderer.c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aspnet/Blazor/blob/release/0.1.0/src/Microsoft.AspNetCore.Blazor/Components/IComponent.cs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value=@EmployeeType.Contractor%3E@EmployeeType.Contractor.ToString()%3C/opti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Blazor/blob/release/0.1.0/src/Microsoft.AspNetCore.Blazor/Rendering/Renderer.c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aspnet/Blazor/blob/release/0.1.0/src/Microsoft.AspNetCore.Blazor/Components/IComponent.cs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Blazor/blob/release/0.1.0/src/Microsoft.AspNetCore.Blazor/Rendering/Renderer.c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aspnet/Blazor/blob/release/0.1.0/src/Microsoft.AspNetCore.Blazor/Components/IComponent.cs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Blazor/blob/release/0.1.0/src/Microsoft.AspNetCore.Blazor/Rendering/Renderer.c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aspnet/Blazor/blob/release/0.1.0/src/Microsoft.AspNetCore.Blazor/Components/IComponent.cs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Blazor/blob/release/0.1.0/src/Microsoft.AspNetCore.Blazor/Rendering/Renderer.c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aspnet/Blazor/blob/release/0.1.0/src/Microsoft.AspNetCore.Blazor/Components/IComponent.cs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Blazor/blob/release/0.1.0/src/Microsoft.AspNetCore.Blazor/Rendering/Renderer.c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aspnet/Blazor/blob/release/0.1.0/src/Microsoft.AspNetCore.Blazor/Components/IComponent.cs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Blazor/blob/release/0.1.0/src/Microsoft.AspNetCore.Blazor/Rendering/Renderer.c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aspnet/Blazor/blob/release/0.1.0/src/Microsoft.AspNetCore.Blazor/Components/IComponent.cs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Blazor/blob/release/0.1.0/src/Microsoft.AspNetCore.Blazor/Rendering/Renderer.c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aspnet/Blazor/blob/release/0.1.0/src/Microsoft.AspNetCore.Blazor/Components/IComponent.cs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Blazor/blob/release/0.1.0/src/Microsoft.AspNetCore.Blazor/Rendering/Renderer.c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aspnet/Blazor/blob/release/0.1.0/src/Microsoft.AspNetCore.Blazor/Components/IComponent.cs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Blazor/blob/release/0.1.0/src/Microsoft.AspNetCore.Blazor/Rendering/Renderer.c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aspnet/Blazor/blob/release/0.1.0/src/Microsoft.AspNetCore.Blazor/Components/IComponent.cs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FBEDC2-2964-4E81-9B2B-8789B9FD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Confusion &amp; Antipatterns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6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r>
              <a:rPr lang="en-US" dirty="0"/>
              <a:t>Evolution of Back / Front separation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5087" y="2754312"/>
            <a:ext cx="21328969" cy="9432279"/>
          </a:xfrm>
        </p:spPr>
        <p:txBody>
          <a:bodyPr>
            <a:normAutofit fontScale="925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A long time ago, Microsoft Dev = Windows Dev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Difference between library and framework: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r>
              <a:rPr lang="en-US" dirty="0"/>
              <a:t>AngularJS in not a </a:t>
            </a:r>
            <a:r>
              <a:rPr lang="en-US" dirty="0" err="1"/>
              <a:t>JQuery</a:t>
            </a:r>
            <a:r>
              <a:rPr lang="en-US" dirty="0"/>
              <a:t> follow-up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r>
              <a:rPr lang="en-US" dirty="0"/>
              <a:t>Using a framework is a major technical decision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r>
              <a:rPr lang="en-US" dirty="0"/>
              <a:t>Strong coupling to a stack</a:t>
            </a:r>
          </a:p>
          <a:p>
            <a:pPr lvl="1" indent="0">
              <a:buNone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Single Page Application: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r>
              <a:rPr lang="en-US" dirty="0"/>
              <a:t>Most front end frameworks are SPA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r>
              <a:rPr lang="en-US" dirty="0"/>
              <a:t>Not compatible with classic multipage websites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r>
              <a:rPr lang="en-US" dirty="0"/>
              <a:t>Hence duplication of server side features (views, binding, routing,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r>
              <a:rPr lang="en-US" dirty="0"/>
              <a:t>Keeping up with frameworks trends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5087" y="2754312"/>
            <a:ext cx="21328969" cy="9432279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It isn’t straight forward to make the call that provides the right foundations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In an agile world where multi skilled developers are in demand, the boxes to tick for full stack developers is getting increasingly huge </a:t>
            </a:r>
          </a:p>
          <a:p>
            <a:pPr lvl="1" indent="0">
              <a:buNone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While some developers are keeping up happily and ride the latest and greatest wave of tech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Others flee this unstable environment to go No-Framework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1379538" lvl="1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5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FBEDC2-2964-4E81-9B2B-8789B9FD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3572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r>
              <a:rPr lang="en-US" dirty="0"/>
              <a:t>Web Assembly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5087" y="2754312"/>
            <a:ext cx="21328969" cy="9432279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Past: JavaScript = monopoly Client Side wen development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Now: </a:t>
            </a:r>
            <a:r>
              <a:rPr lang="en-US" dirty="0" err="1"/>
              <a:t>WebAssembly</a:t>
            </a:r>
            <a:endParaRPr lang="en-US" dirty="0"/>
          </a:p>
          <a:p>
            <a:pPr lvl="1" indent="0">
              <a:buNone/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	‘It is a low-level assembly-like language with a compact binary format that provides a way to run code written in multiple languages on the web at near native speed.’  - </a:t>
            </a:r>
            <a:r>
              <a:rPr lang="en-SG" dirty="0">
                <a:hlinkClick r:id="rId2"/>
              </a:rPr>
              <a:t>webassembly.org</a:t>
            </a:r>
            <a:endParaRPr lang="en-SG" dirty="0"/>
          </a:p>
          <a:p>
            <a:pPr lvl="1" indent="0">
              <a:buNone/>
            </a:pP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pPr lvl="1" indent="0">
              <a:buNone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1379538" lvl="1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6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r>
              <a:rPr lang="en-US" dirty="0"/>
              <a:t>Web Assembly and C#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5087" y="2754312"/>
            <a:ext cx="21394284" cy="9432279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JavaScript : powerful but with disadvantages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Some flaws fixed by TypeScript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C# for client side is compelling: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r>
              <a:rPr lang="en-US" dirty="0"/>
              <a:t>C# is a very robust batteries included language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r>
              <a:rPr lang="en-US" dirty="0"/>
              <a:t>Great for projects and teams of all sizes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r>
              <a:rPr lang="en-US" dirty="0"/>
              <a:t>Existing C# code can be re-used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r>
              <a:rPr lang="en-US" dirty="0"/>
              <a:t>ASP.NET Core is a powerful programming framework for server-side web development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r>
              <a:rPr lang="en-US" dirty="0"/>
              <a:t> Enabling C# on the client allows teams to use a common technology stack on server and client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lvl="1" indent="0">
              <a:buNone/>
            </a:pP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pPr lvl="1" indent="0">
              <a:buNone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1379538" lvl="1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7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r>
              <a:rPr lang="en-US" dirty="0"/>
              <a:t>Web Assembly and Mono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5087" y="2754312"/>
            <a:ext cx="21394284" cy="9432279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Mono</a:t>
            </a:r>
            <a:r>
              <a:rPr lang="en-US" dirty="0"/>
              <a:t> is an open source implementation of Microsoft’s .NET Framework 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Created by Xamarin’s Miguel De </a:t>
            </a:r>
            <a:r>
              <a:rPr lang="en-US" dirty="0" err="1"/>
              <a:t>Icaza</a:t>
            </a: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In 2017, Mono team brought Mono to </a:t>
            </a:r>
            <a:r>
              <a:rPr lang="en-US" dirty="0" err="1"/>
              <a:t>WebAssembly</a:t>
            </a: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At the time of writing, Mono’s C runtime is compiled into WebAssembly, and then Mono’s IL interpreter is used to run managed code.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A prototype for statically compiling managed code into one </a:t>
            </a:r>
            <a:r>
              <a:rPr lang="en-US" dirty="0" err="1"/>
              <a:t>Wasm</a:t>
            </a:r>
            <a:r>
              <a:rPr lang="en-US" dirty="0"/>
              <a:t> file exists and </a:t>
            </a:r>
            <a:r>
              <a:rPr lang="en-US" dirty="0" err="1"/>
              <a:t>Blazor</a:t>
            </a:r>
            <a:r>
              <a:rPr lang="en-US" dirty="0"/>
              <a:t> may move to that model</a:t>
            </a:r>
          </a:p>
          <a:p>
            <a:pPr lvl="1" indent="0">
              <a:buNone/>
            </a:pP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pPr lvl="1" indent="0">
              <a:buNone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1379538" lvl="1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82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Boot Process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16C912-3CC6-48FD-A12B-6DFC1F662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14" y="1915901"/>
            <a:ext cx="16241486" cy="11394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026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r>
              <a:rPr lang="en-US" dirty="0"/>
              <a:t>Size Matters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5087" y="2754313"/>
            <a:ext cx="21328969" cy="3102202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Blazor uses  Mono’s IL Linker  to reduce the size of your app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You see the </a:t>
            </a:r>
            <a:r>
              <a:rPr lang="en-US" i="1" dirty="0"/>
              <a:t>IL Linker</a:t>
            </a:r>
            <a:r>
              <a:rPr lang="en-US" dirty="0"/>
              <a:t> in action by looking at the </a:t>
            </a:r>
            <a:r>
              <a:rPr lang="en-US" i="1" dirty="0"/>
              <a:t>Output</a:t>
            </a:r>
            <a:r>
              <a:rPr lang="en-US" dirty="0"/>
              <a:t> window during build: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pPr lvl="1" indent="0">
              <a:buNone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1379538" lvl="1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3A60AF-9B06-401C-AF50-8F68BF928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" y="6798624"/>
            <a:ext cx="21642585" cy="47837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38661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r>
              <a:rPr lang="en-US" dirty="0"/>
              <a:t>About Razor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5087" y="2386584"/>
            <a:ext cx="21328969" cy="3644102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Razor is a template engine that combines C# with HTML to create dynamic web content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Lives on the server where it is used to dynamically generate HTML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In Blazor, Razor is used on the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9B664-3691-4BF9-8C28-3787C6EB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770" y="1776411"/>
            <a:ext cx="16349230" cy="10857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68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D80CB-D192-4937-AE0D-5EA3944E9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77D357-58FA-4A20-8784-A341C13A0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0"/>
            <a:ext cx="24379280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FCF4A-A0E4-4872-9B80-6D98A0B18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1800"/>
            <a:ext cx="24375687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0B61E6-1652-4290-B971-19F3CA49F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1800"/>
            <a:ext cx="24384000" cy="416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08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r>
              <a:rPr lang="en-US"/>
              <a:t>HTML Output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5087" y="2386583"/>
            <a:ext cx="21420410" cy="7776319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/>
              <a:t>Unlike former platforms like Silverlight, it does </a:t>
            </a:r>
            <a:r>
              <a:rPr lang="en-US" b="1"/>
              <a:t>not</a:t>
            </a:r>
            <a:r>
              <a:rPr lang="en-US"/>
              <a:t> bring its own rendering engine to paint pixels on the screen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/>
              <a:t>Blazor uses the Browser’s DOM to display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/>
              <a:t>The C# code running in WebAssembly cannot access the DOM directly. It has to go through 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75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r>
              <a:rPr lang="en-US"/>
              <a:t>HTML Output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314" y="2909096"/>
            <a:ext cx="10421486" cy="8769098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The C#-part of Blazor creates a </a:t>
            </a:r>
            <a:r>
              <a:rPr lang="en-US" i="1" dirty="0">
                <a:hlinkClick r:id="rId3"/>
              </a:rPr>
              <a:t>Render Tree</a:t>
            </a:r>
            <a:r>
              <a:rPr lang="en-US" dirty="0"/>
              <a:t> which is a tree of UI items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The render tree is passed from WebAssembly to the </a:t>
            </a:r>
            <a:r>
              <a:rPr lang="en-US" i="1" dirty="0">
                <a:hlinkClick r:id="rId4"/>
              </a:rPr>
              <a:t>Rendering</a:t>
            </a:r>
            <a:r>
              <a:rPr lang="en-US" dirty="0"/>
              <a:t> in the JavaScript-part of </a:t>
            </a:r>
            <a:r>
              <a:rPr lang="en-US" dirty="0" err="1"/>
              <a:t>Blazor</a:t>
            </a:r>
            <a:r>
              <a:rPr lang="en-US" dirty="0"/>
              <a:t> &amp; executes the corresponding DOM changes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54BDC5-BC7F-4FCD-9AE7-98EC5B08D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120" y="2909096"/>
            <a:ext cx="12612955" cy="856008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1103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r>
              <a:rPr lang="en-US" dirty="0"/>
              <a:t>HTML Output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314" y="2909096"/>
            <a:ext cx="10421486" cy="8769098"/>
          </a:xfrm>
        </p:spPr>
        <p:txBody>
          <a:bodyPr>
            <a:normAutofit fontScale="85000" lnSpcReduction="2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When the user interacts with the DOM (e.g. mouse click, enter text, etc.), the JavaScript-part of Blazor </a:t>
            </a:r>
            <a:r>
              <a:rPr lang="en-US" dirty="0">
                <a:hlinkClick r:id="rId3"/>
              </a:rPr>
              <a:t>dispatches an event to C#</a:t>
            </a: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The event is processed by the C#-code of the web app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If the DOM changes, a </a:t>
            </a:r>
            <a:r>
              <a:rPr lang="en-US" i="1" dirty="0">
                <a:hlinkClick r:id="rId4"/>
              </a:rPr>
              <a:t>Render Batch</a:t>
            </a:r>
            <a:r>
              <a:rPr lang="en-US" dirty="0"/>
              <a:t> with all the UI tree </a:t>
            </a:r>
            <a:r>
              <a:rPr lang="en-US" b="1" dirty="0"/>
              <a:t>differences</a:t>
            </a:r>
            <a:r>
              <a:rPr lang="en-US" dirty="0"/>
              <a:t> (</a:t>
            </a:r>
            <a:r>
              <a:rPr lang="en-US" b="1" dirty="0"/>
              <a:t>not</a:t>
            </a:r>
            <a:r>
              <a:rPr lang="en-US" dirty="0"/>
              <a:t> the entire UI tree) is built in C# and given to a JavaScript Blazor method that applies the DOM changes.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54BDC5-BC7F-4FCD-9AE7-98EC5B08D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120" y="2909096"/>
            <a:ext cx="12612955" cy="856008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049907-E469-4903-8230-5A66E2ECFBF4}"/>
              </a:ext>
            </a:extLst>
          </p:cNvPr>
          <p:cNvSpPr txBox="1">
            <a:spLocks/>
          </p:cNvSpPr>
          <p:nvPr/>
        </p:nvSpPr>
        <p:spPr>
          <a:xfrm>
            <a:off x="1544091" y="12122320"/>
            <a:ext cx="21498789" cy="1201783"/>
          </a:xfrm>
          <a:prstGeom prst="rect">
            <a:avLst/>
          </a:prstGeom>
          <a:ln w="12700">
            <a:miter lim="400000"/>
          </a:ln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lang="en-US" sz="5400" b="0" i="0" kern="120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93738" indent="-693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/>
              <a:defRPr lang="en-US" sz="5400" b="0" i="0" kern="120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389063" indent="-6746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.AppleSystemUIFont" charset="0"/>
              <a:buChar char="–"/>
              <a:tabLst/>
              <a:defRPr lang="en-US" sz="5400" b="0" i="0" kern="120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2063750" indent="-6556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/>
              <a:defRPr lang="en-US" sz="5400" b="0" i="0" kern="120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698750" indent="-635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/>
              <a:defRPr lang="en-US" sz="5400" b="0" i="0" kern="12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600" dirty="0" err="1"/>
              <a:t>Blazor</a:t>
            </a:r>
            <a:r>
              <a:rPr lang="en-US" sz="4600" dirty="0"/>
              <a:t> uses the regular browser DOM: all DOM mechanisms including CSS works</a:t>
            </a:r>
          </a:p>
        </p:txBody>
      </p:sp>
    </p:spTree>
    <p:extLst>
      <p:ext uri="{BB962C8B-B14F-4D97-AF65-F5344CB8AC3E}">
        <p14:creationId xmlns:p14="http://schemas.microsoft.com/office/powerpoint/2010/main" val="2982827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r>
              <a:rPr lang="en-US" dirty="0"/>
              <a:t>Renderer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5087" y="2386583"/>
            <a:ext cx="21420410" cy="7776319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Provide mechanisms for :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r>
              <a:rPr lang="en-US" dirty="0"/>
              <a:t>Rendering hierarchies of </a:t>
            </a:r>
            <a:r>
              <a:rPr lang="en-US" i="1" dirty="0"/>
              <a:t>components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r>
              <a:rPr lang="en-US" i="1" dirty="0"/>
              <a:t>D</a:t>
            </a:r>
            <a:r>
              <a:rPr lang="en-US" dirty="0"/>
              <a:t>ispatching events to them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r>
              <a:rPr lang="en-US" dirty="0"/>
              <a:t>Notifying when the user interface is being updated.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For running in the browser, Blazor comes with a </a:t>
            </a:r>
            <a:r>
              <a:rPr lang="en-US" i="1" dirty="0"/>
              <a:t>browser renderer</a:t>
            </a: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For unit tests, Blazor currently uses a </a:t>
            </a:r>
            <a:r>
              <a:rPr lang="en-US" i="1" dirty="0"/>
              <a:t>test renderer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D5A20-1463-4371-8F7A-8CE6F4A2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Blazor,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renderers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derived from the abstract class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Microsoft.AspNetCore.Blazor.Rendering.Renderer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3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 provide mechanisms for rendering hierarchies of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components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implementing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Microsoft.AspNetCore.Blazor.Components.IComponent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4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), dispatching events to them, and notifying when the user interface is being updated.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794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FBEDC2-2964-4E81-9B2B-8789B9FD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</a:t>
            </a:r>
            <a:r>
              <a:rPr lang="en-US" dirty="0" err="1"/>
              <a:t>Blazor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6628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Blazor</a:t>
            </a:r>
            <a:r>
              <a:rPr lang="en-US" dirty="0"/>
              <a:t> Bits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5087" y="2386583"/>
            <a:ext cx="21420410" cy="77763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Install the </a:t>
            </a:r>
            <a:r>
              <a:rPr lang="en-US" dirty="0">
                <a:hlinkClick r:id="rId3"/>
              </a:rPr>
              <a:t>.NET Core 2.1 Preview 2 SDK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Install the latest preview of </a:t>
            </a:r>
            <a:r>
              <a:rPr lang="en-US" dirty="0">
                <a:hlinkClick r:id="rId4"/>
              </a:rPr>
              <a:t>Visual Studio 2017 (15.7)</a:t>
            </a:r>
            <a:r>
              <a:rPr lang="en-US" dirty="0"/>
              <a:t> with the ASP.NET and web development workload</a:t>
            </a:r>
          </a:p>
          <a:p>
            <a:endParaRPr lang="en-US" dirty="0"/>
          </a:p>
          <a:p>
            <a:r>
              <a:rPr lang="en-US" dirty="0"/>
              <a:t>Install the </a:t>
            </a:r>
            <a:r>
              <a:rPr lang="en-US" dirty="0">
                <a:hlinkClick r:id="rId5"/>
              </a:rPr>
              <a:t>ASP.NET Core Blazor Language Services extension</a:t>
            </a:r>
            <a:r>
              <a:rPr lang="en-US" dirty="0"/>
              <a:t> from the Visual Studio Marketplace</a:t>
            </a:r>
          </a:p>
          <a:p>
            <a:endParaRPr lang="en-US" dirty="0"/>
          </a:p>
          <a:p>
            <a:r>
              <a:rPr lang="en-US" dirty="0"/>
              <a:t>Or go to </a:t>
            </a:r>
            <a:r>
              <a:rPr lang="en-SG" dirty="0">
                <a:hlinkClick r:id="rId6"/>
              </a:rPr>
              <a:t>Blazor GitHub repository</a:t>
            </a:r>
            <a:r>
              <a:rPr lang="en-SG" dirty="0"/>
              <a:t> and build it yourself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D5A20-1463-4371-8F7A-8CE6F4A2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Blazor,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renderers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derived from the abstract class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Microsoft.AspNetCore.Blazor.Rendering.Renderer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7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 provide mechanisms for rendering hierarchies of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components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implementing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Microsoft.AspNetCore.Blazor.Components.IComponent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8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), dispatching events to them, and notifying when the user interface is being updated.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33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r>
              <a:rPr lang="en-US"/>
              <a:t>Check the Blazor bits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5087" y="2386583"/>
            <a:ext cx="21420410" cy="3308823"/>
          </a:xfrm>
        </p:spPr>
        <p:txBody>
          <a:bodyPr>
            <a:normAutofit/>
          </a:bodyPr>
          <a:lstStyle/>
          <a:p>
            <a:r>
              <a:rPr lang="en-US"/>
              <a:t>Create a new </a:t>
            </a:r>
            <a:r>
              <a:rPr lang="en-US" i="1"/>
              <a:t>ASP.NET Core Web Application</a:t>
            </a:r>
            <a:r>
              <a:rPr lang="en-US"/>
              <a:t>. </a:t>
            </a:r>
          </a:p>
          <a:p>
            <a:r>
              <a:rPr lang="en-US"/>
              <a:t>You should see Blazor templates in the </a:t>
            </a:r>
            <a:r>
              <a:rPr lang="en-US" i="1"/>
              <a:t>New ASP.NET Core Web Application</a:t>
            </a:r>
            <a:r>
              <a:rPr lang="en-US"/>
              <a:t> wizard: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D5A20-1463-4371-8F7A-8CE6F4A2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Blazor,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renderers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derived from the abstract class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Microsoft.AspNetCore.Blazor.Rendering.Renderer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3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 provide mechanisms for rendering hierarchies of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components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implementing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Microsoft.AspNetCore.Blazor.Components.IComponent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4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), dispatching events to them, and notifying when the user interface is being updated.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8DA01-7C4D-41CE-850B-399200109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362" y="5442287"/>
            <a:ext cx="13805499" cy="7374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175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FBEDC2-2964-4E81-9B2B-8789B9FD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Binding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1158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One-Way Data Binding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&lt;!-- Use </a:t>
            </a:r>
            <a:r>
              <a:rPr lang="en-US" sz="3600" dirty="0">
                <a:solidFill>
                  <a:srgbClr val="81A2BE"/>
                </a:solidFill>
                <a:latin typeface="Consolas" panose="020B0609020204030204" pitchFamily="49" charset="0"/>
              </a:rPr>
              <a:t>this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button to trigger changes </a:t>
            </a:r>
            <a:r>
              <a:rPr lang="en-US" sz="3600" dirty="0">
                <a:solidFill>
                  <a:srgbClr val="81A2BE"/>
                </a:solidFill>
                <a:latin typeface="Consolas" panose="020B0609020204030204" pitchFamily="49" charset="0"/>
              </a:rPr>
              <a:t>in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the source values --&gt;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&lt;button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onclick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=@(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ChangeValues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)&gt;Change values&lt;/button&gt;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&lt;button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onclick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=@(() =&gt;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ChangeValues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param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))&gt;Change values&lt;/button&gt;</a:t>
            </a:r>
            <a:endParaRPr lang="en-US" sz="3600" dirty="0">
              <a:solidFill>
                <a:srgbClr val="B3FB73"/>
              </a:solidFill>
              <a:sym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72450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One-Way Data Binding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&lt;!-- Simple interpolation In Angular, </a:t>
            </a:r>
            <a:r>
              <a:rPr lang="en-US" sz="3600" dirty="0">
                <a:solidFill>
                  <a:srgbClr val="81A2BE"/>
                </a:solidFill>
                <a:latin typeface="Consolas" panose="020B0609020204030204" pitchFamily="49" charset="0"/>
              </a:rPr>
              <a:t>this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would be {{ Count }} --&gt;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&lt;p&gt;Counter: @Count&lt;/p&gt;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US" sz="3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&lt;!-- Conditionally display content In Angular, </a:t>
            </a:r>
            <a:r>
              <a:rPr lang="en-US" sz="3600" dirty="0">
                <a:solidFill>
                  <a:srgbClr val="81A2BE"/>
                </a:solidFill>
                <a:latin typeface="Consolas" panose="020B0609020204030204" pitchFamily="49" charset="0"/>
              </a:rPr>
              <a:t>this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would be *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ngIf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--&gt;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@</a:t>
            </a:r>
            <a:r>
              <a:rPr lang="en-US" sz="3600" dirty="0">
                <a:solidFill>
                  <a:srgbClr val="81A2BE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ShowWarning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) { &lt;p style=</a:t>
            </a:r>
            <a:r>
              <a:rPr lang="en-US" sz="3600" dirty="0">
                <a:solidFill>
                  <a:srgbClr val="B5BD68"/>
                </a:solidFill>
                <a:latin typeface="Consolas" panose="020B0609020204030204" pitchFamily="49" charset="0"/>
              </a:rPr>
              <a:t>"background-color: red; padding: 5px"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&gt;Warning!&lt;/p&gt; }</a:t>
            </a:r>
            <a:endParaRPr lang="en-US" sz="3600" dirty="0">
              <a:solidFill>
                <a:srgbClr val="B3FB73"/>
              </a:solidFill>
              <a:sym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943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Ben Ishiyama-Levy</a:t>
            </a:r>
          </a:p>
          <a:p>
            <a:r>
              <a:rPr lang="en-US" dirty="0"/>
              <a:t>Xamarin MVP – Microsoft MVP </a:t>
            </a:r>
            <a:br>
              <a:rPr lang="en-US" dirty="0"/>
            </a:br>
            <a:r>
              <a:rPr lang="en-US" dirty="0"/>
              <a:t>CEO - Xamariners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35894ED-3CD9-489E-8706-964701C663B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6" r="14936"/>
          <a:stretch>
            <a:fillRect/>
          </a:stretch>
        </p:blipFill>
        <p:spPr>
          <a:xfrm>
            <a:off x="0" y="-33338"/>
            <a:ext cx="8148638" cy="13481051"/>
          </a:xfrm>
        </p:spPr>
      </p:pic>
    </p:spTree>
    <p:extLst>
      <p:ext uri="{BB962C8B-B14F-4D97-AF65-F5344CB8AC3E}">
        <p14:creationId xmlns:p14="http://schemas.microsoft.com/office/powerpoint/2010/main" val="16959922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One-Way Data Binding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&lt;!-- Style binding In Angular, you would </a:t>
            </a:r>
            <a:r>
              <a:rPr lang="en-US" sz="3600" dirty="0">
                <a:solidFill>
                  <a:srgbClr val="81A2BE"/>
                </a:solidFill>
                <a:latin typeface="Consolas" panose="020B0609020204030204" pitchFamily="49" charset="0"/>
              </a:rPr>
              <a:t>do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that with [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style.backgroundColor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]=</a:t>
            </a:r>
            <a:r>
              <a:rPr lang="en-US" sz="3600" dirty="0">
                <a:solidFill>
                  <a:srgbClr val="B5BD68"/>
                </a:solidFill>
                <a:latin typeface="Consolas" panose="020B0609020204030204" pitchFamily="49" charset="0"/>
              </a:rPr>
              <a:t>"..."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--&gt; &lt;p style=</a:t>
            </a:r>
            <a:r>
              <a:rPr lang="en-US" sz="3600" dirty="0">
                <a:solidFill>
                  <a:srgbClr val="B5BD68"/>
                </a:solidFill>
                <a:latin typeface="Consolas" panose="020B0609020204030204" pitchFamily="49" charset="0"/>
              </a:rPr>
              <a:t>"background-color: @Background; color=white; padding: 5px"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&gt;Notification&lt;/p&gt;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US" sz="3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&lt;!-- Add/remove </a:t>
            </a:r>
            <a:r>
              <a:rPr lang="en-US" sz="3600" dirty="0">
                <a:solidFill>
                  <a:srgbClr val="81A2BE"/>
                </a:solidFill>
                <a:latin typeface="Consolas" panose="020B0609020204030204" pitchFamily="49" charset="0"/>
              </a:rPr>
              <a:t>class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0C674"/>
                </a:solidFill>
                <a:latin typeface="Consolas" panose="020B0609020204030204" pitchFamily="49" charset="0"/>
              </a:rPr>
              <a:t>In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0C674"/>
                </a:solidFill>
                <a:latin typeface="Consolas" panose="020B0609020204030204" pitchFamily="49" charset="0"/>
              </a:rPr>
              <a:t>Angular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sz="3600" dirty="0">
                <a:solidFill>
                  <a:srgbClr val="F0C674"/>
                </a:solidFill>
                <a:latin typeface="Consolas" panose="020B0609020204030204" pitchFamily="49" charset="0"/>
              </a:rPr>
              <a:t>you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0C674"/>
                </a:solidFill>
                <a:latin typeface="Consolas" panose="020B0609020204030204" pitchFamily="49" charset="0"/>
              </a:rPr>
              <a:t>would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0C674"/>
                </a:solidFill>
                <a:latin typeface="Consolas" panose="020B0609020204030204" pitchFamily="49" charset="0"/>
              </a:rPr>
              <a:t>do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0C674"/>
                </a:solidFill>
                <a:latin typeface="Consolas" panose="020B0609020204030204" pitchFamily="49" charset="0"/>
              </a:rPr>
              <a:t>that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0C674"/>
                </a:solidFill>
                <a:latin typeface="Consolas" panose="020B0609020204030204" pitchFamily="49" charset="0"/>
              </a:rPr>
              <a:t>with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[</a:t>
            </a:r>
            <a:r>
              <a:rPr lang="en-US" sz="3600" dirty="0" err="1">
                <a:solidFill>
                  <a:srgbClr val="F0C674"/>
                </a:solidFill>
                <a:latin typeface="Consolas" panose="020B0609020204030204" pitchFamily="49" charset="0"/>
              </a:rPr>
              <a:t>class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F0C674"/>
                </a:solidFill>
                <a:latin typeface="Consolas" panose="020B0609020204030204" pitchFamily="49" charset="0"/>
              </a:rPr>
              <a:t>highlight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]=</a:t>
            </a:r>
            <a:r>
              <a:rPr lang="en-US" sz="3600" dirty="0">
                <a:solidFill>
                  <a:srgbClr val="B5BD68"/>
                </a:solidFill>
                <a:latin typeface="Consolas" panose="020B0609020204030204" pitchFamily="49" charset="0"/>
              </a:rPr>
              <a:t>"..."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--&gt;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&lt;p </a:t>
            </a:r>
            <a:r>
              <a:rPr lang="en-US" sz="3600" dirty="0">
                <a:solidFill>
                  <a:srgbClr val="81A2BE"/>
                </a:solidFill>
                <a:latin typeface="Consolas" panose="020B0609020204030204" pitchFamily="49" charset="0"/>
              </a:rPr>
              <a:t>class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B5BD68"/>
                </a:solidFill>
                <a:latin typeface="Consolas" panose="020B0609020204030204" pitchFamily="49" charset="0"/>
              </a:rPr>
              <a:t>"note @((</a:t>
            </a:r>
            <a:r>
              <a:rPr lang="en-US" sz="3600" dirty="0" err="1">
                <a:solidFill>
                  <a:srgbClr val="B5BD68"/>
                </a:solidFill>
                <a:latin typeface="Consolas" panose="020B0609020204030204" pitchFamily="49" charset="0"/>
              </a:rPr>
              <a:t>NoteIsActive</a:t>
            </a:r>
            <a:r>
              <a:rPr lang="en-US" sz="3600" dirty="0">
                <a:solidFill>
                  <a:srgbClr val="B5BD68"/>
                </a:solidFill>
                <a:latin typeface="Consolas" panose="020B0609020204030204" pitchFamily="49" charset="0"/>
              </a:rPr>
              <a:t> ? "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highlight</a:t>
            </a:r>
            <a:r>
              <a:rPr lang="en-US" sz="3600" dirty="0">
                <a:solidFill>
                  <a:srgbClr val="B5BD68"/>
                </a:solidFill>
                <a:latin typeface="Consolas" panose="020B0609020204030204" pitchFamily="49" charset="0"/>
              </a:rPr>
              <a:t>" : ""))"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&gt;This </a:t>
            </a:r>
            <a:r>
              <a:rPr lang="en-US" sz="3600" dirty="0">
                <a:solidFill>
                  <a:srgbClr val="81A2BE"/>
                </a:solidFill>
                <a:latin typeface="Consolas" panose="020B0609020204030204" pitchFamily="49" charset="0"/>
              </a:rPr>
              <a:t>is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a note&lt;/p&gt; </a:t>
            </a:r>
            <a:br>
              <a:rPr lang="en-US" sz="3600" dirty="0"/>
            </a:br>
            <a:endParaRPr lang="en-US" sz="3600" dirty="0">
              <a:solidFill>
                <a:srgbClr val="B3FB73"/>
              </a:solidFill>
              <a:sym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65053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One-Way Data Binding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&lt;!-- Bind to a collection In Angular, you would </a:t>
            </a:r>
            <a:r>
              <a:rPr lang="en-US" sz="3600" dirty="0">
                <a:solidFill>
                  <a:srgbClr val="81A2BE"/>
                </a:solidFill>
                <a:latin typeface="Consolas" panose="020B0609020204030204" pitchFamily="49" charset="0"/>
              </a:rPr>
              <a:t>do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that with *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ngFor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--&gt;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&lt;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ul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&gt;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	@</a:t>
            </a:r>
            <a:r>
              <a:rPr lang="en-US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foreach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number </a:t>
            </a:r>
            <a:r>
              <a:rPr lang="en-US" sz="3600" dirty="0">
                <a:solidFill>
                  <a:srgbClr val="81A2BE"/>
                </a:solidFill>
                <a:latin typeface="Consolas" panose="020B0609020204030204" pitchFamily="49" charset="0"/>
              </a:rPr>
              <a:t>in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Numbers)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	{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		&lt;li&gt;@number&lt;/li&gt;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	&lt;/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ul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&gt;</a:t>
            </a:r>
            <a:br>
              <a:rPr lang="en-US" sz="3600" dirty="0"/>
            </a:br>
            <a:endParaRPr lang="en-US" sz="3600" dirty="0">
              <a:solidFill>
                <a:srgbClr val="B3FB73"/>
              </a:solidFill>
              <a:sym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85499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One-Way Data Binding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@functions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{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private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int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Count {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get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set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} = </a:t>
            </a:r>
            <a:r>
              <a:rPr lang="en-SG" sz="3600" dirty="0">
                <a:solidFill>
                  <a:srgbClr val="CC6666"/>
                </a:solidFill>
                <a:latin typeface="Consolas" panose="020B0609020204030204" pitchFamily="49" charset="0"/>
              </a:rPr>
              <a:t>0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private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bool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ShowWarning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{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get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set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} =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true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private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string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Background {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get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set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} = 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"red"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private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bool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NoteIsActive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{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get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set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} =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true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private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List&lt;</a:t>
            </a:r>
            <a:r>
              <a:rPr lang="en-SG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int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&gt; Numbers {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get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set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} =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new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List&lt;</a:t>
            </a:r>
            <a:r>
              <a:rPr lang="en-SG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int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&gt; { </a:t>
            </a:r>
            <a:r>
              <a:rPr lang="en-SG" sz="3600" dirty="0">
                <a:solidFill>
                  <a:srgbClr val="CC6666"/>
                </a:solidFill>
                <a:latin typeface="Consolas" panose="020B0609020204030204" pitchFamily="49" charset="0"/>
              </a:rPr>
              <a:t>1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SG" sz="3600" dirty="0">
                <a:solidFill>
                  <a:srgbClr val="CC6666"/>
                </a:solidFill>
                <a:latin typeface="Consolas" panose="020B0609020204030204" pitchFamily="49" charset="0"/>
              </a:rPr>
              <a:t>2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SG" sz="3600" dirty="0">
                <a:solidFill>
                  <a:srgbClr val="CC6666"/>
                </a:solidFill>
                <a:latin typeface="Consolas" panose="020B0609020204030204" pitchFamily="49" charset="0"/>
              </a:rPr>
              <a:t>3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};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private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void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F0C674"/>
                </a:solidFill>
                <a:latin typeface="Consolas" panose="020B0609020204030204" pitchFamily="49" charset="0"/>
              </a:rPr>
              <a:t>ChangeValues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()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{ </a:t>
            </a:r>
          </a:p>
          <a:p>
            <a:pPr indent="-693738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	Count++; </a:t>
            </a:r>
          </a:p>
          <a:p>
            <a:pPr indent="-693738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	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ShowWarning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= !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ShowWarning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</a:p>
          <a:p>
            <a:pPr indent="-693738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	Background = Background == 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"red"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? 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"green"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: 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"red"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</a:p>
          <a:p>
            <a:pPr indent="-693738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	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NoteIsActive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= !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NoteIsActive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</a:p>
          <a:p>
            <a:pPr indent="-693738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	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Numbers.Add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Numbers.Max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() + </a:t>
            </a:r>
            <a:r>
              <a:rPr lang="en-SG" sz="3600" dirty="0">
                <a:solidFill>
                  <a:srgbClr val="CC6666"/>
                </a:solidFill>
                <a:latin typeface="Consolas" panose="020B0609020204030204" pitchFamily="49" charset="0"/>
              </a:rPr>
              <a:t>1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B3FB73"/>
              </a:solidFill>
              <a:sym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36664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r>
              <a:rPr lang="en-US" dirty="0"/>
              <a:t>Two-Way Data Binding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5087" y="2386583"/>
            <a:ext cx="21420410" cy="777631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Blazor</a:t>
            </a:r>
            <a:r>
              <a:rPr lang="en-US" dirty="0"/>
              <a:t> supports two-way data binding using bind=... </a:t>
            </a:r>
          </a:p>
          <a:p>
            <a:endParaRPr lang="en-US" dirty="0"/>
          </a:p>
          <a:p>
            <a:r>
              <a:rPr lang="en-US" dirty="0"/>
              <a:t>Note that at the time of writing, </a:t>
            </a:r>
            <a:r>
              <a:rPr lang="en-US" dirty="0" err="1"/>
              <a:t>Blazor</a:t>
            </a:r>
            <a:r>
              <a:rPr lang="en-US" dirty="0"/>
              <a:t> supports the following types for two-way data binding: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err="1"/>
              <a:t>int</a:t>
            </a: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string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err="1"/>
              <a:t>DateTime</a:t>
            </a: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Enumerations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Boolean</a:t>
            </a:r>
          </a:p>
          <a:p>
            <a:endParaRPr lang="en-US" dirty="0"/>
          </a:p>
          <a:p>
            <a:r>
              <a:rPr lang="en-US" dirty="0"/>
              <a:t>If you need other types (e.g. decimal), you need to provide getter and setter from/to a supported type.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D5A20-1463-4371-8F7A-8CE6F4A2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Blazor,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renderers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derived from the abstract class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Microsoft.AspNetCore.Blazor.Rendering.Renderer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3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 provide mechanisms for rendering hierarchies of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components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implementing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Microsoft.AspNetCore.Blazor.Components.IComponent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4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), dispatching events to them, and notifying when the user interface is being updated.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53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Two-Way Data Binding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&lt;p&gt;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What </a:t>
            </a:r>
            <a:r>
              <a:rPr lang="en-US" sz="3600" dirty="0">
                <a:solidFill>
                  <a:srgbClr val="81A2BE"/>
                </a:solidFill>
                <a:latin typeface="Consolas" panose="020B0609020204030204" pitchFamily="49" charset="0"/>
              </a:rPr>
              <a:t>is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your age? &lt;input type=</a:t>
            </a:r>
            <a:r>
              <a:rPr lang="en-US" sz="3600" dirty="0">
                <a:solidFill>
                  <a:srgbClr val="B5BD68"/>
                </a:solidFill>
                <a:latin typeface="Consolas" panose="020B0609020204030204" pitchFamily="49" charset="0"/>
              </a:rPr>
              <a:t>"number"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bind=</a:t>
            </a:r>
            <a:r>
              <a:rPr lang="en-US" sz="3600" dirty="0">
                <a:solidFill>
                  <a:srgbClr val="B5BD68"/>
                </a:solidFill>
                <a:latin typeface="Consolas" panose="020B0609020204030204" pitchFamily="49" charset="0"/>
              </a:rPr>
              <a:t>"Age"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/&gt;&lt;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br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/&gt;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US" sz="3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@* Note how to pass a format </a:t>
            </a:r>
            <a:r>
              <a:rPr lang="en-US" sz="3600" dirty="0">
                <a:solidFill>
                  <a:srgbClr val="81A2BE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DateTime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*@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What </a:t>
            </a:r>
            <a:r>
              <a:rPr lang="en-US" sz="3600" dirty="0">
                <a:solidFill>
                  <a:srgbClr val="81A2BE"/>
                </a:solidFill>
                <a:latin typeface="Consolas" panose="020B0609020204030204" pitchFamily="49" charset="0"/>
              </a:rPr>
              <a:t>is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your </a:t>
            </a:r>
            <a:r>
              <a:rPr lang="en-US" sz="3600" dirty="0">
                <a:solidFill>
                  <a:srgbClr val="F0C674"/>
                </a:solidFill>
                <a:latin typeface="Consolas" panose="020B0609020204030204" pitchFamily="49" charset="0"/>
              </a:rPr>
              <a:t>birthday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(culture-invariant </a:t>
            </a:r>
            <a:r>
              <a:rPr lang="en-US" sz="3600" dirty="0">
                <a:solidFill>
                  <a:srgbClr val="81A2BE"/>
                </a:solidFill>
                <a:latin typeface="Consolas" panose="020B0609020204030204" pitchFamily="49" charset="0"/>
              </a:rPr>
              <a:t>default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format)?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&lt;input type=</a:t>
            </a:r>
            <a:r>
              <a:rPr lang="en-US" sz="3600" dirty="0">
                <a:solidFill>
                  <a:srgbClr val="B5BD68"/>
                </a:solidFill>
                <a:latin typeface="Consolas" panose="020B0609020204030204" pitchFamily="49" charset="0"/>
              </a:rPr>
              <a:t>"text"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bind=</a:t>
            </a:r>
            <a:r>
              <a:rPr lang="en-US" sz="3600" dirty="0">
                <a:solidFill>
                  <a:srgbClr val="B5BD68"/>
                </a:solidFill>
                <a:latin typeface="Consolas" panose="020B0609020204030204" pitchFamily="49" charset="0"/>
              </a:rPr>
              <a:t>"Birthday"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/&gt;&lt;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br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/&gt;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US" sz="3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What </a:t>
            </a:r>
            <a:r>
              <a:rPr lang="en-US" sz="3600" dirty="0">
                <a:solidFill>
                  <a:srgbClr val="81A2BE"/>
                </a:solidFill>
                <a:latin typeface="Consolas" panose="020B0609020204030204" pitchFamily="49" charset="0"/>
              </a:rPr>
              <a:t>is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your </a:t>
            </a:r>
            <a:r>
              <a:rPr lang="en-US" sz="3600" dirty="0">
                <a:solidFill>
                  <a:srgbClr val="F0C674"/>
                </a:solidFill>
                <a:latin typeface="Consolas" panose="020B0609020204030204" pitchFamily="49" charset="0"/>
              </a:rPr>
              <a:t>birthday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(German date format)?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&lt;input type=</a:t>
            </a:r>
            <a:r>
              <a:rPr lang="en-US" sz="3600" dirty="0">
                <a:solidFill>
                  <a:srgbClr val="B5BD68"/>
                </a:solidFill>
                <a:latin typeface="Consolas" panose="020B0609020204030204" pitchFamily="49" charset="0"/>
              </a:rPr>
              <a:t>"text"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bind=</a:t>
            </a:r>
            <a:r>
              <a:rPr lang="en-US" sz="3600" dirty="0">
                <a:solidFill>
                  <a:srgbClr val="B5BD68"/>
                </a:solidFill>
                <a:latin typeface="Consolas" panose="020B0609020204030204" pitchFamily="49" charset="0"/>
              </a:rPr>
              <a:t>"Birthday"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format-</a:t>
            </a:r>
            <a:r>
              <a:rPr lang="en-US" sz="3600" dirty="0">
                <a:solidFill>
                  <a:srgbClr val="81A2BE"/>
                </a:solidFill>
                <a:latin typeface="Consolas" panose="020B0609020204030204" pitchFamily="49" charset="0"/>
              </a:rPr>
              <a:t>value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B5BD68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err="1">
                <a:solidFill>
                  <a:srgbClr val="B5BD68"/>
                </a:solidFill>
                <a:latin typeface="Consolas" panose="020B0609020204030204" pitchFamily="49" charset="0"/>
              </a:rPr>
              <a:t>dd.MM.yyyy</a:t>
            </a:r>
            <a:r>
              <a:rPr lang="en-US" sz="3600" dirty="0">
                <a:solidFill>
                  <a:srgbClr val="B5BD68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/&gt;&lt;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br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/&gt;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US" sz="3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@* Data binding </a:t>
            </a:r>
            <a:r>
              <a:rPr lang="en-US" sz="3600" dirty="0">
                <a:solidFill>
                  <a:srgbClr val="81A2BE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checkboxes with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boolean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properties *@ Are you an administrator?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&lt;input type=</a:t>
            </a:r>
            <a:r>
              <a:rPr lang="en-US" sz="3600" dirty="0">
                <a:solidFill>
                  <a:srgbClr val="B5BD68"/>
                </a:solidFill>
                <a:latin typeface="Consolas" panose="020B0609020204030204" pitchFamily="49" charset="0"/>
              </a:rPr>
              <a:t>"checkbox"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bind=</a:t>
            </a:r>
            <a:r>
              <a:rPr lang="en-US" sz="3600" dirty="0">
                <a:solidFill>
                  <a:srgbClr val="B5BD68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err="1">
                <a:solidFill>
                  <a:srgbClr val="B5BD68"/>
                </a:solidFill>
                <a:latin typeface="Consolas" panose="020B0609020204030204" pitchFamily="49" charset="0"/>
              </a:rPr>
              <a:t>IsAdmin</a:t>
            </a:r>
            <a:r>
              <a:rPr lang="en-US" sz="3600" dirty="0">
                <a:solidFill>
                  <a:srgbClr val="B5BD68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/&gt;&lt;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br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/&gt;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US" sz="36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53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Two-Way Data Binding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</a:rPr>
              <a:t>@* Data binding </a:t>
            </a:r>
            <a:r>
              <a:rPr lang="en-US" sz="2800" dirty="0">
                <a:solidFill>
                  <a:srgbClr val="81A2BE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</a:rPr>
              <a:t> selects with </a:t>
            </a:r>
            <a:r>
              <a:rPr lang="en-US" sz="2800" dirty="0" err="1">
                <a:solidFill>
                  <a:srgbClr val="C5C8C6"/>
                </a:solidFill>
                <a:latin typeface="Consolas" panose="020B0609020204030204" pitchFamily="49" charset="0"/>
              </a:rPr>
              <a:t>enums</a:t>
            </a: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</a:rPr>
              <a:t> *@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1A2BE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</a:rPr>
              <a:t> id=</a:t>
            </a:r>
            <a:r>
              <a:rPr lang="en-US" sz="2800" dirty="0">
                <a:solidFill>
                  <a:srgbClr val="B5BD68"/>
                </a:solidFill>
                <a:latin typeface="Consolas" panose="020B0609020204030204" pitchFamily="49" charset="0"/>
              </a:rPr>
              <a:t>"select-box"</a:t>
            </a: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</a:rPr>
              <a:t> bind=</a:t>
            </a:r>
            <a:r>
              <a:rPr lang="en-US" sz="2800" dirty="0">
                <a:solidFill>
                  <a:srgbClr val="B5BD68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B5BD68"/>
                </a:solidFill>
                <a:latin typeface="Consolas" panose="020B0609020204030204" pitchFamily="49" charset="0"/>
              </a:rPr>
              <a:t>TypeOfEmployee</a:t>
            </a:r>
            <a:r>
              <a:rPr lang="en-US" sz="2800" dirty="0">
                <a:solidFill>
                  <a:srgbClr val="B5BD68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</a:rPr>
              <a:t>&gt;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</a:rPr>
              <a:t>&lt;option </a:t>
            </a:r>
            <a:r>
              <a:rPr lang="en-US" sz="2800" dirty="0">
                <a:solidFill>
                  <a:srgbClr val="81A2BE"/>
                </a:solidFill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</a:rPr>
              <a:t>=@</a:t>
            </a:r>
            <a:r>
              <a:rPr lang="en-US" sz="2800" dirty="0" err="1">
                <a:solidFill>
                  <a:srgbClr val="C5C8C6"/>
                </a:solidFill>
                <a:latin typeface="Consolas" panose="020B0609020204030204" pitchFamily="49" charset="0"/>
              </a:rPr>
              <a:t>EmployeeType.Employee</a:t>
            </a: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</a:rPr>
              <a:t>&gt;@</a:t>
            </a:r>
            <a:r>
              <a:rPr lang="en-US" sz="2800" dirty="0" err="1">
                <a:solidFill>
                  <a:srgbClr val="C5C8C6"/>
                </a:solidFill>
                <a:latin typeface="Consolas" panose="020B0609020204030204" pitchFamily="49" charset="0"/>
              </a:rPr>
              <a:t>EmployeeType.Employee.ToString</a:t>
            </a: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</a:rPr>
              <a:t>()&lt;/option&gt;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</a:rPr>
              <a:t>&lt;option </a:t>
            </a:r>
            <a:r>
              <a:rPr lang="en-US" sz="2800" dirty="0">
                <a:solidFill>
                  <a:srgbClr val="81A2BE"/>
                </a:solidFill>
                <a:latin typeface="Consolas" panose="020B0609020204030204" pitchFamily="49" charset="0"/>
                <a:hlinkClick r:id="rId3"/>
              </a:rPr>
              <a:t>value</a:t>
            </a: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  <a:hlinkClick r:id="rId3"/>
              </a:rPr>
              <a:t>=@</a:t>
            </a:r>
            <a:r>
              <a:rPr lang="en-US" sz="2800" dirty="0" err="1">
                <a:solidFill>
                  <a:srgbClr val="C5C8C6"/>
                </a:solidFill>
                <a:latin typeface="Consolas" panose="020B0609020204030204" pitchFamily="49" charset="0"/>
                <a:hlinkClick r:id="rId3"/>
              </a:rPr>
              <a:t>EmployeeType.Contractor</a:t>
            </a: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  <a:hlinkClick r:id="rId3"/>
              </a:rPr>
              <a:t>&gt;@</a:t>
            </a:r>
            <a:r>
              <a:rPr lang="en-US" sz="2800" dirty="0" err="1">
                <a:solidFill>
                  <a:srgbClr val="C5C8C6"/>
                </a:solidFill>
                <a:latin typeface="Consolas" panose="020B0609020204030204" pitchFamily="49" charset="0"/>
                <a:hlinkClick r:id="rId3"/>
              </a:rPr>
              <a:t>EmployeeType.Contractor.ToString</a:t>
            </a: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  <a:hlinkClick r:id="rId3"/>
              </a:rPr>
              <a:t>()&lt;/option</a:t>
            </a: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</a:rPr>
              <a:t>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1A2BE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</a:rPr>
              <a:t>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US" sz="28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</a:rPr>
              <a:t> @* The following line would not work because </a:t>
            </a:r>
            <a:r>
              <a:rPr lang="en-US" sz="2800" dirty="0">
                <a:solidFill>
                  <a:srgbClr val="81A2BE"/>
                </a:solidFill>
                <a:latin typeface="Consolas" panose="020B0609020204030204" pitchFamily="49" charset="0"/>
              </a:rPr>
              <a:t>decimal</a:t>
            </a: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1A2BE"/>
                </a:solidFill>
                <a:latin typeface="Consolas" panose="020B0609020204030204" pitchFamily="49" charset="0"/>
              </a:rPr>
              <a:t>is</a:t>
            </a: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</a:rPr>
              <a:t> not supported *@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</a:rPr>
              <a:t>What </a:t>
            </a:r>
            <a:r>
              <a:rPr lang="en-US" sz="2800" dirty="0">
                <a:solidFill>
                  <a:srgbClr val="81A2BE"/>
                </a:solidFill>
                <a:latin typeface="Consolas" panose="020B0609020204030204" pitchFamily="49" charset="0"/>
              </a:rPr>
              <a:t>is</a:t>
            </a: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</a:rPr>
              <a:t> your salary? &lt;input type=</a:t>
            </a:r>
            <a:r>
              <a:rPr lang="en-US" sz="2800" dirty="0">
                <a:solidFill>
                  <a:srgbClr val="B5BD68"/>
                </a:solidFill>
                <a:latin typeface="Consolas" panose="020B0609020204030204" pitchFamily="49" charset="0"/>
              </a:rPr>
              <a:t>"number"</a:t>
            </a: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</a:rPr>
              <a:t> bind=</a:t>
            </a:r>
            <a:r>
              <a:rPr lang="en-US" sz="2800" dirty="0">
                <a:solidFill>
                  <a:srgbClr val="B5BD68"/>
                </a:solidFill>
                <a:latin typeface="Consolas" panose="020B0609020204030204" pitchFamily="49" charset="0"/>
              </a:rPr>
              <a:t>"Salary"</a:t>
            </a: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</a:rPr>
              <a:t> /&gt;&lt;</a:t>
            </a:r>
            <a:r>
              <a:rPr lang="en-US" sz="2800" dirty="0" err="1">
                <a:solidFill>
                  <a:srgbClr val="C5C8C6"/>
                </a:solidFill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C5C8C6"/>
                </a:solidFill>
                <a:latin typeface="Consolas" panose="020B0609020204030204" pitchFamily="49" charset="0"/>
              </a:rPr>
              <a:t> /&gt; &lt;/p&gt;</a:t>
            </a:r>
            <a:endParaRPr lang="en-US" sz="2800" dirty="0">
              <a:solidFill>
                <a:srgbClr val="B3FB73"/>
              </a:solidFill>
              <a:sym typeface="Menlo Regular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US" sz="3600" dirty="0">
              <a:solidFill>
                <a:srgbClr val="B3FB73"/>
              </a:solidFill>
              <a:sym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43641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Two-Way Data Binding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&lt;h2&gt;Hello, @Name!&lt;/h2&gt;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&lt;p&gt;You are @Age years old. You are born on the @Birthday. You are @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TypeOfEmployee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.&lt;/p&gt;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@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if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IsAdmin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{ &lt;p&gt;You are an administrator!&lt;/p&gt; }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SG" sz="3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@functions {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private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enum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EmployeeType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{ Employee, Contractor};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private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EmployeeType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TypeOfEmployee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{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get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set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} =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EmployeeType.Employee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private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string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Name {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get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set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} = 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"Tom"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private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bool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IsAdmin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{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get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set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} =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true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private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int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Age {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get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set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} = </a:t>
            </a:r>
            <a:r>
              <a:rPr lang="en-SG" sz="3600" dirty="0">
                <a:solidFill>
                  <a:srgbClr val="CC6666"/>
                </a:solidFill>
                <a:latin typeface="Consolas" panose="020B0609020204030204" pitchFamily="49" charset="0"/>
              </a:rPr>
              <a:t>33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public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DateTime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Birthday {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get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set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} =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DateTime.Today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public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decimal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Salary {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get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set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}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B3FB73"/>
              </a:solidFill>
              <a:sym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46405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r>
              <a:rPr lang="en-US" dirty="0"/>
              <a:t>Bind value to child component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5087" y="2386583"/>
            <a:ext cx="21420410" cy="777631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You can use data binding for communication between components.</a:t>
            </a:r>
          </a:p>
          <a:p>
            <a:endParaRPr lang="en-US" dirty="0"/>
          </a:p>
          <a:p>
            <a:r>
              <a:rPr lang="en-US" dirty="0"/>
              <a:t>Here is an example that demonstrates how to bind a value in a parent component to a child component. </a:t>
            </a:r>
          </a:p>
          <a:p>
            <a:endParaRPr lang="en-US" dirty="0"/>
          </a:p>
          <a:p>
            <a:r>
              <a:rPr lang="en-US" dirty="0"/>
              <a:t>The child component uses to value to generate a list of value </a:t>
            </a:r>
          </a:p>
          <a:p>
            <a:r>
              <a:rPr lang="en-US" dirty="0"/>
              <a:t>(in practice this could be e.g. due to a web </a:t>
            </a:r>
            <a:r>
              <a:rPr lang="en-US" dirty="0" err="1"/>
              <a:t>api</a:t>
            </a:r>
            <a:r>
              <a:rPr lang="en-US" dirty="0"/>
              <a:t> response).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D5A20-1463-4371-8F7A-8CE6F4A2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Blazor,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renderers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derived from the abstract class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Microsoft.AspNetCore.Blazor.Rendering.Renderer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3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 provide mechanisms for rendering hierarchies of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components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implementing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Microsoft.AspNetCore.Blazor.Components.IComponent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4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), dispatching events to them, and notifying when the user interface is being updated.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685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value to child component (Parent)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US" sz="3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...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ManualRefreshChild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NumberOfElements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=@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CurrentValue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&gt;&lt;/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ManualRefreshChild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&gt; ...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US" sz="3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@functions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{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81A2BE"/>
                </a:solidFill>
                <a:latin typeface="Consolas" panose="020B0609020204030204" pitchFamily="49" charset="0"/>
              </a:rPr>
              <a:t>	private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CurrentValue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{ </a:t>
            </a:r>
            <a:r>
              <a:rPr lang="en-US" sz="3600" dirty="0">
                <a:solidFill>
                  <a:srgbClr val="81A2BE"/>
                </a:solidFill>
                <a:latin typeface="Consolas" panose="020B0609020204030204" pitchFamily="49" charset="0"/>
              </a:rPr>
              <a:t>get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US" sz="3600" dirty="0">
                <a:solidFill>
                  <a:srgbClr val="81A2BE"/>
                </a:solidFill>
                <a:latin typeface="Consolas" panose="020B0609020204030204" pitchFamily="49" charset="0"/>
              </a:rPr>
              <a:t>set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; }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	...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US" sz="3600" dirty="0">
              <a:solidFill>
                <a:srgbClr val="C5C8C6"/>
              </a:solidFill>
              <a:latin typeface="Consolas" panose="020B0609020204030204" pitchFamily="49" charset="0"/>
              <a:sym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41661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value to child component (Child)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35088" y="1778696"/>
            <a:ext cx="22329584" cy="11260899"/>
          </a:xfrm>
        </p:spPr>
        <p:txBody>
          <a:bodyPr>
            <a:normAutofit fontScale="55000" lnSpcReduction="20000"/>
          </a:bodyPr>
          <a:lstStyle/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@using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System.Collections.Generic</a:t>
            </a:r>
            <a:endParaRPr lang="en-US" sz="3600" dirty="0">
              <a:solidFill>
                <a:srgbClr val="C5C8C6"/>
              </a:solidFill>
              <a:latin typeface="Consolas" panose="020B0609020204030204" pitchFamily="49" charset="0"/>
              <a:sym typeface="Menlo Regular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...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&lt;p&gt;You requested @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NumberOfElements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elements. Here they are:&lt;/p&gt;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&lt;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ul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@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foreach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(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var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n in Numbers)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{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    &lt;li&gt;@n&lt;/li&gt;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}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&lt;/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ul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...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@functions {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...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public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int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NumberOfElements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{ get; set; }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US" sz="3600" dirty="0">
              <a:solidFill>
                <a:srgbClr val="C5C8C6"/>
              </a:solidFill>
              <a:latin typeface="Consolas" panose="020B0609020204030204" pitchFamily="49" charset="0"/>
              <a:sym typeface="Menlo Regular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private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IEnumerable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&lt;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int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&gt; Numbers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{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    get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    {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        for (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var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i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= 0;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i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&lt;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NumberOfElements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;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i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++)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        {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            yield return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i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        }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    }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}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...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001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FBEDC2-2964-4E81-9B2B-8789B9FD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br>
              <a:rPr lang="en-US" dirty="0"/>
            </a:br>
            <a:r>
              <a:rPr lang="en-US" dirty="0"/>
              <a:t>is eating </a:t>
            </a:r>
            <a:br>
              <a:rPr lang="en-US" dirty="0"/>
            </a:br>
            <a:r>
              <a:rPr lang="en-US" dirty="0"/>
              <a:t>the world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48617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r>
              <a:rPr lang="en-US" dirty="0"/>
              <a:t>Manually Trigger UI Refresh</a:t>
            </a:r>
            <a:br>
              <a:rPr lang="en-US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5087" y="2386583"/>
            <a:ext cx="21420410" cy="777631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Blazor</a:t>
            </a:r>
            <a:r>
              <a:rPr lang="en-US" dirty="0"/>
              <a:t> detects a necessary UI refresh automatically in many scenarios (e.g. after button click).</a:t>
            </a:r>
          </a:p>
          <a:p>
            <a:endParaRPr lang="en-US" dirty="0"/>
          </a:p>
          <a:p>
            <a:r>
              <a:rPr lang="en-US" dirty="0"/>
              <a:t>However, there are situations in which you want to trigger a UI refresh manually. </a:t>
            </a:r>
          </a:p>
          <a:p>
            <a:endParaRPr lang="en-US" dirty="0"/>
          </a:p>
          <a:p>
            <a:r>
              <a:rPr lang="en-US" dirty="0"/>
              <a:t>Use the </a:t>
            </a:r>
            <a:r>
              <a:rPr lang="en-US" dirty="0" err="1"/>
              <a:t>BlazorComponent.StateHasChanged</a:t>
            </a:r>
            <a:r>
              <a:rPr lang="en-US" dirty="0"/>
              <a:t> method for that.</a:t>
            </a:r>
          </a:p>
          <a:p>
            <a:endParaRPr lang="en-US" dirty="0"/>
          </a:p>
          <a:p>
            <a:r>
              <a:rPr lang="en-US" dirty="0"/>
              <a:t> It changes the application’s state using a timer.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D5A20-1463-4371-8F7A-8CE6F4A2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Blazor,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renderers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derived from the abstract class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Microsoft.AspNetCore.Blazor.Rendering.Renderer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3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 provide mechanisms for rendering hierarchies of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components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implementing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Microsoft.AspNetCore.Blazor.Components.IComponent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4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), dispatching events to them, and notifying when the user interface is being updated.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132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Trigger UI Refresh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35088" y="1741119"/>
            <a:ext cx="22329584" cy="11536470"/>
          </a:xfrm>
        </p:spPr>
        <p:txBody>
          <a:bodyPr>
            <a:normAutofit fontScale="70000" lnSpcReduction="20000"/>
          </a:bodyPr>
          <a:lstStyle/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&lt;h1&gt;@Count&lt;/h1&gt;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US" sz="3600" dirty="0">
              <a:solidFill>
                <a:srgbClr val="C5C8C6"/>
              </a:solidFill>
              <a:latin typeface="Consolas" panose="020B0609020204030204" pitchFamily="49" charset="0"/>
              <a:sym typeface="Menlo Regular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&lt;button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onclick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(@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StartCountdown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)&gt;Start Countdown&lt;/button&gt;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US" sz="3600" dirty="0">
              <a:solidFill>
                <a:srgbClr val="C5C8C6"/>
              </a:solidFill>
              <a:latin typeface="Consolas" panose="020B0609020204030204" pitchFamily="49" charset="0"/>
              <a:sym typeface="Menlo Regular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@functions {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private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int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Count { get; set; } = 10;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US" sz="3600" dirty="0">
              <a:solidFill>
                <a:srgbClr val="C5C8C6"/>
              </a:solidFill>
              <a:latin typeface="Consolas" panose="020B0609020204030204" pitchFamily="49" charset="0"/>
              <a:sym typeface="Menlo Regular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void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StartCountdown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()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{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   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var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timer = new Timer(new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TimerCallback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(_ =&gt;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    {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        if (Count &gt; 0)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        {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            Count--;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US" sz="3600" dirty="0">
              <a:solidFill>
                <a:srgbClr val="C5C8C6"/>
              </a:solidFill>
              <a:latin typeface="Consolas" panose="020B0609020204030204" pitchFamily="49" charset="0"/>
              <a:sym typeface="Menlo Regular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        // Note that the following line is necessary because otherwise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        //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Blazor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would not recognize the state change and not refresh the UI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       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this.StateHasChanged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();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        }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    }), null, 1000, 1000);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    }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  <a:sym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1852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r>
              <a:rPr lang="en-US" dirty="0"/>
              <a:t>Event Binding</a:t>
            </a:r>
            <a:br>
              <a:rPr lang="en-US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5087" y="2386583"/>
            <a:ext cx="21420410" cy="7776319"/>
          </a:xfrm>
        </p:spPr>
        <p:txBody>
          <a:bodyPr>
            <a:normAutofit/>
          </a:bodyPr>
          <a:lstStyle/>
          <a:p>
            <a:r>
              <a:rPr lang="en-US" dirty="0"/>
              <a:t>At the time or writing, event binding is quite limited in </a:t>
            </a:r>
            <a:r>
              <a:rPr lang="en-US" dirty="0" err="1"/>
              <a:t>Blazor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Just @</a:t>
            </a:r>
            <a:r>
              <a:rPr lang="en-US" dirty="0" err="1"/>
              <a:t>onclick</a:t>
            </a:r>
            <a:r>
              <a:rPr lang="en-US" dirty="0"/>
              <a:t> and @</a:t>
            </a:r>
            <a:r>
              <a:rPr lang="en-US" dirty="0" err="1"/>
              <a:t>onchange</a:t>
            </a:r>
            <a:r>
              <a:rPr lang="en-US" dirty="0"/>
              <a:t> are supported. </a:t>
            </a:r>
          </a:p>
          <a:p>
            <a:endParaRPr lang="en-US" dirty="0"/>
          </a:p>
          <a:p>
            <a:r>
              <a:rPr lang="en-US" dirty="0"/>
              <a:t>However, the support will increase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D5A20-1463-4371-8F7A-8CE6F4A2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Blazor,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renderers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derived from the abstract class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Microsoft.AspNetCore.Blazor.Rendering.Renderer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3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 provide mechanisms for rendering hierarchies of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components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implementing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Microsoft.AspNetCore.Blazor.Components.IComponent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4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), dispatching events to them, and notifying when the user interface is being updated.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82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35088" y="1741119"/>
            <a:ext cx="22329584" cy="11536470"/>
          </a:xfrm>
        </p:spPr>
        <p:txBody>
          <a:bodyPr>
            <a:normAutofit lnSpcReduction="10000"/>
          </a:bodyPr>
          <a:lstStyle/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&lt;!-- Note that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Console.WriteLine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goes to the browsers console --&gt;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&lt;button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onclick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(@Clicked)&gt;Click me&lt;/button&gt;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&lt;button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onclick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(@() =&gt;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Console.WriteLine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"Hello World"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))&gt;Click me&lt;/button&gt;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&lt;input type=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"text"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onchange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(@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newValue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=&gt;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Console.WriteLine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newValue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)) /&gt;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&lt;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ChildComponent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OnSomeEvent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=@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ChildEventClicked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/&gt;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SG" sz="3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@functions {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	private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void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>
                <a:solidFill>
                  <a:srgbClr val="F0C674"/>
                </a:solidFill>
                <a:latin typeface="Consolas" panose="020B0609020204030204" pitchFamily="49" charset="0"/>
              </a:rPr>
              <a:t>Clicked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() {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		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Console.WriteLine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"Hello World"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	}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SG" sz="3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	private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void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F0C674"/>
                </a:solidFill>
                <a:latin typeface="Consolas" panose="020B0609020204030204" pitchFamily="49" charset="0"/>
              </a:rPr>
              <a:t>ChildEventClicked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() {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		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Console.WriteLine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"Child event clicked"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	}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C5C8C6"/>
              </a:solidFill>
              <a:latin typeface="Consolas" panose="020B0609020204030204" pitchFamily="49" charset="0"/>
              <a:sym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4773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FBEDC2-2964-4E81-9B2B-8789B9FD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510" y="3750590"/>
            <a:ext cx="13340219" cy="5238427"/>
          </a:xfrm>
        </p:spPr>
        <p:txBody>
          <a:bodyPr>
            <a:normAutofit/>
          </a:bodyPr>
          <a:lstStyle/>
          <a:p>
            <a:r>
              <a:rPr lang="en-US" dirty="0"/>
              <a:t>Components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8138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r>
              <a:rPr lang="en-US" dirty="0"/>
              <a:t>Dynamic Component</a:t>
            </a:r>
            <a:br>
              <a:rPr lang="en-US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5087" y="2386583"/>
            <a:ext cx="21420410" cy="77763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create HTML using an algorithm instead of a template (Think of a chess board In </a:t>
            </a:r>
            <a:r>
              <a:rPr lang="en-US" dirty="0" err="1"/>
              <a:t>Blazor</a:t>
            </a:r>
            <a:r>
              <a:rPr lang="en-US" dirty="0"/>
              <a:t>, you can ignore the template and create the component fully in C#.</a:t>
            </a:r>
          </a:p>
          <a:p>
            <a:endParaRPr lang="en-US" dirty="0"/>
          </a:p>
          <a:p>
            <a:r>
              <a:rPr lang="en-US" dirty="0"/>
              <a:t>The class that is used for dynamically generating content is </a:t>
            </a:r>
            <a:r>
              <a:rPr lang="en-US" dirty="0" err="1"/>
              <a:t>Microsoft.AspNetCore.Blazor.RenderTree.RenderTreeBuilder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It contains methods to open elements, add attributes, add content, add components, etc. 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D5A20-1463-4371-8F7A-8CE6F4A2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Blazor,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renderers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derived from the abstract class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Microsoft.AspNetCore.Blazor.Rendering.Renderer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3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 provide mechanisms for rendering hierarchies of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components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implementing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Microsoft.AspNetCore.Blazor.Components.IComponent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4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), dispatching events to them, and notifying when the user interface is being updated.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461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35088" y="1741119"/>
            <a:ext cx="22329584" cy="11536470"/>
          </a:xfrm>
        </p:spPr>
        <p:txBody>
          <a:bodyPr>
            <a:normAutofit fontScale="47500" lnSpcReduction="20000"/>
          </a:bodyPr>
          <a:lstStyle/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using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Microsoft.AspNetCore.Blazor.Components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using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Microsoft.AspNetCore.Blazor.RenderTree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namespace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F0C674"/>
                </a:solidFill>
                <a:latin typeface="Consolas" panose="020B0609020204030204" pitchFamily="49" charset="0"/>
              </a:rPr>
              <a:t>BlazorPages.Pages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{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[Route(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"/dynamic-render-tree"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)]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public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class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F0C674"/>
                </a:solidFill>
                <a:latin typeface="Consolas" panose="020B0609020204030204" pitchFamily="49" charset="0"/>
              </a:rPr>
              <a:t>DynamicRenderTree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: </a:t>
            </a:r>
            <a:r>
              <a:rPr lang="en-SG" sz="3600" dirty="0" err="1">
                <a:solidFill>
                  <a:srgbClr val="F0C674"/>
                </a:solidFill>
                <a:latin typeface="Consolas" panose="020B0609020204030204" pitchFamily="49" charset="0"/>
              </a:rPr>
              <a:t>BlazorComponent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protected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override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void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F0C674"/>
                </a:solidFill>
                <a:latin typeface="Consolas" panose="020B0609020204030204" pitchFamily="49" charset="0"/>
              </a:rPr>
              <a:t>BuildRenderTree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RenderTreeBuilder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builder)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var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seq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= </a:t>
            </a:r>
            <a:r>
              <a:rPr lang="en-SG" sz="3600" dirty="0">
                <a:solidFill>
                  <a:srgbClr val="CC6666"/>
                </a:solidFill>
                <a:latin typeface="Consolas" panose="020B0609020204030204" pitchFamily="49" charset="0"/>
              </a:rPr>
              <a:t>0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builder.OpenElement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seq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"table"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builder.OpenElement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(++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seq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</a:t>
            </a:r>
            <a:r>
              <a:rPr lang="en-SG" sz="3600" dirty="0" err="1">
                <a:solidFill>
                  <a:srgbClr val="B5BD68"/>
                </a:solidFill>
                <a:latin typeface="Consolas" panose="020B0609020204030204" pitchFamily="49" charset="0"/>
              </a:rPr>
              <a:t>tbody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SG" sz="3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for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SG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var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row = </a:t>
            </a:r>
            <a:r>
              <a:rPr lang="en-SG" sz="3600" dirty="0">
                <a:solidFill>
                  <a:srgbClr val="CC6666"/>
                </a:solidFill>
                <a:latin typeface="Consolas" panose="020B0609020204030204" pitchFamily="49" charset="0"/>
              </a:rPr>
              <a:t>0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row &lt; </a:t>
            </a:r>
            <a:r>
              <a:rPr lang="en-SG" sz="3600" dirty="0">
                <a:solidFill>
                  <a:srgbClr val="CC6666"/>
                </a:solidFill>
                <a:latin typeface="Consolas" panose="020B0609020204030204" pitchFamily="49" charset="0"/>
              </a:rPr>
              <a:t>3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row++)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{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	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builder.OpenElement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(++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seq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</a:t>
            </a:r>
            <a:r>
              <a:rPr lang="en-SG" sz="3600" dirty="0" err="1">
                <a:solidFill>
                  <a:srgbClr val="B5BD68"/>
                </a:solidFill>
                <a:latin typeface="Consolas" panose="020B0609020204030204" pitchFamily="49" charset="0"/>
              </a:rPr>
              <a:t>tr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	for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SG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var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col = </a:t>
            </a:r>
            <a:r>
              <a:rPr lang="en-SG" sz="3600" dirty="0">
                <a:solidFill>
                  <a:srgbClr val="CC6666"/>
                </a:solidFill>
                <a:latin typeface="Consolas" panose="020B0609020204030204" pitchFamily="49" charset="0"/>
              </a:rPr>
              <a:t>0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col &lt; </a:t>
            </a:r>
            <a:r>
              <a:rPr lang="en-SG" sz="3600" dirty="0">
                <a:solidFill>
                  <a:srgbClr val="CC6666"/>
                </a:solidFill>
                <a:latin typeface="Consolas" panose="020B0609020204030204" pitchFamily="49" charset="0"/>
              </a:rPr>
              <a:t>3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col++)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	{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		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builder.OpenElement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(++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seq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"td"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		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builder.AddAttribute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(++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seq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"class"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</a:t>
            </a:r>
            <a:r>
              <a:rPr lang="en-SG" sz="3600" dirty="0" err="1">
                <a:solidFill>
                  <a:srgbClr val="B5BD68"/>
                </a:solidFill>
                <a:latin typeface="Consolas" panose="020B0609020204030204" pitchFamily="49" charset="0"/>
              </a:rPr>
              <a:t>tictactoe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-cell"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		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builder.CloseElement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();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	}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	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builder.CloseElement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();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}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builder.CloseElement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builder.CloseElement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();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}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C5C8C6"/>
              </a:solidFill>
              <a:latin typeface="Consolas" panose="020B0609020204030204" pitchFamily="49" charset="0"/>
              <a:sym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799712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r>
              <a:rPr lang="en-US" dirty="0"/>
              <a:t>Render Fragments</a:t>
            </a:r>
            <a:br>
              <a:rPr lang="en-US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5087" y="2386583"/>
            <a:ext cx="21420410" cy="7776319"/>
          </a:xfrm>
        </p:spPr>
        <p:txBody>
          <a:bodyPr>
            <a:normAutofit/>
          </a:bodyPr>
          <a:lstStyle/>
          <a:p>
            <a:r>
              <a:rPr lang="en-US" dirty="0"/>
              <a:t>It is not necessary to build the entire component in C#. </a:t>
            </a:r>
          </a:p>
          <a:p>
            <a:r>
              <a:rPr lang="en-US" dirty="0"/>
              <a:t>You can also dynamically generate reusable fragments.</a:t>
            </a:r>
          </a:p>
          <a:p>
            <a:endParaRPr lang="en-US" dirty="0"/>
          </a:p>
          <a:p>
            <a:r>
              <a:rPr lang="en-US" dirty="0"/>
              <a:t>Note that the method creating the render fragment (delegate in </a:t>
            </a:r>
            <a:r>
              <a:rPr lang="en-US" dirty="0" err="1"/>
              <a:t>DynamicFragment</a:t>
            </a:r>
            <a:r>
              <a:rPr lang="en-US" dirty="0"/>
              <a:t>) is called whenever a rendering occurs, not just during component load.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D5A20-1463-4371-8F7A-8CE6F4A2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Blazor,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renderers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derived from the abstract class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Microsoft.AspNetCore.Blazor.Rendering.Renderer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3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 provide mechanisms for rendering hierarchies of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components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implementing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Microsoft.AspNetCore.Blazor.Components.IComponent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4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), dispatching events to them, and notifying when the user interface is being updated.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69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Fragments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35088" y="1741119"/>
            <a:ext cx="22329584" cy="11536470"/>
          </a:xfrm>
        </p:spPr>
        <p:txBody>
          <a:bodyPr>
            <a:normAutofit fontScale="47500" lnSpcReduction="20000"/>
          </a:bodyPr>
          <a:lstStyle/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using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Microsoft.AspNetCore.Blazor.Components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using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Microsoft.AspNetCore.Blazor.RenderTree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namespace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F0C674"/>
                </a:solidFill>
                <a:latin typeface="Consolas" panose="020B0609020204030204" pitchFamily="49" charset="0"/>
              </a:rPr>
              <a:t>BlazorPages.Pages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{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[Route(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"/dynamic-render-tree"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)]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public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class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F0C674"/>
                </a:solidFill>
                <a:latin typeface="Consolas" panose="020B0609020204030204" pitchFamily="49" charset="0"/>
              </a:rPr>
              <a:t>DynamicRenderTree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: </a:t>
            </a:r>
            <a:r>
              <a:rPr lang="en-SG" sz="3600" dirty="0" err="1">
                <a:solidFill>
                  <a:srgbClr val="F0C674"/>
                </a:solidFill>
                <a:latin typeface="Consolas" panose="020B0609020204030204" pitchFamily="49" charset="0"/>
              </a:rPr>
              <a:t>BlazorComponent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protected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override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void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F0C674"/>
                </a:solidFill>
                <a:latin typeface="Consolas" panose="020B0609020204030204" pitchFamily="49" charset="0"/>
              </a:rPr>
              <a:t>BuildRenderTree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RenderTreeBuilder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builder)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var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seq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= </a:t>
            </a:r>
            <a:r>
              <a:rPr lang="en-SG" sz="3600" dirty="0">
                <a:solidFill>
                  <a:srgbClr val="CC6666"/>
                </a:solidFill>
                <a:latin typeface="Consolas" panose="020B0609020204030204" pitchFamily="49" charset="0"/>
              </a:rPr>
              <a:t>0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builder.OpenElement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seq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"table"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builder.OpenElement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(++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seq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</a:t>
            </a:r>
            <a:r>
              <a:rPr lang="en-SG" sz="3600" dirty="0" err="1">
                <a:solidFill>
                  <a:srgbClr val="B5BD68"/>
                </a:solidFill>
                <a:latin typeface="Consolas" panose="020B0609020204030204" pitchFamily="49" charset="0"/>
              </a:rPr>
              <a:t>tbody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SG" sz="3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for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SG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var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row = </a:t>
            </a:r>
            <a:r>
              <a:rPr lang="en-SG" sz="3600" dirty="0">
                <a:solidFill>
                  <a:srgbClr val="CC6666"/>
                </a:solidFill>
                <a:latin typeface="Consolas" panose="020B0609020204030204" pitchFamily="49" charset="0"/>
              </a:rPr>
              <a:t>0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row &lt; </a:t>
            </a:r>
            <a:r>
              <a:rPr lang="en-SG" sz="3600" dirty="0">
                <a:solidFill>
                  <a:srgbClr val="CC6666"/>
                </a:solidFill>
                <a:latin typeface="Consolas" panose="020B0609020204030204" pitchFamily="49" charset="0"/>
              </a:rPr>
              <a:t>3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row++)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{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	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builder.OpenElement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(++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seq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</a:t>
            </a:r>
            <a:r>
              <a:rPr lang="en-SG" sz="3600" dirty="0" err="1">
                <a:solidFill>
                  <a:srgbClr val="B5BD68"/>
                </a:solidFill>
                <a:latin typeface="Consolas" panose="020B0609020204030204" pitchFamily="49" charset="0"/>
              </a:rPr>
              <a:t>tr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	for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SG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var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col = </a:t>
            </a:r>
            <a:r>
              <a:rPr lang="en-SG" sz="3600" dirty="0">
                <a:solidFill>
                  <a:srgbClr val="CC6666"/>
                </a:solidFill>
                <a:latin typeface="Consolas" panose="020B0609020204030204" pitchFamily="49" charset="0"/>
              </a:rPr>
              <a:t>0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col &lt; </a:t>
            </a:r>
            <a:r>
              <a:rPr lang="en-SG" sz="3600" dirty="0">
                <a:solidFill>
                  <a:srgbClr val="CC6666"/>
                </a:solidFill>
                <a:latin typeface="Consolas" panose="020B0609020204030204" pitchFamily="49" charset="0"/>
              </a:rPr>
              <a:t>3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col++)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	{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		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builder.OpenElement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(++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seq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"td"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);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		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builder.AddAttribute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(++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seq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"class"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</a:t>
            </a:r>
            <a:r>
              <a:rPr lang="en-SG" sz="3600" dirty="0" err="1">
                <a:solidFill>
                  <a:srgbClr val="B5BD68"/>
                </a:solidFill>
                <a:latin typeface="Consolas" panose="020B0609020204030204" pitchFamily="49" charset="0"/>
              </a:rPr>
              <a:t>tictactoe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-cell"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		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builder.CloseElement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();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	}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	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builder.CloseElement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();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}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builder.CloseElement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builder.CloseElement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();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}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C5C8C6"/>
              </a:solidFill>
              <a:latin typeface="Consolas" panose="020B0609020204030204" pitchFamily="49" charset="0"/>
              <a:sym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092768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FBEDC2-2964-4E81-9B2B-8789B9FD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Layouts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087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023" y="100584"/>
            <a:ext cx="16669947" cy="2286000"/>
          </a:xfrm>
        </p:spPr>
        <p:txBody>
          <a:bodyPr/>
          <a:lstStyle/>
          <a:p>
            <a:r>
              <a:rPr lang="en-US" dirty="0"/>
              <a:t>And the web is eating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335088" y="2754313"/>
            <a:ext cx="22363112" cy="7369402"/>
          </a:xfrm>
        </p:spPr>
        <p:txBody>
          <a:bodyPr numCol="2">
            <a:normAutofit/>
          </a:bodyPr>
          <a:lstStyle/>
          <a:p>
            <a:r>
              <a:rPr lang="en-US" b="1" dirty="0"/>
              <a:t>From a backend oriented world:</a:t>
            </a:r>
          </a:p>
          <a:p>
            <a:endParaRPr lang="en-US" sz="5400" dirty="0"/>
          </a:p>
          <a:p>
            <a:pPr lvl="1"/>
            <a:r>
              <a:rPr lang="en-US" sz="5400" dirty="0"/>
              <a:t>Server side Data consumption</a:t>
            </a:r>
          </a:p>
          <a:p>
            <a:pPr lvl="1"/>
            <a:endParaRPr lang="en-US" sz="5400" dirty="0"/>
          </a:p>
          <a:p>
            <a:pPr lvl="1"/>
            <a:r>
              <a:rPr lang="en-US" dirty="0"/>
              <a:t>Server side </a:t>
            </a:r>
            <a:r>
              <a:rPr lang="en-US" sz="5400" dirty="0"/>
              <a:t>UI</a:t>
            </a:r>
          </a:p>
          <a:p>
            <a:pPr lvl="1"/>
            <a:endParaRPr lang="en-US" sz="5400" dirty="0"/>
          </a:p>
          <a:p>
            <a:pPr lvl="1"/>
            <a:r>
              <a:rPr lang="en-US" dirty="0"/>
              <a:t>All responsibilities Server Side</a:t>
            </a:r>
            <a:endParaRPr lang="en-US" sz="5400" dirty="0"/>
          </a:p>
          <a:p>
            <a:endParaRPr lang="en-US" sz="5400" dirty="0"/>
          </a:p>
          <a:p>
            <a:r>
              <a:rPr lang="en-US" b="1" dirty="0"/>
              <a:t>To a </a:t>
            </a:r>
            <a:r>
              <a:rPr lang="en-US" sz="5400" b="1" dirty="0"/>
              <a:t>Services oriented world:</a:t>
            </a:r>
          </a:p>
          <a:p>
            <a:endParaRPr lang="en-US" sz="5400" dirty="0"/>
          </a:p>
          <a:p>
            <a:pPr lvl="1"/>
            <a:r>
              <a:rPr lang="en-US" sz="5400" dirty="0"/>
              <a:t>Client </a:t>
            </a:r>
            <a:r>
              <a:rPr lang="en-US" dirty="0"/>
              <a:t>side Data consumption</a:t>
            </a:r>
          </a:p>
          <a:p>
            <a:pPr lvl="1"/>
            <a:endParaRPr lang="en-US" sz="5400" dirty="0"/>
          </a:p>
          <a:p>
            <a:pPr lvl="1"/>
            <a:r>
              <a:rPr lang="en-US" sz="5400" dirty="0"/>
              <a:t>Client side UI</a:t>
            </a:r>
          </a:p>
          <a:p>
            <a:pPr lvl="1"/>
            <a:endParaRPr lang="en-US" sz="5400" dirty="0"/>
          </a:p>
          <a:p>
            <a:pPr lvl="1"/>
            <a:r>
              <a:rPr lang="en-US" sz="5400" dirty="0"/>
              <a:t>More responsibilities client side</a:t>
            </a:r>
          </a:p>
        </p:txBody>
      </p:sp>
    </p:spTree>
    <p:extLst>
      <p:ext uri="{BB962C8B-B14F-4D97-AF65-F5344CB8AC3E}">
        <p14:creationId xmlns:p14="http://schemas.microsoft.com/office/powerpoint/2010/main" val="35428821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pPr algn="ctr"/>
            <a:r>
              <a:rPr lang="en-US" dirty="0"/>
              <a:t>Layouts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5087" y="2386583"/>
            <a:ext cx="21420410" cy="777631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Blazor apps typically contain more than one page. </a:t>
            </a:r>
          </a:p>
          <a:p>
            <a:endParaRPr lang="en-US" dirty="0"/>
          </a:p>
          <a:p>
            <a:r>
              <a:rPr lang="en-US" dirty="0"/>
              <a:t>Certain layout elements like menus, copyright messages, logos, etc. must be present on all pages. </a:t>
            </a:r>
          </a:p>
          <a:p>
            <a:endParaRPr lang="en-US" dirty="0"/>
          </a:p>
          <a:p>
            <a:r>
              <a:rPr lang="en-US" dirty="0"/>
              <a:t>Copying the code of these layout elements onto all pages would not be a good solution. </a:t>
            </a:r>
          </a:p>
          <a:p>
            <a:endParaRPr lang="en-US" dirty="0"/>
          </a:p>
          <a:p>
            <a:r>
              <a:rPr lang="en-US" dirty="0"/>
              <a:t>The app would become hard to maintain and probably inconsistent over time. 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Layouts solve this problem.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D5A20-1463-4371-8F7A-8CE6F4A2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Blazor,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renderers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derived from the abstract class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Microsoft.AspNetCore.Blazor.Rendering.Renderer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3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 provide mechanisms for rendering hierarchies of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components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implementing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Microsoft.AspNetCore.Blazor.Components.IComponent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4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), dispatching events to them, and notifying when the user interface is being updated.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2196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pPr algn="ctr"/>
            <a:r>
              <a:rPr lang="en-US" dirty="0"/>
              <a:t>Layouts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5024" y="2386584"/>
            <a:ext cx="21420410" cy="777631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Blazor</a:t>
            </a:r>
            <a:r>
              <a:rPr lang="en-US" dirty="0"/>
              <a:t> layout is just another </a:t>
            </a:r>
            <a:r>
              <a:rPr lang="en-US" dirty="0" err="1"/>
              <a:t>Blazor</a:t>
            </a:r>
            <a:r>
              <a:rPr lang="en-US" dirty="0"/>
              <a:t> component.</a:t>
            </a:r>
          </a:p>
          <a:p>
            <a:endParaRPr lang="en-US" dirty="0"/>
          </a:p>
          <a:p>
            <a:r>
              <a:rPr lang="en-US" dirty="0"/>
              <a:t>It is defined in a Razor template or in C# code, it can contain data binding, dependency injection is supported, etc. </a:t>
            </a:r>
          </a:p>
          <a:p>
            <a:endParaRPr lang="en-US" dirty="0"/>
          </a:p>
          <a:p>
            <a:r>
              <a:rPr lang="en-US" dirty="0"/>
              <a:t>The layout component has to implement </a:t>
            </a:r>
            <a:r>
              <a:rPr lang="en-US" dirty="0" err="1"/>
              <a:t>Microsoft.AspNetCore.Blazor.Layouts.ILayoutComponent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layout component contains the Razor keyword @Body. </a:t>
            </a:r>
          </a:p>
          <a:p>
            <a:r>
              <a:rPr lang="en-US" dirty="0"/>
              <a:t>During rendering, it is replaced by the content of the layout.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D5A20-1463-4371-8F7A-8CE6F4A2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Blazor,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renderers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derived from the abstract class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Microsoft.AspNetCore.Blazor.Rendering.Renderer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3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 provide mechanisms for rendering hierarchies of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components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implementing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Microsoft.AspNetCore.Blazor.Components.IComponent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4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), dispatching events to them, and notifying when the user interface is being updated.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821D792-2950-478F-8A4B-9BFBF3B2B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384000" cy="0"/>
          </a:xfrm>
          <a:prstGeom prst="rect">
            <a:avLst/>
          </a:prstGeom>
          <a:solidFill>
            <a:srgbClr val="FFF7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The layout component contains the Razor keyword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@Body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. During rendering, it is replaced by the content of the layou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&lt;㾀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475240-0A2E-4260-B43B-96C9B4D6F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37" y="304801"/>
            <a:ext cx="24384000" cy="0"/>
          </a:xfrm>
          <a:prstGeom prst="rect">
            <a:avLst/>
          </a:prstGeom>
          <a:solidFill>
            <a:srgbClr val="FFF7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The layout component contains the Razor keyword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@Body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. During rendering, it is replaced by the content of the layout.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&lt;─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449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Layout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35088" y="1741119"/>
            <a:ext cx="22329584" cy="11536470"/>
          </a:xfrm>
        </p:spPr>
        <p:txBody>
          <a:bodyPr>
            <a:normAutofit fontScale="62500" lnSpcReduction="20000"/>
          </a:bodyPr>
          <a:lstStyle/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@implements </a:t>
            </a:r>
            <a:r>
              <a:rPr lang="en-SG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ILayoutComponent</a:t>
            </a:r>
            <a:endParaRPr lang="en-SG" sz="3600" dirty="0">
              <a:solidFill>
                <a:srgbClr val="81A2BE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SG" sz="3600" dirty="0">
              <a:solidFill>
                <a:srgbClr val="81A2BE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&lt;header&gt;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    &lt;h1&gt;ERP Master 3000&lt;/h1&gt;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    &lt;p&gt;Current user: @</a:t>
            </a:r>
            <a:r>
              <a:rPr lang="en-SG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UserName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&lt;/p&gt;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&lt;/header&gt;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SG" sz="3600" dirty="0">
              <a:solidFill>
                <a:srgbClr val="81A2BE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&lt;</a:t>
            </a:r>
            <a:r>
              <a:rPr lang="en-SG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nav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    &lt;a </a:t>
            </a:r>
            <a:r>
              <a:rPr lang="en-SG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href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="/master-data"&gt;Master Data Management&lt;/a&gt;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    &lt;a </a:t>
            </a:r>
            <a:r>
              <a:rPr lang="en-SG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href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="/invoicing"&gt;Invoicing&lt;/a&gt;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    &lt;a </a:t>
            </a:r>
            <a:r>
              <a:rPr lang="en-SG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href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="/accounting"&gt;Accounting&lt;/a&gt;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&lt;/</a:t>
            </a:r>
            <a:r>
              <a:rPr lang="en-SG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nav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SG" sz="3600" dirty="0">
              <a:solidFill>
                <a:srgbClr val="81A2BE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@Body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SG" sz="3600" dirty="0">
              <a:solidFill>
                <a:srgbClr val="81A2BE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&lt;footer&gt;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    (c) by Acme Corp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&lt;/footer&gt;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SG" sz="3600" dirty="0">
              <a:solidFill>
                <a:srgbClr val="81A2BE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@functions {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    public string </a:t>
            </a:r>
            <a:r>
              <a:rPr lang="en-SG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UserName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 { get; set; }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SG" sz="3600" dirty="0">
              <a:solidFill>
                <a:srgbClr val="81A2BE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    public </a:t>
            </a:r>
            <a:r>
              <a:rPr lang="en-SG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RenderFragment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 Body { get; set; }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41337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 Layout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35088" y="1741119"/>
            <a:ext cx="22329584" cy="11536470"/>
          </a:xfrm>
        </p:spPr>
        <p:txBody>
          <a:bodyPr>
            <a:normAutofit/>
          </a:bodyPr>
          <a:lstStyle/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@layout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MasterLayout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@page 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"/master-data"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&lt;h2&gt;Master Data Management&lt;/h2&gt; ... </a:t>
            </a:r>
            <a:endParaRPr lang="en-SG" sz="3600" dirty="0">
              <a:solidFill>
                <a:srgbClr val="81A2B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4551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FBEDC2-2964-4E81-9B2B-8789B9FD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72355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pPr algn="ctr"/>
            <a:r>
              <a:rPr lang="en-US" dirty="0"/>
              <a:t>Router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5087" y="2386583"/>
            <a:ext cx="21420410" cy="7776319"/>
          </a:xfrm>
        </p:spPr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comes with a client-side router (</a:t>
            </a:r>
            <a:r>
              <a:rPr lang="en-US" dirty="0" err="1"/>
              <a:t>Microsoft.AspNetCore.Blazor.Routing.Router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At the time of writing, the router is quite limited compared to e.g. </a:t>
            </a:r>
            <a:r>
              <a:rPr lang="en-US" dirty="0" err="1"/>
              <a:t>Angular’s</a:t>
            </a:r>
            <a:r>
              <a:rPr lang="en-US" dirty="0"/>
              <a:t> router. </a:t>
            </a:r>
          </a:p>
          <a:p>
            <a:endParaRPr lang="en-US" dirty="0"/>
          </a:p>
          <a:p>
            <a:r>
              <a:rPr lang="en-US" dirty="0"/>
              <a:t>However, it already contains all you need to create basic web apps that consist of multiple pages.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D5A20-1463-4371-8F7A-8CE6F4A2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Blazor,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renderers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derived from the abstract class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Microsoft.AspNetCore.Blazor.Rendering.Renderer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3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 provide mechanisms for rendering hierarchies of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components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implementing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Microsoft.AspNetCore.Blazor.Components.IComponent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4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), dispatching events to them, and notifying when the user interface is being updated.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373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9391376" cy="2286000"/>
          </a:xfrm>
        </p:spPr>
        <p:txBody>
          <a:bodyPr/>
          <a:lstStyle/>
          <a:p>
            <a:pPr algn="ctr"/>
            <a:r>
              <a:rPr lang="en-US" dirty="0"/>
              <a:t>Route Templates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5024" y="2386584"/>
            <a:ext cx="21420410" cy="777631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router looks for all classes that implement </a:t>
            </a:r>
            <a:r>
              <a:rPr lang="en-US" dirty="0" err="1"/>
              <a:t>Microsoft.AspNetCore.Blazor.Components.IComponent</a:t>
            </a:r>
            <a:r>
              <a:rPr lang="en-US" dirty="0"/>
              <a:t> in the assembly specified in </a:t>
            </a:r>
            <a:r>
              <a:rPr lang="en-US" dirty="0" err="1"/>
              <a:t>App.cshtml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Each component class has to have a </a:t>
            </a:r>
            <a:r>
              <a:rPr lang="en-US" dirty="0" err="1"/>
              <a:t>Microsoft.AspNetCore.Blazor.Components.RouteAttribute</a:t>
            </a:r>
            <a:r>
              <a:rPr lang="en-US" dirty="0"/>
              <a:t> that specifies the route template. </a:t>
            </a:r>
          </a:p>
          <a:p>
            <a:endParaRPr lang="en-US" dirty="0"/>
          </a:p>
          <a:p>
            <a:r>
              <a:rPr lang="en-US" dirty="0"/>
              <a:t>In .</a:t>
            </a:r>
            <a:r>
              <a:rPr lang="en-US" dirty="0" err="1"/>
              <a:t>cshtml</a:t>
            </a:r>
            <a:r>
              <a:rPr lang="en-US" dirty="0"/>
              <a:t>, the attribute is set using @page (e.g. @page "/hello-planet/{Planet}").</a:t>
            </a:r>
          </a:p>
          <a:p>
            <a:endParaRPr lang="en-US" dirty="0"/>
          </a:p>
          <a:p>
            <a:r>
              <a:rPr lang="en-US" dirty="0"/>
              <a:t>If you implement a component without a template in pure C#, you have to use the attribute (e.g. [</a:t>
            </a:r>
            <a:r>
              <a:rPr lang="en-US" dirty="0" err="1"/>
              <a:t>RouteAttribute</a:t>
            </a:r>
            <a:r>
              <a:rPr lang="en-US" dirty="0"/>
              <a:t>("/hello-planet/{Planet}")]). </a:t>
            </a:r>
          </a:p>
          <a:p>
            <a:endParaRPr lang="en-US" dirty="0"/>
          </a:p>
          <a:p>
            <a:r>
              <a:rPr lang="en-US" dirty="0"/>
              <a:t>Note that @page directives are turned into </a:t>
            </a:r>
            <a:r>
              <a:rPr lang="en-US" dirty="0" err="1"/>
              <a:t>RouteAttribute</a:t>
            </a:r>
            <a:r>
              <a:rPr lang="en-US" dirty="0"/>
              <a:t> attributes in the background by the </a:t>
            </a:r>
            <a:r>
              <a:rPr lang="en-US" dirty="0" err="1"/>
              <a:t>Blazor</a:t>
            </a:r>
            <a:r>
              <a:rPr lang="en-US" dirty="0"/>
              <a:t> template compiler.</a:t>
            </a:r>
          </a:p>
          <a:p>
            <a:endParaRPr lang="en-US" dirty="0"/>
          </a:p>
          <a:p>
            <a:r>
              <a:rPr lang="en-US" dirty="0"/>
              <a:t>It is defined in a Razor template or in C# code, it can contain data binding, dependency injection is supported, etc.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D5A20-1463-4371-8F7A-8CE6F4A2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Blazor,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renderers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derived from the abstract class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Microsoft.AspNetCore.Blazor.Rendering.Renderer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3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 provide mechanisms for rendering hierarchies of 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components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 (classes implementing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Microsoft.AspNetCore.Blazor.Components.IComponent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, see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ork Sans"/>
                <a:hlinkClick r:id="rId4"/>
              </a:rPr>
              <a:t>source on GitHub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), dispatching events to them, and notifying when the user interface is being updated.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821D792-2950-478F-8A4B-9BFBF3B2B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384000" cy="0"/>
          </a:xfrm>
          <a:prstGeom prst="rect">
            <a:avLst/>
          </a:prstGeom>
          <a:solidFill>
            <a:srgbClr val="FFF7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The layout component contains the Razor keyword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@Body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. During rendering, it is replaced by the content of the layou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&lt;㾀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475240-0A2E-4260-B43B-96C9B4D6F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37" y="304801"/>
            <a:ext cx="24384000" cy="0"/>
          </a:xfrm>
          <a:prstGeom prst="rect">
            <a:avLst/>
          </a:prstGeom>
          <a:solidFill>
            <a:srgbClr val="FFF7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The layout component contains the Razor keyword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@Body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Work Sans"/>
              </a:rPr>
              <a:t>. During rendering, it is replaced by the content of the layout.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&lt;─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574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Templates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35088" y="1741119"/>
            <a:ext cx="22329584" cy="11536470"/>
          </a:xfrm>
        </p:spPr>
        <p:txBody>
          <a:bodyPr>
            <a:normAutofit/>
          </a:bodyPr>
          <a:lstStyle/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@page "/hello-universe"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&lt;h1&gt;Hello Universe!&lt;/h1&gt;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US" sz="3600" dirty="0">
              <a:solidFill>
                <a:srgbClr val="81A2BE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81A2BE"/>
                </a:solidFill>
                <a:latin typeface="Consolas" panose="020B0609020204030204" pitchFamily="49" charset="0"/>
              </a:rPr>
              <a:t>@*Components can have multiple routes on which they are available. If you need that, just add multiple @page directives or </a:t>
            </a:r>
            <a:r>
              <a:rPr lang="en-US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RouteAttribute</a:t>
            </a:r>
            <a:r>
              <a:rPr lang="en-US" sz="3600" dirty="0">
                <a:solidFill>
                  <a:srgbClr val="81A2BE"/>
                </a:solidFill>
                <a:latin typeface="Consolas" panose="020B0609020204030204" pitchFamily="49" charset="0"/>
              </a:rPr>
              <a:t> attributes:*@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US" sz="3600" dirty="0">
              <a:solidFill>
                <a:srgbClr val="81A2BE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pt-BR" sz="3600" dirty="0">
                <a:solidFill>
                  <a:srgbClr val="81A2BE"/>
                </a:solidFill>
                <a:latin typeface="Consolas" panose="020B0609020204030204" pitchFamily="49" charset="0"/>
              </a:rPr>
              <a:t>@page "/"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pt-BR" sz="3600" dirty="0">
                <a:solidFill>
                  <a:srgbClr val="81A2BE"/>
                </a:solidFill>
                <a:latin typeface="Consolas" panose="020B0609020204030204" pitchFamily="49" charset="0"/>
              </a:rPr>
              <a:t>@page "/Page1"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pt-BR" sz="3600" dirty="0">
                <a:solidFill>
                  <a:srgbClr val="81A2BE"/>
                </a:solidFill>
                <a:latin typeface="Consolas" panose="020B0609020204030204" pitchFamily="49" charset="0"/>
              </a:rPr>
              <a:t>&lt;h1&gt;Page1&lt;/h1&gt;</a:t>
            </a:r>
            <a:endParaRPr lang="en-US" sz="3600" dirty="0">
              <a:solidFill>
                <a:srgbClr val="81A2BE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SG" sz="3600" dirty="0">
              <a:solidFill>
                <a:srgbClr val="81A2B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185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Templates Parameters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35088" y="1741119"/>
            <a:ext cx="22329584" cy="11536470"/>
          </a:xfrm>
        </p:spPr>
        <p:txBody>
          <a:bodyPr>
            <a:normAutofit/>
          </a:bodyPr>
          <a:lstStyle/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@page 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"/hello-planet/{Planet}"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&lt;h1&gt;Hello @Planet!&lt;/h1&gt;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SG" sz="3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@functions {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public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string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Planet {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get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set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; }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protected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override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void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F0C674"/>
                </a:solidFill>
                <a:latin typeface="Consolas" panose="020B0609020204030204" pitchFamily="49" charset="0"/>
              </a:rPr>
              <a:t>OnInit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() {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Console.WriteLine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(Planet);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}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  <a:endParaRPr lang="en-SG" sz="3600" dirty="0">
              <a:solidFill>
                <a:srgbClr val="81A2B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618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35088" y="1741119"/>
            <a:ext cx="22329584" cy="11536470"/>
          </a:xfrm>
        </p:spPr>
        <p:txBody>
          <a:bodyPr>
            <a:normAutofit/>
          </a:bodyPr>
          <a:lstStyle/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@*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Blazor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comes with a helper class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NavLink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that can be used as an alternative. It automatically sets the active CSS class if the </a:t>
            </a:r>
            <a:r>
              <a:rPr lang="en-US" sz="3600" dirty="0" err="1">
                <a:solidFill>
                  <a:srgbClr val="C5C8C6"/>
                </a:solidFill>
                <a:latin typeface="Consolas" panose="020B0609020204030204" pitchFamily="49" charset="0"/>
              </a:rPr>
              <a:t>href</a:t>
            </a:r>
            <a:r>
              <a:rPr lang="en-US" sz="3600" dirty="0">
                <a:solidFill>
                  <a:srgbClr val="C5C8C6"/>
                </a:solidFill>
                <a:latin typeface="Consolas" panose="020B0609020204030204" pitchFamily="49" charset="0"/>
              </a:rPr>
              <a:t> matches the current URI.*@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SG" sz="3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@page "/"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&lt;</a:t>
            </a:r>
            <a:r>
              <a:rPr lang="en-SG" sz="3600" dirty="0">
                <a:solidFill>
                  <a:srgbClr val="F0C674"/>
                </a:solidFill>
                <a:latin typeface="Consolas" panose="020B0609020204030204" pitchFamily="49" charset="0"/>
              </a:rPr>
              <a:t>p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&gt;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&lt;</a:t>
            </a:r>
            <a:r>
              <a:rPr lang="en-SG" sz="3600" dirty="0">
                <a:solidFill>
                  <a:srgbClr val="F0C674"/>
                </a:solidFill>
                <a:latin typeface="Consolas" panose="020B0609020204030204" pitchFamily="49" charset="0"/>
              </a:rPr>
              <a:t>a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href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=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"/hello-universe"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&gt;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Hello Universe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&lt;/</a:t>
            </a:r>
            <a:r>
              <a:rPr lang="en-SG" sz="3600" dirty="0">
                <a:solidFill>
                  <a:srgbClr val="F0C674"/>
                </a:solidFill>
                <a:latin typeface="Consolas" panose="020B0609020204030204" pitchFamily="49" charset="0"/>
              </a:rPr>
              <a:t>a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&gt;&lt;</a:t>
            </a:r>
            <a:r>
              <a:rPr lang="en-SG" sz="3600" dirty="0" err="1">
                <a:solidFill>
                  <a:srgbClr val="F0C674"/>
                </a:solidFill>
                <a:latin typeface="Consolas" panose="020B0609020204030204" pitchFamily="49" charset="0"/>
              </a:rPr>
              <a:t>br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 /&gt;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&lt;</a:t>
            </a:r>
            <a:r>
              <a:rPr lang="en-SG" sz="3600" dirty="0">
                <a:solidFill>
                  <a:srgbClr val="F0C674"/>
                </a:solidFill>
                <a:latin typeface="Consolas" panose="020B0609020204030204" pitchFamily="49" charset="0"/>
              </a:rPr>
              <a:t>a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href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=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"/hello-world"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&gt;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Hello World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&lt;/</a:t>
            </a:r>
            <a:r>
              <a:rPr lang="en-SG" sz="3600" dirty="0">
                <a:solidFill>
                  <a:srgbClr val="F0C674"/>
                </a:solidFill>
                <a:latin typeface="Consolas" panose="020B0609020204030204" pitchFamily="49" charset="0"/>
              </a:rPr>
              <a:t>a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&gt;&lt;</a:t>
            </a:r>
            <a:r>
              <a:rPr lang="en-SG" sz="3600" dirty="0" err="1">
                <a:solidFill>
                  <a:srgbClr val="F0C674"/>
                </a:solidFill>
                <a:latin typeface="Consolas" panose="020B0609020204030204" pitchFamily="49" charset="0"/>
              </a:rPr>
              <a:t>br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 /&gt;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&lt;/</a:t>
            </a:r>
            <a:r>
              <a:rPr lang="en-SG" sz="3600" dirty="0">
                <a:solidFill>
                  <a:srgbClr val="F0C674"/>
                </a:solidFill>
                <a:latin typeface="Consolas" panose="020B0609020204030204" pitchFamily="49" charset="0"/>
              </a:rPr>
              <a:t>p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&gt;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endParaRPr lang="en-SG" sz="3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&lt;</a:t>
            </a:r>
            <a:r>
              <a:rPr lang="en-SG" sz="3600" dirty="0">
                <a:solidFill>
                  <a:srgbClr val="F0C674"/>
                </a:solidFill>
                <a:latin typeface="Consolas" panose="020B0609020204030204" pitchFamily="49" charset="0"/>
              </a:rPr>
              <a:t>p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&gt;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&lt;</a:t>
            </a:r>
            <a:r>
              <a:rPr lang="en-SG" sz="3600" dirty="0" err="1">
                <a:solidFill>
                  <a:srgbClr val="F0C674"/>
                </a:solidFill>
                <a:latin typeface="Consolas" panose="020B0609020204030204" pitchFamily="49" charset="0"/>
              </a:rPr>
              <a:t>NavLink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 </a:t>
            </a:r>
            <a:r>
              <a:rPr lang="en-SG" sz="3600" dirty="0" err="1">
                <a:solidFill>
                  <a:srgbClr val="81A2BE"/>
                </a:solidFill>
                <a:latin typeface="Consolas" panose="020B0609020204030204" pitchFamily="49" charset="0"/>
              </a:rPr>
              <a:t>href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=</a:t>
            </a:r>
            <a:r>
              <a:rPr lang="en-SG" sz="3600" dirty="0">
                <a:solidFill>
                  <a:srgbClr val="B5BD68"/>
                </a:solidFill>
                <a:latin typeface="Consolas" panose="020B0609020204030204" pitchFamily="49" charset="0"/>
              </a:rPr>
              <a:t>"/hello-universe"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&gt;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Hello Universe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&lt;/</a:t>
            </a:r>
            <a:r>
              <a:rPr lang="en-SG" sz="3600" dirty="0" err="1">
                <a:solidFill>
                  <a:srgbClr val="F0C674"/>
                </a:solidFill>
                <a:latin typeface="Consolas" panose="020B0609020204030204" pitchFamily="49" charset="0"/>
              </a:rPr>
              <a:t>NavLink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&gt;&lt;</a:t>
            </a:r>
            <a:r>
              <a:rPr lang="en-SG" sz="3600" dirty="0" err="1">
                <a:solidFill>
                  <a:srgbClr val="F0C674"/>
                </a:solidFill>
                <a:latin typeface="Consolas" panose="020B0609020204030204" pitchFamily="49" charset="0"/>
              </a:rPr>
              <a:t>br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 /&gt;</a:t>
            </a:r>
            <a:r>
              <a:rPr lang="en-SG" sz="3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457200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SG" sz="3600">
                <a:solidFill>
                  <a:srgbClr val="81A2BE"/>
                </a:solidFill>
                <a:latin typeface="Consolas" panose="020B0609020204030204" pitchFamily="49" charset="0"/>
              </a:rPr>
              <a:t>&lt;/</a:t>
            </a:r>
            <a:r>
              <a:rPr lang="en-SG" sz="3600" dirty="0">
                <a:solidFill>
                  <a:srgbClr val="F0C674"/>
                </a:solidFill>
                <a:latin typeface="Consolas" panose="020B0609020204030204" pitchFamily="49" charset="0"/>
              </a:rPr>
              <a:t>p</a:t>
            </a:r>
            <a:r>
              <a:rPr lang="en-SG" sz="3600" dirty="0">
                <a:solidFill>
                  <a:srgbClr val="81A2BE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1222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A0DBD7-94F2-4F2C-B82D-B0DC360D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57333B-22ED-47CF-8890-3978CBB1377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24712945" cy="13993091"/>
          </a:xfrm>
        </p:spPr>
      </p:pic>
    </p:spTree>
    <p:extLst>
      <p:ext uri="{BB962C8B-B14F-4D97-AF65-F5344CB8AC3E}">
        <p14:creationId xmlns:p14="http://schemas.microsoft.com/office/powerpoint/2010/main" val="22402134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Ben Ishiyama-Levy</a:t>
            </a:r>
          </a:p>
          <a:p>
            <a:r>
              <a:rPr lang="en-US" dirty="0"/>
              <a:t>Xamarin MVP – Microsoft MVP </a:t>
            </a:r>
            <a:br>
              <a:rPr lang="en-US" dirty="0"/>
            </a:br>
            <a:r>
              <a:rPr lang="en-US" dirty="0"/>
              <a:t>CEO - Xamariners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35894ED-3CD9-489E-8706-964701C663B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6" r="14936"/>
          <a:stretch>
            <a:fillRect/>
          </a:stretch>
        </p:blipFill>
        <p:spPr>
          <a:xfrm>
            <a:off x="0" y="-33338"/>
            <a:ext cx="8148638" cy="13481051"/>
          </a:xfrm>
        </p:spPr>
      </p:pic>
    </p:spTree>
    <p:extLst>
      <p:ext uri="{BB962C8B-B14F-4D97-AF65-F5344CB8AC3E}">
        <p14:creationId xmlns:p14="http://schemas.microsoft.com/office/powerpoint/2010/main" val="41141180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6103890" cy="2286000"/>
          </a:xfrm>
        </p:spPr>
        <p:txBody>
          <a:bodyPr/>
          <a:lstStyle/>
          <a:p>
            <a:r>
              <a:rPr lang="en-US" dirty="0"/>
              <a:t>The Times They Are a-</a:t>
            </a:r>
            <a:r>
              <a:rPr lang="en-US" dirty="0" err="1"/>
              <a:t>Changin</a:t>
            </a:r>
            <a:r>
              <a:rPr lang="en-US" dirty="0"/>
              <a:t>'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5087" y="2754312"/>
            <a:ext cx="21328969" cy="9432279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Server Stack is complemented by many new client side tech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Developers have to learn and master these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Different Languages between back and front end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Desirable to achieve Full-Stack profile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6831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FBEDC2-2964-4E81-9B2B-8789B9FD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Within Microsoft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859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48F-8443-4572-B382-21E3DBF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100584"/>
            <a:ext cx="16103890" cy="2286000"/>
          </a:xfrm>
        </p:spPr>
        <p:txBody>
          <a:bodyPr/>
          <a:lstStyle/>
          <a:p>
            <a:r>
              <a:rPr lang="en-US" dirty="0"/>
              <a:t>ASP.net Evolution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C0D-8DF4-449F-9765-F2E448474E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5087" y="2754312"/>
            <a:ext cx="21328969" cy="9432279"/>
          </a:xfrm>
        </p:spPr>
        <p:txBody>
          <a:bodyPr>
            <a:normAutofit fontScale="77500" lnSpcReduction="2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A long time ago, Microsoft Dev = Windows Dev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ASP.net Webforms: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r>
              <a:rPr lang="en-US" dirty="0"/>
              <a:t>Reproduce Windows Dev model for Web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r>
              <a:rPr lang="en-US" dirty="0"/>
              <a:t>Hide Web Development pipes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r>
              <a:rPr lang="en-US" dirty="0"/>
              <a:t>Mostly Server Side</a:t>
            </a:r>
          </a:p>
          <a:p>
            <a:pPr lvl="1" indent="0">
              <a:buNone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AJAX: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r>
              <a:rPr lang="en-US" dirty="0"/>
              <a:t>Created by MSFT for office online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r>
              <a:rPr lang="en-US" dirty="0"/>
              <a:t>ASP.net AJAX toolkit =&gt; magic client development benefits without client development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ASP.net MVC: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r>
              <a:rPr lang="en-US" dirty="0"/>
              <a:t>Embraces front end technologies</a:t>
            </a:r>
          </a:p>
          <a:p>
            <a:pPr marL="1379538" lvl="1" indent="-685800">
              <a:buFont typeface="Arial" panose="020B0604020202020204" pitchFamily="34" charset="0"/>
              <a:buChar char="•"/>
            </a:pPr>
            <a:r>
              <a:rPr lang="en-US" dirty="0"/>
              <a:t>Client scripting (JavaScript) =&gt; First class citizen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05111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rgbClr val="2B3951"/>
      </a:dk1>
      <a:lt1>
        <a:sysClr val="window" lastClr="FFFFFF"/>
      </a:lt1>
      <a:dk2>
        <a:srgbClr val="2F255A"/>
      </a:dk2>
      <a:lt2>
        <a:srgbClr val="FFFFFF"/>
      </a:lt2>
      <a:accent1>
        <a:srgbClr val="4FCAE7"/>
      </a:accent1>
      <a:accent2>
        <a:srgbClr val="9378CC"/>
      </a:accent2>
      <a:accent3>
        <a:srgbClr val="7AD5C9"/>
      </a:accent3>
      <a:accent4>
        <a:srgbClr val="F56D50"/>
      </a:accent4>
      <a:accent5>
        <a:srgbClr val="B8E67B"/>
      </a:accent5>
      <a:accent6>
        <a:srgbClr val="76828A"/>
      </a:accent6>
      <a:hlink>
        <a:srgbClr val="FFFFFF"/>
      </a:hlink>
      <a:folHlink>
        <a:srgbClr val="4FCAE7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Segoe UI Semilight"/>
        <a:ea typeface="Segoe UI Semilight"/>
        <a:cs typeface="Segoe UI Semilight"/>
      </a:majorFont>
      <a:minorFont>
        <a:latin typeface="Segoe UI"/>
        <a:ea typeface="Segoe UI"/>
        <a:cs typeface="Segoe UI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90000"/>
          </a:lnSpc>
          <a:spcBef>
            <a:spcPts val="3500"/>
          </a:spcBef>
          <a:spcAft>
            <a:spcPts val="0"/>
          </a:spcAft>
          <a:buClrTx/>
          <a:buSzTx/>
          <a:buFontTx/>
          <a:buNone/>
          <a:tabLst/>
          <a:defRPr kumimoji="0" sz="45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500" b="1" i="0" u="none" strike="noStrike" cap="none" spc="0" normalizeH="0" baseline="0">
            <a:ln>
              <a:noFill/>
            </a:ln>
            <a:solidFill>
              <a:srgbClr val="3B99D4"/>
            </a:solidFill>
            <a:effectLst/>
            <a:uFillTx/>
            <a:latin typeface="+mn-lt"/>
            <a:ea typeface="+mn-ea"/>
            <a:cs typeface="+mn-cs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7759</TotalTime>
  <Words>2752</Words>
  <Application>Microsoft Office PowerPoint</Application>
  <PresentationFormat>Custom</PresentationFormat>
  <Paragraphs>530</Paragraphs>
  <Slides>60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.AppleSystemUIFont</vt:lpstr>
      <vt:lpstr>Arial</vt:lpstr>
      <vt:lpstr>Avenir Roman</vt:lpstr>
      <vt:lpstr>Calibri</vt:lpstr>
      <vt:lpstr>Consolas</vt:lpstr>
      <vt:lpstr>Menlo</vt:lpstr>
      <vt:lpstr>Menlo Regular</vt:lpstr>
      <vt:lpstr>Segoe UI</vt:lpstr>
      <vt:lpstr>Segoe UI Semibold</vt:lpstr>
      <vt:lpstr>Work Sans</vt:lpstr>
      <vt:lpstr>Custom Design</vt:lpstr>
      <vt:lpstr>PowerPoint Presentation</vt:lpstr>
      <vt:lpstr>PowerPoint Presentation</vt:lpstr>
      <vt:lpstr>Intro to Blazor</vt:lpstr>
      <vt:lpstr>Software  is eating  the world</vt:lpstr>
      <vt:lpstr>And the web is eating software</vt:lpstr>
      <vt:lpstr>PowerPoint Presentation</vt:lpstr>
      <vt:lpstr>The Times They Are a-Changin'</vt:lpstr>
      <vt:lpstr>Within Microsoft</vt:lpstr>
      <vt:lpstr>ASP.net Evolution</vt:lpstr>
      <vt:lpstr>Confusion &amp; Antipatterns</vt:lpstr>
      <vt:lpstr>Evolution of Back / Front separation </vt:lpstr>
      <vt:lpstr>Keeping up with frameworks trends</vt:lpstr>
      <vt:lpstr>What is Blazor?</vt:lpstr>
      <vt:lpstr>Web Assembly</vt:lpstr>
      <vt:lpstr>Web Assembly and C#</vt:lpstr>
      <vt:lpstr>Web Assembly and Mono</vt:lpstr>
      <vt:lpstr>Blazor Boot Process</vt:lpstr>
      <vt:lpstr>Size Matters</vt:lpstr>
      <vt:lpstr>About Razor</vt:lpstr>
      <vt:lpstr>HTML Output</vt:lpstr>
      <vt:lpstr>HTML Output</vt:lpstr>
      <vt:lpstr>HTML Output</vt:lpstr>
      <vt:lpstr>Renderer</vt:lpstr>
      <vt:lpstr>Get Blazor</vt:lpstr>
      <vt:lpstr>Get Blazor Bits</vt:lpstr>
      <vt:lpstr>Check the Blazor bits</vt:lpstr>
      <vt:lpstr>Binding</vt:lpstr>
      <vt:lpstr>One-Way Data Binding</vt:lpstr>
      <vt:lpstr>One-Way Data Binding</vt:lpstr>
      <vt:lpstr>One-Way Data Binding</vt:lpstr>
      <vt:lpstr>One-Way Data Binding</vt:lpstr>
      <vt:lpstr>One-Way Data Binding</vt:lpstr>
      <vt:lpstr>Two-Way Data Binding</vt:lpstr>
      <vt:lpstr>Two-Way Data Binding</vt:lpstr>
      <vt:lpstr>Two-Way Data Binding</vt:lpstr>
      <vt:lpstr>Two-Way Data Binding</vt:lpstr>
      <vt:lpstr>Bind value to child component</vt:lpstr>
      <vt:lpstr>Bind value to child component (Parent)</vt:lpstr>
      <vt:lpstr>Bind value to child component (Child)</vt:lpstr>
      <vt:lpstr>Manually Trigger UI Refresh </vt:lpstr>
      <vt:lpstr>Manually Trigger UI Refresh</vt:lpstr>
      <vt:lpstr>Event Binding </vt:lpstr>
      <vt:lpstr>Event Binding</vt:lpstr>
      <vt:lpstr>Components</vt:lpstr>
      <vt:lpstr>Dynamic Component </vt:lpstr>
      <vt:lpstr>Dynamic Component</vt:lpstr>
      <vt:lpstr>Render Fragments </vt:lpstr>
      <vt:lpstr>Render Fragments</vt:lpstr>
      <vt:lpstr>Layouts</vt:lpstr>
      <vt:lpstr>Layouts</vt:lpstr>
      <vt:lpstr>Layouts</vt:lpstr>
      <vt:lpstr>Create Layout</vt:lpstr>
      <vt:lpstr>Consume Layout</vt:lpstr>
      <vt:lpstr>Router</vt:lpstr>
      <vt:lpstr>Router</vt:lpstr>
      <vt:lpstr>Route Templates</vt:lpstr>
      <vt:lpstr>Router Templates</vt:lpstr>
      <vt:lpstr>Router Templates Parameters</vt:lpstr>
      <vt:lpstr>Links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Guidelines</dc:title>
  <dc:creator>varief</dc:creator>
  <cp:lastModifiedBy>Ben Xamariners</cp:lastModifiedBy>
  <cp:revision>315</cp:revision>
  <cp:lastPrinted>2015-12-14T23:08:45Z</cp:lastPrinted>
  <dcterms:modified xsi:type="dcterms:W3CDTF">2018-04-19T10:17:56Z</dcterms:modified>
</cp:coreProperties>
</file>