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Inter Bold" charset="1" panose="020B0802030000000004"/>
      <p:regular r:id="rId20"/>
    </p:embeddedFont>
    <p:embeddedFont>
      <p:font typeface="Inter Ultra-Bold" charset="1" panose="02000503000000020004"/>
      <p:regular r:id="rId21"/>
    </p:embeddedFont>
    <p:embeddedFont>
      <p:font typeface="Inter" charset="1" panose="020B0502030000000004"/>
      <p:regular r:id="rId22"/>
    </p:embeddedFont>
    <p:embeddedFont>
      <p:font typeface="Inter Medium" charset="1" panose="02000503000000020004"/>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450574" y="7552175"/>
            <a:ext cx="5469649" cy="5469649"/>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3"/>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2818351" y="-3542384"/>
            <a:ext cx="5469649" cy="546964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3"/>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6478877" y="-504069"/>
            <a:ext cx="3065539" cy="306553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3"/>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5329873" y="639129"/>
            <a:ext cx="10223303" cy="1288136"/>
          </a:xfrm>
          <a:custGeom>
            <a:avLst/>
            <a:gdLst/>
            <a:ahLst/>
            <a:cxnLst/>
            <a:rect r="r" b="b" t="t" l="l"/>
            <a:pathLst>
              <a:path h="1288136" w="10223303">
                <a:moveTo>
                  <a:pt x="0" y="0"/>
                </a:moveTo>
                <a:lnTo>
                  <a:pt x="10223302" y="0"/>
                </a:lnTo>
                <a:lnTo>
                  <a:pt x="10223302" y="1288136"/>
                </a:lnTo>
                <a:lnTo>
                  <a:pt x="0" y="1288136"/>
                </a:lnTo>
                <a:lnTo>
                  <a:pt x="0" y="0"/>
                </a:lnTo>
                <a:close/>
              </a:path>
            </a:pathLst>
          </a:custGeom>
          <a:blipFill>
            <a:blip r:embed="rId2"/>
            <a:stretch>
              <a:fillRect l="0" t="0" r="0" b="0"/>
            </a:stretch>
          </a:blipFill>
        </p:spPr>
      </p:sp>
      <p:sp>
        <p:nvSpPr>
          <p:cNvPr name="TextBox 12" id="12"/>
          <p:cNvSpPr txBox="true"/>
          <p:nvPr/>
        </p:nvSpPr>
        <p:spPr>
          <a:xfrm rot="0">
            <a:off x="2965727" y="2927016"/>
            <a:ext cx="12356547" cy="635436"/>
          </a:xfrm>
          <a:prstGeom prst="rect">
            <a:avLst/>
          </a:prstGeom>
        </p:spPr>
        <p:txBody>
          <a:bodyPr anchor="t" rtlCol="false" tIns="0" lIns="0" bIns="0" rIns="0">
            <a:spAutoFit/>
          </a:bodyPr>
          <a:lstStyle/>
          <a:p>
            <a:pPr algn="ctr">
              <a:lnSpc>
                <a:spcPts val="4677"/>
              </a:lnSpc>
            </a:pPr>
            <a:r>
              <a:rPr lang="en-US" b="true" sz="4677">
                <a:solidFill>
                  <a:srgbClr val="000000"/>
                </a:solidFill>
                <a:latin typeface="Inter Bold"/>
                <a:ea typeface="Inter Bold"/>
                <a:cs typeface="Inter Bold"/>
                <a:sym typeface="Inter Bold"/>
              </a:rPr>
              <a:t>DỰ ÁN HỆ ĐIỀU HÀNH &amp; MẠNG MÁY TÍNH</a:t>
            </a:r>
          </a:p>
        </p:txBody>
      </p:sp>
      <p:sp>
        <p:nvSpPr>
          <p:cNvPr name="TextBox 13" id="13"/>
          <p:cNvSpPr txBox="true"/>
          <p:nvPr/>
        </p:nvSpPr>
        <p:spPr>
          <a:xfrm rot="0">
            <a:off x="3107852" y="4016530"/>
            <a:ext cx="12072296" cy="2130114"/>
          </a:xfrm>
          <a:prstGeom prst="rect">
            <a:avLst/>
          </a:prstGeom>
        </p:spPr>
        <p:txBody>
          <a:bodyPr anchor="t" rtlCol="false" tIns="0" lIns="0" bIns="0" rIns="0">
            <a:spAutoFit/>
          </a:bodyPr>
          <a:lstStyle/>
          <a:p>
            <a:pPr algn="ctr">
              <a:lnSpc>
                <a:spcPts val="8506"/>
              </a:lnSpc>
            </a:pPr>
            <a:r>
              <a:rPr lang="en-US" sz="6076" b="true">
                <a:solidFill>
                  <a:srgbClr val="000000"/>
                </a:solidFill>
                <a:latin typeface="Inter Bold"/>
                <a:ea typeface="Inter Bold"/>
                <a:cs typeface="Inter Bold"/>
                <a:sym typeface="Inter Bold"/>
              </a:rPr>
              <a:t>Đề tài: Xây dựng tiện ích phục vụ quản trị LAN</a:t>
            </a:r>
          </a:p>
        </p:txBody>
      </p:sp>
      <p:grpSp>
        <p:nvGrpSpPr>
          <p:cNvPr name="Group 14" id="14"/>
          <p:cNvGrpSpPr/>
          <p:nvPr/>
        </p:nvGrpSpPr>
        <p:grpSpPr>
          <a:xfrm rot="0">
            <a:off x="8480458" y="6734939"/>
            <a:ext cx="4276475" cy="1259278"/>
            <a:chOff x="0" y="0"/>
            <a:chExt cx="5701967" cy="1679038"/>
          </a:xfrm>
        </p:grpSpPr>
        <p:grpSp>
          <p:nvGrpSpPr>
            <p:cNvPr name="Group 15" id="15"/>
            <p:cNvGrpSpPr/>
            <p:nvPr/>
          </p:nvGrpSpPr>
          <p:grpSpPr>
            <a:xfrm rot="0">
              <a:off x="0" y="0"/>
              <a:ext cx="5701967" cy="1679038"/>
              <a:chOff x="0" y="0"/>
              <a:chExt cx="1779463" cy="523992"/>
            </a:xfrm>
          </p:grpSpPr>
          <p:sp>
            <p:nvSpPr>
              <p:cNvPr name="Freeform 16" id="16"/>
              <p:cNvSpPr/>
              <p:nvPr/>
            </p:nvSpPr>
            <p:spPr>
              <a:xfrm flipH="false" flipV="false" rot="0">
                <a:off x="0" y="0"/>
                <a:ext cx="1779463" cy="523992"/>
              </a:xfrm>
              <a:custGeom>
                <a:avLst/>
                <a:gdLst/>
                <a:ahLst/>
                <a:cxnLst/>
                <a:rect r="r" b="b" t="t" l="l"/>
                <a:pathLst>
                  <a:path h="523992" w="1779463">
                    <a:moveTo>
                      <a:pt x="0" y="0"/>
                    </a:moveTo>
                    <a:lnTo>
                      <a:pt x="1779463" y="0"/>
                    </a:lnTo>
                    <a:lnTo>
                      <a:pt x="1779463" y="523992"/>
                    </a:lnTo>
                    <a:lnTo>
                      <a:pt x="0" y="523992"/>
                    </a:lnTo>
                    <a:close/>
                  </a:path>
                </a:pathLst>
              </a:custGeom>
              <a:solidFill>
                <a:srgbClr val="FFF6E3">
                  <a:alpha val="74902"/>
                </a:srgbClr>
              </a:solidFill>
            </p:spPr>
          </p:sp>
          <p:sp>
            <p:nvSpPr>
              <p:cNvPr name="TextBox 17" id="17"/>
              <p:cNvSpPr txBox="true"/>
              <p:nvPr/>
            </p:nvSpPr>
            <p:spPr>
              <a:xfrm>
                <a:off x="0" y="-38100"/>
                <a:ext cx="1779463" cy="562092"/>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936148" y="526300"/>
              <a:ext cx="3829672" cy="578813"/>
            </a:xfrm>
            <a:prstGeom prst="rect">
              <a:avLst/>
            </a:prstGeom>
          </p:spPr>
          <p:txBody>
            <a:bodyPr anchor="t" rtlCol="false" tIns="0" lIns="0" bIns="0" rIns="0">
              <a:spAutoFit/>
            </a:bodyPr>
            <a:lstStyle/>
            <a:p>
              <a:pPr algn="ctr">
                <a:lnSpc>
                  <a:spcPts val="3661"/>
                </a:lnSpc>
              </a:pPr>
              <a:r>
                <a:rPr lang="en-US" sz="2615" b="true">
                  <a:solidFill>
                    <a:srgbClr val="000000"/>
                  </a:solidFill>
                  <a:latin typeface="Inter Ultra-Bold"/>
                  <a:ea typeface="Inter Ultra-Bold"/>
                  <a:cs typeface="Inter Ultra-Bold"/>
                  <a:sym typeface="Inter Ultra-Bold"/>
                </a:rPr>
                <a:t>Đặng Văn Cường</a:t>
              </a:r>
            </a:p>
          </p:txBody>
        </p:sp>
      </p:grpSp>
      <p:grpSp>
        <p:nvGrpSpPr>
          <p:cNvPr name="Group 19" id="19"/>
          <p:cNvGrpSpPr/>
          <p:nvPr/>
        </p:nvGrpSpPr>
        <p:grpSpPr>
          <a:xfrm rot="0">
            <a:off x="13195083" y="6734939"/>
            <a:ext cx="4276475" cy="1208587"/>
            <a:chOff x="0" y="0"/>
            <a:chExt cx="1779463" cy="502899"/>
          </a:xfrm>
        </p:grpSpPr>
        <p:sp>
          <p:nvSpPr>
            <p:cNvPr name="Freeform 20" id="20"/>
            <p:cNvSpPr/>
            <p:nvPr/>
          </p:nvSpPr>
          <p:spPr>
            <a:xfrm flipH="false" flipV="false" rot="0">
              <a:off x="0" y="0"/>
              <a:ext cx="1779463" cy="502899"/>
            </a:xfrm>
            <a:custGeom>
              <a:avLst/>
              <a:gdLst/>
              <a:ahLst/>
              <a:cxnLst/>
              <a:rect r="r" b="b" t="t" l="l"/>
              <a:pathLst>
                <a:path h="502899" w="1779463">
                  <a:moveTo>
                    <a:pt x="0" y="0"/>
                  </a:moveTo>
                  <a:lnTo>
                    <a:pt x="1779463" y="0"/>
                  </a:lnTo>
                  <a:lnTo>
                    <a:pt x="1779463" y="502899"/>
                  </a:lnTo>
                  <a:lnTo>
                    <a:pt x="0" y="502899"/>
                  </a:lnTo>
                  <a:close/>
                </a:path>
              </a:pathLst>
            </a:custGeom>
            <a:solidFill>
              <a:srgbClr val="FFF6E3">
                <a:alpha val="74902"/>
              </a:srgbClr>
            </a:solidFill>
          </p:spPr>
        </p:sp>
        <p:sp>
          <p:nvSpPr>
            <p:cNvPr name="TextBox 21" id="21"/>
            <p:cNvSpPr txBox="true"/>
            <p:nvPr/>
          </p:nvSpPr>
          <p:spPr>
            <a:xfrm>
              <a:off x="0" y="-38100"/>
              <a:ext cx="1779463" cy="540999"/>
            </a:xfrm>
            <a:prstGeom prst="rect">
              <a:avLst/>
            </a:prstGeom>
          </p:spPr>
          <p:txBody>
            <a:bodyPr anchor="ctr" rtlCol="false" tIns="32154" lIns="32154" bIns="32154" rIns="32154"/>
            <a:lstStyle/>
            <a:p>
              <a:pPr algn="ctr">
                <a:lnSpc>
                  <a:spcPts val="2659"/>
                </a:lnSpc>
              </a:pPr>
            </a:p>
          </p:txBody>
        </p:sp>
      </p:grpSp>
      <p:sp>
        <p:nvSpPr>
          <p:cNvPr name="TextBox 22" id="22"/>
          <p:cNvSpPr txBox="true"/>
          <p:nvPr/>
        </p:nvSpPr>
        <p:spPr>
          <a:xfrm rot="0">
            <a:off x="13382578" y="7124726"/>
            <a:ext cx="3901486" cy="446016"/>
          </a:xfrm>
          <a:prstGeom prst="rect">
            <a:avLst/>
          </a:prstGeom>
        </p:spPr>
        <p:txBody>
          <a:bodyPr anchor="t" rtlCol="false" tIns="0" lIns="0" bIns="0" rIns="0">
            <a:spAutoFit/>
          </a:bodyPr>
          <a:lstStyle/>
          <a:p>
            <a:pPr algn="ctr">
              <a:lnSpc>
                <a:spcPts val="3661"/>
              </a:lnSpc>
            </a:pPr>
            <a:r>
              <a:rPr lang="en-US" sz="2615" b="true">
                <a:solidFill>
                  <a:srgbClr val="000000"/>
                </a:solidFill>
                <a:latin typeface="Inter Ultra-Bold"/>
                <a:ea typeface="Inter Ultra-Bold"/>
                <a:cs typeface="Inter Ultra-Bold"/>
                <a:sym typeface="Inter Ultra-Bold"/>
              </a:rPr>
              <a:t>Siphanthong Xanakone</a:t>
            </a:r>
          </a:p>
        </p:txBody>
      </p:sp>
      <p:sp>
        <p:nvSpPr>
          <p:cNvPr name="TextBox 23" id="23"/>
          <p:cNvSpPr txBox="true"/>
          <p:nvPr/>
        </p:nvSpPr>
        <p:spPr>
          <a:xfrm rot="0">
            <a:off x="3459354" y="7150334"/>
            <a:ext cx="4895720" cy="420408"/>
          </a:xfrm>
          <a:prstGeom prst="rect">
            <a:avLst/>
          </a:prstGeom>
        </p:spPr>
        <p:txBody>
          <a:bodyPr anchor="t" rtlCol="false" tIns="0" lIns="0" bIns="0" rIns="0">
            <a:spAutoFit/>
          </a:bodyPr>
          <a:lstStyle/>
          <a:p>
            <a:pPr algn="ctr">
              <a:lnSpc>
                <a:spcPts val="3138"/>
              </a:lnSpc>
            </a:pPr>
            <a:r>
              <a:rPr lang="en-US" b="true" sz="3138">
                <a:solidFill>
                  <a:srgbClr val="000000"/>
                </a:solidFill>
                <a:latin typeface="Inter Bold"/>
                <a:ea typeface="Inter Bold"/>
                <a:cs typeface="Inter Bold"/>
                <a:sym typeface="Inter Bold"/>
              </a:rPr>
              <a:t>SINH VIÊN THỰC HIỆN:</a:t>
            </a:r>
          </a:p>
        </p:txBody>
      </p:sp>
      <p:sp>
        <p:nvSpPr>
          <p:cNvPr name="TextBox 24" id="24"/>
          <p:cNvSpPr txBox="true"/>
          <p:nvPr/>
        </p:nvSpPr>
        <p:spPr>
          <a:xfrm rot="0">
            <a:off x="3692944" y="8859692"/>
            <a:ext cx="5881587" cy="413097"/>
          </a:xfrm>
          <a:prstGeom prst="rect">
            <a:avLst/>
          </a:prstGeom>
        </p:spPr>
        <p:txBody>
          <a:bodyPr anchor="t" rtlCol="false" tIns="0" lIns="0" bIns="0" rIns="0">
            <a:spAutoFit/>
          </a:bodyPr>
          <a:lstStyle/>
          <a:p>
            <a:pPr algn="l">
              <a:lnSpc>
                <a:spcPts val="3138"/>
              </a:lnSpc>
            </a:pPr>
            <a:r>
              <a:rPr lang="en-US" b="true" sz="3138">
                <a:solidFill>
                  <a:srgbClr val="000000"/>
                </a:solidFill>
                <a:latin typeface="Inter Bold"/>
                <a:ea typeface="Inter Bold"/>
                <a:cs typeface="Inter Bold"/>
                <a:sym typeface="Inter Bold"/>
              </a:rPr>
              <a:t>GIẢNG VIÊN HƯỚNG DẪN: </a:t>
            </a:r>
          </a:p>
        </p:txBody>
      </p:sp>
      <p:grpSp>
        <p:nvGrpSpPr>
          <p:cNvPr name="Group 25" id="25"/>
          <p:cNvGrpSpPr/>
          <p:nvPr/>
        </p:nvGrpSpPr>
        <p:grpSpPr>
          <a:xfrm rot="0">
            <a:off x="9293597" y="8433372"/>
            <a:ext cx="4744073" cy="1165328"/>
            <a:chOff x="0" y="0"/>
            <a:chExt cx="1974033" cy="484899"/>
          </a:xfrm>
        </p:grpSpPr>
        <p:sp>
          <p:nvSpPr>
            <p:cNvPr name="Freeform 26" id="26"/>
            <p:cNvSpPr/>
            <p:nvPr/>
          </p:nvSpPr>
          <p:spPr>
            <a:xfrm flipH="false" flipV="false" rot="0">
              <a:off x="0" y="0"/>
              <a:ext cx="1974033" cy="484899"/>
            </a:xfrm>
            <a:custGeom>
              <a:avLst/>
              <a:gdLst/>
              <a:ahLst/>
              <a:cxnLst/>
              <a:rect r="r" b="b" t="t" l="l"/>
              <a:pathLst>
                <a:path h="484899" w="1974033">
                  <a:moveTo>
                    <a:pt x="0" y="0"/>
                  </a:moveTo>
                  <a:lnTo>
                    <a:pt x="1974033" y="0"/>
                  </a:lnTo>
                  <a:lnTo>
                    <a:pt x="1974033" y="484899"/>
                  </a:lnTo>
                  <a:lnTo>
                    <a:pt x="0" y="484899"/>
                  </a:lnTo>
                  <a:close/>
                </a:path>
              </a:pathLst>
            </a:custGeom>
            <a:solidFill>
              <a:srgbClr val="FFF6E3">
                <a:alpha val="74902"/>
              </a:srgbClr>
            </a:solidFill>
          </p:spPr>
        </p:sp>
        <p:sp>
          <p:nvSpPr>
            <p:cNvPr name="TextBox 27" id="27"/>
            <p:cNvSpPr txBox="true"/>
            <p:nvPr/>
          </p:nvSpPr>
          <p:spPr>
            <a:xfrm>
              <a:off x="0" y="-38100"/>
              <a:ext cx="1974033" cy="522999"/>
            </a:xfrm>
            <a:prstGeom prst="rect">
              <a:avLst/>
            </a:prstGeom>
          </p:spPr>
          <p:txBody>
            <a:bodyPr anchor="ctr" rtlCol="false" tIns="32154" lIns="32154" bIns="32154" rIns="32154"/>
            <a:lstStyle/>
            <a:p>
              <a:pPr algn="ctr">
                <a:lnSpc>
                  <a:spcPts val="2659"/>
                </a:lnSpc>
              </a:pPr>
            </a:p>
          </p:txBody>
        </p:sp>
      </p:grpSp>
      <p:sp>
        <p:nvSpPr>
          <p:cNvPr name="TextBox 28" id="28"/>
          <p:cNvSpPr txBox="true"/>
          <p:nvPr/>
        </p:nvSpPr>
        <p:spPr>
          <a:xfrm rot="0">
            <a:off x="9574531" y="8769216"/>
            <a:ext cx="4266314" cy="446016"/>
          </a:xfrm>
          <a:prstGeom prst="rect">
            <a:avLst/>
          </a:prstGeom>
        </p:spPr>
        <p:txBody>
          <a:bodyPr anchor="t" rtlCol="false" tIns="0" lIns="0" bIns="0" rIns="0">
            <a:spAutoFit/>
          </a:bodyPr>
          <a:lstStyle/>
          <a:p>
            <a:pPr algn="ctr">
              <a:lnSpc>
                <a:spcPts val="3661"/>
              </a:lnSpc>
            </a:pPr>
            <a:r>
              <a:rPr lang="en-US" sz="2615" b="true">
                <a:solidFill>
                  <a:srgbClr val="000000"/>
                </a:solidFill>
                <a:latin typeface="Inter Ultra-Bold"/>
                <a:ea typeface="Inter Ultra-Bold"/>
                <a:cs typeface="Inter Ultra-Bold"/>
                <a:sym typeface="Inter Ultra-Bold"/>
              </a:rPr>
              <a:t>Th.S Nguyễn Văn Nguyên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28700"/>
            <a:ext cx="18500613" cy="9619741"/>
            <a:chOff x="0" y="0"/>
            <a:chExt cx="4872589" cy="2533594"/>
          </a:xfrm>
        </p:grpSpPr>
        <p:sp>
          <p:nvSpPr>
            <p:cNvPr name="Freeform 3" id="3"/>
            <p:cNvSpPr/>
            <p:nvPr/>
          </p:nvSpPr>
          <p:spPr>
            <a:xfrm flipH="false" flipV="false" rot="0">
              <a:off x="0" y="0"/>
              <a:ext cx="4872589" cy="2533594"/>
            </a:xfrm>
            <a:custGeom>
              <a:avLst/>
              <a:gdLst/>
              <a:ahLst/>
              <a:cxnLst/>
              <a:rect r="r" b="b" t="t" l="l"/>
              <a:pathLst>
                <a:path h="2533594" w="4872589">
                  <a:moveTo>
                    <a:pt x="0" y="0"/>
                  </a:moveTo>
                  <a:lnTo>
                    <a:pt x="4872589" y="0"/>
                  </a:lnTo>
                  <a:lnTo>
                    <a:pt x="4872589" y="2533594"/>
                  </a:lnTo>
                  <a:lnTo>
                    <a:pt x="0" y="2533594"/>
                  </a:lnTo>
                  <a:close/>
                </a:path>
              </a:pathLst>
            </a:custGeom>
            <a:solidFill>
              <a:srgbClr val="FFF6E3"/>
            </a:solidFill>
          </p:spPr>
        </p:sp>
        <p:sp>
          <p:nvSpPr>
            <p:cNvPr name="TextBox 4" id="4"/>
            <p:cNvSpPr txBox="true"/>
            <p:nvPr/>
          </p:nvSpPr>
          <p:spPr>
            <a:xfrm>
              <a:off x="0" y="-38100"/>
              <a:ext cx="4872589" cy="2571694"/>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574369" y="1152525"/>
            <a:ext cx="17139261" cy="9001939"/>
            <a:chOff x="0" y="0"/>
            <a:chExt cx="22852348" cy="12002585"/>
          </a:xfrm>
        </p:grpSpPr>
        <p:pic>
          <p:nvPicPr>
            <p:cNvPr name="Picture 6" id="6"/>
            <p:cNvPicPr>
              <a:picLocks noChangeAspect="true"/>
            </p:cNvPicPr>
            <p:nvPr/>
          </p:nvPicPr>
          <p:blipFill>
            <a:blip r:embed="rId2"/>
            <a:srcRect l="0" t="567" r="0" b="567"/>
            <a:stretch>
              <a:fillRect/>
            </a:stretch>
          </p:blipFill>
          <p:spPr>
            <a:xfrm flipH="false" flipV="false">
              <a:off x="0" y="0"/>
              <a:ext cx="22852348" cy="12002585"/>
            </a:xfrm>
            <a:prstGeom prst="rect">
              <a:avLst/>
            </a:prstGeom>
          </p:spPr>
        </p:pic>
      </p:grpSp>
      <p:sp>
        <p:nvSpPr>
          <p:cNvPr name="TextBox 7" id="7"/>
          <p:cNvSpPr txBox="true"/>
          <p:nvPr/>
        </p:nvSpPr>
        <p:spPr>
          <a:xfrm rot="0">
            <a:off x="2095987" y="298448"/>
            <a:ext cx="14308638" cy="730252"/>
          </a:xfrm>
          <a:prstGeom prst="rect">
            <a:avLst/>
          </a:prstGeom>
        </p:spPr>
        <p:txBody>
          <a:bodyPr anchor="t" rtlCol="false" tIns="0" lIns="0" bIns="0" rIns="0">
            <a:spAutoFit/>
          </a:bodyPr>
          <a:lstStyle/>
          <a:p>
            <a:pPr algn="ctr">
              <a:lnSpc>
                <a:spcPts val="5650"/>
              </a:lnSpc>
            </a:pPr>
            <a:r>
              <a:rPr lang="en-US" b="true" sz="5000">
                <a:solidFill>
                  <a:srgbClr val="000000"/>
                </a:solidFill>
                <a:latin typeface="Inter Bold"/>
                <a:ea typeface="Inter Bold"/>
                <a:cs typeface="Inter Bold"/>
                <a:sym typeface="Inter Bold"/>
              </a:rPr>
              <a:t>KẾT QUẢ SAU KHI CHẠY CHƯƠNG TRÌNH</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28700"/>
            <a:ext cx="18500613" cy="9619741"/>
            <a:chOff x="0" y="0"/>
            <a:chExt cx="4872589" cy="2533594"/>
          </a:xfrm>
        </p:grpSpPr>
        <p:sp>
          <p:nvSpPr>
            <p:cNvPr name="Freeform 3" id="3"/>
            <p:cNvSpPr/>
            <p:nvPr/>
          </p:nvSpPr>
          <p:spPr>
            <a:xfrm flipH="false" flipV="false" rot="0">
              <a:off x="0" y="0"/>
              <a:ext cx="4872589" cy="2533594"/>
            </a:xfrm>
            <a:custGeom>
              <a:avLst/>
              <a:gdLst/>
              <a:ahLst/>
              <a:cxnLst/>
              <a:rect r="r" b="b" t="t" l="l"/>
              <a:pathLst>
                <a:path h="2533594" w="4872589">
                  <a:moveTo>
                    <a:pt x="0" y="0"/>
                  </a:moveTo>
                  <a:lnTo>
                    <a:pt x="4872589" y="0"/>
                  </a:lnTo>
                  <a:lnTo>
                    <a:pt x="4872589" y="2533594"/>
                  </a:lnTo>
                  <a:lnTo>
                    <a:pt x="0" y="2533594"/>
                  </a:lnTo>
                  <a:close/>
                </a:path>
              </a:pathLst>
            </a:custGeom>
            <a:solidFill>
              <a:srgbClr val="FFF6E3"/>
            </a:solidFill>
          </p:spPr>
        </p:sp>
        <p:sp>
          <p:nvSpPr>
            <p:cNvPr name="TextBox 4" id="4"/>
            <p:cNvSpPr txBox="true"/>
            <p:nvPr/>
          </p:nvSpPr>
          <p:spPr>
            <a:xfrm>
              <a:off x="0" y="-38100"/>
              <a:ext cx="4872589" cy="2571694"/>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574369" y="1152525"/>
            <a:ext cx="17139261" cy="9001939"/>
            <a:chOff x="0" y="0"/>
            <a:chExt cx="22852348" cy="12002585"/>
          </a:xfrm>
        </p:grpSpPr>
        <p:pic>
          <p:nvPicPr>
            <p:cNvPr name="Picture 6" id="6"/>
            <p:cNvPicPr>
              <a:picLocks noChangeAspect="true"/>
            </p:cNvPicPr>
            <p:nvPr/>
          </p:nvPicPr>
          <p:blipFill>
            <a:blip r:embed="rId2"/>
            <a:srcRect l="0" t="567" r="0" b="567"/>
            <a:stretch>
              <a:fillRect/>
            </a:stretch>
          </p:blipFill>
          <p:spPr>
            <a:xfrm flipH="false" flipV="false">
              <a:off x="0" y="0"/>
              <a:ext cx="22852348" cy="12002585"/>
            </a:xfrm>
            <a:prstGeom prst="rect">
              <a:avLst/>
            </a:prstGeom>
          </p:spPr>
        </p:pic>
      </p:grpSp>
      <p:sp>
        <p:nvSpPr>
          <p:cNvPr name="TextBox 7" id="7"/>
          <p:cNvSpPr txBox="true"/>
          <p:nvPr/>
        </p:nvSpPr>
        <p:spPr>
          <a:xfrm rot="0">
            <a:off x="2095987" y="298448"/>
            <a:ext cx="14308638" cy="730252"/>
          </a:xfrm>
          <a:prstGeom prst="rect">
            <a:avLst/>
          </a:prstGeom>
        </p:spPr>
        <p:txBody>
          <a:bodyPr anchor="t" rtlCol="false" tIns="0" lIns="0" bIns="0" rIns="0">
            <a:spAutoFit/>
          </a:bodyPr>
          <a:lstStyle/>
          <a:p>
            <a:pPr algn="ctr">
              <a:lnSpc>
                <a:spcPts val="5650"/>
              </a:lnSpc>
            </a:pPr>
            <a:r>
              <a:rPr lang="en-US" b="true" sz="5000">
                <a:solidFill>
                  <a:srgbClr val="000000"/>
                </a:solidFill>
                <a:latin typeface="Inter Bold"/>
                <a:ea typeface="Inter Bold"/>
                <a:cs typeface="Inter Bold"/>
                <a:sym typeface="Inter Bold"/>
              </a:rPr>
              <a:t>KẾT QUẢ SAU KHI QUÉT MỘT DẢI IP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28700"/>
            <a:ext cx="18500613" cy="9619741"/>
            <a:chOff x="0" y="0"/>
            <a:chExt cx="4872589" cy="2533594"/>
          </a:xfrm>
        </p:grpSpPr>
        <p:sp>
          <p:nvSpPr>
            <p:cNvPr name="Freeform 3" id="3"/>
            <p:cNvSpPr/>
            <p:nvPr/>
          </p:nvSpPr>
          <p:spPr>
            <a:xfrm flipH="false" flipV="false" rot="0">
              <a:off x="0" y="0"/>
              <a:ext cx="4872589" cy="2533594"/>
            </a:xfrm>
            <a:custGeom>
              <a:avLst/>
              <a:gdLst/>
              <a:ahLst/>
              <a:cxnLst/>
              <a:rect r="r" b="b" t="t" l="l"/>
              <a:pathLst>
                <a:path h="2533594" w="4872589">
                  <a:moveTo>
                    <a:pt x="0" y="0"/>
                  </a:moveTo>
                  <a:lnTo>
                    <a:pt x="4872589" y="0"/>
                  </a:lnTo>
                  <a:lnTo>
                    <a:pt x="4872589" y="2533594"/>
                  </a:lnTo>
                  <a:lnTo>
                    <a:pt x="0" y="2533594"/>
                  </a:lnTo>
                  <a:close/>
                </a:path>
              </a:pathLst>
            </a:custGeom>
            <a:solidFill>
              <a:srgbClr val="FFF6E3"/>
            </a:solidFill>
          </p:spPr>
        </p:sp>
        <p:sp>
          <p:nvSpPr>
            <p:cNvPr name="TextBox 4" id="4"/>
            <p:cNvSpPr txBox="true"/>
            <p:nvPr/>
          </p:nvSpPr>
          <p:spPr>
            <a:xfrm>
              <a:off x="0" y="-38100"/>
              <a:ext cx="4872589" cy="2571694"/>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574369" y="1152525"/>
            <a:ext cx="17139261" cy="9001939"/>
            <a:chOff x="0" y="0"/>
            <a:chExt cx="22852348" cy="12002585"/>
          </a:xfrm>
        </p:grpSpPr>
        <p:pic>
          <p:nvPicPr>
            <p:cNvPr name="Picture 6" id="6"/>
            <p:cNvPicPr>
              <a:picLocks noChangeAspect="true"/>
            </p:cNvPicPr>
            <p:nvPr/>
          </p:nvPicPr>
          <p:blipFill>
            <a:blip r:embed="rId2"/>
            <a:srcRect l="0" t="567" r="0" b="567"/>
            <a:stretch>
              <a:fillRect/>
            </a:stretch>
          </p:blipFill>
          <p:spPr>
            <a:xfrm flipH="false" flipV="false">
              <a:off x="0" y="0"/>
              <a:ext cx="22852348" cy="12002585"/>
            </a:xfrm>
            <a:prstGeom prst="rect">
              <a:avLst/>
            </a:prstGeom>
          </p:spPr>
        </p:pic>
      </p:grpSp>
      <p:sp>
        <p:nvSpPr>
          <p:cNvPr name="TextBox 7" id="7"/>
          <p:cNvSpPr txBox="true"/>
          <p:nvPr/>
        </p:nvSpPr>
        <p:spPr>
          <a:xfrm rot="0">
            <a:off x="2095987" y="298448"/>
            <a:ext cx="14308638" cy="730252"/>
          </a:xfrm>
          <a:prstGeom prst="rect">
            <a:avLst/>
          </a:prstGeom>
        </p:spPr>
        <p:txBody>
          <a:bodyPr anchor="t" rtlCol="false" tIns="0" lIns="0" bIns="0" rIns="0">
            <a:spAutoFit/>
          </a:bodyPr>
          <a:lstStyle/>
          <a:p>
            <a:pPr algn="ctr">
              <a:lnSpc>
                <a:spcPts val="5650"/>
              </a:lnSpc>
            </a:pPr>
            <a:r>
              <a:rPr lang="en-US" b="true" sz="5000">
                <a:solidFill>
                  <a:srgbClr val="000000"/>
                </a:solidFill>
                <a:latin typeface="Inter Bold"/>
                <a:ea typeface="Inter Bold"/>
                <a:cs typeface="Inter Bold"/>
                <a:sym typeface="Inter Bold"/>
              </a:rPr>
              <a:t>KẾT QUẢ CỦA PHẦN QUẢN LÝ RAM&amp;CPU</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450574" y="7552175"/>
            <a:ext cx="5469649" cy="5469649"/>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3"/>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2818351" y="-3542384"/>
            <a:ext cx="5469649" cy="546964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3"/>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6478877" y="-504069"/>
            <a:ext cx="3065539" cy="306553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3"/>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3474839" y="538163"/>
            <a:ext cx="11338322" cy="981075"/>
          </a:xfrm>
          <a:prstGeom prst="rect">
            <a:avLst/>
          </a:prstGeom>
        </p:spPr>
        <p:txBody>
          <a:bodyPr anchor="t" rtlCol="false" tIns="0" lIns="0" bIns="0" rIns="0">
            <a:spAutoFit/>
          </a:bodyPr>
          <a:lstStyle/>
          <a:p>
            <a:pPr algn="ctr">
              <a:lnSpc>
                <a:spcPts val="7799"/>
              </a:lnSpc>
            </a:pPr>
            <a:r>
              <a:rPr lang="en-US" b="true" sz="6499">
                <a:solidFill>
                  <a:srgbClr val="000000"/>
                </a:solidFill>
                <a:latin typeface="Inter Ultra-Bold"/>
                <a:ea typeface="Inter Ultra-Bold"/>
                <a:cs typeface="Inter Ultra-Bold"/>
                <a:sym typeface="Inter Ultra-Bold"/>
              </a:rPr>
              <a:t>KẾT LUẬN</a:t>
            </a:r>
          </a:p>
        </p:txBody>
      </p:sp>
      <p:sp>
        <p:nvSpPr>
          <p:cNvPr name="TextBox 12" id="12"/>
          <p:cNvSpPr txBox="true"/>
          <p:nvPr/>
        </p:nvSpPr>
        <p:spPr>
          <a:xfrm rot="0">
            <a:off x="-1842318" y="1519237"/>
            <a:ext cx="8888292" cy="666750"/>
          </a:xfrm>
          <a:prstGeom prst="rect">
            <a:avLst/>
          </a:prstGeom>
        </p:spPr>
        <p:txBody>
          <a:bodyPr anchor="t" rtlCol="false" tIns="0" lIns="0" bIns="0" rIns="0">
            <a:spAutoFit/>
          </a:bodyPr>
          <a:lstStyle/>
          <a:p>
            <a:pPr algn="ctr">
              <a:lnSpc>
                <a:spcPts val="5274"/>
              </a:lnSpc>
            </a:pPr>
            <a:r>
              <a:rPr lang="en-US" b="true" sz="4395">
                <a:solidFill>
                  <a:srgbClr val="000000"/>
                </a:solidFill>
                <a:latin typeface="Inter Ultra-Bold"/>
                <a:ea typeface="Inter Ultra-Bold"/>
                <a:cs typeface="Inter Ultra-Bold"/>
                <a:sym typeface="Inter Ultra-Bold"/>
              </a:rPr>
              <a:t>ĐẠT ĐƯỢC</a:t>
            </a:r>
          </a:p>
        </p:txBody>
      </p:sp>
      <p:sp>
        <p:nvSpPr>
          <p:cNvPr name="TextBox 13" id="13"/>
          <p:cNvSpPr txBox="true"/>
          <p:nvPr/>
        </p:nvSpPr>
        <p:spPr>
          <a:xfrm rot="0">
            <a:off x="1028700" y="2574864"/>
            <a:ext cx="7633886" cy="2634256"/>
          </a:xfrm>
          <a:prstGeom prst="rect">
            <a:avLst/>
          </a:prstGeom>
        </p:spPr>
        <p:txBody>
          <a:bodyPr anchor="t" rtlCol="false" tIns="0" lIns="0" bIns="0" rIns="0">
            <a:spAutoFit/>
          </a:bodyPr>
          <a:lstStyle/>
          <a:p>
            <a:pPr algn="l" marL="472296" indent="-236148" lvl="1">
              <a:lnSpc>
                <a:spcPts val="5359"/>
              </a:lnSpc>
              <a:buFont typeface="Arial"/>
              <a:buChar char="•"/>
            </a:pPr>
            <a:r>
              <a:rPr lang="en-US" sz="2187">
                <a:solidFill>
                  <a:srgbClr val="000000"/>
                </a:solidFill>
                <a:latin typeface="Inter"/>
                <a:ea typeface="Inter"/>
                <a:cs typeface="Inter"/>
                <a:sym typeface="Inter"/>
              </a:rPr>
              <a:t>Tối ưu thời gian quét và thời gian hiển thị bằng lập trình đa luồng, đa tuyến</a:t>
            </a:r>
          </a:p>
          <a:p>
            <a:pPr algn="l" marL="472296" indent="-236148" lvl="1">
              <a:lnSpc>
                <a:spcPts val="5359"/>
              </a:lnSpc>
              <a:buFont typeface="Arial"/>
              <a:buChar char="•"/>
            </a:pPr>
            <a:r>
              <a:rPr lang="en-US" sz="2187">
                <a:solidFill>
                  <a:srgbClr val="000000"/>
                </a:solidFill>
                <a:latin typeface="Inter"/>
                <a:ea typeface="Inter"/>
                <a:cs typeface="Inter"/>
                <a:sym typeface="Inter"/>
              </a:rPr>
              <a:t>Giao diện thân thiện, dễ sử dụng</a:t>
            </a:r>
          </a:p>
          <a:p>
            <a:pPr algn="l" marL="484400" indent="-242200" lvl="1">
              <a:lnSpc>
                <a:spcPts val="5496"/>
              </a:lnSpc>
              <a:buFont typeface="Arial"/>
              <a:buChar char="•"/>
            </a:pPr>
            <a:r>
              <a:rPr lang="en-US" sz="2243">
                <a:solidFill>
                  <a:srgbClr val="000000"/>
                </a:solidFill>
                <a:latin typeface="Inter"/>
                <a:ea typeface="Inter"/>
                <a:cs typeface="Inter"/>
                <a:sym typeface="Inter"/>
              </a:rPr>
              <a:t>Đạt hiệu quả cao và cho kết quả nhanh chóng</a:t>
            </a:r>
          </a:p>
        </p:txBody>
      </p:sp>
      <p:sp>
        <p:nvSpPr>
          <p:cNvPr name="TextBox 14" id="14"/>
          <p:cNvSpPr txBox="true"/>
          <p:nvPr/>
        </p:nvSpPr>
        <p:spPr>
          <a:xfrm rot="0">
            <a:off x="-969307" y="5916614"/>
            <a:ext cx="8888292" cy="666750"/>
          </a:xfrm>
          <a:prstGeom prst="rect">
            <a:avLst/>
          </a:prstGeom>
        </p:spPr>
        <p:txBody>
          <a:bodyPr anchor="t" rtlCol="false" tIns="0" lIns="0" bIns="0" rIns="0">
            <a:spAutoFit/>
          </a:bodyPr>
          <a:lstStyle/>
          <a:p>
            <a:pPr algn="ctr">
              <a:lnSpc>
                <a:spcPts val="5274"/>
              </a:lnSpc>
            </a:pPr>
            <a:r>
              <a:rPr lang="en-US" b="true" sz="4395">
                <a:solidFill>
                  <a:srgbClr val="000000"/>
                </a:solidFill>
                <a:latin typeface="Inter Ultra-Bold"/>
                <a:ea typeface="Inter Ultra-Bold"/>
                <a:cs typeface="Inter Ultra-Bold"/>
                <a:sym typeface="Inter Ultra-Bold"/>
              </a:rPr>
              <a:t>CHƯA ĐẠT ĐƯỢC</a:t>
            </a:r>
          </a:p>
        </p:txBody>
      </p:sp>
      <p:sp>
        <p:nvSpPr>
          <p:cNvPr name="TextBox 15" id="15"/>
          <p:cNvSpPr txBox="true"/>
          <p:nvPr/>
        </p:nvSpPr>
        <p:spPr>
          <a:xfrm rot="0">
            <a:off x="1028700" y="6624044"/>
            <a:ext cx="7633886" cy="1944489"/>
          </a:xfrm>
          <a:prstGeom prst="rect">
            <a:avLst/>
          </a:prstGeom>
        </p:spPr>
        <p:txBody>
          <a:bodyPr anchor="t" rtlCol="false" tIns="0" lIns="0" bIns="0" rIns="0">
            <a:spAutoFit/>
          </a:bodyPr>
          <a:lstStyle/>
          <a:p>
            <a:pPr algn="l" marL="472296" indent="-236148" lvl="1">
              <a:lnSpc>
                <a:spcPts val="5359"/>
              </a:lnSpc>
              <a:buFont typeface="Arial"/>
              <a:buChar char="•"/>
            </a:pPr>
            <a:r>
              <a:rPr lang="en-US" sz="2187">
                <a:solidFill>
                  <a:srgbClr val="000000"/>
                </a:solidFill>
                <a:latin typeface="Inter"/>
                <a:ea typeface="Inter"/>
                <a:cs typeface="Inter"/>
                <a:sym typeface="Inter"/>
              </a:rPr>
              <a:t>Chưa quét được các tiến trình trên các máy tham gia </a:t>
            </a:r>
          </a:p>
          <a:p>
            <a:pPr algn="l" marL="472296" indent="-236148" lvl="1">
              <a:lnSpc>
                <a:spcPts val="5359"/>
              </a:lnSpc>
              <a:buFont typeface="Arial"/>
              <a:buChar char="•"/>
            </a:pPr>
            <a:r>
              <a:rPr lang="en-US" sz="2187">
                <a:solidFill>
                  <a:srgbClr val="000000"/>
                </a:solidFill>
                <a:latin typeface="Inter"/>
                <a:ea typeface="Inter"/>
                <a:cs typeface="Inter"/>
                <a:sym typeface="Inter"/>
              </a:rPr>
              <a:t>Chưa sử dụng các thuật toán để dự đoán và ngăn chặn tình trạng quá tải tài nguyên</a:t>
            </a:r>
          </a:p>
        </p:txBody>
      </p:sp>
      <p:sp>
        <p:nvSpPr>
          <p:cNvPr name="TextBox 16" id="16"/>
          <p:cNvSpPr txBox="true"/>
          <p:nvPr/>
        </p:nvSpPr>
        <p:spPr>
          <a:xfrm rot="0">
            <a:off x="8662586" y="3852236"/>
            <a:ext cx="8888292" cy="666750"/>
          </a:xfrm>
          <a:prstGeom prst="rect">
            <a:avLst/>
          </a:prstGeom>
        </p:spPr>
        <p:txBody>
          <a:bodyPr anchor="t" rtlCol="false" tIns="0" lIns="0" bIns="0" rIns="0">
            <a:spAutoFit/>
          </a:bodyPr>
          <a:lstStyle/>
          <a:p>
            <a:pPr algn="ctr">
              <a:lnSpc>
                <a:spcPts val="5274"/>
              </a:lnSpc>
            </a:pPr>
            <a:r>
              <a:rPr lang="en-US" b="true" sz="4395">
                <a:solidFill>
                  <a:srgbClr val="000000"/>
                </a:solidFill>
                <a:latin typeface="Inter Ultra-Bold"/>
                <a:ea typeface="Inter Ultra-Bold"/>
                <a:cs typeface="Inter Ultra-Bold"/>
                <a:sym typeface="Inter Ultra-Bold"/>
              </a:rPr>
              <a:t>HƯỚNG PHÁP TRIỂN</a:t>
            </a:r>
          </a:p>
        </p:txBody>
      </p:sp>
      <p:sp>
        <p:nvSpPr>
          <p:cNvPr name="TextBox 17" id="17"/>
          <p:cNvSpPr txBox="true"/>
          <p:nvPr/>
        </p:nvSpPr>
        <p:spPr>
          <a:xfrm rot="0">
            <a:off x="10457231" y="4876822"/>
            <a:ext cx="7633886" cy="1944489"/>
          </a:xfrm>
          <a:prstGeom prst="rect">
            <a:avLst/>
          </a:prstGeom>
        </p:spPr>
        <p:txBody>
          <a:bodyPr anchor="t" rtlCol="false" tIns="0" lIns="0" bIns="0" rIns="0">
            <a:spAutoFit/>
          </a:bodyPr>
          <a:lstStyle/>
          <a:p>
            <a:pPr algn="l" marL="472296" indent="-236148" lvl="1">
              <a:lnSpc>
                <a:spcPts val="5359"/>
              </a:lnSpc>
              <a:buFont typeface="Arial"/>
              <a:buChar char="•"/>
            </a:pPr>
            <a:r>
              <a:rPr lang="en-US" sz="2187">
                <a:solidFill>
                  <a:srgbClr val="000000"/>
                </a:solidFill>
                <a:latin typeface="Inter"/>
                <a:ea typeface="Inter"/>
                <a:cs typeface="Inter"/>
                <a:sym typeface="Inter"/>
              </a:rPr>
              <a:t>Mở rộng tính năng quét IP</a:t>
            </a:r>
          </a:p>
          <a:p>
            <a:pPr algn="l" marL="472296" indent="-236148" lvl="1">
              <a:lnSpc>
                <a:spcPts val="5359"/>
              </a:lnSpc>
              <a:buFont typeface="Arial"/>
              <a:buChar char="•"/>
            </a:pPr>
            <a:r>
              <a:rPr lang="en-US" sz="2187">
                <a:solidFill>
                  <a:srgbClr val="000000"/>
                </a:solidFill>
                <a:latin typeface="Inter"/>
                <a:ea typeface="Inter"/>
                <a:cs typeface="Inter"/>
                <a:sym typeface="Inter"/>
              </a:rPr>
              <a:t>Nâng cao giao diện người dùng</a:t>
            </a:r>
          </a:p>
          <a:p>
            <a:pPr algn="l" marL="472296" indent="-236148" lvl="1">
              <a:lnSpc>
                <a:spcPts val="5359"/>
              </a:lnSpc>
              <a:buFont typeface="Arial"/>
              <a:buChar char="•"/>
            </a:pPr>
            <a:r>
              <a:rPr lang="en-US" sz="2187">
                <a:solidFill>
                  <a:srgbClr val="000000"/>
                </a:solidFill>
                <a:latin typeface="Inter"/>
                <a:ea typeface="Inter"/>
                <a:cs typeface="Inter"/>
                <a:sym typeface="Inter"/>
              </a:rPr>
              <a:t>Tối ưu hóa quản lý tài nguyên</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67764" y="0"/>
            <a:ext cx="9511764" cy="10507658"/>
            <a:chOff x="0" y="0"/>
            <a:chExt cx="2505156" cy="2767449"/>
          </a:xfrm>
        </p:grpSpPr>
        <p:sp>
          <p:nvSpPr>
            <p:cNvPr name="Freeform 3" id="3"/>
            <p:cNvSpPr/>
            <p:nvPr/>
          </p:nvSpPr>
          <p:spPr>
            <a:xfrm flipH="false" flipV="false" rot="0">
              <a:off x="0" y="0"/>
              <a:ext cx="2505156" cy="2767449"/>
            </a:xfrm>
            <a:custGeom>
              <a:avLst/>
              <a:gdLst/>
              <a:ahLst/>
              <a:cxnLst/>
              <a:rect r="r" b="b" t="t" l="l"/>
              <a:pathLst>
                <a:path h="2767449" w="2505156">
                  <a:moveTo>
                    <a:pt x="0" y="0"/>
                  </a:moveTo>
                  <a:lnTo>
                    <a:pt x="2505156" y="0"/>
                  </a:lnTo>
                  <a:lnTo>
                    <a:pt x="2505156" y="2767449"/>
                  </a:lnTo>
                  <a:lnTo>
                    <a:pt x="0" y="2767449"/>
                  </a:lnTo>
                  <a:close/>
                </a:path>
              </a:pathLst>
            </a:custGeom>
            <a:solidFill>
              <a:srgbClr val="FFF6E3"/>
            </a:solidFill>
          </p:spPr>
        </p:sp>
        <p:sp>
          <p:nvSpPr>
            <p:cNvPr name="TextBox 4" id="4"/>
            <p:cNvSpPr txBox="true"/>
            <p:nvPr/>
          </p:nvSpPr>
          <p:spPr>
            <a:xfrm>
              <a:off x="0" y="-38100"/>
              <a:ext cx="2505156" cy="280554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45640" y="2529611"/>
            <a:ext cx="10596721" cy="6450104"/>
            <a:chOff x="0" y="0"/>
            <a:chExt cx="14128961" cy="8600138"/>
          </a:xfrm>
        </p:grpSpPr>
        <p:grpSp>
          <p:nvGrpSpPr>
            <p:cNvPr name="Group 6" id="6"/>
            <p:cNvGrpSpPr/>
            <p:nvPr/>
          </p:nvGrpSpPr>
          <p:grpSpPr>
            <a:xfrm rot="-277504">
              <a:off x="280408" y="562410"/>
              <a:ext cx="13568145" cy="7502909"/>
              <a:chOff x="0" y="0"/>
              <a:chExt cx="1393038" cy="770322"/>
            </a:xfrm>
          </p:grpSpPr>
          <p:sp>
            <p:nvSpPr>
              <p:cNvPr name="Freeform 7" id="7"/>
              <p:cNvSpPr/>
              <p:nvPr/>
            </p:nvSpPr>
            <p:spPr>
              <a:xfrm flipH="false" flipV="false" rot="0">
                <a:off x="0" y="0"/>
                <a:ext cx="1393039" cy="770322"/>
              </a:xfrm>
              <a:custGeom>
                <a:avLst/>
                <a:gdLst/>
                <a:ahLst/>
                <a:cxnLst/>
                <a:rect r="r" b="b" t="t" l="l"/>
                <a:pathLst>
                  <a:path h="770322" w="1393039">
                    <a:moveTo>
                      <a:pt x="0" y="0"/>
                    </a:moveTo>
                    <a:lnTo>
                      <a:pt x="1393039" y="0"/>
                    </a:lnTo>
                    <a:lnTo>
                      <a:pt x="1393039" y="770322"/>
                    </a:lnTo>
                    <a:lnTo>
                      <a:pt x="0" y="770322"/>
                    </a:lnTo>
                    <a:close/>
                  </a:path>
                </a:pathLst>
              </a:custGeom>
              <a:solidFill>
                <a:srgbClr val="FFF6E3"/>
              </a:solidFill>
              <a:ln w="19050" cap="sq">
                <a:solidFill>
                  <a:srgbClr val="000000"/>
                </a:solidFill>
                <a:prstDash val="solid"/>
                <a:miter/>
              </a:ln>
            </p:spPr>
          </p:sp>
          <p:sp>
            <p:nvSpPr>
              <p:cNvPr name="TextBox 8" id="8"/>
              <p:cNvSpPr txBox="true"/>
              <p:nvPr/>
            </p:nvSpPr>
            <p:spPr>
              <a:xfrm>
                <a:off x="0" y="-38100"/>
                <a:ext cx="1393038" cy="808422"/>
              </a:xfrm>
              <a:prstGeom prst="rect">
                <a:avLst/>
              </a:prstGeom>
            </p:spPr>
            <p:txBody>
              <a:bodyPr anchor="ctr" rtlCol="false" tIns="50800" lIns="50800" bIns="50800" rIns="50800"/>
              <a:lstStyle/>
              <a:p>
                <a:pPr algn="ctr">
                  <a:lnSpc>
                    <a:spcPts val="2660"/>
                  </a:lnSpc>
                </a:pPr>
              </a:p>
            </p:txBody>
          </p:sp>
        </p:grpSp>
        <p:grpSp>
          <p:nvGrpSpPr>
            <p:cNvPr name="Group 9" id="9"/>
            <p:cNvGrpSpPr/>
            <p:nvPr/>
          </p:nvGrpSpPr>
          <p:grpSpPr>
            <a:xfrm rot="-134315">
              <a:off x="141357" y="386873"/>
              <a:ext cx="13568145" cy="7502909"/>
              <a:chOff x="0" y="0"/>
              <a:chExt cx="1393038" cy="770322"/>
            </a:xfrm>
          </p:grpSpPr>
          <p:sp>
            <p:nvSpPr>
              <p:cNvPr name="Freeform 10" id="10"/>
              <p:cNvSpPr/>
              <p:nvPr/>
            </p:nvSpPr>
            <p:spPr>
              <a:xfrm flipH="false" flipV="false" rot="0">
                <a:off x="0" y="0"/>
                <a:ext cx="1393039" cy="770322"/>
              </a:xfrm>
              <a:custGeom>
                <a:avLst/>
                <a:gdLst/>
                <a:ahLst/>
                <a:cxnLst/>
                <a:rect r="r" b="b" t="t" l="l"/>
                <a:pathLst>
                  <a:path h="770322" w="1393039">
                    <a:moveTo>
                      <a:pt x="0" y="0"/>
                    </a:moveTo>
                    <a:lnTo>
                      <a:pt x="1393039" y="0"/>
                    </a:lnTo>
                    <a:lnTo>
                      <a:pt x="1393039" y="770322"/>
                    </a:lnTo>
                    <a:lnTo>
                      <a:pt x="0" y="770322"/>
                    </a:lnTo>
                    <a:close/>
                  </a:path>
                </a:pathLst>
              </a:custGeom>
              <a:solidFill>
                <a:srgbClr val="FFF6E3"/>
              </a:solidFill>
              <a:ln w="19050" cap="sq">
                <a:solidFill>
                  <a:srgbClr val="000000"/>
                </a:solidFill>
                <a:prstDash val="solid"/>
                <a:miter/>
              </a:ln>
            </p:spPr>
          </p:sp>
          <p:sp>
            <p:nvSpPr>
              <p:cNvPr name="TextBox 11" id="11"/>
              <p:cNvSpPr txBox="true"/>
              <p:nvPr/>
            </p:nvSpPr>
            <p:spPr>
              <a:xfrm>
                <a:off x="0" y="-38100"/>
                <a:ext cx="1393038" cy="808422"/>
              </a:xfrm>
              <a:prstGeom prst="rect">
                <a:avLst/>
              </a:prstGeom>
            </p:spPr>
            <p:txBody>
              <a:bodyPr anchor="ctr" rtlCol="false" tIns="50800" lIns="50800" bIns="50800" rIns="50800"/>
              <a:lstStyle/>
              <a:p>
                <a:pPr algn="ctr">
                  <a:lnSpc>
                    <a:spcPts val="2660"/>
                  </a:lnSpc>
                </a:pPr>
              </a:p>
            </p:txBody>
          </p:sp>
        </p:grpSp>
        <p:grpSp>
          <p:nvGrpSpPr>
            <p:cNvPr name="Group 12" id="12"/>
            <p:cNvGrpSpPr/>
            <p:nvPr/>
          </p:nvGrpSpPr>
          <p:grpSpPr>
            <a:xfrm rot="0">
              <a:off x="0" y="0"/>
              <a:ext cx="13568145" cy="7502909"/>
              <a:chOff x="0" y="0"/>
              <a:chExt cx="1393038" cy="770322"/>
            </a:xfrm>
          </p:grpSpPr>
          <p:sp>
            <p:nvSpPr>
              <p:cNvPr name="Freeform 13" id="13"/>
              <p:cNvSpPr/>
              <p:nvPr/>
            </p:nvSpPr>
            <p:spPr>
              <a:xfrm flipH="false" flipV="false" rot="0">
                <a:off x="0" y="0"/>
                <a:ext cx="1393039" cy="770322"/>
              </a:xfrm>
              <a:custGeom>
                <a:avLst/>
                <a:gdLst/>
                <a:ahLst/>
                <a:cxnLst/>
                <a:rect r="r" b="b" t="t" l="l"/>
                <a:pathLst>
                  <a:path h="770322" w="1393039">
                    <a:moveTo>
                      <a:pt x="0" y="0"/>
                    </a:moveTo>
                    <a:lnTo>
                      <a:pt x="1393039" y="0"/>
                    </a:lnTo>
                    <a:lnTo>
                      <a:pt x="1393039" y="770322"/>
                    </a:lnTo>
                    <a:lnTo>
                      <a:pt x="0" y="770322"/>
                    </a:lnTo>
                    <a:close/>
                  </a:path>
                </a:pathLst>
              </a:custGeom>
              <a:solidFill>
                <a:srgbClr val="FFF6E3"/>
              </a:solidFill>
              <a:ln w="19050" cap="sq">
                <a:solidFill>
                  <a:srgbClr val="000000"/>
                </a:solidFill>
                <a:prstDash val="solid"/>
                <a:miter/>
              </a:ln>
            </p:spPr>
          </p:sp>
          <p:sp>
            <p:nvSpPr>
              <p:cNvPr name="TextBox 14" id="14"/>
              <p:cNvSpPr txBox="true"/>
              <p:nvPr/>
            </p:nvSpPr>
            <p:spPr>
              <a:xfrm>
                <a:off x="0" y="-38100"/>
                <a:ext cx="1393038" cy="808422"/>
              </a:xfrm>
              <a:prstGeom prst="rect">
                <a:avLst/>
              </a:prstGeom>
            </p:spPr>
            <p:txBody>
              <a:bodyPr anchor="ctr" rtlCol="false" tIns="50800" lIns="50800" bIns="50800" rIns="50800"/>
              <a:lstStyle/>
              <a:p>
                <a:pPr algn="ctr">
                  <a:lnSpc>
                    <a:spcPts val="2660"/>
                  </a:lnSpc>
                </a:pPr>
              </a:p>
            </p:txBody>
          </p:sp>
        </p:grpSp>
      </p:grpSp>
      <p:sp>
        <p:nvSpPr>
          <p:cNvPr name="TextBox 15" id="15"/>
          <p:cNvSpPr txBox="true"/>
          <p:nvPr/>
        </p:nvSpPr>
        <p:spPr>
          <a:xfrm rot="0">
            <a:off x="5170368" y="4332263"/>
            <a:ext cx="7947263" cy="1422400"/>
          </a:xfrm>
          <a:prstGeom prst="rect">
            <a:avLst/>
          </a:prstGeom>
        </p:spPr>
        <p:txBody>
          <a:bodyPr anchor="t" rtlCol="false" tIns="0" lIns="0" bIns="0" rIns="0">
            <a:spAutoFit/>
          </a:bodyPr>
          <a:lstStyle/>
          <a:p>
            <a:pPr algn="l">
              <a:lnSpc>
                <a:spcPts val="10999"/>
              </a:lnSpc>
            </a:pPr>
            <a:r>
              <a:rPr lang="en-US" sz="9999" b="true">
                <a:solidFill>
                  <a:srgbClr val="000000"/>
                </a:solidFill>
                <a:latin typeface="Inter Bold"/>
                <a:ea typeface="Inter Bold"/>
                <a:cs typeface="Inter Bold"/>
                <a:sym typeface="Inter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387315" y="-212613"/>
            <a:ext cx="9377874" cy="10712225"/>
            <a:chOff x="0" y="0"/>
            <a:chExt cx="2469893" cy="2821327"/>
          </a:xfrm>
        </p:grpSpPr>
        <p:sp>
          <p:nvSpPr>
            <p:cNvPr name="Freeform 3" id="3"/>
            <p:cNvSpPr/>
            <p:nvPr/>
          </p:nvSpPr>
          <p:spPr>
            <a:xfrm flipH="false" flipV="false" rot="0">
              <a:off x="0" y="0"/>
              <a:ext cx="2469893" cy="2821327"/>
            </a:xfrm>
            <a:custGeom>
              <a:avLst/>
              <a:gdLst/>
              <a:ahLst/>
              <a:cxnLst/>
              <a:rect r="r" b="b" t="t" l="l"/>
              <a:pathLst>
                <a:path h="2821327" w="2469893">
                  <a:moveTo>
                    <a:pt x="0" y="0"/>
                  </a:moveTo>
                  <a:lnTo>
                    <a:pt x="2469893" y="0"/>
                  </a:lnTo>
                  <a:lnTo>
                    <a:pt x="2469893" y="2821327"/>
                  </a:lnTo>
                  <a:lnTo>
                    <a:pt x="0" y="2821327"/>
                  </a:lnTo>
                  <a:close/>
                </a:path>
              </a:pathLst>
            </a:custGeom>
            <a:solidFill>
              <a:srgbClr val="FFF6E3"/>
            </a:solidFill>
          </p:spPr>
        </p:sp>
        <p:sp>
          <p:nvSpPr>
            <p:cNvPr name="TextBox 4" id="4"/>
            <p:cNvSpPr txBox="true"/>
            <p:nvPr/>
          </p:nvSpPr>
          <p:spPr>
            <a:xfrm>
              <a:off x="0" y="-38100"/>
              <a:ext cx="2469893" cy="285942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028700" y="5070348"/>
            <a:ext cx="7315200" cy="146304"/>
          </a:xfrm>
          <a:custGeom>
            <a:avLst/>
            <a:gdLst/>
            <a:ahLst/>
            <a:cxnLst/>
            <a:rect r="r" b="b" t="t" l="l"/>
            <a:pathLst>
              <a:path h="146304" w="7315200">
                <a:moveTo>
                  <a:pt x="0" y="0"/>
                </a:moveTo>
                <a:lnTo>
                  <a:pt x="7315200" y="0"/>
                </a:lnTo>
                <a:lnTo>
                  <a:pt x="7315200" y="146304"/>
                </a:lnTo>
                <a:lnTo>
                  <a:pt x="0" y="1463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963896" y="3812084"/>
            <a:ext cx="5873170" cy="1123315"/>
          </a:xfrm>
          <a:prstGeom prst="rect">
            <a:avLst/>
          </a:prstGeom>
        </p:spPr>
        <p:txBody>
          <a:bodyPr anchor="t" rtlCol="false" tIns="0" lIns="0" bIns="0" rIns="0">
            <a:spAutoFit/>
          </a:bodyPr>
          <a:lstStyle/>
          <a:p>
            <a:pPr algn="l">
              <a:lnSpc>
                <a:spcPts val="8480"/>
              </a:lnSpc>
            </a:pPr>
            <a:r>
              <a:rPr lang="en-US" b="true" sz="8000">
                <a:solidFill>
                  <a:srgbClr val="000000"/>
                </a:solidFill>
                <a:latin typeface="Inter Bold"/>
                <a:ea typeface="Inter Bold"/>
                <a:cs typeface="Inter Bold"/>
                <a:sym typeface="Inter Bold"/>
              </a:rPr>
              <a:t>NỘI DUNG</a:t>
            </a:r>
          </a:p>
        </p:txBody>
      </p:sp>
      <p:sp>
        <p:nvSpPr>
          <p:cNvPr name="TextBox 7" id="7"/>
          <p:cNvSpPr txBox="true"/>
          <p:nvPr/>
        </p:nvSpPr>
        <p:spPr>
          <a:xfrm rot="0">
            <a:off x="11963189" y="6421934"/>
            <a:ext cx="4226126" cy="400050"/>
          </a:xfrm>
          <a:prstGeom prst="rect">
            <a:avLst/>
          </a:prstGeom>
        </p:spPr>
        <p:txBody>
          <a:bodyPr anchor="t" rtlCol="false" tIns="0" lIns="0" bIns="0" rIns="0">
            <a:spAutoFit/>
          </a:bodyPr>
          <a:lstStyle/>
          <a:p>
            <a:pPr algn="l">
              <a:lnSpc>
                <a:spcPts val="3119"/>
              </a:lnSpc>
            </a:pPr>
            <a:r>
              <a:rPr lang="en-US" b="true" sz="2599">
                <a:solidFill>
                  <a:srgbClr val="000000"/>
                </a:solidFill>
                <a:latin typeface="Inter Bold"/>
                <a:ea typeface="Inter Bold"/>
                <a:cs typeface="Inter Bold"/>
                <a:sym typeface="Inter Bold"/>
              </a:rPr>
              <a:t>KẾT LUẬN</a:t>
            </a:r>
          </a:p>
        </p:txBody>
      </p:sp>
      <p:sp>
        <p:nvSpPr>
          <p:cNvPr name="TextBox 8" id="8"/>
          <p:cNvSpPr txBox="true"/>
          <p:nvPr/>
        </p:nvSpPr>
        <p:spPr>
          <a:xfrm rot="0">
            <a:off x="10569162" y="1515924"/>
            <a:ext cx="1394026" cy="600075"/>
          </a:xfrm>
          <a:prstGeom prst="rect">
            <a:avLst/>
          </a:prstGeom>
        </p:spPr>
        <p:txBody>
          <a:bodyPr anchor="t" rtlCol="false" tIns="0" lIns="0" bIns="0" rIns="0">
            <a:spAutoFit/>
          </a:bodyPr>
          <a:lstStyle/>
          <a:p>
            <a:pPr algn="ctr">
              <a:lnSpc>
                <a:spcPts val="4799"/>
              </a:lnSpc>
            </a:pPr>
            <a:r>
              <a:rPr lang="en-US" b="true" sz="3999">
                <a:solidFill>
                  <a:srgbClr val="000000"/>
                </a:solidFill>
                <a:latin typeface="Inter Bold"/>
                <a:ea typeface="Inter Bold"/>
                <a:cs typeface="Inter Bold"/>
                <a:sym typeface="Inter Bold"/>
              </a:rPr>
              <a:t>01</a:t>
            </a:r>
          </a:p>
        </p:txBody>
      </p:sp>
      <p:sp>
        <p:nvSpPr>
          <p:cNvPr name="TextBox 9" id="9"/>
          <p:cNvSpPr txBox="true"/>
          <p:nvPr/>
        </p:nvSpPr>
        <p:spPr>
          <a:xfrm rot="0">
            <a:off x="10569162" y="3116759"/>
            <a:ext cx="1394026" cy="600075"/>
          </a:xfrm>
          <a:prstGeom prst="rect">
            <a:avLst/>
          </a:prstGeom>
        </p:spPr>
        <p:txBody>
          <a:bodyPr anchor="t" rtlCol="false" tIns="0" lIns="0" bIns="0" rIns="0">
            <a:spAutoFit/>
          </a:bodyPr>
          <a:lstStyle/>
          <a:p>
            <a:pPr algn="ctr">
              <a:lnSpc>
                <a:spcPts val="4799"/>
              </a:lnSpc>
            </a:pPr>
            <a:r>
              <a:rPr lang="en-US" b="true" sz="3999">
                <a:solidFill>
                  <a:srgbClr val="000000"/>
                </a:solidFill>
                <a:latin typeface="Inter Bold"/>
                <a:ea typeface="Inter Bold"/>
                <a:cs typeface="Inter Bold"/>
                <a:sym typeface="Inter Bold"/>
              </a:rPr>
              <a:t>02</a:t>
            </a:r>
          </a:p>
        </p:txBody>
      </p:sp>
      <p:sp>
        <p:nvSpPr>
          <p:cNvPr name="TextBox 10" id="10"/>
          <p:cNvSpPr txBox="true"/>
          <p:nvPr/>
        </p:nvSpPr>
        <p:spPr>
          <a:xfrm rot="0">
            <a:off x="10569162" y="4716959"/>
            <a:ext cx="1394026" cy="600075"/>
          </a:xfrm>
          <a:prstGeom prst="rect">
            <a:avLst/>
          </a:prstGeom>
        </p:spPr>
        <p:txBody>
          <a:bodyPr anchor="t" rtlCol="false" tIns="0" lIns="0" bIns="0" rIns="0">
            <a:spAutoFit/>
          </a:bodyPr>
          <a:lstStyle/>
          <a:p>
            <a:pPr algn="ctr">
              <a:lnSpc>
                <a:spcPts val="4799"/>
              </a:lnSpc>
            </a:pPr>
            <a:r>
              <a:rPr lang="en-US" b="true" sz="3999">
                <a:solidFill>
                  <a:srgbClr val="000000"/>
                </a:solidFill>
                <a:latin typeface="Inter Bold"/>
                <a:ea typeface="Inter Bold"/>
                <a:cs typeface="Inter Bold"/>
                <a:sym typeface="Inter Bold"/>
              </a:rPr>
              <a:t>03</a:t>
            </a:r>
          </a:p>
        </p:txBody>
      </p:sp>
      <p:sp>
        <p:nvSpPr>
          <p:cNvPr name="TextBox 11" id="11"/>
          <p:cNvSpPr txBox="true"/>
          <p:nvPr/>
        </p:nvSpPr>
        <p:spPr>
          <a:xfrm rot="0">
            <a:off x="11963189" y="1630224"/>
            <a:ext cx="4226126" cy="371475"/>
          </a:xfrm>
          <a:prstGeom prst="rect">
            <a:avLst/>
          </a:prstGeom>
        </p:spPr>
        <p:txBody>
          <a:bodyPr anchor="t" rtlCol="false" tIns="0" lIns="0" bIns="0" rIns="0">
            <a:spAutoFit/>
          </a:bodyPr>
          <a:lstStyle/>
          <a:p>
            <a:pPr algn="l">
              <a:lnSpc>
                <a:spcPts val="2999"/>
              </a:lnSpc>
            </a:pPr>
            <a:r>
              <a:rPr lang="en-US" b="true" sz="2499">
                <a:solidFill>
                  <a:srgbClr val="000000"/>
                </a:solidFill>
                <a:latin typeface="Inter Bold"/>
                <a:ea typeface="Inter Bold"/>
                <a:cs typeface="Inter Bold"/>
                <a:sym typeface="Inter Bold"/>
              </a:rPr>
              <a:t>GIỚI THIỆU </a:t>
            </a:r>
            <a:r>
              <a:rPr lang="en-US" b="true" sz="2499">
                <a:solidFill>
                  <a:srgbClr val="000000"/>
                </a:solidFill>
                <a:latin typeface="Inter Ultra-Bold"/>
                <a:ea typeface="Inter Ultra-Bold"/>
                <a:cs typeface="Inter Ultra-Bold"/>
                <a:sym typeface="Inter Ultra-Bold"/>
              </a:rPr>
              <a:t>Đ</a:t>
            </a:r>
            <a:r>
              <a:rPr lang="en-US" b="true" sz="2499">
                <a:solidFill>
                  <a:srgbClr val="000000"/>
                </a:solidFill>
                <a:latin typeface="Inter Bold"/>
                <a:ea typeface="Inter Bold"/>
                <a:cs typeface="Inter Bold"/>
                <a:sym typeface="Inter Bold"/>
              </a:rPr>
              <a:t>Ề TÀI</a:t>
            </a:r>
          </a:p>
        </p:txBody>
      </p:sp>
      <p:sp>
        <p:nvSpPr>
          <p:cNvPr name="TextBox 12" id="12"/>
          <p:cNvSpPr txBox="true"/>
          <p:nvPr/>
        </p:nvSpPr>
        <p:spPr>
          <a:xfrm rot="0">
            <a:off x="10569162" y="6317159"/>
            <a:ext cx="1394026" cy="600075"/>
          </a:xfrm>
          <a:prstGeom prst="rect">
            <a:avLst/>
          </a:prstGeom>
        </p:spPr>
        <p:txBody>
          <a:bodyPr anchor="t" rtlCol="false" tIns="0" lIns="0" bIns="0" rIns="0">
            <a:spAutoFit/>
          </a:bodyPr>
          <a:lstStyle/>
          <a:p>
            <a:pPr algn="ctr">
              <a:lnSpc>
                <a:spcPts val="4799"/>
              </a:lnSpc>
            </a:pPr>
            <a:r>
              <a:rPr lang="en-US" b="true" sz="3999">
                <a:solidFill>
                  <a:srgbClr val="000000"/>
                </a:solidFill>
                <a:latin typeface="Inter Bold"/>
                <a:ea typeface="Inter Bold"/>
                <a:cs typeface="Inter Bold"/>
                <a:sym typeface="Inter Bold"/>
              </a:rPr>
              <a:t>04</a:t>
            </a:r>
          </a:p>
        </p:txBody>
      </p:sp>
      <p:sp>
        <p:nvSpPr>
          <p:cNvPr name="TextBox 13" id="13"/>
          <p:cNvSpPr txBox="true"/>
          <p:nvPr/>
        </p:nvSpPr>
        <p:spPr>
          <a:xfrm rot="0">
            <a:off x="11963189" y="3231059"/>
            <a:ext cx="4226126" cy="371475"/>
          </a:xfrm>
          <a:prstGeom prst="rect">
            <a:avLst/>
          </a:prstGeom>
        </p:spPr>
        <p:txBody>
          <a:bodyPr anchor="t" rtlCol="false" tIns="0" lIns="0" bIns="0" rIns="0">
            <a:spAutoFit/>
          </a:bodyPr>
          <a:lstStyle/>
          <a:p>
            <a:pPr algn="l">
              <a:lnSpc>
                <a:spcPts val="2999"/>
              </a:lnSpc>
            </a:pPr>
            <a:r>
              <a:rPr lang="en-US" b="true" sz="2499">
                <a:solidFill>
                  <a:srgbClr val="000000"/>
                </a:solidFill>
                <a:latin typeface="Inter Bold"/>
                <a:ea typeface="Inter Bold"/>
                <a:cs typeface="Inter Bold"/>
                <a:sym typeface="Inter Bold"/>
              </a:rPr>
              <a:t>CƠ SỞ LÝ THUYẾT</a:t>
            </a:r>
          </a:p>
        </p:txBody>
      </p:sp>
      <p:sp>
        <p:nvSpPr>
          <p:cNvPr name="TextBox 14" id="14"/>
          <p:cNvSpPr txBox="true"/>
          <p:nvPr/>
        </p:nvSpPr>
        <p:spPr>
          <a:xfrm rot="0">
            <a:off x="11963189" y="4831259"/>
            <a:ext cx="4226126" cy="371475"/>
          </a:xfrm>
          <a:prstGeom prst="rect">
            <a:avLst/>
          </a:prstGeom>
        </p:spPr>
        <p:txBody>
          <a:bodyPr anchor="t" rtlCol="false" tIns="0" lIns="0" bIns="0" rIns="0">
            <a:spAutoFit/>
          </a:bodyPr>
          <a:lstStyle/>
          <a:p>
            <a:pPr algn="l">
              <a:lnSpc>
                <a:spcPts val="2999"/>
              </a:lnSpc>
            </a:pPr>
            <a:r>
              <a:rPr lang="en-US" b="true" sz="2499">
                <a:solidFill>
                  <a:srgbClr val="000000"/>
                </a:solidFill>
                <a:latin typeface="Inter Bold"/>
                <a:ea typeface="Inter Bold"/>
                <a:cs typeface="Inter Bold"/>
                <a:sym typeface="Inter Bold"/>
              </a:rPr>
              <a:t>TRIỂN KHAI VÀ KẾT QUẢ</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91351" y="-170090"/>
            <a:ext cx="9335351" cy="10627180"/>
            <a:chOff x="0" y="0"/>
            <a:chExt cx="2458693" cy="2798928"/>
          </a:xfrm>
        </p:grpSpPr>
        <p:sp>
          <p:nvSpPr>
            <p:cNvPr name="Freeform 3" id="3"/>
            <p:cNvSpPr/>
            <p:nvPr/>
          </p:nvSpPr>
          <p:spPr>
            <a:xfrm flipH="false" flipV="false" rot="0">
              <a:off x="0" y="0"/>
              <a:ext cx="2458693" cy="2798928"/>
            </a:xfrm>
            <a:custGeom>
              <a:avLst/>
              <a:gdLst/>
              <a:ahLst/>
              <a:cxnLst/>
              <a:rect r="r" b="b" t="t" l="l"/>
              <a:pathLst>
                <a:path h="2798928" w="2458693">
                  <a:moveTo>
                    <a:pt x="0" y="0"/>
                  </a:moveTo>
                  <a:lnTo>
                    <a:pt x="2458693" y="0"/>
                  </a:lnTo>
                  <a:lnTo>
                    <a:pt x="2458693" y="2798928"/>
                  </a:lnTo>
                  <a:lnTo>
                    <a:pt x="0" y="2798928"/>
                  </a:lnTo>
                  <a:close/>
                </a:path>
              </a:pathLst>
            </a:custGeom>
            <a:solidFill>
              <a:srgbClr val="FFF6E3"/>
            </a:solidFill>
          </p:spPr>
        </p:sp>
        <p:sp>
          <p:nvSpPr>
            <p:cNvPr name="TextBox 4" id="4"/>
            <p:cNvSpPr txBox="true"/>
            <p:nvPr/>
          </p:nvSpPr>
          <p:spPr>
            <a:xfrm>
              <a:off x="0" y="-38100"/>
              <a:ext cx="2458693" cy="283702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699475" y="6351247"/>
            <a:ext cx="4833439" cy="164867"/>
            <a:chOff x="0" y="0"/>
            <a:chExt cx="1273005" cy="43422"/>
          </a:xfrm>
        </p:grpSpPr>
        <p:sp>
          <p:nvSpPr>
            <p:cNvPr name="Freeform 6" id="6"/>
            <p:cNvSpPr/>
            <p:nvPr/>
          </p:nvSpPr>
          <p:spPr>
            <a:xfrm flipH="false" flipV="false" rot="0">
              <a:off x="0" y="0"/>
              <a:ext cx="1273005" cy="43422"/>
            </a:xfrm>
            <a:custGeom>
              <a:avLst/>
              <a:gdLst/>
              <a:ahLst/>
              <a:cxnLst/>
              <a:rect r="r" b="b" t="t" l="l"/>
              <a:pathLst>
                <a:path h="43422" w="1273005">
                  <a:moveTo>
                    <a:pt x="21711" y="0"/>
                  </a:moveTo>
                  <a:lnTo>
                    <a:pt x="1251294" y="0"/>
                  </a:lnTo>
                  <a:cubicBezTo>
                    <a:pt x="1263284" y="0"/>
                    <a:pt x="1273005" y="9720"/>
                    <a:pt x="1273005" y="21711"/>
                  </a:cubicBezTo>
                  <a:lnTo>
                    <a:pt x="1273005" y="21711"/>
                  </a:lnTo>
                  <a:cubicBezTo>
                    <a:pt x="1273005" y="33701"/>
                    <a:pt x="1263284" y="43422"/>
                    <a:pt x="1251294" y="43422"/>
                  </a:cubicBezTo>
                  <a:lnTo>
                    <a:pt x="21711" y="43422"/>
                  </a:lnTo>
                  <a:cubicBezTo>
                    <a:pt x="9720" y="43422"/>
                    <a:pt x="0" y="33701"/>
                    <a:pt x="0" y="21711"/>
                  </a:cubicBezTo>
                  <a:lnTo>
                    <a:pt x="0" y="21711"/>
                  </a:lnTo>
                  <a:cubicBezTo>
                    <a:pt x="0" y="9720"/>
                    <a:pt x="9720" y="0"/>
                    <a:pt x="21711" y="0"/>
                  </a:cubicBezTo>
                  <a:close/>
                </a:path>
              </a:pathLst>
            </a:custGeom>
            <a:solidFill>
              <a:srgbClr val="000000"/>
            </a:solidFill>
          </p:spPr>
        </p:sp>
        <p:sp>
          <p:nvSpPr>
            <p:cNvPr name="TextBox 7" id="7"/>
            <p:cNvSpPr txBox="true"/>
            <p:nvPr/>
          </p:nvSpPr>
          <p:spPr>
            <a:xfrm>
              <a:off x="0" y="-38100"/>
              <a:ext cx="1273005" cy="81522"/>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9893300" y="1028700"/>
            <a:ext cx="7366000" cy="937335"/>
            <a:chOff x="0" y="0"/>
            <a:chExt cx="9821333" cy="1249781"/>
          </a:xfrm>
        </p:grpSpPr>
        <p:grpSp>
          <p:nvGrpSpPr>
            <p:cNvPr name="Group 9" id="9"/>
            <p:cNvGrpSpPr/>
            <p:nvPr/>
          </p:nvGrpSpPr>
          <p:grpSpPr>
            <a:xfrm rot="0">
              <a:off x="0" y="0"/>
              <a:ext cx="9821333" cy="1249781"/>
              <a:chOff x="0" y="0"/>
              <a:chExt cx="1940016" cy="246870"/>
            </a:xfrm>
          </p:grpSpPr>
          <p:sp>
            <p:nvSpPr>
              <p:cNvPr name="Freeform 10" id="10"/>
              <p:cNvSpPr/>
              <p:nvPr/>
            </p:nvSpPr>
            <p:spPr>
              <a:xfrm flipH="false" flipV="false" rot="0">
                <a:off x="0" y="0"/>
                <a:ext cx="1940016" cy="246870"/>
              </a:xfrm>
              <a:custGeom>
                <a:avLst/>
                <a:gdLst/>
                <a:ahLst/>
                <a:cxnLst/>
                <a:rect r="r" b="b" t="t" l="l"/>
                <a:pathLst>
                  <a:path h="246870" w="1940016">
                    <a:moveTo>
                      <a:pt x="0" y="0"/>
                    </a:moveTo>
                    <a:lnTo>
                      <a:pt x="1940016" y="0"/>
                    </a:lnTo>
                    <a:lnTo>
                      <a:pt x="1940016" y="246870"/>
                    </a:lnTo>
                    <a:lnTo>
                      <a:pt x="0" y="246870"/>
                    </a:lnTo>
                    <a:close/>
                  </a:path>
                </a:pathLst>
              </a:custGeom>
              <a:solidFill>
                <a:srgbClr val="FFF6E3"/>
              </a:solidFill>
            </p:spPr>
          </p:sp>
          <p:sp>
            <p:nvSpPr>
              <p:cNvPr name="TextBox 11" id="11"/>
              <p:cNvSpPr txBox="true"/>
              <p:nvPr/>
            </p:nvSpPr>
            <p:spPr>
              <a:xfrm>
                <a:off x="0" y="-38100"/>
                <a:ext cx="1940016" cy="28497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508000" y="125891"/>
              <a:ext cx="5134808" cy="773642"/>
            </a:xfrm>
            <a:prstGeom prst="rect">
              <a:avLst/>
            </a:prstGeom>
          </p:spPr>
          <p:txBody>
            <a:bodyPr anchor="t" rtlCol="false" tIns="0" lIns="0" bIns="0" rIns="0">
              <a:spAutoFit/>
            </a:bodyPr>
            <a:lstStyle/>
            <a:p>
              <a:pPr algn="l" marL="0" indent="0" lvl="1">
                <a:lnSpc>
                  <a:spcPts val="4899"/>
                </a:lnSpc>
              </a:pPr>
              <a:r>
                <a:rPr lang="en-US" b="true" sz="3499">
                  <a:solidFill>
                    <a:srgbClr val="000000"/>
                  </a:solidFill>
                  <a:latin typeface="Inter Bold"/>
                  <a:ea typeface="Inter Bold"/>
                  <a:cs typeface="Inter Bold"/>
                  <a:sym typeface="Inter Bold"/>
                </a:rPr>
                <a:t>Mục tiêu dự án</a:t>
              </a:r>
            </a:p>
          </p:txBody>
        </p:sp>
      </p:grpSp>
      <p:sp>
        <p:nvSpPr>
          <p:cNvPr name="TextBox 13" id="13"/>
          <p:cNvSpPr txBox="true"/>
          <p:nvPr/>
        </p:nvSpPr>
        <p:spPr>
          <a:xfrm rot="0">
            <a:off x="10213235" y="2272460"/>
            <a:ext cx="7046065" cy="2600325"/>
          </a:xfrm>
          <a:prstGeom prst="rect">
            <a:avLst/>
          </a:prstGeom>
        </p:spPr>
        <p:txBody>
          <a:bodyPr anchor="t" rtlCol="false" tIns="0" lIns="0" bIns="0" rIns="0">
            <a:spAutoFit/>
          </a:bodyPr>
          <a:lstStyle/>
          <a:p>
            <a:pPr algn="l" marL="0" indent="0" lvl="0">
              <a:lnSpc>
                <a:spcPts val="4199"/>
              </a:lnSpc>
            </a:pPr>
            <a:r>
              <a:rPr lang="en-US" sz="2999">
                <a:solidFill>
                  <a:srgbClr val="000000"/>
                </a:solidFill>
                <a:latin typeface="Inter"/>
                <a:ea typeface="Inter"/>
                <a:cs typeface="Inter"/>
                <a:sym typeface="Inter"/>
              </a:rPr>
              <a:t>Tạo ra một công cụ giúp quản trị viên mạng giám sát và quản lý hệ thống hiệu quả, tích hợp các chức năng cần thiết như quét IP, ping, giám sát CPU và RAM.</a:t>
            </a:r>
          </a:p>
        </p:txBody>
      </p:sp>
      <p:sp>
        <p:nvSpPr>
          <p:cNvPr name="TextBox 14" id="14"/>
          <p:cNvSpPr txBox="true"/>
          <p:nvPr/>
        </p:nvSpPr>
        <p:spPr>
          <a:xfrm rot="0">
            <a:off x="741364" y="2241610"/>
            <a:ext cx="7469921" cy="2364740"/>
          </a:xfrm>
          <a:prstGeom prst="rect">
            <a:avLst/>
          </a:prstGeom>
        </p:spPr>
        <p:txBody>
          <a:bodyPr anchor="t" rtlCol="false" tIns="0" lIns="0" bIns="0" rIns="0">
            <a:spAutoFit/>
          </a:bodyPr>
          <a:lstStyle/>
          <a:p>
            <a:pPr algn="ctr">
              <a:lnSpc>
                <a:spcPts val="9280"/>
              </a:lnSpc>
            </a:pPr>
            <a:r>
              <a:rPr lang="en-US" b="true" sz="8000" spc="376">
                <a:solidFill>
                  <a:srgbClr val="000000"/>
                </a:solidFill>
                <a:latin typeface="Inter Bold"/>
                <a:ea typeface="Inter Bold"/>
                <a:cs typeface="Inter Bold"/>
                <a:sym typeface="Inter Bold"/>
              </a:rPr>
              <a:t>GIỚI THIỆU </a:t>
            </a:r>
            <a:r>
              <a:rPr lang="en-US" b="true" sz="8000" spc="376">
                <a:solidFill>
                  <a:srgbClr val="000000"/>
                </a:solidFill>
                <a:latin typeface="Inter Ultra-Bold"/>
                <a:ea typeface="Inter Ultra-Bold"/>
                <a:cs typeface="Inter Ultra-Bold"/>
                <a:sym typeface="Inter Ultra-Bold"/>
              </a:rPr>
              <a:t>Đ</a:t>
            </a:r>
            <a:r>
              <a:rPr lang="en-US" b="true" sz="8000" spc="376">
                <a:solidFill>
                  <a:srgbClr val="000000"/>
                </a:solidFill>
                <a:latin typeface="Inter Bold"/>
                <a:ea typeface="Inter Bold"/>
                <a:cs typeface="Inter Bold"/>
                <a:sym typeface="Inter Bold"/>
              </a:rPr>
              <a:t>Ề TÀI</a:t>
            </a:r>
          </a:p>
        </p:txBody>
      </p:sp>
      <p:grpSp>
        <p:nvGrpSpPr>
          <p:cNvPr name="Group 15" id="15"/>
          <p:cNvGrpSpPr/>
          <p:nvPr/>
        </p:nvGrpSpPr>
        <p:grpSpPr>
          <a:xfrm rot="0">
            <a:off x="9893300" y="5569763"/>
            <a:ext cx="7366000" cy="863918"/>
            <a:chOff x="0" y="0"/>
            <a:chExt cx="1940016" cy="227534"/>
          </a:xfrm>
        </p:grpSpPr>
        <p:sp>
          <p:nvSpPr>
            <p:cNvPr name="Freeform 16" id="16"/>
            <p:cNvSpPr/>
            <p:nvPr/>
          </p:nvSpPr>
          <p:spPr>
            <a:xfrm flipH="false" flipV="false" rot="0">
              <a:off x="0" y="0"/>
              <a:ext cx="1940016" cy="227534"/>
            </a:xfrm>
            <a:custGeom>
              <a:avLst/>
              <a:gdLst/>
              <a:ahLst/>
              <a:cxnLst/>
              <a:rect r="r" b="b" t="t" l="l"/>
              <a:pathLst>
                <a:path h="227534" w="1940016">
                  <a:moveTo>
                    <a:pt x="0" y="0"/>
                  </a:moveTo>
                  <a:lnTo>
                    <a:pt x="1940016" y="0"/>
                  </a:lnTo>
                  <a:lnTo>
                    <a:pt x="1940016" y="227534"/>
                  </a:lnTo>
                  <a:lnTo>
                    <a:pt x="0" y="227534"/>
                  </a:lnTo>
                  <a:close/>
                </a:path>
              </a:pathLst>
            </a:custGeom>
            <a:solidFill>
              <a:srgbClr val="FFF6E3"/>
            </a:solidFill>
          </p:spPr>
        </p:sp>
        <p:sp>
          <p:nvSpPr>
            <p:cNvPr name="TextBox 17" id="17"/>
            <p:cNvSpPr txBox="true"/>
            <p:nvPr/>
          </p:nvSpPr>
          <p:spPr>
            <a:xfrm>
              <a:off x="0" y="-38100"/>
              <a:ext cx="1940016" cy="265634"/>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10274300" y="5647512"/>
            <a:ext cx="4983185" cy="596900"/>
          </a:xfrm>
          <a:prstGeom prst="rect">
            <a:avLst/>
          </a:prstGeom>
        </p:spPr>
        <p:txBody>
          <a:bodyPr anchor="t" rtlCol="false" tIns="0" lIns="0" bIns="0" rIns="0">
            <a:spAutoFit/>
          </a:bodyPr>
          <a:lstStyle/>
          <a:p>
            <a:pPr algn="l" marL="0" indent="0" lvl="1">
              <a:lnSpc>
                <a:spcPts val="4899"/>
              </a:lnSpc>
            </a:pPr>
            <a:r>
              <a:rPr lang="en-US" b="true" sz="3499">
                <a:solidFill>
                  <a:srgbClr val="000000"/>
                </a:solidFill>
                <a:latin typeface="Inter Bold"/>
                <a:ea typeface="Inter Bold"/>
                <a:cs typeface="Inter Bold"/>
                <a:sym typeface="Inter Bold"/>
              </a:rPr>
              <a:t>Phạm vi</a:t>
            </a:r>
          </a:p>
        </p:txBody>
      </p:sp>
      <p:sp>
        <p:nvSpPr>
          <p:cNvPr name="TextBox 19" id="19"/>
          <p:cNvSpPr txBox="true"/>
          <p:nvPr/>
        </p:nvSpPr>
        <p:spPr>
          <a:xfrm rot="0">
            <a:off x="10274300" y="6738480"/>
            <a:ext cx="6985000" cy="2151284"/>
          </a:xfrm>
          <a:prstGeom prst="rect">
            <a:avLst/>
          </a:prstGeom>
        </p:spPr>
        <p:txBody>
          <a:bodyPr anchor="t" rtlCol="false" tIns="0" lIns="0" bIns="0" rIns="0">
            <a:spAutoFit/>
          </a:bodyPr>
          <a:lstStyle/>
          <a:p>
            <a:pPr algn="l">
              <a:lnSpc>
                <a:spcPts val="4275"/>
              </a:lnSpc>
            </a:pPr>
            <a:r>
              <a:rPr lang="en-US" sz="3053">
                <a:solidFill>
                  <a:srgbClr val="000000"/>
                </a:solidFill>
                <a:latin typeface="Inter"/>
                <a:ea typeface="Inter"/>
                <a:cs typeface="Inter"/>
                <a:sym typeface="Inter"/>
              </a:rPr>
              <a:t>Áp dụng cho các thiết bị trong cùng một mạng nội bộ hoặc các thiết bị kết nối qua các phương pháp cho phép.</a:t>
            </a:r>
          </a:p>
          <a:p>
            <a:pPr algn="l">
              <a:lnSpc>
                <a:spcPts val="4275"/>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450574" y="7552175"/>
            <a:ext cx="5469649" cy="5469649"/>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3"/>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2818351" y="-3542384"/>
            <a:ext cx="5469649" cy="546964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3"/>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6478877" y="-504069"/>
            <a:ext cx="3065539" cy="306553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3"/>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1683073" y="2473328"/>
            <a:ext cx="5340344" cy="5340344"/>
          </a:xfrm>
          <a:custGeom>
            <a:avLst/>
            <a:gdLst/>
            <a:ahLst/>
            <a:cxnLst/>
            <a:rect r="r" b="b" t="t" l="l"/>
            <a:pathLst>
              <a:path h="5340344" w="5340344">
                <a:moveTo>
                  <a:pt x="0" y="0"/>
                </a:moveTo>
                <a:lnTo>
                  <a:pt x="5340344" y="0"/>
                </a:lnTo>
                <a:lnTo>
                  <a:pt x="5340344" y="5340344"/>
                </a:lnTo>
                <a:lnTo>
                  <a:pt x="0" y="5340344"/>
                </a:lnTo>
                <a:lnTo>
                  <a:pt x="0" y="0"/>
                </a:lnTo>
                <a:close/>
              </a:path>
            </a:pathLst>
          </a:custGeom>
          <a:blipFill>
            <a:blip r:embed="rId2"/>
            <a:stretch>
              <a:fillRect l="0" t="0" r="0" b="0"/>
            </a:stretch>
          </a:blipFill>
        </p:spPr>
      </p:sp>
      <p:sp>
        <p:nvSpPr>
          <p:cNvPr name="TextBox 12" id="12"/>
          <p:cNvSpPr txBox="true"/>
          <p:nvPr/>
        </p:nvSpPr>
        <p:spPr>
          <a:xfrm rot="0">
            <a:off x="3474839" y="1028700"/>
            <a:ext cx="11338322" cy="981075"/>
          </a:xfrm>
          <a:prstGeom prst="rect">
            <a:avLst/>
          </a:prstGeom>
        </p:spPr>
        <p:txBody>
          <a:bodyPr anchor="t" rtlCol="false" tIns="0" lIns="0" bIns="0" rIns="0">
            <a:spAutoFit/>
          </a:bodyPr>
          <a:lstStyle/>
          <a:p>
            <a:pPr algn="ctr">
              <a:lnSpc>
                <a:spcPts val="7799"/>
              </a:lnSpc>
            </a:pPr>
            <a:r>
              <a:rPr lang="en-US" b="true" sz="6499">
                <a:solidFill>
                  <a:srgbClr val="000000"/>
                </a:solidFill>
                <a:latin typeface="Inter Ultra-Bold"/>
                <a:ea typeface="Inter Ultra-Bold"/>
                <a:cs typeface="Inter Ultra-Bold"/>
                <a:sym typeface="Inter Ultra-Bold"/>
              </a:rPr>
              <a:t>CƠ SỞ LÝ THUYẾT</a:t>
            </a:r>
          </a:p>
        </p:txBody>
      </p:sp>
      <p:sp>
        <p:nvSpPr>
          <p:cNvPr name="TextBox 13" id="13"/>
          <p:cNvSpPr txBox="true"/>
          <p:nvPr/>
        </p:nvSpPr>
        <p:spPr>
          <a:xfrm rot="0">
            <a:off x="770908" y="2561469"/>
            <a:ext cx="7273017" cy="655463"/>
          </a:xfrm>
          <a:prstGeom prst="rect">
            <a:avLst/>
          </a:prstGeom>
        </p:spPr>
        <p:txBody>
          <a:bodyPr anchor="t" rtlCol="false" tIns="0" lIns="0" bIns="0" rIns="0">
            <a:spAutoFit/>
          </a:bodyPr>
          <a:lstStyle/>
          <a:p>
            <a:pPr algn="ctr">
              <a:lnSpc>
                <a:spcPts val="5161"/>
              </a:lnSpc>
            </a:pPr>
            <a:r>
              <a:rPr lang="en-US" b="true" sz="4300">
                <a:solidFill>
                  <a:srgbClr val="000000"/>
                </a:solidFill>
                <a:latin typeface="Inter Ultra-Bold"/>
                <a:ea typeface="Inter Ultra-Bold"/>
                <a:cs typeface="Inter Ultra-Bold"/>
                <a:sym typeface="Inter Ultra-Bold"/>
              </a:rPr>
              <a:t>SỬ DỤNG GIAO THỨC ARP </a:t>
            </a:r>
          </a:p>
        </p:txBody>
      </p:sp>
      <p:sp>
        <p:nvSpPr>
          <p:cNvPr name="TextBox 14" id="14"/>
          <p:cNvSpPr txBox="true"/>
          <p:nvPr/>
        </p:nvSpPr>
        <p:spPr>
          <a:xfrm rot="0">
            <a:off x="770908" y="3258191"/>
            <a:ext cx="9289239" cy="2424702"/>
          </a:xfrm>
          <a:prstGeom prst="rect">
            <a:avLst/>
          </a:prstGeom>
        </p:spPr>
        <p:txBody>
          <a:bodyPr anchor="t" rtlCol="false" tIns="0" lIns="0" bIns="0" rIns="0">
            <a:spAutoFit/>
          </a:bodyPr>
          <a:lstStyle/>
          <a:p>
            <a:pPr algn="l">
              <a:lnSpc>
                <a:spcPts val="4897"/>
              </a:lnSpc>
            </a:pPr>
            <a:r>
              <a:rPr lang="en-US" sz="2661">
                <a:solidFill>
                  <a:srgbClr val="000000"/>
                </a:solidFill>
                <a:latin typeface="Inter"/>
                <a:ea typeface="Inter"/>
                <a:cs typeface="Inter"/>
                <a:sym typeface="Inter"/>
              </a:rPr>
              <a:t>Quét ARP là một kỹ thuật dùng để xác định các thiết bị đang hoạt động trong mạng LAN bằng cách gửi các gói tin ARP Request tới các địa chỉ IP trong phạm vi mạng và nhận phản hồi từ các thiết bị có địa chỉ MAC tương ứng</a:t>
            </a:r>
          </a:p>
        </p:txBody>
      </p:sp>
      <p:sp>
        <p:nvSpPr>
          <p:cNvPr name="TextBox 15" id="15"/>
          <p:cNvSpPr txBox="true"/>
          <p:nvPr/>
        </p:nvSpPr>
        <p:spPr>
          <a:xfrm rot="0">
            <a:off x="770908" y="6059131"/>
            <a:ext cx="6144904" cy="655463"/>
          </a:xfrm>
          <a:prstGeom prst="rect">
            <a:avLst/>
          </a:prstGeom>
        </p:spPr>
        <p:txBody>
          <a:bodyPr anchor="t" rtlCol="false" tIns="0" lIns="0" bIns="0" rIns="0">
            <a:spAutoFit/>
          </a:bodyPr>
          <a:lstStyle/>
          <a:p>
            <a:pPr algn="ctr">
              <a:lnSpc>
                <a:spcPts val="5161"/>
              </a:lnSpc>
            </a:pPr>
            <a:r>
              <a:rPr lang="en-US" b="true" sz="4300">
                <a:solidFill>
                  <a:srgbClr val="000000"/>
                </a:solidFill>
                <a:latin typeface="Inter Ultra-Bold"/>
                <a:ea typeface="Inter Ultra-Bold"/>
                <a:cs typeface="Inter Ultra-Bold"/>
                <a:sym typeface="Inter Ultra-Bold"/>
              </a:rPr>
              <a:t>CÔNG NGHỆ SỬ DỤNG </a:t>
            </a:r>
          </a:p>
        </p:txBody>
      </p:sp>
      <p:sp>
        <p:nvSpPr>
          <p:cNvPr name="TextBox 16" id="16"/>
          <p:cNvSpPr txBox="true"/>
          <p:nvPr/>
        </p:nvSpPr>
        <p:spPr>
          <a:xfrm rot="0">
            <a:off x="770908" y="6928907"/>
            <a:ext cx="9289239" cy="2424702"/>
          </a:xfrm>
          <a:prstGeom prst="rect">
            <a:avLst/>
          </a:prstGeom>
        </p:spPr>
        <p:txBody>
          <a:bodyPr anchor="t" rtlCol="false" tIns="0" lIns="0" bIns="0" rIns="0">
            <a:spAutoFit/>
          </a:bodyPr>
          <a:lstStyle/>
          <a:p>
            <a:pPr algn="l" marL="574709" indent="-287355" lvl="1">
              <a:lnSpc>
                <a:spcPts val="4897"/>
              </a:lnSpc>
              <a:buFont typeface="Arial"/>
              <a:buChar char="•"/>
            </a:pPr>
            <a:r>
              <a:rPr lang="en-US" sz="2661">
                <a:solidFill>
                  <a:srgbClr val="000000"/>
                </a:solidFill>
                <a:latin typeface="Inter"/>
                <a:ea typeface="Inter"/>
                <a:cs typeface="Inter"/>
                <a:sym typeface="Inter"/>
              </a:rPr>
              <a:t>Sử dụng ngôn ngữ lập trình Python</a:t>
            </a:r>
          </a:p>
          <a:p>
            <a:pPr algn="l" marL="574709" indent="-287355" lvl="1">
              <a:lnSpc>
                <a:spcPts val="4897"/>
              </a:lnSpc>
              <a:buFont typeface="Arial"/>
              <a:buChar char="•"/>
            </a:pPr>
            <a:r>
              <a:rPr lang="en-US" sz="2661">
                <a:solidFill>
                  <a:srgbClr val="000000"/>
                </a:solidFill>
                <a:latin typeface="Inter"/>
                <a:ea typeface="Inter"/>
                <a:cs typeface="Inter"/>
                <a:sym typeface="Inter"/>
              </a:rPr>
              <a:t>Dùng thư viện scapy để tạo giao thức ARP</a:t>
            </a:r>
          </a:p>
          <a:p>
            <a:pPr algn="l" marL="574709" indent="-287355" lvl="1">
              <a:lnSpc>
                <a:spcPts val="4897"/>
              </a:lnSpc>
              <a:buFont typeface="Arial"/>
              <a:buChar char="•"/>
            </a:pPr>
            <a:r>
              <a:rPr lang="en-US" sz="2661">
                <a:solidFill>
                  <a:srgbClr val="000000"/>
                </a:solidFill>
                <a:latin typeface="Inter"/>
                <a:ea typeface="Inter"/>
                <a:cs typeface="Inter"/>
                <a:sym typeface="Inter"/>
              </a:rPr>
              <a:t>Thư viện pustill để lấy thông tin của RAM và CPU</a:t>
            </a:r>
          </a:p>
          <a:p>
            <a:pPr algn="l" marL="574709" indent="-287355" lvl="1">
              <a:lnSpc>
                <a:spcPts val="4897"/>
              </a:lnSpc>
              <a:buFont typeface="Arial"/>
              <a:buChar char="•"/>
            </a:pPr>
            <a:r>
              <a:rPr lang="en-US" sz="2661">
                <a:solidFill>
                  <a:srgbClr val="000000"/>
                </a:solidFill>
                <a:latin typeface="Inter"/>
                <a:ea typeface="Inter"/>
                <a:cs typeface="Inter"/>
                <a:sym typeface="Inter"/>
              </a:rPr>
              <a:t>Thư viện Tkinder để tạo giao diện</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474839" y="1019175"/>
            <a:ext cx="11338322" cy="1000125"/>
          </a:xfrm>
          <a:prstGeom prst="rect">
            <a:avLst/>
          </a:prstGeom>
        </p:spPr>
        <p:txBody>
          <a:bodyPr anchor="t" rtlCol="false" tIns="0" lIns="0" bIns="0" rIns="0">
            <a:spAutoFit/>
          </a:bodyPr>
          <a:lstStyle/>
          <a:p>
            <a:pPr algn="ctr">
              <a:lnSpc>
                <a:spcPts val="7800"/>
              </a:lnSpc>
            </a:pPr>
            <a:r>
              <a:rPr lang="en-US" b="true" sz="6500">
                <a:solidFill>
                  <a:srgbClr val="000000"/>
                </a:solidFill>
                <a:latin typeface="Inter Ultra-Bold"/>
                <a:ea typeface="Inter Ultra-Bold"/>
                <a:cs typeface="Inter Ultra-Bold"/>
                <a:sym typeface="Inter Ultra-Bold"/>
              </a:rPr>
              <a:t>YÊU CẦU CHỨC NĂNG</a:t>
            </a:r>
          </a:p>
        </p:txBody>
      </p:sp>
      <p:sp>
        <p:nvSpPr>
          <p:cNvPr name="TextBox 3" id="3"/>
          <p:cNvSpPr txBox="true"/>
          <p:nvPr/>
        </p:nvSpPr>
        <p:spPr>
          <a:xfrm rot="0">
            <a:off x="2862591" y="2616708"/>
            <a:ext cx="12562817" cy="6641592"/>
          </a:xfrm>
          <a:prstGeom prst="rect">
            <a:avLst/>
          </a:prstGeom>
        </p:spPr>
        <p:txBody>
          <a:bodyPr anchor="t" rtlCol="false" tIns="0" lIns="0" bIns="0" rIns="0">
            <a:spAutoFit/>
          </a:bodyPr>
          <a:lstStyle/>
          <a:p>
            <a:pPr algn="l" marL="777240" indent="-388620" lvl="1">
              <a:lnSpc>
                <a:spcPts val="6624"/>
              </a:lnSpc>
              <a:buFont typeface="Arial"/>
              <a:buChar char="•"/>
            </a:pPr>
            <a:r>
              <a:rPr lang="en-US" sz="3600">
                <a:solidFill>
                  <a:srgbClr val="000000"/>
                </a:solidFill>
                <a:latin typeface="Inter"/>
                <a:ea typeface="Inter"/>
                <a:cs typeface="Inter"/>
                <a:sym typeface="Inter"/>
              </a:rPr>
              <a:t>Quét được các IP thuộc về thiết bị đang hoạt động trong mạng LAN hoặc một địa chỉ IP cụ thể</a:t>
            </a:r>
          </a:p>
          <a:p>
            <a:pPr algn="l" marL="777240" indent="-388620" lvl="1">
              <a:lnSpc>
                <a:spcPts val="6624"/>
              </a:lnSpc>
              <a:buFont typeface="Arial"/>
              <a:buChar char="•"/>
            </a:pPr>
            <a:r>
              <a:rPr lang="en-US" sz="3600">
                <a:solidFill>
                  <a:srgbClr val="000000"/>
                </a:solidFill>
                <a:latin typeface="Inter"/>
                <a:ea typeface="Inter"/>
                <a:cs typeface="Inter"/>
                <a:sym typeface="Inter"/>
              </a:rPr>
              <a:t>Hiển thị danh sách các IP gồm các thông tin như: Địa chỉ IP, địa chỉ MAC, tên thiết bị, thời gian ping trung bình</a:t>
            </a:r>
          </a:p>
          <a:p>
            <a:pPr algn="l" marL="777240" indent="-388620" lvl="1">
              <a:lnSpc>
                <a:spcPts val="6624"/>
              </a:lnSpc>
              <a:buFont typeface="Arial"/>
              <a:buChar char="•"/>
            </a:pPr>
            <a:r>
              <a:rPr lang="en-US" sz="3600">
                <a:solidFill>
                  <a:srgbClr val="000000"/>
                </a:solidFill>
                <a:latin typeface="Inter"/>
                <a:ea typeface="Inter"/>
                <a:cs typeface="Inter"/>
                <a:sym typeface="Inter"/>
              </a:rPr>
              <a:t>Lưu trữ kết quả quét được vào tệp .xlsx</a:t>
            </a:r>
          </a:p>
          <a:p>
            <a:pPr algn="l" marL="777240" indent="-388620" lvl="1">
              <a:lnSpc>
                <a:spcPts val="6624"/>
              </a:lnSpc>
              <a:buFont typeface="Arial"/>
              <a:buChar char="•"/>
            </a:pPr>
            <a:r>
              <a:rPr lang="en-US" sz="3600">
                <a:solidFill>
                  <a:srgbClr val="000000"/>
                </a:solidFill>
                <a:latin typeface="Inter"/>
                <a:ea typeface="Inter"/>
                <a:cs typeface="Inter"/>
                <a:sym typeface="Inter"/>
              </a:rPr>
              <a:t>Hiển thị mức độ sử dụng RAM và CPU của máy chủ (máy quét)</a:t>
            </a:r>
          </a:p>
        </p:txBody>
      </p:sp>
      <p:grpSp>
        <p:nvGrpSpPr>
          <p:cNvPr name="Group 4" id="4"/>
          <p:cNvGrpSpPr/>
          <p:nvPr/>
        </p:nvGrpSpPr>
        <p:grpSpPr>
          <a:xfrm rot="0">
            <a:off x="-2450574" y="7552175"/>
            <a:ext cx="5469649" cy="546964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3"/>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2818351" y="-3542384"/>
            <a:ext cx="5469649" cy="546964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3"/>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6478877" y="-504069"/>
            <a:ext cx="3065539" cy="306553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3"/>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862591" y="2378583"/>
            <a:ext cx="13616286" cy="5916313"/>
          </a:xfrm>
          <a:prstGeom prst="rect">
            <a:avLst/>
          </a:prstGeom>
        </p:spPr>
        <p:txBody>
          <a:bodyPr anchor="t" rtlCol="false" tIns="0" lIns="0" bIns="0" rIns="0">
            <a:spAutoFit/>
          </a:bodyPr>
          <a:lstStyle/>
          <a:p>
            <a:pPr algn="l" marL="842416" indent="-421208" lvl="1">
              <a:lnSpc>
                <a:spcPts val="9559"/>
              </a:lnSpc>
              <a:buFont typeface="Arial"/>
              <a:buChar char="•"/>
            </a:pPr>
            <a:r>
              <a:rPr lang="en-US" sz="3901">
                <a:solidFill>
                  <a:srgbClr val="000000"/>
                </a:solidFill>
                <a:latin typeface="Inter"/>
                <a:ea typeface="Inter"/>
                <a:cs typeface="Inter"/>
                <a:sym typeface="Inter"/>
              </a:rPr>
              <a:t>Tối ưu thời gian quét và thời gian hiển thị bằng lập trình đa luồng, đa tuyến</a:t>
            </a:r>
          </a:p>
          <a:p>
            <a:pPr algn="l" marL="842416" indent="-421208" lvl="1">
              <a:lnSpc>
                <a:spcPts val="9559"/>
              </a:lnSpc>
              <a:buFont typeface="Arial"/>
              <a:buChar char="•"/>
            </a:pPr>
            <a:r>
              <a:rPr lang="en-US" sz="3901">
                <a:solidFill>
                  <a:srgbClr val="000000"/>
                </a:solidFill>
                <a:latin typeface="Inter"/>
                <a:ea typeface="Inter"/>
                <a:cs typeface="Inter"/>
                <a:sym typeface="Inter"/>
              </a:rPr>
              <a:t>Giao diện thân thiện, dễ sử dụng</a:t>
            </a:r>
          </a:p>
          <a:p>
            <a:pPr algn="l" marL="842416" indent="-421208" lvl="1">
              <a:lnSpc>
                <a:spcPts val="9559"/>
              </a:lnSpc>
              <a:buFont typeface="Arial"/>
              <a:buChar char="•"/>
            </a:pPr>
            <a:r>
              <a:rPr lang="en-US" sz="3901">
                <a:solidFill>
                  <a:srgbClr val="000000"/>
                </a:solidFill>
                <a:latin typeface="Inter"/>
                <a:ea typeface="Inter"/>
                <a:cs typeface="Inter"/>
                <a:sym typeface="Inter"/>
              </a:rPr>
              <a:t>Dải IP đầu vào linh hoạt, nhiều biến thể</a:t>
            </a:r>
          </a:p>
          <a:p>
            <a:pPr algn="l" marL="864008" indent="-432004" lvl="1">
              <a:lnSpc>
                <a:spcPts val="9804"/>
              </a:lnSpc>
              <a:buFont typeface="Arial"/>
              <a:buChar char="•"/>
            </a:pPr>
            <a:r>
              <a:rPr lang="en-US" sz="4001">
                <a:solidFill>
                  <a:srgbClr val="000000"/>
                </a:solidFill>
                <a:latin typeface="Inter"/>
                <a:ea typeface="Inter"/>
                <a:cs typeface="Inter"/>
                <a:sym typeface="Inter"/>
              </a:rPr>
              <a:t>Chuẩn hóa dải IP đầu vào</a:t>
            </a:r>
          </a:p>
        </p:txBody>
      </p:sp>
      <p:grpSp>
        <p:nvGrpSpPr>
          <p:cNvPr name="Group 3" id="3"/>
          <p:cNvGrpSpPr/>
          <p:nvPr/>
        </p:nvGrpSpPr>
        <p:grpSpPr>
          <a:xfrm rot="0">
            <a:off x="-2450574" y="7552175"/>
            <a:ext cx="5469649" cy="546964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3"/>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818351" y="-3542384"/>
            <a:ext cx="5469649" cy="5469649"/>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3"/>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3474839" y="1019175"/>
            <a:ext cx="11338322" cy="1000125"/>
          </a:xfrm>
          <a:prstGeom prst="rect">
            <a:avLst/>
          </a:prstGeom>
        </p:spPr>
        <p:txBody>
          <a:bodyPr anchor="t" rtlCol="false" tIns="0" lIns="0" bIns="0" rIns="0">
            <a:spAutoFit/>
          </a:bodyPr>
          <a:lstStyle/>
          <a:p>
            <a:pPr algn="ctr">
              <a:lnSpc>
                <a:spcPts val="7800"/>
              </a:lnSpc>
            </a:pPr>
            <a:r>
              <a:rPr lang="en-US" b="true" sz="6500">
                <a:solidFill>
                  <a:srgbClr val="000000"/>
                </a:solidFill>
                <a:latin typeface="Inter Ultra-Bold"/>
                <a:ea typeface="Inter Ultra-Bold"/>
                <a:cs typeface="Inter Ultra-Bold"/>
                <a:sym typeface="Inter Ultra-Bold"/>
              </a:rPr>
              <a:t>YÊU CẦU PHI CHỨC NĂNG</a:t>
            </a:r>
          </a:p>
        </p:txBody>
      </p:sp>
      <p:grpSp>
        <p:nvGrpSpPr>
          <p:cNvPr name="Group 10" id="10"/>
          <p:cNvGrpSpPr/>
          <p:nvPr/>
        </p:nvGrpSpPr>
        <p:grpSpPr>
          <a:xfrm rot="0">
            <a:off x="16478877" y="-504069"/>
            <a:ext cx="3065539" cy="306553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3"/>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450574" y="7552175"/>
            <a:ext cx="5469649" cy="5469649"/>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3"/>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2818351" y="-3542384"/>
            <a:ext cx="5469649" cy="546964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3"/>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6478877" y="-504069"/>
            <a:ext cx="3065539" cy="306553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3"/>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703628" y="3000074"/>
            <a:ext cx="7766934" cy="3071265"/>
          </a:xfrm>
          <a:custGeom>
            <a:avLst/>
            <a:gdLst/>
            <a:ahLst/>
            <a:cxnLst/>
            <a:rect r="r" b="b" t="t" l="l"/>
            <a:pathLst>
              <a:path h="3071265" w="7766934">
                <a:moveTo>
                  <a:pt x="0" y="0"/>
                </a:moveTo>
                <a:lnTo>
                  <a:pt x="7766934" y="0"/>
                </a:lnTo>
                <a:lnTo>
                  <a:pt x="7766934" y="3071265"/>
                </a:lnTo>
                <a:lnTo>
                  <a:pt x="0" y="3071265"/>
                </a:lnTo>
                <a:lnTo>
                  <a:pt x="0" y="0"/>
                </a:lnTo>
                <a:close/>
              </a:path>
            </a:pathLst>
          </a:custGeom>
          <a:blipFill>
            <a:blip r:embed="rId2"/>
            <a:stretch>
              <a:fillRect l="0" t="0" r="-51360" b="0"/>
            </a:stretch>
          </a:blipFill>
        </p:spPr>
      </p:sp>
      <p:sp>
        <p:nvSpPr>
          <p:cNvPr name="TextBox 12" id="12"/>
          <p:cNvSpPr txBox="true"/>
          <p:nvPr/>
        </p:nvSpPr>
        <p:spPr>
          <a:xfrm rot="0">
            <a:off x="3511902" y="538163"/>
            <a:ext cx="11338322" cy="981075"/>
          </a:xfrm>
          <a:prstGeom prst="rect">
            <a:avLst/>
          </a:prstGeom>
        </p:spPr>
        <p:txBody>
          <a:bodyPr anchor="t" rtlCol="false" tIns="0" lIns="0" bIns="0" rIns="0">
            <a:spAutoFit/>
          </a:bodyPr>
          <a:lstStyle/>
          <a:p>
            <a:pPr algn="ctr">
              <a:lnSpc>
                <a:spcPts val="7799"/>
              </a:lnSpc>
            </a:pPr>
            <a:r>
              <a:rPr lang="en-US" b="true" sz="6499">
                <a:solidFill>
                  <a:srgbClr val="000000"/>
                </a:solidFill>
                <a:latin typeface="Inter Ultra-Bold"/>
                <a:ea typeface="Inter Ultra-Bold"/>
                <a:cs typeface="Inter Ultra-Bold"/>
                <a:sym typeface="Inter Ultra-Bold"/>
              </a:rPr>
              <a:t>TRIỂN KHAI</a:t>
            </a:r>
          </a:p>
        </p:txBody>
      </p:sp>
      <p:sp>
        <p:nvSpPr>
          <p:cNvPr name="TextBox 13" id="13"/>
          <p:cNvSpPr txBox="true"/>
          <p:nvPr/>
        </p:nvSpPr>
        <p:spPr>
          <a:xfrm rot="0">
            <a:off x="8882802" y="2732919"/>
            <a:ext cx="8632762" cy="7444951"/>
          </a:xfrm>
          <a:prstGeom prst="rect">
            <a:avLst/>
          </a:prstGeom>
        </p:spPr>
        <p:txBody>
          <a:bodyPr anchor="t" rtlCol="false" tIns="0" lIns="0" bIns="0" rIns="0">
            <a:spAutoFit/>
          </a:bodyPr>
          <a:lstStyle/>
          <a:p>
            <a:pPr algn="l" marL="492318" indent="-246159" lvl="1">
              <a:lnSpc>
                <a:spcPts val="3739"/>
              </a:lnSpc>
              <a:buFont typeface="Arial"/>
              <a:buChar char="•"/>
            </a:pPr>
            <a:r>
              <a:rPr lang="en-US" sz="2280">
                <a:solidFill>
                  <a:srgbClr val="000000"/>
                </a:solidFill>
                <a:latin typeface="Inter"/>
                <a:ea typeface="Inter"/>
                <a:cs typeface="Inter"/>
                <a:sym typeface="Inter"/>
              </a:rPr>
              <a:t>Tạo gói tin ARP:</a:t>
            </a:r>
          </a:p>
          <a:p>
            <a:pPr algn="l" marL="492318" indent="-246159" lvl="1">
              <a:lnSpc>
                <a:spcPts val="3739"/>
              </a:lnSpc>
              <a:buFont typeface="Arial"/>
              <a:buChar char="•"/>
            </a:pPr>
            <a:r>
              <a:rPr lang="en-US" sz="2280">
                <a:solidFill>
                  <a:srgbClr val="000000"/>
                </a:solidFill>
                <a:latin typeface="Inter"/>
                <a:ea typeface="Inter"/>
                <a:cs typeface="Inter"/>
                <a:sym typeface="Inter"/>
              </a:rPr>
              <a:t>arp = ARP(pdst=ip): Tạo gói ARP để kiểm tra địa chỉ IP đích.</a:t>
            </a:r>
          </a:p>
          <a:p>
            <a:pPr algn="l" marL="492318" indent="-246159" lvl="1">
              <a:lnSpc>
                <a:spcPts val="3739"/>
              </a:lnSpc>
              <a:buFont typeface="Arial"/>
              <a:buChar char="•"/>
            </a:pPr>
            <a:r>
              <a:rPr lang="en-US" sz="2280">
                <a:solidFill>
                  <a:srgbClr val="000000"/>
                </a:solidFill>
                <a:latin typeface="Inter"/>
                <a:ea typeface="Inter"/>
                <a:cs typeface="Inter"/>
                <a:sym typeface="Inter"/>
              </a:rPr>
              <a:t>Tạo gói tin Ethernet:</a:t>
            </a:r>
          </a:p>
          <a:p>
            <a:pPr algn="l" marL="492318" indent="-246159" lvl="1">
              <a:lnSpc>
                <a:spcPts val="3739"/>
              </a:lnSpc>
              <a:buFont typeface="Arial"/>
              <a:buChar char="•"/>
            </a:pPr>
            <a:r>
              <a:rPr lang="en-US" sz="2280">
                <a:solidFill>
                  <a:srgbClr val="000000"/>
                </a:solidFill>
                <a:latin typeface="Inter"/>
                <a:ea typeface="Inter"/>
                <a:cs typeface="Inter"/>
                <a:sym typeface="Inter"/>
              </a:rPr>
              <a:t>ether = Ether(dst="ff:ff:ff:ff:ff:ff"): Tạo gói Ethernet với địa chỉ MAC broadcast để gửi tới mọi thiết bị trong mạng.</a:t>
            </a:r>
          </a:p>
          <a:p>
            <a:pPr algn="l" marL="492318" indent="-246159" lvl="1">
              <a:lnSpc>
                <a:spcPts val="3739"/>
              </a:lnSpc>
              <a:buFont typeface="Arial"/>
              <a:buChar char="•"/>
            </a:pPr>
            <a:r>
              <a:rPr lang="en-US" sz="2280">
                <a:solidFill>
                  <a:srgbClr val="000000"/>
                </a:solidFill>
                <a:latin typeface="Inter"/>
                <a:ea typeface="Inter"/>
                <a:cs typeface="Inter"/>
                <a:sym typeface="Inter"/>
              </a:rPr>
              <a:t>Kết hợp gói tin:</a:t>
            </a:r>
          </a:p>
          <a:p>
            <a:pPr algn="l" marL="492318" indent="-246159" lvl="1">
              <a:lnSpc>
                <a:spcPts val="3739"/>
              </a:lnSpc>
              <a:buFont typeface="Arial"/>
              <a:buChar char="•"/>
            </a:pPr>
            <a:r>
              <a:rPr lang="en-US" sz="2280">
                <a:solidFill>
                  <a:srgbClr val="000000"/>
                </a:solidFill>
                <a:latin typeface="Inter"/>
                <a:ea typeface="Inter"/>
                <a:cs typeface="Inter"/>
                <a:sym typeface="Inter"/>
              </a:rPr>
              <a:t>packet = ether/arp: Kết hợp gói Ethernet và ARP thành gói tin hoàn chỉnh.</a:t>
            </a:r>
          </a:p>
          <a:p>
            <a:pPr algn="l" marL="492318" indent="-246159" lvl="1">
              <a:lnSpc>
                <a:spcPts val="3739"/>
              </a:lnSpc>
              <a:buFont typeface="Arial"/>
              <a:buChar char="•"/>
            </a:pPr>
            <a:r>
              <a:rPr lang="en-US" sz="2280">
                <a:solidFill>
                  <a:srgbClr val="000000"/>
                </a:solidFill>
                <a:latin typeface="Inter"/>
                <a:ea typeface="Inter"/>
                <a:cs typeface="Inter"/>
                <a:sym typeface="Inter"/>
              </a:rPr>
              <a:t>Gửi và nhận phản hồi:</a:t>
            </a:r>
          </a:p>
          <a:p>
            <a:pPr algn="l" marL="492318" indent="-246159" lvl="1">
              <a:lnSpc>
                <a:spcPts val="3739"/>
              </a:lnSpc>
              <a:buFont typeface="Arial"/>
              <a:buChar char="•"/>
            </a:pPr>
            <a:r>
              <a:rPr lang="en-US" sz="2280">
                <a:solidFill>
                  <a:srgbClr val="000000"/>
                </a:solidFill>
                <a:latin typeface="Inter"/>
                <a:ea typeface="Inter"/>
                <a:cs typeface="Inter"/>
                <a:sym typeface="Inter"/>
              </a:rPr>
              <a:t>result = srp(packet, timeout=1, verbose=0)[0]: Gửi gói tin và thu nhận phản hồi từ các thiết bị trong mạng.</a:t>
            </a:r>
          </a:p>
          <a:p>
            <a:pPr algn="l" marL="492318" indent="-246159" lvl="1">
              <a:lnSpc>
                <a:spcPts val="3739"/>
              </a:lnSpc>
              <a:buFont typeface="Arial"/>
              <a:buChar char="•"/>
            </a:pPr>
            <a:r>
              <a:rPr lang="en-US" sz="2280">
                <a:solidFill>
                  <a:srgbClr val="000000"/>
                </a:solidFill>
                <a:latin typeface="Inter"/>
                <a:ea typeface="Inter"/>
                <a:cs typeface="Inter"/>
                <a:sym typeface="Inter"/>
              </a:rPr>
              <a:t>Danh sách thiết bị:</a:t>
            </a:r>
          </a:p>
          <a:p>
            <a:pPr algn="l" marL="492318" indent="-246159" lvl="1">
              <a:lnSpc>
                <a:spcPts val="3739"/>
              </a:lnSpc>
              <a:buFont typeface="Arial"/>
              <a:buChar char="•"/>
            </a:pPr>
            <a:r>
              <a:rPr lang="en-US" sz="2280">
                <a:solidFill>
                  <a:srgbClr val="000000"/>
                </a:solidFill>
                <a:latin typeface="Inter"/>
                <a:ea typeface="Inter"/>
                <a:cs typeface="Inter"/>
                <a:sym typeface="Inter"/>
              </a:rPr>
              <a:t>devices = [{'ip': received.psrc, 'mac': received.hwsrc} for sent, received in result]: Tạo danh sách chứa IP và MAC của các thiết bị được phát hiện.</a:t>
            </a:r>
          </a:p>
          <a:p>
            <a:pPr algn="l">
              <a:lnSpc>
                <a:spcPts val="3739"/>
              </a:lnSpc>
            </a:pPr>
          </a:p>
        </p:txBody>
      </p:sp>
      <p:sp>
        <p:nvSpPr>
          <p:cNvPr name="TextBox 14" id="14"/>
          <p:cNvSpPr txBox="true"/>
          <p:nvPr/>
        </p:nvSpPr>
        <p:spPr>
          <a:xfrm rot="0">
            <a:off x="3511902" y="2194647"/>
            <a:ext cx="5370900" cy="366822"/>
          </a:xfrm>
          <a:prstGeom prst="rect">
            <a:avLst/>
          </a:prstGeom>
        </p:spPr>
        <p:txBody>
          <a:bodyPr anchor="t" rtlCol="false" tIns="0" lIns="0" bIns="0" rIns="0">
            <a:spAutoFit/>
          </a:bodyPr>
          <a:lstStyle/>
          <a:p>
            <a:pPr algn="ctr">
              <a:lnSpc>
                <a:spcPts val="2813"/>
              </a:lnSpc>
            </a:pPr>
            <a:r>
              <a:rPr lang="en-US" b="true" sz="2344">
                <a:solidFill>
                  <a:srgbClr val="000000"/>
                </a:solidFill>
                <a:latin typeface="Inter Ultra-Bold"/>
                <a:ea typeface="Inter Ultra-Bold"/>
                <a:cs typeface="Inter Ultra-Bold"/>
                <a:sym typeface="Inter Ultra-Bold"/>
              </a:rPr>
              <a:t>TRIỂN KHAI HÀM QUÉT IP ĐƠN LẺ</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450574" y="7552175"/>
            <a:ext cx="5469649" cy="5469649"/>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3"/>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2818351" y="-3542384"/>
            <a:ext cx="5469649" cy="546964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3"/>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6478877" y="-504069"/>
            <a:ext cx="3065539" cy="306553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3"/>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507422" y="2416657"/>
            <a:ext cx="7020873" cy="4238098"/>
          </a:xfrm>
          <a:custGeom>
            <a:avLst/>
            <a:gdLst/>
            <a:ahLst/>
            <a:cxnLst/>
            <a:rect r="r" b="b" t="t" l="l"/>
            <a:pathLst>
              <a:path h="4238098" w="7020873">
                <a:moveTo>
                  <a:pt x="0" y="0"/>
                </a:moveTo>
                <a:lnTo>
                  <a:pt x="7020873" y="0"/>
                </a:lnTo>
                <a:lnTo>
                  <a:pt x="7020873" y="4238099"/>
                </a:lnTo>
                <a:lnTo>
                  <a:pt x="0" y="4238099"/>
                </a:lnTo>
                <a:lnTo>
                  <a:pt x="0" y="0"/>
                </a:lnTo>
                <a:close/>
              </a:path>
            </a:pathLst>
          </a:custGeom>
          <a:blipFill>
            <a:blip r:embed="rId2"/>
            <a:stretch>
              <a:fillRect l="0" t="-43625" r="0" b="-40237"/>
            </a:stretch>
          </a:blipFill>
        </p:spPr>
      </p:sp>
      <p:sp>
        <p:nvSpPr>
          <p:cNvPr name="Freeform 12" id="12"/>
          <p:cNvSpPr/>
          <p:nvPr/>
        </p:nvSpPr>
        <p:spPr>
          <a:xfrm flipH="false" flipV="false" rot="0">
            <a:off x="824482" y="7014985"/>
            <a:ext cx="6386753" cy="2714370"/>
          </a:xfrm>
          <a:custGeom>
            <a:avLst/>
            <a:gdLst/>
            <a:ahLst/>
            <a:cxnLst/>
            <a:rect r="r" b="b" t="t" l="l"/>
            <a:pathLst>
              <a:path h="2714370" w="6386753">
                <a:moveTo>
                  <a:pt x="0" y="0"/>
                </a:moveTo>
                <a:lnTo>
                  <a:pt x="6386753" y="0"/>
                </a:lnTo>
                <a:lnTo>
                  <a:pt x="6386753" y="2714370"/>
                </a:lnTo>
                <a:lnTo>
                  <a:pt x="0" y="2714370"/>
                </a:lnTo>
                <a:lnTo>
                  <a:pt x="0" y="0"/>
                </a:lnTo>
                <a:close/>
              </a:path>
            </a:pathLst>
          </a:custGeom>
          <a:blipFill>
            <a:blip r:embed="rId3"/>
            <a:stretch>
              <a:fillRect l="0" t="0" r="0" b="0"/>
            </a:stretch>
          </a:blipFill>
        </p:spPr>
      </p:sp>
      <p:sp>
        <p:nvSpPr>
          <p:cNvPr name="TextBox 13" id="13"/>
          <p:cNvSpPr txBox="true"/>
          <p:nvPr/>
        </p:nvSpPr>
        <p:spPr>
          <a:xfrm rot="0">
            <a:off x="3474839" y="538163"/>
            <a:ext cx="11338322" cy="981075"/>
          </a:xfrm>
          <a:prstGeom prst="rect">
            <a:avLst/>
          </a:prstGeom>
        </p:spPr>
        <p:txBody>
          <a:bodyPr anchor="t" rtlCol="false" tIns="0" lIns="0" bIns="0" rIns="0">
            <a:spAutoFit/>
          </a:bodyPr>
          <a:lstStyle/>
          <a:p>
            <a:pPr algn="ctr">
              <a:lnSpc>
                <a:spcPts val="7799"/>
              </a:lnSpc>
            </a:pPr>
            <a:r>
              <a:rPr lang="en-US" b="true" sz="6499">
                <a:solidFill>
                  <a:srgbClr val="000000"/>
                </a:solidFill>
                <a:latin typeface="Inter Ultra-Bold"/>
                <a:ea typeface="Inter Ultra-Bold"/>
                <a:cs typeface="Inter Ultra-Bold"/>
                <a:sym typeface="Inter Ultra-Bold"/>
              </a:rPr>
              <a:t>TRIỂN KHAI</a:t>
            </a:r>
          </a:p>
        </p:txBody>
      </p:sp>
      <p:sp>
        <p:nvSpPr>
          <p:cNvPr name="TextBox 14" id="14"/>
          <p:cNvSpPr txBox="true"/>
          <p:nvPr/>
        </p:nvSpPr>
        <p:spPr>
          <a:xfrm rot="0">
            <a:off x="8149121" y="1812965"/>
            <a:ext cx="8132724" cy="8107842"/>
          </a:xfrm>
          <a:prstGeom prst="rect">
            <a:avLst/>
          </a:prstGeom>
        </p:spPr>
        <p:txBody>
          <a:bodyPr anchor="t" rtlCol="false" tIns="0" lIns="0" bIns="0" rIns="0">
            <a:spAutoFit/>
          </a:bodyPr>
          <a:lstStyle/>
          <a:p>
            <a:pPr algn="l" marL="567926" indent="-283963" lvl="1">
              <a:lnSpc>
                <a:spcPts val="4340"/>
              </a:lnSpc>
              <a:buFont typeface="Arial"/>
              <a:buChar char="•"/>
            </a:pPr>
            <a:r>
              <a:rPr lang="en-US" sz="2630">
                <a:solidFill>
                  <a:srgbClr val="000000"/>
                </a:solidFill>
                <a:latin typeface="Inter"/>
                <a:ea typeface="Inter"/>
                <a:cs typeface="Inter"/>
                <a:sym typeface="Inter"/>
              </a:rPr>
              <a:t> </a:t>
            </a:r>
            <a:r>
              <a:rPr lang="en-US" b="true" sz="2630">
                <a:solidFill>
                  <a:srgbClr val="000000"/>
                </a:solidFill>
                <a:latin typeface="Inter Medium"/>
                <a:ea typeface="Inter Medium"/>
                <a:cs typeface="Inter Medium"/>
                <a:sym typeface="Inter Medium"/>
              </a:rPr>
              <a:t>Để</a:t>
            </a:r>
            <a:r>
              <a:rPr lang="en-US" b="true" sz="2630">
                <a:solidFill>
                  <a:srgbClr val="000000"/>
                </a:solidFill>
                <a:latin typeface="Inter Bold"/>
                <a:ea typeface="Inter Bold"/>
                <a:cs typeface="Inter Bold"/>
                <a:sym typeface="Inter Bold"/>
              </a:rPr>
              <a:t> </a:t>
            </a:r>
            <a:r>
              <a:rPr lang="en-US" sz="2630">
                <a:solidFill>
                  <a:srgbClr val="000000"/>
                </a:solidFill>
                <a:latin typeface="Inter"/>
                <a:ea typeface="Inter"/>
                <a:cs typeface="Inter"/>
                <a:sym typeface="Inter"/>
              </a:rPr>
              <a:t>đáp ứng yêu cầu phi chức năng là tối ưu về mặt thời gian nên chương trình này áp dụng lập trình đa luồng để quét các địa chỉ ip có trong mạng nhanh hơn</a:t>
            </a:r>
          </a:p>
          <a:p>
            <a:pPr algn="l" marL="567926" indent="-283963" lvl="1">
              <a:lnSpc>
                <a:spcPts val="4340"/>
              </a:lnSpc>
              <a:buFont typeface="Arial"/>
              <a:buChar char="•"/>
            </a:pPr>
            <a:r>
              <a:rPr lang="en-US" sz="2630">
                <a:solidFill>
                  <a:srgbClr val="000000"/>
                </a:solidFill>
                <a:latin typeface="Inter"/>
                <a:ea typeface="Inter"/>
                <a:cs typeface="Inter"/>
                <a:sym typeface="Inter"/>
              </a:rPr>
              <a:t>Vì các luồng phải làm việc với một dải IP nên để tránh sự xung đột ta phải dùng một hàng đợi(FIFO) để lưu trữ các IP</a:t>
            </a:r>
          </a:p>
          <a:p>
            <a:pPr algn="l" marL="567926" indent="-283963" lvl="1">
              <a:lnSpc>
                <a:spcPts val="4340"/>
              </a:lnSpc>
              <a:buFont typeface="Arial"/>
              <a:buChar char="•"/>
            </a:pPr>
            <a:r>
              <a:rPr lang="en-US" sz="2630">
                <a:solidFill>
                  <a:srgbClr val="000000"/>
                </a:solidFill>
                <a:latin typeface="Inter"/>
                <a:ea typeface="Inter"/>
                <a:cs typeface="Inter"/>
                <a:sym typeface="Inter"/>
              </a:rPr>
              <a:t>Dùng hàm join() của thread để chờ cho tất cả các luồng hoàn công việc rồi tiếp tục</a:t>
            </a:r>
          </a:p>
          <a:p>
            <a:pPr algn="l" marL="567926" indent="-283963" lvl="1">
              <a:lnSpc>
                <a:spcPts val="4340"/>
              </a:lnSpc>
              <a:buFont typeface="Arial"/>
              <a:buChar char="•"/>
            </a:pPr>
            <a:r>
              <a:rPr lang="en-US" sz="2630">
                <a:solidFill>
                  <a:srgbClr val="000000"/>
                </a:solidFill>
                <a:latin typeface="Inter"/>
                <a:ea typeface="Inter"/>
                <a:cs typeface="Inter"/>
                <a:sym typeface="Inter"/>
              </a:rPr>
              <a:t>Tạo 20 luồng và mỗi luồng sẽ thực hiện hàm worker</a:t>
            </a:r>
          </a:p>
          <a:p>
            <a:pPr algn="l" marL="567926" indent="-283963" lvl="1">
              <a:lnSpc>
                <a:spcPts val="4340"/>
              </a:lnSpc>
              <a:buFont typeface="Arial"/>
              <a:buChar char="•"/>
            </a:pPr>
            <a:r>
              <a:rPr lang="en-US" sz="2630">
                <a:solidFill>
                  <a:srgbClr val="000000"/>
                </a:solidFill>
                <a:latin typeface="Inter"/>
                <a:ea typeface="Inter"/>
                <a:cs typeface="Inter"/>
                <a:sym typeface="Inter"/>
              </a:rPr>
              <a:t>Sau khi một luồng chạy xong thì phải đợi luồng khác xong thông qua hàm join()</a:t>
            </a:r>
          </a:p>
          <a:p>
            <a:pPr algn="l">
              <a:lnSpc>
                <a:spcPts val="4340"/>
              </a:lnSpc>
            </a:pPr>
          </a:p>
          <a:p>
            <a:pPr algn="l">
              <a:lnSpc>
                <a:spcPts val="434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450574" y="7552175"/>
            <a:ext cx="5469649" cy="5469649"/>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3"/>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2818351" y="-3542384"/>
            <a:ext cx="5469649" cy="546964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3"/>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6478877" y="-504069"/>
            <a:ext cx="3065539" cy="306553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3"/>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5322556" y="3336524"/>
            <a:ext cx="6983108" cy="938933"/>
          </a:xfrm>
          <a:custGeom>
            <a:avLst/>
            <a:gdLst/>
            <a:ahLst/>
            <a:cxnLst/>
            <a:rect r="r" b="b" t="t" l="l"/>
            <a:pathLst>
              <a:path h="938933" w="6983108">
                <a:moveTo>
                  <a:pt x="0" y="0"/>
                </a:moveTo>
                <a:lnTo>
                  <a:pt x="6983108" y="0"/>
                </a:lnTo>
                <a:lnTo>
                  <a:pt x="6983108" y="938933"/>
                </a:lnTo>
                <a:lnTo>
                  <a:pt x="0" y="938933"/>
                </a:lnTo>
                <a:lnTo>
                  <a:pt x="0" y="0"/>
                </a:lnTo>
                <a:close/>
              </a:path>
            </a:pathLst>
          </a:custGeom>
          <a:blipFill>
            <a:blip r:embed="rId2"/>
            <a:stretch>
              <a:fillRect l="-19468" t="-387745" r="-14183" b="-807638"/>
            </a:stretch>
          </a:blipFill>
        </p:spPr>
      </p:sp>
      <p:sp>
        <p:nvSpPr>
          <p:cNvPr name="TextBox 12" id="12"/>
          <p:cNvSpPr txBox="true"/>
          <p:nvPr/>
        </p:nvSpPr>
        <p:spPr>
          <a:xfrm rot="0">
            <a:off x="3474839" y="538163"/>
            <a:ext cx="11338322" cy="981075"/>
          </a:xfrm>
          <a:prstGeom prst="rect">
            <a:avLst/>
          </a:prstGeom>
        </p:spPr>
        <p:txBody>
          <a:bodyPr anchor="t" rtlCol="false" tIns="0" lIns="0" bIns="0" rIns="0">
            <a:spAutoFit/>
          </a:bodyPr>
          <a:lstStyle/>
          <a:p>
            <a:pPr algn="ctr">
              <a:lnSpc>
                <a:spcPts val="7799"/>
              </a:lnSpc>
            </a:pPr>
            <a:r>
              <a:rPr lang="en-US" b="true" sz="6499">
                <a:solidFill>
                  <a:srgbClr val="000000"/>
                </a:solidFill>
                <a:latin typeface="Inter Ultra-Bold"/>
                <a:ea typeface="Inter Ultra-Bold"/>
                <a:cs typeface="Inter Ultra-Bold"/>
                <a:sym typeface="Inter Ultra-Bold"/>
              </a:rPr>
              <a:t>TRIỂN KHAI</a:t>
            </a:r>
          </a:p>
        </p:txBody>
      </p:sp>
      <p:sp>
        <p:nvSpPr>
          <p:cNvPr name="TextBox 13" id="13"/>
          <p:cNvSpPr txBox="true"/>
          <p:nvPr/>
        </p:nvSpPr>
        <p:spPr>
          <a:xfrm rot="0">
            <a:off x="4046522" y="4591163"/>
            <a:ext cx="9289239" cy="3660314"/>
          </a:xfrm>
          <a:prstGeom prst="rect">
            <a:avLst/>
          </a:prstGeom>
        </p:spPr>
        <p:txBody>
          <a:bodyPr anchor="t" rtlCol="false" tIns="0" lIns="0" bIns="0" rIns="0">
            <a:spAutoFit/>
          </a:bodyPr>
          <a:lstStyle/>
          <a:p>
            <a:pPr algn="l" marL="574709" indent="-287355" lvl="1">
              <a:lnSpc>
                <a:spcPts val="4897"/>
              </a:lnSpc>
              <a:buFont typeface="Arial"/>
              <a:buChar char="•"/>
            </a:pPr>
            <a:r>
              <a:rPr lang="en-US" sz="2661">
                <a:solidFill>
                  <a:srgbClr val="000000"/>
                </a:solidFill>
                <a:latin typeface="Inter"/>
                <a:ea typeface="Inter"/>
                <a:cs typeface="Inter"/>
                <a:sym typeface="Inter"/>
              </a:rPr>
              <a:t>Dùng thư viện psutil để lấy thông tin phần trăm sử dụng của CPU và RAM trong mỗi giây</a:t>
            </a:r>
          </a:p>
          <a:p>
            <a:pPr algn="l" marL="574709" indent="-287355" lvl="1">
              <a:lnSpc>
                <a:spcPts val="4897"/>
              </a:lnSpc>
              <a:buFont typeface="Arial"/>
              <a:buChar char="•"/>
            </a:pPr>
            <a:r>
              <a:rPr lang="en-US" sz="2661">
                <a:solidFill>
                  <a:srgbClr val="000000"/>
                </a:solidFill>
                <a:latin typeface="Inter"/>
                <a:ea typeface="Inter"/>
                <a:cs typeface="Inter"/>
                <a:sym typeface="Inter"/>
              </a:rPr>
              <a:t>Dùng thư viện matplotlib để tạo đồ thị với trục x là trục thời gian và trục y là mức phần trăm của CPU và RAM, giới hạn của khung thời gian là từ 1 đến 60 giây</a:t>
            </a:r>
          </a:p>
          <a:p>
            <a:pPr algn="l">
              <a:lnSpc>
                <a:spcPts val="4897"/>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DAGVknBNcA0</dc:identifier>
  <dcterms:modified xsi:type="dcterms:W3CDTF">2011-08-01T06:04:30Z</dcterms:modified>
  <cp:revision>1</cp:revision>
  <dc:title>Slide PBL4</dc:title>
</cp:coreProperties>
</file>