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3" r:id="rId1"/>
  </p:sldMasterIdLst>
  <p:notesMasterIdLst>
    <p:notesMasterId r:id="rId43"/>
  </p:notesMasterIdLst>
  <p:sldIdLst>
    <p:sldId id="1122" r:id="rId2"/>
    <p:sldId id="257" r:id="rId3"/>
    <p:sldId id="1116" r:id="rId4"/>
    <p:sldId id="1117" r:id="rId5"/>
    <p:sldId id="568" r:id="rId6"/>
    <p:sldId id="655" r:id="rId7"/>
    <p:sldId id="1119" r:id="rId8"/>
    <p:sldId id="591" r:id="rId9"/>
    <p:sldId id="609" r:id="rId10"/>
    <p:sldId id="632" r:id="rId11"/>
    <p:sldId id="698" r:id="rId12"/>
    <p:sldId id="740" r:id="rId13"/>
    <p:sldId id="827" r:id="rId14"/>
    <p:sldId id="779" r:id="rId15"/>
    <p:sldId id="1118" r:id="rId16"/>
    <p:sldId id="812" r:id="rId17"/>
    <p:sldId id="1101" r:id="rId18"/>
    <p:sldId id="1102" r:id="rId19"/>
    <p:sldId id="1105" r:id="rId20"/>
    <p:sldId id="865" r:id="rId21"/>
    <p:sldId id="1120" r:id="rId22"/>
    <p:sldId id="874" r:id="rId23"/>
    <p:sldId id="893" r:id="rId24"/>
    <p:sldId id="934" r:id="rId25"/>
    <p:sldId id="936" r:id="rId26"/>
    <p:sldId id="1121" r:id="rId27"/>
    <p:sldId id="987" r:id="rId28"/>
    <p:sldId id="955" r:id="rId29"/>
    <p:sldId id="1001" r:id="rId30"/>
    <p:sldId id="1071" r:id="rId31"/>
    <p:sldId id="266" r:id="rId32"/>
    <p:sldId id="284" r:id="rId33"/>
    <p:sldId id="372" r:id="rId34"/>
    <p:sldId id="381" r:id="rId35"/>
    <p:sldId id="392" r:id="rId36"/>
    <p:sldId id="408" r:id="rId37"/>
    <p:sldId id="485" r:id="rId38"/>
    <p:sldId id="1094" r:id="rId39"/>
    <p:sldId id="486" r:id="rId40"/>
    <p:sldId id="454" r:id="rId41"/>
    <p:sldId id="1110" r:id="rId4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5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05" autoAdjust="0"/>
    <p:restoredTop sz="92528" autoAdjust="0"/>
  </p:normalViewPr>
  <p:slideViewPr>
    <p:cSldViewPr>
      <p:cViewPr varScale="1">
        <p:scale>
          <a:sx n="59" d="100"/>
          <a:sy n="59" d="100"/>
        </p:scale>
        <p:origin x="760" y="48"/>
      </p:cViewPr>
      <p:guideLst>
        <p:guide pos="555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7B0A06B-7240-4460-951C-9C57671AC84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F5B7A4A-A0AB-48FD-9877-A75DCC19BF5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19F95561-E45A-4520-9FEA-A525253D1DD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012E9677-AD33-43EB-A7E0-8B7F94CF139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D28EE629-3A30-4283-B5E5-CAE1938DD84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559FAA2A-EEB1-4953-A4BC-427AAECF37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1D7E7AE-CD11-468B-A398-219B1CD30A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7083343C-B0C8-49C0-A0BD-41B1DE401C3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66565-1E58-4614-B52C-E0C898F9AE0E}" type="slidenum">
              <a:rPr kumimoji="1" lang="en-US" altLang="zh-CN"/>
              <a:pPr algn="r" eaLnBrk="1" hangingPunct="1">
                <a:spcBef>
                  <a:spcPct val="0"/>
                </a:spcBef>
              </a:pPr>
              <a:t>36</a:t>
            </a:fld>
            <a:endParaRPr kumimoji="1" lang="en-US" altLang="zh-CN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93CF06DE-62B4-4BA6-9BA2-9BB0E929A9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18E4A6B7-7E17-49F3-9C1D-910943D33D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D7E7AE-CD11-468B-A398-219B1CD30A98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3591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D7E7AE-CD11-468B-A398-219B1CD30A98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9372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9pPr>
          </a:lstStyle>
          <a:p>
            <a:pPr eaLnBrk="1" hangingPunct="1"/>
            <a:fld id="{3AE2B23E-E9CE-4708-820A-A022D7CE4700}" type="slidenum">
              <a:rPr lang="en-US" altLang="zh-CN" sz="1200" smtClean="0">
                <a:solidFill>
                  <a:schemeClr val="tx1"/>
                </a:solidFill>
                <a:latin typeface="Arial" charset="0"/>
                <a:ea typeface="宋体" charset="-122"/>
              </a:rPr>
              <a:pPr eaLnBrk="1" hangingPunct="1"/>
              <a:t>41</a:t>
            </a:fld>
            <a:endParaRPr lang="en-US" altLang="zh-CN" sz="120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3512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6ABF737D-5DCB-4220-A40C-B861D1AB4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8CBCC731-129E-4BE0-88CE-7AB20E45B5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5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err="1"/>
              <a:t>单击此处编辑母版标题样式</a:t>
            </a:r>
            <a:endParaRPr lang="en-US" altLang="zh-CN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zh-CN"/>
              <a:t>单击此处编辑母版副标题样式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5B6E786-1284-4940-B095-FA4ABADC76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91032-6AC3-42BF-8968-CBC43115BB46}" type="datetime1">
              <a:rPr lang="zh-CN" altLang="en-US" smtClean="0"/>
              <a:t>2023/12/6</a:t>
            </a:fld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CE71C12-8BA4-4F89-AD01-893C8008A6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B11CCBD-8B08-411A-B501-D570C6FDEF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3E406F6-1DD9-4DA5-BB11-BE5EA05C74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579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9CB2BFB-4A1A-46FF-BBE2-6E0C13536B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EC1F7-65A2-453F-9EFE-898AD736601A}" type="datetime1">
              <a:rPr lang="zh-CN" altLang="en-US" smtClean="0"/>
              <a:t>2023/12/6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BD2DE6-CAFB-49B5-AC78-13DF2CAF2A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B2087B-9DF3-4ABA-BC40-46A020BC33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D03B8-ADB0-4502-8889-ECBCB54F06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887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A348CD-AA84-44CE-9213-C2A01965E8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CE95C9-A134-4559-82AD-E63E8DA951BC}" type="datetime1">
              <a:rPr lang="zh-CN" altLang="en-US" smtClean="0"/>
              <a:t>2023/12/6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23EB334-A7AE-4A6F-B26F-6C6F4EE64B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CD044-41D3-4F38-AC29-1DCA5B571C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1E2D90-5CEF-411B-93E3-B697D3BB0E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8677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7813"/>
            <a:ext cx="10972800" cy="58531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D3AD10B-9435-4050-BDAF-63380A8163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F0ADE-D1D0-4054-A03A-4B48EBCDBE1C}" type="datetime1">
              <a:rPr lang="zh-CN" altLang="en-US" smtClean="0"/>
              <a:t>2023/12/6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EDF0534-2172-4271-B493-AD9D2217A8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AA8AD77-2FC6-46AB-BEAE-6584A37444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F1110-075E-439F-BE69-D5B6514535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2513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445431-0F2A-4F55-A44F-595CDE4C0F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D9698B-0394-4771-B08F-25632C4705E6}" type="datetime1">
              <a:rPr lang="zh-CN" altLang="en-US" smtClean="0"/>
              <a:t>2023/12/6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754299-C74C-4242-8D38-D7DC222E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478583-4189-490C-A530-97DE12D4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CEECA2-CF86-4B34-A9C5-97CDB127F85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5157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F6F523-8580-4A82-9665-E27F44DA3E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51FFD-18E4-4E7F-AA6D-9870BAF6AF66}" type="datetime1">
              <a:rPr lang="zh-CN" altLang="en-US" smtClean="0"/>
              <a:t>2023/12/6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2B1FE2-BAD9-4795-B8B4-392FF36C36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C0025EC-7A8D-4B1F-A04D-530E0001B2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89C5AD-3DFD-49B5-B8CF-0ABB0167A5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7484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8BE788D-CD81-4168-9310-842DD7C0E0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427E9-B28D-49E7-9BC5-26CC06EA3B6B}" type="datetime1">
              <a:rPr lang="zh-CN" altLang="en-US" smtClean="0"/>
              <a:t>2023/12/6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5B8F93D-A32B-4856-B091-81235453DC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95131DD-77BF-4E8D-9335-CCFCEFEC0C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89D0E-5BB6-482D-BE2F-D1146E5585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887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5BDE2A-E1E5-445A-BF41-93356F3AB9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80F792-2271-4FCD-997F-FFB5B1D11FCF}" type="datetime1">
              <a:rPr lang="zh-CN" altLang="en-US" smtClean="0"/>
              <a:t>2023/12/6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73DAC4-3C7F-49D8-8AF7-A39192B581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ABA0C-743E-471D-9F0D-EEC7E76671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5002E-EA75-44BA-8DD2-F443C37D66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506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CFEC4FD-C157-4871-A3B4-D608222E5B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D5F15-8473-4F3B-9B86-ADDD7E44C956}" type="datetime1">
              <a:rPr lang="zh-CN" altLang="en-US" smtClean="0"/>
              <a:t>2023/12/6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32FE3F-A1AA-42D5-A6BE-FBC023AB21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854F33C-8794-4380-8D56-C83DAD0FF7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5F4F0-AB84-4897-8E22-99FF866DD0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0882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6BD2E90-1B8F-454A-97FB-6245B38669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0562E-2537-4751-8909-9E2ED9607DFE}" type="datetime1">
              <a:rPr lang="zh-CN" altLang="en-US" smtClean="0"/>
              <a:t>2023/12/6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ED79945-988D-4B9C-801B-DE9B258E9E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EF3EAC1-EDE4-4F82-A785-FA527B5FA9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4DE6B-3F3E-4811-A0D6-B510C9E88A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8167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11E9BB5-0D01-41E6-868D-76EA681FC8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5D9F9-5DD0-4EA3-A4F5-63AE4BB1817A}" type="datetime1">
              <a:rPr lang="zh-CN" altLang="en-US" smtClean="0"/>
              <a:t>2023/12/6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5CDB3CE-6F54-47DB-9411-E798D2F6E3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511AC8A-C2F7-4290-AA27-B2F4A8BE60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335AC-B34B-4407-8020-910CAB65DC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028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7D3D39-8DE9-42E6-9975-0E2B200783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F7C8B-9820-461A-8988-8F48DD8F6626}" type="datetime1">
              <a:rPr lang="zh-CN" altLang="en-US" smtClean="0"/>
              <a:t>2023/12/6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CD5ED0-A205-4460-8ECE-1EC91AFD3E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975EDC-8E4D-4AC3-9A50-E05085B55E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C81F9-D4AE-4C61-AA97-354E7590E2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499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1A9A6D-1392-4255-89CE-5403913E8A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6819A-EA71-4538-9CCC-4FC27C8B0B18}" type="datetime1">
              <a:rPr lang="zh-CN" altLang="en-US" smtClean="0"/>
              <a:t>2023/12/6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1DE776-952D-4CA1-9B7F-ED5C20D925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7F4F04-B430-41FE-A939-503158AFE0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341B78-B5AF-4491-8B6F-F6AEF9F0AB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779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2973E70-063A-47AF-8A98-BD54358D68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E754343-2286-45CC-BF73-032E0A205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单击此处编辑母版文本样式</a:t>
            </a:r>
          </a:p>
          <a:p>
            <a:pPr lvl="1"/>
            <a:r>
              <a:rPr lang="en-US" altLang="zh-CN"/>
              <a:t>第二级</a:t>
            </a:r>
          </a:p>
          <a:p>
            <a:pPr lvl="2"/>
            <a:r>
              <a:rPr lang="en-US" altLang="zh-CN"/>
              <a:t>第三级</a:t>
            </a:r>
          </a:p>
          <a:p>
            <a:pPr lvl="3"/>
            <a:r>
              <a:rPr lang="en-US" altLang="zh-CN"/>
              <a:t>第四级</a:t>
            </a:r>
          </a:p>
          <a:p>
            <a:pPr lvl="4"/>
            <a:r>
              <a:rPr lang="en-US" altLang="zh-CN"/>
              <a:t>第五级</a:t>
            </a:r>
          </a:p>
        </p:txBody>
      </p:sp>
      <p:sp>
        <p:nvSpPr>
          <p:cNvPr id="113668" name="Rectangle 4">
            <a:extLst>
              <a:ext uri="{FF2B5EF4-FFF2-40B4-BE49-F238E27FC236}">
                <a16:creationId xmlns:a16="http://schemas.microsoft.com/office/drawing/2014/main" id="{860EBCD5-007F-4D52-B363-EFEEA512640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fld id="{EAFD6EBE-2734-4603-B3F3-7DDACE009F36}" type="datetime1">
              <a:rPr lang="zh-CN" altLang="en-US" smtClean="0"/>
              <a:t>2023/12/6</a:t>
            </a:fld>
            <a:endParaRPr lang="en-US" altLang="zh-CN"/>
          </a:p>
        </p:txBody>
      </p:sp>
      <p:sp>
        <p:nvSpPr>
          <p:cNvPr id="113669" name="Rectangle 5">
            <a:extLst>
              <a:ext uri="{FF2B5EF4-FFF2-40B4-BE49-F238E27FC236}">
                <a16:creationId xmlns:a16="http://schemas.microsoft.com/office/drawing/2014/main" id="{5527EE68-70CB-463D-87F9-0257C2FE7F1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3670" name="Rectangle 6">
            <a:extLst>
              <a:ext uri="{FF2B5EF4-FFF2-40B4-BE49-F238E27FC236}">
                <a16:creationId xmlns:a16="http://schemas.microsoft.com/office/drawing/2014/main" id="{8A29FEDF-04E9-433D-87EE-46A6FA09092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F6B19BC4-FD36-45F2-868C-DF4A5E2651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841E78E5-98D8-48B3-AE7F-0603EF61F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8BA72ADC-90D0-46B1-A842-9FF861EE161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9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680CD-538D-BB5D-5952-1FBEEE0E2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考试题型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098049-D2A7-68C4-F3B6-C6D97DBEC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选择题、填空题</a:t>
            </a:r>
            <a:r>
              <a:rPr lang="en-US" altLang="zh-CN" dirty="0"/>
              <a:t>			(20~30</a:t>
            </a:r>
            <a:r>
              <a:rPr lang="zh-CN" altLang="en-US" dirty="0"/>
              <a:t>分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计算题、问答题、设计题 </a:t>
            </a:r>
            <a:r>
              <a:rPr lang="en-US" altLang="zh-CN" dirty="0"/>
              <a:t>	(70~80</a:t>
            </a:r>
            <a:r>
              <a:rPr lang="zh-CN" altLang="en-US" dirty="0"/>
              <a:t>分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69F5EF-2AFF-F574-F99D-94E262A9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89C5AD-3DFD-49B5-B8CF-0ABB0167A512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1217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灯片编号占位符 5">
            <a:extLst>
              <a:ext uri="{FF2B5EF4-FFF2-40B4-BE49-F238E27FC236}">
                <a16:creationId xmlns:a16="http://schemas.microsoft.com/office/drawing/2014/main" id="{FB9F231A-50AC-4B39-9132-3BDF0B5D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A3DD9B-8550-400B-9A9E-DCA6A5E45515}" type="slidenum">
              <a:rPr lang="en-US" altLang="zh-CN" sz="1200">
                <a:latin typeface="+mn-lt"/>
                <a:ea typeface="+mn-ea"/>
                <a:cs typeface="+mn-ea"/>
                <a:sym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EADA59C7-EE86-4F6C-916F-D04DB4A4D2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cs typeface="+mn-ea"/>
                <a:sym typeface="+mn-lt"/>
              </a:rPr>
              <a:t>定点加法、减法运算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113D8FDF-F503-4DC5-BE5C-455A3B4B26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400" dirty="0">
                <a:cs typeface="+mn-ea"/>
                <a:sym typeface="+mn-lt"/>
              </a:rPr>
              <a:t>补码加法公式：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400" dirty="0">
                <a:cs typeface="+mn-ea"/>
                <a:sym typeface="+mn-lt"/>
              </a:rPr>
              <a:t>		</a:t>
            </a:r>
            <a:r>
              <a:rPr lang="en-US" altLang="zh-CN" sz="3400" b="1" dirty="0">
                <a:solidFill>
                  <a:srgbClr val="FF0000"/>
                </a:solidFill>
                <a:cs typeface="+mn-ea"/>
                <a:sym typeface="+mn-lt"/>
              </a:rPr>
              <a:t>[</a:t>
            </a:r>
            <a:r>
              <a:rPr lang="en-US" altLang="zh-CN" sz="3400" b="1" dirty="0" err="1">
                <a:solidFill>
                  <a:srgbClr val="FF0000"/>
                </a:solidFill>
                <a:cs typeface="+mn-ea"/>
                <a:sym typeface="+mn-lt"/>
              </a:rPr>
              <a:t>x+y</a:t>
            </a:r>
            <a:r>
              <a:rPr lang="en-US" altLang="zh-CN" sz="3400" b="1" dirty="0">
                <a:solidFill>
                  <a:srgbClr val="FF0000"/>
                </a:solidFill>
                <a:cs typeface="+mn-ea"/>
                <a:sym typeface="+mn-lt"/>
              </a:rPr>
              <a:t>]</a:t>
            </a:r>
            <a:r>
              <a:rPr lang="zh-CN" altLang="en-US" sz="3400" b="1" baseline="-25000" dirty="0">
                <a:solidFill>
                  <a:srgbClr val="FF0000"/>
                </a:solidFill>
                <a:cs typeface="+mn-ea"/>
                <a:sym typeface="+mn-lt"/>
              </a:rPr>
              <a:t>补</a:t>
            </a:r>
            <a:r>
              <a:rPr lang="en-US" altLang="zh-CN" sz="3400" b="1" dirty="0">
                <a:solidFill>
                  <a:srgbClr val="FF0000"/>
                </a:solidFill>
                <a:cs typeface="+mn-ea"/>
                <a:sym typeface="+mn-lt"/>
              </a:rPr>
              <a:t>=[x]</a:t>
            </a:r>
            <a:r>
              <a:rPr lang="zh-CN" altLang="en-US" sz="3400" b="1" baseline="-25000" dirty="0">
                <a:solidFill>
                  <a:srgbClr val="FF0000"/>
                </a:solidFill>
                <a:cs typeface="+mn-ea"/>
                <a:sym typeface="+mn-lt"/>
              </a:rPr>
              <a:t>补</a:t>
            </a:r>
            <a:r>
              <a:rPr lang="en-US" altLang="zh-CN" sz="3400" b="1" dirty="0">
                <a:solidFill>
                  <a:srgbClr val="FF0000"/>
                </a:solidFill>
                <a:cs typeface="+mn-ea"/>
                <a:sym typeface="+mn-lt"/>
              </a:rPr>
              <a:t>+[y]</a:t>
            </a:r>
            <a:r>
              <a:rPr lang="zh-CN" altLang="en-US" sz="3400" b="1" baseline="-25000" dirty="0">
                <a:solidFill>
                  <a:srgbClr val="FF0000"/>
                </a:solidFill>
                <a:cs typeface="+mn-ea"/>
                <a:sym typeface="+mn-lt"/>
              </a:rPr>
              <a:t>补                         </a:t>
            </a:r>
          </a:p>
          <a:p>
            <a:pPr>
              <a:lnSpc>
                <a:spcPct val="90000"/>
              </a:lnSpc>
            </a:pPr>
            <a:r>
              <a:rPr kumimoji="1" lang="zh-CN" altLang="en-US" sz="3400" dirty="0">
                <a:cs typeface="+mn-ea"/>
                <a:sym typeface="+mn-lt"/>
              </a:rPr>
              <a:t>补码减法公式：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400" b="1" dirty="0">
                <a:solidFill>
                  <a:srgbClr val="FF0000"/>
                </a:solidFill>
                <a:cs typeface="+mn-ea"/>
                <a:sym typeface="+mn-lt"/>
              </a:rPr>
              <a:t>        </a:t>
            </a:r>
            <a:r>
              <a:rPr lang="en-US" altLang="zh-CN" sz="3400" b="1" dirty="0">
                <a:solidFill>
                  <a:srgbClr val="FF0000"/>
                </a:solidFill>
                <a:cs typeface="+mn-ea"/>
                <a:sym typeface="+mn-lt"/>
              </a:rPr>
              <a:t>[x-y]</a:t>
            </a:r>
            <a:r>
              <a:rPr lang="zh-CN" altLang="en-US" sz="3400" b="1" baseline="-25000" dirty="0">
                <a:solidFill>
                  <a:srgbClr val="FF0000"/>
                </a:solidFill>
                <a:cs typeface="+mn-ea"/>
                <a:sym typeface="+mn-lt"/>
              </a:rPr>
              <a:t>补</a:t>
            </a:r>
            <a:r>
              <a:rPr lang="zh-CN" altLang="en-US" sz="3400" b="1" dirty="0">
                <a:solidFill>
                  <a:srgbClr val="FF0000"/>
                </a:solidFill>
                <a:cs typeface="+mn-ea"/>
                <a:sym typeface="+mn-lt"/>
              </a:rPr>
              <a:t>＝</a:t>
            </a:r>
            <a:r>
              <a:rPr lang="en-US" altLang="zh-CN" sz="3400" b="1" dirty="0">
                <a:solidFill>
                  <a:srgbClr val="FF0000"/>
                </a:solidFill>
                <a:cs typeface="+mn-ea"/>
                <a:sym typeface="+mn-lt"/>
              </a:rPr>
              <a:t>[x]</a:t>
            </a:r>
            <a:r>
              <a:rPr lang="zh-CN" altLang="en-US" sz="3400" b="1" baseline="-25000" dirty="0">
                <a:solidFill>
                  <a:srgbClr val="FF0000"/>
                </a:solidFill>
                <a:cs typeface="+mn-ea"/>
                <a:sym typeface="+mn-lt"/>
              </a:rPr>
              <a:t>补</a:t>
            </a:r>
            <a:r>
              <a:rPr lang="en-US" altLang="zh-CN" sz="3400" b="1" dirty="0">
                <a:solidFill>
                  <a:srgbClr val="FF0000"/>
                </a:solidFill>
                <a:cs typeface="+mn-ea"/>
                <a:sym typeface="+mn-lt"/>
              </a:rPr>
              <a:t>+</a:t>
            </a:r>
            <a:r>
              <a:rPr lang="zh-CN" altLang="en-US" sz="3400" b="1" dirty="0">
                <a:solidFill>
                  <a:srgbClr val="FF0000"/>
                </a:solidFill>
                <a:cs typeface="+mn-ea"/>
                <a:sym typeface="+mn-lt"/>
              </a:rPr>
              <a:t> </a:t>
            </a:r>
            <a:r>
              <a:rPr lang="en-US" altLang="zh-CN" sz="3400" b="1" dirty="0">
                <a:solidFill>
                  <a:srgbClr val="FF0000"/>
                </a:solidFill>
                <a:cs typeface="+mn-ea"/>
                <a:sym typeface="+mn-lt"/>
              </a:rPr>
              <a:t>[- y]</a:t>
            </a:r>
            <a:r>
              <a:rPr lang="zh-CN" altLang="en-US" sz="3400" b="1" baseline="-25000" dirty="0">
                <a:solidFill>
                  <a:srgbClr val="FF0000"/>
                </a:solidFill>
                <a:cs typeface="+mn-ea"/>
                <a:sym typeface="+mn-lt"/>
              </a:rPr>
              <a:t>补                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3400" b="1" baseline="-25000" dirty="0">
              <a:solidFill>
                <a:srgbClr val="FF0000"/>
              </a:solidFill>
              <a:cs typeface="+mn-ea"/>
              <a:sym typeface="+mn-lt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3400" dirty="0">
              <a:cs typeface="+mn-ea"/>
              <a:sym typeface="+mn-lt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3400" dirty="0">
                <a:cs typeface="+mn-ea"/>
                <a:sym typeface="+mn-lt"/>
              </a:rPr>
              <a:t>溢出的概念与检测方法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b="1" dirty="0">
                <a:solidFill>
                  <a:srgbClr val="FF0000"/>
                </a:solidFill>
                <a:cs typeface="+mn-ea"/>
                <a:sym typeface="+mn-lt"/>
              </a:rPr>
              <a:t>双符号位法</a:t>
            </a:r>
            <a:r>
              <a:rPr lang="zh-CN" altLang="en-US" sz="2800" dirty="0">
                <a:cs typeface="+mn-ea"/>
                <a:sym typeface="+mn-lt"/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  <a:cs typeface="+mn-ea"/>
                <a:sym typeface="+mn-lt"/>
              </a:rPr>
              <a:t>单符号位法</a:t>
            </a:r>
          </a:p>
        </p:txBody>
      </p:sp>
      <p:grpSp>
        <p:nvGrpSpPr>
          <p:cNvPr id="16390" name="Group 4">
            <a:extLst>
              <a:ext uri="{FF2B5EF4-FFF2-40B4-BE49-F238E27FC236}">
                <a16:creationId xmlns:a16="http://schemas.microsoft.com/office/drawing/2014/main" id="{8B9150FF-7624-484C-AAB0-C33AA6C6A9EC}"/>
              </a:ext>
            </a:extLst>
          </p:cNvPr>
          <p:cNvGrpSpPr>
            <a:grpSpLocks/>
          </p:cNvGrpSpPr>
          <p:nvPr/>
        </p:nvGrpSpPr>
        <p:grpSpPr bwMode="auto">
          <a:xfrm>
            <a:off x="2639617" y="3886375"/>
            <a:ext cx="5029713" cy="875190"/>
            <a:chOff x="-3" y="931"/>
            <a:chExt cx="3304" cy="338"/>
          </a:xfrm>
        </p:grpSpPr>
        <p:sp>
          <p:nvSpPr>
            <p:cNvPr id="16395" name="Rectangle 5">
              <a:extLst>
                <a:ext uri="{FF2B5EF4-FFF2-40B4-BE49-F238E27FC236}">
                  <a16:creationId xmlns:a16="http://schemas.microsoft.com/office/drawing/2014/main" id="{0EC35E4D-D240-450E-9756-7BD39394B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0"/>
              <a:ext cx="3038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16396" name="Group 6">
              <a:extLst>
                <a:ext uri="{FF2B5EF4-FFF2-40B4-BE49-F238E27FC236}">
                  <a16:creationId xmlns:a16="http://schemas.microsoft.com/office/drawing/2014/main" id="{118C80F6-ACBD-4666-92B4-FA4D45639E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" y="931"/>
              <a:ext cx="3304" cy="338"/>
              <a:chOff x="-3" y="931"/>
              <a:chExt cx="3304" cy="338"/>
            </a:xfrm>
          </p:grpSpPr>
          <p:grpSp>
            <p:nvGrpSpPr>
              <p:cNvPr id="16397" name="Group 7">
                <a:extLst>
                  <a:ext uri="{FF2B5EF4-FFF2-40B4-BE49-F238E27FC236}">
                    <a16:creationId xmlns:a16="http://schemas.microsoft.com/office/drawing/2014/main" id="{4B86C3ED-24BC-4664-A6FE-143A930306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931"/>
                <a:ext cx="3301" cy="335"/>
                <a:chOff x="0" y="931"/>
                <a:chExt cx="3301" cy="335"/>
              </a:xfrm>
            </p:grpSpPr>
            <p:sp>
              <p:nvSpPr>
                <p:cNvPr id="16399" name="Rectangle 8">
                  <a:extLst>
                    <a:ext uri="{FF2B5EF4-FFF2-40B4-BE49-F238E27FC236}">
                      <a16:creationId xmlns:a16="http://schemas.microsoft.com/office/drawing/2014/main" id="{383C5C1F-3F96-4094-98C3-90DB4DC678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3" y="931"/>
                  <a:ext cx="303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3200" dirty="0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  <a:sym typeface="+mn-lt"/>
                    </a:rPr>
                    <a:t>[</a:t>
                  </a:r>
                  <a:r>
                    <a:rPr kumimoji="1" lang="zh-CN" altLang="en-US" sz="3200" dirty="0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  <a:sym typeface="+mn-lt"/>
                    </a:rPr>
                    <a:t>－</a:t>
                  </a:r>
                  <a:r>
                    <a:rPr kumimoji="1" lang="en-US" altLang="zh-CN" sz="3200" i="1" dirty="0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  <a:sym typeface="+mn-lt"/>
                    </a:rPr>
                    <a:t>y</a:t>
                  </a:r>
                  <a:r>
                    <a:rPr kumimoji="1" lang="en-US" altLang="zh-CN" sz="3200" dirty="0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  <a:sym typeface="+mn-lt"/>
                    </a:rPr>
                    <a:t>]</a:t>
                  </a:r>
                  <a:r>
                    <a:rPr kumimoji="1" lang="zh-CN" altLang="en-US" sz="3200" baseline="-30000" dirty="0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  <a:sym typeface="+mn-lt"/>
                    </a:rPr>
                    <a:t>补</a:t>
                  </a:r>
                  <a:r>
                    <a:rPr kumimoji="1" lang="zh-CN" altLang="en-US" sz="3200" dirty="0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  <a:sym typeface="+mn-lt"/>
                    </a:rPr>
                    <a:t>＝</a:t>
                  </a:r>
                  <a:r>
                    <a:rPr kumimoji="1" lang="en-US" altLang="zh-CN" sz="3200" dirty="0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  <a:sym typeface="+mn-lt"/>
                    </a:rPr>
                    <a:t>﹁[</a:t>
                  </a:r>
                  <a:r>
                    <a:rPr kumimoji="1" lang="en-US" altLang="zh-CN" sz="3200" i="1" dirty="0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  <a:sym typeface="+mn-lt"/>
                    </a:rPr>
                    <a:t>y</a:t>
                  </a:r>
                  <a:r>
                    <a:rPr kumimoji="1" lang="en-US" altLang="zh-CN" sz="3200" dirty="0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  <a:sym typeface="+mn-lt"/>
                    </a:rPr>
                    <a:t>]</a:t>
                  </a:r>
                  <a:r>
                    <a:rPr kumimoji="1" lang="zh-CN" altLang="en-US" sz="3200" baseline="-30000" dirty="0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  <a:sym typeface="+mn-lt"/>
                    </a:rPr>
                    <a:t>补</a:t>
                  </a:r>
                  <a:r>
                    <a:rPr kumimoji="1" lang="zh-CN" altLang="en-US" sz="3200" dirty="0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  <a:sym typeface="+mn-lt"/>
                    </a:rPr>
                    <a:t>＋</a:t>
                  </a:r>
                  <a:r>
                    <a:rPr kumimoji="1" lang="en-US" altLang="zh-CN" sz="3200" dirty="0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  <a:sym typeface="+mn-lt"/>
                    </a:rPr>
                    <a:t>2</a:t>
                  </a:r>
                  <a:r>
                    <a:rPr kumimoji="1" lang="zh-CN" altLang="en-US" sz="3200" baseline="30000" dirty="0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  <a:sym typeface="+mn-lt"/>
                    </a:rPr>
                    <a:t>－</a:t>
                  </a:r>
                  <a:r>
                    <a:rPr kumimoji="1" lang="en-US" altLang="zh-CN" sz="3200" baseline="30000" dirty="0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  <a:sym typeface="+mn-lt"/>
                    </a:rPr>
                    <a:t>n</a:t>
                  </a:r>
                  <a:endParaRPr kumimoji="1" lang="en-US" altLang="zh-CN" sz="3200" baseline="3000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+mn-lt"/>
                  </a:endParaRPr>
                </a:p>
              </p:txBody>
            </p:sp>
            <p:sp>
              <p:nvSpPr>
                <p:cNvPr id="16400" name="Rectangle 9">
                  <a:extLst>
                    <a:ext uri="{FF2B5EF4-FFF2-40B4-BE49-F238E27FC236}">
                      <a16:creationId xmlns:a16="http://schemas.microsoft.com/office/drawing/2014/main" id="{2DE80DAF-6018-406C-85BE-817675F1B5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978"/>
                  <a:ext cx="303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6398" name="Rectangle 10">
                <a:extLst>
                  <a:ext uri="{FF2B5EF4-FFF2-40B4-BE49-F238E27FC236}">
                    <a16:creationId xmlns:a16="http://schemas.microsoft.com/office/drawing/2014/main" id="{21EB7A85-6D12-4975-8394-48F4F1CAAC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" y="975"/>
                <a:ext cx="3044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1176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占位符 3">
            <a:extLst>
              <a:ext uri="{FF2B5EF4-FFF2-40B4-BE49-F238E27FC236}">
                <a16:creationId xmlns:a16="http://schemas.microsoft.com/office/drawing/2014/main" id="{5BCEB379-4560-40D1-9CAA-035FBD0887F2}"/>
              </a:ext>
            </a:extLst>
          </p:cNvPr>
          <p:cNvSpPr txBox="1">
            <a:spLocks noGrp="1"/>
          </p:cNvSpPr>
          <p:nvPr/>
        </p:nvSpPr>
        <p:spPr bwMode="auto">
          <a:xfrm>
            <a:off x="1981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AF7F4F0-48D0-4036-9F41-195D37A133B9}" type="datetime1">
              <a:rPr lang="zh-CN" altLang="en-US" sz="1000">
                <a:latin typeface="+mn-lt"/>
                <a:ea typeface="+mn-ea"/>
                <a:cs typeface="+mn-ea"/>
                <a:sym typeface="+mn-lt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2023/12/6</a:t>
            </a:fld>
            <a:endParaRPr lang="en-US" altLang="zh-CN" sz="1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435" name="灯片编号占位符 5">
            <a:extLst>
              <a:ext uri="{FF2B5EF4-FFF2-40B4-BE49-F238E27FC236}">
                <a16:creationId xmlns:a16="http://schemas.microsoft.com/office/drawing/2014/main" id="{B54A9A0D-C8A2-4359-ABA9-EB1F47E9B32F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E116740-0358-400C-B1E9-1769AA7B8EA8}" type="slidenum">
              <a:rPr lang="en-US" altLang="zh-CN" sz="1000">
                <a:latin typeface="+mn-lt"/>
                <a:ea typeface="+mn-ea"/>
                <a:cs typeface="+mn-ea"/>
                <a:sym typeface="+mn-lt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A56A7A70-2381-46A8-A15D-B6763EFBA1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eaLnBrk="1" hangingPunct="1"/>
            <a:r>
              <a:rPr lang="zh-CN" altLang="en-US" dirty="0">
                <a:cs typeface="+mn-ea"/>
                <a:sym typeface="+mn-lt"/>
              </a:rPr>
              <a:t>定点运算器的组成</a:t>
            </a:r>
          </a:p>
        </p:txBody>
      </p:sp>
      <p:sp>
        <p:nvSpPr>
          <p:cNvPr id="158725" name="Rectangle 3">
            <a:extLst>
              <a:ext uri="{FF2B5EF4-FFF2-40B4-BE49-F238E27FC236}">
                <a16:creationId xmlns:a16="http://schemas.microsoft.com/office/drawing/2014/main" id="{F49E6FFE-70EB-4701-BEA5-1B2AE4E6DE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3200" b="1" dirty="0" err="1">
                <a:solidFill>
                  <a:srgbClr val="7030A0"/>
                </a:solidFill>
                <a:cs typeface="+mn-ea"/>
                <a:sym typeface="+mn-lt"/>
              </a:rPr>
              <a:t>多功能算术</a:t>
            </a:r>
            <a:r>
              <a:rPr lang="en-US" sz="3200" b="1" dirty="0">
                <a:solidFill>
                  <a:srgbClr val="7030A0"/>
                </a:solidFill>
                <a:cs typeface="+mn-ea"/>
                <a:sym typeface="+mn-lt"/>
              </a:rPr>
              <a:t>/</a:t>
            </a:r>
            <a:r>
              <a:rPr lang="en-US" sz="3200" b="1" dirty="0" err="1">
                <a:solidFill>
                  <a:srgbClr val="7030A0"/>
                </a:solidFill>
                <a:cs typeface="+mn-ea"/>
                <a:sym typeface="+mn-lt"/>
              </a:rPr>
              <a:t>逻辑运算单元</a:t>
            </a:r>
            <a:r>
              <a:rPr lang="en-US" sz="3200" b="1" dirty="0">
                <a:solidFill>
                  <a:srgbClr val="7030A0"/>
                </a:solidFill>
                <a:cs typeface="+mn-ea"/>
                <a:sym typeface="+mn-lt"/>
              </a:rPr>
              <a:t>(ALU)　</a:t>
            </a:r>
            <a:r>
              <a:rPr lang="en-US" sz="3200" b="1" dirty="0">
                <a:cs typeface="+mn-ea"/>
                <a:sym typeface="+mn-lt"/>
              </a:rPr>
              <a:t>　　　　</a:t>
            </a:r>
            <a:endParaRPr lang="zh-CN" altLang="en-US" sz="3200" b="1" dirty="0">
              <a:cs typeface="+mn-ea"/>
              <a:sym typeface="+mn-lt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2800" b="1" u="sng" dirty="0" err="1">
                <a:cs typeface="+mn-ea"/>
                <a:sym typeface="+mn-lt"/>
              </a:rPr>
              <a:t>先行进位</a:t>
            </a:r>
            <a:endParaRPr lang="zh-CN" altLang="en-US" sz="2800" dirty="0"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3200" b="1" dirty="0" err="1">
                <a:solidFill>
                  <a:srgbClr val="7030A0"/>
                </a:solidFill>
                <a:cs typeface="+mn-ea"/>
                <a:sym typeface="+mn-lt"/>
              </a:rPr>
              <a:t>定点运算器的基本结构</a:t>
            </a:r>
            <a:endParaRPr lang="en-US" sz="3200" b="1" dirty="0">
              <a:solidFill>
                <a:srgbClr val="7030A0"/>
              </a:solidFill>
              <a:cs typeface="+mn-ea"/>
              <a:sym typeface="+mn-lt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800" b="1" dirty="0">
                <a:cs typeface="+mn-ea"/>
                <a:sym typeface="+mn-lt"/>
              </a:rPr>
              <a:t>单总线、双总线和三总线，各自的特点</a:t>
            </a:r>
            <a:endParaRPr lang="en-US" altLang="zh-CN" sz="2800" b="1" dirty="0">
              <a:cs typeface="+mn-ea"/>
              <a:sym typeface="+mn-lt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B674A6F-90F0-7182-6B55-4A8FCA6C5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89C5AD-3DFD-49B5-B8CF-0ABB0167A512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占位符 3">
            <a:extLst>
              <a:ext uri="{FF2B5EF4-FFF2-40B4-BE49-F238E27FC236}">
                <a16:creationId xmlns:a16="http://schemas.microsoft.com/office/drawing/2014/main" id="{5B9CDB16-E675-4C9E-9ADB-EE731B0B475D}"/>
              </a:ext>
            </a:extLst>
          </p:cNvPr>
          <p:cNvSpPr txBox="1">
            <a:spLocks noGrp="1"/>
          </p:cNvSpPr>
          <p:nvPr/>
        </p:nvSpPr>
        <p:spPr bwMode="auto">
          <a:xfrm>
            <a:off x="1981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47A4692-D3EC-40CE-8469-9AB876EEC0B8}" type="datetime1">
              <a:rPr lang="zh-CN" altLang="en-US" sz="1000">
                <a:latin typeface="+mn-lt"/>
                <a:ea typeface="+mn-ea"/>
                <a:cs typeface="+mn-ea"/>
                <a:sym typeface="+mn-lt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2023/12/6</a:t>
            </a:fld>
            <a:endParaRPr lang="en-US" altLang="zh-CN" sz="1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483" name="灯片编号占位符 5">
            <a:extLst>
              <a:ext uri="{FF2B5EF4-FFF2-40B4-BE49-F238E27FC236}">
                <a16:creationId xmlns:a16="http://schemas.microsoft.com/office/drawing/2014/main" id="{C11D3022-AB5F-4E6A-A9D7-F546333A12EC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A698CB3-8CA4-4BF1-A93D-8ADC945CBC4D}" type="slidenum">
              <a:rPr lang="en-US" altLang="zh-CN" sz="1000">
                <a:latin typeface="+mn-lt"/>
                <a:ea typeface="+mn-ea"/>
                <a:cs typeface="+mn-ea"/>
                <a:sym typeface="+mn-lt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0AAF0A5B-A32E-48BC-A8C3-50DAFC81B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eaLnBrk="1" hangingPunct="1"/>
            <a:r>
              <a:rPr lang="zh-CN" altLang="en-US" sz="3800" b="1" dirty="0">
                <a:cs typeface="+mn-ea"/>
                <a:sym typeface="+mn-lt"/>
              </a:rPr>
              <a:t>浮点加法、减法运算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78FE882E-1D27-4FAA-BD5E-98D47FBCA5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200">
                <a:cs typeface="+mn-ea"/>
                <a:sym typeface="+mn-lt"/>
              </a:rPr>
              <a:t>浮点加减运算步骤：</a:t>
            </a:r>
          </a:p>
          <a:p>
            <a:pPr marL="344487" lvl="1" indent="0" algn="just" eaLnBrk="1" hangingPunct="1">
              <a:buNone/>
            </a:pPr>
            <a:r>
              <a:rPr kumimoji="1" lang="en-US" altLang="zh-CN" sz="2800">
                <a:solidFill>
                  <a:srgbClr val="FF0080"/>
                </a:solidFill>
                <a:cs typeface="+mn-ea"/>
                <a:sym typeface="+mn-lt"/>
              </a:rPr>
              <a:t>1. 0 </a:t>
            </a:r>
            <a:r>
              <a:rPr kumimoji="1" lang="zh-CN" altLang="en-US" sz="2800">
                <a:solidFill>
                  <a:srgbClr val="FF0080"/>
                </a:solidFill>
                <a:cs typeface="+mn-ea"/>
                <a:sym typeface="+mn-lt"/>
              </a:rPr>
              <a:t>操作数的检查</a:t>
            </a:r>
            <a:endParaRPr lang="zh-CN" altLang="en-US" sz="2800">
              <a:cs typeface="+mn-ea"/>
              <a:sym typeface="+mn-lt"/>
            </a:endParaRPr>
          </a:p>
          <a:p>
            <a:pPr marL="344487" lvl="1" indent="0" algn="just" eaLnBrk="1" hangingPunct="1">
              <a:buNone/>
            </a:pPr>
            <a:r>
              <a:rPr kumimoji="1" lang="en-US" altLang="zh-CN" sz="2800">
                <a:solidFill>
                  <a:srgbClr val="FF0080"/>
                </a:solidFill>
                <a:cs typeface="+mn-ea"/>
                <a:sym typeface="+mn-lt"/>
              </a:rPr>
              <a:t>2. </a:t>
            </a:r>
            <a:r>
              <a:rPr kumimoji="1" lang="zh-CN" altLang="en-US" sz="2800">
                <a:solidFill>
                  <a:srgbClr val="FF0080"/>
                </a:solidFill>
                <a:cs typeface="+mn-ea"/>
                <a:sym typeface="+mn-lt"/>
              </a:rPr>
              <a:t>比较阶码大小并完成对阶：</a:t>
            </a:r>
            <a:r>
              <a:rPr kumimoji="1" lang="zh-CN" altLang="en-US" sz="2800">
                <a:cs typeface="+mn-ea"/>
                <a:sym typeface="+mn-lt"/>
              </a:rPr>
              <a:t>小阶向大阶对齐</a:t>
            </a:r>
          </a:p>
          <a:p>
            <a:pPr marL="344487" lvl="1" indent="0" algn="just" eaLnBrk="1" hangingPunct="1">
              <a:buNone/>
            </a:pPr>
            <a:r>
              <a:rPr kumimoji="1" lang="en-US" altLang="zh-CN" sz="2800">
                <a:solidFill>
                  <a:srgbClr val="FF0080"/>
                </a:solidFill>
                <a:cs typeface="+mn-ea"/>
                <a:sym typeface="+mn-lt"/>
              </a:rPr>
              <a:t>3. </a:t>
            </a:r>
            <a:r>
              <a:rPr kumimoji="1" lang="zh-CN" altLang="en-US" sz="2800">
                <a:solidFill>
                  <a:srgbClr val="FF0080"/>
                </a:solidFill>
                <a:cs typeface="+mn-ea"/>
                <a:sym typeface="+mn-lt"/>
              </a:rPr>
              <a:t>尾数进行加或减运算</a:t>
            </a:r>
          </a:p>
          <a:p>
            <a:pPr marL="344487" lvl="1" indent="0" algn="just" eaLnBrk="1" hangingPunct="1">
              <a:buNone/>
            </a:pPr>
            <a:r>
              <a:rPr kumimoji="1" lang="en-US" altLang="zh-CN" sz="2800">
                <a:solidFill>
                  <a:srgbClr val="FF0080"/>
                </a:solidFill>
                <a:cs typeface="+mn-ea"/>
                <a:sym typeface="+mn-lt"/>
              </a:rPr>
              <a:t>4. </a:t>
            </a:r>
            <a:r>
              <a:rPr kumimoji="1" lang="zh-CN" altLang="en-US" sz="2800">
                <a:solidFill>
                  <a:srgbClr val="FF0080"/>
                </a:solidFill>
                <a:cs typeface="+mn-ea"/>
                <a:sym typeface="+mn-lt"/>
              </a:rPr>
              <a:t>结果规格化：</a:t>
            </a:r>
            <a:r>
              <a:rPr kumimoji="1" lang="en-US" altLang="zh-CN" sz="2800">
                <a:cs typeface="+mn-ea"/>
                <a:sym typeface="+mn-lt"/>
              </a:rPr>
              <a:t>1.xxxx</a:t>
            </a:r>
            <a:r>
              <a:rPr kumimoji="1" lang="zh-CN" altLang="en-US" sz="2800">
                <a:cs typeface="+mn-ea"/>
                <a:sym typeface="+mn-lt"/>
              </a:rPr>
              <a:t>形式，左规、右规</a:t>
            </a:r>
            <a:endParaRPr kumimoji="1" lang="en-US" altLang="zh-CN" sz="2800">
              <a:cs typeface="+mn-ea"/>
              <a:sym typeface="+mn-lt"/>
            </a:endParaRPr>
          </a:p>
          <a:p>
            <a:pPr marL="344487" lvl="1" indent="0" algn="just" eaLnBrk="1" hangingPunct="1">
              <a:buNone/>
            </a:pPr>
            <a:r>
              <a:rPr kumimoji="1" lang="en-US" altLang="zh-CN" sz="2800">
                <a:solidFill>
                  <a:srgbClr val="FF0080"/>
                </a:solidFill>
                <a:cs typeface="+mn-ea"/>
                <a:sym typeface="+mn-lt"/>
              </a:rPr>
              <a:t>5 .</a:t>
            </a:r>
            <a:r>
              <a:rPr kumimoji="1" lang="zh-CN" altLang="en-US" sz="2800">
                <a:solidFill>
                  <a:srgbClr val="FF0080"/>
                </a:solidFill>
                <a:cs typeface="+mn-ea"/>
                <a:sym typeface="+mn-lt"/>
              </a:rPr>
              <a:t>舍入处理：</a:t>
            </a:r>
            <a:r>
              <a:rPr kumimoji="1" lang="zh-CN" altLang="en-US" sz="2800">
                <a:cs typeface="+mn-ea"/>
                <a:sym typeface="+mn-lt"/>
              </a:rPr>
              <a:t>就近舍入</a:t>
            </a:r>
            <a:endParaRPr kumimoji="1" lang="en-US" altLang="zh-CN" sz="2800">
              <a:cs typeface="+mn-ea"/>
              <a:sym typeface="+mn-lt"/>
            </a:endParaRPr>
          </a:p>
          <a:p>
            <a:pPr marL="344487" lvl="1" indent="0" algn="just" eaLnBrk="1" hangingPunct="1">
              <a:buNone/>
            </a:pPr>
            <a:r>
              <a:rPr kumimoji="1" lang="en-US" altLang="zh-CN" sz="2800">
                <a:solidFill>
                  <a:srgbClr val="FF0080"/>
                </a:solidFill>
                <a:cs typeface="+mn-ea"/>
                <a:sym typeface="+mn-lt"/>
              </a:rPr>
              <a:t>6 .</a:t>
            </a:r>
            <a:r>
              <a:rPr kumimoji="1" lang="zh-CN" altLang="en-US" sz="2800">
                <a:solidFill>
                  <a:srgbClr val="FF0080"/>
                </a:solidFill>
                <a:cs typeface="+mn-ea"/>
                <a:sym typeface="+mn-lt"/>
              </a:rPr>
              <a:t>溢出处理：</a:t>
            </a:r>
            <a:r>
              <a:rPr kumimoji="1" lang="zh-CN" altLang="en-US" sz="2800">
                <a:cs typeface="+mn-ea"/>
                <a:sym typeface="+mn-lt"/>
              </a:rPr>
              <a:t>阶码溢出</a:t>
            </a:r>
          </a:p>
          <a:p>
            <a:pPr eaLnBrk="1" hangingPunct="1"/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E23D2BC-C289-A54E-C3E2-1D90077F4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89C5AD-3DFD-49B5-B8CF-0ABB0167A512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966A6F94-0106-44B8-8A5C-7E72A6F673E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第三章   内部存储器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07FFFFCC-7D57-4993-AD97-40537F4ADD9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CN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>
            <a:extLst>
              <a:ext uri="{FF2B5EF4-FFF2-40B4-BE49-F238E27FC236}">
                <a16:creationId xmlns:a16="http://schemas.microsoft.com/office/drawing/2014/main" id="{82CAC1C7-52B3-4F55-B67C-1AC076CF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BAEDF1-DB35-4FCB-A323-E880612048D2}" type="slidenum">
              <a:rPr lang="en-US" altLang="zh-CN" sz="1200">
                <a:latin typeface="+mn-lt"/>
                <a:ea typeface="+mn-ea"/>
                <a:cs typeface="+mn-ea"/>
                <a:sym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502ED0E6-3872-466A-8636-4A14233824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存储器概述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024DED8D-DE83-406F-82C4-FAF8327C33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b="1" dirty="0">
                <a:cs typeface="+mn-ea"/>
                <a:sym typeface="+mn-lt"/>
              </a:rPr>
              <a:t>存储器的分级结构</a:t>
            </a:r>
            <a:endParaRPr lang="zh-CN" altLang="en-US" sz="2800" dirty="0">
              <a:cs typeface="+mn-ea"/>
              <a:sym typeface="+mn-lt"/>
            </a:endParaRPr>
          </a:p>
          <a:p>
            <a:pPr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cs typeface="+mn-ea"/>
                <a:sym typeface="+mn-lt"/>
              </a:rPr>
              <a:t>主存储器的性能指标</a:t>
            </a:r>
            <a:endParaRPr kumimoji="1" lang="en-US" altLang="zh-CN" sz="2800" b="1" dirty="0">
              <a:solidFill>
                <a:srgbClr val="000000"/>
              </a:solidFill>
              <a:cs typeface="+mn-ea"/>
              <a:sym typeface="+mn-lt"/>
            </a:endParaRPr>
          </a:p>
          <a:p>
            <a:pPr lvl="1">
              <a:defRPr/>
            </a:pPr>
            <a:r>
              <a:rPr kumimoji="1" lang="zh-CN" altLang="en-US" sz="2400" b="1" dirty="0">
                <a:solidFill>
                  <a:srgbClr val="FF0080"/>
                </a:solidFill>
                <a:cs typeface="+mn-ea"/>
                <a:sym typeface="+mn-lt"/>
              </a:rPr>
              <a:t>存储容量</a:t>
            </a:r>
            <a:endParaRPr kumimoji="1" lang="en-US" altLang="zh-CN" sz="2400" b="1" dirty="0">
              <a:solidFill>
                <a:srgbClr val="FF0080"/>
              </a:solidFill>
              <a:cs typeface="+mn-ea"/>
              <a:sym typeface="+mn-lt"/>
            </a:endParaRPr>
          </a:p>
          <a:p>
            <a:pPr lvl="1">
              <a:defRPr/>
            </a:pPr>
            <a:r>
              <a:rPr kumimoji="1" lang="zh-CN" altLang="en-US" sz="2400" b="1" dirty="0">
                <a:solidFill>
                  <a:srgbClr val="FF0080"/>
                </a:solidFill>
                <a:cs typeface="+mn-ea"/>
                <a:sym typeface="+mn-lt"/>
              </a:rPr>
              <a:t>存取时间（读出时间）</a:t>
            </a:r>
            <a:endParaRPr kumimoji="1" lang="en-US" altLang="zh-CN" sz="2400" b="1" dirty="0">
              <a:solidFill>
                <a:srgbClr val="FF0080"/>
              </a:solidFill>
              <a:cs typeface="+mn-ea"/>
              <a:sym typeface="+mn-lt"/>
            </a:endParaRPr>
          </a:p>
          <a:p>
            <a:pPr lvl="1">
              <a:defRPr/>
            </a:pPr>
            <a:r>
              <a:rPr kumimoji="1" lang="zh-CN" altLang="en-US" sz="2400" b="1" dirty="0">
                <a:solidFill>
                  <a:srgbClr val="FF0080"/>
                </a:solidFill>
                <a:cs typeface="+mn-ea"/>
                <a:sym typeface="+mn-lt"/>
              </a:rPr>
              <a:t>存储周期（读周期时间）</a:t>
            </a:r>
            <a:endParaRPr kumimoji="1" lang="en-US" altLang="zh-CN" sz="2400" b="1" dirty="0">
              <a:solidFill>
                <a:srgbClr val="FF0080"/>
              </a:solidFill>
              <a:cs typeface="+mn-ea"/>
              <a:sym typeface="+mn-lt"/>
            </a:endParaRPr>
          </a:p>
          <a:p>
            <a:pPr lvl="1">
              <a:defRPr/>
            </a:pPr>
            <a:r>
              <a:rPr kumimoji="1" lang="zh-CN" altLang="en-US" sz="2400" b="1" dirty="0">
                <a:solidFill>
                  <a:srgbClr val="FF0080"/>
                </a:solidFill>
                <a:cs typeface="+mn-ea"/>
                <a:sym typeface="+mn-lt"/>
              </a:rPr>
              <a:t>存储器带宽</a:t>
            </a:r>
            <a:r>
              <a:rPr kumimoji="1" lang="zh-CN" altLang="en-US" sz="2400" dirty="0">
                <a:solidFill>
                  <a:srgbClr val="000000"/>
                </a:solidFill>
                <a:cs typeface="+mn-ea"/>
                <a:sym typeface="+mn-lt"/>
              </a:rPr>
              <a:t>  </a:t>
            </a:r>
            <a:endParaRPr kumimoji="1" lang="en-US" altLang="zh-CN" sz="2400" dirty="0">
              <a:solidFill>
                <a:srgbClr val="000000"/>
              </a:solidFill>
              <a:cs typeface="+mn-ea"/>
              <a:sym typeface="+mn-lt"/>
            </a:endParaRPr>
          </a:p>
          <a:p>
            <a:pPr>
              <a:defRPr/>
            </a:pPr>
            <a:r>
              <a:rPr kumimoji="1" lang="zh-CN" altLang="en-US" sz="2800" dirty="0">
                <a:solidFill>
                  <a:srgbClr val="000000"/>
                </a:solidFill>
                <a:cs typeface="+mn-ea"/>
                <a:sym typeface="+mn-lt"/>
              </a:rPr>
              <a:t>编址和端模式  </a:t>
            </a:r>
          </a:p>
          <a:p>
            <a:pPr lvl="1">
              <a:defRPr/>
            </a:pPr>
            <a:r>
              <a:rPr lang="zh-CN" altLang="en-US" sz="2400" dirty="0">
                <a:cs typeface="+mn-ea"/>
                <a:sym typeface="+mn-lt"/>
              </a:rPr>
              <a:t>按字节编址、按字编址、按字节访问、按字访问</a:t>
            </a:r>
            <a:endParaRPr lang="en-US" altLang="zh-CN" sz="2400" dirty="0">
              <a:cs typeface="+mn-ea"/>
              <a:sym typeface="+mn-lt"/>
            </a:endParaRPr>
          </a:p>
          <a:p>
            <a:pPr lvl="1">
              <a:defRPr/>
            </a:pPr>
            <a:r>
              <a:rPr lang="zh-CN" altLang="en-US" sz="2400" dirty="0">
                <a:cs typeface="+mn-ea"/>
                <a:sym typeface="+mn-lt"/>
              </a:rPr>
              <a:t>字地址、字节地址、大端</a:t>
            </a:r>
            <a:r>
              <a:rPr lang="zh-CN" altLang="en-US" sz="2400" b="1" dirty="0">
                <a:solidFill>
                  <a:srgbClr val="FF0000"/>
                </a:solidFill>
                <a:cs typeface="+mn-ea"/>
                <a:sym typeface="+mn-lt"/>
              </a:rPr>
              <a:t>小端</a:t>
            </a:r>
          </a:p>
        </p:txBody>
      </p:sp>
      <p:pic>
        <p:nvPicPr>
          <p:cNvPr id="22533" name="Picture 3" descr="3a1">
            <a:extLst>
              <a:ext uri="{FF2B5EF4-FFF2-40B4-BE49-F238E27FC236}">
                <a16:creationId xmlns:a16="http://schemas.microsoft.com/office/drawing/2014/main" id="{EBEC8CAE-9320-43A1-AD96-43978288E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2" y="1889364"/>
            <a:ext cx="2817812" cy="290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8DA22-268F-4484-AD96-EB3C2950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RAM</a:t>
            </a:r>
            <a:r>
              <a:rPr lang="zh-CN" altLang="en-US" dirty="0"/>
              <a:t>和</a:t>
            </a:r>
            <a:r>
              <a:rPr lang="en-US" altLang="zh-CN" dirty="0"/>
              <a:t>ROM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782AAD-06E9-408D-A8BD-9920AFDE7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随机读写存储器的工作原理</a:t>
            </a:r>
          </a:p>
          <a:p>
            <a:pPr lvl="1"/>
            <a:r>
              <a:rPr lang="en-US" altLang="zh-CN" dirty="0"/>
              <a:t>SRAM</a:t>
            </a:r>
            <a:r>
              <a:rPr lang="zh-CN" altLang="en-US" dirty="0"/>
              <a:t>存储器</a:t>
            </a:r>
          </a:p>
          <a:p>
            <a:pPr lvl="1"/>
            <a:r>
              <a:rPr lang="en-US" altLang="zh-CN" dirty="0"/>
              <a:t>DRAM</a:t>
            </a:r>
            <a:r>
              <a:rPr lang="zh-CN" altLang="en-US" dirty="0"/>
              <a:t>存储器：</a:t>
            </a:r>
            <a:r>
              <a:rPr lang="en-US" altLang="zh-CN" dirty="0"/>
              <a:t>DRAM</a:t>
            </a:r>
            <a:r>
              <a:rPr lang="zh-CN" altLang="en-US" dirty="0"/>
              <a:t>与</a:t>
            </a:r>
            <a:r>
              <a:rPr lang="en-US" altLang="zh-CN" dirty="0"/>
              <a:t>SARM</a:t>
            </a:r>
            <a:r>
              <a:rPr lang="zh-CN" altLang="en-US" dirty="0"/>
              <a:t>的区别、刷新的概念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只读存储器的工作原理，</a:t>
            </a:r>
            <a:r>
              <a:rPr lang="zh-CN" altLang="en-US" sz="3200" b="1" dirty="0">
                <a:solidFill>
                  <a:srgbClr val="0066FF"/>
                </a:solidFill>
                <a:cs typeface="+mn-ea"/>
                <a:sym typeface="+mn-lt"/>
              </a:rPr>
              <a:t>理解</a:t>
            </a:r>
            <a:r>
              <a:rPr lang="zh-CN" altLang="en-US" sz="3200" dirty="0">
                <a:cs typeface="+mn-ea"/>
                <a:sym typeface="+mn-lt"/>
              </a:rPr>
              <a:t>主要</a:t>
            </a:r>
            <a:r>
              <a:rPr lang="en-US" altLang="zh-CN" sz="3200" dirty="0">
                <a:cs typeface="+mn-ea"/>
                <a:sym typeface="+mn-lt"/>
              </a:rPr>
              <a:t>ROM </a:t>
            </a:r>
            <a:r>
              <a:rPr lang="zh-CN" altLang="en-US" sz="3200" dirty="0">
                <a:cs typeface="+mn-ea"/>
                <a:sym typeface="+mn-lt"/>
              </a:rPr>
              <a:t>的区别和用途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933B1A-54ED-AB5F-FCCD-D8FE9588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89C5AD-3DFD-49B5-B8CF-0ABB0167A512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4508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>
            <a:extLst>
              <a:ext uri="{FF2B5EF4-FFF2-40B4-BE49-F238E27FC236}">
                <a16:creationId xmlns:a16="http://schemas.microsoft.com/office/drawing/2014/main" id="{7BD97081-A380-453D-85E1-A254FC77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83A4AA-BDBE-4D6F-8141-36BE2A7D2FDF}" type="slidenum">
              <a:rPr lang="en-US" altLang="zh-CN" sz="1200">
                <a:latin typeface="+mn-lt"/>
                <a:ea typeface="+mn-ea"/>
                <a:cs typeface="+mn-ea"/>
                <a:sym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18CA8CE6-92F2-4792-90E6-7270A0F235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cs typeface="+mn-ea"/>
                <a:sym typeface="+mn-lt"/>
              </a:rPr>
              <a:t>存储器容量的扩充（重点） 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C6A1CCD-89D7-4851-AB5B-7E893BAC05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solidFill>
                  <a:srgbClr val="FF0000"/>
                </a:solidFill>
                <a:cs typeface="+mn-ea"/>
                <a:sym typeface="+mn-lt"/>
              </a:rPr>
              <a:t>位扩展法</a:t>
            </a:r>
            <a:r>
              <a:rPr lang="zh-CN" altLang="zh-CN" sz="2800" dirty="0">
                <a:cs typeface="+mn-ea"/>
                <a:sym typeface="+mn-lt"/>
              </a:rPr>
              <a:t>：</a:t>
            </a:r>
            <a:r>
              <a:rPr lang="zh-CN" altLang="en-US" sz="2800" dirty="0">
                <a:cs typeface="+mn-ea"/>
                <a:sym typeface="+mn-lt"/>
              </a:rPr>
              <a:t>扩展芯片的数据线</a:t>
            </a:r>
            <a:endParaRPr lang="en-US" altLang="zh-CN" sz="2800" dirty="0">
              <a:cs typeface="+mn-ea"/>
              <a:sym typeface="+mn-lt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b="1" dirty="0">
                <a:solidFill>
                  <a:schemeClr val="tx2"/>
                </a:solidFill>
                <a:cs typeface="+mn-ea"/>
                <a:sym typeface="+mn-lt"/>
              </a:rPr>
              <a:t>芯片的数据线分别对应于存储器的高若干位和低若干位</a:t>
            </a:r>
            <a:endParaRPr lang="zh-CN" altLang="zh-CN" sz="24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zh-CN" sz="2800" b="1" dirty="0">
                <a:solidFill>
                  <a:srgbClr val="FF0000"/>
                </a:solidFill>
                <a:cs typeface="+mn-ea"/>
                <a:sym typeface="+mn-lt"/>
              </a:rPr>
              <a:t>字扩展法</a:t>
            </a:r>
            <a:r>
              <a:rPr lang="zh-CN" altLang="en-US" sz="2800" b="1" dirty="0">
                <a:cs typeface="+mn-ea"/>
                <a:sym typeface="+mn-lt"/>
              </a:rPr>
              <a:t>：</a:t>
            </a:r>
            <a:r>
              <a:rPr lang="zh-CN" altLang="en-US" sz="2800" dirty="0">
                <a:cs typeface="+mn-ea"/>
                <a:sym typeface="+mn-lt"/>
              </a:rPr>
              <a:t>扩展地址线地址线和片选</a:t>
            </a:r>
            <a:endParaRPr lang="en-US" altLang="zh-CN" sz="2800" dirty="0">
              <a:cs typeface="+mn-ea"/>
              <a:sym typeface="+mn-lt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b="1" dirty="0">
                <a:solidFill>
                  <a:schemeClr val="tx2"/>
                </a:solidFill>
                <a:cs typeface="+mn-ea"/>
                <a:sym typeface="+mn-lt"/>
              </a:rPr>
              <a:t>存储器地址线的低若干位连接各芯片的地址线</a:t>
            </a:r>
            <a:r>
              <a:rPr lang="en-US" altLang="zh-CN" sz="2400" b="1" dirty="0">
                <a:solidFill>
                  <a:schemeClr val="tx2"/>
                </a:solidFill>
                <a:cs typeface="+mn-ea"/>
                <a:sym typeface="+mn-lt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zh-CN" altLang="en-US" sz="2400" b="1" dirty="0">
                <a:solidFill>
                  <a:schemeClr val="tx2"/>
                </a:solidFill>
                <a:cs typeface="+mn-ea"/>
                <a:sym typeface="+mn-lt"/>
              </a:rPr>
              <a:t>存储器地址线的高若干位产生各芯片的片选</a:t>
            </a:r>
            <a:endParaRPr lang="zh-CN" altLang="zh-CN" sz="24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cs typeface="+mn-ea"/>
                <a:sym typeface="+mn-lt"/>
              </a:rPr>
              <a:t>存储容量和地址范围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cs typeface="+mn-ea"/>
                <a:sym typeface="+mn-lt"/>
              </a:rPr>
              <a:t>Cache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cs typeface="+mn-ea"/>
                <a:sym typeface="+mn-lt"/>
              </a:rPr>
              <a:t>存储器（重点）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>
                <a:cs typeface="+mn-ea"/>
                <a:sym typeface="+mn-lt"/>
              </a:rPr>
              <a:t>Cache</a:t>
            </a:r>
            <a:r>
              <a:rPr lang="zh-CN" altLang="en-US" sz="2800" b="1" dirty="0">
                <a:solidFill>
                  <a:srgbClr val="FF0000"/>
                </a:solidFill>
                <a:cs typeface="+mn-ea"/>
                <a:sym typeface="+mn-lt"/>
              </a:rPr>
              <a:t>功能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cs typeface="+mn-ea"/>
                <a:sym typeface="+mn-lt"/>
              </a:rPr>
              <a:t>介于</a:t>
            </a:r>
            <a:r>
              <a:rPr lang="en-US" altLang="zh-CN" sz="2400" b="1" dirty="0">
                <a:cs typeface="+mn-ea"/>
                <a:sym typeface="+mn-lt"/>
              </a:rPr>
              <a:t>CPU</a:t>
            </a:r>
            <a:r>
              <a:rPr lang="zh-CN" altLang="en-US" sz="2400" b="1" dirty="0">
                <a:cs typeface="+mn-ea"/>
                <a:sym typeface="+mn-lt"/>
              </a:rPr>
              <a:t>和主存之间、小容量存储器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cs typeface="+mn-ea"/>
                <a:sym typeface="+mn-lt"/>
              </a:rPr>
              <a:t>存取速度比主存快、采用高速的</a:t>
            </a:r>
            <a:r>
              <a:rPr lang="en-US" altLang="zh-CN" sz="2400" b="1" dirty="0">
                <a:cs typeface="+mn-ea"/>
                <a:sym typeface="+mn-lt"/>
              </a:rPr>
              <a:t>SRAM</a:t>
            </a:r>
            <a:r>
              <a:rPr lang="zh-CN" altLang="en-US" sz="2400" b="1" dirty="0">
                <a:cs typeface="+mn-ea"/>
                <a:sym typeface="+mn-lt"/>
              </a:rPr>
              <a:t>构成</a:t>
            </a:r>
            <a:endParaRPr lang="en-US" altLang="zh-CN" sz="2400" b="1" dirty="0">
              <a:cs typeface="+mn-ea"/>
              <a:sym typeface="+mn-lt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dirty="0">
                <a:cs typeface="+mn-ea"/>
                <a:sym typeface="+mn-lt"/>
              </a:rPr>
              <a:t>为什么要引入</a:t>
            </a:r>
            <a:r>
              <a:rPr lang="en-US" altLang="zh-CN" sz="2800" b="1" dirty="0">
                <a:cs typeface="+mn-ea"/>
                <a:sym typeface="+mn-lt"/>
              </a:rPr>
              <a:t>Cache</a:t>
            </a:r>
            <a:r>
              <a:rPr lang="zh-CN" altLang="en-US" sz="2800" b="1" dirty="0">
                <a:cs typeface="+mn-ea"/>
                <a:sym typeface="+mn-lt"/>
              </a:rPr>
              <a:t>？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cs typeface="+mn-ea"/>
                <a:sym typeface="+mn-lt"/>
              </a:rPr>
              <a:t>解决</a:t>
            </a:r>
            <a:r>
              <a:rPr lang="en-US" altLang="zh-CN" sz="2400" dirty="0">
                <a:cs typeface="+mn-ea"/>
                <a:sym typeface="+mn-lt"/>
              </a:rPr>
              <a:t>CPU</a:t>
            </a:r>
            <a:r>
              <a:rPr lang="zh-CN" altLang="en-US" sz="2400" dirty="0">
                <a:cs typeface="+mn-ea"/>
                <a:sym typeface="+mn-lt"/>
              </a:rPr>
              <a:t>和主存之间的速度不匹配问题</a:t>
            </a:r>
            <a:endParaRPr lang="en-US" altLang="zh-CN" sz="2400" dirty="0">
              <a:cs typeface="+mn-ea"/>
              <a:sym typeface="+mn-lt"/>
            </a:endParaRP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>
                <a:cs typeface="+mn-ea"/>
                <a:sym typeface="+mn-lt"/>
              </a:rPr>
              <a:t>Cache</a:t>
            </a:r>
            <a:r>
              <a:rPr lang="zh-CN" altLang="en-US" sz="2400" dirty="0">
                <a:cs typeface="+mn-ea"/>
                <a:sym typeface="+mn-lt"/>
              </a:rPr>
              <a:t>功能全由硬件调度，对用户透明</a:t>
            </a:r>
            <a:endParaRPr lang="en-US" altLang="zh-CN" sz="2400" dirty="0">
              <a:cs typeface="+mn-ea"/>
              <a:sym typeface="+mn-lt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dirty="0">
                <a:cs typeface="+mn-ea"/>
                <a:sym typeface="+mn-lt"/>
              </a:rPr>
              <a:t>程序的局部性原理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cs typeface="+mn-ea"/>
                <a:sym typeface="+mn-lt"/>
              </a:rPr>
              <a:t>时间局部性、空间局部性</a:t>
            </a:r>
            <a:endParaRPr lang="en-US" altLang="zh-CN" sz="2400" dirty="0">
              <a:cs typeface="+mn-ea"/>
              <a:sym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C12BD2-1201-8E20-CD56-DC282D48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89C5AD-3DFD-49B5-B8CF-0ABB0167A512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5071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cs typeface="+mn-ea"/>
                <a:sym typeface="+mn-lt"/>
              </a:rPr>
              <a:t>Cache基本原理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4766320" cy="4530725"/>
          </a:xfrm>
        </p:spPr>
        <p:txBody>
          <a:bodyPr/>
          <a:lstStyle/>
          <a:p>
            <a:r>
              <a:rPr lang="en-US" altLang="zh-CN" sz="2400" dirty="0">
                <a:cs typeface="+mn-ea"/>
                <a:sym typeface="+mn-lt"/>
              </a:rPr>
              <a:t>CPU</a:t>
            </a:r>
            <a:r>
              <a:rPr lang="zh-CN" altLang="en-US" sz="2400" dirty="0">
                <a:cs typeface="+mn-ea"/>
                <a:sym typeface="+mn-lt"/>
              </a:rPr>
              <a:t>与</a:t>
            </a:r>
            <a:r>
              <a:rPr lang="en-US" altLang="zh-CN" sz="2400" dirty="0">
                <a:cs typeface="+mn-ea"/>
                <a:sym typeface="+mn-lt"/>
              </a:rPr>
              <a:t>cache</a:t>
            </a:r>
            <a:r>
              <a:rPr lang="zh-CN" altLang="en-US" sz="2400" dirty="0">
                <a:cs typeface="+mn-ea"/>
                <a:sym typeface="+mn-lt"/>
              </a:rPr>
              <a:t>之间的数据交换是以</a:t>
            </a:r>
            <a:r>
              <a:rPr lang="zh-CN" altLang="en-US" sz="2400" b="1" dirty="0">
                <a:solidFill>
                  <a:srgbClr val="FF0000"/>
                </a:solidFill>
                <a:cs typeface="+mn-ea"/>
                <a:sym typeface="+mn-lt"/>
              </a:rPr>
              <a:t>字</a:t>
            </a:r>
            <a:r>
              <a:rPr lang="zh-CN" altLang="en-US" sz="2400" dirty="0">
                <a:cs typeface="+mn-ea"/>
                <a:sym typeface="+mn-lt"/>
              </a:rPr>
              <a:t>为单位</a:t>
            </a:r>
            <a:endParaRPr lang="en-US" altLang="zh-CN" sz="2400" dirty="0">
              <a:cs typeface="+mn-ea"/>
              <a:sym typeface="+mn-lt"/>
            </a:endParaRPr>
          </a:p>
          <a:p>
            <a:r>
              <a:rPr lang="en-US" altLang="zh-CN" sz="2400" dirty="0">
                <a:cs typeface="+mn-ea"/>
                <a:sym typeface="+mn-lt"/>
              </a:rPr>
              <a:t>cache</a:t>
            </a:r>
            <a:r>
              <a:rPr lang="zh-CN" altLang="en-US" sz="2400" dirty="0">
                <a:cs typeface="+mn-ea"/>
                <a:sym typeface="+mn-lt"/>
              </a:rPr>
              <a:t>与主存之间的数据交换是以</a:t>
            </a:r>
            <a:r>
              <a:rPr lang="zh-CN" altLang="en-US" sz="2400" b="1" dirty="0">
                <a:solidFill>
                  <a:srgbClr val="FF0000"/>
                </a:solidFill>
                <a:cs typeface="+mn-ea"/>
                <a:sym typeface="+mn-lt"/>
              </a:rPr>
              <a:t>块</a:t>
            </a:r>
            <a:r>
              <a:rPr lang="en-US" altLang="zh-CN" sz="2400" b="1" dirty="0">
                <a:solidFill>
                  <a:srgbClr val="FF0000"/>
                </a:solidFill>
                <a:cs typeface="+mn-ea"/>
                <a:sym typeface="+mn-lt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cs typeface="+mn-ea"/>
                <a:sym typeface="+mn-lt"/>
              </a:rPr>
              <a:t>行</a:t>
            </a:r>
            <a:r>
              <a:rPr lang="en-US" altLang="zh-CN" sz="2400" b="1" dirty="0">
                <a:solidFill>
                  <a:srgbClr val="FF0000"/>
                </a:solidFill>
                <a:cs typeface="+mn-ea"/>
                <a:sym typeface="+mn-lt"/>
              </a:rPr>
              <a:t>)</a:t>
            </a:r>
            <a:r>
              <a:rPr lang="zh-CN" altLang="en-US" sz="2400" dirty="0">
                <a:cs typeface="+mn-ea"/>
                <a:sym typeface="+mn-lt"/>
              </a:rPr>
              <a:t>为单位</a:t>
            </a:r>
          </a:p>
          <a:p>
            <a:endParaRPr lang="zh-CN" altLang="en-US" sz="2400" dirty="0"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4980D1E6-BFB4-4093-AE09-B2DAA53E9C7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96000" y="1600200"/>
                <a:ext cx="4334272" cy="4530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zh-CN" altLang="en-US" kern="0" dirty="0">
                    <a:cs typeface="+mn-ea"/>
                    <a:sym typeface="+mn-lt"/>
                  </a:rPr>
                  <a:t>命中率</a:t>
                </a:r>
                <a:endParaRPr lang="en-US" altLang="zh-CN" kern="0" dirty="0">
                  <a:cs typeface="+mn-ea"/>
                  <a:sym typeface="+mn-lt"/>
                </a:endParaRPr>
              </a:p>
              <a:p>
                <a:r>
                  <a:rPr lang="zh-CN" altLang="en-US" kern="0" dirty="0">
                    <a:cs typeface="+mn-ea"/>
                    <a:sym typeface="+mn-lt"/>
                  </a:rPr>
                  <a:t>平均访问时间</a:t>
                </a:r>
                <a:endParaRPr lang="en-US" altLang="zh-CN" kern="0" dirty="0">
                  <a:cs typeface="+mn-ea"/>
                  <a:sym typeface="+mn-lt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1" i="1" ker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kumimoji="1" lang="en-US" altLang="zh-CN" sz="2800" b="1" i="1" ker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𝒕</m:t>
                        </m:r>
                      </m:e>
                      <m:sub>
                        <m:r>
                          <a:rPr kumimoji="1" lang="en-US" altLang="zh-CN" sz="2800" b="1" i="1" ker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𝒂</m:t>
                        </m:r>
                      </m:sub>
                    </m:sSub>
                    <m:r>
                      <a:rPr kumimoji="1" lang="en-US" altLang="zh-CN" sz="2800" b="1" i="1" kern="0">
                        <a:solidFill>
                          <a:srgbClr val="FF0066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r>
                      <a:rPr kumimoji="1" lang="en-US" altLang="zh-CN" sz="2800" b="1" i="1" kern="0">
                        <a:solidFill>
                          <a:srgbClr val="FF0066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𝒉</m:t>
                    </m:r>
                    <m:sSub>
                      <m:sSubPr>
                        <m:ctrlPr>
                          <a:rPr kumimoji="1" lang="en-US" altLang="zh-CN" sz="2800" b="1" i="1" ker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kumimoji="1" lang="en-US" altLang="zh-CN" sz="2800" b="1" i="1" ker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𝒕</m:t>
                        </m:r>
                      </m:e>
                      <m:sub>
                        <m:r>
                          <a:rPr kumimoji="1" lang="en-US" altLang="zh-CN" sz="2800" b="1" i="1" ker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𝒄</m:t>
                        </m:r>
                      </m:sub>
                    </m:sSub>
                    <m:r>
                      <a:rPr kumimoji="1" lang="en-US" altLang="zh-CN" sz="2800" b="1" i="1" kern="0">
                        <a:solidFill>
                          <a:srgbClr val="FF0066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+</m:t>
                    </m:r>
                    <m:d>
                      <m:dPr>
                        <m:ctrlPr>
                          <a:rPr kumimoji="1" lang="en-US" altLang="zh-CN" sz="2800" b="1" i="1" ker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a:rPr kumimoji="1" lang="en-US" altLang="zh-CN" sz="2800" b="1" i="1" ker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𝟏</m:t>
                        </m:r>
                        <m:r>
                          <a:rPr kumimoji="1" lang="en-US" altLang="zh-CN" sz="2800" b="1" i="1" ker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−</m:t>
                        </m:r>
                        <m:r>
                          <a:rPr kumimoji="1" lang="en-US" altLang="zh-CN" sz="2800" b="1" i="1" ker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𝒉</m:t>
                        </m:r>
                      </m:e>
                    </m:d>
                    <m:sSub>
                      <m:sSubPr>
                        <m:ctrlPr>
                          <a:rPr kumimoji="1" lang="en-US" altLang="zh-CN" sz="2800" b="1" i="1" ker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kumimoji="1" lang="en-US" altLang="zh-CN" sz="2800" b="1" i="1" ker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𝒕</m:t>
                        </m:r>
                      </m:e>
                      <m:sub>
                        <m:r>
                          <a:rPr kumimoji="1" lang="en-US" altLang="zh-CN" sz="2800" b="1" i="1" ker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𝒎</m:t>
                        </m:r>
                      </m:sub>
                    </m:sSub>
                  </m:oMath>
                </a14:m>
                <a:endParaRPr lang="en-US" altLang="zh-CN" kern="0" dirty="0">
                  <a:cs typeface="+mn-ea"/>
                  <a:sym typeface="+mn-lt"/>
                </a:endParaRPr>
              </a:p>
              <a:p>
                <a:r>
                  <a:rPr lang="zh-CN" altLang="en-US" kern="0" dirty="0">
                    <a:cs typeface="+mn-ea"/>
                    <a:sym typeface="+mn-lt"/>
                  </a:rPr>
                  <a:t>效率</a:t>
                </a:r>
                <a:endParaRPr lang="en-US" altLang="zh-CN" kern="0" dirty="0">
                  <a:cs typeface="+mn-ea"/>
                  <a:sym typeface="+mn-lt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sz="2800" i="1" ker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𝑒</m:t>
                    </m:r>
                    <m:r>
                      <a:rPr kumimoji="1" lang="en-US" altLang="zh-CN" sz="2800" i="1" ker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f>
                      <m:fPr>
                        <m:ctrlPr>
                          <a:rPr kumimoji="1" lang="en-US" altLang="zh-CN" sz="2800" i="1" ker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sz="2800" i="1" ker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kumimoji="1" lang="en-US" altLang="zh-CN" sz="2800" i="1" ker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sz="2800" i="1" ker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zh-CN" sz="2800" i="1" ker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kumimoji="1" lang="en-US" altLang="zh-CN" sz="2800" i="1" ker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sz="2800" i="1" ker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𝑎</m:t>
                            </m:r>
                          </m:sub>
                        </m:sSub>
                      </m:den>
                    </m:f>
                    <m:r>
                      <a:rPr kumimoji="1" lang="en-US" altLang="zh-CN" sz="2800" i="1" ker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f>
                      <m:fPr>
                        <m:ctrlPr>
                          <a:rPr kumimoji="1" lang="en-US" altLang="zh-CN" sz="2800" i="1" ker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sz="2800" i="1" ker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kumimoji="1" lang="en-US" altLang="zh-CN" sz="2800" i="1" ker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sz="2800" i="1" ker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kumimoji="1" lang="en-US" altLang="zh-CN" sz="2800" i="1" ker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h</m:t>
                        </m:r>
                        <m:sSub>
                          <m:sSubPr>
                            <m:ctrlPr>
                              <a:rPr kumimoji="1" lang="en-US" altLang="zh-CN" sz="2800" i="1" ker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kumimoji="1" lang="en-US" altLang="zh-CN" sz="2800" i="1" ker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sz="2800" i="1" ker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𝑐</m:t>
                            </m:r>
                          </m:sub>
                        </m:sSub>
                        <m:r>
                          <a:rPr kumimoji="1" lang="en-US" altLang="zh-CN" sz="2800" i="1" ker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+</m:t>
                        </m:r>
                        <m:d>
                          <m:dPr>
                            <m:ctrlPr>
                              <a:rPr kumimoji="1" lang="en-US" altLang="zh-CN" sz="2800" i="1" ker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r>
                              <a:rPr kumimoji="1" lang="en-US" altLang="zh-CN" sz="2800" i="1" ker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1−</m:t>
                            </m:r>
                            <m:r>
                              <a:rPr kumimoji="1" lang="en-US" altLang="zh-CN" sz="2800" i="1" ker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h</m:t>
                            </m:r>
                          </m:e>
                        </m:d>
                        <m:sSub>
                          <m:sSubPr>
                            <m:ctrlPr>
                              <a:rPr kumimoji="1" lang="en-US" altLang="zh-CN" sz="2800" i="1" ker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kumimoji="1" lang="en-US" altLang="zh-CN" sz="2800" i="1" ker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sz="2800" i="1" ker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kern="0" dirty="0"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4980D1E6-BFB4-4093-AE09-B2DAA53E9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0" y="1600200"/>
                <a:ext cx="4334272" cy="4530725"/>
              </a:xfrm>
              <a:prstGeom prst="rect">
                <a:avLst/>
              </a:prstGeom>
              <a:blipFill>
                <a:blip r:embed="rId2"/>
                <a:stretch>
                  <a:fillRect l="-1125" t="-16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ABB70E-3232-B35A-7E42-780C5A23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89C5AD-3DFD-49B5-B8CF-0ABB0167A512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9975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cs typeface="+mn-ea"/>
                <a:sym typeface="+mn-lt"/>
              </a:rPr>
              <a:t>C</a:t>
            </a:r>
            <a:r>
              <a:rPr lang="en-US" altLang="en-US" dirty="0" err="1">
                <a:cs typeface="+mn-ea"/>
                <a:sym typeface="+mn-lt"/>
              </a:rPr>
              <a:t>ache基本原理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3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09600" y="1600201"/>
            <a:ext cx="5270376" cy="4530725"/>
          </a:xfrm>
        </p:spPr>
        <p:txBody>
          <a:bodyPr/>
          <a:lstStyle/>
          <a:p>
            <a:pPr>
              <a:lnSpc>
                <a:spcPct val="110000"/>
              </a:lnSpc>
              <a:buSzPct val="90000"/>
            </a:pPr>
            <a:r>
              <a:rPr lang="zh-CN" altLang="en-US" sz="3200" dirty="0">
                <a:cs typeface="+mn-ea"/>
                <a:sym typeface="+mn-lt"/>
              </a:rPr>
              <a:t>映射方式</a:t>
            </a:r>
            <a:endParaRPr lang="en-US" altLang="zh-CN" sz="3200" dirty="0">
              <a:cs typeface="+mn-ea"/>
              <a:sym typeface="+mn-lt"/>
            </a:endParaRPr>
          </a:p>
          <a:p>
            <a:pPr lvl="1">
              <a:lnSpc>
                <a:spcPct val="110000"/>
              </a:lnSpc>
              <a:buSzPct val="90000"/>
            </a:pPr>
            <a:r>
              <a:rPr kumimoji="1" lang="zh-CN" altLang="en-US" sz="2800" b="1" dirty="0">
                <a:solidFill>
                  <a:srgbClr val="FF0033"/>
                </a:solidFill>
                <a:cs typeface="+mn-ea"/>
                <a:sym typeface="+mn-lt"/>
              </a:rPr>
              <a:t>全相联、</a:t>
            </a:r>
            <a:r>
              <a:rPr kumimoji="1" lang="zh-CN" altLang="en-US" sz="2800" b="1" dirty="0">
                <a:solidFill>
                  <a:srgbClr val="FF0000"/>
                </a:solidFill>
                <a:cs typeface="+mn-ea"/>
                <a:sym typeface="+mn-lt"/>
              </a:rPr>
              <a:t>直接映射、组相联</a:t>
            </a:r>
            <a:endParaRPr kumimoji="1" lang="en-US" altLang="zh-CN" sz="2800" b="1" dirty="0">
              <a:solidFill>
                <a:srgbClr val="FF0000"/>
              </a:solidFill>
              <a:cs typeface="+mn-ea"/>
              <a:sym typeface="+mn-lt"/>
            </a:endParaRPr>
          </a:p>
          <a:p>
            <a:pPr lvl="1">
              <a:lnSpc>
                <a:spcPct val="110000"/>
              </a:lnSpc>
              <a:buSzPct val="90000"/>
            </a:pPr>
            <a:r>
              <a:rPr kumimoji="1" lang="zh-CN" altLang="en-US" sz="2800" b="1" dirty="0">
                <a:solidFill>
                  <a:srgbClr val="000000"/>
                </a:solidFill>
                <a:cs typeface="+mn-ea"/>
                <a:sym typeface="+mn-lt"/>
              </a:rPr>
              <a:t>每种映射方式下标记的位数，地址格式的划分</a:t>
            </a:r>
            <a:endParaRPr lang="zh-CN" altLang="en-US" sz="2800" dirty="0">
              <a:solidFill>
                <a:srgbClr val="000000"/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SzPct val="90000"/>
            </a:pPr>
            <a:r>
              <a:rPr lang="zh-CN" altLang="en-US" sz="3200" dirty="0">
                <a:cs typeface="+mn-ea"/>
                <a:sym typeface="+mn-lt"/>
              </a:rPr>
              <a:t>替换算法</a:t>
            </a:r>
          </a:p>
          <a:p>
            <a:pPr>
              <a:lnSpc>
                <a:spcPct val="130000"/>
              </a:lnSpc>
              <a:spcBef>
                <a:spcPct val="0"/>
              </a:spcBef>
              <a:buSzPct val="90000"/>
            </a:pPr>
            <a:endParaRPr lang="en-US" altLang="zh-CN" sz="2800" b="1" dirty="0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5BEE8AB-DA64-4669-B9CD-ADAB834DC4F1}"/>
              </a:ext>
            </a:extLst>
          </p:cNvPr>
          <p:cNvSpPr txBox="1"/>
          <p:nvPr/>
        </p:nvSpPr>
        <p:spPr>
          <a:xfrm>
            <a:off x="6240016" y="1600201"/>
            <a:ext cx="5472608" cy="324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/>
                <a:cs typeface="+mn-ea"/>
                <a:sym typeface="+mn-lt"/>
              </a:rPr>
              <a:t>写策略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等线"/>
              <a:cs typeface="+mn-ea"/>
              <a:sym typeface="+mn-lt"/>
            </a:endParaRPr>
          </a:p>
          <a:p>
            <a:pPr marL="669925" marR="0" lvl="1" indent="-325438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3B812F"/>
              </a:buClr>
              <a:buSzPct val="90000"/>
              <a:buFont typeface="Wingdings" panose="05000000000000000000" pitchFamily="2" charset="2"/>
              <a:buChar char="q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/>
                <a:cs typeface="+mn-ea"/>
                <a:sym typeface="+mn-lt"/>
              </a:rPr>
              <a:t>保证数据的一致性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等线"/>
              <a:cs typeface="+mn-ea"/>
              <a:sym typeface="+mn-lt"/>
            </a:endParaRPr>
          </a:p>
          <a:p>
            <a:pPr marL="669925" marR="0" lvl="1" indent="-325438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/>
                <a:cs typeface="+mn-ea"/>
                <a:sym typeface="+mn-lt"/>
              </a:rPr>
              <a:t>写回法（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/>
                <a:cs typeface="+mn-ea"/>
                <a:sym typeface="+mn-lt"/>
              </a:rPr>
              <a:t>Write-Back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/>
                <a:cs typeface="+mn-ea"/>
                <a:sym typeface="+mn-lt"/>
              </a:rPr>
              <a:t>）：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等线"/>
                <a:cs typeface="+mn-ea"/>
                <a:sym typeface="+mn-lt"/>
              </a:rPr>
              <a:t>修改位</a:t>
            </a:r>
          </a:p>
          <a:p>
            <a:pPr marL="669925" marR="0" lvl="1" indent="-325438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/>
                <a:cs typeface="+mn-ea"/>
                <a:sym typeface="+mn-lt"/>
              </a:rPr>
              <a:t>全写法（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/>
                <a:cs typeface="+mn-ea"/>
                <a:sym typeface="+mn-lt"/>
              </a:rPr>
              <a:t>Write-Through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/>
                <a:cs typeface="+mn-ea"/>
                <a:sym typeface="+mn-lt"/>
              </a:rPr>
              <a:t>）</a:t>
            </a:r>
          </a:p>
          <a:p>
            <a:pPr marL="669925" marR="0" lvl="1" indent="-325438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/>
                <a:cs typeface="+mn-ea"/>
                <a:sym typeface="+mn-lt"/>
              </a:rPr>
              <a:t>写一次法（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/>
                <a:cs typeface="+mn-ea"/>
                <a:sym typeface="+mn-lt"/>
              </a:rPr>
              <a:t>Write-Once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等线"/>
                <a:cs typeface="+mn-ea"/>
                <a:sym typeface="+mn-lt"/>
              </a:rPr>
              <a:t>）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DD92D7D-CFDD-6553-8A50-6423397C1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89C5AD-3DFD-49B5-B8CF-0ABB0167A512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661824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FB81777-EF6F-46F1-8356-86AF49CBC1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第一章  计算机系统概论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F66ECE5E-B64F-4F5A-AC7F-ED4339B94E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9ECFC61-5662-4323-8741-379573EE4EB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lt"/>
              </a:rPr>
              <a:t>第四章  指令系统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F00BFF00-1DA0-8FF1-FBBE-0F340A3955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49463830-7F6C-5915-3C4F-4FD1AC99B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FC6976-50C3-44D9-B983-9EAE6E727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机器的指令系统决定了一台计算机的功能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指令系统是软硬件的接口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指令系统主要体现在它的操作类型、数据类型、地址格式和寻址方法等方面。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了解</a:t>
            </a:r>
            <a:r>
              <a:rPr lang="en-US" altLang="zh-CN" dirty="0"/>
              <a:t>RISC </a:t>
            </a:r>
            <a:r>
              <a:rPr lang="zh-CN" altLang="en-US" dirty="0"/>
              <a:t>的主要特点及其与</a:t>
            </a:r>
            <a:r>
              <a:rPr lang="en-US" altLang="zh-CN" dirty="0"/>
              <a:t>CISC </a:t>
            </a:r>
            <a:r>
              <a:rPr lang="zh-CN" altLang="en-US" dirty="0"/>
              <a:t>的区别。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B22E29-2D53-688C-66F1-62E1AEB4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89C5AD-3DFD-49B5-B8CF-0ABB0167A512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1349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>
            <a:extLst>
              <a:ext uri="{FF2B5EF4-FFF2-40B4-BE49-F238E27FC236}">
                <a16:creationId xmlns:a16="http://schemas.microsoft.com/office/drawing/2014/main" id="{1C67AFCF-CCE5-4C32-8707-D3E35E23BA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指令格式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AE28527C-07B0-4E6E-B5B0-C27FC16CAE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00201"/>
            <a:ext cx="10972800" cy="4530725"/>
          </a:xfrm>
        </p:spPr>
        <p:txBody>
          <a:bodyPr/>
          <a:lstStyle/>
          <a:p>
            <a:r>
              <a:rPr lang="zh-CN" altLang="en-US" sz="2800" dirty="0">
                <a:sym typeface="+mn-lt"/>
              </a:rPr>
              <a:t>表示一条指令的机器字，称为指令字</a:t>
            </a:r>
          </a:p>
          <a:p>
            <a:r>
              <a:rPr lang="zh-CN" altLang="en-US" sz="2800" dirty="0">
                <a:sym typeface="+mn-lt"/>
              </a:rPr>
              <a:t>指令格式：</a:t>
            </a:r>
            <a:endParaRPr lang="en-US" altLang="zh-CN" sz="2800" dirty="0">
              <a:sym typeface="+mn-lt"/>
            </a:endParaRPr>
          </a:p>
          <a:p>
            <a:endParaRPr lang="en-US" altLang="zh-CN" sz="2800" dirty="0">
              <a:sym typeface="+mn-lt"/>
            </a:endParaRPr>
          </a:p>
          <a:p>
            <a:endParaRPr lang="en-US" altLang="zh-CN" sz="2800" dirty="0">
              <a:sym typeface="+mn-lt"/>
            </a:endParaRPr>
          </a:p>
          <a:p>
            <a:r>
              <a:rPr lang="zh-CN" altLang="zh-CN" sz="2800" dirty="0">
                <a:sym typeface="+mn-lt"/>
              </a:rPr>
              <a:t>从操作数的物理位置来说</a:t>
            </a:r>
            <a:r>
              <a:rPr lang="zh-CN" altLang="en-US" sz="2800" dirty="0">
                <a:sym typeface="+mn-lt"/>
              </a:rPr>
              <a:t>：</a:t>
            </a:r>
            <a:r>
              <a:rPr lang="en-US" altLang="zh-CN" sz="2800" dirty="0" err="1">
                <a:sym typeface="+mn-lt"/>
              </a:rPr>
              <a:t>SS型、RR型和RS型</a:t>
            </a:r>
            <a:endParaRPr lang="en-US" altLang="zh-CN" sz="2800" dirty="0">
              <a:sym typeface="+mn-lt"/>
            </a:endParaRPr>
          </a:p>
          <a:p>
            <a:r>
              <a:rPr lang="zh-CN" altLang="en-US" sz="2800" dirty="0">
                <a:sym typeface="+mn-lt"/>
              </a:rPr>
              <a:t>指令字长度：单字长、多字长</a:t>
            </a:r>
            <a:endParaRPr lang="en-US" altLang="zh-CN" sz="2800" dirty="0">
              <a:sym typeface="+mn-lt"/>
            </a:endParaRPr>
          </a:p>
          <a:p>
            <a:r>
              <a:rPr lang="zh-CN" altLang="en-US" sz="2800" dirty="0">
                <a:sym typeface="+mn-lt"/>
              </a:rPr>
              <a:t>定长指令与变长指令</a:t>
            </a:r>
            <a:endParaRPr lang="en-US" altLang="zh-CN" sz="2800" dirty="0">
              <a:sym typeface="+mn-lt"/>
            </a:endParaRPr>
          </a:p>
          <a:p>
            <a:r>
              <a:rPr lang="zh-CN" altLang="en-US" sz="2800" dirty="0">
                <a:sym typeface="+mn-lt"/>
              </a:rPr>
              <a:t>掌握指令格式的分析与设计方法，确定各字段的位数及其含义，注意各种寻址方法和地址格式的运用</a:t>
            </a:r>
            <a:endParaRPr lang="zh-CN" altLang="zh-CN" sz="2800" dirty="0">
              <a:sym typeface="+mn-lt"/>
            </a:endParaRPr>
          </a:p>
        </p:txBody>
      </p:sp>
      <p:sp>
        <p:nvSpPr>
          <p:cNvPr id="30722" name="灯片编号占位符 5">
            <a:extLst>
              <a:ext uri="{FF2B5EF4-FFF2-40B4-BE49-F238E27FC236}">
                <a16:creationId xmlns:a16="http://schemas.microsoft.com/office/drawing/2014/main" id="{1F5F477C-1847-433E-B39A-CC4D917D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9BA3BD-38A9-4481-A774-9A4C47AD135E}" type="slidenum">
              <a:rPr lang="en-US" altLang="zh-CN">
                <a:sym typeface="+mn-lt"/>
              </a:rPr>
              <a:pPr/>
              <a:t>22</a:t>
            </a:fld>
            <a:endParaRPr lang="en-US" altLang="zh-CN">
              <a:sym typeface="+mn-lt"/>
            </a:endParaRPr>
          </a:p>
        </p:txBody>
      </p:sp>
      <p:grpSp>
        <p:nvGrpSpPr>
          <p:cNvPr id="30725" name="Group 4">
            <a:extLst>
              <a:ext uri="{FF2B5EF4-FFF2-40B4-BE49-F238E27FC236}">
                <a16:creationId xmlns:a16="http://schemas.microsoft.com/office/drawing/2014/main" id="{7F425283-C871-41CC-9E12-5DA96BC8F0EA}"/>
              </a:ext>
            </a:extLst>
          </p:cNvPr>
          <p:cNvGrpSpPr>
            <a:grpSpLocks/>
          </p:cNvGrpSpPr>
          <p:nvPr/>
        </p:nvGrpSpPr>
        <p:grpSpPr bwMode="auto">
          <a:xfrm>
            <a:off x="1271464" y="2780928"/>
            <a:ext cx="4896544" cy="613792"/>
            <a:chOff x="1056" y="1728"/>
            <a:chExt cx="4416" cy="432"/>
          </a:xfrm>
          <a:solidFill>
            <a:srgbClr val="92D050"/>
          </a:solidFill>
        </p:grpSpPr>
        <p:sp>
          <p:nvSpPr>
            <p:cNvPr id="30726" name="Rectangle 5">
              <a:extLst>
                <a:ext uri="{FF2B5EF4-FFF2-40B4-BE49-F238E27FC236}">
                  <a16:creationId xmlns:a16="http://schemas.microsoft.com/office/drawing/2014/main" id="{F290FC06-2BC4-4A99-8FB0-94699040F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728"/>
              <a:ext cx="4416" cy="43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0727" name="Line 6">
              <a:extLst>
                <a:ext uri="{FF2B5EF4-FFF2-40B4-BE49-F238E27FC236}">
                  <a16:creationId xmlns:a16="http://schemas.microsoft.com/office/drawing/2014/main" id="{F014031F-0075-4EC6-9A3C-34671547DE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728"/>
              <a:ext cx="0" cy="43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0728" name="Rectangle 7">
              <a:extLst>
                <a:ext uri="{FF2B5EF4-FFF2-40B4-BE49-F238E27FC236}">
                  <a16:creationId xmlns:a16="http://schemas.microsoft.com/office/drawing/2014/main" id="{2538F554-BF45-4B85-84FA-E2D7C3F68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776"/>
              <a:ext cx="1200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操作码字段</a:t>
              </a:r>
            </a:p>
          </p:txBody>
        </p:sp>
        <p:sp>
          <p:nvSpPr>
            <p:cNvPr id="30729" name="Rectangle 8">
              <a:extLst>
                <a:ext uri="{FF2B5EF4-FFF2-40B4-BE49-F238E27FC236}">
                  <a16:creationId xmlns:a16="http://schemas.microsoft.com/office/drawing/2014/main" id="{46C6B589-BBFF-4FDA-9CDB-8E8E53805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776"/>
              <a:ext cx="1200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地址码字段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3">
            <a:extLst>
              <a:ext uri="{FF2B5EF4-FFF2-40B4-BE49-F238E27FC236}">
                <a16:creationId xmlns:a16="http://schemas.microsoft.com/office/drawing/2014/main" id="{7E8DE01B-5B23-44DB-8714-AEF85AAC98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1"/>
            <a:ext cx="7214592" cy="4530725"/>
          </a:xfrm>
        </p:spPr>
        <p:txBody>
          <a:bodyPr/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200" dirty="0">
                <a:solidFill>
                  <a:srgbClr val="000000"/>
                </a:solidFill>
                <a:cs typeface="+mn-ea"/>
                <a:sym typeface="+mn-lt"/>
              </a:rPr>
              <a:t>寻址方式分为两类，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200" dirty="0">
                <a:solidFill>
                  <a:srgbClr val="000000"/>
                </a:solidFill>
                <a:cs typeface="+mn-ea"/>
                <a:sym typeface="+mn-lt"/>
              </a:rPr>
              <a:t>                                        </a:t>
            </a:r>
            <a:r>
              <a:rPr kumimoji="1" lang="zh-CN" altLang="en-US" sz="5000" baseline="-25000" dirty="0">
                <a:solidFill>
                  <a:srgbClr val="000000"/>
                </a:solidFill>
                <a:cs typeface="+mn-ea"/>
                <a:sym typeface="+mn-lt"/>
              </a:rPr>
              <a:t>顺序寻址方式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5000" baseline="30000" dirty="0">
                <a:solidFill>
                  <a:srgbClr val="000000"/>
                </a:solidFill>
                <a:cs typeface="+mn-ea"/>
                <a:sym typeface="+mn-lt"/>
              </a:rPr>
              <a:t>  </a:t>
            </a:r>
            <a:r>
              <a:rPr kumimoji="1" lang="en-US" altLang="zh-CN" sz="5000" baseline="30000" dirty="0">
                <a:solidFill>
                  <a:srgbClr val="000000"/>
                </a:solidFill>
                <a:cs typeface="+mn-ea"/>
                <a:sym typeface="+mn-lt"/>
              </a:rPr>
              <a:t>(1) </a:t>
            </a:r>
            <a:r>
              <a:rPr kumimoji="1" lang="zh-CN" altLang="en-US" sz="5000" baseline="30000" dirty="0">
                <a:solidFill>
                  <a:srgbClr val="F93E39"/>
                </a:solidFill>
                <a:cs typeface="+mn-ea"/>
                <a:sym typeface="+mn-lt"/>
              </a:rPr>
              <a:t>指令寻址方式</a:t>
            </a:r>
            <a:r>
              <a:rPr kumimoji="1" lang="zh-CN" altLang="en-US" sz="3200" dirty="0">
                <a:solidFill>
                  <a:srgbClr val="000000"/>
                </a:solidFill>
                <a:cs typeface="+mn-ea"/>
                <a:sym typeface="+mn-lt"/>
              </a:rPr>
              <a:t>       </a:t>
            </a:r>
            <a:r>
              <a:rPr kumimoji="1" lang="zh-CN" altLang="en-US" sz="5000" baseline="-25000" dirty="0">
                <a:solidFill>
                  <a:srgbClr val="000000"/>
                </a:solidFill>
                <a:cs typeface="+mn-ea"/>
                <a:sym typeface="+mn-lt"/>
              </a:rPr>
              <a:t>跳跃寻址方式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200" dirty="0">
                <a:solidFill>
                  <a:srgbClr val="FF3366"/>
                </a:solidFill>
                <a:cs typeface="+mn-ea"/>
                <a:sym typeface="+mn-lt"/>
              </a:rPr>
              <a:t>  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5000" baseline="30000" dirty="0">
                <a:solidFill>
                  <a:srgbClr val="000000"/>
                </a:solidFill>
                <a:cs typeface="+mn-ea"/>
                <a:sym typeface="+mn-lt"/>
              </a:rPr>
              <a:t>  </a:t>
            </a:r>
            <a:r>
              <a:rPr kumimoji="1" lang="en-US" altLang="zh-CN" sz="5000" baseline="30000" dirty="0">
                <a:solidFill>
                  <a:srgbClr val="000000"/>
                </a:solidFill>
                <a:cs typeface="+mn-ea"/>
                <a:sym typeface="+mn-lt"/>
              </a:rPr>
              <a:t>(2)</a:t>
            </a:r>
            <a:r>
              <a:rPr kumimoji="1" lang="en-US" altLang="zh-CN" sz="5000" baseline="30000" dirty="0">
                <a:solidFill>
                  <a:srgbClr val="F93E39"/>
                </a:solidFill>
                <a:cs typeface="+mn-ea"/>
                <a:sym typeface="+mn-lt"/>
              </a:rPr>
              <a:t> </a:t>
            </a:r>
            <a:r>
              <a:rPr kumimoji="1" lang="zh-CN" altLang="en-US" sz="5000" baseline="30000" dirty="0">
                <a:solidFill>
                  <a:srgbClr val="F93E39"/>
                </a:solidFill>
                <a:cs typeface="+mn-ea"/>
                <a:sym typeface="+mn-lt"/>
              </a:rPr>
              <a:t>数据寻址方式：</a:t>
            </a:r>
          </a:p>
          <a:p>
            <a:pPr eaLnBrk="1" hangingPunct="1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1746" name="灯片编号占位符 5">
            <a:extLst>
              <a:ext uri="{FF2B5EF4-FFF2-40B4-BE49-F238E27FC236}">
                <a16:creationId xmlns:a16="http://schemas.microsoft.com/office/drawing/2014/main" id="{E88D2CC3-676E-43B7-88C1-C5C360C8A599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1D39AA0-E9A4-454F-BA60-219507423AA6}" type="slidenum">
              <a:rPr lang="en-US" altLang="zh-CN" sz="1000">
                <a:latin typeface="+mn-lt"/>
                <a:ea typeface="+mn-ea"/>
                <a:cs typeface="+mn-ea"/>
                <a:sym typeface="+mn-lt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CN" sz="1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D563045A-1A7D-403A-88C7-0F4EA4A04E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cs typeface="+mn-ea"/>
                <a:sym typeface="+mn-lt"/>
              </a:rPr>
              <a:t>指令的寻址方式</a:t>
            </a:r>
          </a:p>
        </p:txBody>
      </p:sp>
      <p:graphicFrame>
        <p:nvGraphicFramePr>
          <p:cNvPr id="31749" name="Object 2">
            <a:extLst>
              <a:ext uri="{FF2B5EF4-FFF2-40B4-BE49-F238E27FC236}">
                <a16:creationId xmlns:a16="http://schemas.microsoft.com/office/drawing/2014/main" id="{61E21D76-C62B-4FAB-BCFE-D52A3FAEE2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553715"/>
              </p:ext>
            </p:extLst>
          </p:nvPr>
        </p:nvGraphicFramePr>
        <p:xfrm>
          <a:off x="4227584" y="2766219"/>
          <a:ext cx="5873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8918" imgH="571252" progId="Equation.3">
                  <p:embed/>
                </p:oleObj>
              </mc:Choice>
              <mc:Fallback>
                <p:oleObj name="Equation" r:id="rId2" imgW="418918" imgH="57125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7584" y="2766219"/>
                        <a:ext cx="58737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A1F839-86E2-9E5E-DCEE-BAE5FD0A8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89C5AD-3DFD-49B5-B8CF-0ABB0167A512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960C57D9-9AC1-4611-AE14-11C3F2E1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cs typeface="+mn-ea"/>
                <a:sym typeface="+mn-lt"/>
              </a:rPr>
              <a:t>数据</a:t>
            </a:r>
            <a:r>
              <a:rPr lang="zh-CN" altLang="en-US" dirty="0">
                <a:cs typeface="+mn-ea"/>
                <a:sym typeface="+mn-lt"/>
              </a:rPr>
              <a:t>寻址方式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88C2D07-0B87-4A36-A73F-ACD1489B7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  <a:defRPr/>
            </a:pPr>
            <a:r>
              <a:rPr lang="en-US" altLang="zh-CN" sz="3200" b="1" dirty="0" err="1">
                <a:cs typeface="+mn-ea"/>
                <a:sym typeface="+mn-lt"/>
              </a:rPr>
              <a:t>立即寻址</a:t>
            </a:r>
            <a:r>
              <a:rPr lang="zh-CN" altLang="en-US" sz="3200" b="1" dirty="0">
                <a:cs typeface="+mn-ea"/>
                <a:sym typeface="+mn-lt"/>
              </a:rPr>
              <a:t>：</a:t>
            </a:r>
            <a:r>
              <a:rPr lang="zh-CN" altLang="en-US" sz="3200" dirty="0">
                <a:cs typeface="+mn-ea"/>
                <a:sym typeface="+mn-lt"/>
              </a:rPr>
              <a:t>指令的地址字段指出的是操作数本身</a:t>
            </a:r>
            <a:endParaRPr lang="zh-CN" altLang="en-US" sz="3200" b="1" dirty="0">
              <a:cs typeface="+mn-ea"/>
              <a:sym typeface="+mn-lt"/>
            </a:endParaRPr>
          </a:p>
          <a:p>
            <a:pPr>
              <a:buSzPct val="100000"/>
              <a:defRPr/>
            </a:pPr>
            <a:r>
              <a:rPr lang="en-US" altLang="zh-CN" sz="3200" b="1" dirty="0" err="1">
                <a:cs typeface="+mn-ea"/>
                <a:sym typeface="+mn-lt"/>
              </a:rPr>
              <a:t>直接寻址</a:t>
            </a:r>
            <a:r>
              <a:rPr lang="zh-CN" altLang="en-US" sz="3200" b="1" dirty="0">
                <a:cs typeface="+mn-ea"/>
                <a:sym typeface="+mn-lt"/>
              </a:rPr>
              <a:t>：</a:t>
            </a:r>
            <a:r>
              <a:rPr lang="zh-CN" altLang="en-US" sz="3200" dirty="0">
                <a:cs typeface="+mn-ea"/>
                <a:sym typeface="+mn-lt"/>
              </a:rPr>
              <a:t>直接指出操作数在内存的地址</a:t>
            </a:r>
            <a:r>
              <a:rPr lang="en-US" altLang="zh-CN" sz="3200" dirty="0">
                <a:cs typeface="+mn-ea"/>
                <a:sym typeface="+mn-lt"/>
              </a:rPr>
              <a:t>D</a:t>
            </a:r>
            <a:endParaRPr lang="zh-CN" altLang="en-US" sz="3200" dirty="0">
              <a:cs typeface="+mn-ea"/>
              <a:sym typeface="+mn-lt"/>
            </a:endParaRPr>
          </a:p>
          <a:p>
            <a:pPr>
              <a:buSzPct val="100000"/>
              <a:defRPr/>
            </a:pPr>
            <a:r>
              <a:rPr lang="en-US" altLang="zh-CN" sz="3200" b="1" dirty="0" err="1">
                <a:cs typeface="+mn-ea"/>
                <a:sym typeface="+mn-lt"/>
              </a:rPr>
              <a:t>间接寻址</a:t>
            </a:r>
            <a:r>
              <a:rPr lang="zh-CN" altLang="en-US" sz="3200" b="1" dirty="0">
                <a:cs typeface="+mn-ea"/>
                <a:sym typeface="+mn-lt"/>
              </a:rPr>
              <a:t>：</a:t>
            </a:r>
            <a:endParaRPr lang="en-US" altLang="zh-CN" sz="3200" b="1" dirty="0">
              <a:cs typeface="+mn-ea"/>
              <a:sym typeface="+mn-lt"/>
            </a:endParaRPr>
          </a:p>
          <a:p>
            <a:pPr>
              <a:buSzPct val="100000"/>
              <a:defRPr/>
            </a:pPr>
            <a:r>
              <a:rPr lang="en-US" altLang="zh-CN" sz="3200" b="1" dirty="0" err="1">
                <a:cs typeface="+mn-ea"/>
                <a:sym typeface="+mn-lt"/>
              </a:rPr>
              <a:t>寄存器寻址</a:t>
            </a:r>
            <a:endParaRPr lang="en-US" altLang="zh-CN" sz="3200" b="1" dirty="0">
              <a:cs typeface="+mn-ea"/>
              <a:sym typeface="+mn-lt"/>
            </a:endParaRPr>
          </a:p>
          <a:p>
            <a:pPr>
              <a:buSzPct val="100000"/>
              <a:defRPr/>
            </a:pPr>
            <a:r>
              <a:rPr lang="en-US" altLang="zh-CN" sz="3200" b="1" dirty="0" err="1">
                <a:cs typeface="+mn-ea"/>
                <a:sym typeface="+mn-lt"/>
              </a:rPr>
              <a:t>寄存器间接寻址</a:t>
            </a:r>
            <a:endParaRPr lang="zh-CN" altLang="zh-CN" sz="3200" dirty="0">
              <a:cs typeface="+mn-ea"/>
              <a:sym typeface="+mn-lt"/>
            </a:endParaRPr>
          </a:p>
          <a:p>
            <a:pPr>
              <a:buSzPct val="100000"/>
              <a:defRPr/>
            </a:pPr>
            <a:r>
              <a:rPr lang="zh-CN" altLang="en-US" sz="3200" b="1" dirty="0">
                <a:cs typeface="+mn-ea"/>
                <a:sym typeface="+mn-lt"/>
              </a:rPr>
              <a:t>偏移寻址：</a:t>
            </a:r>
            <a:r>
              <a:rPr lang="en-US" altLang="zh-CN" sz="3200" dirty="0" err="1">
                <a:cs typeface="+mn-ea"/>
                <a:sym typeface="+mn-lt"/>
              </a:rPr>
              <a:t>相对寻址</a:t>
            </a:r>
            <a:r>
              <a:rPr lang="zh-CN" altLang="en-US" sz="3200" dirty="0">
                <a:cs typeface="+mn-ea"/>
                <a:sym typeface="+mn-lt"/>
              </a:rPr>
              <a:t>、基址寻址、变址寻址</a:t>
            </a:r>
            <a:endParaRPr lang="en-US" altLang="zh-CN" sz="3200" dirty="0">
              <a:cs typeface="+mn-ea"/>
              <a:sym typeface="+mn-lt"/>
            </a:endParaRPr>
          </a:p>
          <a:p>
            <a:pPr>
              <a:buSzPct val="100000"/>
              <a:defRPr/>
            </a:pPr>
            <a:r>
              <a:rPr lang="zh-CN" altLang="en-US" sz="3200" b="1" dirty="0">
                <a:solidFill>
                  <a:srgbClr val="0066FF"/>
                </a:solidFill>
                <a:cs typeface="+mn-ea"/>
                <a:sym typeface="+mn-lt"/>
              </a:rPr>
              <a:t>掌握各种寻址方式的有效地址</a:t>
            </a:r>
            <a:r>
              <a:rPr lang="en-US" altLang="zh-CN" sz="3200" b="1" dirty="0">
                <a:solidFill>
                  <a:srgbClr val="0066FF"/>
                </a:solidFill>
                <a:cs typeface="+mn-ea"/>
                <a:sym typeface="+mn-lt"/>
              </a:rPr>
              <a:t>E</a:t>
            </a:r>
            <a:r>
              <a:rPr lang="zh-CN" altLang="en-US" sz="3200" b="1" dirty="0">
                <a:solidFill>
                  <a:srgbClr val="0066FF"/>
                </a:solidFill>
                <a:cs typeface="+mn-ea"/>
                <a:sym typeface="+mn-lt"/>
              </a:rPr>
              <a:t>形成方法及寻址空间的确定</a:t>
            </a:r>
            <a:endParaRPr lang="en-US" altLang="zh-CN" sz="3200" b="1" dirty="0">
              <a:solidFill>
                <a:srgbClr val="0066FF"/>
              </a:solidFill>
              <a:cs typeface="+mn-ea"/>
              <a:sym typeface="+mn-lt"/>
            </a:endParaRPr>
          </a:p>
          <a:p>
            <a:pPr>
              <a:buSzPct val="100000"/>
              <a:defRPr/>
            </a:pPr>
            <a:r>
              <a:rPr lang="zh-CN" altLang="en-US" sz="3200" dirty="0"/>
              <a:t>掌握不同的寻址方式对操作数寻址范围的影响</a:t>
            </a:r>
            <a:endParaRPr lang="zh-CN" altLang="en-US" sz="3200" b="1" dirty="0">
              <a:solidFill>
                <a:srgbClr val="0066FF"/>
              </a:solidFill>
              <a:cs typeface="+mn-ea"/>
              <a:sym typeface="+mn-lt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22AAD65-D9DB-007B-25C2-05A46D41A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89C5AD-3DFD-49B5-B8CF-0ABB0167A512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E7D27213-30B8-48DE-A1FE-B73BA8F340D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/>
          <a:p>
            <a:r>
              <a:rPr lang="zh-CN" altLang="en-US">
                <a:sym typeface="+mn-lt"/>
              </a:rPr>
              <a:t>第五章   中央处理器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445689A6-51F8-D421-BF94-443A157BB8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7CB32-0A3E-46EC-8F44-E17DDA48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10E50-C0A5-43BE-A0C8-F6E98C40A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通过对</a:t>
            </a:r>
            <a:r>
              <a:rPr lang="en-US" altLang="zh-CN" dirty="0"/>
              <a:t>CPU </a:t>
            </a:r>
            <a:r>
              <a:rPr lang="zh-CN" altLang="en-US" dirty="0"/>
              <a:t>的功能和内部结构的了解，</a:t>
            </a:r>
            <a:r>
              <a:rPr lang="zh-CN" altLang="en-US" dirty="0">
                <a:solidFill>
                  <a:srgbClr val="FF0000"/>
                </a:solidFill>
              </a:rPr>
              <a:t>掌握</a:t>
            </a:r>
            <a:r>
              <a:rPr lang="zh-CN" altLang="en-US" dirty="0"/>
              <a:t>机器完成一条指令的全过程是在</a:t>
            </a:r>
            <a:r>
              <a:rPr lang="en-US" altLang="zh-CN" dirty="0"/>
              <a:t>CPU </a:t>
            </a:r>
            <a:r>
              <a:rPr lang="zh-CN" altLang="en-US" dirty="0"/>
              <a:t>的统一指挥下进行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理解控制器为完成不同指令所发出的各种操作命令，以及指令周期、机器周期、时钟周期与操作命令的关系。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理解微程序控制器的设计思想、硬件组成及其工作原理。掌握按不同指令要求，写出指令周期流程图并编制微程序。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14388A-A863-3109-B808-2CFA2459F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89C5AD-3DFD-49B5-B8CF-0ABB0167A512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9630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>
            <a:extLst>
              <a:ext uri="{FF2B5EF4-FFF2-40B4-BE49-F238E27FC236}">
                <a16:creationId xmlns:a16="http://schemas.microsoft.com/office/drawing/2014/main" id="{49D5A679-8FD3-4E65-A739-A8A3C1ED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0616BE-0044-4351-B4A1-1A0C7912E61E}" type="slidenum">
              <a:rPr lang="en-US" altLang="zh-CN" sz="1200" smtClean="0">
                <a:latin typeface="+mn-lt"/>
                <a:ea typeface="+mn-ea"/>
                <a:cs typeface="+mn-ea"/>
                <a:sym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C387AEB3-B831-42B3-93F1-C94A66648E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CPU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的功能和组成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C1CC6C63-E1FC-4704-9AB5-304F0E4C9F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1"/>
            <a:ext cx="5054352" cy="4530725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3200">
                <a:cs typeface="+mn-ea"/>
                <a:sym typeface="+mn-lt"/>
              </a:rPr>
              <a:t>CPU</a:t>
            </a:r>
            <a:r>
              <a:rPr lang="zh-CN" altLang="en-US" sz="3200">
                <a:cs typeface="+mn-ea"/>
                <a:sym typeface="+mn-lt"/>
              </a:rPr>
              <a:t>中的主要寄存器：</a:t>
            </a:r>
            <a:endParaRPr lang="en-US" altLang="zh-CN" sz="3200" b="1">
              <a:cs typeface="+mn-ea"/>
              <a:sym typeface="+mn-lt"/>
            </a:endParaRPr>
          </a:p>
          <a:p>
            <a:pPr marL="858837" lvl="1" indent="-514350">
              <a:lnSpc>
                <a:spcPct val="140000"/>
              </a:lnSpc>
              <a:spcBef>
                <a:spcPts val="0"/>
              </a:spcBef>
              <a:buClr>
                <a:srgbClr val="00B050"/>
              </a:buClr>
              <a:buSzPct val="80000"/>
              <a:buFont typeface="+mj-ea"/>
              <a:buAutoNum type="circleNumDbPlain"/>
            </a:pPr>
            <a:r>
              <a:rPr lang="zh-CN" altLang="en-US" sz="2800">
                <a:cs typeface="+mn-ea"/>
                <a:sym typeface="+mn-lt"/>
              </a:rPr>
              <a:t>数据缓冲寄存器（</a:t>
            </a:r>
            <a:r>
              <a:rPr lang="en-US" altLang="zh-CN" sz="2800">
                <a:cs typeface="+mn-ea"/>
                <a:sym typeface="+mn-lt"/>
              </a:rPr>
              <a:t>DR</a:t>
            </a:r>
            <a:r>
              <a:rPr lang="zh-CN" altLang="en-US" sz="2800">
                <a:cs typeface="+mn-ea"/>
                <a:sym typeface="+mn-lt"/>
              </a:rPr>
              <a:t>）</a:t>
            </a:r>
          </a:p>
          <a:p>
            <a:pPr marL="858837" lvl="1" indent="-514350">
              <a:lnSpc>
                <a:spcPct val="140000"/>
              </a:lnSpc>
              <a:spcBef>
                <a:spcPts val="0"/>
              </a:spcBef>
              <a:buClr>
                <a:srgbClr val="00B050"/>
              </a:buClr>
              <a:buSzPct val="80000"/>
              <a:buFont typeface="+mj-ea"/>
              <a:buAutoNum type="circleNumDbPlain"/>
            </a:pPr>
            <a:r>
              <a:rPr lang="zh-CN" altLang="en-US" sz="2800">
                <a:cs typeface="+mn-ea"/>
                <a:sym typeface="+mn-lt"/>
              </a:rPr>
              <a:t>指令寄存器（</a:t>
            </a:r>
            <a:r>
              <a:rPr lang="en-US" altLang="zh-CN" sz="2800">
                <a:cs typeface="+mn-ea"/>
                <a:sym typeface="+mn-lt"/>
              </a:rPr>
              <a:t>IR</a:t>
            </a:r>
            <a:r>
              <a:rPr lang="zh-CN" altLang="en-US" sz="2800">
                <a:cs typeface="+mn-ea"/>
                <a:sym typeface="+mn-lt"/>
              </a:rPr>
              <a:t>）</a:t>
            </a:r>
          </a:p>
          <a:p>
            <a:pPr marL="858837" lvl="1" indent="-514350">
              <a:lnSpc>
                <a:spcPct val="140000"/>
              </a:lnSpc>
              <a:spcBef>
                <a:spcPts val="0"/>
              </a:spcBef>
              <a:buClr>
                <a:srgbClr val="00B050"/>
              </a:buClr>
              <a:buSzPct val="80000"/>
              <a:buFont typeface="+mj-ea"/>
              <a:buAutoNum type="circleNumDbPlain"/>
            </a:pPr>
            <a:r>
              <a:rPr lang="zh-CN" altLang="en-US" sz="2800">
                <a:cs typeface="+mn-ea"/>
                <a:sym typeface="+mn-lt"/>
              </a:rPr>
              <a:t>程序计数器（</a:t>
            </a:r>
            <a:r>
              <a:rPr lang="en-US" altLang="zh-CN" sz="2800">
                <a:cs typeface="+mn-ea"/>
                <a:sym typeface="+mn-lt"/>
              </a:rPr>
              <a:t>PC</a:t>
            </a:r>
            <a:r>
              <a:rPr lang="zh-CN" altLang="en-US" sz="2800">
                <a:cs typeface="+mn-ea"/>
                <a:sym typeface="+mn-lt"/>
              </a:rPr>
              <a:t>）</a:t>
            </a:r>
          </a:p>
          <a:p>
            <a:pPr marL="858837" lvl="1" indent="-514350">
              <a:lnSpc>
                <a:spcPct val="140000"/>
              </a:lnSpc>
              <a:spcBef>
                <a:spcPts val="0"/>
              </a:spcBef>
              <a:buClr>
                <a:srgbClr val="00B050"/>
              </a:buClr>
              <a:buSzPct val="80000"/>
              <a:buFont typeface="+mj-ea"/>
              <a:buAutoNum type="circleNumDbPlain"/>
            </a:pPr>
            <a:r>
              <a:rPr lang="zh-CN" altLang="en-US" sz="2800">
                <a:cs typeface="+mn-ea"/>
                <a:sym typeface="+mn-lt"/>
              </a:rPr>
              <a:t>数据地址寄存器（</a:t>
            </a:r>
            <a:r>
              <a:rPr lang="en-US" altLang="zh-CN" sz="2800">
                <a:cs typeface="+mn-ea"/>
                <a:sym typeface="+mn-lt"/>
              </a:rPr>
              <a:t>AR</a:t>
            </a:r>
            <a:r>
              <a:rPr lang="zh-CN" altLang="en-US" sz="2800">
                <a:cs typeface="+mn-ea"/>
                <a:sym typeface="+mn-lt"/>
              </a:rPr>
              <a:t>） </a:t>
            </a:r>
          </a:p>
          <a:p>
            <a:pPr marL="858837" lvl="1" indent="-514350">
              <a:lnSpc>
                <a:spcPct val="140000"/>
              </a:lnSpc>
              <a:spcBef>
                <a:spcPts val="0"/>
              </a:spcBef>
              <a:buClr>
                <a:srgbClr val="00B050"/>
              </a:buClr>
              <a:buSzPct val="80000"/>
              <a:buFont typeface="+mj-ea"/>
              <a:buAutoNum type="circleNumDbPlain"/>
            </a:pPr>
            <a:r>
              <a:rPr lang="zh-CN" altLang="en-US" sz="2800">
                <a:cs typeface="+mn-ea"/>
                <a:sym typeface="+mn-lt"/>
              </a:rPr>
              <a:t>通用寄存器（</a:t>
            </a:r>
            <a:r>
              <a:rPr lang="en-US" altLang="zh-CN" sz="2800">
                <a:cs typeface="+mn-ea"/>
                <a:sym typeface="+mn-lt"/>
              </a:rPr>
              <a:t>R</a:t>
            </a:r>
            <a:r>
              <a:rPr lang="en-US" altLang="zh-CN" sz="2800" baseline="-25000">
                <a:cs typeface="+mn-ea"/>
                <a:sym typeface="+mn-lt"/>
              </a:rPr>
              <a:t>0</a:t>
            </a:r>
            <a:r>
              <a:rPr lang="en-US" altLang="zh-CN" sz="2800">
                <a:cs typeface="+mn-ea"/>
                <a:sym typeface="+mn-lt"/>
              </a:rPr>
              <a:t>~R</a:t>
            </a:r>
            <a:r>
              <a:rPr lang="en-US" altLang="zh-CN" sz="2800" baseline="-25000">
                <a:cs typeface="+mn-ea"/>
                <a:sym typeface="+mn-lt"/>
              </a:rPr>
              <a:t>3</a:t>
            </a:r>
            <a:r>
              <a:rPr lang="zh-CN" altLang="en-US" sz="2800">
                <a:cs typeface="+mn-ea"/>
                <a:sym typeface="+mn-lt"/>
              </a:rPr>
              <a:t>）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zh-CN" sz="3200" b="1">
                <a:solidFill>
                  <a:srgbClr val="FF0000"/>
                </a:solidFill>
                <a:cs typeface="+mn-ea"/>
                <a:sym typeface="+mn-lt"/>
              </a:rPr>
              <a:t>掌握各寄存器的主要功能</a:t>
            </a:r>
            <a:endParaRPr lang="zh-CN" altLang="en-US" sz="3200" b="1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9E353E1-222F-4355-B60B-36482431D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0404" y="1565276"/>
            <a:ext cx="5414392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3200" b="1" kern="0">
                <a:solidFill>
                  <a:srgbClr val="FF0000"/>
                </a:solidFill>
                <a:cs typeface="+mn-ea"/>
                <a:sym typeface="+mn-lt"/>
              </a:rPr>
              <a:t>数据通路</a:t>
            </a:r>
            <a:r>
              <a:rPr lang="zh-CN" altLang="en-US" sz="3200" kern="0">
                <a:cs typeface="+mn-ea"/>
                <a:sym typeface="+mn-lt"/>
              </a:rPr>
              <a:t> </a:t>
            </a:r>
            <a:endParaRPr lang="en-US" altLang="zh-CN" sz="3200" kern="0">
              <a:cs typeface="+mn-ea"/>
              <a:sym typeface="+mn-lt"/>
            </a:endParaRPr>
          </a:p>
          <a:p>
            <a:pPr lvl="1"/>
            <a:r>
              <a:rPr lang="zh-CN" altLang="en-US" sz="2800" kern="0">
                <a:cs typeface="+mn-ea"/>
                <a:sym typeface="+mn-lt"/>
              </a:rPr>
              <a:t>数据存储部件之间传送信息的通路。</a:t>
            </a:r>
            <a:endParaRPr lang="en-US" altLang="zh-CN" sz="2800" kern="0">
              <a:cs typeface="+mn-ea"/>
              <a:sym typeface="+mn-lt"/>
            </a:endParaRPr>
          </a:p>
          <a:p>
            <a:r>
              <a:rPr lang="zh-CN" altLang="en-US" sz="3200" b="1" kern="0">
                <a:cs typeface="+mn-ea"/>
                <a:sym typeface="+mn-lt"/>
              </a:rPr>
              <a:t>操作控制器</a:t>
            </a:r>
            <a:r>
              <a:rPr lang="zh-CN" altLang="en-US" sz="3200" kern="0">
                <a:cs typeface="+mn-ea"/>
                <a:sym typeface="+mn-lt"/>
              </a:rPr>
              <a:t>可分为</a:t>
            </a:r>
            <a:endParaRPr lang="en-US" altLang="zh-CN" sz="3200" kern="0">
              <a:cs typeface="+mn-ea"/>
              <a:sym typeface="+mn-lt"/>
            </a:endParaRPr>
          </a:p>
          <a:p>
            <a:pPr lvl="1"/>
            <a:r>
              <a:rPr lang="zh-CN" altLang="en-US" sz="2800" b="1" kern="0">
                <a:solidFill>
                  <a:srgbClr val="0066FF"/>
                </a:solidFill>
                <a:cs typeface="+mn-ea"/>
                <a:sym typeface="+mn-lt"/>
              </a:rPr>
              <a:t>时序逻辑型（硬布线）</a:t>
            </a:r>
            <a:endParaRPr lang="en-US" altLang="zh-CN" sz="2800" b="1" kern="0">
              <a:solidFill>
                <a:srgbClr val="0066FF"/>
              </a:solidFill>
              <a:cs typeface="+mn-ea"/>
              <a:sym typeface="+mn-lt"/>
            </a:endParaRPr>
          </a:p>
          <a:p>
            <a:pPr lvl="1"/>
            <a:r>
              <a:rPr lang="zh-CN" altLang="en-US" sz="2800" b="1" kern="0">
                <a:solidFill>
                  <a:srgbClr val="0066FF"/>
                </a:solidFill>
                <a:cs typeface="+mn-ea"/>
                <a:sym typeface="+mn-lt"/>
              </a:rPr>
              <a:t>存储逻辑型（微程序）</a:t>
            </a:r>
            <a:endParaRPr lang="en-US" altLang="zh-CN" sz="2800" kern="0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>
            <a:extLst>
              <a:ext uri="{FF2B5EF4-FFF2-40B4-BE49-F238E27FC236}">
                <a16:creationId xmlns:a16="http://schemas.microsoft.com/office/drawing/2014/main" id="{5805EB61-7D56-484B-A229-017CA948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BE22ED-CAA5-4BF7-8D13-4FFD21311F8B}" type="slidenum">
              <a:rPr lang="en-US" altLang="zh-CN" sz="1200">
                <a:latin typeface="+mn-lt"/>
                <a:ea typeface="+mn-ea"/>
                <a:cs typeface="+mn-ea"/>
                <a:sym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321F188F-0826-4894-89D9-D4A434C377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cs typeface="+mn-ea"/>
                <a:sym typeface="+mn-lt"/>
              </a:rPr>
              <a:t>指令周期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10881862-CA2B-4D9F-B752-E0AC6BB604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1"/>
            <a:ext cx="5486400" cy="45307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  <a:cs typeface="+mn-ea"/>
                <a:sym typeface="+mn-lt"/>
              </a:rPr>
              <a:t>相关术语</a:t>
            </a:r>
            <a:endParaRPr lang="en-US" altLang="zh-CN" dirty="0">
              <a:cs typeface="+mn-ea"/>
              <a:sym typeface="+mn-lt"/>
            </a:endParaRPr>
          </a:p>
          <a:p>
            <a:pPr lvl="1">
              <a:defRPr/>
            </a:pPr>
            <a:r>
              <a:rPr lang="zh-CN" b="1" dirty="0">
                <a:cs typeface="+mn-ea"/>
                <a:sym typeface="+mn-lt"/>
              </a:rPr>
              <a:t>指令周期</a:t>
            </a:r>
            <a:r>
              <a:rPr lang="en-US" dirty="0">
                <a:cs typeface="+mn-ea"/>
                <a:sym typeface="+mn-lt"/>
              </a:rPr>
              <a:t> 、</a:t>
            </a:r>
            <a:r>
              <a:rPr lang="en-US" b="1" dirty="0" err="1">
                <a:cs typeface="+mn-ea"/>
                <a:sym typeface="+mn-lt"/>
              </a:rPr>
              <a:t>CPU周期</a:t>
            </a:r>
            <a:r>
              <a:rPr lang="en-US" dirty="0">
                <a:cs typeface="+mn-ea"/>
                <a:sym typeface="+mn-lt"/>
              </a:rPr>
              <a:t> 、</a:t>
            </a:r>
            <a:r>
              <a:rPr lang="en-US" b="1" dirty="0" err="1">
                <a:cs typeface="+mn-ea"/>
                <a:sym typeface="+mn-lt"/>
              </a:rPr>
              <a:t>时钟周期</a:t>
            </a:r>
            <a:r>
              <a:rPr lang="zh-CN" altLang="en-US" b="1" dirty="0">
                <a:cs typeface="+mn-ea"/>
                <a:sym typeface="+mn-lt"/>
              </a:rPr>
              <a:t>、微指令周期</a:t>
            </a:r>
            <a:endParaRPr lang="en-US" b="1" dirty="0">
              <a:cs typeface="+mn-ea"/>
              <a:sym typeface="+mn-lt"/>
            </a:endParaRPr>
          </a:p>
          <a:p>
            <a:pPr>
              <a:defRPr/>
            </a:pPr>
            <a:r>
              <a:rPr lang="zh-CN" altLang="en-US" dirty="0">
                <a:cs typeface="+mn-ea"/>
                <a:sym typeface="+mn-lt"/>
              </a:rPr>
              <a:t>指令周期流程图</a:t>
            </a:r>
            <a:endParaRPr lang="en-US" altLang="zh-CN" dirty="0">
              <a:cs typeface="+mn-ea"/>
              <a:sym typeface="+mn-lt"/>
            </a:endParaRPr>
          </a:p>
          <a:p>
            <a:pPr lvl="1">
              <a:defRPr/>
            </a:pPr>
            <a:r>
              <a:rPr lang="zh-CN" b="1" dirty="0">
                <a:solidFill>
                  <a:srgbClr val="FF0000"/>
                </a:solidFill>
                <a:cs typeface="+mn-ea"/>
                <a:sym typeface="+mn-lt"/>
              </a:rPr>
              <a:t>方框</a:t>
            </a:r>
            <a:r>
              <a:rPr lang="zh-CN" altLang="en-US" b="1" dirty="0">
                <a:cs typeface="+mn-ea"/>
                <a:sym typeface="+mn-lt"/>
              </a:rPr>
              <a:t>：</a:t>
            </a:r>
            <a:r>
              <a:rPr lang="zh-CN" dirty="0">
                <a:cs typeface="+mn-ea"/>
                <a:sym typeface="+mn-lt"/>
              </a:rPr>
              <a:t>代表一个</a:t>
            </a:r>
            <a:r>
              <a:rPr lang="en-US" dirty="0" err="1">
                <a:cs typeface="+mn-ea"/>
                <a:sym typeface="+mn-lt"/>
              </a:rPr>
              <a:t>CPU周期</a:t>
            </a:r>
            <a:endParaRPr lang="en-US" dirty="0">
              <a:cs typeface="+mn-ea"/>
              <a:sym typeface="+mn-lt"/>
            </a:endParaRPr>
          </a:p>
          <a:p>
            <a:pPr lvl="1">
              <a:defRPr/>
            </a:pPr>
            <a:r>
              <a:rPr lang="zh-CN" b="1" dirty="0">
                <a:solidFill>
                  <a:srgbClr val="FF0000"/>
                </a:solidFill>
                <a:cs typeface="+mn-ea"/>
                <a:sym typeface="+mn-lt"/>
              </a:rPr>
              <a:t>菱形</a:t>
            </a:r>
            <a:r>
              <a:rPr lang="zh-CN" altLang="en-US" b="1" dirty="0">
                <a:cs typeface="+mn-ea"/>
                <a:sym typeface="+mn-lt"/>
              </a:rPr>
              <a:t>：</a:t>
            </a:r>
            <a:r>
              <a:rPr lang="zh-CN" dirty="0">
                <a:cs typeface="+mn-ea"/>
                <a:sym typeface="+mn-lt"/>
              </a:rPr>
              <a:t>用来表示判别或测试，时间上依附于前面一个方框</a:t>
            </a:r>
            <a:endParaRPr lang="en-US" dirty="0">
              <a:cs typeface="+mn-ea"/>
              <a:sym typeface="+mn-lt"/>
            </a:endParaRPr>
          </a:p>
          <a:p>
            <a:pPr lvl="1">
              <a:defRPr/>
            </a:pPr>
            <a:r>
              <a:rPr lang="zh-CN" altLang="en-US" b="1" dirty="0">
                <a:solidFill>
                  <a:srgbClr val="FF0000"/>
                </a:solidFill>
                <a:cs typeface="+mn-ea"/>
                <a:sym typeface="+mn-lt"/>
              </a:rPr>
              <a:t>公操作</a:t>
            </a:r>
            <a:endParaRPr lang="zh-CN" b="1" dirty="0">
              <a:solidFill>
                <a:srgbClr val="FF0000"/>
              </a:solidFill>
              <a:cs typeface="+mn-ea"/>
              <a:sym typeface="+mn-lt"/>
            </a:endParaRPr>
          </a:p>
          <a:p>
            <a:pPr eaLnBrk="1" hangingPunct="1">
              <a:defRPr/>
            </a:pP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C3E4EB6-0D70-4EA6-A091-37342594D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2024" y="1565276"/>
            <a:ext cx="5198368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CN" altLang="en-US" kern="0" dirty="0">
                <a:cs typeface="+mn-ea"/>
                <a:sym typeface="+mn-lt"/>
              </a:rPr>
              <a:t>时序体制</a:t>
            </a:r>
            <a:endParaRPr lang="en-US" altLang="zh-CN" kern="0" dirty="0">
              <a:cs typeface="+mn-ea"/>
              <a:sym typeface="+mn-lt"/>
            </a:endParaRPr>
          </a:p>
          <a:p>
            <a:pPr lvl="1">
              <a:defRPr/>
            </a:pPr>
            <a:r>
              <a:rPr lang="zh-CN" kern="0" dirty="0">
                <a:cs typeface="+mn-ea"/>
                <a:sym typeface="+mn-lt"/>
              </a:rPr>
              <a:t>硬布线控制器</a:t>
            </a:r>
            <a:r>
              <a:rPr lang="en-US" altLang="zh-CN" kern="0" dirty="0">
                <a:cs typeface="+mn-ea"/>
                <a:sym typeface="+mn-lt"/>
              </a:rPr>
              <a:t>:</a:t>
            </a:r>
            <a:r>
              <a:rPr lang="zh-CN" b="1" kern="0" dirty="0">
                <a:solidFill>
                  <a:srgbClr val="0066FF"/>
                </a:solidFill>
                <a:cs typeface="+mn-ea"/>
                <a:sym typeface="+mn-lt"/>
              </a:rPr>
              <a:t>主状态周期</a:t>
            </a:r>
            <a:r>
              <a:rPr lang="en-US" b="1" kern="0" dirty="0">
                <a:cs typeface="+mn-ea"/>
                <a:sym typeface="+mn-lt"/>
              </a:rPr>
              <a:t>-</a:t>
            </a:r>
            <a:r>
              <a:rPr lang="en-US" b="1" kern="0" dirty="0" err="1">
                <a:solidFill>
                  <a:srgbClr val="0066FF"/>
                </a:solidFill>
                <a:cs typeface="+mn-ea"/>
                <a:sym typeface="+mn-lt"/>
              </a:rPr>
              <a:t>节拍电位</a:t>
            </a:r>
            <a:r>
              <a:rPr lang="en-US" b="1" kern="0" dirty="0" err="1">
                <a:cs typeface="+mn-ea"/>
                <a:sym typeface="+mn-lt"/>
              </a:rPr>
              <a:t>-</a:t>
            </a:r>
            <a:r>
              <a:rPr lang="en-US" b="1" kern="0" dirty="0" err="1">
                <a:solidFill>
                  <a:srgbClr val="0066FF"/>
                </a:solidFill>
                <a:cs typeface="+mn-ea"/>
                <a:sym typeface="+mn-lt"/>
              </a:rPr>
              <a:t>节拍脉冲</a:t>
            </a:r>
            <a:r>
              <a:rPr lang="zh-CN" kern="0" dirty="0">
                <a:cs typeface="+mn-ea"/>
                <a:sym typeface="+mn-lt"/>
              </a:rPr>
              <a:t>三级体制</a:t>
            </a:r>
            <a:endParaRPr lang="en-US" altLang="zh-CN" kern="0" dirty="0">
              <a:cs typeface="+mn-ea"/>
              <a:sym typeface="+mn-lt"/>
            </a:endParaRPr>
          </a:p>
          <a:p>
            <a:pPr lvl="1">
              <a:defRPr/>
            </a:pPr>
            <a:r>
              <a:rPr lang="zh-CN" kern="0" dirty="0">
                <a:cs typeface="+mn-ea"/>
                <a:sym typeface="+mn-lt"/>
              </a:rPr>
              <a:t>微程序控制器</a:t>
            </a:r>
            <a:r>
              <a:rPr lang="en-US" altLang="zh-CN" kern="0" dirty="0">
                <a:cs typeface="+mn-ea"/>
                <a:sym typeface="+mn-lt"/>
              </a:rPr>
              <a:t>:</a:t>
            </a:r>
            <a:r>
              <a:rPr lang="zh-CN" b="1" kern="0" dirty="0">
                <a:solidFill>
                  <a:srgbClr val="0066FF"/>
                </a:solidFill>
                <a:cs typeface="+mn-ea"/>
                <a:sym typeface="+mn-lt"/>
              </a:rPr>
              <a:t>节拍电位</a:t>
            </a:r>
            <a:r>
              <a:rPr lang="en-US" b="1" kern="0" dirty="0">
                <a:cs typeface="+mn-ea"/>
                <a:sym typeface="+mn-lt"/>
              </a:rPr>
              <a:t>-</a:t>
            </a:r>
            <a:r>
              <a:rPr lang="en-US" b="1" kern="0" dirty="0" err="1">
                <a:solidFill>
                  <a:srgbClr val="0066FF"/>
                </a:solidFill>
                <a:cs typeface="+mn-ea"/>
                <a:sym typeface="+mn-lt"/>
              </a:rPr>
              <a:t>节拍脉冲</a:t>
            </a:r>
            <a:r>
              <a:rPr lang="zh-CN" kern="0" dirty="0">
                <a:cs typeface="+mn-ea"/>
                <a:sym typeface="+mn-lt"/>
              </a:rPr>
              <a:t>二级体制</a:t>
            </a:r>
            <a:endParaRPr lang="en-US" altLang="zh-CN" kern="0" dirty="0">
              <a:cs typeface="+mn-ea"/>
              <a:sym typeface="+mn-lt"/>
            </a:endParaRPr>
          </a:p>
          <a:p>
            <a:pPr eaLnBrk="1" hangingPunct="1">
              <a:defRPr/>
            </a:pPr>
            <a:r>
              <a:rPr lang="zh-CN" altLang="en-US" kern="0" dirty="0">
                <a:cs typeface="+mn-ea"/>
                <a:sym typeface="+mn-lt"/>
              </a:rPr>
              <a:t>控制方式</a:t>
            </a:r>
            <a:endParaRPr lang="en-US" altLang="zh-CN" kern="0" dirty="0">
              <a:cs typeface="+mn-ea"/>
              <a:sym typeface="+mn-lt"/>
            </a:endParaRPr>
          </a:p>
          <a:p>
            <a:pPr lvl="1" eaLnBrk="1" hangingPunct="1">
              <a:defRPr/>
            </a:pPr>
            <a:r>
              <a:rPr lang="zh-CN" altLang="zh-CN" b="1" kern="0" dirty="0">
                <a:solidFill>
                  <a:srgbClr val="0066FF"/>
                </a:solidFill>
                <a:cs typeface="+mn-ea"/>
                <a:sym typeface="+mn-lt"/>
              </a:rPr>
              <a:t>同步控制</a:t>
            </a:r>
            <a:r>
              <a:rPr lang="zh-CN" altLang="zh-CN" b="1" kern="0" dirty="0">
                <a:cs typeface="+mn-ea"/>
                <a:sym typeface="+mn-lt"/>
              </a:rPr>
              <a:t>、</a:t>
            </a:r>
            <a:r>
              <a:rPr lang="zh-CN" altLang="zh-CN" b="1" kern="0" dirty="0">
                <a:solidFill>
                  <a:srgbClr val="0066FF"/>
                </a:solidFill>
                <a:cs typeface="+mn-ea"/>
                <a:sym typeface="+mn-lt"/>
              </a:rPr>
              <a:t>异步控制</a:t>
            </a:r>
            <a:r>
              <a:rPr lang="zh-CN" altLang="zh-CN" b="1" kern="0" dirty="0">
                <a:cs typeface="+mn-ea"/>
                <a:sym typeface="+mn-lt"/>
              </a:rPr>
              <a:t>、</a:t>
            </a:r>
            <a:r>
              <a:rPr lang="zh-CN" altLang="zh-CN" b="1" kern="0" dirty="0">
                <a:solidFill>
                  <a:srgbClr val="0066FF"/>
                </a:solidFill>
                <a:cs typeface="+mn-ea"/>
                <a:sym typeface="+mn-lt"/>
              </a:rPr>
              <a:t>联合控制</a:t>
            </a:r>
            <a:endParaRPr lang="zh-CN" altLang="en-US" kern="0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>
            <a:extLst>
              <a:ext uri="{FF2B5EF4-FFF2-40B4-BE49-F238E27FC236}">
                <a16:creationId xmlns:a16="http://schemas.microsoft.com/office/drawing/2014/main" id="{E1F2A57C-C544-40FA-A041-8F3D0297B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CE32A0-DC92-4C69-A97D-54C19AB77B20}" type="slidenum">
              <a:rPr lang="en-US" altLang="zh-CN" sz="1200">
                <a:latin typeface="+mn-lt"/>
                <a:ea typeface="+mn-ea"/>
                <a:cs typeface="+mn-ea"/>
                <a:sym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369ECCD7-8D0F-49D8-AE79-9283A7AE05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微程序控制器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35679CF0-FA22-412D-869D-502206AAAA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1"/>
            <a:ext cx="5126360" cy="4530725"/>
          </a:xfrm>
        </p:spPr>
        <p:txBody>
          <a:bodyPr/>
          <a:lstStyle/>
          <a:p>
            <a:pPr>
              <a:defRPr/>
            </a:pPr>
            <a:r>
              <a:rPr lang="zh-CN" altLang="en-US" sz="3200" b="1" dirty="0">
                <a:solidFill>
                  <a:srgbClr val="FF0000"/>
                </a:solidFill>
                <a:cs typeface="+mn-ea"/>
                <a:sym typeface="+mn-lt"/>
              </a:rPr>
              <a:t>掌握微命令</a:t>
            </a:r>
            <a:r>
              <a:rPr lang="zh-CN" altLang="en-US" sz="3200" dirty="0">
                <a:cs typeface="+mn-ea"/>
                <a:sym typeface="+mn-lt"/>
              </a:rPr>
              <a:t>、</a:t>
            </a:r>
            <a:r>
              <a:rPr lang="en-US" altLang="en-US" sz="3200" b="1" dirty="0" err="1">
                <a:solidFill>
                  <a:srgbClr val="FF0000"/>
                </a:solidFill>
                <a:cs typeface="+mn-ea"/>
                <a:sym typeface="+mn-lt"/>
              </a:rPr>
              <a:t>微操作</a:t>
            </a:r>
            <a:endParaRPr lang="en-US" altLang="zh-CN" sz="3200" dirty="0">
              <a:cs typeface="+mn-ea"/>
              <a:sym typeface="+mn-lt"/>
            </a:endParaRPr>
          </a:p>
          <a:p>
            <a:pPr lvl="1">
              <a:defRPr/>
            </a:pPr>
            <a:r>
              <a:rPr lang="zh-CN" altLang="en-US" sz="2800" dirty="0">
                <a:cs typeface="+mn-ea"/>
                <a:sym typeface="+mn-lt"/>
              </a:rPr>
              <a:t>互斥微命令、相容微命令　</a:t>
            </a:r>
            <a:endParaRPr lang="en-US" altLang="zh-CN" sz="2800" dirty="0">
              <a:cs typeface="+mn-ea"/>
              <a:sym typeface="+mn-lt"/>
            </a:endParaRPr>
          </a:p>
          <a:p>
            <a:pPr lvl="1">
              <a:defRPr/>
            </a:pPr>
            <a:r>
              <a:rPr lang="en-US" altLang="en-US" sz="2800" b="1" dirty="0" err="1">
                <a:solidFill>
                  <a:srgbClr val="FF0000"/>
                </a:solidFill>
                <a:cs typeface="+mn-ea"/>
                <a:sym typeface="+mn-lt"/>
              </a:rPr>
              <a:t>微指令</a:t>
            </a:r>
            <a:r>
              <a:rPr lang="en-US" altLang="en-US" sz="2800" b="1" dirty="0" err="1">
                <a:cs typeface="+mn-ea"/>
                <a:sym typeface="+mn-lt"/>
              </a:rPr>
              <a:t>和</a:t>
            </a:r>
            <a:r>
              <a:rPr lang="en-US" altLang="en-US" sz="2800" b="1" dirty="0" err="1">
                <a:solidFill>
                  <a:srgbClr val="FF0000"/>
                </a:solidFill>
                <a:cs typeface="+mn-ea"/>
                <a:sym typeface="+mn-lt"/>
              </a:rPr>
              <a:t>微程序</a:t>
            </a:r>
            <a:r>
              <a:rPr lang="en-US" altLang="en-US" sz="2800" b="1" dirty="0" err="1">
                <a:cs typeface="+mn-ea"/>
                <a:sym typeface="+mn-lt"/>
              </a:rPr>
              <a:t>的概念</a:t>
            </a:r>
            <a:endParaRPr lang="zh-CN" altLang="en-US" sz="2800" dirty="0">
              <a:cs typeface="+mn-ea"/>
              <a:sym typeface="+mn-lt"/>
            </a:endParaRPr>
          </a:p>
          <a:p>
            <a:pPr>
              <a:defRPr/>
            </a:pPr>
            <a:r>
              <a:rPr lang="zh-CN" altLang="en-US" sz="3200" b="1" dirty="0">
                <a:cs typeface="+mn-ea"/>
                <a:sym typeface="+mn-lt"/>
              </a:rPr>
              <a:t>微程序控制器原理</a:t>
            </a:r>
          </a:p>
          <a:p>
            <a:pPr lvl="1">
              <a:defRPr/>
            </a:pPr>
            <a:r>
              <a:rPr lang="zh-CN" altLang="en-US" sz="2800" b="1" dirty="0">
                <a:solidFill>
                  <a:srgbClr val="FF0000"/>
                </a:solidFill>
                <a:cs typeface="+mn-ea"/>
                <a:sym typeface="+mn-lt"/>
              </a:rPr>
              <a:t>微程序控制器框图</a:t>
            </a:r>
            <a:endParaRPr lang="en-US" altLang="zh-CN" sz="2800" b="1" dirty="0">
              <a:solidFill>
                <a:srgbClr val="FF0000"/>
              </a:solidFill>
              <a:cs typeface="+mn-ea"/>
              <a:sym typeface="+mn-lt"/>
            </a:endParaRPr>
          </a:p>
          <a:p>
            <a:pPr>
              <a:defRPr/>
            </a:pPr>
            <a:r>
              <a:rPr lang="zh-CN" altLang="en-US" sz="3200" dirty="0">
                <a:cs typeface="+mn-ea"/>
                <a:sym typeface="+mn-lt"/>
              </a:rPr>
              <a:t>机器指令与微指令的区别与联系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4E857BC-25AF-4A2F-9E95-60AB34740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1824" y="1565276"/>
            <a:ext cx="5558408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微命令编码：</a:t>
            </a:r>
            <a:endParaRPr lang="en-US" altLang="zh-CN" sz="3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1" eaLnBrk="1" hangingPunct="1"/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直接表示法、编码表示法、混合表示法。</a:t>
            </a:r>
            <a:endParaRPr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eaLnBrk="1" hangingPunct="1"/>
            <a:r>
              <a:rPr lang="zh-CN" altLang="en-US" sz="3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微地址的形成方法</a:t>
            </a:r>
            <a:endParaRPr lang="en-US" altLang="zh-CN" sz="3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1" eaLnBrk="1" hangingPunct="1"/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计数器方式、 多路转移方式。</a:t>
            </a:r>
            <a:endParaRPr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eaLnBrk="1" hangingPunct="1"/>
            <a:r>
              <a:rPr lang="zh-CN" altLang="en-US" sz="3200" kern="1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硬布线控制器与微程序控制器的</a:t>
            </a:r>
            <a:r>
              <a:rPr lang="zh-CN" altLang="en-US" sz="3200" b="1" kern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区别</a:t>
            </a:r>
            <a:endParaRPr lang="zh-CN" altLang="en-US" sz="4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61477-8266-47C2-AA66-9CD6375E8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cs typeface="+mn-ea"/>
                <a:sym typeface="+mn-lt"/>
              </a:rPr>
              <a:t>第一章  计算机系统概论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60F1B6-BB9F-4588-8E79-CC1BFBBC7D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了解计算机内部的工作过程，了解到当今计算机尽管发展到千变万化的程度，但其最根本的组成原理还是基于冯诺依曼的结构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冯</a:t>
            </a:r>
            <a:r>
              <a:rPr lang="en-US" altLang="zh-CN" b="1" dirty="0">
                <a:solidFill>
                  <a:srgbClr val="FF0000"/>
                </a:solidFill>
              </a:rPr>
              <a:t>·</a:t>
            </a:r>
            <a:r>
              <a:rPr lang="zh-CN" altLang="en-US" b="1" dirty="0">
                <a:solidFill>
                  <a:srgbClr val="FF0000"/>
                </a:solidFill>
              </a:rPr>
              <a:t>诺依曼体系结构的设计思想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五大部件、二进制表示、存储程序、程序控制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掌握五大部件的连接图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CC6893F-49F7-BE33-7C08-AE75E84B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89C5AD-3DFD-49B5-B8CF-0ABB0167A512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91AD8EDC-83EE-552E-4F09-164D438BDB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2519362"/>
            <a:ext cx="53848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591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id="{AF45E8EA-C695-4AF8-A05F-9729D4C0DF7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 anchor="b"/>
          <a:lstStyle/>
          <a:p>
            <a:pPr algn="r" eaLnBrk="1" hangingPunct="1"/>
            <a:r>
              <a:rPr lang="zh-CN" altLang="en-US" sz="6300"/>
              <a:t>第六章  总线系统</a:t>
            </a:r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45295F61-C24D-4F68-A31B-85D0BA2687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61F1581-9688-46A5-B310-A26E6A6F6E0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总线结构</a:t>
            </a:r>
            <a:endParaRPr lang="zh-CN" altLang="en-US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B10DF25-2CAF-41C0-B4C5-CB09EEE69E5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传输信息方式：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串行传送、并行传送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总线带宽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总线周期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总线的一次信息传送过程分为五个阶段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请求总线、总线仲裁、寻址、信息传送、状态返回。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总线定时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：事件出现在总线上的时序关系。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同步定时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异步定时</a:t>
            </a:r>
          </a:p>
          <a:p>
            <a:pPr eaLnBrk="1" hangingPunct="1">
              <a:lnSpc>
                <a:spcPct val="9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4" name="灯片编号占位符 5">
            <a:extLst>
              <a:ext uri="{FF2B5EF4-FFF2-40B4-BE49-F238E27FC236}">
                <a16:creationId xmlns:a16="http://schemas.microsoft.com/office/drawing/2014/main" id="{AF2DF020-F336-4584-A123-381D79944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2484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11F0F0-E21A-4196-A3A0-ABC879DE069D}" type="slidenum">
              <a:rPr lang="en-US" altLang="zh-CN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zh-CN" sz="1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>
            <a:extLst>
              <a:ext uri="{FF2B5EF4-FFF2-40B4-BE49-F238E27FC236}">
                <a16:creationId xmlns:a16="http://schemas.microsoft.com/office/drawing/2014/main" id="{1354CE09-C88F-4797-AAE7-C6F0874ED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2484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97E833-AFEC-420A-8212-29404031BA2B}" type="slidenum">
              <a:rPr lang="en-US" altLang="zh-CN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zh-CN" sz="10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0B6F4602-B31A-425F-BB24-322E4250AF7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总线仲裁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9EE79E10-35F5-470B-9549-6B7C50C8A03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为了解决多个功能模块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争用总线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的问题</a:t>
            </a:r>
            <a:endParaRPr kumimoji="1" lang="en-US" altLang="zh-CN" sz="28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以某种方式选择其中一个主设备作为总线的下一次主方</a:t>
            </a: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按照总线仲裁电路的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位置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不同，分为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集中式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分布式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两种。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集中式仲裁的三种方式原理及其特点：</a:t>
            </a:r>
          </a:p>
          <a:p>
            <a:pPr marL="344487" lvl="1" indent="0" eaLnBrk="1" hangingPunct="1"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链式查询方式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4487" lvl="1" indent="0" eaLnBrk="1" hangingPunct="1"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(2)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计数器定时查询方式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4487" lvl="1" indent="0" eaLnBrk="1" hangingPunct="1"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(3)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独立请求方式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0212ABD1-59F7-4896-900D-03F3E2174D5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077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7F27561-4B83-4B06-947C-C0E8C02CBDD5}" type="slidenum">
              <a:rPr lang="en-US" altLang="zh-CN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zh-CN" sz="10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AC19F1F0-A14C-409B-BA4C-EE9579782F4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 anchor="b"/>
          <a:lstStyle/>
          <a:p>
            <a:pPr algn="r" eaLnBrk="1" hangingPunct="1"/>
            <a:r>
              <a:rPr lang="zh-CN" altLang="en-US" sz="5400" dirty="0"/>
              <a:t>第七章   外围设备</a:t>
            </a:r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BA4FF694-60F9-4788-9E66-38E600DEA0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5">
            <a:extLst>
              <a:ext uri="{FF2B5EF4-FFF2-40B4-BE49-F238E27FC236}">
                <a16:creationId xmlns:a16="http://schemas.microsoft.com/office/drawing/2014/main" id="{008312CE-19E3-41CA-AB91-1E2AAE269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eaLnBrk="1" hangingPunct="1"/>
            <a:r>
              <a:rPr lang="zh-CN" altLang="en-US" dirty="0"/>
              <a:t>磁盘存储设备</a:t>
            </a:r>
          </a:p>
        </p:txBody>
      </p:sp>
      <p:sp>
        <p:nvSpPr>
          <p:cNvPr id="10243" name="Rectangle 6">
            <a:extLst>
              <a:ext uri="{FF2B5EF4-FFF2-40B4-BE49-F238E27FC236}">
                <a16:creationId xmlns:a16="http://schemas.microsoft.com/office/drawing/2014/main" id="{20666DE7-C1C0-421F-BBCB-3FC2ED0057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磁盘上信息的分布、磁盘容量</a:t>
            </a:r>
          </a:p>
          <a:p>
            <a:pPr lvl="1" eaLnBrk="1" hangingPunct="1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记录面、磁道（柱面）、扇区</a:t>
            </a: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dirty="0"/>
              <a:t>磁盘存储器的主要技术指标</a:t>
            </a:r>
          </a:p>
          <a:p>
            <a:pPr marL="692150" lvl="1" indent="-347663" eaLnBrk="1" hangingPunct="1"/>
            <a:r>
              <a:rPr lang="zh-CN" altLang="en-US" dirty="0">
                <a:solidFill>
                  <a:srgbClr val="FF0000"/>
                </a:solidFill>
              </a:rPr>
              <a:t>存储密度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66FF"/>
                </a:solidFill>
              </a:rPr>
              <a:t>道密度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66FF"/>
                </a:solidFill>
              </a:rPr>
              <a:t>位密度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66FF"/>
                </a:solidFill>
              </a:rPr>
              <a:t>面密度</a:t>
            </a:r>
            <a:r>
              <a:rPr lang="zh-CN" altLang="en-US" dirty="0"/>
              <a:t>。</a:t>
            </a:r>
          </a:p>
          <a:p>
            <a:pPr marL="692150" lvl="1" indent="-347663" eaLnBrk="1" hangingPunct="1"/>
            <a:r>
              <a:rPr lang="zh-CN" altLang="en-US" dirty="0">
                <a:solidFill>
                  <a:srgbClr val="FF0000"/>
                </a:solidFill>
              </a:rPr>
              <a:t>存取时间</a:t>
            </a:r>
            <a:r>
              <a:rPr lang="zh-CN" altLang="en-US" dirty="0"/>
              <a:t>：取决于以下三个因素决定：</a:t>
            </a:r>
          </a:p>
          <a:p>
            <a:pPr marL="987425" lvl="2" indent="-293688" eaLnBrk="1" hangingPunct="1"/>
            <a:r>
              <a:rPr lang="zh-CN" altLang="en-US" sz="2400" dirty="0">
                <a:solidFill>
                  <a:srgbClr val="0066FF"/>
                </a:solidFill>
              </a:rPr>
              <a:t>平均找道时间</a:t>
            </a:r>
            <a:endParaRPr lang="zh-CN" altLang="en-US" sz="2400" dirty="0"/>
          </a:p>
          <a:p>
            <a:pPr marL="987425" lvl="2" indent="-293688" eaLnBrk="1" hangingPunct="1"/>
            <a:r>
              <a:rPr lang="zh-CN" altLang="en-US" sz="2400" dirty="0">
                <a:solidFill>
                  <a:srgbClr val="0066FF"/>
                </a:solidFill>
              </a:rPr>
              <a:t>平均等待时间</a:t>
            </a:r>
            <a:endParaRPr lang="zh-CN" altLang="en-US" sz="2400" dirty="0"/>
          </a:p>
          <a:p>
            <a:pPr marL="987425" lvl="2" indent="-293688" eaLnBrk="1" hangingPunct="1"/>
            <a:r>
              <a:rPr lang="zh-CN" altLang="en-US" sz="2400" dirty="0">
                <a:solidFill>
                  <a:srgbClr val="0066FF"/>
                </a:solidFill>
              </a:rPr>
              <a:t>数据传送时间</a:t>
            </a:r>
            <a:endParaRPr lang="zh-CN" altLang="en-US" dirty="0"/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91193FCB-E1AF-40D5-95EA-464506AA172E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A0B259B-E1B7-4E84-B634-0D323B7DEAB2}" type="slidenum">
              <a:rPr lang="en-US" altLang="zh-CN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zh-CN" sz="100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59BECDC-4C22-B7FB-BFC4-27F16A02A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89C5AD-3DFD-49B5-B8CF-0ABB0167A512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>
            <a:extLst>
              <a:ext uri="{FF2B5EF4-FFF2-40B4-BE49-F238E27FC236}">
                <a16:creationId xmlns:a16="http://schemas.microsoft.com/office/drawing/2014/main" id="{5AB12E72-E5EA-494B-AD08-02628BB4CCC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第八章 输入输出系统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0461CF-8D07-4B0B-8C9D-9C916238E5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>
            <a:extLst>
              <a:ext uri="{FF2B5EF4-FFF2-40B4-BE49-F238E27FC236}">
                <a16:creationId xmlns:a16="http://schemas.microsoft.com/office/drawing/2014/main" id="{D433B171-7AC2-47EB-94B5-0E54ADA6703F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6FB08E1-B214-4753-B74E-E5482E4ADC3C}" type="slidenum">
              <a:rPr lang="en-US" altLang="zh-CN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zh-CN" sz="10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97E15BC1-1ECD-419C-97E1-ED060C4381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eaLnBrk="1" hangingPunct="1"/>
            <a:r>
              <a:rPr lang="zh-CN" altLang="en-US" b="1" dirty="0">
                <a:solidFill>
                  <a:srgbClr val="FF0000"/>
                </a:solidFill>
              </a:rPr>
              <a:t>输入输出系统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9B5DE62A-028C-4E8D-9086-8CE0D139E0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00201"/>
            <a:ext cx="4694312" cy="4530725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r>
              <a:rPr lang="zh-CN" altLang="en-US" sz="3600" dirty="0"/>
              <a:t>外围设备的编址方式</a:t>
            </a:r>
          </a:p>
          <a:p>
            <a:pPr marL="692150" lvl="1" indent="-347663" eaLnBrk="1" hangingPunct="1">
              <a:spcBef>
                <a:spcPct val="0"/>
              </a:spcBef>
            </a:pPr>
            <a:r>
              <a:rPr lang="zh-CN" altLang="en-US" sz="3200" b="1" dirty="0">
                <a:solidFill>
                  <a:srgbClr val="0070C0"/>
                </a:solidFill>
              </a:rPr>
              <a:t>统一编址</a:t>
            </a:r>
          </a:p>
          <a:p>
            <a:pPr marL="692150" lvl="1" indent="-347663" eaLnBrk="1" hangingPunct="1">
              <a:spcBef>
                <a:spcPct val="0"/>
              </a:spcBef>
            </a:pPr>
            <a:r>
              <a:rPr lang="zh-CN" altLang="en-US" sz="3200" b="1" dirty="0">
                <a:solidFill>
                  <a:srgbClr val="0070C0"/>
                </a:solidFill>
              </a:rPr>
              <a:t>独立编址</a:t>
            </a:r>
          </a:p>
          <a:p>
            <a:pPr marL="692150" lvl="1" indent="-347663" eaLnBrk="1" hangingPunct="1">
              <a:spcBef>
                <a:spcPct val="0"/>
              </a:spcBef>
            </a:pPr>
            <a:endParaRPr lang="zh-CN" altLang="en-US" sz="3200" dirty="0"/>
          </a:p>
          <a:p>
            <a:pPr marL="692150" lvl="1" indent="-347663" eaLnBrk="1" hangingPunct="1">
              <a:buNone/>
            </a:pPr>
            <a:endParaRPr lang="en-US" altLang="zh-CN" sz="32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21CC0CE-BE44-4306-9315-D4827C7AC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9936" y="1567657"/>
            <a:ext cx="7142584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28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中断的基本概念</a:t>
            </a:r>
          </a:p>
          <a:p>
            <a:pPr marL="742950" lvl="1" indent="-285750" eaLnBrk="1" hangingPunct="1"/>
            <a:r>
              <a:rPr lang="zh-CN" altLang="en-US" sz="24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掌握中断的基本概念和工作特点</a:t>
            </a:r>
            <a:r>
              <a:rPr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eaLnBrk="1" hangingPunct="1"/>
            <a:r>
              <a:rPr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中断源、保存现场、中断屏蔽、中断周期。</a:t>
            </a:r>
          </a:p>
          <a:p>
            <a:pPr eaLnBrk="1" hangingPunct="1"/>
            <a:r>
              <a:rPr lang="zh-CN" altLang="en-US" sz="2800" b="1" kern="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中断方式的基本接口</a:t>
            </a:r>
          </a:p>
          <a:p>
            <a:pPr marL="742950" lvl="1" indent="-285750" eaLnBrk="1" hangingPunct="1"/>
            <a:r>
              <a:rPr lang="zh-CN" altLang="en-US" sz="24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接口方面：</a:t>
            </a:r>
            <a:r>
              <a:rPr lang="en-US" altLang="zh-CN" sz="24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(RD)</a:t>
            </a:r>
            <a:r>
              <a:rPr lang="zh-CN" altLang="en-US" sz="24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标志和</a:t>
            </a:r>
            <a:r>
              <a:rPr lang="en-US" altLang="zh-CN" sz="24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(EI)</a:t>
            </a:r>
            <a:r>
              <a:rPr lang="zh-CN" altLang="en-US" sz="24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标志</a:t>
            </a:r>
            <a:endParaRPr lang="en-US" altLang="zh-CN" sz="2400" b="1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eaLnBrk="1" hangingPunct="1"/>
            <a:r>
              <a:rPr lang="en-US" altLang="zh-CN" sz="24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sz="24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方面：</a:t>
            </a:r>
            <a:r>
              <a:rPr lang="en-US" altLang="zh-CN" sz="24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(IR)</a:t>
            </a:r>
            <a:r>
              <a:rPr lang="zh-CN" altLang="en-US" sz="24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和“中断屏蔽”标志</a:t>
            </a:r>
            <a:r>
              <a:rPr lang="en-US" altLang="zh-CN" sz="24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(IM)</a:t>
            </a:r>
          </a:p>
          <a:p>
            <a:pPr marL="415925" indent="-285750" eaLnBrk="1" hangingPunct="1"/>
            <a:r>
              <a:rPr lang="zh-CN" altLang="en-US" sz="28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中断服务程序入口地址的获取</a:t>
            </a:r>
            <a:endParaRPr lang="en-US" altLang="zh-CN" sz="2800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eaLnBrk="1" hangingPunct="1"/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向量中断</a:t>
            </a:r>
            <a:r>
              <a:rPr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400" b="1" kern="0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查询中断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2C1147D-18AE-5110-26B7-D1C0F12A1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89C5AD-3DFD-49B5-B8CF-0ABB0167A512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>
            <a:extLst>
              <a:ext uri="{FF2B5EF4-FFF2-40B4-BE49-F238E27FC236}">
                <a16:creationId xmlns:a16="http://schemas.microsoft.com/office/drawing/2014/main" id="{27ABD00C-7A79-4CCD-B3D2-9024D5E4DD17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A490BD4-148F-4474-A3FF-969B5309E2C5}" type="slidenum">
              <a:rPr lang="en-US" altLang="zh-CN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zh-CN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E1A112BE-7BED-4BF5-B5D4-59DD1735CE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eaLnBrk="1" hangingPunct="1"/>
            <a:r>
              <a:rPr lang="zh-CN" altLang="en-US" dirty="0"/>
              <a:t>程序中断方式</a:t>
            </a:r>
            <a:r>
              <a:rPr lang="zh-CN" altLang="en-US" dirty="0">
                <a:latin typeface="Arial" panose="020B0604020202020204" pitchFamily="34" charset="0"/>
              </a:rPr>
              <a:t>  </a:t>
            </a:r>
            <a:endParaRPr lang="zh-CN" altLang="en-US" dirty="0"/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35FE4001-734A-401C-9DBB-385AC37019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200" b="1" dirty="0">
                <a:solidFill>
                  <a:srgbClr val="0000FF"/>
                </a:solidFill>
              </a:rPr>
              <a:t>单级中断</a:t>
            </a:r>
          </a:p>
          <a:p>
            <a:pPr marL="742950" lvl="1" indent="-285750" eaLnBrk="1" hangingPunct="1"/>
            <a:r>
              <a:rPr lang="zh-CN" altLang="en-US" dirty="0"/>
              <a:t>单级中断的概念</a:t>
            </a:r>
          </a:p>
          <a:p>
            <a:pPr marL="742950" lvl="1" indent="-285750" eaLnBrk="1" hangingPunct="1"/>
            <a:r>
              <a:rPr lang="zh-CN" altLang="en-US" dirty="0"/>
              <a:t>单级中断源的识别方法</a:t>
            </a:r>
            <a:br>
              <a:rPr lang="en-US" altLang="zh-CN" dirty="0"/>
            </a:br>
            <a:r>
              <a:rPr lang="en-US" altLang="zh-CN" dirty="0"/>
              <a:t>-----</a:t>
            </a:r>
            <a:r>
              <a:rPr lang="zh-CN" altLang="en-US" b="1" dirty="0">
                <a:solidFill>
                  <a:srgbClr val="00B050"/>
                </a:solidFill>
              </a:rPr>
              <a:t>串行排队链法</a:t>
            </a:r>
            <a:endParaRPr lang="en-US" altLang="zh-CN" b="1" dirty="0">
              <a:solidFill>
                <a:srgbClr val="00B050"/>
              </a:solidFill>
            </a:endParaRPr>
          </a:p>
          <a:p>
            <a:pPr marL="742950" lvl="1" indent="-285750" eaLnBrk="1" hangingPunct="1"/>
            <a:r>
              <a:rPr lang="zh-CN" altLang="en-US" b="1" dirty="0">
                <a:solidFill>
                  <a:srgbClr val="FF0000"/>
                </a:solidFill>
              </a:rPr>
              <a:t>中断处理流程图</a:t>
            </a:r>
          </a:p>
        </p:txBody>
      </p:sp>
      <p:pic>
        <p:nvPicPr>
          <p:cNvPr id="5" name="图片 4" descr="无标题.jpg">
            <a:extLst>
              <a:ext uri="{FF2B5EF4-FFF2-40B4-BE49-F238E27FC236}">
                <a16:creationId xmlns:a16="http://schemas.microsoft.com/office/drawing/2014/main" id="{3222E828-D143-451F-9D7A-65ED813B1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56792"/>
            <a:ext cx="5040560" cy="4087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029B4E-E573-4E90-9A43-E6195BB29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1739" y="5711964"/>
            <a:ext cx="29690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单极中断处理流程图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7CCBFAC-DE5D-31CE-DCDD-53393FBD3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89C5AD-3DFD-49B5-B8CF-0ABB0167A512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983432" y="428626"/>
            <a:ext cx="10225136" cy="21431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单级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中断系统中，</a:t>
            </a:r>
            <a:r>
              <a:rPr lang="zh-CN" altLang="en-US" sz="26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中断服务程序内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可能的执行顺序是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I.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保护现场  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II.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开中断  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III.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关中断   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IV.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保存断点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V.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中断事件处理 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VI.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恢复现场  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VII.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中断返回</a:t>
            </a: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3352800" y="2786064"/>
            <a:ext cx="6400800" cy="6429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600" dirty="0">
                <a:solidFill>
                  <a:srgbClr val="000000"/>
                </a:solidFill>
                <a:cs typeface="+mn-ea"/>
                <a:sym typeface="+mn-lt"/>
              </a:rPr>
              <a:t>I→V→VI→</a:t>
            </a:r>
            <a:r>
              <a:rPr lang="en-US" altLang="zh-CN" sz="2600" dirty="0">
                <a:solidFill>
                  <a:srgbClr val="FF0000"/>
                </a:solidFill>
                <a:cs typeface="+mn-ea"/>
                <a:sym typeface="+mn-lt"/>
              </a:rPr>
              <a:t>II</a:t>
            </a:r>
            <a:r>
              <a:rPr lang="en-US" altLang="zh-CN" sz="2600" dirty="0">
                <a:solidFill>
                  <a:srgbClr val="000000"/>
                </a:solidFill>
                <a:cs typeface="+mn-ea"/>
                <a:sym typeface="+mn-lt"/>
              </a:rPr>
              <a:t>→VII</a:t>
            </a:r>
            <a:endParaRPr lang="zh-CN" altLang="en-US" sz="26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3352800" y="3643314"/>
            <a:ext cx="6400800" cy="6429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600" dirty="0">
                <a:solidFill>
                  <a:srgbClr val="000000"/>
                </a:solidFill>
                <a:cs typeface="+mn-ea"/>
                <a:sym typeface="+mn-lt"/>
              </a:rPr>
              <a:t>III→I→V→VII</a:t>
            </a:r>
            <a:endParaRPr lang="zh-CN" altLang="en-US" sz="26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3352800" y="4500564"/>
            <a:ext cx="6400800" cy="6429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600" dirty="0">
                <a:solidFill>
                  <a:srgbClr val="000000"/>
                </a:solidFill>
                <a:cs typeface="+mn-ea"/>
                <a:sym typeface="+mn-lt"/>
              </a:rPr>
              <a:t>III→</a:t>
            </a:r>
            <a:r>
              <a:rPr lang="en-US" altLang="zh-CN" sz="2600" dirty="0">
                <a:solidFill>
                  <a:srgbClr val="FF0000"/>
                </a:solidFill>
                <a:cs typeface="+mn-ea"/>
                <a:sym typeface="+mn-lt"/>
              </a:rPr>
              <a:t>IV</a:t>
            </a:r>
            <a:r>
              <a:rPr lang="en-US" altLang="zh-CN" sz="2600" dirty="0">
                <a:solidFill>
                  <a:srgbClr val="000000"/>
                </a:solidFill>
                <a:cs typeface="+mn-ea"/>
                <a:sym typeface="+mn-lt"/>
              </a:rPr>
              <a:t>→V→VI→VII</a:t>
            </a:r>
            <a:endParaRPr lang="zh-CN" altLang="en-US" sz="26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3352800" y="5357814"/>
            <a:ext cx="6400800" cy="6429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600" dirty="0">
                <a:solidFill>
                  <a:srgbClr val="FF0000"/>
                </a:solidFill>
                <a:cs typeface="+mn-ea"/>
                <a:sym typeface="+mn-lt"/>
              </a:rPr>
              <a:t>IV</a:t>
            </a:r>
            <a:r>
              <a:rPr lang="en-US" altLang="zh-CN" sz="2600" dirty="0">
                <a:solidFill>
                  <a:srgbClr val="000000"/>
                </a:solidFill>
                <a:cs typeface="+mn-ea"/>
                <a:sym typeface="+mn-lt"/>
              </a:rPr>
              <a:t>→I→V→VI→VII </a:t>
            </a:r>
            <a:endParaRPr lang="zh-CN" altLang="en-US" sz="26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cs typeface="+mn-ea"/>
                <a:sym typeface="+mn-lt"/>
              </a:rPr>
              <a:t>A</a:t>
            </a:r>
            <a:endParaRPr lang="zh-CN" altLang="en-US" sz="1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cs typeface="+mn-ea"/>
                <a:sym typeface="+mn-lt"/>
              </a:rPr>
              <a:t>B</a:t>
            </a:r>
            <a:endParaRPr lang="zh-CN" altLang="en-US" sz="1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cs typeface="+mn-ea"/>
                <a:sym typeface="+mn-lt"/>
              </a:rPr>
              <a:t>C</a:t>
            </a:r>
            <a:endParaRPr lang="zh-CN" altLang="en-US" sz="1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2638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cs typeface="+mn-ea"/>
                <a:sym typeface="+mn-lt"/>
              </a:rPr>
              <a:t>D</a:t>
            </a:r>
            <a:endParaRPr lang="zh-CN" altLang="en-US" sz="1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B0A859-0A67-8587-99A3-84D71B3BE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A335AC-B34B-4407-8020-910CAB65DCE4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99082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>
            <a:extLst>
              <a:ext uri="{FF2B5EF4-FFF2-40B4-BE49-F238E27FC236}">
                <a16:creationId xmlns:a16="http://schemas.microsoft.com/office/drawing/2014/main" id="{C53AF086-763F-4E70-B6BB-AE665169422A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C74A1D6-E5C8-48C0-92CB-FC5EDFEAD63C}" type="slidenum">
              <a:rPr lang="en-US" altLang="zh-CN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zh-CN" sz="10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EBD71E53-245E-412B-AF98-B25783BEDA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eaLnBrk="1" hangingPunct="1"/>
            <a:r>
              <a:rPr lang="zh-CN" altLang="en-US" b="1" dirty="0"/>
              <a:t>程序中断方式</a:t>
            </a:r>
            <a:r>
              <a:rPr lang="zh-CN" altLang="en-US" b="1" dirty="0">
                <a:latin typeface="Arial" panose="020B0604020202020204" pitchFamily="34" charset="0"/>
              </a:rPr>
              <a:t>  </a:t>
            </a:r>
            <a:endParaRPr lang="zh-CN" altLang="en-US" b="1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A6D11D-10EB-43C5-9A62-6AC2319FC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1247040" cy="4530725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多级中断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优先权高的中断级别可以打断优先权低的中断服务程序，实现中断嵌套　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多级中断可分为一维多级中断和二维多级中断。参考图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8.12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多级中断源的识别方法：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独立请求方式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一个系统有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级中断，则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某级中断被响应后，则关闭本级和低于本级的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，开放更高级的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同一级内的中断不能嵌套 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使用多级堆栈保存现场（包括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7F82130-BAF4-F32B-3E1D-17A7784C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89C5AD-3DFD-49B5-B8CF-0ABB0167A512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DF7AA-687B-46F6-9794-5F9D285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冯</a:t>
            </a:r>
            <a:r>
              <a:rPr lang="en-US" altLang="zh-CN" dirty="0"/>
              <a:t>·</a:t>
            </a:r>
            <a:r>
              <a:rPr lang="zh-CN" altLang="en-US" dirty="0"/>
              <a:t>诺依曼体系结构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EB5F22-57A7-4BDB-BF83-91D6E8482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1319048" cy="4530725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存储程序</a:t>
            </a:r>
            <a:r>
              <a:rPr lang="zh-CN" altLang="en-US" dirty="0"/>
              <a:t>：将程序（指令序列）和数据存放到存储器中</a:t>
            </a:r>
            <a:endParaRPr lang="en-US" altLang="zh-CN" dirty="0"/>
          </a:p>
          <a:p>
            <a:r>
              <a:rPr lang="zh-CN" altLang="en-US" sz="2800" dirty="0">
                <a:cs typeface="+mn-ea"/>
                <a:sym typeface="+mn-lt"/>
              </a:rPr>
              <a:t>两种方式：</a:t>
            </a:r>
            <a:endParaRPr lang="en-US" altLang="zh-CN" sz="2800" dirty="0">
              <a:cs typeface="+mn-ea"/>
              <a:sym typeface="+mn-lt"/>
            </a:endParaRPr>
          </a:p>
          <a:p>
            <a:pPr lvl="1"/>
            <a:r>
              <a:rPr lang="zh-CN" altLang="en-US" sz="2400" b="1" dirty="0">
                <a:solidFill>
                  <a:srgbClr val="FF0000"/>
                </a:solidFill>
                <a:cs typeface="+mn-ea"/>
                <a:sym typeface="+mn-lt"/>
              </a:rPr>
              <a:t>冯诺依曼结构（</a:t>
            </a:r>
            <a:r>
              <a:rPr lang="en-US" altLang="zh-CN" sz="2400" b="1" dirty="0">
                <a:solidFill>
                  <a:srgbClr val="FF0000"/>
                </a:solidFill>
                <a:cs typeface="+mn-ea"/>
                <a:sym typeface="+mn-lt"/>
              </a:rPr>
              <a:t>Von Neumann Architecture</a:t>
            </a:r>
            <a:r>
              <a:rPr lang="zh-CN" altLang="en-US" sz="2400" b="1" dirty="0">
                <a:solidFill>
                  <a:srgbClr val="FF0000"/>
                </a:solidFill>
                <a:cs typeface="+mn-ea"/>
                <a:sym typeface="+mn-lt"/>
              </a:rPr>
              <a:t>）</a:t>
            </a:r>
            <a:r>
              <a:rPr lang="zh-CN" altLang="en-US" sz="2400" dirty="0">
                <a:cs typeface="+mn-ea"/>
                <a:sym typeface="+mn-lt"/>
              </a:rPr>
              <a:t>：存储器的任何位置既可以存放数据也可以存放指令</a:t>
            </a:r>
            <a:endParaRPr lang="en-US" altLang="zh-CN" sz="2400" dirty="0">
              <a:cs typeface="+mn-ea"/>
              <a:sym typeface="+mn-lt"/>
            </a:endParaRPr>
          </a:p>
          <a:p>
            <a:pPr lvl="1"/>
            <a:r>
              <a:rPr lang="zh-CN" altLang="en-US" sz="2400" b="1" dirty="0">
                <a:solidFill>
                  <a:srgbClr val="FF0000"/>
                </a:solidFill>
                <a:cs typeface="+mn-ea"/>
                <a:sym typeface="+mn-lt"/>
              </a:rPr>
              <a:t>哈佛结构（</a:t>
            </a:r>
            <a:r>
              <a:rPr lang="en-US" altLang="zh-CN" sz="2400" b="1" dirty="0">
                <a:solidFill>
                  <a:srgbClr val="FF0000"/>
                </a:solidFill>
                <a:cs typeface="+mn-ea"/>
                <a:sym typeface="+mn-lt"/>
              </a:rPr>
              <a:t>Harvard Architecture </a:t>
            </a:r>
            <a:r>
              <a:rPr lang="zh-CN" altLang="en-US" sz="2400" b="1" dirty="0">
                <a:solidFill>
                  <a:srgbClr val="FF0000"/>
                </a:solidFill>
                <a:cs typeface="+mn-ea"/>
                <a:sym typeface="+mn-lt"/>
              </a:rPr>
              <a:t>）</a:t>
            </a:r>
            <a:r>
              <a:rPr lang="zh-CN" altLang="en-US" sz="2400" dirty="0">
                <a:cs typeface="+mn-ea"/>
                <a:sym typeface="+mn-lt"/>
              </a:rPr>
              <a:t>：指令和数据存储器物理上独立</a:t>
            </a:r>
            <a:endParaRPr lang="zh-CN" altLang="en-US" dirty="0"/>
          </a:p>
          <a:p>
            <a:r>
              <a:rPr lang="zh-CN" altLang="en-US" b="1" dirty="0">
                <a:solidFill>
                  <a:srgbClr val="FF0000"/>
                </a:solidFill>
              </a:rPr>
              <a:t>程序控制</a:t>
            </a:r>
            <a:r>
              <a:rPr lang="zh-CN" altLang="en-US" dirty="0"/>
              <a:t>：控制器依据存储的程序来全机协调地计算任务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161593-297B-B8C8-0D60-E20B3B9D2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89C5AD-3DFD-49B5-B8CF-0ABB0167A512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43654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>
            <a:extLst>
              <a:ext uri="{FF2B5EF4-FFF2-40B4-BE49-F238E27FC236}">
                <a16:creationId xmlns:a16="http://schemas.microsoft.com/office/drawing/2014/main" id="{F418714F-F8BF-4161-985E-3D4350EC166E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83FBD63-8BAA-414C-B89B-BF17CBEC1FE8}" type="slidenum">
              <a:rPr lang="en-US" altLang="zh-CN" sz="100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zh-CN" sz="1000">
              <a:solidFill>
                <a:srgbClr val="000000"/>
              </a:solidFill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157A59D0-0D6A-47D7-A4DC-5679155179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eaLnBrk="1" hangingPunct="1"/>
            <a:r>
              <a:rPr lang="en-US" altLang="zh-CN" b="1" dirty="0"/>
              <a:t>DMA</a:t>
            </a:r>
            <a:r>
              <a:rPr lang="zh-CN" altLang="en-US" b="1" dirty="0"/>
              <a:t>方式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A83D7684-3B02-4A87-897F-671A2D9C6A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15925" indent="-285750" eaLnBrk="1" hangingPunct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概念</a:t>
            </a:r>
            <a:endParaRPr kumimoji="1" lang="en-US" altLang="zh-CN" sz="3200" dirty="0">
              <a:solidFill>
                <a:srgbClr val="000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5925" indent="-285750" eaLnBrk="1" hangingPunct="1"/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数据传送过程</a:t>
            </a:r>
            <a:endParaRPr kumimoji="1"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8350" lvl="2" indent="-285750" eaLnBrk="1" hangingPunct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传送前、正式传送、传送后处理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5925" lvl="1" indent="-285750"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解决和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访存冲突的三种方法</a:t>
            </a:r>
            <a:endParaRPr kumimoji="1"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/>
            <a:r>
              <a:rPr kumimoji="1"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暂停</a:t>
            </a:r>
            <a:r>
              <a:rPr kumimoji="1"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kumimoji="1"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执行、周期挪用、</a:t>
            </a:r>
            <a:r>
              <a:rPr kumimoji="1"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kumimoji="1"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kumimoji="1"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kumimoji="1"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交替访问</a:t>
            </a:r>
            <a:endParaRPr kumimoji="1" lang="en-US" altLang="zh-CN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5925" indent="-285750" eaLnBrk="1" hangingPunct="1"/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kumimoji="1"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方式与中断控制方式比较</a:t>
            </a:r>
            <a:endParaRPr kumimoji="1"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800" b="1" i="1" dirty="0">
              <a:solidFill>
                <a:srgbClr val="0000FF"/>
              </a:solidFill>
            </a:endParaRPr>
          </a:p>
          <a:p>
            <a:pPr eaLnBrk="1" hangingPunct="1"/>
            <a:endParaRPr lang="en-US" altLang="zh-CN" sz="28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703C6AB-CD71-D30F-1E66-2F77B2F41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89C5AD-3DFD-49B5-B8CF-0ABB0167A512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307" name="Rectangle 3"/>
          <p:cNvSpPr>
            <a:spLocks noGrp="1" noChangeArrowheads="1"/>
          </p:cNvSpPr>
          <p:nvPr>
            <p:ph type="body" idx="1"/>
          </p:nvPr>
        </p:nvSpPr>
        <p:spPr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 eaLnBrk="1" hangingPunct="1">
              <a:buFont typeface="Wingdings" pitchFamily="2" charset="2"/>
              <a:buNone/>
              <a:defRPr/>
            </a:pPr>
            <a:endParaRPr lang="en-US" altLang="zh-CN" dirty="0"/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zh-CN" altLang="en-US" sz="5400" dirty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tx1">
                      <a:alpha val="90000"/>
                    </a:schemeClr>
                  </a:outerShdw>
                </a:effectLst>
                <a:latin typeface="华文新魏" pitchFamily="2" charset="-122"/>
                <a:ea typeface="华文新魏" pitchFamily="2" charset="-122"/>
              </a:rPr>
              <a:t>祝各位同学身体健康</a:t>
            </a:r>
            <a:endParaRPr lang="en-US" altLang="zh-CN" sz="5400" dirty="0">
              <a:solidFill>
                <a:srgbClr val="FF0000"/>
              </a:solidFill>
              <a:effectLst>
                <a:outerShdw blurRad="50800" dist="50800" dir="5400000" algn="ctr" rotWithShape="0">
                  <a:schemeClr val="tx1">
                    <a:alpha val="90000"/>
                  </a:scheme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zh-CN" altLang="en-US" sz="5400" dirty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tx1">
                      <a:alpha val="90000"/>
                    </a:schemeClr>
                  </a:outerShdw>
                </a:effectLst>
                <a:latin typeface="华文新魏" pitchFamily="2" charset="-122"/>
                <a:ea typeface="华文新魏" pitchFamily="2" charset="-122"/>
              </a:rPr>
              <a:t>考出好成绩！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endParaRPr lang="zh-CN" altLang="en-US" sz="4800" dirty="0">
              <a:solidFill>
                <a:schemeClr val="accent2"/>
              </a:solidFill>
              <a:effectLst>
                <a:outerShdw blurRad="50800" dist="50800" dir="5400000" algn="ctr" rotWithShape="0">
                  <a:schemeClr val="tx1">
                    <a:alpha val="90000"/>
                  </a:schemeClr>
                </a:outerShdw>
              </a:effectLst>
            </a:endParaRP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zh-CN" altLang="en-US" sz="4800" dirty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tx1">
                      <a:alpha val="90000"/>
                    </a:schemeClr>
                  </a:outerShdw>
                </a:effectLst>
                <a:latin typeface="华文新魏" pitchFamily="2" charset="-122"/>
                <a:ea typeface="华文新魏" pitchFamily="2" charset="-122"/>
              </a:rPr>
              <a:t>谢谢！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2" t="3055"/>
          <a:stretch>
            <a:fillRect/>
          </a:stretch>
        </p:blipFill>
        <p:spPr bwMode="auto">
          <a:xfrm>
            <a:off x="4583832" y="332657"/>
            <a:ext cx="2317750" cy="177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8F24D02-EA6D-1F53-E765-0344C7B67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89C5AD-3DFD-49B5-B8CF-0ABB0167A512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9928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A7EC4-88D4-4A84-83A6-BB519F5E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计算机的性能指标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内容占位符 2">
                <a:extLst>
                  <a:ext uri="{FF2B5EF4-FFF2-40B4-BE49-F238E27FC236}">
                    <a16:creationId xmlns:a16="http://schemas.microsoft.com/office/drawing/2014/main" id="{470D8D68-0A1F-425D-AD43-FCC6BD0B1F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buClr>
                    <a:srgbClr val="330066"/>
                  </a:buClr>
                </a:pPr>
                <a:r>
                  <a:rPr lang="zh-CN" altLang="en-US" sz="2800" b="1" dirty="0">
                    <a:solidFill>
                      <a:srgbClr val="FF0000"/>
                    </a:solidFill>
                    <a:cs typeface="+mn-ea"/>
                    <a:sym typeface="+mn-lt"/>
                  </a:rPr>
                  <a:t>处理器字长</a:t>
                </a:r>
                <a:r>
                  <a:rPr lang="zh-CN" altLang="en-US" sz="2800" dirty="0">
                    <a:solidFill>
                      <a:srgbClr val="000000"/>
                    </a:solidFill>
                    <a:cs typeface="+mn-ea"/>
                    <a:sym typeface="+mn-lt"/>
                  </a:rPr>
                  <a:t>：运算器一次能够处理的二进制数的位数。</a:t>
                </a:r>
                <a:endParaRPr lang="en-US" altLang="zh-CN" sz="2800" dirty="0">
                  <a:solidFill>
                    <a:srgbClr val="000000"/>
                  </a:solidFill>
                  <a:cs typeface="+mn-ea"/>
                  <a:sym typeface="+mn-lt"/>
                </a:endParaRPr>
              </a:p>
              <a:p>
                <a:pPr eaLnBrk="1" hangingPunct="1">
                  <a:buClr>
                    <a:srgbClr val="330066"/>
                  </a:buClr>
                </a:pPr>
                <a:r>
                  <a:rPr lang="zh-CN" altLang="en-US" sz="2800" dirty="0">
                    <a:cs typeface="+mn-ea"/>
                    <a:sym typeface="+mn-lt"/>
                  </a:rPr>
                  <a:t>存储器容量、存储器带宽</a:t>
                </a:r>
                <a:endParaRPr lang="en-US" altLang="zh-CN" sz="2800" dirty="0">
                  <a:cs typeface="+mn-ea"/>
                  <a:sym typeface="+mn-lt"/>
                </a:endParaRPr>
              </a:p>
              <a:p>
                <a:pPr eaLnBrk="1" hangingPunct="1">
                  <a:buClr>
                    <a:srgbClr val="330066"/>
                  </a:buClr>
                </a:pPr>
                <a:r>
                  <a:rPr lang="en-US" altLang="zh-CN" sz="2800" b="1" dirty="0">
                    <a:solidFill>
                      <a:srgbClr val="FF0000"/>
                    </a:solidFill>
                    <a:cs typeface="+mn-ea"/>
                    <a:sym typeface="+mn-lt"/>
                  </a:rPr>
                  <a:t>CPI</a:t>
                </a:r>
                <a:r>
                  <a:rPr lang="zh-CN" altLang="en-US" sz="2800" b="1" dirty="0">
                    <a:solidFill>
                      <a:srgbClr val="FF0000"/>
                    </a:solidFill>
                    <a:cs typeface="+mn-ea"/>
                    <a:sym typeface="+mn-lt"/>
                  </a:rPr>
                  <a:t>、</a:t>
                </a:r>
                <a:r>
                  <a:rPr lang="en-US" altLang="zh-CN" sz="2800" b="1" dirty="0">
                    <a:solidFill>
                      <a:srgbClr val="FF0000"/>
                    </a:solidFill>
                    <a:cs typeface="+mn-ea"/>
                    <a:sym typeface="+mn-lt"/>
                  </a:rPr>
                  <a:t>FLOPS</a:t>
                </a:r>
                <a:r>
                  <a:rPr lang="zh-CN" altLang="en-US" sz="2800" b="1" dirty="0">
                    <a:solidFill>
                      <a:srgbClr val="FF0000"/>
                    </a:solidFill>
                    <a:cs typeface="+mn-ea"/>
                    <a:sym typeface="+mn-lt"/>
                  </a:rPr>
                  <a:t>、</a:t>
                </a:r>
                <a:r>
                  <a:rPr lang="en-US" altLang="zh-CN" sz="2800" b="1" dirty="0">
                    <a:solidFill>
                      <a:srgbClr val="FF0000"/>
                    </a:solidFill>
                    <a:cs typeface="+mn-ea"/>
                    <a:sym typeface="+mn-lt"/>
                  </a:rPr>
                  <a:t>MIPS</a:t>
                </a:r>
                <a:endParaRPr lang="en-US" altLang="zh-CN" sz="2800" b="1" dirty="0">
                  <a:solidFill>
                    <a:srgbClr val="000000"/>
                  </a:solidFill>
                  <a:cs typeface="+mn-ea"/>
                  <a:sym typeface="+mn-lt"/>
                </a:endParaRPr>
              </a:p>
              <a:p>
                <a:pPr eaLnBrk="1" hangingPunct="1">
                  <a:buClr>
                    <a:srgbClr val="330066"/>
                  </a:buClr>
                </a:pPr>
                <a:r>
                  <a:rPr lang="en-US" altLang="zh-CN" sz="2800" b="1" dirty="0">
                    <a:cs typeface="+mn-ea"/>
                    <a:sym typeface="+mn-lt"/>
                  </a:rPr>
                  <a:t>CPU</a:t>
                </a:r>
                <a:r>
                  <a:rPr lang="zh-CN" altLang="en-US" sz="2800" b="1" dirty="0">
                    <a:cs typeface="+mn-ea"/>
                    <a:sym typeface="+mn-lt"/>
                  </a:rPr>
                  <a:t>性能公式</a:t>
                </a:r>
                <a:endParaRPr lang="en-US" altLang="zh-CN" sz="2800" b="1" dirty="0">
                  <a:cs typeface="+mn-ea"/>
                  <a:sym typeface="+mn-lt"/>
                </a:endParaRPr>
              </a:p>
              <a:p>
                <a:pPr lvl="1" eaLnBrk="1" hangingPunct="1">
                  <a:buClr>
                    <a:srgbClr val="330066"/>
                  </a:buClr>
                </a:pPr>
                <a:r>
                  <a:rPr lang="en-US" altLang="zh-CN" sz="2400" b="1" dirty="0">
                    <a:cs typeface="+mn-ea"/>
                    <a:sym typeface="+mn-lt"/>
                  </a:rPr>
                  <a:t>CPU</a:t>
                </a:r>
                <a:r>
                  <a:rPr lang="zh-CN" altLang="en-US" sz="2400" b="1" dirty="0">
                    <a:cs typeface="+mn-ea"/>
                    <a:sym typeface="+mn-lt"/>
                  </a:rPr>
                  <a:t>时间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𝑡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𝑐𝑝𝑢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𝑁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𝑐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×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𝑇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𝑓</m:t>
                        </m:r>
                      </m:den>
                    </m:f>
                  </m:oMath>
                </a14:m>
                <a:endParaRPr lang="en-US" altLang="zh-CN" sz="2400" dirty="0">
                  <a:solidFill>
                    <a:srgbClr val="000000"/>
                  </a:solidFill>
                  <a:cs typeface="+mn-ea"/>
                  <a:sym typeface="+mn-lt"/>
                </a:endParaRPr>
              </a:p>
              <a:p>
                <a:pPr lvl="1" eaLnBrk="1" hangingPunct="1">
                  <a:buClr>
                    <a:srgbClr val="330066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smtClean="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CPI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=</m:t>
                    </m:r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I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N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2400" dirty="0">
                  <a:solidFill>
                    <a:srgbClr val="000000"/>
                  </a:solidFill>
                  <a:cs typeface="+mn-ea"/>
                  <a:sym typeface="+mn-lt"/>
                </a:endParaRPr>
              </a:p>
              <a:p>
                <a:pPr lvl="1" eaLnBrk="1" hangingPunct="1">
                  <a:buClr>
                    <a:srgbClr val="330066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smtClean="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MIPS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  <m:t>𝑐𝑝𝑢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  <m:t>6</m:t>
                            </m:r>
                          </m:sup>
                        </m:sSup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𝑓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𝐶𝑃𝐼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  <m:t>6</m:t>
                            </m:r>
                          </m:sup>
                        </m:sSup>
                      </m:den>
                    </m:f>
                  </m:oMath>
                </a14:m>
                <a:endParaRPr lang="zh-CN" altLang="en-US" sz="2400" dirty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6147" name="内容占位符 2">
                <a:extLst>
                  <a:ext uri="{FF2B5EF4-FFF2-40B4-BE49-F238E27FC236}">
                    <a16:creationId xmlns:a16="http://schemas.microsoft.com/office/drawing/2014/main" id="{470D8D68-0A1F-425D-AD43-FCC6BD0B1F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33" t="-14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9" name="灯片编号占位符 4">
            <a:extLst>
              <a:ext uri="{FF2B5EF4-FFF2-40B4-BE49-F238E27FC236}">
                <a16:creationId xmlns:a16="http://schemas.microsoft.com/office/drawing/2014/main" id="{E93BDEEA-1973-4B54-BBC3-91420BFE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8070C8-5F75-4B42-AC53-DAC45ECCDC93}" type="slidenum">
              <a:rPr lang="en-US" altLang="zh-CN" sz="1200">
                <a:latin typeface="+mn-lt"/>
                <a:ea typeface="+mn-ea"/>
                <a:cs typeface="+mn-ea"/>
                <a:sym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4B8096B-DBCD-480B-8A0E-163F8120B9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第二章 运算方法和运算器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3323196A-0A24-4D4C-B3E9-BD84C11F1D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B6946-440F-474A-9511-020EA48D6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3AC868-C6E6-4E7A-912A-A36840B8F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掌握计算机中有符号数、无符号数、定点数和浮点数的各种表示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掌握移位、定点补码加减运算、</a:t>
            </a:r>
            <a:r>
              <a:rPr lang="en-US" altLang="zh-CN" b="1" dirty="0"/>
              <a:t>IEEE754</a:t>
            </a:r>
            <a:r>
              <a:rPr lang="zh-CN" altLang="en-US" b="1" dirty="0"/>
              <a:t>浮点加减运算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了解运算器结构的三种设计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了解硬件补码加法器的设计，以及先行进位的设计方法。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79BFD9-377B-3167-E75E-E88654EC2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89C5AD-3DFD-49B5-B8CF-0ABB0167A512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564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>
            <a:extLst>
              <a:ext uri="{FF2B5EF4-FFF2-40B4-BE49-F238E27FC236}">
                <a16:creationId xmlns:a16="http://schemas.microsoft.com/office/drawing/2014/main" id="{93A455EA-2498-4C92-921A-C2C3A5FA2C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cs typeface="+mn-ea"/>
                <a:sym typeface="+mn-lt"/>
              </a:rPr>
              <a:t>数据的表示方法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34F785B-6C9F-45CD-A5F2-5E421F8E6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5925" indent="-28575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4000" b="1" dirty="0">
                <a:solidFill>
                  <a:srgbClr val="FF0000"/>
                </a:solidFill>
                <a:cs typeface="+mn-ea"/>
                <a:sym typeface="+mn-lt"/>
              </a:rPr>
              <a:t>定点表示</a:t>
            </a:r>
            <a:r>
              <a:rPr lang="zh-CN" altLang="en-US" sz="4000" dirty="0">
                <a:cs typeface="+mn-ea"/>
                <a:sym typeface="+mn-lt"/>
              </a:rPr>
              <a:t>：定点纯整数表示</a:t>
            </a:r>
          </a:p>
          <a:p>
            <a:pPr marL="415925" indent="-28575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4000" b="1" dirty="0">
                <a:solidFill>
                  <a:srgbClr val="FF0000"/>
                </a:solidFill>
                <a:cs typeface="+mn-ea"/>
                <a:sym typeface="+mn-lt"/>
              </a:rPr>
              <a:t>浮点表示</a:t>
            </a:r>
            <a:r>
              <a:rPr lang="zh-CN" altLang="en-US" sz="4000" dirty="0">
                <a:cs typeface="+mn-ea"/>
                <a:sym typeface="+mn-lt"/>
              </a:rPr>
              <a:t>：小数点位置不固定</a:t>
            </a:r>
          </a:p>
          <a:p>
            <a:pPr marL="790575" lvl="1" indent="-228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3600" dirty="0">
                <a:cs typeface="+mn-ea"/>
                <a:sym typeface="+mn-lt"/>
              </a:rPr>
              <a:t>单精度</a:t>
            </a:r>
            <a:r>
              <a:rPr lang="en-US" altLang="zh-CN" sz="3600" dirty="0">
                <a:cs typeface="+mn-ea"/>
                <a:sym typeface="+mn-lt"/>
              </a:rPr>
              <a:t>IEEE754</a:t>
            </a:r>
            <a:r>
              <a:rPr lang="zh-CN" altLang="en-US" sz="3600" dirty="0">
                <a:cs typeface="+mn-ea"/>
                <a:sym typeface="+mn-lt"/>
              </a:rPr>
              <a:t>标准，以及与十进制数的互换</a:t>
            </a:r>
            <a:endParaRPr lang="en-US" altLang="zh-CN" sz="3600" dirty="0">
              <a:cs typeface="+mn-ea"/>
              <a:sym typeface="+mn-lt"/>
            </a:endParaRPr>
          </a:p>
        </p:txBody>
      </p:sp>
      <p:sp>
        <p:nvSpPr>
          <p:cNvPr id="11267" name="灯片编号占位符 5">
            <a:extLst>
              <a:ext uri="{FF2B5EF4-FFF2-40B4-BE49-F238E27FC236}">
                <a16:creationId xmlns:a16="http://schemas.microsoft.com/office/drawing/2014/main" id="{42CA7382-1ABC-449D-91A7-2C4EF1027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2BD024-DDB6-434C-86A3-F7B8B7B9273B}" type="slidenum">
              <a:rPr lang="en-US" altLang="zh-CN" sz="1200">
                <a:latin typeface="+mn-lt"/>
                <a:ea typeface="+mn-ea"/>
                <a:cs typeface="+mn-ea"/>
                <a:sym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>
            <a:extLst>
              <a:ext uri="{FF2B5EF4-FFF2-40B4-BE49-F238E27FC236}">
                <a16:creationId xmlns:a16="http://schemas.microsoft.com/office/drawing/2014/main" id="{1D5B44F6-0808-4B84-9382-56599CC25B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cs typeface="+mn-ea"/>
                <a:sym typeface="+mn-lt"/>
              </a:rPr>
              <a:t>数据表示方法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B36459C-C044-46E3-B5F2-A05E96F85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3600" b="1" dirty="0">
                <a:solidFill>
                  <a:srgbClr val="FF0000"/>
                </a:solidFill>
              </a:rPr>
              <a:t>数的机器码表示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3200" dirty="0"/>
              <a:t>原码、补码、反码表示范围和相互转换。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3600" dirty="0"/>
              <a:t>校验码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3200" dirty="0"/>
              <a:t>校验码和校验位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3600" dirty="0"/>
              <a:t>奇偶校验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3200" dirty="0"/>
              <a:t>只能检测奇数个错误，无法识别错误信息的位置。</a:t>
            </a:r>
          </a:p>
        </p:txBody>
      </p:sp>
      <p:sp>
        <p:nvSpPr>
          <p:cNvPr id="14339" name="灯片编号占位符 5">
            <a:extLst>
              <a:ext uri="{FF2B5EF4-FFF2-40B4-BE49-F238E27FC236}">
                <a16:creationId xmlns:a16="http://schemas.microsoft.com/office/drawing/2014/main" id="{58C5AF23-96A8-474C-A979-32D3E963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B675AB-A2D4-4FA1-ADE4-2F2EAC4F7115}" type="slidenum">
              <a:rPr lang="en-US" altLang="zh-CN" sz="1200">
                <a:latin typeface="+mn-lt"/>
                <a:ea typeface="+mn-ea"/>
                <a:cs typeface="+mn-ea"/>
                <a:sym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ximjslpp">
      <a:majorFont>
        <a:latin typeface="Arial"/>
        <a:ea typeface="等线"/>
        <a:cs typeface=""/>
      </a:majorFont>
      <a:minorFont>
        <a:latin typeface="Arial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2876</TotalTime>
  <Words>1884</Words>
  <Application>Microsoft Office PowerPoint</Application>
  <PresentationFormat>宽屏</PresentationFormat>
  <Paragraphs>311</Paragraphs>
  <Slides>41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1" baseType="lpstr">
      <vt:lpstr>华文新魏</vt:lpstr>
      <vt:lpstr>宋体</vt:lpstr>
      <vt:lpstr>微软雅黑</vt:lpstr>
      <vt:lpstr>Arial</vt:lpstr>
      <vt:lpstr>Cambria Math</vt:lpstr>
      <vt:lpstr>Garamond</vt:lpstr>
      <vt:lpstr>Times New Roman</vt:lpstr>
      <vt:lpstr>Wingdings</vt:lpstr>
      <vt:lpstr>Edge</vt:lpstr>
      <vt:lpstr>Equation</vt:lpstr>
      <vt:lpstr>考试题型</vt:lpstr>
      <vt:lpstr>第一章  计算机系统概论</vt:lpstr>
      <vt:lpstr>第一章  计算机系统概论</vt:lpstr>
      <vt:lpstr>1.冯·诺依曼体系结构</vt:lpstr>
      <vt:lpstr>2.计算机的性能指标</vt:lpstr>
      <vt:lpstr>第二章 运算方法和运算器</vt:lpstr>
      <vt:lpstr>PowerPoint 演示文稿</vt:lpstr>
      <vt:lpstr>数据的表示方法</vt:lpstr>
      <vt:lpstr>数据表示方法</vt:lpstr>
      <vt:lpstr>定点加法、减法运算</vt:lpstr>
      <vt:lpstr>定点运算器的组成</vt:lpstr>
      <vt:lpstr>浮点加法、减法运算</vt:lpstr>
      <vt:lpstr>第三章   内部存储器</vt:lpstr>
      <vt:lpstr>存储器概述</vt:lpstr>
      <vt:lpstr>RAM和ROM</vt:lpstr>
      <vt:lpstr>存储器容量的扩充（重点） </vt:lpstr>
      <vt:lpstr>Cache存储器（重点） </vt:lpstr>
      <vt:lpstr>Cache基本原理</vt:lpstr>
      <vt:lpstr>Cache基本原理</vt:lpstr>
      <vt:lpstr>第四章  指令系统</vt:lpstr>
      <vt:lpstr>PowerPoint 演示文稿</vt:lpstr>
      <vt:lpstr>指令格式</vt:lpstr>
      <vt:lpstr>指令的寻址方式</vt:lpstr>
      <vt:lpstr>数据寻址方式</vt:lpstr>
      <vt:lpstr>第五章   中央处理器</vt:lpstr>
      <vt:lpstr>PowerPoint 演示文稿</vt:lpstr>
      <vt:lpstr>CPU的功能和组成</vt:lpstr>
      <vt:lpstr>指令周期</vt:lpstr>
      <vt:lpstr>微程序控制器</vt:lpstr>
      <vt:lpstr>第六章  总线系统</vt:lpstr>
      <vt:lpstr>总线结构</vt:lpstr>
      <vt:lpstr>总线仲裁</vt:lpstr>
      <vt:lpstr>第七章   外围设备</vt:lpstr>
      <vt:lpstr>磁盘存储设备</vt:lpstr>
      <vt:lpstr>第八章 输入输出系统</vt:lpstr>
      <vt:lpstr>输入输出系统</vt:lpstr>
      <vt:lpstr>程序中断方式  </vt:lpstr>
      <vt:lpstr>PowerPoint 演示文稿</vt:lpstr>
      <vt:lpstr>程序中断方式  </vt:lpstr>
      <vt:lpstr>DMA方式</vt:lpstr>
      <vt:lpstr>PowerPoint 演示文稿</vt:lpstr>
    </vt:vector>
  </TitlesOfParts>
  <Company>NCEPU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 总线系统</dc:title>
  <dc:creator>闫江毓</dc:creator>
  <cp:lastModifiedBy>webuser</cp:lastModifiedBy>
  <cp:revision>458</cp:revision>
  <dcterms:created xsi:type="dcterms:W3CDTF">2008-05-19T20:46:15Z</dcterms:created>
  <dcterms:modified xsi:type="dcterms:W3CDTF">2023-12-06T03:41:14Z</dcterms:modified>
</cp:coreProperties>
</file>