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568" r:id="rId4"/>
    <p:sldId id="582" r:id="rId5"/>
    <p:sldId id="655" r:id="rId6"/>
    <p:sldId id="591" r:id="rId7"/>
    <p:sldId id="601" r:id="rId8"/>
    <p:sldId id="609" r:id="rId10"/>
    <p:sldId id="632" r:id="rId11"/>
    <p:sldId id="698" r:id="rId12"/>
    <p:sldId id="740" r:id="rId13"/>
    <p:sldId id="827" r:id="rId14"/>
    <p:sldId id="779" r:id="rId15"/>
    <p:sldId id="789" r:id="rId16"/>
    <p:sldId id="828" r:id="rId17"/>
    <p:sldId id="812" r:id="rId18"/>
    <p:sldId id="342" r:id="rId19"/>
    <p:sldId id="341" r:id="rId20"/>
    <p:sldId id="1113" r:id="rId21"/>
    <p:sldId id="1114" r:id="rId22"/>
    <p:sldId id="1098" r:id="rId23"/>
    <p:sldId id="1099" r:id="rId24"/>
    <p:sldId id="1115" r:id="rId25"/>
    <p:sldId id="1100" r:id="rId26"/>
    <p:sldId id="1112" r:id="rId27"/>
    <p:sldId id="1101" r:id="rId28"/>
    <p:sldId id="1102" r:id="rId29"/>
    <p:sldId id="1103" r:id="rId30"/>
    <p:sldId id="1104" r:id="rId31"/>
    <p:sldId id="1105" r:id="rId32"/>
    <p:sldId id="1106" r:id="rId33"/>
    <p:sldId id="1107" r:id="rId34"/>
    <p:sldId id="1108" r:id="rId35"/>
    <p:sldId id="350" r:id="rId36"/>
    <p:sldId id="865" r:id="rId37"/>
    <p:sldId id="874" r:id="rId38"/>
    <p:sldId id="893" r:id="rId39"/>
    <p:sldId id="934" r:id="rId40"/>
    <p:sldId id="936" r:id="rId41"/>
    <p:sldId id="987" r:id="rId42"/>
    <p:sldId id="988" r:id="rId43"/>
    <p:sldId id="955" r:id="rId44"/>
    <p:sldId id="989" r:id="rId45"/>
    <p:sldId id="1001" r:id="rId46"/>
    <p:sldId id="1068" r:id="rId47"/>
    <p:sldId id="1030" r:id="rId48"/>
    <p:sldId id="1052" r:id="rId49"/>
    <p:sldId id="1071" r:id="rId50"/>
    <p:sldId id="266" r:id="rId51"/>
    <p:sldId id="284" r:id="rId52"/>
    <p:sldId id="372" r:id="rId53"/>
    <p:sldId id="381" r:id="rId54"/>
    <p:sldId id="392" r:id="rId55"/>
    <p:sldId id="408" r:id="rId56"/>
    <p:sldId id="417" r:id="rId57"/>
    <p:sldId id="485" r:id="rId58"/>
    <p:sldId id="1094" r:id="rId59"/>
    <p:sldId id="486" r:id="rId60"/>
    <p:sldId id="437" r:id="rId61"/>
    <p:sldId id="454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79868" autoAdjust="0"/>
  </p:normalViewPr>
  <p:slideViewPr>
    <p:cSldViewPr showGuides="1">
      <p:cViewPr varScale="1">
        <p:scale>
          <a:sx n="87" d="100"/>
          <a:sy n="87" d="100"/>
        </p:scale>
        <p:origin x="1852" y="60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01D7E7AE-CD11-468B-A398-219B1CD30A9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A3AC5-1190-45F8-81A3-0FAB37278759}" type="datetime1">
              <a:rPr lang="zh-CN" altLang="en-US" smtClean="0"/>
            </a:fld>
            <a:endParaRPr lang="en-US" altLang="zh-CN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A8C78-AFD0-4644-9BFC-3785D7C6469B}" type="slidenum">
              <a:rPr lang="en-US" altLang="zh-CN"/>
            </a:fld>
            <a:endParaRPr lang="en-US" altLang="zh-CN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4M×8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位的芯片数据线应为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根，地址线应为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log24M=22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根，而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DRAM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采用地址复用技术，地址线是原来的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1/2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，且地址信号分行、列两次传送。地址线数为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22/2=11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根，所以地址引脚与数据引脚的总数为 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11+8=19 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</a:t>
            </a:r>
            <a:endParaRPr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66565-1E58-4614-B52C-E0C898F9AE0E}" type="slidenum">
              <a:rPr kumimoji="1" lang="en-US" altLang="zh-CN"/>
            </a:fld>
            <a:endParaRPr kumimoji="1"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r>
              <a:rPr lang="en-US" altLang="zh-CN" dirty="0"/>
              <a:t>:A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58EC-EFAA-4A16-A46D-7D2D105B45F8}" type="datetimeFigureOut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406F6-1DD9-4DA5-BB11-BE5EA05C74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707C-6902-418D-9A50-61B04F8C8CAC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D03B8-ADB0-4502-8889-ECBCB54F06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A287-30E8-4AE4-BB61-FE77255E8F4C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2D90-5CEF-411B-93E3-B697D3BB0E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2BF5-3E4F-4047-AE87-C23BCD4A0FA0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1110-075E-439F-BE69-D5B6514535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EECA2-CF86-4B34-A9C5-97CDB127F8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2256A-0911-4A4C-8824-F530ACB4D8D6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C5AD-3DFD-49B5-B8CF-0ABB0167A5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BE18-ADE9-47D1-848A-E0465F6B2AD0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9D0E-5BB6-482D-BE2F-D1146E5585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B7155-6D6C-465D-A39C-9E8D94B2B5E5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002E-EA75-44BA-8DD2-F443C37D66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ADD86-1868-4113-90E2-CEB9C5BFF8CD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5F4F0-AB84-4897-8E22-99FF866DD0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AF42B-C67E-4B1D-880F-97A028FC87EF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4DE6B-3F3E-4811-A0D6-B510C9E88A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52DF-C44B-47B8-8C4C-D4AF6D65BD27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35AC-B34B-4407-8020-910CAB65DC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209F-99D0-419F-AC8B-9CC348F1D25D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1F9-D4AE-4C61-AA97-354E7590E2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BD988-96A8-4E43-ABD2-AD335DAC3569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41B78-B5AF-4491-8B6F-F6AEF9F0AB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第二级</a:t>
            </a:r>
            <a:endParaRPr lang="en-US" altLang="zh-CN"/>
          </a:p>
          <a:p>
            <a:pPr lvl="2"/>
            <a:r>
              <a:rPr lang="en-US" altLang="zh-CN"/>
              <a:t>第三级</a:t>
            </a:r>
            <a:endParaRPr lang="en-US" altLang="zh-CN"/>
          </a:p>
          <a:p>
            <a:pPr lvl="3"/>
            <a:r>
              <a:rPr lang="en-US" altLang="zh-CN"/>
              <a:t>第四级</a:t>
            </a:r>
            <a:endParaRPr lang="en-US" altLang="zh-CN"/>
          </a:p>
          <a:p>
            <a:pPr lvl="4"/>
            <a:r>
              <a:rPr lang="en-US" altLang="zh-CN"/>
              <a:t>第五级</a:t>
            </a:r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461F2256-86BE-46D9-98FA-824E0DD827E4}" type="datetimeFigureOut">
              <a:rPr lang="zh-CN" altLang="en-US"/>
            </a:fld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6B19BC4-FD36-45F2-868C-DF4A5E265140}" type="slidenum">
              <a:rPr lang="en-US" altLang="zh-CN"/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pPr algn="r" eaLnBrk="1" hangingPunct="1"/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第一章  计算机系统概论</a:t>
            </a: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41B25-1721-46F1-9334-51D5BEF8F94B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+mn-lt"/>
                <a:ea typeface="+mn-ea"/>
                <a:cs typeface="+mn-ea"/>
                <a:sym typeface="+mn-lt"/>
              </a:rPr>
              <a:t>返回</a:t>
            </a:r>
            <a:endParaRPr lang="zh-CN" altLang="en-US" sz="14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A4692-D3EC-40CE-8469-9AB876EEC0B8}" type="datetime1">
              <a:rPr lang="zh-CN" altLang="en-US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698CB3-8CA4-4BF1-A93D-8ADC945CBC4D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sz="3800" b="1" dirty="0">
                <a:latin typeface="+mn-lt"/>
                <a:ea typeface="+mn-ea"/>
                <a:cs typeface="+mn-ea"/>
                <a:sym typeface="+mn-lt"/>
              </a:rPr>
              <a:t>浮点加法、减法运算</a:t>
            </a:r>
            <a:endParaRPr lang="zh-CN" altLang="en-US" sz="3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cs typeface="+mn-ea"/>
                <a:sym typeface="+mn-lt"/>
              </a:rPr>
              <a:t>浮点加减运算步骤：</a:t>
            </a:r>
            <a:endParaRPr lang="zh-CN" altLang="en-US" sz="3200" dirty="0">
              <a:cs typeface="+mn-ea"/>
              <a:sym typeface="+mn-lt"/>
            </a:endParaRPr>
          </a:p>
          <a:p>
            <a:pPr marL="692150" lvl="1" indent="-347980" algn="just"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1. 0 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操作数的检查</a:t>
            </a:r>
            <a:endParaRPr lang="zh-CN" altLang="en-US" sz="2800" dirty="0">
              <a:cs typeface="+mn-ea"/>
              <a:sym typeface="+mn-lt"/>
            </a:endParaRPr>
          </a:p>
          <a:p>
            <a:pPr marL="692150" lvl="1" indent="-347980" algn="just"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2. 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比较阶码大小并完成对阶：</a:t>
            </a:r>
            <a:r>
              <a:rPr kumimoji="1" lang="zh-CN" altLang="en-US" sz="2800" dirty="0">
                <a:cs typeface="+mn-ea"/>
                <a:sym typeface="+mn-lt"/>
              </a:rPr>
              <a:t>小阶向</a:t>
            </a:r>
            <a:r>
              <a:rPr kumimoji="1" lang="zh-CN" altLang="en-US" sz="2800">
                <a:cs typeface="+mn-ea"/>
                <a:sym typeface="+mn-lt"/>
              </a:rPr>
              <a:t>大阶对齐</a:t>
            </a:r>
            <a:endParaRPr kumimoji="1" lang="zh-CN" altLang="en-US" sz="2800" dirty="0">
              <a:cs typeface="+mn-ea"/>
              <a:sym typeface="+mn-lt"/>
            </a:endParaRPr>
          </a:p>
          <a:p>
            <a:pPr marL="692150" lvl="1" indent="-347980" algn="just"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3. 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尾数进行加或减运算</a:t>
            </a:r>
            <a:endParaRPr kumimoji="1" lang="zh-CN" altLang="en-US" sz="2800" dirty="0">
              <a:solidFill>
                <a:srgbClr val="FF0080"/>
              </a:solidFill>
              <a:cs typeface="+mn-ea"/>
              <a:sym typeface="+mn-lt"/>
            </a:endParaRPr>
          </a:p>
          <a:p>
            <a:pPr marL="692150" lvl="1" indent="-347980" algn="just"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4. 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结果规格化：</a:t>
            </a:r>
            <a:r>
              <a:rPr kumimoji="1" lang="en-US" altLang="zh-CN" sz="2800" dirty="0">
                <a:cs typeface="+mn-ea"/>
                <a:sym typeface="+mn-lt"/>
              </a:rPr>
              <a:t>1.xxxx</a:t>
            </a:r>
            <a:r>
              <a:rPr kumimoji="1" lang="zh-CN" altLang="en-US" sz="2800" dirty="0">
                <a:cs typeface="+mn-ea"/>
                <a:sym typeface="+mn-lt"/>
              </a:rPr>
              <a:t>形式，左规、右规</a:t>
            </a:r>
            <a:endParaRPr kumimoji="1" lang="en-US" altLang="zh-CN" sz="2800" dirty="0">
              <a:cs typeface="+mn-ea"/>
              <a:sym typeface="+mn-lt"/>
            </a:endParaRPr>
          </a:p>
          <a:p>
            <a:pPr marL="692150" lvl="1" indent="-347980" algn="just" eaLnBrk="1" hangingPunct="1"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5 .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舍入处理：</a:t>
            </a:r>
            <a:r>
              <a:rPr kumimoji="1" lang="zh-CN" altLang="en-US" sz="2800" dirty="0">
                <a:cs typeface="+mn-ea"/>
                <a:sym typeface="+mn-lt"/>
              </a:rPr>
              <a:t>就近舍入</a:t>
            </a:r>
            <a:endParaRPr kumimoji="1" lang="en-US" altLang="zh-CN" sz="2800" dirty="0">
              <a:cs typeface="+mn-ea"/>
              <a:sym typeface="+mn-lt"/>
            </a:endParaRPr>
          </a:p>
          <a:p>
            <a:pPr marL="692150" lvl="1" indent="-347980" algn="just" eaLnBrk="1" hangingPunct="1">
              <a:buNone/>
            </a:pPr>
            <a:r>
              <a:rPr kumimoji="1" lang="en-US" altLang="zh-CN" sz="2800" dirty="0">
                <a:solidFill>
                  <a:srgbClr val="FF0080"/>
                </a:solidFill>
                <a:cs typeface="+mn-ea"/>
                <a:sym typeface="+mn-lt"/>
              </a:rPr>
              <a:t>6 .</a:t>
            </a:r>
            <a:r>
              <a:rPr kumimoji="1" lang="zh-CN" altLang="en-US" sz="2800" dirty="0">
                <a:solidFill>
                  <a:srgbClr val="FF0080"/>
                </a:solidFill>
                <a:cs typeface="+mn-ea"/>
                <a:sym typeface="+mn-lt"/>
              </a:rPr>
              <a:t>溢出处理：</a:t>
            </a:r>
            <a:r>
              <a:rPr kumimoji="1" lang="zh-CN" altLang="en-US" sz="2800" dirty="0">
                <a:cs typeface="+mn-ea"/>
                <a:sym typeface="+mn-lt"/>
              </a:rPr>
              <a:t>阶码溢出</a:t>
            </a:r>
            <a:endParaRPr kumimoji="1" lang="zh-CN" altLang="en-US" sz="2800" dirty="0">
              <a:cs typeface="+mn-ea"/>
              <a:sym typeface="+mn-lt"/>
            </a:endParaRPr>
          </a:p>
          <a:p>
            <a:pPr eaLnBrk="1" hangingPunct="1"/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第三章   内部存储器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>
              <a:cs typeface="+mn-ea"/>
              <a:sym typeface="+mn-lt"/>
            </a:endParaRP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1F60FB-7387-445C-9E52-7E8D661E8A77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AEDF1-DB35-4FCB-A323-E880612048D2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存储器概述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sz="2800" b="1" dirty="0">
                <a:cs typeface="+mn-ea"/>
                <a:sym typeface="+mn-lt"/>
              </a:rPr>
              <a:t>存储器的分级结构</a:t>
            </a:r>
            <a:endParaRPr lang="zh-CN" sz="2800" dirty="0">
              <a:cs typeface="+mn-ea"/>
              <a:sym typeface="+mn-lt"/>
            </a:endParaRPr>
          </a:p>
          <a:p>
            <a:pPr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主存储器的性能指标</a:t>
            </a:r>
            <a:endParaRPr kumimoji="1" lang="en-US" altLang="zh-CN" sz="2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存储容量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存取时间（读出时间）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存储周期（读周期时间）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存储器带宽</a:t>
            </a:r>
            <a:r>
              <a:rPr kumimoji="1" lang="zh-CN" altLang="en-US" sz="24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endParaRPr kumimoji="1" lang="en-US" altLang="zh-CN" sz="2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kumimoji="1"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编址和端模式  </a:t>
            </a:r>
            <a:endParaRPr kumimoji="1" lang="zh-CN" altLang="en-US" sz="2800" dirty="0">
              <a:solidFill>
                <a:srgbClr val="00000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 dirty="0">
                <a:cs typeface="+mn-ea"/>
                <a:sym typeface="+mn-lt"/>
              </a:rPr>
              <a:t>按字节编址、按字编址、按字节访问、按字访问</a:t>
            </a:r>
            <a:endParaRPr lang="en-US" altLang="zh-CN" sz="240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 dirty="0">
                <a:cs typeface="+mn-ea"/>
                <a:sym typeface="+mn-lt"/>
              </a:rPr>
              <a:t>字地址、字节地址、大端小端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2533" name="Picture 3" descr="3a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364"/>
            <a:ext cx="2817812" cy="290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SRAM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DRAM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ea"/>
                <a:sym typeface="+mn-lt"/>
              </a:rPr>
              <a:t>SRAM存储器的组成 </a:t>
            </a:r>
            <a:endParaRPr 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dirty="0">
                <a:cs typeface="+mn-ea"/>
                <a:sym typeface="+mn-lt"/>
              </a:rPr>
              <a:t>地址线、数据线、控制线</a:t>
            </a:r>
            <a:endParaRPr lang="en-US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altLang="zh-CN" dirty="0">
                <a:cs typeface="+mn-ea"/>
                <a:sym typeface="+mn-lt"/>
              </a:rPr>
              <a:t>SRAM</a:t>
            </a:r>
            <a:r>
              <a:rPr lang="zh-CN" altLang="en-US" dirty="0">
                <a:cs typeface="+mn-ea"/>
                <a:sym typeface="+mn-lt"/>
              </a:rPr>
              <a:t>的用途</a:t>
            </a:r>
            <a:endParaRPr lang="en-US" altLang="zh-CN" dirty="0"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dirty="0">
                <a:cs typeface="+mn-ea"/>
                <a:sym typeface="+mn-lt"/>
              </a:rPr>
              <a:t>DRAM</a:t>
            </a:r>
            <a:r>
              <a:rPr lang="zh-CN" altLang="en-US" dirty="0">
                <a:cs typeface="+mn-ea"/>
                <a:sym typeface="+mn-lt"/>
              </a:rPr>
              <a:t>的存储原理、芯片的逻辑结构</a:t>
            </a:r>
            <a:endParaRPr lang="en-US" altLang="zh-CN" dirty="0">
              <a:cs typeface="+mn-ea"/>
              <a:sym typeface="+mn-lt"/>
            </a:endParaRPr>
          </a:p>
          <a:p>
            <a:pPr lvl="1" eaLnBrk="1" hangingPunct="1">
              <a:defRPr/>
            </a:pPr>
            <a:r>
              <a:rPr lang="en-US" altLang="zh-CN" dirty="0">
                <a:cs typeface="+mn-ea"/>
                <a:sym typeface="+mn-lt"/>
              </a:rPr>
              <a:t>DRAM</a:t>
            </a:r>
            <a:r>
              <a:rPr lang="zh-CN" altLang="en-US" dirty="0">
                <a:cs typeface="+mn-ea"/>
                <a:sym typeface="+mn-lt"/>
              </a:rPr>
              <a:t>与</a:t>
            </a:r>
            <a:r>
              <a:rPr lang="en-US" altLang="zh-CN" dirty="0">
                <a:cs typeface="+mn-ea"/>
                <a:sym typeface="+mn-lt"/>
              </a:rPr>
              <a:t>SARM</a:t>
            </a:r>
            <a:r>
              <a:rPr lang="zh-CN" altLang="en-US" dirty="0">
                <a:cs typeface="+mn-ea"/>
                <a:sym typeface="+mn-lt"/>
              </a:rPr>
              <a:t>的区别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altLang="zh-CN" dirty="0" err="1">
                <a:cs typeface="+mn-ea"/>
                <a:sym typeface="+mn-lt"/>
              </a:rPr>
              <a:t>刷新</a:t>
            </a:r>
            <a:r>
              <a:rPr lang="zh-CN" altLang="en-US" dirty="0">
                <a:cs typeface="+mn-ea"/>
                <a:sym typeface="+mn-lt"/>
              </a:rPr>
              <a:t>的概念</a:t>
            </a:r>
            <a:endParaRPr lang="en-US" altLang="zh-CN" dirty="0">
              <a:cs typeface="+mn-ea"/>
              <a:sym typeface="+mn-lt"/>
            </a:endParaRPr>
          </a:p>
          <a:p>
            <a:pPr lvl="2">
              <a:defRPr/>
            </a:pPr>
            <a:r>
              <a:rPr lang="zh-CN" altLang="en-US" dirty="0">
                <a:cs typeface="+mn-ea"/>
                <a:sym typeface="+mn-lt"/>
              </a:rPr>
              <a:t>按行刷新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E9E61-EC09-4E40-A386-4A257833E3AB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7D098AC-2EE5-4424-A50F-64A41521CCB7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ROM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solidFill>
                  <a:srgbClr val="0066FF"/>
                </a:solidFill>
                <a:cs typeface="+mn-ea"/>
                <a:sym typeface="+mn-lt"/>
              </a:rPr>
              <a:t>理解</a:t>
            </a:r>
            <a:r>
              <a:rPr lang="zh-CN" altLang="en-US" sz="3600" dirty="0">
                <a:cs typeface="+mn-ea"/>
                <a:sym typeface="+mn-lt"/>
              </a:rPr>
              <a:t>主要</a:t>
            </a:r>
            <a:r>
              <a:rPr lang="en-US" altLang="zh-CN" sz="3600" dirty="0">
                <a:cs typeface="+mn-ea"/>
                <a:sym typeface="+mn-lt"/>
              </a:rPr>
              <a:t>ROM </a:t>
            </a:r>
            <a:r>
              <a:rPr lang="zh-CN" altLang="en-US" sz="3600" dirty="0">
                <a:cs typeface="+mn-ea"/>
                <a:sym typeface="+mn-lt"/>
              </a:rPr>
              <a:t>的区别和用途：</a:t>
            </a:r>
            <a:endParaRPr lang="en-US" altLang="zh-CN" sz="3600" dirty="0">
              <a:cs typeface="+mn-ea"/>
              <a:sym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>
                <a:cs typeface="+mn-ea"/>
                <a:sym typeface="+mn-lt"/>
              </a:rPr>
              <a:t>掩模</a:t>
            </a:r>
            <a:r>
              <a:rPr lang="en-US" altLang="zh-CN" sz="3200" dirty="0">
                <a:cs typeface="+mn-ea"/>
                <a:sym typeface="+mn-lt"/>
              </a:rPr>
              <a:t>ROM</a:t>
            </a:r>
            <a:endParaRPr lang="en-US" altLang="zh-CN" sz="3200" dirty="0">
              <a:cs typeface="+mn-ea"/>
              <a:sym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>
                <a:cs typeface="+mn-ea"/>
                <a:sym typeface="+mn-lt"/>
              </a:rPr>
              <a:t>可编程</a:t>
            </a:r>
            <a:r>
              <a:rPr lang="en-US" altLang="zh-CN" sz="3200" dirty="0">
                <a:cs typeface="+mn-ea"/>
                <a:sym typeface="+mn-lt"/>
              </a:rPr>
              <a:t>ROM</a:t>
            </a:r>
            <a:endParaRPr lang="en-US" altLang="zh-CN" sz="3200" dirty="0">
              <a:cs typeface="+mn-ea"/>
              <a:sym typeface="+mn-lt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cs typeface="+mn-ea"/>
                <a:sym typeface="+mn-lt"/>
              </a:rPr>
              <a:t>EPROM</a:t>
            </a:r>
            <a:endParaRPr lang="en-US" altLang="zh-CN" sz="2800" dirty="0">
              <a:cs typeface="+mn-ea"/>
              <a:sym typeface="+mn-lt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cs typeface="+mn-ea"/>
                <a:sym typeface="+mn-lt"/>
              </a:rPr>
              <a:t>EEPROM</a:t>
            </a:r>
            <a:endParaRPr lang="en-US" altLang="zh-CN" sz="2800" dirty="0">
              <a:cs typeface="+mn-ea"/>
              <a:sym typeface="+mn-lt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cs typeface="+mn-ea"/>
                <a:sym typeface="+mn-lt"/>
              </a:rPr>
              <a:t>FLASH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3A4AA-BDBE-4D6F-8141-36BE2A7D2FDF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存储器容量的扩充（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重点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cs typeface="+mn-ea"/>
                <a:sym typeface="+mn-lt"/>
              </a:rPr>
              <a:t>位扩展法</a:t>
            </a:r>
            <a:r>
              <a:rPr lang="zh-CN" altLang="zh-CN" sz="2800" dirty="0">
                <a:cs typeface="+mn-ea"/>
                <a:sym typeface="+mn-lt"/>
              </a:rPr>
              <a:t>：</a:t>
            </a:r>
            <a:r>
              <a:rPr lang="zh-CN" altLang="en-US" sz="2800" dirty="0">
                <a:cs typeface="+mn-ea"/>
                <a:sym typeface="+mn-lt"/>
              </a:rPr>
              <a:t>扩展芯片的数据线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芯片的数据线分别对应于存储器的高若干位和低若干位</a:t>
            </a:r>
            <a:endParaRPr lang="zh-CN" altLang="zh-CN" sz="2400" dirty="0">
              <a:cs typeface="+mn-ea"/>
              <a:sym typeface="+mn-lt"/>
            </a:endParaRPr>
          </a:p>
          <a:p>
            <a:r>
              <a:rPr lang="zh-CN" altLang="zh-CN" sz="2800" b="1" dirty="0">
                <a:solidFill>
                  <a:srgbClr val="FF0000"/>
                </a:solidFill>
                <a:cs typeface="+mn-ea"/>
                <a:sym typeface="+mn-lt"/>
              </a:rPr>
              <a:t>字扩展法</a:t>
            </a:r>
            <a:r>
              <a:rPr lang="zh-CN" altLang="en-US" sz="2800" b="1" dirty="0">
                <a:cs typeface="+mn-ea"/>
                <a:sym typeface="+mn-lt"/>
              </a:rPr>
              <a:t>：</a:t>
            </a:r>
            <a:r>
              <a:rPr lang="zh-CN" altLang="en-US" sz="2800" dirty="0">
                <a:cs typeface="+mn-ea"/>
                <a:sym typeface="+mn-lt"/>
              </a:rPr>
              <a:t>扩展地址线地址线和片选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存储器地址线的低若干位连接各芯片的地址线</a:t>
            </a:r>
            <a:r>
              <a:rPr lang="en-US" altLang="zh-CN" sz="2400" b="1" dirty="0">
                <a:solidFill>
                  <a:schemeClr val="tx2"/>
                </a:solidFill>
                <a:cs typeface="+mn-ea"/>
                <a:sym typeface="+mn-lt"/>
              </a:rPr>
              <a:t>;</a:t>
            </a:r>
            <a:endParaRPr lang="en-US" altLang="zh-CN" sz="2400" b="1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存储器地址线的高若干位产生各芯片的片选</a:t>
            </a:r>
            <a:endParaRPr lang="zh-CN" altLang="zh-CN" sz="2400" dirty="0">
              <a:cs typeface="+mn-ea"/>
              <a:sym typeface="+mn-lt"/>
            </a:endParaRPr>
          </a:p>
          <a:p>
            <a:r>
              <a:rPr lang="zh-CN" altLang="en-US" sz="2800" dirty="0">
                <a:cs typeface="+mn-ea"/>
                <a:sym typeface="+mn-lt"/>
              </a:rPr>
              <a:t>存储容量和地址范围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EBA76-10D0-4131-B70A-8F8C4E62A8A1}" type="slidenum">
              <a:rPr lang="en-US" altLang="zh-CN">
                <a:ea typeface="+mn-ea"/>
                <a:cs typeface="+mn-ea"/>
                <a:sym typeface="+mn-lt"/>
              </a:rPr>
            </a:fld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457200" y="1002320"/>
            <a:ext cx="8229600" cy="4670016"/>
          </a:xfrm>
        </p:spPr>
        <p:txBody>
          <a:bodyPr/>
          <a:lstStyle/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例：</a:t>
            </a:r>
            <a:r>
              <a:rPr lang="zh-CN" altLang="en-US" sz="2800" dirty="0">
                <a:cs typeface="+mn-ea"/>
                <a:sym typeface="+mn-lt"/>
              </a:rPr>
              <a:t>设</a:t>
            </a:r>
            <a:r>
              <a:rPr lang="en-US" altLang="zh-CN" sz="2800" dirty="0">
                <a:cs typeface="+mn-ea"/>
                <a:sym typeface="+mn-lt"/>
              </a:rPr>
              <a:t>CPU</a:t>
            </a:r>
            <a:r>
              <a:rPr lang="zh-CN" altLang="en-US" sz="2800" dirty="0">
                <a:cs typeface="+mn-ea"/>
                <a:sym typeface="+mn-lt"/>
              </a:rPr>
              <a:t>有</a:t>
            </a:r>
            <a:r>
              <a:rPr lang="en-US" altLang="zh-CN" sz="2800" dirty="0">
                <a:cs typeface="+mn-ea"/>
                <a:sym typeface="+mn-lt"/>
              </a:rPr>
              <a:t>16</a:t>
            </a:r>
            <a:r>
              <a:rPr lang="zh-CN" altLang="en-US" sz="2800" dirty="0">
                <a:cs typeface="+mn-ea"/>
                <a:sym typeface="+mn-lt"/>
              </a:rPr>
              <a:t>根地址线，</a:t>
            </a:r>
            <a:r>
              <a:rPr lang="en-US" altLang="zh-CN" sz="2800" dirty="0">
                <a:cs typeface="+mn-ea"/>
                <a:sym typeface="+mn-lt"/>
              </a:rPr>
              <a:t>8</a:t>
            </a:r>
            <a:r>
              <a:rPr lang="zh-CN" altLang="en-US" sz="2800" dirty="0">
                <a:cs typeface="+mn-ea"/>
                <a:sym typeface="+mn-lt"/>
              </a:rPr>
              <a:t>根数据线，用</a:t>
            </a:r>
            <a:r>
              <a:rPr lang="en-US" altLang="zh-CN" sz="2800" dirty="0">
                <a:cs typeface="+mn-ea"/>
                <a:sym typeface="+mn-lt"/>
              </a:rPr>
              <a:t>MREQ#</a:t>
            </a:r>
            <a:r>
              <a:rPr lang="zh-CN" altLang="en-US" sz="2800" dirty="0">
                <a:cs typeface="+mn-ea"/>
                <a:sym typeface="+mn-lt"/>
              </a:rPr>
              <a:t>作访存控制信号，</a:t>
            </a:r>
            <a:r>
              <a:rPr lang="en-US" altLang="zh-CN" sz="2800" dirty="0">
                <a:cs typeface="+mn-ea"/>
                <a:sym typeface="+mn-lt"/>
              </a:rPr>
              <a:t>R/W#</a:t>
            </a:r>
            <a:r>
              <a:rPr lang="zh-CN" altLang="en-US" sz="2800" dirty="0">
                <a:cs typeface="+mn-ea"/>
                <a:sym typeface="+mn-lt"/>
              </a:rPr>
              <a:t>作读</a:t>
            </a:r>
            <a:r>
              <a:rPr lang="en-US" altLang="zh-CN" sz="2800" dirty="0">
                <a:cs typeface="+mn-ea"/>
                <a:sym typeface="+mn-lt"/>
              </a:rPr>
              <a:t>/</a:t>
            </a:r>
            <a:r>
              <a:rPr lang="zh-CN" altLang="en-US" sz="2800" dirty="0">
                <a:cs typeface="+mn-ea"/>
                <a:sym typeface="+mn-lt"/>
              </a:rPr>
              <a:t>写控制信号。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cs typeface="+mn-ea"/>
                <a:sym typeface="+mn-lt"/>
              </a:rPr>
              <a:t>现有下列存储芯片：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SRAM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：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1K×4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4K×8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8K×8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；</a:t>
            </a:r>
            <a:endParaRPr lang="en-US" altLang="zh-CN" sz="28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ROM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：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2K×8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4K×8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8K×8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；</a:t>
            </a:r>
            <a:endParaRPr lang="en-US" altLang="zh-CN" sz="28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cs typeface="+mn-ea"/>
                <a:sym typeface="+mn-lt"/>
              </a:rPr>
              <a:t>主存的地址空间满足下述条件：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最小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8KB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地址为系统程序区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(ROM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)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，</a:t>
            </a:r>
            <a:endParaRPr lang="en-US" altLang="zh-CN" sz="2800" dirty="0">
              <a:solidFill>
                <a:srgbClr val="CC0099"/>
              </a:solidFill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与其相邻的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16KB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地址为用户程序区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(RAM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)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，</a:t>
            </a:r>
            <a:endParaRPr lang="en-US" altLang="zh-CN" sz="2800" dirty="0">
              <a:solidFill>
                <a:srgbClr val="CC0099"/>
              </a:solidFill>
              <a:cs typeface="+mn-ea"/>
              <a:sym typeface="+mn-lt"/>
            </a:endParaRPr>
          </a:p>
          <a:p>
            <a:pPr marL="0" indent="457200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最大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4KB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地址空间为系统程序区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(ROM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区</a:t>
            </a:r>
            <a:r>
              <a:rPr lang="en-US" altLang="zh-CN" sz="2800" dirty="0">
                <a:solidFill>
                  <a:srgbClr val="CC0099"/>
                </a:solidFill>
                <a:cs typeface="+mn-ea"/>
                <a:sym typeface="+mn-lt"/>
              </a:rPr>
              <a:t>)</a:t>
            </a:r>
            <a:r>
              <a:rPr lang="zh-CN" altLang="en-US" sz="2800" dirty="0">
                <a:solidFill>
                  <a:srgbClr val="CC0099"/>
                </a:solidFill>
                <a:cs typeface="+mn-ea"/>
                <a:sym typeface="+mn-lt"/>
              </a:rPr>
              <a:t>。</a:t>
            </a:r>
            <a:endParaRPr lang="zh-CN" altLang="en-US" sz="2800" dirty="0">
              <a:solidFill>
                <a:srgbClr val="CC0099"/>
              </a:solidFill>
              <a:cs typeface="+mn-ea"/>
              <a:sym typeface="+mn-lt"/>
            </a:endParaRPr>
          </a:p>
          <a:p>
            <a:pPr marL="0" indent="0" hangingPunct="1">
              <a:spcBef>
                <a:spcPct val="0"/>
              </a:spcBef>
              <a:buNone/>
            </a:pPr>
            <a:endParaRPr lang="en-US" altLang="zh-CN" sz="2800" dirty="0">
              <a:solidFill>
                <a:srgbClr val="0000FF"/>
              </a:solidFill>
              <a:cs typeface="+mn-ea"/>
              <a:sym typeface="+mn-lt"/>
            </a:endParaRPr>
          </a:p>
          <a:p>
            <a:pPr marL="0" indent="0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cs typeface="+mn-ea"/>
                <a:sym typeface="+mn-lt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请画出</a:t>
            </a:r>
            <a:r>
              <a:rPr lang="en-US" altLang="zh-CN" sz="2800" dirty="0">
                <a:solidFill>
                  <a:srgbClr val="0000FF"/>
                </a:solidFill>
                <a:cs typeface="+mn-ea"/>
                <a:sym typeface="+mn-lt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与存储器的连接图。</a:t>
            </a:r>
            <a:endParaRPr lang="zh-CN" altLang="en-US" sz="2800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706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动作按钮: 前进或下一项 1">
            <a:hlinkClick r:id="" action="ppaction://hlinkshowjump?jump=lastslideviewed" highlightClick="1"/>
          </p:cNvPr>
          <p:cNvSpPr/>
          <p:nvPr/>
        </p:nvSpPr>
        <p:spPr>
          <a:xfrm>
            <a:off x="8290144" y="5672336"/>
            <a:ext cx="576064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三、主存储器与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CPU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的连接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确定各区域</a:t>
            </a:r>
            <a:r>
              <a:rPr lang="zh-CN" altLang="en-US" sz="3200" dirty="0">
                <a:solidFill>
                  <a:srgbClr val="FF0000"/>
                </a:solidFill>
                <a:cs typeface="+mn-ea"/>
                <a:sym typeface="+mn-lt"/>
              </a:rPr>
              <a:t>地址范围</a:t>
            </a: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；</a:t>
            </a:r>
            <a:endParaRPr lang="zh-CN" altLang="en-US" sz="32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457200" indent="-457200" eaLnBrk="1"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根据各区域容量，确定存储芯片的数目和扩展方法；</a:t>
            </a:r>
            <a:endParaRPr lang="zh-CN" altLang="en-US" sz="32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457200" indent="-457200" eaLnBrk="1"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cs typeface="+mn-ea"/>
                <a:sym typeface="+mn-lt"/>
              </a:rPr>
              <a:t>为字扩展分配地址线</a:t>
            </a:r>
            <a:endParaRPr lang="en-US" altLang="zh-CN" sz="3200" dirty="0">
              <a:cs typeface="+mn-ea"/>
              <a:sym typeface="+mn-lt"/>
            </a:endParaRPr>
          </a:p>
          <a:p>
            <a:pPr lvl="1" eaLnBrk="1">
              <a:spcBef>
                <a:spcPct val="0"/>
              </a:spcBef>
            </a:pPr>
            <a:r>
              <a:rPr lang="zh-CN" altLang="en-US" sz="2800" dirty="0">
                <a:solidFill>
                  <a:srgbClr val="CC0000"/>
                </a:solidFill>
                <a:cs typeface="+mn-ea"/>
                <a:sym typeface="+mn-lt"/>
              </a:rPr>
              <a:t>地址线低位</a:t>
            </a:r>
            <a:r>
              <a:rPr lang="zh-CN" altLang="en-US" sz="2800" dirty="0">
                <a:cs typeface="+mn-ea"/>
                <a:sym typeface="+mn-lt"/>
              </a:rPr>
              <a:t>直接连接</a:t>
            </a:r>
            <a:r>
              <a:rPr lang="zh-CN" altLang="en-US" sz="2800" dirty="0">
                <a:solidFill>
                  <a:srgbClr val="CC0000"/>
                </a:solidFill>
                <a:cs typeface="+mn-ea"/>
                <a:sym typeface="+mn-lt"/>
              </a:rPr>
              <a:t>存储芯片的地址线</a:t>
            </a:r>
            <a:r>
              <a:rPr lang="zh-CN" altLang="en-US" sz="2800" dirty="0">
                <a:cs typeface="+mn-ea"/>
                <a:sym typeface="+mn-lt"/>
              </a:rPr>
              <a:t>；</a:t>
            </a:r>
            <a:endParaRPr lang="en-US" altLang="zh-CN" sz="2800" dirty="0">
              <a:cs typeface="+mn-ea"/>
              <a:sym typeface="+mn-lt"/>
            </a:endParaRPr>
          </a:p>
          <a:p>
            <a:pPr lvl="1" eaLnBrk="1">
              <a:spcBef>
                <a:spcPct val="0"/>
              </a:spcBef>
            </a:pPr>
            <a:r>
              <a:rPr lang="zh-CN" altLang="en-US" sz="2800" dirty="0">
                <a:solidFill>
                  <a:srgbClr val="006600"/>
                </a:solidFill>
                <a:cs typeface="+mn-ea"/>
                <a:sym typeface="+mn-lt"/>
              </a:rPr>
              <a:t>高位地址线</a:t>
            </a:r>
            <a:r>
              <a:rPr lang="zh-CN" altLang="en-US" sz="2800" dirty="0">
                <a:cs typeface="+mn-ea"/>
                <a:sym typeface="+mn-lt"/>
              </a:rPr>
              <a:t>参与形成存储芯片的</a:t>
            </a:r>
            <a:r>
              <a:rPr lang="zh-CN" altLang="en-US" sz="2800" dirty="0">
                <a:solidFill>
                  <a:srgbClr val="006600"/>
                </a:solidFill>
                <a:cs typeface="+mn-ea"/>
                <a:sym typeface="+mn-lt"/>
              </a:rPr>
              <a:t>片选信号</a:t>
            </a: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；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457200" indent="-457200" eaLnBrk="1"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连接数据线、读写控制等其他信号，完成连接图</a:t>
            </a:r>
            <a:endParaRPr lang="en-US" altLang="zh-CN" sz="32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784225" lvl="1" indent="-457200" eaLnBrk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MREQ#</a:t>
            </a: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可用作片选逻辑电路的使能信号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CC945-1772-40C7-A9CF-4819DF42E824}" type="slidenum">
              <a:rPr lang="en-US" altLang="zh-CN">
                <a:ea typeface="+mn-ea"/>
                <a:cs typeface="+mn-ea"/>
                <a:sym typeface="+mn-lt"/>
              </a:rPr>
            </a:fld>
            <a:endParaRPr lang="en-US" altLang="zh-CN"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784" y="692696"/>
            <a:ext cx="1728192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69269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8KB ROM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27784" y="1407546"/>
            <a:ext cx="1728192" cy="143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16KB RAM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27784" y="580526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4KB ROM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627784" y="2842477"/>
            <a:ext cx="1728192" cy="296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36KB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8218" y="50803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0x0000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48218" y="10382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0x1FFF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48218" y="13407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8218" y="24731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0x5FFF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8218" y="59637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0xFFFF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5012" y="56611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0xF000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2160" y="8535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8K×8 ROM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15560" y="1728505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70C0"/>
                </a:solidFill>
                <a:cs typeface="+mn-ea"/>
                <a:sym typeface="+mn-lt"/>
              </a:rPr>
              <a:t>片</a:t>
            </a:r>
            <a:endParaRPr lang="en-US" altLang="zh-CN" sz="1800" dirty="0">
              <a:solidFill>
                <a:srgbClr val="0070C0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8K×8 RAM</a:t>
            </a:r>
            <a:endParaRPr lang="en-US" altLang="zh-CN" sz="1800" dirty="0">
              <a:solidFill>
                <a:srgbClr val="0070C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位扩展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12160" y="57790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4K×8 RAM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3528" y="850896"/>
            <a:ext cx="2112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1</a:t>
            </a:r>
            <a:r>
              <a:rPr lang="en-US" altLang="zh-CN" sz="2400" kern="0" dirty="0">
                <a:solidFill>
                  <a:srgbClr val="006633"/>
                </a:solidFill>
                <a:latin typeface="Arial" panose="020B0604020202090204"/>
                <a:ea typeface="等线"/>
                <a:cs typeface="+mn-ea"/>
                <a:sym typeface="+mn-lt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确定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地址范围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1784" y="1748101"/>
            <a:ext cx="1997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>
              <a:lnSpc>
                <a:spcPct val="100000"/>
              </a:lnSpc>
              <a:buClr>
                <a:srgbClr val="CC9900"/>
              </a:buClr>
              <a:buSzPct val="65000"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确定存储芯片的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数目</a:t>
            </a:r>
            <a:r>
              <a:rPr lang="zh-CN" altLang="en-US" dirty="0">
                <a:sym typeface="+mn-lt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扩展方法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505" y="3261461"/>
            <a:ext cx="24482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SRAM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1K×4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4K×8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8K×8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  <a:p>
            <a:pPr marL="0" marR="0" lvl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ROM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2K×8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4K×8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8K×8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784" y="692696"/>
            <a:ext cx="1728192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69269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8KB ROM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27784" y="580526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4KB ROM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627784" y="2842477"/>
            <a:ext cx="1728192" cy="296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36KB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8218" y="50803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0x0000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48218" y="10382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0x1FFF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48218" y="13407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7058" y="25757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0x5FFF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8218" y="59637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0xFFFF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5012" y="56611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0xF000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2160" y="8535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8K×8 ROM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4984" y="158292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8K×8 RAM</a:t>
            </a:r>
            <a:endParaRPr lang="en-US" altLang="zh-CN" sz="18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2160" y="57790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4K×8 RAM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3528" y="850896"/>
            <a:ext cx="2112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1</a:t>
            </a:r>
            <a:r>
              <a:rPr lang="en-US" altLang="zh-CN" sz="2400" kern="0" dirty="0">
                <a:solidFill>
                  <a:srgbClr val="006633"/>
                </a:solidFill>
                <a:latin typeface="Arial" panose="020B0604020202090204"/>
                <a:ea typeface="等线"/>
                <a:cs typeface="+mn-ea"/>
                <a:sym typeface="+mn-lt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确定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地址范围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1784" y="1748101"/>
            <a:ext cx="1997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>
              <a:lnSpc>
                <a:spcPct val="100000"/>
              </a:lnSpc>
              <a:buClr>
                <a:srgbClr val="CC9900"/>
              </a:buClr>
              <a:buSzPct val="65000"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确定存储芯片的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数目</a:t>
            </a:r>
            <a:r>
              <a:rPr lang="zh-CN" altLang="en-US" dirty="0">
                <a:sym typeface="+mn-lt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扩展方法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140754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8KB RAM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627784" y="212239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8KB RAM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6012160" y="22821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cs typeface="+mn-ea"/>
                <a:sym typeface="+mn-lt"/>
              </a:rPr>
              <a:t>8K×8 RAM</a:t>
            </a:r>
            <a:endParaRPr lang="en-US" altLang="zh-CN" sz="18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67453" y="18282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0x3FFF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0059" y="20358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0x4000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计算机的性能指标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0066"/>
              </a:buClr>
            </a:pPr>
            <a:r>
              <a:rPr lang="zh-CN" altLang="en-US" sz="2800" dirty="0">
                <a:cs typeface="+mn-ea"/>
                <a:sym typeface="+mn-lt"/>
              </a:rPr>
              <a:t>吞吐量、响应时间 </a:t>
            </a:r>
            <a:endParaRPr lang="zh-CN" altLang="en-US" sz="2800" dirty="0"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处理器字长</a:t>
            </a:r>
            <a:r>
              <a:rPr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：运算器一次能够处理的二进制数的位数。</a:t>
            </a:r>
            <a:endParaRPr lang="en-US" altLang="zh-CN" sz="2800" dirty="0">
              <a:solidFill>
                <a:srgbClr val="000000"/>
              </a:solidFill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zh-CN" altLang="en-US" sz="2800" dirty="0">
                <a:cs typeface="+mn-ea"/>
                <a:sym typeface="+mn-lt"/>
              </a:rPr>
              <a:t>存储器容量、存储器带宽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zh-CN" altLang="en-US" sz="2800" dirty="0">
                <a:cs typeface="+mn-ea"/>
                <a:sym typeface="+mn-lt"/>
              </a:rPr>
              <a:t>主频</a:t>
            </a:r>
            <a:r>
              <a:rPr lang="en-US" altLang="zh-CN" sz="2800" dirty="0">
                <a:cs typeface="+mn-ea"/>
                <a:sym typeface="+mn-lt"/>
              </a:rPr>
              <a:t>/</a:t>
            </a:r>
            <a:r>
              <a:rPr lang="zh-CN" altLang="en-US" sz="2800" dirty="0">
                <a:cs typeface="+mn-ea"/>
                <a:sym typeface="+mn-lt"/>
              </a:rPr>
              <a:t>时钟周期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en-US" altLang="zh-CN" sz="2800" b="1" dirty="0">
                <a:cs typeface="+mn-ea"/>
                <a:sym typeface="+mn-lt"/>
              </a:rPr>
              <a:t>CPU</a:t>
            </a:r>
            <a:r>
              <a:rPr lang="zh-CN" altLang="en-US" sz="2800" b="1" dirty="0">
                <a:cs typeface="+mn-ea"/>
                <a:sym typeface="+mn-lt"/>
              </a:rPr>
              <a:t>执行时间</a:t>
            </a:r>
            <a:r>
              <a:rPr lang="zh-CN" altLang="en-US" sz="2800" dirty="0">
                <a:cs typeface="+mn-ea"/>
                <a:sym typeface="+mn-lt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表示一段程序执行过程中在</a:t>
            </a:r>
            <a: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上所占用的时间</a:t>
            </a:r>
            <a:endParaRPr lang="zh-CN" altLang="en-US" sz="2800" dirty="0">
              <a:solidFill>
                <a:srgbClr val="000000"/>
              </a:solidFill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en-US" altLang="zh-CN" sz="2800" b="1" dirty="0">
                <a:solidFill>
                  <a:srgbClr val="FF0000"/>
                </a:solidFill>
                <a:cs typeface="+mn-ea"/>
                <a:sym typeface="+mn-lt"/>
              </a:rPr>
              <a:t>CPI</a:t>
            </a:r>
            <a:endParaRPr lang="en-US" altLang="zh-CN" sz="2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eaLnBrk="1" hangingPunct="1">
              <a:buClr>
                <a:srgbClr val="330066"/>
              </a:buClr>
            </a:pPr>
            <a:r>
              <a:rPr lang="en-US" altLang="zh-CN" sz="2800" b="1" dirty="0">
                <a:solidFill>
                  <a:srgbClr val="FF0000"/>
                </a:solidFill>
                <a:cs typeface="+mn-ea"/>
                <a:sym typeface="+mn-lt"/>
              </a:rPr>
              <a:t>MIPS</a:t>
            </a:r>
            <a:endParaRPr lang="en-US" altLang="zh-CN" sz="2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207AC7-8F7D-4AD7-ADC5-6F237CA844D8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070C8-5F75-4B42-AC53-DAC45ECCDC93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37A75-89D8-4883-BDB6-B1E70BF8A0AA}" type="slidenum">
              <a:rPr lang="en-US" altLang="zh-CN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567588" y="1529115"/>
          <a:ext cx="7489825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Visio" r:id="rId1" imgW="4080510" imgH="2338070" progId="Visio.Drawing.11">
                  <p:embed/>
                </p:oleObj>
              </mc:Choice>
              <mc:Fallback>
                <p:oleObj name="Visio" r:id="rId1" imgW="4080510" imgH="23380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 r="7140"/>
                      <a:stretch>
                        <a:fillRect/>
                      </a:stretch>
                    </p:blipFill>
                    <p:spPr bwMode="auto">
                      <a:xfrm>
                        <a:off x="567588" y="1529115"/>
                        <a:ext cx="7489825" cy="471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09061" y="2896920"/>
            <a:ext cx="7992888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9061" y="4771649"/>
            <a:ext cx="7992888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93237" y="1397353"/>
            <a:ext cx="0" cy="5243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535" y="252424"/>
            <a:ext cx="8064897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第三步，分配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地址线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地址线的低位直接连接存储芯片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高位地址线参与形成存储芯片的片选信号；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0553" y="20175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0x0000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70553" y="2531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0x1FFF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9790" y="289955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66FF"/>
                </a:solidFill>
              </a:rPr>
              <a:t>0x2000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0534" y="44100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0x5FFF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7787" y="56515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0xFFFF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14608" y="514421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0xF000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10028" y="34657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66FF"/>
                </a:solidFill>
              </a:rPr>
              <a:t>0x3FFF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10028" y="38472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0x4000</a:t>
            </a:r>
            <a:endParaRPr lang="zh-CN" alt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9512" y="3847208"/>
            <a:ext cx="7992888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551EF-95B5-4493-9C85-85B232A3A93E}" type="slidenum">
              <a:rPr lang="en-US" altLang="zh-CN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457200" y="404664"/>
            <a:ext cx="8363272" cy="4699694"/>
          </a:xfrm>
        </p:spPr>
        <p:txBody>
          <a:bodyPr/>
          <a:lstStyle/>
          <a:p>
            <a:pPr indent="-325755">
              <a:lnSpc>
                <a:spcPct val="90000"/>
              </a:lnSpc>
              <a:spcBef>
                <a:spcPct val="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地址线的低位直接连接存储芯片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  <a:p>
            <a:pPr lvl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  <a:sym typeface="+mn-lt"/>
              </a:rPr>
              <a:t>低</a:t>
            </a:r>
            <a:r>
              <a:rPr lang="en-US" altLang="zh-CN" sz="2000" b="1" dirty="0">
                <a:cs typeface="+mn-ea"/>
                <a:sym typeface="+mn-lt"/>
              </a:rPr>
              <a:t>13</a:t>
            </a:r>
            <a:r>
              <a:rPr lang="zh-CN" altLang="en-US" sz="2000" b="1" dirty="0">
                <a:cs typeface="+mn-ea"/>
                <a:sym typeface="+mn-lt"/>
              </a:rPr>
              <a:t>位地址线</a:t>
            </a:r>
            <a:r>
              <a:rPr lang="en-US" altLang="zh-CN" sz="2000" b="1" dirty="0">
                <a:cs typeface="+mn-ea"/>
                <a:sym typeface="+mn-lt"/>
              </a:rPr>
              <a:t>A</a:t>
            </a:r>
            <a:r>
              <a:rPr lang="en-US" altLang="zh-CN" sz="2000" b="1" baseline="-25000" dirty="0">
                <a:cs typeface="+mn-ea"/>
                <a:sym typeface="+mn-lt"/>
              </a:rPr>
              <a:t>12</a:t>
            </a:r>
            <a:r>
              <a:rPr lang="en-US" altLang="zh-CN" sz="2000" b="1" dirty="0">
                <a:cs typeface="+mn-ea"/>
                <a:sym typeface="+mn-lt"/>
              </a:rPr>
              <a:t>~A</a:t>
            </a:r>
            <a:r>
              <a:rPr lang="en-US" altLang="zh-CN" sz="2000" b="1" baseline="-25000" dirty="0">
                <a:cs typeface="+mn-ea"/>
                <a:sym typeface="+mn-lt"/>
              </a:rPr>
              <a:t>0</a:t>
            </a:r>
            <a:r>
              <a:rPr lang="zh-CN" altLang="en-US" sz="2000" b="1" dirty="0">
                <a:cs typeface="+mn-ea"/>
                <a:sym typeface="+mn-lt"/>
              </a:rPr>
              <a:t>与</a:t>
            </a:r>
            <a:r>
              <a:rPr lang="en-US" altLang="zh-CN" sz="2000" b="1" dirty="0">
                <a:cs typeface="+mn-ea"/>
                <a:sym typeface="+mn-lt"/>
              </a:rPr>
              <a:t>8K×8</a:t>
            </a: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ROM</a:t>
            </a:r>
            <a:r>
              <a:rPr lang="zh-CN" altLang="en-US" sz="2000" b="1" dirty="0">
                <a:cs typeface="+mn-ea"/>
                <a:sym typeface="+mn-lt"/>
              </a:rPr>
              <a:t>和两片</a:t>
            </a:r>
            <a:r>
              <a:rPr lang="en-US" altLang="zh-CN" sz="2000" b="1" dirty="0">
                <a:cs typeface="+mn-ea"/>
                <a:sym typeface="+mn-lt"/>
              </a:rPr>
              <a:t>8K×8</a:t>
            </a: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SRAM</a:t>
            </a:r>
            <a:r>
              <a:rPr lang="zh-CN" altLang="en-US" sz="2000" b="1" dirty="0">
                <a:cs typeface="+mn-ea"/>
                <a:sym typeface="+mn-lt"/>
              </a:rPr>
              <a:t>的地址线相连；</a:t>
            </a:r>
            <a:endParaRPr lang="en-US" altLang="zh-CN" sz="2000" b="1" dirty="0">
              <a:cs typeface="+mn-ea"/>
              <a:sym typeface="+mn-lt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  <a:sym typeface="+mn-lt"/>
              </a:rPr>
              <a:t>低</a:t>
            </a:r>
            <a:r>
              <a:rPr lang="en-US" altLang="zh-CN" sz="2000" b="1" dirty="0">
                <a:cs typeface="+mn-ea"/>
                <a:sym typeface="+mn-lt"/>
              </a:rPr>
              <a:t>12</a:t>
            </a:r>
            <a:r>
              <a:rPr lang="zh-CN" altLang="en-US" sz="2000" b="1" dirty="0">
                <a:cs typeface="+mn-ea"/>
                <a:sym typeface="+mn-lt"/>
              </a:rPr>
              <a:t>位地址线</a:t>
            </a:r>
            <a:r>
              <a:rPr lang="en-US" altLang="zh-CN" sz="2000" b="1" dirty="0">
                <a:cs typeface="+mn-ea"/>
                <a:sym typeface="+mn-lt"/>
              </a:rPr>
              <a:t>A</a:t>
            </a:r>
            <a:r>
              <a:rPr lang="en-US" altLang="zh-CN" sz="2000" b="1" baseline="-25000" dirty="0">
                <a:cs typeface="+mn-ea"/>
                <a:sym typeface="+mn-lt"/>
              </a:rPr>
              <a:t>11</a:t>
            </a:r>
            <a:r>
              <a:rPr lang="en-US" altLang="zh-CN" sz="2000" b="1" dirty="0">
                <a:cs typeface="+mn-ea"/>
                <a:sym typeface="+mn-lt"/>
              </a:rPr>
              <a:t>~A</a:t>
            </a:r>
            <a:r>
              <a:rPr lang="en-US" altLang="zh-CN" sz="2000" b="1" baseline="-25000" dirty="0">
                <a:cs typeface="+mn-ea"/>
                <a:sym typeface="+mn-lt"/>
              </a:rPr>
              <a:t>0</a:t>
            </a:r>
            <a:r>
              <a:rPr lang="zh-CN" altLang="en-US" sz="2000" b="1" dirty="0">
                <a:cs typeface="+mn-ea"/>
                <a:sym typeface="+mn-lt"/>
              </a:rPr>
              <a:t>与</a:t>
            </a:r>
            <a:r>
              <a:rPr lang="en-US" altLang="zh-CN" sz="2000" b="1" dirty="0">
                <a:cs typeface="+mn-ea"/>
                <a:sym typeface="+mn-lt"/>
              </a:rPr>
              <a:t>4K×8</a:t>
            </a: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ROM</a:t>
            </a:r>
            <a:r>
              <a:rPr lang="zh-CN" altLang="en-US" sz="2000" b="1" dirty="0">
                <a:cs typeface="+mn-ea"/>
                <a:sym typeface="+mn-lt"/>
              </a:rPr>
              <a:t>的地址线相连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145553" y="215100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899592" y="1756305"/>
          <a:ext cx="7080163" cy="442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Visio" r:id="rId1" imgW="3844290" imgH="2425065" progId="Visio.Drawing.11">
                  <p:embed/>
                </p:oleObj>
              </mc:Choice>
              <mc:Fallback>
                <p:oleObj name="Visio" r:id="rId1" imgW="3844290" imgH="24250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 r="10429" b="10840"/>
                      <a:stretch>
                        <a:fillRect/>
                      </a:stretch>
                    </p:blipFill>
                    <p:spPr bwMode="auto">
                      <a:xfrm>
                        <a:off x="899592" y="1756305"/>
                        <a:ext cx="7080163" cy="4424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551EF-95B5-4493-9C85-85B232A3A93E}" type="slidenum">
              <a:rPr lang="en-US" altLang="zh-CN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457200" y="332656"/>
            <a:ext cx="8229600" cy="46996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cs typeface="+mn-ea"/>
                <a:sym typeface="+mn-lt"/>
              </a:rPr>
              <a:t>第三步，分配</a:t>
            </a:r>
            <a:r>
              <a:rPr lang="en-US" altLang="zh-CN" sz="2800" b="1" dirty="0">
                <a:solidFill>
                  <a:srgbClr val="0000FF"/>
                </a:solidFill>
                <a:cs typeface="+mn-ea"/>
                <a:sym typeface="+mn-lt"/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  <a:cs typeface="+mn-ea"/>
                <a:sym typeface="+mn-lt"/>
              </a:rPr>
              <a:t>地址线</a:t>
            </a:r>
            <a:endParaRPr lang="en-US" altLang="zh-CN" sz="28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66FF"/>
                </a:solidFill>
                <a:cs typeface="+mn-ea"/>
                <a:sym typeface="+mn-lt"/>
              </a:rPr>
              <a:t>CPU</a:t>
            </a:r>
            <a:r>
              <a:rPr lang="zh-CN" altLang="en-US" sz="2400" b="1" dirty="0">
                <a:solidFill>
                  <a:srgbClr val="0066FF"/>
                </a:solidFill>
                <a:cs typeface="+mn-ea"/>
                <a:sym typeface="+mn-lt"/>
              </a:rPr>
              <a:t>高位地址线皆参与形成存储芯片的片选信号；</a:t>
            </a:r>
            <a:endParaRPr lang="en-US" altLang="zh-CN" sz="2400" b="1" dirty="0">
              <a:solidFill>
                <a:srgbClr val="0066FF"/>
              </a:solidFill>
              <a:cs typeface="+mn-ea"/>
              <a:sym typeface="+mn-lt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方法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：真值表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-&gt;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逻辑电路图</a:t>
            </a:r>
            <a:endParaRPr lang="en-US" altLang="zh-CN" sz="2000" b="1" dirty="0">
              <a:solidFill>
                <a:srgbClr val="0066FF"/>
              </a:solidFill>
              <a:cs typeface="+mn-ea"/>
              <a:sym typeface="+mn-lt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方法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：根据经验观察，将整个存储空间划分为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8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个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8KB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区域，用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3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：</a:t>
            </a:r>
            <a:r>
              <a:rPr lang="en-US" altLang="zh-CN" sz="2000" b="1" dirty="0">
                <a:solidFill>
                  <a:srgbClr val="0066FF"/>
                </a:solidFill>
                <a:cs typeface="+mn-ea"/>
                <a:sym typeface="+mn-lt"/>
              </a:rPr>
              <a:t>8</a:t>
            </a:r>
            <a:r>
              <a:rPr lang="zh-CN" altLang="en-US" sz="2000" b="1" dirty="0">
                <a:solidFill>
                  <a:srgbClr val="0066FF"/>
                </a:solidFill>
                <a:cs typeface="+mn-ea"/>
                <a:sym typeface="+mn-lt"/>
              </a:rPr>
              <a:t>译码器实现</a:t>
            </a:r>
            <a:endParaRPr lang="zh-CN" altLang="en-US" sz="2000" b="1" dirty="0">
              <a:solidFill>
                <a:srgbClr val="0066FF"/>
              </a:solidFill>
              <a:cs typeface="+mn-ea"/>
              <a:sym typeface="+mn-lt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67589" y="1916831"/>
          <a:ext cx="6874538" cy="433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Visio" r:id="rId1" imgW="4080510" imgH="2338070" progId="Visio.Drawing.11">
                  <p:embed/>
                </p:oleObj>
              </mc:Choice>
              <mc:Fallback>
                <p:oleObj name="Visio" r:id="rId1" imgW="4080510" imgH="23380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 r="7140"/>
                      <a:stretch>
                        <a:fillRect/>
                      </a:stretch>
                    </p:blipFill>
                    <p:spPr bwMode="auto">
                      <a:xfrm>
                        <a:off x="567589" y="1916831"/>
                        <a:ext cx="6874538" cy="43319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611560" y="3140968"/>
            <a:ext cx="6768752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5576" y="4869160"/>
            <a:ext cx="6624736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1560" y="4005064"/>
            <a:ext cx="6768752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63688" y="1916831"/>
            <a:ext cx="0" cy="4267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B6576-01A9-488F-8117-177152A9F99C}" type="slidenum">
              <a:rPr lang="en-US" altLang="zh-CN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1606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83651" name="Object 2"/>
          <p:cNvGraphicFramePr>
            <a:graphicFrameLocks noChangeAspect="1"/>
          </p:cNvGraphicFramePr>
          <p:nvPr/>
        </p:nvGraphicFramePr>
        <p:xfrm>
          <a:off x="541089" y="964083"/>
          <a:ext cx="8207375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Visio" r:id="rId1" imgW="3844290" imgH="2425065" progId="Visio.Drawing.11">
                  <p:embed/>
                </p:oleObj>
              </mc:Choice>
              <mc:Fallback>
                <p:oleObj name="Visio" r:id="rId1" imgW="3844290" imgH="24250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 r="10429" b="10840"/>
                      <a:stretch>
                        <a:fillRect/>
                      </a:stretch>
                    </p:blipFill>
                    <p:spPr bwMode="auto">
                      <a:xfrm>
                        <a:off x="541089" y="964083"/>
                        <a:ext cx="8207375" cy="512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7584" y="330739"/>
            <a:ext cx="727280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/>
                <a:ea typeface="等线"/>
                <a:cs typeface="+mn-ea"/>
                <a:sym typeface="+mn-lt"/>
              </a:rPr>
              <a:t>第四步，画出连接图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/>
              <a:ea typeface="等线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BF0B7-1581-4DE9-B227-4D83AF6867AC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某容量为 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256MB </a:t>
            </a:r>
            <a:r>
              <a:rPr lang="zh-CN" altLang="en-US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的存储器由若干 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4M×8 </a:t>
            </a:r>
            <a:r>
              <a:rPr lang="zh-CN" altLang="en-US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位的 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DRAM </a:t>
            </a:r>
            <a:r>
              <a:rPr lang="zh-CN" altLang="en-US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芯片构成，该 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DRAM </a:t>
            </a:r>
            <a:r>
              <a:rPr lang="zh-CN" altLang="en-US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芯片的 地址引脚和数据引脚总数是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    )</a:t>
            </a:r>
            <a:endParaRPr lang="zh-CN" altLang="en-US" sz="2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19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22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30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36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1" compatLnSpc="1"/>
          <a:lstStyle/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16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存储器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重点</a:t>
            </a:r>
            <a:r>
              <a:rPr lang="zh-CN" altLang="en-US" dirty="0">
                <a:cs typeface="+mn-ea"/>
                <a:sym typeface="+mn-lt"/>
              </a:rPr>
              <a:t>）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cs typeface="+mn-ea"/>
                <a:sym typeface="+mn-lt"/>
              </a:rPr>
              <a:t>Cache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功能</a:t>
            </a:r>
            <a:endParaRPr lang="zh-CN" altLang="en-US" sz="28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 eaLnBrk="1" hangingPunct="1"/>
            <a:r>
              <a:rPr lang="zh-CN" altLang="en-US" sz="2400" b="1" dirty="0">
                <a:cs typeface="+mn-ea"/>
                <a:sym typeface="+mn-lt"/>
              </a:rPr>
              <a:t>介于</a:t>
            </a:r>
            <a:r>
              <a:rPr lang="en-US" altLang="zh-CN" sz="2400" b="1" dirty="0">
                <a:cs typeface="+mn-ea"/>
                <a:sym typeface="+mn-lt"/>
              </a:rPr>
              <a:t>CPU</a:t>
            </a:r>
            <a:r>
              <a:rPr lang="zh-CN" altLang="en-US" sz="2400" b="1" dirty="0">
                <a:cs typeface="+mn-ea"/>
                <a:sym typeface="+mn-lt"/>
              </a:rPr>
              <a:t>和主存之间、小容量存储器</a:t>
            </a:r>
            <a:endParaRPr lang="zh-CN" altLang="en-US" sz="2400" b="1" dirty="0">
              <a:cs typeface="+mn-ea"/>
              <a:sym typeface="+mn-lt"/>
            </a:endParaRPr>
          </a:p>
          <a:p>
            <a:pPr lvl="1" eaLnBrk="1" hangingPunct="1"/>
            <a:r>
              <a:rPr lang="zh-CN" altLang="en-US" sz="2400" b="1" dirty="0">
                <a:cs typeface="+mn-ea"/>
                <a:sym typeface="+mn-lt"/>
              </a:rPr>
              <a:t>存取速度比主存快、采用高速的</a:t>
            </a:r>
            <a:r>
              <a:rPr lang="en-US" altLang="zh-CN" sz="2400" b="1" dirty="0">
                <a:cs typeface="+mn-ea"/>
                <a:sym typeface="+mn-lt"/>
              </a:rPr>
              <a:t>SRAM</a:t>
            </a:r>
            <a:r>
              <a:rPr lang="zh-CN" altLang="en-US" sz="2400" b="1" dirty="0">
                <a:cs typeface="+mn-ea"/>
                <a:sym typeface="+mn-lt"/>
              </a:rPr>
              <a:t>构成</a:t>
            </a:r>
            <a:endParaRPr lang="en-US" altLang="zh-CN" sz="2400" b="1" dirty="0">
              <a:cs typeface="+mn-ea"/>
              <a:sym typeface="+mn-lt"/>
            </a:endParaRPr>
          </a:p>
          <a:p>
            <a:pPr eaLnBrk="1" hangingPunct="1"/>
            <a:r>
              <a:rPr lang="zh-CN" altLang="en-US" sz="2800" b="1" dirty="0">
                <a:cs typeface="+mn-ea"/>
                <a:sym typeface="+mn-lt"/>
              </a:rPr>
              <a:t>为什么要引入</a:t>
            </a:r>
            <a:r>
              <a:rPr lang="en-US" altLang="zh-CN" sz="2800" b="1" dirty="0">
                <a:cs typeface="+mn-ea"/>
                <a:sym typeface="+mn-lt"/>
              </a:rPr>
              <a:t>Cache</a:t>
            </a:r>
            <a:r>
              <a:rPr lang="zh-CN" altLang="en-US" sz="2800" b="1" dirty="0">
                <a:cs typeface="+mn-ea"/>
                <a:sym typeface="+mn-lt"/>
              </a:rPr>
              <a:t>？</a:t>
            </a:r>
            <a:endParaRPr lang="zh-CN" altLang="en-US" sz="2800" b="1" dirty="0">
              <a:cs typeface="+mn-ea"/>
              <a:sym typeface="+mn-lt"/>
            </a:endParaRPr>
          </a:p>
          <a:p>
            <a:pPr lvl="1" eaLnBrk="1" hangingPunct="1"/>
            <a:r>
              <a:rPr lang="zh-CN" altLang="en-US" sz="2400" dirty="0">
                <a:cs typeface="+mn-ea"/>
                <a:sym typeface="+mn-lt"/>
              </a:rPr>
              <a:t>解决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和主存之间的速度不匹配问题</a:t>
            </a:r>
            <a:endParaRPr lang="en-US" altLang="zh-CN" sz="2400" dirty="0">
              <a:cs typeface="+mn-ea"/>
              <a:sym typeface="+mn-lt"/>
            </a:endParaRPr>
          </a:p>
          <a:p>
            <a:pPr lvl="1" eaLnBrk="1" hangingPunct="1"/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功能全由硬件调度，对用户透明</a:t>
            </a:r>
            <a:endParaRPr lang="en-US" altLang="zh-CN" sz="2400" dirty="0">
              <a:cs typeface="+mn-ea"/>
              <a:sym typeface="+mn-lt"/>
            </a:endParaRPr>
          </a:p>
          <a:p>
            <a:pPr eaLnBrk="1" hangingPunct="1"/>
            <a:r>
              <a:rPr lang="zh-CN" altLang="en-US" sz="2800" b="1" dirty="0">
                <a:cs typeface="+mn-ea"/>
                <a:sym typeface="+mn-lt"/>
              </a:rPr>
              <a:t>程序的局部性原理</a:t>
            </a:r>
            <a:endParaRPr lang="zh-CN" altLang="en-US" sz="2800" b="1" dirty="0">
              <a:cs typeface="+mn-ea"/>
              <a:sym typeface="+mn-lt"/>
            </a:endParaRPr>
          </a:p>
          <a:p>
            <a:pPr lvl="1" eaLnBrk="1" hangingPunct="1"/>
            <a:r>
              <a:rPr lang="zh-CN" altLang="en-US" sz="2400" dirty="0">
                <a:cs typeface="+mn-ea"/>
                <a:sym typeface="+mn-lt"/>
              </a:rPr>
              <a:t>时间局部性、空间局部性</a:t>
            </a:r>
            <a:endParaRPr lang="en-US" altLang="zh-CN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+mn-ea"/>
                <a:cs typeface="+mn-ea"/>
                <a:sym typeface="+mn-lt"/>
              </a:rPr>
              <a:t>cache基本原理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30725"/>
          </a:xfrm>
        </p:spPr>
        <p:txBody>
          <a:bodyPr/>
          <a:lstStyle/>
          <a:p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与</a:t>
            </a:r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之间的数据交换是以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字</a:t>
            </a:r>
            <a:r>
              <a:rPr lang="zh-CN" altLang="en-US" sz="2400" dirty="0">
                <a:cs typeface="+mn-ea"/>
                <a:sym typeface="+mn-lt"/>
              </a:rPr>
              <a:t>为单位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与主存之间的数据交换是以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块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行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为单位</a:t>
            </a:r>
            <a:endParaRPr lang="zh-CN" altLang="en-US" sz="2400" dirty="0">
              <a:cs typeface="+mn-ea"/>
              <a:sym typeface="+mn-lt"/>
            </a:endParaRPr>
          </a:p>
          <a:p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r="7625" b="4498"/>
          <a:stretch>
            <a:fillRect/>
          </a:stretch>
        </p:blipFill>
        <p:spPr bwMode="auto">
          <a:xfrm>
            <a:off x="4000375" y="1052413"/>
            <a:ext cx="496411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性能计算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命中率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平均访问时间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kumimoji="1" lang="en-US" altLang="zh-CN" sz="28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𝒉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𝒄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d>
                      <m:dPr>
                        <m:ctrlP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𝒉</m:t>
                        </m:r>
                      </m:e>
                    </m:d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效率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𝑒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kumimoji="1" lang="en-US" altLang="zh-CN" sz="28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ℎ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ℎ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主存与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的地址映射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>
                <a:cs typeface="+mn-ea"/>
                <a:sym typeface="+mn-lt"/>
              </a:rPr>
              <a:t>Cache</a:t>
            </a:r>
            <a:r>
              <a:rPr kumimoji="1" lang="zh-CN" altLang="en-US" sz="3200" dirty="0">
                <a:cs typeface="+mn-ea"/>
                <a:sym typeface="+mn-lt"/>
              </a:rPr>
              <a:t>保存的内容只是主存内容的一个</a:t>
            </a:r>
            <a:r>
              <a:rPr kumimoji="1"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子集</a:t>
            </a:r>
            <a:endParaRPr kumimoji="1" lang="en-US" altLang="zh-CN" sz="3200" b="1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kumimoji="1" lang="en-US" altLang="zh-CN" sz="3200" b="1" dirty="0">
                <a:cs typeface="+mn-ea"/>
                <a:sym typeface="+mn-lt"/>
              </a:rPr>
              <a:t>Cache</a:t>
            </a:r>
            <a:r>
              <a:rPr kumimoji="1" lang="zh-CN" altLang="en-US" sz="3200" b="1" dirty="0">
                <a:cs typeface="+mn-ea"/>
                <a:sym typeface="+mn-lt"/>
              </a:rPr>
              <a:t>按照内容编址，主存线性编址</a:t>
            </a:r>
            <a:endParaRPr kumimoji="1" lang="en-US" altLang="zh-CN" sz="3200" b="1" dirty="0">
              <a:cs typeface="+mn-ea"/>
              <a:sym typeface="+mn-lt"/>
            </a:endParaRPr>
          </a:p>
          <a:p>
            <a:pPr eaLnBrk="1"/>
            <a:r>
              <a:rPr lang="en-US" altLang="zh-CN" sz="3200" b="1" dirty="0">
                <a:solidFill>
                  <a:srgbClr val="FF0066"/>
                </a:solidFill>
                <a:cs typeface="+mn-ea"/>
                <a:sym typeface="+mn-lt"/>
              </a:rPr>
              <a:t>CPU</a:t>
            </a:r>
            <a:r>
              <a:rPr lang="zh-CN" altLang="en-US" sz="3200" b="1" dirty="0">
                <a:solidFill>
                  <a:srgbClr val="FF0066"/>
                </a:solidFill>
                <a:cs typeface="+mn-ea"/>
                <a:sym typeface="+mn-lt"/>
              </a:rPr>
              <a:t>用内存地址去访问</a:t>
            </a:r>
            <a:r>
              <a:rPr lang="en-US" altLang="zh-CN" sz="3200" b="1" dirty="0">
                <a:solidFill>
                  <a:srgbClr val="FF0066"/>
                </a:solidFill>
                <a:cs typeface="+mn-ea"/>
                <a:sym typeface="+mn-lt"/>
              </a:rPr>
              <a:t>Cache</a:t>
            </a:r>
            <a:endParaRPr lang="zh-CN" altLang="en-US" sz="3200" b="1" dirty="0">
              <a:solidFill>
                <a:srgbClr val="FF0066"/>
              </a:solidFill>
              <a:cs typeface="+mn-ea"/>
              <a:sym typeface="+mn-lt"/>
            </a:endParaRPr>
          </a:p>
          <a:p>
            <a:pPr eaLnBrk="1"/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必须应用某种方法，把主存的地址定位到</a:t>
            </a:r>
            <a:r>
              <a:rPr lang="en-US" altLang="zh-CN" sz="3200" b="1" dirty="0">
                <a:solidFill>
                  <a:srgbClr val="000000"/>
                </a:solidFill>
                <a:cs typeface="+mn-ea"/>
                <a:sym typeface="+mn-lt"/>
              </a:rPr>
              <a:t>Cache</a:t>
            </a: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中的确切位置</a:t>
            </a:r>
            <a:r>
              <a:rPr lang="en-US" altLang="zh-CN" sz="3200" b="1" dirty="0">
                <a:solidFill>
                  <a:srgbClr val="000000"/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地址映射</a:t>
            </a:r>
            <a:endParaRPr lang="zh-CN" altLang="en-US" sz="32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的四个问题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SzPct val="90000"/>
            </a:pP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当把一个块调入</a:t>
            </a:r>
            <a:r>
              <a:rPr lang="en-US" altLang="zh-CN" sz="2800" dirty="0">
                <a:solidFill>
                  <a:schemeClr val="hlink"/>
                </a:solidFill>
                <a:cs typeface="+mn-ea"/>
                <a:sym typeface="+mn-lt"/>
              </a:rPr>
              <a:t>cache</a:t>
            </a: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时，可以放在哪个位置</a:t>
            </a:r>
            <a:r>
              <a:rPr lang="en-US" altLang="zh-CN" sz="2800" dirty="0">
                <a:solidFill>
                  <a:schemeClr val="hlink"/>
                </a:solidFill>
                <a:cs typeface="+mn-ea"/>
                <a:sym typeface="+mn-lt"/>
              </a:rPr>
              <a:t>?   </a:t>
            </a:r>
            <a:r>
              <a:rPr lang="zh-CN" altLang="en-US" sz="2800" dirty="0">
                <a:cs typeface="+mn-ea"/>
                <a:sym typeface="+mn-lt"/>
              </a:rPr>
              <a:t>（映射方式）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10000"/>
              </a:lnSpc>
              <a:buSzPct val="90000"/>
            </a:pPr>
            <a:r>
              <a:rPr kumimoji="1" lang="zh-CN" altLang="en-US" sz="2400" b="1" dirty="0">
                <a:solidFill>
                  <a:srgbClr val="FF0033"/>
                </a:solidFill>
                <a:cs typeface="+mn-ea"/>
                <a:sym typeface="+mn-lt"/>
              </a:rPr>
              <a:t>全相联、</a:t>
            </a:r>
            <a:r>
              <a:rPr kumimoji="1"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直接映射、组相联</a:t>
            </a:r>
            <a:r>
              <a:rPr kumimoji="1" lang="zh-CN" altLang="en-US" sz="2400" dirty="0">
                <a:cs typeface="+mn-ea"/>
                <a:sym typeface="+mn-lt"/>
              </a:rPr>
              <a:t> </a:t>
            </a:r>
            <a:endParaRPr lang="zh-CN" altLang="en-US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Pct val="90000"/>
            </a:pP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当所要访问的地址在</a:t>
            </a:r>
            <a:r>
              <a:rPr lang="en-US" altLang="zh-CN" sz="2800" dirty="0">
                <a:solidFill>
                  <a:schemeClr val="hlink"/>
                </a:solidFill>
                <a:cs typeface="+mn-ea"/>
                <a:sym typeface="+mn-lt"/>
              </a:rPr>
              <a:t>cache</a:t>
            </a: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中时，如何找到该地址</a:t>
            </a:r>
            <a:r>
              <a:rPr lang="en-US" altLang="zh-CN" sz="2800" dirty="0">
                <a:solidFill>
                  <a:schemeClr val="hlink"/>
                </a:solidFill>
                <a:cs typeface="+mn-ea"/>
                <a:sym typeface="+mn-lt"/>
              </a:rPr>
              <a:t>?</a:t>
            </a:r>
            <a:r>
              <a:rPr lang="zh-CN" altLang="en-US" sz="2800" dirty="0">
                <a:cs typeface="+mn-ea"/>
                <a:sym typeface="+mn-lt"/>
              </a:rPr>
              <a:t>（查找算法</a:t>
            </a:r>
            <a:r>
              <a:rPr lang="en-US" altLang="zh-CN" sz="2800" dirty="0">
                <a:cs typeface="+mn-ea"/>
                <a:sym typeface="+mn-lt"/>
              </a:rPr>
              <a:t>-</a:t>
            </a:r>
            <a:r>
              <a:rPr lang="zh-CN" altLang="en-US" sz="2800" dirty="0">
                <a:cs typeface="+mn-ea"/>
                <a:sym typeface="+mn-lt"/>
              </a:rPr>
              <a:t>地址变换）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Pct val="90000"/>
            </a:pP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当发生失效时，应替换哪一行？</a:t>
            </a:r>
            <a:r>
              <a:rPr lang="zh-CN" altLang="en-US" sz="2800" dirty="0">
                <a:cs typeface="+mn-ea"/>
                <a:sym typeface="+mn-lt"/>
              </a:rPr>
              <a:t>（替换算法）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Pct val="90000"/>
            </a:pPr>
            <a:r>
              <a:rPr lang="zh-CN" altLang="en-US" sz="2800" dirty="0">
                <a:solidFill>
                  <a:schemeClr val="hlink"/>
                </a:solidFill>
                <a:cs typeface="+mn-ea"/>
                <a:sym typeface="+mn-lt"/>
              </a:rPr>
              <a:t>当进行写访问时，应进行哪些操作</a:t>
            </a:r>
            <a:r>
              <a:rPr lang="en-US" altLang="zh-CN" sz="2800" dirty="0">
                <a:solidFill>
                  <a:schemeClr val="hlink"/>
                </a:solidFill>
                <a:cs typeface="+mn-ea"/>
                <a:sym typeface="+mn-lt"/>
              </a:rPr>
              <a:t>?</a:t>
            </a:r>
            <a:r>
              <a:rPr lang="zh-CN" altLang="en-US" sz="2800" dirty="0">
                <a:cs typeface="+mn-ea"/>
                <a:sym typeface="+mn-lt"/>
              </a:rPr>
              <a:t>（写策略）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SzPct val="90000"/>
            </a:pPr>
            <a:r>
              <a:rPr lang="zh-CN" altLang="en-US" sz="2400" dirty="0">
                <a:cs typeface="+mn-ea"/>
                <a:sym typeface="+mn-lt"/>
              </a:rPr>
              <a:t>保证数据的一致性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计算机系统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630" indent="-341630" eaLnBrk="1" hangingPunct="1">
              <a:lnSpc>
                <a:spcPct val="90000"/>
              </a:lnSpc>
            </a:pPr>
            <a:r>
              <a:rPr lang="zh-CN" altLang="en-US" sz="3600" dirty="0">
                <a:cs typeface="+mn-ea"/>
                <a:sym typeface="+mn-lt"/>
              </a:rPr>
              <a:t>计算机系统：软件和硬件</a:t>
            </a:r>
            <a:endParaRPr lang="en-US" altLang="zh-CN" sz="3600" dirty="0">
              <a:cs typeface="+mn-ea"/>
              <a:sym typeface="+mn-lt"/>
            </a:endParaRPr>
          </a:p>
          <a:p>
            <a:pPr marL="341630" indent="-341630" eaLnBrk="1" hangingPunct="1">
              <a:lnSpc>
                <a:spcPct val="90000"/>
              </a:lnSpc>
            </a:pPr>
            <a:r>
              <a:rPr lang="zh-CN" altLang="en-US" sz="3600" dirty="0">
                <a:cs typeface="+mn-ea"/>
                <a:sym typeface="+mn-lt"/>
              </a:rPr>
              <a:t>软件的发展演变</a:t>
            </a:r>
            <a:endParaRPr lang="en-US" altLang="zh-CN" sz="3600" dirty="0">
              <a:cs typeface="+mn-ea"/>
              <a:sym typeface="+mn-lt"/>
            </a:endParaRPr>
          </a:p>
          <a:p>
            <a:pPr marL="668655" lvl="1" indent="-341630" eaLnBrk="1" hangingPunct="1">
              <a:lnSpc>
                <a:spcPct val="90000"/>
              </a:lnSpc>
            </a:pPr>
            <a:r>
              <a:rPr lang="zh-CN" altLang="en-US" sz="3200" dirty="0">
                <a:cs typeface="+mn-ea"/>
                <a:sym typeface="+mn-lt"/>
              </a:rPr>
              <a:t>手编程序：机器语言程序</a:t>
            </a:r>
            <a:endParaRPr lang="zh-CN" altLang="en-US" sz="3200" dirty="0">
              <a:cs typeface="+mn-ea"/>
              <a:sym typeface="+mn-lt"/>
            </a:endParaRPr>
          </a:p>
          <a:p>
            <a:pPr marL="668655" lvl="1" indent="-341630" eaLnBrk="1" hangingPunct="1">
              <a:lnSpc>
                <a:spcPct val="90000"/>
              </a:lnSpc>
            </a:pPr>
            <a:r>
              <a:rPr lang="zh-CN" altLang="en-US" sz="3200" dirty="0">
                <a:cs typeface="+mn-ea"/>
                <a:sym typeface="+mn-lt"/>
              </a:rPr>
              <a:t>汇编程序：汇编程序汇编</a:t>
            </a:r>
            <a:endParaRPr lang="zh-CN" altLang="en-US" sz="3200" dirty="0">
              <a:cs typeface="+mn-ea"/>
              <a:sym typeface="+mn-lt"/>
            </a:endParaRPr>
          </a:p>
          <a:p>
            <a:pPr marL="668655" lvl="1" indent="-341630" eaLnBrk="1" hangingPunct="1">
              <a:lnSpc>
                <a:spcPct val="90000"/>
              </a:lnSpc>
            </a:pPr>
            <a:r>
              <a:rPr lang="zh-CN" altLang="en-US" sz="3200" dirty="0">
                <a:cs typeface="+mn-ea"/>
                <a:sym typeface="+mn-lt"/>
              </a:rPr>
              <a:t>高级程序：算法语言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高级语言，</a:t>
            </a:r>
            <a:endParaRPr lang="zh-CN" altLang="en-US" sz="3200" dirty="0">
              <a:cs typeface="+mn-ea"/>
              <a:sym typeface="+mn-lt"/>
            </a:endParaRPr>
          </a:p>
          <a:p>
            <a:pPr marL="1021080" lvl="2" indent="-341630" eaLnBrk="1" hangingPunct="1">
              <a:lnSpc>
                <a:spcPct val="90000"/>
              </a:lnSpc>
            </a:pPr>
            <a:r>
              <a:rPr lang="zh-CN" altLang="en-US" sz="2800" dirty="0">
                <a:cs typeface="+mn-ea"/>
                <a:sym typeface="+mn-lt"/>
              </a:rPr>
              <a:t>编译、解释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3B545-FB0C-4321-814C-9B1CD048B44F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0E900-6AEE-4320-8B44-6A7187BDA7BC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全相联的映射方式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将</a:t>
            </a:r>
            <a:r>
              <a:rPr lang="zh-CN" altLang="en-US" dirty="0">
                <a:solidFill>
                  <a:srgbClr val="7030A0"/>
                </a:solidFill>
                <a:cs typeface="+mn-ea"/>
                <a:sym typeface="+mn-lt"/>
              </a:rPr>
              <a:t>主存地址</a:t>
            </a:r>
            <a:r>
              <a:rPr lang="en-US" altLang="zh-CN" dirty="0">
                <a:solidFill>
                  <a:srgbClr val="7030A0"/>
                </a:solidFill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cs typeface="+mn-ea"/>
                <a:sym typeface="+mn-lt"/>
              </a:rPr>
              <a:t>s+w</a:t>
            </a:r>
            <a:r>
              <a:rPr lang="en-US" altLang="zh-CN" dirty="0">
                <a:solidFill>
                  <a:srgbClr val="7030A0"/>
                </a:solidFill>
                <a:cs typeface="+mn-ea"/>
                <a:sym typeface="+mn-lt"/>
              </a:rPr>
              <a:t>)</a:t>
            </a:r>
            <a:r>
              <a:rPr lang="zh-CN" altLang="en-US" dirty="0">
                <a:cs typeface="+mn-ea"/>
                <a:sym typeface="+mn-lt"/>
              </a:rPr>
              <a:t>分为两部分：</a:t>
            </a:r>
            <a:endParaRPr lang="zh-CN" altLang="en-US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块地址（块号）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altLang="en-US" dirty="0">
                <a:cs typeface="+mn-ea"/>
                <a:sym typeface="+mn-lt"/>
              </a:rPr>
              <a:t>位；</a:t>
            </a:r>
            <a:endParaRPr lang="zh-CN" altLang="en-US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块内偏移（</a:t>
            </a:r>
            <a:r>
              <a:rPr lang="en-US" altLang="zh-CN" dirty="0">
                <a:cs typeface="+mn-ea"/>
                <a:sym typeface="+mn-lt"/>
              </a:rPr>
              <a:t>offset</a:t>
            </a:r>
            <a:r>
              <a:rPr lang="zh-CN" altLang="en-US" dirty="0">
                <a:cs typeface="+mn-ea"/>
                <a:sym typeface="+mn-lt"/>
              </a:rPr>
              <a:t>）</a:t>
            </a:r>
            <a:r>
              <a:rPr lang="en-US" altLang="zh-CN" dirty="0">
                <a:cs typeface="+mn-ea"/>
                <a:sym typeface="+mn-lt"/>
              </a:rPr>
              <a:t>w</a:t>
            </a:r>
            <a:r>
              <a:rPr lang="zh-CN" altLang="en-US" dirty="0">
                <a:cs typeface="+mn-ea"/>
                <a:sym typeface="+mn-lt"/>
              </a:rPr>
              <a:t>位；</a:t>
            </a:r>
            <a:endParaRPr lang="en-US" altLang="zh-CN" dirty="0">
              <a:cs typeface="+mn-ea"/>
              <a:sym typeface="+mn-lt"/>
            </a:endParaRPr>
          </a:p>
          <a:p>
            <a:pPr eaLnBrk="1"/>
            <a:r>
              <a:rPr lang="zh-CN" altLang="en-US" dirty="0">
                <a:cs typeface="+mn-ea"/>
                <a:sym typeface="+mn-lt"/>
              </a:rPr>
              <a:t>映射方法：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多对多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 eaLnBrk="1"/>
            <a:r>
              <a:rPr lang="zh-CN" altLang="en-US" dirty="0">
                <a:cs typeface="+mn-ea"/>
                <a:sym typeface="+mn-lt"/>
              </a:rPr>
              <a:t>主存一个块可以放到</a:t>
            </a:r>
            <a:r>
              <a:rPr lang="en-US" altLang="zh-CN" dirty="0">
                <a:cs typeface="+mn-ea"/>
                <a:sym typeface="+mn-lt"/>
              </a:rPr>
              <a:t>Cache</a:t>
            </a:r>
            <a:r>
              <a:rPr lang="zh-CN" altLang="en-US" dirty="0">
                <a:cs typeface="+mn-ea"/>
                <a:sym typeface="+mn-lt"/>
              </a:rPr>
              <a:t>任一行</a:t>
            </a:r>
            <a:endParaRPr lang="zh-CN" altLang="en-US" dirty="0">
              <a:cs typeface="+mn-ea"/>
              <a:sym typeface="+mn-lt"/>
            </a:endParaRP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pPr lvl="1"/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503A8-FDF4-45C0-9BA5-9711F752B279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5147494" y="2627486"/>
            <a:ext cx="1800225" cy="402291"/>
          </a:xfrm>
          <a:prstGeom prst="rect">
            <a:avLst/>
          </a:prstGeom>
          <a:solidFill>
            <a:srgbClr val="FFFF99">
              <a:alpha val="63136"/>
            </a:srgbClr>
          </a:solidFill>
          <a:ln w="38100" algn="ctr">
            <a:solidFill>
              <a:srgbClr val="3333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SzPct val="80000"/>
              <a:buFont typeface="Arial" panose="020B0604020202090204" pitchFamily="34" charset="0"/>
              <a:buChar char="›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s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503050405090304" pitchFamily="18" charset="0"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XXXX 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XXXX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6947718" y="2627486"/>
            <a:ext cx="1872183" cy="402291"/>
          </a:xfrm>
          <a:prstGeom prst="rect">
            <a:avLst/>
          </a:prstGeom>
          <a:solidFill>
            <a:srgbClr val="FFFF99">
              <a:alpha val="63136"/>
            </a:srgbClr>
          </a:solidFill>
          <a:ln w="38100" algn="ctr">
            <a:solidFill>
              <a:srgbClr val="3333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SzPct val="80000"/>
              <a:buFont typeface="Arial" panose="020B0604020202090204" pitchFamily="34" charset="0"/>
              <a:buChar char="›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s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503050405090304" pitchFamily="18" charset="0"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XX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5076056" y="2124248"/>
            <a:ext cx="36718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6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SzPct val="80000"/>
              <a:buFont typeface="Arial" panose="020B0604020202090204" pitchFamily="34" charset="0"/>
              <a:buChar char="›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s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503050405090304" pitchFamily="18" charset="0"/>
              <a:buNone/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主存地址：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5147493" y="3060873"/>
            <a:ext cx="3672407" cy="371513"/>
          </a:xfrm>
          <a:prstGeom prst="rect">
            <a:avLst/>
          </a:prstGeom>
          <a:solidFill>
            <a:srgbClr val="99CCFF">
              <a:alpha val="6313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SzPct val="80000"/>
              <a:buFont typeface="Arial" panose="020B0604020202090204" pitchFamily="34" charset="0"/>
              <a:buChar char="›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s"/>
              <a:defRPr sz="3200">
                <a:solidFill>
                  <a:srgbClr val="000066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anose="05000000000000000000" pitchFamily="2" charset="2"/>
              <a:buChar char="§"/>
              <a:defRPr sz="24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503050405090304" pitchFamily="18" charset="0"/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块号（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位）       块内偏移（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位）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8946" y="4269907"/>
            <a:ext cx="7273454" cy="2153187"/>
            <a:chOff x="898946" y="3137594"/>
            <a:chExt cx="6408738" cy="3290252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898947" y="4098921"/>
              <a:ext cx="4032250" cy="1588987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tag</a:t>
              </a:r>
              <a:endParaRPr lang="en-US" altLang="zh-CN" sz="2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标记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lang="zh-CN" altLang="en-US" sz="20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931197" y="4098921"/>
              <a:ext cx="2376487" cy="1588987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块内偏移</a:t>
              </a:r>
              <a:b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字地址</a:t>
              </a:r>
              <a:endParaRPr lang="en-US" altLang="zh-CN" sz="2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w</a:t>
              </a:r>
              <a:r>
                <a:rPr lang="zh-CN" altLang="en-US" sz="20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AutoShape 8"/>
            <p:cNvSpPr/>
            <p:nvPr/>
          </p:nvSpPr>
          <p:spPr bwMode="auto">
            <a:xfrm rot="5400000">
              <a:off x="3932723" y="611247"/>
              <a:ext cx="341184" cy="6408737"/>
            </a:xfrm>
            <a:prstGeom prst="leftBrace">
              <a:avLst>
                <a:gd name="adj1" fmla="val 14486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988098" y="3137594"/>
              <a:ext cx="1943100" cy="61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内存地址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AutoShape 10"/>
            <p:cNvSpPr/>
            <p:nvPr/>
          </p:nvSpPr>
          <p:spPr bwMode="auto">
            <a:xfrm rot="16200000" flipV="1">
              <a:off x="2880202" y="3886335"/>
              <a:ext cx="141326" cy="3960663"/>
            </a:xfrm>
            <a:prstGeom prst="leftBrace">
              <a:avLst>
                <a:gd name="adj1" fmla="val 15281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834853" y="5860143"/>
              <a:ext cx="3096344" cy="567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块地址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块号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)</a:t>
              </a:r>
              <a:r>
                <a:rPr lang="en-US" altLang="zh-CN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lang="zh-CN" altLang="en-US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直接映射方式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是一种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多对一</a:t>
            </a:r>
            <a:r>
              <a:rPr lang="zh-CN" altLang="en-US" dirty="0">
                <a:cs typeface="+mn-ea"/>
                <a:sym typeface="+mn-lt"/>
              </a:rPr>
              <a:t>的映射关系，</a:t>
            </a:r>
            <a:r>
              <a:rPr lang="zh-CN" altLang="en-US" b="1" dirty="0">
                <a:solidFill>
                  <a:srgbClr val="0066FF"/>
                </a:solidFill>
                <a:cs typeface="+mn-ea"/>
                <a:sym typeface="+mn-lt"/>
              </a:rPr>
              <a:t>一个主存块只能映射到</a:t>
            </a:r>
            <a:r>
              <a:rPr lang="en-US" altLang="zh-CN" b="1" dirty="0">
                <a:solidFill>
                  <a:srgbClr val="0066FF"/>
                </a:solidFill>
                <a:cs typeface="+mn-ea"/>
                <a:sym typeface="+mn-lt"/>
              </a:rPr>
              <a:t>cache</a:t>
            </a:r>
            <a:r>
              <a:rPr lang="zh-CN" altLang="en-US" b="1" dirty="0">
                <a:solidFill>
                  <a:srgbClr val="0066FF"/>
                </a:solidFill>
                <a:cs typeface="+mn-ea"/>
                <a:sym typeface="+mn-lt"/>
              </a:rPr>
              <a:t>的一个特定行上</a:t>
            </a:r>
            <a:endParaRPr lang="en-US" altLang="zh-CN" b="1" dirty="0">
              <a:solidFill>
                <a:srgbClr val="0066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503A8-FDF4-45C0-9BA5-9711F752B279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98946" y="3137594"/>
            <a:ext cx="6408738" cy="3276501"/>
            <a:chOff x="898946" y="3137594"/>
            <a:chExt cx="6408738" cy="3276501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898947" y="4098921"/>
              <a:ext cx="2016125" cy="1418311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en-US" altLang="zh-CN" sz="2800" dirty="0">
                  <a:latin typeface="+mn-lt"/>
                  <a:ea typeface="+mn-ea"/>
                  <a:cs typeface="+mn-ea"/>
                  <a:sym typeface="+mn-lt"/>
                </a:rPr>
                <a:t>tag</a:t>
              </a:r>
              <a:endParaRPr lang="en-US" altLang="zh-CN" sz="28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zh-CN" altLang="en-US" sz="2800" dirty="0">
                  <a:latin typeface="+mn-lt"/>
                  <a:ea typeface="+mn-ea"/>
                  <a:cs typeface="+mn-ea"/>
                  <a:sym typeface="+mn-lt"/>
                </a:rPr>
                <a:t>标记</a:t>
              </a:r>
              <a:endParaRPr lang="en-US" altLang="zh-CN" sz="2800" dirty="0"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s-r</a:t>
              </a:r>
              <a:r>
                <a:rPr lang="zh-CN" altLang="en-US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2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915072" y="4098921"/>
              <a:ext cx="2016125" cy="1418311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en-US" altLang="zh-CN" sz="2800" dirty="0">
                  <a:latin typeface="+mn-lt"/>
                  <a:ea typeface="+mn-ea"/>
                  <a:cs typeface="+mn-ea"/>
                  <a:sym typeface="+mn-lt"/>
                </a:rPr>
                <a:t>index</a:t>
              </a:r>
              <a:endParaRPr lang="en-US" altLang="zh-CN" sz="28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zh-CN" altLang="en-US" sz="2800" dirty="0">
                  <a:latin typeface="+mn-lt"/>
                  <a:ea typeface="+mn-ea"/>
                  <a:cs typeface="+mn-ea"/>
                  <a:sym typeface="+mn-lt"/>
                </a:rPr>
                <a:t>行号</a:t>
              </a:r>
              <a:endParaRPr lang="en-US" altLang="zh-CN" sz="2800" dirty="0"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r</a:t>
              </a:r>
              <a:r>
                <a:rPr lang="zh-CN" altLang="en-US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2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931197" y="4098921"/>
              <a:ext cx="2376487" cy="1418311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sz="2800" dirty="0">
                  <a:latin typeface="+mn-lt"/>
                  <a:ea typeface="+mn-ea"/>
                  <a:cs typeface="+mn-ea"/>
                  <a:sym typeface="+mn-lt"/>
                </a:rPr>
                <a:t>块内偏移</a:t>
              </a:r>
              <a:br>
                <a:rPr lang="en-US" altLang="zh-CN" sz="2800" dirty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2800" dirty="0">
                  <a:latin typeface="+mn-lt"/>
                  <a:ea typeface="+mn-ea"/>
                  <a:cs typeface="+mn-ea"/>
                  <a:sym typeface="+mn-lt"/>
                </a:rPr>
                <a:t>字地址</a:t>
              </a:r>
              <a:endParaRPr lang="en-US" altLang="zh-CN" sz="28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w</a:t>
              </a:r>
              <a:r>
                <a:rPr lang="zh-CN" altLang="en-US" sz="2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sz="2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AutoShape 8"/>
            <p:cNvSpPr/>
            <p:nvPr/>
          </p:nvSpPr>
          <p:spPr bwMode="auto">
            <a:xfrm rot="5400000">
              <a:off x="3932723" y="611247"/>
              <a:ext cx="341184" cy="6408737"/>
            </a:xfrm>
            <a:prstGeom prst="leftBrace">
              <a:avLst>
                <a:gd name="adj1" fmla="val 14486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988098" y="3137594"/>
              <a:ext cx="19431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内存地址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AutoShape 10"/>
            <p:cNvSpPr/>
            <p:nvPr/>
          </p:nvSpPr>
          <p:spPr bwMode="auto">
            <a:xfrm rot="16200000" flipV="1">
              <a:off x="2773770" y="3755120"/>
              <a:ext cx="139429" cy="3889078"/>
            </a:xfrm>
            <a:prstGeom prst="leftBrace">
              <a:avLst>
                <a:gd name="adj1" fmla="val 15281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619673" y="5827138"/>
              <a:ext cx="3096344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块地址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块号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)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组相联映射方式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cs typeface="+mn-ea"/>
                <a:sym typeface="+mn-lt"/>
              </a:rPr>
              <a:t>将</a:t>
            </a:r>
            <a:r>
              <a:rPr lang="en-US" altLang="zh-CN" sz="2800" dirty="0">
                <a:cs typeface="+mn-ea"/>
                <a:sym typeface="+mn-lt"/>
              </a:rPr>
              <a:t>cache</a:t>
            </a:r>
            <a:r>
              <a:rPr lang="zh-CN" altLang="en-US" sz="2800" dirty="0">
                <a:cs typeface="+mn-ea"/>
                <a:sym typeface="+mn-lt"/>
              </a:rPr>
              <a:t>分成</a:t>
            </a:r>
            <a:r>
              <a:rPr lang="en-US" altLang="zh-CN" sz="2800" dirty="0">
                <a:cs typeface="+mn-ea"/>
                <a:sym typeface="+mn-lt"/>
              </a:rPr>
              <a:t>u</a:t>
            </a:r>
            <a:r>
              <a:rPr lang="zh-CN" altLang="en-US" sz="2800" dirty="0">
                <a:cs typeface="+mn-ea"/>
                <a:sym typeface="+mn-lt"/>
              </a:rPr>
              <a:t>组，每组</a:t>
            </a:r>
            <a:r>
              <a:rPr lang="en-US" altLang="zh-CN" sz="2800" dirty="0">
                <a:cs typeface="+mn-ea"/>
                <a:sym typeface="+mn-lt"/>
              </a:rPr>
              <a:t>v</a:t>
            </a:r>
            <a:r>
              <a:rPr lang="zh-CN" altLang="en-US" sz="2800" dirty="0">
                <a:cs typeface="+mn-ea"/>
                <a:sym typeface="+mn-lt"/>
              </a:rPr>
              <a:t>行</a:t>
            </a:r>
            <a:endParaRPr lang="en-US" altLang="zh-CN" sz="2800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rgbClr val="0066FF"/>
                </a:solidFill>
                <a:cs typeface="+mn-ea"/>
                <a:sym typeface="+mn-lt"/>
              </a:rPr>
              <a:t>组间采用直接映射，组内采用全相联映射</a:t>
            </a:r>
            <a:endParaRPr lang="en-US" altLang="zh-CN" sz="2400" b="1" dirty="0">
              <a:solidFill>
                <a:srgbClr val="0066FF"/>
              </a:solidFill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主存中的每一块可以被放置到</a:t>
            </a:r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唯一的一个组</a:t>
            </a:r>
            <a:r>
              <a:rPr lang="zh-CN" altLang="en-US" sz="2400" dirty="0">
                <a:cs typeface="+mn-ea"/>
                <a:sym typeface="+mn-lt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任何一行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6731-546A-4C7E-9F7D-EE3C41ED55B3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8945" y="2927211"/>
            <a:ext cx="6408739" cy="3614667"/>
            <a:chOff x="898945" y="2927211"/>
            <a:chExt cx="6408739" cy="3614667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898947" y="3938821"/>
              <a:ext cx="2016125" cy="1584325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tag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标记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s-d</a:t>
              </a:r>
              <a:r>
                <a:rPr lang="zh-CN" altLang="en-US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915072" y="3938821"/>
              <a:ext cx="2016125" cy="1584325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index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组号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r>
                <a:rPr lang="zh-CN" altLang="en-US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931197" y="3938821"/>
              <a:ext cx="2376487" cy="1584325"/>
            </a:xfrm>
            <a:prstGeom prst="rect">
              <a:avLst/>
            </a:prstGeom>
            <a:solidFill>
              <a:srgbClr val="CCFFCC">
                <a:alpha val="63136"/>
              </a:srgbClr>
            </a:solidFill>
            <a:ln w="38100" algn="ctr">
              <a:solidFill>
                <a:srgbClr val="3399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块内偏移</a:t>
              </a:r>
              <a:b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字地址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spcBef>
                  <a:spcPts val="0"/>
                </a:spcBef>
                <a:buFont typeface="Times New Roman" panose="02020503050405090304" pitchFamily="18" charset="0"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w</a:t>
              </a:r>
              <a:r>
                <a:rPr lang="zh-CN" altLang="en-US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AutoShape 8"/>
            <p:cNvSpPr/>
            <p:nvPr/>
          </p:nvSpPr>
          <p:spPr bwMode="auto">
            <a:xfrm rot="5400000">
              <a:off x="3887229" y="518366"/>
              <a:ext cx="432172" cy="6408737"/>
            </a:xfrm>
            <a:prstGeom prst="leftBrace">
              <a:avLst>
                <a:gd name="adj1" fmla="val 14486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988098" y="2927211"/>
              <a:ext cx="1943098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Times New Roman" panose="02020503050405090304" pitchFamily="18" charset="0"/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内存地址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AutoShape 10"/>
            <p:cNvSpPr/>
            <p:nvPr/>
          </p:nvSpPr>
          <p:spPr bwMode="auto">
            <a:xfrm rot="16200000" flipV="1">
              <a:off x="2827412" y="3738423"/>
              <a:ext cx="175318" cy="4032251"/>
            </a:xfrm>
            <a:prstGeom prst="leftBrace">
              <a:avLst>
                <a:gd name="adj1" fmla="val 15281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Times New Roman" panose="02020503050405090304" pitchFamily="18" charset="0"/>
                <a:buChar char="•"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619673" y="5954921"/>
              <a:ext cx="3096344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6313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SzPct val="80000"/>
                <a:buFont typeface="Arial" panose="020B0604020202090204" pitchFamily="34" charset="0"/>
                <a:buChar char="›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s"/>
                <a:defRPr sz="3200">
                  <a:solidFill>
                    <a:srgbClr val="000066"/>
                  </a:solidFill>
                  <a:latin typeface="Arial" panose="020B060402020209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buFont typeface="Wingdings" panose="05000000000000000000" pitchFamily="2" charset="2"/>
                <a:buChar char="§"/>
                <a:defRPr sz="2400" b="1">
                  <a:solidFill>
                    <a:srgbClr val="000099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块地址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块号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)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位</a:t>
              </a:r>
              <a:endPara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写策略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411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cs typeface="+mn-ea"/>
                <a:sym typeface="+mn-lt"/>
              </a:rPr>
              <a:t>Cache</a:t>
            </a:r>
            <a:r>
              <a:rPr lang="zh-CN" altLang="en-US" sz="2800" b="1" dirty="0">
                <a:cs typeface="+mn-ea"/>
                <a:sym typeface="+mn-lt"/>
              </a:rPr>
              <a:t>的内容</a:t>
            </a:r>
            <a:r>
              <a:rPr kumimoji="1" lang="zh-CN" altLang="en-US" sz="2800" dirty="0">
                <a:cs typeface="+mn-ea"/>
                <a:sym typeface="+mn-lt"/>
              </a:rPr>
              <a:t>应当与主存内容保持一致</a:t>
            </a:r>
            <a:endParaRPr kumimoji="1" lang="en-US" altLang="zh-CN" sz="2800" dirty="0"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cs typeface="+mn-ea"/>
                <a:sym typeface="+mn-lt"/>
              </a:rPr>
              <a:t>三种写策略</a:t>
            </a:r>
            <a:endParaRPr lang="en-US" altLang="zh-CN" sz="2800" b="1" dirty="0"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 dirty="0">
                <a:cs typeface="+mn-ea"/>
                <a:sym typeface="+mn-lt"/>
              </a:rPr>
              <a:t>写回法（</a:t>
            </a:r>
            <a:r>
              <a:rPr lang="en-US" altLang="zh-CN" sz="2400" b="1" dirty="0">
                <a:cs typeface="+mn-ea"/>
                <a:sym typeface="+mn-lt"/>
              </a:rPr>
              <a:t>Write-Back</a:t>
            </a:r>
            <a:r>
              <a:rPr lang="zh-CN" altLang="en-US" sz="2400" b="1" dirty="0">
                <a:cs typeface="+mn-ea"/>
                <a:sym typeface="+mn-lt"/>
              </a:rPr>
              <a:t>）：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修改位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 dirty="0">
                <a:cs typeface="+mn-ea"/>
                <a:sym typeface="+mn-lt"/>
              </a:rPr>
              <a:t>全写法（</a:t>
            </a:r>
            <a:r>
              <a:rPr lang="en-US" altLang="zh-CN" sz="2400" b="1" dirty="0">
                <a:cs typeface="+mn-ea"/>
                <a:sym typeface="+mn-lt"/>
              </a:rPr>
              <a:t>Write-Through</a:t>
            </a:r>
            <a:r>
              <a:rPr lang="zh-CN" altLang="en-US" sz="2400" b="1" dirty="0">
                <a:cs typeface="+mn-ea"/>
                <a:sym typeface="+mn-lt"/>
              </a:rPr>
              <a:t>）</a:t>
            </a:r>
            <a:endParaRPr lang="zh-CN" altLang="en-US" sz="2400" b="1" dirty="0"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 dirty="0">
                <a:cs typeface="+mn-ea"/>
                <a:sym typeface="+mn-lt"/>
              </a:rPr>
              <a:t>写一次法（</a:t>
            </a:r>
            <a:r>
              <a:rPr lang="en-US" altLang="zh-CN" sz="2400" b="1" dirty="0">
                <a:cs typeface="+mn-ea"/>
                <a:sym typeface="+mn-lt"/>
              </a:rPr>
              <a:t>Write-Once</a:t>
            </a:r>
            <a:r>
              <a:rPr lang="zh-CN" altLang="en-US" sz="2400" b="1" dirty="0">
                <a:cs typeface="+mn-ea"/>
                <a:sym typeface="+mn-lt"/>
              </a:rPr>
              <a:t>）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cs typeface="+mn-ea"/>
                <a:sym typeface="+mn-lt"/>
              </a:rPr>
              <a:t>考虑写命中和写不命中</a:t>
            </a:r>
            <a:r>
              <a:rPr lang="zh-CN" altLang="en-US" sz="2800" b="1" dirty="0">
                <a:solidFill>
                  <a:srgbClr val="0066FF"/>
                </a:solidFill>
                <a:cs typeface="+mn-ea"/>
                <a:sym typeface="+mn-lt"/>
              </a:rPr>
              <a:t>两种情况</a:t>
            </a:r>
            <a:r>
              <a:rPr lang="zh-CN" altLang="en-US" sz="2800" b="1" dirty="0">
                <a:cs typeface="+mn-ea"/>
                <a:sym typeface="+mn-lt"/>
              </a:rPr>
              <a:t>下的处理</a:t>
            </a:r>
            <a:endParaRPr lang="en-US" altLang="zh-CN" sz="2800" b="1" dirty="0"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endParaRPr lang="zh-CN" altLang="en-US" sz="24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2F745-EF52-4FDB-84B7-21EB80994926}" type="slidenum">
              <a:rPr lang="en-US" altLang="zh-CN" smtClean="0">
                <a:ea typeface="+mn-ea"/>
                <a:cs typeface="+mn-ea"/>
                <a:sym typeface="+mn-lt"/>
              </a:rPr>
            </a:fld>
            <a:endParaRPr lang="en-US" altLang="zh-CN"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第四章  指令系统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072B9-06A6-491C-AB72-5568F0CF6D6F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BA3BD-38A9-4481-A774-9A4C47AD135E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7543800" cy="828675"/>
          </a:xfrm>
        </p:spPr>
        <p:txBody>
          <a:bodyPr/>
          <a:lstStyle/>
          <a:p>
            <a:pPr eaLnBrk="1" hangingPunct="1"/>
            <a:r>
              <a:rPr lang="zh-CN" altLang="en-US" sz="3500" dirty="0">
                <a:latin typeface="+mn-lt"/>
                <a:ea typeface="+mn-ea"/>
                <a:cs typeface="+mn-ea"/>
                <a:sym typeface="+mn-lt"/>
              </a:rPr>
              <a:t>指令格式</a:t>
            </a:r>
            <a:endParaRPr lang="zh-CN" altLang="en-US" sz="35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89937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cs typeface="+mn-ea"/>
                <a:sym typeface="+mn-lt"/>
              </a:rPr>
              <a:t>表示一条指令的机器字，称为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lt"/>
              </a:rPr>
              <a:t>指令字</a:t>
            </a:r>
            <a:endParaRPr lang="zh-CN" altLang="en-US" sz="28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66FF"/>
                </a:solidFill>
                <a:cs typeface="+mn-ea"/>
                <a:sym typeface="+mn-lt"/>
              </a:rPr>
              <a:t>指令格式</a:t>
            </a:r>
            <a:r>
              <a:rPr lang="zh-CN" altLang="en-US" sz="2800" dirty="0">
                <a:cs typeface="+mn-ea"/>
                <a:sym typeface="+mn-lt"/>
              </a:rPr>
              <a:t>：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dirty="0">
              <a:cs typeface="+mn-ea"/>
              <a:sym typeface="+mn-lt"/>
            </a:endParaRPr>
          </a:p>
          <a:p>
            <a:r>
              <a:rPr lang="zh-CN" altLang="zh-CN" sz="2800" dirty="0">
                <a:cs typeface="+mn-ea"/>
                <a:sym typeface="+mn-lt"/>
              </a:rPr>
              <a:t>从</a:t>
            </a:r>
            <a:r>
              <a:rPr lang="zh-CN" altLang="zh-CN" sz="2800" b="1" dirty="0">
                <a:solidFill>
                  <a:srgbClr val="0066FF"/>
                </a:solidFill>
                <a:cs typeface="+mn-ea"/>
                <a:sym typeface="+mn-lt"/>
              </a:rPr>
              <a:t>操作数的物理位置</a:t>
            </a:r>
            <a:r>
              <a:rPr lang="zh-CN" altLang="zh-CN" sz="2800" dirty="0">
                <a:cs typeface="+mn-ea"/>
                <a:sym typeface="+mn-lt"/>
              </a:rPr>
              <a:t>来说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en-US" altLang="zh-CN" sz="2400" dirty="0" err="1">
                <a:cs typeface="+mn-ea"/>
                <a:sym typeface="+mn-lt"/>
              </a:rPr>
              <a:t>SS型、RR型和RS型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800" dirty="0">
                <a:cs typeface="+mn-ea"/>
                <a:sym typeface="+mn-lt"/>
              </a:rPr>
              <a:t>指令字长度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单字长、多字长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800" dirty="0">
                <a:cs typeface="+mn-ea"/>
                <a:sym typeface="+mn-lt"/>
              </a:rPr>
              <a:t>定长指令与变长指令</a:t>
            </a:r>
            <a:endParaRPr lang="zh-CN" altLang="zh-CN" sz="2800" dirty="0">
              <a:cs typeface="+mn-ea"/>
              <a:sym typeface="+mn-lt"/>
            </a:endParaRPr>
          </a:p>
        </p:txBody>
      </p:sp>
      <p:grpSp>
        <p:nvGrpSpPr>
          <p:cNvPr id="30725" name="Group 4"/>
          <p:cNvGrpSpPr/>
          <p:nvPr/>
        </p:nvGrpSpPr>
        <p:grpSpPr bwMode="auto">
          <a:xfrm>
            <a:off x="1158081" y="2276872"/>
            <a:ext cx="7010400" cy="685800"/>
            <a:chOff x="1056" y="1728"/>
            <a:chExt cx="4416" cy="432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056" y="1728"/>
              <a:ext cx="441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3120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1488" y="17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3333FF"/>
                  </a:solidFill>
                  <a:latin typeface="+mn-lt"/>
                  <a:ea typeface="+mn-ea"/>
                  <a:cs typeface="+mn-ea"/>
                  <a:sym typeface="+mn-lt"/>
                </a:rPr>
                <a:t>操作码字段</a:t>
              </a:r>
              <a:endParaRPr kumimoji="1" lang="zh-CN" altLang="en-US" sz="2800" b="1">
                <a:solidFill>
                  <a:srgbClr val="3333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3648" y="17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3333FF"/>
                  </a:solidFill>
                  <a:latin typeface="+mn-lt"/>
                  <a:ea typeface="+mn-ea"/>
                  <a:cs typeface="+mn-ea"/>
                  <a:sym typeface="+mn-lt"/>
                </a:rPr>
                <a:t>地址码字段</a:t>
              </a:r>
              <a:endParaRPr kumimoji="1" lang="zh-CN" altLang="en-US" sz="2800" b="1">
                <a:solidFill>
                  <a:srgbClr val="3333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寻址方式分为两类，</a:t>
            </a:r>
            <a:endParaRPr kumimoji="1" lang="zh-CN" altLang="en-US" sz="3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                                     </a:t>
            </a:r>
            <a:r>
              <a:rPr kumimoji="1" lang="zh-CN" altLang="en-US" sz="5000" baseline="-25000" dirty="0">
                <a:solidFill>
                  <a:srgbClr val="000000"/>
                </a:solidFill>
                <a:cs typeface="+mn-ea"/>
                <a:sym typeface="+mn-lt"/>
              </a:rPr>
              <a:t>顺序寻址方式</a:t>
            </a:r>
            <a:endParaRPr kumimoji="1" lang="zh-CN" altLang="en-US" sz="5000" baseline="-250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000" baseline="300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r>
              <a:rPr kumimoji="1" lang="en-US" altLang="zh-CN" sz="5000" baseline="30000" dirty="0">
                <a:solidFill>
                  <a:srgbClr val="000000"/>
                </a:solidFill>
                <a:cs typeface="+mn-ea"/>
                <a:sym typeface="+mn-lt"/>
              </a:rPr>
              <a:t>(1) </a:t>
            </a:r>
            <a:r>
              <a:rPr kumimoji="1" lang="zh-CN" altLang="en-US" sz="5000" baseline="30000" dirty="0">
                <a:solidFill>
                  <a:srgbClr val="F93E39"/>
                </a:solidFill>
                <a:cs typeface="+mn-ea"/>
                <a:sym typeface="+mn-lt"/>
              </a:rPr>
              <a:t>指令寻址方式</a:t>
            </a: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       </a:t>
            </a:r>
            <a:r>
              <a:rPr kumimoji="1" lang="zh-CN" altLang="en-US" sz="5000" baseline="-25000" dirty="0">
                <a:solidFill>
                  <a:srgbClr val="000000"/>
                </a:solidFill>
                <a:cs typeface="+mn-ea"/>
                <a:sym typeface="+mn-lt"/>
              </a:rPr>
              <a:t>跳跃寻址方式</a:t>
            </a:r>
            <a:endParaRPr kumimoji="1" lang="zh-CN" altLang="en-US" sz="5000" baseline="-250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FF3366"/>
                </a:solidFill>
                <a:cs typeface="+mn-ea"/>
                <a:sym typeface="+mn-lt"/>
              </a:rPr>
              <a:t>   </a:t>
            </a:r>
            <a:endParaRPr kumimoji="1" lang="zh-CN" altLang="en-US" sz="3200" dirty="0">
              <a:solidFill>
                <a:srgbClr val="FF3366"/>
              </a:solidFill>
              <a:cs typeface="+mn-ea"/>
              <a:sym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000" baseline="300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r>
              <a:rPr kumimoji="1" lang="en-US" altLang="zh-CN" sz="5000" baseline="30000" dirty="0">
                <a:solidFill>
                  <a:srgbClr val="000000"/>
                </a:solidFill>
                <a:cs typeface="+mn-ea"/>
                <a:sym typeface="+mn-lt"/>
              </a:rPr>
              <a:t>(2)</a:t>
            </a:r>
            <a:r>
              <a:rPr kumimoji="1" lang="en-US" altLang="zh-CN" sz="5000" baseline="30000" dirty="0">
                <a:solidFill>
                  <a:srgbClr val="F93E39"/>
                </a:solidFill>
                <a:cs typeface="+mn-ea"/>
                <a:sym typeface="+mn-lt"/>
              </a:rPr>
              <a:t> </a:t>
            </a:r>
            <a:r>
              <a:rPr kumimoji="1" lang="zh-CN" altLang="en-US" sz="5000" baseline="30000" dirty="0">
                <a:solidFill>
                  <a:srgbClr val="F93E39"/>
                </a:solidFill>
                <a:cs typeface="+mn-ea"/>
                <a:sym typeface="+mn-lt"/>
              </a:rPr>
              <a:t>数据寻址方式：</a:t>
            </a:r>
            <a:endParaRPr kumimoji="1" lang="zh-CN" altLang="en-US" sz="5000" baseline="30000" dirty="0">
              <a:solidFill>
                <a:srgbClr val="F93E39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7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D39AA0-E9A4-454F-BA60-219507423AA6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dirty="0">
                <a:latin typeface="+mn-lt"/>
                <a:ea typeface="+mn-ea"/>
                <a:cs typeface="+mn-ea"/>
                <a:sym typeface="+mn-lt"/>
              </a:rPr>
              <a:t>指令的寻址方式</a:t>
            </a:r>
            <a:endParaRPr lang="zh-CN" altLang="en-US" sz="35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4067944" y="2636912"/>
          <a:ext cx="58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1" imgW="419100" imgH="571500" progId="Equation.3">
                  <p:embed/>
                </p:oleObj>
              </mc:Choice>
              <mc:Fallback>
                <p:oleObj name="Equation" r:id="rId1" imgW="4191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636912"/>
                        <a:ext cx="58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数据寻址方式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defRPr/>
            </a:pPr>
            <a:r>
              <a:rPr lang="en-US" sz="2400" b="1" dirty="0" err="1">
                <a:cs typeface="+mn-ea"/>
                <a:sym typeface="+mn-lt"/>
              </a:rPr>
              <a:t>隐含寻址</a:t>
            </a:r>
            <a:endParaRPr lang="zh-CN" altLang="en-US" sz="24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sz="2400" b="1" dirty="0" err="1">
                <a:cs typeface="+mn-ea"/>
                <a:sym typeface="+mn-lt"/>
              </a:rPr>
              <a:t>立即寻址</a:t>
            </a:r>
            <a:r>
              <a:rPr lang="zh-CN" altLang="en-US" sz="2400" b="1" dirty="0">
                <a:cs typeface="+mn-ea"/>
                <a:sym typeface="+mn-lt"/>
              </a:rPr>
              <a:t>：</a:t>
            </a:r>
            <a:r>
              <a:rPr lang="zh-CN" altLang="en-US" sz="2400" dirty="0">
                <a:cs typeface="+mn-ea"/>
                <a:sym typeface="+mn-lt"/>
              </a:rPr>
              <a:t>指令的地址字段指出的是操作数本身</a:t>
            </a:r>
            <a:r>
              <a:rPr lang="zh-CN" altLang="en-US" sz="2400" b="1" dirty="0">
                <a:cs typeface="+mn-ea"/>
                <a:sym typeface="+mn-lt"/>
              </a:rPr>
              <a:t>。</a:t>
            </a:r>
            <a:endParaRPr lang="zh-CN" altLang="en-US" sz="24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sz="2400" b="1" dirty="0" err="1">
                <a:cs typeface="+mn-ea"/>
                <a:sym typeface="+mn-lt"/>
              </a:rPr>
              <a:t>直接寻址</a:t>
            </a:r>
            <a:r>
              <a:rPr lang="zh-CN" altLang="en-US" sz="2400" b="1" dirty="0">
                <a:cs typeface="+mn-ea"/>
                <a:sym typeface="+mn-lt"/>
              </a:rPr>
              <a:t>：</a:t>
            </a:r>
            <a:r>
              <a:rPr lang="zh-CN" altLang="en-US" sz="2400" dirty="0">
                <a:cs typeface="+mn-ea"/>
                <a:sym typeface="+mn-lt"/>
              </a:rPr>
              <a:t>直接指出操作数在内存的地址</a:t>
            </a:r>
            <a:r>
              <a:rPr lang="en-US" sz="2400" dirty="0">
                <a:cs typeface="+mn-ea"/>
                <a:sym typeface="+mn-lt"/>
              </a:rPr>
              <a:t>D。</a:t>
            </a:r>
            <a:endParaRPr lang="zh-CN" altLang="en-US" sz="24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sz="2400" b="1" dirty="0" err="1">
                <a:cs typeface="+mn-ea"/>
                <a:sym typeface="+mn-lt"/>
              </a:rPr>
              <a:t>间接寻址</a:t>
            </a:r>
            <a:r>
              <a:rPr lang="zh-CN" altLang="en-US" sz="2400" b="1" dirty="0">
                <a:cs typeface="+mn-ea"/>
                <a:sym typeface="+mn-lt"/>
              </a:rPr>
              <a:t>：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2400" b="1" dirty="0" err="1">
                <a:cs typeface="+mn-ea"/>
                <a:sym typeface="+mn-lt"/>
              </a:rPr>
              <a:t>寄存器寻址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2400" b="1" dirty="0" err="1">
                <a:cs typeface="+mn-ea"/>
                <a:sym typeface="+mn-lt"/>
              </a:rPr>
              <a:t>寄存器间接寻址</a:t>
            </a:r>
            <a:endParaRPr lang="zh-CN" altLang="zh-CN" sz="24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zh-CN" altLang="en-US" sz="2400" b="1" dirty="0">
                <a:cs typeface="+mn-ea"/>
                <a:sym typeface="+mn-lt"/>
              </a:rPr>
              <a:t>偏移寻址：</a:t>
            </a:r>
            <a:r>
              <a:rPr lang="en-US" altLang="zh-CN" sz="2400" dirty="0" err="1">
                <a:cs typeface="+mn-ea"/>
                <a:sym typeface="+mn-lt"/>
              </a:rPr>
              <a:t>相对寻址</a:t>
            </a:r>
            <a:r>
              <a:rPr lang="zh-CN" altLang="en-US" sz="2400" dirty="0">
                <a:cs typeface="+mn-ea"/>
                <a:sym typeface="+mn-lt"/>
              </a:rPr>
              <a:t>、基址寻址、变址寻址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zh-CN" altLang="en-US" sz="2400" b="1" dirty="0">
                <a:solidFill>
                  <a:srgbClr val="0066FF"/>
                </a:solidFill>
                <a:cs typeface="+mn-ea"/>
                <a:sym typeface="+mn-lt"/>
              </a:rPr>
              <a:t>掌握各种寻址方式的有效地址</a:t>
            </a:r>
            <a:r>
              <a:rPr lang="en-US" altLang="zh-CN" sz="2400" b="1" dirty="0">
                <a:solidFill>
                  <a:srgbClr val="0066FF"/>
                </a:solidFill>
                <a:cs typeface="+mn-ea"/>
                <a:sym typeface="+mn-lt"/>
              </a:rPr>
              <a:t>E</a:t>
            </a:r>
            <a:r>
              <a:rPr lang="zh-CN" altLang="en-US" sz="2400" b="1" dirty="0">
                <a:solidFill>
                  <a:srgbClr val="0066FF"/>
                </a:solidFill>
                <a:cs typeface="+mn-ea"/>
                <a:sym typeface="+mn-lt"/>
              </a:rPr>
              <a:t>形成方法及寻址空间的确定</a:t>
            </a:r>
            <a:endParaRPr lang="zh-CN" altLang="en-US" sz="2400" b="1" dirty="0">
              <a:solidFill>
                <a:srgbClr val="0066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第五章   中央处理器</a:t>
            </a:r>
            <a:endParaRPr lang="zh-CN" alt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3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A1080-27A6-4178-BC70-A223385BC476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616BE-0044-4351-B4A1-1A0C7912E61E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的功能和组成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cs typeface="+mn-ea"/>
                <a:sym typeface="+mn-lt"/>
              </a:rPr>
              <a:t>CPU</a:t>
            </a:r>
            <a:r>
              <a:rPr lang="zh-CN" altLang="en-US" sz="3200" dirty="0">
                <a:cs typeface="+mn-ea"/>
                <a:sym typeface="+mn-lt"/>
              </a:rPr>
              <a:t>中的主要寄存器：</a:t>
            </a:r>
            <a:endParaRPr lang="en-US" altLang="zh-CN" sz="3200" b="1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1. </a:t>
            </a:r>
            <a:r>
              <a:rPr lang="zh-CN" altLang="en-US" sz="2800" dirty="0">
                <a:cs typeface="+mn-ea"/>
                <a:sym typeface="+mn-lt"/>
              </a:rPr>
              <a:t>数据缓冲寄存器（</a:t>
            </a:r>
            <a:r>
              <a:rPr lang="en-US" altLang="zh-CN" sz="2800" dirty="0">
                <a:cs typeface="+mn-ea"/>
                <a:sym typeface="+mn-lt"/>
              </a:rPr>
              <a:t>DR</a:t>
            </a:r>
            <a:r>
              <a:rPr lang="zh-CN" altLang="en-US" sz="2800" dirty="0">
                <a:cs typeface="+mn-ea"/>
                <a:sym typeface="+mn-lt"/>
              </a:rPr>
              <a:t>）</a:t>
            </a:r>
            <a:endParaRPr lang="zh-CN" altLang="en-US" sz="2800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2. </a:t>
            </a:r>
            <a:r>
              <a:rPr lang="zh-CN" altLang="en-US" sz="2800" dirty="0">
                <a:cs typeface="+mn-ea"/>
                <a:sym typeface="+mn-lt"/>
              </a:rPr>
              <a:t>指令寄存器（</a:t>
            </a:r>
            <a:r>
              <a:rPr lang="en-US" altLang="zh-CN" sz="2800" dirty="0">
                <a:cs typeface="+mn-ea"/>
                <a:sym typeface="+mn-lt"/>
              </a:rPr>
              <a:t>IR</a:t>
            </a:r>
            <a:r>
              <a:rPr lang="zh-CN" altLang="en-US" sz="2800" dirty="0">
                <a:cs typeface="+mn-ea"/>
                <a:sym typeface="+mn-lt"/>
              </a:rPr>
              <a:t>）</a:t>
            </a:r>
            <a:endParaRPr lang="zh-CN" altLang="en-US" sz="2800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3. </a:t>
            </a:r>
            <a:r>
              <a:rPr lang="zh-CN" altLang="en-US" sz="2800" dirty="0">
                <a:cs typeface="+mn-ea"/>
                <a:sym typeface="+mn-lt"/>
              </a:rPr>
              <a:t>程序计数器（</a:t>
            </a:r>
            <a:r>
              <a:rPr lang="en-US" altLang="zh-CN" sz="2800" dirty="0">
                <a:cs typeface="+mn-ea"/>
                <a:sym typeface="+mn-lt"/>
              </a:rPr>
              <a:t>PC</a:t>
            </a:r>
            <a:r>
              <a:rPr lang="zh-CN" altLang="en-US" sz="2800" dirty="0">
                <a:cs typeface="+mn-ea"/>
                <a:sym typeface="+mn-lt"/>
              </a:rPr>
              <a:t>）</a:t>
            </a:r>
            <a:endParaRPr lang="zh-CN" altLang="en-US" sz="2800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4. </a:t>
            </a:r>
            <a:r>
              <a:rPr lang="zh-CN" altLang="en-US" sz="2800" dirty="0">
                <a:cs typeface="+mn-ea"/>
                <a:sym typeface="+mn-lt"/>
              </a:rPr>
              <a:t>数据地址寄存器（</a:t>
            </a:r>
            <a:r>
              <a:rPr lang="en-US" altLang="zh-CN" sz="2800" dirty="0">
                <a:cs typeface="+mn-ea"/>
                <a:sym typeface="+mn-lt"/>
              </a:rPr>
              <a:t>AR</a:t>
            </a:r>
            <a:r>
              <a:rPr lang="zh-CN" altLang="en-US" sz="2800" dirty="0">
                <a:cs typeface="+mn-ea"/>
                <a:sym typeface="+mn-lt"/>
              </a:rPr>
              <a:t>） </a:t>
            </a:r>
            <a:endParaRPr lang="zh-CN" altLang="en-US" sz="2800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5. </a:t>
            </a:r>
            <a:r>
              <a:rPr lang="zh-CN" altLang="en-US" sz="2800" dirty="0">
                <a:cs typeface="+mn-ea"/>
                <a:sym typeface="+mn-lt"/>
              </a:rPr>
              <a:t>通用寄存器（</a:t>
            </a:r>
            <a:r>
              <a:rPr lang="en-US" altLang="zh-CN" sz="2800" dirty="0">
                <a:cs typeface="+mn-ea"/>
                <a:sym typeface="+mn-lt"/>
              </a:rPr>
              <a:t>R</a:t>
            </a:r>
            <a:r>
              <a:rPr lang="en-US" altLang="zh-CN" sz="2800" baseline="-25000" dirty="0">
                <a:cs typeface="+mn-ea"/>
                <a:sym typeface="+mn-lt"/>
              </a:rPr>
              <a:t>0</a:t>
            </a:r>
            <a:r>
              <a:rPr lang="en-US" altLang="zh-CN" sz="2800" dirty="0">
                <a:cs typeface="+mn-ea"/>
                <a:sym typeface="+mn-lt"/>
              </a:rPr>
              <a:t>~R</a:t>
            </a:r>
            <a:r>
              <a:rPr lang="en-US" altLang="zh-CN" sz="2800" baseline="-25000" dirty="0">
                <a:cs typeface="+mn-ea"/>
                <a:sym typeface="+mn-lt"/>
              </a:rPr>
              <a:t>3</a:t>
            </a:r>
            <a:r>
              <a:rPr lang="zh-CN" altLang="en-US" sz="2800" dirty="0">
                <a:cs typeface="+mn-ea"/>
                <a:sym typeface="+mn-lt"/>
              </a:rPr>
              <a:t>）</a:t>
            </a:r>
            <a:endParaRPr lang="zh-CN" altLang="en-US" sz="2800" dirty="0">
              <a:cs typeface="+mn-ea"/>
              <a:sym typeface="+mn-lt"/>
            </a:endParaRPr>
          </a:p>
          <a:p>
            <a:pPr lvl="1">
              <a:spcBef>
                <a:spcPts val="200"/>
              </a:spcBef>
            </a:pPr>
            <a:r>
              <a:rPr lang="en-US" altLang="zh-CN" sz="2800" dirty="0">
                <a:cs typeface="+mn-ea"/>
                <a:sym typeface="+mn-lt"/>
              </a:rPr>
              <a:t>6. </a:t>
            </a:r>
            <a:r>
              <a:rPr lang="zh-CN" altLang="en-US" sz="2800" dirty="0">
                <a:cs typeface="+mn-ea"/>
                <a:sym typeface="+mn-lt"/>
              </a:rPr>
              <a:t>状态字寄存器（</a:t>
            </a:r>
            <a:r>
              <a:rPr lang="en-US" altLang="zh-CN" sz="2800" dirty="0">
                <a:cs typeface="+mn-ea"/>
                <a:sym typeface="+mn-lt"/>
              </a:rPr>
              <a:t>PSW</a:t>
            </a:r>
            <a:r>
              <a:rPr lang="zh-CN" altLang="en-US" sz="2800" dirty="0">
                <a:cs typeface="+mn-ea"/>
                <a:sym typeface="+mn-lt"/>
              </a:rPr>
              <a:t>）</a:t>
            </a:r>
            <a:endParaRPr lang="zh-CN" altLang="en-US" sz="2800" dirty="0">
              <a:cs typeface="+mn-ea"/>
              <a:sym typeface="+mn-lt"/>
            </a:endParaRPr>
          </a:p>
          <a:p>
            <a:pPr eaLnBrk="1" hangingPunct="1"/>
            <a:r>
              <a:rPr lang="zh-CN" altLang="zh-CN" sz="3200" dirty="0">
                <a:solidFill>
                  <a:srgbClr val="FF0000"/>
                </a:solidFill>
                <a:cs typeface="+mn-ea"/>
                <a:sym typeface="+mn-lt"/>
              </a:rPr>
              <a:t>掌握各寄存器的主要功能</a:t>
            </a:r>
            <a:endParaRPr lang="zh-CN" altLang="en-US" sz="32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第二章 运算方法和运算器</a:t>
            </a: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EC60B5-4815-4079-B05D-5D9C338B23D7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的功能和组成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数据通路</a:t>
            </a:r>
            <a:r>
              <a:rPr lang="zh-CN" altLang="en-US" sz="3200" dirty="0">
                <a:cs typeface="+mn-ea"/>
                <a:sym typeface="+mn-lt"/>
              </a:rPr>
              <a:t> </a:t>
            </a:r>
            <a:endParaRPr lang="en-US" altLang="zh-CN" sz="3200" dirty="0">
              <a:cs typeface="+mn-ea"/>
              <a:sym typeface="+mn-lt"/>
            </a:endParaRPr>
          </a:p>
          <a:p>
            <a:pPr lvl="1"/>
            <a:r>
              <a:rPr lang="zh-CN" altLang="en-US" sz="2800" dirty="0">
                <a:cs typeface="+mn-ea"/>
                <a:sym typeface="+mn-lt"/>
              </a:rPr>
              <a:t>数据存储部件之间传送信息的通路。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zh-CN" altLang="en-US" sz="3200" b="1" dirty="0">
                <a:cs typeface="+mn-ea"/>
                <a:sym typeface="+mn-lt"/>
              </a:rPr>
              <a:t>操作控制器</a:t>
            </a:r>
            <a:r>
              <a:rPr lang="zh-CN" altLang="en-US" sz="3200" dirty="0">
                <a:cs typeface="+mn-ea"/>
                <a:sym typeface="+mn-lt"/>
              </a:rPr>
              <a:t>可分为</a:t>
            </a:r>
            <a:endParaRPr lang="en-US" altLang="zh-CN" sz="3200" dirty="0">
              <a:cs typeface="+mn-ea"/>
              <a:sym typeface="+mn-lt"/>
            </a:endParaRPr>
          </a:p>
          <a:p>
            <a:pPr lvl="1"/>
            <a:r>
              <a:rPr lang="zh-CN" altLang="en-US" sz="2800" b="1" dirty="0">
                <a:solidFill>
                  <a:srgbClr val="0066FF"/>
                </a:solidFill>
                <a:cs typeface="+mn-ea"/>
                <a:sym typeface="+mn-lt"/>
              </a:rPr>
              <a:t>时序逻辑型（硬布线）</a:t>
            </a:r>
            <a:endParaRPr lang="en-US" altLang="zh-CN" sz="2800" b="1" dirty="0">
              <a:solidFill>
                <a:srgbClr val="0066FF"/>
              </a:solidFill>
              <a:cs typeface="+mn-ea"/>
              <a:sym typeface="+mn-lt"/>
            </a:endParaRPr>
          </a:p>
          <a:p>
            <a:pPr lvl="1"/>
            <a:r>
              <a:rPr lang="zh-CN" altLang="en-US" sz="2800" b="1" dirty="0">
                <a:solidFill>
                  <a:srgbClr val="0066FF"/>
                </a:solidFill>
                <a:cs typeface="+mn-ea"/>
                <a:sym typeface="+mn-lt"/>
              </a:rPr>
              <a:t>存储逻辑型（微程序）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E22ED-CAA5-4BF7-8D13-4FFD21311F8B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指令周期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指令周期</a:t>
            </a:r>
            <a:r>
              <a:rPr lang="zh-CN" altLang="en-US" dirty="0">
                <a:cs typeface="+mn-ea"/>
                <a:sym typeface="+mn-lt"/>
              </a:rPr>
              <a:t>的基本概念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cs typeface="+mn-ea"/>
                <a:sym typeface="+mn-lt"/>
              </a:rPr>
              <a:t>指令周期</a:t>
            </a:r>
            <a:r>
              <a:rPr lang="en-US" dirty="0">
                <a:cs typeface="+mn-ea"/>
                <a:sym typeface="+mn-lt"/>
              </a:rPr>
              <a:t> 、</a:t>
            </a:r>
            <a:r>
              <a:rPr lang="en-US" b="1" dirty="0" err="1">
                <a:cs typeface="+mn-ea"/>
                <a:sym typeface="+mn-lt"/>
              </a:rPr>
              <a:t>CPU周期</a:t>
            </a:r>
            <a:r>
              <a:rPr lang="en-US" dirty="0">
                <a:cs typeface="+mn-ea"/>
                <a:sym typeface="+mn-lt"/>
              </a:rPr>
              <a:t> 、</a:t>
            </a:r>
            <a:r>
              <a:rPr lang="en-US" b="1" dirty="0" err="1">
                <a:cs typeface="+mn-ea"/>
                <a:sym typeface="+mn-lt"/>
              </a:rPr>
              <a:t>时钟周期</a:t>
            </a:r>
            <a:r>
              <a:rPr lang="zh-CN" altLang="en-US" b="1" dirty="0">
                <a:cs typeface="+mn-ea"/>
                <a:sym typeface="+mn-lt"/>
              </a:rPr>
              <a:t>、微指令周期</a:t>
            </a:r>
            <a:r>
              <a:rPr lang="en-US" b="1" dirty="0" err="1">
                <a:cs typeface="+mn-ea"/>
                <a:sym typeface="+mn-lt"/>
              </a:rPr>
              <a:t>概念及其</a:t>
            </a:r>
            <a:r>
              <a:rPr lang="zh-CN" altLang="en-US" b="1" dirty="0">
                <a:cs typeface="+mn-ea"/>
                <a:sym typeface="+mn-lt"/>
              </a:rPr>
              <a:t>联系</a:t>
            </a:r>
            <a:r>
              <a:rPr lang="en-US" b="1" dirty="0">
                <a:cs typeface="+mn-ea"/>
                <a:sym typeface="+mn-lt"/>
              </a:rPr>
              <a:t>。</a:t>
            </a:r>
            <a:endParaRPr lang="en-US" b="1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dirty="0">
                <a:cs typeface="+mn-ea"/>
                <a:sym typeface="+mn-lt"/>
              </a:rPr>
              <a:t>指令周期流程图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solidFill>
                  <a:srgbClr val="FF0000"/>
                </a:solidFill>
                <a:cs typeface="+mn-ea"/>
                <a:sym typeface="+mn-lt"/>
              </a:rPr>
              <a:t>方框</a:t>
            </a:r>
            <a:r>
              <a:rPr lang="zh-CN" altLang="en-US" b="1" dirty="0">
                <a:cs typeface="+mn-ea"/>
                <a:sym typeface="+mn-lt"/>
              </a:rPr>
              <a:t>：</a:t>
            </a:r>
            <a:r>
              <a:rPr lang="zh-CN" dirty="0">
                <a:cs typeface="+mn-ea"/>
                <a:sym typeface="+mn-lt"/>
              </a:rPr>
              <a:t>代表一个</a:t>
            </a:r>
            <a:r>
              <a:rPr lang="en-US" dirty="0" err="1">
                <a:cs typeface="+mn-ea"/>
                <a:sym typeface="+mn-lt"/>
              </a:rPr>
              <a:t>CPU周期</a:t>
            </a:r>
            <a:endParaRPr lang="en-US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solidFill>
                  <a:srgbClr val="FF0000"/>
                </a:solidFill>
                <a:cs typeface="+mn-ea"/>
                <a:sym typeface="+mn-lt"/>
              </a:rPr>
              <a:t>菱形</a:t>
            </a:r>
            <a:r>
              <a:rPr lang="zh-CN" altLang="en-US" b="1" dirty="0">
                <a:cs typeface="+mn-ea"/>
                <a:sym typeface="+mn-lt"/>
              </a:rPr>
              <a:t>：</a:t>
            </a:r>
            <a:r>
              <a:rPr lang="zh-CN" dirty="0">
                <a:cs typeface="+mn-ea"/>
                <a:sym typeface="+mn-lt"/>
              </a:rPr>
              <a:t>用来表示判别或测试，时间上依附于前面一个方框</a:t>
            </a:r>
            <a:endParaRPr lang="en-US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公操作</a:t>
            </a:r>
            <a:endParaRPr 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defRPr/>
            </a:pP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1DB56-B06A-408B-AF3C-7341A591DBB0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时序产生器和控制方式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cs typeface="+mn-ea"/>
                <a:sym typeface="+mn-lt"/>
              </a:rPr>
              <a:t>时序体制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dirty="0">
                <a:cs typeface="+mn-ea"/>
                <a:sym typeface="+mn-lt"/>
              </a:rPr>
              <a:t>硬布线控制器</a:t>
            </a:r>
            <a:r>
              <a:rPr lang="en-US" altLang="zh-CN" dirty="0">
                <a:cs typeface="+mn-ea"/>
                <a:sym typeface="+mn-lt"/>
              </a:rPr>
              <a:t>:</a:t>
            </a:r>
            <a:r>
              <a:rPr lang="zh-CN" b="1" dirty="0">
                <a:solidFill>
                  <a:srgbClr val="0066FF"/>
                </a:solidFill>
                <a:cs typeface="+mn-ea"/>
                <a:sym typeface="+mn-lt"/>
              </a:rPr>
              <a:t>主状态周期</a:t>
            </a:r>
            <a:r>
              <a:rPr lang="en-US" b="1" dirty="0">
                <a:cs typeface="+mn-ea"/>
                <a:sym typeface="+mn-lt"/>
              </a:rPr>
              <a:t>-</a:t>
            </a:r>
            <a:r>
              <a:rPr lang="en-US" b="1" dirty="0" err="1">
                <a:solidFill>
                  <a:srgbClr val="0066FF"/>
                </a:solidFill>
                <a:cs typeface="+mn-ea"/>
                <a:sym typeface="+mn-lt"/>
              </a:rPr>
              <a:t>节拍电位</a:t>
            </a:r>
            <a:r>
              <a:rPr lang="en-US" b="1" dirty="0" err="1">
                <a:cs typeface="+mn-ea"/>
                <a:sym typeface="+mn-lt"/>
              </a:rPr>
              <a:t>-</a:t>
            </a:r>
            <a:r>
              <a:rPr lang="en-US" b="1" dirty="0" err="1">
                <a:solidFill>
                  <a:srgbClr val="0066FF"/>
                </a:solidFill>
                <a:cs typeface="+mn-ea"/>
                <a:sym typeface="+mn-lt"/>
              </a:rPr>
              <a:t>节拍脉冲</a:t>
            </a:r>
            <a:r>
              <a:rPr lang="zh-CN" dirty="0">
                <a:cs typeface="+mn-ea"/>
                <a:sym typeface="+mn-lt"/>
              </a:rPr>
              <a:t>三级体制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dirty="0">
                <a:cs typeface="+mn-ea"/>
                <a:sym typeface="+mn-lt"/>
              </a:rPr>
              <a:t>微程序控制器</a:t>
            </a:r>
            <a:r>
              <a:rPr lang="en-US" altLang="zh-CN" dirty="0">
                <a:cs typeface="+mn-ea"/>
                <a:sym typeface="+mn-lt"/>
              </a:rPr>
              <a:t>:</a:t>
            </a:r>
            <a:r>
              <a:rPr lang="zh-CN" b="1" dirty="0">
                <a:solidFill>
                  <a:srgbClr val="0066FF"/>
                </a:solidFill>
                <a:cs typeface="+mn-ea"/>
                <a:sym typeface="+mn-lt"/>
              </a:rPr>
              <a:t>节拍电位</a:t>
            </a:r>
            <a:r>
              <a:rPr lang="en-US" b="1" dirty="0">
                <a:cs typeface="+mn-ea"/>
                <a:sym typeface="+mn-lt"/>
              </a:rPr>
              <a:t>-</a:t>
            </a:r>
            <a:r>
              <a:rPr lang="en-US" b="1" dirty="0" err="1">
                <a:solidFill>
                  <a:srgbClr val="0066FF"/>
                </a:solidFill>
                <a:cs typeface="+mn-ea"/>
                <a:sym typeface="+mn-lt"/>
              </a:rPr>
              <a:t>节拍脉冲</a:t>
            </a:r>
            <a:r>
              <a:rPr lang="zh-CN" dirty="0">
                <a:cs typeface="+mn-ea"/>
                <a:sym typeface="+mn-lt"/>
              </a:rPr>
              <a:t>二级体制</a:t>
            </a:r>
            <a:endParaRPr lang="en-US" altLang="zh-CN" dirty="0"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zh-CN" altLang="en-US" dirty="0">
                <a:cs typeface="+mn-ea"/>
                <a:sym typeface="+mn-lt"/>
              </a:rPr>
              <a:t>时序信号产生器的组成</a:t>
            </a:r>
            <a:endParaRPr lang="en-US" altLang="zh-CN" dirty="0"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zh-CN" altLang="en-US" dirty="0">
                <a:cs typeface="+mn-ea"/>
                <a:sym typeface="+mn-lt"/>
              </a:rPr>
              <a:t>控制方式</a:t>
            </a:r>
            <a:endParaRPr lang="en-US" altLang="zh-CN" dirty="0">
              <a:cs typeface="+mn-ea"/>
              <a:sym typeface="+mn-lt"/>
            </a:endParaRPr>
          </a:p>
          <a:p>
            <a:pPr lvl="1" eaLnBrk="1" hangingPunct="1">
              <a:defRPr/>
            </a:pPr>
            <a:r>
              <a:rPr lang="zh-CN" altLang="zh-CN" b="1" dirty="0">
                <a:solidFill>
                  <a:srgbClr val="0066FF"/>
                </a:solidFill>
                <a:cs typeface="+mn-ea"/>
                <a:sym typeface="+mn-lt"/>
              </a:rPr>
              <a:t>同步控制</a:t>
            </a:r>
            <a:r>
              <a:rPr lang="zh-CN" altLang="zh-CN" b="1" dirty="0">
                <a:cs typeface="+mn-ea"/>
                <a:sym typeface="+mn-lt"/>
              </a:rPr>
              <a:t>、</a:t>
            </a:r>
            <a:r>
              <a:rPr lang="zh-CN" altLang="zh-CN" b="1" dirty="0">
                <a:solidFill>
                  <a:srgbClr val="0066FF"/>
                </a:solidFill>
                <a:cs typeface="+mn-ea"/>
                <a:sym typeface="+mn-lt"/>
              </a:rPr>
              <a:t>异步控制</a:t>
            </a:r>
            <a:r>
              <a:rPr lang="zh-CN" altLang="zh-CN" b="1" dirty="0">
                <a:cs typeface="+mn-ea"/>
                <a:sym typeface="+mn-lt"/>
              </a:rPr>
              <a:t>、</a:t>
            </a:r>
            <a:r>
              <a:rPr lang="zh-CN" altLang="zh-CN" b="1" dirty="0">
                <a:solidFill>
                  <a:srgbClr val="0066FF"/>
                </a:solidFill>
                <a:cs typeface="+mn-ea"/>
                <a:sym typeface="+mn-lt"/>
              </a:rPr>
              <a:t>联合控制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E32A0-DC92-4C69-A97D-54C19AB77B20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微程序控制器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sz="3200" b="1" dirty="0">
                <a:solidFill>
                  <a:srgbClr val="FF0000"/>
                </a:solidFill>
                <a:cs typeface="+mn-ea"/>
                <a:sym typeface="+mn-lt"/>
              </a:rPr>
              <a:t>掌握</a:t>
            </a: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微命令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en-US" sz="3200" b="1" dirty="0" err="1">
                <a:solidFill>
                  <a:srgbClr val="FF0000"/>
                </a:solidFill>
                <a:cs typeface="+mn-ea"/>
                <a:sym typeface="+mn-lt"/>
              </a:rPr>
              <a:t>微操作</a:t>
            </a:r>
            <a:r>
              <a:rPr lang="en-US" altLang="en-US" sz="3200" dirty="0" err="1">
                <a:cs typeface="+mn-ea"/>
                <a:sym typeface="+mn-lt"/>
              </a:rPr>
              <a:t>的概念</a:t>
            </a:r>
            <a:r>
              <a:rPr lang="zh-CN" sz="3200" dirty="0">
                <a:cs typeface="+mn-ea"/>
                <a:sym typeface="+mn-lt"/>
              </a:rPr>
              <a:t>与区别</a:t>
            </a:r>
            <a:endParaRPr lang="en-US" altLang="zh-CN" sz="320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800" dirty="0">
                <a:cs typeface="+mn-ea"/>
                <a:sym typeface="+mn-lt"/>
              </a:rPr>
              <a:t>互斥微命令、相容微命令</a:t>
            </a:r>
            <a:r>
              <a:rPr lang="zh-CN" sz="2800" dirty="0">
                <a:cs typeface="+mn-ea"/>
                <a:sym typeface="+mn-lt"/>
              </a:rPr>
              <a:t>　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altLang="en-US" sz="2800" b="1" dirty="0" err="1">
                <a:solidFill>
                  <a:srgbClr val="FF0000"/>
                </a:solidFill>
                <a:cs typeface="+mn-ea"/>
                <a:sym typeface="+mn-lt"/>
              </a:rPr>
              <a:t>微指令</a:t>
            </a:r>
            <a:r>
              <a:rPr lang="en-US" altLang="en-US" sz="2800" b="1" dirty="0" err="1">
                <a:cs typeface="+mn-ea"/>
                <a:sym typeface="+mn-lt"/>
              </a:rPr>
              <a:t>和</a:t>
            </a:r>
            <a:r>
              <a:rPr lang="en-US" altLang="en-US" sz="2800" b="1" dirty="0" err="1">
                <a:solidFill>
                  <a:srgbClr val="FF0000"/>
                </a:solidFill>
                <a:cs typeface="+mn-ea"/>
                <a:sym typeface="+mn-lt"/>
              </a:rPr>
              <a:t>微程序</a:t>
            </a:r>
            <a:r>
              <a:rPr lang="en-US" altLang="en-US" sz="2800" b="1" dirty="0" err="1">
                <a:cs typeface="+mn-ea"/>
                <a:sym typeface="+mn-lt"/>
              </a:rPr>
              <a:t>的概念</a:t>
            </a:r>
            <a:endParaRPr lang="zh-CN" sz="2800" dirty="0">
              <a:cs typeface="+mn-ea"/>
              <a:sym typeface="+mn-lt"/>
            </a:endParaRPr>
          </a:p>
          <a:p>
            <a:pPr>
              <a:defRPr/>
            </a:pPr>
            <a:r>
              <a:rPr lang="zh-CN" sz="3200" dirty="0">
                <a:cs typeface="+mn-ea"/>
                <a:sym typeface="+mn-lt"/>
              </a:rPr>
              <a:t>微程序控制器原理</a:t>
            </a:r>
            <a:endParaRPr lang="zh-CN" sz="3200" b="1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800" dirty="0">
                <a:cs typeface="+mn-ea"/>
                <a:sym typeface="+mn-lt"/>
              </a:rPr>
              <a:t>微程序控制器框图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78DF6D-2D76-45DD-A740-25C5C3330633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微程序控制器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3333FF"/>
                </a:solidFill>
                <a:cs typeface="+mn-ea"/>
                <a:sym typeface="+mn-lt"/>
              </a:rPr>
              <a:t>机器指令与微指令的区别与联系</a:t>
            </a:r>
            <a:endParaRPr lang="en-US" altLang="en-US" sz="3200" dirty="0">
              <a:solidFill>
                <a:srgbClr val="3333FF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lang="en-US" sz="2800" dirty="0" err="1">
                <a:cs typeface="+mn-ea"/>
                <a:sym typeface="+mn-lt"/>
              </a:rPr>
              <a:t>一条机器指令</a:t>
            </a:r>
            <a:r>
              <a:rPr lang="zh-CN" altLang="en-US" sz="2800" dirty="0">
                <a:cs typeface="+mn-ea"/>
                <a:sym typeface="+mn-lt"/>
              </a:rPr>
              <a:t>由</a:t>
            </a:r>
            <a:r>
              <a:rPr lang="en-US" sz="2800" dirty="0" err="1">
                <a:cs typeface="+mn-ea"/>
                <a:sym typeface="+mn-lt"/>
              </a:rPr>
              <a:t>若干条微指令（一段微程序）进行解释和执行</a:t>
            </a:r>
            <a:r>
              <a:rPr lang="en-US" sz="2800" dirty="0">
                <a:cs typeface="+mn-ea"/>
                <a:sym typeface="+mn-lt"/>
              </a:rPr>
              <a:t>。 </a:t>
            </a:r>
            <a:endParaRPr lang="zh-CN" sz="2800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sz="2800" dirty="0" err="1">
                <a:cs typeface="+mn-ea"/>
                <a:sym typeface="+mn-lt"/>
              </a:rPr>
              <a:t>指令与微指令</a:t>
            </a:r>
            <a:r>
              <a:rPr lang="zh-CN" altLang="en-US" sz="2800" dirty="0">
                <a:cs typeface="+mn-ea"/>
                <a:sym typeface="+mn-lt"/>
              </a:rPr>
              <a:t>，</a:t>
            </a:r>
            <a:r>
              <a:rPr lang="en-US" sz="2800" dirty="0" err="1">
                <a:cs typeface="+mn-ea"/>
                <a:sym typeface="+mn-lt"/>
              </a:rPr>
              <a:t>程序与微程序</a:t>
            </a:r>
            <a:r>
              <a:rPr lang="zh-CN" altLang="en-US" sz="2800" dirty="0">
                <a:cs typeface="+mn-ea"/>
                <a:sym typeface="+mn-lt"/>
              </a:rPr>
              <a:t>，</a:t>
            </a:r>
            <a:r>
              <a:rPr lang="en-US" sz="2800" dirty="0" err="1">
                <a:cs typeface="+mn-ea"/>
                <a:sym typeface="+mn-lt"/>
              </a:rPr>
              <a:t>地址与微地址的对应关系</a:t>
            </a:r>
            <a:endParaRPr lang="en-US" sz="2800" dirty="0">
              <a:cs typeface="+mn-ea"/>
              <a:sym typeface="+mn-lt"/>
            </a:endParaRPr>
          </a:p>
          <a:p>
            <a:pPr lvl="2">
              <a:defRPr/>
            </a:pPr>
            <a:r>
              <a:rPr lang="zh-CN" altLang="en-US" sz="2400" dirty="0">
                <a:cs typeface="+mn-ea"/>
                <a:sym typeface="+mn-lt"/>
              </a:rPr>
              <a:t>指令</a:t>
            </a:r>
            <a:r>
              <a:rPr lang="en-US" sz="2400" dirty="0" err="1">
                <a:cs typeface="+mn-ea"/>
                <a:sym typeface="+mn-lt"/>
              </a:rPr>
              <a:t>与内存储器有关</a:t>
            </a:r>
            <a:endParaRPr lang="en-US" sz="2400" dirty="0">
              <a:cs typeface="+mn-ea"/>
              <a:sym typeface="+mn-lt"/>
            </a:endParaRPr>
          </a:p>
          <a:p>
            <a:pPr lvl="2">
              <a:defRPr/>
            </a:pPr>
            <a:r>
              <a:rPr lang="zh-CN" altLang="en-US" sz="2400" dirty="0">
                <a:cs typeface="+mn-ea"/>
                <a:sym typeface="+mn-lt"/>
              </a:rPr>
              <a:t>微指令</a:t>
            </a:r>
            <a:r>
              <a:rPr lang="en-US" sz="2400" dirty="0" err="1">
                <a:cs typeface="+mn-ea"/>
                <a:sym typeface="+mn-lt"/>
              </a:rPr>
              <a:t>与控制存储器有关</a:t>
            </a:r>
            <a:endParaRPr lang="en-US" sz="2400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sz="2800" dirty="0" err="1">
                <a:cs typeface="+mn-ea"/>
                <a:sym typeface="+mn-lt"/>
              </a:rPr>
              <a:t>每一个CPU周期就对应一条微指令</a:t>
            </a:r>
            <a:endParaRPr lang="zh-CN" sz="2800" dirty="0">
              <a:cs typeface="+mn-ea"/>
              <a:sym typeface="+mn-lt"/>
            </a:endParaRPr>
          </a:p>
          <a:p>
            <a:pPr>
              <a:defRPr/>
            </a:pPr>
            <a:endParaRPr 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5.4.2 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微程序设计技术</a:t>
            </a:r>
            <a:endParaRPr lang="zh-CN" alt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cs typeface="+mn-ea"/>
                <a:sym typeface="+mn-lt"/>
              </a:rPr>
              <a:t>微命令编码：</a:t>
            </a:r>
            <a:endParaRPr lang="en-US" altLang="zh-CN" sz="3200" dirty="0">
              <a:cs typeface="+mn-ea"/>
              <a:sym typeface="+mn-lt"/>
            </a:endParaRPr>
          </a:p>
          <a:p>
            <a:pPr lvl="1" eaLnBrk="1" hangingPunct="1"/>
            <a:r>
              <a:rPr lang="en-US" altLang="zh-CN" sz="2800" dirty="0">
                <a:cs typeface="+mn-ea"/>
                <a:sym typeface="+mn-lt"/>
              </a:rPr>
              <a:t>1.</a:t>
            </a:r>
            <a:r>
              <a:rPr lang="zh-CN" altLang="en-US" sz="2800" dirty="0">
                <a:cs typeface="+mn-ea"/>
                <a:sym typeface="+mn-lt"/>
              </a:rPr>
              <a:t>直接表示法、</a:t>
            </a:r>
            <a:r>
              <a:rPr lang="en-US" altLang="zh-CN" sz="2800" dirty="0">
                <a:cs typeface="+mn-ea"/>
                <a:sym typeface="+mn-lt"/>
              </a:rPr>
              <a:t>2.</a:t>
            </a:r>
            <a:r>
              <a:rPr lang="zh-CN" altLang="en-US" sz="2800" dirty="0">
                <a:cs typeface="+mn-ea"/>
                <a:sym typeface="+mn-lt"/>
              </a:rPr>
              <a:t>编码表示法、</a:t>
            </a:r>
            <a:r>
              <a:rPr lang="en-US" altLang="zh-CN" sz="2800" dirty="0">
                <a:cs typeface="+mn-ea"/>
                <a:sym typeface="+mn-lt"/>
              </a:rPr>
              <a:t>3.</a:t>
            </a:r>
            <a:r>
              <a:rPr lang="zh-CN" altLang="en-US" sz="2800" dirty="0">
                <a:cs typeface="+mn-ea"/>
                <a:sym typeface="+mn-lt"/>
              </a:rPr>
              <a:t>混合表示法。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/>
            <a:r>
              <a:rPr lang="zh-CN" altLang="en-US" sz="3200" dirty="0">
                <a:cs typeface="+mn-ea"/>
                <a:sym typeface="+mn-lt"/>
              </a:rPr>
              <a:t>微地址的形成方法</a:t>
            </a:r>
            <a:endParaRPr lang="en-US" altLang="zh-CN" sz="3200" dirty="0">
              <a:cs typeface="+mn-ea"/>
              <a:sym typeface="+mn-lt"/>
            </a:endParaRPr>
          </a:p>
          <a:p>
            <a:pPr lvl="1" eaLnBrk="1" hangingPunct="1"/>
            <a:r>
              <a:rPr lang="en-US" altLang="zh-CN" sz="2800" dirty="0">
                <a:cs typeface="+mn-ea"/>
                <a:sym typeface="+mn-lt"/>
              </a:rPr>
              <a:t>1.</a:t>
            </a:r>
            <a:r>
              <a:rPr lang="zh-CN" altLang="en-US" sz="2800" dirty="0">
                <a:cs typeface="+mn-ea"/>
                <a:sym typeface="+mn-lt"/>
              </a:rPr>
              <a:t>计数器方式、  </a:t>
            </a:r>
            <a:r>
              <a:rPr lang="en-US" altLang="zh-CN" sz="2800" dirty="0">
                <a:cs typeface="+mn-ea"/>
                <a:sym typeface="+mn-lt"/>
              </a:rPr>
              <a:t>2.</a:t>
            </a:r>
            <a:r>
              <a:rPr lang="zh-CN" altLang="en-US" sz="2800" dirty="0">
                <a:cs typeface="+mn-ea"/>
                <a:sym typeface="+mn-lt"/>
              </a:rPr>
              <a:t>多路转移方式。</a:t>
            </a:r>
            <a:endParaRPr lang="en-US" altLang="zh-CN" sz="2800" dirty="0">
              <a:cs typeface="+mn-ea"/>
              <a:sym typeface="+mn-lt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200" kern="1800" dirty="0" err="1">
                <a:cs typeface="+mn-ea"/>
                <a:sym typeface="+mn-lt"/>
              </a:rPr>
              <a:t>微指令格式</a:t>
            </a:r>
            <a:endParaRPr lang="zh-CN" altLang="zh-CN" sz="5400" kern="1800" dirty="0">
              <a:cs typeface="+mn-ea"/>
              <a:sym typeface="+mn-lt"/>
            </a:endParaRPr>
          </a:p>
          <a:p>
            <a:pPr lvl="1" algn="just">
              <a:spcAft>
                <a:spcPts val="0"/>
              </a:spcAft>
              <a:defRPr/>
            </a:pPr>
            <a:r>
              <a:rPr lang="zh-CN" altLang="en-US" sz="2800" dirty="0">
                <a:cs typeface="+mn-ea"/>
                <a:sym typeface="+mn-lt"/>
              </a:rPr>
              <a:t>水平型微指令和垂直型微指令。</a:t>
            </a:r>
            <a:endParaRPr lang="zh-CN" altLang="zh-CN" sz="4000" dirty="0">
              <a:cs typeface="+mn-ea"/>
              <a:sym typeface="+mn-lt"/>
            </a:endParaRPr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07334-4D61-4055-9437-65D9F1B90F5C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3200" kern="1800" dirty="0">
                <a:cs typeface="+mn-ea"/>
                <a:sym typeface="+mn-lt"/>
              </a:rPr>
              <a:t>硬布线控制的基本思想</a:t>
            </a:r>
            <a:endParaRPr lang="en-US" altLang="zh-CN" sz="3200" kern="1800" dirty="0">
              <a:cs typeface="+mn-ea"/>
              <a:sym typeface="+mn-lt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200" b="1" kern="1800" dirty="0">
              <a:solidFill>
                <a:srgbClr val="800080"/>
              </a:solidFill>
              <a:cs typeface="+mn-ea"/>
              <a:sym typeface="+mn-lt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200" b="1" kern="1800" dirty="0">
              <a:solidFill>
                <a:srgbClr val="800080"/>
              </a:solidFill>
              <a:cs typeface="+mn-ea"/>
              <a:sym typeface="+mn-lt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en-US" sz="3200" kern="1800" dirty="0">
                <a:cs typeface="+mn-ea"/>
                <a:sym typeface="+mn-lt"/>
              </a:rPr>
              <a:t>硬布线控制器与微程序控制器的</a:t>
            </a:r>
            <a:r>
              <a:rPr lang="zh-CN" altLang="en-US" sz="3200" b="1" kern="1800" dirty="0">
                <a:solidFill>
                  <a:srgbClr val="FF0000"/>
                </a:solidFill>
                <a:cs typeface="+mn-ea"/>
                <a:sym typeface="+mn-lt"/>
              </a:rPr>
              <a:t>区别</a:t>
            </a:r>
            <a:endParaRPr lang="zh-CN" altLang="en-US" sz="4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8130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55EB87-AF2C-4AB1-A6AE-7781F1C21586}" type="slidenum">
              <a:rPr lang="en-US" altLang="zh-CN" sz="1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硬布线控制器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47664" y="2420888"/>
                <a:ext cx="3744416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3744416" cy="465577"/>
              </a:xfrm>
              <a:prstGeom prst="rect">
                <a:avLst/>
              </a:prstGeom>
              <a:blipFill rotWithShape="1">
                <a:blip r:embed="rId1"/>
                <a:stretch>
                  <a:fillRect l="-5" t="-58" r="17" b="-9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8A407-3B13-46DB-88CE-A2AB1873AF39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5913" y="466725"/>
            <a:ext cx="6781800" cy="2133600"/>
          </a:xfrm>
        </p:spPr>
        <p:txBody>
          <a:bodyPr anchor="b"/>
          <a:lstStyle/>
          <a:p>
            <a:pPr algn="r" eaLnBrk="1" hangingPunct="1"/>
            <a:r>
              <a:rPr lang="zh-CN" altLang="en-US" sz="6300"/>
              <a:t>第六章  总线系统</a:t>
            </a:r>
            <a:endParaRPr lang="zh-CN" altLang="en-US" sz="63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49313" y="2967038"/>
            <a:ext cx="6248400" cy="2425700"/>
          </a:xfrm>
        </p:spPr>
        <p:txBody>
          <a:bodyPr/>
          <a:lstStyle/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4101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ea typeface="隶书" panose="02010509060101010101" pitchFamily="49" charset="-122"/>
              </a:rPr>
              <a:t>返回</a:t>
            </a:r>
            <a:endParaRPr lang="zh-CN" altLang="en-US" sz="1400"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cs typeface="Times New Roman" panose="02020503050405090304" pitchFamily="18" charset="0"/>
              </a:rPr>
              <a:t>信息的传送方式</a:t>
            </a:r>
            <a:endParaRPr lang="zh-CN" altLang="en-US" dirty="0">
              <a:solidFill>
                <a:srgbClr val="0070C0"/>
              </a:solidFill>
              <a:cs typeface="Times New Roman" panose="0202050305040509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itchFamily="2" charset="-122"/>
              </a:rPr>
              <a:t>计算机系统中，传输信息方式：</a:t>
            </a:r>
            <a:endParaRPr lang="zh-CN" altLang="en-US" sz="3200" dirty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宋体" pitchFamily="2" charset="-122"/>
              </a:rPr>
              <a:t>串行传送：波特率</a:t>
            </a:r>
            <a:endParaRPr lang="zh-CN" altLang="en-US" sz="2800" dirty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宋体" pitchFamily="2" charset="-122"/>
              </a:rPr>
              <a:t>并行传送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itchFamily="2" charset="-122"/>
              </a:rPr>
              <a:t>总线带宽</a:t>
            </a:r>
            <a:endParaRPr lang="en-US" altLang="zh-CN" sz="32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itchFamily="2" charset="-122"/>
              </a:rPr>
              <a:t>总线周期</a:t>
            </a:r>
            <a:endParaRPr lang="en-US" altLang="zh-CN" sz="3200" dirty="0">
              <a:latin typeface="宋体" pitchFamily="2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总线定时</a:t>
            </a:r>
            <a:r>
              <a:rPr lang="zh-CN" altLang="en-US" sz="3200" dirty="0"/>
              <a:t>：事件出现在总线上的时序关系。</a:t>
            </a:r>
            <a:endParaRPr lang="en-US" altLang="zh-CN" sz="3200" dirty="0"/>
          </a:p>
          <a:p>
            <a:pPr lvl="1" eaLnBrk="1" hangingPunct="1"/>
            <a:r>
              <a:rPr lang="zh-CN" altLang="en-US" sz="2800" dirty="0"/>
              <a:t>同步定时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异步定时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宋体" pitchFamily="2" charset="-122"/>
            </a:endParaRP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1F0F0-E21A-4196-A3A0-ABC879DE069D}" type="slidenum">
              <a:rPr lang="en-US" altLang="zh-CN" sz="1000" smtClean="0"/>
            </a:fld>
            <a:endParaRPr lang="en-US" altLang="zh-CN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7E833-AFEC-420A-8212-29404031BA2B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cs typeface="Times New Roman" panose="02020503050405090304" pitchFamily="18" charset="0"/>
              </a:rPr>
              <a:t>总线的仲裁</a:t>
            </a:r>
            <a:endParaRPr lang="zh-CN" altLang="en-US" dirty="0">
              <a:solidFill>
                <a:srgbClr val="0070C0"/>
              </a:solidFill>
              <a:cs typeface="Times New Roman" panose="02020503050405090304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</a:rPr>
              <a:t>为了解决多个功能模块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</a:rPr>
              <a:t>争用总线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</a:rPr>
              <a:t>的问题</a:t>
            </a:r>
            <a:endParaRPr kumimoji="1" lang="en-US" altLang="zh-CN" sz="2800" dirty="0">
              <a:solidFill>
                <a:srgbClr val="0000FF"/>
              </a:solidFill>
              <a:latin typeface="Times New Roman" panose="02020503050405090304" pitchFamily="18" charset="0"/>
            </a:endParaRPr>
          </a:p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以某种方式选择其中一个主设备作为总线的下一次主方。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宋体" pitchFamily="2" charset="-122"/>
              </a:rPr>
              <a:t>按照总线仲裁电路的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位置</a:t>
            </a:r>
            <a:r>
              <a:rPr lang="zh-CN" altLang="en-US" sz="2800" dirty="0">
                <a:latin typeface="宋体" pitchFamily="2" charset="-122"/>
              </a:rPr>
              <a:t>不同，分为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</a:rPr>
              <a:t>集中式</a:t>
            </a:r>
            <a:r>
              <a:rPr lang="zh-CN" altLang="en-US" sz="2800" dirty="0">
                <a:latin typeface="宋体" pitchFamily="2" charset="-122"/>
              </a:rPr>
              <a:t>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</a:rPr>
              <a:t>分布式</a:t>
            </a:r>
            <a:r>
              <a:rPr lang="zh-CN" altLang="en-US" sz="2800" dirty="0">
                <a:latin typeface="宋体" pitchFamily="2" charset="-122"/>
              </a:rPr>
              <a:t>两种。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/>
            <a:r>
              <a:rPr lang="zh-CN" altLang="en-US" sz="2800" dirty="0"/>
              <a:t>集中式仲裁的三种方式原理及其特点：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(1) </a:t>
            </a:r>
            <a:r>
              <a:rPr lang="zh-CN" altLang="en-US" sz="2400" dirty="0">
                <a:solidFill>
                  <a:srgbClr val="0000FF"/>
                </a:solidFill>
              </a:rPr>
              <a:t>链式查询方式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</a:rPr>
              <a:t>计数器定时查询方式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</a:rPr>
              <a:t>独立请求方式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6B635-CB1E-4B79-BA44-DE329F3E1C74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2BD024-DDB6-434C-86A3-F7B8B7B9273B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数据的表示方法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cs typeface="+mn-ea"/>
                <a:sym typeface="+mn-lt"/>
              </a:rPr>
              <a:t>计算机数据表示格式：</a:t>
            </a:r>
            <a:endParaRPr lang="zh-CN" altLang="en-US" sz="4000" dirty="0">
              <a:cs typeface="+mn-ea"/>
              <a:sym typeface="+mn-lt"/>
            </a:endParaRPr>
          </a:p>
          <a:p>
            <a:pPr marL="742950" lvl="1" indent="-285750" eaLnBrk="1" hangingPunct="1"/>
            <a:r>
              <a:rPr lang="zh-CN" altLang="en-US" sz="3600" b="1" dirty="0">
                <a:solidFill>
                  <a:srgbClr val="FF0000"/>
                </a:solidFill>
                <a:cs typeface="+mn-ea"/>
                <a:sym typeface="+mn-lt"/>
              </a:rPr>
              <a:t>定点表示</a:t>
            </a:r>
            <a:r>
              <a:rPr lang="zh-CN" altLang="en-US" sz="3600" dirty="0">
                <a:cs typeface="+mn-ea"/>
                <a:sym typeface="+mn-lt"/>
              </a:rPr>
              <a:t>：小数点位置固定</a:t>
            </a:r>
            <a:endParaRPr lang="zh-CN" altLang="en-US" sz="3600" dirty="0">
              <a:cs typeface="+mn-ea"/>
              <a:sym typeface="+mn-lt"/>
            </a:endParaRPr>
          </a:p>
          <a:p>
            <a:pPr marL="1143000" lvl="2" indent="-228600" eaLnBrk="1" hangingPunct="1"/>
            <a:r>
              <a:rPr lang="zh-CN" altLang="en-US" sz="3200" dirty="0">
                <a:cs typeface="+mn-ea"/>
                <a:sym typeface="+mn-lt"/>
              </a:rPr>
              <a:t>定点纯整数表示</a:t>
            </a:r>
            <a:endParaRPr lang="zh-CN" altLang="en-US" sz="3200" dirty="0">
              <a:cs typeface="+mn-ea"/>
              <a:sym typeface="+mn-lt"/>
            </a:endParaRPr>
          </a:p>
          <a:p>
            <a:pPr marL="742950" lvl="1" indent="-285750" eaLnBrk="1" hangingPunct="1"/>
            <a:r>
              <a:rPr lang="zh-CN" altLang="en-US" sz="3600" b="1" dirty="0">
                <a:solidFill>
                  <a:srgbClr val="FF0000"/>
                </a:solidFill>
                <a:cs typeface="+mn-ea"/>
                <a:sym typeface="+mn-lt"/>
              </a:rPr>
              <a:t>浮点表示</a:t>
            </a:r>
            <a:r>
              <a:rPr lang="zh-CN" altLang="en-US" sz="3600" dirty="0">
                <a:cs typeface="+mn-ea"/>
                <a:sym typeface="+mn-lt"/>
              </a:rPr>
              <a:t>：小数点位置不固定</a:t>
            </a:r>
            <a:endParaRPr lang="zh-CN" altLang="en-US" sz="3600" dirty="0">
              <a:cs typeface="+mn-ea"/>
              <a:sym typeface="+mn-lt"/>
            </a:endParaRPr>
          </a:p>
          <a:p>
            <a:pPr marL="1143000" lvl="2" indent="-228600" eaLnBrk="1" hangingPunct="1"/>
            <a:r>
              <a:rPr lang="zh-CN" altLang="en-US" sz="3200" dirty="0">
                <a:cs typeface="+mn-ea"/>
                <a:sym typeface="+mn-lt"/>
              </a:rPr>
              <a:t>浮点数的表示方法（尾数、阶码）</a:t>
            </a:r>
            <a:endParaRPr lang="en-US" altLang="zh-CN" sz="3200" dirty="0">
              <a:cs typeface="+mn-ea"/>
              <a:sym typeface="+mn-lt"/>
            </a:endParaRPr>
          </a:p>
          <a:p>
            <a:pPr marL="1143000" lvl="2" indent="-228600" eaLnBrk="1" hangingPunct="1"/>
            <a:r>
              <a:rPr lang="zh-CN" altLang="en-US" sz="3200" dirty="0">
                <a:cs typeface="+mn-ea"/>
                <a:sym typeface="+mn-lt"/>
              </a:rPr>
              <a:t>尾数用原码</a:t>
            </a:r>
            <a:endParaRPr lang="zh-CN" altLang="en-US" sz="3200" dirty="0">
              <a:cs typeface="+mn-ea"/>
              <a:sym typeface="+mn-lt"/>
            </a:endParaRPr>
          </a:p>
          <a:p>
            <a:pPr marL="1143000" lvl="2" indent="-228600" eaLnBrk="1" hangingPunct="1"/>
            <a:r>
              <a:rPr lang="zh-CN" altLang="en-US" sz="3200" dirty="0">
                <a:cs typeface="+mn-ea"/>
                <a:sym typeface="+mn-lt"/>
              </a:rPr>
              <a:t>指数用移码</a:t>
            </a:r>
            <a:r>
              <a:rPr lang="en-US" altLang="zh-CN" sz="3200" dirty="0">
                <a:cs typeface="+mn-ea"/>
                <a:sym typeface="+mn-lt"/>
              </a:rPr>
              <a:t>(</a:t>
            </a:r>
            <a:r>
              <a:rPr lang="zh-CN" altLang="en-US" sz="3200" dirty="0">
                <a:cs typeface="+mn-ea"/>
                <a:sym typeface="+mn-lt"/>
              </a:rPr>
              <a:t>便于对阶和比较</a:t>
            </a:r>
            <a:r>
              <a:rPr lang="en-US" altLang="zh-CN" sz="3200" dirty="0">
                <a:cs typeface="+mn-ea"/>
                <a:sym typeface="+mn-lt"/>
              </a:rPr>
              <a:t>)</a:t>
            </a:r>
            <a:endParaRPr lang="en-US" altLang="zh-CN" sz="32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F27561-4B83-4B06-947C-C0E8C02CBDD5}" type="slidenum">
              <a:rPr lang="en-US" altLang="zh-CN" sz="1000"/>
            </a:fld>
            <a:endParaRPr lang="en-US" altLang="zh-CN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1484313"/>
            <a:ext cx="5834062" cy="1143000"/>
          </a:xfrm>
        </p:spPr>
        <p:txBody>
          <a:bodyPr anchor="b"/>
          <a:lstStyle/>
          <a:p>
            <a:pPr algn="r" eaLnBrk="1" hangingPunct="1"/>
            <a:r>
              <a:rPr lang="zh-CN" altLang="en-US" sz="5400" dirty="0"/>
              <a:t>第七章   外围设备</a:t>
            </a:r>
            <a:endParaRPr lang="zh-CN" altLang="en-US" sz="54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49313" y="2967038"/>
            <a:ext cx="6248400" cy="2425700"/>
          </a:xfrm>
        </p:spPr>
        <p:txBody>
          <a:bodyPr/>
          <a:lstStyle/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9221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ea typeface="隶书" panose="02010509060101010101" pitchFamily="49" charset="-122"/>
              </a:rPr>
              <a:t>返回</a:t>
            </a:r>
            <a:endParaRPr lang="zh-CN" altLang="en-US" sz="1400"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/>
              <a:t>磁盘存储设备</a:t>
            </a:r>
            <a:endParaRPr lang="zh-CN" altLang="en-US" dirty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磁盘上信息的分布、磁盘容量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记录面、磁道（柱面）、扇区</a:t>
            </a:r>
            <a:endParaRPr lang="en-US" altLang="zh-CN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dirty="0"/>
              <a:t>磁盘存储器的主要技术指标</a:t>
            </a:r>
            <a:endParaRPr lang="zh-CN" altLang="en-US" dirty="0"/>
          </a:p>
          <a:p>
            <a:pPr marL="692150" lvl="1" indent="-347980" eaLnBrk="1" hangingPunct="1"/>
            <a:r>
              <a:rPr lang="zh-CN" altLang="en-US" dirty="0">
                <a:solidFill>
                  <a:srgbClr val="FF0000"/>
                </a:solidFill>
              </a:rPr>
              <a:t>存储密度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66FF"/>
                </a:solidFill>
              </a:rPr>
              <a:t>道密度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66FF"/>
                </a:solidFill>
              </a:rPr>
              <a:t>位密度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66FF"/>
                </a:solidFill>
              </a:rPr>
              <a:t>面密度</a:t>
            </a:r>
            <a:r>
              <a:rPr lang="zh-CN" altLang="en-US" dirty="0"/>
              <a:t>。</a:t>
            </a:r>
            <a:endParaRPr lang="zh-CN" altLang="en-US" dirty="0"/>
          </a:p>
          <a:p>
            <a:pPr marL="692150" lvl="1" indent="-347980" eaLnBrk="1" hangingPunct="1"/>
            <a:r>
              <a:rPr lang="zh-CN" altLang="en-US" dirty="0">
                <a:solidFill>
                  <a:srgbClr val="FF0000"/>
                </a:solidFill>
              </a:rPr>
              <a:t>存取时间</a:t>
            </a:r>
            <a:r>
              <a:rPr lang="zh-CN" altLang="en-US" dirty="0"/>
              <a:t>：取决于以下三个因素决定：</a:t>
            </a:r>
            <a:endParaRPr lang="zh-CN" altLang="en-US" dirty="0"/>
          </a:p>
          <a:p>
            <a:pPr marL="987425" lvl="2" indent="-294005" eaLnBrk="1" hangingPunct="1"/>
            <a:r>
              <a:rPr lang="zh-CN" altLang="en-US" sz="2400" dirty="0">
                <a:solidFill>
                  <a:srgbClr val="0066FF"/>
                </a:solidFill>
              </a:rPr>
              <a:t>平均找道时间</a:t>
            </a:r>
            <a:endParaRPr lang="zh-CN" altLang="en-US" sz="2400" dirty="0"/>
          </a:p>
          <a:p>
            <a:pPr marL="987425" lvl="2" indent="-294005" eaLnBrk="1" hangingPunct="1"/>
            <a:r>
              <a:rPr lang="zh-CN" altLang="en-US" sz="2400" dirty="0">
                <a:solidFill>
                  <a:srgbClr val="0066FF"/>
                </a:solidFill>
              </a:rPr>
              <a:t>平均等待时间</a:t>
            </a:r>
            <a:endParaRPr lang="zh-CN" altLang="en-US" sz="2400" dirty="0"/>
          </a:p>
          <a:p>
            <a:pPr marL="987425" lvl="2" indent="-294005" eaLnBrk="1" hangingPunct="1"/>
            <a:r>
              <a:rPr lang="zh-CN" altLang="en-US" sz="2400" dirty="0">
                <a:solidFill>
                  <a:srgbClr val="0066FF"/>
                </a:solidFill>
              </a:rPr>
              <a:t>数据传送时间</a:t>
            </a:r>
            <a:r>
              <a:rPr lang="zh-CN" altLang="en-US" sz="2400" dirty="0"/>
              <a:t>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0B259B-E1B7-4E84-B634-0D323B7DEAB2}" type="slidenum">
              <a:rPr lang="en-US" altLang="zh-CN" sz="1000"/>
            </a:fld>
            <a:endParaRPr lang="en-US" altLang="zh-CN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第八章 输入输出系统</a:t>
            </a:r>
            <a:endParaRPr lang="zh-CN" altLang="en-US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FB08E1-B214-4753-B74E-E5482E4ADC3C}" type="slidenum">
              <a:rPr lang="en-US" altLang="zh-CN" sz="1000"/>
            </a:fld>
            <a:endParaRPr lang="en-US" altLang="zh-CN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程序查询方式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472488" cy="441166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z="3600" dirty="0"/>
              <a:t>外围设备的不同编址方式的特点：</a:t>
            </a:r>
            <a:endParaRPr lang="zh-CN" altLang="en-US" sz="3600" dirty="0"/>
          </a:p>
          <a:p>
            <a:pPr marL="692150" lvl="1" indent="-347980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统一编址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marL="692150" lvl="1" indent="-347980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独立编址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marL="692150" lvl="1" indent="-347980" eaLnBrk="1" hangingPunct="1">
              <a:spcBef>
                <a:spcPct val="0"/>
              </a:spcBef>
            </a:pPr>
            <a:endParaRPr lang="zh-CN" altLang="en-US" sz="3200" dirty="0"/>
          </a:p>
          <a:p>
            <a:pPr marL="692150" lvl="1" indent="-347980" eaLnBrk="1" hangingPunct="1">
              <a:buFont typeface="Wingdings" panose="05000000000000000000" pitchFamily="2" charset="2"/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2A6FCA-A4E4-46B7-959B-099971AD4368}" type="slidenum">
              <a:rPr lang="en-US" altLang="zh-CN" sz="1000"/>
            </a:fld>
            <a:endParaRPr lang="en-US" altLang="zh-CN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/>
              <a:t>程序中断方式</a:t>
            </a:r>
            <a:r>
              <a:rPr lang="zh-CN" altLang="en-US" dirty="0">
                <a:latin typeface="Arial" panose="020B0604020202090204" pitchFamily="34" charset="0"/>
              </a:rPr>
              <a:t>  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002587" cy="45307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中断的基本概念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zh-CN" altLang="en-US" sz="2400" b="1" dirty="0"/>
              <a:t>掌握中断的基本概念和工作特点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742950" lvl="1" indent="-285750" eaLnBrk="1" hangingPunct="1"/>
            <a:r>
              <a:rPr lang="zh-CN" altLang="en-US" sz="2400" dirty="0"/>
              <a:t>中断源、保存现场、中断屏蔽、中断周期、中断嵌套、</a:t>
            </a:r>
            <a:r>
              <a:rPr lang="zh-CN" altLang="en-US" sz="2400" b="1" dirty="0"/>
              <a:t>单级中断系统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多级中断系统</a:t>
            </a:r>
            <a:r>
              <a:rPr lang="zh-CN" altLang="en-US" sz="2400" dirty="0"/>
              <a:t>工作原理等概念。</a:t>
            </a:r>
            <a:endParaRPr lang="zh-CN" altLang="en-US" sz="2400" dirty="0"/>
          </a:p>
          <a:p>
            <a:pPr marL="742950" lvl="1" indent="-285750" eaLnBrk="1" hangingPunct="1"/>
            <a:r>
              <a:rPr lang="zh-CN" altLang="en-US" sz="2400" dirty="0"/>
              <a:t>掌握中断处理的详细流程</a:t>
            </a:r>
            <a:endParaRPr lang="zh-CN" altLang="en-US" sz="2400" dirty="0"/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中断方式的基本接口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742950" lvl="1" indent="-285750" eaLnBrk="1" hangingPunct="1"/>
            <a:r>
              <a:rPr lang="zh-CN" altLang="en-US" sz="2400" b="1" dirty="0">
                <a:solidFill>
                  <a:srgbClr val="0000FF"/>
                </a:solidFill>
              </a:rPr>
              <a:t>接口方面：</a:t>
            </a:r>
            <a:r>
              <a:rPr lang="en-US" altLang="zh-CN" sz="2400" b="1" dirty="0"/>
              <a:t>(RD)</a:t>
            </a:r>
            <a:r>
              <a:rPr lang="zh-CN" altLang="en-US" sz="2400" b="1" dirty="0"/>
              <a:t>标志和</a:t>
            </a:r>
            <a:r>
              <a:rPr lang="en-US" altLang="zh-CN" sz="2400" b="1" dirty="0"/>
              <a:t>(EI)</a:t>
            </a:r>
            <a:r>
              <a:rPr lang="zh-CN" altLang="en-US" sz="2400" b="1" dirty="0"/>
              <a:t>标志</a:t>
            </a:r>
            <a:endParaRPr lang="en-US" altLang="zh-CN" sz="2400" b="1" dirty="0"/>
          </a:p>
          <a:p>
            <a:pPr marL="742950" lvl="1" indent="-285750" eaLnBrk="1" hangingPunct="1"/>
            <a:r>
              <a:rPr lang="en-US" altLang="zh-CN" sz="2400" b="1" dirty="0">
                <a:solidFill>
                  <a:srgbClr val="0000FF"/>
                </a:solidFill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</a:rPr>
              <a:t>方面：</a:t>
            </a:r>
            <a:r>
              <a:rPr lang="en-US" altLang="zh-CN" sz="2400" b="1" dirty="0"/>
              <a:t>(IR)</a:t>
            </a:r>
            <a:r>
              <a:rPr lang="zh-CN" altLang="en-US" sz="2400" b="1" dirty="0"/>
              <a:t>和“中断屏蔽”标志</a:t>
            </a:r>
            <a:r>
              <a:rPr lang="en-US" altLang="zh-CN" sz="2400" b="1" dirty="0"/>
              <a:t>(IM)</a:t>
            </a:r>
            <a:endParaRPr lang="en-US" altLang="zh-CN" sz="2400" b="1" dirty="0"/>
          </a:p>
          <a:p>
            <a:pPr marL="415925" indent="-285750" eaLnBrk="1" hangingPunct="1"/>
            <a:r>
              <a:rPr lang="zh-CN" altLang="en-US" sz="2800" dirty="0"/>
              <a:t>中断服务程序入口地址的获取</a:t>
            </a:r>
            <a:endParaRPr lang="en-US" altLang="zh-CN" sz="2800" dirty="0"/>
          </a:p>
          <a:p>
            <a:pPr marL="742950" lvl="1" indent="-285750" eaLnBrk="1" hangingPunct="1"/>
            <a:r>
              <a:rPr lang="zh-CN" altLang="en-US" sz="2400" dirty="0">
                <a:solidFill>
                  <a:srgbClr val="FF0000"/>
                </a:solidFill>
              </a:rPr>
              <a:t>向量中断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66FF"/>
                </a:solidFill>
              </a:rPr>
              <a:t>查询中断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490BD4-148F-4474-A3FF-969B5309E2C5}" type="slidenum">
              <a:rPr lang="en-US" altLang="zh-CN" sz="1000"/>
            </a:fld>
            <a:endParaRPr lang="en-US" altLang="zh-CN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/>
              <a:t>程序中断方式</a:t>
            </a:r>
            <a:r>
              <a:rPr lang="zh-CN" altLang="en-US" dirty="0">
                <a:latin typeface="Arial" panose="020B0604020202090204" pitchFamily="34" charset="0"/>
              </a:rPr>
              <a:t>  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2591519" cy="453072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单级中断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marL="742950" lvl="1" indent="-285750" eaLnBrk="1" hangingPunct="1"/>
            <a:r>
              <a:rPr lang="zh-CN" altLang="en-US" dirty="0"/>
              <a:t>单级中断的概念</a:t>
            </a:r>
            <a:endParaRPr lang="zh-CN" altLang="en-US" dirty="0"/>
          </a:p>
          <a:p>
            <a:pPr marL="742950" lvl="1" indent="-285750" eaLnBrk="1" hangingPunct="1"/>
            <a:r>
              <a:rPr lang="zh-CN" altLang="en-US" dirty="0"/>
              <a:t>单级中断源的识别方法</a:t>
            </a:r>
            <a:r>
              <a:rPr lang="en-US" altLang="zh-CN" dirty="0"/>
              <a:t>-----</a:t>
            </a:r>
            <a:r>
              <a:rPr lang="zh-CN" altLang="en-US" dirty="0"/>
              <a:t>串行排队链法</a:t>
            </a:r>
            <a:endParaRPr lang="zh-CN" altLang="en-US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31563"/>
            <a:ext cx="5040560" cy="408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3602" y="5786735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单极中断处理流程图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单级中断系统中，中断服务程序内的执行顺序是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:</a:t>
            </a:r>
            <a:endParaRPr lang="en-US" altLang="zh-CN" sz="2600" dirty="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I.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 保护现场   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II. 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开中断   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III. 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关中断   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IV. 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保存断点</a:t>
            </a:r>
            <a:b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</a:b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V. 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中断事件处理  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VI. 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恢复现场  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VII.</a:t>
            </a:r>
            <a:r>
              <a:rPr lang="zh-CN" altLang="en-US" sz="2600" dirty="0">
                <a:solidFill>
                  <a:srgbClr val="000000"/>
                </a:solidFill>
                <a:cs typeface="+mn-ea"/>
                <a:sym typeface="+mn-lt"/>
              </a:rPr>
              <a:t>中断返回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I→V→VI→II→VII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III→I→V→VII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III→IV→V→VI→VII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IV→I→V→VI→VII 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A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B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C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D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74A1D6-E5C8-48C0-92CB-FC5EDFEAD63C}" type="slidenum">
              <a:rPr lang="en-US" altLang="zh-CN" sz="1000"/>
            </a:fld>
            <a:endParaRPr lang="en-US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 dirty="0"/>
              <a:t>8.3 </a:t>
            </a:r>
            <a:r>
              <a:rPr lang="zh-CN" altLang="en-US" dirty="0"/>
              <a:t>程序中断方式</a:t>
            </a:r>
            <a:r>
              <a:rPr lang="zh-CN" altLang="en-US" dirty="0">
                <a:latin typeface="Arial" panose="020B0604020202090204" pitchFamily="34" charset="0"/>
              </a:rPr>
              <a:t>  </a:t>
            </a:r>
            <a:endParaRPr lang="zh-CN" alt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002587" cy="453072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多级中断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marL="1095375" lvl="2" indent="-285750" eaLnBrk="1" hangingPunct="1"/>
            <a:r>
              <a:rPr lang="zh-CN" altLang="en-US" sz="2400" dirty="0">
                <a:solidFill>
                  <a:srgbClr val="0000FF"/>
                </a:solidFill>
              </a:rPr>
              <a:t>优先权高的中断级可以打断优先权低的中断服务程序，从而可以进行程序嵌套方式工作。　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742950" lvl="1" indent="-285750" eaLnBrk="1" hangingPunct="1"/>
            <a:r>
              <a:rPr lang="zh-CN" altLang="en-US" dirty="0"/>
              <a:t>多级中断可分为一维多级中断和二维多级中断。参考图</a:t>
            </a:r>
            <a:r>
              <a:rPr lang="en-US" altLang="zh-CN" dirty="0"/>
              <a:t>8.12</a:t>
            </a:r>
            <a:endParaRPr lang="en-US" altLang="zh-CN" dirty="0"/>
          </a:p>
          <a:p>
            <a:pPr marL="742950" lvl="1" indent="-285750" eaLnBrk="1" hangingPunct="1"/>
            <a:r>
              <a:rPr lang="zh-CN" altLang="en-US" dirty="0"/>
              <a:t>多级中断源的识别方法</a:t>
            </a:r>
            <a:endParaRPr lang="en-US" altLang="zh-CN" dirty="0"/>
          </a:p>
          <a:p>
            <a:pPr marL="1095375" lvl="2" indent="-285750" eaLnBrk="1" hangingPunct="1"/>
            <a:r>
              <a:rPr lang="zh-CN" altLang="en-US" dirty="0"/>
              <a:t>独立请求方式。</a:t>
            </a:r>
            <a:endParaRPr lang="zh-CN" altLang="en-US" b="1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8A6669-3CB1-4418-836A-055769BBDC70}" type="slidenum">
              <a:rPr lang="en-US" altLang="zh-CN" sz="1000"/>
            </a:fld>
            <a:endParaRPr lang="en-US" altLang="zh-CN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 sz="4400" dirty="0"/>
              <a:t>8.3 </a:t>
            </a:r>
            <a:r>
              <a:rPr lang="zh-CN" altLang="en-US" sz="4400" dirty="0"/>
              <a:t>程序中断方式</a:t>
            </a:r>
            <a:r>
              <a:rPr lang="zh-CN" altLang="en-US" sz="4400" dirty="0">
                <a:latin typeface="Arial" panose="020B0604020202090204" pitchFamily="34" charset="0"/>
              </a:rPr>
              <a:t>  </a:t>
            </a:r>
            <a:endParaRPr lang="zh-CN" altLang="en-US" sz="43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多级中断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692150" lvl="1" indent="-347980" eaLnBrk="1" hangingPunct="1"/>
            <a:r>
              <a:rPr lang="zh-CN" altLang="en-US" sz="2200" dirty="0"/>
              <a:t>一个系统有</a:t>
            </a:r>
            <a:r>
              <a:rPr lang="en-US" altLang="zh-CN" sz="2200" dirty="0"/>
              <a:t>n</a:t>
            </a:r>
            <a:r>
              <a:rPr lang="zh-CN" altLang="en-US" sz="2200" dirty="0"/>
              <a:t>级中断，则</a:t>
            </a:r>
            <a:r>
              <a:rPr lang="en-US" altLang="zh-CN" sz="2200" dirty="0"/>
              <a:t>CPU</a:t>
            </a:r>
            <a:r>
              <a:rPr lang="zh-CN" altLang="en-US" sz="2200" dirty="0"/>
              <a:t>中有</a:t>
            </a:r>
            <a:r>
              <a:rPr lang="en-US" altLang="zh-CN" sz="2200" dirty="0"/>
              <a:t>n</a:t>
            </a:r>
            <a:r>
              <a:rPr lang="zh-CN" altLang="en-US" sz="2200" dirty="0"/>
              <a:t>个</a:t>
            </a:r>
            <a:r>
              <a:rPr lang="en-US" altLang="zh-CN" sz="2200" dirty="0">
                <a:solidFill>
                  <a:srgbClr val="FF0000"/>
                </a:solidFill>
              </a:rPr>
              <a:t>IR</a:t>
            </a:r>
            <a:r>
              <a:rPr lang="zh-CN" altLang="en-US" sz="2200" dirty="0"/>
              <a:t>，</a:t>
            </a:r>
            <a:r>
              <a:rPr lang="en-US" altLang="zh-CN" sz="2200" dirty="0"/>
              <a:t>n</a:t>
            </a:r>
            <a:r>
              <a:rPr lang="zh-CN" altLang="en-US" sz="2200" dirty="0"/>
              <a:t>个</a:t>
            </a:r>
            <a:r>
              <a:rPr lang="en-US" altLang="zh-CN" sz="2200" dirty="0">
                <a:solidFill>
                  <a:srgbClr val="FF0000"/>
                </a:solidFill>
              </a:rPr>
              <a:t>IM</a:t>
            </a:r>
            <a:endParaRPr lang="en-US" altLang="zh-CN" sz="2200" dirty="0"/>
          </a:p>
          <a:p>
            <a:pPr marL="692150" lvl="1" indent="-347980" eaLnBrk="1" hangingPunct="1"/>
            <a:r>
              <a:rPr lang="zh-CN" altLang="en-US" sz="2200" dirty="0"/>
              <a:t>某级中断被响应后，则关闭本级和低于本级的</a:t>
            </a:r>
            <a:r>
              <a:rPr lang="en-US" altLang="zh-CN" sz="2200" dirty="0"/>
              <a:t>IM</a:t>
            </a:r>
            <a:r>
              <a:rPr lang="zh-CN" altLang="en-US" sz="2200" dirty="0"/>
              <a:t>，开放更高级的</a:t>
            </a:r>
            <a:r>
              <a:rPr lang="en-US" altLang="zh-CN" sz="2200" dirty="0"/>
              <a:t>IM</a:t>
            </a:r>
            <a:endParaRPr lang="en-US" altLang="zh-CN" sz="2200" dirty="0"/>
          </a:p>
          <a:p>
            <a:pPr marL="692150" lvl="1" indent="-347980" eaLnBrk="1" hangingPunct="1"/>
            <a:r>
              <a:rPr lang="zh-CN" altLang="en-US" sz="2200" dirty="0"/>
              <a:t>同一级内有不同中断源的中断是不能嵌套的。 </a:t>
            </a:r>
            <a:endParaRPr lang="zh-CN" altLang="en-US" sz="2200" dirty="0"/>
          </a:p>
          <a:p>
            <a:pPr marL="692150" lvl="1" indent="-347980" eaLnBrk="1" hangingPunct="1"/>
            <a:r>
              <a:rPr lang="zh-CN" altLang="en-US" sz="2200" dirty="0"/>
              <a:t>使用多级堆栈保存现场（包括</a:t>
            </a:r>
            <a:r>
              <a:rPr lang="en-US" altLang="zh-CN" sz="2200" dirty="0"/>
              <a:t>IM</a:t>
            </a:r>
            <a:r>
              <a:rPr lang="zh-CN" altLang="en-US" sz="2200" dirty="0"/>
              <a:t>）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3FBD63-8BAA-414C-B89B-BF17CBEC1FE8}" type="slidenum">
              <a:rPr lang="en-US" altLang="zh-CN" sz="1000">
                <a:solidFill>
                  <a:srgbClr val="000000"/>
                </a:solidFill>
              </a:rPr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 dirty="0"/>
              <a:t>DMA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472488" cy="4411662"/>
          </a:xfrm>
        </p:spPr>
        <p:txBody>
          <a:bodyPr/>
          <a:lstStyle/>
          <a:p>
            <a:pPr marL="415925" indent="-285750" eaLnBrk="1" hangingPunct="1"/>
            <a:r>
              <a:rPr lang="en-US" altLang="zh-CN" sz="3200" dirty="0"/>
              <a:t>DMA </a:t>
            </a:r>
            <a:r>
              <a:rPr lang="zh-CN" altLang="en-US" sz="3200" dirty="0"/>
              <a:t>的基本概念和</a:t>
            </a:r>
            <a:r>
              <a:rPr kumimoji="1" lang="zh-CN" altLang="en-US" sz="3200" dirty="0">
                <a:solidFill>
                  <a:srgbClr val="000080"/>
                </a:solidFill>
                <a:latin typeface="Times New Roman" panose="02020503050405090304" pitchFamily="18" charset="0"/>
              </a:rPr>
              <a:t>基本组成</a:t>
            </a:r>
            <a:endParaRPr kumimoji="1" lang="en-US" altLang="zh-CN" sz="3200" dirty="0">
              <a:solidFill>
                <a:srgbClr val="000080"/>
              </a:solidFill>
              <a:latin typeface="Times New Roman" panose="02020503050405090304" pitchFamily="18" charset="0"/>
            </a:endParaRPr>
          </a:p>
          <a:p>
            <a:pPr marL="415925" indent="-285750" eaLnBrk="1" hangingPunct="1"/>
            <a:r>
              <a:rPr kumimoji="1" lang="en-US" altLang="zh-CN" sz="3200" dirty="0">
                <a:latin typeface="Times New Roman" panose="02020503050405090304" pitchFamily="18" charset="0"/>
              </a:rPr>
              <a:t>DMA</a:t>
            </a:r>
            <a:r>
              <a:rPr kumimoji="1" lang="zh-CN" altLang="en-US" sz="3200" dirty="0">
                <a:latin typeface="Times New Roman" panose="02020503050405090304" pitchFamily="18" charset="0"/>
              </a:rPr>
              <a:t>数据传送过程</a:t>
            </a:r>
            <a:endParaRPr kumimoji="1" lang="en-US" altLang="zh-CN" sz="3200" dirty="0">
              <a:latin typeface="Times New Roman" panose="02020503050405090304" pitchFamily="18" charset="0"/>
            </a:endParaRPr>
          </a:p>
          <a:p>
            <a:pPr marL="768350" lvl="2" indent="-285750" eaLnBrk="1" hangingPunct="1"/>
            <a:r>
              <a:rPr lang="zh-CN" altLang="en-US" sz="2800" dirty="0">
                <a:cs typeface="+mn-cs"/>
              </a:rPr>
              <a:t>传送前、正式传送、传送后处理</a:t>
            </a:r>
            <a:endParaRPr lang="en-US" altLang="zh-CN" sz="2800" dirty="0">
              <a:cs typeface="+mn-cs"/>
            </a:endParaRPr>
          </a:p>
          <a:p>
            <a:pPr marL="415925" lvl="1" indent="-28575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Times New Roman" panose="02020503050405090304" pitchFamily="18" charset="0"/>
                <a:cs typeface="+mn-cs"/>
              </a:rPr>
              <a:t>解决和</a:t>
            </a:r>
            <a:r>
              <a:rPr kumimoji="1" lang="en-US" altLang="zh-CN" sz="3200" dirty="0">
                <a:latin typeface="Times New Roman" panose="02020503050405090304" pitchFamily="18" charset="0"/>
                <a:cs typeface="+mn-cs"/>
              </a:rPr>
              <a:t>CPU</a:t>
            </a:r>
            <a:r>
              <a:rPr kumimoji="1" lang="zh-CN" altLang="en-US" sz="3200" dirty="0">
                <a:latin typeface="Times New Roman" panose="02020503050405090304" pitchFamily="18" charset="0"/>
                <a:cs typeface="+mn-cs"/>
              </a:rPr>
              <a:t>内存冲突的三种方法</a:t>
            </a:r>
            <a:endParaRPr kumimoji="1" lang="en-US" altLang="zh-CN" sz="3200" dirty="0">
              <a:latin typeface="Times New Roman" panose="02020503050405090304" pitchFamily="18" charset="0"/>
              <a:cs typeface="+mn-cs"/>
            </a:endParaRPr>
          </a:p>
          <a:p>
            <a:pPr marL="742950" lvl="1" indent="-285750" eaLnBrk="1" hangingPunct="1"/>
            <a:r>
              <a:rPr kumimoji="1" lang="zh-CN" altLang="en-US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暂停</a:t>
            </a:r>
            <a:r>
              <a:rPr kumimoji="1" lang="en-US" altLang="zh-CN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CPU</a:t>
            </a:r>
            <a:r>
              <a:rPr kumimoji="1" lang="zh-CN" altLang="en-US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执行、周期挪用、</a:t>
            </a:r>
            <a:r>
              <a:rPr kumimoji="1" lang="en-US" altLang="zh-CN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DMA</a:t>
            </a:r>
            <a:r>
              <a:rPr kumimoji="1" lang="zh-CN" altLang="en-US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和</a:t>
            </a:r>
            <a:r>
              <a:rPr kumimoji="1" lang="en-US" altLang="zh-CN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CPU</a:t>
            </a:r>
            <a:r>
              <a:rPr kumimoji="1" lang="zh-CN" altLang="en-US" sz="2800" dirty="0">
                <a:solidFill>
                  <a:srgbClr val="000080"/>
                </a:solidFill>
                <a:latin typeface="Times New Roman" panose="02020503050405090304" pitchFamily="18" charset="0"/>
              </a:rPr>
              <a:t>交替访问</a:t>
            </a:r>
            <a:endParaRPr kumimoji="1" lang="en-US" altLang="zh-CN" sz="2800" dirty="0">
              <a:solidFill>
                <a:srgbClr val="000080"/>
              </a:solidFill>
              <a:latin typeface="Times New Roman" panose="02020503050405090304" pitchFamily="18" charset="0"/>
            </a:endParaRPr>
          </a:p>
          <a:p>
            <a:pPr marL="415925" indent="-285750" eaLnBrk="1" hangingPunct="1"/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DMA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方式与中断控制方式比较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marL="415925" indent="-285750" eaLnBrk="1" hangingPunct="1"/>
            <a:r>
              <a:rPr kumimoji="1" lang="zh-CN" altLang="zh-CN" sz="3200" dirty="0"/>
              <a:t>了解选择型DMA和多路型DMA</a:t>
            </a:r>
            <a:r>
              <a:rPr kumimoji="1" lang="zh-CN" altLang="en-US" sz="3200" dirty="0"/>
              <a:t>区别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b="1" i="1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单精度</a:t>
            </a:r>
            <a:r>
              <a:rPr lang="en-US" altLang="en-US">
                <a:latin typeface="+mn-lt"/>
                <a:ea typeface="+mn-ea"/>
                <a:cs typeface="+mn-ea"/>
                <a:sym typeface="+mn-lt"/>
              </a:rPr>
              <a:t>IEEE754标准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cs typeface="+mn-ea"/>
                <a:sym typeface="+mn-lt"/>
              </a:rPr>
              <a:t>单精度</a:t>
            </a:r>
            <a:r>
              <a:rPr lang="en-US" altLang="zh-CN" sz="2800" dirty="0">
                <a:cs typeface="+mn-ea"/>
                <a:sym typeface="+mn-lt"/>
              </a:rPr>
              <a:t>(32</a:t>
            </a:r>
            <a:r>
              <a:rPr lang="zh-CN" altLang="en-US" sz="2800" dirty="0">
                <a:cs typeface="+mn-ea"/>
                <a:sym typeface="+mn-lt"/>
              </a:rPr>
              <a:t>位</a:t>
            </a:r>
            <a:r>
              <a:rPr lang="en-US" altLang="zh-CN" sz="2800" dirty="0">
                <a:cs typeface="+mn-ea"/>
                <a:sym typeface="+mn-lt"/>
              </a:rPr>
              <a:t>)</a:t>
            </a:r>
            <a:r>
              <a:rPr lang="zh-CN" altLang="en-US" sz="2800" dirty="0">
                <a:cs typeface="+mn-ea"/>
                <a:sym typeface="+mn-lt"/>
              </a:rPr>
              <a:t>基本格式</a:t>
            </a:r>
            <a:r>
              <a:rPr lang="en-US" altLang="zh-CN" sz="2800" dirty="0">
                <a:cs typeface="+mn-ea"/>
                <a:sym typeface="+mn-lt"/>
              </a:rPr>
              <a:t> 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/>
            <a:r>
              <a:rPr lang="zh-CN" altLang="en-US" sz="2800" dirty="0">
                <a:cs typeface="+mn-ea"/>
                <a:sym typeface="+mn-lt"/>
              </a:rPr>
              <a:t>浮点数的规格化和溢出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/>
            <a:r>
              <a:rPr lang="en-US" altLang="zh-CN" sz="2800" dirty="0">
                <a:cs typeface="+mn-ea"/>
                <a:sym typeface="+mn-lt"/>
              </a:rPr>
              <a:t>IEEE754</a:t>
            </a:r>
            <a:r>
              <a:rPr lang="zh-CN" altLang="en-US" sz="2800" dirty="0">
                <a:cs typeface="+mn-ea"/>
                <a:sym typeface="+mn-lt"/>
              </a:rPr>
              <a:t>单精度与十进制数的转换</a:t>
            </a:r>
            <a:endParaRPr lang="en-US" altLang="zh-CN" sz="2600" dirty="0">
              <a:cs typeface="+mn-ea"/>
              <a:sym typeface="+mn-lt"/>
            </a:endParaRPr>
          </a:p>
        </p:txBody>
      </p:sp>
      <p:sp>
        <p:nvSpPr>
          <p:cNvPr id="12292" name="日期占位符 4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9BB107-C00A-42C4-87FA-DB9F578AA912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267BD-3777-403B-963A-74DE64298369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294" name="Picture 4" descr="picture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5257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数据表示方法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kumimoji="1"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数的机器码表示</a:t>
            </a:r>
            <a:endParaRPr kumimoji="1" lang="zh-CN" altLang="en-US" sz="36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27025" lvl="1" indent="0"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原码、补码、反码表示</a:t>
            </a:r>
            <a:r>
              <a:rPr kumimoji="1" lang="zh-CN" altLang="en-US" sz="3200" dirty="0">
                <a:solidFill>
                  <a:srgbClr val="FF0000"/>
                </a:solidFill>
                <a:cs typeface="+mn-ea"/>
                <a:sym typeface="+mn-lt"/>
              </a:rPr>
              <a:t>范围</a:t>
            </a: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和相互转换。 </a:t>
            </a:r>
            <a:endParaRPr kumimoji="1" lang="en-US" altLang="zh-CN" sz="3200" dirty="0">
              <a:solidFill>
                <a:srgbClr val="000000"/>
              </a:solidFill>
              <a:cs typeface="+mn-ea"/>
              <a:sym typeface="+mn-lt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lang="zh-CN" altLang="en-US" sz="3600" dirty="0">
                <a:cs typeface="+mn-ea"/>
                <a:sym typeface="+mn-lt"/>
              </a:rPr>
              <a:t>校验码</a:t>
            </a:r>
            <a:endParaRPr lang="zh-CN" altLang="en-US" sz="3600" dirty="0">
              <a:cs typeface="+mn-ea"/>
              <a:sym typeface="+mn-lt"/>
            </a:endParaRPr>
          </a:p>
          <a:p>
            <a:pPr marL="327025" lvl="1" indent="0"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校验码和校验位</a:t>
            </a:r>
            <a:endParaRPr kumimoji="1" lang="en-US" altLang="zh-CN" sz="3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27025" lvl="1" indent="0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66FF"/>
                </a:solidFill>
                <a:cs typeface="+mn-ea"/>
                <a:sym typeface="+mn-lt"/>
              </a:rPr>
              <a:t>奇偶校验</a:t>
            </a:r>
            <a:endParaRPr kumimoji="1" lang="en-US" altLang="zh-CN" sz="3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679450" lvl="2" indent="0" eaLnBrk="1" hangingPunct="1">
              <a:lnSpc>
                <a:spcPct val="9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只能检测奇数个错误，无法识别错误信息的位置。</a:t>
            </a:r>
            <a:endParaRPr kumimoji="1" lang="zh-CN" altLang="en-US" sz="28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AAFA5-B10D-4F36-A855-08F73471A71C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B675AB-A2D4-4FA1-ADE4-2F2EAC4F7115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DD0D86-C360-4DB9-8E0F-01F6A20840CC}" type="datetime1">
              <a:rPr lang="zh-CN" altLang="en-US" sz="12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3DD9B-8550-400B-9A9E-DCA6A5E45515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定点加法、减法运算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dirty="0">
                <a:cs typeface="+mn-ea"/>
                <a:sym typeface="+mn-lt"/>
              </a:rPr>
              <a:t>补码加法公式：</a:t>
            </a:r>
            <a:endParaRPr lang="zh-CN" altLang="en-US" sz="34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400" dirty="0">
                <a:cs typeface="+mn-ea"/>
                <a:sym typeface="+mn-lt"/>
              </a:rPr>
              <a:t>		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</a:t>
            </a:r>
            <a:r>
              <a:rPr lang="en-US" altLang="zh-CN" sz="3400" b="1" dirty="0" err="1">
                <a:solidFill>
                  <a:srgbClr val="FF0000"/>
                </a:solidFill>
                <a:cs typeface="+mn-ea"/>
                <a:sym typeface="+mn-lt"/>
              </a:rPr>
              <a:t>x+y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=[x]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+[y]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                         </a:t>
            </a:r>
            <a:endParaRPr lang="zh-CN" altLang="en-US" sz="3400" b="1" baseline="-2500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3400" dirty="0">
                <a:cs typeface="+mn-ea"/>
                <a:sym typeface="+mn-lt"/>
              </a:rPr>
              <a:t>补码减法公式：</a:t>
            </a:r>
            <a:endParaRPr kumimoji="1" lang="zh-CN" altLang="en-US" sz="3400" dirty="0">
              <a:cs typeface="+mn-ea"/>
              <a:sym typeface="+mn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        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[x-y]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＝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[x]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[- 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                   </a:t>
            </a:r>
            <a:endParaRPr lang="zh-CN" altLang="en-US" sz="3400" b="1" baseline="-2500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400" b="1" baseline="-250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4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400" dirty="0">
                <a:cs typeface="+mn-ea"/>
                <a:sym typeface="+mn-lt"/>
              </a:rPr>
              <a:t>溢出的概念与检测方法</a:t>
            </a:r>
            <a:endParaRPr lang="zh-CN" altLang="en-US" sz="3400" dirty="0">
              <a:cs typeface="+mn-ea"/>
              <a:sym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cs typeface="+mn-ea"/>
                <a:sym typeface="+mn-lt"/>
              </a:rPr>
              <a:t>双符号位法</a:t>
            </a:r>
            <a:r>
              <a:rPr lang="zh-CN" altLang="en-US" sz="2800" dirty="0">
                <a:cs typeface="+mn-ea"/>
                <a:sym typeface="+mn-lt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lt"/>
              </a:rPr>
              <a:t>单符号位法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6390" name="Group 4"/>
          <p:cNvGrpSpPr/>
          <p:nvPr/>
        </p:nvGrpSpPr>
        <p:grpSpPr bwMode="auto">
          <a:xfrm>
            <a:off x="1115616" y="3886375"/>
            <a:ext cx="5029713" cy="875190"/>
            <a:chOff x="-3" y="931"/>
            <a:chExt cx="3304" cy="338"/>
          </a:xfrm>
        </p:grpSpPr>
        <p:sp>
          <p:nvSpPr>
            <p:cNvPr id="16395" name="Rectangle 5"/>
            <p:cNvSpPr>
              <a:spLocks noChangeArrowheads="1"/>
            </p:cNvSpPr>
            <p:nvPr/>
          </p:nvSpPr>
          <p:spPr bwMode="auto">
            <a:xfrm>
              <a:off x="0" y="960"/>
              <a:ext cx="30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6396" name="Group 6"/>
            <p:cNvGrpSpPr/>
            <p:nvPr/>
          </p:nvGrpSpPr>
          <p:grpSpPr bwMode="auto">
            <a:xfrm>
              <a:off x="-3" y="931"/>
              <a:ext cx="3304" cy="338"/>
              <a:chOff x="-3" y="931"/>
              <a:chExt cx="3304" cy="338"/>
            </a:xfrm>
          </p:grpSpPr>
          <p:grpSp>
            <p:nvGrpSpPr>
              <p:cNvPr id="16397" name="Group 7"/>
              <p:cNvGrpSpPr/>
              <p:nvPr/>
            </p:nvGrpSpPr>
            <p:grpSpPr bwMode="auto">
              <a:xfrm>
                <a:off x="0" y="931"/>
                <a:ext cx="3301" cy="335"/>
                <a:chOff x="0" y="931"/>
                <a:chExt cx="3301" cy="335"/>
              </a:xfrm>
            </p:grpSpPr>
            <p:sp>
              <p:nvSpPr>
                <p:cNvPr id="16399" name="Rectangle 8"/>
                <p:cNvSpPr>
                  <a:spLocks noChangeArrowheads="1"/>
                </p:cNvSpPr>
                <p:nvPr/>
              </p:nvSpPr>
              <p:spPr bwMode="auto">
                <a:xfrm>
                  <a:off x="263" y="931"/>
                  <a:ext cx="30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[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－</a:t>
                  </a:r>
                  <a:r>
                    <a:rPr kumimoji="1" lang="zh-CN" altLang="en-US" sz="3200" i="1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ｙ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]</a:t>
                  </a:r>
                  <a:r>
                    <a:rPr kumimoji="1" lang="zh-CN" altLang="en-US" sz="3200" baseline="-300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补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＝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﹁[</a:t>
                  </a:r>
                  <a:r>
                    <a:rPr kumimoji="1" lang="zh-CN" altLang="en-US" sz="3200" i="1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ｙ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]</a:t>
                  </a:r>
                  <a:r>
                    <a:rPr kumimoji="1" lang="zh-CN" altLang="en-US" sz="3200" baseline="-300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补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＋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2</a:t>
                  </a:r>
                  <a:r>
                    <a:rPr kumimoji="1" lang="zh-CN" altLang="en-US" sz="3200" baseline="300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－</a:t>
                  </a:r>
                  <a:r>
                    <a:rPr kumimoji="1" lang="en-US" altLang="zh-CN" sz="3200" baseline="30000" dirty="0">
                      <a:solidFill>
                        <a:srgbClr val="6600F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n</a:t>
                  </a:r>
                  <a:endParaRPr kumimoji="1" lang="en-US" altLang="zh-CN" sz="3200" dirty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400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30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398" name="Rectangle 10"/>
              <p:cNvSpPr>
                <a:spLocks noChangeArrowheads="1"/>
              </p:cNvSpPr>
              <p:nvPr/>
            </p:nvSpPr>
            <p:spPr bwMode="auto">
              <a:xfrm>
                <a:off x="-3" y="975"/>
                <a:ext cx="304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1176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F7F4F0-48D0-4036-9F41-195D37A133B9}" type="datetime1">
              <a:rPr lang="zh-CN" altLang="en-US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116740-0358-400C-B1E9-1769AA7B8EA8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定点运算器的组成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多功能算术</a:t>
            </a:r>
            <a:r>
              <a:rPr lang="en-US" sz="3200" b="1" dirty="0">
                <a:solidFill>
                  <a:srgbClr val="7030A0"/>
                </a:solidFill>
                <a:cs typeface="+mn-ea"/>
                <a:sym typeface="+mn-lt"/>
              </a:rPr>
              <a:t>/</a:t>
            </a: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逻辑运算单元</a:t>
            </a:r>
            <a:r>
              <a:rPr lang="en-US" sz="3200" b="1" dirty="0">
                <a:solidFill>
                  <a:srgbClr val="7030A0"/>
                </a:solidFill>
                <a:cs typeface="+mn-ea"/>
                <a:sym typeface="+mn-lt"/>
              </a:rPr>
              <a:t>(ALU)　</a:t>
            </a:r>
            <a:r>
              <a:rPr lang="en-US" sz="3200" b="1" dirty="0">
                <a:cs typeface="+mn-ea"/>
                <a:sym typeface="+mn-lt"/>
              </a:rPr>
              <a:t>　　　　</a:t>
            </a:r>
            <a:endParaRPr lang="zh-CN" sz="3200" b="1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sz="2800" b="1" u="sng" dirty="0" err="1">
                <a:cs typeface="+mn-ea"/>
                <a:sym typeface="+mn-lt"/>
              </a:rPr>
              <a:t>先行进位</a:t>
            </a:r>
            <a:endParaRPr lang="zh-CN" sz="2800" dirty="0">
              <a:cs typeface="+mn-ea"/>
              <a:sym typeface="+mn-lt"/>
            </a:endParaRPr>
          </a:p>
          <a:p>
            <a:pPr>
              <a:defRPr/>
            </a:pP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定点运算器的基本结构</a:t>
            </a:r>
            <a:endParaRPr lang="en-US" sz="3200" b="1" dirty="0">
              <a:solidFill>
                <a:srgbClr val="7030A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lang="zh-CN" sz="2800" b="1" dirty="0">
                <a:cs typeface="+mn-ea"/>
                <a:sym typeface="+mn-lt"/>
              </a:rPr>
              <a:t>单总线</a:t>
            </a:r>
            <a:r>
              <a:rPr lang="zh-CN" altLang="en-US" sz="2800" b="1" dirty="0">
                <a:cs typeface="+mn-ea"/>
                <a:sym typeface="+mn-lt"/>
              </a:rPr>
              <a:t>、</a:t>
            </a:r>
            <a:r>
              <a:rPr lang="zh-CN" sz="2800" b="1" dirty="0">
                <a:cs typeface="+mn-ea"/>
                <a:sym typeface="+mn-lt"/>
              </a:rPr>
              <a:t>双总线</a:t>
            </a:r>
            <a:r>
              <a:rPr lang="zh-CN" altLang="en-US" sz="2800" b="1" dirty="0">
                <a:cs typeface="+mn-ea"/>
                <a:sym typeface="+mn-lt"/>
              </a:rPr>
              <a:t>和</a:t>
            </a:r>
            <a:r>
              <a:rPr lang="zh-CN" sz="2800" b="1" dirty="0">
                <a:cs typeface="+mn-ea"/>
                <a:sym typeface="+mn-lt"/>
              </a:rPr>
              <a:t>三总线</a:t>
            </a:r>
            <a:r>
              <a:rPr lang="zh-CN" altLang="en-US" sz="2800" b="1" dirty="0">
                <a:cs typeface="+mn-ea"/>
                <a:sym typeface="+mn-lt"/>
              </a:rPr>
              <a:t>，各自的特点</a:t>
            </a:r>
            <a:endParaRPr lang="en-US" altLang="zh-CN" sz="28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MultipleChoice"/>
  <p:tag name="PROBLEMSCORE" val="1"/>
  <p:tag name="PROBLEMHASREMARK" val="True"/>
  <p:tag name="PROBLEMREMARK" val="4M×8 位的芯片数据线应为 8 根，地址线应为 log24M=22 根，而 DRAM 采用地址复用技术，地址线是原来的 1/2，且地址信号分行、列两次传送。地址线数为 22/2=11 根，所以地址引脚与数据引脚的总数为 11+8=19 根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MultipleChoice"/>
  <p:tag name="PROBLEMSCORE" val="1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ximjslpp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5081</Words>
  <Application>WPS 演示</Application>
  <PresentationFormat>全屏显示(4:3)</PresentationFormat>
  <Paragraphs>731</Paragraphs>
  <Slides>59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91" baseType="lpstr">
      <vt:lpstr>Arial</vt:lpstr>
      <vt:lpstr>宋体</vt:lpstr>
      <vt:lpstr>Wingdings</vt:lpstr>
      <vt:lpstr>汉仪书宋二KW</vt:lpstr>
      <vt:lpstr>Garamond</vt:lpstr>
      <vt:lpstr>苹方-简</vt:lpstr>
      <vt:lpstr>Times New Roman</vt:lpstr>
      <vt:lpstr>等线</vt:lpstr>
      <vt:lpstr>汉仪中等线KW</vt:lpstr>
      <vt:lpstr>微软雅黑</vt:lpstr>
      <vt:lpstr>汉仪旗黑</vt:lpstr>
      <vt:lpstr>宋体</vt:lpstr>
      <vt:lpstr>Arial Unicode MS</vt:lpstr>
      <vt:lpstr>Consolas</vt:lpstr>
      <vt:lpstr>Arial</vt:lpstr>
      <vt:lpstr>等线</vt:lpstr>
      <vt:lpstr>Microsoft Yahei</vt:lpstr>
      <vt:lpstr>Cambria Math</vt:lpstr>
      <vt:lpstr>Kingsoft Math</vt:lpstr>
      <vt:lpstr>黑体</vt:lpstr>
      <vt:lpstr>汉仪中黑KW</vt:lpstr>
      <vt:lpstr>隶书</vt:lpstr>
      <vt:lpstr>宋体-简</vt:lpstr>
      <vt:lpstr>华文新魏</vt:lpstr>
      <vt:lpstr>Verdana</vt:lpstr>
      <vt:lpstr>DejaVu Math TeX Gyre</vt:lpstr>
      <vt:lpstr>Edge</vt:lpstr>
      <vt:lpstr>Visio.Drawing.11</vt:lpstr>
      <vt:lpstr>Visio.Drawing.11</vt:lpstr>
      <vt:lpstr>Visio.Drawing.11</vt:lpstr>
      <vt:lpstr>Visio.Drawing.11</vt:lpstr>
      <vt:lpstr>Equation.3</vt:lpstr>
      <vt:lpstr>第一章  计算机系统概论</vt:lpstr>
      <vt:lpstr>计算机的性能指标</vt:lpstr>
      <vt:lpstr>计算机系统</vt:lpstr>
      <vt:lpstr>第二章 运算方法和运算器</vt:lpstr>
      <vt:lpstr>数据的表示方法</vt:lpstr>
      <vt:lpstr>单精度IEEE754标准</vt:lpstr>
      <vt:lpstr>数据表示方法</vt:lpstr>
      <vt:lpstr>定点加法、减法运算</vt:lpstr>
      <vt:lpstr>定点运算器的组成</vt:lpstr>
      <vt:lpstr>浮点加法、减法运算</vt:lpstr>
      <vt:lpstr>第三章   内部存储器</vt:lpstr>
      <vt:lpstr>存储器概述</vt:lpstr>
      <vt:lpstr>SRAM和DRAM</vt:lpstr>
      <vt:lpstr>ROM</vt:lpstr>
      <vt:lpstr>存储器容量的扩充（重点） </vt:lpstr>
      <vt:lpstr>PowerPoint 演示文稿</vt:lpstr>
      <vt:lpstr>三、主存储器与CPU的连接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Cache存储器（重点） </vt:lpstr>
      <vt:lpstr>cache基本原理</vt:lpstr>
      <vt:lpstr>Cache性能计算</vt:lpstr>
      <vt:lpstr>主存与Cache的地址映射</vt:lpstr>
      <vt:lpstr>Cache的四个问题</vt:lpstr>
      <vt:lpstr>1. 全相联的映射方式</vt:lpstr>
      <vt:lpstr>2. 直接映射方式</vt:lpstr>
      <vt:lpstr>3. 组相联映射方式</vt:lpstr>
      <vt:lpstr>Cache的写策略</vt:lpstr>
      <vt:lpstr>第四章  指令系统</vt:lpstr>
      <vt:lpstr>指令格式</vt:lpstr>
      <vt:lpstr>指令的寻址方式</vt:lpstr>
      <vt:lpstr>数据寻址方式</vt:lpstr>
      <vt:lpstr>第五章   中央处理器</vt:lpstr>
      <vt:lpstr>CPU的功能和组成</vt:lpstr>
      <vt:lpstr>CPU的功能和组成</vt:lpstr>
      <vt:lpstr>指令周期</vt:lpstr>
      <vt:lpstr>时序产生器和控制方式</vt:lpstr>
      <vt:lpstr>微程序控制器</vt:lpstr>
      <vt:lpstr>微程序控制器</vt:lpstr>
      <vt:lpstr>5.4.2  微程序设计技术</vt:lpstr>
      <vt:lpstr>硬布线控制器</vt:lpstr>
      <vt:lpstr>第六章  总线系统</vt:lpstr>
      <vt:lpstr>信息的传送方式</vt:lpstr>
      <vt:lpstr>总线的仲裁</vt:lpstr>
      <vt:lpstr>第七章   外围设备</vt:lpstr>
      <vt:lpstr>磁盘存储设备</vt:lpstr>
      <vt:lpstr>第八章 输入输出系统</vt:lpstr>
      <vt:lpstr>程序查询方式</vt:lpstr>
      <vt:lpstr>程序中断方式  </vt:lpstr>
      <vt:lpstr>程序中断方式  </vt:lpstr>
      <vt:lpstr>PowerPoint 演示文稿</vt:lpstr>
      <vt:lpstr>8.3 程序中断方式  </vt:lpstr>
      <vt:lpstr>8.3 程序中断方式  </vt:lpstr>
      <vt:lpstr>DMA的基本概念</vt:lpstr>
    </vt:vector>
  </TitlesOfParts>
  <Company>Ningbo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总线系统</dc:title>
  <dc:creator>闫江毓</dc:creator>
  <cp:lastModifiedBy>疯了</cp:lastModifiedBy>
  <cp:revision>411</cp:revision>
  <dcterms:created xsi:type="dcterms:W3CDTF">2023-12-08T09:41:46Z</dcterms:created>
  <dcterms:modified xsi:type="dcterms:W3CDTF">2023-12-08T09:41:46Z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163CD161267C1667DAE47265B8FE8D0D_42</vt:lpwstr>
  </property>
  <property fmtid="{D5CDD505-2E9C-101B-9397-08002B2CF9AE}" pid="3" name="KSOProductBuildVer">
    <vt:lpwstr>2052-6.2.0.8299</vt:lpwstr>
  </property>
</Properties>
</file>