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4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5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6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7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58"/>
  </p:notesMasterIdLst>
  <p:sldIdLst>
    <p:sldId id="465" r:id="rId2"/>
    <p:sldId id="459" r:id="rId3"/>
    <p:sldId id="401" r:id="rId4"/>
    <p:sldId id="402" r:id="rId5"/>
    <p:sldId id="2287" r:id="rId6"/>
    <p:sldId id="509" r:id="rId7"/>
    <p:sldId id="2303" r:id="rId8"/>
    <p:sldId id="464" r:id="rId9"/>
    <p:sldId id="2288" r:id="rId10"/>
    <p:sldId id="2289" r:id="rId11"/>
    <p:sldId id="2290" r:id="rId12"/>
    <p:sldId id="2291" r:id="rId13"/>
    <p:sldId id="2296" r:id="rId14"/>
    <p:sldId id="2297" r:id="rId15"/>
    <p:sldId id="2293" r:id="rId16"/>
    <p:sldId id="2294" r:id="rId17"/>
    <p:sldId id="2295" r:id="rId18"/>
    <p:sldId id="466" r:id="rId19"/>
    <p:sldId id="2313" r:id="rId20"/>
    <p:sldId id="467" r:id="rId21"/>
    <p:sldId id="2279" r:id="rId22"/>
    <p:sldId id="2280" r:id="rId23"/>
    <p:sldId id="2282" r:id="rId24"/>
    <p:sldId id="2274" r:id="rId25"/>
    <p:sldId id="2298" r:id="rId26"/>
    <p:sldId id="420" r:id="rId27"/>
    <p:sldId id="470" r:id="rId28"/>
    <p:sldId id="2275" r:id="rId29"/>
    <p:sldId id="471" r:id="rId30"/>
    <p:sldId id="295" r:id="rId31"/>
    <p:sldId id="2277" r:id="rId32"/>
    <p:sldId id="475" r:id="rId33"/>
    <p:sldId id="2278" r:id="rId34"/>
    <p:sldId id="2283" r:id="rId35"/>
    <p:sldId id="476" r:id="rId36"/>
    <p:sldId id="2276" r:id="rId37"/>
    <p:sldId id="2285" r:id="rId38"/>
    <p:sldId id="479" r:id="rId39"/>
    <p:sldId id="2292" r:id="rId40"/>
    <p:sldId id="2284" r:id="rId41"/>
    <p:sldId id="483" r:id="rId42"/>
    <p:sldId id="492" r:id="rId43"/>
    <p:sldId id="495" r:id="rId44"/>
    <p:sldId id="487" r:id="rId45"/>
    <p:sldId id="493" r:id="rId46"/>
    <p:sldId id="2314" r:id="rId47"/>
    <p:sldId id="2104" r:id="rId48"/>
    <p:sldId id="2299" r:id="rId49"/>
    <p:sldId id="2305" r:id="rId50"/>
    <p:sldId id="534" r:id="rId51"/>
    <p:sldId id="537" r:id="rId52"/>
    <p:sldId id="2306" r:id="rId53"/>
    <p:sldId id="2307" r:id="rId54"/>
    <p:sldId id="2309" r:id="rId55"/>
    <p:sldId id="2310" r:id="rId56"/>
    <p:sldId id="477" r:id="rId5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D934098-40A8-4A3F-90DD-D72175009A4E}">
          <p14:sldIdLst>
            <p14:sldId id="465"/>
          </p14:sldIdLst>
        </p14:section>
        <p14:section name="2.0 数制及转换" id="{C116001A-C899-4D70-BC45-079DB19F015F}">
          <p14:sldIdLst>
            <p14:sldId id="459"/>
            <p14:sldId id="401"/>
            <p14:sldId id="402"/>
            <p14:sldId id="2287"/>
            <p14:sldId id="509"/>
            <p14:sldId id="2303"/>
            <p14:sldId id="464"/>
            <p14:sldId id="2288"/>
            <p14:sldId id="2289"/>
            <p14:sldId id="2290"/>
            <p14:sldId id="2291"/>
            <p14:sldId id="2296"/>
            <p14:sldId id="2297"/>
            <p14:sldId id="2293"/>
            <p14:sldId id="2294"/>
            <p14:sldId id="2295"/>
          </p14:sldIdLst>
        </p14:section>
        <p14:section name="2.1 数据与文字的表示方法" id="{D6C134E5-F69D-4E67-85E5-70689357DBD5}">
          <p14:sldIdLst>
            <p14:sldId id="466"/>
            <p14:sldId id="2313"/>
            <p14:sldId id="467"/>
            <p14:sldId id="2279"/>
            <p14:sldId id="2280"/>
            <p14:sldId id="2282"/>
            <p14:sldId id="2274"/>
            <p14:sldId id="2298"/>
            <p14:sldId id="420"/>
            <p14:sldId id="470"/>
            <p14:sldId id="2275"/>
            <p14:sldId id="471"/>
            <p14:sldId id="295"/>
            <p14:sldId id="2277"/>
            <p14:sldId id="475"/>
            <p14:sldId id="2278"/>
            <p14:sldId id="2283"/>
            <p14:sldId id="476"/>
            <p14:sldId id="2276"/>
            <p14:sldId id="2285"/>
            <p14:sldId id="479"/>
            <p14:sldId id="2292"/>
            <p14:sldId id="2284"/>
            <p14:sldId id="483"/>
            <p14:sldId id="492"/>
            <p14:sldId id="495"/>
            <p14:sldId id="487"/>
            <p14:sldId id="493"/>
            <p14:sldId id="2314"/>
            <p14:sldId id="2104"/>
            <p14:sldId id="2299"/>
            <p14:sldId id="2305"/>
            <p14:sldId id="534"/>
            <p14:sldId id="537"/>
            <p14:sldId id="2306"/>
            <p14:sldId id="2307"/>
            <p14:sldId id="2309"/>
            <p14:sldId id="2310"/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Hong" initials="WH" lastIdx="1" clrIdx="0">
    <p:extLst>
      <p:ext uri="{19B8F6BF-5375-455C-9EA6-DF929625EA0E}">
        <p15:presenceInfo xmlns:p15="http://schemas.microsoft.com/office/powerpoint/2012/main" userId="41cdf2cc30cb15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D4C"/>
    <a:srgbClr val="8AC4A7"/>
    <a:srgbClr val="FEF6EC"/>
    <a:srgbClr val="EDF0D8"/>
    <a:srgbClr val="E0ECF5"/>
    <a:srgbClr val="008000"/>
    <a:srgbClr val="F0E5E5"/>
    <a:srgbClr val="DAF6DD"/>
    <a:srgbClr val="F5F7C5"/>
    <a:srgbClr val="E185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1" autoAdjust="0"/>
    <p:restoredTop sz="95314" autoAdjust="0"/>
  </p:normalViewPr>
  <p:slideViewPr>
    <p:cSldViewPr>
      <p:cViewPr varScale="1">
        <p:scale>
          <a:sx n="87" d="100"/>
          <a:sy n="87" d="100"/>
        </p:scale>
        <p:origin x="136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001387-2047-49B9-A168-CBEEE3081C9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529E718-30AB-4E53-9AFA-F2C592A51B16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本节主要进行回顾和复习</a:t>
          </a:r>
          <a:r>
            <a: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《</a:t>
          </a: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数字逻辑</a:t>
          </a:r>
          <a:r>
            <a: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》</a:t>
          </a: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中讲过的内容</a:t>
          </a:r>
        </a:p>
      </dgm:t>
    </dgm:pt>
    <dgm:pt modelId="{6B3D7E2D-999B-490D-85E3-E7B3E98CF0F0}" type="parTrans" cxnId="{353C67BB-E357-4420-A3E2-611E76146C5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A57126-FC3A-4E17-9949-56BB0DFE117B}" type="sibTrans" cxnId="{353C67BB-E357-4420-A3E2-611E76146C5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C457D3-E514-42A2-9219-CAF88CA55FA2}">
      <dgm:prSet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数制标识：在数字后加一个字母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(B,D,O,H)</a:t>
          </a:r>
        </a:p>
      </dgm:t>
    </dgm:pt>
    <dgm:pt modelId="{21AD9E21-8303-4A98-B353-363260ACBF93}" type="parTrans" cxnId="{55D7F69F-5045-41F8-8CFD-F8793A92AE00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886B92-EF6B-49F6-86D6-E6916CE38298}" type="sibTrans" cxnId="{55D7F69F-5045-41F8-8CFD-F8793A92AE00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D57B1B-2DFF-4844-8ECA-69225B562813}">
      <dgm:prSet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各种进制间转换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2AE3FD-5D5C-47B3-96F9-6F0194A61D88}" type="parTrans" cxnId="{B2CBBE78-9BAC-4A7A-BA35-68F1407AA4D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E80629-B148-4B0B-B25C-6172D7BBFC56}" type="sibTrans" cxnId="{B2CBBE78-9BAC-4A7A-BA35-68F1407AA4D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3510BE-0047-4AD9-94D6-D4A4940C1EC4}" type="pres">
      <dgm:prSet presAssocID="{A1001387-2047-49B9-A168-CBEEE3081C91}" presName="linear" presStyleCnt="0">
        <dgm:presLayoutVars>
          <dgm:dir/>
          <dgm:animLvl val="lvl"/>
          <dgm:resizeHandles val="exact"/>
        </dgm:presLayoutVars>
      </dgm:prSet>
      <dgm:spPr/>
    </dgm:pt>
    <dgm:pt modelId="{309038AF-508A-476D-AA5F-63F7EAA974AA}" type="pres">
      <dgm:prSet presAssocID="{A529E718-30AB-4E53-9AFA-F2C592A51B16}" presName="parentLin" presStyleCnt="0"/>
      <dgm:spPr/>
    </dgm:pt>
    <dgm:pt modelId="{9FB8F908-3D30-46F3-8ED9-722AC8342EDA}" type="pres">
      <dgm:prSet presAssocID="{A529E718-30AB-4E53-9AFA-F2C592A51B16}" presName="parentLeftMargin" presStyleLbl="node1" presStyleIdx="0" presStyleCnt="1"/>
      <dgm:spPr/>
    </dgm:pt>
    <dgm:pt modelId="{024544F8-7999-4449-901E-D665830229C0}" type="pres">
      <dgm:prSet presAssocID="{A529E718-30AB-4E53-9AFA-F2C592A51B16}" presName="parentText" presStyleLbl="node1" presStyleIdx="0" presStyleCnt="1" custScaleX="113177">
        <dgm:presLayoutVars>
          <dgm:chMax val="0"/>
          <dgm:bulletEnabled val="1"/>
        </dgm:presLayoutVars>
      </dgm:prSet>
      <dgm:spPr/>
    </dgm:pt>
    <dgm:pt modelId="{F28286DD-6782-455A-82AC-2B6CF88F5C0D}" type="pres">
      <dgm:prSet presAssocID="{A529E718-30AB-4E53-9AFA-F2C592A51B16}" presName="negativeSpace" presStyleCnt="0"/>
      <dgm:spPr/>
    </dgm:pt>
    <dgm:pt modelId="{1FC39DCB-89CB-43B7-B6F8-4671B2DD1700}" type="pres">
      <dgm:prSet presAssocID="{A529E718-30AB-4E53-9AFA-F2C592A51B16}" presName="childText" presStyleLbl="conFgAcc1" presStyleIdx="0" presStyleCnt="1" custScaleY="134337">
        <dgm:presLayoutVars>
          <dgm:bulletEnabled val="1"/>
        </dgm:presLayoutVars>
      </dgm:prSet>
      <dgm:spPr/>
    </dgm:pt>
  </dgm:ptLst>
  <dgm:cxnLst>
    <dgm:cxn modelId="{4CEA0420-DE6A-4DB9-B95B-F6CBCB8BD050}" type="presOf" srcId="{C8C457D3-E514-42A2-9219-CAF88CA55FA2}" destId="{1FC39DCB-89CB-43B7-B6F8-4671B2DD1700}" srcOrd="0" destOrd="0" presId="urn:microsoft.com/office/officeart/2005/8/layout/list1"/>
    <dgm:cxn modelId="{E98F723D-11F8-4ECC-93CE-823F3E3A5CBA}" type="presOf" srcId="{A1001387-2047-49B9-A168-CBEEE3081C91}" destId="{CC3510BE-0047-4AD9-94D6-D4A4940C1EC4}" srcOrd="0" destOrd="0" presId="urn:microsoft.com/office/officeart/2005/8/layout/list1"/>
    <dgm:cxn modelId="{B2CBBE78-9BAC-4A7A-BA35-68F1407AA4D5}" srcId="{A529E718-30AB-4E53-9AFA-F2C592A51B16}" destId="{79D57B1B-2DFF-4844-8ECA-69225B562813}" srcOrd="1" destOrd="0" parTransId="{F72AE3FD-5D5C-47B3-96F9-6F0194A61D88}" sibTransId="{47E80629-B148-4B0B-B25C-6172D7BBFC56}"/>
    <dgm:cxn modelId="{55D7F69F-5045-41F8-8CFD-F8793A92AE00}" srcId="{A529E718-30AB-4E53-9AFA-F2C592A51B16}" destId="{C8C457D3-E514-42A2-9219-CAF88CA55FA2}" srcOrd="0" destOrd="0" parTransId="{21AD9E21-8303-4A98-B353-363260ACBF93}" sibTransId="{13886B92-EF6B-49F6-86D6-E6916CE38298}"/>
    <dgm:cxn modelId="{353C67BB-E357-4420-A3E2-611E76146C5A}" srcId="{A1001387-2047-49B9-A168-CBEEE3081C91}" destId="{A529E718-30AB-4E53-9AFA-F2C592A51B16}" srcOrd="0" destOrd="0" parTransId="{6B3D7E2D-999B-490D-85E3-E7B3E98CF0F0}" sibTransId="{42A57126-FC3A-4E17-9949-56BB0DFE117B}"/>
    <dgm:cxn modelId="{1485B6CF-E13F-491B-90EF-3784FEC62DF4}" type="presOf" srcId="{A529E718-30AB-4E53-9AFA-F2C592A51B16}" destId="{024544F8-7999-4449-901E-D665830229C0}" srcOrd="1" destOrd="0" presId="urn:microsoft.com/office/officeart/2005/8/layout/list1"/>
    <dgm:cxn modelId="{A3CA28E4-F91E-4D68-9889-C74C2D4FAE60}" type="presOf" srcId="{A529E718-30AB-4E53-9AFA-F2C592A51B16}" destId="{9FB8F908-3D30-46F3-8ED9-722AC8342EDA}" srcOrd="0" destOrd="0" presId="urn:microsoft.com/office/officeart/2005/8/layout/list1"/>
    <dgm:cxn modelId="{F61C31F9-6CA0-489D-8DAE-BD0E0E06F45F}" type="presOf" srcId="{79D57B1B-2DFF-4844-8ECA-69225B562813}" destId="{1FC39DCB-89CB-43B7-B6F8-4671B2DD1700}" srcOrd="0" destOrd="1" presId="urn:microsoft.com/office/officeart/2005/8/layout/list1"/>
    <dgm:cxn modelId="{2D7B03A0-07DC-4081-95AF-24E50EBCA156}" type="presParOf" srcId="{CC3510BE-0047-4AD9-94D6-D4A4940C1EC4}" destId="{309038AF-508A-476D-AA5F-63F7EAA974AA}" srcOrd="0" destOrd="0" presId="urn:microsoft.com/office/officeart/2005/8/layout/list1"/>
    <dgm:cxn modelId="{8C791DEB-304B-4FDC-A52D-EAF9713CEDE1}" type="presParOf" srcId="{309038AF-508A-476D-AA5F-63F7EAA974AA}" destId="{9FB8F908-3D30-46F3-8ED9-722AC8342EDA}" srcOrd="0" destOrd="0" presId="urn:microsoft.com/office/officeart/2005/8/layout/list1"/>
    <dgm:cxn modelId="{E9A08BA3-ACE6-4C8F-84E0-881C4564E3E6}" type="presParOf" srcId="{309038AF-508A-476D-AA5F-63F7EAA974AA}" destId="{024544F8-7999-4449-901E-D665830229C0}" srcOrd="1" destOrd="0" presId="urn:microsoft.com/office/officeart/2005/8/layout/list1"/>
    <dgm:cxn modelId="{0D91EEF1-5ABC-4C41-9989-60DD9D0D0557}" type="presParOf" srcId="{CC3510BE-0047-4AD9-94D6-D4A4940C1EC4}" destId="{F28286DD-6782-455A-82AC-2B6CF88F5C0D}" srcOrd="1" destOrd="0" presId="urn:microsoft.com/office/officeart/2005/8/layout/list1"/>
    <dgm:cxn modelId="{432BA8A6-FE04-482F-8A2F-CABB0B4F599D}" type="presParOf" srcId="{CC3510BE-0047-4AD9-94D6-D4A4940C1EC4}" destId="{1FC39DCB-89CB-43B7-B6F8-4671B2DD17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B929565-3B40-4869-BEAA-F4A1CD7A091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9A7F326-D1D6-41CB-B3D3-107FC7D2AB25}">
      <dgm:prSet phldrT="[文本]"/>
      <dgm:spPr/>
      <dgm:t>
        <a:bodyPr/>
        <a:lstStyle/>
        <a:p>
          <a:r>
            <a:rPr kumimoji="1"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为什么要用浮点表示？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4D68E1-8D59-40C0-83A1-4EC8F1240B14}" type="parTrans" cxnId="{949B0D65-9399-409E-86C7-B0B69FA4C19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41A59C-4DDA-4CA1-BFB9-4D1F3E6420B2}" type="sibTrans" cxnId="{949B0D65-9399-409E-86C7-B0B69FA4C19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863109-F1D7-4ECE-88EC-D360C2D72F45}">
      <dgm:prSet/>
      <dgm:spPr/>
      <dgm:t>
        <a:bodyPr/>
        <a:lstStyle/>
        <a:p>
          <a:r>
            <a: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很小的数：电子的质量 （</a:t>
          </a:r>
          <a:r>
            <a: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9×10 </a:t>
          </a:r>
          <a:r>
            <a:rPr kumimoji="1" lang="en-US" altLang="zh-CN" b="1" baseline="30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-28</a:t>
          </a:r>
          <a:r>
            <a:rPr kumimoji="1" lang="en-US" altLang="zh-CN" b="1" baseline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 </a:t>
          </a:r>
          <a:r>
            <a: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克）</a:t>
          </a:r>
          <a:endParaRPr kumimoji="1" lang="en-US" altLang="zh-CN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45795753-E05F-409B-832A-4D44CDBCBCD1}" type="parTrans" cxnId="{D6CB306D-3FF4-4C67-B567-0BA633DA884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527518-E4D6-4954-A2BC-76B21FBACE2B}" type="sibTrans" cxnId="{D6CB306D-3FF4-4C67-B567-0BA633DA884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A2B25D-BB8A-42E3-B304-70F58B721D83}">
      <dgm:prSet/>
      <dgm:spPr/>
      <dgm:t>
        <a:bodyPr/>
        <a:lstStyle/>
        <a:p>
          <a:r>
            <a: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很大的数：太阳的质量 （</a:t>
          </a:r>
          <a:r>
            <a: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2×10 </a:t>
          </a:r>
          <a:r>
            <a:rPr kumimoji="1" lang="en-US" altLang="zh-CN" b="1" baseline="30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33</a:t>
          </a:r>
          <a:r>
            <a:rPr kumimoji="1" lang="en-US" altLang="zh-CN" b="1" baseline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 </a:t>
          </a:r>
          <a:r>
            <a: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克）</a:t>
          </a:r>
          <a:endParaRPr kumimoji="1" lang="en-US" altLang="zh-CN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7CC66489-95AF-496A-A358-D7F0A440E0AA}" type="parTrans" cxnId="{34190AA7-FD16-4E2C-9A43-242FFEFCA07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1F356D-5182-4357-9AD1-F1AA2F71AB48}" type="sibTrans" cxnId="{34190AA7-FD16-4E2C-9A43-242FFEFCA07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EC6135-7DC8-41F0-A223-15A4373D401E}">
      <dgm:prSet/>
      <dgm:spPr/>
      <dgm:t>
        <a:bodyPr/>
        <a:lstStyle/>
        <a:p>
          <a:r>
            <a:rPr kumimoji="1" lang="zh-CN" altLang="en-US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用定点数无法表示</a:t>
          </a:r>
          <a:endParaRPr kumimoji="1" lang="en-US" altLang="zh-CN" b="1" dirty="0">
            <a:solidFill>
              <a:schemeClr val="accent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9081B1B3-A0C4-4F84-9A33-F44E1DFE2587}" type="parTrans" cxnId="{F4B8BFDA-A04E-48CE-8C1E-5ABFC8B8E89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10CDF4-F53C-4ADF-99D9-DCE3A96E9AB9}" type="sibTrans" cxnId="{F4B8BFDA-A04E-48CE-8C1E-5ABFC8B8E89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9B6A39-FDDA-426B-8836-586F2EE1042C}">
      <dgm:prSet/>
      <dgm:spPr/>
      <dgm:t>
        <a:bodyPr/>
        <a:lstStyle/>
        <a:p>
          <a:r>
            <a:rPr kumimoji="1"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怎么表示浮点数？</a:t>
          </a:r>
          <a:endParaRPr kumimoji="1"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AB31A648-1890-4E52-8B19-BD4FF371DA3B}" type="parTrans" cxnId="{4657E5D5-427B-419B-8288-22CDA855DB1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467320-2566-4782-A349-DC2292805EAF}" type="sibTrans" cxnId="{4657E5D5-427B-419B-8288-22CDA855DB1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39F252-8CD8-4C86-8041-7245775208E8}">
      <dgm:prSet/>
      <dgm:spPr/>
      <dgm:t>
        <a:bodyPr/>
        <a:lstStyle/>
        <a:p>
          <a:r>
            <a: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把数的</a:t>
          </a:r>
          <a:r>
            <a:rPr kumimoji="1"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有效数字</a:t>
          </a:r>
          <a:r>
            <a: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和</a:t>
          </a:r>
          <a:r>
            <a:rPr kumimoji="1"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数的范围</a:t>
          </a:r>
          <a:r>
            <a: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分别表示，相当于数的小数点位置在一定范围内自由浮动，称为</a:t>
          </a:r>
          <a:r>
            <a:rPr kumimoji="1"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浮点表示法</a:t>
          </a:r>
          <a:r>
            <a: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。 </a:t>
          </a:r>
          <a:endParaRPr kumimoji="1" lang="en-US" altLang="zh-CN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F8943AD6-837B-4F53-AAAF-5DAF88022AB4}" type="parTrans" cxnId="{87CEA1E3-09E5-409B-94F2-CB83B8D752F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9E7818-ABFD-42DE-9535-C6A80AF8D227}" type="sibTrans" cxnId="{87CEA1E3-09E5-409B-94F2-CB83B8D752F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F9BD35-8A2D-43B6-9327-5275245D3AD6}">
      <dgm:prSet/>
      <dgm:spPr/>
      <dgm:t>
        <a:bodyPr/>
        <a:lstStyle/>
        <a:p>
          <a:r>
            <a: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任意一个十进制数 </a:t>
          </a:r>
          <a:r>
            <a:rPr kumimoji="1" lang="en-US" altLang="zh-CN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kumimoji="1" lang="en-US" altLang="zh-CN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可以写成  </a:t>
          </a:r>
          <a:r>
            <a:rPr kumimoji="1" lang="en-US" altLang="zh-CN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 </a:t>
          </a:r>
          <a:r>
            <a:rPr kumimoji="1"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10</a:t>
          </a:r>
          <a:r>
            <a:rPr kumimoji="1" lang="en-US" altLang="zh-CN" b="1" i="1" baseline="30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e </a:t>
          </a:r>
          <a:r>
            <a:rPr kumimoji="1"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 </a:t>
          </a:r>
          <a:r>
            <a:rPr kumimoji="1" lang="en-US" altLang="zh-CN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M</a:t>
          </a:r>
          <a:r>
            <a:rPr kumimoji="1"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endParaRPr kumimoji="1" lang="zh-CN" altLang="en-US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CD435962-3FD5-4A65-B04B-08C2B6AE2FE4}" type="parTrans" cxnId="{0E4C5355-DA56-45E2-9CDD-BC2411F2F0D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521177-9F0F-427D-A566-40BF76C3AE09}" type="sibTrans" cxnId="{0E4C5355-DA56-45E2-9CDD-BC2411F2F0D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476D4B-1B80-43CF-8816-4F96242C233F}" type="pres">
      <dgm:prSet presAssocID="{3B929565-3B40-4869-BEAA-F4A1CD7A0912}" presName="linear" presStyleCnt="0">
        <dgm:presLayoutVars>
          <dgm:dir/>
          <dgm:animLvl val="lvl"/>
          <dgm:resizeHandles val="exact"/>
        </dgm:presLayoutVars>
      </dgm:prSet>
      <dgm:spPr/>
    </dgm:pt>
    <dgm:pt modelId="{39CD353E-CF57-410E-81AE-4BC2FF281BC3}" type="pres">
      <dgm:prSet presAssocID="{39A7F326-D1D6-41CB-B3D3-107FC7D2AB25}" presName="parentLin" presStyleCnt="0"/>
      <dgm:spPr/>
    </dgm:pt>
    <dgm:pt modelId="{E47CEBC8-C58A-4A30-8260-7074E913242F}" type="pres">
      <dgm:prSet presAssocID="{39A7F326-D1D6-41CB-B3D3-107FC7D2AB25}" presName="parentLeftMargin" presStyleLbl="node1" presStyleIdx="0" presStyleCnt="2"/>
      <dgm:spPr/>
    </dgm:pt>
    <dgm:pt modelId="{14656AA5-5E75-4DF0-8EFA-58B78E2899EC}" type="pres">
      <dgm:prSet presAssocID="{39A7F326-D1D6-41CB-B3D3-107FC7D2AB2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B21B480-FA46-46FA-9AD5-CA68C333EDD4}" type="pres">
      <dgm:prSet presAssocID="{39A7F326-D1D6-41CB-B3D3-107FC7D2AB25}" presName="negativeSpace" presStyleCnt="0"/>
      <dgm:spPr/>
    </dgm:pt>
    <dgm:pt modelId="{6A8A9325-F1B6-4CF2-9F30-6134073304D4}" type="pres">
      <dgm:prSet presAssocID="{39A7F326-D1D6-41CB-B3D3-107FC7D2AB25}" presName="childText" presStyleLbl="conFgAcc1" presStyleIdx="0" presStyleCnt="2">
        <dgm:presLayoutVars>
          <dgm:bulletEnabled val="1"/>
        </dgm:presLayoutVars>
      </dgm:prSet>
      <dgm:spPr/>
    </dgm:pt>
    <dgm:pt modelId="{119E7E8A-A189-4C70-8D05-20C3A465C679}" type="pres">
      <dgm:prSet presAssocID="{A141A59C-4DDA-4CA1-BFB9-4D1F3E6420B2}" presName="spaceBetweenRectangles" presStyleCnt="0"/>
      <dgm:spPr/>
    </dgm:pt>
    <dgm:pt modelId="{C6C2583C-65BC-44AB-8F78-E1EBA2D00C97}" type="pres">
      <dgm:prSet presAssocID="{A39B6A39-FDDA-426B-8836-586F2EE1042C}" presName="parentLin" presStyleCnt="0"/>
      <dgm:spPr/>
    </dgm:pt>
    <dgm:pt modelId="{9AE10930-756A-4FC3-8644-06544DBEDAD9}" type="pres">
      <dgm:prSet presAssocID="{A39B6A39-FDDA-426B-8836-586F2EE1042C}" presName="parentLeftMargin" presStyleLbl="node1" presStyleIdx="0" presStyleCnt="2"/>
      <dgm:spPr/>
    </dgm:pt>
    <dgm:pt modelId="{3AE41FE2-D626-4D57-A7D7-A7EE57453049}" type="pres">
      <dgm:prSet presAssocID="{A39B6A39-FDDA-426B-8836-586F2EE1042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7AB1B5F-2F35-4D75-A0CE-6BE6B951C680}" type="pres">
      <dgm:prSet presAssocID="{A39B6A39-FDDA-426B-8836-586F2EE1042C}" presName="negativeSpace" presStyleCnt="0"/>
      <dgm:spPr/>
    </dgm:pt>
    <dgm:pt modelId="{2785D09E-E0D0-4D53-A319-0687A8C05BE7}" type="pres">
      <dgm:prSet presAssocID="{A39B6A39-FDDA-426B-8836-586F2EE1042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5AF7101-75A4-4063-B2C2-534E43EDF7F9}" type="presOf" srcId="{CF39F252-8CD8-4C86-8041-7245775208E8}" destId="{2785D09E-E0D0-4D53-A319-0687A8C05BE7}" srcOrd="0" destOrd="0" presId="urn:microsoft.com/office/officeart/2005/8/layout/list1"/>
    <dgm:cxn modelId="{D0FBDA3A-40E9-4539-A9F2-4264AB260C5E}" type="presOf" srcId="{63A2B25D-BB8A-42E3-B304-70F58B721D83}" destId="{6A8A9325-F1B6-4CF2-9F30-6134073304D4}" srcOrd="0" destOrd="1" presId="urn:microsoft.com/office/officeart/2005/8/layout/list1"/>
    <dgm:cxn modelId="{15523D5B-53F8-4881-820C-1B00DF62A200}" type="presOf" srcId="{C6F9BD35-8A2D-43B6-9327-5275245D3AD6}" destId="{2785D09E-E0D0-4D53-A319-0687A8C05BE7}" srcOrd="0" destOrd="1" presId="urn:microsoft.com/office/officeart/2005/8/layout/list1"/>
    <dgm:cxn modelId="{9A97445D-69FD-4B4E-BE74-C13FC1D521F3}" type="presOf" srcId="{3B929565-3B40-4869-BEAA-F4A1CD7A0912}" destId="{EB476D4B-1B80-43CF-8816-4F96242C233F}" srcOrd="0" destOrd="0" presId="urn:microsoft.com/office/officeart/2005/8/layout/list1"/>
    <dgm:cxn modelId="{949B0D65-9399-409E-86C7-B0B69FA4C196}" srcId="{3B929565-3B40-4869-BEAA-F4A1CD7A0912}" destId="{39A7F326-D1D6-41CB-B3D3-107FC7D2AB25}" srcOrd="0" destOrd="0" parTransId="{BD4D68E1-8D59-40C0-83A1-4EC8F1240B14}" sibTransId="{A141A59C-4DDA-4CA1-BFB9-4D1F3E6420B2}"/>
    <dgm:cxn modelId="{D6CB306D-3FF4-4C67-B567-0BA633DA8846}" srcId="{39A7F326-D1D6-41CB-B3D3-107FC7D2AB25}" destId="{59863109-F1D7-4ECE-88EC-D360C2D72F45}" srcOrd="0" destOrd="0" parTransId="{45795753-E05F-409B-832A-4D44CDBCBCD1}" sibTransId="{57527518-E4D6-4954-A2BC-76B21FBACE2B}"/>
    <dgm:cxn modelId="{9825C951-7751-46BA-ACAD-E4AAF2533B78}" type="presOf" srcId="{A39B6A39-FDDA-426B-8836-586F2EE1042C}" destId="{9AE10930-756A-4FC3-8644-06544DBEDAD9}" srcOrd="0" destOrd="0" presId="urn:microsoft.com/office/officeart/2005/8/layout/list1"/>
    <dgm:cxn modelId="{5774C354-38BF-4A61-92D0-613FA38C93C7}" type="presOf" srcId="{39A7F326-D1D6-41CB-B3D3-107FC7D2AB25}" destId="{14656AA5-5E75-4DF0-8EFA-58B78E2899EC}" srcOrd="1" destOrd="0" presId="urn:microsoft.com/office/officeart/2005/8/layout/list1"/>
    <dgm:cxn modelId="{0E4C5355-DA56-45E2-9CDD-BC2411F2F0D0}" srcId="{A39B6A39-FDDA-426B-8836-586F2EE1042C}" destId="{C6F9BD35-8A2D-43B6-9327-5275245D3AD6}" srcOrd="1" destOrd="0" parTransId="{CD435962-3FD5-4A65-B04B-08C2B6AE2FE4}" sibTransId="{2F521177-9F0F-427D-A566-40BF76C3AE09}"/>
    <dgm:cxn modelId="{34190AA7-FD16-4E2C-9A43-242FFEFCA072}" srcId="{39A7F326-D1D6-41CB-B3D3-107FC7D2AB25}" destId="{63A2B25D-BB8A-42E3-B304-70F58B721D83}" srcOrd="1" destOrd="0" parTransId="{7CC66489-95AF-496A-A358-D7F0A440E0AA}" sibTransId="{641F356D-5182-4357-9AD1-F1AA2F71AB48}"/>
    <dgm:cxn modelId="{401B8DD1-E0D8-4E9A-9C0B-19B886C70889}" type="presOf" srcId="{2CEC6135-7DC8-41F0-A223-15A4373D401E}" destId="{6A8A9325-F1B6-4CF2-9F30-6134073304D4}" srcOrd="0" destOrd="2" presId="urn:microsoft.com/office/officeart/2005/8/layout/list1"/>
    <dgm:cxn modelId="{4657E5D5-427B-419B-8288-22CDA855DB1C}" srcId="{3B929565-3B40-4869-BEAA-F4A1CD7A0912}" destId="{A39B6A39-FDDA-426B-8836-586F2EE1042C}" srcOrd="1" destOrd="0" parTransId="{AB31A648-1890-4E52-8B19-BD4FF371DA3B}" sibTransId="{26467320-2566-4782-A349-DC2292805EAF}"/>
    <dgm:cxn modelId="{F3694ED8-2DCF-452D-A12F-ED17BABD8727}" type="presOf" srcId="{A39B6A39-FDDA-426B-8836-586F2EE1042C}" destId="{3AE41FE2-D626-4D57-A7D7-A7EE57453049}" srcOrd="1" destOrd="0" presId="urn:microsoft.com/office/officeart/2005/8/layout/list1"/>
    <dgm:cxn modelId="{F4B8BFDA-A04E-48CE-8C1E-5ABFC8B8E892}" srcId="{39A7F326-D1D6-41CB-B3D3-107FC7D2AB25}" destId="{2CEC6135-7DC8-41F0-A223-15A4373D401E}" srcOrd="2" destOrd="0" parTransId="{9081B1B3-A0C4-4F84-9A33-F44E1DFE2587}" sibTransId="{F110CDF4-F53C-4ADF-99D9-DCE3A96E9AB9}"/>
    <dgm:cxn modelId="{87CEA1E3-09E5-409B-94F2-CB83B8D752FF}" srcId="{A39B6A39-FDDA-426B-8836-586F2EE1042C}" destId="{CF39F252-8CD8-4C86-8041-7245775208E8}" srcOrd="0" destOrd="0" parTransId="{F8943AD6-837B-4F53-AAAF-5DAF88022AB4}" sibTransId="{FB9E7818-ABFD-42DE-9535-C6A80AF8D227}"/>
    <dgm:cxn modelId="{88A564EA-1D5C-43C3-96A2-682DB533F44B}" type="presOf" srcId="{59863109-F1D7-4ECE-88EC-D360C2D72F45}" destId="{6A8A9325-F1B6-4CF2-9F30-6134073304D4}" srcOrd="0" destOrd="0" presId="urn:microsoft.com/office/officeart/2005/8/layout/list1"/>
    <dgm:cxn modelId="{E443CBF1-0D93-4649-9DC9-8543CBF8BBD9}" type="presOf" srcId="{39A7F326-D1D6-41CB-B3D3-107FC7D2AB25}" destId="{E47CEBC8-C58A-4A30-8260-7074E913242F}" srcOrd="0" destOrd="0" presId="urn:microsoft.com/office/officeart/2005/8/layout/list1"/>
    <dgm:cxn modelId="{326B9DE8-B68D-4A96-89F8-AE5937F4A7BA}" type="presParOf" srcId="{EB476D4B-1B80-43CF-8816-4F96242C233F}" destId="{39CD353E-CF57-410E-81AE-4BC2FF281BC3}" srcOrd="0" destOrd="0" presId="urn:microsoft.com/office/officeart/2005/8/layout/list1"/>
    <dgm:cxn modelId="{CFF6A1C6-AE23-4335-B862-4D05506A9FA7}" type="presParOf" srcId="{39CD353E-CF57-410E-81AE-4BC2FF281BC3}" destId="{E47CEBC8-C58A-4A30-8260-7074E913242F}" srcOrd="0" destOrd="0" presId="urn:microsoft.com/office/officeart/2005/8/layout/list1"/>
    <dgm:cxn modelId="{09C391BE-222B-4F2D-B40D-BA967B42567E}" type="presParOf" srcId="{39CD353E-CF57-410E-81AE-4BC2FF281BC3}" destId="{14656AA5-5E75-4DF0-8EFA-58B78E2899EC}" srcOrd="1" destOrd="0" presId="urn:microsoft.com/office/officeart/2005/8/layout/list1"/>
    <dgm:cxn modelId="{EEE8C065-4582-4FED-979D-209BC67B308B}" type="presParOf" srcId="{EB476D4B-1B80-43CF-8816-4F96242C233F}" destId="{BB21B480-FA46-46FA-9AD5-CA68C333EDD4}" srcOrd="1" destOrd="0" presId="urn:microsoft.com/office/officeart/2005/8/layout/list1"/>
    <dgm:cxn modelId="{8A787C46-F806-4BFC-B79F-0E183223D6EB}" type="presParOf" srcId="{EB476D4B-1B80-43CF-8816-4F96242C233F}" destId="{6A8A9325-F1B6-4CF2-9F30-6134073304D4}" srcOrd="2" destOrd="0" presId="urn:microsoft.com/office/officeart/2005/8/layout/list1"/>
    <dgm:cxn modelId="{E318FB4C-C3B2-4AA6-81FC-43F90664E4D5}" type="presParOf" srcId="{EB476D4B-1B80-43CF-8816-4F96242C233F}" destId="{119E7E8A-A189-4C70-8D05-20C3A465C679}" srcOrd="3" destOrd="0" presId="urn:microsoft.com/office/officeart/2005/8/layout/list1"/>
    <dgm:cxn modelId="{3487F6B2-D6D2-45E8-85AE-B2AF820C930E}" type="presParOf" srcId="{EB476D4B-1B80-43CF-8816-4F96242C233F}" destId="{C6C2583C-65BC-44AB-8F78-E1EBA2D00C97}" srcOrd="4" destOrd="0" presId="urn:microsoft.com/office/officeart/2005/8/layout/list1"/>
    <dgm:cxn modelId="{2D86236D-1488-42D5-A22B-585B3FAE3AB9}" type="presParOf" srcId="{C6C2583C-65BC-44AB-8F78-E1EBA2D00C97}" destId="{9AE10930-756A-4FC3-8644-06544DBEDAD9}" srcOrd="0" destOrd="0" presId="urn:microsoft.com/office/officeart/2005/8/layout/list1"/>
    <dgm:cxn modelId="{F4762950-507E-4632-9FAF-E8364ADEAE51}" type="presParOf" srcId="{C6C2583C-65BC-44AB-8F78-E1EBA2D00C97}" destId="{3AE41FE2-D626-4D57-A7D7-A7EE57453049}" srcOrd="1" destOrd="0" presId="urn:microsoft.com/office/officeart/2005/8/layout/list1"/>
    <dgm:cxn modelId="{0B0C869E-1843-490F-86E7-2E3660775B55}" type="presParOf" srcId="{EB476D4B-1B80-43CF-8816-4F96242C233F}" destId="{67AB1B5F-2F35-4D75-A0CE-6BE6B951C680}" srcOrd="5" destOrd="0" presId="urn:microsoft.com/office/officeart/2005/8/layout/list1"/>
    <dgm:cxn modelId="{1D38A262-3ABA-43B6-A291-9662E4FCDB6E}" type="presParOf" srcId="{EB476D4B-1B80-43CF-8816-4F96242C233F}" destId="{2785D09E-E0D0-4D53-A319-0687A8C05BE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7542223-3E19-4BD6-8B4F-D742CF60166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1ED13B5-A016-4788-A6B2-ED2AAF09FC12}">
      <dgm:prSet phldrT="[文本]"/>
      <dgm:spPr/>
      <dgm:t>
        <a:bodyPr/>
        <a:lstStyle/>
        <a:p>
          <a:r>
            <a:rPr lang="en-US" altLang="zh-CN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IEEE754 </a:t>
          </a:r>
          <a:r>
            <a:rPr lang="zh-CN" alt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标准</a:t>
          </a:r>
          <a:endParaRPr lang="zh-CN" altLang="en-US" b="1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8FC7B3-DB55-4A24-AF99-59DE691C37F8}" type="parTrans" cxnId="{4B98B3CB-CDD5-4185-92DC-2D8A1F97022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8B2B7F-D950-4857-96C8-1E211DFB5623}" type="sibTrans" cxnId="{4B98B3CB-CDD5-4185-92DC-2D8A1F97022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9A542F-673B-4854-9AF3-FB1F0FE38206}">
      <dgm:prSet/>
      <dgm:spPr/>
      <dgm:t>
        <a:bodyPr lIns="360000" rIns="360000"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规定了浮点数的表示格式、运算规则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9FD1113A-DDCC-4C52-B79A-7ADDE2A047A2}" type="parTrans" cxnId="{A5363952-D841-4685-8694-2B8C4EA761A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480E55-EACA-43DC-A25A-A2C9DB6C77D7}" type="sibTrans" cxnId="{A5363952-D841-4685-8694-2B8C4EA761A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558603-37ED-42CD-A6A0-52C88ECAD29C}">
      <dgm:prSet/>
      <dgm:spPr/>
      <dgm:t>
        <a:bodyPr lIns="360000" rIns="360000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规定了单精度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(32)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和双精度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(64)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的基本格式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AA56D9BA-61BD-4713-90CB-95EDEB26B9F5}" type="parTrans" cxnId="{599D6F1A-CFB8-4CAE-A144-ACDAFD8A206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26A7E4-CBBF-425F-A9B5-4B55DCAA4023}" type="sibTrans" cxnId="{599D6F1A-CFB8-4CAE-A144-ACDAFD8A206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C0E671-71D1-4BDD-880D-842B05C7C315}">
      <dgm:prSet/>
      <dgm:spPr/>
      <dgm:t>
        <a:bodyPr lIns="360000" rIns="360000"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尾数用原码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，</a:t>
          </a:r>
          <a:r>
            <a: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指数用移码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(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便于</a:t>
          </a:r>
          <a:r>
            <a:rPr lang="zh-CN" altLang="en-US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对阶和比较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)</a:t>
          </a:r>
        </a:p>
      </dgm:t>
    </dgm:pt>
    <dgm:pt modelId="{45EF3C46-A780-4A33-9C44-A7405C2CF908}" type="parTrans" cxnId="{D96D5523-5394-48F1-B1B5-05C5457711C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8135F9-2D96-47B3-8810-F38A0145BA5A}" type="sibTrans" cxnId="{D96D5523-5394-48F1-B1B5-05C5457711C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F9F154-8D38-4F63-BF32-375169E6B627}">
      <dgm:prSet/>
      <dgm:spPr/>
      <dgm:t>
        <a:bodyPr lIns="360000" rIns="360000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基数</a:t>
          </a:r>
          <a:r>
            <a: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R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=2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，采用隐含方式表示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DAFD2A78-6EE2-4C5B-8A80-B551682C9084}" type="parTrans" cxnId="{B2A9B021-ACE7-4607-8890-BD77A8BEE57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16D155-8048-44A7-9BD2-3008EDC2EC1E}" type="sibTrans" cxnId="{B2A9B021-ACE7-4607-8890-BD77A8BEE57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C8113A-64E2-4F6A-A5F4-9DE41B8CDE16}" type="pres">
      <dgm:prSet presAssocID="{87542223-3E19-4BD6-8B4F-D742CF60166A}" presName="linear" presStyleCnt="0">
        <dgm:presLayoutVars>
          <dgm:dir/>
          <dgm:animLvl val="lvl"/>
          <dgm:resizeHandles val="exact"/>
        </dgm:presLayoutVars>
      </dgm:prSet>
      <dgm:spPr/>
    </dgm:pt>
    <dgm:pt modelId="{20C679D6-62D1-4629-BC0A-A234056A11A8}" type="pres">
      <dgm:prSet presAssocID="{D1ED13B5-A016-4788-A6B2-ED2AAF09FC12}" presName="parentLin" presStyleCnt="0"/>
      <dgm:spPr/>
    </dgm:pt>
    <dgm:pt modelId="{99128D44-C064-4B47-A486-D790369421C1}" type="pres">
      <dgm:prSet presAssocID="{D1ED13B5-A016-4788-A6B2-ED2AAF09FC12}" presName="parentLeftMargin" presStyleLbl="node1" presStyleIdx="0" presStyleCnt="1"/>
      <dgm:spPr/>
    </dgm:pt>
    <dgm:pt modelId="{702A2FA1-71A2-4748-BB34-2E1434AEB6B2}" type="pres">
      <dgm:prSet presAssocID="{D1ED13B5-A016-4788-A6B2-ED2AAF09FC1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7F09683-5272-46A4-834A-682BC4EC9B50}" type="pres">
      <dgm:prSet presAssocID="{D1ED13B5-A016-4788-A6B2-ED2AAF09FC12}" presName="negativeSpace" presStyleCnt="0"/>
      <dgm:spPr/>
    </dgm:pt>
    <dgm:pt modelId="{56B5BB0F-D168-4A51-809C-101A9200493E}" type="pres">
      <dgm:prSet presAssocID="{D1ED13B5-A016-4788-A6B2-ED2AAF09FC1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99D6F1A-CFB8-4CAE-A144-ACDAFD8A2061}" srcId="{D1ED13B5-A016-4788-A6B2-ED2AAF09FC12}" destId="{F8558603-37ED-42CD-A6A0-52C88ECAD29C}" srcOrd="1" destOrd="0" parTransId="{AA56D9BA-61BD-4713-90CB-95EDEB26B9F5}" sibTransId="{E026A7E4-CBBF-425F-A9B5-4B55DCAA4023}"/>
    <dgm:cxn modelId="{B2A9B021-ACE7-4607-8890-BD77A8BEE57D}" srcId="{D1ED13B5-A016-4788-A6B2-ED2AAF09FC12}" destId="{98F9F154-8D38-4F63-BF32-375169E6B627}" srcOrd="3" destOrd="0" parTransId="{DAFD2A78-6EE2-4C5B-8A80-B551682C9084}" sibTransId="{6416D155-8048-44A7-9BD2-3008EDC2EC1E}"/>
    <dgm:cxn modelId="{D96D5523-5394-48F1-B1B5-05C5457711C4}" srcId="{D1ED13B5-A016-4788-A6B2-ED2AAF09FC12}" destId="{11C0E671-71D1-4BDD-880D-842B05C7C315}" srcOrd="2" destOrd="0" parTransId="{45EF3C46-A780-4A33-9C44-A7405C2CF908}" sibTransId="{F88135F9-2D96-47B3-8810-F38A0145BA5A}"/>
    <dgm:cxn modelId="{3E5F916A-481C-4181-B083-9879122C7CD9}" type="presOf" srcId="{F8558603-37ED-42CD-A6A0-52C88ECAD29C}" destId="{56B5BB0F-D168-4A51-809C-101A9200493E}" srcOrd="0" destOrd="1" presId="urn:microsoft.com/office/officeart/2005/8/layout/list1"/>
    <dgm:cxn modelId="{A5363952-D841-4685-8694-2B8C4EA761AA}" srcId="{D1ED13B5-A016-4788-A6B2-ED2AAF09FC12}" destId="{AE9A542F-673B-4854-9AF3-FB1F0FE38206}" srcOrd="0" destOrd="0" parTransId="{9FD1113A-DDCC-4C52-B79A-7ADDE2A047A2}" sibTransId="{AF480E55-EACA-43DC-A25A-A2C9DB6C77D7}"/>
    <dgm:cxn modelId="{40E6EF56-B8D2-42A5-9A60-F84E9C799A2E}" type="presOf" srcId="{AE9A542F-673B-4854-9AF3-FB1F0FE38206}" destId="{56B5BB0F-D168-4A51-809C-101A9200493E}" srcOrd="0" destOrd="0" presId="urn:microsoft.com/office/officeart/2005/8/layout/list1"/>
    <dgm:cxn modelId="{9D47CE7C-B7DE-4C27-B76D-0C973078CFED}" type="presOf" srcId="{11C0E671-71D1-4BDD-880D-842B05C7C315}" destId="{56B5BB0F-D168-4A51-809C-101A9200493E}" srcOrd="0" destOrd="2" presId="urn:microsoft.com/office/officeart/2005/8/layout/list1"/>
    <dgm:cxn modelId="{5406728A-720D-4F4A-AF76-9E1CDDB64A1B}" type="presOf" srcId="{98F9F154-8D38-4F63-BF32-375169E6B627}" destId="{56B5BB0F-D168-4A51-809C-101A9200493E}" srcOrd="0" destOrd="3" presId="urn:microsoft.com/office/officeart/2005/8/layout/list1"/>
    <dgm:cxn modelId="{8C4A068F-5501-4E39-9699-2F3BABE487FA}" type="presOf" srcId="{87542223-3E19-4BD6-8B4F-D742CF60166A}" destId="{A0C8113A-64E2-4F6A-A5F4-9DE41B8CDE16}" srcOrd="0" destOrd="0" presId="urn:microsoft.com/office/officeart/2005/8/layout/list1"/>
    <dgm:cxn modelId="{5676E49E-0324-448D-A70B-44B2E990B1ED}" type="presOf" srcId="{D1ED13B5-A016-4788-A6B2-ED2AAF09FC12}" destId="{702A2FA1-71A2-4748-BB34-2E1434AEB6B2}" srcOrd="1" destOrd="0" presId="urn:microsoft.com/office/officeart/2005/8/layout/list1"/>
    <dgm:cxn modelId="{50D421CB-6361-4E71-BDB9-35E6508C711B}" type="presOf" srcId="{D1ED13B5-A016-4788-A6B2-ED2AAF09FC12}" destId="{99128D44-C064-4B47-A486-D790369421C1}" srcOrd="0" destOrd="0" presId="urn:microsoft.com/office/officeart/2005/8/layout/list1"/>
    <dgm:cxn modelId="{4B98B3CB-CDD5-4185-92DC-2D8A1F97022D}" srcId="{87542223-3E19-4BD6-8B4F-D742CF60166A}" destId="{D1ED13B5-A016-4788-A6B2-ED2AAF09FC12}" srcOrd="0" destOrd="0" parTransId="{3F8FC7B3-DB55-4A24-AF99-59DE691C37F8}" sibTransId="{C68B2B7F-D950-4857-96C8-1E211DFB5623}"/>
    <dgm:cxn modelId="{82691C66-EBBB-4B88-89FC-A69893E0D485}" type="presParOf" srcId="{A0C8113A-64E2-4F6A-A5F4-9DE41B8CDE16}" destId="{20C679D6-62D1-4629-BC0A-A234056A11A8}" srcOrd="0" destOrd="0" presId="urn:microsoft.com/office/officeart/2005/8/layout/list1"/>
    <dgm:cxn modelId="{E7DD8EF3-B80B-4787-B8E1-14464D7120E1}" type="presParOf" srcId="{20C679D6-62D1-4629-BC0A-A234056A11A8}" destId="{99128D44-C064-4B47-A486-D790369421C1}" srcOrd="0" destOrd="0" presId="urn:microsoft.com/office/officeart/2005/8/layout/list1"/>
    <dgm:cxn modelId="{E33ACB1D-4DCB-47D9-AB47-DDB4A9CCB9EB}" type="presParOf" srcId="{20C679D6-62D1-4629-BC0A-A234056A11A8}" destId="{702A2FA1-71A2-4748-BB34-2E1434AEB6B2}" srcOrd="1" destOrd="0" presId="urn:microsoft.com/office/officeart/2005/8/layout/list1"/>
    <dgm:cxn modelId="{695E9FE1-2566-419E-8BA6-F61B5D8D1065}" type="presParOf" srcId="{A0C8113A-64E2-4F6A-A5F4-9DE41B8CDE16}" destId="{E7F09683-5272-46A4-834A-682BC4EC9B50}" srcOrd="1" destOrd="0" presId="urn:microsoft.com/office/officeart/2005/8/layout/list1"/>
    <dgm:cxn modelId="{50A0FD65-653B-4590-899D-824A77897BDA}" type="presParOf" srcId="{A0C8113A-64E2-4F6A-A5F4-9DE41B8CDE16}" destId="{56B5BB0F-D168-4A51-809C-101A9200493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96F0DFC-36DF-4AA0-B4DF-E8EF5A7A002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309540A-6744-4FD5-8E5D-AE417A3297EC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与</a:t>
          </a:r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32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位单精度数据相比</a:t>
          </a:r>
          <a:r>
            <a: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　 　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0ED1AB-BD41-4078-A510-E303DA4AA8CD}" type="parTrans" cxnId="{C6CEEDEE-47B3-4532-819F-B3506CC5329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2B7CFF-AC85-4DD6-A624-6697E7C1992A}" type="sibTrans" cxnId="{C6CEEDEE-47B3-4532-819F-B3506CC5329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B150C4-E10E-4D73-9FEB-256779CFD141}">
      <dgm:prSet/>
      <dgm:spPr/>
      <dgm:t>
        <a:bodyPr/>
        <a:lstStyle/>
        <a:p>
          <a:r>
            <a:rPr lang="zh-CN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更大的数据范围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E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从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位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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11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位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712D9D-F2E7-4F7E-86A7-CC96B3ACFBAB}" type="parTrans" cxnId="{66B16FCB-637C-4DD2-9044-DF2A99AF142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2B0D8B-06B1-415A-83BB-3EC0413CC6AA}" type="sibTrans" cxnId="{66B16FCB-637C-4DD2-9044-DF2A99AF142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60BC05-5738-4071-9892-61FAF485B48D}">
      <dgm:prSet/>
      <dgm:spPr/>
      <dgm:t>
        <a:bodyPr/>
        <a:lstStyle/>
        <a:p>
          <a:r>
            <a:rPr lang="zh-CN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更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高</a:t>
          </a:r>
          <a:r>
            <a:rPr lang="zh-CN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的数据精度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M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从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23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位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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52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位</a:t>
          </a:r>
        </a:p>
      </dgm:t>
    </dgm:pt>
    <dgm:pt modelId="{69869673-150B-4972-ACEA-FF5C0BA8CE4B}" type="parTrans" cxnId="{783C911E-6A9F-4154-8433-28E4CE85338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20758E-F60B-44B7-B59F-650B3B07131F}" type="sibTrans" cxnId="{783C911E-6A9F-4154-8433-28E4CE85338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EC844B-F67C-4BAC-BBCC-57A4613DD946}" type="pres">
      <dgm:prSet presAssocID="{996F0DFC-36DF-4AA0-B4DF-E8EF5A7A0026}" presName="linear" presStyleCnt="0">
        <dgm:presLayoutVars>
          <dgm:dir/>
          <dgm:animLvl val="lvl"/>
          <dgm:resizeHandles val="exact"/>
        </dgm:presLayoutVars>
      </dgm:prSet>
      <dgm:spPr/>
    </dgm:pt>
    <dgm:pt modelId="{46C64BC1-9B5D-4E29-933E-E0D65BA6AD1D}" type="pres">
      <dgm:prSet presAssocID="{A309540A-6744-4FD5-8E5D-AE417A3297EC}" presName="parentLin" presStyleCnt="0"/>
      <dgm:spPr/>
    </dgm:pt>
    <dgm:pt modelId="{346D5122-2525-4764-8F13-16643AFEE2CE}" type="pres">
      <dgm:prSet presAssocID="{A309540A-6744-4FD5-8E5D-AE417A3297EC}" presName="parentLeftMargin" presStyleLbl="node1" presStyleIdx="0" presStyleCnt="1"/>
      <dgm:spPr/>
    </dgm:pt>
    <dgm:pt modelId="{AFB19D04-C2F1-429C-AB31-3E81AD7FFAD5}" type="pres">
      <dgm:prSet presAssocID="{A309540A-6744-4FD5-8E5D-AE417A3297E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BCF8510-AB2C-40BC-9B37-6A0AC5709E3E}" type="pres">
      <dgm:prSet presAssocID="{A309540A-6744-4FD5-8E5D-AE417A3297EC}" presName="negativeSpace" presStyleCnt="0"/>
      <dgm:spPr/>
    </dgm:pt>
    <dgm:pt modelId="{C7DCB212-0A6B-4605-AC6C-F1B2D9B4D626}" type="pres">
      <dgm:prSet presAssocID="{A309540A-6744-4FD5-8E5D-AE417A3297E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3CFE31B-E410-404D-B491-116CEF5E3F22}" type="presOf" srcId="{A309540A-6744-4FD5-8E5D-AE417A3297EC}" destId="{AFB19D04-C2F1-429C-AB31-3E81AD7FFAD5}" srcOrd="1" destOrd="0" presId="urn:microsoft.com/office/officeart/2005/8/layout/list1"/>
    <dgm:cxn modelId="{783C911E-6A9F-4154-8433-28E4CE85338A}" srcId="{A309540A-6744-4FD5-8E5D-AE417A3297EC}" destId="{AA60BC05-5738-4071-9892-61FAF485B48D}" srcOrd="1" destOrd="0" parTransId="{69869673-150B-4972-ACEA-FF5C0BA8CE4B}" sibTransId="{7B20758E-F60B-44B7-B59F-650B3B07131F}"/>
    <dgm:cxn modelId="{1982798C-2BB4-4859-94CE-A27F2A1C923C}" type="presOf" srcId="{AA60BC05-5738-4071-9892-61FAF485B48D}" destId="{C7DCB212-0A6B-4605-AC6C-F1B2D9B4D626}" srcOrd="0" destOrd="1" presId="urn:microsoft.com/office/officeart/2005/8/layout/list1"/>
    <dgm:cxn modelId="{D0EB4292-B3A1-4756-A22C-E20FECA96F37}" type="presOf" srcId="{A309540A-6744-4FD5-8E5D-AE417A3297EC}" destId="{346D5122-2525-4764-8F13-16643AFEE2CE}" srcOrd="0" destOrd="0" presId="urn:microsoft.com/office/officeart/2005/8/layout/list1"/>
    <dgm:cxn modelId="{9E50759D-8F1F-4EDB-9432-94AC1EA5FBA0}" type="presOf" srcId="{1DB150C4-E10E-4D73-9FEB-256779CFD141}" destId="{C7DCB212-0A6B-4605-AC6C-F1B2D9B4D626}" srcOrd="0" destOrd="0" presId="urn:microsoft.com/office/officeart/2005/8/layout/list1"/>
    <dgm:cxn modelId="{66B16FCB-637C-4DD2-9044-DF2A99AF1428}" srcId="{A309540A-6744-4FD5-8E5D-AE417A3297EC}" destId="{1DB150C4-E10E-4D73-9FEB-256779CFD141}" srcOrd="0" destOrd="0" parTransId="{31712D9D-F2E7-4F7E-86A7-CC96B3ACFBAB}" sibTransId="{222B0D8B-06B1-415A-83BB-3EC0413CC6AA}"/>
    <dgm:cxn modelId="{8A5956DF-F8C0-428F-9C68-5427745BA01A}" type="presOf" srcId="{996F0DFC-36DF-4AA0-B4DF-E8EF5A7A0026}" destId="{FFEC844B-F67C-4BAC-BBCC-57A4613DD946}" srcOrd="0" destOrd="0" presId="urn:microsoft.com/office/officeart/2005/8/layout/list1"/>
    <dgm:cxn modelId="{C6CEEDEE-47B3-4532-819F-B3506CC5329B}" srcId="{996F0DFC-36DF-4AA0-B4DF-E8EF5A7A0026}" destId="{A309540A-6744-4FD5-8E5D-AE417A3297EC}" srcOrd="0" destOrd="0" parTransId="{530ED1AB-BD41-4078-A510-E303DA4AA8CD}" sibTransId="{462B7CFF-AC85-4DD6-A624-6697E7C1992A}"/>
    <dgm:cxn modelId="{539A202A-B2AA-4FEA-8960-F6E689199F62}" type="presParOf" srcId="{FFEC844B-F67C-4BAC-BBCC-57A4613DD946}" destId="{46C64BC1-9B5D-4E29-933E-E0D65BA6AD1D}" srcOrd="0" destOrd="0" presId="urn:microsoft.com/office/officeart/2005/8/layout/list1"/>
    <dgm:cxn modelId="{9CABE3E2-D5C5-4174-9077-1996CB1EBCA8}" type="presParOf" srcId="{46C64BC1-9B5D-4E29-933E-E0D65BA6AD1D}" destId="{346D5122-2525-4764-8F13-16643AFEE2CE}" srcOrd="0" destOrd="0" presId="urn:microsoft.com/office/officeart/2005/8/layout/list1"/>
    <dgm:cxn modelId="{E45855EE-7F53-4B17-BCF7-944CCF4D789E}" type="presParOf" srcId="{46C64BC1-9B5D-4E29-933E-E0D65BA6AD1D}" destId="{AFB19D04-C2F1-429C-AB31-3E81AD7FFAD5}" srcOrd="1" destOrd="0" presId="urn:microsoft.com/office/officeart/2005/8/layout/list1"/>
    <dgm:cxn modelId="{0534EECC-277F-4895-A0B9-BA192B35DAEB}" type="presParOf" srcId="{FFEC844B-F67C-4BAC-BBCC-57A4613DD946}" destId="{FBCF8510-AB2C-40BC-9B37-6A0AC5709E3E}" srcOrd="1" destOrd="0" presId="urn:microsoft.com/office/officeart/2005/8/layout/list1"/>
    <dgm:cxn modelId="{E5D0EA52-D354-400D-80DB-BF4D62908B07}" type="presParOf" srcId="{FFEC844B-F67C-4BAC-BBCC-57A4613DD946}" destId="{C7DCB212-0A6B-4605-AC6C-F1B2D9B4D62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95546DE-66C1-4FCE-A53E-BB02BD3B098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944C190-6D4D-4116-8326-FAB3CCD80238}">
      <dgm:prSet phldrT="[文本]" custT="1"/>
      <dgm:spPr/>
      <dgm:t>
        <a:bodyPr/>
        <a:lstStyle/>
        <a:p>
          <a:pPr>
            <a:buNone/>
          </a:pP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字符串形式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C4AA02-A020-415E-809B-08C05170D4EB}" type="parTrans" cxnId="{DA44FDC7-09F3-4DC8-8290-6E6F2C455C6E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2EF511-4107-4239-B135-5989645013EF}" type="sibTrans" cxnId="{DA44FDC7-09F3-4DC8-8290-6E6F2C455C6E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A15F35-CC5F-4F54-922C-AADF3255CC06}">
      <dgm:prSet phldrT="[文本]" custT="1"/>
      <dgm:spPr/>
      <dgm:t>
        <a:bodyPr lIns="108000" rIns="108000"/>
        <a:lstStyle/>
        <a:p>
          <a:pPr>
            <a:buFont typeface="Arial" panose="020B0604020202020204" pitchFamily="34" charset="0"/>
            <a:buChar char="•"/>
          </a:pPr>
          <a:r>
            <a: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个字节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存放一个</a:t>
          </a: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十进制数位或符号</a:t>
          </a:r>
        </a:p>
      </dgm:t>
    </dgm:pt>
    <dgm:pt modelId="{9DEAA21E-7A1A-4CA4-9005-F508CD75F341}" type="parTrans" cxnId="{85D68013-2E0A-457C-B432-A552BD4E73D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4247FF-5338-4F5C-8A2B-F18173DCEFD9}" type="sibTrans" cxnId="{85D68013-2E0A-457C-B432-A552BD4E73D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377B69-BCAB-42EA-B8B8-6058C174910B}">
      <dgm:prSet phldrT="[文本]" custT="1"/>
      <dgm:spPr/>
      <dgm:t>
        <a:bodyPr/>
        <a:lstStyle/>
        <a:p>
          <a:r>
            <a:rPr lang="zh-CN" alt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压缩的十进制数串形式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7430B7-AA12-4CDB-8EDA-177996FF05EB}" type="parTrans" cxnId="{B7A24903-3AA8-4325-8E20-E7AAE63613F2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ABEDEC-0C5D-4DD5-B638-F9CDB236D12D}" type="sibTrans" cxnId="{B7A24903-3AA8-4325-8E20-E7AAE63613F2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B2ED3E-7671-4532-9687-4F0CE0DAC367}">
      <dgm:prSet custT="1"/>
      <dgm:spPr/>
      <dgm:t>
        <a:bodyPr lIns="108000" rIns="108000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需要给出起始位置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位数（串的长度）</a:t>
          </a:r>
        </a:p>
      </dgm:t>
    </dgm:pt>
    <dgm:pt modelId="{F426020E-1564-4937-9E13-824B68893998}" type="parTrans" cxnId="{DEAFAA35-BD18-4B5C-97FC-2B3E2F2B8DBF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FB9DB4-DB24-4114-B313-1D000D9DE99E}" type="sibTrans" cxnId="{DEAFAA35-BD18-4B5C-97FC-2B3E2F2B8DBF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DB8746-EA2C-4379-AAF1-F5276BCEA8B0}">
      <dgm:prSet phldrT="[文本]" custT="1"/>
      <dgm:spPr/>
      <dgm:t>
        <a:bodyPr lIns="108000" rIns="108000"/>
        <a:lstStyle/>
        <a:p>
          <a:pPr>
            <a:buFont typeface="Arial" panose="020B0604020202020204" pitchFamily="34" charset="0"/>
            <a:buChar char="•"/>
          </a:pPr>
          <a:r>
            <a: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个字节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存放</a:t>
          </a:r>
          <a:r>
            <a:rPr lang="zh-CN" alt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两个十进制的数位</a:t>
          </a:r>
          <a:endParaRPr lang="zh-CN" altLang="en-US" sz="1600" b="1" dirty="0">
            <a:solidFill>
              <a:srgbClr val="C00000"/>
            </a:solidFill>
          </a:endParaRPr>
        </a:p>
      </dgm:t>
    </dgm:pt>
    <dgm:pt modelId="{74C3FD58-7D26-451D-A2FF-7634C0D6EFC0}" type="parTrans" cxnId="{15054CAB-49C8-46C8-8AB6-5D352B46A149}">
      <dgm:prSet/>
      <dgm:spPr/>
      <dgm:t>
        <a:bodyPr/>
        <a:lstStyle/>
        <a:p>
          <a:endParaRPr lang="zh-CN" altLang="en-US" sz="1600"/>
        </a:p>
      </dgm:t>
    </dgm:pt>
    <dgm:pt modelId="{EA3E14F4-9213-4384-A892-BFE16733730F}" type="sibTrans" cxnId="{15054CAB-49C8-46C8-8AB6-5D352B46A149}">
      <dgm:prSet/>
      <dgm:spPr/>
      <dgm:t>
        <a:bodyPr/>
        <a:lstStyle/>
        <a:p>
          <a:endParaRPr lang="zh-CN" altLang="en-US" sz="1600"/>
        </a:p>
      </dgm:t>
    </dgm:pt>
    <dgm:pt modelId="{1CA4BDD4-199F-480A-B570-B17821B79522}">
      <dgm:prSet custT="1"/>
      <dgm:spPr/>
      <dgm:t>
        <a:bodyPr lIns="108000" rIns="108000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广泛采用的较为理想的方法</a:t>
          </a:r>
        </a:p>
      </dgm:t>
    </dgm:pt>
    <dgm:pt modelId="{6AD4D95F-D9F8-42C7-8E8C-44E4EA04C066}" type="parTrans" cxnId="{D3B6404B-DD6F-430D-BFB0-340B5BBC06CF}">
      <dgm:prSet/>
      <dgm:spPr/>
      <dgm:t>
        <a:bodyPr/>
        <a:lstStyle/>
        <a:p>
          <a:endParaRPr lang="zh-CN" altLang="en-US" sz="1600"/>
        </a:p>
      </dgm:t>
    </dgm:pt>
    <dgm:pt modelId="{C7069FF6-54DE-4A1A-9BDF-0B1A51A2E0CA}" type="sibTrans" cxnId="{D3B6404B-DD6F-430D-BFB0-340B5BBC06CF}">
      <dgm:prSet/>
      <dgm:spPr/>
      <dgm:t>
        <a:bodyPr/>
        <a:lstStyle/>
        <a:p>
          <a:endParaRPr lang="zh-CN" altLang="en-US" sz="1600"/>
        </a:p>
      </dgm:t>
    </dgm:pt>
    <dgm:pt modelId="{D0048B99-1436-4BAA-9EFA-C247DD935185}">
      <dgm:prSet custT="1"/>
      <dgm:spPr/>
      <dgm:t>
        <a:bodyPr lIns="108000" rIns="108000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方式：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BCD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码或数值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ASCII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码低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位</a:t>
          </a:r>
        </a:p>
      </dgm:t>
    </dgm:pt>
    <dgm:pt modelId="{4A13D1FC-5B81-46B9-B111-4ACD9AE7B668}" type="parTrans" cxnId="{C50A1720-F87A-40EB-BFAC-A8CF8A43C6D1}">
      <dgm:prSet/>
      <dgm:spPr/>
      <dgm:t>
        <a:bodyPr/>
        <a:lstStyle/>
        <a:p>
          <a:endParaRPr lang="zh-CN" altLang="en-US" sz="1600"/>
        </a:p>
      </dgm:t>
    </dgm:pt>
    <dgm:pt modelId="{E903B43E-93B5-49D2-8BFE-E537CBDC8EDA}" type="sibTrans" cxnId="{C50A1720-F87A-40EB-BFAC-A8CF8A43C6D1}">
      <dgm:prSet/>
      <dgm:spPr/>
      <dgm:t>
        <a:bodyPr/>
        <a:lstStyle/>
        <a:p>
          <a:endParaRPr lang="zh-CN" altLang="en-US" sz="1600"/>
        </a:p>
      </dgm:t>
    </dgm:pt>
    <dgm:pt modelId="{D97B6180-1E7B-4353-A376-8C72162DC5BE}" type="pres">
      <dgm:prSet presAssocID="{395546DE-66C1-4FCE-A53E-BB02BD3B098E}" presName="linear" presStyleCnt="0">
        <dgm:presLayoutVars>
          <dgm:dir/>
          <dgm:animLvl val="lvl"/>
          <dgm:resizeHandles val="exact"/>
        </dgm:presLayoutVars>
      </dgm:prSet>
      <dgm:spPr/>
    </dgm:pt>
    <dgm:pt modelId="{D15CD318-A6ED-436B-A8B6-F634354773BC}" type="pres">
      <dgm:prSet presAssocID="{B944C190-6D4D-4116-8326-FAB3CCD80238}" presName="parentLin" presStyleCnt="0"/>
      <dgm:spPr/>
    </dgm:pt>
    <dgm:pt modelId="{8F8ACD6F-7CE5-4D8D-8875-C4BF8DA6194F}" type="pres">
      <dgm:prSet presAssocID="{B944C190-6D4D-4116-8326-FAB3CCD80238}" presName="parentLeftMargin" presStyleLbl="node1" presStyleIdx="0" presStyleCnt="2"/>
      <dgm:spPr/>
    </dgm:pt>
    <dgm:pt modelId="{7C51E638-ED76-4CCF-96A7-0906C848B437}" type="pres">
      <dgm:prSet presAssocID="{B944C190-6D4D-4116-8326-FAB3CCD8023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8E71D73-6142-4E5E-A39A-DA6CA15E889C}" type="pres">
      <dgm:prSet presAssocID="{B944C190-6D4D-4116-8326-FAB3CCD80238}" presName="negativeSpace" presStyleCnt="0"/>
      <dgm:spPr/>
    </dgm:pt>
    <dgm:pt modelId="{9A20ACC5-4749-45E1-AFF9-81ACD126C5CA}" type="pres">
      <dgm:prSet presAssocID="{B944C190-6D4D-4116-8326-FAB3CCD80238}" presName="childText" presStyleLbl="conFgAcc1" presStyleIdx="0" presStyleCnt="2">
        <dgm:presLayoutVars>
          <dgm:bulletEnabled val="1"/>
        </dgm:presLayoutVars>
      </dgm:prSet>
      <dgm:spPr/>
    </dgm:pt>
    <dgm:pt modelId="{DE481817-B199-4113-8FF4-3B4F2A2784C4}" type="pres">
      <dgm:prSet presAssocID="{B12EF511-4107-4239-B135-5989645013EF}" presName="spaceBetweenRectangles" presStyleCnt="0"/>
      <dgm:spPr/>
    </dgm:pt>
    <dgm:pt modelId="{5F967CEF-6542-4DFD-8B71-DFCF49A36804}" type="pres">
      <dgm:prSet presAssocID="{87377B69-BCAB-42EA-B8B8-6058C174910B}" presName="parentLin" presStyleCnt="0"/>
      <dgm:spPr/>
    </dgm:pt>
    <dgm:pt modelId="{E26A442C-9681-4A63-B4F8-A4BBD62A817F}" type="pres">
      <dgm:prSet presAssocID="{87377B69-BCAB-42EA-B8B8-6058C174910B}" presName="parentLeftMargin" presStyleLbl="node1" presStyleIdx="0" presStyleCnt="2"/>
      <dgm:spPr/>
    </dgm:pt>
    <dgm:pt modelId="{9EFF4F40-A288-4DE2-9912-B1B674A26D72}" type="pres">
      <dgm:prSet presAssocID="{87377B69-BCAB-42EA-B8B8-6058C174910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AFA1C9E-1B1F-4899-96B4-510287D22128}" type="pres">
      <dgm:prSet presAssocID="{87377B69-BCAB-42EA-B8B8-6058C174910B}" presName="negativeSpace" presStyleCnt="0"/>
      <dgm:spPr/>
    </dgm:pt>
    <dgm:pt modelId="{35447983-E835-4DCE-9A97-26A957554F17}" type="pres">
      <dgm:prSet presAssocID="{87377B69-BCAB-42EA-B8B8-6058C174910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7A24903-3AA8-4325-8E20-E7AAE63613F2}" srcId="{395546DE-66C1-4FCE-A53E-BB02BD3B098E}" destId="{87377B69-BCAB-42EA-B8B8-6058C174910B}" srcOrd="1" destOrd="0" parTransId="{4D7430B7-AA12-4CDB-8EDA-177996FF05EB}" sibTransId="{C4ABEDEC-0C5D-4DD5-B638-F9CDB236D12D}"/>
    <dgm:cxn modelId="{92612906-09F0-46A9-B195-778667DB6FA1}" type="presOf" srcId="{1CA4BDD4-199F-480A-B570-B17821B79522}" destId="{35447983-E835-4DCE-9A97-26A957554F17}" srcOrd="0" destOrd="1" presId="urn:microsoft.com/office/officeart/2005/8/layout/list1"/>
    <dgm:cxn modelId="{85D68013-2E0A-457C-B432-A552BD4E73D5}" srcId="{B944C190-6D4D-4116-8326-FAB3CCD80238}" destId="{B1A15F35-CC5F-4F54-922C-AADF3255CC06}" srcOrd="0" destOrd="0" parTransId="{9DEAA21E-7A1A-4CA4-9005-F508CD75F341}" sibTransId="{E44247FF-5338-4F5C-8A2B-F18173DCEFD9}"/>
    <dgm:cxn modelId="{E2ED7F16-E5C0-4C2D-B30F-18081B06E665}" type="presOf" srcId="{D0048B99-1436-4BAA-9EFA-C247DD935185}" destId="{35447983-E835-4DCE-9A97-26A957554F17}" srcOrd="0" destOrd="2" presId="urn:microsoft.com/office/officeart/2005/8/layout/list1"/>
    <dgm:cxn modelId="{C50A1720-F87A-40EB-BFAC-A8CF8A43C6D1}" srcId="{87377B69-BCAB-42EA-B8B8-6058C174910B}" destId="{D0048B99-1436-4BAA-9EFA-C247DD935185}" srcOrd="2" destOrd="0" parTransId="{4A13D1FC-5B81-46B9-B111-4ACD9AE7B668}" sibTransId="{E903B43E-93B5-49D2-8BFE-E537CBDC8EDA}"/>
    <dgm:cxn modelId="{E9DD2020-ED03-4036-ABDD-EBA9F2B8E222}" type="presOf" srcId="{B944C190-6D4D-4116-8326-FAB3CCD80238}" destId="{7C51E638-ED76-4CCF-96A7-0906C848B437}" srcOrd="1" destOrd="0" presId="urn:microsoft.com/office/officeart/2005/8/layout/list1"/>
    <dgm:cxn modelId="{AF45FA22-1754-4B7A-A669-080351E3BACC}" type="presOf" srcId="{B1A15F35-CC5F-4F54-922C-AADF3255CC06}" destId="{9A20ACC5-4749-45E1-AFF9-81ACD126C5CA}" srcOrd="0" destOrd="0" presId="urn:microsoft.com/office/officeart/2005/8/layout/list1"/>
    <dgm:cxn modelId="{DEAFAA35-BD18-4B5C-97FC-2B3E2F2B8DBF}" srcId="{B944C190-6D4D-4116-8326-FAB3CCD80238}" destId="{1CB2ED3E-7671-4532-9687-4F0CE0DAC367}" srcOrd="1" destOrd="0" parTransId="{F426020E-1564-4937-9E13-824B68893998}" sibTransId="{45FB9DB4-DB24-4114-B313-1D000D9DE99E}"/>
    <dgm:cxn modelId="{D1066049-97EF-4F78-9DF6-790FA2E8587C}" type="presOf" srcId="{87377B69-BCAB-42EA-B8B8-6058C174910B}" destId="{9EFF4F40-A288-4DE2-9912-B1B674A26D72}" srcOrd="1" destOrd="0" presId="urn:microsoft.com/office/officeart/2005/8/layout/list1"/>
    <dgm:cxn modelId="{D3B6404B-DD6F-430D-BFB0-340B5BBC06CF}" srcId="{87377B69-BCAB-42EA-B8B8-6058C174910B}" destId="{1CA4BDD4-199F-480A-B570-B17821B79522}" srcOrd="1" destOrd="0" parTransId="{6AD4D95F-D9F8-42C7-8E8C-44E4EA04C066}" sibTransId="{C7069FF6-54DE-4A1A-9BDF-0B1A51A2E0CA}"/>
    <dgm:cxn modelId="{CF69B774-0EE9-4943-964B-E37DF31A421A}" type="presOf" srcId="{1CB2ED3E-7671-4532-9687-4F0CE0DAC367}" destId="{9A20ACC5-4749-45E1-AFF9-81ACD126C5CA}" srcOrd="0" destOrd="1" presId="urn:microsoft.com/office/officeart/2005/8/layout/list1"/>
    <dgm:cxn modelId="{6AAC5D59-C7AA-4645-9B41-239C422327A5}" type="presOf" srcId="{87377B69-BCAB-42EA-B8B8-6058C174910B}" destId="{E26A442C-9681-4A63-B4F8-A4BBD62A817F}" srcOrd="0" destOrd="0" presId="urn:microsoft.com/office/officeart/2005/8/layout/list1"/>
    <dgm:cxn modelId="{34FCEE8F-5F5C-42B0-B9E7-B8F8F2075BE8}" type="presOf" srcId="{04DB8746-EA2C-4379-AAF1-F5276BCEA8B0}" destId="{35447983-E835-4DCE-9A97-26A957554F17}" srcOrd="0" destOrd="0" presId="urn:microsoft.com/office/officeart/2005/8/layout/list1"/>
    <dgm:cxn modelId="{1C244FA1-1681-46E1-A0EE-1038687FDA4F}" type="presOf" srcId="{395546DE-66C1-4FCE-A53E-BB02BD3B098E}" destId="{D97B6180-1E7B-4353-A376-8C72162DC5BE}" srcOrd="0" destOrd="0" presId="urn:microsoft.com/office/officeart/2005/8/layout/list1"/>
    <dgm:cxn modelId="{15054CAB-49C8-46C8-8AB6-5D352B46A149}" srcId="{87377B69-BCAB-42EA-B8B8-6058C174910B}" destId="{04DB8746-EA2C-4379-AAF1-F5276BCEA8B0}" srcOrd="0" destOrd="0" parTransId="{74C3FD58-7D26-451D-A2FF-7634C0D6EFC0}" sibTransId="{EA3E14F4-9213-4384-A892-BFE16733730F}"/>
    <dgm:cxn modelId="{DA44FDC7-09F3-4DC8-8290-6E6F2C455C6E}" srcId="{395546DE-66C1-4FCE-A53E-BB02BD3B098E}" destId="{B944C190-6D4D-4116-8326-FAB3CCD80238}" srcOrd="0" destOrd="0" parTransId="{2DC4AA02-A020-415E-809B-08C05170D4EB}" sibTransId="{B12EF511-4107-4239-B135-5989645013EF}"/>
    <dgm:cxn modelId="{CDD14FF6-91B5-4390-AEC0-E37B215329AF}" type="presOf" srcId="{B944C190-6D4D-4116-8326-FAB3CCD80238}" destId="{8F8ACD6F-7CE5-4D8D-8875-C4BF8DA6194F}" srcOrd="0" destOrd="0" presId="urn:microsoft.com/office/officeart/2005/8/layout/list1"/>
    <dgm:cxn modelId="{AEF3DA95-C41B-41FB-A604-85AF9A603DB3}" type="presParOf" srcId="{D97B6180-1E7B-4353-A376-8C72162DC5BE}" destId="{D15CD318-A6ED-436B-A8B6-F634354773BC}" srcOrd="0" destOrd="0" presId="urn:microsoft.com/office/officeart/2005/8/layout/list1"/>
    <dgm:cxn modelId="{14DA32CB-0E43-4D72-965A-71D47E209128}" type="presParOf" srcId="{D15CD318-A6ED-436B-A8B6-F634354773BC}" destId="{8F8ACD6F-7CE5-4D8D-8875-C4BF8DA6194F}" srcOrd="0" destOrd="0" presId="urn:microsoft.com/office/officeart/2005/8/layout/list1"/>
    <dgm:cxn modelId="{626886D7-CCDF-4CC9-9508-169F39524610}" type="presParOf" srcId="{D15CD318-A6ED-436B-A8B6-F634354773BC}" destId="{7C51E638-ED76-4CCF-96A7-0906C848B437}" srcOrd="1" destOrd="0" presId="urn:microsoft.com/office/officeart/2005/8/layout/list1"/>
    <dgm:cxn modelId="{144F7ED9-2787-4442-9645-F2FEFC4D02B5}" type="presParOf" srcId="{D97B6180-1E7B-4353-A376-8C72162DC5BE}" destId="{58E71D73-6142-4E5E-A39A-DA6CA15E889C}" srcOrd="1" destOrd="0" presId="urn:microsoft.com/office/officeart/2005/8/layout/list1"/>
    <dgm:cxn modelId="{D4673664-9688-420E-9720-E83D3FD711C2}" type="presParOf" srcId="{D97B6180-1E7B-4353-A376-8C72162DC5BE}" destId="{9A20ACC5-4749-45E1-AFF9-81ACD126C5CA}" srcOrd="2" destOrd="0" presId="urn:microsoft.com/office/officeart/2005/8/layout/list1"/>
    <dgm:cxn modelId="{51237874-72BB-4DEA-B7D5-80630CB6AEFB}" type="presParOf" srcId="{D97B6180-1E7B-4353-A376-8C72162DC5BE}" destId="{DE481817-B199-4113-8FF4-3B4F2A2784C4}" srcOrd="3" destOrd="0" presId="urn:microsoft.com/office/officeart/2005/8/layout/list1"/>
    <dgm:cxn modelId="{3EA099CB-62BE-4885-833F-8C0EF5295457}" type="presParOf" srcId="{D97B6180-1E7B-4353-A376-8C72162DC5BE}" destId="{5F967CEF-6542-4DFD-8B71-DFCF49A36804}" srcOrd="4" destOrd="0" presId="urn:microsoft.com/office/officeart/2005/8/layout/list1"/>
    <dgm:cxn modelId="{67D44A8E-F5D7-4809-94D4-34090DDB6654}" type="presParOf" srcId="{5F967CEF-6542-4DFD-8B71-DFCF49A36804}" destId="{E26A442C-9681-4A63-B4F8-A4BBD62A817F}" srcOrd="0" destOrd="0" presId="urn:microsoft.com/office/officeart/2005/8/layout/list1"/>
    <dgm:cxn modelId="{F23D981E-9EF0-4F9D-B987-E76E5785C627}" type="presParOf" srcId="{5F967CEF-6542-4DFD-8B71-DFCF49A36804}" destId="{9EFF4F40-A288-4DE2-9912-B1B674A26D72}" srcOrd="1" destOrd="0" presId="urn:microsoft.com/office/officeart/2005/8/layout/list1"/>
    <dgm:cxn modelId="{6359ACCF-7958-41F6-87FC-9B318E922699}" type="presParOf" srcId="{D97B6180-1E7B-4353-A376-8C72162DC5BE}" destId="{6AFA1C9E-1B1F-4899-96B4-510287D22128}" srcOrd="5" destOrd="0" presId="urn:microsoft.com/office/officeart/2005/8/layout/list1"/>
    <dgm:cxn modelId="{85AA56D8-4825-46A5-AEC2-73768DA0399B}" type="presParOf" srcId="{D97B6180-1E7B-4353-A376-8C72162DC5BE}" destId="{35447983-E835-4DCE-9A97-26A957554F1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4D2AA04-2E5C-46B3-9E97-CEE22133CD10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A8C3FB8-42F1-49AE-874E-E336629F91BC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8421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码表示</a:t>
          </a:r>
        </a:p>
      </dgm:t>
    </dgm:pt>
    <dgm:pt modelId="{B4134328-29C0-493C-80A3-080DF397CE47}" type="parTrans" cxnId="{20D34290-6E55-4FF6-AD04-5E4B132F3C6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EAA759-F8C3-4E98-82BD-904547685BF3}" type="sibTrans" cxnId="{20D34290-6E55-4FF6-AD04-5E4B132F3C6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061EEB-D312-4338-B27A-4D3E6FA65706}">
      <dgm:prSet/>
      <dgm:spPr/>
      <dgm:t>
        <a:bodyPr/>
        <a:lstStyle/>
        <a:p>
          <a:pPr>
            <a:buNone/>
          </a:pP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0111 0100 0101 0110</a:t>
          </a:r>
        </a:p>
      </dgm:t>
    </dgm:pt>
    <dgm:pt modelId="{76B2CD2C-E52A-4A31-992E-CE3006E42DBB}" type="parTrans" cxnId="{8C23D7DA-6676-4E22-9A44-064AA3129C3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2E0F91-E627-4588-928A-086719C0A602}" type="sibTrans" cxnId="{8C23D7DA-6676-4E22-9A44-064AA3129C3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ACDEE7-E747-4597-BDF2-8FE0E1585A99}">
      <dgm:prSet/>
      <dgm:spPr/>
      <dgm:t>
        <a:bodyPr/>
        <a:lstStyle/>
        <a:p>
          <a:r>
            <a: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5421</a:t>
          </a:r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码表示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0AE2BCC8-E1FE-4A6A-90B8-A270D3597F4C}" type="parTrans" cxnId="{BA7AAA7C-D639-4485-BAD0-B85E6E7BB35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5EC6A0-5A52-49E0-9EFA-128EFF7E77FF}" type="sibTrans" cxnId="{BA7AAA7C-D639-4485-BAD0-B85E6E7BB35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92CC6F-FA74-4D68-8FD1-E2987A461E37}">
      <dgm:prSet/>
      <dgm:spPr/>
      <dgm:t>
        <a:bodyPr/>
        <a:lstStyle/>
        <a:p>
          <a:pPr>
            <a:buNone/>
          </a:pP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1010 0100 1000 1001</a:t>
          </a:r>
        </a:p>
      </dgm:t>
    </dgm:pt>
    <dgm:pt modelId="{9DF297F3-F405-4E02-A94A-79EC2D402C6F}" type="parTrans" cxnId="{BC98BEF0-6C6F-4804-9627-EC1DE334949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2C8CC0-63B5-4B33-ACEF-EC364152B248}" type="sibTrans" cxnId="{BC98BEF0-6C6F-4804-9627-EC1DE334949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AFBEA7-B8E5-4080-84EA-52170EB482B5}">
      <dgm:prSet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格雷码表示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2A0922-E8B3-4AB6-BC92-71DCE918447D}" type="parTrans" cxnId="{912EEFD4-BF62-4C21-ADC8-80474A87D96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A06049-A033-4CD8-B0C9-AB401CFC85BC}" type="sibTrans" cxnId="{912EEFD4-BF62-4C21-ADC8-80474A87D96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A90147-BA0D-4B12-9640-7BAC93B24BF9}">
      <dgm:prSet/>
      <dgm:spPr/>
      <dgm:t>
        <a:bodyPr/>
        <a:lstStyle/>
        <a:p>
          <a:pPr>
            <a:buNone/>
          </a:pP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1000 0110 1110 1010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63A63B-6F9C-498F-BBB3-99C051CB82DF}" type="parTrans" cxnId="{C425DBCB-4449-4A2D-B751-7451F8ACA3A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6024FC-77C5-46EB-8C3F-D3B59A341858}" type="sibTrans" cxnId="{C425DBCB-4449-4A2D-B751-7451F8ACA3A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AF7CF5-75C4-4AEB-A1B2-461CD73B0161}" type="pres">
      <dgm:prSet presAssocID="{14D2AA04-2E5C-46B3-9E97-CEE22133CD10}" presName="linear" presStyleCnt="0">
        <dgm:presLayoutVars>
          <dgm:dir/>
          <dgm:animLvl val="lvl"/>
          <dgm:resizeHandles val="exact"/>
        </dgm:presLayoutVars>
      </dgm:prSet>
      <dgm:spPr/>
    </dgm:pt>
    <dgm:pt modelId="{02D462FD-6149-4E6D-BB34-6996F319D6BE}" type="pres">
      <dgm:prSet presAssocID="{7A8C3FB8-42F1-49AE-874E-E336629F91BC}" presName="parentLin" presStyleCnt="0"/>
      <dgm:spPr/>
    </dgm:pt>
    <dgm:pt modelId="{9B7B1D99-E5AA-4A2B-9FED-D7C2CDA37871}" type="pres">
      <dgm:prSet presAssocID="{7A8C3FB8-42F1-49AE-874E-E336629F91BC}" presName="parentLeftMargin" presStyleLbl="node1" presStyleIdx="0" presStyleCnt="3"/>
      <dgm:spPr/>
    </dgm:pt>
    <dgm:pt modelId="{2E6EAE90-D847-4989-966C-8CD10FA16F32}" type="pres">
      <dgm:prSet presAssocID="{7A8C3FB8-42F1-49AE-874E-E336629F91B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FAB5249-D962-42C4-8910-A685E9D46675}" type="pres">
      <dgm:prSet presAssocID="{7A8C3FB8-42F1-49AE-874E-E336629F91BC}" presName="negativeSpace" presStyleCnt="0"/>
      <dgm:spPr/>
    </dgm:pt>
    <dgm:pt modelId="{DA52FFBA-6810-41BF-B0D0-EB10568EFDB6}" type="pres">
      <dgm:prSet presAssocID="{7A8C3FB8-42F1-49AE-874E-E336629F91BC}" presName="childText" presStyleLbl="conFgAcc1" presStyleIdx="0" presStyleCnt="3">
        <dgm:presLayoutVars>
          <dgm:bulletEnabled val="1"/>
        </dgm:presLayoutVars>
      </dgm:prSet>
      <dgm:spPr/>
    </dgm:pt>
    <dgm:pt modelId="{74659CF1-5B02-4CE4-A72D-F0F76A8214F4}" type="pres">
      <dgm:prSet presAssocID="{64EAA759-F8C3-4E98-82BD-904547685BF3}" presName="spaceBetweenRectangles" presStyleCnt="0"/>
      <dgm:spPr/>
    </dgm:pt>
    <dgm:pt modelId="{6DDBA780-DE86-47B9-B1BE-BDB6613DB530}" type="pres">
      <dgm:prSet presAssocID="{8EACDEE7-E747-4597-BDF2-8FE0E1585A99}" presName="parentLin" presStyleCnt="0"/>
      <dgm:spPr/>
    </dgm:pt>
    <dgm:pt modelId="{94A4C542-C8DB-4C71-A7C2-F5176D5147CC}" type="pres">
      <dgm:prSet presAssocID="{8EACDEE7-E747-4597-BDF2-8FE0E1585A99}" presName="parentLeftMargin" presStyleLbl="node1" presStyleIdx="0" presStyleCnt="3"/>
      <dgm:spPr/>
    </dgm:pt>
    <dgm:pt modelId="{305C2DE0-2555-497F-9097-E0114609E268}" type="pres">
      <dgm:prSet presAssocID="{8EACDEE7-E747-4597-BDF2-8FE0E1585A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08BD487-F73E-4D6F-8D13-105509AF2189}" type="pres">
      <dgm:prSet presAssocID="{8EACDEE7-E747-4597-BDF2-8FE0E1585A99}" presName="negativeSpace" presStyleCnt="0"/>
      <dgm:spPr/>
    </dgm:pt>
    <dgm:pt modelId="{496A700E-8A0D-44A3-B63C-57B262338102}" type="pres">
      <dgm:prSet presAssocID="{8EACDEE7-E747-4597-BDF2-8FE0E1585A99}" presName="childText" presStyleLbl="conFgAcc1" presStyleIdx="1" presStyleCnt="3">
        <dgm:presLayoutVars>
          <dgm:bulletEnabled val="1"/>
        </dgm:presLayoutVars>
      </dgm:prSet>
      <dgm:spPr/>
    </dgm:pt>
    <dgm:pt modelId="{CB4E0159-5421-4ED9-88AE-1BF57B75F7E9}" type="pres">
      <dgm:prSet presAssocID="{985EC6A0-5A52-49E0-9EFA-128EFF7E77FF}" presName="spaceBetweenRectangles" presStyleCnt="0"/>
      <dgm:spPr/>
    </dgm:pt>
    <dgm:pt modelId="{84B47AB0-189D-46A9-BF06-718A4E6BA2E1}" type="pres">
      <dgm:prSet presAssocID="{23AFBEA7-B8E5-4080-84EA-52170EB482B5}" presName="parentLin" presStyleCnt="0"/>
      <dgm:spPr/>
    </dgm:pt>
    <dgm:pt modelId="{4E29ABD4-4600-4C23-92AA-4386420614FF}" type="pres">
      <dgm:prSet presAssocID="{23AFBEA7-B8E5-4080-84EA-52170EB482B5}" presName="parentLeftMargin" presStyleLbl="node1" presStyleIdx="1" presStyleCnt="3"/>
      <dgm:spPr/>
    </dgm:pt>
    <dgm:pt modelId="{A90C5094-3219-4F6D-9343-5FE2C35B9B86}" type="pres">
      <dgm:prSet presAssocID="{23AFBEA7-B8E5-4080-84EA-52170EB482B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8EE3FE9-4622-4A83-BACD-6E80955C93F3}" type="pres">
      <dgm:prSet presAssocID="{23AFBEA7-B8E5-4080-84EA-52170EB482B5}" presName="negativeSpace" presStyleCnt="0"/>
      <dgm:spPr/>
    </dgm:pt>
    <dgm:pt modelId="{71DC04A9-420C-4DF9-A2FC-34C8AF87C980}" type="pres">
      <dgm:prSet presAssocID="{23AFBEA7-B8E5-4080-84EA-52170EB482B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13EE609-80ED-4F28-B6AC-2567701FE9D9}" type="presOf" srcId="{62A90147-BA0D-4B12-9640-7BAC93B24BF9}" destId="{71DC04A9-420C-4DF9-A2FC-34C8AF87C980}" srcOrd="0" destOrd="0" presId="urn:microsoft.com/office/officeart/2005/8/layout/list1"/>
    <dgm:cxn modelId="{F2EDAC1D-0347-4262-A24E-CB2ED940C566}" type="presOf" srcId="{23AFBEA7-B8E5-4080-84EA-52170EB482B5}" destId="{A90C5094-3219-4F6D-9343-5FE2C35B9B86}" srcOrd="1" destOrd="0" presId="urn:microsoft.com/office/officeart/2005/8/layout/list1"/>
    <dgm:cxn modelId="{AC30771E-AFB4-4D75-80F6-74712D546F3D}" type="presOf" srcId="{7A8C3FB8-42F1-49AE-874E-E336629F91BC}" destId="{9B7B1D99-E5AA-4A2B-9FED-D7C2CDA37871}" srcOrd="0" destOrd="0" presId="urn:microsoft.com/office/officeart/2005/8/layout/list1"/>
    <dgm:cxn modelId="{39A3E349-E9FF-43D0-8EE7-A4F4D205AA07}" type="presOf" srcId="{8EACDEE7-E747-4597-BDF2-8FE0E1585A99}" destId="{94A4C542-C8DB-4C71-A7C2-F5176D5147CC}" srcOrd="0" destOrd="0" presId="urn:microsoft.com/office/officeart/2005/8/layout/list1"/>
    <dgm:cxn modelId="{64643E6D-4E0B-4686-AA3F-E3C24CC89239}" type="presOf" srcId="{7A8C3FB8-42F1-49AE-874E-E336629F91BC}" destId="{2E6EAE90-D847-4989-966C-8CD10FA16F32}" srcOrd="1" destOrd="0" presId="urn:microsoft.com/office/officeart/2005/8/layout/list1"/>
    <dgm:cxn modelId="{78D2EB7A-711C-4923-9A00-AC82D3ED3F7B}" type="presOf" srcId="{23AFBEA7-B8E5-4080-84EA-52170EB482B5}" destId="{4E29ABD4-4600-4C23-92AA-4386420614FF}" srcOrd="0" destOrd="0" presId="urn:microsoft.com/office/officeart/2005/8/layout/list1"/>
    <dgm:cxn modelId="{A541D47B-923E-4446-A138-D0AC2680C95F}" type="presOf" srcId="{C6061EEB-D312-4338-B27A-4D3E6FA65706}" destId="{DA52FFBA-6810-41BF-B0D0-EB10568EFDB6}" srcOrd="0" destOrd="0" presId="urn:microsoft.com/office/officeart/2005/8/layout/list1"/>
    <dgm:cxn modelId="{BA7AAA7C-D639-4485-BAD0-B85E6E7BB352}" srcId="{14D2AA04-2E5C-46B3-9E97-CEE22133CD10}" destId="{8EACDEE7-E747-4597-BDF2-8FE0E1585A99}" srcOrd="1" destOrd="0" parTransId="{0AE2BCC8-E1FE-4A6A-90B8-A270D3597F4C}" sibTransId="{985EC6A0-5A52-49E0-9EFA-128EFF7E77FF}"/>
    <dgm:cxn modelId="{528AB37F-75DD-4DD0-9177-160BE3C8D9AE}" type="presOf" srcId="{8EACDEE7-E747-4597-BDF2-8FE0E1585A99}" destId="{305C2DE0-2555-497F-9097-E0114609E268}" srcOrd="1" destOrd="0" presId="urn:microsoft.com/office/officeart/2005/8/layout/list1"/>
    <dgm:cxn modelId="{20D34290-6E55-4FF6-AD04-5E4B132F3C62}" srcId="{14D2AA04-2E5C-46B3-9E97-CEE22133CD10}" destId="{7A8C3FB8-42F1-49AE-874E-E336629F91BC}" srcOrd="0" destOrd="0" parTransId="{B4134328-29C0-493C-80A3-080DF397CE47}" sibTransId="{64EAA759-F8C3-4E98-82BD-904547685BF3}"/>
    <dgm:cxn modelId="{88F8F2A8-3FD1-4CE6-8F7E-F4F04744A403}" type="presOf" srcId="{14D2AA04-2E5C-46B3-9E97-CEE22133CD10}" destId="{21AF7CF5-75C4-4AEB-A1B2-461CD73B0161}" srcOrd="0" destOrd="0" presId="urn:microsoft.com/office/officeart/2005/8/layout/list1"/>
    <dgm:cxn modelId="{732021B5-DFCA-4F16-AEC5-CB5B31FC4169}" type="presOf" srcId="{4492CC6F-FA74-4D68-8FD1-E2987A461E37}" destId="{496A700E-8A0D-44A3-B63C-57B262338102}" srcOrd="0" destOrd="0" presId="urn:microsoft.com/office/officeart/2005/8/layout/list1"/>
    <dgm:cxn modelId="{C425DBCB-4449-4A2D-B751-7451F8ACA3A7}" srcId="{23AFBEA7-B8E5-4080-84EA-52170EB482B5}" destId="{62A90147-BA0D-4B12-9640-7BAC93B24BF9}" srcOrd="0" destOrd="0" parTransId="{CD63A63B-6F9C-498F-BBB3-99C051CB82DF}" sibTransId="{3F6024FC-77C5-46EB-8C3F-D3B59A341858}"/>
    <dgm:cxn modelId="{912EEFD4-BF62-4C21-ADC8-80474A87D96A}" srcId="{14D2AA04-2E5C-46B3-9E97-CEE22133CD10}" destId="{23AFBEA7-B8E5-4080-84EA-52170EB482B5}" srcOrd="2" destOrd="0" parTransId="{852A0922-E8B3-4AB6-BC92-71DCE918447D}" sibTransId="{53A06049-A033-4CD8-B0C9-AB401CFC85BC}"/>
    <dgm:cxn modelId="{8C23D7DA-6676-4E22-9A44-064AA3129C35}" srcId="{7A8C3FB8-42F1-49AE-874E-E336629F91BC}" destId="{C6061EEB-D312-4338-B27A-4D3E6FA65706}" srcOrd="0" destOrd="0" parTransId="{76B2CD2C-E52A-4A31-992E-CE3006E42DBB}" sibTransId="{CF2E0F91-E627-4588-928A-086719C0A602}"/>
    <dgm:cxn modelId="{BC98BEF0-6C6F-4804-9627-EC1DE334949E}" srcId="{8EACDEE7-E747-4597-BDF2-8FE0E1585A99}" destId="{4492CC6F-FA74-4D68-8FD1-E2987A461E37}" srcOrd="0" destOrd="0" parTransId="{9DF297F3-F405-4E02-A94A-79EC2D402C6F}" sibTransId="{2D2C8CC0-63B5-4B33-ACEF-EC364152B248}"/>
    <dgm:cxn modelId="{30EDD99C-37A3-4673-AE33-C670C2295B66}" type="presParOf" srcId="{21AF7CF5-75C4-4AEB-A1B2-461CD73B0161}" destId="{02D462FD-6149-4E6D-BB34-6996F319D6BE}" srcOrd="0" destOrd="0" presId="urn:microsoft.com/office/officeart/2005/8/layout/list1"/>
    <dgm:cxn modelId="{FB72BF28-F836-4FF5-B6ED-8D6F9E87CBAB}" type="presParOf" srcId="{02D462FD-6149-4E6D-BB34-6996F319D6BE}" destId="{9B7B1D99-E5AA-4A2B-9FED-D7C2CDA37871}" srcOrd="0" destOrd="0" presId="urn:microsoft.com/office/officeart/2005/8/layout/list1"/>
    <dgm:cxn modelId="{04CDF5EF-E730-474A-B8DF-D83ADCAC7D0B}" type="presParOf" srcId="{02D462FD-6149-4E6D-BB34-6996F319D6BE}" destId="{2E6EAE90-D847-4989-966C-8CD10FA16F32}" srcOrd="1" destOrd="0" presId="urn:microsoft.com/office/officeart/2005/8/layout/list1"/>
    <dgm:cxn modelId="{AD0DECD4-3B7D-4385-99E3-770C5FA3640F}" type="presParOf" srcId="{21AF7CF5-75C4-4AEB-A1B2-461CD73B0161}" destId="{9FAB5249-D962-42C4-8910-A685E9D46675}" srcOrd="1" destOrd="0" presId="urn:microsoft.com/office/officeart/2005/8/layout/list1"/>
    <dgm:cxn modelId="{DBFDFAA0-C8B1-4BDB-8C7F-99FD18133EE7}" type="presParOf" srcId="{21AF7CF5-75C4-4AEB-A1B2-461CD73B0161}" destId="{DA52FFBA-6810-41BF-B0D0-EB10568EFDB6}" srcOrd="2" destOrd="0" presId="urn:microsoft.com/office/officeart/2005/8/layout/list1"/>
    <dgm:cxn modelId="{8DFC0E4B-1DD3-49D0-B595-23EC6606BCA7}" type="presParOf" srcId="{21AF7CF5-75C4-4AEB-A1B2-461CD73B0161}" destId="{74659CF1-5B02-4CE4-A72D-F0F76A8214F4}" srcOrd="3" destOrd="0" presId="urn:microsoft.com/office/officeart/2005/8/layout/list1"/>
    <dgm:cxn modelId="{DAB1363A-03FC-4B47-ABC7-2B290855FCDC}" type="presParOf" srcId="{21AF7CF5-75C4-4AEB-A1B2-461CD73B0161}" destId="{6DDBA780-DE86-47B9-B1BE-BDB6613DB530}" srcOrd="4" destOrd="0" presId="urn:microsoft.com/office/officeart/2005/8/layout/list1"/>
    <dgm:cxn modelId="{CF5E3523-EAE7-42D0-AC99-F848561EFE28}" type="presParOf" srcId="{6DDBA780-DE86-47B9-B1BE-BDB6613DB530}" destId="{94A4C542-C8DB-4C71-A7C2-F5176D5147CC}" srcOrd="0" destOrd="0" presId="urn:microsoft.com/office/officeart/2005/8/layout/list1"/>
    <dgm:cxn modelId="{733B3EB9-2E09-4F31-A514-738CADEF6275}" type="presParOf" srcId="{6DDBA780-DE86-47B9-B1BE-BDB6613DB530}" destId="{305C2DE0-2555-497F-9097-E0114609E268}" srcOrd="1" destOrd="0" presId="urn:microsoft.com/office/officeart/2005/8/layout/list1"/>
    <dgm:cxn modelId="{1281D46B-A470-4DE9-8D5F-3F81344A1389}" type="presParOf" srcId="{21AF7CF5-75C4-4AEB-A1B2-461CD73B0161}" destId="{D08BD487-F73E-4D6F-8D13-105509AF2189}" srcOrd="5" destOrd="0" presId="urn:microsoft.com/office/officeart/2005/8/layout/list1"/>
    <dgm:cxn modelId="{8527534E-4436-40D7-B9AA-AD5BAC83D796}" type="presParOf" srcId="{21AF7CF5-75C4-4AEB-A1B2-461CD73B0161}" destId="{496A700E-8A0D-44A3-B63C-57B262338102}" srcOrd="6" destOrd="0" presId="urn:microsoft.com/office/officeart/2005/8/layout/list1"/>
    <dgm:cxn modelId="{8BF6F874-44C4-442E-ABA0-05F4FC01B67C}" type="presParOf" srcId="{21AF7CF5-75C4-4AEB-A1B2-461CD73B0161}" destId="{CB4E0159-5421-4ED9-88AE-1BF57B75F7E9}" srcOrd="7" destOrd="0" presId="urn:microsoft.com/office/officeart/2005/8/layout/list1"/>
    <dgm:cxn modelId="{A7C9A512-9D22-4E00-90A6-0E9071418B2F}" type="presParOf" srcId="{21AF7CF5-75C4-4AEB-A1B2-461CD73B0161}" destId="{84B47AB0-189D-46A9-BF06-718A4E6BA2E1}" srcOrd="8" destOrd="0" presId="urn:microsoft.com/office/officeart/2005/8/layout/list1"/>
    <dgm:cxn modelId="{79965E42-C185-44D3-B761-F15E335D4BFD}" type="presParOf" srcId="{84B47AB0-189D-46A9-BF06-718A4E6BA2E1}" destId="{4E29ABD4-4600-4C23-92AA-4386420614FF}" srcOrd="0" destOrd="0" presId="urn:microsoft.com/office/officeart/2005/8/layout/list1"/>
    <dgm:cxn modelId="{6FB9BD91-5A2E-494F-9D56-3B8F82E4EB0D}" type="presParOf" srcId="{84B47AB0-189D-46A9-BF06-718A4E6BA2E1}" destId="{A90C5094-3219-4F6D-9343-5FE2C35B9B86}" srcOrd="1" destOrd="0" presId="urn:microsoft.com/office/officeart/2005/8/layout/list1"/>
    <dgm:cxn modelId="{FBCAA4CD-8720-45A2-83AC-B525558944B1}" type="presParOf" srcId="{21AF7CF5-75C4-4AEB-A1B2-461CD73B0161}" destId="{18EE3FE9-4622-4A83-BACD-6E80955C93F3}" srcOrd="9" destOrd="0" presId="urn:microsoft.com/office/officeart/2005/8/layout/list1"/>
    <dgm:cxn modelId="{07603B42-68F0-4A52-869F-B4687FD6FC09}" type="presParOf" srcId="{21AF7CF5-75C4-4AEB-A1B2-461CD73B0161}" destId="{71DC04A9-420C-4DF9-A2FC-34C8AF87C98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CB0C8B-CF10-4F13-B1C3-FA5F0FEE338D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791E332C-9A7A-4AED-B0BB-236A8E132CFE}">
      <dgm:prSet phldrT="[文本]" custT="1"/>
      <dgm:spPr/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机器数</a:t>
          </a:r>
        </a:p>
      </dgm:t>
    </dgm:pt>
    <dgm:pt modelId="{43A743DF-B4CE-49AE-A500-75B130BE33B1}" type="parTrans" cxnId="{97809321-CA89-48FC-B88D-85122B0D3F4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2F8941-3200-4C07-8D20-EAEDFC6D92A1}" type="sibTrans" cxnId="{97809321-CA89-48FC-B88D-85122B0D3F4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6A401E-F6A7-4040-9379-83038884095C}">
      <dgm:prSet phldrT="[文本]" custT="1"/>
      <dgm:spPr/>
      <dgm:t>
        <a:bodyPr lIns="72000" rIns="72000"/>
        <a:lstStyle/>
        <a:p>
          <a:pPr indent="0" algn="l">
            <a:buNone/>
          </a:pP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在机器内存放的正负号用</a:t>
          </a:r>
          <a:r>
            <a: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0</a:t>
          </a: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或</a:t>
          </a:r>
          <a:r>
            <a: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数码化的数称为机器数</a:t>
          </a:r>
        </a:p>
      </dgm:t>
    </dgm:pt>
    <dgm:pt modelId="{EE11EE1B-3A19-419B-8083-A5414601C207}" type="parTrans" cxnId="{2E1F6EDE-0A8F-4324-A3D0-F9B0983A214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0D6DE9-AB89-444E-A34E-63EE34FA5774}" type="sibTrans" cxnId="{2E1F6EDE-0A8F-4324-A3D0-F9B0983A214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C8412A-8DBE-427C-A7AE-FF075469A1BC}" type="pres">
      <dgm:prSet presAssocID="{0ECB0C8B-CF10-4F13-B1C3-FA5F0FEE338D}" presName="linear" presStyleCnt="0">
        <dgm:presLayoutVars>
          <dgm:dir/>
          <dgm:animLvl val="lvl"/>
          <dgm:resizeHandles val="exact"/>
        </dgm:presLayoutVars>
      </dgm:prSet>
      <dgm:spPr/>
    </dgm:pt>
    <dgm:pt modelId="{71628B31-A14C-4451-B518-DFC5BE3A792A}" type="pres">
      <dgm:prSet presAssocID="{791E332C-9A7A-4AED-B0BB-236A8E132CFE}" presName="parentLin" presStyleCnt="0"/>
      <dgm:spPr/>
    </dgm:pt>
    <dgm:pt modelId="{7BDC03A1-45EB-4409-B4AB-5AAED52D7BC3}" type="pres">
      <dgm:prSet presAssocID="{791E332C-9A7A-4AED-B0BB-236A8E132CFE}" presName="parentLeftMargin" presStyleLbl="node1" presStyleIdx="0" presStyleCnt="1"/>
      <dgm:spPr/>
    </dgm:pt>
    <dgm:pt modelId="{167A0D8E-8B90-4BD6-B5B7-8C62BABD3D2B}" type="pres">
      <dgm:prSet presAssocID="{791E332C-9A7A-4AED-B0BB-236A8E132CF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FC8BE35-9A78-48F3-82AF-C3155F540F1F}" type="pres">
      <dgm:prSet presAssocID="{791E332C-9A7A-4AED-B0BB-236A8E132CFE}" presName="negativeSpace" presStyleCnt="0"/>
      <dgm:spPr/>
    </dgm:pt>
    <dgm:pt modelId="{F2DAAB54-9B5F-4630-AA0D-6A837EEB5526}" type="pres">
      <dgm:prSet presAssocID="{791E332C-9A7A-4AED-B0BB-236A8E132CFE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36A5703-17E9-4584-9085-E41C576A3DC2}" type="presOf" srcId="{791E332C-9A7A-4AED-B0BB-236A8E132CFE}" destId="{7BDC03A1-45EB-4409-B4AB-5AAED52D7BC3}" srcOrd="0" destOrd="0" presId="urn:microsoft.com/office/officeart/2005/8/layout/list1"/>
    <dgm:cxn modelId="{97809321-CA89-48FC-B88D-85122B0D3F46}" srcId="{0ECB0C8B-CF10-4F13-B1C3-FA5F0FEE338D}" destId="{791E332C-9A7A-4AED-B0BB-236A8E132CFE}" srcOrd="0" destOrd="0" parTransId="{43A743DF-B4CE-49AE-A500-75B130BE33B1}" sibTransId="{252F8941-3200-4C07-8D20-EAEDFC6D92A1}"/>
    <dgm:cxn modelId="{FA7781A0-DF85-4978-995B-0DE0BB6DF866}" type="presOf" srcId="{8F6A401E-F6A7-4040-9379-83038884095C}" destId="{F2DAAB54-9B5F-4630-AA0D-6A837EEB5526}" srcOrd="0" destOrd="0" presId="urn:microsoft.com/office/officeart/2005/8/layout/list1"/>
    <dgm:cxn modelId="{2E1F6EDE-0A8F-4324-A3D0-F9B0983A2142}" srcId="{791E332C-9A7A-4AED-B0BB-236A8E132CFE}" destId="{8F6A401E-F6A7-4040-9379-83038884095C}" srcOrd="0" destOrd="0" parTransId="{EE11EE1B-3A19-419B-8083-A5414601C207}" sibTransId="{770D6DE9-AB89-444E-A34E-63EE34FA5774}"/>
    <dgm:cxn modelId="{4E1546EA-D1D2-4089-92CC-21718469055B}" type="presOf" srcId="{0ECB0C8B-CF10-4F13-B1C3-FA5F0FEE338D}" destId="{86C8412A-8DBE-427C-A7AE-FF075469A1BC}" srcOrd="0" destOrd="0" presId="urn:microsoft.com/office/officeart/2005/8/layout/list1"/>
    <dgm:cxn modelId="{A6F485EE-74A8-4A11-A0CC-249CA8AC4F58}" type="presOf" srcId="{791E332C-9A7A-4AED-B0BB-236A8E132CFE}" destId="{167A0D8E-8B90-4BD6-B5B7-8C62BABD3D2B}" srcOrd="1" destOrd="0" presId="urn:microsoft.com/office/officeart/2005/8/layout/list1"/>
    <dgm:cxn modelId="{50988E7D-B31A-4185-9741-A09E3ADD711D}" type="presParOf" srcId="{86C8412A-8DBE-427C-A7AE-FF075469A1BC}" destId="{71628B31-A14C-4451-B518-DFC5BE3A792A}" srcOrd="0" destOrd="0" presId="urn:microsoft.com/office/officeart/2005/8/layout/list1"/>
    <dgm:cxn modelId="{24D5B6E5-026B-4469-B029-93D65B48902C}" type="presParOf" srcId="{71628B31-A14C-4451-B518-DFC5BE3A792A}" destId="{7BDC03A1-45EB-4409-B4AB-5AAED52D7BC3}" srcOrd="0" destOrd="0" presId="urn:microsoft.com/office/officeart/2005/8/layout/list1"/>
    <dgm:cxn modelId="{CD51BC03-D6A2-4B37-B4F5-5147921B6785}" type="presParOf" srcId="{71628B31-A14C-4451-B518-DFC5BE3A792A}" destId="{167A0D8E-8B90-4BD6-B5B7-8C62BABD3D2B}" srcOrd="1" destOrd="0" presId="urn:microsoft.com/office/officeart/2005/8/layout/list1"/>
    <dgm:cxn modelId="{99169F2C-745D-4093-8709-D645E6CAEEC6}" type="presParOf" srcId="{86C8412A-8DBE-427C-A7AE-FF075469A1BC}" destId="{6FC8BE35-9A78-48F3-82AF-C3155F540F1F}" srcOrd="1" destOrd="0" presId="urn:microsoft.com/office/officeart/2005/8/layout/list1"/>
    <dgm:cxn modelId="{A0838CF2-800E-4586-8F42-CAC254779C17}" type="presParOf" srcId="{86C8412A-8DBE-427C-A7AE-FF075469A1BC}" destId="{F2DAAB54-9B5F-4630-AA0D-6A837EEB552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ECB0C8B-CF10-4F13-B1C3-FA5F0FEE338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91E332C-9A7A-4AED-B0BB-236A8E132CFE}">
      <dgm:prSet phldrT="[文本]" custT="1"/>
      <dgm:spPr/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真值</a:t>
          </a:r>
        </a:p>
      </dgm:t>
    </dgm:pt>
    <dgm:pt modelId="{43A743DF-B4CE-49AE-A500-75B130BE33B1}" type="parTrans" cxnId="{97809321-CA89-48FC-B88D-85122B0D3F4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2F8941-3200-4C07-8D20-EAEDFC6D92A1}" type="sibTrans" cxnId="{97809321-CA89-48FC-B88D-85122B0D3F4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6A401E-F6A7-4040-9379-83038884095C}">
      <dgm:prSet phldrT="[文本]" custT="1"/>
      <dgm:spPr/>
      <dgm:t>
        <a:bodyPr lIns="72000" rIns="72000"/>
        <a:lstStyle/>
        <a:p>
          <a:pPr indent="0" algn="l">
            <a:buNone/>
          </a:pP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与机器数对应的由正负号表示的数称为机器数的真值</a:t>
          </a:r>
        </a:p>
      </dgm:t>
    </dgm:pt>
    <dgm:pt modelId="{EE11EE1B-3A19-419B-8083-A5414601C207}" type="parTrans" cxnId="{2E1F6EDE-0A8F-4324-A3D0-F9B0983A214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0D6DE9-AB89-444E-A34E-63EE34FA5774}" type="sibTrans" cxnId="{2E1F6EDE-0A8F-4324-A3D0-F9B0983A214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C8412A-8DBE-427C-A7AE-FF075469A1BC}" type="pres">
      <dgm:prSet presAssocID="{0ECB0C8B-CF10-4F13-B1C3-FA5F0FEE338D}" presName="linear" presStyleCnt="0">
        <dgm:presLayoutVars>
          <dgm:dir/>
          <dgm:animLvl val="lvl"/>
          <dgm:resizeHandles val="exact"/>
        </dgm:presLayoutVars>
      </dgm:prSet>
      <dgm:spPr/>
    </dgm:pt>
    <dgm:pt modelId="{71628B31-A14C-4451-B518-DFC5BE3A792A}" type="pres">
      <dgm:prSet presAssocID="{791E332C-9A7A-4AED-B0BB-236A8E132CFE}" presName="parentLin" presStyleCnt="0"/>
      <dgm:spPr/>
    </dgm:pt>
    <dgm:pt modelId="{7BDC03A1-45EB-4409-B4AB-5AAED52D7BC3}" type="pres">
      <dgm:prSet presAssocID="{791E332C-9A7A-4AED-B0BB-236A8E132CFE}" presName="parentLeftMargin" presStyleLbl="node1" presStyleIdx="0" presStyleCnt="1"/>
      <dgm:spPr/>
    </dgm:pt>
    <dgm:pt modelId="{167A0D8E-8B90-4BD6-B5B7-8C62BABD3D2B}" type="pres">
      <dgm:prSet presAssocID="{791E332C-9A7A-4AED-B0BB-236A8E132CF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FC8BE35-9A78-48F3-82AF-C3155F540F1F}" type="pres">
      <dgm:prSet presAssocID="{791E332C-9A7A-4AED-B0BB-236A8E132CFE}" presName="negativeSpace" presStyleCnt="0"/>
      <dgm:spPr/>
    </dgm:pt>
    <dgm:pt modelId="{F2DAAB54-9B5F-4630-AA0D-6A837EEB5526}" type="pres">
      <dgm:prSet presAssocID="{791E332C-9A7A-4AED-B0BB-236A8E132CFE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36A5703-17E9-4584-9085-E41C576A3DC2}" type="presOf" srcId="{791E332C-9A7A-4AED-B0BB-236A8E132CFE}" destId="{7BDC03A1-45EB-4409-B4AB-5AAED52D7BC3}" srcOrd="0" destOrd="0" presId="urn:microsoft.com/office/officeart/2005/8/layout/list1"/>
    <dgm:cxn modelId="{97809321-CA89-48FC-B88D-85122B0D3F46}" srcId="{0ECB0C8B-CF10-4F13-B1C3-FA5F0FEE338D}" destId="{791E332C-9A7A-4AED-B0BB-236A8E132CFE}" srcOrd="0" destOrd="0" parTransId="{43A743DF-B4CE-49AE-A500-75B130BE33B1}" sibTransId="{252F8941-3200-4C07-8D20-EAEDFC6D92A1}"/>
    <dgm:cxn modelId="{FA7781A0-DF85-4978-995B-0DE0BB6DF866}" type="presOf" srcId="{8F6A401E-F6A7-4040-9379-83038884095C}" destId="{F2DAAB54-9B5F-4630-AA0D-6A837EEB5526}" srcOrd="0" destOrd="0" presId="urn:microsoft.com/office/officeart/2005/8/layout/list1"/>
    <dgm:cxn modelId="{2E1F6EDE-0A8F-4324-A3D0-F9B0983A2142}" srcId="{791E332C-9A7A-4AED-B0BB-236A8E132CFE}" destId="{8F6A401E-F6A7-4040-9379-83038884095C}" srcOrd="0" destOrd="0" parTransId="{EE11EE1B-3A19-419B-8083-A5414601C207}" sibTransId="{770D6DE9-AB89-444E-A34E-63EE34FA5774}"/>
    <dgm:cxn modelId="{4E1546EA-D1D2-4089-92CC-21718469055B}" type="presOf" srcId="{0ECB0C8B-CF10-4F13-B1C3-FA5F0FEE338D}" destId="{86C8412A-8DBE-427C-A7AE-FF075469A1BC}" srcOrd="0" destOrd="0" presId="urn:microsoft.com/office/officeart/2005/8/layout/list1"/>
    <dgm:cxn modelId="{A6F485EE-74A8-4A11-A0CC-249CA8AC4F58}" type="presOf" srcId="{791E332C-9A7A-4AED-B0BB-236A8E132CFE}" destId="{167A0D8E-8B90-4BD6-B5B7-8C62BABD3D2B}" srcOrd="1" destOrd="0" presId="urn:microsoft.com/office/officeart/2005/8/layout/list1"/>
    <dgm:cxn modelId="{50988E7D-B31A-4185-9741-A09E3ADD711D}" type="presParOf" srcId="{86C8412A-8DBE-427C-A7AE-FF075469A1BC}" destId="{71628B31-A14C-4451-B518-DFC5BE3A792A}" srcOrd="0" destOrd="0" presId="urn:microsoft.com/office/officeart/2005/8/layout/list1"/>
    <dgm:cxn modelId="{24D5B6E5-026B-4469-B029-93D65B48902C}" type="presParOf" srcId="{71628B31-A14C-4451-B518-DFC5BE3A792A}" destId="{7BDC03A1-45EB-4409-B4AB-5AAED52D7BC3}" srcOrd="0" destOrd="0" presId="urn:microsoft.com/office/officeart/2005/8/layout/list1"/>
    <dgm:cxn modelId="{CD51BC03-D6A2-4B37-B4F5-5147921B6785}" type="presParOf" srcId="{71628B31-A14C-4451-B518-DFC5BE3A792A}" destId="{167A0D8E-8B90-4BD6-B5B7-8C62BABD3D2B}" srcOrd="1" destOrd="0" presId="urn:microsoft.com/office/officeart/2005/8/layout/list1"/>
    <dgm:cxn modelId="{99169F2C-745D-4093-8709-D645E6CAEEC6}" type="presParOf" srcId="{86C8412A-8DBE-427C-A7AE-FF075469A1BC}" destId="{6FC8BE35-9A78-48F3-82AF-C3155F540F1F}" srcOrd="1" destOrd="0" presId="urn:microsoft.com/office/officeart/2005/8/layout/list1"/>
    <dgm:cxn modelId="{A0838CF2-800E-4586-8F42-CAC254779C17}" type="presParOf" srcId="{86C8412A-8DBE-427C-A7AE-FF075469A1BC}" destId="{F2DAAB54-9B5F-4630-AA0D-6A837EEB552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7550077-E9C7-4FF5-AA2D-81145F0EC297}" type="doc">
      <dgm:prSet loTypeId="urn:microsoft.com/office/officeart/2005/8/layout/b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629D0F4-68F7-46AA-B9EF-BD588B17E47C}">
      <dgm:prSet phldrT="[文本]" custT="1"/>
      <dgm:spPr/>
      <dgm:t>
        <a:bodyPr/>
        <a:lstStyle/>
        <a:p>
          <a:r>
            <a: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rPr>
            <a:t>原码</a:t>
          </a:r>
        </a:p>
      </dgm:t>
    </dgm:pt>
    <dgm:pt modelId="{E6F8DE67-AD0A-4EC4-AC7D-CE6C5E9F9DAF}" type="parTrans" cxnId="{8344CD8B-E737-42A9-A2B4-3984A627AA16}">
      <dgm:prSet/>
      <dgm:spPr/>
      <dgm:t>
        <a:bodyPr/>
        <a:lstStyle/>
        <a:p>
          <a:endParaRPr lang="zh-CN" altLang="en-US" sz="2000"/>
        </a:p>
      </dgm:t>
    </dgm:pt>
    <dgm:pt modelId="{CFF214BD-C5DF-48BF-973A-0D0A83088F09}" type="sibTrans" cxnId="{8344CD8B-E737-42A9-A2B4-3984A627AA16}">
      <dgm:prSet/>
      <dgm:spPr/>
      <dgm:t>
        <a:bodyPr/>
        <a:lstStyle/>
        <a:p>
          <a:endParaRPr lang="zh-CN" altLang="en-US" sz="2000"/>
        </a:p>
      </dgm:t>
    </dgm:pt>
    <dgm:pt modelId="{A6B62C3E-C718-4E41-9760-41FB75740736}">
      <dgm:prSet custT="1"/>
      <dgm:spPr/>
      <dgm:t>
        <a:bodyPr/>
        <a:lstStyle/>
        <a:p>
          <a:r>
            <a:rPr lang="zh-CN" altLang="en-US" sz="1600" b="0" dirty="0">
              <a:latin typeface="微软雅黑" pitchFamily="34" charset="-122"/>
              <a:ea typeface="微软雅黑" pitchFamily="34" charset="-122"/>
            </a:rPr>
            <a:t>一个二进制数同时包含符号和数值两部分</a:t>
          </a:r>
        </a:p>
      </dgm:t>
    </dgm:pt>
    <dgm:pt modelId="{8C4C61C8-E6D2-4F3F-A00E-071D07BA4AFD}" type="parTrans" cxnId="{BAAE23CF-D499-464F-8FAF-5AD7358363CD}">
      <dgm:prSet/>
      <dgm:spPr/>
      <dgm:t>
        <a:bodyPr/>
        <a:lstStyle/>
        <a:p>
          <a:endParaRPr lang="zh-CN" altLang="en-US" sz="2000"/>
        </a:p>
      </dgm:t>
    </dgm:pt>
    <dgm:pt modelId="{D6DDE0CC-93BE-4569-A387-9D166AA1E1DD}" type="sibTrans" cxnId="{BAAE23CF-D499-464F-8FAF-5AD7358363CD}">
      <dgm:prSet/>
      <dgm:spPr/>
      <dgm:t>
        <a:bodyPr/>
        <a:lstStyle/>
        <a:p>
          <a:endParaRPr lang="zh-CN" altLang="en-US" sz="2000"/>
        </a:p>
      </dgm:t>
    </dgm:pt>
    <dgm:pt modelId="{3808241C-A818-4790-8F6F-75203F173AFF}">
      <dgm:prSet custT="1"/>
      <dgm:spPr/>
      <dgm:t>
        <a:bodyPr/>
        <a:lstStyle/>
        <a:p>
          <a:r>
            <a:rPr lang="zh-CN" altLang="en-US" sz="1600" b="0" dirty="0">
              <a:latin typeface="微软雅黑" pitchFamily="34" charset="-122"/>
              <a:ea typeface="微软雅黑" pitchFamily="34" charset="-122"/>
            </a:rPr>
            <a:t>用最高位表示符号，其余位表示数值</a:t>
          </a:r>
        </a:p>
      </dgm:t>
    </dgm:pt>
    <dgm:pt modelId="{2714AE57-FCBA-4A65-B555-26837F2D4786}" type="parTrans" cxnId="{972DC248-65EC-4C01-827D-3399F1ED0695}">
      <dgm:prSet/>
      <dgm:spPr/>
      <dgm:t>
        <a:bodyPr/>
        <a:lstStyle/>
        <a:p>
          <a:endParaRPr lang="zh-CN" altLang="en-US" sz="2000"/>
        </a:p>
      </dgm:t>
    </dgm:pt>
    <dgm:pt modelId="{85E13654-8777-45D4-859E-F56850187F10}" type="sibTrans" cxnId="{972DC248-65EC-4C01-827D-3399F1ED0695}">
      <dgm:prSet/>
      <dgm:spPr/>
      <dgm:t>
        <a:bodyPr/>
        <a:lstStyle/>
        <a:p>
          <a:endParaRPr lang="zh-CN" altLang="en-US" sz="2000"/>
        </a:p>
      </dgm:t>
    </dgm:pt>
    <dgm:pt modelId="{0EB781C4-95CB-4714-844B-51D8DEE277BE}">
      <dgm:prSet custT="1"/>
      <dgm:spPr/>
      <dgm:t>
        <a:bodyPr/>
        <a:lstStyle/>
        <a:p>
          <a:r>
            <a: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rPr>
            <a:t>反码</a:t>
          </a:r>
          <a:endParaRPr lang="zh-CN" altLang="en-US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1F2068BD-FDED-4380-A703-937626606F51}" type="parTrans" cxnId="{66BED398-6C67-412F-817C-F84F2C435D59}">
      <dgm:prSet/>
      <dgm:spPr/>
      <dgm:t>
        <a:bodyPr/>
        <a:lstStyle/>
        <a:p>
          <a:endParaRPr lang="zh-CN" altLang="en-US" sz="2000"/>
        </a:p>
      </dgm:t>
    </dgm:pt>
    <dgm:pt modelId="{730F25A5-6CF5-4EEB-B3BE-EBCC028FB1F2}" type="sibTrans" cxnId="{66BED398-6C67-412F-817C-F84F2C435D59}">
      <dgm:prSet/>
      <dgm:spPr/>
      <dgm:t>
        <a:bodyPr/>
        <a:lstStyle/>
        <a:p>
          <a:endParaRPr lang="zh-CN" altLang="en-US" sz="2000"/>
        </a:p>
      </dgm:t>
    </dgm:pt>
    <dgm:pt modelId="{BA0C8E0B-C0B5-4DA0-84FF-5C73187CA993}">
      <dgm:prSet custT="1"/>
      <dgm:spPr/>
      <dgm:t>
        <a:bodyPr/>
        <a:lstStyle/>
        <a:p>
          <a:r>
            <a: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正数：</a:t>
          </a: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与原码相同</a:t>
          </a:r>
        </a:p>
      </dgm:t>
    </dgm:pt>
    <dgm:pt modelId="{BEA62DEA-B4B6-453E-8476-92A2C6CC5635}" type="parTrans" cxnId="{B3AD73C6-7174-4053-88EC-D1568D2489D8}">
      <dgm:prSet/>
      <dgm:spPr/>
      <dgm:t>
        <a:bodyPr/>
        <a:lstStyle/>
        <a:p>
          <a:endParaRPr lang="zh-CN" altLang="en-US" sz="2000"/>
        </a:p>
      </dgm:t>
    </dgm:pt>
    <dgm:pt modelId="{67813EE6-387D-425A-A613-9919A6C5DC06}" type="sibTrans" cxnId="{B3AD73C6-7174-4053-88EC-D1568D2489D8}">
      <dgm:prSet/>
      <dgm:spPr/>
      <dgm:t>
        <a:bodyPr/>
        <a:lstStyle/>
        <a:p>
          <a:endParaRPr lang="zh-CN" altLang="en-US" sz="2000"/>
        </a:p>
      </dgm:t>
    </dgm:pt>
    <dgm:pt modelId="{2A8A861F-F883-43D9-A412-49B3879A2855}">
      <dgm:prSet custT="1"/>
      <dgm:spPr/>
      <dgm:t>
        <a:bodyPr/>
        <a:lstStyle/>
        <a:p>
          <a:r>
            <a: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负数：</a:t>
          </a:r>
          <a:r>
            <a:rPr lang="zh-CN" alt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除了符号位外，其余各位按位取反</a:t>
          </a:r>
          <a:endParaRPr lang="en-US" altLang="zh-CN" sz="1600" b="1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3B7AEE-87CD-42C2-A088-F8FB51A16490}" type="parTrans" cxnId="{2934E15D-B1F5-4E5A-8093-DFAA264DA60F}">
      <dgm:prSet/>
      <dgm:spPr/>
      <dgm:t>
        <a:bodyPr/>
        <a:lstStyle/>
        <a:p>
          <a:endParaRPr lang="zh-CN" altLang="en-US" sz="2000"/>
        </a:p>
      </dgm:t>
    </dgm:pt>
    <dgm:pt modelId="{A054AFF0-8A99-4D34-AB40-9CD58C70978B}" type="sibTrans" cxnId="{2934E15D-B1F5-4E5A-8093-DFAA264DA60F}">
      <dgm:prSet/>
      <dgm:spPr/>
      <dgm:t>
        <a:bodyPr/>
        <a:lstStyle/>
        <a:p>
          <a:endParaRPr lang="zh-CN" altLang="en-US" sz="2000"/>
        </a:p>
      </dgm:t>
    </dgm:pt>
    <dgm:pt modelId="{B6E65C65-FB93-46E3-B724-554B28776134}">
      <dgm:prSet custT="1"/>
      <dgm:spPr/>
      <dgm:t>
        <a:bodyPr/>
        <a:lstStyle/>
        <a:p>
          <a:r>
            <a: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rPr>
            <a:t>补码</a:t>
          </a:r>
          <a:endParaRPr lang="en-US" altLang="zh-CN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1404D32-9AE5-4C71-8C4C-5F02264D79C1}" type="parTrans" cxnId="{EBA56133-87C7-43C5-8FA7-D7AC0E8C687A}">
      <dgm:prSet/>
      <dgm:spPr/>
      <dgm:t>
        <a:bodyPr/>
        <a:lstStyle/>
        <a:p>
          <a:endParaRPr lang="zh-CN" altLang="en-US" sz="2000"/>
        </a:p>
      </dgm:t>
    </dgm:pt>
    <dgm:pt modelId="{244442F5-594B-4E48-BBAD-4474F24A27D3}" type="sibTrans" cxnId="{EBA56133-87C7-43C5-8FA7-D7AC0E8C687A}">
      <dgm:prSet/>
      <dgm:spPr/>
      <dgm:t>
        <a:bodyPr/>
        <a:lstStyle/>
        <a:p>
          <a:endParaRPr lang="zh-CN" altLang="en-US" sz="2000"/>
        </a:p>
      </dgm:t>
    </dgm:pt>
    <dgm:pt modelId="{482793D6-3AA4-461C-8FAC-1DC6870C99E5}">
      <dgm:prSet custT="1"/>
      <dgm:spPr/>
      <dgm:t>
        <a:bodyPr/>
        <a:lstStyle/>
        <a:p>
          <a:r>
            <a: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正数：</a:t>
          </a: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与原码相同</a:t>
          </a:r>
        </a:p>
      </dgm:t>
    </dgm:pt>
    <dgm:pt modelId="{D356C20F-617F-4270-A078-7CC1F59443AF}" type="parTrans" cxnId="{2D432975-5FF3-4BCF-A5E7-656FBF66AFD8}">
      <dgm:prSet/>
      <dgm:spPr/>
      <dgm:t>
        <a:bodyPr/>
        <a:lstStyle/>
        <a:p>
          <a:endParaRPr lang="zh-CN" altLang="en-US" sz="2000"/>
        </a:p>
      </dgm:t>
    </dgm:pt>
    <dgm:pt modelId="{F79B9C49-F631-43DB-B072-9F95F04A3901}" type="sibTrans" cxnId="{2D432975-5FF3-4BCF-A5E7-656FBF66AFD8}">
      <dgm:prSet/>
      <dgm:spPr/>
      <dgm:t>
        <a:bodyPr/>
        <a:lstStyle/>
        <a:p>
          <a:endParaRPr lang="zh-CN" altLang="en-US" sz="2000"/>
        </a:p>
      </dgm:t>
    </dgm:pt>
    <dgm:pt modelId="{DAE07B26-BCD7-4A2A-96BC-2CCCF66E38B8}">
      <dgm:prSet custT="1"/>
      <dgm:spPr/>
      <dgm:t>
        <a:bodyPr/>
        <a:lstStyle/>
        <a:p>
          <a:r>
            <a: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负数：</a:t>
          </a:r>
          <a:r>
            <a:rPr lang="zh-CN" alt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反码加</a:t>
          </a:r>
          <a:r>
            <a: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 </a:t>
          </a:r>
        </a:p>
      </dgm:t>
    </dgm:pt>
    <dgm:pt modelId="{21B435D8-39EC-4047-B26B-045861BB1B55}" type="parTrans" cxnId="{19F93753-470C-42F7-B0DE-50B651166E17}">
      <dgm:prSet/>
      <dgm:spPr/>
      <dgm:t>
        <a:bodyPr/>
        <a:lstStyle/>
        <a:p>
          <a:endParaRPr lang="zh-CN" altLang="en-US" sz="2000"/>
        </a:p>
      </dgm:t>
    </dgm:pt>
    <dgm:pt modelId="{6AC84EA6-A7FD-4B61-A39D-6D4EE14C7D37}" type="sibTrans" cxnId="{19F93753-470C-42F7-B0DE-50B651166E17}">
      <dgm:prSet/>
      <dgm:spPr/>
      <dgm:t>
        <a:bodyPr/>
        <a:lstStyle/>
        <a:p>
          <a:endParaRPr lang="zh-CN" altLang="en-US" sz="2000"/>
        </a:p>
      </dgm:t>
    </dgm:pt>
    <dgm:pt modelId="{D03FD159-BCB7-4B72-B4C4-20C27D666D23}" type="pres">
      <dgm:prSet presAssocID="{97550077-E9C7-4FF5-AA2D-81145F0EC297}" presName="diagram" presStyleCnt="0">
        <dgm:presLayoutVars>
          <dgm:dir/>
          <dgm:animLvl val="lvl"/>
          <dgm:resizeHandles val="exact"/>
        </dgm:presLayoutVars>
      </dgm:prSet>
      <dgm:spPr/>
    </dgm:pt>
    <dgm:pt modelId="{53A05A11-DB56-4FB2-860B-47FBD971E4F1}" type="pres">
      <dgm:prSet presAssocID="{4629D0F4-68F7-46AA-B9EF-BD588B17E47C}" presName="compNode" presStyleCnt="0"/>
      <dgm:spPr/>
    </dgm:pt>
    <dgm:pt modelId="{B33760FE-450C-4195-A08F-F3F15B0AB9FC}" type="pres">
      <dgm:prSet presAssocID="{4629D0F4-68F7-46AA-B9EF-BD588B17E47C}" presName="childRect" presStyleLbl="bgAcc1" presStyleIdx="0" presStyleCnt="3" custScaleY="136411" custLinFactNeighborY="-17142">
        <dgm:presLayoutVars>
          <dgm:bulletEnabled val="1"/>
        </dgm:presLayoutVars>
      </dgm:prSet>
      <dgm:spPr/>
    </dgm:pt>
    <dgm:pt modelId="{272E6E59-92D4-45A2-B3A1-CF60CDE031B2}" type="pres">
      <dgm:prSet presAssocID="{4629D0F4-68F7-46AA-B9EF-BD588B17E47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7761A59-F580-4932-88D6-DCD5584248A5}" type="pres">
      <dgm:prSet presAssocID="{4629D0F4-68F7-46AA-B9EF-BD588B17E47C}" presName="parentRect" presStyleLbl="alignNode1" presStyleIdx="0" presStyleCnt="3"/>
      <dgm:spPr/>
    </dgm:pt>
    <dgm:pt modelId="{5F77282B-69B1-41F8-AD68-11328A87C048}" type="pres">
      <dgm:prSet presAssocID="{4629D0F4-68F7-46AA-B9EF-BD588B17E47C}" presName="adorn" presStyleLbl="fgAccFollowNode1" presStyleIdx="0" presStyleCnt="3"/>
      <dgm:spPr/>
    </dgm:pt>
    <dgm:pt modelId="{526F0BF5-596C-4400-983C-F175ACFB4D8A}" type="pres">
      <dgm:prSet presAssocID="{CFF214BD-C5DF-48BF-973A-0D0A83088F09}" presName="sibTrans" presStyleLbl="sibTrans2D1" presStyleIdx="0" presStyleCnt="0"/>
      <dgm:spPr/>
    </dgm:pt>
    <dgm:pt modelId="{BE6002E1-15A1-40CC-9E29-542760A44731}" type="pres">
      <dgm:prSet presAssocID="{0EB781C4-95CB-4714-844B-51D8DEE277BE}" presName="compNode" presStyleCnt="0"/>
      <dgm:spPr/>
    </dgm:pt>
    <dgm:pt modelId="{D22CFB37-1B06-43FB-8BE4-9191617D8225}" type="pres">
      <dgm:prSet presAssocID="{0EB781C4-95CB-4714-844B-51D8DEE277BE}" presName="childRect" presStyleLbl="bgAcc1" presStyleIdx="1" presStyleCnt="3" custScaleY="136411" custLinFactNeighborY="-17142">
        <dgm:presLayoutVars>
          <dgm:bulletEnabled val="1"/>
        </dgm:presLayoutVars>
      </dgm:prSet>
      <dgm:spPr/>
    </dgm:pt>
    <dgm:pt modelId="{A47D4F60-3BAA-46DA-AD9A-02833B0A679B}" type="pres">
      <dgm:prSet presAssocID="{0EB781C4-95CB-4714-844B-51D8DEE277B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844BBDB-EF5C-478B-B337-C62F7F01EE48}" type="pres">
      <dgm:prSet presAssocID="{0EB781C4-95CB-4714-844B-51D8DEE277BE}" presName="parentRect" presStyleLbl="alignNode1" presStyleIdx="1" presStyleCnt="3"/>
      <dgm:spPr/>
    </dgm:pt>
    <dgm:pt modelId="{3DBA3064-7B5E-42C9-BBC5-3F988D1CA801}" type="pres">
      <dgm:prSet presAssocID="{0EB781C4-95CB-4714-844B-51D8DEE277BE}" presName="adorn" presStyleLbl="fgAccFollowNode1" presStyleIdx="1" presStyleCnt="3"/>
      <dgm:spPr/>
    </dgm:pt>
    <dgm:pt modelId="{F664F2AB-5483-4D05-B789-8E4E0B83D2F7}" type="pres">
      <dgm:prSet presAssocID="{730F25A5-6CF5-4EEB-B3BE-EBCC028FB1F2}" presName="sibTrans" presStyleLbl="sibTrans2D1" presStyleIdx="0" presStyleCnt="0"/>
      <dgm:spPr/>
    </dgm:pt>
    <dgm:pt modelId="{0EA9958A-EFCC-49AD-8359-11342663AA6D}" type="pres">
      <dgm:prSet presAssocID="{B6E65C65-FB93-46E3-B724-554B28776134}" presName="compNode" presStyleCnt="0"/>
      <dgm:spPr/>
    </dgm:pt>
    <dgm:pt modelId="{9C2EC50D-7C0C-42F9-A1FB-3635D286122C}" type="pres">
      <dgm:prSet presAssocID="{B6E65C65-FB93-46E3-B724-554B28776134}" presName="childRect" presStyleLbl="bgAcc1" presStyleIdx="2" presStyleCnt="3" custScaleY="136411" custLinFactNeighborY="-17142">
        <dgm:presLayoutVars>
          <dgm:bulletEnabled val="1"/>
        </dgm:presLayoutVars>
      </dgm:prSet>
      <dgm:spPr/>
    </dgm:pt>
    <dgm:pt modelId="{84CB958F-E6A3-47E1-BE67-65324AC98DB9}" type="pres">
      <dgm:prSet presAssocID="{B6E65C65-FB93-46E3-B724-554B2877613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5DCB8D5-00B8-450D-BBA5-68B7E626BC9D}" type="pres">
      <dgm:prSet presAssocID="{B6E65C65-FB93-46E3-B724-554B28776134}" presName="parentRect" presStyleLbl="alignNode1" presStyleIdx="2" presStyleCnt="3"/>
      <dgm:spPr/>
    </dgm:pt>
    <dgm:pt modelId="{02E60251-8455-4F08-8E4A-47831B53F993}" type="pres">
      <dgm:prSet presAssocID="{B6E65C65-FB93-46E3-B724-554B28776134}" presName="adorn" presStyleLbl="fgAccFollowNode1" presStyleIdx="2" presStyleCnt="3"/>
      <dgm:spPr/>
    </dgm:pt>
  </dgm:ptLst>
  <dgm:cxnLst>
    <dgm:cxn modelId="{03D2340B-4568-442E-B524-A5044E4889C1}" type="presOf" srcId="{DAE07B26-BCD7-4A2A-96BC-2CCCF66E38B8}" destId="{9C2EC50D-7C0C-42F9-A1FB-3635D286122C}" srcOrd="0" destOrd="1" presId="urn:microsoft.com/office/officeart/2005/8/layout/bList2"/>
    <dgm:cxn modelId="{44A68012-4D17-4948-B42D-78B4AF898BAC}" type="presOf" srcId="{4629D0F4-68F7-46AA-B9EF-BD588B17E47C}" destId="{272E6E59-92D4-45A2-B3A1-CF60CDE031B2}" srcOrd="0" destOrd="0" presId="urn:microsoft.com/office/officeart/2005/8/layout/bList2"/>
    <dgm:cxn modelId="{EBA56133-87C7-43C5-8FA7-D7AC0E8C687A}" srcId="{97550077-E9C7-4FF5-AA2D-81145F0EC297}" destId="{B6E65C65-FB93-46E3-B724-554B28776134}" srcOrd="2" destOrd="0" parTransId="{41404D32-9AE5-4C71-8C4C-5F02264D79C1}" sibTransId="{244442F5-594B-4E48-BBAD-4474F24A27D3}"/>
    <dgm:cxn modelId="{97EC905D-3C76-47EF-A82E-8C83214951EE}" type="presOf" srcId="{A6B62C3E-C718-4E41-9760-41FB75740736}" destId="{B33760FE-450C-4195-A08F-F3F15B0AB9FC}" srcOrd="0" destOrd="0" presId="urn:microsoft.com/office/officeart/2005/8/layout/bList2"/>
    <dgm:cxn modelId="{2934E15D-B1F5-4E5A-8093-DFAA264DA60F}" srcId="{0EB781C4-95CB-4714-844B-51D8DEE277BE}" destId="{2A8A861F-F883-43D9-A412-49B3879A2855}" srcOrd="1" destOrd="0" parTransId="{E53B7AEE-87CD-42C2-A088-F8FB51A16490}" sibTransId="{A054AFF0-8A99-4D34-AB40-9CD58C70978B}"/>
    <dgm:cxn modelId="{7D45F964-A223-4D94-80E0-AA5A1F4C7892}" type="presOf" srcId="{2A8A861F-F883-43D9-A412-49B3879A2855}" destId="{D22CFB37-1B06-43FB-8BE4-9191617D8225}" srcOrd="0" destOrd="1" presId="urn:microsoft.com/office/officeart/2005/8/layout/bList2"/>
    <dgm:cxn modelId="{972DC248-65EC-4C01-827D-3399F1ED0695}" srcId="{4629D0F4-68F7-46AA-B9EF-BD588B17E47C}" destId="{3808241C-A818-4790-8F6F-75203F173AFF}" srcOrd="1" destOrd="0" parTransId="{2714AE57-FCBA-4A65-B555-26837F2D4786}" sibTransId="{85E13654-8777-45D4-859E-F56850187F10}"/>
    <dgm:cxn modelId="{26C5826D-53C4-4C88-987E-5C009E4AE3C1}" type="presOf" srcId="{B6E65C65-FB93-46E3-B724-554B28776134}" destId="{84CB958F-E6A3-47E1-BE67-65324AC98DB9}" srcOrd="0" destOrd="0" presId="urn:microsoft.com/office/officeart/2005/8/layout/bList2"/>
    <dgm:cxn modelId="{A352926F-A2A0-43EB-914A-37F507B62501}" type="presOf" srcId="{0EB781C4-95CB-4714-844B-51D8DEE277BE}" destId="{A47D4F60-3BAA-46DA-AD9A-02833B0A679B}" srcOrd="0" destOrd="0" presId="urn:microsoft.com/office/officeart/2005/8/layout/bList2"/>
    <dgm:cxn modelId="{19F93753-470C-42F7-B0DE-50B651166E17}" srcId="{B6E65C65-FB93-46E3-B724-554B28776134}" destId="{DAE07B26-BCD7-4A2A-96BC-2CCCF66E38B8}" srcOrd="1" destOrd="0" parTransId="{21B435D8-39EC-4047-B26B-045861BB1B55}" sibTransId="{6AC84EA6-A7FD-4B61-A39D-6D4EE14C7D37}"/>
    <dgm:cxn modelId="{2D432975-5FF3-4BCF-A5E7-656FBF66AFD8}" srcId="{B6E65C65-FB93-46E3-B724-554B28776134}" destId="{482793D6-3AA4-461C-8FAC-1DC6870C99E5}" srcOrd="0" destOrd="0" parTransId="{D356C20F-617F-4270-A078-7CC1F59443AF}" sibTransId="{F79B9C49-F631-43DB-B072-9F95F04A3901}"/>
    <dgm:cxn modelId="{8344CD8B-E737-42A9-A2B4-3984A627AA16}" srcId="{97550077-E9C7-4FF5-AA2D-81145F0EC297}" destId="{4629D0F4-68F7-46AA-B9EF-BD588B17E47C}" srcOrd="0" destOrd="0" parTransId="{E6F8DE67-AD0A-4EC4-AC7D-CE6C5E9F9DAF}" sibTransId="{CFF214BD-C5DF-48BF-973A-0D0A83088F09}"/>
    <dgm:cxn modelId="{A0528F91-E9F1-404F-86D3-46B87EF48556}" type="presOf" srcId="{730F25A5-6CF5-4EEB-B3BE-EBCC028FB1F2}" destId="{F664F2AB-5483-4D05-B789-8E4E0B83D2F7}" srcOrd="0" destOrd="0" presId="urn:microsoft.com/office/officeart/2005/8/layout/bList2"/>
    <dgm:cxn modelId="{5BA6EF96-6FCE-4CE8-BD6F-9A1BD10D5801}" type="presOf" srcId="{482793D6-3AA4-461C-8FAC-1DC6870C99E5}" destId="{9C2EC50D-7C0C-42F9-A1FB-3635D286122C}" srcOrd="0" destOrd="0" presId="urn:microsoft.com/office/officeart/2005/8/layout/bList2"/>
    <dgm:cxn modelId="{66BED398-6C67-412F-817C-F84F2C435D59}" srcId="{97550077-E9C7-4FF5-AA2D-81145F0EC297}" destId="{0EB781C4-95CB-4714-844B-51D8DEE277BE}" srcOrd="1" destOrd="0" parTransId="{1F2068BD-FDED-4380-A703-937626606F51}" sibTransId="{730F25A5-6CF5-4EEB-B3BE-EBCC028FB1F2}"/>
    <dgm:cxn modelId="{DAC057A8-C2BC-4FF0-9BC7-6E5662B17E22}" type="presOf" srcId="{0EB781C4-95CB-4714-844B-51D8DEE277BE}" destId="{D844BBDB-EF5C-478B-B337-C62F7F01EE48}" srcOrd="1" destOrd="0" presId="urn:microsoft.com/office/officeart/2005/8/layout/bList2"/>
    <dgm:cxn modelId="{716806B5-9ED5-4D27-ABF1-7DEC4C26F91A}" type="presOf" srcId="{4629D0F4-68F7-46AA-B9EF-BD588B17E47C}" destId="{E7761A59-F580-4932-88D6-DCD5584248A5}" srcOrd="1" destOrd="0" presId="urn:microsoft.com/office/officeart/2005/8/layout/bList2"/>
    <dgm:cxn modelId="{4B0195C5-AB6D-43FC-8E1F-E136079448BB}" type="presOf" srcId="{3808241C-A818-4790-8F6F-75203F173AFF}" destId="{B33760FE-450C-4195-A08F-F3F15B0AB9FC}" srcOrd="0" destOrd="1" presId="urn:microsoft.com/office/officeart/2005/8/layout/bList2"/>
    <dgm:cxn modelId="{B3AD73C6-7174-4053-88EC-D1568D2489D8}" srcId="{0EB781C4-95CB-4714-844B-51D8DEE277BE}" destId="{BA0C8E0B-C0B5-4DA0-84FF-5C73187CA993}" srcOrd="0" destOrd="0" parTransId="{BEA62DEA-B4B6-453E-8476-92A2C6CC5635}" sibTransId="{67813EE6-387D-425A-A613-9919A6C5DC06}"/>
    <dgm:cxn modelId="{C264D9CE-F880-4FD4-B2FE-5802378FAB72}" type="presOf" srcId="{B6E65C65-FB93-46E3-B724-554B28776134}" destId="{D5DCB8D5-00B8-450D-BBA5-68B7E626BC9D}" srcOrd="1" destOrd="0" presId="urn:microsoft.com/office/officeart/2005/8/layout/bList2"/>
    <dgm:cxn modelId="{BAAE23CF-D499-464F-8FAF-5AD7358363CD}" srcId="{4629D0F4-68F7-46AA-B9EF-BD588B17E47C}" destId="{A6B62C3E-C718-4E41-9760-41FB75740736}" srcOrd="0" destOrd="0" parTransId="{8C4C61C8-E6D2-4F3F-A00E-071D07BA4AFD}" sibTransId="{D6DDE0CC-93BE-4569-A387-9D166AA1E1DD}"/>
    <dgm:cxn modelId="{C7EEA6DD-46F0-470B-BAAA-644F0599C8F7}" type="presOf" srcId="{97550077-E9C7-4FF5-AA2D-81145F0EC297}" destId="{D03FD159-BCB7-4B72-B4C4-20C27D666D23}" srcOrd="0" destOrd="0" presId="urn:microsoft.com/office/officeart/2005/8/layout/bList2"/>
    <dgm:cxn modelId="{E6D6C9F1-B957-45B5-837D-F0F3832B4D3D}" type="presOf" srcId="{CFF214BD-C5DF-48BF-973A-0D0A83088F09}" destId="{526F0BF5-596C-4400-983C-F175ACFB4D8A}" srcOrd="0" destOrd="0" presId="urn:microsoft.com/office/officeart/2005/8/layout/bList2"/>
    <dgm:cxn modelId="{4EB357F9-07B9-4CFC-B304-F023834CFC7B}" type="presOf" srcId="{BA0C8E0B-C0B5-4DA0-84FF-5C73187CA993}" destId="{D22CFB37-1B06-43FB-8BE4-9191617D8225}" srcOrd="0" destOrd="0" presId="urn:microsoft.com/office/officeart/2005/8/layout/bList2"/>
    <dgm:cxn modelId="{F80F3206-FC0D-4A53-89BF-E0344879D5BF}" type="presParOf" srcId="{D03FD159-BCB7-4B72-B4C4-20C27D666D23}" destId="{53A05A11-DB56-4FB2-860B-47FBD971E4F1}" srcOrd="0" destOrd="0" presId="urn:microsoft.com/office/officeart/2005/8/layout/bList2"/>
    <dgm:cxn modelId="{9648BC89-571A-49FB-AE2D-5A8992DD4453}" type="presParOf" srcId="{53A05A11-DB56-4FB2-860B-47FBD971E4F1}" destId="{B33760FE-450C-4195-A08F-F3F15B0AB9FC}" srcOrd="0" destOrd="0" presId="urn:microsoft.com/office/officeart/2005/8/layout/bList2"/>
    <dgm:cxn modelId="{ECDA5F6A-9D5D-4139-AAE9-C2FC3B29463F}" type="presParOf" srcId="{53A05A11-DB56-4FB2-860B-47FBD971E4F1}" destId="{272E6E59-92D4-45A2-B3A1-CF60CDE031B2}" srcOrd="1" destOrd="0" presId="urn:microsoft.com/office/officeart/2005/8/layout/bList2"/>
    <dgm:cxn modelId="{ED7BAF52-B9EA-479C-AFB3-C5F4D2DA62C8}" type="presParOf" srcId="{53A05A11-DB56-4FB2-860B-47FBD971E4F1}" destId="{E7761A59-F580-4932-88D6-DCD5584248A5}" srcOrd="2" destOrd="0" presId="urn:microsoft.com/office/officeart/2005/8/layout/bList2"/>
    <dgm:cxn modelId="{0EB1B544-733D-4C91-A167-0717137592A3}" type="presParOf" srcId="{53A05A11-DB56-4FB2-860B-47FBD971E4F1}" destId="{5F77282B-69B1-41F8-AD68-11328A87C048}" srcOrd="3" destOrd="0" presId="urn:microsoft.com/office/officeart/2005/8/layout/bList2"/>
    <dgm:cxn modelId="{4616D73F-7B0F-4306-B9CB-E7DE7D7F8094}" type="presParOf" srcId="{D03FD159-BCB7-4B72-B4C4-20C27D666D23}" destId="{526F0BF5-596C-4400-983C-F175ACFB4D8A}" srcOrd="1" destOrd="0" presId="urn:microsoft.com/office/officeart/2005/8/layout/bList2"/>
    <dgm:cxn modelId="{109F624F-4EDE-4BE8-9738-7B8D2CDDB9BB}" type="presParOf" srcId="{D03FD159-BCB7-4B72-B4C4-20C27D666D23}" destId="{BE6002E1-15A1-40CC-9E29-542760A44731}" srcOrd="2" destOrd="0" presId="urn:microsoft.com/office/officeart/2005/8/layout/bList2"/>
    <dgm:cxn modelId="{EF061355-7FBC-43B0-A160-7D9304367B82}" type="presParOf" srcId="{BE6002E1-15A1-40CC-9E29-542760A44731}" destId="{D22CFB37-1B06-43FB-8BE4-9191617D8225}" srcOrd="0" destOrd="0" presId="urn:microsoft.com/office/officeart/2005/8/layout/bList2"/>
    <dgm:cxn modelId="{148F658F-5F1F-4773-B3AD-D226629AE0EA}" type="presParOf" srcId="{BE6002E1-15A1-40CC-9E29-542760A44731}" destId="{A47D4F60-3BAA-46DA-AD9A-02833B0A679B}" srcOrd="1" destOrd="0" presId="urn:microsoft.com/office/officeart/2005/8/layout/bList2"/>
    <dgm:cxn modelId="{196000E3-7D48-4FFF-B8A4-3AF1058AA2A0}" type="presParOf" srcId="{BE6002E1-15A1-40CC-9E29-542760A44731}" destId="{D844BBDB-EF5C-478B-B337-C62F7F01EE48}" srcOrd="2" destOrd="0" presId="urn:microsoft.com/office/officeart/2005/8/layout/bList2"/>
    <dgm:cxn modelId="{6000A56D-E058-40CD-87AB-959E49DB14AE}" type="presParOf" srcId="{BE6002E1-15A1-40CC-9E29-542760A44731}" destId="{3DBA3064-7B5E-42C9-BBC5-3F988D1CA801}" srcOrd="3" destOrd="0" presId="urn:microsoft.com/office/officeart/2005/8/layout/bList2"/>
    <dgm:cxn modelId="{52119F5C-66AB-4C98-8EE3-2DA93BAA48A3}" type="presParOf" srcId="{D03FD159-BCB7-4B72-B4C4-20C27D666D23}" destId="{F664F2AB-5483-4D05-B789-8E4E0B83D2F7}" srcOrd="3" destOrd="0" presId="urn:microsoft.com/office/officeart/2005/8/layout/bList2"/>
    <dgm:cxn modelId="{EB79D108-A432-4C2E-B2CD-A87A4B087BDE}" type="presParOf" srcId="{D03FD159-BCB7-4B72-B4C4-20C27D666D23}" destId="{0EA9958A-EFCC-49AD-8359-11342663AA6D}" srcOrd="4" destOrd="0" presId="urn:microsoft.com/office/officeart/2005/8/layout/bList2"/>
    <dgm:cxn modelId="{7DC048A8-F0F8-43C3-BBBF-7B6499360118}" type="presParOf" srcId="{0EA9958A-EFCC-49AD-8359-11342663AA6D}" destId="{9C2EC50D-7C0C-42F9-A1FB-3635D286122C}" srcOrd="0" destOrd="0" presId="urn:microsoft.com/office/officeart/2005/8/layout/bList2"/>
    <dgm:cxn modelId="{C0F9BEE0-924B-4E31-AC42-B5D5EB69F067}" type="presParOf" srcId="{0EA9958A-EFCC-49AD-8359-11342663AA6D}" destId="{84CB958F-E6A3-47E1-BE67-65324AC98DB9}" srcOrd="1" destOrd="0" presId="urn:microsoft.com/office/officeart/2005/8/layout/bList2"/>
    <dgm:cxn modelId="{05083141-E7EA-41D5-A8C6-6F5E1A523463}" type="presParOf" srcId="{0EA9958A-EFCC-49AD-8359-11342663AA6D}" destId="{D5DCB8D5-00B8-450D-BBA5-68B7E626BC9D}" srcOrd="2" destOrd="0" presId="urn:microsoft.com/office/officeart/2005/8/layout/bList2"/>
    <dgm:cxn modelId="{1DB777D8-2106-413D-9962-BC24F68CCE21}" type="presParOf" srcId="{0EA9958A-EFCC-49AD-8359-11342663AA6D}" destId="{02E60251-8455-4F08-8E4A-47831B53F993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542A65-04BD-4E8E-985F-32DE4B5A4545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748E442-5AD0-4AF7-8DBB-7B4DA36CFF1F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二</a:t>
          </a:r>
          <a:b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进制</a:t>
          </a:r>
        </a:p>
      </dgm:t>
    </dgm:pt>
    <dgm:pt modelId="{D265C6CD-998D-44DD-91D9-EAF5ECD28478}" type="parTrans" cxnId="{23450808-3B22-45C2-AB9A-C5762FEC7F11}">
      <dgm:prSet/>
      <dgm:spPr/>
      <dgm:t>
        <a:bodyPr/>
        <a:lstStyle/>
        <a:p>
          <a:endParaRPr lang="zh-CN" altLang="en-US" b="1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670B41-4A63-4B59-A0DF-C6C954014926}" type="sibTrans" cxnId="{23450808-3B22-45C2-AB9A-C5762FEC7F11}">
      <dgm:prSet/>
      <dgm:spPr/>
      <dgm:t>
        <a:bodyPr/>
        <a:lstStyle/>
        <a:p>
          <a:endParaRPr lang="zh-CN" altLang="en-US" b="1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9E67A5-1B41-4506-B334-6AD63242384B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八</a:t>
          </a:r>
          <a:b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进制 </a:t>
          </a:r>
        </a:p>
      </dgm:t>
    </dgm:pt>
    <dgm:pt modelId="{50164AD4-840E-4F11-8769-090F34A5D086}" type="parTrans" cxnId="{357086A5-E2C7-461A-B42C-6093BD29AC2C}">
      <dgm:prSet/>
      <dgm:spPr/>
      <dgm:t>
        <a:bodyPr/>
        <a:lstStyle/>
        <a:p>
          <a:endParaRPr lang="zh-CN" altLang="en-US" b="1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C08E4B-D9CB-44F1-8FF0-506C2DFC8EE5}" type="sibTrans" cxnId="{357086A5-E2C7-461A-B42C-6093BD29AC2C}">
      <dgm:prSet/>
      <dgm:spPr/>
      <dgm:t>
        <a:bodyPr/>
        <a:lstStyle/>
        <a:p>
          <a:endParaRPr lang="zh-CN" altLang="en-US" b="1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DA4B19-6D75-4302-960F-A3EB36D10ADF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十六进制</a:t>
          </a:r>
        </a:p>
      </dgm:t>
    </dgm:pt>
    <dgm:pt modelId="{603C399F-FF88-4EF8-A80B-AA342A3B37DA}" type="parTrans" cxnId="{881EB475-5A5D-4636-AD12-FBE90ACF43DE}">
      <dgm:prSet/>
      <dgm:spPr/>
      <dgm:t>
        <a:bodyPr/>
        <a:lstStyle/>
        <a:p>
          <a:endParaRPr lang="zh-CN" altLang="en-US" b="1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65C284-B799-4353-9C9A-FDE2056B8800}" type="sibTrans" cxnId="{881EB475-5A5D-4636-AD12-FBE90ACF43DE}">
      <dgm:prSet/>
      <dgm:spPr/>
      <dgm:t>
        <a:bodyPr/>
        <a:lstStyle/>
        <a:p>
          <a:endParaRPr lang="zh-CN" altLang="en-US" b="1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E8E73C-6053-450A-A4E8-0408AF57A73E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十</a:t>
          </a:r>
          <a:b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进制</a:t>
          </a:r>
        </a:p>
      </dgm:t>
    </dgm:pt>
    <dgm:pt modelId="{C8118088-BCD5-429F-B49D-8240BB9E3892}" type="parTrans" cxnId="{D2CBD50C-0298-4ADC-95B9-1604DFDE1020}">
      <dgm:prSet/>
      <dgm:spPr/>
      <dgm:t>
        <a:bodyPr/>
        <a:lstStyle/>
        <a:p>
          <a:endParaRPr lang="zh-CN" altLang="en-US" b="1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0183FC-88D2-446F-A83B-D85FFAEDBD10}" type="sibTrans" cxnId="{D2CBD50C-0298-4ADC-95B9-1604DFDE1020}">
      <dgm:prSet/>
      <dgm:spPr/>
      <dgm:t>
        <a:bodyPr/>
        <a:lstStyle/>
        <a:p>
          <a:endParaRPr lang="zh-CN" altLang="en-US" b="1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A48AC8-7283-4795-8E12-45C3568C7CFC}">
      <dgm:prSet custT="1"/>
      <dgm:spPr/>
      <dgm:t>
        <a:bodyPr/>
        <a:lstStyle/>
        <a:p>
          <a:pPr algn="l"/>
          <a:r>
            <a:rPr lang="zh-CN" altLang="en-US" sz="1400" b="1" dirty="0">
              <a:solidFill>
                <a:srgbClr val="68B89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人们习惯使用的数制表示形式</a:t>
          </a:r>
          <a:endParaRPr lang="en-US" altLang="zh-CN" sz="1400" b="1" dirty="0">
            <a:solidFill>
              <a:srgbClr val="68B89A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l"/>
          <a:r>
            <a:rPr lang="zh-CN" altLang="en-US" sz="1400" b="1" dirty="0">
              <a:solidFill>
                <a:srgbClr val="68B89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输入输出及程序中广泛采用</a:t>
          </a:r>
        </a:p>
      </dgm:t>
    </dgm:pt>
    <dgm:pt modelId="{DE2B338D-B84C-4995-B388-9205B7FBB3D6}" type="parTrans" cxnId="{D1D4D3EF-52B2-41A7-AC46-F4EC93D777A6}">
      <dgm:prSet/>
      <dgm:spPr/>
      <dgm:t>
        <a:bodyPr/>
        <a:lstStyle/>
        <a:p>
          <a:endParaRPr lang="zh-CN" altLang="en-US" b="1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DBD512-6C2B-47A2-ADB4-A1F3B20B2847}" type="sibTrans" cxnId="{D1D4D3EF-52B2-41A7-AC46-F4EC93D777A6}">
      <dgm:prSet/>
      <dgm:spPr/>
      <dgm:t>
        <a:bodyPr/>
        <a:lstStyle/>
        <a:p>
          <a:endParaRPr lang="zh-CN" altLang="en-US" b="1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0D2B77-53C4-4567-8EDA-8836458F6B60}">
      <dgm:prSet phldrT="[文本]" custT="1"/>
      <dgm:spPr/>
      <dgm:t>
        <a:bodyPr/>
        <a:lstStyle/>
        <a:p>
          <a:r>
            <a:rPr lang="zh-CN" altLang="en-US" sz="1400" b="0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计算机内部存储、传输、运算用（计算机只能识别二进制数）</a:t>
          </a:r>
        </a:p>
      </dgm:t>
    </dgm:pt>
    <dgm:pt modelId="{A5EAC191-FB63-44A8-A631-A0C40B81DFCA}" type="parTrans" cxnId="{C6A6B434-51D0-4652-AAF3-A9458D6E5B04}">
      <dgm:prSet/>
      <dgm:spPr/>
      <dgm:t>
        <a:bodyPr/>
        <a:lstStyle/>
        <a:p>
          <a:endParaRPr lang="zh-CN" altLang="en-US" b="1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258B80-6F15-46E3-9D8E-6980BA116616}" type="sibTrans" cxnId="{C6A6B434-51D0-4652-AAF3-A9458D6E5B04}">
      <dgm:prSet/>
      <dgm:spPr/>
      <dgm:t>
        <a:bodyPr/>
        <a:lstStyle/>
        <a:p>
          <a:endParaRPr lang="zh-CN" altLang="en-US" b="1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47382A-373F-4469-8C8C-C0E5C396EEBB}">
      <dgm:prSet custT="1"/>
      <dgm:spPr/>
      <dgm:t>
        <a:bodyPr/>
        <a:lstStyle/>
        <a:p>
          <a:r>
            <a:rPr lang="zh-CN" altLang="en-US" sz="1400" b="0" dirty="0">
              <a:solidFill>
                <a:srgbClr val="48AAA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八进制和十六进制：为简化二进制书写而设，常在汇编语言程序中使用。</a:t>
          </a:r>
        </a:p>
      </dgm:t>
    </dgm:pt>
    <dgm:pt modelId="{F64F3F71-2822-491D-8FE0-DC426F1C04DE}" type="parTrans" cxnId="{A8190DD4-69DA-499F-A3E2-4398B6737419}">
      <dgm:prSet/>
      <dgm:spPr/>
      <dgm:t>
        <a:bodyPr/>
        <a:lstStyle/>
        <a:p>
          <a:endParaRPr lang="zh-CN" altLang="en-US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9F5130-0F36-46C2-AD70-B740C9F9A0F3}" type="sibTrans" cxnId="{A8190DD4-69DA-499F-A3E2-4398B6737419}">
      <dgm:prSet/>
      <dgm:spPr/>
      <dgm:t>
        <a:bodyPr/>
        <a:lstStyle/>
        <a:p>
          <a:endParaRPr lang="zh-CN" altLang="en-US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773059-20B5-4ED3-9F23-27CA5405698D}" type="pres">
      <dgm:prSet presAssocID="{5C542A65-04BD-4E8E-985F-32DE4B5A4545}" presName="Name0" presStyleCnt="0">
        <dgm:presLayoutVars>
          <dgm:chMax/>
          <dgm:chPref/>
          <dgm:dir/>
          <dgm:animLvl val="lvl"/>
        </dgm:presLayoutVars>
      </dgm:prSet>
      <dgm:spPr/>
    </dgm:pt>
    <dgm:pt modelId="{5CA86C9E-45D8-4085-8CDA-F0DC277F994E}" type="pres">
      <dgm:prSet presAssocID="{4748E442-5AD0-4AF7-8DBB-7B4DA36CFF1F}" presName="composite" presStyleCnt="0"/>
      <dgm:spPr/>
    </dgm:pt>
    <dgm:pt modelId="{5D627CAA-5278-4ED2-B7D1-EF3EC20384CC}" type="pres">
      <dgm:prSet presAssocID="{4748E442-5AD0-4AF7-8DBB-7B4DA36CFF1F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C498D3A5-D42E-413F-B6D6-988EC0E3D446}" type="pres">
      <dgm:prSet presAssocID="{4748E442-5AD0-4AF7-8DBB-7B4DA36CFF1F}" presName="Childtext1" presStyleLbl="revTx" presStyleIdx="0" presStyleCnt="4" custScaleX="197495" custLinFactNeighborX="51792">
        <dgm:presLayoutVars>
          <dgm:chMax val="0"/>
          <dgm:chPref val="0"/>
          <dgm:bulletEnabled val="1"/>
        </dgm:presLayoutVars>
      </dgm:prSet>
      <dgm:spPr/>
    </dgm:pt>
    <dgm:pt modelId="{E3B93215-E469-4165-97E7-10DBBB3EEE32}" type="pres">
      <dgm:prSet presAssocID="{4748E442-5AD0-4AF7-8DBB-7B4DA36CFF1F}" presName="BalanceSpacing" presStyleCnt="0"/>
      <dgm:spPr/>
    </dgm:pt>
    <dgm:pt modelId="{4DF0B3F9-1D4D-489F-ACC3-48AC9E2C7CF2}" type="pres">
      <dgm:prSet presAssocID="{4748E442-5AD0-4AF7-8DBB-7B4DA36CFF1F}" presName="BalanceSpacing1" presStyleCnt="0"/>
      <dgm:spPr/>
    </dgm:pt>
    <dgm:pt modelId="{C3E29C1E-933F-4EDB-B074-F4F3B479DC6B}" type="pres">
      <dgm:prSet presAssocID="{9B670B41-4A63-4B59-A0DF-C6C954014926}" presName="Accent1Text" presStyleLbl="node1" presStyleIdx="1" presStyleCnt="8"/>
      <dgm:spPr/>
    </dgm:pt>
    <dgm:pt modelId="{D746B4BA-8D37-4EE9-94F2-5DD7B3B3B34A}" type="pres">
      <dgm:prSet presAssocID="{9B670B41-4A63-4B59-A0DF-C6C954014926}" presName="spaceBetweenRectangles" presStyleCnt="0"/>
      <dgm:spPr/>
    </dgm:pt>
    <dgm:pt modelId="{720073E7-1E49-44C8-846C-96C075D19E44}" type="pres">
      <dgm:prSet presAssocID="{429E67A5-1B41-4506-B334-6AD63242384B}" presName="composite" presStyleCnt="0"/>
      <dgm:spPr/>
    </dgm:pt>
    <dgm:pt modelId="{4341C138-94EA-4C53-B972-FFAA07861753}" type="pres">
      <dgm:prSet presAssocID="{429E67A5-1B41-4506-B334-6AD63242384B}" presName="Parent1" presStyleLbl="node1" presStyleIdx="2" presStyleCnt="8" custLinFactNeighborX="-29124">
        <dgm:presLayoutVars>
          <dgm:chMax val="1"/>
          <dgm:chPref val="1"/>
          <dgm:bulletEnabled val="1"/>
        </dgm:presLayoutVars>
      </dgm:prSet>
      <dgm:spPr/>
    </dgm:pt>
    <dgm:pt modelId="{228B28F8-10A2-4590-B560-3BCC83CD3868}" type="pres">
      <dgm:prSet presAssocID="{429E67A5-1B41-4506-B334-6AD63242384B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9B6C6F28-3039-4079-8124-6E36B1D8EF8E}" type="pres">
      <dgm:prSet presAssocID="{429E67A5-1B41-4506-B334-6AD63242384B}" presName="BalanceSpacing" presStyleCnt="0"/>
      <dgm:spPr/>
    </dgm:pt>
    <dgm:pt modelId="{76C86C1A-E9A0-409D-8515-9F79A66EB573}" type="pres">
      <dgm:prSet presAssocID="{429E67A5-1B41-4506-B334-6AD63242384B}" presName="BalanceSpacing1" presStyleCnt="0"/>
      <dgm:spPr/>
    </dgm:pt>
    <dgm:pt modelId="{4B2238D7-E560-46C2-9546-1688895B737C}" type="pres">
      <dgm:prSet presAssocID="{38C08E4B-D9CB-44F1-8FF0-506C2DFC8EE5}" presName="Accent1Text" presStyleLbl="node1" presStyleIdx="3" presStyleCnt="8" custLinFactNeighborX="-29124"/>
      <dgm:spPr/>
    </dgm:pt>
    <dgm:pt modelId="{4AB0F24E-63FA-4F19-BD3D-80F0B99766AE}" type="pres">
      <dgm:prSet presAssocID="{38C08E4B-D9CB-44F1-8FF0-506C2DFC8EE5}" presName="spaceBetweenRectangles" presStyleCnt="0"/>
      <dgm:spPr/>
    </dgm:pt>
    <dgm:pt modelId="{7B9CE8FB-D737-40BB-9C49-CEC9ED9F1060}" type="pres">
      <dgm:prSet presAssocID="{68DA4B19-6D75-4302-960F-A3EB36D10ADF}" presName="composite" presStyleCnt="0"/>
      <dgm:spPr/>
    </dgm:pt>
    <dgm:pt modelId="{3226F80F-8296-4469-A8A8-4E62975D69F0}" type="pres">
      <dgm:prSet presAssocID="{68DA4B19-6D75-4302-960F-A3EB36D10ADF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D06D25FD-46C7-417E-9AB9-816122A51826}" type="pres">
      <dgm:prSet presAssocID="{68DA4B19-6D75-4302-960F-A3EB36D10ADF}" presName="Childtext1" presStyleLbl="revTx" presStyleIdx="2" presStyleCnt="4" custScaleX="180438" custLinFactNeighborX="45089">
        <dgm:presLayoutVars>
          <dgm:chMax val="0"/>
          <dgm:chPref val="0"/>
          <dgm:bulletEnabled val="1"/>
        </dgm:presLayoutVars>
      </dgm:prSet>
      <dgm:spPr/>
    </dgm:pt>
    <dgm:pt modelId="{9E94BA05-7A9C-457E-BA55-6FC252CA6E1E}" type="pres">
      <dgm:prSet presAssocID="{68DA4B19-6D75-4302-960F-A3EB36D10ADF}" presName="BalanceSpacing" presStyleCnt="0"/>
      <dgm:spPr/>
    </dgm:pt>
    <dgm:pt modelId="{F7309C19-1C17-4770-89B9-C0D00E9FEAAA}" type="pres">
      <dgm:prSet presAssocID="{68DA4B19-6D75-4302-960F-A3EB36D10ADF}" presName="BalanceSpacing1" presStyleCnt="0"/>
      <dgm:spPr/>
    </dgm:pt>
    <dgm:pt modelId="{08478FD2-BC22-4B8C-9006-A906A705D74D}" type="pres">
      <dgm:prSet presAssocID="{C665C284-B799-4353-9C9A-FDE2056B8800}" presName="Accent1Text" presStyleLbl="node1" presStyleIdx="5" presStyleCnt="8"/>
      <dgm:spPr/>
    </dgm:pt>
    <dgm:pt modelId="{C3B753C6-2871-44DB-AD7F-18E282993C6E}" type="pres">
      <dgm:prSet presAssocID="{C665C284-B799-4353-9C9A-FDE2056B8800}" presName="spaceBetweenRectangles" presStyleCnt="0"/>
      <dgm:spPr/>
    </dgm:pt>
    <dgm:pt modelId="{6FABEAFF-4CF3-4D7F-9B7D-D6F8C5FE16AF}" type="pres">
      <dgm:prSet presAssocID="{73E8E73C-6053-450A-A4E8-0408AF57A73E}" presName="composite" presStyleCnt="0"/>
      <dgm:spPr/>
    </dgm:pt>
    <dgm:pt modelId="{48A9D662-0D94-4550-B76C-AB48A6917BDD}" type="pres">
      <dgm:prSet presAssocID="{73E8E73C-6053-450A-A4E8-0408AF57A73E}" presName="Parent1" presStyleLbl="node1" presStyleIdx="6" presStyleCnt="8" custLinFactNeighborX="-58490">
        <dgm:presLayoutVars>
          <dgm:chMax val="1"/>
          <dgm:chPref val="1"/>
          <dgm:bulletEnabled val="1"/>
        </dgm:presLayoutVars>
      </dgm:prSet>
      <dgm:spPr/>
    </dgm:pt>
    <dgm:pt modelId="{5B282E0A-9BDA-4294-BAAB-122503889CC1}" type="pres">
      <dgm:prSet presAssocID="{73E8E73C-6053-450A-A4E8-0408AF57A73E}" presName="Childtext1" presStyleLbl="revTx" presStyleIdx="3" presStyleCnt="4" custScaleX="205222" custLinFactX="-5636" custLinFactNeighborX="-100000">
        <dgm:presLayoutVars>
          <dgm:chMax val="0"/>
          <dgm:chPref val="0"/>
          <dgm:bulletEnabled val="1"/>
        </dgm:presLayoutVars>
      </dgm:prSet>
      <dgm:spPr/>
    </dgm:pt>
    <dgm:pt modelId="{833C606C-F4CC-4756-B9E5-2880DB9B9852}" type="pres">
      <dgm:prSet presAssocID="{73E8E73C-6053-450A-A4E8-0408AF57A73E}" presName="BalanceSpacing" presStyleCnt="0"/>
      <dgm:spPr/>
    </dgm:pt>
    <dgm:pt modelId="{4D4A7854-145C-4C16-9361-970652E733F3}" type="pres">
      <dgm:prSet presAssocID="{73E8E73C-6053-450A-A4E8-0408AF57A73E}" presName="BalanceSpacing1" presStyleCnt="0"/>
      <dgm:spPr/>
    </dgm:pt>
    <dgm:pt modelId="{22FC879E-118F-4C29-933E-D88D55F18F5C}" type="pres">
      <dgm:prSet presAssocID="{790183FC-88D2-446F-A83B-D85FFAEDBD10}" presName="Accent1Text" presStyleLbl="node1" presStyleIdx="7" presStyleCnt="8" custLinFactNeighborX="-59560"/>
      <dgm:spPr/>
    </dgm:pt>
  </dgm:ptLst>
  <dgm:cxnLst>
    <dgm:cxn modelId="{23450808-3B22-45C2-AB9A-C5762FEC7F11}" srcId="{5C542A65-04BD-4E8E-985F-32DE4B5A4545}" destId="{4748E442-5AD0-4AF7-8DBB-7B4DA36CFF1F}" srcOrd="0" destOrd="0" parTransId="{D265C6CD-998D-44DD-91D9-EAF5ECD28478}" sibTransId="{9B670B41-4A63-4B59-A0DF-C6C954014926}"/>
    <dgm:cxn modelId="{D2CBD50C-0298-4ADC-95B9-1604DFDE1020}" srcId="{5C542A65-04BD-4E8E-985F-32DE4B5A4545}" destId="{73E8E73C-6053-450A-A4E8-0408AF57A73E}" srcOrd="3" destOrd="0" parTransId="{C8118088-BCD5-429F-B49D-8240BB9E3892}" sibTransId="{790183FC-88D2-446F-A83B-D85FFAEDBD10}"/>
    <dgm:cxn modelId="{11407C10-1B4F-412E-B8FA-29A7115255E3}" type="presOf" srcId="{8647382A-373F-4469-8C8C-C0E5C396EEBB}" destId="{D06D25FD-46C7-417E-9AB9-816122A51826}" srcOrd="0" destOrd="0" presId="urn:microsoft.com/office/officeart/2008/layout/AlternatingHexagons"/>
    <dgm:cxn modelId="{C716DC2F-894E-4C09-97EA-F200A1BBDF73}" type="presOf" srcId="{C665C284-B799-4353-9C9A-FDE2056B8800}" destId="{08478FD2-BC22-4B8C-9006-A906A705D74D}" srcOrd="0" destOrd="0" presId="urn:microsoft.com/office/officeart/2008/layout/AlternatingHexagons"/>
    <dgm:cxn modelId="{C6A6B434-51D0-4652-AAF3-A9458D6E5B04}" srcId="{4748E442-5AD0-4AF7-8DBB-7B4DA36CFF1F}" destId="{670D2B77-53C4-4567-8EDA-8836458F6B60}" srcOrd="0" destOrd="0" parTransId="{A5EAC191-FB63-44A8-A631-A0C40B81DFCA}" sibTransId="{48258B80-6F15-46E3-9D8E-6980BA116616}"/>
    <dgm:cxn modelId="{9B86B235-7223-47C9-A00B-C4A3911D2726}" type="presOf" srcId="{5C542A65-04BD-4E8E-985F-32DE4B5A4545}" destId="{22773059-20B5-4ED3-9F23-27CA5405698D}" srcOrd="0" destOrd="0" presId="urn:microsoft.com/office/officeart/2008/layout/AlternatingHexagons"/>
    <dgm:cxn modelId="{7681AB60-E81F-4005-B802-B16AE62E561A}" type="presOf" srcId="{4748E442-5AD0-4AF7-8DBB-7B4DA36CFF1F}" destId="{5D627CAA-5278-4ED2-B7D1-EF3EC20384CC}" srcOrd="0" destOrd="0" presId="urn:microsoft.com/office/officeart/2008/layout/AlternatingHexagons"/>
    <dgm:cxn modelId="{4B8AC441-77D3-472A-AEB8-3F66A0036245}" type="presOf" srcId="{429E67A5-1B41-4506-B334-6AD63242384B}" destId="{4341C138-94EA-4C53-B972-FFAA07861753}" srcOrd="0" destOrd="0" presId="urn:microsoft.com/office/officeart/2008/layout/AlternatingHexagons"/>
    <dgm:cxn modelId="{FC39C772-2B0B-4D05-9500-DF1685810186}" type="presOf" srcId="{68DA4B19-6D75-4302-960F-A3EB36D10ADF}" destId="{3226F80F-8296-4469-A8A8-4E62975D69F0}" srcOrd="0" destOrd="0" presId="urn:microsoft.com/office/officeart/2008/layout/AlternatingHexagons"/>
    <dgm:cxn modelId="{881EB475-5A5D-4636-AD12-FBE90ACF43DE}" srcId="{5C542A65-04BD-4E8E-985F-32DE4B5A4545}" destId="{68DA4B19-6D75-4302-960F-A3EB36D10ADF}" srcOrd="2" destOrd="0" parTransId="{603C399F-FF88-4EF8-A80B-AA342A3B37DA}" sibTransId="{C665C284-B799-4353-9C9A-FDE2056B8800}"/>
    <dgm:cxn modelId="{6AB9E87B-D93E-4F23-9D43-801E52ED0CED}" type="presOf" srcId="{9B670B41-4A63-4B59-A0DF-C6C954014926}" destId="{C3E29C1E-933F-4EDB-B074-F4F3B479DC6B}" srcOrd="0" destOrd="0" presId="urn:microsoft.com/office/officeart/2008/layout/AlternatingHexagons"/>
    <dgm:cxn modelId="{3862DB8E-26CB-4194-AD62-BB843EC8BE8B}" type="presOf" srcId="{73E8E73C-6053-450A-A4E8-0408AF57A73E}" destId="{48A9D662-0D94-4550-B76C-AB48A6917BDD}" srcOrd="0" destOrd="0" presId="urn:microsoft.com/office/officeart/2008/layout/AlternatingHexagons"/>
    <dgm:cxn modelId="{5FA82097-F6E8-4D49-9063-EC19ED756986}" type="presOf" srcId="{790183FC-88D2-446F-A83B-D85FFAEDBD10}" destId="{22FC879E-118F-4C29-933E-D88D55F18F5C}" srcOrd="0" destOrd="0" presId="urn:microsoft.com/office/officeart/2008/layout/AlternatingHexagons"/>
    <dgm:cxn modelId="{4D06B29B-E57A-4810-900D-6D144C2B4B56}" type="presOf" srcId="{670D2B77-53C4-4567-8EDA-8836458F6B60}" destId="{C498D3A5-D42E-413F-B6D6-988EC0E3D446}" srcOrd="0" destOrd="0" presId="urn:microsoft.com/office/officeart/2008/layout/AlternatingHexagons"/>
    <dgm:cxn modelId="{357086A5-E2C7-461A-B42C-6093BD29AC2C}" srcId="{5C542A65-04BD-4E8E-985F-32DE4B5A4545}" destId="{429E67A5-1B41-4506-B334-6AD63242384B}" srcOrd="1" destOrd="0" parTransId="{50164AD4-840E-4F11-8769-090F34A5D086}" sibTransId="{38C08E4B-D9CB-44F1-8FF0-506C2DFC8EE5}"/>
    <dgm:cxn modelId="{390664B3-2D3F-405B-832F-5A036F624D19}" type="presOf" srcId="{B0A48AC8-7283-4795-8E12-45C3568C7CFC}" destId="{5B282E0A-9BDA-4294-BAAB-122503889CC1}" srcOrd="0" destOrd="0" presId="urn:microsoft.com/office/officeart/2008/layout/AlternatingHexagons"/>
    <dgm:cxn modelId="{1370CCBF-A50A-4FF8-B016-B7337F8889F6}" type="presOf" srcId="{38C08E4B-D9CB-44F1-8FF0-506C2DFC8EE5}" destId="{4B2238D7-E560-46C2-9546-1688895B737C}" srcOrd="0" destOrd="0" presId="urn:microsoft.com/office/officeart/2008/layout/AlternatingHexagons"/>
    <dgm:cxn modelId="{A8190DD4-69DA-499F-A3E2-4398B6737419}" srcId="{68DA4B19-6D75-4302-960F-A3EB36D10ADF}" destId="{8647382A-373F-4469-8C8C-C0E5C396EEBB}" srcOrd="0" destOrd="0" parTransId="{F64F3F71-2822-491D-8FE0-DC426F1C04DE}" sibTransId="{0C9F5130-0F36-46C2-AD70-B740C9F9A0F3}"/>
    <dgm:cxn modelId="{D1D4D3EF-52B2-41A7-AC46-F4EC93D777A6}" srcId="{73E8E73C-6053-450A-A4E8-0408AF57A73E}" destId="{B0A48AC8-7283-4795-8E12-45C3568C7CFC}" srcOrd="0" destOrd="0" parTransId="{DE2B338D-B84C-4995-B388-9205B7FBB3D6}" sibTransId="{F2DBD512-6C2B-47A2-ADB4-A1F3B20B2847}"/>
    <dgm:cxn modelId="{5154785B-8CB3-4D5F-82E9-6692CBA4368F}" type="presParOf" srcId="{22773059-20B5-4ED3-9F23-27CA5405698D}" destId="{5CA86C9E-45D8-4085-8CDA-F0DC277F994E}" srcOrd="0" destOrd="0" presId="urn:microsoft.com/office/officeart/2008/layout/AlternatingHexagons"/>
    <dgm:cxn modelId="{D97D8736-8F38-481E-9A3A-4783A976C075}" type="presParOf" srcId="{5CA86C9E-45D8-4085-8CDA-F0DC277F994E}" destId="{5D627CAA-5278-4ED2-B7D1-EF3EC20384CC}" srcOrd="0" destOrd="0" presId="urn:microsoft.com/office/officeart/2008/layout/AlternatingHexagons"/>
    <dgm:cxn modelId="{B7034BE5-7456-4A1F-A0B4-7BE94FC20495}" type="presParOf" srcId="{5CA86C9E-45D8-4085-8CDA-F0DC277F994E}" destId="{C498D3A5-D42E-413F-B6D6-988EC0E3D446}" srcOrd="1" destOrd="0" presId="urn:microsoft.com/office/officeart/2008/layout/AlternatingHexagons"/>
    <dgm:cxn modelId="{C0CD578C-B3C5-430A-AD6C-ED4845A258FB}" type="presParOf" srcId="{5CA86C9E-45D8-4085-8CDA-F0DC277F994E}" destId="{E3B93215-E469-4165-97E7-10DBBB3EEE32}" srcOrd="2" destOrd="0" presId="urn:microsoft.com/office/officeart/2008/layout/AlternatingHexagons"/>
    <dgm:cxn modelId="{9E77D26D-8F95-4EC5-AEE7-11F339AC3150}" type="presParOf" srcId="{5CA86C9E-45D8-4085-8CDA-F0DC277F994E}" destId="{4DF0B3F9-1D4D-489F-ACC3-48AC9E2C7CF2}" srcOrd="3" destOrd="0" presId="urn:microsoft.com/office/officeart/2008/layout/AlternatingHexagons"/>
    <dgm:cxn modelId="{B87E63C2-0364-461B-BCBA-68B65A925341}" type="presParOf" srcId="{5CA86C9E-45D8-4085-8CDA-F0DC277F994E}" destId="{C3E29C1E-933F-4EDB-B074-F4F3B479DC6B}" srcOrd="4" destOrd="0" presId="urn:microsoft.com/office/officeart/2008/layout/AlternatingHexagons"/>
    <dgm:cxn modelId="{AA440586-F261-42E7-B85A-6D5C7F213A19}" type="presParOf" srcId="{22773059-20B5-4ED3-9F23-27CA5405698D}" destId="{D746B4BA-8D37-4EE9-94F2-5DD7B3B3B34A}" srcOrd="1" destOrd="0" presId="urn:microsoft.com/office/officeart/2008/layout/AlternatingHexagons"/>
    <dgm:cxn modelId="{B51CF5F9-7450-40E2-8853-76D4C9CA6F17}" type="presParOf" srcId="{22773059-20B5-4ED3-9F23-27CA5405698D}" destId="{720073E7-1E49-44C8-846C-96C075D19E44}" srcOrd="2" destOrd="0" presId="urn:microsoft.com/office/officeart/2008/layout/AlternatingHexagons"/>
    <dgm:cxn modelId="{77FF9EE8-97E3-430B-8F84-F7ECC036FAB7}" type="presParOf" srcId="{720073E7-1E49-44C8-846C-96C075D19E44}" destId="{4341C138-94EA-4C53-B972-FFAA07861753}" srcOrd="0" destOrd="0" presId="urn:microsoft.com/office/officeart/2008/layout/AlternatingHexagons"/>
    <dgm:cxn modelId="{5AA35A87-CD72-4CBD-811F-246EF086ED8E}" type="presParOf" srcId="{720073E7-1E49-44C8-846C-96C075D19E44}" destId="{228B28F8-10A2-4590-B560-3BCC83CD3868}" srcOrd="1" destOrd="0" presId="urn:microsoft.com/office/officeart/2008/layout/AlternatingHexagons"/>
    <dgm:cxn modelId="{1EA5FE76-3F55-4F41-AC36-8E0D71DED2B3}" type="presParOf" srcId="{720073E7-1E49-44C8-846C-96C075D19E44}" destId="{9B6C6F28-3039-4079-8124-6E36B1D8EF8E}" srcOrd="2" destOrd="0" presId="urn:microsoft.com/office/officeart/2008/layout/AlternatingHexagons"/>
    <dgm:cxn modelId="{1823783C-F443-4142-A609-1D6D3EB5A849}" type="presParOf" srcId="{720073E7-1E49-44C8-846C-96C075D19E44}" destId="{76C86C1A-E9A0-409D-8515-9F79A66EB573}" srcOrd="3" destOrd="0" presId="urn:microsoft.com/office/officeart/2008/layout/AlternatingHexagons"/>
    <dgm:cxn modelId="{FA035966-B55D-41B2-B3FA-8B5109388660}" type="presParOf" srcId="{720073E7-1E49-44C8-846C-96C075D19E44}" destId="{4B2238D7-E560-46C2-9546-1688895B737C}" srcOrd="4" destOrd="0" presId="urn:microsoft.com/office/officeart/2008/layout/AlternatingHexagons"/>
    <dgm:cxn modelId="{2D9A4471-7FC4-40B2-B112-FE64120E2FE9}" type="presParOf" srcId="{22773059-20B5-4ED3-9F23-27CA5405698D}" destId="{4AB0F24E-63FA-4F19-BD3D-80F0B99766AE}" srcOrd="3" destOrd="0" presId="urn:microsoft.com/office/officeart/2008/layout/AlternatingHexagons"/>
    <dgm:cxn modelId="{E600F7D0-EE86-4B75-8A47-D59412B99A73}" type="presParOf" srcId="{22773059-20B5-4ED3-9F23-27CA5405698D}" destId="{7B9CE8FB-D737-40BB-9C49-CEC9ED9F1060}" srcOrd="4" destOrd="0" presId="urn:microsoft.com/office/officeart/2008/layout/AlternatingHexagons"/>
    <dgm:cxn modelId="{899822F9-85ED-4A9B-A34B-D68A6F506B94}" type="presParOf" srcId="{7B9CE8FB-D737-40BB-9C49-CEC9ED9F1060}" destId="{3226F80F-8296-4469-A8A8-4E62975D69F0}" srcOrd="0" destOrd="0" presId="urn:microsoft.com/office/officeart/2008/layout/AlternatingHexagons"/>
    <dgm:cxn modelId="{8953BFCE-3AF8-454A-86E1-DDD848B0D1D9}" type="presParOf" srcId="{7B9CE8FB-D737-40BB-9C49-CEC9ED9F1060}" destId="{D06D25FD-46C7-417E-9AB9-816122A51826}" srcOrd="1" destOrd="0" presId="urn:microsoft.com/office/officeart/2008/layout/AlternatingHexagons"/>
    <dgm:cxn modelId="{0AF7B88F-0094-4FC9-B025-7CE21A441617}" type="presParOf" srcId="{7B9CE8FB-D737-40BB-9C49-CEC9ED9F1060}" destId="{9E94BA05-7A9C-457E-BA55-6FC252CA6E1E}" srcOrd="2" destOrd="0" presId="urn:microsoft.com/office/officeart/2008/layout/AlternatingHexagons"/>
    <dgm:cxn modelId="{594D4BBF-93D9-4D2D-A2BA-0F54EE75AE3A}" type="presParOf" srcId="{7B9CE8FB-D737-40BB-9C49-CEC9ED9F1060}" destId="{F7309C19-1C17-4770-89B9-C0D00E9FEAAA}" srcOrd="3" destOrd="0" presId="urn:microsoft.com/office/officeart/2008/layout/AlternatingHexagons"/>
    <dgm:cxn modelId="{B51E2F11-9EFE-41E6-8B8C-C38513C9CB41}" type="presParOf" srcId="{7B9CE8FB-D737-40BB-9C49-CEC9ED9F1060}" destId="{08478FD2-BC22-4B8C-9006-A906A705D74D}" srcOrd="4" destOrd="0" presId="urn:microsoft.com/office/officeart/2008/layout/AlternatingHexagons"/>
    <dgm:cxn modelId="{8C4D07DD-49B3-4EEA-BD53-4920EBD7B2A6}" type="presParOf" srcId="{22773059-20B5-4ED3-9F23-27CA5405698D}" destId="{C3B753C6-2871-44DB-AD7F-18E282993C6E}" srcOrd="5" destOrd="0" presId="urn:microsoft.com/office/officeart/2008/layout/AlternatingHexagons"/>
    <dgm:cxn modelId="{4A532167-7DA2-41B0-8C5F-2AE31D20C350}" type="presParOf" srcId="{22773059-20B5-4ED3-9F23-27CA5405698D}" destId="{6FABEAFF-4CF3-4D7F-9B7D-D6F8C5FE16AF}" srcOrd="6" destOrd="0" presId="urn:microsoft.com/office/officeart/2008/layout/AlternatingHexagons"/>
    <dgm:cxn modelId="{A5FDE538-5973-4EEB-B294-4E155C03C625}" type="presParOf" srcId="{6FABEAFF-4CF3-4D7F-9B7D-D6F8C5FE16AF}" destId="{48A9D662-0D94-4550-B76C-AB48A6917BDD}" srcOrd="0" destOrd="0" presId="urn:microsoft.com/office/officeart/2008/layout/AlternatingHexagons"/>
    <dgm:cxn modelId="{21D6EF28-E3F6-4DB7-813B-F955583BF486}" type="presParOf" srcId="{6FABEAFF-4CF3-4D7F-9B7D-D6F8C5FE16AF}" destId="{5B282E0A-9BDA-4294-BAAB-122503889CC1}" srcOrd="1" destOrd="0" presId="urn:microsoft.com/office/officeart/2008/layout/AlternatingHexagons"/>
    <dgm:cxn modelId="{FFE924E1-510F-4EBC-A403-99982D6BE0A6}" type="presParOf" srcId="{6FABEAFF-4CF3-4D7F-9B7D-D6F8C5FE16AF}" destId="{833C606C-F4CC-4756-B9E5-2880DB9B9852}" srcOrd="2" destOrd="0" presId="urn:microsoft.com/office/officeart/2008/layout/AlternatingHexagons"/>
    <dgm:cxn modelId="{A2E8E2D1-7F9B-4379-A78E-D479FDD0B453}" type="presParOf" srcId="{6FABEAFF-4CF3-4D7F-9B7D-D6F8C5FE16AF}" destId="{4D4A7854-145C-4C16-9361-970652E733F3}" srcOrd="3" destOrd="0" presId="urn:microsoft.com/office/officeart/2008/layout/AlternatingHexagons"/>
    <dgm:cxn modelId="{41EFC27C-6F56-4EBC-80DE-F58A24406A5B}" type="presParOf" srcId="{6FABEAFF-4CF3-4D7F-9B7D-D6F8C5FE16AF}" destId="{22FC879E-118F-4C29-933E-D88D55F18F5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53C27F-61BF-4FE3-9CF8-7F685E36DAC9}" type="doc">
      <dgm:prSet loTypeId="urn:microsoft.com/office/officeart/2005/8/layout/hProcess1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9D7655D-C8B4-4D0C-BCE5-77D89C528D9C}">
      <dgm:prSet phldrT="[文本]"/>
      <dgm:spPr/>
      <dgm:t>
        <a:bodyPr/>
        <a:lstStyle/>
        <a:p>
          <a:r>
            <a:rPr lang="zh-CN" alt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数据格式</a:t>
          </a:r>
          <a:endParaRPr lang="zh-CN" altLang="en-US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F85B84-8A4F-41E9-A13F-56184C89D3D8}" type="parTrans" cxnId="{A30E6C0E-40F4-48D4-B928-6D4826C67F47}">
      <dgm:prSet/>
      <dgm:spPr/>
      <dgm:t>
        <a:bodyPr/>
        <a:lstStyle/>
        <a:p>
          <a:endParaRPr lang="zh-CN" altLang="en-US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B7B058-6686-4B2B-B1AC-A330AA35088F}" type="sibTrans" cxnId="{A30E6C0E-40F4-48D4-B928-6D4826C67F47}">
      <dgm:prSet/>
      <dgm:spPr/>
      <dgm:t>
        <a:bodyPr/>
        <a:lstStyle/>
        <a:p>
          <a:endParaRPr lang="zh-CN" altLang="en-US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038D25-8364-4A53-B3A2-5E4FDC8C2027}">
      <dgm:prSet/>
      <dgm:spPr/>
      <dgm:t>
        <a:bodyPr/>
        <a:lstStyle/>
        <a:p>
          <a:r>
            <a:rPr lang="zh-CN" alt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数的机器码表示</a:t>
          </a:r>
        </a:p>
      </dgm:t>
    </dgm:pt>
    <dgm:pt modelId="{66C09D49-ABEF-4D36-8437-A9080BEB08D3}" type="parTrans" cxnId="{FF71EEF0-D929-4F15-922F-E917731EED73}">
      <dgm:prSet/>
      <dgm:spPr/>
      <dgm:t>
        <a:bodyPr/>
        <a:lstStyle/>
        <a:p>
          <a:endParaRPr lang="zh-CN" altLang="en-US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E822F9-1835-4259-8B1A-D2E0409B1816}" type="sibTrans" cxnId="{FF71EEF0-D929-4F15-922F-E917731EED73}">
      <dgm:prSet/>
      <dgm:spPr/>
      <dgm:t>
        <a:bodyPr/>
        <a:lstStyle/>
        <a:p>
          <a:endParaRPr lang="zh-CN" altLang="en-US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86FFE9-A7BF-4A8A-87E3-AF8E0CBCDF79}">
      <dgm:prSet/>
      <dgm:spPr/>
      <dgm:t>
        <a:bodyPr/>
        <a:lstStyle/>
        <a:p>
          <a:r>
            <a:rPr lang="zh-CN" alt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字符与字符串的表示方法</a:t>
          </a:r>
          <a:endParaRPr lang="en-US" altLang="zh-CN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42E8B53E-76C6-46AC-82D2-23A1A5336345}" type="parTrans" cxnId="{A1E93EC5-2980-43AD-AF30-59BAAB990D95}">
      <dgm:prSet/>
      <dgm:spPr/>
      <dgm:t>
        <a:bodyPr/>
        <a:lstStyle/>
        <a:p>
          <a:endParaRPr lang="zh-CN" altLang="en-US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9972A2-ECF6-4B14-92F6-AD0311C11422}" type="sibTrans" cxnId="{A1E93EC5-2980-43AD-AF30-59BAAB990D95}">
      <dgm:prSet/>
      <dgm:spPr/>
      <dgm:t>
        <a:bodyPr/>
        <a:lstStyle/>
        <a:p>
          <a:endParaRPr lang="zh-CN" altLang="en-US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AD6208-0A81-4B3B-AC09-AF6BE6FC9CFA}">
      <dgm:prSet/>
      <dgm:spPr/>
      <dgm:t>
        <a:bodyPr/>
        <a:lstStyle/>
        <a:p>
          <a:r>
            <a:rPr kumimoji="0" lang="zh-CN" alt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汉字的表示方法</a:t>
          </a:r>
        </a:p>
      </dgm:t>
    </dgm:pt>
    <dgm:pt modelId="{4BDBF57E-2C48-4785-B062-24269ED98A25}" type="parTrans" cxnId="{80833940-35B9-4D54-9F0B-9002977A4521}">
      <dgm:prSet/>
      <dgm:spPr/>
      <dgm:t>
        <a:bodyPr/>
        <a:lstStyle/>
        <a:p>
          <a:endParaRPr lang="zh-CN" altLang="en-US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0922AD-3812-4877-A8D7-F3F5F8A7E9F2}" type="sibTrans" cxnId="{80833940-35B9-4D54-9F0B-9002977A4521}">
      <dgm:prSet/>
      <dgm:spPr/>
      <dgm:t>
        <a:bodyPr/>
        <a:lstStyle/>
        <a:p>
          <a:endParaRPr lang="zh-CN" altLang="en-US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C46D30-4847-40CB-BA38-B96F83A96091}">
      <dgm:prSet/>
      <dgm:spPr/>
      <dgm:t>
        <a:bodyPr/>
        <a:lstStyle/>
        <a:p>
          <a:r>
            <a:rPr kumimoji="0" lang="zh-CN" alt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校验码</a:t>
          </a:r>
        </a:p>
      </dgm:t>
    </dgm:pt>
    <dgm:pt modelId="{FDC16E62-6401-4BC2-9015-657A2FF8AFD0}" type="parTrans" cxnId="{2D3BA73C-0D0E-4C38-8C3A-C937663F5365}">
      <dgm:prSet/>
      <dgm:spPr/>
      <dgm:t>
        <a:bodyPr/>
        <a:lstStyle/>
        <a:p>
          <a:endParaRPr lang="zh-CN" altLang="en-US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CEBCE8-8CAD-456A-9B95-07BB6DFD2385}" type="sibTrans" cxnId="{2D3BA73C-0D0E-4C38-8C3A-C937663F5365}">
      <dgm:prSet/>
      <dgm:spPr/>
      <dgm:t>
        <a:bodyPr/>
        <a:lstStyle/>
        <a:p>
          <a:endParaRPr lang="zh-CN" altLang="en-US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84CD0D-A4FF-4810-B311-FB0F4BC53B7E}" type="pres">
      <dgm:prSet presAssocID="{0353C27F-61BF-4FE3-9CF8-7F685E36DAC9}" presName="Name0" presStyleCnt="0">
        <dgm:presLayoutVars>
          <dgm:dir/>
          <dgm:resizeHandles val="exact"/>
        </dgm:presLayoutVars>
      </dgm:prSet>
      <dgm:spPr/>
    </dgm:pt>
    <dgm:pt modelId="{F8FE6276-2271-4652-8B30-6044B538BA83}" type="pres">
      <dgm:prSet presAssocID="{0353C27F-61BF-4FE3-9CF8-7F685E36DAC9}" presName="arrow" presStyleLbl="bgShp" presStyleIdx="0" presStyleCnt="1"/>
      <dgm:spPr>
        <a:solidFill>
          <a:schemeClr val="accent5">
            <a:tint val="40000"/>
            <a:hueOff val="0"/>
            <a:satOff val="0"/>
            <a:lumOff val="0"/>
            <a:alpha val="50000"/>
          </a:schemeClr>
        </a:solidFill>
      </dgm:spPr>
    </dgm:pt>
    <dgm:pt modelId="{FFF81854-DFDA-4114-B6CF-20C59A04160E}" type="pres">
      <dgm:prSet presAssocID="{0353C27F-61BF-4FE3-9CF8-7F685E36DAC9}" presName="points" presStyleCnt="0"/>
      <dgm:spPr/>
    </dgm:pt>
    <dgm:pt modelId="{A5DFA3BF-A8AB-4FD0-A134-2425FA2FAA1E}" type="pres">
      <dgm:prSet presAssocID="{49D7655D-C8B4-4D0C-BCE5-77D89C528D9C}" presName="compositeA" presStyleCnt="0"/>
      <dgm:spPr/>
    </dgm:pt>
    <dgm:pt modelId="{3E9D6F56-CC9F-472C-9041-680042FA60AB}" type="pres">
      <dgm:prSet presAssocID="{49D7655D-C8B4-4D0C-BCE5-77D89C528D9C}" presName="textA" presStyleLbl="revTx" presStyleIdx="0" presStyleCnt="5">
        <dgm:presLayoutVars>
          <dgm:bulletEnabled val="1"/>
        </dgm:presLayoutVars>
      </dgm:prSet>
      <dgm:spPr/>
    </dgm:pt>
    <dgm:pt modelId="{10A022D4-B118-47C6-8F7A-F2E1E2D5B0C0}" type="pres">
      <dgm:prSet presAssocID="{49D7655D-C8B4-4D0C-BCE5-77D89C528D9C}" presName="circleA" presStyleLbl="node1" presStyleIdx="0" presStyleCnt="5"/>
      <dgm:spPr/>
    </dgm:pt>
    <dgm:pt modelId="{A0DB9C8E-70D6-43E8-9FF0-C0E45E49C3E4}" type="pres">
      <dgm:prSet presAssocID="{49D7655D-C8B4-4D0C-BCE5-77D89C528D9C}" presName="spaceA" presStyleCnt="0"/>
      <dgm:spPr/>
    </dgm:pt>
    <dgm:pt modelId="{06638389-5F7C-4E91-812A-274481A65A95}" type="pres">
      <dgm:prSet presAssocID="{A5B7B058-6686-4B2B-B1AC-A330AA35088F}" presName="space" presStyleCnt="0"/>
      <dgm:spPr/>
    </dgm:pt>
    <dgm:pt modelId="{51198AB3-36D7-487A-9A0D-D9F9A63B1ACA}" type="pres">
      <dgm:prSet presAssocID="{60038D25-8364-4A53-B3A2-5E4FDC8C2027}" presName="compositeB" presStyleCnt="0"/>
      <dgm:spPr/>
    </dgm:pt>
    <dgm:pt modelId="{18A19C34-D9FA-4F10-B406-0F2C22F90D67}" type="pres">
      <dgm:prSet presAssocID="{60038D25-8364-4A53-B3A2-5E4FDC8C2027}" presName="textB" presStyleLbl="revTx" presStyleIdx="1" presStyleCnt="5">
        <dgm:presLayoutVars>
          <dgm:bulletEnabled val="1"/>
        </dgm:presLayoutVars>
      </dgm:prSet>
      <dgm:spPr/>
    </dgm:pt>
    <dgm:pt modelId="{955655F4-F0A6-4FB3-84BB-4AF36F864F78}" type="pres">
      <dgm:prSet presAssocID="{60038D25-8364-4A53-B3A2-5E4FDC8C2027}" presName="circleB" presStyleLbl="node1" presStyleIdx="1" presStyleCnt="5"/>
      <dgm:spPr>
        <a:solidFill>
          <a:srgbClr val="C00000"/>
        </a:solidFill>
      </dgm:spPr>
    </dgm:pt>
    <dgm:pt modelId="{3F79B291-1897-4811-B078-FEEC110B2846}" type="pres">
      <dgm:prSet presAssocID="{60038D25-8364-4A53-B3A2-5E4FDC8C2027}" presName="spaceB" presStyleCnt="0"/>
      <dgm:spPr/>
    </dgm:pt>
    <dgm:pt modelId="{934345FA-C39A-4FA2-86EC-500B8CBB9218}" type="pres">
      <dgm:prSet presAssocID="{DFE822F9-1835-4259-8B1A-D2E0409B1816}" presName="space" presStyleCnt="0"/>
      <dgm:spPr/>
    </dgm:pt>
    <dgm:pt modelId="{D44C0843-81D5-4EBA-BA9C-1EC6105D2554}" type="pres">
      <dgm:prSet presAssocID="{CD86FFE9-A7BF-4A8A-87E3-AF8E0CBCDF79}" presName="compositeA" presStyleCnt="0"/>
      <dgm:spPr/>
    </dgm:pt>
    <dgm:pt modelId="{4588E255-C231-4A52-A681-56F862980081}" type="pres">
      <dgm:prSet presAssocID="{CD86FFE9-A7BF-4A8A-87E3-AF8E0CBCDF79}" presName="textA" presStyleLbl="revTx" presStyleIdx="2" presStyleCnt="5">
        <dgm:presLayoutVars>
          <dgm:bulletEnabled val="1"/>
        </dgm:presLayoutVars>
      </dgm:prSet>
      <dgm:spPr/>
    </dgm:pt>
    <dgm:pt modelId="{0D261F33-24E1-4ACC-9830-E61995E3434B}" type="pres">
      <dgm:prSet presAssocID="{CD86FFE9-A7BF-4A8A-87E3-AF8E0CBCDF79}" presName="circleA" presStyleLbl="node1" presStyleIdx="2" presStyleCnt="5"/>
      <dgm:spPr/>
    </dgm:pt>
    <dgm:pt modelId="{AD1B4F95-3E2B-4C3C-8B17-7AD82495CA32}" type="pres">
      <dgm:prSet presAssocID="{CD86FFE9-A7BF-4A8A-87E3-AF8E0CBCDF79}" presName="spaceA" presStyleCnt="0"/>
      <dgm:spPr/>
    </dgm:pt>
    <dgm:pt modelId="{88A01A63-8E7B-4338-AC61-5226A740B17C}" type="pres">
      <dgm:prSet presAssocID="{699972A2-ECF6-4B14-92F6-AD0311C11422}" presName="space" presStyleCnt="0"/>
      <dgm:spPr/>
    </dgm:pt>
    <dgm:pt modelId="{51FCE356-CAA6-4509-8915-2539C04BEF8D}" type="pres">
      <dgm:prSet presAssocID="{D6AD6208-0A81-4B3B-AC09-AF6BE6FC9CFA}" presName="compositeB" presStyleCnt="0"/>
      <dgm:spPr/>
    </dgm:pt>
    <dgm:pt modelId="{02348E99-766A-44E2-A172-4F89FD12F4A8}" type="pres">
      <dgm:prSet presAssocID="{D6AD6208-0A81-4B3B-AC09-AF6BE6FC9CFA}" presName="textB" presStyleLbl="revTx" presStyleIdx="3" presStyleCnt="5">
        <dgm:presLayoutVars>
          <dgm:bulletEnabled val="1"/>
        </dgm:presLayoutVars>
      </dgm:prSet>
      <dgm:spPr/>
    </dgm:pt>
    <dgm:pt modelId="{B0659FA3-CC7F-4FB0-A0A1-6C5965F9E2EC}" type="pres">
      <dgm:prSet presAssocID="{D6AD6208-0A81-4B3B-AC09-AF6BE6FC9CFA}" presName="circleB" presStyleLbl="node1" presStyleIdx="3" presStyleCnt="5"/>
      <dgm:spPr/>
    </dgm:pt>
    <dgm:pt modelId="{214CFCB5-D108-4678-9C70-FEF61A471F2C}" type="pres">
      <dgm:prSet presAssocID="{D6AD6208-0A81-4B3B-AC09-AF6BE6FC9CFA}" presName="spaceB" presStyleCnt="0"/>
      <dgm:spPr/>
    </dgm:pt>
    <dgm:pt modelId="{CAC59CB5-DE37-4B12-8330-B10D88A5BC7D}" type="pres">
      <dgm:prSet presAssocID="{4C0922AD-3812-4877-A8D7-F3F5F8A7E9F2}" presName="space" presStyleCnt="0"/>
      <dgm:spPr/>
    </dgm:pt>
    <dgm:pt modelId="{FCAD9E18-4541-48D6-A88C-B8F6AA83FB22}" type="pres">
      <dgm:prSet presAssocID="{25C46D30-4847-40CB-BA38-B96F83A96091}" presName="compositeA" presStyleCnt="0"/>
      <dgm:spPr/>
    </dgm:pt>
    <dgm:pt modelId="{333D901C-331D-4F65-AA32-FF8D57DF934A}" type="pres">
      <dgm:prSet presAssocID="{25C46D30-4847-40CB-BA38-B96F83A96091}" presName="textA" presStyleLbl="revTx" presStyleIdx="4" presStyleCnt="5">
        <dgm:presLayoutVars>
          <dgm:bulletEnabled val="1"/>
        </dgm:presLayoutVars>
      </dgm:prSet>
      <dgm:spPr/>
    </dgm:pt>
    <dgm:pt modelId="{363A180D-9029-4EFB-9C88-4FC2C17BD3A1}" type="pres">
      <dgm:prSet presAssocID="{25C46D30-4847-40CB-BA38-B96F83A96091}" presName="circleA" presStyleLbl="node1" presStyleIdx="4" presStyleCnt="5"/>
      <dgm:spPr/>
    </dgm:pt>
    <dgm:pt modelId="{7B0C641F-DE5E-4B44-863D-2EA792C8900E}" type="pres">
      <dgm:prSet presAssocID="{25C46D30-4847-40CB-BA38-B96F83A96091}" presName="spaceA" presStyleCnt="0"/>
      <dgm:spPr/>
    </dgm:pt>
  </dgm:ptLst>
  <dgm:cxnLst>
    <dgm:cxn modelId="{A30E6C0E-40F4-48D4-B928-6D4826C67F47}" srcId="{0353C27F-61BF-4FE3-9CF8-7F685E36DAC9}" destId="{49D7655D-C8B4-4D0C-BCE5-77D89C528D9C}" srcOrd="0" destOrd="0" parTransId="{AFF85B84-8A4F-41E9-A13F-56184C89D3D8}" sibTransId="{A5B7B058-6686-4B2B-B1AC-A330AA35088F}"/>
    <dgm:cxn modelId="{2D3BA73C-0D0E-4C38-8C3A-C937663F5365}" srcId="{0353C27F-61BF-4FE3-9CF8-7F685E36DAC9}" destId="{25C46D30-4847-40CB-BA38-B96F83A96091}" srcOrd="4" destOrd="0" parTransId="{FDC16E62-6401-4BC2-9015-657A2FF8AFD0}" sibTransId="{44CEBCE8-8CAD-456A-9B95-07BB6DFD2385}"/>
    <dgm:cxn modelId="{80833940-35B9-4D54-9F0B-9002977A4521}" srcId="{0353C27F-61BF-4FE3-9CF8-7F685E36DAC9}" destId="{D6AD6208-0A81-4B3B-AC09-AF6BE6FC9CFA}" srcOrd="3" destOrd="0" parTransId="{4BDBF57E-2C48-4785-B062-24269ED98A25}" sibTransId="{4C0922AD-3812-4877-A8D7-F3F5F8A7E9F2}"/>
    <dgm:cxn modelId="{A4821F6A-9DF2-4473-BD48-69C1DD7C575F}" type="presOf" srcId="{25C46D30-4847-40CB-BA38-B96F83A96091}" destId="{333D901C-331D-4F65-AA32-FF8D57DF934A}" srcOrd="0" destOrd="0" presId="urn:microsoft.com/office/officeart/2005/8/layout/hProcess11"/>
    <dgm:cxn modelId="{3F1DDB4E-F883-4BB3-B726-BB9FC1EF2A2D}" type="presOf" srcId="{D6AD6208-0A81-4B3B-AC09-AF6BE6FC9CFA}" destId="{02348E99-766A-44E2-A172-4F89FD12F4A8}" srcOrd="0" destOrd="0" presId="urn:microsoft.com/office/officeart/2005/8/layout/hProcess11"/>
    <dgm:cxn modelId="{38808D83-1A4A-46D4-8797-BA9E9EDE93EB}" type="presOf" srcId="{49D7655D-C8B4-4D0C-BCE5-77D89C528D9C}" destId="{3E9D6F56-CC9F-472C-9041-680042FA60AB}" srcOrd="0" destOrd="0" presId="urn:microsoft.com/office/officeart/2005/8/layout/hProcess11"/>
    <dgm:cxn modelId="{EE9924A2-E722-4C60-83C1-ED73A9CBA0ED}" type="presOf" srcId="{CD86FFE9-A7BF-4A8A-87E3-AF8E0CBCDF79}" destId="{4588E255-C231-4A52-A681-56F862980081}" srcOrd="0" destOrd="0" presId="urn:microsoft.com/office/officeart/2005/8/layout/hProcess11"/>
    <dgm:cxn modelId="{A1E93EC5-2980-43AD-AF30-59BAAB990D95}" srcId="{0353C27F-61BF-4FE3-9CF8-7F685E36DAC9}" destId="{CD86FFE9-A7BF-4A8A-87E3-AF8E0CBCDF79}" srcOrd="2" destOrd="0" parTransId="{42E8B53E-76C6-46AC-82D2-23A1A5336345}" sibTransId="{699972A2-ECF6-4B14-92F6-AD0311C11422}"/>
    <dgm:cxn modelId="{65E3E7E1-8DF1-4C4F-97BB-86FADBDE54BE}" type="presOf" srcId="{0353C27F-61BF-4FE3-9CF8-7F685E36DAC9}" destId="{2C84CD0D-A4FF-4810-B311-FB0F4BC53B7E}" srcOrd="0" destOrd="0" presId="urn:microsoft.com/office/officeart/2005/8/layout/hProcess11"/>
    <dgm:cxn modelId="{4D97DFEB-F802-4A4B-BF57-5208E746077A}" type="presOf" srcId="{60038D25-8364-4A53-B3A2-5E4FDC8C2027}" destId="{18A19C34-D9FA-4F10-B406-0F2C22F90D67}" srcOrd="0" destOrd="0" presId="urn:microsoft.com/office/officeart/2005/8/layout/hProcess11"/>
    <dgm:cxn modelId="{FF71EEF0-D929-4F15-922F-E917731EED73}" srcId="{0353C27F-61BF-4FE3-9CF8-7F685E36DAC9}" destId="{60038D25-8364-4A53-B3A2-5E4FDC8C2027}" srcOrd="1" destOrd="0" parTransId="{66C09D49-ABEF-4D36-8437-A9080BEB08D3}" sibTransId="{DFE822F9-1835-4259-8B1A-D2E0409B1816}"/>
    <dgm:cxn modelId="{D0E14403-BD6C-4B0B-8B4D-715D910B6823}" type="presParOf" srcId="{2C84CD0D-A4FF-4810-B311-FB0F4BC53B7E}" destId="{F8FE6276-2271-4652-8B30-6044B538BA83}" srcOrd="0" destOrd="0" presId="urn:microsoft.com/office/officeart/2005/8/layout/hProcess11"/>
    <dgm:cxn modelId="{7E40880C-C5A2-48E5-94E3-9390BB899A8D}" type="presParOf" srcId="{2C84CD0D-A4FF-4810-B311-FB0F4BC53B7E}" destId="{FFF81854-DFDA-4114-B6CF-20C59A04160E}" srcOrd="1" destOrd="0" presId="urn:microsoft.com/office/officeart/2005/8/layout/hProcess11"/>
    <dgm:cxn modelId="{7D55E244-22B6-4038-A343-E4752BFEFC14}" type="presParOf" srcId="{FFF81854-DFDA-4114-B6CF-20C59A04160E}" destId="{A5DFA3BF-A8AB-4FD0-A134-2425FA2FAA1E}" srcOrd="0" destOrd="0" presId="urn:microsoft.com/office/officeart/2005/8/layout/hProcess11"/>
    <dgm:cxn modelId="{2E849C9D-0670-4D67-9C85-CECB6F0AF435}" type="presParOf" srcId="{A5DFA3BF-A8AB-4FD0-A134-2425FA2FAA1E}" destId="{3E9D6F56-CC9F-472C-9041-680042FA60AB}" srcOrd="0" destOrd="0" presId="urn:microsoft.com/office/officeart/2005/8/layout/hProcess11"/>
    <dgm:cxn modelId="{28714A33-F5F9-4B88-9D30-31F83D682C7B}" type="presParOf" srcId="{A5DFA3BF-A8AB-4FD0-A134-2425FA2FAA1E}" destId="{10A022D4-B118-47C6-8F7A-F2E1E2D5B0C0}" srcOrd="1" destOrd="0" presId="urn:microsoft.com/office/officeart/2005/8/layout/hProcess11"/>
    <dgm:cxn modelId="{6BBCAACF-A7AE-4A0D-9B0E-F10851741DCA}" type="presParOf" srcId="{A5DFA3BF-A8AB-4FD0-A134-2425FA2FAA1E}" destId="{A0DB9C8E-70D6-43E8-9FF0-C0E45E49C3E4}" srcOrd="2" destOrd="0" presId="urn:microsoft.com/office/officeart/2005/8/layout/hProcess11"/>
    <dgm:cxn modelId="{77947485-FB70-4FE7-B1BB-B32805C7DC66}" type="presParOf" srcId="{FFF81854-DFDA-4114-B6CF-20C59A04160E}" destId="{06638389-5F7C-4E91-812A-274481A65A95}" srcOrd="1" destOrd="0" presId="urn:microsoft.com/office/officeart/2005/8/layout/hProcess11"/>
    <dgm:cxn modelId="{F72A4360-B15E-433F-B553-B169FC83082C}" type="presParOf" srcId="{FFF81854-DFDA-4114-B6CF-20C59A04160E}" destId="{51198AB3-36D7-487A-9A0D-D9F9A63B1ACA}" srcOrd="2" destOrd="0" presId="urn:microsoft.com/office/officeart/2005/8/layout/hProcess11"/>
    <dgm:cxn modelId="{3A4A669B-A0EF-403F-A07B-5F9342F75C84}" type="presParOf" srcId="{51198AB3-36D7-487A-9A0D-D9F9A63B1ACA}" destId="{18A19C34-D9FA-4F10-B406-0F2C22F90D67}" srcOrd="0" destOrd="0" presId="urn:microsoft.com/office/officeart/2005/8/layout/hProcess11"/>
    <dgm:cxn modelId="{FCD8B455-962B-4389-9051-512DAEA33B3E}" type="presParOf" srcId="{51198AB3-36D7-487A-9A0D-D9F9A63B1ACA}" destId="{955655F4-F0A6-4FB3-84BB-4AF36F864F78}" srcOrd="1" destOrd="0" presId="urn:microsoft.com/office/officeart/2005/8/layout/hProcess11"/>
    <dgm:cxn modelId="{2CEA9E49-3D07-44AD-A25D-B7C432C81552}" type="presParOf" srcId="{51198AB3-36D7-487A-9A0D-D9F9A63B1ACA}" destId="{3F79B291-1897-4811-B078-FEEC110B2846}" srcOrd="2" destOrd="0" presId="urn:microsoft.com/office/officeart/2005/8/layout/hProcess11"/>
    <dgm:cxn modelId="{9630FEDD-CBF9-47A2-96E6-8AEC04FD22EF}" type="presParOf" srcId="{FFF81854-DFDA-4114-B6CF-20C59A04160E}" destId="{934345FA-C39A-4FA2-86EC-500B8CBB9218}" srcOrd="3" destOrd="0" presId="urn:microsoft.com/office/officeart/2005/8/layout/hProcess11"/>
    <dgm:cxn modelId="{4225FEA6-19F6-402C-99F7-08DBB4877A02}" type="presParOf" srcId="{FFF81854-DFDA-4114-B6CF-20C59A04160E}" destId="{D44C0843-81D5-4EBA-BA9C-1EC6105D2554}" srcOrd="4" destOrd="0" presId="urn:microsoft.com/office/officeart/2005/8/layout/hProcess11"/>
    <dgm:cxn modelId="{8B2D03D1-9A05-45F2-8764-27E6EC7F1A16}" type="presParOf" srcId="{D44C0843-81D5-4EBA-BA9C-1EC6105D2554}" destId="{4588E255-C231-4A52-A681-56F862980081}" srcOrd="0" destOrd="0" presId="urn:microsoft.com/office/officeart/2005/8/layout/hProcess11"/>
    <dgm:cxn modelId="{850DE398-F331-497E-A002-2C4E78A0445B}" type="presParOf" srcId="{D44C0843-81D5-4EBA-BA9C-1EC6105D2554}" destId="{0D261F33-24E1-4ACC-9830-E61995E3434B}" srcOrd="1" destOrd="0" presId="urn:microsoft.com/office/officeart/2005/8/layout/hProcess11"/>
    <dgm:cxn modelId="{6B9FE310-6A9F-45BF-AE2D-AE16A7D67A0C}" type="presParOf" srcId="{D44C0843-81D5-4EBA-BA9C-1EC6105D2554}" destId="{AD1B4F95-3E2B-4C3C-8B17-7AD82495CA32}" srcOrd="2" destOrd="0" presId="urn:microsoft.com/office/officeart/2005/8/layout/hProcess11"/>
    <dgm:cxn modelId="{3C252F62-2100-4BF9-A5D0-0FF1BC27B3CA}" type="presParOf" srcId="{FFF81854-DFDA-4114-B6CF-20C59A04160E}" destId="{88A01A63-8E7B-4338-AC61-5226A740B17C}" srcOrd="5" destOrd="0" presId="urn:microsoft.com/office/officeart/2005/8/layout/hProcess11"/>
    <dgm:cxn modelId="{C58CF913-E019-416C-88F9-F02E3393AC07}" type="presParOf" srcId="{FFF81854-DFDA-4114-B6CF-20C59A04160E}" destId="{51FCE356-CAA6-4509-8915-2539C04BEF8D}" srcOrd="6" destOrd="0" presId="urn:microsoft.com/office/officeart/2005/8/layout/hProcess11"/>
    <dgm:cxn modelId="{FC03E1CA-CCCC-447F-9826-B25127A2B9D4}" type="presParOf" srcId="{51FCE356-CAA6-4509-8915-2539C04BEF8D}" destId="{02348E99-766A-44E2-A172-4F89FD12F4A8}" srcOrd="0" destOrd="0" presId="urn:microsoft.com/office/officeart/2005/8/layout/hProcess11"/>
    <dgm:cxn modelId="{C8DA49AD-19D3-4484-9210-1B40F35615A2}" type="presParOf" srcId="{51FCE356-CAA6-4509-8915-2539C04BEF8D}" destId="{B0659FA3-CC7F-4FB0-A0A1-6C5965F9E2EC}" srcOrd="1" destOrd="0" presId="urn:microsoft.com/office/officeart/2005/8/layout/hProcess11"/>
    <dgm:cxn modelId="{AB33D295-D5CF-4CA4-B18B-B472726342B1}" type="presParOf" srcId="{51FCE356-CAA6-4509-8915-2539C04BEF8D}" destId="{214CFCB5-D108-4678-9C70-FEF61A471F2C}" srcOrd="2" destOrd="0" presId="urn:microsoft.com/office/officeart/2005/8/layout/hProcess11"/>
    <dgm:cxn modelId="{D1A059C9-494F-46EF-BE67-9FC079CA55D8}" type="presParOf" srcId="{FFF81854-DFDA-4114-B6CF-20C59A04160E}" destId="{CAC59CB5-DE37-4B12-8330-B10D88A5BC7D}" srcOrd="7" destOrd="0" presId="urn:microsoft.com/office/officeart/2005/8/layout/hProcess11"/>
    <dgm:cxn modelId="{635206F2-8C52-40CA-824F-741AB8E2E7DE}" type="presParOf" srcId="{FFF81854-DFDA-4114-B6CF-20C59A04160E}" destId="{FCAD9E18-4541-48D6-A88C-B8F6AA83FB22}" srcOrd="8" destOrd="0" presId="urn:microsoft.com/office/officeart/2005/8/layout/hProcess11"/>
    <dgm:cxn modelId="{17DE1AF0-1B70-475A-ACE2-B2B8CF7A79CD}" type="presParOf" srcId="{FCAD9E18-4541-48D6-A88C-B8F6AA83FB22}" destId="{333D901C-331D-4F65-AA32-FF8D57DF934A}" srcOrd="0" destOrd="0" presId="urn:microsoft.com/office/officeart/2005/8/layout/hProcess11"/>
    <dgm:cxn modelId="{4338E91F-61D4-4488-8E33-ECE83F68D977}" type="presParOf" srcId="{FCAD9E18-4541-48D6-A88C-B8F6AA83FB22}" destId="{363A180D-9029-4EFB-9C88-4FC2C17BD3A1}" srcOrd="1" destOrd="0" presId="urn:microsoft.com/office/officeart/2005/8/layout/hProcess11"/>
    <dgm:cxn modelId="{EA0FAA9D-29FB-4C50-A43A-DEB776DB7804}" type="presParOf" srcId="{FCAD9E18-4541-48D6-A88C-B8F6AA83FB22}" destId="{7B0C641F-DE5E-4B44-863D-2EA792C8900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E27EF6-5807-4FB6-BD1A-0D1FD86041D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168EB65-3BEB-4CB8-9986-DCCEE4E0211D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编码</a:t>
          </a:r>
          <a:endParaRPr lang="en-US" altLang="zh-CN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EDBCFBDF-2473-4E2B-BC12-7A2C7F878DF1}" type="parTrans" cxnId="{C0B56513-3A21-4305-BF24-532A15FEEDC9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572EA9-2F2A-429A-B3E1-CFF67BBC6ACB}" type="sibTrans" cxnId="{C0B56513-3A21-4305-BF24-532A15FEEDC9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6B5820-C931-4E98-8FF0-B235E20B4E79}">
      <dgm:prSet custT="1"/>
      <dgm:spPr/>
      <dgm:t>
        <a:bodyPr/>
        <a:lstStyle/>
        <a:p>
          <a:r>
            <a: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用少量、简单的基本符号，选择合适的规则表示尽量多的信息，同时利于信息处理（速度、方便）</a:t>
          </a:r>
          <a:endParaRPr lang="en-US" altLang="zh-CN" sz="1800" b="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C749C058-37B7-4DCD-B824-ADA664F7E063}" type="parTrans" cxnId="{FD2620E6-A93A-449A-BFAB-E4D97874DC5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6A44CE-66CE-4A83-B0CC-7E65F338B51C}" type="sibTrans" cxnId="{FD2620E6-A93A-449A-BFAB-E4D97874DC5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7C7744-BFED-434A-876A-D46EACE76091}">
      <dgm:prSet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文字：</a:t>
          </a:r>
          <a:r>
            <a:rPr lang="en-US" altLang="zh-CN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ASCII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、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GB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、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Unicode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、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UTF-8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等</a:t>
          </a:r>
          <a:endParaRPr lang="en-US" altLang="zh-CN" sz="1800" b="1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5BB623A2-2D02-4B00-BACF-EC36B76C50D6}" type="parTrans" cxnId="{48FF5EA4-B658-49E9-85C4-0B435DE34E0C}">
      <dgm:prSet/>
      <dgm:spPr/>
      <dgm:t>
        <a:bodyPr/>
        <a:lstStyle/>
        <a:p>
          <a:endParaRPr lang="zh-CN" altLang="en-US" sz="2000"/>
        </a:p>
      </dgm:t>
    </dgm:pt>
    <dgm:pt modelId="{51F9FA61-9C56-4AF1-ABF6-6306214D1405}" type="sibTrans" cxnId="{48FF5EA4-B658-49E9-85C4-0B435DE34E0C}">
      <dgm:prSet/>
      <dgm:spPr/>
      <dgm:t>
        <a:bodyPr/>
        <a:lstStyle/>
        <a:p>
          <a:endParaRPr lang="zh-CN" altLang="en-US" sz="2000"/>
        </a:p>
      </dgm:t>
    </dgm:pt>
    <dgm:pt modelId="{5C3E2238-DF2A-4666-9A2C-3015AE0CE2EE}">
      <dgm:prSet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声音：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MP3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、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FLAC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等</a:t>
          </a:r>
          <a:endParaRPr lang="en-US" altLang="zh-CN" sz="1800" b="1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7B42B627-DE5A-4706-A70D-32B49D227B7B}" type="parTrans" cxnId="{F0A0CAE3-8D6E-48B5-8020-824F28C38EE0}">
      <dgm:prSet/>
      <dgm:spPr/>
      <dgm:t>
        <a:bodyPr/>
        <a:lstStyle/>
        <a:p>
          <a:endParaRPr lang="zh-CN" altLang="en-US" sz="2000"/>
        </a:p>
      </dgm:t>
    </dgm:pt>
    <dgm:pt modelId="{529B32E5-65DD-4F63-BB4B-94934BA29B78}" type="sibTrans" cxnId="{F0A0CAE3-8D6E-48B5-8020-824F28C38EE0}">
      <dgm:prSet/>
      <dgm:spPr/>
      <dgm:t>
        <a:bodyPr/>
        <a:lstStyle/>
        <a:p>
          <a:endParaRPr lang="zh-CN" altLang="en-US" sz="2000"/>
        </a:p>
      </dgm:t>
    </dgm:pt>
    <dgm:pt modelId="{A53C7870-9F64-415F-8623-42C9C595E9BD}">
      <dgm:prSet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图像：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JPG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、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PNG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、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GIF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、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TIFF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等</a:t>
          </a:r>
          <a:endParaRPr lang="en-US" altLang="zh-CN" sz="1800" b="1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3CBA8DAC-0BCA-4FAC-B6E7-0012CFCF5F70}" type="parTrans" cxnId="{12B203F0-D47D-4ABE-8F84-44CAD9BE7812}">
      <dgm:prSet/>
      <dgm:spPr/>
      <dgm:t>
        <a:bodyPr/>
        <a:lstStyle/>
        <a:p>
          <a:endParaRPr lang="zh-CN" altLang="en-US" sz="2000"/>
        </a:p>
      </dgm:t>
    </dgm:pt>
    <dgm:pt modelId="{B7F6E18E-F005-467E-AFD2-EECF529F435D}" type="sibTrans" cxnId="{12B203F0-D47D-4ABE-8F84-44CAD9BE7812}">
      <dgm:prSet/>
      <dgm:spPr/>
      <dgm:t>
        <a:bodyPr/>
        <a:lstStyle/>
        <a:p>
          <a:endParaRPr lang="zh-CN" altLang="en-US" sz="2000"/>
        </a:p>
      </dgm:t>
    </dgm:pt>
    <dgm:pt modelId="{F84D0B45-BE6A-4360-9854-E0797CB4B5CD}">
      <dgm:prSet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视频：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H.264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、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H.265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等</a:t>
          </a:r>
          <a:endParaRPr lang="en-US" altLang="zh-CN" sz="1800" b="1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6AA0D22E-6DF4-4880-9202-48EEA0422F16}" type="parTrans" cxnId="{5EB83CE9-DA48-47A2-AD01-6D0B54CD6EC7}">
      <dgm:prSet/>
      <dgm:spPr/>
      <dgm:t>
        <a:bodyPr/>
        <a:lstStyle/>
        <a:p>
          <a:endParaRPr lang="zh-CN" altLang="en-US" sz="2000"/>
        </a:p>
      </dgm:t>
    </dgm:pt>
    <dgm:pt modelId="{70BC85F5-3422-4DD6-95D6-CF294D3E6063}" type="sibTrans" cxnId="{5EB83CE9-DA48-47A2-AD01-6D0B54CD6EC7}">
      <dgm:prSet/>
      <dgm:spPr/>
      <dgm:t>
        <a:bodyPr/>
        <a:lstStyle/>
        <a:p>
          <a:endParaRPr lang="zh-CN" altLang="en-US" sz="2000"/>
        </a:p>
      </dgm:t>
    </dgm:pt>
    <dgm:pt modelId="{3A53C3EA-066D-452C-9D6B-09901B89D6E8}" type="pres">
      <dgm:prSet presAssocID="{ABE27EF6-5807-4FB6-BD1A-0D1FD86041D4}" presName="linear" presStyleCnt="0">
        <dgm:presLayoutVars>
          <dgm:dir/>
          <dgm:animLvl val="lvl"/>
          <dgm:resizeHandles val="exact"/>
        </dgm:presLayoutVars>
      </dgm:prSet>
      <dgm:spPr/>
    </dgm:pt>
    <dgm:pt modelId="{EC6CA37E-5B01-44C0-9053-8B2694A7EAFC}" type="pres">
      <dgm:prSet presAssocID="{9168EB65-3BEB-4CB8-9986-DCCEE4E0211D}" presName="parentLin" presStyleCnt="0"/>
      <dgm:spPr/>
    </dgm:pt>
    <dgm:pt modelId="{1321D744-9B50-40BE-898D-1E4FB1868EC0}" type="pres">
      <dgm:prSet presAssocID="{9168EB65-3BEB-4CB8-9986-DCCEE4E0211D}" presName="parentLeftMargin" presStyleLbl="node1" presStyleIdx="0" presStyleCnt="1"/>
      <dgm:spPr/>
    </dgm:pt>
    <dgm:pt modelId="{70012DE8-4D12-4A64-A3E2-86A9EB84E159}" type="pres">
      <dgm:prSet presAssocID="{9168EB65-3BEB-4CB8-9986-DCCEE4E0211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2FC2B3C-BCCA-49D1-B911-8E59BBC5CCA3}" type="pres">
      <dgm:prSet presAssocID="{9168EB65-3BEB-4CB8-9986-DCCEE4E0211D}" presName="negativeSpace" presStyleCnt="0"/>
      <dgm:spPr/>
    </dgm:pt>
    <dgm:pt modelId="{44BE04DA-17C6-4E3C-97F9-1AA7A942CE97}" type="pres">
      <dgm:prSet presAssocID="{9168EB65-3BEB-4CB8-9986-DCCEE4E0211D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841DC801-9A8A-42AA-B719-6244EB71FBA7}" type="presOf" srcId="{A53C7870-9F64-415F-8623-42C9C595E9BD}" destId="{44BE04DA-17C6-4E3C-97F9-1AA7A942CE97}" srcOrd="0" destOrd="3" presId="urn:microsoft.com/office/officeart/2005/8/layout/list1"/>
    <dgm:cxn modelId="{C0B56513-3A21-4305-BF24-532A15FEEDC9}" srcId="{ABE27EF6-5807-4FB6-BD1A-0D1FD86041D4}" destId="{9168EB65-3BEB-4CB8-9986-DCCEE4E0211D}" srcOrd="0" destOrd="0" parTransId="{EDBCFBDF-2473-4E2B-BC12-7A2C7F878DF1}" sibTransId="{29572EA9-2F2A-429A-B3E1-CFF67BBC6ACB}"/>
    <dgm:cxn modelId="{EDF1E53A-D2E7-4CF0-83DE-547B08EC2CC7}" type="presOf" srcId="{5C3E2238-DF2A-4666-9A2C-3015AE0CE2EE}" destId="{44BE04DA-17C6-4E3C-97F9-1AA7A942CE97}" srcOrd="0" destOrd="2" presId="urn:microsoft.com/office/officeart/2005/8/layout/list1"/>
    <dgm:cxn modelId="{81E7824D-7F5E-4170-A217-E2E99F5F0588}" type="presOf" srcId="{9168EB65-3BEB-4CB8-9986-DCCEE4E0211D}" destId="{1321D744-9B50-40BE-898D-1E4FB1868EC0}" srcOrd="0" destOrd="0" presId="urn:microsoft.com/office/officeart/2005/8/layout/list1"/>
    <dgm:cxn modelId="{48FF5EA4-B658-49E9-85C4-0B435DE34E0C}" srcId="{9168EB65-3BEB-4CB8-9986-DCCEE4E0211D}" destId="{0F7C7744-BFED-434A-876A-D46EACE76091}" srcOrd="1" destOrd="0" parTransId="{5BB623A2-2D02-4B00-BACF-EC36B76C50D6}" sibTransId="{51F9FA61-9C56-4AF1-ABF6-6306214D1405}"/>
    <dgm:cxn modelId="{338543AE-4EBC-46B7-8DE7-BAF42D636ACC}" type="presOf" srcId="{F84D0B45-BE6A-4360-9854-E0797CB4B5CD}" destId="{44BE04DA-17C6-4E3C-97F9-1AA7A942CE97}" srcOrd="0" destOrd="4" presId="urn:microsoft.com/office/officeart/2005/8/layout/list1"/>
    <dgm:cxn modelId="{21C30FB3-B602-49D7-B347-8420C1BA5621}" type="presOf" srcId="{ABE27EF6-5807-4FB6-BD1A-0D1FD86041D4}" destId="{3A53C3EA-066D-452C-9D6B-09901B89D6E8}" srcOrd="0" destOrd="0" presId="urn:microsoft.com/office/officeart/2005/8/layout/list1"/>
    <dgm:cxn modelId="{EAC19BD5-EC25-4F24-B063-A4FB4433625D}" type="presOf" srcId="{0F7C7744-BFED-434A-876A-D46EACE76091}" destId="{44BE04DA-17C6-4E3C-97F9-1AA7A942CE97}" srcOrd="0" destOrd="1" presId="urn:microsoft.com/office/officeart/2005/8/layout/list1"/>
    <dgm:cxn modelId="{97141AE3-E7FF-4455-A273-788E4766E634}" type="presOf" srcId="{9168EB65-3BEB-4CB8-9986-DCCEE4E0211D}" destId="{70012DE8-4D12-4A64-A3E2-86A9EB84E159}" srcOrd="1" destOrd="0" presId="urn:microsoft.com/office/officeart/2005/8/layout/list1"/>
    <dgm:cxn modelId="{F0A0CAE3-8D6E-48B5-8020-824F28C38EE0}" srcId="{9168EB65-3BEB-4CB8-9986-DCCEE4E0211D}" destId="{5C3E2238-DF2A-4666-9A2C-3015AE0CE2EE}" srcOrd="2" destOrd="0" parTransId="{7B42B627-DE5A-4706-A70D-32B49D227B7B}" sibTransId="{529B32E5-65DD-4F63-BB4B-94934BA29B78}"/>
    <dgm:cxn modelId="{FD2620E6-A93A-449A-BFAB-E4D97874DC50}" srcId="{9168EB65-3BEB-4CB8-9986-DCCEE4E0211D}" destId="{DB6B5820-C931-4E98-8FF0-B235E20B4E79}" srcOrd="0" destOrd="0" parTransId="{C749C058-37B7-4DCD-B824-ADA664F7E063}" sibTransId="{C56A44CE-66CE-4A83-B0CC-7E65F338B51C}"/>
    <dgm:cxn modelId="{34F4F2E8-A3B0-48E9-9B3C-B0845E40FBAC}" type="presOf" srcId="{DB6B5820-C931-4E98-8FF0-B235E20B4E79}" destId="{44BE04DA-17C6-4E3C-97F9-1AA7A942CE97}" srcOrd="0" destOrd="0" presId="urn:microsoft.com/office/officeart/2005/8/layout/list1"/>
    <dgm:cxn modelId="{5EB83CE9-DA48-47A2-AD01-6D0B54CD6EC7}" srcId="{9168EB65-3BEB-4CB8-9986-DCCEE4E0211D}" destId="{F84D0B45-BE6A-4360-9854-E0797CB4B5CD}" srcOrd="4" destOrd="0" parTransId="{6AA0D22E-6DF4-4880-9202-48EEA0422F16}" sibTransId="{70BC85F5-3422-4DD6-95D6-CF294D3E6063}"/>
    <dgm:cxn modelId="{12B203F0-D47D-4ABE-8F84-44CAD9BE7812}" srcId="{9168EB65-3BEB-4CB8-9986-DCCEE4E0211D}" destId="{A53C7870-9F64-415F-8623-42C9C595E9BD}" srcOrd="3" destOrd="0" parTransId="{3CBA8DAC-0BCA-4FAC-B6E7-0012CFCF5F70}" sibTransId="{B7F6E18E-F005-467E-AFD2-EECF529F435D}"/>
    <dgm:cxn modelId="{43472C1D-4B77-42A2-B53B-44D104653E20}" type="presParOf" srcId="{3A53C3EA-066D-452C-9D6B-09901B89D6E8}" destId="{EC6CA37E-5B01-44C0-9053-8B2694A7EAFC}" srcOrd="0" destOrd="0" presId="urn:microsoft.com/office/officeart/2005/8/layout/list1"/>
    <dgm:cxn modelId="{87867002-7884-4B3C-9A8E-59AE84F93E8D}" type="presParOf" srcId="{EC6CA37E-5B01-44C0-9053-8B2694A7EAFC}" destId="{1321D744-9B50-40BE-898D-1E4FB1868EC0}" srcOrd="0" destOrd="0" presId="urn:microsoft.com/office/officeart/2005/8/layout/list1"/>
    <dgm:cxn modelId="{8CFCD353-087F-4421-A961-7B5ED0B5487E}" type="presParOf" srcId="{EC6CA37E-5B01-44C0-9053-8B2694A7EAFC}" destId="{70012DE8-4D12-4A64-A3E2-86A9EB84E159}" srcOrd="1" destOrd="0" presId="urn:microsoft.com/office/officeart/2005/8/layout/list1"/>
    <dgm:cxn modelId="{5EC70457-4A69-4026-B67A-A87EFB4782DB}" type="presParOf" srcId="{3A53C3EA-066D-452C-9D6B-09901B89D6E8}" destId="{B2FC2B3C-BCCA-49D1-B911-8E59BBC5CCA3}" srcOrd="1" destOrd="0" presId="urn:microsoft.com/office/officeart/2005/8/layout/list1"/>
    <dgm:cxn modelId="{D7EB8BB3-FB25-4629-87E3-2EED132AC192}" type="presParOf" srcId="{3A53C3EA-066D-452C-9D6B-09901B89D6E8}" destId="{44BE04DA-17C6-4E3C-97F9-1AA7A942CE9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257FCF-CF79-4886-9C73-2691E72C569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0A19DF96-91C7-4F67-86C4-8D7D5AE8E80D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传统计量单位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54F8EB-31E9-420E-866E-70F53255FD30}" type="parTrans" cxnId="{C3D2F246-A96B-4C49-97A6-F15CC6BCC8C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476AED-6C56-4637-89EA-FC1DE66426CD}" type="sibTrans" cxnId="{C3D2F246-A96B-4C49-97A6-F15CC6BCC8C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176261-645F-46BB-AF4D-E3272B24AAFF}">
      <dgm:prSet/>
      <dgm:spPr/>
      <dgm:t>
        <a:bodyPr lIns="180000" rIns="180000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由小到大依次为一、十、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廿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[</a:t>
          </a:r>
          <a:r>
            <a:rPr lang="en-US" altLang="zh-CN" b="1" dirty="0" err="1">
              <a:latin typeface="微软雅黑" panose="020B0503020204020204" pitchFamily="34" charset="-122"/>
              <a:ea typeface="微软雅黑" panose="020B0503020204020204" pitchFamily="34" charset="-122"/>
            </a:rPr>
            <a:t>niàn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]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、卅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altLang="zh-CN" b="1" dirty="0" err="1">
              <a:latin typeface="微软雅黑" panose="020B0503020204020204" pitchFamily="34" charset="-122"/>
              <a:ea typeface="微软雅黑" panose="020B0503020204020204" pitchFamily="34" charset="-122"/>
            </a:rPr>
            <a:t>sà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、卌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altLang="zh-CN" b="1" dirty="0" err="1">
              <a:latin typeface="微软雅黑" panose="020B0503020204020204" pitchFamily="34" charset="-122"/>
              <a:ea typeface="微软雅黑" panose="020B0503020204020204" pitchFamily="34" charset="-122"/>
            </a:rPr>
            <a:t>xì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百、千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B45E1469-6590-478D-91A2-9E59A37738DE}" type="parTrans" cxnId="{020C85D4-3D30-422F-A96C-D08F53754C3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899CA8-0594-47FC-83F0-6FAC6ACCE44A}" type="sibTrans" cxnId="{020C85D4-3D30-422F-A96C-D08F53754C3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135404-37E0-4B9D-9480-1E9956A3040C}">
      <dgm:prSet/>
      <dgm:spPr/>
      <dgm:t>
        <a:bodyPr lIns="180000" rIns="180000"/>
        <a:lstStyle/>
        <a:p>
          <a:pPr>
            <a:buNone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以上则为万进位。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D113D020-30DD-479B-87F2-4CCC392EE542}" type="parTrans" cxnId="{F557348E-768F-4A27-B948-4E259E9EE6B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F99D28-5486-4B3A-B041-8502B6C5B9B3}" type="sibTrans" cxnId="{F557348E-768F-4A27-B948-4E259E9EE6B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1528B3-CD34-4A66-BA58-A6762F1BF292}">
      <dgm:prSet/>
      <dgm:spPr/>
      <dgm:t>
        <a:bodyPr lIns="180000" rIns="180000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此后随着佛教的传入，又增加了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极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、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恒河沙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、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阿僧只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、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那由他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、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不可思议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、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无量大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数等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1DFA360D-C420-4EFE-808E-43CB2EAC66D3}" type="parTrans" cxnId="{9FA0A1A7-212D-4BCE-B83B-EA30F085E21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B61057-3A31-413F-9235-4E9DA497CD81}" type="sibTrans" cxnId="{9FA0A1A7-212D-4BCE-B83B-EA30F085E21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BA2C5FE2-52A2-4BCB-9E6B-73A51CC67E40}">
          <dgm:prSet/>
          <dgm:spPr/>
          <dgm:t>
            <a:bodyPr lIns="180000" rIns="180000"/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万亿（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10</a:t>
              </a:r>
              <a:r>
                <a:rPr lang="en-US" altLang="zh-CN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8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）、兆（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10</a:t>
              </a:r>
              <a:r>
                <a:rPr lang="en-US" altLang="zh-CN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12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）、京（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10</a:t>
              </a:r>
              <a:r>
                <a:rPr lang="en-US" altLang="zh-CN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16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）、垓（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10</a:t>
              </a:r>
              <a:r>
                <a:rPr lang="en-US" altLang="zh-CN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20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）、秭（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10</a:t>
              </a:r>
              <a:r>
                <a:rPr lang="en-US" altLang="zh-CN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24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）</a:t>
              </a:r>
              <a14:m>
                <m:oMath xmlns:m="http://schemas.openxmlformats.org/officeDocument/2006/math">
                  <m:r>
                    <a:rPr lang="en-US" altLang="zh-CN" i="1" dirty="0">
                      <a:latin typeface="Cambria Math" panose="02040503050406030204" pitchFamily="18" charset="0"/>
                      <a:cs typeface="+mn-ea"/>
                      <a:sym typeface="+mn-lt"/>
                    </a:rPr>
                    <m:t> </m:t>
                  </m:r>
                </m:oMath>
              </a14:m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、穰、沟、涧、正、载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dgm:t>
        </dgm:pt>
      </mc:Choice>
      <mc:Fallback xmlns="">
        <dgm:pt modelId="{BA2C5FE2-52A2-4BCB-9E6B-73A51CC67E40}">
          <dgm:prSet/>
          <dgm:spPr/>
          <dgm:t>
            <a:bodyPr lIns="180000" rIns="180000"/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万亿（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10</a:t>
              </a:r>
              <a:r>
                <a:rPr lang="en-US" altLang="zh-CN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8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）、兆（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10</a:t>
              </a:r>
              <a:r>
                <a:rPr lang="en-US" altLang="zh-CN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12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）、京（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10</a:t>
              </a:r>
              <a:r>
                <a:rPr lang="en-US" altLang="zh-CN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16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）、垓（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10</a:t>
              </a:r>
              <a:r>
                <a:rPr lang="en-US" altLang="zh-CN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20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）、秭（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10</a:t>
              </a:r>
              <a:r>
                <a:rPr lang="en-US" altLang="zh-CN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24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）</a:t>
              </a:r>
              <a:r>
                <a:rPr lang="en-US" altLang="zh-CN" i="0" dirty="0">
                  <a:latin typeface="Cambria Math" panose="02040503050406030204" pitchFamily="18" charset="0"/>
                  <a:cs typeface="+mn-ea"/>
                  <a:sym typeface="+mn-lt"/>
                </a:rPr>
                <a:t>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、穰、沟、涧、正、载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dgm:t>
        </dgm:pt>
      </mc:Fallback>
    </mc:AlternateContent>
    <dgm:pt modelId="{A6394BD5-77DB-41B6-A95C-9E5E10F696CE}" type="parTrans" cxnId="{FBB4D93F-7C61-4BAF-8EE7-8EFF46EE6124}">
      <dgm:prSet/>
      <dgm:spPr/>
      <dgm:t>
        <a:bodyPr/>
        <a:lstStyle/>
        <a:p>
          <a:endParaRPr lang="zh-CN" altLang="en-US"/>
        </a:p>
      </dgm:t>
    </dgm:pt>
    <dgm:pt modelId="{0A629D91-5242-4770-AB59-5013EDD6DE37}" type="sibTrans" cxnId="{FBB4D93F-7C61-4BAF-8EE7-8EFF46EE6124}">
      <dgm:prSet/>
      <dgm:spPr/>
      <dgm:t>
        <a:bodyPr/>
        <a:lstStyle/>
        <a:p>
          <a:endParaRPr lang="zh-CN" altLang="en-US"/>
        </a:p>
      </dgm:t>
    </dgm:pt>
    <dgm:pt modelId="{4263A540-C06A-442A-8758-EB8730DA345C}" type="pres">
      <dgm:prSet presAssocID="{57257FCF-CF79-4886-9C73-2691E72C5698}" presName="linear" presStyleCnt="0">
        <dgm:presLayoutVars>
          <dgm:dir/>
          <dgm:animLvl val="lvl"/>
          <dgm:resizeHandles val="exact"/>
        </dgm:presLayoutVars>
      </dgm:prSet>
      <dgm:spPr/>
    </dgm:pt>
    <dgm:pt modelId="{8D6ADC1F-C84C-4CA7-8BBB-EB2E3FD8BCBA}" type="pres">
      <dgm:prSet presAssocID="{0A19DF96-91C7-4F67-86C4-8D7D5AE8E80D}" presName="parentLin" presStyleCnt="0"/>
      <dgm:spPr/>
    </dgm:pt>
    <dgm:pt modelId="{86E4FB53-4CD1-406E-B5D3-51D1EC1E6E16}" type="pres">
      <dgm:prSet presAssocID="{0A19DF96-91C7-4F67-86C4-8D7D5AE8E80D}" presName="parentLeftMargin" presStyleLbl="node1" presStyleIdx="0" presStyleCnt="1"/>
      <dgm:spPr/>
    </dgm:pt>
    <dgm:pt modelId="{3E618F49-C9E0-4E9B-851E-8B36782CCFA6}" type="pres">
      <dgm:prSet presAssocID="{0A19DF96-91C7-4F67-86C4-8D7D5AE8E80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CDC5E96-3022-4646-8C7A-EDCADAE5A75F}" type="pres">
      <dgm:prSet presAssocID="{0A19DF96-91C7-4F67-86C4-8D7D5AE8E80D}" presName="negativeSpace" presStyleCnt="0"/>
      <dgm:spPr/>
    </dgm:pt>
    <dgm:pt modelId="{BFBAC33B-2EEC-40AB-B9F9-B05ACBB0E23E}" type="pres">
      <dgm:prSet presAssocID="{0A19DF96-91C7-4F67-86C4-8D7D5AE8E80D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7F1312E-5FDB-4D28-9844-4BDBBB36B3D6}" type="presOf" srcId="{0A19DF96-91C7-4F67-86C4-8D7D5AE8E80D}" destId="{3E618F49-C9E0-4E9B-851E-8B36782CCFA6}" srcOrd="1" destOrd="0" presId="urn:microsoft.com/office/officeart/2005/8/layout/list1"/>
    <dgm:cxn modelId="{FBB4D93F-7C61-4BAF-8EE7-8EFF46EE6124}" srcId="{0A19DF96-91C7-4F67-86C4-8D7D5AE8E80D}" destId="{BA2C5FE2-52A2-4BCB-9E6B-73A51CC67E40}" srcOrd="1" destOrd="0" parTransId="{A6394BD5-77DB-41B6-A95C-9E5E10F696CE}" sibTransId="{0A629D91-5242-4770-AB59-5013EDD6DE37}"/>
    <dgm:cxn modelId="{A068F046-2D1B-416D-828C-4238D8C98CFF}" type="presOf" srcId="{E4176261-645F-46BB-AF4D-E3272B24AAFF}" destId="{BFBAC33B-2EEC-40AB-B9F9-B05ACBB0E23E}" srcOrd="0" destOrd="0" presId="urn:microsoft.com/office/officeart/2005/8/layout/list1"/>
    <dgm:cxn modelId="{C3D2F246-A96B-4C49-97A6-F15CC6BCC8CF}" srcId="{57257FCF-CF79-4886-9C73-2691E72C5698}" destId="{0A19DF96-91C7-4F67-86C4-8D7D5AE8E80D}" srcOrd="0" destOrd="0" parTransId="{8E54F8EB-31E9-420E-866E-70F53255FD30}" sibTransId="{95476AED-6C56-4637-89EA-FC1DE66426CD}"/>
    <dgm:cxn modelId="{D5EFE855-6CEF-4F22-9E5E-763A7563B148}" type="presOf" srcId="{BA2C5FE2-52A2-4BCB-9E6B-73A51CC67E40}" destId="{BFBAC33B-2EEC-40AB-B9F9-B05ACBB0E23E}" srcOrd="0" destOrd="1" presId="urn:microsoft.com/office/officeart/2005/8/layout/list1"/>
    <dgm:cxn modelId="{4273EF56-1CB9-4376-80C9-9EF727D6F429}" type="presOf" srcId="{0A19DF96-91C7-4F67-86C4-8D7D5AE8E80D}" destId="{86E4FB53-4CD1-406E-B5D3-51D1EC1E6E16}" srcOrd="0" destOrd="0" presId="urn:microsoft.com/office/officeart/2005/8/layout/list1"/>
    <dgm:cxn modelId="{49CDC187-93CC-4684-A480-B841B154814C}" type="presOf" srcId="{39135404-37E0-4B9D-9480-1E9956A3040C}" destId="{BFBAC33B-2EEC-40AB-B9F9-B05ACBB0E23E}" srcOrd="0" destOrd="2" presId="urn:microsoft.com/office/officeart/2005/8/layout/list1"/>
    <dgm:cxn modelId="{F557348E-768F-4A27-B948-4E259E9EE6B2}" srcId="{BA2C5FE2-52A2-4BCB-9E6B-73A51CC67E40}" destId="{39135404-37E0-4B9D-9480-1E9956A3040C}" srcOrd="0" destOrd="0" parTransId="{D113D020-30DD-479B-87F2-4CCC392EE542}" sibTransId="{ACF99D28-5486-4B3A-B041-8502B6C5B9B3}"/>
    <dgm:cxn modelId="{91295091-8611-497D-B416-0C6007E3AC11}" type="presOf" srcId="{57257FCF-CF79-4886-9C73-2691E72C5698}" destId="{4263A540-C06A-442A-8758-EB8730DA345C}" srcOrd="0" destOrd="0" presId="urn:microsoft.com/office/officeart/2005/8/layout/list1"/>
    <dgm:cxn modelId="{9FA0A1A7-212D-4BCE-B83B-EA30F085E216}" srcId="{0A19DF96-91C7-4F67-86C4-8D7D5AE8E80D}" destId="{1F1528B3-CD34-4A66-BA58-A6762F1BF292}" srcOrd="2" destOrd="0" parTransId="{1DFA360D-C420-4EFE-808E-43CB2EAC66D3}" sibTransId="{8AB61057-3A31-413F-9235-4E9DA497CD81}"/>
    <dgm:cxn modelId="{020C85D4-3D30-422F-A96C-D08F53754C32}" srcId="{0A19DF96-91C7-4F67-86C4-8D7D5AE8E80D}" destId="{E4176261-645F-46BB-AF4D-E3272B24AAFF}" srcOrd="0" destOrd="0" parTransId="{B45E1469-6590-478D-91A2-9E59A37738DE}" sibTransId="{7A899CA8-0594-47FC-83F0-6FAC6ACCE44A}"/>
    <dgm:cxn modelId="{242344F0-4EF1-4571-BDC1-C584C73DD88F}" type="presOf" srcId="{1F1528B3-CD34-4A66-BA58-A6762F1BF292}" destId="{BFBAC33B-2EEC-40AB-B9F9-B05ACBB0E23E}" srcOrd="0" destOrd="3" presId="urn:microsoft.com/office/officeart/2005/8/layout/list1"/>
    <dgm:cxn modelId="{4DD94DD7-96FC-43C4-A289-35845932A557}" type="presParOf" srcId="{4263A540-C06A-442A-8758-EB8730DA345C}" destId="{8D6ADC1F-C84C-4CA7-8BBB-EB2E3FD8BCBA}" srcOrd="0" destOrd="0" presId="urn:microsoft.com/office/officeart/2005/8/layout/list1"/>
    <dgm:cxn modelId="{F908B745-9277-4781-9800-8F572ED1494B}" type="presParOf" srcId="{8D6ADC1F-C84C-4CA7-8BBB-EB2E3FD8BCBA}" destId="{86E4FB53-4CD1-406E-B5D3-51D1EC1E6E16}" srcOrd="0" destOrd="0" presId="urn:microsoft.com/office/officeart/2005/8/layout/list1"/>
    <dgm:cxn modelId="{FF7BACEC-D8E4-4151-90CF-D9277B584F23}" type="presParOf" srcId="{8D6ADC1F-C84C-4CA7-8BBB-EB2E3FD8BCBA}" destId="{3E618F49-C9E0-4E9B-851E-8B36782CCFA6}" srcOrd="1" destOrd="0" presId="urn:microsoft.com/office/officeart/2005/8/layout/list1"/>
    <dgm:cxn modelId="{9A6E964C-443B-4537-8C20-533BF4821838}" type="presParOf" srcId="{4263A540-C06A-442A-8758-EB8730DA345C}" destId="{3CDC5E96-3022-4646-8C7A-EDCADAE5A75F}" srcOrd="1" destOrd="0" presId="urn:microsoft.com/office/officeart/2005/8/layout/list1"/>
    <dgm:cxn modelId="{60059F8C-5A61-4405-B53C-BD368553BEA8}" type="presParOf" srcId="{4263A540-C06A-442A-8758-EB8730DA345C}" destId="{BFBAC33B-2EEC-40AB-B9F9-B05ACBB0E23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257FCF-CF79-4886-9C73-2691E72C569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0A19DF96-91C7-4F67-86C4-8D7D5AE8E80D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传统计量单位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54F8EB-31E9-420E-866E-70F53255FD30}" type="parTrans" cxnId="{C3D2F246-A96B-4C49-97A6-F15CC6BCC8C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476AED-6C56-4637-89EA-FC1DE66426CD}" type="sibTrans" cxnId="{C3D2F246-A96B-4C49-97A6-F15CC6BCC8C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176261-645F-46BB-AF4D-E3272B24AAFF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B45E1469-6590-478D-91A2-9E59A37738DE}" type="parTrans" cxnId="{020C85D4-3D30-422F-A96C-D08F53754C3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899CA8-0594-47FC-83F0-6FAC6ACCE44A}" type="sibTrans" cxnId="{020C85D4-3D30-422F-A96C-D08F53754C3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135404-37E0-4B9D-9480-1E9956A3040C}">
      <dgm:prSet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D113D020-30DD-479B-87F2-4CCC392EE542}" type="parTrans" cxnId="{F557348E-768F-4A27-B948-4E259E9EE6B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F99D28-5486-4B3A-B041-8502B6C5B9B3}" type="sibTrans" cxnId="{F557348E-768F-4A27-B948-4E259E9EE6B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1528B3-CD34-4A66-BA58-A6762F1BF292}">
      <dgm:prSet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1DFA360D-C420-4EFE-808E-43CB2EAC66D3}" type="parTrans" cxnId="{9FA0A1A7-212D-4BCE-B83B-EA30F085E21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B61057-3A31-413F-9235-4E9DA497CD81}" type="sibTrans" cxnId="{9FA0A1A7-212D-4BCE-B83B-EA30F085E21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2C5FE2-52A2-4BCB-9E6B-73A51CC67E40}">
      <dgm:prSet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A6394BD5-77DB-41B6-A95C-9E5E10F696CE}" type="parTrans" cxnId="{FBB4D93F-7C61-4BAF-8EE7-8EFF46EE6124}">
      <dgm:prSet/>
      <dgm:spPr/>
      <dgm:t>
        <a:bodyPr/>
        <a:lstStyle/>
        <a:p>
          <a:endParaRPr lang="zh-CN" altLang="en-US"/>
        </a:p>
      </dgm:t>
    </dgm:pt>
    <dgm:pt modelId="{0A629D91-5242-4770-AB59-5013EDD6DE37}" type="sibTrans" cxnId="{FBB4D93F-7C61-4BAF-8EE7-8EFF46EE6124}">
      <dgm:prSet/>
      <dgm:spPr/>
      <dgm:t>
        <a:bodyPr/>
        <a:lstStyle/>
        <a:p>
          <a:endParaRPr lang="zh-CN" altLang="en-US"/>
        </a:p>
      </dgm:t>
    </dgm:pt>
    <dgm:pt modelId="{4263A540-C06A-442A-8758-EB8730DA345C}" type="pres">
      <dgm:prSet presAssocID="{57257FCF-CF79-4886-9C73-2691E72C5698}" presName="linear" presStyleCnt="0">
        <dgm:presLayoutVars>
          <dgm:dir/>
          <dgm:animLvl val="lvl"/>
          <dgm:resizeHandles val="exact"/>
        </dgm:presLayoutVars>
      </dgm:prSet>
      <dgm:spPr/>
    </dgm:pt>
    <dgm:pt modelId="{8D6ADC1F-C84C-4CA7-8BBB-EB2E3FD8BCBA}" type="pres">
      <dgm:prSet presAssocID="{0A19DF96-91C7-4F67-86C4-8D7D5AE8E80D}" presName="parentLin" presStyleCnt="0"/>
      <dgm:spPr/>
    </dgm:pt>
    <dgm:pt modelId="{86E4FB53-4CD1-406E-B5D3-51D1EC1E6E16}" type="pres">
      <dgm:prSet presAssocID="{0A19DF96-91C7-4F67-86C4-8D7D5AE8E80D}" presName="parentLeftMargin" presStyleLbl="node1" presStyleIdx="0" presStyleCnt="1"/>
      <dgm:spPr/>
    </dgm:pt>
    <dgm:pt modelId="{3E618F49-C9E0-4E9B-851E-8B36782CCFA6}" type="pres">
      <dgm:prSet presAssocID="{0A19DF96-91C7-4F67-86C4-8D7D5AE8E80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CDC5E96-3022-4646-8C7A-EDCADAE5A75F}" type="pres">
      <dgm:prSet presAssocID="{0A19DF96-91C7-4F67-86C4-8D7D5AE8E80D}" presName="negativeSpace" presStyleCnt="0"/>
      <dgm:spPr/>
    </dgm:pt>
    <dgm:pt modelId="{BFBAC33B-2EEC-40AB-B9F9-B05ACBB0E23E}" type="pres">
      <dgm:prSet presAssocID="{0A19DF96-91C7-4F67-86C4-8D7D5AE8E80D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7F1312E-5FDB-4D28-9844-4BDBBB36B3D6}" type="presOf" srcId="{0A19DF96-91C7-4F67-86C4-8D7D5AE8E80D}" destId="{3E618F49-C9E0-4E9B-851E-8B36782CCFA6}" srcOrd="1" destOrd="0" presId="urn:microsoft.com/office/officeart/2005/8/layout/list1"/>
    <dgm:cxn modelId="{FBB4D93F-7C61-4BAF-8EE7-8EFF46EE6124}" srcId="{0A19DF96-91C7-4F67-86C4-8D7D5AE8E80D}" destId="{BA2C5FE2-52A2-4BCB-9E6B-73A51CC67E40}" srcOrd="1" destOrd="0" parTransId="{A6394BD5-77DB-41B6-A95C-9E5E10F696CE}" sibTransId="{0A629D91-5242-4770-AB59-5013EDD6DE37}"/>
    <dgm:cxn modelId="{A068F046-2D1B-416D-828C-4238D8C98CFF}" type="presOf" srcId="{E4176261-645F-46BB-AF4D-E3272B24AAFF}" destId="{BFBAC33B-2EEC-40AB-B9F9-B05ACBB0E23E}" srcOrd="0" destOrd="0" presId="urn:microsoft.com/office/officeart/2005/8/layout/list1"/>
    <dgm:cxn modelId="{C3D2F246-A96B-4C49-97A6-F15CC6BCC8CF}" srcId="{57257FCF-CF79-4886-9C73-2691E72C5698}" destId="{0A19DF96-91C7-4F67-86C4-8D7D5AE8E80D}" srcOrd="0" destOrd="0" parTransId="{8E54F8EB-31E9-420E-866E-70F53255FD30}" sibTransId="{95476AED-6C56-4637-89EA-FC1DE66426CD}"/>
    <dgm:cxn modelId="{D5EFE855-6CEF-4F22-9E5E-763A7563B148}" type="presOf" srcId="{BA2C5FE2-52A2-4BCB-9E6B-73A51CC67E40}" destId="{BFBAC33B-2EEC-40AB-B9F9-B05ACBB0E23E}" srcOrd="0" destOrd="1" presId="urn:microsoft.com/office/officeart/2005/8/layout/list1"/>
    <dgm:cxn modelId="{4273EF56-1CB9-4376-80C9-9EF727D6F429}" type="presOf" srcId="{0A19DF96-91C7-4F67-86C4-8D7D5AE8E80D}" destId="{86E4FB53-4CD1-406E-B5D3-51D1EC1E6E16}" srcOrd="0" destOrd="0" presId="urn:microsoft.com/office/officeart/2005/8/layout/list1"/>
    <dgm:cxn modelId="{49CDC187-93CC-4684-A480-B841B154814C}" type="presOf" srcId="{39135404-37E0-4B9D-9480-1E9956A3040C}" destId="{BFBAC33B-2EEC-40AB-B9F9-B05ACBB0E23E}" srcOrd="0" destOrd="2" presId="urn:microsoft.com/office/officeart/2005/8/layout/list1"/>
    <dgm:cxn modelId="{F557348E-768F-4A27-B948-4E259E9EE6B2}" srcId="{BA2C5FE2-52A2-4BCB-9E6B-73A51CC67E40}" destId="{39135404-37E0-4B9D-9480-1E9956A3040C}" srcOrd="0" destOrd="0" parTransId="{D113D020-30DD-479B-87F2-4CCC392EE542}" sibTransId="{ACF99D28-5486-4B3A-B041-8502B6C5B9B3}"/>
    <dgm:cxn modelId="{91295091-8611-497D-B416-0C6007E3AC11}" type="presOf" srcId="{57257FCF-CF79-4886-9C73-2691E72C5698}" destId="{4263A540-C06A-442A-8758-EB8730DA345C}" srcOrd="0" destOrd="0" presId="urn:microsoft.com/office/officeart/2005/8/layout/list1"/>
    <dgm:cxn modelId="{9FA0A1A7-212D-4BCE-B83B-EA30F085E216}" srcId="{0A19DF96-91C7-4F67-86C4-8D7D5AE8E80D}" destId="{1F1528B3-CD34-4A66-BA58-A6762F1BF292}" srcOrd="2" destOrd="0" parTransId="{1DFA360D-C420-4EFE-808E-43CB2EAC66D3}" sibTransId="{8AB61057-3A31-413F-9235-4E9DA497CD81}"/>
    <dgm:cxn modelId="{020C85D4-3D30-422F-A96C-D08F53754C32}" srcId="{0A19DF96-91C7-4F67-86C4-8D7D5AE8E80D}" destId="{E4176261-645F-46BB-AF4D-E3272B24AAFF}" srcOrd="0" destOrd="0" parTransId="{B45E1469-6590-478D-91A2-9E59A37738DE}" sibTransId="{7A899CA8-0594-47FC-83F0-6FAC6ACCE44A}"/>
    <dgm:cxn modelId="{242344F0-4EF1-4571-BDC1-C584C73DD88F}" type="presOf" srcId="{1F1528B3-CD34-4A66-BA58-A6762F1BF292}" destId="{BFBAC33B-2EEC-40AB-B9F9-B05ACBB0E23E}" srcOrd="0" destOrd="3" presId="urn:microsoft.com/office/officeart/2005/8/layout/list1"/>
    <dgm:cxn modelId="{4DD94DD7-96FC-43C4-A289-35845932A557}" type="presParOf" srcId="{4263A540-C06A-442A-8758-EB8730DA345C}" destId="{8D6ADC1F-C84C-4CA7-8BBB-EB2E3FD8BCBA}" srcOrd="0" destOrd="0" presId="urn:microsoft.com/office/officeart/2005/8/layout/list1"/>
    <dgm:cxn modelId="{F908B745-9277-4781-9800-8F572ED1494B}" type="presParOf" srcId="{8D6ADC1F-C84C-4CA7-8BBB-EB2E3FD8BCBA}" destId="{86E4FB53-4CD1-406E-B5D3-51D1EC1E6E16}" srcOrd="0" destOrd="0" presId="urn:microsoft.com/office/officeart/2005/8/layout/list1"/>
    <dgm:cxn modelId="{FF7BACEC-D8E4-4151-90CF-D9277B584F23}" type="presParOf" srcId="{8D6ADC1F-C84C-4CA7-8BBB-EB2E3FD8BCBA}" destId="{3E618F49-C9E0-4E9B-851E-8B36782CCFA6}" srcOrd="1" destOrd="0" presId="urn:microsoft.com/office/officeart/2005/8/layout/list1"/>
    <dgm:cxn modelId="{9A6E964C-443B-4537-8C20-533BF4821838}" type="presParOf" srcId="{4263A540-C06A-442A-8758-EB8730DA345C}" destId="{3CDC5E96-3022-4646-8C7A-EDCADAE5A75F}" srcOrd="1" destOrd="0" presId="urn:microsoft.com/office/officeart/2005/8/layout/list1"/>
    <dgm:cxn modelId="{60059F8C-5A61-4405-B53C-BD368553BEA8}" type="presParOf" srcId="{4263A540-C06A-442A-8758-EB8730DA345C}" destId="{BFBAC33B-2EEC-40AB-B9F9-B05ACBB0E23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3C05EE-C6CA-40CC-BC46-4EB0B533E73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E243A01-C24D-4673-91A2-97D83430E250}">
      <dgm:prSet phldrT="[文本]" custT="1"/>
      <dgm:spPr/>
      <dgm:t>
        <a:bodyPr/>
        <a:lstStyle/>
        <a:p>
          <a:r>
            <a:rPr kumimoji="1"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定点数的表示方法</a:t>
          </a:r>
          <a:endParaRPr lang="zh-CN" alt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AB5EE4-E862-4856-B094-6BD53E3E3FF5}" type="parTrans" cxnId="{A3FD72A3-E852-463E-914D-A760A7EFA88C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C6858A-E4FE-47AD-9EF2-DB5706C59941}" type="sibTrans" cxnId="{A3FD72A3-E852-463E-914D-A760A7EFA88C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445E3B-90E9-4B9F-B365-673D37008534}">
      <dgm:prSet custT="1"/>
      <dgm:spPr/>
      <dgm:t>
        <a:bodyPr lIns="360000" rIns="360000"/>
        <a:lstStyle/>
        <a:p>
          <a:r>
            <a:rPr kumimoji="1" lang="zh-CN" altLang="en-US" sz="20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定点</a:t>
          </a:r>
          <a:r>
            <a:rPr kumimoji="1" lang="zh-CN" altLang="en-US" sz="2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lt"/>
            </a:rPr>
            <a:t>：约定数据</a:t>
          </a:r>
          <a:r>
            <a:rPr kumimoji="1"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的</a:t>
          </a:r>
          <a:r>
            <a:rPr kumimoji="1" lang="zh-CN" altLang="en-US" sz="20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小数点位置固定</a:t>
          </a:r>
          <a:r>
            <a:rPr kumimoji="1"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不变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52ECCC6C-46BC-481B-A524-F93FEAFB6DAA}" type="parTrans" cxnId="{ED898841-9FDD-4DF3-8D2E-C44EE086AEB8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7D92EE-63DD-4D10-830F-A1F714A00005}" type="sibTrans" cxnId="{ED898841-9FDD-4DF3-8D2E-C44EE086AEB8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A58630-2096-4D92-99F3-5BD57F694AC7}">
      <dgm:prSet custT="1"/>
      <dgm:spPr/>
      <dgm:t>
        <a:bodyPr lIns="360000" rIns="360000"/>
        <a:lstStyle/>
        <a:p>
          <a:r>
            <a:rPr kumimoji="1"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原则上哪个位置均可，通常将数据表示成</a:t>
          </a:r>
          <a:r>
            <a:rPr kumimoji="1" lang="zh-CN" altLang="en-US" sz="2000" b="1" kern="1200" dirty="0">
              <a:solidFill>
                <a:srgbClr val="E1850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纯小数</a:t>
          </a:r>
          <a:r>
            <a:rPr kumimoji="1"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或</a:t>
          </a:r>
          <a:r>
            <a:rPr kumimoji="1" lang="zh-CN" altLang="en-US" sz="2000" b="1" kern="1200" dirty="0">
              <a:solidFill>
                <a:srgbClr val="E1850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纯整数</a:t>
          </a:r>
          <a:endParaRPr lang="zh-CN" altLang="en-US" sz="2000" kern="1200" dirty="0">
            <a:solidFill>
              <a:srgbClr val="E18506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62DF88C2-43CA-476C-9888-4B55BD193C14}" type="parTrans" cxnId="{0BC17F98-5D47-439B-B745-9251995A0FD7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0B1E8E-D515-42A4-B6DC-0D32B0E05953}" type="sibTrans" cxnId="{0BC17F98-5D47-439B-B745-9251995A0FD7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8D05F6-30A0-4F55-85A5-54CCBD8C12F4}">
      <dgm:prSet custT="1"/>
      <dgm:spPr/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定点数如何表示有</a:t>
          </a:r>
          <a:r>
            <a: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/</a:t>
          </a:r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无符号数？</a:t>
          </a:r>
        </a:p>
      </dgm:t>
    </dgm:pt>
    <dgm:pt modelId="{4C1FD804-F52A-417F-B1A8-BE863AF80804}" type="parTrans" cxnId="{277CB145-FB84-4EBD-95BA-CB17794F66CC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780795-5CD1-45AB-9F2A-58B82909082A}" type="sibTrans" cxnId="{277CB145-FB84-4EBD-95BA-CB17794F66CC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D8A24F-1335-47AE-92FC-A2EE556B98CC}">
      <dgm:prSet custT="1"/>
      <dgm:spPr/>
      <dgm:t>
        <a:bodyPr lIns="360000" rIns="360000"/>
        <a:lstStyle/>
        <a:p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无符号数：</a:t>
          </a:r>
          <a:r>
            <a:rPr lang="zh-CN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lt"/>
            </a:rPr>
            <a:t>无</a:t>
          </a:r>
          <a:r>
            <a:rPr lang="zh-CN" altLang="en-US" sz="2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lt"/>
            </a:rPr>
            <a:t>符号位</a:t>
          </a:r>
          <a:endParaRPr lang="zh-CN" altLang="en-US" sz="20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宋体" panose="02010600030101010101" pitchFamily="2" charset="-122"/>
          </a:endParaRPr>
        </a:p>
      </dgm:t>
    </dgm:pt>
    <dgm:pt modelId="{0525F2B8-6EA7-464E-B7AF-71DF217B7387}" type="sibTrans" cxnId="{3AFCE40E-D0DF-467D-840D-92005DD376CD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6D263E-0C9A-4191-8D07-3232EEE23B32}" type="parTrans" cxnId="{3AFCE40E-D0DF-467D-840D-92005DD376CD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684700-1E61-4597-A725-678D0A23DD8B}">
      <dgm:prSet custT="1"/>
      <dgm:spPr/>
      <dgm:t>
        <a:bodyPr/>
        <a:lstStyle/>
        <a:p>
          <a:r>
            <a:rPr kumimoji="1"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小数点不使用记号“ </a:t>
          </a:r>
          <a:r>
            <a:rPr kumimoji="1"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. </a:t>
          </a:r>
          <a:r>
            <a:rPr kumimoji="1"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”表示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27F93096-6E56-4144-977C-9241E7E1B579}" type="parTrans" cxnId="{B95A4F59-23D5-429F-B0F4-3A1F284F1C3C}">
      <dgm:prSet/>
      <dgm:spPr/>
      <dgm:t>
        <a:bodyPr/>
        <a:lstStyle/>
        <a:p>
          <a:endParaRPr lang="zh-CN" altLang="en-US"/>
        </a:p>
      </dgm:t>
    </dgm:pt>
    <dgm:pt modelId="{115B8AA7-E8B7-410A-956A-97876409F287}" type="sibTrans" cxnId="{B95A4F59-23D5-429F-B0F4-3A1F284F1C3C}">
      <dgm:prSet/>
      <dgm:spPr/>
      <dgm:t>
        <a:bodyPr/>
        <a:lstStyle/>
        <a:p>
          <a:endParaRPr lang="zh-CN" altLang="en-US"/>
        </a:p>
      </dgm:t>
    </dgm:pt>
    <dgm:pt modelId="{F2BFF57A-171C-492F-871E-7777380BE8C8}">
      <dgm:prSet custT="1"/>
      <dgm:spPr/>
      <dgm:t>
        <a:bodyPr lIns="360000" rIns="360000"/>
        <a:lstStyle/>
        <a:p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有符号数：</a:t>
          </a:r>
          <a:r>
            <a:rPr lang="zh-CN" altLang="en-US" sz="20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最高位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为符号位，</a:t>
          </a:r>
          <a:r>
            <a:rPr lang="en-US" altLang="zh-CN" sz="20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0</a:t>
          </a:r>
          <a:r>
            <a:rPr lang="en-US" altLang="zh-CN" sz="20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—</a:t>
          </a: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表示正数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，</a:t>
          </a:r>
          <a:r>
            <a:rPr lang="en-US" altLang="zh-CN" sz="20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</a:t>
          </a:r>
          <a:r>
            <a:rPr lang="en-US" altLang="zh-CN" sz="20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—</a:t>
          </a: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表示负数</a:t>
          </a:r>
        </a:p>
      </dgm:t>
    </dgm:pt>
    <dgm:pt modelId="{6D4E4088-BB0F-4111-B008-AD2ED53A874D}" type="parTrans" cxnId="{1A49E9D4-4FEF-47F7-9CAE-5C33A0D602F6}">
      <dgm:prSet/>
      <dgm:spPr/>
      <dgm:t>
        <a:bodyPr/>
        <a:lstStyle/>
        <a:p>
          <a:endParaRPr lang="zh-CN" altLang="en-US"/>
        </a:p>
      </dgm:t>
    </dgm:pt>
    <dgm:pt modelId="{2AEA1384-C84B-44D1-B2D0-A755D577DAFD}" type="sibTrans" cxnId="{1A49E9D4-4FEF-47F7-9CAE-5C33A0D602F6}">
      <dgm:prSet/>
      <dgm:spPr/>
      <dgm:t>
        <a:bodyPr/>
        <a:lstStyle/>
        <a:p>
          <a:endParaRPr lang="zh-CN" altLang="en-US"/>
        </a:p>
      </dgm:t>
    </dgm:pt>
    <dgm:pt modelId="{C6928491-8D7F-4A2A-BC09-2BA228DBAAC4}" type="pres">
      <dgm:prSet presAssocID="{4B3C05EE-C6CA-40CC-BC46-4EB0B533E73B}" presName="linear" presStyleCnt="0">
        <dgm:presLayoutVars>
          <dgm:dir/>
          <dgm:animLvl val="lvl"/>
          <dgm:resizeHandles val="exact"/>
        </dgm:presLayoutVars>
      </dgm:prSet>
      <dgm:spPr/>
    </dgm:pt>
    <dgm:pt modelId="{F15D3265-1EEA-4D49-8B89-EE25DC35899C}" type="pres">
      <dgm:prSet presAssocID="{CE243A01-C24D-4673-91A2-97D83430E250}" presName="parentLin" presStyleCnt="0"/>
      <dgm:spPr/>
    </dgm:pt>
    <dgm:pt modelId="{9AEC45D3-64D2-404D-9CDF-D590FD14AB26}" type="pres">
      <dgm:prSet presAssocID="{CE243A01-C24D-4673-91A2-97D83430E250}" presName="parentLeftMargin" presStyleLbl="node1" presStyleIdx="0" presStyleCnt="2"/>
      <dgm:spPr/>
    </dgm:pt>
    <dgm:pt modelId="{D2C16E88-6125-4EA0-86C1-70D22D2A779B}" type="pres">
      <dgm:prSet presAssocID="{CE243A01-C24D-4673-91A2-97D83430E25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FA91EFF-FDCB-4C1A-A74D-E6FB3320D606}" type="pres">
      <dgm:prSet presAssocID="{CE243A01-C24D-4673-91A2-97D83430E250}" presName="negativeSpace" presStyleCnt="0"/>
      <dgm:spPr/>
    </dgm:pt>
    <dgm:pt modelId="{C7B3DC6A-3180-49F8-A7AF-84BFD9A32916}" type="pres">
      <dgm:prSet presAssocID="{CE243A01-C24D-4673-91A2-97D83430E250}" presName="childText" presStyleLbl="conFgAcc1" presStyleIdx="0" presStyleCnt="2">
        <dgm:presLayoutVars>
          <dgm:bulletEnabled val="1"/>
        </dgm:presLayoutVars>
      </dgm:prSet>
      <dgm:spPr/>
    </dgm:pt>
    <dgm:pt modelId="{A7878A8F-3092-4438-946C-7F5E81720AF5}" type="pres">
      <dgm:prSet presAssocID="{43C6858A-E4FE-47AD-9EF2-DB5706C59941}" presName="spaceBetweenRectangles" presStyleCnt="0"/>
      <dgm:spPr/>
    </dgm:pt>
    <dgm:pt modelId="{921960FD-FC22-4475-BBD6-AC2C1AB84F5A}" type="pres">
      <dgm:prSet presAssocID="{538D05F6-30A0-4F55-85A5-54CCBD8C12F4}" presName="parentLin" presStyleCnt="0"/>
      <dgm:spPr/>
    </dgm:pt>
    <dgm:pt modelId="{F307C28B-DF16-4B4D-A884-EBBA28A77C51}" type="pres">
      <dgm:prSet presAssocID="{538D05F6-30A0-4F55-85A5-54CCBD8C12F4}" presName="parentLeftMargin" presStyleLbl="node1" presStyleIdx="0" presStyleCnt="2"/>
      <dgm:spPr/>
    </dgm:pt>
    <dgm:pt modelId="{95198621-5139-473C-A318-15D3977287A0}" type="pres">
      <dgm:prSet presAssocID="{538D05F6-30A0-4F55-85A5-54CCBD8C12F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9EAF2F5-A639-456B-85EC-5645F2488010}" type="pres">
      <dgm:prSet presAssocID="{538D05F6-30A0-4F55-85A5-54CCBD8C12F4}" presName="negativeSpace" presStyleCnt="0"/>
      <dgm:spPr/>
    </dgm:pt>
    <dgm:pt modelId="{606C27DB-98FD-45BD-AC21-564C78F173F9}" type="pres">
      <dgm:prSet presAssocID="{538D05F6-30A0-4F55-85A5-54CCBD8C12F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AFCE40E-D0DF-467D-840D-92005DD376CD}" srcId="{538D05F6-30A0-4F55-85A5-54CCBD8C12F4}" destId="{BBD8A24F-1335-47AE-92FC-A2EE556B98CC}" srcOrd="1" destOrd="0" parTransId="{556D263E-0C9A-4191-8D07-3232EEE23B32}" sibTransId="{0525F2B8-6EA7-464E-B7AF-71DF217B7387}"/>
    <dgm:cxn modelId="{182F681D-728A-4557-A925-8DCC7BF7798F}" type="presOf" srcId="{538D05F6-30A0-4F55-85A5-54CCBD8C12F4}" destId="{F307C28B-DF16-4B4D-A884-EBBA28A77C51}" srcOrd="0" destOrd="0" presId="urn:microsoft.com/office/officeart/2005/8/layout/list1"/>
    <dgm:cxn modelId="{ED898841-9FDD-4DF3-8D2E-C44EE086AEB8}" srcId="{CE243A01-C24D-4673-91A2-97D83430E250}" destId="{94445E3B-90E9-4B9F-B365-673D37008534}" srcOrd="0" destOrd="0" parTransId="{52ECCC6C-46BC-481B-A524-F93FEAFB6DAA}" sibTransId="{577D92EE-63DD-4D10-830F-A1F714A00005}"/>
    <dgm:cxn modelId="{CC557663-C1E3-43BA-8F42-9B02337BFA0A}" type="presOf" srcId="{BBD8A24F-1335-47AE-92FC-A2EE556B98CC}" destId="{606C27DB-98FD-45BD-AC21-564C78F173F9}" srcOrd="0" destOrd="1" presId="urn:microsoft.com/office/officeart/2005/8/layout/list1"/>
    <dgm:cxn modelId="{277CB145-FB84-4EBD-95BA-CB17794F66CC}" srcId="{4B3C05EE-C6CA-40CC-BC46-4EB0B533E73B}" destId="{538D05F6-30A0-4F55-85A5-54CCBD8C12F4}" srcOrd="1" destOrd="0" parTransId="{4C1FD804-F52A-417F-B1A8-BE863AF80804}" sibTransId="{BF780795-5CD1-45AB-9F2A-58B82909082A}"/>
    <dgm:cxn modelId="{B95A4F59-23D5-429F-B0F4-3A1F284F1C3C}" srcId="{CE243A01-C24D-4673-91A2-97D83430E250}" destId="{AE684700-1E61-4597-A725-678D0A23DD8B}" srcOrd="1" destOrd="0" parTransId="{27F93096-6E56-4144-977C-9241E7E1B579}" sibTransId="{115B8AA7-E8B7-410A-956A-97876409F287}"/>
    <dgm:cxn modelId="{E7E1675A-B30B-49A0-8599-7E55D852BA29}" type="presOf" srcId="{F2BFF57A-171C-492F-871E-7777380BE8C8}" destId="{606C27DB-98FD-45BD-AC21-564C78F173F9}" srcOrd="0" destOrd="0" presId="urn:microsoft.com/office/officeart/2005/8/layout/list1"/>
    <dgm:cxn modelId="{B18AE696-ADB6-4761-84BC-FC3C31E40986}" type="presOf" srcId="{538D05F6-30A0-4F55-85A5-54CCBD8C12F4}" destId="{95198621-5139-473C-A318-15D3977287A0}" srcOrd="1" destOrd="0" presId="urn:microsoft.com/office/officeart/2005/8/layout/list1"/>
    <dgm:cxn modelId="{0BC17F98-5D47-439B-B745-9251995A0FD7}" srcId="{CE243A01-C24D-4673-91A2-97D83430E250}" destId="{C5A58630-2096-4D92-99F3-5BD57F694AC7}" srcOrd="2" destOrd="0" parTransId="{62DF88C2-43CA-476C-9888-4B55BD193C14}" sibTransId="{710B1E8E-D515-42A4-B6DC-0D32B0E05953}"/>
    <dgm:cxn modelId="{5C0E0D9D-79A2-41F9-AC6B-05D050E92F68}" type="presOf" srcId="{AE684700-1E61-4597-A725-678D0A23DD8B}" destId="{C7B3DC6A-3180-49F8-A7AF-84BFD9A32916}" srcOrd="0" destOrd="1" presId="urn:microsoft.com/office/officeart/2005/8/layout/list1"/>
    <dgm:cxn modelId="{425D85A1-475F-4471-B53E-812E7EADD5DD}" type="presOf" srcId="{C5A58630-2096-4D92-99F3-5BD57F694AC7}" destId="{C7B3DC6A-3180-49F8-A7AF-84BFD9A32916}" srcOrd="0" destOrd="2" presId="urn:microsoft.com/office/officeart/2005/8/layout/list1"/>
    <dgm:cxn modelId="{A3FD72A3-E852-463E-914D-A760A7EFA88C}" srcId="{4B3C05EE-C6CA-40CC-BC46-4EB0B533E73B}" destId="{CE243A01-C24D-4673-91A2-97D83430E250}" srcOrd="0" destOrd="0" parTransId="{12AB5EE4-E862-4856-B094-6BD53E3E3FF5}" sibTransId="{43C6858A-E4FE-47AD-9EF2-DB5706C59941}"/>
    <dgm:cxn modelId="{70E92BA4-7C9A-4780-B591-F5C9360BEC85}" type="presOf" srcId="{4B3C05EE-C6CA-40CC-BC46-4EB0B533E73B}" destId="{C6928491-8D7F-4A2A-BC09-2BA228DBAAC4}" srcOrd="0" destOrd="0" presId="urn:microsoft.com/office/officeart/2005/8/layout/list1"/>
    <dgm:cxn modelId="{A6211BAA-8FC9-409F-B2D9-25523BF38F88}" type="presOf" srcId="{94445E3B-90E9-4B9F-B365-673D37008534}" destId="{C7B3DC6A-3180-49F8-A7AF-84BFD9A32916}" srcOrd="0" destOrd="0" presId="urn:microsoft.com/office/officeart/2005/8/layout/list1"/>
    <dgm:cxn modelId="{518D8DB8-A2F9-46C7-B92C-92AB348DB022}" type="presOf" srcId="{CE243A01-C24D-4673-91A2-97D83430E250}" destId="{D2C16E88-6125-4EA0-86C1-70D22D2A779B}" srcOrd="1" destOrd="0" presId="urn:microsoft.com/office/officeart/2005/8/layout/list1"/>
    <dgm:cxn modelId="{1A49E9D4-4FEF-47F7-9CAE-5C33A0D602F6}" srcId="{538D05F6-30A0-4F55-85A5-54CCBD8C12F4}" destId="{F2BFF57A-171C-492F-871E-7777380BE8C8}" srcOrd="0" destOrd="0" parTransId="{6D4E4088-BB0F-4111-B008-AD2ED53A874D}" sibTransId="{2AEA1384-C84B-44D1-B2D0-A755D577DAFD}"/>
    <dgm:cxn modelId="{9044BCE2-E58B-4678-B36F-22E9532893EF}" type="presOf" srcId="{CE243A01-C24D-4673-91A2-97D83430E250}" destId="{9AEC45D3-64D2-404D-9CDF-D590FD14AB26}" srcOrd="0" destOrd="0" presId="urn:microsoft.com/office/officeart/2005/8/layout/list1"/>
    <dgm:cxn modelId="{FA67F22F-6B1E-41E9-AD92-6D7E3F556BC5}" type="presParOf" srcId="{C6928491-8D7F-4A2A-BC09-2BA228DBAAC4}" destId="{F15D3265-1EEA-4D49-8B89-EE25DC35899C}" srcOrd="0" destOrd="0" presId="urn:microsoft.com/office/officeart/2005/8/layout/list1"/>
    <dgm:cxn modelId="{3464493B-95B1-4C99-B5F1-9A010E8CF180}" type="presParOf" srcId="{F15D3265-1EEA-4D49-8B89-EE25DC35899C}" destId="{9AEC45D3-64D2-404D-9CDF-D590FD14AB26}" srcOrd="0" destOrd="0" presId="urn:microsoft.com/office/officeart/2005/8/layout/list1"/>
    <dgm:cxn modelId="{128D26FB-E853-4436-9181-F2E48BCE0B15}" type="presParOf" srcId="{F15D3265-1EEA-4D49-8B89-EE25DC35899C}" destId="{D2C16E88-6125-4EA0-86C1-70D22D2A779B}" srcOrd="1" destOrd="0" presId="urn:microsoft.com/office/officeart/2005/8/layout/list1"/>
    <dgm:cxn modelId="{C028F5DD-D796-40D8-ACEF-81F7431B5585}" type="presParOf" srcId="{C6928491-8D7F-4A2A-BC09-2BA228DBAAC4}" destId="{7FA91EFF-FDCB-4C1A-A74D-E6FB3320D606}" srcOrd="1" destOrd="0" presId="urn:microsoft.com/office/officeart/2005/8/layout/list1"/>
    <dgm:cxn modelId="{8B61CA47-F535-4935-AF0E-9852004DB750}" type="presParOf" srcId="{C6928491-8D7F-4A2A-BC09-2BA228DBAAC4}" destId="{C7B3DC6A-3180-49F8-A7AF-84BFD9A32916}" srcOrd="2" destOrd="0" presId="urn:microsoft.com/office/officeart/2005/8/layout/list1"/>
    <dgm:cxn modelId="{8395C59B-69CF-4DCD-A9F7-5DB7487FAFED}" type="presParOf" srcId="{C6928491-8D7F-4A2A-BC09-2BA228DBAAC4}" destId="{A7878A8F-3092-4438-946C-7F5E81720AF5}" srcOrd="3" destOrd="0" presId="urn:microsoft.com/office/officeart/2005/8/layout/list1"/>
    <dgm:cxn modelId="{1A86A50A-C9A7-4544-8584-EA6A366DD627}" type="presParOf" srcId="{C6928491-8D7F-4A2A-BC09-2BA228DBAAC4}" destId="{921960FD-FC22-4475-BBD6-AC2C1AB84F5A}" srcOrd="4" destOrd="0" presId="urn:microsoft.com/office/officeart/2005/8/layout/list1"/>
    <dgm:cxn modelId="{05DA96B0-F638-47EB-9806-5056F27475BB}" type="presParOf" srcId="{921960FD-FC22-4475-BBD6-AC2C1AB84F5A}" destId="{F307C28B-DF16-4B4D-A884-EBBA28A77C51}" srcOrd="0" destOrd="0" presId="urn:microsoft.com/office/officeart/2005/8/layout/list1"/>
    <dgm:cxn modelId="{A025CBD5-E40A-42D1-8EFA-73B4E5E4BD80}" type="presParOf" srcId="{921960FD-FC22-4475-BBD6-AC2C1AB84F5A}" destId="{95198621-5139-473C-A318-15D3977287A0}" srcOrd="1" destOrd="0" presId="urn:microsoft.com/office/officeart/2005/8/layout/list1"/>
    <dgm:cxn modelId="{55DF1170-87EF-410A-9D21-6288A34699B5}" type="presParOf" srcId="{C6928491-8D7F-4A2A-BC09-2BA228DBAAC4}" destId="{89EAF2F5-A639-456B-85EC-5645F2488010}" srcOrd="5" destOrd="0" presId="urn:microsoft.com/office/officeart/2005/8/layout/list1"/>
    <dgm:cxn modelId="{8B89C37E-890F-43C6-B870-D968EEE25EFC}" type="presParOf" srcId="{C6928491-8D7F-4A2A-BC09-2BA228DBAAC4}" destId="{606C27DB-98FD-45BD-AC21-564C78F173F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0E323A6-5367-407B-8F0F-F32DE3A8B36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</dgm:pt>
    <dgm:pt modelId="{84A3BC2E-F44C-41E9-B0F9-C7588A3D6E96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16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位寄存器</a:t>
          </a:r>
        </a:p>
      </dgm:t>
    </dgm:pt>
    <dgm:pt modelId="{7D6745FA-1589-4B9C-A7FB-3BDDE952D780}" type="parTrans" cxnId="{2FF28FC8-4576-4869-AB86-E76C6FC6562E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881936-7170-49C6-8B87-860FAACF248A}" type="sibTrans" cxnId="{2FF28FC8-4576-4869-AB86-E76C6FC6562E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1EE3BF-4088-4868-95AB-9D0D6144FC54}">
      <dgm:prSet phldrT="[文本]"/>
      <dgm:spPr/>
      <dgm:t>
        <a:bodyPr/>
        <a:lstStyle/>
        <a:p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42F73C-65AD-47B5-8726-E911D76B9FCE}" type="parTrans" cxnId="{858DBCC7-EF3C-4519-9A12-4617A477B14D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669797-AD8B-4EA8-9916-3DD00C006918}" type="sibTrans" cxnId="{858DBCC7-EF3C-4519-9A12-4617A477B14D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AF9FDD-57F9-4554-AD65-4C8BB735E8F4}">
      <dgm:prSet phldrT="[文本]"/>
      <dgm:spPr/>
      <dgm:t>
        <a:bodyPr/>
        <a:lstStyle/>
        <a:p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251AE8-317F-4FC3-AE44-E57350F6D0AC}" type="parTrans" cxnId="{E4B460B9-755F-4DE8-B563-EF6C0F3EAF4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19254B-0FF0-470F-BF80-3541D45C0423}" type="sibTrans" cxnId="{E4B460B9-755F-4DE8-B563-EF6C0F3EAF4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A868C3-C93F-42C3-90A5-1E5A9EBA9D00}">
      <dgm:prSet phldrT="[文本]"/>
      <dgm:spPr/>
      <dgm:t>
        <a:bodyPr/>
        <a:lstStyle/>
        <a:p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3ECB43-0870-423C-BD0D-F86EC8150422}" type="parTrans" cxnId="{6060CCA5-C310-41E8-B64F-60597597D656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4306CC-206E-4949-9E1B-7568636FA6C2}" type="sibTrans" cxnId="{6060CCA5-C310-41E8-B64F-60597597D656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38D05F-C746-4461-9D3F-9BE4AC849AFC}" type="pres">
      <dgm:prSet presAssocID="{E0E323A6-5367-407B-8F0F-F32DE3A8B36D}" presName="linear" presStyleCnt="0">
        <dgm:presLayoutVars>
          <dgm:dir/>
          <dgm:animLvl val="lvl"/>
          <dgm:resizeHandles val="exact"/>
        </dgm:presLayoutVars>
      </dgm:prSet>
      <dgm:spPr/>
    </dgm:pt>
    <dgm:pt modelId="{7E248FAD-DA8F-4953-B640-19FA862D5C73}" type="pres">
      <dgm:prSet presAssocID="{84A3BC2E-F44C-41E9-B0F9-C7588A3D6E96}" presName="parentLin" presStyleCnt="0"/>
      <dgm:spPr/>
    </dgm:pt>
    <dgm:pt modelId="{C52170B5-3EB5-4CBD-B157-D82560C676D5}" type="pres">
      <dgm:prSet presAssocID="{84A3BC2E-F44C-41E9-B0F9-C7588A3D6E96}" presName="parentLeftMargin" presStyleLbl="node1" presStyleIdx="0" presStyleCnt="1"/>
      <dgm:spPr/>
    </dgm:pt>
    <dgm:pt modelId="{FB9C732C-7331-470A-9689-558604EAF74F}" type="pres">
      <dgm:prSet presAssocID="{84A3BC2E-F44C-41E9-B0F9-C7588A3D6E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3D1F45D-CB02-4CC3-9EED-938FBF5F73EF}" type="pres">
      <dgm:prSet presAssocID="{84A3BC2E-F44C-41E9-B0F9-C7588A3D6E96}" presName="negativeSpace" presStyleCnt="0"/>
      <dgm:spPr/>
    </dgm:pt>
    <dgm:pt modelId="{403A5FF5-29D9-448F-ACCE-5231D250D55F}" type="pres">
      <dgm:prSet presAssocID="{84A3BC2E-F44C-41E9-B0F9-C7588A3D6E9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A106D1D-9903-4B9D-A965-4365C40B7933}" type="presOf" srcId="{E0E323A6-5367-407B-8F0F-F32DE3A8B36D}" destId="{B638D05F-C746-4461-9D3F-9BE4AC849AFC}" srcOrd="0" destOrd="0" presId="urn:microsoft.com/office/officeart/2005/8/layout/list1"/>
    <dgm:cxn modelId="{D52F0D1E-48D3-4A26-B6A9-DC056263E739}" type="presOf" srcId="{401EE3BF-4088-4868-95AB-9D0D6144FC54}" destId="{403A5FF5-29D9-448F-ACCE-5231D250D55F}" srcOrd="0" destOrd="2" presId="urn:microsoft.com/office/officeart/2005/8/layout/list1"/>
    <dgm:cxn modelId="{5D0C2C85-20A4-45A2-A15A-BF1E409A7B93}" type="presOf" srcId="{84A3BC2E-F44C-41E9-B0F9-C7588A3D6E96}" destId="{C52170B5-3EB5-4CBD-B157-D82560C676D5}" srcOrd="0" destOrd="0" presId="urn:microsoft.com/office/officeart/2005/8/layout/list1"/>
    <dgm:cxn modelId="{6060CCA5-C310-41E8-B64F-60597597D656}" srcId="{84A3BC2E-F44C-41E9-B0F9-C7588A3D6E96}" destId="{6AA868C3-C93F-42C3-90A5-1E5A9EBA9D00}" srcOrd="1" destOrd="0" parTransId="{D63ECB43-0870-423C-BD0D-F86EC8150422}" sibTransId="{4F4306CC-206E-4949-9E1B-7568636FA6C2}"/>
    <dgm:cxn modelId="{8ABDFAB8-4408-404B-BE46-9E80582D85DA}" type="presOf" srcId="{6AA868C3-C93F-42C3-90A5-1E5A9EBA9D00}" destId="{403A5FF5-29D9-448F-ACCE-5231D250D55F}" srcOrd="0" destOrd="1" presId="urn:microsoft.com/office/officeart/2005/8/layout/list1"/>
    <dgm:cxn modelId="{E4B460B9-755F-4DE8-B563-EF6C0F3EAF4F}" srcId="{84A3BC2E-F44C-41E9-B0F9-C7588A3D6E96}" destId="{9CAF9FDD-57F9-4554-AD65-4C8BB735E8F4}" srcOrd="0" destOrd="0" parTransId="{AF251AE8-317F-4FC3-AE44-E57350F6D0AC}" sibTransId="{1919254B-0FF0-470F-BF80-3541D45C0423}"/>
    <dgm:cxn modelId="{858DBCC7-EF3C-4519-9A12-4617A477B14D}" srcId="{84A3BC2E-F44C-41E9-B0F9-C7588A3D6E96}" destId="{401EE3BF-4088-4868-95AB-9D0D6144FC54}" srcOrd="2" destOrd="0" parTransId="{0D42F73C-65AD-47B5-8726-E911D76B9FCE}" sibTransId="{B6669797-AD8B-4EA8-9916-3DD00C006918}"/>
    <dgm:cxn modelId="{2FF28FC8-4576-4869-AB86-E76C6FC6562E}" srcId="{E0E323A6-5367-407B-8F0F-F32DE3A8B36D}" destId="{84A3BC2E-F44C-41E9-B0F9-C7588A3D6E96}" srcOrd="0" destOrd="0" parTransId="{7D6745FA-1589-4B9C-A7FB-3BDDE952D780}" sibTransId="{DE881936-7170-49C6-8B87-860FAACF248A}"/>
    <dgm:cxn modelId="{257F1EEB-6D75-44F5-9120-97F353AAB851}" type="presOf" srcId="{84A3BC2E-F44C-41E9-B0F9-C7588A3D6E96}" destId="{FB9C732C-7331-470A-9689-558604EAF74F}" srcOrd="1" destOrd="0" presId="urn:microsoft.com/office/officeart/2005/8/layout/list1"/>
    <dgm:cxn modelId="{867E7CFE-E888-45FD-82F3-0D45F09FD2B3}" type="presOf" srcId="{9CAF9FDD-57F9-4554-AD65-4C8BB735E8F4}" destId="{403A5FF5-29D9-448F-ACCE-5231D250D55F}" srcOrd="0" destOrd="0" presId="urn:microsoft.com/office/officeart/2005/8/layout/list1"/>
    <dgm:cxn modelId="{D56567FE-FB38-4A2A-BA4A-0102F281F282}" type="presParOf" srcId="{B638D05F-C746-4461-9D3F-9BE4AC849AFC}" destId="{7E248FAD-DA8F-4953-B640-19FA862D5C73}" srcOrd="0" destOrd="0" presId="urn:microsoft.com/office/officeart/2005/8/layout/list1"/>
    <dgm:cxn modelId="{BEA65E55-C796-44E8-A49A-3F847C1CC6A7}" type="presParOf" srcId="{7E248FAD-DA8F-4953-B640-19FA862D5C73}" destId="{C52170B5-3EB5-4CBD-B157-D82560C676D5}" srcOrd="0" destOrd="0" presId="urn:microsoft.com/office/officeart/2005/8/layout/list1"/>
    <dgm:cxn modelId="{5D0A8987-723B-4F25-B878-759C80681EF2}" type="presParOf" srcId="{7E248FAD-DA8F-4953-B640-19FA862D5C73}" destId="{FB9C732C-7331-470A-9689-558604EAF74F}" srcOrd="1" destOrd="0" presId="urn:microsoft.com/office/officeart/2005/8/layout/list1"/>
    <dgm:cxn modelId="{157EE8F9-2973-491C-82A9-B01B4F120E89}" type="presParOf" srcId="{B638D05F-C746-4461-9D3F-9BE4AC849AFC}" destId="{A3D1F45D-CB02-4CC3-9EED-938FBF5F73EF}" srcOrd="1" destOrd="0" presId="urn:microsoft.com/office/officeart/2005/8/layout/list1"/>
    <dgm:cxn modelId="{576B0BFF-1555-415A-98CA-DD95FE9C9734}" type="presParOf" srcId="{B638D05F-C746-4461-9D3F-9BE4AC849AFC}" destId="{403A5FF5-29D9-448F-ACCE-5231D250D55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6524F36-C288-4473-9BBE-E4AF01AE843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F6C5B8E8-3721-4630-9A69-668C02A2375D}">
      <dgm:prSet phldrT="[文本]" custT="1"/>
      <dgm:spPr/>
      <dgm:t>
        <a:bodyPr/>
        <a:lstStyle/>
        <a:p>
          <a:r>
            <a: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知识点</a:t>
          </a:r>
          <a:endParaRPr lang="zh-CN" altLang="en-US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A35217-C54C-41ED-A34D-782FA0DF4C9C}" type="parTrans" cxnId="{6DD4E5CD-F6CF-4678-A446-0598A50ADFDE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AA6988-EE84-4493-A21A-2BA071B4C7FB}" type="sibTrans" cxnId="{6DD4E5CD-F6CF-4678-A446-0598A50ADFDE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50A95E-09D3-4E21-AA43-3961FEBE2720}">
      <dgm:prSet custT="1"/>
      <dgm:spPr/>
      <dgm:t>
        <a:bodyPr/>
        <a:lstStyle/>
        <a:p>
          <a:pPr marL="360000" indent="-360000">
            <a:lnSpc>
              <a:spcPct val="13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受字长限制，定点整数表示的</a:t>
          </a: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范围有限，</a:t>
          </a: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定点小数表示的</a:t>
          </a: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精度有限</a:t>
          </a:r>
          <a:endParaRPr lang="en-US" altLang="zh-CN" sz="2400" b="1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D931A149-39D3-4256-BC53-E2C37A96B5F5}" type="parTrans" cxnId="{77CEF49F-E355-492A-BED1-1B6709BC209F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E8DEA0-ACD0-42F5-AACE-C3381227A2D8}" type="sibTrans" cxnId="{77CEF49F-E355-492A-BED1-1B6709BC209F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C2FA2B-24E5-418B-BAF1-E34BCFEC5796}">
      <dgm:prSet custT="1"/>
      <dgm:spPr/>
      <dgm:t>
        <a:bodyPr/>
        <a:lstStyle/>
        <a:p>
          <a:pPr marL="360000" indent="-360000">
            <a:lnSpc>
              <a:spcPct val="13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目前计算机中采用</a:t>
          </a: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定点数表示纯整数</a:t>
          </a: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，因此将定点数表示的运算简称为整数运算。</a:t>
          </a:r>
          <a:endParaRPr lang="en-US" altLang="zh-CN" sz="24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6F7834C7-3E22-49F7-ADEF-6FF8FCF302DC}" type="parTrans" cxnId="{5C903780-9B14-4B38-8CC5-749EAD0398A6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AA3186-EAFC-42DA-9FB6-31B49D9F8EDA}" type="sibTrans" cxnId="{5C903780-9B14-4B38-8CC5-749EAD0398A6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BA29A-7E23-4EFB-BC0B-2DCD37172D41}" type="pres">
      <dgm:prSet presAssocID="{E6524F36-C288-4473-9BBE-E4AF01AE8433}" presName="linear" presStyleCnt="0">
        <dgm:presLayoutVars>
          <dgm:dir/>
          <dgm:animLvl val="lvl"/>
          <dgm:resizeHandles val="exact"/>
        </dgm:presLayoutVars>
      </dgm:prSet>
      <dgm:spPr/>
    </dgm:pt>
    <dgm:pt modelId="{CCCE19EC-6E50-48EF-BA41-BE208D5881FA}" type="pres">
      <dgm:prSet presAssocID="{F6C5B8E8-3721-4630-9A69-668C02A2375D}" presName="parentLin" presStyleCnt="0"/>
      <dgm:spPr/>
    </dgm:pt>
    <dgm:pt modelId="{0EA63C15-125B-49DE-9597-209DCFED20EF}" type="pres">
      <dgm:prSet presAssocID="{F6C5B8E8-3721-4630-9A69-668C02A2375D}" presName="parentLeftMargin" presStyleLbl="node1" presStyleIdx="0" presStyleCnt="1"/>
      <dgm:spPr/>
    </dgm:pt>
    <dgm:pt modelId="{32529342-6521-4AE3-89E8-239BE76F25D4}" type="pres">
      <dgm:prSet presAssocID="{F6C5B8E8-3721-4630-9A69-668C02A2375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C50AFDC-0363-498D-92E1-49F76E614575}" type="pres">
      <dgm:prSet presAssocID="{F6C5B8E8-3721-4630-9A69-668C02A2375D}" presName="negativeSpace" presStyleCnt="0"/>
      <dgm:spPr/>
    </dgm:pt>
    <dgm:pt modelId="{08C4F298-3DF4-4F51-B00F-DEA1881D9972}" type="pres">
      <dgm:prSet presAssocID="{F6C5B8E8-3721-4630-9A69-668C02A2375D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0D1EE57-AACB-4A68-92C8-E93F62D4FCCD}" type="presOf" srcId="{9BC2FA2B-24E5-418B-BAF1-E34BCFEC5796}" destId="{08C4F298-3DF4-4F51-B00F-DEA1881D9972}" srcOrd="0" destOrd="1" presId="urn:microsoft.com/office/officeart/2005/8/layout/list1"/>
    <dgm:cxn modelId="{5C903780-9B14-4B38-8CC5-749EAD0398A6}" srcId="{F6C5B8E8-3721-4630-9A69-668C02A2375D}" destId="{9BC2FA2B-24E5-418B-BAF1-E34BCFEC5796}" srcOrd="1" destOrd="0" parTransId="{6F7834C7-3E22-49F7-ADEF-6FF8FCF302DC}" sibTransId="{4DAA3186-EAFC-42DA-9FB6-31B49D9F8EDA}"/>
    <dgm:cxn modelId="{D0FC818F-AAC1-4BB5-917B-86BDE126A93C}" type="presOf" srcId="{E6524F36-C288-4473-9BBE-E4AF01AE8433}" destId="{74DBA29A-7E23-4EFB-BC0B-2DCD37172D41}" srcOrd="0" destOrd="0" presId="urn:microsoft.com/office/officeart/2005/8/layout/list1"/>
    <dgm:cxn modelId="{77CEF49F-E355-492A-BED1-1B6709BC209F}" srcId="{F6C5B8E8-3721-4630-9A69-668C02A2375D}" destId="{D550A95E-09D3-4E21-AA43-3961FEBE2720}" srcOrd="0" destOrd="0" parTransId="{D931A149-39D3-4256-BC53-E2C37A96B5F5}" sibTransId="{BDE8DEA0-ACD0-42F5-AACE-C3381227A2D8}"/>
    <dgm:cxn modelId="{E8B0C1C3-3207-4577-ABF9-C426C9622E1B}" type="presOf" srcId="{F6C5B8E8-3721-4630-9A69-668C02A2375D}" destId="{32529342-6521-4AE3-89E8-239BE76F25D4}" srcOrd="1" destOrd="0" presId="urn:microsoft.com/office/officeart/2005/8/layout/list1"/>
    <dgm:cxn modelId="{EB1499C9-0EBA-43DE-812B-79C8D6A23880}" type="presOf" srcId="{F6C5B8E8-3721-4630-9A69-668C02A2375D}" destId="{0EA63C15-125B-49DE-9597-209DCFED20EF}" srcOrd="0" destOrd="0" presId="urn:microsoft.com/office/officeart/2005/8/layout/list1"/>
    <dgm:cxn modelId="{6DD4E5CD-F6CF-4678-A446-0598A50ADFDE}" srcId="{E6524F36-C288-4473-9BBE-E4AF01AE8433}" destId="{F6C5B8E8-3721-4630-9A69-668C02A2375D}" srcOrd="0" destOrd="0" parTransId="{DDA35217-C54C-41ED-A34D-782FA0DF4C9C}" sibTransId="{DBAA6988-EE84-4493-A21A-2BA071B4C7FB}"/>
    <dgm:cxn modelId="{9A1470EC-E117-4467-8196-8C4EE1755A6A}" type="presOf" srcId="{D550A95E-09D3-4E21-AA43-3961FEBE2720}" destId="{08C4F298-3DF4-4F51-B00F-DEA1881D9972}" srcOrd="0" destOrd="0" presId="urn:microsoft.com/office/officeart/2005/8/layout/list1"/>
    <dgm:cxn modelId="{0FACA73E-49BB-4DD0-9FF7-01DD7322356E}" type="presParOf" srcId="{74DBA29A-7E23-4EFB-BC0B-2DCD37172D41}" destId="{CCCE19EC-6E50-48EF-BA41-BE208D5881FA}" srcOrd="0" destOrd="0" presId="urn:microsoft.com/office/officeart/2005/8/layout/list1"/>
    <dgm:cxn modelId="{D12E6B2A-2FB5-4D9E-98A1-C9F1F5EDDFFD}" type="presParOf" srcId="{CCCE19EC-6E50-48EF-BA41-BE208D5881FA}" destId="{0EA63C15-125B-49DE-9597-209DCFED20EF}" srcOrd="0" destOrd="0" presId="urn:microsoft.com/office/officeart/2005/8/layout/list1"/>
    <dgm:cxn modelId="{6B7E2E83-FC83-49AE-B901-4E6965B0C9C2}" type="presParOf" srcId="{CCCE19EC-6E50-48EF-BA41-BE208D5881FA}" destId="{32529342-6521-4AE3-89E8-239BE76F25D4}" srcOrd="1" destOrd="0" presId="urn:microsoft.com/office/officeart/2005/8/layout/list1"/>
    <dgm:cxn modelId="{814ED45E-7A71-44BE-9340-FB46D81E0A70}" type="presParOf" srcId="{74DBA29A-7E23-4EFB-BC0B-2DCD37172D41}" destId="{8C50AFDC-0363-498D-92E1-49F76E614575}" srcOrd="1" destOrd="0" presId="urn:microsoft.com/office/officeart/2005/8/layout/list1"/>
    <dgm:cxn modelId="{65D20B1B-76DF-4483-80B0-9C4529128BB5}" type="presParOf" srcId="{74DBA29A-7E23-4EFB-BC0B-2DCD37172D41}" destId="{08C4F298-3DF4-4F51-B00F-DEA1881D997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39DCB-89CB-43B7-B6F8-4671B2DD1700}">
      <dsp:nvSpPr>
        <dsp:cNvPr id="0" name=""/>
        <dsp:cNvSpPr/>
      </dsp:nvSpPr>
      <dsp:spPr>
        <a:xfrm>
          <a:off x="0" y="301401"/>
          <a:ext cx="7416824" cy="16503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628" tIns="416560" rIns="57562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数制标识：在数字后加一个字母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(B,D,O,H)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各种进制间转换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01401"/>
        <a:ext cx="7416824" cy="1650330"/>
      </dsp:txXfrm>
    </dsp:sp>
    <dsp:sp modelId="{024544F8-7999-4449-901E-D665830229C0}">
      <dsp:nvSpPr>
        <dsp:cNvPr id="0" name=""/>
        <dsp:cNvSpPr/>
      </dsp:nvSpPr>
      <dsp:spPr>
        <a:xfrm>
          <a:off x="370841" y="6201"/>
          <a:ext cx="587589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37" tIns="0" rIns="19623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本节主要进行回顾和复习</a:t>
          </a:r>
          <a:r>
            <a:rPr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《</a:t>
          </a: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数字逻辑</a:t>
          </a:r>
          <a:r>
            <a:rPr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》</a:t>
          </a: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中讲过的内容</a:t>
          </a:r>
        </a:p>
      </dsp:txBody>
      <dsp:txXfrm>
        <a:off x="399662" y="35022"/>
        <a:ext cx="5818255" cy="5327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5BB0F-D168-4A51-809C-101A9200493E}">
      <dsp:nvSpPr>
        <dsp:cNvPr id="0" name=""/>
        <dsp:cNvSpPr/>
      </dsp:nvSpPr>
      <dsp:spPr>
        <a:xfrm>
          <a:off x="0" y="619195"/>
          <a:ext cx="7677150" cy="335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583184" rIns="360000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规定了浮点数的表示格式、运算规则</a:t>
          </a:r>
          <a:endParaRPr lang="en-US" altLang="zh-CN" sz="28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规定了单精度</a:t>
          </a:r>
          <a:r>
            <a: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(32)</a:t>
          </a: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和双精度</a:t>
          </a:r>
          <a:r>
            <a: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(64)</a:t>
          </a: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的基本格式</a:t>
          </a:r>
          <a:endParaRPr lang="en-US" altLang="zh-CN" sz="28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尾数用原码</a:t>
          </a: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，</a:t>
          </a:r>
          <a:r>
            <a:rPr lang="zh-CN" altLang="en-US" sz="28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指数用移码</a:t>
          </a:r>
          <a:r>
            <a: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(</a:t>
          </a: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便于</a:t>
          </a:r>
          <a:r>
            <a:rPr lang="zh-CN" altLang="en-US" sz="2800" kern="12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对阶和比较</a:t>
          </a:r>
          <a:r>
            <a: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)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基数</a:t>
          </a:r>
          <a:r>
            <a:rPr lang="en-US" altLang="zh-CN" sz="2800" i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R</a:t>
          </a:r>
          <a:r>
            <a: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=2</a:t>
          </a: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，采用隐含方式表示</a:t>
          </a:r>
          <a:endParaRPr lang="en-US" altLang="zh-CN" sz="28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619195"/>
        <a:ext cx="7677150" cy="3351600"/>
      </dsp:txXfrm>
    </dsp:sp>
    <dsp:sp modelId="{702A2FA1-71A2-4748-BB34-2E1434AEB6B2}">
      <dsp:nvSpPr>
        <dsp:cNvPr id="0" name=""/>
        <dsp:cNvSpPr/>
      </dsp:nvSpPr>
      <dsp:spPr>
        <a:xfrm>
          <a:off x="383857" y="205915"/>
          <a:ext cx="5374005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IEEE754 </a:t>
          </a:r>
          <a:r>
            <a:rPr lang="zh-CN" altLang="en-US" sz="28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标准</a:t>
          </a:r>
          <a:endParaRPr lang="zh-CN" altLang="en-US" sz="2800" b="1" kern="1200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4206" y="246264"/>
        <a:ext cx="5293307" cy="74586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CB212-0A6B-4605-AC6C-F1B2D9B4D626}">
      <dsp:nvSpPr>
        <dsp:cNvPr id="0" name=""/>
        <dsp:cNvSpPr/>
      </dsp:nvSpPr>
      <dsp:spPr>
        <a:xfrm>
          <a:off x="0" y="265719"/>
          <a:ext cx="5112568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6792" tIns="354076" rIns="39679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更大的数据范围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从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位 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 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11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位</a:t>
          </a:r>
          <a:endParaRPr lang="en-US" altLang="zh-CN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更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高</a:t>
          </a:r>
          <a:r>
            <a:rPr lang="zh-CN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的数据精度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M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从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23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位 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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52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位</a:t>
          </a:r>
        </a:p>
      </dsp:txBody>
      <dsp:txXfrm>
        <a:off x="0" y="265719"/>
        <a:ext cx="5112568" cy="1231650"/>
      </dsp:txXfrm>
    </dsp:sp>
    <dsp:sp modelId="{AFB19D04-C2F1-429C-AB31-3E81AD7FFAD5}">
      <dsp:nvSpPr>
        <dsp:cNvPr id="0" name=""/>
        <dsp:cNvSpPr/>
      </dsp:nvSpPr>
      <dsp:spPr>
        <a:xfrm>
          <a:off x="255628" y="14799"/>
          <a:ext cx="3578797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270" tIns="0" rIns="13527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与</a:t>
          </a:r>
          <a:r>
            <a:rPr lang="en-US" altLang="zh-CN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32</a:t>
          </a:r>
          <a:r>
            <a:rPr lang="zh-CN" altLang="en-US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位单精度数据相比</a:t>
          </a:r>
          <a:r>
            <a:rPr lang="zh-CN" altLang="zh-CN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　 　</a:t>
          </a:r>
          <a:endParaRPr lang="zh-CN" altLang="en-US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0126" y="39297"/>
        <a:ext cx="3529801" cy="45284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0ACC5-4749-45E1-AFF9-81ACD126C5CA}">
      <dsp:nvSpPr>
        <dsp:cNvPr id="0" name=""/>
        <dsp:cNvSpPr/>
      </dsp:nvSpPr>
      <dsp:spPr>
        <a:xfrm>
          <a:off x="0" y="399168"/>
          <a:ext cx="3659187" cy="1403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562356" rIns="1080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zh-CN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个字节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存放一个</a:t>
          </a: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十进制数位或符号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需要给出起始位置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位数（串的长度）</a:t>
          </a:r>
        </a:p>
      </dsp:txBody>
      <dsp:txXfrm>
        <a:off x="0" y="399168"/>
        <a:ext cx="3659187" cy="1403325"/>
      </dsp:txXfrm>
    </dsp:sp>
    <dsp:sp modelId="{7C51E638-ED76-4CCF-96A7-0906C848B437}">
      <dsp:nvSpPr>
        <dsp:cNvPr id="0" name=""/>
        <dsp:cNvSpPr/>
      </dsp:nvSpPr>
      <dsp:spPr>
        <a:xfrm>
          <a:off x="182959" y="648"/>
          <a:ext cx="2561430" cy="79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字符串形式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1867" y="39556"/>
        <a:ext cx="2483614" cy="719224"/>
      </dsp:txXfrm>
    </dsp:sp>
    <dsp:sp modelId="{35447983-E835-4DCE-9A97-26A957554F17}">
      <dsp:nvSpPr>
        <dsp:cNvPr id="0" name=""/>
        <dsp:cNvSpPr/>
      </dsp:nvSpPr>
      <dsp:spPr>
        <a:xfrm>
          <a:off x="0" y="2346813"/>
          <a:ext cx="3659187" cy="1743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562356" rIns="1080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zh-CN" sz="16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6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个字节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存放</a:t>
          </a:r>
          <a:r>
            <a:rPr lang="zh-CN" altLang="en-US" sz="16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两个十进制的数位</a:t>
          </a:r>
          <a:endParaRPr lang="zh-CN" altLang="en-US" sz="1600" b="1" kern="1200" dirty="0">
            <a:solidFill>
              <a:srgbClr val="C0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广泛采用的较为理想的方法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方式：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BCD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码或数值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ASCII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码低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位</a:t>
          </a:r>
        </a:p>
      </dsp:txBody>
      <dsp:txXfrm>
        <a:off x="0" y="2346813"/>
        <a:ext cx="3659187" cy="1743525"/>
      </dsp:txXfrm>
    </dsp:sp>
    <dsp:sp modelId="{9EFF4F40-A288-4DE2-9912-B1B674A26D72}">
      <dsp:nvSpPr>
        <dsp:cNvPr id="0" name=""/>
        <dsp:cNvSpPr/>
      </dsp:nvSpPr>
      <dsp:spPr>
        <a:xfrm>
          <a:off x="182959" y="1948293"/>
          <a:ext cx="2561430" cy="79704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压缩的十进制数串形式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1867" y="1987201"/>
        <a:ext cx="2483614" cy="7192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2FFBA-6810-41BF-B0D0-EB10568EFDB6}">
      <dsp:nvSpPr>
        <dsp:cNvPr id="0" name=""/>
        <dsp:cNvSpPr/>
      </dsp:nvSpPr>
      <dsp:spPr>
        <a:xfrm>
          <a:off x="0" y="368005"/>
          <a:ext cx="7677150" cy="97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16560" rIns="59583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0111 0100 0101 0110</a:t>
          </a:r>
        </a:p>
      </dsp:txBody>
      <dsp:txXfrm>
        <a:off x="0" y="368005"/>
        <a:ext cx="7677150" cy="976500"/>
      </dsp:txXfrm>
    </dsp:sp>
    <dsp:sp modelId="{2E6EAE90-D847-4989-966C-8CD10FA16F32}">
      <dsp:nvSpPr>
        <dsp:cNvPr id="0" name=""/>
        <dsp:cNvSpPr/>
      </dsp:nvSpPr>
      <dsp:spPr>
        <a:xfrm>
          <a:off x="383857" y="72805"/>
          <a:ext cx="5374005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8421</a:t>
          </a: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码表示</a:t>
          </a:r>
        </a:p>
      </dsp:txBody>
      <dsp:txXfrm>
        <a:off x="412678" y="101626"/>
        <a:ext cx="5316363" cy="532758"/>
      </dsp:txXfrm>
    </dsp:sp>
    <dsp:sp modelId="{496A700E-8A0D-44A3-B63C-57B262338102}">
      <dsp:nvSpPr>
        <dsp:cNvPr id="0" name=""/>
        <dsp:cNvSpPr/>
      </dsp:nvSpPr>
      <dsp:spPr>
        <a:xfrm>
          <a:off x="0" y="1747706"/>
          <a:ext cx="7677150" cy="97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16560" rIns="59583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1010 0100 1000 1001</a:t>
          </a:r>
        </a:p>
      </dsp:txBody>
      <dsp:txXfrm>
        <a:off x="0" y="1747706"/>
        <a:ext cx="7677150" cy="976500"/>
      </dsp:txXfrm>
    </dsp:sp>
    <dsp:sp modelId="{305C2DE0-2555-497F-9097-E0114609E268}">
      <dsp:nvSpPr>
        <dsp:cNvPr id="0" name=""/>
        <dsp:cNvSpPr/>
      </dsp:nvSpPr>
      <dsp:spPr>
        <a:xfrm>
          <a:off x="383857" y="1452506"/>
          <a:ext cx="5374005" cy="590400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5421</a:t>
          </a:r>
          <a:r>
            <a:rPr lang="zh-CN" alt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码表示</a:t>
          </a:r>
          <a:endParaRPr lang="en-US" altLang="zh-C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412678" y="1481327"/>
        <a:ext cx="5316363" cy="532758"/>
      </dsp:txXfrm>
    </dsp:sp>
    <dsp:sp modelId="{71DC04A9-420C-4DF9-A2FC-34C8AF87C980}">
      <dsp:nvSpPr>
        <dsp:cNvPr id="0" name=""/>
        <dsp:cNvSpPr/>
      </dsp:nvSpPr>
      <dsp:spPr>
        <a:xfrm>
          <a:off x="0" y="3127406"/>
          <a:ext cx="7677150" cy="97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16560" rIns="59583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1000 0110 1110 1010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127406"/>
        <a:ext cx="7677150" cy="976500"/>
      </dsp:txXfrm>
    </dsp:sp>
    <dsp:sp modelId="{A90C5094-3219-4F6D-9343-5FE2C35B9B86}">
      <dsp:nvSpPr>
        <dsp:cNvPr id="0" name=""/>
        <dsp:cNvSpPr/>
      </dsp:nvSpPr>
      <dsp:spPr>
        <a:xfrm>
          <a:off x="383857" y="2832206"/>
          <a:ext cx="5374005" cy="59040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格雷码表示</a:t>
          </a:r>
          <a:endParaRPr lang="en-US" altLang="zh-C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2678" y="2861027"/>
        <a:ext cx="5316363" cy="53275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AAB54-9B5F-4630-AA0D-6A837EEB5526}">
      <dsp:nvSpPr>
        <dsp:cNvPr id="0" name=""/>
        <dsp:cNvSpPr/>
      </dsp:nvSpPr>
      <dsp:spPr>
        <a:xfrm>
          <a:off x="0" y="355280"/>
          <a:ext cx="7848872" cy="11410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479044" rIns="72000" bIns="170688" numCol="1" spcCol="1270" anchor="t" anchorCtr="0">
          <a:noAutofit/>
        </a:bodyPr>
        <a:lstStyle/>
        <a:p>
          <a:pPr marL="228600" lvl="1" indent="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在机器内存放的正负号用</a:t>
          </a: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0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或</a:t>
          </a: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数码化的数称为机器数</a:t>
          </a:r>
        </a:p>
      </dsp:txBody>
      <dsp:txXfrm>
        <a:off x="0" y="355280"/>
        <a:ext cx="7848872" cy="1141087"/>
      </dsp:txXfrm>
    </dsp:sp>
    <dsp:sp modelId="{167A0D8E-8B90-4BD6-B5B7-8C62BABD3D2B}">
      <dsp:nvSpPr>
        <dsp:cNvPr id="0" name=""/>
        <dsp:cNvSpPr/>
      </dsp:nvSpPr>
      <dsp:spPr>
        <a:xfrm>
          <a:off x="392443" y="15800"/>
          <a:ext cx="5494210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机器数</a:t>
          </a:r>
        </a:p>
      </dsp:txBody>
      <dsp:txXfrm>
        <a:off x="425587" y="48944"/>
        <a:ext cx="5427922" cy="61267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AAB54-9B5F-4630-AA0D-6A837EEB5526}">
      <dsp:nvSpPr>
        <dsp:cNvPr id="0" name=""/>
        <dsp:cNvSpPr/>
      </dsp:nvSpPr>
      <dsp:spPr>
        <a:xfrm>
          <a:off x="0" y="355280"/>
          <a:ext cx="7848872" cy="11410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479044" rIns="72000" bIns="170688" numCol="1" spcCol="1270" anchor="t" anchorCtr="0">
          <a:noAutofit/>
        </a:bodyPr>
        <a:lstStyle/>
        <a:p>
          <a:pPr marL="228600" lvl="1" indent="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与机器数对应的由正负号表示的数称为机器数的真值</a:t>
          </a:r>
        </a:p>
      </dsp:txBody>
      <dsp:txXfrm>
        <a:off x="0" y="355280"/>
        <a:ext cx="7848872" cy="1141087"/>
      </dsp:txXfrm>
    </dsp:sp>
    <dsp:sp modelId="{167A0D8E-8B90-4BD6-B5B7-8C62BABD3D2B}">
      <dsp:nvSpPr>
        <dsp:cNvPr id="0" name=""/>
        <dsp:cNvSpPr/>
      </dsp:nvSpPr>
      <dsp:spPr>
        <a:xfrm>
          <a:off x="392443" y="15800"/>
          <a:ext cx="5494210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真值</a:t>
          </a:r>
        </a:p>
      </dsp:txBody>
      <dsp:txXfrm>
        <a:off x="425587" y="48944"/>
        <a:ext cx="5427922" cy="61267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760FE-450C-4195-A08F-F3F15B0AB9FC}">
      <dsp:nvSpPr>
        <dsp:cNvPr id="0" name=""/>
        <dsp:cNvSpPr/>
      </dsp:nvSpPr>
      <dsp:spPr>
        <a:xfrm>
          <a:off x="5188" y="507151"/>
          <a:ext cx="2241116" cy="228208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0" kern="1200" dirty="0">
              <a:latin typeface="微软雅黑" pitchFamily="34" charset="-122"/>
              <a:ea typeface="微软雅黑" pitchFamily="34" charset="-122"/>
            </a:rPr>
            <a:t>一个二进制数同时包含符号和数值两部分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0" kern="1200" dirty="0">
              <a:latin typeface="微软雅黑" pitchFamily="34" charset="-122"/>
              <a:ea typeface="微软雅黑" pitchFamily="34" charset="-122"/>
            </a:rPr>
            <a:t>用最高位表示符号，其余位表示数值</a:t>
          </a:r>
        </a:p>
      </dsp:txBody>
      <dsp:txXfrm>
        <a:off x="57700" y="559663"/>
        <a:ext cx="2136092" cy="2229570"/>
      </dsp:txXfrm>
    </dsp:sp>
    <dsp:sp modelId="{E7761A59-F580-4932-88D6-DCD5584248A5}">
      <dsp:nvSpPr>
        <dsp:cNvPr id="0" name=""/>
        <dsp:cNvSpPr/>
      </dsp:nvSpPr>
      <dsp:spPr>
        <a:xfrm>
          <a:off x="5188" y="2771441"/>
          <a:ext cx="2241116" cy="7193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rPr>
            <a:t>原码</a:t>
          </a:r>
        </a:p>
      </dsp:txBody>
      <dsp:txXfrm>
        <a:off x="5188" y="2771441"/>
        <a:ext cx="1578250" cy="719366"/>
      </dsp:txXfrm>
    </dsp:sp>
    <dsp:sp modelId="{5F77282B-69B1-41F8-AD68-11328A87C048}">
      <dsp:nvSpPr>
        <dsp:cNvPr id="0" name=""/>
        <dsp:cNvSpPr/>
      </dsp:nvSpPr>
      <dsp:spPr>
        <a:xfrm>
          <a:off x="1646837" y="2885706"/>
          <a:ext cx="784390" cy="784390"/>
        </a:xfrm>
        <a:prstGeom prst="ellipse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CFB37-1B06-43FB-8BE4-9191617D8225}">
      <dsp:nvSpPr>
        <dsp:cNvPr id="0" name=""/>
        <dsp:cNvSpPr/>
      </dsp:nvSpPr>
      <dsp:spPr>
        <a:xfrm>
          <a:off x="2625555" y="507151"/>
          <a:ext cx="2241116" cy="228208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正数：</a:t>
          </a: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与原码相同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负数：</a:t>
          </a:r>
          <a:r>
            <a:rPr lang="zh-CN" altLang="en-US" sz="16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除了符号位外，其余各位按位取反</a:t>
          </a:r>
          <a:endParaRPr lang="en-US" altLang="zh-CN" sz="1600" b="1" kern="1200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78067" y="559663"/>
        <a:ext cx="2136092" cy="2229570"/>
      </dsp:txXfrm>
    </dsp:sp>
    <dsp:sp modelId="{D844BBDB-EF5C-478B-B337-C62F7F01EE48}">
      <dsp:nvSpPr>
        <dsp:cNvPr id="0" name=""/>
        <dsp:cNvSpPr/>
      </dsp:nvSpPr>
      <dsp:spPr>
        <a:xfrm>
          <a:off x="2625555" y="2771441"/>
          <a:ext cx="2241116" cy="719366"/>
        </a:xfrm>
        <a:prstGeom prst="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rPr>
            <a:t>反码</a:t>
          </a:r>
          <a:endParaRPr lang="zh-CN" altLang="en-US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2625555" y="2771441"/>
        <a:ext cx="1578250" cy="719366"/>
      </dsp:txXfrm>
    </dsp:sp>
    <dsp:sp modelId="{3DBA3064-7B5E-42C9-BBC5-3F988D1CA801}">
      <dsp:nvSpPr>
        <dsp:cNvPr id="0" name=""/>
        <dsp:cNvSpPr/>
      </dsp:nvSpPr>
      <dsp:spPr>
        <a:xfrm>
          <a:off x="4267203" y="2885706"/>
          <a:ext cx="784390" cy="784390"/>
        </a:xfrm>
        <a:prstGeom prst="ellipse">
          <a:avLst/>
        </a:prstGeom>
        <a:solidFill>
          <a:schemeClr val="accent5">
            <a:tint val="40000"/>
            <a:alpha val="90000"/>
            <a:hueOff val="-1894363"/>
            <a:satOff val="-6849"/>
            <a:lumOff val="462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2EC50D-7C0C-42F9-A1FB-3635D286122C}">
      <dsp:nvSpPr>
        <dsp:cNvPr id="0" name=""/>
        <dsp:cNvSpPr/>
      </dsp:nvSpPr>
      <dsp:spPr>
        <a:xfrm>
          <a:off x="5245922" y="507151"/>
          <a:ext cx="2241116" cy="228208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正数：</a:t>
          </a: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与原码相同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负数：</a:t>
          </a:r>
          <a:r>
            <a:rPr lang="zh-CN" altLang="en-US" sz="16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反码加</a:t>
          </a:r>
          <a:r>
            <a:rPr lang="en-US" altLang="zh-CN" sz="16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 </a:t>
          </a:r>
        </a:p>
      </dsp:txBody>
      <dsp:txXfrm>
        <a:off x="5298434" y="559663"/>
        <a:ext cx="2136092" cy="2229570"/>
      </dsp:txXfrm>
    </dsp:sp>
    <dsp:sp modelId="{D5DCB8D5-00B8-450D-BBA5-68B7E626BC9D}">
      <dsp:nvSpPr>
        <dsp:cNvPr id="0" name=""/>
        <dsp:cNvSpPr/>
      </dsp:nvSpPr>
      <dsp:spPr>
        <a:xfrm>
          <a:off x="5245922" y="2771441"/>
          <a:ext cx="2241116" cy="719366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rPr>
            <a:t>补码</a:t>
          </a:r>
          <a:endParaRPr lang="en-US" altLang="zh-CN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5245922" y="2771441"/>
        <a:ext cx="1578250" cy="719366"/>
      </dsp:txXfrm>
    </dsp:sp>
    <dsp:sp modelId="{02E60251-8455-4F08-8E4A-47831B53F993}">
      <dsp:nvSpPr>
        <dsp:cNvPr id="0" name=""/>
        <dsp:cNvSpPr/>
      </dsp:nvSpPr>
      <dsp:spPr>
        <a:xfrm>
          <a:off x="6887570" y="2885706"/>
          <a:ext cx="784390" cy="784390"/>
        </a:xfrm>
        <a:prstGeom prst="ellipse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27CAA-5278-4ED2-B7D1-EF3EC20384CC}">
      <dsp:nvSpPr>
        <dsp:cNvPr id="0" name=""/>
        <dsp:cNvSpPr/>
      </dsp:nvSpPr>
      <dsp:spPr>
        <a:xfrm rot="5400000">
          <a:off x="3192112" y="78408"/>
          <a:ext cx="1176646" cy="102368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二</a:t>
          </a:r>
          <a:b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进制</a:t>
          </a:r>
        </a:p>
      </dsp:txBody>
      <dsp:txXfrm rot="-5400000">
        <a:off x="3428118" y="185287"/>
        <a:ext cx="704634" cy="809924"/>
      </dsp:txXfrm>
    </dsp:sp>
    <dsp:sp modelId="{C498D3A5-D42E-413F-B6D6-988EC0E3D446}">
      <dsp:nvSpPr>
        <dsp:cNvPr id="0" name=""/>
        <dsp:cNvSpPr/>
      </dsp:nvSpPr>
      <dsp:spPr>
        <a:xfrm>
          <a:off x="4363318" y="237255"/>
          <a:ext cx="2593380" cy="705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计算机内部存储、传输、运算用（计算机只能识别二进制数）</a:t>
          </a:r>
        </a:p>
      </dsp:txBody>
      <dsp:txXfrm>
        <a:off x="4363318" y="237255"/>
        <a:ext cx="2593380" cy="705987"/>
      </dsp:txXfrm>
    </dsp:sp>
    <dsp:sp modelId="{C3E29C1E-933F-4EDB-B074-F4F3B479DC6B}">
      <dsp:nvSpPr>
        <dsp:cNvPr id="0" name=""/>
        <dsp:cNvSpPr/>
      </dsp:nvSpPr>
      <dsp:spPr>
        <a:xfrm rot="5400000">
          <a:off x="2086535" y="78408"/>
          <a:ext cx="1176646" cy="102368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472651"/>
            <a:satOff val="-2539"/>
            <a:lumOff val="86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b="1" kern="120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2322541" y="185287"/>
        <a:ext cx="704634" cy="809924"/>
      </dsp:txXfrm>
    </dsp:sp>
    <dsp:sp modelId="{4341C138-94EA-4C53-B972-FFAA07861753}">
      <dsp:nvSpPr>
        <dsp:cNvPr id="0" name=""/>
        <dsp:cNvSpPr/>
      </dsp:nvSpPr>
      <dsp:spPr>
        <a:xfrm rot="5400000">
          <a:off x="2659129" y="1077145"/>
          <a:ext cx="1176646" cy="102368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945302"/>
            <a:satOff val="-5077"/>
            <a:lumOff val="173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八</a:t>
          </a:r>
          <a:b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进制 </a:t>
          </a:r>
        </a:p>
      </dsp:txBody>
      <dsp:txXfrm rot="-5400000">
        <a:off x="2895135" y="1184024"/>
        <a:ext cx="704634" cy="809924"/>
      </dsp:txXfrm>
    </dsp:sp>
    <dsp:sp modelId="{228B28F8-10A2-4590-B560-3BCC83CD3868}">
      <dsp:nvSpPr>
        <dsp:cNvPr id="0" name=""/>
        <dsp:cNvSpPr/>
      </dsp:nvSpPr>
      <dsp:spPr>
        <a:xfrm>
          <a:off x="1720611" y="1235993"/>
          <a:ext cx="1270778" cy="705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238D7-E560-46C2-9546-1688895B737C}">
      <dsp:nvSpPr>
        <dsp:cNvPr id="0" name=""/>
        <dsp:cNvSpPr/>
      </dsp:nvSpPr>
      <dsp:spPr>
        <a:xfrm rot="5400000">
          <a:off x="3764706" y="1077145"/>
          <a:ext cx="1176646" cy="102368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417953"/>
            <a:satOff val="-7616"/>
            <a:lumOff val="260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b="1" kern="120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4000712" y="1184024"/>
        <a:ext cx="704634" cy="809924"/>
      </dsp:txXfrm>
    </dsp:sp>
    <dsp:sp modelId="{3226F80F-8296-4469-A8A8-4E62975D69F0}">
      <dsp:nvSpPr>
        <dsp:cNvPr id="0" name=""/>
        <dsp:cNvSpPr/>
      </dsp:nvSpPr>
      <dsp:spPr>
        <a:xfrm rot="5400000">
          <a:off x="3248107" y="2075883"/>
          <a:ext cx="1176646" cy="102368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890604"/>
            <a:satOff val="-10154"/>
            <a:lumOff val="34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十六进制</a:t>
          </a:r>
        </a:p>
      </dsp:txBody>
      <dsp:txXfrm rot="-5400000">
        <a:off x="3484113" y="2182762"/>
        <a:ext cx="704634" cy="809924"/>
      </dsp:txXfrm>
    </dsp:sp>
    <dsp:sp modelId="{D06D25FD-46C7-417E-9AB9-816122A51826}">
      <dsp:nvSpPr>
        <dsp:cNvPr id="0" name=""/>
        <dsp:cNvSpPr/>
      </dsp:nvSpPr>
      <dsp:spPr>
        <a:xfrm>
          <a:off x="4443285" y="2234730"/>
          <a:ext cx="2369399" cy="705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solidFill>
                <a:srgbClr val="48AAA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八进制和十六进制：为简化二进制书写而设，常在汇编语言程序中使用。</a:t>
          </a:r>
        </a:p>
      </dsp:txBody>
      <dsp:txXfrm>
        <a:off x="4443285" y="2234730"/>
        <a:ext cx="2369399" cy="705987"/>
      </dsp:txXfrm>
    </dsp:sp>
    <dsp:sp modelId="{08478FD2-BC22-4B8C-9006-A906A705D74D}">
      <dsp:nvSpPr>
        <dsp:cNvPr id="0" name=""/>
        <dsp:cNvSpPr/>
      </dsp:nvSpPr>
      <dsp:spPr>
        <a:xfrm rot="5400000">
          <a:off x="2142530" y="2075883"/>
          <a:ext cx="1176646" cy="102368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2363255"/>
            <a:satOff val="-12693"/>
            <a:lumOff val="434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b="1" kern="120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2378536" y="2182762"/>
        <a:ext cx="704634" cy="809924"/>
      </dsp:txXfrm>
    </dsp:sp>
    <dsp:sp modelId="{48A9D662-0D94-4550-B76C-AB48A6917BDD}">
      <dsp:nvSpPr>
        <dsp:cNvPr id="0" name=""/>
        <dsp:cNvSpPr/>
      </dsp:nvSpPr>
      <dsp:spPr>
        <a:xfrm rot="5400000">
          <a:off x="2692799" y="3074621"/>
          <a:ext cx="1176646" cy="102368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2835906"/>
            <a:satOff val="-15231"/>
            <a:lumOff val="521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十</a:t>
          </a:r>
          <a:b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进制</a:t>
          </a:r>
        </a:p>
      </dsp:txBody>
      <dsp:txXfrm rot="-5400000">
        <a:off x="2928805" y="3181500"/>
        <a:ext cx="704634" cy="809924"/>
      </dsp:txXfrm>
    </dsp:sp>
    <dsp:sp modelId="{5B282E0A-9BDA-4294-BAAB-122503889CC1}">
      <dsp:nvSpPr>
        <dsp:cNvPr id="0" name=""/>
        <dsp:cNvSpPr/>
      </dsp:nvSpPr>
      <dsp:spPr>
        <a:xfrm>
          <a:off x="43927" y="3233468"/>
          <a:ext cx="2607916" cy="705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solidFill>
                <a:srgbClr val="68B89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人们习惯使用的数制表示形式</a:t>
          </a:r>
          <a:endParaRPr lang="en-US" altLang="zh-CN" sz="1400" b="1" kern="1200" dirty="0">
            <a:solidFill>
              <a:srgbClr val="68B89A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solidFill>
                <a:srgbClr val="68B89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输入输出及程序中广泛采用</a:t>
          </a:r>
        </a:p>
      </dsp:txBody>
      <dsp:txXfrm>
        <a:off x="43927" y="3233468"/>
        <a:ext cx="2607916" cy="705987"/>
      </dsp:txXfrm>
    </dsp:sp>
    <dsp:sp modelId="{22FC879E-118F-4C29-933E-D88D55F18F5C}">
      <dsp:nvSpPr>
        <dsp:cNvPr id="0" name=""/>
        <dsp:cNvSpPr/>
      </dsp:nvSpPr>
      <dsp:spPr>
        <a:xfrm rot="5400000">
          <a:off x="3787423" y="3074621"/>
          <a:ext cx="1176646" cy="102368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b="1" kern="120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4023429" y="3181500"/>
        <a:ext cx="704634" cy="8099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E6276-2271-4652-8B30-6044B538BA83}">
      <dsp:nvSpPr>
        <dsp:cNvPr id="0" name=""/>
        <dsp:cNvSpPr/>
      </dsp:nvSpPr>
      <dsp:spPr>
        <a:xfrm>
          <a:off x="0" y="777686"/>
          <a:ext cx="7128792" cy="1036915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D6F56-CC9F-472C-9041-680042FA60AB}">
      <dsp:nvSpPr>
        <dsp:cNvPr id="0" name=""/>
        <dsp:cNvSpPr/>
      </dsp:nvSpPr>
      <dsp:spPr>
        <a:xfrm>
          <a:off x="2819" y="0"/>
          <a:ext cx="1232744" cy="103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数据格式</a:t>
          </a:r>
          <a:endParaRPr lang="zh-CN" altLang="en-US" sz="1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19" y="0"/>
        <a:ext cx="1232744" cy="1036915"/>
      </dsp:txXfrm>
    </dsp:sp>
    <dsp:sp modelId="{10A022D4-B118-47C6-8F7A-F2E1E2D5B0C0}">
      <dsp:nvSpPr>
        <dsp:cNvPr id="0" name=""/>
        <dsp:cNvSpPr/>
      </dsp:nvSpPr>
      <dsp:spPr>
        <a:xfrm>
          <a:off x="489577" y="1166529"/>
          <a:ext cx="259228" cy="2592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19C34-D9FA-4F10-B406-0F2C22F90D67}">
      <dsp:nvSpPr>
        <dsp:cNvPr id="0" name=""/>
        <dsp:cNvSpPr/>
      </dsp:nvSpPr>
      <dsp:spPr>
        <a:xfrm>
          <a:off x="1297201" y="1555372"/>
          <a:ext cx="1232744" cy="103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数的机器码表示</a:t>
          </a:r>
        </a:p>
      </dsp:txBody>
      <dsp:txXfrm>
        <a:off x="1297201" y="1555372"/>
        <a:ext cx="1232744" cy="1036915"/>
      </dsp:txXfrm>
    </dsp:sp>
    <dsp:sp modelId="{955655F4-F0A6-4FB3-84BB-4AF36F864F78}">
      <dsp:nvSpPr>
        <dsp:cNvPr id="0" name=""/>
        <dsp:cNvSpPr/>
      </dsp:nvSpPr>
      <dsp:spPr>
        <a:xfrm>
          <a:off x="1783959" y="1166529"/>
          <a:ext cx="259228" cy="259228"/>
        </a:xfrm>
        <a:prstGeom prst="ellipse">
          <a:avLst/>
        </a:prstGeom>
        <a:solidFill>
          <a:srgbClr val="C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8E255-C231-4A52-A681-56F862980081}">
      <dsp:nvSpPr>
        <dsp:cNvPr id="0" name=""/>
        <dsp:cNvSpPr/>
      </dsp:nvSpPr>
      <dsp:spPr>
        <a:xfrm>
          <a:off x="2591583" y="0"/>
          <a:ext cx="1232744" cy="103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字符与字符串的表示方法</a:t>
          </a:r>
          <a:endParaRPr lang="en-US" altLang="zh-CN" sz="1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2591583" y="0"/>
        <a:ext cx="1232744" cy="1036915"/>
      </dsp:txXfrm>
    </dsp:sp>
    <dsp:sp modelId="{0D261F33-24E1-4ACC-9830-E61995E3434B}">
      <dsp:nvSpPr>
        <dsp:cNvPr id="0" name=""/>
        <dsp:cNvSpPr/>
      </dsp:nvSpPr>
      <dsp:spPr>
        <a:xfrm>
          <a:off x="3078342" y="1166529"/>
          <a:ext cx="259228" cy="259228"/>
        </a:xfrm>
        <a:prstGeom prst="ellipse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48E99-766A-44E2-A172-4F89FD12F4A8}">
      <dsp:nvSpPr>
        <dsp:cNvPr id="0" name=""/>
        <dsp:cNvSpPr/>
      </dsp:nvSpPr>
      <dsp:spPr>
        <a:xfrm>
          <a:off x="3885966" y="1555372"/>
          <a:ext cx="1232744" cy="103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zh-CN" altLang="en-US" sz="14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汉字的表示方法</a:t>
          </a:r>
        </a:p>
      </dsp:txBody>
      <dsp:txXfrm>
        <a:off x="3885966" y="1555372"/>
        <a:ext cx="1232744" cy="1036915"/>
      </dsp:txXfrm>
    </dsp:sp>
    <dsp:sp modelId="{B0659FA3-CC7F-4FB0-A0A1-6C5965F9E2EC}">
      <dsp:nvSpPr>
        <dsp:cNvPr id="0" name=""/>
        <dsp:cNvSpPr/>
      </dsp:nvSpPr>
      <dsp:spPr>
        <a:xfrm>
          <a:off x="4372724" y="1166529"/>
          <a:ext cx="259228" cy="259228"/>
        </a:xfrm>
        <a:prstGeom prst="ellipse">
          <a:avLst/>
        </a:prstGeom>
        <a:solidFill>
          <a:schemeClr val="accent5">
            <a:hueOff val="-2481417"/>
            <a:satOff val="-13328"/>
            <a:lumOff val="455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D901C-331D-4F65-AA32-FF8D57DF934A}">
      <dsp:nvSpPr>
        <dsp:cNvPr id="0" name=""/>
        <dsp:cNvSpPr/>
      </dsp:nvSpPr>
      <dsp:spPr>
        <a:xfrm>
          <a:off x="5180348" y="0"/>
          <a:ext cx="1232744" cy="103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zh-CN" altLang="en-US" sz="14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校验码</a:t>
          </a:r>
        </a:p>
      </dsp:txBody>
      <dsp:txXfrm>
        <a:off x="5180348" y="0"/>
        <a:ext cx="1232744" cy="1036915"/>
      </dsp:txXfrm>
    </dsp:sp>
    <dsp:sp modelId="{363A180D-9029-4EFB-9C88-4FC2C17BD3A1}">
      <dsp:nvSpPr>
        <dsp:cNvPr id="0" name=""/>
        <dsp:cNvSpPr/>
      </dsp:nvSpPr>
      <dsp:spPr>
        <a:xfrm>
          <a:off x="5667106" y="1166529"/>
          <a:ext cx="259228" cy="259228"/>
        </a:xfrm>
        <a:prstGeom prst="ellipse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E04DA-17C6-4E3C-97F9-1AA7A942CE97}">
      <dsp:nvSpPr>
        <dsp:cNvPr id="0" name=""/>
        <dsp:cNvSpPr/>
      </dsp:nvSpPr>
      <dsp:spPr>
        <a:xfrm>
          <a:off x="0" y="341058"/>
          <a:ext cx="7677150" cy="2970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79044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用少量、简单的基本符号，选择合适的规则表示尽量多的信息，同时利于信息处理（速度、方便）</a:t>
          </a:r>
          <a:endParaRPr lang="en-US" altLang="zh-CN" sz="1800" b="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文字：</a:t>
          </a:r>
          <a:r>
            <a:rPr lang="en-US" altLang="zh-CN" sz="1800" b="1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ASCII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、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GB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、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Unicode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、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UTF-8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等</a:t>
          </a:r>
          <a:endParaRPr lang="en-US" altLang="zh-CN" sz="1800" b="1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声音：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MP3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、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FLAC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等</a:t>
          </a:r>
          <a:endParaRPr lang="en-US" altLang="zh-CN" sz="1800" b="1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图像：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JPG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、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PNG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、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GIF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、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TIFF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等</a:t>
          </a:r>
          <a:endParaRPr lang="en-US" altLang="zh-CN" sz="1800" b="1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视频：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H.264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、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H.265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等</a:t>
          </a:r>
          <a:endParaRPr lang="en-US" altLang="zh-CN" sz="1800" b="1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341058"/>
        <a:ext cx="7677150" cy="2970449"/>
      </dsp:txXfrm>
    </dsp:sp>
    <dsp:sp modelId="{70012DE8-4D12-4A64-A3E2-86A9EB84E159}">
      <dsp:nvSpPr>
        <dsp:cNvPr id="0" name=""/>
        <dsp:cNvSpPr/>
      </dsp:nvSpPr>
      <dsp:spPr>
        <a:xfrm>
          <a:off x="383857" y="1578"/>
          <a:ext cx="5374005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编码</a:t>
          </a:r>
          <a:endParaRPr lang="en-US" altLang="zh-C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417001" y="34722"/>
        <a:ext cx="5307717" cy="6126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BAC33B-2EEC-40AB-B9F9-B05ACBB0E23E}">
      <dsp:nvSpPr>
        <dsp:cNvPr id="0" name=""/>
        <dsp:cNvSpPr/>
      </dsp:nvSpPr>
      <dsp:spPr>
        <a:xfrm>
          <a:off x="0" y="296703"/>
          <a:ext cx="3659187" cy="374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00" tIns="354076" rIns="18000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由小到大依次为一、十、</a:t>
          </a:r>
          <a:r>
            <a:rPr lang="zh-CN" altLang="en-US" sz="17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廿</a:t>
          </a:r>
          <a:r>
            <a:rPr lang="en-US" altLang="zh-CN" sz="17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</a:t>
          </a:r>
          <a:r>
            <a:rPr lang="en-US" altLang="zh-CN" sz="1700" b="1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niàn</a:t>
          </a:r>
          <a:r>
            <a:rPr lang="en-US" altLang="zh-CN" sz="17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]</a:t>
          </a:r>
          <a:r>
            <a:rPr lang="zh-CN" altLang="en-US" sz="17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、卅</a:t>
          </a:r>
          <a:r>
            <a:rPr lang="en-US" altLang="zh-CN" sz="17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altLang="zh-CN" sz="1700" b="1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sà</a:t>
          </a:r>
          <a:r>
            <a:rPr lang="en-US" altLang="zh-CN" sz="17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r>
            <a:rPr lang="zh-CN" altLang="en-US" sz="17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、卌</a:t>
          </a:r>
          <a:r>
            <a:rPr lang="en-US" altLang="zh-CN" sz="17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altLang="zh-CN" sz="1700" b="1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xì</a:t>
          </a:r>
          <a:r>
            <a:rPr lang="en-US" altLang="zh-CN" sz="17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百、千</a:t>
          </a:r>
          <a:endParaRPr lang="en-US" altLang="zh-CN" sz="17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万亿（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10</a:t>
          </a:r>
          <a:r>
            <a:rPr lang="en-US" altLang="zh-CN" sz="1700" kern="12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8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）、兆（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10</a:t>
          </a:r>
          <a:r>
            <a:rPr lang="en-US" altLang="zh-CN" sz="1700" kern="12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12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）、京（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10</a:t>
          </a:r>
          <a:r>
            <a:rPr lang="en-US" altLang="zh-CN" sz="1700" kern="12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16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）、垓（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10</a:t>
          </a:r>
          <a:r>
            <a:rPr lang="en-US" altLang="zh-CN" sz="1700" kern="12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20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）、秭（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10</a:t>
          </a:r>
          <a:r>
            <a:rPr lang="en-US" altLang="zh-CN" sz="1700" kern="12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24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）</a:t>
          </a:r>
          <a14:m xmlns:a14="http://schemas.microsoft.com/office/drawing/2010/main">
            <m:oMath xmlns:m="http://schemas.openxmlformats.org/officeDocument/2006/math">
              <m:r>
                <a:rPr lang="en-US" altLang="zh-CN" sz="1700" i="1" kern="1200" dirty="0">
                  <a:latin typeface="Cambria Math" panose="02040503050406030204" pitchFamily="18" charset="0"/>
                  <a:cs typeface="+mn-ea"/>
                  <a:sym typeface="+mn-lt"/>
                </a:rPr>
                <m:t> </m:t>
              </m:r>
            </m:oMath>
          </a14:m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、穰、沟、涧、正、载</a:t>
          </a:r>
          <a:endParaRPr lang="en-US" altLang="zh-CN" sz="17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以上则为万进位。</a:t>
          </a:r>
          <a:endParaRPr lang="en-US" altLang="zh-CN" sz="17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此后随着佛教的传入，又增加了</a:t>
          </a:r>
          <a:r>
            <a:rPr lang="zh-CN" altLang="en-US" sz="17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极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、</a:t>
          </a:r>
          <a:r>
            <a:rPr lang="zh-CN" altLang="en-US" sz="17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恒河沙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、</a:t>
          </a:r>
          <a:r>
            <a:rPr lang="zh-CN" altLang="en-US" sz="17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阿僧只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、</a:t>
          </a:r>
          <a:r>
            <a:rPr lang="zh-CN" altLang="en-US" sz="17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那由他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、</a:t>
          </a:r>
          <a:r>
            <a:rPr lang="zh-CN" altLang="en-US" sz="17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不可思议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、</a:t>
          </a:r>
          <a:r>
            <a:rPr lang="zh-CN" altLang="en-US" sz="17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无量大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数等</a:t>
          </a:r>
          <a:endParaRPr lang="en-US" altLang="zh-CN" sz="17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0" y="296703"/>
        <a:ext cx="3659187" cy="3748500"/>
      </dsp:txXfrm>
    </dsp:sp>
    <dsp:sp modelId="{3E618F49-C9E0-4E9B-851E-8B36782CCFA6}">
      <dsp:nvSpPr>
        <dsp:cNvPr id="0" name=""/>
        <dsp:cNvSpPr/>
      </dsp:nvSpPr>
      <dsp:spPr>
        <a:xfrm>
          <a:off x="182959" y="45783"/>
          <a:ext cx="256143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传统计量单位</a:t>
          </a:r>
          <a:endParaRPr lang="zh-CN" altLang="en-US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7457" y="70281"/>
        <a:ext cx="2512434" cy="452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3DC6A-3180-49F8-A7AF-84BFD9A32916}">
      <dsp:nvSpPr>
        <dsp:cNvPr id="0" name=""/>
        <dsp:cNvSpPr/>
      </dsp:nvSpPr>
      <dsp:spPr>
        <a:xfrm>
          <a:off x="0" y="344831"/>
          <a:ext cx="7677150" cy="1918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437388" rIns="36000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0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定点</a:t>
          </a:r>
          <a:r>
            <a:rPr kumimoji="1" lang="zh-CN" altLang="en-US" sz="2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lt"/>
            </a:rPr>
            <a:t>：约定数据</a:t>
          </a:r>
          <a:r>
            <a:rPr kumimoji="1"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的</a:t>
          </a:r>
          <a:r>
            <a:rPr kumimoji="1" lang="zh-CN" altLang="en-US" sz="20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小数点位置固定</a:t>
          </a:r>
          <a:r>
            <a:rPr kumimoji="1"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不变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小数点不使用记号“ </a:t>
          </a:r>
          <a:r>
            <a:rPr kumimoji="1"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. </a:t>
          </a:r>
          <a:r>
            <a:rPr kumimoji="1"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”表示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原则上哪个位置均可，通常将数据表示成</a:t>
          </a:r>
          <a:r>
            <a:rPr kumimoji="1" lang="zh-CN" altLang="en-US" sz="2000" b="1" kern="1200" dirty="0">
              <a:solidFill>
                <a:srgbClr val="E1850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纯小数</a:t>
          </a:r>
          <a:r>
            <a:rPr kumimoji="1"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或</a:t>
          </a:r>
          <a:r>
            <a:rPr kumimoji="1" lang="zh-CN" altLang="en-US" sz="2000" b="1" kern="1200" dirty="0">
              <a:solidFill>
                <a:srgbClr val="E1850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纯整数</a:t>
          </a:r>
          <a:endParaRPr lang="zh-CN" altLang="en-US" sz="2000" kern="1200" dirty="0">
            <a:solidFill>
              <a:srgbClr val="E18506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0" y="344831"/>
        <a:ext cx="7677150" cy="1918350"/>
      </dsp:txXfrm>
    </dsp:sp>
    <dsp:sp modelId="{D2C16E88-6125-4EA0-86C1-70D22D2A779B}">
      <dsp:nvSpPr>
        <dsp:cNvPr id="0" name=""/>
        <dsp:cNvSpPr/>
      </dsp:nvSpPr>
      <dsp:spPr>
        <a:xfrm>
          <a:off x="383857" y="34871"/>
          <a:ext cx="5374005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定点数的表示方法</a:t>
          </a:r>
          <a:endParaRPr lang="zh-CN" alt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4119" y="65133"/>
        <a:ext cx="5313481" cy="559396"/>
      </dsp:txXfrm>
    </dsp:sp>
    <dsp:sp modelId="{606C27DB-98FD-45BD-AC21-564C78F173F9}">
      <dsp:nvSpPr>
        <dsp:cNvPr id="0" name=""/>
        <dsp:cNvSpPr/>
      </dsp:nvSpPr>
      <dsp:spPr>
        <a:xfrm>
          <a:off x="0" y="2686541"/>
          <a:ext cx="7677150" cy="1455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437388" rIns="36000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有符号数：</a:t>
          </a:r>
          <a:r>
            <a:rPr lang="zh-CN" altLang="en-US" sz="20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最高位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为符号位，</a:t>
          </a:r>
          <a:r>
            <a:rPr lang="en-US" altLang="zh-CN" sz="20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0</a:t>
          </a:r>
          <a:r>
            <a:rPr lang="en-US" altLang="zh-CN" sz="20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—</a:t>
          </a: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表示正数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，</a:t>
          </a:r>
          <a:r>
            <a:rPr lang="en-US" altLang="zh-CN" sz="20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</a:t>
          </a:r>
          <a:r>
            <a:rPr lang="en-US" altLang="zh-CN" sz="20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—</a:t>
          </a: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表示负数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无符号数：</a:t>
          </a:r>
          <a:r>
            <a:rPr lang="zh-CN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lt"/>
            </a:rPr>
            <a:t>无</a:t>
          </a:r>
          <a:r>
            <a:rPr lang="zh-CN" altLang="en-US" sz="2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lt"/>
            </a:rPr>
            <a:t>符号位</a:t>
          </a:r>
          <a:endParaRPr lang="zh-CN" altLang="en-US" sz="20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宋体" panose="02010600030101010101" pitchFamily="2" charset="-122"/>
          </a:endParaRPr>
        </a:p>
      </dsp:txBody>
      <dsp:txXfrm>
        <a:off x="0" y="2686541"/>
        <a:ext cx="7677150" cy="1455299"/>
      </dsp:txXfrm>
    </dsp:sp>
    <dsp:sp modelId="{95198621-5139-473C-A318-15D3977287A0}">
      <dsp:nvSpPr>
        <dsp:cNvPr id="0" name=""/>
        <dsp:cNvSpPr/>
      </dsp:nvSpPr>
      <dsp:spPr>
        <a:xfrm>
          <a:off x="383857" y="2376581"/>
          <a:ext cx="5374005" cy="61992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定点数如何表示有</a:t>
          </a:r>
          <a:r>
            <a:rPr lang="en-US" altLang="zh-CN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/</a:t>
          </a: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无符号数？</a:t>
          </a:r>
        </a:p>
      </dsp:txBody>
      <dsp:txXfrm>
        <a:off x="414119" y="2406843"/>
        <a:ext cx="5313481" cy="559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A5FF5-29D9-448F-ACCE-5231D250D55F}">
      <dsp:nvSpPr>
        <dsp:cNvPr id="0" name=""/>
        <dsp:cNvSpPr/>
      </dsp:nvSpPr>
      <dsp:spPr>
        <a:xfrm>
          <a:off x="0" y="326611"/>
          <a:ext cx="7730704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989" tIns="416560" rIns="59998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26611"/>
        <a:ext cx="7730704" cy="1890000"/>
      </dsp:txXfrm>
    </dsp:sp>
    <dsp:sp modelId="{FB9C732C-7331-470A-9689-558604EAF74F}">
      <dsp:nvSpPr>
        <dsp:cNvPr id="0" name=""/>
        <dsp:cNvSpPr/>
      </dsp:nvSpPr>
      <dsp:spPr>
        <a:xfrm>
          <a:off x="386535" y="31411"/>
          <a:ext cx="5411492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42" tIns="0" rIns="2045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16</a:t>
          </a: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位寄存器</a:t>
          </a:r>
        </a:p>
      </dsp:txBody>
      <dsp:txXfrm>
        <a:off x="415356" y="60232"/>
        <a:ext cx="5353850" cy="5327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4F298-3DF4-4F51-B00F-DEA1881D9972}">
      <dsp:nvSpPr>
        <dsp:cNvPr id="0" name=""/>
        <dsp:cNvSpPr/>
      </dsp:nvSpPr>
      <dsp:spPr>
        <a:xfrm>
          <a:off x="0" y="488743"/>
          <a:ext cx="7677150" cy="352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666496" rIns="595832" bIns="170688" numCol="1" spcCol="1270" anchor="t" anchorCtr="0">
          <a:noAutofit/>
        </a:bodyPr>
        <a:lstStyle/>
        <a:p>
          <a:pPr marL="360000" lvl="1" indent="-360000" algn="l" defTabSz="1066800">
            <a:lnSpc>
              <a:spcPct val="13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受字长限制，定点整数表示的</a:t>
          </a: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范围有限，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定点小数表示的</a:t>
          </a: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精度有限</a:t>
          </a:r>
          <a:endParaRPr lang="en-US" altLang="zh-CN" sz="2400" b="1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360000" lvl="1" indent="-360000" algn="l" defTabSz="1066800">
            <a:lnSpc>
              <a:spcPct val="13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目前计算机中采用</a:t>
          </a: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定点数表示纯整数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，因此将定点数表示的运算简称为整数运算。</a:t>
          </a:r>
          <a:endParaRPr lang="en-US" altLang="zh-CN" sz="24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488743"/>
        <a:ext cx="7677150" cy="3528000"/>
      </dsp:txXfrm>
    </dsp:sp>
    <dsp:sp modelId="{32529342-6521-4AE3-89E8-239BE76F25D4}">
      <dsp:nvSpPr>
        <dsp:cNvPr id="0" name=""/>
        <dsp:cNvSpPr/>
      </dsp:nvSpPr>
      <dsp:spPr>
        <a:xfrm>
          <a:off x="383857" y="16423"/>
          <a:ext cx="5374005" cy="944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知识点</a:t>
          </a:r>
          <a:endParaRPr lang="zh-CN" altLang="en-US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9971" y="62537"/>
        <a:ext cx="5281777" cy="8524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A9325-F1B6-4CF2-9F30-6134073304D4}">
      <dsp:nvSpPr>
        <dsp:cNvPr id="0" name=""/>
        <dsp:cNvSpPr/>
      </dsp:nvSpPr>
      <dsp:spPr>
        <a:xfrm>
          <a:off x="0" y="439911"/>
          <a:ext cx="7677150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37388" rIns="59583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很小的数：电子的质量 （</a:t>
          </a:r>
          <a:r>
            <a:rPr kumimoji="1" lang="en-US" altLang="zh-CN" sz="21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9×10 </a:t>
          </a:r>
          <a:r>
            <a:rPr kumimoji="1" lang="en-US" altLang="zh-CN" sz="2100" b="1" kern="12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-28</a:t>
          </a:r>
          <a:r>
            <a:rPr kumimoji="1" lang="en-US" altLang="zh-CN" sz="2100" b="1" kern="120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 </a:t>
          </a:r>
          <a:r>
            <a:rPr kumimoji="1"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克）</a:t>
          </a:r>
          <a:endParaRPr kumimoji="1" lang="en-US" altLang="zh-CN" sz="21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很大的数：太阳的质量 （</a:t>
          </a:r>
          <a:r>
            <a:rPr kumimoji="1" lang="en-US" altLang="zh-CN" sz="21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2×10 </a:t>
          </a:r>
          <a:r>
            <a:rPr kumimoji="1" lang="en-US" altLang="zh-CN" sz="2100" b="1" kern="12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33</a:t>
          </a:r>
          <a:r>
            <a:rPr kumimoji="1" lang="en-US" altLang="zh-CN" sz="2100" b="1" kern="120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 </a:t>
          </a:r>
          <a:r>
            <a:rPr kumimoji="1"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克）</a:t>
          </a:r>
          <a:endParaRPr kumimoji="1" lang="en-US" altLang="zh-CN" sz="21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100" b="1" kern="12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用定点数无法表示</a:t>
          </a:r>
          <a:endParaRPr kumimoji="1" lang="en-US" altLang="zh-CN" sz="2100" b="1" kern="1200" dirty="0">
            <a:solidFill>
              <a:schemeClr val="accent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0" y="439911"/>
        <a:ext cx="7677150" cy="1984500"/>
      </dsp:txXfrm>
    </dsp:sp>
    <dsp:sp modelId="{14656AA5-5E75-4DF0-8EFA-58B78E2899EC}">
      <dsp:nvSpPr>
        <dsp:cNvPr id="0" name=""/>
        <dsp:cNvSpPr/>
      </dsp:nvSpPr>
      <dsp:spPr>
        <a:xfrm>
          <a:off x="383857" y="129951"/>
          <a:ext cx="5374005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1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为什么要用浮点表示？</a:t>
          </a:r>
          <a:endParaRPr lang="zh-CN" altLang="en-US" sz="2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4119" y="160213"/>
        <a:ext cx="5313481" cy="559396"/>
      </dsp:txXfrm>
    </dsp:sp>
    <dsp:sp modelId="{2785D09E-E0D0-4D53-A319-0687A8C05BE7}">
      <dsp:nvSpPr>
        <dsp:cNvPr id="0" name=""/>
        <dsp:cNvSpPr/>
      </dsp:nvSpPr>
      <dsp:spPr>
        <a:xfrm>
          <a:off x="0" y="2847771"/>
          <a:ext cx="7677150" cy="1918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37388" rIns="59583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1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把数的</a:t>
          </a:r>
          <a:r>
            <a:rPr kumimoji="1" lang="zh-CN" altLang="en-US" sz="21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有效数字</a:t>
          </a:r>
          <a:r>
            <a:rPr kumimoji="1" lang="zh-CN" altLang="en-US" sz="21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和</a:t>
          </a:r>
          <a:r>
            <a:rPr kumimoji="1" lang="zh-CN" altLang="en-US" sz="21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数的范围</a:t>
          </a:r>
          <a:r>
            <a:rPr kumimoji="1" lang="zh-CN" altLang="en-US" sz="21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分别表示，相当于数的小数点位置在一定范围内自由浮动，称为</a:t>
          </a:r>
          <a:r>
            <a:rPr kumimoji="1" lang="zh-CN" altLang="en-US" sz="21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浮点表示法</a:t>
          </a:r>
          <a:r>
            <a:rPr kumimoji="1" lang="zh-CN" altLang="en-US" sz="21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。 </a:t>
          </a:r>
          <a:endParaRPr kumimoji="1" lang="en-US" altLang="zh-CN" sz="21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1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任意一个十进制数 </a:t>
          </a:r>
          <a:r>
            <a:rPr kumimoji="1" lang="en-US" altLang="zh-CN" sz="21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kumimoji="1" lang="en-US" altLang="zh-CN" sz="2100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kumimoji="1" lang="zh-CN" altLang="en-US" sz="21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可以写成  </a:t>
          </a:r>
          <a:r>
            <a:rPr kumimoji="1" lang="en-US" altLang="zh-CN" sz="21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 </a:t>
          </a:r>
          <a:r>
            <a:rPr kumimoji="1" lang="en-US" altLang="zh-CN" sz="21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10</a:t>
          </a:r>
          <a:r>
            <a:rPr kumimoji="1" lang="en-US" altLang="zh-CN" sz="2100" b="1" i="1" kern="1200" baseline="30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e </a:t>
          </a:r>
          <a:r>
            <a:rPr kumimoji="1" lang="en-US" altLang="zh-CN" sz="21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 </a:t>
          </a:r>
          <a:r>
            <a:rPr kumimoji="1" lang="en-US" altLang="zh-CN" sz="21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M</a:t>
          </a:r>
          <a:r>
            <a:rPr kumimoji="1" lang="en-US" altLang="zh-CN" sz="21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endParaRPr kumimoji="1" lang="zh-CN" altLang="en-US" sz="21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2847771"/>
        <a:ext cx="7677150" cy="1918350"/>
      </dsp:txXfrm>
    </dsp:sp>
    <dsp:sp modelId="{3AE41FE2-D626-4D57-A7D7-A7EE57453049}">
      <dsp:nvSpPr>
        <dsp:cNvPr id="0" name=""/>
        <dsp:cNvSpPr/>
      </dsp:nvSpPr>
      <dsp:spPr>
        <a:xfrm>
          <a:off x="383857" y="2537811"/>
          <a:ext cx="5374005" cy="61992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1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怎么表示浮点数？</a:t>
          </a:r>
          <a:endParaRPr kumimoji="1" lang="en-US" altLang="zh-CN" sz="2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414119" y="2568073"/>
        <a:ext cx="5313481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23902-EA41-4BE4-9201-3A84B795B0B9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D1BB1-8964-43B5-A6A0-61A524041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4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A0%BC%E9%9B%B7%E7%A0%81/6510858?fromModule=lemma_inlink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stm.cn/frontier/lswm/201706/t20170623_515286.html#:~:text=%E4%BA%8C%E8%BF%9B%E5%88%B6%E6%98%AF%E4%B8%BA%E8%AE%A1%E7%AE%97%E6%9C%BA%E8%80%8C,%E4%BA%8C%E8%BF%9B%E5%88%B6%E4%BD%8D%E6%95%B0%E6%AF%94%E8%BE%83%E5%A4%9A%E3%80%82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aijiahao.baidu.com/s?id=1610055281666670815&amp;wfr=spider&amp;for=pc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2250ADA-0FF7-49A6-B956-E04C5B9319E3}" type="datetime1">
              <a:rPr lang="zh-CN" altLang="en-US" smtClean="0"/>
              <a:pPr>
                <a:defRPr/>
              </a:pPr>
              <a:t>2023/9/7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A48488-D669-4F25-9D27-E0E29D12D13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9137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D4BBA71-BECF-41DC-9588-E27B38018BD0}" type="datetime1">
              <a:rPr lang="zh-CN" altLang="en-US" smtClean="0">
                <a:latin typeface="Times New Roman" pitchFamily="18" charset="0"/>
              </a:rPr>
              <a:pPr eaLnBrk="1" hangingPunct="1"/>
              <a:t>2023/9/7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788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8B5D043-AE81-46B8-BCCD-76F7422516EC}" type="slidenum">
              <a:rPr lang="en-US" altLang="zh-CN" smtClean="0">
                <a:latin typeface="Times New Roman" pitchFamily="18" charset="0"/>
              </a:rPr>
              <a:pPr eaLnBrk="1" hangingPunct="1"/>
              <a:t>35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7966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EDC5ABD-2BD3-4989-B58B-8E3E366A76CB}" type="datetime1">
              <a:rPr lang="zh-CN" altLang="en-US" smtClean="0">
                <a:latin typeface="Times New Roman" pitchFamily="18" charset="0"/>
              </a:rPr>
              <a:pPr eaLnBrk="1" hangingPunct="1"/>
              <a:t>2023/9/7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798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DFF3314-FF52-4FFA-AB59-D45A3BB5B78C}" type="slidenum">
              <a:rPr lang="en-US" altLang="zh-CN" smtClean="0">
                <a:latin typeface="Times New Roman" pitchFamily="18" charset="0"/>
              </a:rPr>
              <a:pPr eaLnBrk="1" hangingPunct="1"/>
              <a:t>38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76189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485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2250ADA-0FF7-49A6-B956-E04C5B9319E3}" type="datetime1">
              <a:rPr lang="zh-CN" altLang="en-US" smtClean="0"/>
              <a:pPr>
                <a:defRPr/>
              </a:pPr>
              <a:t>2023/9/7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A48488-D669-4F25-9D27-E0E29D12D139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8187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NaN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（空值）是计算机科学中数值数据类型的一类值，表示未定义或不可表示的值。常在浮点数运算中使用。</a:t>
            </a:r>
            <a:endParaRPr lang="en-US" altLang="zh-CN" dirty="0"/>
          </a:p>
          <a:p>
            <a:r>
              <a:rPr lang="en-US" altLang="zh-CN" dirty="0" err="1"/>
              <a:t>NaN</a:t>
            </a:r>
            <a:r>
              <a:rPr lang="zh-CN" altLang="en-US" dirty="0"/>
              <a:t>表示无定义数据，采用这个标志的目的是让程序员能够推迟进行测试及判断的时间，以便在方便的时候进行。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33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常用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BCD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编码方式大致可以分成有权码和无权码两种：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有权码，如：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8421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（最常用）、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2421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5421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无权码，如：余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码、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3"/>
              </a:rPr>
              <a:t>格雷码</a:t>
            </a:r>
            <a:endParaRPr lang="en-US" altLang="zh-CN" b="0" i="0" u="none" strike="noStrike" dirty="0">
              <a:solidFill>
                <a:srgbClr val="136EC2"/>
              </a:solidFill>
              <a:effectLst/>
              <a:latin typeface="Helvetica Neue"/>
            </a:endParaRPr>
          </a:p>
          <a:p>
            <a:pPr algn="l">
              <a:buFont typeface="+mj-lt"/>
              <a:buNone/>
            </a:pPr>
            <a:endParaRPr lang="en-US" altLang="zh-CN" b="0" i="0" u="none" strike="noStrike" dirty="0">
              <a:solidFill>
                <a:srgbClr val="136EC2"/>
              </a:solidFill>
              <a:effectLst/>
              <a:latin typeface="Helvetica Neu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在一组数的编码中，若任意两个相邻的代码只有一位二进制数不同，则称这种编码为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格雷码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Gray Code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），另外由于最大数与最小数之间也仅一位数不同，即“首尾相连”，因此又称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循环码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或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反射码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92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678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语言：二进制</a:t>
            </a:r>
            <a:r>
              <a:rPr lang="en-US" altLang="zh-CN" dirty="0"/>
              <a:t>0b(0B)</a:t>
            </a:r>
            <a:r>
              <a:rPr lang="zh-CN" altLang="en-US" dirty="0"/>
              <a:t>，八进制</a:t>
            </a:r>
            <a:r>
              <a:rPr lang="en-US" altLang="zh-CN" dirty="0"/>
              <a:t>0</a:t>
            </a:r>
            <a:r>
              <a:rPr lang="zh-CN" altLang="en-US" dirty="0"/>
              <a:t>，十六进制</a:t>
            </a:r>
            <a:r>
              <a:rPr lang="en-US" altLang="zh-CN" dirty="0"/>
              <a:t>0x(0X)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977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200" dirty="0">
                <a:solidFill>
                  <a:schemeClr val="accent2"/>
                </a:solidFill>
                <a:latin typeface="华文新魏" panose="02010800040101010101" pitchFamily="2" charset="-122"/>
              </a:rPr>
              <a:t>千、兆、吉、太、拍、艾、泽、尧</a:t>
            </a:r>
            <a:endParaRPr lang="en-US" altLang="zh-CN" sz="1200" dirty="0">
              <a:solidFill>
                <a:schemeClr val="accent2"/>
              </a:solidFill>
              <a:latin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 dirty="0">
                <a:solidFill>
                  <a:schemeClr val="accent2"/>
                </a:solidFill>
                <a:latin typeface="华文新魏" panose="02010800040101010101" pitchFamily="2" charset="-122"/>
              </a:rPr>
              <a:t>分、厘、毫、微、纳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083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B65030E-246A-4DCF-8F47-0114E47349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D9CA67-B99F-4EBA-8EA6-8B6F30A10D5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824322" name="Rectangle 2">
            <a:extLst>
              <a:ext uri="{FF2B5EF4-FFF2-40B4-BE49-F238E27FC236}">
                <a16:creationId xmlns:a16="http://schemas.microsoft.com/office/drawing/2014/main" id="{ADA1A40E-D5D4-4D50-8C6B-19FB9F6961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>
            <a:extLst>
              <a:ext uri="{FF2B5EF4-FFF2-40B4-BE49-F238E27FC236}">
                <a16:creationId xmlns:a16="http://schemas.microsoft.com/office/drawing/2014/main" id="{5CE2284B-0363-43EF-B721-FD000EB031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7921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2250ADA-0FF7-49A6-B956-E04C5B9319E3}" type="datetime1">
              <a:rPr lang="zh-CN" altLang="en-US" smtClean="0"/>
              <a:pPr>
                <a:defRPr/>
              </a:pPr>
              <a:t>2023/9/7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A48488-D669-4F25-9D27-E0E29D12D13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3108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2250ADA-0FF7-49A6-B956-E04C5B9319E3}" type="datetime1">
              <a:rPr lang="zh-CN" altLang="en-US" smtClean="0"/>
              <a:pPr>
                <a:defRPr/>
              </a:pPr>
              <a:t>2023/9/7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A48488-D669-4F25-9D27-E0E29D12D13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2398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八卦：最早提出的二进制思想</a:t>
            </a:r>
            <a:r>
              <a:rPr lang="en-US" altLang="zh-CN" dirty="0">
                <a:hlinkClick r:id="rId3"/>
              </a:rPr>
              <a:t>--</a:t>
            </a:r>
            <a:r>
              <a:rPr lang="zh-CN" altLang="en-US" dirty="0">
                <a:hlinkClick r:id="rId3"/>
              </a:rPr>
              <a:t>中国数字科技馆 </a:t>
            </a:r>
            <a:r>
              <a:rPr lang="en-US" altLang="zh-CN" dirty="0">
                <a:hlinkClick r:id="rId3"/>
              </a:rPr>
              <a:t>(cdstm.cn)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图片来源于</a:t>
            </a:r>
            <a:r>
              <a:rPr lang="en-US" altLang="zh-CN" dirty="0">
                <a:hlinkClick r:id="rId4"/>
              </a:rPr>
              <a:t>https://baijiahao.baidu.com/s?id=1610055281666670815&amp;wfr=spider&amp;for=pc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爻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yao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342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2250ADA-0FF7-49A6-B956-E04C5B9319E3}" type="datetime1">
              <a:rPr lang="zh-CN" altLang="en-US" smtClean="0"/>
              <a:pPr>
                <a:defRPr/>
              </a:pPr>
              <a:t>2023/9/7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A48488-D669-4F25-9D27-E0E29D12D13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606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AEC2517E-C713-49F7-9616-1536876FEA8F}" type="datetime1">
              <a:rPr kumimoji="1" lang="zh-CN" altLang="en-US" sz="1200">
                <a:latin typeface="Times New Roman" pitchFamily="18" charset="0"/>
              </a:rPr>
              <a:pPr algn="r" eaLnBrk="1" hangingPunct="1"/>
              <a:t>2023/9/7</a:t>
            </a:fld>
            <a:endParaRPr kumimoji="1" lang="en-US" altLang="zh-CN" sz="1200">
              <a:latin typeface="Times New Roman" pitchFamily="18" charset="0"/>
            </a:endParaRPr>
          </a:p>
        </p:txBody>
      </p:sp>
      <p:sp>
        <p:nvSpPr>
          <p:cNvPr id="7782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5F047EB3-1695-4D00-BE65-B8844A692707}" type="slidenum">
              <a:rPr kumimoji="1" lang="en-US" altLang="zh-CN" sz="1200">
                <a:latin typeface="Times New Roman" pitchFamily="18" charset="0"/>
              </a:rPr>
              <a:pPr algn="r" eaLnBrk="1" hangingPunct="1"/>
              <a:t>32</a:t>
            </a:fld>
            <a:endParaRPr kumimoji="1" lang="en-US" altLang="zh-CN" sz="1200">
              <a:latin typeface="Times New Roman" pitchFamily="18" charset="0"/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7655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grpSp>
        <p:nvGrpSpPr>
          <p:cNvPr id="5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1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2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4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5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8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0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3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6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8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0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2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6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7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9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0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2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4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7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9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2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3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6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8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/>
          <a:lstStyle>
            <a:lvl1pPr algn="l">
              <a:defRPr sz="480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/>
          <a:lstStyle>
            <a:lvl1pPr marL="0" indent="0" algn="l">
              <a:buNone/>
              <a:defRPr sz="2000" cap="all" baseline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5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defRPr lang="en-US"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4A6DC-AA24-4501-B88A-DEA9A32B50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07F69-D83C-49B6-AD71-D237FABFD9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32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1836A-CC6E-4B89-983D-AC20C74310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08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1"/>
          <p:cNvSpPr txBox="1"/>
          <p:nvPr/>
        </p:nvSpPr>
        <p:spPr>
          <a:xfrm>
            <a:off x="696913" y="719138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52"/>
          <p:cNvSpPr txBox="1"/>
          <p:nvPr/>
        </p:nvSpPr>
        <p:spPr>
          <a:xfrm>
            <a:off x="7816850" y="2765425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841BF-3E36-4B60-AFF0-9F73077243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5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7A45-DBE2-4B44-A5A8-67C330FA73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87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AD7DF-5259-43D3-B702-364D90B48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11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7A37-0ADA-42B0-8626-660AFDC213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5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EF2DA-E2D1-4A24-90F6-03B625D99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52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204CC-1F20-49DD-92D1-1038735F8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7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69988" y="19462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32388" y="19462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69988" y="40798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32388" y="40798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374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>
            <a:lvl1pPr marL="228600" indent="-288000">
              <a:buClr>
                <a:schemeClr val="accent5">
                  <a:lumMod val="75000"/>
                </a:schemeClr>
              </a:buClr>
              <a:buSzPct val="80000"/>
              <a:buFont typeface="Courier New" panose="02070309020205020404" pitchFamily="49" charset="0"/>
              <a:buChar char="►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85800" indent="-2880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880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indent="-288000">
              <a:buClr>
                <a:schemeClr val="accent5">
                  <a:lumMod val="75000"/>
                </a:schemeClr>
              </a:buClr>
              <a:defRPr baseline="0">
                <a:solidFill>
                  <a:srgbClr val="183E5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indent="-288000">
              <a:buClr>
                <a:schemeClr val="accent5">
                  <a:lumMod val="75000"/>
                </a:schemeClr>
              </a:buClr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33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69988" y="1946275"/>
            <a:ext cx="3810000" cy="4114800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2388" y="1946275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2644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>
          <a:xfrm>
            <a:off x="855663" y="765175"/>
            <a:ext cx="7677150" cy="5327650"/>
          </a:xfrm>
        </p:spPr>
        <p:txBody>
          <a:bodyPr/>
          <a:lstStyle>
            <a:lvl1pPr marL="396875" indent="-457200">
              <a:buClr>
                <a:srgbClr val="0070C0"/>
              </a:buClr>
              <a:buSzPct val="80000"/>
              <a:buFont typeface="Courier New" panose="02070309020205020404" pitchFamily="49" charset="0"/>
              <a:buChar char="►"/>
              <a:defRPr/>
            </a:lvl1pPr>
            <a:lvl2pPr marL="739775" indent="-3429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/>
            </a:lvl2pPr>
            <a:lvl3pPr marL="1196975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  <a:lvl4pPr>
              <a:buClr>
                <a:schemeClr val="accent5">
                  <a:lumMod val="75000"/>
                </a:schemeClr>
              </a:buClr>
              <a:defRPr/>
            </a:lvl4pPr>
            <a:lvl5pPr marL="21145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8FC4323-99BF-318C-F5C7-C217CC15C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1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487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700808"/>
            <a:ext cx="3658792" cy="4090392"/>
          </a:xfrm>
        </p:spPr>
        <p:txBody>
          <a:bodyPr/>
          <a:lstStyle>
            <a:lvl1pPr marL="288000" indent="-2880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 sz="2400"/>
            </a:lvl1pPr>
            <a:lvl2pPr>
              <a:buClr>
                <a:schemeClr val="accent6">
                  <a:lumMod val="75000"/>
                </a:schemeClr>
              </a:buClr>
              <a:defRPr sz="2000"/>
            </a:lvl2pPr>
            <a:lvl3pPr>
              <a:buClr>
                <a:schemeClr val="accent5">
                  <a:lumMod val="75000"/>
                </a:schemeClr>
              </a:buClr>
              <a:defRPr sz="1800"/>
            </a:lvl3pPr>
            <a:lvl4pPr>
              <a:buClr>
                <a:schemeClr val="accent2">
                  <a:lumMod val="75000"/>
                </a:schemeClr>
              </a:buCl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700808"/>
            <a:ext cx="3656408" cy="4090392"/>
          </a:xfrm>
        </p:spPr>
        <p:txBody>
          <a:bodyPr/>
          <a:lstStyle>
            <a:lvl1pPr marL="457200" indent="-457200">
              <a:defRPr lang="zh-CN" altLang="en-US" sz="24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739775" indent="-342900">
              <a:defRPr lang="zh-CN" altLang="en-US" sz="20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2pPr>
            <a:lvl3pPr marL="1196975" indent="-342900">
              <a:defRPr lang="zh-CN" altLang="en-US" sz="18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3pPr>
            <a:lvl4pPr marL="1600200" indent="-228600">
              <a:defRPr lang="zh-CN" altLang="en-US" sz="1600" b="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4pPr>
            <a:lvl5pPr marL="2057400" indent="-228600">
              <a:defRPr lang="en-US" altLang="en-US" sz="16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5pPr>
          </a:lstStyle>
          <a:p>
            <a:pPr marL="288000" lvl="0" indent="-2880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dirty="0"/>
              <a:t>编辑母版文本样式</a:t>
            </a:r>
          </a:p>
          <a:p>
            <a:pPr marL="739775" lvl="1" indent="-3429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第二级</a:t>
            </a:r>
          </a:p>
          <a:p>
            <a:pPr marL="1196975" lvl="2" indent="-3429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marL="1600200" lvl="3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第四级</a:t>
            </a:r>
          </a:p>
          <a:p>
            <a:pPr marL="2057400" lvl="4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72CA5E-7185-6F4A-B71D-EACE82D37A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2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8BD44F8-3456-73AB-FD98-DC47EEC3C6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5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23E59-403E-4A68-A698-9F79F8E1FE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8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ABD5A-D708-4437-942B-85FA433E28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9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35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sp>
        <p:nvSpPr>
          <p:cNvPr id="48" name="圆角矩形 47"/>
          <p:cNvSpPr/>
          <p:nvPr/>
        </p:nvSpPr>
        <p:spPr>
          <a:xfrm>
            <a:off x="476250" y="404813"/>
            <a:ext cx="8332788" cy="5864225"/>
          </a:xfrm>
          <a:prstGeom prst="roundRect">
            <a:avLst>
              <a:gd name="adj" fmla="val 2108"/>
            </a:avLst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-14288" y="0"/>
            <a:ext cx="9042401" cy="6858000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/>
              <a:t>华北电力大学 控制与计算机工程学院 王红 制作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200" y="6376988"/>
            <a:ext cx="577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EA4C471-EE6B-4FC8-9E61-A341FD7B58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663" y="619125"/>
            <a:ext cx="7616825" cy="10795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5663" y="1912938"/>
            <a:ext cx="7616825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0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1200" cap="all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9pPr>
    </p:titleStyle>
    <p:bodyStyle>
      <a:lvl1pPr marL="396875" indent="-457200" algn="l" rtl="0" fontAlgn="base">
        <a:lnSpc>
          <a:spcPct val="120000"/>
        </a:lnSpc>
        <a:spcBef>
          <a:spcPts val="10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8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1pPr>
      <a:lvl2pPr marL="739775" indent="-3429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4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2pPr>
      <a:lvl3pPr marL="1196975" indent="-3429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0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b="0" kern="1200" dirty="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en-US" altLang="en-US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oolhelper.cn/EncodeDecode/EncodeDecode" TargetMode="External"/><Relationship Id="rId3" Type="http://schemas.openxmlformats.org/officeDocument/2006/relationships/diagramLayout" Target="../diagrams/layout4.xml"/><Relationship Id="rId7" Type="http://schemas.openxmlformats.org/officeDocument/2006/relationships/hyperlink" Target="https://www.bilibili.com/video/BV1xD4y1y7yc/?spm_id_from=333.337.search-card.all.click&amp;vd_source=e818c18ae3cb765f1c271083ae4c9518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openxmlformats.org/officeDocument/2006/relationships/image" Target="../media/image7.jpeg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h-schmidt.net/FloatConverter/IEEE754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ym typeface="+mn-lt"/>
              </a:rPr>
              <a:t>第二章 运算方法和运算器</a:t>
            </a:r>
            <a:br>
              <a:rPr lang="en-US" altLang="zh-CN" sz="4000" dirty="0">
                <a:sym typeface="+mn-lt"/>
              </a:rPr>
            </a:br>
            <a:endParaRPr lang="zh-CN" altLang="en-US" sz="4000" dirty="0">
              <a:sym typeface="+mn-lt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2.1 </a:t>
            </a:r>
            <a:r>
              <a:rPr lang="zh-CN" altLang="en-US" b="1" dirty="0">
                <a:solidFill>
                  <a:srgbClr val="FF0000"/>
                </a:solidFill>
                <a:sym typeface="+mn-lt"/>
              </a:rPr>
              <a:t>数据</a:t>
            </a:r>
            <a:r>
              <a:rPr lang="zh-CN" altLang="en-US" dirty="0">
                <a:sym typeface="+mn-lt"/>
              </a:rPr>
              <a:t>与文字的表示方法</a:t>
            </a:r>
          </a:p>
          <a:p>
            <a:r>
              <a:rPr lang="en-US" altLang="zh-CN" dirty="0">
                <a:sym typeface="+mn-lt"/>
              </a:rPr>
              <a:t>2.2</a:t>
            </a:r>
            <a:r>
              <a:rPr lang="en-US" altLang="zh-CN" b="1" dirty="0">
                <a:solidFill>
                  <a:srgbClr val="FF0000"/>
                </a:solidFill>
                <a:sym typeface="+mn-lt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sym typeface="+mn-lt"/>
              </a:rPr>
              <a:t>定点加法、减法运算</a:t>
            </a:r>
          </a:p>
          <a:p>
            <a:r>
              <a:rPr lang="en-US" altLang="zh-CN" dirty="0">
                <a:sym typeface="+mn-lt"/>
              </a:rPr>
              <a:t>2.3 </a:t>
            </a:r>
            <a:r>
              <a:rPr lang="zh-CN" altLang="en-US" dirty="0">
                <a:sym typeface="+mn-lt"/>
              </a:rPr>
              <a:t>定点乘法运算</a:t>
            </a:r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C1682182-B65B-4FD2-8C32-EFBF770E7CAE}" type="slidenum">
              <a:rPr lang="en-US" altLang="zh-CN" smtClean="0"/>
              <a:pPr eaLnBrk="1" hangingPunct="1">
                <a:defRPr/>
              </a:pPr>
              <a:t>1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4C175AE-E467-E38C-5B3C-0F0E6F978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3573016"/>
            <a:ext cx="3751882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2000" b="0" kern="1200" cap="all" baseline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4572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2000" b="0" kern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2pPr>
            <a:lvl3pPr marL="9144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1800" b="0" kern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3pPr>
            <a:lvl4pPr marL="13716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1600" b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4pPr>
            <a:lvl5pPr marL="18288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en-US" altLang="en-US" sz="1600" b="0" kern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0" lang="en-US" altLang="zh-CN" dirty="0">
                <a:cs typeface="+mn-ea"/>
                <a:sym typeface="+mn-lt"/>
              </a:rPr>
              <a:t>2.4 </a:t>
            </a:r>
            <a:r>
              <a:rPr kumimoji="0" lang="zh-CN" altLang="en-US" dirty="0">
                <a:cs typeface="+mn-ea"/>
                <a:sym typeface="+mn-lt"/>
              </a:rPr>
              <a:t>定点除法运算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>
                <a:cs typeface="+mn-ea"/>
                <a:sym typeface="+mn-lt"/>
              </a:rPr>
              <a:t>2.5 </a:t>
            </a:r>
            <a:r>
              <a:rPr kumimoji="0" lang="zh-CN" altLang="en-US" dirty="0">
                <a:cs typeface="+mn-ea"/>
                <a:sym typeface="+mn-lt"/>
              </a:rPr>
              <a:t>定点运算器的组成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>
                <a:cs typeface="+mn-ea"/>
                <a:sym typeface="+mn-lt"/>
              </a:rPr>
              <a:t>2.6 </a:t>
            </a:r>
            <a:r>
              <a:rPr kumimoji="0" lang="zh-CN" altLang="en-US" b="1" dirty="0">
                <a:solidFill>
                  <a:srgbClr val="FF0000"/>
                </a:solidFill>
                <a:cs typeface="+mn-ea"/>
                <a:sym typeface="+mn-lt"/>
              </a:rPr>
              <a:t>浮点运算方法</a:t>
            </a:r>
            <a:r>
              <a:rPr kumimoji="0" lang="zh-CN" altLang="en-US" dirty="0">
                <a:cs typeface="+mn-ea"/>
                <a:sym typeface="+mn-lt"/>
              </a:rPr>
              <a:t>与浮点运算器</a:t>
            </a:r>
          </a:p>
        </p:txBody>
      </p:sp>
    </p:spTree>
    <p:extLst>
      <p:ext uri="{BB962C8B-B14F-4D97-AF65-F5344CB8AC3E}">
        <p14:creationId xmlns:p14="http://schemas.microsoft.com/office/powerpoint/2010/main" val="75709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Line 2"/>
          <p:cNvSpPr>
            <a:spLocks noChangeShapeType="1"/>
          </p:cNvSpPr>
          <p:nvPr/>
        </p:nvSpPr>
        <p:spPr bwMode="auto">
          <a:xfrm>
            <a:off x="1757363" y="2876550"/>
            <a:ext cx="2438400" cy="0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4371" name="Line 3"/>
          <p:cNvSpPr>
            <a:spLocks noChangeShapeType="1"/>
          </p:cNvSpPr>
          <p:nvPr/>
        </p:nvSpPr>
        <p:spPr bwMode="auto">
          <a:xfrm>
            <a:off x="1770063" y="3944938"/>
            <a:ext cx="2438400" cy="0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4372" name="Line 4"/>
          <p:cNvSpPr>
            <a:spLocks noChangeShapeType="1"/>
          </p:cNvSpPr>
          <p:nvPr/>
        </p:nvSpPr>
        <p:spPr bwMode="auto">
          <a:xfrm>
            <a:off x="1773238" y="5876925"/>
            <a:ext cx="2438400" cy="0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4373" name="Line 5"/>
          <p:cNvSpPr>
            <a:spLocks noChangeShapeType="1"/>
          </p:cNvSpPr>
          <p:nvPr/>
        </p:nvSpPr>
        <p:spPr bwMode="auto">
          <a:xfrm>
            <a:off x="1797050" y="5049838"/>
            <a:ext cx="2398713" cy="0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223125" y="2881313"/>
            <a:ext cx="661988" cy="3359066"/>
            <a:chOff x="4749" y="628"/>
            <a:chExt cx="417" cy="3260"/>
          </a:xfrm>
        </p:grpSpPr>
        <p:sp>
          <p:nvSpPr>
            <p:cNvPr id="34843" name="Line 7"/>
            <p:cNvSpPr>
              <a:spLocks noChangeShapeType="1"/>
            </p:cNvSpPr>
            <p:nvPr/>
          </p:nvSpPr>
          <p:spPr bwMode="auto">
            <a:xfrm>
              <a:off x="4933" y="1257"/>
              <a:ext cx="0" cy="2166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844" name="Rectangle 8"/>
            <p:cNvSpPr>
              <a:spLocks noChangeArrowheads="1"/>
            </p:cNvSpPr>
            <p:nvPr/>
          </p:nvSpPr>
          <p:spPr bwMode="auto">
            <a:xfrm>
              <a:off x="4752" y="628"/>
              <a:ext cx="414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1">
                      <a:lumMod val="85000"/>
                      <a:lumOff val="15000"/>
                    </a:schemeClr>
                  </a:solidFill>
                  <a:ea typeface="楷体_GB2312" pitchFamily="49" charset="-122"/>
                </a:rPr>
                <a:t>高位</a:t>
              </a:r>
            </a:p>
          </p:txBody>
        </p:sp>
        <p:sp>
          <p:nvSpPr>
            <p:cNvPr id="34845" name="Rectangle 9"/>
            <p:cNvSpPr>
              <a:spLocks noChangeArrowheads="1"/>
            </p:cNvSpPr>
            <p:nvPr/>
          </p:nvSpPr>
          <p:spPr bwMode="auto">
            <a:xfrm>
              <a:off x="4749" y="3568"/>
              <a:ext cx="34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000">
                  <a:solidFill>
                    <a:schemeClr val="bg1">
                      <a:lumMod val="85000"/>
                      <a:lumOff val="15000"/>
                    </a:schemeClr>
                  </a:solidFill>
                  <a:ea typeface="楷体_GB2312" pitchFamily="49" charset="-122"/>
                </a:rPr>
                <a:t>低位</a:t>
              </a:r>
              <a:endParaRPr lang="zh-CN" altLang="en-US" sz="20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endParaRPr>
            </a:p>
          </p:txBody>
        </p:sp>
      </p:grpSp>
      <p:sp>
        <p:nvSpPr>
          <p:cNvPr id="954378" name="Rectangle 10"/>
          <p:cNvSpPr>
            <a:spLocks noChangeArrowheads="1"/>
          </p:cNvSpPr>
          <p:nvPr/>
        </p:nvSpPr>
        <p:spPr bwMode="auto">
          <a:xfrm>
            <a:off x="1973263" y="2159000"/>
            <a:ext cx="251936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0 . 8 1 2 5</a:t>
            </a:r>
            <a:endParaRPr lang="en-US" altLang="zh-CN" sz="2000" b="0">
              <a:solidFill>
                <a:schemeClr val="bg1">
                  <a:lumMod val="85000"/>
                  <a:lumOff val="1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954379" name="Rectangle 11"/>
          <p:cNvSpPr>
            <a:spLocks noChangeArrowheads="1"/>
          </p:cNvSpPr>
          <p:nvPr/>
        </p:nvSpPr>
        <p:spPr bwMode="auto">
          <a:xfrm>
            <a:off x="1973263" y="2452688"/>
            <a:ext cx="2519362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  <a:sym typeface="Wingdings 2" panose="05020102010507070707" pitchFamily="18" charset="2"/>
              </a:rPr>
              <a:t></a:t>
            </a:r>
            <a:r>
              <a:rPr lang="en-US" altLang="zh-CN" sz="2000" dirty="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         2</a:t>
            </a:r>
            <a:endParaRPr lang="en-US" altLang="zh-CN" sz="2000" dirty="0">
              <a:solidFill>
                <a:schemeClr val="bg1">
                  <a:lumMod val="85000"/>
                  <a:lumOff val="15000"/>
                </a:schemeClr>
              </a:solidFill>
              <a:ea typeface="楷体_GB2312" pitchFamily="49" charset="-122"/>
              <a:sym typeface="Wingdings 2" panose="05020102010507070707" pitchFamily="18" charset="2"/>
            </a:endParaRPr>
          </a:p>
        </p:txBody>
      </p:sp>
      <p:sp>
        <p:nvSpPr>
          <p:cNvPr id="954380" name="Rectangle 12"/>
          <p:cNvSpPr>
            <a:spLocks noChangeArrowheads="1"/>
          </p:cNvSpPr>
          <p:nvPr/>
        </p:nvSpPr>
        <p:spPr bwMode="auto">
          <a:xfrm>
            <a:off x="1973263" y="2935288"/>
            <a:ext cx="6478587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1 . 6 2 5 0      ……    1 (B</a:t>
            </a:r>
            <a:r>
              <a:rPr lang="en-US" altLang="zh-CN" sz="2000" baseline="-250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-1</a:t>
            </a:r>
            <a:r>
              <a:rPr lang="en-US" altLang="zh-CN" sz="20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954381" name="Rectangle 13"/>
          <p:cNvSpPr>
            <a:spLocks noChangeArrowheads="1"/>
          </p:cNvSpPr>
          <p:nvPr/>
        </p:nvSpPr>
        <p:spPr bwMode="auto">
          <a:xfrm>
            <a:off x="1973263" y="3244850"/>
            <a:ext cx="251936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0 . 6 2 5 0</a:t>
            </a:r>
            <a:endParaRPr lang="en-US" altLang="zh-CN" sz="2000" b="0">
              <a:solidFill>
                <a:schemeClr val="bg1">
                  <a:lumMod val="85000"/>
                  <a:lumOff val="1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954382" name="Rectangle 14"/>
          <p:cNvSpPr>
            <a:spLocks noChangeArrowheads="1"/>
          </p:cNvSpPr>
          <p:nvPr/>
        </p:nvSpPr>
        <p:spPr bwMode="auto">
          <a:xfrm>
            <a:off x="1973263" y="3533775"/>
            <a:ext cx="251936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  <a:sym typeface="Wingdings 2" panose="05020102010507070707" pitchFamily="18" charset="2"/>
              </a:rPr>
              <a:t></a:t>
            </a:r>
            <a:r>
              <a:rPr lang="en-US" altLang="zh-CN" sz="20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         2</a:t>
            </a:r>
            <a:endParaRPr lang="en-US" altLang="zh-CN" sz="2000">
              <a:solidFill>
                <a:schemeClr val="bg1">
                  <a:lumMod val="85000"/>
                  <a:lumOff val="15000"/>
                </a:schemeClr>
              </a:solidFill>
              <a:ea typeface="楷体_GB2312" pitchFamily="49" charset="-122"/>
              <a:sym typeface="Wingdings 2" panose="05020102010507070707" pitchFamily="18" charset="2"/>
            </a:endParaRPr>
          </a:p>
        </p:txBody>
      </p:sp>
      <p:sp>
        <p:nvSpPr>
          <p:cNvPr id="954383" name="Rectangle 15"/>
          <p:cNvSpPr>
            <a:spLocks noChangeArrowheads="1"/>
          </p:cNvSpPr>
          <p:nvPr/>
        </p:nvSpPr>
        <p:spPr bwMode="auto">
          <a:xfrm>
            <a:off x="1973263" y="4016375"/>
            <a:ext cx="647858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1 . 2 5 0 0      ……    1 (B</a:t>
            </a:r>
            <a:r>
              <a:rPr lang="en-US" altLang="zh-CN" sz="2000" baseline="-250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-2</a:t>
            </a:r>
            <a:r>
              <a:rPr lang="en-US" altLang="zh-CN" sz="20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954384" name="Rectangle 16"/>
          <p:cNvSpPr>
            <a:spLocks noChangeArrowheads="1"/>
          </p:cNvSpPr>
          <p:nvPr/>
        </p:nvSpPr>
        <p:spPr bwMode="auto">
          <a:xfrm>
            <a:off x="1973263" y="4325938"/>
            <a:ext cx="2519362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0 . 2 5 0 0</a:t>
            </a:r>
            <a:endParaRPr lang="en-US" altLang="zh-CN" sz="2000" b="0">
              <a:solidFill>
                <a:schemeClr val="bg1">
                  <a:lumMod val="85000"/>
                  <a:lumOff val="1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954385" name="Rectangle 17"/>
          <p:cNvSpPr>
            <a:spLocks noChangeArrowheads="1"/>
          </p:cNvSpPr>
          <p:nvPr/>
        </p:nvSpPr>
        <p:spPr bwMode="auto">
          <a:xfrm>
            <a:off x="1973263" y="4613275"/>
            <a:ext cx="251936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  <a:sym typeface="Wingdings 2" panose="05020102010507070707" pitchFamily="18" charset="2"/>
              </a:rPr>
              <a:t></a:t>
            </a:r>
            <a:r>
              <a:rPr lang="en-US" altLang="zh-CN" sz="20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         2</a:t>
            </a:r>
            <a:endParaRPr lang="en-US" altLang="zh-CN" sz="2000">
              <a:solidFill>
                <a:schemeClr val="bg1">
                  <a:lumMod val="85000"/>
                  <a:lumOff val="15000"/>
                </a:schemeClr>
              </a:solidFill>
              <a:ea typeface="楷体_GB2312" pitchFamily="49" charset="-122"/>
              <a:sym typeface="Wingdings 2" panose="05020102010507070707" pitchFamily="18" charset="2"/>
            </a:endParaRPr>
          </a:p>
        </p:txBody>
      </p:sp>
      <p:sp>
        <p:nvSpPr>
          <p:cNvPr id="954386" name="Rectangle 18"/>
          <p:cNvSpPr>
            <a:spLocks noChangeArrowheads="1"/>
          </p:cNvSpPr>
          <p:nvPr/>
        </p:nvSpPr>
        <p:spPr bwMode="auto">
          <a:xfrm>
            <a:off x="1973263" y="5095875"/>
            <a:ext cx="647858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0 . 5 0 0 0      ……    0 (B</a:t>
            </a:r>
            <a:r>
              <a:rPr lang="en-US" altLang="zh-CN" sz="2000" baseline="-250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-3</a:t>
            </a:r>
            <a:r>
              <a:rPr lang="en-US" altLang="zh-CN" sz="20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954387" name="Rectangle 19"/>
          <p:cNvSpPr>
            <a:spLocks noChangeArrowheads="1"/>
          </p:cNvSpPr>
          <p:nvPr/>
        </p:nvSpPr>
        <p:spPr bwMode="auto">
          <a:xfrm>
            <a:off x="1973263" y="5405438"/>
            <a:ext cx="2519362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  <a:sym typeface="Wingdings 2" panose="05020102010507070707" pitchFamily="18" charset="2"/>
              </a:rPr>
              <a:t></a:t>
            </a:r>
            <a:r>
              <a:rPr lang="en-US" altLang="zh-CN" sz="20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         2</a:t>
            </a:r>
            <a:endParaRPr lang="en-US" altLang="zh-CN" sz="2000">
              <a:solidFill>
                <a:schemeClr val="bg1">
                  <a:lumMod val="85000"/>
                  <a:lumOff val="15000"/>
                </a:schemeClr>
              </a:solidFill>
              <a:ea typeface="楷体_GB2312" pitchFamily="49" charset="-122"/>
              <a:sym typeface="Wingdings 2" panose="05020102010507070707" pitchFamily="18" charset="2"/>
            </a:endParaRPr>
          </a:p>
        </p:txBody>
      </p:sp>
      <p:sp>
        <p:nvSpPr>
          <p:cNvPr id="954388" name="Rectangle 20"/>
          <p:cNvSpPr>
            <a:spLocks noChangeArrowheads="1"/>
          </p:cNvSpPr>
          <p:nvPr/>
        </p:nvSpPr>
        <p:spPr bwMode="auto">
          <a:xfrm>
            <a:off x="1973263" y="5888038"/>
            <a:ext cx="6478587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1 . 0 0 0 0      ……    1 (B</a:t>
            </a:r>
            <a:r>
              <a:rPr lang="en-US" altLang="zh-CN" sz="2000" baseline="-250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-4</a:t>
            </a:r>
            <a:r>
              <a:rPr lang="en-US" altLang="zh-CN" sz="20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954390" name="Rectangle 22"/>
          <p:cNvSpPr>
            <a:spLocks noChangeArrowheads="1"/>
          </p:cNvSpPr>
          <p:nvPr/>
        </p:nvSpPr>
        <p:spPr bwMode="auto">
          <a:xfrm>
            <a:off x="5584825" y="2089150"/>
            <a:ext cx="8032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tIns="10800" rIns="18000" bIns="10800">
            <a:spAutoFit/>
          </a:bodyPr>
          <a:lstStyle/>
          <a:p>
            <a:pPr algn="ctr">
              <a:defRPr/>
            </a:pPr>
            <a:r>
              <a:rPr lang="zh-CN" altLang="en-US" sz="20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整 数 </a:t>
            </a:r>
          </a:p>
        </p:txBody>
      </p:sp>
      <p:sp>
        <p:nvSpPr>
          <p:cNvPr id="954407" name="Rectangle 39"/>
          <p:cNvSpPr>
            <a:spLocks noChangeArrowheads="1"/>
          </p:cNvSpPr>
          <p:nvPr/>
        </p:nvSpPr>
        <p:spPr bwMode="auto">
          <a:xfrm>
            <a:off x="833438" y="1614488"/>
            <a:ext cx="239039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defTabSz="639763">
              <a:spcBef>
                <a:spcPct val="10000"/>
              </a:spcBef>
              <a:buClr>
                <a:schemeClr val="hlink"/>
              </a:buClr>
              <a:buSzPct val="90000"/>
              <a:buFont typeface="Wingdings 3" pitchFamily="18" charset="2"/>
              <a:buNone/>
              <a:defRPr/>
            </a:pPr>
            <a:r>
              <a:rPr lang="en-US" altLang="zh-CN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ea typeface="楷体_GB2312" pitchFamily="49" charset="-122"/>
              </a:rPr>
              <a:t>(66.8125)</a:t>
            </a:r>
            <a:r>
              <a:rPr lang="en-US" altLang="zh-CN" b="1" baseline="-25000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ea typeface="楷体_GB2312" pitchFamily="49" charset="-122"/>
              </a:rPr>
              <a:t>10</a:t>
            </a:r>
            <a:r>
              <a:rPr lang="en-US" altLang="zh-CN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ea typeface="楷体_GB2312" pitchFamily="49" charset="-122"/>
              </a:rPr>
              <a:t>=</a:t>
            </a:r>
            <a:endParaRPr lang="en-US" altLang="zh-CN" b="1" baseline="-25000" dirty="0">
              <a:solidFill>
                <a:schemeClr val="bg1">
                  <a:lumMod val="85000"/>
                  <a:lumOff val="15000"/>
                </a:schemeClr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954408" name="Rectangle 40"/>
          <p:cNvSpPr>
            <a:spLocks noChangeArrowheads="1"/>
          </p:cNvSpPr>
          <p:nvPr/>
        </p:nvSpPr>
        <p:spPr bwMode="auto">
          <a:xfrm>
            <a:off x="3059832" y="1614488"/>
            <a:ext cx="244169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39763" eaLnBrk="0" hangingPunct="0">
              <a:defRPr/>
            </a:pPr>
            <a:r>
              <a:rPr lang="en-US" altLang="zh-CN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ea typeface="楷体_GB2312" pitchFamily="49" charset="-122"/>
              </a:rPr>
              <a:t>(1000010.    )</a:t>
            </a:r>
            <a:r>
              <a:rPr lang="en-US" altLang="zh-CN" b="1" baseline="-25000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ea typeface="楷体_GB2312" pitchFamily="49" charset="-122"/>
              </a:rPr>
              <a:t>2</a:t>
            </a:r>
          </a:p>
        </p:txBody>
      </p:sp>
      <p:sp>
        <p:nvSpPr>
          <p:cNvPr id="954409" name="Rectangle 41"/>
          <p:cNvSpPr>
            <a:spLocks noChangeArrowheads="1"/>
          </p:cNvSpPr>
          <p:nvPr/>
        </p:nvSpPr>
        <p:spPr bwMode="auto">
          <a:xfrm>
            <a:off x="4422725" y="1614488"/>
            <a:ext cx="80021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39763" eaLnBrk="0" hangingPunct="0">
              <a:defRPr/>
            </a:pPr>
            <a:r>
              <a:rPr lang="en-US" altLang="zh-CN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ea typeface="楷体_GB2312" pitchFamily="49" charset="-122"/>
              </a:rPr>
              <a:t>1101</a:t>
            </a:r>
            <a:endParaRPr lang="en-US" altLang="zh-CN" b="1" baseline="-25000" dirty="0">
              <a:solidFill>
                <a:schemeClr val="bg1">
                  <a:lumMod val="85000"/>
                  <a:lumOff val="15000"/>
                </a:schemeClr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34841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进制 </a:t>
            </a:r>
            <a:r>
              <a:rPr lang="en-US" altLang="zh-CN" dirty="0">
                <a:sym typeface="Symbol" panose="05050102010706020507" pitchFamily="18" charset="2"/>
              </a:rPr>
              <a:t> R</a:t>
            </a:r>
            <a:r>
              <a:rPr lang="zh-CN" altLang="en-US" dirty="0"/>
              <a:t>进制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EDE467F-249A-4177-B104-93914F2F7BCC}" type="slidenum">
              <a:rPr lang="en-US" altLang="zh-CN" sz="1400">
                <a:solidFill>
                  <a:srgbClr val="FFFFFF"/>
                </a:solidFill>
                <a:ea typeface="隶书" panose="02010509060101010101" pitchFamily="49" charset="-122"/>
              </a:rPr>
              <a:pPr/>
              <a:t>10</a:t>
            </a:fld>
            <a:endParaRPr lang="en-US" altLang="zh-CN" sz="1400">
              <a:solidFill>
                <a:srgbClr val="FFFFFF"/>
              </a:solidFill>
              <a:ea typeface="隶书" panose="02010509060101010101" pitchFamily="49" charset="-122"/>
            </a:endParaRPr>
          </a:p>
        </p:txBody>
      </p:sp>
      <p:sp>
        <p:nvSpPr>
          <p:cNvPr id="33" name="Oval 12"/>
          <p:cNvSpPr>
            <a:spLocks noChangeArrowheads="1"/>
          </p:cNvSpPr>
          <p:nvPr/>
        </p:nvSpPr>
        <p:spPr bwMode="auto">
          <a:xfrm>
            <a:off x="611188" y="1412776"/>
            <a:ext cx="976312" cy="647700"/>
          </a:xfrm>
          <a:prstGeom prst="ellipse">
            <a:avLst/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85907" tIns="44671" rIns="85907" bIns="44671" anchor="ctr"/>
          <a:lstStyle/>
          <a:p>
            <a:pPr algn="ctr" defTabSz="873125"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5030787" y="421811"/>
            <a:ext cx="3645669" cy="1134981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  <a:ln w="28575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 wrap="square" lIns="64008" tIns="32004" rIns="64008" bIns="32004">
            <a:spAutoFit/>
          </a:bodyPr>
          <a:lstStyle/>
          <a:p>
            <a:pPr algn="ctr" defTabSz="639763" eaLnBrk="0" hangingPunct="0">
              <a:spcBef>
                <a:spcPct val="40000"/>
              </a:spcBef>
              <a:defRPr/>
            </a:pP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整数除以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，倒取余数 </a:t>
            </a:r>
          </a:p>
          <a:p>
            <a:pPr algn="ctr" defTabSz="639763" eaLnBrk="0" hangingPunct="0">
              <a:spcBef>
                <a:spcPct val="40000"/>
              </a:spcBef>
              <a:defRPr/>
            </a:pP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小数乘以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，正取整数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8F96E1-6D8C-4B00-31AE-CEF8838B4175}"/>
              </a:ext>
            </a:extLst>
          </p:cNvPr>
          <p:cNvSpPr txBox="1"/>
          <p:nvPr/>
        </p:nvSpPr>
        <p:spPr>
          <a:xfrm>
            <a:off x="7176045" y="4554"/>
            <a:ext cx="12843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知识复习</a:t>
            </a:r>
          </a:p>
        </p:txBody>
      </p:sp>
    </p:spTree>
    <p:extLst>
      <p:ext uri="{BB962C8B-B14F-4D97-AF65-F5344CB8AC3E}">
        <p14:creationId xmlns:p14="http://schemas.microsoft.com/office/powerpoint/2010/main" val="20401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5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5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5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5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5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5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5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5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5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5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5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5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5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378" grpId="0" autoUpdateAnimBg="0"/>
      <p:bldP spid="954379" grpId="0" autoUpdateAnimBg="0"/>
      <p:bldP spid="954380" grpId="0" autoUpdateAnimBg="0"/>
      <p:bldP spid="954381" grpId="0" autoUpdateAnimBg="0"/>
      <p:bldP spid="954382" grpId="0" autoUpdateAnimBg="0"/>
      <p:bldP spid="954383" grpId="0" autoUpdateAnimBg="0"/>
      <p:bldP spid="954384" grpId="0" autoUpdateAnimBg="0"/>
      <p:bldP spid="954385" grpId="0" autoUpdateAnimBg="0"/>
      <p:bldP spid="954386" grpId="0" autoUpdateAnimBg="0"/>
      <p:bldP spid="954387" grpId="0" autoUpdateAnimBg="0"/>
      <p:bldP spid="954388" grpId="0" autoUpdateAnimBg="0"/>
      <p:bldP spid="95440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2</a:t>
            </a:r>
            <a:r>
              <a:rPr lang="zh-CN" altLang="en-US" sz="4000" dirty="0"/>
              <a:t>进制 </a:t>
            </a:r>
            <a:r>
              <a:rPr lang="zh-CN" altLang="en-US" sz="4000" dirty="0">
                <a:sym typeface="Wingdings" panose="05000000000000000000" pitchFamily="2" charset="2"/>
              </a:rPr>
              <a:t> </a:t>
            </a:r>
            <a:r>
              <a:rPr lang="en-US" altLang="zh-CN" sz="4000" dirty="0"/>
              <a:t>8</a:t>
            </a:r>
            <a:r>
              <a:rPr lang="zh-CN" altLang="en-US" sz="4000" dirty="0"/>
              <a:t>进制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522288" y="1671638"/>
            <a:ext cx="8421687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907" tIns="44671" rIns="85907" bIns="44671" anchor="ctr">
            <a:spAutoFit/>
          </a:bodyPr>
          <a:lstStyle>
            <a:lvl1pPr defTabSz="873125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873125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873125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873125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873125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31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7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16485" name="Text Box 5"/>
          <p:cNvSpPr txBox="1">
            <a:spLocks noChangeArrowheads="1"/>
          </p:cNvSpPr>
          <p:nvPr/>
        </p:nvSpPr>
        <p:spPr bwMode="auto">
          <a:xfrm>
            <a:off x="1338263" y="1814134"/>
            <a:ext cx="7056437" cy="459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5907" tIns="44671" rIns="85907" bIns="44671" anchor="ctr">
            <a:spAutoFit/>
          </a:bodyPr>
          <a:lstStyle/>
          <a:p>
            <a:pPr defTabSz="873125" eaLnBrk="0" hangingPunct="0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  <a:ea typeface="楷体_GB2312" pitchFamily="49" charset="-122"/>
              </a:rPr>
              <a:t>(10111011.1101)</a:t>
            </a:r>
            <a:r>
              <a:rPr lang="en-US" altLang="zh-CN" sz="2400" b="1" baseline="-25000" dirty="0">
                <a:solidFill>
                  <a:schemeClr val="bg1"/>
                </a:solidFill>
                <a:latin typeface="Courier New" pitchFamily="49" charset="0"/>
                <a:ea typeface="楷体_GB2312" pitchFamily="49" charset="-122"/>
              </a:rPr>
              <a:t>2  </a:t>
            </a: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  <a:ea typeface="楷体_GB2312" pitchFamily="49" charset="-122"/>
              </a:rPr>
              <a:t>= (        )</a:t>
            </a:r>
            <a:r>
              <a:rPr lang="en-US" altLang="zh-CN" sz="2400" b="1" baseline="-25000" dirty="0">
                <a:solidFill>
                  <a:schemeClr val="bg1"/>
                </a:solidFill>
                <a:latin typeface="Courier New" pitchFamily="49" charset="0"/>
                <a:ea typeface="楷体_GB2312" pitchFamily="49" charset="-122"/>
              </a:rPr>
              <a:t>8</a:t>
            </a:r>
          </a:p>
        </p:txBody>
      </p:sp>
      <p:sp>
        <p:nvSpPr>
          <p:cNvPr id="916490" name="Text Box 10"/>
          <p:cNvSpPr txBox="1">
            <a:spLocks noChangeArrowheads="1"/>
          </p:cNvSpPr>
          <p:nvPr/>
        </p:nvSpPr>
        <p:spPr bwMode="auto">
          <a:xfrm>
            <a:off x="1365250" y="3673096"/>
            <a:ext cx="7310438" cy="459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5907" tIns="44671" rIns="85907" bIns="44671" anchor="ctr">
            <a:spAutoFit/>
          </a:bodyPr>
          <a:lstStyle/>
          <a:p>
            <a:pPr defTabSz="873125" eaLnBrk="0" hangingPunct="0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  <a:ea typeface="楷体_GB2312" pitchFamily="49" charset="-122"/>
              </a:rPr>
              <a:t>(6754.32)</a:t>
            </a:r>
            <a:r>
              <a:rPr lang="en-US" altLang="zh-CN" sz="2400" b="1" baseline="-25000" dirty="0">
                <a:solidFill>
                  <a:schemeClr val="bg1"/>
                </a:solidFill>
                <a:latin typeface="Courier New" pitchFamily="49" charset="0"/>
                <a:ea typeface="楷体_GB2312" pitchFamily="49" charset="-122"/>
              </a:rPr>
              <a:t>8 </a:t>
            </a: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  <a:ea typeface="楷体_GB2312" pitchFamily="49" charset="-122"/>
              </a:rPr>
              <a:t>=(                   )</a:t>
            </a:r>
            <a:r>
              <a:rPr lang="en-US" altLang="zh-CN" sz="2400" b="1" baseline="-25000" dirty="0">
                <a:solidFill>
                  <a:schemeClr val="bg1"/>
                </a:solidFill>
                <a:latin typeface="Courier New" pitchFamily="49" charset="0"/>
                <a:ea typeface="楷体_GB2312" pitchFamily="49" charset="-122"/>
              </a:rPr>
              <a:t>2</a:t>
            </a:r>
          </a:p>
        </p:txBody>
      </p:sp>
      <p:sp>
        <p:nvSpPr>
          <p:cNvPr id="916492" name="Text Box 12"/>
          <p:cNvSpPr txBox="1">
            <a:spLocks noChangeArrowheads="1"/>
          </p:cNvSpPr>
          <p:nvPr/>
        </p:nvSpPr>
        <p:spPr bwMode="auto">
          <a:xfrm>
            <a:off x="1979613" y="4254047"/>
            <a:ext cx="820737" cy="459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5907" tIns="44671" rIns="85907" bIns="44671" anchor="ctr">
            <a:spAutoFit/>
          </a:bodyPr>
          <a:lstStyle/>
          <a:p>
            <a:pPr algn="ctr" defTabSz="873125">
              <a:defRPr/>
            </a:pPr>
            <a:r>
              <a:rPr lang="en-US" altLang="zh-CN" sz="2400" b="1">
                <a:solidFill>
                  <a:schemeClr val="accent2"/>
                </a:solidFill>
                <a:latin typeface="Courier New" pitchFamily="49" charset="0"/>
                <a:ea typeface="楷体_GB2312" pitchFamily="49" charset="-122"/>
              </a:rPr>
              <a:t>110</a:t>
            </a:r>
          </a:p>
        </p:txBody>
      </p:sp>
      <p:sp>
        <p:nvSpPr>
          <p:cNvPr id="916493" name="Text Box 13"/>
          <p:cNvSpPr txBox="1">
            <a:spLocks noChangeArrowheads="1"/>
          </p:cNvSpPr>
          <p:nvPr/>
        </p:nvSpPr>
        <p:spPr bwMode="auto">
          <a:xfrm>
            <a:off x="2647950" y="4254047"/>
            <a:ext cx="855663" cy="459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5907" tIns="44671" rIns="85907" bIns="44671" anchor="ctr">
            <a:spAutoFit/>
          </a:bodyPr>
          <a:lstStyle/>
          <a:p>
            <a:pPr algn="ctr" defTabSz="873125">
              <a:defRPr/>
            </a:pPr>
            <a:r>
              <a:rPr lang="en-US" altLang="zh-CN" sz="2400" b="1">
                <a:solidFill>
                  <a:srgbClr val="CC2D1C"/>
                </a:solidFill>
                <a:latin typeface="Courier New" pitchFamily="49" charset="0"/>
                <a:ea typeface="楷体_GB2312" pitchFamily="49" charset="-122"/>
              </a:rPr>
              <a:t>111</a:t>
            </a:r>
          </a:p>
        </p:txBody>
      </p:sp>
      <p:sp>
        <p:nvSpPr>
          <p:cNvPr id="916494" name="Text Box 14"/>
          <p:cNvSpPr txBox="1">
            <a:spLocks noChangeArrowheads="1"/>
          </p:cNvSpPr>
          <p:nvPr/>
        </p:nvSpPr>
        <p:spPr bwMode="auto">
          <a:xfrm>
            <a:off x="3351213" y="4254047"/>
            <a:ext cx="833437" cy="459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5907" tIns="44671" rIns="85907" bIns="44671" anchor="ctr">
            <a:spAutoFit/>
          </a:bodyPr>
          <a:lstStyle/>
          <a:p>
            <a:pPr algn="ctr" defTabSz="873125">
              <a:defRPr/>
            </a:pPr>
            <a:r>
              <a:rPr lang="en-US" altLang="zh-CN" sz="2400" b="1" dirty="0">
                <a:solidFill>
                  <a:srgbClr val="009900"/>
                </a:solidFill>
                <a:latin typeface="Courier New" pitchFamily="49" charset="0"/>
                <a:ea typeface="楷体_GB2312" pitchFamily="49" charset="-122"/>
              </a:rPr>
              <a:t>101</a:t>
            </a:r>
          </a:p>
        </p:txBody>
      </p:sp>
      <p:sp>
        <p:nvSpPr>
          <p:cNvPr id="916495" name="Text Box 15"/>
          <p:cNvSpPr txBox="1">
            <a:spLocks noChangeArrowheads="1"/>
          </p:cNvSpPr>
          <p:nvPr/>
        </p:nvSpPr>
        <p:spPr bwMode="auto">
          <a:xfrm>
            <a:off x="4030663" y="4254047"/>
            <a:ext cx="908050" cy="459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5907" tIns="44671" rIns="85907" bIns="44671" anchor="ctr">
            <a:spAutoFit/>
          </a:bodyPr>
          <a:lstStyle/>
          <a:p>
            <a:pPr algn="ctr" defTabSz="873125">
              <a:defRPr/>
            </a:pPr>
            <a:r>
              <a:rPr lang="en-US" altLang="zh-CN" sz="2400" b="1">
                <a:solidFill>
                  <a:srgbClr val="FF5050"/>
                </a:solidFill>
                <a:latin typeface="Courier New" pitchFamily="49" charset="0"/>
                <a:ea typeface="楷体_GB2312" pitchFamily="49" charset="-122"/>
              </a:rPr>
              <a:t>100</a:t>
            </a:r>
            <a:endParaRPr lang="en-US" altLang="zh-CN" sz="2400" b="1">
              <a:solidFill>
                <a:schemeClr val="tx2"/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916496" name="Text Box 16"/>
          <p:cNvSpPr txBox="1">
            <a:spLocks noChangeArrowheads="1"/>
          </p:cNvSpPr>
          <p:nvPr/>
        </p:nvSpPr>
        <p:spPr bwMode="auto">
          <a:xfrm>
            <a:off x="5018088" y="4254047"/>
            <a:ext cx="903287" cy="459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5907" tIns="44671" rIns="85907" bIns="44671" anchor="ctr">
            <a:spAutoFit/>
          </a:bodyPr>
          <a:lstStyle/>
          <a:p>
            <a:pPr algn="ctr" defTabSz="873125">
              <a:defRPr/>
            </a:pPr>
            <a:r>
              <a:rPr lang="en-US" altLang="zh-CN" sz="2400" b="1">
                <a:solidFill>
                  <a:srgbClr val="FF00FF"/>
                </a:solidFill>
                <a:latin typeface="Courier New" pitchFamily="49" charset="0"/>
                <a:ea typeface="楷体_GB2312" pitchFamily="49" charset="-122"/>
              </a:rPr>
              <a:t>011</a:t>
            </a:r>
            <a:endParaRPr lang="en-US" altLang="zh-CN" sz="2400" b="1">
              <a:solidFill>
                <a:schemeClr val="tx2"/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916497" name="Text Box 17"/>
          <p:cNvSpPr txBox="1">
            <a:spLocks noChangeArrowheads="1"/>
          </p:cNvSpPr>
          <p:nvPr/>
        </p:nvSpPr>
        <p:spPr bwMode="auto">
          <a:xfrm>
            <a:off x="5767388" y="4254047"/>
            <a:ext cx="820737" cy="459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5907" tIns="44671" rIns="85907" bIns="44671" anchor="ctr">
            <a:spAutoFit/>
          </a:bodyPr>
          <a:lstStyle/>
          <a:p>
            <a:pPr algn="ctr" defTabSz="873125">
              <a:defRPr/>
            </a:pPr>
            <a:r>
              <a:rPr lang="en-US" altLang="zh-CN" sz="2400" b="1">
                <a:solidFill>
                  <a:srgbClr val="FF9900"/>
                </a:solidFill>
                <a:latin typeface="Courier New" pitchFamily="49" charset="0"/>
                <a:ea typeface="楷体_GB2312" pitchFamily="49" charset="-122"/>
              </a:rPr>
              <a:t>010</a:t>
            </a:r>
          </a:p>
        </p:txBody>
      </p:sp>
      <p:sp>
        <p:nvSpPr>
          <p:cNvPr id="916498" name="Text Box 18"/>
          <p:cNvSpPr txBox="1">
            <a:spLocks noChangeArrowheads="1"/>
          </p:cNvSpPr>
          <p:nvPr/>
        </p:nvSpPr>
        <p:spPr bwMode="auto">
          <a:xfrm>
            <a:off x="4799481" y="4249284"/>
            <a:ext cx="357838" cy="459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5907" tIns="44671" rIns="85907" bIns="44671" anchor="ctr">
            <a:spAutoFit/>
          </a:bodyPr>
          <a:lstStyle/>
          <a:p>
            <a:pPr algn="ctr" defTabSz="873125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  <a:ea typeface="楷体_GB2312" pitchFamily="49" charset="-122"/>
              </a:rPr>
              <a:t>.</a:t>
            </a:r>
          </a:p>
        </p:txBody>
      </p:sp>
      <p:sp>
        <p:nvSpPr>
          <p:cNvPr id="916499" name="Text Box 19"/>
          <p:cNvSpPr txBox="1">
            <a:spLocks noChangeArrowheads="1"/>
          </p:cNvSpPr>
          <p:nvPr/>
        </p:nvSpPr>
        <p:spPr bwMode="auto">
          <a:xfrm>
            <a:off x="5735885" y="1844296"/>
            <a:ext cx="357838" cy="459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5907" tIns="44671" rIns="85907" bIns="44671" anchor="ctr">
            <a:spAutoFit/>
          </a:bodyPr>
          <a:lstStyle/>
          <a:p>
            <a:pPr algn="ctr" defTabSz="873125">
              <a:defRPr/>
            </a:pPr>
            <a:r>
              <a:rPr lang="en-US" altLang="zh-CN" sz="2400" b="1">
                <a:solidFill>
                  <a:schemeClr val="bg1">
                    <a:lumMod val="75000"/>
                    <a:lumOff val="25000"/>
                  </a:schemeClr>
                </a:solidFill>
                <a:latin typeface="Courier New" pitchFamily="49" charset="0"/>
                <a:ea typeface="楷体_GB2312" pitchFamily="49" charset="-122"/>
              </a:rPr>
              <a:t>.</a:t>
            </a:r>
          </a:p>
        </p:txBody>
      </p:sp>
      <p:sp>
        <p:nvSpPr>
          <p:cNvPr id="916500" name="Text Box 20"/>
          <p:cNvSpPr txBox="1">
            <a:spLocks noChangeArrowheads="1"/>
          </p:cNvSpPr>
          <p:nvPr/>
        </p:nvSpPr>
        <p:spPr bwMode="auto">
          <a:xfrm>
            <a:off x="5004048" y="1844296"/>
            <a:ext cx="357838" cy="459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5907" tIns="44671" rIns="85907" bIns="44671" anchor="ctr">
            <a:spAutoFit/>
          </a:bodyPr>
          <a:lstStyle/>
          <a:p>
            <a:pPr algn="ctr" defTabSz="873125">
              <a:defRPr/>
            </a:pPr>
            <a:r>
              <a:rPr lang="en-US" altLang="zh-CN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itchFamily="49" charset="0"/>
                <a:ea typeface="楷体_GB2312" pitchFamily="49" charset="-122"/>
              </a:rPr>
              <a:t>2</a:t>
            </a:r>
          </a:p>
        </p:txBody>
      </p:sp>
      <p:sp>
        <p:nvSpPr>
          <p:cNvPr id="916501" name="Text Box 21"/>
          <p:cNvSpPr txBox="1">
            <a:spLocks noChangeArrowheads="1"/>
          </p:cNvSpPr>
          <p:nvPr/>
        </p:nvSpPr>
        <p:spPr bwMode="auto">
          <a:xfrm>
            <a:off x="5248523" y="1844296"/>
            <a:ext cx="357838" cy="459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5907" tIns="44671" rIns="85907" bIns="44671" anchor="ctr">
            <a:spAutoFit/>
          </a:bodyPr>
          <a:lstStyle/>
          <a:p>
            <a:pPr algn="ctr" defTabSz="873125">
              <a:defRPr/>
            </a:pPr>
            <a:r>
              <a:rPr lang="en-US" altLang="zh-CN" sz="2400" b="1">
                <a:solidFill>
                  <a:schemeClr val="bg1">
                    <a:lumMod val="75000"/>
                    <a:lumOff val="25000"/>
                  </a:schemeClr>
                </a:solidFill>
                <a:latin typeface="Courier New" pitchFamily="49" charset="0"/>
                <a:ea typeface="楷体_GB2312" pitchFamily="49" charset="-122"/>
              </a:rPr>
              <a:t>7</a:t>
            </a:r>
          </a:p>
        </p:txBody>
      </p:sp>
      <p:sp>
        <p:nvSpPr>
          <p:cNvPr id="916502" name="Text Box 22"/>
          <p:cNvSpPr txBox="1">
            <a:spLocks noChangeArrowheads="1"/>
          </p:cNvSpPr>
          <p:nvPr/>
        </p:nvSpPr>
        <p:spPr bwMode="auto">
          <a:xfrm>
            <a:off x="5491410" y="1844296"/>
            <a:ext cx="357838" cy="459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5907" tIns="44671" rIns="85907" bIns="44671" anchor="ctr">
            <a:spAutoFit/>
          </a:bodyPr>
          <a:lstStyle/>
          <a:p>
            <a:pPr algn="ctr" defTabSz="873125">
              <a:defRPr/>
            </a:pPr>
            <a:r>
              <a:rPr lang="en-US" altLang="zh-CN" sz="2400" b="1">
                <a:solidFill>
                  <a:schemeClr val="bg1">
                    <a:lumMod val="75000"/>
                    <a:lumOff val="25000"/>
                  </a:schemeClr>
                </a:solidFill>
                <a:latin typeface="Courier New" pitchFamily="49" charset="0"/>
                <a:ea typeface="楷体_GB2312" pitchFamily="49" charset="-122"/>
              </a:rPr>
              <a:t>3</a:t>
            </a:r>
          </a:p>
        </p:txBody>
      </p:sp>
      <p:sp>
        <p:nvSpPr>
          <p:cNvPr id="916503" name="Text Box 23"/>
          <p:cNvSpPr txBox="1">
            <a:spLocks noChangeArrowheads="1"/>
          </p:cNvSpPr>
          <p:nvPr/>
        </p:nvSpPr>
        <p:spPr bwMode="auto">
          <a:xfrm>
            <a:off x="5978773" y="1844296"/>
            <a:ext cx="357838" cy="459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5907" tIns="44671" rIns="85907" bIns="44671" anchor="ctr">
            <a:spAutoFit/>
          </a:bodyPr>
          <a:lstStyle/>
          <a:p>
            <a:pPr algn="ctr" defTabSz="873125">
              <a:defRPr/>
            </a:pPr>
            <a:r>
              <a:rPr lang="en-US" altLang="zh-CN" sz="2400" b="1">
                <a:solidFill>
                  <a:schemeClr val="bg1">
                    <a:lumMod val="75000"/>
                    <a:lumOff val="25000"/>
                  </a:schemeClr>
                </a:solidFill>
                <a:latin typeface="Courier New" pitchFamily="49" charset="0"/>
                <a:ea typeface="楷体_GB2312" pitchFamily="49" charset="-122"/>
              </a:rPr>
              <a:t>6</a:t>
            </a:r>
          </a:p>
        </p:txBody>
      </p:sp>
      <p:sp>
        <p:nvSpPr>
          <p:cNvPr id="916504" name="Text Box 24"/>
          <p:cNvSpPr txBox="1">
            <a:spLocks noChangeArrowheads="1"/>
          </p:cNvSpPr>
          <p:nvPr/>
        </p:nvSpPr>
        <p:spPr bwMode="auto">
          <a:xfrm>
            <a:off x="6221660" y="1844296"/>
            <a:ext cx="357838" cy="459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5907" tIns="44671" rIns="85907" bIns="44671" anchor="ctr">
            <a:spAutoFit/>
          </a:bodyPr>
          <a:lstStyle/>
          <a:p>
            <a:pPr algn="ctr" defTabSz="873125">
              <a:defRPr/>
            </a:pPr>
            <a:r>
              <a:rPr lang="en-US" altLang="zh-CN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itchFamily="49" charset="0"/>
                <a:ea typeface="楷体_GB2312" pitchFamily="49" charset="-122"/>
              </a:rPr>
              <a:t>4</a:t>
            </a:r>
          </a:p>
        </p:txBody>
      </p:sp>
      <p:sp>
        <p:nvSpPr>
          <p:cNvPr id="916524" name="Text Box 44"/>
          <p:cNvSpPr txBox="1">
            <a:spLocks noChangeArrowheads="1"/>
          </p:cNvSpPr>
          <p:nvPr/>
        </p:nvSpPr>
        <p:spPr bwMode="auto">
          <a:xfrm>
            <a:off x="3635896" y="3689534"/>
            <a:ext cx="4251325" cy="459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5907" tIns="44671" rIns="85907" bIns="44671" anchor="ctr">
            <a:spAutoFit/>
          </a:bodyPr>
          <a:lstStyle/>
          <a:p>
            <a:pPr defTabSz="873125" eaLnBrk="0" hangingPunct="0">
              <a:defRPr/>
            </a:pPr>
            <a:r>
              <a:rPr lang="en-US" altLang="zh-CN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itchFamily="49" charset="0"/>
                <a:ea typeface="楷体_GB2312" pitchFamily="49" charset="-122"/>
              </a:rPr>
              <a:t>110111101100.01101</a:t>
            </a:r>
            <a:endParaRPr lang="en-US" altLang="zh-CN" sz="2400" b="1" baseline="-25000" dirty="0">
              <a:solidFill>
                <a:schemeClr val="bg1">
                  <a:lumMod val="75000"/>
                  <a:lumOff val="25000"/>
                </a:schemeClr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916521" name="Line 41"/>
          <p:cNvSpPr>
            <a:spLocks noChangeShapeType="1"/>
          </p:cNvSpPr>
          <p:nvPr/>
        </p:nvSpPr>
        <p:spPr bwMode="auto">
          <a:xfrm>
            <a:off x="2506129" y="1658938"/>
            <a:ext cx="0" cy="719137"/>
          </a:xfrm>
          <a:prstGeom prst="line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6522" name="Line 42"/>
          <p:cNvSpPr>
            <a:spLocks noChangeShapeType="1"/>
          </p:cNvSpPr>
          <p:nvPr/>
        </p:nvSpPr>
        <p:spPr bwMode="auto">
          <a:xfrm>
            <a:off x="1969623" y="1658938"/>
            <a:ext cx="0" cy="719137"/>
          </a:xfrm>
          <a:prstGeom prst="line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6523" name="Line 43"/>
          <p:cNvSpPr>
            <a:spLocks noChangeShapeType="1"/>
          </p:cNvSpPr>
          <p:nvPr/>
        </p:nvSpPr>
        <p:spPr bwMode="auto">
          <a:xfrm>
            <a:off x="3794201" y="1658938"/>
            <a:ext cx="0" cy="719137"/>
          </a:xfrm>
          <a:prstGeom prst="line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34D30A6-9811-47DB-9B03-D1648F06FC83}" type="slidenum">
              <a:rPr lang="en-US" altLang="zh-CN" sz="1400">
                <a:solidFill>
                  <a:srgbClr val="FFFFFF"/>
                </a:solidFill>
                <a:ea typeface="隶书" panose="02010509060101010101" pitchFamily="49" charset="-122"/>
              </a:rPr>
              <a:pPr/>
              <a:t>11</a:t>
            </a:fld>
            <a:endParaRPr lang="en-US" altLang="zh-CN" sz="1400">
              <a:solidFill>
                <a:srgbClr val="FFFFFF"/>
              </a:solidFill>
              <a:ea typeface="隶书" panose="02010509060101010101" pitchFamily="49" charset="-122"/>
            </a:endParaRPr>
          </a:p>
        </p:txBody>
      </p:sp>
      <p:sp>
        <p:nvSpPr>
          <p:cNvPr id="30" name="Oval 12"/>
          <p:cNvSpPr>
            <a:spLocks noChangeArrowheads="1"/>
          </p:cNvSpPr>
          <p:nvPr/>
        </p:nvSpPr>
        <p:spPr bwMode="auto">
          <a:xfrm>
            <a:off x="611188" y="1701180"/>
            <a:ext cx="976312" cy="647700"/>
          </a:xfrm>
          <a:prstGeom prst="ellipse">
            <a:avLst/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85907" tIns="44671" rIns="85907" bIns="44671" anchor="ctr"/>
          <a:lstStyle/>
          <a:p>
            <a:pPr algn="ctr" defTabSz="873125"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642153" y="3482050"/>
            <a:ext cx="976312" cy="647700"/>
          </a:xfrm>
          <a:prstGeom prst="ellipse">
            <a:avLst/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85907" tIns="44671" rIns="85907" bIns="44671" anchor="ctr"/>
          <a:lstStyle/>
          <a:p>
            <a:pPr algn="ctr" defTabSz="873125"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DE052D-7C25-5738-42B9-A41379DFACAB}"/>
              </a:ext>
            </a:extLst>
          </p:cNvPr>
          <p:cNvSpPr txBox="1"/>
          <p:nvPr/>
        </p:nvSpPr>
        <p:spPr>
          <a:xfrm>
            <a:off x="7176045" y="4554"/>
            <a:ext cx="12843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知识复习</a:t>
            </a:r>
          </a:p>
        </p:txBody>
      </p:sp>
    </p:spTree>
    <p:extLst>
      <p:ext uri="{BB962C8B-B14F-4D97-AF65-F5344CB8AC3E}">
        <p14:creationId xmlns:p14="http://schemas.microsoft.com/office/powerpoint/2010/main" val="311673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1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1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1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16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1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1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1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1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1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1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91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1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1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1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16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1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16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16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91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5" grpId="0" autoUpdateAnimBg="0"/>
      <p:bldP spid="916490" grpId="0" autoUpdateAnimBg="0"/>
      <p:bldP spid="916492" grpId="0"/>
      <p:bldP spid="916493" grpId="0"/>
      <p:bldP spid="916494" grpId="0"/>
      <p:bldP spid="916495" grpId="0"/>
      <p:bldP spid="916496" grpId="0"/>
      <p:bldP spid="916497" grpId="0"/>
      <p:bldP spid="916498" grpId="0"/>
      <p:bldP spid="916499" grpId="0" autoUpdateAnimBg="0"/>
      <p:bldP spid="916500" grpId="0" autoUpdateAnimBg="0"/>
      <p:bldP spid="916501" grpId="0" autoUpdateAnimBg="0"/>
      <p:bldP spid="916502" grpId="0"/>
      <p:bldP spid="916503" grpId="0" autoUpdateAnimBg="0"/>
      <p:bldP spid="916504" grpId="0" autoUpdateAnimBg="0"/>
      <p:bldP spid="91652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2</a:t>
            </a:r>
            <a:r>
              <a:rPr lang="zh-CN" altLang="en-US" sz="4000" dirty="0"/>
              <a:t>进制 </a:t>
            </a:r>
            <a:r>
              <a:rPr lang="zh-CN" altLang="en-US" sz="4000" dirty="0">
                <a:sym typeface="Wingdings" panose="05000000000000000000" pitchFamily="2" charset="2"/>
              </a:rPr>
              <a:t> </a:t>
            </a:r>
            <a:r>
              <a:rPr lang="en-US" altLang="zh-CN" sz="4000" dirty="0"/>
              <a:t>16</a:t>
            </a:r>
            <a:r>
              <a:rPr lang="zh-CN" altLang="en-US" sz="4000" dirty="0"/>
              <a:t>进制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261938" y="1671638"/>
            <a:ext cx="8421687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907" tIns="44671" rIns="85907" bIns="44671" anchor="ctr">
            <a:spAutoFit/>
          </a:bodyPr>
          <a:lstStyle>
            <a:lvl1pPr defTabSz="873125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873125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873125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873125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873125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31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7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56420" name="Text Box 4"/>
          <p:cNvSpPr txBox="1">
            <a:spLocks noChangeArrowheads="1"/>
          </p:cNvSpPr>
          <p:nvPr/>
        </p:nvSpPr>
        <p:spPr bwMode="auto">
          <a:xfrm>
            <a:off x="1293813" y="1814134"/>
            <a:ext cx="7634287" cy="459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85907" tIns="44671" rIns="85907" bIns="44671" anchor="ctr">
            <a:spAutoFit/>
          </a:bodyPr>
          <a:lstStyle/>
          <a:p>
            <a:pPr defTabSz="873125" eaLnBrk="0" hangingPunct="0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  <a:ea typeface="楷体_GB2312" pitchFamily="49" charset="-122"/>
              </a:rPr>
              <a:t>(101111100110.11011)</a:t>
            </a:r>
            <a:r>
              <a:rPr lang="en-US" altLang="zh-CN" sz="2400" b="1" baseline="-25000" dirty="0">
                <a:solidFill>
                  <a:schemeClr val="bg1"/>
                </a:solidFill>
                <a:latin typeface="Courier New" pitchFamily="49" charset="0"/>
                <a:ea typeface="楷体_GB2312" pitchFamily="49" charset="-122"/>
              </a:rPr>
              <a:t>2 </a:t>
            </a: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  <a:ea typeface="楷体_GB2312" pitchFamily="49" charset="-122"/>
              </a:rPr>
              <a:t>=(         )</a:t>
            </a:r>
            <a:r>
              <a:rPr lang="en-US" altLang="zh-CN" sz="2400" b="1" baseline="-25000" dirty="0">
                <a:solidFill>
                  <a:schemeClr val="bg1"/>
                </a:solidFill>
                <a:latin typeface="Courier New" pitchFamily="49" charset="0"/>
                <a:ea typeface="楷体_GB2312" pitchFamily="49" charset="-122"/>
              </a:rPr>
              <a:t>16</a:t>
            </a:r>
          </a:p>
        </p:txBody>
      </p:sp>
      <p:sp>
        <p:nvSpPr>
          <p:cNvPr id="956421" name="Text Box 5"/>
          <p:cNvSpPr txBox="1">
            <a:spLocks noChangeArrowheads="1"/>
          </p:cNvSpPr>
          <p:nvPr/>
        </p:nvSpPr>
        <p:spPr bwMode="auto">
          <a:xfrm>
            <a:off x="1293813" y="3889790"/>
            <a:ext cx="7886700" cy="459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5907" tIns="44671" rIns="85907" bIns="44671" anchor="ctr">
            <a:spAutoFit/>
          </a:bodyPr>
          <a:lstStyle/>
          <a:p>
            <a:pPr defTabSz="873125" eaLnBrk="0" hangingPunct="0">
              <a:defRPr/>
            </a:pPr>
            <a:r>
              <a:rPr lang="en-US" altLang="zh-CN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itchFamily="49" charset="0"/>
                <a:ea typeface="楷体_GB2312" pitchFamily="49" charset="-122"/>
              </a:rPr>
              <a:t>(</a:t>
            </a: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  <a:ea typeface="楷体_GB2312" pitchFamily="49" charset="-122"/>
              </a:rPr>
              <a:t>A7B8.C9)</a:t>
            </a:r>
            <a:r>
              <a:rPr lang="en-US" altLang="zh-CN" sz="2400" b="1" baseline="-25000" dirty="0">
                <a:solidFill>
                  <a:schemeClr val="bg1"/>
                </a:solidFill>
                <a:latin typeface="Courier New" pitchFamily="49" charset="0"/>
                <a:ea typeface="楷体_GB2312" pitchFamily="49" charset="-122"/>
              </a:rPr>
              <a:t>16</a:t>
            </a: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  <a:ea typeface="楷体_GB2312" pitchFamily="49" charset="-122"/>
              </a:rPr>
              <a:t>=(                          )</a:t>
            </a:r>
            <a:r>
              <a:rPr lang="en-US" altLang="zh-CN" sz="2400" b="1" baseline="-25000" dirty="0">
                <a:solidFill>
                  <a:schemeClr val="bg1"/>
                </a:solidFill>
                <a:latin typeface="Courier New" pitchFamily="49" charset="0"/>
                <a:ea typeface="楷体_GB2312" pitchFamily="49" charset="-122"/>
              </a:rPr>
              <a:t>2</a:t>
            </a:r>
          </a:p>
        </p:txBody>
      </p:sp>
      <p:sp>
        <p:nvSpPr>
          <p:cNvPr id="956422" name="Text Box 6"/>
          <p:cNvSpPr txBox="1">
            <a:spLocks noChangeArrowheads="1"/>
          </p:cNvSpPr>
          <p:nvPr/>
        </p:nvSpPr>
        <p:spPr bwMode="auto">
          <a:xfrm>
            <a:off x="1754363" y="5173283"/>
            <a:ext cx="910873" cy="459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5907" tIns="44671" rIns="85907" bIns="44671" anchor="ctr">
            <a:spAutoFit/>
          </a:bodyPr>
          <a:lstStyle/>
          <a:p>
            <a:pPr algn="ctr" defTabSz="873125">
              <a:defRPr/>
            </a:pPr>
            <a:r>
              <a:rPr lang="en-US" altLang="zh-CN" sz="2400" b="1" dirty="0">
                <a:solidFill>
                  <a:schemeClr val="accent2"/>
                </a:solidFill>
                <a:latin typeface="Courier New" pitchFamily="49" charset="0"/>
                <a:ea typeface="楷体_GB2312" pitchFamily="49" charset="-122"/>
              </a:rPr>
              <a:t>1010</a:t>
            </a:r>
          </a:p>
        </p:txBody>
      </p:sp>
      <p:sp>
        <p:nvSpPr>
          <p:cNvPr id="956423" name="Text Box 7"/>
          <p:cNvSpPr txBox="1">
            <a:spLocks noChangeArrowheads="1"/>
          </p:cNvSpPr>
          <p:nvPr/>
        </p:nvSpPr>
        <p:spPr bwMode="auto">
          <a:xfrm>
            <a:off x="2662413" y="5173283"/>
            <a:ext cx="910873" cy="459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5907" tIns="44671" rIns="85907" bIns="44671" anchor="ctr">
            <a:spAutoFit/>
          </a:bodyPr>
          <a:lstStyle/>
          <a:p>
            <a:pPr algn="ctr" defTabSz="873125">
              <a:defRPr/>
            </a:pPr>
            <a:r>
              <a:rPr lang="en-US" altLang="zh-CN" sz="2400" b="1" dirty="0">
                <a:solidFill>
                  <a:srgbClr val="CC2D1C"/>
                </a:solidFill>
                <a:latin typeface="Courier New" pitchFamily="49" charset="0"/>
                <a:ea typeface="楷体_GB2312" pitchFamily="49" charset="-122"/>
              </a:rPr>
              <a:t>0111</a:t>
            </a:r>
          </a:p>
        </p:txBody>
      </p:sp>
      <p:sp>
        <p:nvSpPr>
          <p:cNvPr id="956424" name="Text Box 8"/>
          <p:cNvSpPr txBox="1">
            <a:spLocks noChangeArrowheads="1"/>
          </p:cNvSpPr>
          <p:nvPr/>
        </p:nvSpPr>
        <p:spPr bwMode="auto">
          <a:xfrm>
            <a:off x="3568876" y="5173283"/>
            <a:ext cx="910873" cy="459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5907" tIns="44671" rIns="85907" bIns="44671" anchor="ctr">
            <a:spAutoFit/>
          </a:bodyPr>
          <a:lstStyle/>
          <a:p>
            <a:pPr algn="ctr" defTabSz="873125">
              <a:defRPr/>
            </a:pPr>
            <a:r>
              <a:rPr lang="en-US" altLang="zh-CN" sz="2400" b="1" dirty="0">
                <a:solidFill>
                  <a:srgbClr val="009900"/>
                </a:solidFill>
                <a:latin typeface="Courier New" pitchFamily="49" charset="0"/>
                <a:ea typeface="楷体_GB2312" pitchFamily="49" charset="-122"/>
              </a:rPr>
              <a:t>1011</a:t>
            </a:r>
          </a:p>
        </p:txBody>
      </p:sp>
      <p:sp>
        <p:nvSpPr>
          <p:cNvPr id="956425" name="Text Box 9"/>
          <p:cNvSpPr txBox="1">
            <a:spLocks noChangeArrowheads="1"/>
          </p:cNvSpPr>
          <p:nvPr/>
        </p:nvSpPr>
        <p:spPr bwMode="auto">
          <a:xfrm>
            <a:off x="4475338" y="5173283"/>
            <a:ext cx="910873" cy="459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5907" tIns="44671" rIns="85907" bIns="44671" anchor="ctr">
            <a:spAutoFit/>
          </a:bodyPr>
          <a:lstStyle/>
          <a:p>
            <a:pPr algn="ctr" defTabSz="873125">
              <a:defRPr/>
            </a:pPr>
            <a:r>
              <a:rPr lang="en-US" altLang="zh-CN" sz="2400" b="1" dirty="0">
                <a:solidFill>
                  <a:srgbClr val="FF5050"/>
                </a:solidFill>
                <a:latin typeface="Courier New" pitchFamily="49" charset="0"/>
                <a:ea typeface="楷体_GB2312" pitchFamily="49" charset="-122"/>
              </a:rPr>
              <a:t>1000</a:t>
            </a:r>
            <a:endParaRPr lang="en-US" altLang="zh-CN" sz="2400" b="1" dirty="0">
              <a:solidFill>
                <a:schemeClr val="tx2"/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956426" name="Text Box 10"/>
          <p:cNvSpPr txBox="1">
            <a:spLocks noChangeArrowheads="1"/>
          </p:cNvSpPr>
          <p:nvPr/>
        </p:nvSpPr>
        <p:spPr bwMode="auto">
          <a:xfrm>
            <a:off x="5651676" y="5173283"/>
            <a:ext cx="910873" cy="459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5907" tIns="44671" rIns="85907" bIns="44671" anchor="ctr">
            <a:spAutoFit/>
          </a:bodyPr>
          <a:lstStyle/>
          <a:p>
            <a:pPr algn="ctr" defTabSz="873125">
              <a:defRPr/>
            </a:pPr>
            <a:r>
              <a:rPr lang="en-US" altLang="zh-CN" sz="2400" b="1" dirty="0">
                <a:solidFill>
                  <a:srgbClr val="FF00FF"/>
                </a:solidFill>
                <a:latin typeface="Courier New" pitchFamily="49" charset="0"/>
                <a:ea typeface="楷体_GB2312" pitchFamily="49" charset="-122"/>
              </a:rPr>
              <a:t>1100</a:t>
            </a:r>
            <a:endParaRPr lang="en-US" altLang="zh-CN" sz="2400" b="1" dirty="0">
              <a:solidFill>
                <a:schemeClr val="tx2"/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956427" name="Text Box 11"/>
          <p:cNvSpPr txBox="1">
            <a:spLocks noChangeArrowheads="1"/>
          </p:cNvSpPr>
          <p:nvPr/>
        </p:nvSpPr>
        <p:spPr bwMode="auto">
          <a:xfrm>
            <a:off x="6558138" y="5173283"/>
            <a:ext cx="910873" cy="459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5907" tIns="44671" rIns="85907" bIns="44671" anchor="ctr">
            <a:spAutoFit/>
          </a:bodyPr>
          <a:lstStyle/>
          <a:p>
            <a:pPr algn="ctr" defTabSz="873125">
              <a:defRPr/>
            </a:pPr>
            <a:r>
              <a:rPr lang="en-US" altLang="zh-CN" sz="2400" b="1" dirty="0">
                <a:solidFill>
                  <a:srgbClr val="FF9900"/>
                </a:solidFill>
                <a:latin typeface="Courier New" pitchFamily="49" charset="0"/>
                <a:ea typeface="楷体_GB2312" pitchFamily="49" charset="-122"/>
              </a:rPr>
              <a:t>1001</a:t>
            </a:r>
          </a:p>
        </p:txBody>
      </p:sp>
      <p:sp>
        <p:nvSpPr>
          <p:cNvPr id="956428" name="Text Box 12"/>
          <p:cNvSpPr txBox="1">
            <a:spLocks noChangeArrowheads="1"/>
          </p:cNvSpPr>
          <p:nvPr/>
        </p:nvSpPr>
        <p:spPr bwMode="auto">
          <a:xfrm>
            <a:off x="5340819" y="5168521"/>
            <a:ext cx="357837" cy="459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5907" tIns="44671" rIns="85907" bIns="44671" anchor="ctr">
            <a:spAutoFit/>
          </a:bodyPr>
          <a:lstStyle/>
          <a:p>
            <a:pPr algn="ctr" defTabSz="873125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  <a:ea typeface="楷体_GB2312" pitchFamily="49" charset="-122"/>
              </a:rPr>
              <a:t>.</a:t>
            </a:r>
          </a:p>
        </p:txBody>
      </p:sp>
      <p:sp>
        <p:nvSpPr>
          <p:cNvPr id="956429" name="Text Box 13"/>
          <p:cNvSpPr txBox="1">
            <a:spLocks noChangeArrowheads="1"/>
          </p:cNvSpPr>
          <p:nvPr/>
        </p:nvSpPr>
        <p:spPr bwMode="auto">
          <a:xfrm>
            <a:off x="6383957" y="1817204"/>
            <a:ext cx="357838" cy="459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5907" tIns="44671" rIns="85907" bIns="44671" anchor="ctr">
            <a:spAutoFit/>
          </a:bodyPr>
          <a:lstStyle/>
          <a:p>
            <a:pPr algn="ctr" defTabSz="873125">
              <a:defRPr/>
            </a:pPr>
            <a:r>
              <a:rPr lang="en-US" altLang="zh-CN" sz="2400" b="1">
                <a:solidFill>
                  <a:schemeClr val="bg1"/>
                </a:solidFill>
                <a:latin typeface="Courier New" pitchFamily="49" charset="0"/>
                <a:ea typeface="楷体_GB2312" pitchFamily="49" charset="-122"/>
              </a:rPr>
              <a:t>.</a:t>
            </a:r>
          </a:p>
        </p:txBody>
      </p:sp>
      <p:sp>
        <p:nvSpPr>
          <p:cNvPr id="956430" name="Text Box 14"/>
          <p:cNvSpPr txBox="1">
            <a:spLocks noChangeArrowheads="1"/>
          </p:cNvSpPr>
          <p:nvPr/>
        </p:nvSpPr>
        <p:spPr bwMode="auto">
          <a:xfrm>
            <a:off x="5652120" y="1817204"/>
            <a:ext cx="357838" cy="459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5907" tIns="44671" rIns="85907" bIns="44671" anchor="ctr">
            <a:spAutoFit/>
          </a:bodyPr>
          <a:lstStyle/>
          <a:p>
            <a:pPr algn="ctr" defTabSz="873125">
              <a:defRPr/>
            </a:pPr>
            <a:r>
              <a:rPr lang="en-US" altLang="zh-CN" sz="2400" b="1">
                <a:solidFill>
                  <a:schemeClr val="bg1">
                    <a:lumMod val="75000"/>
                    <a:lumOff val="25000"/>
                  </a:schemeClr>
                </a:solidFill>
                <a:latin typeface="Courier New" pitchFamily="49" charset="0"/>
                <a:ea typeface="楷体_GB2312" pitchFamily="49" charset="-122"/>
              </a:rPr>
              <a:t>B</a:t>
            </a:r>
          </a:p>
        </p:txBody>
      </p:sp>
      <p:sp>
        <p:nvSpPr>
          <p:cNvPr id="956431" name="Text Box 15"/>
          <p:cNvSpPr txBox="1">
            <a:spLocks noChangeArrowheads="1"/>
          </p:cNvSpPr>
          <p:nvPr/>
        </p:nvSpPr>
        <p:spPr bwMode="auto">
          <a:xfrm>
            <a:off x="5896595" y="1817204"/>
            <a:ext cx="357838" cy="459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5907" tIns="44671" rIns="85907" bIns="44671" anchor="ctr">
            <a:spAutoFit/>
          </a:bodyPr>
          <a:lstStyle/>
          <a:p>
            <a:pPr algn="ctr" defTabSz="873125">
              <a:defRPr/>
            </a:pPr>
            <a:r>
              <a:rPr lang="en-US" altLang="zh-CN" sz="2400" b="1">
                <a:solidFill>
                  <a:schemeClr val="bg1"/>
                </a:solidFill>
                <a:latin typeface="Courier New" pitchFamily="49" charset="0"/>
                <a:ea typeface="楷体_GB2312" pitchFamily="49" charset="-122"/>
              </a:rPr>
              <a:t>E</a:t>
            </a:r>
          </a:p>
        </p:txBody>
      </p:sp>
      <p:sp>
        <p:nvSpPr>
          <p:cNvPr id="956432" name="Text Box 16"/>
          <p:cNvSpPr txBox="1">
            <a:spLocks noChangeArrowheads="1"/>
          </p:cNvSpPr>
          <p:nvPr/>
        </p:nvSpPr>
        <p:spPr bwMode="auto">
          <a:xfrm>
            <a:off x="6139482" y="1817204"/>
            <a:ext cx="357838" cy="459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5907" tIns="44671" rIns="85907" bIns="44671" anchor="ctr">
            <a:spAutoFit/>
          </a:bodyPr>
          <a:lstStyle/>
          <a:p>
            <a:pPr algn="ctr" defTabSz="873125">
              <a:defRPr/>
            </a:pPr>
            <a:r>
              <a:rPr lang="en-US" altLang="zh-CN" sz="2400" b="1">
                <a:solidFill>
                  <a:schemeClr val="bg1"/>
                </a:solidFill>
                <a:latin typeface="Courier New" pitchFamily="49" charset="0"/>
                <a:ea typeface="楷体_GB2312" pitchFamily="49" charset="-122"/>
              </a:rPr>
              <a:t>6</a:t>
            </a:r>
          </a:p>
        </p:txBody>
      </p:sp>
      <p:sp>
        <p:nvSpPr>
          <p:cNvPr id="956433" name="Text Box 17"/>
          <p:cNvSpPr txBox="1">
            <a:spLocks noChangeArrowheads="1"/>
          </p:cNvSpPr>
          <p:nvPr/>
        </p:nvSpPr>
        <p:spPr bwMode="auto">
          <a:xfrm>
            <a:off x="6626845" y="1817204"/>
            <a:ext cx="357838" cy="459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5907" tIns="44671" rIns="85907" bIns="44671" anchor="ctr">
            <a:spAutoFit/>
          </a:bodyPr>
          <a:lstStyle/>
          <a:p>
            <a:pPr algn="ctr" defTabSz="873125">
              <a:defRPr/>
            </a:pPr>
            <a:r>
              <a:rPr lang="en-US" altLang="zh-CN" sz="2400" b="1">
                <a:solidFill>
                  <a:schemeClr val="bg1"/>
                </a:solidFill>
                <a:latin typeface="Courier New" pitchFamily="49" charset="0"/>
                <a:ea typeface="楷体_GB2312" pitchFamily="49" charset="-122"/>
              </a:rPr>
              <a:t>D</a:t>
            </a:r>
          </a:p>
        </p:txBody>
      </p:sp>
      <p:sp>
        <p:nvSpPr>
          <p:cNvPr id="956434" name="Text Box 18"/>
          <p:cNvSpPr txBox="1">
            <a:spLocks noChangeArrowheads="1"/>
          </p:cNvSpPr>
          <p:nvPr/>
        </p:nvSpPr>
        <p:spPr bwMode="auto">
          <a:xfrm>
            <a:off x="6869732" y="1817204"/>
            <a:ext cx="357838" cy="459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5907" tIns="44671" rIns="85907" bIns="44671" anchor="ctr">
            <a:spAutoFit/>
          </a:bodyPr>
          <a:lstStyle/>
          <a:p>
            <a:pPr algn="ctr" defTabSz="873125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  <a:ea typeface="楷体_GB2312" pitchFamily="49" charset="-122"/>
              </a:rPr>
              <a:t>8</a:t>
            </a:r>
          </a:p>
        </p:txBody>
      </p:sp>
      <p:sp>
        <p:nvSpPr>
          <p:cNvPr id="956440" name="Line 24"/>
          <p:cNvSpPr>
            <a:spLocks noChangeShapeType="1"/>
          </p:cNvSpPr>
          <p:nvPr/>
        </p:nvSpPr>
        <p:spPr bwMode="auto">
          <a:xfrm>
            <a:off x="3026982" y="1658938"/>
            <a:ext cx="0" cy="719137"/>
          </a:xfrm>
          <a:prstGeom prst="line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6441" name="Line 25"/>
          <p:cNvSpPr>
            <a:spLocks noChangeShapeType="1"/>
          </p:cNvSpPr>
          <p:nvPr/>
        </p:nvSpPr>
        <p:spPr bwMode="auto">
          <a:xfrm>
            <a:off x="2278694" y="1658938"/>
            <a:ext cx="0" cy="719137"/>
          </a:xfrm>
          <a:prstGeom prst="line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6442" name="Line 26"/>
          <p:cNvSpPr>
            <a:spLocks noChangeShapeType="1"/>
          </p:cNvSpPr>
          <p:nvPr/>
        </p:nvSpPr>
        <p:spPr bwMode="auto">
          <a:xfrm>
            <a:off x="4654958" y="1658938"/>
            <a:ext cx="0" cy="719137"/>
          </a:xfrm>
          <a:prstGeom prst="line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6443" name="Text Box 27"/>
          <p:cNvSpPr txBox="1">
            <a:spLocks noChangeArrowheads="1"/>
          </p:cNvSpPr>
          <p:nvPr/>
        </p:nvSpPr>
        <p:spPr bwMode="auto">
          <a:xfrm>
            <a:off x="3624845" y="3906215"/>
            <a:ext cx="5155058" cy="459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85907" tIns="44671" rIns="85907" bIns="44671" anchor="ctr">
            <a:spAutoFit/>
          </a:bodyPr>
          <a:lstStyle/>
          <a:p>
            <a:pPr defTabSz="873125" eaLnBrk="0" hangingPunct="0">
              <a:defRPr/>
            </a:pPr>
            <a:r>
              <a:rPr lang="en-US" altLang="zh-CN" sz="2400" b="1" dirty="0">
                <a:solidFill>
                  <a:schemeClr val="accent2"/>
                </a:solidFill>
                <a:latin typeface="Courier New" pitchFamily="49" charset="0"/>
              </a:rPr>
              <a:t>1010</a:t>
            </a:r>
            <a:r>
              <a:rPr lang="en-US" altLang="zh-CN" sz="2400" b="1" dirty="0">
                <a:solidFill>
                  <a:srgbClr val="CC2D1C"/>
                </a:solidFill>
                <a:latin typeface="Courier New" pitchFamily="49" charset="0"/>
              </a:rPr>
              <a:t>0111</a:t>
            </a:r>
            <a:r>
              <a:rPr lang="en-US" altLang="zh-CN" sz="2400" b="1" dirty="0">
                <a:solidFill>
                  <a:srgbClr val="009900"/>
                </a:solidFill>
                <a:latin typeface="Courier New" pitchFamily="49" charset="0"/>
              </a:rPr>
              <a:t>1011</a:t>
            </a:r>
            <a:r>
              <a:rPr lang="en-US" altLang="zh-CN" sz="2400" b="1" dirty="0">
                <a:solidFill>
                  <a:srgbClr val="FF5050"/>
                </a:solidFill>
                <a:latin typeface="Courier New" pitchFamily="49" charset="0"/>
              </a:rPr>
              <a:t>1000</a:t>
            </a:r>
            <a:r>
              <a:rPr lang="en-US" altLang="zh-CN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itchFamily="49" charset="0"/>
                <a:ea typeface="楷体_GB2312" pitchFamily="49" charset="-122"/>
              </a:rPr>
              <a:t>.</a:t>
            </a:r>
            <a:r>
              <a:rPr lang="en-US" altLang="zh-CN" sz="2400" b="1" dirty="0">
                <a:solidFill>
                  <a:srgbClr val="FF00FF"/>
                </a:solidFill>
                <a:latin typeface="Courier New" pitchFamily="49" charset="0"/>
              </a:rPr>
              <a:t>1100</a:t>
            </a:r>
            <a:r>
              <a:rPr lang="en-US" altLang="zh-CN" sz="2400" b="1" dirty="0">
                <a:solidFill>
                  <a:srgbClr val="FF9900"/>
                </a:solidFill>
                <a:latin typeface="Courier New" pitchFamily="49" charset="0"/>
              </a:rPr>
              <a:t>1001</a:t>
            </a:r>
            <a:endParaRPr lang="en-US" altLang="zh-CN" sz="2400" b="1" baseline="-25000" dirty="0">
              <a:solidFill>
                <a:schemeClr val="bg1">
                  <a:lumMod val="75000"/>
                  <a:lumOff val="25000"/>
                </a:schemeClr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CDD3F83-E959-4927-A60C-FD8E0C1164BC}" type="slidenum">
              <a:rPr lang="en-US" altLang="zh-CN" sz="1400">
                <a:solidFill>
                  <a:srgbClr val="FFFFFF"/>
                </a:solidFill>
                <a:ea typeface="隶书" panose="02010509060101010101" pitchFamily="49" charset="-122"/>
              </a:rPr>
              <a:pPr/>
              <a:t>12</a:t>
            </a:fld>
            <a:endParaRPr lang="en-US" altLang="zh-CN" sz="1400">
              <a:solidFill>
                <a:srgbClr val="FFFFFF"/>
              </a:solidFill>
              <a:ea typeface="隶书" panose="02010509060101010101" pitchFamily="49" charset="-122"/>
            </a:endParaRPr>
          </a:p>
        </p:txBody>
      </p:sp>
      <p:sp>
        <p:nvSpPr>
          <p:cNvPr id="29" name="Oval 12"/>
          <p:cNvSpPr>
            <a:spLocks noChangeArrowheads="1"/>
          </p:cNvSpPr>
          <p:nvPr/>
        </p:nvSpPr>
        <p:spPr bwMode="auto">
          <a:xfrm>
            <a:off x="611188" y="1701180"/>
            <a:ext cx="976312" cy="647700"/>
          </a:xfrm>
          <a:prstGeom prst="ellipse">
            <a:avLst/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85907" tIns="44671" rIns="85907" bIns="44671" anchor="ctr"/>
          <a:lstStyle/>
          <a:p>
            <a:pPr algn="ctr" defTabSz="873125"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30" name="Oval 12"/>
          <p:cNvSpPr>
            <a:spLocks noChangeArrowheads="1"/>
          </p:cNvSpPr>
          <p:nvPr/>
        </p:nvSpPr>
        <p:spPr bwMode="auto">
          <a:xfrm>
            <a:off x="642153" y="3789412"/>
            <a:ext cx="976312" cy="647700"/>
          </a:xfrm>
          <a:prstGeom prst="ellipse">
            <a:avLst/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85907" tIns="44671" rIns="85907" bIns="44671" anchor="ctr"/>
          <a:lstStyle/>
          <a:p>
            <a:pPr algn="ctr" defTabSz="873125"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AAA769-459A-5708-BF6A-E344BC2B3C66}"/>
              </a:ext>
            </a:extLst>
          </p:cNvPr>
          <p:cNvSpPr txBox="1"/>
          <p:nvPr/>
        </p:nvSpPr>
        <p:spPr>
          <a:xfrm>
            <a:off x="7176045" y="4554"/>
            <a:ext cx="12843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知识复习</a:t>
            </a:r>
          </a:p>
        </p:txBody>
      </p:sp>
    </p:spTree>
    <p:extLst>
      <p:ext uri="{BB962C8B-B14F-4D97-AF65-F5344CB8AC3E}">
        <p14:creationId xmlns:p14="http://schemas.microsoft.com/office/powerpoint/2010/main" val="74517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5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5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5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5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5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5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5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5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9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5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5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5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5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5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5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95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20" grpId="0" autoUpdateAnimBg="0"/>
      <p:bldP spid="956421" grpId="0" autoUpdateAnimBg="0"/>
      <p:bldP spid="956422" grpId="0"/>
      <p:bldP spid="956423" grpId="0"/>
      <p:bldP spid="956424" grpId="0"/>
      <p:bldP spid="956425" grpId="0"/>
      <p:bldP spid="956426" grpId="0"/>
      <p:bldP spid="956427" grpId="0"/>
      <p:bldP spid="956428" grpId="0"/>
      <p:bldP spid="956429" grpId="0" autoUpdateAnimBg="0"/>
      <p:bldP spid="956430" grpId="0" autoUpdateAnimBg="0"/>
      <p:bldP spid="956431" grpId="0" autoUpdateAnimBg="0"/>
      <p:bldP spid="956432" grpId="0"/>
      <p:bldP spid="956433" grpId="0" autoUpdateAnimBg="0"/>
      <p:bldP spid="956434" grpId="0" autoUpdateAnimBg="0"/>
      <p:bldP spid="95644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451C481-EF11-3C6B-6178-BC144E7B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进制转换的简单运算方法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8CC247E-C4BD-99F3-242E-4AF070A97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FF801-6FAB-06D7-FFE5-A7E210B9C6F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F880E2-A8C9-0AAA-5050-851C214CC26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823200" y="6376988"/>
            <a:ext cx="577850" cy="365125"/>
          </a:xfrm>
        </p:spPr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55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7819B-8C07-4904-11D0-31E0DCC7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>
            <a:normAutofit/>
          </a:bodyPr>
          <a:lstStyle/>
          <a:p>
            <a:r>
              <a:rPr lang="zh-CN" altLang="en-US" dirty="0"/>
              <a:t>记住几个常用的 </a:t>
            </a:r>
            <a:r>
              <a:rPr lang="en-US" altLang="zh-CN" dirty="0"/>
              <a:t>2</a:t>
            </a:r>
            <a:r>
              <a:rPr lang="en-US" altLang="zh-CN" cap="none" baseline="30000" dirty="0"/>
              <a:t>n</a:t>
            </a:r>
            <a:r>
              <a:rPr lang="en-US" altLang="zh-CN" dirty="0"/>
              <a:t> </a:t>
            </a:r>
            <a:r>
              <a:rPr lang="zh-CN" altLang="en-US" dirty="0"/>
              <a:t>的数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C514C22-33EB-FB85-3F03-BF00157440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762413"/>
              </p:ext>
            </p:extLst>
          </p:nvPr>
        </p:nvGraphicFramePr>
        <p:xfrm>
          <a:off x="855663" y="1916113"/>
          <a:ext cx="4680519" cy="1844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98065187"/>
                    </a:ext>
                  </a:extLst>
                </a:gridCol>
                <a:gridCol w="2040226">
                  <a:extLst>
                    <a:ext uri="{9D8B030D-6E8A-4147-A177-3AD203B41FA5}">
                      <a16:colId xmlns:a16="http://schemas.microsoft.com/office/drawing/2014/main" val="2802789870"/>
                    </a:ext>
                  </a:extLst>
                </a:gridCol>
                <a:gridCol w="1560173">
                  <a:extLst>
                    <a:ext uri="{9D8B030D-6E8A-4147-A177-3AD203B41FA5}">
                      <a16:colId xmlns:a16="http://schemas.microsoft.com/office/drawing/2014/main" val="3746925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692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baseline="50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＝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 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baseline="50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＝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512 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baseline="50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＝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8192 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40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b="1" baseline="50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＝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 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b="1" baseline="50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＝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1024(1Kilo)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baseline="50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＝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16364 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112723"/>
                  </a:ext>
                </a:extLst>
              </a:tr>
              <a:tr h="202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baseline="50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＝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 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baseline="50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＝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2048 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baseline="50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＝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32728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206021"/>
                  </a:ext>
                </a:extLst>
              </a:tr>
              <a:tr h="263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b="1" baseline="50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＝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256 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baseline="50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＝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4096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b="1" baseline="50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＝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65536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26935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03E3E9-F5AE-4F5A-87A7-84BA7B4F03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424D94-F4DE-C5D7-8249-4FC58B35B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 dirty="0"/>
              <a:t>华北电力大学 控制与计算机工程学院 王红 制作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85F3314-A473-8EEB-EBE0-61B64A76C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4509121"/>
            <a:ext cx="4608512" cy="720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908050" indent="-436563" algn="l">
              <a:buChar char="n"/>
              <a:defRPr sz="2600">
                <a:solidFill>
                  <a:schemeClr val="accent2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304925" indent="-395288" algn="l"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93863" indent="-387350" algn="l"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271713" indent="-398463" algn="l">
              <a:spcBef>
                <a:spcPct val="25000"/>
              </a:spcBef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7289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31861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6433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41005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100" dirty="0">
                <a:solidFill>
                  <a:schemeClr val="accent2"/>
                </a:solidFill>
                <a:latin typeface="华文新魏" panose="02010800040101010101" pitchFamily="2" charset="-122"/>
              </a:rPr>
              <a:t>	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29AF225-84A2-3744-0BD6-E159D256B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061472"/>
              </p:ext>
            </p:extLst>
          </p:nvPr>
        </p:nvGraphicFramePr>
        <p:xfrm>
          <a:off x="5940152" y="1916113"/>
          <a:ext cx="2719685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97226254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765936186"/>
                    </a:ext>
                  </a:extLst>
                </a:gridCol>
                <a:gridCol w="703461">
                  <a:extLst>
                    <a:ext uri="{9D8B030D-6E8A-4147-A177-3AD203B41FA5}">
                      <a16:colId xmlns:a16="http://schemas.microsoft.com/office/drawing/2014/main" val="2409479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2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baseline="50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1M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ega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baseline="50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1G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吉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91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baseline="3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1Tera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太</a:t>
                      </a:r>
                      <a:endParaRPr lang="en-US" altLang="zh-CN" sz="180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17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baseline="50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1 </a:t>
                      </a:r>
                      <a:r>
                        <a:rPr lang="en-US" altLang="zh-CN" sz="18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Peta</a:t>
                      </a:r>
                      <a:r>
                        <a:rPr lang="en-US" altLang="zh-CN" sz="1800" dirty="0">
                          <a:solidFill>
                            <a:srgbClr val="00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37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baseline="50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1 </a:t>
                      </a:r>
                      <a:r>
                        <a:rPr lang="en-US" altLang="zh-CN" sz="18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Exa</a:t>
                      </a:r>
                      <a:r>
                        <a:rPr lang="en-US" altLang="zh-CN" sz="1800" dirty="0">
                          <a:solidFill>
                            <a:srgbClr val="00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41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baseline="50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1 </a:t>
                      </a:r>
                      <a:r>
                        <a:rPr lang="en-US" altLang="zh-CN" sz="18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Zetta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22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baseline="50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1 </a:t>
                      </a:r>
                      <a:r>
                        <a:rPr lang="en-US" altLang="zh-CN" sz="1800" dirty="0" err="1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Yotta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61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47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>
            <a:extLst>
              <a:ext uri="{FF2B5EF4-FFF2-40B4-BE49-F238E27FC236}">
                <a16:creationId xmlns:a16="http://schemas.microsoft.com/office/drawing/2014/main" id="{B09A8677-E4EC-45C5-9ECC-87DC9EC74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/>
              <a:t>记住几个常用的 </a:t>
            </a:r>
            <a:r>
              <a:rPr lang="en-US" altLang="zh-CN" dirty="0"/>
              <a:t>2</a:t>
            </a:r>
            <a:r>
              <a:rPr lang="en-US" altLang="zh-CN" cap="none" baseline="30000" dirty="0"/>
              <a:t>n</a:t>
            </a:r>
            <a:r>
              <a:rPr lang="en-US" altLang="zh-CN" dirty="0"/>
              <a:t>-1 </a:t>
            </a:r>
            <a:r>
              <a:rPr lang="zh-CN" altLang="en-US" dirty="0"/>
              <a:t>的数</a:t>
            </a:r>
          </a:p>
        </p:txBody>
      </p:sp>
      <p:graphicFrame>
        <p:nvGraphicFramePr>
          <p:cNvPr id="3" name="内容占位符 2">
            <a:extLst>
              <a:ext uri="{FF2B5EF4-FFF2-40B4-BE49-F238E27FC236}">
                <a16:creationId xmlns:a16="http://schemas.microsoft.com/office/drawing/2014/main" id="{0A254B1E-CDC8-F397-E330-2519E34FDF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767996"/>
              </p:ext>
            </p:extLst>
          </p:nvPr>
        </p:nvGraphicFramePr>
        <p:xfrm>
          <a:off x="755576" y="1916832"/>
          <a:ext cx="7677147" cy="25962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0033">
                  <a:extLst>
                    <a:ext uri="{9D8B030D-6E8A-4147-A177-3AD203B41FA5}">
                      <a16:colId xmlns:a16="http://schemas.microsoft.com/office/drawing/2014/main" val="36725691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519701617"/>
                    </a:ext>
                  </a:extLst>
                </a:gridCol>
                <a:gridCol w="1258068">
                  <a:extLst>
                    <a:ext uri="{9D8B030D-6E8A-4147-A177-3AD203B41FA5}">
                      <a16:colId xmlns:a16="http://schemas.microsoft.com/office/drawing/2014/main" val="3273415591"/>
                    </a:ext>
                  </a:extLst>
                </a:gridCol>
                <a:gridCol w="1588469">
                  <a:extLst>
                    <a:ext uri="{9D8B030D-6E8A-4147-A177-3AD203B41FA5}">
                      <a16:colId xmlns:a16="http://schemas.microsoft.com/office/drawing/2014/main" val="1367929500"/>
                    </a:ext>
                  </a:extLst>
                </a:gridCol>
                <a:gridCol w="2914473">
                  <a:extLst>
                    <a:ext uri="{9D8B030D-6E8A-4147-A177-3AD203B41FA5}">
                      <a16:colId xmlns:a16="http://schemas.microsoft.com/office/drawing/2014/main" val="1214879350"/>
                    </a:ext>
                  </a:extLst>
                </a:gridCol>
              </a:tblGrid>
              <a:tr h="353106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二进制表示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246096"/>
                  </a:ext>
                </a:extLst>
              </a:tr>
              <a:tr h="353106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2</a:t>
                      </a:r>
                      <a:r>
                        <a:rPr lang="en-US" altLang="zh-CN" sz="1800" b="1" baseline="50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lang="zh-CN" altLang="en-US" b="1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＝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16-1 </a:t>
                      </a:r>
                      <a:endParaRPr lang="zh-CN" altLang="en-US" b="1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=10000-1</a:t>
                      </a:r>
                      <a:endParaRPr lang="zh-CN" altLang="en-US" b="1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2917094633"/>
                  </a:ext>
                </a:extLst>
              </a:tr>
              <a:tr h="353106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2</a:t>
                      </a:r>
                      <a:r>
                        <a:rPr lang="en-US" altLang="zh-CN" sz="1800" baseline="50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＝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32-1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=100000-1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11111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2092015305"/>
                  </a:ext>
                </a:extLst>
              </a:tr>
              <a:tr h="353106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2</a:t>
                      </a:r>
                      <a:r>
                        <a:rPr lang="en-US" altLang="zh-CN" sz="1800" baseline="50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＝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128-1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=10000000-1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111_1111 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873267064"/>
                  </a:ext>
                </a:extLst>
              </a:tr>
              <a:tr h="353106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2</a:t>
                      </a:r>
                      <a:r>
                        <a:rPr lang="en-US" altLang="zh-CN" sz="1800" b="1" baseline="50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lang="zh-CN" altLang="en-US" b="1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＝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256-1</a:t>
                      </a:r>
                      <a:endParaRPr lang="zh-CN" altLang="en-US" b="1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1111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711847392"/>
                  </a:ext>
                </a:extLst>
              </a:tr>
              <a:tr h="353106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2</a:t>
                      </a:r>
                      <a:r>
                        <a:rPr lang="en-US" altLang="zh-CN" sz="1800" baseline="50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＝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1024-1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11_1111_1111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2628946066"/>
                  </a:ext>
                </a:extLst>
              </a:tr>
              <a:tr h="401647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65535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2</a:t>
                      </a:r>
                      <a:r>
                        <a:rPr lang="en-US" altLang="zh-CN" sz="1800" b="1" baseline="50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lang="zh-CN" altLang="en-US" b="1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＝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65536-1</a:t>
                      </a:r>
                      <a:endParaRPr lang="zh-CN" altLang="en-US" b="1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1111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_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1111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_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1111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_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1111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55795081"/>
                  </a:ext>
                </a:extLst>
              </a:tr>
            </a:tbl>
          </a:graphicData>
        </a:graphic>
      </p:graphicFrame>
      <p:sp>
        <p:nvSpPr>
          <p:cNvPr id="29" name="灯片编号占位符 4">
            <a:extLst>
              <a:ext uri="{FF2B5EF4-FFF2-40B4-BE49-F238E27FC236}">
                <a16:creationId xmlns:a16="http://schemas.microsoft.com/office/drawing/2014/main" id="{B80D87CB-64EB-4408-88E6-83087A469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05577DE7-0234-439A-9DB0-BF655815E0F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481284" name="Rectangle 4">
            <a:extLst>
              <a:ext uri="{FF2B5EF4-FFF2-40B4-BE49-F238E27FC236}">
                <a16:creationId xmlns:a16="http://schemas.microsoft.com/office/drawing/2014/main" id="{7D4C0A0E-6B2A-4935-A713-EB38FAF76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945" y="2841073"/>
            <a:ext cx="6553200" cy="3180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908050" indent="-436563" algn="l">
              <a:buChar char="n"/>
              <a:defRPr sz="2600">
                <a:solidFill>
                  <a:schemeClr val="accent2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304925" indent="-395288" algn="l"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93863" indent="-387350" algn="l"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271713" indent="-398463" algn="l">
              <a:spcBef>
                <a:spcPct val="25000"/>
              </a:spcBef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7289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31861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6433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41005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3749850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几个简化运算的例子</a:t>
            </a:r>
            <a:endParaRPr lang="zh-CN" altLang="en-US" dirty="0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B12AF02-DDA7-119E-F3DB-FAB2AFAC94E4}"/>
              </a:ext>
            </a:extLst>
          </p:cNvPr>
          <p:cNvSpPr/>
          <p:nvPr/>
        </p:nvSpPr>
        <p:spPr>
          <a:xfrm>
            <a:off x="865549" y="1844824"/>
            <a:ext cx="3600000" cy="432000"/>
          </a:xfrm>
          <a:custGeom>
            <a:avLst/>
            <a:gdLst>
              <a:gd name="connsiteX0" fmla="*/ 0 w 2334565"/>
              <a:gd name="connsiteY0" fmla="*/ 0 h 391391"/>
              <a:gd name="connsiteX1" fmla="*/ 2334565 w 2334565"/>
              <a:gd name="connsiteY1" fmla="*/ 0 h 391391"/>
              <a:gd name="connsiteX2" fmla="*/ 2334565 w 2334565"/>
              <a:gd name="connsiteY2" fmla="*/ 391391 h 391391"/>
              <a:gd name="connsiteX3" fmla="*/ 0 w 2334565"/>
              <a:gd name="connsiteY3" fmla="*/ 391391 h 391391"/>
              <a:gd name="connsiteX4" fmla="*/ 0 w 2334565"/>
              <a:gd name="connsiteY4" fmla="*/ 0 h 391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4565" h="391391">
                <a:moveTo>
                  <a:pt x="0" y="0"/>
                </a:moveTo>
                <a:lnTo>
                  <a:pt x="2334565" y="0"/>
                </a:lnTo>
                <a:lnTo>
                  <a:pt x="2334565" y="391391"/>
                </a:lnTo>
                <a:lnTo>
                  <a:pt x="0" y="3913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b="1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130</a:t>
            </a:r>
            <a:endParaRPr lang="zh-CN" altLang="en-US" b="1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13761F72-8967-EB63-29AD-30D8E5AC805A}"/>
              </a:ext>
            </a:extLst>
          </p:cNvPr>
          <p:cNvSpPr/>
          <p:nvPr/>
        </p:nvSpPr>
        <p:spPr>
          <a:xfrm>
            <a:off x="865549" y="2296090"/>
            <a:ext cx="3600000" cy="1548000"/>
          </a:xfrm>
          <a:custGeom>
            <a:avLst/>
            <a:gdLst>
              <a:gd name="connsiteX0" fmla="*/ 0 w 2334565"/>
              <a:gd name="connsiteY0" fmla="*/ 0 h 1605824"/>
              <a:gd name="connsiteX1" fmla="*/ 2334565 w 2334565"/>
              <a:gd name="connsiteY1" fmla="*/ 0 h 1605824"/>
              <a:gd name="connsiteX2" fmla="*/ 2334565 w 2334565"/>
              <a:gd name="connsiteY2" fmla="*/ 1605824 h 1605824"/>
              <a:gd name="connsiteX3" fmla="*/ 0 w 2334565"/>
              <a:gd name="connsiteY3" fmla="*/ 1605824 h 1605824"/>
              <a:gd name="connsiteX4" fmla="*/ 0 w 2334565"/>
              <a:gd name="connsiteY4" fmla="*/ 0 h 1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4565" h="1605824">
                <a:moveTo>
                  <a:pt x="0" y="0"/>
                </a:moveTo>
                <a:lnTo>
                  <a:pt x="2334565" y="0"/>
                </a:lnTo>
                <a:lnTo>
                  <a:pt x="2334565" y="1605824"/>
                </a:lnTo>
                <a:lnTo>
                  <a:pt x="0" y="160582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113792" bIns="128016" numCol="1" spcCol="1270" anchor="t" anchorCtr="0">
            <a:noAutofit/>
          </a:bodyPr>
          <a:lstStyle/>
          <a:p>
            <a:pPr marL="0" lvl="1" algn="l" defTabSz="71120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 128 + 2</a:t>
            </a:r>
          </a:p>
          <a:p>
            <a:pPr marL="0" lvl="1" algn="l" defTabSz="71120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 2</a:t>
            </a:r>
            <a:r>
              <a:rPr lang="en-US" altLang="zh-CN" kern="12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+ 2</a:t>
            </a:r>
          </a:p>
          <a:p>
            <a:pPr marL="0" lvl="1" algn="l" defTabSz="71120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                  </a:t>
            </a:r>
          </a:p>
          <a:p>
            <a:pPr marL="0" lvl="1" algn="l" defTabSz="71120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 10000010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62ADFD8-1446-A882-E73B-AE49F7807DF9}"/>
              </a:ext>
            </a:extLst>
          </p:cNvPr>
          <p:cNvSpPr/>
          <p:nvPr/>
        </p:nvSpPr>
        <p:spPr>
          <a:xfrm>
            <a:off x="4932040" y="1844824"/>
            <a:ext cx="3600000" cy="432000"/>
          </a:xfrm>
          <a:custGeom>
            <a:avLst/>
            <a:gdLst>
              <a:gd name="connsiteX0" fmla="*/ 0 w 2334565"/>
              <a:gd name="connsiteY0" fmla="*/ 0 h 391391"/>
              <a:gd name="connsiteX1" fmla="*/ 2334565 w 2334565"/>
              <a:gd name="connsiteY1" fmla="*/ 0 h 391391"/>
              <a:gd name="connsiteX2" fmla="*/ 2334565 w 2334565"/>
              <a:gd name="connsiteY2" fmla="*/ 391391 h 391391"/>
              <a:gd name="connsiteX3" fmla="*/ 0 w 2334565"/>
              <a:gd name="connsiteY3" fmla="*/ 391391 h 391391"/>
              <a:gd name="connsiteX4" fmla="*/ 0 w 2334565"/>
              <a:gd name="connsiteY4" fmla="*/ 0 h 391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4565" h="391391">
                <a:moveTo>
                  <a:pt x="0" y="0"/>
                </a:moveTo>
                <a:lnTo>
                  <a:pt x="2334565" y="0"/>
                </a:lnTo>
                <a:lnTo>
                  <a:pt x="2334565" y="391391"/>
                </a:lnTo>
                <a:lnTo>
                  <a:pt x="0" y="3913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1654278"/>
              <a:satOff val="-8885"/>
              <a:lumOff val="3039"/>
              <a:alphaOff val="0"/>
            </a:schemeClr>
          </a:lnRef>
          <a:fillRef idx="1">
            <a:schemeClr val="accent5">
              <a:hueOff val="-1654278"/>
              <a:satOff val="-8885"/>
              <a:lumOff val="3039"/>
              <a:alphaOff val="0"/>
            </a:schemeClr>
          </a:fillRef>
          <a:effectRef idx="0">
            <a:schemeClr val="accent5">
              <a:hueOff val="-1654278"/>
              <a:satOff val="-8885"/>
              <a:lumOff val="303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b="1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65539</a:t>
            </a: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1C0D4836-8D88-9CBD-7A68-E494F8BB8250}"/>
              </a:ext>
            </a:extLst>
          </p:cNvPr>
          <p:cNvSpPr/>
          <p:nvPr/>
        </p:nvSpPr>
        <p:spPr>
          <a:xfrm>
            <a:off x="4932040" y="2296090"/>
            <a:ext cx="3600000" cy="1548000"/>
          </a:xfrm>
          <a:custGeom>
            <a:avLst/>
            <a:gdLst>
              <a:gd name="connsiteX0" fmla="*/ 0 w 2334565"/>
              <a:gd name="connsiteY0" fmla="*/ 0 h 1605824"/>
              <a:gd name="connsiteX1" fmla="*/ 2334565 w 2334565"/>
              <a:gd name="connsiteY1" fmla="*/ 0 h 1605824"/>
              <a:gd name="connsiteX2" fmla="*/ 2334565 w 2334565"/>
              <a:gd name="connsiteY2" fmla="*/ 1605824 h 1605824"/>
              <a:gd name="connsiteX3" fmla="*/ 0 w 2334565"/>
              <a:gd name="connsiteY3" fmla="*/ 1605824 h 1605824"/>
              <a:gd name="connsiteX4" fmla="*/ 0 w 2334565"/>
              <a:gd name="connsiteY4" fmla="*/ 0 h 1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4565" h="1605824">
                <a:moveTo>
                  <a:pt x="0" y="0"/>
                </a:moveTo>
                <a:lnTo>
                  <a:pt x="2334565" y="0"/>
                </a:lnTo>
                <a:lnTo>
                  <a:pt x="2334565" y="1605824"/>
                </a:lnTo>
                <a:lnTo>
                  <a:pt x="0" y="160582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tint val="40000"/>
              <a:alpha val="90000"/>
              <a:hueOff val="-1894363"/>
              <a:satOff val="-6849"/>
              <a:lumOff val="462"/>
              <a:alphaOff val="0"/>
            </a:schemeClr>
          </a:lnRef>
          <a:fillRef idx="1">
            <a:schemeClr val="accent5">
              <a:tint val="40000"/>
              <a:alpha val="90000"/>
              <a:hueOff val="-1894363"/>
              <a:satOff val="-6849"/>
              <a:lumOff val="462"/>
              <a:alphaOff val="0"/>
            </a:schemeClr>
          </a:fillRef>
          <a:effectRef idx="0">
            <a:schemeClr val="accent5">
              <a:tint val="40000"/>
              <a:alpha val="90000"/>
              <a:hueOff val="-1894363"/>
              <a:satOff val="-6849"/>
              <a:lumOff val="462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113792" bIns="128016" numCol="1" spcCol="1270" anchor="t" anchorCtr="0">
            <a:noAutofit/>
          </a:bodyPr>
          <a:lstStyle/>
          <a:p>
            <a:pPr marL="0" lvl="1" algn="l" defTabSz="71120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 65536+3</a:t>
            </a:r>
          </a:p>
          <a:p>
            <a:pPr marL="0" lvl="1" algn="l" defTabSz="71120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 2</a:t>
            </a:r>
            <a:r>
              <a:rPr lang="en-US" altLang="zh-CN" kern="12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+3</a:t>
            </a:r>
          </a:p>
          <a:p>
            <a:pPr marL="0" lvl="1" algn="l" defTabSz="71120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 1_0000_0000_0000_0011</a:t>
            </a: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63990A6F-2946-8889-D31D-7E42AA00F6AD}"/>
              </a:ext>
            </a:extLst>
          </p:cNvPr>
          <p:cNvSpPr/>
          <p:nvPr/>
        </p:nvSpPr>
        <p:spPr>
          <a:xfrm>
            <a:off x="2790794" y="4022038"/>
            <a:ext cx="3816000" cy="432000"/>
          </a:xfrm>
          <a:custGeom>
            <a:avLst/>
            <a:gdLst>
              <a:gd name="connsiteX0" fmla="*/ 0 w 2334565"/>
              <a:gd name="connsiteY0" fmla="*/ 0 h 391391"/>
              <a:gd name="connsiteX1" fmla="*/ 2334565 w 2334565"/>
              <a:gd name="connsiteY1" fmla="*/ 0 h 391391"/>
              <a:gd name="connsiteX2" fmla="*/ 2334565 w 2334565"/>
              <a:gd name="connsiteY2" fmla="*/ 391391 h 391391"/>
              <a:gd name="connsiteX3" fmla="*/ 0 w 2334565"/>
              <a:gd name="connsiteY3" fmla="*/ 391391 h 391391"/>
              <a:gd name="connsiteX4" fmla="*/ 0 w 2334565"/>
              <a:gd name="connsiteY4" fmla="*/ 0 h 391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4565" h="391391">
                <a:moveTo>
                  <a:pt x="0" y="0"/>
                </a:moveTo>
                <a:lnTo>
                  <a:pt x="2334565" y="0"/>
                </a:lnTo>
                <a:lnTo>
                  <a:pt x="2334565" y="391391"/>
                </a:lnTo>
                <a:lnTo>
                  <a:pt x="0" y="3913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3308557"/>
              <a:satOff val="-17770"/>
              <a:lumOff val="6078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b="1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2010</a:t>
            </a: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6540A037-E6B7-82BE-697F-7D1BA7358539}"/>
              </a:ext>
            </a:extLst>
          </p:cNvPr>
          <p:cNvSpPr/>
          <p:nvPr/>
        </p:nvSpPr>
        <p:spPr>
          <a:xfrm>
            <a:off x="2790794" y="4473304"/>
            <a:ext cx="3816000" cy="1692000"/>
          </a:xfrm>
          <a:custGeom>
            <a:avLst/>
            <a:gdLst>
              <a:gd name="connsiteX0" fmla="*/ 0 w 2334565"/>
              <a:gd name="connsiteY0" fmla="*/ 0 h 1605824"/>
              <a:gd name="connsiteX1" fmla="*/ 2334565 w 2334565"/>
              <a:gd name="connsiteY1" fmla="*/ 0 h 1605824"/>
              <a:gd name="connsiteX2" fmla="*/ 2334565 w 2334565"/>
              <a:gd name="connsiteY2" fmla="*/ 1605824 h 1605824"/>
              <a:gd name="connsiteX3" fmla="*/ 0 w 2334565"/>
              <a:gd name="connsiteY3" fmla="*/ 1605824 h 1605824"/>
              <a:gd name="connsiteX4" fmla="*/ 0 w 2334565"/>
              <a:gd name="connsiteY4" fmla="*/ 0 h 1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4565" h="1605824">
                <a:moveTo>
                  <a:pt x="0" y="0"/>
                </a:moveTo>
                <a:lnTo>
                  <a:pt x="2334565" y="0"/>
                </a:lnTo>
                <a:lnTo>
                  <a:pt x="2334565" y="1605824"/>
                </a:lnTo>
                <a:lnTo>
                  <a:pt x="0" y="160582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lnRef>
          <a:fillRef idx="1"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fillRef>
          <a:effectRef idx="0"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113792" bIns="128016" numCol="1" spcCol="1270" anchor="t" anchorCtr="0">
            <a:noAutofit/>
          </a:bodyPr>
          <a:lstStyle/>
          <a:p>
            <a:pPr marL="0" lvl="1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 2047 - 37</a:t>
            </a:r>
          </a:p>
          <a:p>
            <a:pPr marL="0" lvl="1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 2048 - 1 - 32 - 4- 1</a:t>
            </a:r>
          </a:p>
          <a:p>
            <a:pPr marL="0" lvl="1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 2</a:t>
            </a:r>
            <a:r>
              <a:rPr lang="en-US" altLang="zh-CN" kern="12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en-US" altLang="zh-CN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- 1 - 2</a:t>
            </a:r>
            <a:r>
              <a:rPr lang="en-US" altLang="zh-CN" kern="12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- 2</a:t>
            </a:r>
            <a:r>
              <a:rPr lang="en-US" altLang="zh-CN" kern="12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- 1</a:t>
            </a:r>
          </a:p>
          <a:p>
            <a:pPr marL="0" lvl="1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 111_1111_1111 - 2</a:t>
            </a:r>
            <a:r>
              <a:rPr lang="en-US" altLang="zh-CN" kern="12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- 2</a:t>
            </a:r>
            <a:r>
              <a:rPr lang="en-US" altLang="zh-CN" kern="12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- 1</a:t>
            </a:r>
          </a:p>
          <a:p>
            <a:pPr marL="0" lvl="1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 111_1101_1010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39EE00-A0DA-0237-8A5D-BD5B100DEF20}"/>
              </a:ext>
            </a:extLst>
          </p:cNvPr>
          <p:cNvSpPr txBox="1"/>
          <p:nvPr/>
        </p:nvSpPr>
        <p:spPr>
          <a:xfrm>
            <a:off x="1115616" y="3117947"/>
            <a:ext cx="15061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10000000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4CF66D1-0670-74C6-98D2-A5BD72B91019}"/>
              </a:ext>
            </a:extLst>
          </p:cNvPr>
          <p:cNvSpPr txBox="1"/>
          <p:nvPr/>
        </p:nvSpPr>
        <p:spPr>
          <a:xfrm>
            <a:off x="2411760" y="3090732"/>
            <a:ext cx="930095" cy="430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l" defTabSz="71120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+ 10</a:t>
            </a:r>
          </a:p>
        </p:txBody>
      </p:sp>
    </p:spTree>
    <p:extLst>
      <p:ext uri="{BB962C8B-B14F-4D97-AF65-F5344CB8AC3E}">
        <p14:creationId xmlns:p14="http://schemas.microsoft.com/office/powerpoint/2010/main" val="300868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9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uiExpand="1" build="p"/>
      <p:bldP spid="12" grpId="0" uiExpand="1" build="p"/>
      <p:bldP spid="16" grpId="0" uiExpan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几个简化运算的例子</a:t>
            </a:r>
            <a:endParaRPr lang="zh-CN" altLang="en-US" dirty="0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CD34A5F9-AB48-FC76-5510-07DA379EEFA6}"/>
              </a:ext>
            </a:extLst>
          </p:cNvPr>
          <p:cNvSpPr/>
          <p:nvPr/>
        </p:nvSpPr>
        <p:spPr>
          <a:xfrm>
            <a:off x="855700" y="1939660"/>
            <a:ext cx="3587418" cy="1036800"/>
          </a:xfrm>
          <a:custGeom>
            <a:avLst/>
            <a:gdLst>
              <a:gd name="connsiteX0" fmla="*/ 0 w 3587418"/>
              <a:gd name="connsiteY0" fmla="*/ 0 h 1036800"/>
              <a:gd name="connsiteX1" fmla="*/ 3587418 w 3587418"/>
              <a:gd name="connsiteY1" fmla="*/ 0 h 1036800"/>
              <a:gd name="connsiteX2" fmla="*/ 3587418 w 3587418"/>
              <a:gd name="connsiteY2" fmla="*/ 1036800 h 1036800"/>
              <a:gd name="connsiteX3" fmla="*/ 0 w 3587418"/>
              <a:gd name="connsiteY3" fmla="*/ 1036800 h 1036800"/>
              <a:gd name="connsiteX4" fmla="*/ 0 w 3587418"/>
              <a:gd name="connsiteY4" fmla="*/ 0 h 10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7418" h="1036800">
                <a:moveTo>
                  <a:pt x="0" y="0"/>
                </a:moveTo>
                <a:lnTo>
                  <a:pt x="3587418" y="0"/>
                </a:lnTo>
                <a:lnTo>
                  <a:pt x="3587418" y="1036800"/>
                </a:lnTo>
                <a:lnTo>
                  <a:pt x="0" y="1036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136" tIns="113792" rIns="199136" bIns="113792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b="1" kern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111111110111</a:t>
            </a:r>
            <a:r>
              <a:rPr lang="zh-CN" altLang="en-US" sz="2400" b="1" kern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400" b="1" kern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2F92E60B-593E-034D-0D33-CD0999BE09A2}"/>
              </a:ext>
            </a:extLst>
          </p:cNvPr>
          <p:cNvSpPr/>
          <p:nvPr/>
        </p:nvSpPr>
        <p:spPr>
          <a:xfrm>
            <a:off x="855700" y="2976460"/>
            <a:ext cx="3587418" cy="1581120"/>
          </a:xfrm>
          <a:custGeom>
            <a:avLst/>
            <a:gdLst>
              <a:gd name="connsiteX0" fmla="*/ 0 w 3587418"/>
              <a:gd name="connsiteY0" fmla="*/ 0 h 1581120"/>
              <a:gd name="connsiteX1" fmla="*/ 3587418 w 3587418"/>
              <a:gd name="connsiteY1" fmla="*/ 0 h 1581120"/>
              <a:gd name="connsiteX2" fmla="*/ 3587418 w 3587418"/>
              <a:gd name="connsiteY2" fmla="*/ 1581120 h 1581120"/>
              <a:gd name="connsiteX3" fmla="*/ 0 w 3587418"/>
              <a:gd name="connsiteY3" fmla="*/ 1581120 h 1581120"/>
              <a:gd name="connsiteX4" fmla="*/ 0 w 3587418"/>
              <a:gd name="connsiteY4" fmla="*/ 0 h 158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7418" h="1581120">
                <a:moveTo>
                  <a:pt x="0" y="0"/>
                </a:moveTo>
                <a:lnTo>
                  <a:pt x="3587418" y="0"/>
                </a:lnTo>
                <a:lnTo>
                  <a:pt x="3587418" y="1581120"/>
                </a:lnTo>
                <a:lnTo>
                  <a:pt x="0" y="15811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70688" bIns="192024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zh-CN" altLang="en-US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kern="1200" baseline="50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en-US" altLang="zh-CN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- 1 - 8</a:t>
            </a:r>
          </a:p>
          <a:p>
            <a:pPr marL="228600" lvl="1" indent="-228600" defTabSz="1066800">
              <a:lnSpc>
                <a:spcPct val="150000"/>
              </a:lnSpc>
              <a:spcAft>
                <a:spcPct val="15000"/>
              </a:spcAft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4096-9</a:t>
            </a:r>
          </a:p>
          <a:p>
            <a:pPr marL="228600" lvl="1" indent="-228600" defTabSz="1066800">
              <a:lnSpc>
                <a:spcPct val="150000"/>
              </a:lnSpc>
              <a:spcAft>
                <a:spcPct val="15000"/>
              </a:spcAft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4087</a:t>
            </a:r>
            <a:endParaRPr lang="en-US" altLang="zh-CN" kern="120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7622BA6-D5F2-D891-78BC-59DB059123F4}"/>
              </a:ext>
            </a:extLst>
          </p:cNvPr>
          <p:cNvSpPr/>
          <p:nvPr/>
        </p:nvSpPr>
        <p:spPr>
          <a:xfrm>
            <a:off x="4945357" y="1939660"/>
            <a:ext cx="3587418" cy="1036800"/>
          </a:xfrm>
          <a:custGeom>
            <a:avLst/>
            <a:gdLst>
              <a:gd name="connsiteX0" fmla="*/ 0 w 3587418"/>
              <a:gd name="connsiteY0" fmla="*/ 0 h 1036800"/>
              <a:gd name="connsiteX1" fmla="*/ 3587418 w 3587418"/>
              <a:gd name="connsiteY1" fmla="*/ 0 h 1036800"/>
              <a:gd name="connsiteX2" fmla="*/ 3587418 w 3587418"/>
              <a:gd name="connsiteY2" fmla="*/ 1036800 h 1036800"/>
              <a:gd name="connsiteX3" fmla="*/ 0 w 3587418"/>
              <a:gd name="connsiteY3" fmla="*/ 1036800 h 1036800"/>
              <a:gd name="connsiteX4" fmla="*/ 0 w 3587418"/>
              <a:gd name="connsiteY4" fmla="*/ 0 h 10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7418" h="1036800">
                <a:moveTo>
                  <a:pt x="0" y="0"/>
                </a:moveTo>
                <a:lnTo>
                  <a:pt x="3587418" y="0"/>
                </a:lnTo>
                <a:lnTo>
                  <a:pt x="3587418" y="1036800"/>
                </a:lnTo>
                <a:lnTo>
                  <a:pt x="0" y="1036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hueOff val="-4725531"/>
              <a:satOff val="-7569"/>
              <a:lumOff val="784"/>
              <a:alphaOff val="0"/>
            </a:schemeClr>
          </a:lnRef>
          <a:fillRef idx="1">
            <a:schemeClr val="accent4">
              <a:hueOff val="-4725531"/>
              <a:satOff val="-7569"/>
              <a:lumOff val="784"/>
              <a:alphaOff val="0"/>
            </a:schemeClr>
          </a:fillRef>
          <a:effectRef idx="0">
            <a:schemeClr val="accent4">
              <a:hueOff val="-4725531"/>
              <a:satOff val="-7569"/>
              <a:lumOff val="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136" tIns="113792" rIns="199136" bIns="113792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b="1" kern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17/128</a:t>
            </a:r>
            <a:endParaRPr lang="zh-CN" altLang="en-US" sz="2400" b="1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244BE9E3-5EC1-C763-FFA4-2B5AAD19AD99}"/>
              </a:ext>
            </a:extLst>
          </p:cNvPr>
          <p:cNvSpPr/>
          <p:nvPr/>
        </p:nvSpPr>
        <p:spPr>
          <a:xfrm>
            <a:off x="4945357" y="2976460"/>
            <a:ext cx="3587418" cy="1581120"/>
          </a:xfrm>
          <a:custGeom>
            <a:avLst/>
            <a:gdLst>
              <a:gd name="connsiteX0" fmla="*/ 0 w 3587418"/>
              <a:gd name="connsiteY0" fmla="*/ 0 h 1581120"/>
              <a:gd name="connsiteX1" fmla="*/ 3587418 w 3587418"/>
              <a:gd name="connsiteY1" fmla="*/ 0 h 1581120"/>
              <a:gd name="connsiteX2" fmla="*/ 3587418 w 3587418"/>
              <a:gd name="connsiteY2" fmla="*/ 1581120 h 1581120"/>
              <a:gd name="connsiteX3" fmla="*/ 0 w 3587418"/>
              <a:gd name="connsiteY3" fmla="*/ 1581120 h 1581120"/>
              <a:gd name="connsiteX4" fmla="*/ 0 w 3587418"/>
              <a:gd name="connsiteY4" fmla="*/ 0 h 158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7418" h="1581120">
                <a:moveTo>
                  <a:pt x="0" y="0"/>
                </a:moveTo>
                <a:lnTo>
                  <a:pt x="3587418" y="0"/>
                </a:lnTo>
                <a:lnTo>
                  <a:pt x="3587418" y="1581120"/>
                </a:lnTo>
                <a:lnTo>
                  <a:pt x="0" y="15811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tint val="40000"/>
              <a:alpha val="90000"/>
              <a:hueOff val="-4102677"/>
              <a:satOff val="-6812"/>
              <a:lumOff val="-151"/>
              <a:alphaOff val="0"/>
            </a:schemeClr>
          </a:lnRef>
          <a:fillRef idx="1">
            <a:schemeClr val="accent4">
              <a:tint val="40000"/>
              <a:alpha val="90000"/>
              <a:hueOff val="-4102677"/>
              <a:satOff val="-6812"/>
              <a:lumOff val="-151"/>
              <a:alphaOff val="0"/>
            </a:schemeClr>
          </a:fillRef>
          <a:effectRef idx="0">
            <a:schemeClr val="accent4">
              <a:tint val="40000"/>
              <a:alpha val="90000"/>
              <a:hueOff val="-4102677"/>
              <a:satOff val="-6812"/>
              <a:lumOff val="-151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70688" bIns="192024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10001 / 2</a:t>
            </a:r>
            <a:r>
              <a:rPr lang="en-US" altLang="zh-CN" kern="12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indent="-228600" algn="l" defTabSz="10668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0.0010001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ym typeface="+mn-lt"/>
              </a:rPr>
              <a:t>2.1 </a:t>
            </a:r>
            <a:r>
              <a:rPr lang="zh-CN" altLang="en-US" sz="4000" dirty="0">
                <a:sym typeface="+mn-lt"/>
              </a:rPr>
              <a:t>数据与文字的表示方法</a:t>
            </a:r>
          </a:p>
        </p:txBody>
      </p:sp>
      <p:sp>
        <p:nvSpPr>
          <p:cNvPr id="5123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C1682182-B65B-4FD2-8C32-EFBF770E7CAE}" type="slidenum">
              <a:rPr lang="en-US" altLang="zh-CN" smtClean="0"/>
              <a:pPr eaLnBrk="1" hangingPunct="1">
                <a:defRPr/>
              </a:pPr>
              <a:t>18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38B0783-99B0-E467-EC50-CCFB8B8BF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136" y="3573016"/>
            <a:ext cx="3096344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2000" b="0" kern="1200" cap="all" baseline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4572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2000" b="0" kern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2pPr>
            <a:lvl3pPr marL="9144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1800" b="0" kern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3pPr>
            <a:lvl4pPr marL="13716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1600" b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4pPr>
            <a:lvl5pPr marL="18288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en-US" altLang="en-US" sz="1600" b="0" kern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kumimoji="0" lang="zh-CN" altLang="en-US" dirty="0">
              <a:sym typeface="+mn-lt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F449C424-AF06-1093-4DBC-B60F2408EA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0026045"/>
              </p:ext>
            </p:extLst>
          </p:nvPr>
        </p:nvGraphicFramePr>
        <p:xfrm>
          <a:off x="1331640" y="3789040"/>
          <a:ext cx="7128792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0252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3B158-F901-F5D5-50DB-58EED421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数据格式的分类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324FE8-97C4-3289-315F-4584777D63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7970A-8C87-85C8-D8D9-20135A33E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8" name="箭头: 环形 7">
            <a:extLst>
              <a:ext uri="{FF2B5EF4-FFF2-40B4-BE49-F238E27FC236}">
                <a16:creationId xmlns:a16="http://schemas.microsoft.com/office/drawing/2014/main" id="{0D066450-0290-EC01-054A-76405978D935}"/>
              </a:ext>
            </a:extLst>
          </p:cNvPr>
          <p:cNvSpPr/>
          <p:nvPr/>
        </p:nvSpPr>
        <p:spPr>
          <a:xfrm>
            <a:off x="3476465" y="1916113"/>
            <a:ext cx="2783698" cy="2783778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9189105-B703-1852-1C7A-39EC40047F3B}"/>
              </a:ext>
            </a:extLst>
          </p:cNvPr>
          <p:cNvSpPr/>
          <p:nvPr/>
        </p:nvSpPr>
        <p:spPr>
          <a:xfrm>
            <a:off x="1115616" y="2708917"/>
            <a:ext cx="2484000" cy="1106828"/>
          </a:xfrm>
          <a:custGeom>
            <a:avLst/>
            <a:gdLst>
              <a:gd name="connsiteX0" fmla="*/ 0 w 1668611"/>
              <a:gd name="connsiteY0" fmla="*/ 0 h 1106828"/>
              <a:gd name="connsiteX1" fmla="*/ 1668611 w 1668611"/>
              <a:gd name="connsiteY1" fmla="*/ 0 h 1106828"/>
              <a:gd name="connsiteX2" fmla="*/ 1668611 w 1668611"/>
              <a:gd name="connsiteY2" fmla="*/ 1106828 h 1106828"/>
              <a:gd name="connsiteX3" fmla="*/ 0 w 1668611"/>
              <a:gd name="connsiteY3" fmla="*/ 1106828 h 1106828"/>
              <a:gd name="connsiteX4" fmla="*/ 0 w 1668611"/>
              <a:gd name="connsiteY4" fmla="*/ 0 h 110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8611" h="1106828">
                <a:moveTo>
                  <a:pt x="0" y="0"/>
                </a:moveTo>
                <a:lnTo>
                  <a:pt x="1668611" y="0"/>
                </a:lnTo>
                <a:lnTo>
                  <a:pt x="1668611" y="1106828"/>
                </a:lnTo>
                <a:lnTo>
                  <a:pt x="0" y="110682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605" tIns="14605" rIns="14605" bIns="14605" numCol="1" spcCol="1270" anchor="ctr" anchorCtr="0">
            <a:noAutofit/>
          </a:bodyPr>
          <a:lstStyle/>
          <a:p>
            <a:pPr marL="171450" lvl="1" indent="-171450" algn="l" defTabSz="8001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8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数字数据的表示</a:t>
            </a:r>
            <a:endParaRPr lang="en-US" altLang="zh-CN" sz="18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171450" lvl="1" indent="-171450" defTabSz="800100">
              <a:lnSpc>
                <a:spcPct val="150000"/>
              </a:lnSpc>
              <a:spcAft>
                <a:spcPct val="15000"/>
              </a:spcAft>
              <a:buChar char="•"/>
            </a:pPr>
            <a:r>
              <a:rPr lang="zh-CN" altLang="en-US" sz="18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定点、浮点</a:t>
            </a: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FE347FFC-0B02-CD53-5AD0-71038F7B46F5}"/>
              </a:ext>
            </a:extLst>
          </p:cNvPr>
          <p:cNvSpPr/>
          <p:nvPr/>
        </p:nvSpPr>
        <p:spPr>
          <a:xfrm>
            <a:off x="4091270" y="2923953"/>
            <a:ext cx="1553084" cy="776450"/>
          </a:xfrm>
          <a:custGeom>
            <a:avLst/>
            <a:gdLst>
              <a:gd name="connsiteX0" fmla="*/ 0 w 1553084"/>
              <a:gd name="connsiteY0" fmla="*/ 0 h 776450"/>
              <a:gd name="connsiteX1" fmla="*/ 1553084 w 1553084"/>
              <a:gd name="connsiteY1" fmla="*/ 0 h 776450"/>
              <a:gd name="connsiteX2" fmla="*/ 1553084 w 1553084"/>
              <a:gd name="connsiteY2" fmla="*/ 776450 h 776450"/>
              <a:gd name="connsiteX3" fmla="*/ 0 w 1553084"/>
              <a:gd name="connsiteY3" fmla="*/ 776450 h 776450"/>
              <a:gd name="connsiteX4" fmla="*/ 0 w 1553084"/>
              <a:gd name="connsiteY4" fmla="*/ 0 h 77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084" h="776450">
                <a:moveTo>
                  <a:pt x="0" y="0"/>
                </a:moveTo>
                <a:lnTo>
                  <a:pt x="1553084" y="0"/>
                </a:lnTo>
                <a:lnTo>
                  <a:pt x="1553084" y="776450"/>
                </a:lnTo>
                <a:lnTo>
                  <a:pt x="0" y="7764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数值数据</a:t>
            </a:r>
            <a:endParaRPr lang="zh-CN" altLang="en-US" sz="2400" b="1" kern="1200" dirty="0">
              <a:solidFill>
                <a:schemeClr val="bg1"/>
              </a:solidFill>
            </a:endParaRPr>
          </a:p>
        </p:txBody>
      </p:sp>
      <p:sp>
        <p:nvSpPr>
          <p:cNvPr id="11" name="空心弧 10">
            <a:extLst>
              <a:ext uri="{FF2B5EF4-FFF2-40B4-BE49-F238E27FC236}">
                <a16:creationId xmlns:a16="http://schemas.microsoft.com/office/drawing/2014/main" id="{3A82C4E7-F2B6-3F34-FEE2-F66C99F9DE9A}"/>
              </a:ext>
            </a:extLst>
          </p:cNvPr>
          <p:cNvSpPr/>
          <p:nvPr/>
        </p:nvSpPr>
        <p:spPr>
          <a:xfrm>
            <a:off x="2901844" y="3700404"/>
            <a:ext cx="2391409" cy="2392420"/>
          </a:xfrm>
          <a:prstGeom prst="blockArc">
            <a:avLst>
              <a:gd name="adj1" fmla="val 0"/>
              <a:gd name="adj2" fmla="val 18900000"/>
              <a:gd name="adj3" fmla="val 1274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4F3CF3DD-669F-B142-0702-E97F7CC1D931}"/>
              </a:ext>
            </a:extLst>
          </p:cNvPr>
          <p:cNvSpPr/>
          <p:nvPr/>
        </p:nvSpPr>
        <p:spPr>
          <a:xfrm>
            <a:off x="5495676" y="4365104"/>
            <a:ext cx="2748732" cy="1106828"/>
          </a:xfrm>
          <a:custGeom>
            <a:avLst/>
            <a:gdLst>
              <a:gd name="connsiteX0" fmla="*/ 0 w 1668611"/>
              <a:gd name="connsiteY0" fmla="*/ 0 h 1106828"/>
              <a:gd name="connsiteX1" fmla="*/ 1668611 w 1668611"/>
              <a:gd name="connsiteY1" fmla="*/ 0 h 1106828"/>
              <a:gd name="connsiteX2" fmla="*/ 1668611 w 1668611"/>
              <a:gd name="connsiteY2" fmla="*/ 1106828 h 1106828"/>
              <a:gd name="connsiteX3" fmla="*/ 0 w 1668611"/>
              <a:gd name="connsiteY3" fmla="*/ 1106828 h 1106828"/>
              <a:gd name="connsiteX4" fmla="*/ 0 w 1668611"/>
              <a:gd name="connsiteY4" fmla="*/ 0 h 110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8611" h="1106828">
                <a:moveTo>
                  <a:pt x="0" y="0"/>
                </a:moveTo>
                <a:lnTo>
                  <a:pt x="1668611" y="0"/>
                </a:lnTo>
                <a:lnTo>
                  <a:pt x="1668611" y="1106828"/>
                </a:lnTo>
                <a:lnTo>
                  <a:pt x="0" y="110682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marL="171450" lvl="1" indent="-171450" algn="l" defTabSz="8001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8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非数字符号的表示</a:t>
            </a:r>
            <a:endParaRPr lang="en-US" altLang="zh-CN" sz="18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171450" lvl="1" indent="-171450" defTabSz="800100">
              <a:lnSpc>
                <a:spcPct val="150000"/>
              </a:lnSpc>
              <a:spcAft>
                <a:spcPct val="15000"/>
              </a:spcAft>
              <a:buChar char="•"/>
            </a:pPr>
            <a:r>
              <a:rPr lang="zh-CN" altLang="en-US" sz="18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字符、汉字、图形等</a:t>
            </a:r>
            <a:endParaRPr lang="zh-CN" altLang="en-US" sz="1800" b="1" kern="1200" dirty="0">
              <a:solidFill>
                <a:schemeClr val="bg1"/>
              </a:solidFill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20CC9DF5-C778-D6FA-B9DB-6A4B4D964A12}"/>
              </a:ext>
            </a:extLst>
          </p:cNvPr>
          <p:cNvSpPr/>
          <p:nvPr/>
        </p:nvSpPr>
        <p:spPr>
          <a:xfrm>
            <a:off x="3314728" y="4526558"/>
            <a:ext cx="1553084" cy="776450"/>
          </a:xfrm>
          <a:custGeom>
            <a:avLst/>
            <a:gdLst>
              <a:gd name="connsiteX0" fmla="*/ 0 w 1553084"/>
              <a:gd name="connsiteY0" fmla="*/ 0 h 776450"/>
              <a:gd name="connsiteX1" fmla="*/ 1553084 w 1553084"/>
              <a:gd name="connsiteY1" fmla="*/ 0 h 776450"/>
              <a:gd name="connsiteX2" fmla="*/ 1553084 w 1553084"/>
              <a:gd name="connsiteY2" fmla="*/ 776450 h 776450"/>
              <a:gd name="connsiteX3" fmla="*/ 0 w 1553084"/>
              <a:gd name="connsiteY3" fmla="*/ 776450 h 776450"/>
              <a:gd name="connsiteX4" fmla="*/ 0 w 1553084"/>
              <a:gd name="connsiteY4" fmla="*/ 0 h 77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084" h="776450">
                <a:moveTo>
                  <a:pt x="0" y="0"/>
                </a:moveTo>
                <a:lnTo>
                  <a:pt x="1553084" y="0"/>
                </a:lnTo>
                <a:lnTo>
                  <a:pt x="1553084" y="776450"/>
                </a:lnTo>
                <a:lnTo>
                  <a:pt x="0" y="7764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符号数据</a:t>
            </a:r>
            <a:endParaRPr lang="zh-CN" altLang="en-US" sz="2400" b="1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33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数制及转换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7EDA892A-D229-6825-8C76-D9889B3B332F}"/>
              </a:ext>
            </a:extLst>
          </p:cNvPr>
          <p:cNvGraphicFramePr/>
          <p:nvPr/>
        </p:nvGraphicFramePr>
        <p:xfrm>
          <a:off x="1259632" y="3777704"/>
          <a:ext cx="7416824" cy="1957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6111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编码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D0B12DCD-5192-A3EF-CAE0-0EC99A4148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062165"/>
              </p:ext>
            </p:extLst>
          </p:nvPr>
        </p:nvGraphicFramePr>
        <p:xfrm>
          <a:off x="855663" y="1916113"/>
          <a:ext cx="7677150" cy="3313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71" name="灯片编号占位符 5"/>
          <p:cNvSpPr>
            <a:spLocks noGrp="1"/>
          </p:cNvSpPr>
          <p:nvPr>
            <p:ph type="sldNum" sz="quarter" idx="11"/>
          </p:nvPr>
        </p:nvSpPr>
        <p:spPr bwMode="auto">
          <a:xfrm>
            <a:off x="7810574" y="6376243"/>
            <a:ext cx="577850" cy="36512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C1682182-B65B-4FD2-8C32-EFBF770E7CAE}" type="slidenum">
              <a:rPr lang="en-US" altLang="zh-CN" smtClean="0"/>
              <a:pPr/>
              <a:t>20</a:t>
            </a:fld>
            <a:endParaRPr lang="en-US" altLang="zh-CN"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74F67A-1711-A8F7-87F5-7017E21AFE7E}"/>
              </a:ext>
            </a:extLst>
          </p:cNvPr>
          <p:cNvSpPr/>
          <p:nvPr/>
        </p:nvSpPr>
        <p:spPr>
          <a:xfrm>
            <a:off x="1537616" y="5445224"/>
            <a:ext cx="6624736" cy="720000"/>
          </a:xfrm>
          <a:prstGeom prst="rect">
            <a:avLst/>
          </a:prstGeom>
          <a:solidFill>
            <a:srgbClr val="FEF5E8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字符集、</a:t>
            </a:r>
            <a:r>
              <a:rPr lang="en-US" altLang="zh-CN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ASCII</a:t>
            </a:r>
            <a:r>
              <a:rPr lang="zh-CN" alt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、</a:t>
            </a:r>
            <a:r>
              <a:rPr lang="en-US" altLang="zh-CN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GBK</a:t>
            </a:r>
            <a:r>
              <a:rPr lang="zh-CN" alt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、</a:t>
            </a:r>
            <a:r>
              <a:rPr lang="en-US" altLang="zh-CN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UTF-8</a:t>
            </a:r>
            <a:r>
              <a:rPr lang="zh-CN" alt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、</a:t>
            </a:r>
            <a:r>
              <a:rPr lang="en-US" altLang="zh-CN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Unicode</a:t>
            </a:r>
            <a:r>
              <a:rPr lang="zh-CN" alt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、乱码、字符编码、解码问题的讲解</a:t>
            </a:r>
            <a:endParaRPr lang="en-US" altLang="zh-CN" sz="14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字符 编码</a:t>
            </a:r>
            <a:r>
              <a:rPr lang="en-US" altLang="zh-CN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zh-CN" alt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解码 </a:t>
            </a:r>
            <a:r>
              <a:rPr lang="en-US" altLang="zh-CN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zh-CN" alt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在线工具 </a:t>
            </a:r>
            <a:r>
              <a:rPr lang="en-US" altLang="zh-CN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(toolhelper.cn)</a:t>
            </a:r>
            <a:endParaRPr lang="zh-CN" altLang="en-US" sz="14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FE3EA43-A336-DB33-B0CE-55B1F7C8A584}"/>
              </a:ext>
            </a:extLst>
          </p:cNvPr>
          <p:cNvSpPr/>
          <p:nvPr/>
        </p:nvSpPr>
        <p:spPr>
          <a:xfrm>
            <a:off x="842656" y="5445224"/>
            <a:ext cx="720000" cy="720000"/>
          </a:xfrm>
          <a:prstGeom prst="roundRect">
            <a:avLst>
              <a:gd name="adj" fmla="val 11434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知识扩展</a:t>
            </a:r>
          </a:p>
        </p:txBody>
      </p:sp>
    </p:spTree>
    <p:extLst>
      <p:ext uri="{BB962C8B-B14F-4D97-AF65-F5344CB8AC3E}">
        <p14:creationId xmlns:p14="http://schemas.microsoft.com/office/powerpoint/2010/main" val="233880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FDD9B-857F-C82E-EBBE-9F5AE5F7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二进制的前世今生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0D4261-5088-8C4B-3D6B-9AC04E1E1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041636-85E2-5447-C3DF-9CDA0EEB67C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5E1529-EAF4-0CBD-418B-FED8EE91007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823200" y="6376988"/>
            <a:ext cx="577850" cy="365125"/>
          </a:xfrm>
        </p:spPr>
        <p:txBody>
          <a:bodyPr/>
          <a:lstStyle/>
          <a:p>
            <a:pPr>
              <a:defRPr/>
            </a:pPr>
            <a:fld id="{515D4936-8522-4985-AE99-9920CBA1F7F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20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E9DE4-ABBE-D9FA-8FDC-98D9D8EC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八卦</a:t>
            </a:r>
            <a:r>
              <a:rPr lang="en-US" altLang="zh-CN" dirty="0"/>
              <a:t>——</a:t>
            </a:r>
            <a:r>
              <a:rPr lang="zh-CN" altLang="en-US" dirty="0"/>
              <a:t>最早提出的二进制思想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512D34-D230-3757-619E-0CE6074EAB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23200" y="6376988"/>
            <a:ext cx="577850" cy="365125"/>
          </a:xfrm>
        </p:spPr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CF006C-B139-6068-C514-4F8E6D62F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93D88DD5-AA40-1C1D-AEC2-53D085B7992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1" r="10141"/>
          <a:stretch/>
        </p:blipFill>
        <p:spPr bwMode="auto">
          <a:xfrm>
            <a:off x="855663" y="1891930"/>
            <a:ext cx="3659187" cy="370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B0B3168-D5A4-803F-788B-AB02230D7065}"/>
              </a:ext>
            </a:extLst>
          </p:cNvPr>
          <p:cNvSpPr txBox="1"/>
          <p:nvPr/>
        </p:nvSpPr>
        <p:spPr>
          <a:xfrm>
            <a:off x="1331640" y="5661248"/>
            <a:ext cx="2730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chemeClr val="accent4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《</a:t>
            </a:r>
            <a:r>
              <a:rPr lang="zh-CN" altLang="en-US" b="1" i="0" dirty="0">
                <a:solidFill>
                  <a:schemeClr val="accent4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伏羲之先天八卦图</a:t>
            </a:r>
            <a:r>
              <a:rPr lang="en-US" altLang="zh-CN" b="1" i="0" dirty="0">
                <a:solidFill>
                  <a:schemeClr val="accent4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》</a:t>
            </a:r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D6E2B2F5-5912-FF57-69F9-DDB31E711A0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852936"/>
            <a:ext cx="3246260" cy="27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53574CC-DA82-3F43-DC03-8CB4572E8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283127"/>
              </p:ext>
            </p:extLst>
          </p:nvPr>
        </p:nvGraphicFramePr>
        <p:xfrm>
          <a:off x="4932040" y="1844824"/>
          <a:ext cx="3240360" cy="100811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19465126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74818186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492602527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两仪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易经符号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614579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阴</a:t>
                      </a: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爻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-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478573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阳</a:t>
                      </a: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爻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52095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F7FA3228-CCA4-C58C-52BC-56CB9245AAE8}"/>
              </a:ext>
            </a:extLst>
          </p:cNvPr>
          <p:cNvSpPr txBox="1"/>
          <p:nvPr/>
        </p:nvSpPr>
        <p:spPr>
          <a:xfrm>
            <a:off x="5220072" y="5661248"/>
            <a:ext cx="2664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chemeClr val="accent4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《</a:t>
            </a:r>
            <a:r>
              <a:rPr lang="zh-CN" altLang="en-US" b="1" i="0" dirty="0">
                <a:solidFill>
                  <a:schemeClr val="accent4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周易</a:t>
            </a:r>
            <a:r>
              <a:rPr lang="en-US" altLang="zh-CN" b="1" i="0" dirty="0">
                <a:solidFill>
                  <a:schemeClr val="accent4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》</a:t>
            </a:r>
            <a:r>
              <a:rPr lang="zh-CN" altLang="en-US" b="1" i="0" dirty="0">
                <a:solidFill>
                  <a:schemeClr val="accent4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六十四卦图</a:t>
            </a:r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564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999A9-787E-CC34-A9DB-3599DDF5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莱布尼兹系统的提出了二进制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7375D3-5B2C-6CAF-388D-13CFA48A25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000" dirty="0"/>
              <a:t>1678</a:t>
            </a:r>
            <a:r>
              <a:rPr lang="zh-CN" altLang="en-US" sz="2000" dirty="0"/>
              <a:t>年，德国著名数学家布莱尼茨发明了计算机，为了满足计算机的需要，他引入了</a:t>
            </a:r>
            <a:r>
              <a:rPr lang="zh-CN" altLang="en-US" sz="2000" b="1" dirty="0"/>
              <a:t>二进制</a:t>
            </a:r>
            <a:endParaRPr lang="en-US" altLang="zh-CN" sz="2000" dirty="0"/>
          </a:p>
          <a:p>
            <a:r>
              <a:rPr lang="en-US" altLang="zh-CN" sz="2000" dirty="0"/>
              <a:t>1646-1716</a:t>
            </a:r>
          </a:p>
          <a:p>
            <a:r>
              <a:rPr lang="zh-CN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西方哲学家</a:t>
            </a:r>
          </a:p>
          <a:p>
            <a:r>
              <a:rPr lang="zh-CN" altLang="en-US" sz="2000" u="none" strike="noStrike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数学</a:t>
            </a:r>
            <a:r>
              <a:rPr lang="zh-CN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、</a:t>
            </a:r>
            <a:r>
              <a:rPr lang="zh-CN" altLang="en-US" sz="2000" u="none" strike="noStrike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认识论</a:t>
            </a:r>
            <a:r>
              <a:rPr lang="zh-CN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、</a:t>
            </a:r>
            <a:r>
              <a:rPr lang="zh-CN" altLang="en-US" sz="2000" u="none" strike="noStrike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形而上学</a:t>
            </a:r>
            <a:r>
              <a:rPr lang="zh-CN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、</a:t>
            </a:r>
            <a:r>
              <a:rPr lang="zh-CN" altLang="en-US" sz="2000" u="none" strike="noStrike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科学</a:t>
            </a:r>
            <a:r>
              <a:rPr lang="zh-CN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、</a:t>
            </a:r>
            <a:r>
              <a:rPr lang="zh-CN" altLang="en-US" sz="2000" u="none" strike="noStrike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神义论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4A0C3D-B2AB-AC80-40CD-3DE7FEBFFB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23200" y="6376988"/>
            <a:ext cx="577850" cy="365125"/>
          </a:xfrm>
        </p:spPr>
        <p:txBody>
          <a:bodyPr/>
          <a:lstStyle/>
          <a:p>
            <a:pPr>
              <a:defRPr/>
            </a:pPr>
            <a:fld id="{FE0A9D26-113E-40B0-B9F0-F64423763E5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087B7-B491-9D7E-4808-2B2B5F9F8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pic>
        <p:nvPicPr>
          <p:cNvPr id="7" name="内容占位符 8">
            <a:extLst>
              <a:ext uri="{FF2B5EF4-FFF2-40B4-BE49-F238E27FC236}">
                <a16:creationId xmlns:a16="http://schemas.microsoft.com/office/drawing/2014/main" id="{F5773537-A97F-20A4-827B-EDAC16F19E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8555" y="1700213"/>
            <a:ext cx="2449976" cy="3024931"/>
          </a:xfrm>
          <a:prstGeom prst="rect">
            <a:avLst/>
          </a:prstGeom>
        </p:spPr>
      </p:pic>
      <p:pic>
        <p:nvPicPr>
          <p:cNvPr id="8" name="Picture 7" descr="undefined">
            <a:extLst>
              <a:ext uri="{FF2B5EF4-FFF2-40B4-BE49-F238E27FC236}">
                <a16:creationId xmlns:a16="http://schemas.microsoft.com/office/drawing/2014/main" id="{FB986295-3ABC-0174-205D-5E10F8E1E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85184"/>
            <a:ext cx="2109756" cy="73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196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4FA9F-C958-54DB-584C-E63E430A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数据格式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5FEB02-7B37-FB56-802F-9BCB3AEBB98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 dirty="0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FB89AA-0DAA-E172-082F-9E28353A80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823200" y="6376988"/>
            <a:ext cx="577850" cy="365125"/>
          </a:xfrm>
        </p:spPr>
        <p:txBody>
          <a:bodyPr/>
          <a:lstStyle/>
          <a:p>
            <a:fld id="{515D4936-8522-4985-AE99-9920CBA1F7F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B76C44B-E74B-30FC-8C30-872A95FE62CB}"/>
              </a:ext>
            </a:extLst>
          </p:cNvPr>
          <p:cNvSpPr/>
          <p:nvPr/>
        </p:nvSpPr>
        <p:spPr>
          <a:xfrm>
            <a:off x="5384800" y="2755488"/>
            <a:ext cx="1422399" cy="14224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353BBA7C-B9F5-A189-EF7C-FB58571F36A9}"/>
              </a:ext>
            </a:extLst>
          </p:cNvPr>
          <p:cNvSpPr/>
          <p:nvPr/>
        </p:nvSpPr>
        <p:spPr>
          <a:xfrm>
            <a:off x="4788320" y="1825888"/>
            <a:ext cx="2664000" cy="955040"/>
          </a:xfrm>
          <a:custGeom>
            <a:avLst/>
            <a:gdLst>
              <a:gd name="connsiteX0" fmla="*/ 0 w 2447998"/>
              <a:gd name="connsiteY0" fmla="*/ 0 h 955040"/>
              <a:gd name="connsiteX1" fmla="*/ 2447998 w 2447998"/>
              <a:gd name="connsiteY1" fmla="*/ 0 h 955040"/>
              <a:gd name="connsiteX2" fmla="*/ 2447998 w 2447998"/>
              <a:gd name="connsiteY2" fmla="*/ 955040 h 955040"/>
              <a:gd name="connsiteX3" fmla="*/ 0 w 2447998"/>
              <a:gd name="connsiteY3" fmla="*/ 955040 h 955040"/>
              <a:gd name="connsiteX4" fmla="*/ 0 w 2447998"/>
              <a:gd name="connsiteY4" fmla="*/ 0 h 95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7998" h="955040">
                <a:moveTo>
                  <a:pt x="0" y="0"/>
                </a:moveTo>
                <a:lnTo>
                  <a:pt x="2447998" y="0"/>
                </a:lnTo>
                <a:lnTo>
                  <a:pt x="2447998" y="955040"/>
                </a:lnTo>
                <a:lnTo>
                  <a:pt x="0" y="9550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800" b="1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数的类型</a:t>
            </a:r>
            <a:endParaRPr lang="en-US" altLang="zh-CN" sz="18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（小数、整数、实数、复数）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D6106F5-05FF-34EC-0508-476B4BC3597C}"/>
              </a:ext>
            </a:extLst>
          </p:cNvPr>
          <p:cNvSpPr/>
          <p:nvPr/>
        </p:nvSpPr>
        <p:spPr>
          <a:xfrm>
            <a:off x="5925880" y="3148476"/>
            <a:ext cx="1422399" cy="14224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50000"/>
              <a:hueOff val="-827139"/>
              <a:satOff val="-4443"/>
              <a:lumOff val="1519"/>
              <a:alphaOff val="0"/>
            </a:schemeClr>
          </a:fillRef>
          <a:effectRef idx="0">
            <a:schemeClr val="accent5">
              <a:alpha val="50000"/>
              <a:hueOff val="-827139"/>
              <a:satOff val="-4443"/>
              <a:lumOff val="1519"/>
              <a:alphaOff val="0"/>
            </a:schemeClr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F37F2F8D-9AA4-0FCA-59F4-75A64BE7B7B9}"/>
              </a:ext>
            </a:extLst>
          </p:cNvPr>
          <p:cNvSpPr/>
          <p:nvPr/>
        </p:nvSpPr>
        <p:spPr>
          <a:xfrm>
            <a:off x="7341177" y="2857088"/>
            <a:ext cx="1479295" cy="1036320"/>
          </a:xfrm>
          <a:custGeom>
            <a:avLst/>
            <a:gdLst>
              <a:gd name="connsiteX0" fmla="*/ 0 w 1479295"/>
              <a:gd name="connsiteY0" fmla="*/ 0 h 1036320"/>
              <a:gd name="connsiteX1" fmla="*/ 1479295 w 1479295"/>
              <a:gd name="connsiteY1" fmla="*/ 0 h 1036320"/>
              <a:gd name="connsiteX2" fmla="*/ 1479295 w 1479295"/>
              <a:gd name="connsiteY2" fmla="*/ 1036320 h 1036320"/>
              <a:gd name="connsiteX3" fmla="*/ 0 w 1479295"/>
              <a:gd name="connsiteY3" fmla="*/ 1036320 h 1036320"/>
              <a:gd name="connsiteX4" fmla="*/ 0 w 1479295"/>
              <a:gd name="connsiteY4" fmla="*/ 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9295" h="1036320">
                <a:moveTo>
                  <a:pt x="0" y="0"/>
                </a:moveTo>
                <a:lnTo>
                  <a:pt x="1479295" y="0"/>
                </a:lnTo>
                <a:lnTo>
                  <a:pt x="1479295" y="1036320"/>
                </a:lnTo>
                <a:lnTo>
                  <a:pt x="0" y="10363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8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数值范围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A24DA82-8A52-D542-FDCE-A277E1D0C805}"/>
              </a:ext>
            </a:extLst>
          </p:cNvPr>
          <p:cNvSpPr/>
          <p:nvPr/>
        </p:nvSpPr>
        <p:spPr>
          <a:xfrm>
            <a:off x="5719348" y="3784899"/>
            <a:ext cx="1422399" cy="14224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50000"/>
              <a:hueOff val="-1654278"/>
              <a:satOff val="-8885"/>
              <a:lumOff val="3039"/>
              <a:alphaOff val="0"/>
            </a:schemeClr>
          </a:fillRef>
          <a:effectRef idx="0">
            <a:schemeClr val="accent5">
              <a:alpha val="50000"/>
              <a:hueOff val="-1654278"/>
              <a:satOff val="-8885"/>
              <a:lumOff val="3039"/>
              <a:alphaOff val="0"/>
            </a:schemeClr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01695472-F91C-D770-8324-D3100CEE21B7}"/>
              </a:ext>
            </a:extLst>
          </p:cNvPr>
          <p:cNvSpPr/>
          <p:nvPr/>
        </p:nvSpPr>
        <p:spPr>
          <a:xfrm>
            <a:off x="7113592" y="4624928"/>
            <a:ext cx="1479295" cy="1036320"/>
          </a:xfrm>
          <a:custGeom>
            <a:avLst/>
            <a:gdLst>
              <a:gd name="connsiteX0" fmla="*/ 0 w 1479295"/>
              <a:gd name="connsiteY0" fmla="*/ 0 h 1036320"/>
              <a:gd name="connsiteX1" fmla="*/ 1479295 w 1479295"/>
              <a:gd name="connsiteY1" fmla="*/ 0 h 1036320"/>
              <a:gd name="connsiteX2" fmla="*/ 1479295 w 1479295"/>
              <a:gd name="connsiteY2" fmla="*/ 1036320 h 1036320"/>
              <a:gd name="connsiteX3" fmla="*/ 0 w 1479295"/>
              <a:gd name="connsiteY3" fmla="*/ 1036320 h 1036320"/>
              <a:gd name="connsiteX4" fmla="*/ 0 w 1479295"/>
              <a:gd name="connsiteY4" fmla="*/ 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9295" h="1036320">
                <a:moveTo>
                  <a:pt x="0" y="0"/>
                </a:moveTo>
                <a:lnTo>
                  <a:pt x="1479295" y="0"/>
                </a:lnTo>
                <a:lnTo>
                  <a:pt x="1479295" y="1036320"/>
                </a:lnTo>
                <a:lnTo>
                  <a:pt x="0" y="10363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8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数值精度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322264A-70B7-B955-4A06-BC5941C04F24}"/>
              </a:ext>
            </a:extLst>
          </p:cNvPr>
          <p:cNvSpPr/>
          <p:nvPr/>
        </p:nvSpPr>
        <p:spPr>
          <a:xfrm>
            <a:off x="5050251" y="3784899"/>
            <a:ext cx="1422399" cy="14224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50000"/>
              <a:hueOff val="-2481417"/>
              <a:satOff val="-13328"/>
              <a:lumOff val="4558"/>
              <a:alphaOff val="0"/>
            </a:schemeClr>
          </a:fillRef>
          <a:effectRef idx="0">
            <a:schemeClr val="accent5">
              <a:alpha val="50000"/>
              <a:hueOff val="-2481417"/>
              <a:satOff val="-13328"/>
              <a:lumOff val="4558"/>
              <a:alphaOff val="0"/>
            </a:schemeClr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BD59E41-4668-85B0-BA54-C2D57059CB8B}"/>
              </a:ext>
            </a:extLst>
          </p:cNvPr>
          <p:cNvSpPr/>
          <p:nvPr/>
        </p:nvSpPr>
        <p:spPr>
          <a:xfrm>
            <a:off x="3596761" y="4624928"/>
            <a:ext cx="1479295" cy="1036320"/>
          </a:xfrm>
          <a:custGeom>
            <a:avLst/>
            <a:gdLst>
              <a:gd name="connsiteX0" fmla="*/ 0 w 1479295"/>
              <a:gd name="connsiteY0" fmla="*/ 0 h 1036320"/>
              <a:gd name="connsiteX1" fmla="*/ 1479295 w 1479295"/>
              <a:gd name="connsiteY1" fmla="*/ 0 h 1036320"/>
              <a:gd name="connsiteX2" fmla="*/ 1479295 w 1479295"/>
              <a:gd name="connsiteY2" fmla="*/ 1036320 h 1036320"/>
              <a:gd name="connsiteX3" fmla="*/ 0 w 1479295"/>
              <a:gd name="connsiteY3" fmla="*/ 1036320 h 1036320"/>
              <a:gd name="connsiteX4" fmla="*/ 0 w 1479295"/>
              <a:gd name="connsiteY4" fmla="*/ 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9295" h="1036320">
                <a:moveTo>
                  <a:pt x="0" y="0"/>
                </a:moveTo>
                <a:lnTo>
                  <a:pt x="1479295" y="0"/>
                </a:lnTo>
                <a:lnTo>
                  <a:pt x="1479295" y="1036320"/>
                </a:lnTo>
                <a:lnTo>
                  <a:pt x="0" y="10363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存储、处理、传送的</a:t>
            </a:r>
            <a:r>
              <a:rPr lang="zh-CN" altLang="en-US" sz="18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硬件代价</a:t>
            </a:r>
            <a:endParaRPr lang="en-US" altLang="zh-CN" sz="16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56C73D6-2A48-9330-49D5-7B96B6529B2D}"/>
              </a:ext>
            </a:extLst>
          </p:cNvPr>
          <p:cNvSpPr/>
          <p:nvPr/>
        </p:nvSpPr>
        <p:spPr>
          <a:xfrm>
            <a:off x="4843719" y="3148476"/>
            <a:ext cx="1422399" cy="14224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50000"/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alpha val="50000"/>
              <a:hueOff val="-3308557"/>
              <a:satOff val="-17770"/>
              <a:lumOff val="6078"/>
              <a:alphaOff val="0"/>
            </a:schemeClr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B7065FB4-5A46-946C-6225-3145B372442D}"/>
              </a:ext>
            </a:extLst>
          </p:cNvPr>
          <p:cNvSpPr/>
          <p:nvPr/>
        </p:nvSpPr>
        <p:spPr>
          <a:xfrm>
            <a:off x="3369177" y="2857088"/>
            <a:ext cx="1479295" cy="1036320"/>
          </a:xfrm>
          <a:custGeom>
            <a:avLst/>
            <a:gdLst>
              <a:gd name="connsiteX0" fmla="*/ 0 w 1479295"/>
              <a:gd name="connsiteY0" fmla="*/ 0 h 1036320"/>
              <a:gd name="connsiteX1" fmla="*/ 1479295 w 1479295"/>
              <a:gd name="connsiteY1" fmla="*/ 0 h 1036320"/>
              <a:gd name="connsiteX2" fmla="*/ 1479295 w 1479295"/>
              <a:gd name="connsiteY2" fmla="*/ 1036320 h 1036320"/>
              <a:gd name="connsiteX3" fmla="*/ 0 w 1479295"/>
              <a:gd name="connsiteY3" fmla="*/ 1036320 h 1036320"/>
              <a:gd name="connsiteX4" fmla="*/ 0 w 1479295"/>
              <a:gd name="connsiteY4" fmla="*/ 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9295" h="1036320">
                <a:moveTo>
                  <a:pt x="0" y="0"/>
                </a:moveTo>
                <a:lnTo>
                  <a:pt x="1479295" y="0"/>
                </a:lnTo>
                <a:lnTo>
                  <a:pt x="1479295" y="1036320"/>
                </a:lnTo>
                <a:lnTo>
                  <a:pt x="0" y="10363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8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软件兼容性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0F2A5D-56AF-CF87-78DC-1D6CE9D07612}"/>
              </a:ext>
            </a:extLst>
          </p:cNvPr>
          <p:cNvSpPr txBox="1"/>
          <p:nvPr/>
        </p:nvSpPr>
        <p:spPr>
          <a:xfrm>
            <a:off x="5292080" y="3748970"/>
            <a:ext cx="1656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考虑因素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872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48C65-43D5-4764-817B-FED5394A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lt"/>
              </a:rPr>
              <a:t>计算机中使用的计量单位</a:t>
            </a:r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B3511CD5-E2BC-BE1B-CA21-DA53A8B108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601642"/>
              </p:ext>
            </p:extLst>
          </p:nvPr>
        </p:nvGraphicFramePr>
        <p:xfrm>
          <a:off x="855663" y="1916113"/>
          <a:ext cx="7677147" cy="2590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46116">
                  <a:extLst>
                    <a:ext uri="{9D8B030D-6E8A-4147-A177-3AD203B41FA5}">
                      <a16:colId xmlns:a16="http://schemas.microsoft.com/office/drawing/2014/main" val="1541005518"/>
                    </a:ext>
                  </a:extLst>
                </a:gridCol>
                <a:gridCol w="1346116">
                  <a:extLst>
                    <a:ext uri="{9D8B030D-6E8A-4147-A177-3AD203B41FA5}">
                      <a16:colId xmlns:a16="http://schemas.microsoft.com/office/drawing/2014/main" val="3142612442"/>
                    </a:ext>
                  </a:extLst>
                </a:gridCol>
                <a:gridCol w="1346116">
                  <a:extLst>
                    <a:ext uri="{9D8B030D-6E8A-4147-A177-3AD203B41FA5}">
                      <a16:colId xmlns:a16="http://schemas.microsoft.com/office/drawing/2014/main" val="2268241480"/>
                    </a:ext>
                  </a:extLst>
                </a:gridCol>
                <a:gridCol w="3638799">
                  <a:extLst>
                    <a:ext uri="{9D8B030D-6E8A-4147-A177-3AD203B41FA5}">
                      <a16:colId xmlns:a16="http://schemas.microsoft.com/office/drawing/2014/main" val="27096768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计算机进位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57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en-US" altLang="zh-CN" baseline="3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baseline="30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baseline="3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baseline="30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千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M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kumimoji="0" lang="en-US" altLang="zh-CN" sz="1800" b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kumimoji="0" lang="zh-CN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kumimoji="0" lang="en-US" altLang="zh-CN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kumimoji="0" lang="zh-CN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百万、兆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50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kumimoji="0" lang="en-US" altLang="zh-CN" sz="1800" b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kumimoji="0" lang="zh-CN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kumimoji="0" lang="en-US" altLang="zh-CN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</a:t>
                      </a:r>
                      <a:endParaRPr kumimoji="0" lang="zh-CN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十亿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97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kumimoji="0" lang="en-US" altLang="zh-CN" sz="1800" b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kumimoji="0" lang="en-US" altLang="zh-CN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万亿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40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kumimoji="0" lang="en-US" altLang="zh-CN" sz="1800" b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kumimoji="0" lang="zh-CN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kumimoji="0" lang="en-US" altLang="zh-CN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</a:t>
                      </a:r>
                      <a:endParaRPr kumimoji="0" lang="zh-CN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千万亿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-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神威太湖之光的运算速度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6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kumimoji="0" lang="en-US" altLang="zh-CN" sz="1800" b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kumimoji="0" lang="zh-CN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kumimoji="0" lang="en-US" altLang="zh-CN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60</a:t>
                      </a:r>
                      <a:endParaRPr kumimoji="0" lang="zh-CN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百亿亿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-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新一代超算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098136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AF448B-8C67-4A58-80A1-A12005E369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C1682182-B65B-4FD2-8C32-EFBF770E7CAE}" type="slidenum">
              <a:rPr lang="en-US" altLang="zh-CN" smtClean="0"/>
              <a:pPr>
                <a:defRPr/>
              </a:pPr>
              <a:t>25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922082-F1A6-57F8-17B2-341E4E6170D8}"/>
              </a:ext>
            </a:extLst>
          </p:cNvPr>
          <p:cNvSpPr txBox="1"/>
          <p:nvPr/>
        </p:nvSpPr>
        <p:spPr>
          <a:xfrm>
            <a:off x="1596651" y="4797151"/>
            <a:ext cx="6912000" cy="720000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180000" anchor="ctr" anchorCtr="0">
            <a:no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K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P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之间进位为：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10</a:t>
            </a:r>
            <a:r>
              <a:rPr lang="en-US" altLang="zh-CN" sz="1800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3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Ki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Mi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Gi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Ti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Pi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Ei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之间为二进制幂计数，即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2</a:t>
            </a:r>
            <a:r>
              <a:rPr lang="en-US" altLang="zh-CN" sz="1800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10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697978C-F18B-B0B5-80B7-C3A76C38A95D}"/>
              </a:ext>
            </a:extLst>
          </p:cNvPr>
          <p:cNvSpPr/>
          <p:nvPr/>
        </p:nvSpPr>
        <p:spPr>
          <a:xfrm>
            <a:off x="899592" y="4797152"/>
            <a:ext cx="720080" cy="720080"/>
          </a:xfrm>
          <a:prstGeom prst="roundRect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12606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E9C3D-F062-4CDD-A356-00D354C1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lt"/>
              </a:rPr>
              <a:t>我国传统文化中的数量单位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内容占位符 7">
                <a:extLst>
                  <a:ext uri="{FF2B5EF4-FFF2-40B4-BE49-F238E27FC236}">
                    <a16:creationId xmlns:a16="http://schemas.microsoft.com/office/drawing/2014/main" id="{D35A38FC-493C-331D-835B-9ABC0E4A8E71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998667436"/>
                  </p:ext>
                </p:extLst>
              </p:nvPr>
            </p:nvGraphicFramePr>
            <p:xfrm>
              <a:off x="855663" y="1700213"/>
              <a:ext cx="3659187" cy="409098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8" name="内容占位符 7">
                <a:extLst>
                  <a:ext uri="{FF2B5EF4-FFF2-40B4-BE49-F238E27FC236}">
                    <a16:creationId xmlns:a16="http://schemas.microsoft.com/office/drawing/2014/main" id="{D35A38FC-493C-331D-835B-9ABC0E4A8E71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998667436"/>
                  </p:ext>
                </p:extLst>
              </p:nvPr>
            </p:nvGraphicFramePr>
            <p:xfrm>
              <a:off x="855663" y="1700213"/>
              <a:ext cx="3659187" cy="409098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5178C9-0B7D-48F8-A922-6141A4962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823200" y="6376988"/>
            <a:ext cx="5778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C1682182-B65B-4FD2-8C32-EFBF770E7CAE}" type="slidenum">
              <a:rPr lang="en-US" altLang="zh-CN" smtClean="0"/>
              <a:pPr>
                <a:defRPr/>
              </a:pPr>
              <a:t>26</a:t>
            </a:fld>
            <a:endParaRPr lang="en-US" altLang="zh-CN">
              <a:cs typeface="+mn-ea"/>
              <a:sym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DE3868-EC90-65A2-EA31-4E4CD88F288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7" b="8648"/>
          <a:stretch/>
        </p:blipFill>
        <p:spPr bwMode="auto">
          <a:xfrm>
            <a:off x="5257604" y="2060849"/>
            <a:ext cx="2592000" cy="324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F3C7FBD-FFF4-AD4C-172E-4A9FE73739B5}"/>
              </a:ext>
            </a:extLst>
          </p:cNvPr>
          <p:cNvSpPr txBox="1"/>
          <p:nvPr/>
        </p:nvSpPr>
        <p:spPr>
          <a:xfrm>
            <a:off x="5257604" y="5384609"/>
            <a:ext cx="25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《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数术记遗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》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东汉徐岳所著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746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计算机常用的数值数据表示格式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任意多边形: 形状 13">
            <a:hlinkClick r:id="rId3" action="ppaction://hlinksldjump"/>
            <a:extLst>
              <a:ext uri="{FF2B5EF4-FFF2-40B4-BE49-F238E27FC236}">
                <a16:creationId xmlns:a16="http://schemas.microsoft.com/office/drawing/2014/main" id="{F23D120C-65B0-1CD0-AF42-E2F6856ED4E4}"/>
              </a:ext>
            </a:extLst>
          </p:cNvPr>
          <p:cNvSpPr/>
          <p:nvPr/>
        </p:nvSpPr>
        <p:spPr>
          <a:xfrm>
            <a:off x="4485402" y="3377962"/>
            <a:ext cx="2297191" cy="2297191"/>
          </a:xfrm>
          <a:custGeom>
            <a:avLst/>
            <a:gdLst>
              <a:gd name="connsiteX0" fmla="*/ 1630556 w 2297191"/>
              <a:gd name="connsiteY0" fmla="*/ 366261 h 2297191"/>
              <a:gd name="connsiteX1" fmla="*/ 1809241 w 2297191"/>
              <a:gd name="connsiteY1" fmla="*/ 216318 h 2297191"/>
              <a:gd name="connsiteX2" fmla="*/ 1951990 w 2297191"/>
              <a:gd name="connsiteY2" fmla="*/ 336098 h 2297191"/>
              <a:gd name="connsiteX3" fmla="*/ 1835353 w 2297191"/>
              <a:gd name="connsiteY3" fmla="*/ 538106 h 2297191"/>
              <a:gd name="connsiteX4" fmla="*/ 2020673 w 2297191"/>
              <a:gd name="connsiteY4" fmla="*/ 859090 h 2297191"/>
              <a:gd name="connsiteX5" fmla="*/ 2253936 w 2297191"/>
              <a:gd name="connsiteY5" fmla="*/ 859084 h 2297191"/>
              <a:gd name="connsiteX6" fmla="*/ 2286294 w 2297191"/>
              <a:gd name="connsiteY6" fmla="*/ 1042598 h 2297191"/>
              <a:gd name="connsiteX7" fmla="*/ 2067098 w 2297191"/>
              <a:gd name="connsiteY7" fmla="*/ 1122373 h 2297191"/>
              <a:gd name="connsiteX8" fmla="*/ 2002737 w 2297191"/>
              <a:gd name="connsiteY8" fmla="*/ 1487383 h 2297191"/>
              <a:gd name="connsiteX9" fmla="*/ 2181429 w 2297191"/>
              <a:gd name="connsiteY9" fmla="*/ 1637316 h 2297191"/>
              <a:gd name="connsiteX10" fmla="*/ 2088257 w 2297191"/>
              <a:gd name="connsiteY10" fmla="*/ 1798696 h 2297191"/>
              <a:gd name="connsiteX11" fmla="*/ 1869065 w 2297191"/>
              <a:gd name="connsiteY11" fmla="*/ 1718910 h 2297191"/>
              <a:gd name="connsiteX12" fmla="*/ 1585138 w 2297191"/>
              <a:gd name="connsiteY12" fmla="*/ 1957153 h 2297191"/>
              <a:gd name="connsiteX13" fmla="*/ 1625649 w 2297191"/>
              <a:gd name="connsiteY13" fmla="*/ 2186870 h 2297191"/>
              <a:gd name="connsiteX14" fmla="*/ 1450542 w 2297191"/>
              <a:gd name="connsiteY14" fmla="*/ 2250604 h 2297191"/>
              <a:gd name="connsiteX15" fmla="*/ 1333916 w 2297191"/>
              <a:gd name="connsiteY15" fmla="*/ 2048590 h 2297191"/>
              <a:gd name="connsiteX16" fmla="*/ 963275 w 2297191"/>
              <a:gd name="connsiteY16" fmla="*/ 2048590 h 2297191"/>
              <a:gd name="connsiteX17" fmla="*/ 846649 w 2297191"/>
              <a:gd name="connsiteY17" fmla="*/ 2250604 h 2297191"/>
              <a:gd name="connsiteX18" fmla="*/ 671542 w 2297191"/>
              <a:gd name="connsiteY18" fmla="*/ 2186870 h 2297191"/>
              <a:gd name="connsiteX19" fmla="*/ 712054 w 2297191"/>
              <a:gd name="connsiteY19" fmla="*/ 1957153 h 2297191"/>
              <a:gd name="connsiteX20" fmla="*/ 428127 w 2297191"/>
              <a:gd name="connsiteY20" fmla="*/ 1718910 h 2297191"/>
              <a:gd name="connsiteX21" fmla="*/ 208934 w 2297191"/>
              <a:gd name="connsiteY21" fmla="*/ 1798696 h 2297191"/>
              <a:gd name="connsiteX22" fmla="*/ 115762 w 2297191"/>
              <a:gd name="connsiteY22" fmla="*/ 1637316 h 2297191"/>
              <a:gd name="connsiteX23" fmla="*/ 294454 w 2297191"/>
              <a:gd name="connsiteY23" fmla="*/ 1487383 h 2297191"/>
              <a:gd name="connsiteX24" fmla="*/ 230093 w 2297191"/>
              <a:gd name="connsiteY24" fmla="*/ 1122373 h 2297191"/>
              <a:gd name="connsiteX25" fmla="*/ 10897 w 2297191"/>
              <a:gd name="connsiteY25" fmla="*/ 1042598 h 2297191"/>
              <a:gd name="connsiteX26" fmla="*/ 43255 w 2297191"/>
              <a:gd name="connsiteY26" fmla="*/ 859084 h 2297191"/>
              <a:gd name="connsiteX27" fmla="*/ 276517 w 2297191"/>
              <a:gd name="connsiteY27" fmla="*/ 859090 h 2297191"/>
              <a:gd name="connsiteX28" fmla="*/ 461837 w 2297191"/>
              <a:gd name="connsiteY28" fmla="*/ 538106 h 2297191"/>
              <a:gd name="connsiteX29" fmla="*/ 345201 w 2297191"/>
              <a:gd name="connsiteY29" fmla="*/ 336098 h 2297191"/>
              <a:gd name="connsiteX30" fmla="*/ 487950 w 2297191"/>
              <a:gd name="connsiteY30" fmla="*/ 216318 h 2297191"/>
              <a:gd name="connsiteX31" fmla="*/ 666635 w 2297191"/>
              <a:gd name="connsiteY31" fmla="*/ 366261 h 2297191"/>
              <a:gd name="connsiteX32" fmla="*/ 1014923 w 2297191"/>
              <a:gd name="connsiteY32" fmla="*/ 239494 h 2297191"/>
              <a:gd name="connsiteX33" fmla="*/ 1055423 w 2297191"/>
              <a:gd name="connsiteY33" fmla="*/ 9775 h 2297191"/>
              <a:gd name="connsiteX34" fmla="*/ 1241768 w 2297191"/>
              <a:gd name="connsiteY34" fmla="*/ 9775 h 2297191"/>
              <a:gd name="connsiteX35" fmla="*/ 1282268 w 2297191"/>
              <a:gd name="connsiteY35" fmla="*/ 239494 h 2297191"/>
              <a:gd name="connsiteX36" fmla="*/ 1630556 w 2297191"/>
              <a:gd name="connsiteY36" fmla="*/ 366261 h 2297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97191" h="2297191">
                <a:moveTo>
                  <a:pt x="1630556" y="366261"/>
                </a:moveTo>
                <a:lnTo>
                  <a:pt x="1809241" y="216318"/>
                </a:lnTo>
                <a:lnTo>
                  <a:pt x="1951990" y="336098"/>
                </a:lnTo>
                <a:lnTo>
                  <a:pt x="1835353" y="538106"/>
                </a:lnTo>
                <a:cubicBezTo>
                  <a:pt x="1918288" y="631402"/>
                  <a:pt x="1981344" y="740618"/>
                  <a:pt x="2020673" y="859090"/>
                </a:cubicBezTo>
                <a:lnTo>
                  <a:pt x="2253936" y="859084"/>
                </a:lnTo>
                <a:lnTo>
                  <a:pt x="2286294" y="1042598"/>
                </a:lnTo>
                <a:lnTo>
                  <a:pt x="2067098" y="1122373"/>
                </a:lnTo>
                <a:cubicBezTo>
                  <a:pt x="2070660" y="1247152"/>
                  <a:pt x="2048761" y="1371348"/>
                  <a:pt x="2002737" y="1487383"/>
                </a:cubicBezTo>
                <a:lnTo>
                  <a:pt x="2181429" y="1637316"/>
                </a:lnTo>
                <a:lnTo>
                  <a:pt x="2088257" y="1798696"/>
                </a:lnTo>
                <a:lnTo>
                  <a:pt x="1869065" y="1718910"/>
                </a:lnTo>
                <a:cubicBezTo>
                  <a:pt x="1791588" y="1816786"/>
                  <a:pt x="1694980" y="1897849"/>
                  <a:pt x="1585138" y="1957153"/>
                </a:cubicBezTo>
                <a:lnTo>
                  <a:pt x="1625649" y="2186870"/>
                </a:lnTo>
                <a:lnTo>
                  <a:pt x="1450542" y="2250604"/>
                </a:lnTo>
                <a:lnTo>
                  <a:pt x="1333916" y="2048590"/>
                </a:lnTo>
                <a:cubicBezTo>
                  <a:pt x="1211652" y="2073766"/>
                  <a:pt x="1085540" y="2073766"/>
                  <a:pt x="963275" y="2048590"/>
                </a:cubicBezTo>
                <a:lnTo>
                  <a:pt x="846649" y="2250604"/>
                </a:lnTo>
                <a:lnTo>
                  <a:pt x="671542" y="2186870"/>
                </a:lnTo>
                <a:lnTo>
                  <a:pt x="712054" y="1957153"/>
                </a:lnTo>
                <a:cubicBezTo>
                  <a:pt x="602211" y="1897849"/>
                  <a:pt x="505604" y="1816786"/>
                  <a:pt x="428127" y="1718910"/>
                </a:cubicBezTo>
                <a:lnTo>
                  <a:pt x="208934" y="1798696"/>
                </a:lnTo>
                <a:lnTo>
                  <a:pt x="115762" y="1637316"/>
                </a:lnTo>
                <a:lnTo>
                  <a:pt x="294454" y="1487383"/>
                </a:lnTo>
                <a:cubicBezTo>
                  <a:pt x="248430" y="1371348"/>
                  <a:pt x="226531" y="1247152"/>
                  <a:pt x="230093" y="1122373"/>
                </a:cubicBezTo>
                <a:lnTo>
                  <a:pt x="10897" y="1042598"/>
                </a:lnTo>
                <a:lnTo>
                  <a:pt x="43255" y="859084"/>
                </a:lnTo>
                <a:lnTo>
                  <a:pt x="276517" y="859090"/>
                </a:lnTo>
                <a:cubicBezTo>
                  <a:pt x="315846" y="740618"/>
                  <a:pt x="378902" y="631402"/>
                  <a:pt x="461837" y="538106"/>
                </a:cubicBezTo>
                <a:lnTo>
                  <a:pt x="345201" y="336098"/>
                </a:lnTo>
                <a:lnTo>
                  <a:pt x="487950" y="216318"/>
                </a:lnTo>
                <a:lnTo>
                  <a:pt x="666635" y="366261"/>
                </a:lnTo>
                <a:cubicBezTo>
                  <a:pt x="772915" y="300787"/>
                  <a:pt x="891422" y="257654"/>
                  <a:pt x="1014923" y="239494"/>
                </a:cubicBezTo>
                <a:lnTo>
                  <a:pt x="1055423" y="9775"/>
                </a:lnTo>
                <a:lnTo>
                  <a:pt x="1241768" y="9775"/>
                </a:lnTo>
                <a:lnTo>
                  <a:pt x="1282268" y="239494"/>
                </a:lnTo>
                <a:cubicBezTo>
                  <a:pt x="1405770" y="257653"/>
                  <a:pt x="1524276" y="300786"/>
                  <a:pt x="1630556" y="3662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2318" tIns="568586" rIns="492318" bIns="60876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浮点</a:t>
            </a:r>
            <a:endParaRPr lang="en-US" altLang="zh-CN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</a:t>
            </a:r>
            <a:endParaRPr lang="en-US" altLang="zh-CN" sz="24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774E594-E1E8-22FE-621F-AB39CDC7FA76}"/>
              </a:ext>
            </a:extLst>
          </p:cNvPr>
          <p:cNvSpPr/>
          <p:nvPr/>
        </p:nvSpPr>
        <p:spPr>
          <a:xfrm>
            <a:off x="5148064" y="1916832"/>
            <a:ext cx="3027097" cy="1367260"/>
          </a:xfrm>
          <a:custGeom>
            <a:avLst/>
            <a:gdLst>
              <a:gd name="connsiteX0" fmla="*/ 0 w 1461849"/>
              <a:gd name="connsiteY0" fmla="*/ 87711 h 877109"/>
              <a:gd name="connsiteX1" fmla="*/ 87711 w 1461849"/>
              <a:gd name="connsiteY1" fmla="*/ 0 h 877109"/>
              <a:gd name="connsiteX2" fmla="*/ 1374138 w 1461849"/>
              <a:gd name="connsiteY2" fmla="*/ 0 h 877109"/>
              <a:gd name="connsiteX3" fmla="*/ 1461849 w 1461849"/>
              <a:gd name="connsiteY3" fmla="*/ 87711 h 877109"/>
              <a:gd name="connsiteX4" fmla="*/ 1461849 w 1461849"/>
              <a:gd name="connsiteY4" fmla="*/ 789398 h 877109"/>
              <a:gd name="connsiteX5" fmla="*/ 1374138 w 1461849"/>
              <a:gd name="connsiteY5" fmla="*/ 877109 h 877109"/>
              <a:gd name="connsiteX6" fmla="*/ 87711 w 1461849"/>
              <a:gd name="connsiteY6" fmla="*/ 877109 h 877109"/>
              <a:gd name="connsiteX7" fmla="*/ 0 w 1461849"/>
              <a:gd name="connsiteY7" fmla="*/ 789398 h 877109"/>
              <a:gd name="connsiteX8" fmla="*/ 0 w 1461849"/>
              <a:gd name="connsiteY8" fmla="*/ 87711 h 8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1849" h="877109">
                <a:moveTo>
                  <a:pt x="0" y="87711"/>
                </a:moveTo>
                <a:cubicBezTo>
                  <a:pt x="0" y="39270"/>
                  <a:pt x="39270" y="0"/>
                  <a:pt x="87711" y="0"/>
                </a:cubicBezTo>
                <a:lnTo>
                  <a:pt x="1374138" y="0"/>
                </a:lnTo>
                <a:cubicBezTo>
                  <a:pt x="1422579" y="0"/>
                  <a:pt x="1461849" y="39270"/>
                  <a:pt x="1461849" y="87711"/>
                </a:cubicBezTo>
                <a:lnTo>
                  <a:pt x="1461849" y="789398"/>
                </a:lnTo>
                <a:cubicBezTo>
                  <a:pt x="1461849" y="837839"/>
                  <a:pt x="1422579" y="877109"/>
                  <a:pt x="1374138" y="877109"/>
                </a:cubicBezTo>
                <a:lnTo>
                  <a:pt x="87711" y="877109"/>
                </a:lnTo>
                <a:cubicBezTo>
                  <a:pt x="39270" y="877109"/>
                  <a:pt x="0" y="837839"/>
                  <a:pt x="0" y="789398"/>
                </a:cubicBezTo>
                <a:lnTo>
                  <a:pt x="0" y="87711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000" tIns="72000" rIns="72000" bIns="72000" numCol="1" spcCol="1270" anchor="t" anchorCtr="0">
            <a:noAutofit/>
          </a:bodyPr>
          <a:lstStyle/>
          <a:p>
            <a:pPr marL="285750" lvl="1" indent="-285750" algn="l" defTabSz="8890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小数点位置</a:t>
            </a:r>
            <a:r>
              <a:rPr kumimoji="1" lang="zh-CN" altLang="en-US" sz="16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lt"/>
              </a:rPr>
              <a:t>不固定</a:t>
            </a:r>
            <a:endParaRPr kumimoji="1" lang="en-US" altLang="zh-CN" sz="1600" b="1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lt"/>
            </a:endParaRPr>
          </a:p>
          <a:p>
            <a:pPr marL="285750" lvl="1" indent="-285750" algn="l" defTabSz="8890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kumimoji="1" lang="zh-CN" altLang="en-US" sz="16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浮点格式容许的数值</a:t>
            </a:r>
            <a:r>
              <a:rPr kumimoji="1" lang="zh-CN" altLang="en-US" sz="16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lt"/>
              </a:rPr>
              <a:t>范围很大</a:t>
            </a:r>
            <a:r>
              <a:rPr kumimoji="1" lang="zh-CN" altLang="en-US" sz="16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kumimoji="1" lang="zh-CN" altLang="en-US" sz="16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lt"/>
              </a:rPr>
              <a:t>硬件复杂</a:t>
            </a:r>
            <a:endPara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任意多边形: 形状 15">
            <a:hlinkClick r:id="rId4" action="ppaction://hlinksldjump"/>
            <a:extLst>
              <a:ext uri="{FF2B5EF4-FFF2-40B4-BE49-F238E27FC236}">
                <a16:creationId xmlns:a16="http://schemas.microsoft.com/office/drawing/2014/main" id="{672396D1-5B4D-DEC5-C654-227466B204FF}"/>
              </a:ext>
            </a:extLst>
          </p:cNvPr>
          <p:cNvSpPr/>
          <p:nvPr/>
        </p:nvSpPr>
        <p:spPr>
          <a:xfrm>
            <a:off x="3148854" y="2834989"/>
            <a:ext cx="1670684" cy="1670684"/>
          </a:xfrm>
          <a:custGeom>
            <a:avLst/>
            <a:gdLst>
              <a:gd name="connsiteX0" fmla="*/ 1250084 w 1670684"/>
              <a:gd name="connsiteY0" fmla="*/ 423142 h 1670684"/>
              <a:gd name="connsiteX1" fmla="*/ 1496567 w 1670684"/>
              <a:gd name="connsiteY1" fmla="*/ 348857 h 1670684"/>
              <a:gd name="connsiteX2" fmla="*/ 1587263 w 1670684"/>
              <a:gd name="connsiteY2" fmla="*/ 505947 h 1670684"/>
              <a:gd name="connsiteX3" fmla="*/ 1399689 w 1670684"/>
              <a:gd name="connsiteY3" fmla="*/ 682265 h 1670684"/>
              <a:gd name="connsiteX4" fmla="*/ 1399689 w 1670684"/>
              <a:gd name="connsiteY4" fmla="*/ 988419 h 1670684"/>
              <a:gd name="connsiteX5" fmla="*/ 1587263 w 1670684"/>
              <a:gd name="connsiteY5" fmla="*/ 1164737 h 1670684"/>
              <a:gd name="connsiteX6" fmla="*/ 1496567 w 1670684"/>
              <a:gd name="connsiteY6" fmla="*/ 1321827 h 1670684"/>
              <a:gd name="connsiteX7" fmla="*/ 1250084 w 1670684"/>
              <a:gd name="connsiteY7" fmla="*/ 1247542 h 1670684"/>
              <a:gd name="connsiteX8" fmla="*/ 984947 w 1670684"/>
              <a:gd name="connsiteY8" fmla="*/ 1400619 h 1670684"/>
              <a:gd name="connsiteX9" fmla="*/ 926038 w 1670684"/>
              <a:gd name="connsiteY9" fmla="*/ 1651222 h 1670684"/>
              <a:gd name="connsiteX10" fmla="*/ 744646 w 1670684"/>
              <a:gd name="connsiteY10" fmla="*/ 1651222 h 1670684"/>
              <a:gd name="connsiteX11" fmla="*/ 685737 w 1670684"/>
              <a:gd name="connsiteY11" fmla="*/ 1400619 h 1670684"/>
              <a:gd name="connsiteX12" fmla="*/ 420600 w 1670684"/>
              <a:gd name="connsiteY12" fmla="*/ 1247542 h 1670684"/>
              <a:gd name="connsiteX13" fmla="*/ 174117 w 1670684"/>
              <a:gd name="connsiteY13" fmla="*/ 1321827 h 1670684"/>
              <a:gd name="connsiteX14" fmla="*/ 83421 w 1670684"/>
              <a:gd name="connsiteY14" fmla="*/ 1164737 h 1670684"/>
              <a:gd name="connsiteX15" fmla="*/ 270995 w 1670684"/>
              <a:gd name="connsiteY15" fmla="*/ 988419 h 1670684"/>
              <a:gd name="connsiteX16" fmla="*/ 270995 w 1670684"/>
              <a:gd name="connsiteY16" fmla="*/ 682265 h 1670684"/>
              <a:gd name="connsiteX17" fmla="*/ 83421 w 1670684"/>
              <a:gd name="connsiteY17" fmla="*/ 505947 h 1670684"/>
              <a:gd name="connsiteX18" fmla="*/ 174117 w 1670684"/>
              <a:gd name="connsiteY18" fmla="*/ 348857 h 1670684"/>
              <a:gd name="connsiteX19" fmla="*/ 420600 w 1670684"/>
              <a:gd name="connsiteY19" fmla="*/ 423142 h 1670684"/>
              <a:gd name="connsiteX20" fmla="*/ 685737 w 1670684"/>
              <a:gd name="connsiteY20" fmla="*/ 270065 h 1670684"/>
              <a:gd name="connsiteX21" fmla="*/ 744646 w 1670684"/>
              <a:gd name="connsiteY21" fmla="*/ 19462 h 1670684"/>
              <a:gd name="connsiteX22" fmla="*/ 926038 w 1670684"/>
              <a:gd name="connsiteY22" fmla="*/ 19462 h 1670684"/>
              <a:gd name="connsiteX23" fmla="*/ 984947 w 1670684"/>
              <a:gd name="connsiteY23" fmla="*/ 270065 h 1670684"/>
              <a:gd name="connsiteX24" fmla="*/ 1250084 w 1670684"/>
              <a:gd name="connsiteY24" fmla="*/ 423142 h 16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70684" h="1670684">
                <a:moveTo>
                  <a:pt x="1250084" y="423142"/>
                </a:moveTo>
                <a:lnTo>
                  <a:pt x="1496567" y="348857"/>
                </a:lnTo>
                <a:lnTo>
                  <a:pt x="1587263" y="505947"/>
                </a:lnTo>
                <a:lnTo>
                  <a:pt x="1399689" y="682265"/>
                </a:lnTo>
                <a:cubicBezTo>
                  <a:pt x="1426879" y="782505"/>
                  <a:pt x="1426879" y="888179"/>
                  <a:pt x="1399689" y="988419"/>
                </a:cubicBezTo>
                <a:lnTo>
                  <a:pt x="1587263" y="1164737"/>
                </a:lnTo>
                <a:lnTo>
                  <a:pt x="1496567" y="1321827"/>
                </a:lnTo>
                <a:lnTo>
                  <a:pt x="1250084" y="1247542"/>
                </a:lnTo>
                <a:cubicBezTo>
                  <a:pt x="1176868" y="1321209"/>
                  <a:pt x="1085352" y="1374046"/>
                  <a:pt x="984947" y="1400619"/>
                </a:cubicBezTo>
                <a:lnTo>
                  <a:pt x="926038" y="1651222"/>
                </a:lnTo>
                <a:lnTo>
                  <a:pt x="744646" y="1651222"/>
                </a:lnTo>
                <a:lnTo>
                  <a:pt x="685737" y="1400619"/>
                </a:lnTo>
                <a:cubicBezTo>
                  <a:pt x="585331" y="1374046"/>
                  <a:pt x="493815" y="1321209"/>
                  <a:pt x="420600" y="1247542"/>
                </a:cubicBezTo>
                <a:lnTo>
                  <a:pt x="174117" y="1321827"/>
                </a:lnTo>
                <a:lnTo>
                  <a:pt x="83421" y="1164737"/>
                </a:lnTo>
                <a:lnTo>
                  <a:pt x="270995" y="988419"/>
                </a:lnTo>
                <a:cubicBezTo>
                  <a:pt x="243805" y="888179"/>
                  <a:pt x="243805" y="782505"/>
                  <a:pt x="270995" y="682265"/>
                </a:cubicBezTo>
                <a:lnTo>
                  <a:pt x="83421" y="505947"/>
                </a:lnTo>
                <a:lnTo>
                  <a:pt x="174117" y="348857"/>
                </a:lnTo>
                <a:lnTo>
                  <a:pt x="420600" y="423142"/>
                </a:lnTo>
                <a:cubicBezTo>
                  <a:pt x="493816" y="349475"/>
                  <a:pt x="585332" y="296638"/>
                  <a:pt x="685737" y="270065"/>
                </a:cubicBezTo>
                <a:lnTo>
                  <a:pt x="744646" y="19462"/>
                </a:lnTo>
                <a:lnTo>
                  <a:pt x="926038" y="19462"/>
                </a:lnTo>
                <a:lnTo>
                  <a:pt x="984947" y="270065"/>
                </a:lnTo>
                <a:cubicBezTo>
                  <a:pt x="1085353" y="296638"/>
                  <a:pt x="1176869" y="349475"/>
                  <a:pt x="1250084" y="42314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4000" tIns="448542" rIns="324000" bIns="448542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定点</a:t>
            </a:r>
            <a:endParaRPr lang="en-US" altLang="zh-CN" sz="20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E2339281-F1C4-53F9-D50D-9FEE20AE4760}"/>
              </a:ext>
            </a:extLst>
          </p:cNvPr>
          <p:cNvSpPr/>
          <p:nvPr/>
        </p:nvSpPr>
        <p:spPr>
          <a:xfrm>
            <a:off x="1115616" y="4221088"/>
            <a:ext cx="2520280" cy="1800200"/>
          </a:xfrm>
          <a:custGeom>
            <a:avLst/>
            <a:gdLst>
              <a:gd name="connsiteX0" fmla="*/ 0 w 1461849"/>
              <a:gd name="connsiteY0" fmla="*/ 87711 h 877109"/>
              <a:gd name="connsiteX1" fmla="*/ 87711 w 1461849"/>
              <a:gd name="connsiteY1" fmla="*/ 0 h 877109"/>
              <a:gd name="connsiteX2" fmla="*/ 1374138 w 1461849"/>
              <a:gd name="connsiteY2" fmla="*/ 0 h 877109"/>
              <a:gd name="connsiteX3" fmla="*/ 1461849 w 1461849"/>
              <a:gd name="connsiteY3" fmla="*/ 87711 h 877109"/>
              <a:gd name="connsiteX4" fmla="*/ 1461849 w 1461849"/>
              <a:gd name="connsiteY4" fmla="*/ 789398 h 877109"/>
              <a:gd name="connsiteX5" fmla="*/ 1374138 w 1461849"/>
              <a:gd name="connsiteY5" fmla="*/ 877109 h 877109"/>
              <a:gd name="connsiteX6" fmla="*/ 87711 w 1461849"/>
              <a:gd name="connsiteY6" fmla="*/ 877109 h 877109"/>
              <a:gd name="connsiteX7" fmla="*/ 0 w 1461849"/>
              <a:gd name="connsiteY7" fmla="*/ 789398 h 877109"/>
              <a:gd name="connsiteX8" fmla="*/ 0 w 1461849"/>
              <a:gd name="connsiteY8" fmla="*/ 87711 h 8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1849" h="877109">
                <a:moveTo>
                  <a:pt x="0" y="87711"/>
                </a:moveTo>
                <a:cubicBezTo>
                  <a:pt x="0" y="39270"/>
                  <a:pt x="39270" y="0"/>
                  <a:pt x="87711" y="0"/>
                </a:cubicBezTo>
                <a:lnTo>
                  <a:pt x="1374138" y="0"/>
                </a:lnTo>
                <a:cubicBezTo>
                  <a:pt x="1422579" y="0"/>
                  <a:pt x="1461849" y="39270"/>
                  <a:pt x="1461849" y="87711"/>
                </a:cubicBezTo>
                <a:lnTo>
                  <a:pt x="1461849" y="789398"/>
                </a:lnTo>
                <a:cubicBezTo>
                  <a:pt x="1461849" y="837839"/>
                  <a:pt x="1422579" y="877109"/>
                  <a:pt x="1374138" y="877109"/>
                </a:cubicBezTo>
                <a:lnTo>
                  <a:pt x="87711" y="877109"/>
                </a:lnTo>
                <a:cubicBezTo>
                  <a:pt x="39270" y="877109"/>
                  <a:pt x="0" y="837839"/>
                  <a:pt x="0" y="789398"/>
                </a:cubicBezTo>
                <a:lnTo>
                  <a:pt x="0" y="87711"/>
                </a:lnTo>
                <a:close/>
              </a:path>
            </a:pathLst>
          </a:custGeom>
        </p:spPr>
        <p:style>
          <a:lnRef idx="2">
            <a:schemeClr val="accent5">
              <a:hueOff val="-3308557"/>
              <a:satOff val="-17770"/>
              <a:lumOff val="607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000" tIns="72000" rIns="72000" bIns="72000" numCol="1" spcCol="1270" anchor="t" anchorCtr="0">
            <a:noAutofit/>
          </a:bodyPr>
          <a:lstStyle/>
          <a:p>
            <a:pPr marL="285750" lvl="1" indent="-285750" algn="l" defTabSz="2222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小数点位置</a:t>
            </a:r>
            <a:r>
              <a:rPr lang="zh-CN" altLang="en-US" sz="1600" b="1" kern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固定</a:t>
            </a:r>
            <a:endParaRPr lang="en-US" altLang="zh-CN" sz="1600" b="1" kern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lvl="1" indent="-285750" algn="l" defTabSz="2222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kumimoji="1" lang="zh-CN" altLang="en-US" sz="16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定点格式容许的数值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范围有限</a:t>
            </a:r>
            <a:r>
              <a:rPr kumimoji="1" lang="zh-CN" altLang="en-US" sz="16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kumimoji="1" lang="zh-CN" altLang="en-US" sz="16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字长一定</a:t>
            </a:r>
            <a:r>
              <a:rPr kumimoji="1" lang="zh-CN" altLang="en-US" sz="16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），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硬件简单</a:t>
            </a:r>
            <a:endParaRPr lang="en-US" altLang="zh-CN" sz="16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箭头: 环形 17">
            <a:extLst>
              <a:ext uri="{FF2B5EF4-FFF2-40B4-BE49-F238E27FC236}">
                <a16:creationId xmlns:a16="http://schemas.microsoft.com/office/drawing/2014/main" id="{D1E63322-5049-4A22-478E-C209208BBB39}"/>
              </a:ext>
            </a:extLst>
          </p:cNvPr>
          <p:cNvSpPr/>
          <p:nvPr/>
        </p:nvSpPr>
        <p:spPr>
          <a:xfrm flipV="1">
            <a:off x="4590855" y="2987053"/>
            <a:ext cx="2825545" cy="2825545"/>
          </a:xfrm>
          <a:prstGeom prst="circularArrow">
            <a:avLst>
              <a:gd name="adj1" fmla="val 4656"/>
              <a:gd name="adj2" fmla="val 522403"/>
              <a:gd name="adj3" fmla="val 1911636"/>
              <a:gd name="adj4" fmla="val 18069602"/>
              <a:gd name="adj5" fmla="val 5691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9" name="形状 18">
            <a:extLst>
              <a:ext uri="{FF2B5EF4-FFF2-40B4-BE49-F238E27FC236}">
                <a16:creationId xmlns:a16="http://schemas.microsoft.com/office/drawing/2014/main" id="{D455B567-256B-B4E7-9928-C154D85D0086}"/>
              </a:ext>
            </a:extLst>
          </p:cNvPr>
          <p:cNvSpPr/>
          <p:nvPr/>
        </p:nvSpPr>
        <p:spPr>
          <a:xfrm>
            <a:off x="2852979" y="2465405"/>
            <a:ext cx="2136388" cy="2136388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242" name="日期占位符 3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837669EC-0DD9-4B37-BD69-1CB26F1BEFA9}" type="datetime1">
              <a:rPr lang="zh-CN" altLang="en-US" smtClean="0"/>
              <a:pPr eaLnBrk="1" hangingPunct="1">
                <a:defRPr/>
              </a:pPr>
              <a:t>2023/9/7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C1682182-B65B-4FD2-8C32-EFBF770E7CAE}" type="slidenum">
              <a:rPr lang="en-US" altLang="zh-CN" smtClean="0"/>
              <a:pPr eaLnBrk="1" hangingPunct="1">
                <a:defRPr/>
              </a:pPr>
              <a:t>27</a:t>
            </a:fld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252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40FD7-DA9E-E7FB-609B-4EFC39D10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定点数的表示方法</a:t>
            </a:r>
            <a:endParaRPr lang="zh-CN" altLang="en-US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45CD663E-026E-77DA-CFD0-16744841E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DE746C-E1ED-0252-2171-58EC7BEFE13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8DE21B-38E1-6438-2275-E21E79CF63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66150" y="6376988"/>
            <a:ext cx="577850" cy="365125"/>
          </a:xfrm>
        </p:spPr>
        <p:txBody>
          <a:bodyPr/>
          <a:lstStyle/>
          <a:p>
            <a:fld id="{515D4936-8522-4985-AE99-9920CBA1F7F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94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26D48-1398-49A7-3532-FEB41B9A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表示规则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75DE90D-8296-11BF-0A13-A4A1868D19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06115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218" name="日期占位符 3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837669EC-0DD9-4B37-BD69-1CB26F1BEFA9}" type="datetime1">
              <a:rPr lang="zh-CN" altLang="en-US" smtClean="0"/>
              <a:pPr eaLnBrk="1" hangingPunct="1">
                <a:defRPr/>
              </a:pPr>
              <a:t>2023/9/7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19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C1682182-B65B-4FD2-8C32-EFBF770E7CAE}" type="slidenum">
              <a:rPr lang="en-US" altLang="zh-CN" smtClean="0"/>
              <a:pPr eaLnBrk="1" hangingPunct="1">
                <a:defRPr/>
              </a:pPr>
              <a:t>29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435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常用数制及相互转换方法</a:t>
            </a:r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>
          <a:xfrm>
            <a:off x="2232025" y="6376243"/>
            <a:ext cx="467995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华北电力大学控制与计算机工程学院 王红 制作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EDE456-536E-1270-3528-FD105A7D60BD}"/>
              </a:ext>
            </a:extLst>
          </p:cNvPr>
          <p:cNvSpPr txBox="1"/>
          <p:nvPr/>
        </p:nvSpPr>
        <p:spPr>
          <a:xfrm>
            <a:off x="7176045" y="4554"/>
            <a:ext cx="12843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知识复习</a:t>
            </a:r>
          </a:p>
        </p:txBody>
      </p:sp>
    </p:spTree>
    <p:extLst>
      <p:ext uri="{BB962C8B-B14F-4D97-AF65-F5344CB8AC3E}">
        <p14:creationId xmlns:p14="http://schemas.microsoft.com/office/powerpoint/2010/main" val="1213425759"/>
      </p:ext>
    </p:extLst>
  </p:cSld>
  <p:clrMapOvr>
    <a:masterClrMapping/>
  </p:clrMapOvr>
  <p:transition>
    <p:cover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图示 20">
            <a:extLst>
              <a:ext uri="{FF2B5EF4-FFF2-40B4-BE49-F238E27FC236}">
                <a16:creationId xmlns:a16="http://schemas.microsoft.com/office/drawing/2014/main" id="{579862AE-B6C8-A893-33D8-12B5AA7401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872227"/>
              </p:ext>
            </p:extLst>
          </p:nvPr>
        </p:nvGraphicFramePr>
        <p:xfrm>
          <a:off x="856060" y="3269208"/>
          <a:ext cx="7730704" cy="224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42" name="Rectangle 2">
            <a:extLst>
              <a:ext uri="{FF2B5EF4-FFF2-40B4-BE49-F238E27FC236}">
                <a16:creationId xmlns:a16="http://schemas.microsoft.com/office/drawing/2014/main" id="{9DE9EDEF-DEFE-D783-D1A8-C59C1C20F6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/>
              <a:t>寄存器中如何表示数据？</a:t>
            </a:r>
            <a:endParaRPr lang="zh-CN" altLang="zh-CN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04C000B-7840-745D-F4C1-541C5421FB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</a:rPr>
              <a:t>寄存器中每个位称</a:t>
            </a:r>
            <a:r>
              <a:rPr lang="en-US" altLang="zh-CN" sz="2400" b="1" dirty="0">
                <a:latin typeface="微软雅黑" panose="020B0503020204020204" pitchFamily="34" charset="-122"/>
              </a:rPr>
              <a:t>bit </a:t>
            </a:r>
            <a:r>
              <a:rPr lang="en-US" altLang="zh-CN" sz="2400" dirty="0">
                <a:latin typeface="微软雅黑" panose="020B0503020204020204" pitchFamily="34" charset="-122"/>
              </a:rPr>
              <a:t>(Binary Digit)</a:t>
            </a: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</a:rPr>
              <a:t>最高有效位</a:t>
            </a:r>
            <a:r>
              <a:rPr lang="en-US" altLang="zh-CN" sz="2400" dirty="0">
                <a:latin typeface="微软雅黑" panose="020B0503020204020204" pitchFamily="34" charset="-122"/>
              </a:rPr>
              <a:t>(</a:t>
            </a:r>
            <a:r>
              <a:rPr lang="en-US" altLang="zh-CN" sz="2400" b="1" dirty="0">
                <a:latin typeface="微软雅黑" panose="020B0503020204020204" pitchFamily="34" charset="-122"/>
              </a:rPr>
              <a:t>MSB</a:t>
            </a:r>
            <a:r>
              <a:rPr lang="en-US" altLang="zh-CN" sz="2400" dirty="0">
                <a:latin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</a:rPr>
              <a:t>、最低有效位</a:t>
            </a:r>
            <a:r>
              <a:rPr lang="en-US" altLang="zh-CN" sz="2400" dirty="0">
                <a:latin typeface="微软雅黑" panose="020B0503020204020204" pitchFamily="34" charset="-122"/>
              </a:rPr>
              <a:t>(</a:t>
            </a:r>
            <a:r>
              <a:rPr lang="en-US" altLang="zh-CN" sz="2400" b="1" dirty="0">
                <a:latin typeface="微软雅黑" panose="020B0503020204020204" pitchFamily="34" charset="-122"/>
              </a:rPr>
              <a:t>LSB</a:t>
            </a:r>
            <a:r>
              <a:rPr lang="en-US" altLang="zh-CN" sz="2400" dirty="0">
                <a:latin typeface="微软雅黑" panose="020B0503020204020204" pitchFamily="34" charset="-122"/>
              </a:rPr>
              <a:t>)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ED25F0D-AE40-C7A0-1746-3AFC32653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49822"/>
              </p:ext>
            </p:extLst>
          </p:nvPr>
        </p:nvGraphicFramePr>
        <p:xfrm>
          <a:off x="1403648" y="3989288"/>
          <a:ext cx="6192688" cy="95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43">
                  <a:extLst>
                    <a:ext uri="{9D8B030D-6E8A-4147-A177-3AD203B41FA5}">
                      <a16:colId xmlns:a16="http://schemas.microsoft.com/office/drawing/2014/main" val="987514928"/>
                    </a:ext>
                  </a:extLst>
                </a:gridCol>
                <a:gridCol w="387043">
                  <a:extLst>
                    <a:ext uri="{9D8B030D-6E8A-4147-A177-3AD203B41FA5}">
                      <a16:colId xmlns:a16="http://schemas.microsoft.com/office/drawing/2014/main" val="1335679319"/>
                    </a:ext>
                  </a:extLst>
                </a:gridCol>
                <a:gridCol w="387043">
                  <a:extLst>
                    <a:ext uri="{9D8B030D-6E8A-4147-A177-3AD203B41FA5}">
                      <a16:colId xmlns:a16="http://schemas.microsoft.com/office/drawing/2014/main" val="4255424886"/>
                    </a:ext>
                  </a:extLst>
                </a:gridCol>
                <a:gridCol w="387043">
                  <a:extLst>
                    <a:ext uri="{9D8B030D-6E8A-4147-A177-3AD203B41FA5}">
                      <a16:colId xmlns:a16="http://schemas.microsoft.com/office/drawing/2014/main" val="788902151"/>
                    </a:ext>
                  </a:extLst>
                </a:gridCol>
                <a:gridCol w="387043">
                  <a:extLst>
                    <a:ext uri="{9D8B030D-6E8A-4147-A177-3AD203B41FA5}">
                      <a16:colId xmlns:a16="http://schemas.microsoft.com/office/drawing/2014/main" val="4013710175"/>
                    </a:ext>
                  </a:extLst>
                </a:gridCol>
                <a:gridCol w="387043">
                  <a:extLst>
                    <a:ext uri="{9D8B030D-6E8A-4147-A177-3AD203B41FA5}">
                      <a16:colId xmlns:a16="http://schemas.microsoft.com/office/drawing/2014/main" val="3863773147"/>
                    </a:ext>
                  </a:extLst>
                </a:gridCol>
                <a:gridCol w="387043">
                  <a:extLst>
                    <a:ext uri="{9D8B030D-6E8A-4147-A177-3AD203B41FA5}">
                      <a16:colId xmlns:a16="http://schemas.microsoft.com/office/drawing/2014/main" val="3754425436"/>
                    </a:ext>
                  </a:extLst>
                </a:gridCol>
                <a:gridCol w="387043">
                  <a:extLst>
                    <a:ext uri="{9D8B030D-6E8A-4147-A177-3AD203B41FA5}">
                      <a16:colId xmlns:a16="http://schemas.microsoft.com/office/drawing/2014/main" val="930503574"/>
                    </a:ext>
                  </a:extLst>
                </a:gridCol>
                <a:gridCol w="387043">
                  <a:extLst>
                    <a:ext uri="{9D8B030D-6E8A-4147-A177-3AD203B41FA5}">
                      <a16:colId xmlns:a16="http://schemas.microsoft.com/office/drawing/2014/main" val="2464992752"/>
                    </a:ext>
                  </a:extLst>
                </a:gridCol>
                <a:gridCol w="387043">
                  <a:extLst>
                    <a:ext uri="{9D8B030D-6E8A-4147-A177-3AD203B41FA5}">
                      <a16:colId xmlns:a16="http://schemas.microsoft.com/office/drawing/2014/main" val="872113502"/>
                    </a:ext>
                  </a:extLst>
                </a:gridCol>
                <a:gridCol w="387043">
                  <a:extLst>
                    <a:ext uri="{9D8B030D-6E8A-4147-A177-3AD203B41FA5}">
                      <a16:colId xmlns:a16="http://schemas.microsoft.com/office/drawing/2014/main" val="819294673"/>
                    </a:ext>
                  </a:extLst>
                </a:gridCol>
                <a:gridCol w="387043">
                  <a:extLst>
                    <a:ext uri="{9D8B030D-6E8A-4147-A177-3AD203B41FA5}">
                      <a16:colId xmlns:a16="http://schemas.microsoft.com/office/drawing/2014/main" val="674511981"/>
                    </a:ext>
                  </a:extLst>
                </a:gridCol>
                <a:gridCol w="387043">
                  <a:extLst>
                    <a:ext uri="{9D8B030D-6E8A-4147-A177-3AD203B41FA5}">
                      <a16:colId xmlns:a16="http://schemas.microsoft.com/office/drawing/2014/main" val="3399268051"/>
                    </a:ext>
                  </a:extLst>
                </a:gridCol>
                <a:gridCol w="387043">
                  <a:extLst>
                    <a:ext uri="{9D8B030D-6E8A-4147-A177-3AD203B41FA5}">
                      <a16:colId xmlns:a16="http://schemas.microsoft.com/office/drawing/2014/main" val="501461116"/>
                    </a:ext>
                  </a:extLst>
                </a:gridCol>
                <a:gridCol w="387043">
                  <a:extLst>
                    <a:ext uri="{9D8B030D-6E8A-4147-A177-3AD203B41FA5}">
                      <a16:colId xmlns:a16="http://schemas.microsoft.com/office/drawing/2014/main" val="4081597201"/>
                    </a:ext>
                  </a:extLst>
                </a:gridCol>
                <a:gridCol w="387043">
                  <a:extLst>
                    <a:ext uri="{9D8B030D-6E8A-4147-A177-3AD203B41FA5}">
                      <a16:colId xmlns:a16="http://schemas.microsoft.com/office/drawing/2014/main" val="2505522891"/>
                    </a:ext>
                  </a:extLst>
                </a:gridCol>
              </a:tblGrid>
              <a:tr h="479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708898"/>
                  </a:ext>
                </a:extLst>
              </a:tr>
              <a:tr h="479168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426957"/>
                  </a:ext>
                </a:extLst>
              </a:tr>
            </a:tbl>
          </a:graphicData>
        </a:graphic>
      </p:graphicFrame>
      <p:sp>
        <p:nvSpPr>
          <p:cNvPr id="24" name="Oval 24">
            <a:extLst>
              <a:ext uri="{FF2B5EF4-FFF2-40B4-BE49-F238E27FC236}">
                <a16:creationId xmlns:a16="http://schemas.microsoft.com/office/drawing/2014/main" id="{1852BA24-7093-7D65-310E-E321ABC57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349" y="4110993"/>
            <a:ext cx="396000" cy="828677"/>
          </a:xfrm>
          <a:prstGeom prst="roundRect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22EE9425-85C2-5423-DBCA-971578C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49" y="5188908"/>
            <a:ext cx="21960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MSB</a:t>
            </a:r>
          </a:p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 Significant Bit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025FBC5-280A-57E2-E014-45A4C8F24C05}"/>
              </a:ext>
            </a:extLst>
          </p:cNvPr>
          <p:cNvCxnSpPr>
            <a:cxnSpLocks/>
          </p:cNvCxnSpPr>
          <p:nvPr/>
        </p:nvCxnSpPr>
        <p:spPr>
          <a:xfrm>
            <a:off x="1596349" y="4939670"/>
            <a:ext cx="0" cy="24923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24">
            <a:extLst>
              <a:ext uri="{FF2B5EF4-FFF2-40B4-BE49-F238E27FC236}">
                <a16:creationId xmlns:a16="http://schemas.microsoft.com/office/drawing/2014/main" id="{60BC4614-10EA-0EFA-C2A3-A05F7173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690" y="4111796"/>
            <a:ext cx="396000" cy="828677"/>
          </a:xfrm>
          <a:prstGeom prst="roundRect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25">
            <a:extLst>
              <a:ext uri="{FF2B5EF4-FFF2-40B4-BE49-F238E27FC236}">
                <a16:creationId xmlns:a16="http://schemas.microsoft.com/office/drawing/2014/main" id="{DBE4F40B-DF14-8B61-B152-A91C209B8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690" y="5189711"/>
            <a:ext cx="21960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LSB</a:t>
            </a:r>
          </a:p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Least Significant Bit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C2635CA-14BC-487F-A67D-57D5C9BE2447}"/>
              </a:ext>
            </a:extLst>
          </p:cNvPr>
          <p:cNvCxnSpPr>
            <a:cxnSpLocks/>
          </p:cNvCxnSpPr>
          <p:nvPr/>
        </p:nvCxnSpPr>
        <p:spPr>
          <a:xfrm>
            <a:off x="7400690" y="4940473"/>
            <a:ext cx="0" cy="24923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35" grpId="0" animBg="1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13"/>
          <p:cNvSpPr>
            <a:spLocks noGrp="1" noChangeArrowheads="1"/>
          </p:cNvSpPr>
          <p:nvPr>
            <p:ph type="title"/>
          </p:nvPr>
        </p:nvSpPr>
        <p:spPr>
          <a:xfrm>
            <a:off x="855663" y="619125"/>
            <a:ext cx="7677150" cy="10795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带符号定点</a:t>
            </a:r>
            <a:r>
              <a:rPr lang="zh-CN" altLang="en-US" dirty="0">
                <a:solidFill>
                  <a:srgbClr val="0070C0"/>
                </a:solidFill>
                <a:sym typeface="+mn-lt"/>
              </a:rPr>
              <a:t>纯小数</a:t>
            </a:r>
          </a:p>
        </p:txBody>
      </p:sp>
      <p:sp>
        <p:nvSpPr>
          <p:cNvPr id="10242" name="日期占位符 3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837669EC-0DD9-4B37-BD69-1CB26F1BEFA9}" type="datetime1">
              <a:rPr lang="zh-CN" altLang="en-US" smtClean="0"/>
              <a:pPr eaLnBrk="1" hangingPunct="1">
                <a:defRPr/>
              </a:pPr>
              <a:t>2023/9/7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C1682182-B65B-4FD2-8C32-EFBF770E7CAE}" type="slidenum">
              <a:rPr lang="en-US" altLang="zh-CN" smtClean="0"/>
              <a:pPr eaLnBrk="1" hangingPunct="1">
                <a:defRPr/>
              </a:pPr>
              <a:t>31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247" name="Line 5"/>
          <p:cNvSpPr>
            <a:spLocks noChangeShapeType="1"/>
          </p:cNvSpPr>
          <p:nvPr/>
        </p:nvSpPr>
        <p:spPr bwMode="auto">
          <a:xfrm>
            <a:off x="2489345" y="2383160"/>
            <a:ext cx="2971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19CCD7D-10AB-8C03-925A-2788C373F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138658"/>
              </p:ext>
            </p:extLst>
          </p:nvPr>
        </p:nvGraphicFramePr>
        <p:xfrm>
          <a:off x="2289345" y="1916832"/>
          <a:ext cx="4082855" cy="541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265">
                  <a:extLst>
                    <a:ext uri="{9D8B030D-6E8A-4147-A177-3AD203B41FA5}">
                      <a16:colId xmlns:a16="http://schemas.microsoft.com/office/drawing/2014/main" val="2046106330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2571411132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3119794870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104922917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3591094550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1513165859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1102361889"/>
                    </a:ext>
                  </a:extLst>
                </a:gridCol>
              </a:tblGrid>
              <a:tr h="541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2000" i="1" baseline="-250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</a:t>
                      </a:r>
                      <a:endParaRPr lang="zh-CN" altLang="en-U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20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</a:t>
                      </a:r>
                      <a:r>
                        <a:rPr lang="en-US" altLang="zh-CN" sz="2000" i="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-1</a:t>
                      </a:r>
                      <a:r>
                        <a:rPr lang="en-US" altLang="zh-CN" sz="20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20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n-</a:t>
                      </a:r>
                      <a:r>
                        <a:rPr lang="en-US" altLang="zh-CN" sz="20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20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20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794565"/>
                  </a:ext>
                </a:extLst>
              </a:tr>
            </a:tbl>
          </a:graphicData>
        </a:graphic>
      </p:graphicFrame>
      <p:grpSp>
        <p:nvGrpSpPr>
          <p:cNvPr id="11" name="组合 81">
            <a:extLst>
              <a:ext uri="{FF2B5EF4-FFF2-40B4-BE49-F238E27FC236}">
                <a16:creationId xmlns:a16="http://schemas.microsoft.com/office/drawing/2014/main" id="{0F62404A-1484-8DD5-8FB1-27428F7E3477}"/>
              </a:ext>
            </a:extLst>
          </p:cNvPr>
          <p:cNvGrpSpPr>
            <a:grpSpLocks/>
          </p:cNvGrpSpPr>
          <p:nvPr/>
        </p:nvGrpSpPr>
        <p:grpSpPr bwMode="auto">
          <a:xfrm>
            <a:off x="2289345" y="2492896"/>
            <a:ext cx="511175" cy="512763"/>
            <a:chOff x="2411760" y="3892138"/>
            <a:chExt cx="511604" cy="513620"/>
          </a:xfrm>
        </p:grpSpPr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657469A2-20E8-C7CD-652F-75D733E12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0985" y="3892138"/>
              <a:ext cx="0" cy="288000"/>
            </a:xfrm>
            <a:prstGeom prst="line">
              <a:avLst/>
            </a:prstGeom>
            <a:noFill/>
            <a:ln w="28575">
              <a:solidFill>
                <a:srgbClr val="0D0D0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35">
              <a:extLst>
                <a:ext uri="{FF2B5EF4-FFF2-40B4-BE49-F238E27FC236}">
                  <a16:creationId xmlns:a16="http://schemas.microsoft.com/office/drawing/2014/main" id="{57C7ED81-82F9-9FF2-7E13-A049FD537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760" y="4189606"/>
              <a:ext cx="511604" cy="216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 dirty="0">
                  <a:solidFill>
                    <a:srgbClr val="000000"/>
                  </a:solidFill>
                  <a:ea typeface="楷体_GB2312" pitchFamily="49" charset="-122"/>
                </a:rPr>
                <a:t>符号</a:t>
              </a:r>
              <a:endParaRPr lang="zh-CN" altLang="en-US" sz="1400" dirty="0">
                <a:ea typeface="楷体_GB2312" pitchFamily="49" charset="-122"/>
              </a:endParaRPr>
            </a:p>
          </p:txBody>
        </p:sp>
      </p:grpSp>
      <p:grpSp>
        <p:nvGrpSpPr>
          <p:cNvPr id="14" name="组合 84">
            <a:extLst>
              <a:ext uri="{FF2B5EF4-FFF2-40B4-BE49-F238E27FC236}">
                <a16:creationId xmlns:a16="http://schemas.microsoft.com/office/drawing/2014/main" id="{98BEEABB-11BB-E26B-5107-3C6F4B00F737}"/>
              </a:ext>
            </a:extLst>
          </p:cNvPr>
          <p:cNvGrpSpPr>
            <a:grpSpLocks/>
          </p:cNvGrpSpPr>
          <p:nvPr/>
        </p:nvGrpSpPr>
        <p:grpSpPr bwMode="auto">
          <a:xfrm>
            <a:off x="2872305" y="2492896"/>
            <a:ext cx="3420000" cy="512763"/>
            <a:chOff x="2993921" y="3892139"/>
            <a:chExt cx="3420593" cy="513619"/>
          </a:xfrm>
        </p:grpSpPr>
        <p:sp>
          <p:nvSpPr>
            <p:cNvPr id="15" name="AutoShape 15">
              <a:extLst>
                <a:ext uri="{FF2B5EF4-FFF2-40B4-BE49-F238E27FC236}">
                  <a16:creationId xmlns:a16="http://schemas.microsoft.com/office/drawing/2014/main" id="{98627100-8855-CF60-45EC-DA806C24BAC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560218" y="2325842"/>
              <a:ext cx="288000" cy="3420593"/>
            </a:xfrm>
            <a:prstGeom prst="rightBrace">
              <a:avLst>
                <a:gd name="adj1" fmla="val 58269"/>
                <a:gd name="adj2" fmla="val 50000"/>
              </a:avLst>
            </a:prstGeom>
            <a:noFill/>
            <a:ln w="28575">
              <a:solidFill>
                <a:srgbClr val="0D0D0D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18000" rIns="36000" bIns="18000"/>
            <a:lstStyle>
              <a:lvl1pPr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6" name="Text Box 36">
              <a:extLst>
                <a:ext uri="{FF2B5EF4-FFF2-40B4-BE49-F238E27FC236}">
                  <a16:creationId xmlns:a16="http://schemas.microsoft.com/office/drawing/2014/main" id="{BCA12863-E777-B6E0-394B-6746B1854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380" y="4189606"/>
              <a:ext cx="1080190" cy="216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 dirty="0">
                  <a:solidFill>
                    <a:srgbClr val="000000"/>
                  </a:solidFill>
                  <a:ea typeface="楷体_GB2312" pitchFamily="49" charset="-122"/>
                </a:rPr>
                <a:t>量值</a:t>
              </a:r>
              <a:r>
                <a:rPr lang="en-US" altLang="zh-CN" sz="1400" dirty="0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r>
                <a:rPr lang="zh-CN" altLang="en-US" sz="1400" dirty="0">
                  <a:solidFill>
                    <a:srgbClr val="000000"/>
                  </a:solidFill>
                  <a:ea typeface="楷体_GB2312" pitchFamily="49" charset="-122"/>
                </a:rPr>
                <a:t>尾数）</a:t>
              </a:r>
              <a:endParaRPr lang="zh-CN" altLang="en-US" sz="1400" dirty="0">
                <a:ea typeface="楷体_GB2312" pitchFamily="49" charset="-122"/>
              </a:endParaRPr>
            </a:p>
          </p:txBody>
        </p:sp>
      </p:grpSp>
      <p:sp>
        <p:nvSpPr>
          <p:cNvPr id="21" name="椭圆 20">
            <a:extLst>
              <a:ext uri="{FF2B5EF4-FFF2-40B4-BE49-F238E27FC236}">
                <a16:creationId xmlns:a16="http://schemas.microsoft.com/office/drawing/2014/main" id="{5284E3F8-97A5-96FF-0B29-4F80E8F8B857}"/>
              </a:ext>
            </a:extLst>
          </p:cNvPr>
          <p:cNvSpPr/>
          <p:nvPr/>
        </p:nvSpPr>
        <p:spPr>
          <a:xfrm>
            <a:off x="2824101" y="234888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B3F90D7D-4844-E7CD-7AB5-31E9010B53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00061"/>
              </p:ext>
            </p:extLst>
          </p:nvPr>
        </p:nvGraphicFramePr>
        <p:xfrm>
          <a:off x="3277071" y="3284810"/>
          <a:ext cx="33353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77480" progId="Equation.DSMT4">
                  <p:embed/>
                </p:oleObj>
              </mc:Choice>
              <mc:Fallback>
                <p:oleObj name="Equation" r:id="rId2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77071" y="3284810"/>
                        <a:ext cx="333531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7191AF81-73A6-510A-0E88-67100974B7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072075"/>
              </p:ext>
            </p:extLst>
          </p:nvPr>
        </p:nvGraphicFramePr>
        <p:xfrm>
          <a:off x="3851920" y="3284984"/>
          <a:ext cx="1434045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080" imgH="203040" progId="Equation.DSMT4">
                  <p:embed/>
                </p:oleObj>
              </mc:Choice>
              <mc:Fallback>
                <p:oleObj name="Equation" r:id="rId4" imgW="622080" imgH="2030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B3F90D7D-4844-E7CD-7AB5-31E9010B53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1920" y="3284984"/>
                        <a:ext cx="1434045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A84A8EEB-BA94-BA86-313B-70210CD852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902800"/>
              </p:ext>
            </p:extLst>
          </p:nvPr>
        </p:nvGraphicFramePr>
        <p:xfrm>
          <a:off x="5508104" y="3212976"/>
          <a:ext cx="99495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080" imgH="190440" progId="Equation.DSMT4">
                  <p:embed/>
                </p:oleObj>
              </mc:Choice>
              <mc:Fallback>
                <p:oleObj name="Equation" r:id="rId6" imgW="406080" imgH="1904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B3F90D7D-4844-E7CD-7AB5-31E9010B53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08104" y="3212976"/>
                        <a:ext cx="994959" cy="46800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976DCDAE-CB74-29CE-FE6B-E9BDB095026D}"/>
              </a:ext>
            </a:extLst>
          </p:cNvPr>
          <p:cNvSpPr txBox="1"/>
          <p:nvPr/>
        </p:nvSpPr>
        <p:spPr>
          <a:xfrm>
            <a:off x="683570" y="328498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数的表示范围：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0" name="表格 3">
            <a:extLst>
              <a:ext uri="{FF2B5EF4-FFF2-40B4-BE49-F238E27FC236}">
                <a16:creationId xmlns:a16="http://schemas.microsoft.com/office/drawing/2014/main" id="{3E5944C6-A30E-8577-ECAF-1E4E5A19A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801874"/>
              </p:ext>
            </p:extLst>
          </p:nvPr>
        </p:nvGraphicFramePr>
        <p:xfrm>
          <a:off x="2289345" y="4797152"/>
          <a:ext cx="4082855" cy="541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265">
                  <a:extLst>
                    <a:ext uri="{9D8B030D-6E8A-4147-A177-3AD203B41FA5}">
                      <a16:colId xmlns:a16="http://schemas.microsoft.com/office/drawing/2014/main" val="2046106330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2571411132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3119794870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104922917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3591094550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1513165859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1102361889"/>
                    </a:ext>
                  </a:extLst>
                </a:gridCol>
              </a:tblGrid>
              <a:tr h="541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010435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3AD3BFE1-F822-6290-AEC9-3A8A843D9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630497"/>
              </p:ext>
            </p:extLst>
          </p:nvPr>
        </p:nvGraphicFramePr>
        <p:xfrm>
          <a:off x="2289345" y="4255406"/>
          <a:ext cx="4082855" cy="541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265">
                  <a:extLst>
                    <a:ext uri="{9D8B030D-6E8A-4147-A177-3AD203B41FA5}">
                      <a16:colId xmlns:a16="http://schemas.microsoft.com/office/drawing/2014/main" val="184586143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922686922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847120913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741690753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955801620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138382223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2127360320"/>
                    </a:ext>
                  </a:extLst>
                </a:gridCol>
              </a:tblGrid>
              <a:tr h="541746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816993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50EAC632-1893-E95C-6A65-F602F5AB2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864224"/>
              </p:ext>
            </p:extLst>
          </p:nvPr>
        </p:nvGraphicFramePr>
        <p:xfrm>
          <a:off x="2289345" y="5376588"/>
          <a:ext cx="4082855" cy="541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265">
                  <a:extLst>
                    <a:ext uri="{9D8B030D-6E8A-4147-A177-3AD203B41FA5}">
                      <a16:colId xmlns:a16="http://schemas.microsoft.com/office/drawing/2014/main" val="789144192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2073576483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1337255726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3389469003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3835707357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981653413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4261558165"/>
                    </a:ext>
                  </a:extLst>
                </a:gridCol>
              </a:tblGrid>
              <a:tr h="541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594271"/>
                  </a:ext>
                </a:extLst>
              </a:tr>
            </a:tbl>
          </a:graphicData>
        </a:graphic>
      </p:graphicFrame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62286FE-B3EB-83B4-1F07-484F28B9F5C7}"/>
              </a:ext>
            </a:extLst>
          </p:cNvPr>
          <p:cNvCxnSpPr/>
          <p:nvPr/>
        </p:nvCxnSpPr>
        <p:spPr>
          <a:xfrm>
            <a:off x="1227259" y="5351952"/>
            <a:ext cx="5328592" cy="0"/>
          </a:xfrm>
          <a:prstGeom prst="line">
            <a:avLst/>
          </a:prstGeom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186CCC20-EA1D-1FDD-E2A1-CBB8E26D2471}"/>
              </a:ext>
            </a:extLst>
          </p:cNvPr>
          <p:cNvSpPr/>
          <p:nvPr/>
        </p:nvSpPr>
        <p:spPr>
          <a:xfrm>
            <a:off x="2803696" y="4689152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5F3C05-C897-789D-846D-D085817E74D8}"/>
              </a:ext>
            </a:extLst>
          </p:cNvPr>
          <p:cNvSpPr txBox="1"/>
          <p:nvPr/>
        </p:nvSpPr>
        <p:spPr>
          <a:xfrm>
            <a:off x="2858108" y="3799926"/>
            <a:ext cx="61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en-US" altLang="zh-CN" sz="1800" b="1" i="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-1</a:t>
            </a:r>
            <a:r>
              <a:rPr lang="en-US" altLang="zh-CN" sz="1800" b="1" i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endParaRPr lang="zh-CN" altLang="en-US" sz="1800" b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9F212B-034C-5A16-23CF-ADA54996CBEA}"/>
              </a:ext>
            </a:extLst>
          </p:cNvPr>
          <p:cNvSpPr txBox="1"/>
          <p:nvPr/>
        </p:nvSpPr>
        <p:spPr>
          <a:xfrm>
            <a:off x="3441359" y="3799926"/>
            <a:ext cx="61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en-US" altLang="zh-CN" sz="1800" b="1" i="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-2</a:t>
            </a:r>
            <a:r>
              <a:rPr lang="en-US" altLang="zh-CN" sz="1800" b="1" i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endParaRPr lang="zh-CN" altLang="en-US" sz="1800" b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B0D93F-B719-9F51-1530-5FA66789BF57}"/>
              </a:ext>
            </a:extLst>
          </p:cNvPr>
          <p:cNvSpPr txBox="1"/>
          <p:nvPr/>
        </p:nvSpPr>
        <p:spPr>
          <a:xfrm>
            <a:off x="4024610" y="3799926"/>
            <a:ext cx="61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…</a:t>
            </a:r>
            <a:endParaRPr lang="zh-CN" altLang="en-US" sz="1800" b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A05E4E-D263-4985-9062-5C990A83D164}"/>
              </a:ext>
            </a:extLst>
          </p:cNvPr>
          <p:cNvSpPr txBox="1"/>
          <p:nvPr/>
        </p:nvSpPr>
        <p:spPr>
          <a:xfrm>
            <a:off x="4607861" y="3799926"/>
            <a:ext cx="61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FF0000"/>
                </a:solidFill>
                <a:cs typeface="Times New Roman" panose="02020603050405020304" pitchFamily="18" charset="0"/>
                <a:sym typeface="+mn-lt"/>
              </a:rPr>
              <a:t>…</a:t>
            </a:r>
            <a:endParaRPr lang="zh-CN" altLang="en-US" sz="1800" b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0E523B-5EDD-3850-ED52-5C9FB110979A}"/>
              </a:ext>
            </a:extLst>
          </p:cNvPr>
          <p:cNvSpPr txBox="1"/>
          <p:nvPr/>
        </p:nvSpPr>
        <p:spPr>
          <a:xfrm>
            <a:off x="5191112" y="3799926"/>
            <a:ext cx="612000" cy="369332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en-US" altLang="zh-CN" sz="1800" b="1" i="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-(</a:t>
            </a:r>
            <a:r>
              <a:rPr lang="en-US" altLang="zh-CN" sz="1800" b="1" i="1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</a:t>
            </a:r>
            <a:r>
              <a:rPr lang="en-US" altLang="zh-CN" sz="1800" b="1" i="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-1)</a:t>
            </a:r>
            <a:endParaRPr lang="zh-CN" altLang="en-US" sz="1800" b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DDD88B-DF00-94CE-F76E-F1060FF55686}"/>
              </a:ext>
            </a:extLst>
          </p:cNvPr>
          <p:cNvSpPr txBox="1"/>
          <p:nvPr/>
        </p:nvSpPr>
        <p:spPr>
          <a:xfrm>
            <a:off x="5774364" y="3799926"/>
            <a:ext cx="61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en-US" altLang="zh-CN" sz="1800" b="1" i="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-</a:t>
            </a:r>
            <a:r>
              <a:rPr lang="en-US" altLang="zh-CN" sz="1800" b="1" i="1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</a:t>
            </a:r>
            <a:r>
              <a:rPr lang="en-US" altLang="zh-CN" sz="1800" b="1" i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endParaRPr lang="zh-CN" altLang="en-US" sz="1800" b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动作按钮: 获取信息 9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68BC0BA5-D2AD-91DD-A96E-0585425B58F6}"/>
              </a:ext>
            </a:extLst>
          </p:cNvPr>
          <p:cNvSpPr/>
          <p:nvPr/>
        </p:nvSpPr>
        <p:spPr>
          <a:xfrm>
            <a:off x="7380312" y="3212976"/>
            <a:ext cx="432000" cy="432000"/>
          </a:xfrm>
          <a:prstGeom prst="actionButtonInformation">
            <a:avLst/>
          </a:prstGeom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标注 4">
            <a:extLst>
              <a:ext uri="{FF2B5EF4-FFF2-40B4-BE49-F238E27FC236}">
                <a16:creationId xmlns:a16="http://schemas.microsoft.com/office/drawing/2014/main" id="{853F1CCC-CA89-9635-F45A-5989DC8DEFC0}"/>
              </a:ext>
            </a:extLst>
          </p:cNvPr>
          <p:cNvSpPr/>
          <p:nvPr/>
        </p:nvSpPr>
        <p:spPr>
          <a:xfrm>
            <a:off x="611560" y="1700808"/>
            <a:ext cx="1440160" cy="947737"/>
          </a:xfrm>
          <a:prstGeom prst="accentCallout1">
            <a:avLst>
              <a:gd name="adj1" fmla="val 51830"/>
              <a:gd name="adj2" fmla="val 106191"/>
              <a:gd name="adj3" fmla="val 49648"/>
              <a:gd name="adj4" fmla="val 116889"/>
            </a:avLst>
          </a:prstGeom>
          <a:solidFill>
            <a:srgbClr val="FEF6E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/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0 ——</a:t>
            </a:r>
            <a:r>
              <a:rPr lang="zh-CN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表示正数</a:t>
            </a:r>
            <a:endParaRPr lang="en-US" altLang="zh-CN" sz="1600" b="1" dirty="0">
              <a:solidFill>
                <a:schemeClr val="bg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1 ——</a:t>
            </a:r>
            <a:r>
              <a:rPr lang="zh-CN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表示负数</a:t>
            </a:r>
            <a:endParaRPr lang="zh-CN" altLang="en-US" sz="1600" b="1" dirty="0">
              <a:solidFill>
                <a:schemeClr val="bg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01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/>
      <p:bldP spid="47" grpId="0" animBg="1"/>
      <p:bldP spid="4" grpId="0"/>
      <p:bldP spid="5" grpId="0"/>
      <p:bldP spid="6" grpId="0"/>
      <p:bldP spid="7" grpId="0"/>
      <p:bldP spid="8" grpId="0"/>
      <p:bldP spid="9" grpId="0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57D6F99A-4DFF-4E23-B641-6F8A7E09A65B}" type="slidenum">
              <a:rPr lang="en-US" altLang="zh-CN" sz="1000">
                <a:latin typeface="+mn-lt"/>
                <a:ea typeface="+mn-ea"/>
                <a:cs typeface="+mn-ea"/>
                <a:sym typeface="+mn-lt"/>
              </a:rPr>
              <a:pPr algn="r" eaLnBrk="1" hangingPunct="1"/>
              <a:t>32</a:t>
            </a:fld>
            <a:endParaRPr lang="en-US" altLang="zh-CN" sz="1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纯整数的表示范围</a:t>
            </a:r>
            <a:r>
              <a:rPr lang="en-US" altLang="zh-CN" dirty="0">
                <a:sym typeface="+mn-lt"/>
              </a:rPr>
              <a:t>(n+1</a:t>
            </a:r>
            <a:r>
              <a:rPr lang="zh-CN" altLang="en-US" dirty="0">
                <a:sym typeface="+mn-lt"/>
              </a:rPr>
              <a:t>位</a:t>
            </a:r>
            <a:r>
              <a:rPr lang="en-US" altLang="zh-CN" dirty="0">
                <a:sym typeface="+mn-lt"/>
              </a:rPr>
              <a:t>)</a:t>
            </a:r>
            <a:endParaRPr lang="zh-CN" altLang="en-US" dirty="0">
              <a:sym typeface="+mn-lt"/>
            </a:endParaRPr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A0086E51-6382-DFAD-8C3E-49986BEAE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474752"/>
              </p:ext>
            </p:extLst>
          </p:nvPr>
        </p:nvGraphicFramePr>
        <p:xfrm>
          <a:off x="855663" y="1916113"/>
          <a:ext cx="7677149" cy="374444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303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0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3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57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定点整数表示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03" marB="457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真实值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03" marB="457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说明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03" marB="45703" anchor="ctr" horzOverflow="overflow"/>
                </a:tc>
                <a:extLst>
                  <a:ext uri="{0D108BD9-81ED-4DB2-BD59-A6C34878D82A}">
                    <a16:rowId xmlns:a16="http://schemas.microsoft.com/office/drawing/2014/main" val="544590206"/>
                  </a:ext>
                </a:extLst>
              </a:tr>
              <a:tr h="5941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 = 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0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 00...00  </a:t>
                      </a:r>
                      <a:r>
                        <a:rPr kumimoji="0" lang="en-US" altLang="zh-CN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 = 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 00...00 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 = 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 正</a:t>
                      </a:r>
                      <a:r>
                        <a:rPr kumimoji="0" lang="en-US" altLang="zh-CN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0</a:t>
                      </a: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和负</a:t>
                      </a:r>
                      <a:r>
                        <a:rPr kumimoji="0" lang="en-US" altLang="zh-CN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0</a:t>
                      </a: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都是</a:t>
                      </a:r>
                      <a:r>
                        <a:rPr kumimoji="0" lang="en-US" altLang="zh-CN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 = 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0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 11...11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b="1" i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= 2</a:t>
                      </a:r>
                      <a:r>
                        <a:rPr lang="en-US" altLang="zh-CN" sz="2000" b="1" i="1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- 1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 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最大值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1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 = 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0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 00...01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 = 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 最接近</a:t>
                      </a:r>
                      <a:r>
                        <a:rPr kumimoji="0" lang="en-US" altLang="zh-CN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0</a:t>
                      </a: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的正数</a:t>
                      </a:r>
                      <a:endParaRPr kumimoji="0" lang="en-US" altLang="zh-CN" sz="2000" b="0" u="none" strike="noStrike" cap="none" normalizeH="0" baseline="0" dirty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 最小的正数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1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 = 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 00...01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 =</a:t>
                      </a: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－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kumimoji="0" lang="en-US" altLang="zh-CN" sz="20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 最接近</a:t>
                      </a:r>
                      <a:r>
                        <a:rPr kumimoji="0" lang="en-US" altLang="zh-CN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0</a:t>
                      </a: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的负数</a:t>
                      </a:r>
                      <a:endParaRPr kumimoji="0" lang="en-US" altLang="zh-CN" sz="2000" b="0" u="none" strike="noStrike" cap="none" normalizeH="0" baseline="0" dirty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最大的负数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x 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= 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 11...11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1" i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 - (2</a:t>
                      </a:r>
                      <a:r>
                        <a:rPr lang="en-US" altLang="zh-CN" sz="2000" b="1" i="1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- 1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 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 </a:t>
                      </a: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最小值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670308"/>
      </p:ext>
    </p:extLst>
  </p:cSld>
  <p:clrMapOvr>
    <a:masterClrMapping/>
  </p:clrMapOvr>
  <p:transition advTm="1000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13"/>
          <p:cNvSpPr>
            <a:spLocks noGrp="1" noChangeArrowheads="1"/>
          </p:cNvSpPr>
          <p:nvPr>
            <p:ph type="title"/>
          </p:nvPr>
        </p:nvSpPr>
        <p:spPr>
          <a:xfrm>
            <a:off x="855663" y="619125"/>
            <a:ext cx="7677150" cy="10795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带符号定点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sym typeface="+mn-lt"/>
              </a:rPr>
              <a:t>纯整数</a:t>
            </a:r>
          </a:p>
        </p:txBody>
      </p:sp>
      <p:sp>
        <p:nvSpPr>
          <p:cNvPr id="10242" name="日期占位符 3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837669EC-0DD9-4B37-BD69-1CB26F1BEFA9}" type="datetime1">
              <a:rPr lang="zh-CN" altLang="en-US" smtClean="0"/>
              <a:pPr eaLnBrk="1" hangingPunct="1">
                <a:defRPr/>
              </a:pPr>
              <a:t>2023/9/7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C1682182-B65B-4FD2-8C32-EFBF770E7CAE}" type="slidenum">
              <a:rPr lang="en-US" altLang="zh-CN" smtClean="0"/>
              <a:pPr eaLnBrk="1" hangingPunct="1">
                <a:defRPr/>
              </a:pPr>
              <a:t>33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247" name="Line 5"/>
          <p:cNvSpPr>
            <a:spLocks noChangeShapeType="1"/>
          </p:cNvSpPr>
          <p:nvPr/>
        </p:nvSpPr>
        <p:spPr bwMode="auto">
          <a:xfrm>
            <a:off x="2489345" y="2383160"/>
            <a:ext cx="2971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19CCD7D-10AB-8C03-925A-2788C373F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77483"/>
              </p:ext>
            </p:extLst>
          </p:nvPr>
        </p:nvGraphicFramePr>
        <p:xfrm>
          <a:off x="2289345" y="1916832"/>
          <a:ext cx="4082855" cy="541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265">
                  <a:extLst>
                    <a:ext uri="{9D8B030D-6E8A-4147-A177-3AD203B41FA5}">
                      <a16:colId xmlns:a16="http://schemas.microsoft.com/office/drawing/2014/main" val="2046106330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2571411132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3119794870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104922917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3591094550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1513165859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1102361889"/>
                    </a:ext>
                  </a:extLst>
                </a:gridCol>
              </a:tblGrid>
              <a:tr h="541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2000" i="1" baseline="-250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</a:t>
                      </a:r>
                      <a:endParaRPr lang="zh-CN" altLang="en-U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20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</a:t>
                      </a:r>
                      <a:r>
                        <a:rPr lang="en-US" altLang="zh-CN" sz="2000" i="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-1</a:t>
                      </a:r>
                      <a:r>
                        <a:rPr lang="en-US" altLang="zh-CN" sz="20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20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n-</a:t>
                      </a:r>
                      <a:r>
                        <a:rPr lang="en-US" altLang="zh-CN" sz="20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20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20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794565"/>
                  </a:ext>
                </a:extLst>
              </a:tr>
            </a:tbl>
          </a:graphicData>
        </a:graphic>
      </p:graphicFrame>
      <p:grpSp>
        <p:nvGrpSpPr>
          <p:cNvPr id="11" name="组合 81">
            <a:extLst>
              <a:ext uri="{FF2B5EF4-FFF2-40B4-BE49-F238E27FC236}">
                <a16:creationId xmlns:a16="http://schemas.microsoft.com/office/drawing/2014/main" id="{0F62404A-1484-8DD5-8FB1-27428F7E3477}"/>
              </a:ext>
            </a:extLst>
          </p:cNvPr>
          <p:cNvGrpSpPr>
            <a:grpSpLocks/>
          </p:cNvGrpSpPr>
          <p:nvPr/>
        </p:nvGrpSpPr>
        <p:grpSpPr bwMode="auto">
          <a:xfrm>
            <a:off x="2289345" y="2492896"/>
            <a:ext cx="511175" cy="512763"/>
            <a:chOff x="2411760" y="3892138"/>
            <a:chExt cx="511604" cy="513620"/>
          </a:xfrm>
        </p:grpSpPr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657469A2-20E8-C7CD-652F-75D733E12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0985" y="3892138"/>
              <a:ext cx="0" cy="288000"/>
            </a:xfrm>
            <a:prstGeom prst="line">
              <a:avLst/>
            </a:prstGeom>
            <a:noFill/>
            <a:ln w="28575">
              <a:solidFill>
                <a:srgbClr val="0D0D0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35">
              <a:extLst>
                <a:ext uri="{FF2B5EF4-FFF2-40B4-BE49-F238E27FC236}">
                  <a16:creationId xmlns:a16="http://schemas.microsoft.com/office/drawing/2014/main" id="{57C7ED81-82F9-9FF2-7E13-A049FD537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760" y="4189606"/>
              <a:ext cx="511604" cy="216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 dirty="0">
                  <a:solidFill>
                    <a:srgbClr val="000000"/>
                  </a:solidFill>
                  <a:ea typeface="楷体_GB2312" pitchFamily="49" charset="-122"/>
                </a:rPr>
                <a:t>符号</a:t>
              </a:r>
              <a:endParaRPr lang="zh-CN" altLang="en-US" sz="1400" dirty="0">
                <a:ea typeface="楷体_GB2312" pitchFamily="49" charset="-122"/>
              </a:endParaRPr>
            </a:p>
          </p:txBody>
        </p:sp>
      </p:grpSp>
      <p:grpSp>
        <p:nvGrpSpPr>
          <p:cNvPr id="14" name="组合 84">
            <a:extLst>
              <a:ext uri="{FF2B5EF4-FFF2-40B4-BE49-F238E27FC236}">
                <a16:creationId xmlns:a16="http://schemas.microsoft.com/office/drawing/2014/main" id="{98BEEABB-11BB-E26B-5107-3C6F4B00F737}"/>
              </a:ext>
            </a:extLst>
          </p:cNvPr>
          <p:cNvGrpSpPr>
            <a:grpSpLocks/>
          </p:cNvGrpSpPr>
          <p:nvPr/>
        </p:nvGrpSpPr>
        <p:grpSpPr bwMode="auto">
          <a:xfrm>
            <a:off x="2872305" y="2492896"/>
            <a:ext cx="3420000" cy="512763"/>
            <a:chOff x="2993921" y="3892139"/>
            <a:chExt cx="3420593" cy="513619"/>
          </a:xfrm>
        </p:grpSpPr>
        <p:sp>
          <p:nvSpPr>
            <p:cNvPr id="15" name="AutoShape 15">
              <a:extLst>
                <a:ext uri="{FF2B5EF4-FFF2-40B4-BE49-F238E27FC236}">
                  <a16:creationId xmlns:a16="http://schemas.microsoft.com/office/drawing/2014/main" id="{98627100-8855-CF60-45EC-DA806C24BAC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560218" y="2325842"/>
              <a:ext cx="288000" cy="3420593"/>
            </a:xfrm>
            <a:prstGeom prst="rightBrace">
              <a:avLst>
                <a:gd name="adj1" fmla="val 58269"/>
                <a:gd name="adj2" fmla="val 50000"/>
              </a:avLst>
            </a:prstGeom>
            <a:noFill/>
            <a:ln w="28575">
              <a:solidFill>
                <a:srgbClr val="0D0D0D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18000" rIns="36000" bIns="18000"/>
            <a:lstStyle>
              <a:lvl1pPr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6" name="Text Box 36">
              <a:extLst>
                <a:ext uri="{FF2B5EF4-FFF2-40B4-BE49-F238E27FC236}">
                  <a16:creationId xmlns:a16="http://schemas.microsoft.com/office/drawing/2014/main" id="{BCA12863-E777-B6E0-394B-6746B1854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380" y="4189606"/>
              <a:ext cx="1080190" cy="216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 dirty="0">
                  <a:solidFill>
                    <a:srgbClr val="000000"/>
                  </a:solidFill>
                  <a:ea typeface="楷体_GB2312" pitchFamily="49" charset="-122"/>
                </a:rPr>
                <a:t>量值</a:t>
              </a:r>
              <a:r>
                <a:rPr lang="en-US" altLang="zh-CN" sz="1400" dirty="0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r>
                <a:rPr lang="zh-CN" altLang="en-US" sz="1400" dirty="0">
                  <a:solidFill>
                    <a:srgbClr val="000000"/>
                  </a:solidFill>
                  <a:ea typeface="楷体_GB2312" pitchFamily="49" charset="-122"/>
                </a:rPr>
                <a:t>尾数）</a:t>
              </a:r>
              <a:endParaRPr lang="zh-CN" altLang="en-US" sz="1400" dirty="0">
                <a:ea typeface="楷体_GB2312" pitchFamily="49" charset="-122"/>
              </a:endParaRPr>
            </a:p>
          </p:txBody>
        </p:sp>
      </p:grpSp>
      <p:sp>
        <p:nvSpPr>
          <p:cNvPr id="21" name="椭圆 20">
            <a:extLst>
              <a:ext uri="{FF2B5EF4-FFF2-40B4-BE49-F238E27FC236}">
                <a16:creationId xmlns:a16="http://schemas.microsoft.com/office/drawing/2014/main" id="{5284E3F8-97A5-96FF-0B29-4F80E8F8B857}"/>
              </a:ext>
            </a:extLst>
          </p:cNvPr>
          <p:cNvSpPr/>
          <p:nvPr/>
        </p:nvSpPr>
        <p:spPr>
          <a:xfrm>
            <a:off x="6372200" y="234888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B3F90D7D-4844-E7CD-7AB5-31E9010B53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7071" y="3284810"/>
          <a:ext cx="33353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77480" progId="Equation.DSMT4">
                  <p:embed/>
                </p:oleObj>
              </mc:Choice>
              <mc:Fallback>
                <p:oleObj name="Equation" r:id="rId2" imgW="126720" imgH="17748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B3F90D7D-4844-E7CD-7AB5-31E9010B53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77071" y="3284810"/>
                        <a:ext cx="333531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7191AF81-73A6-510A-0E88-67100974B7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920" y="3284984"/>
          <a:ext cx="1434045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080" imgH="203040" progId="Equation.DSMT4">
                  <p:embed/>
                </p:oleObj>
              </mc:Choice>
              <mc:Fallback>
                <p:oleObj name="Equation" r:id="rId4" imgW="622080" imgH="20304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7191AF81-73A6-510A-0E88-67100974B7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1920" y="3284984"/>
                        <a:ext cx="1434045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A84A8EEB-BA94-BA86-313B-70210CD852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907621"/>
              </p:ext>
            </p:extLst>
          </p:nvPr>
        </p:nvGraphicFramePr>
        <p:xfrm>
          <a:off x="5554663" y="3213100"/>
          <a:ext cx="90011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8280" imgH="190440" progId="Equation.DSMT4">
                  <p:embed/>
                </p:oleObj>
              </mc:Choice>
              <mc:Fallback>
                <p:oleObj name="Equation" r:id="rId6" imgW="368280" imgH="1904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A84A8EEB-BA94-BA86-313B-70210CD852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54663" y="3213100"/>
                        <a:ext cx="900112" cy="468313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976DCDAE-CB74-29CE-FE6B-E9BDB095026D}"/>
              </a:ext>
            </a:extLst>
          </p:cNvPr>
          <p:cNvSpPr txBox="1"/>
          <p:nvPr/>
        </p:nvSpPr>
        <p:spPr>
          <a:xfrm>
            <a:off x="683570" y="328498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数的表示范围：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0" name="表格 3">
            <a:extLst>
              <a:ext uri="{FF2B5EF4-FFF2-40B4-BE49-F238E27FC236}">
                <a16:creationId xmlns:a16="http://schemas.microsoft.com/office/drawing/2014/main" id="{3E5944C6-A30E-8577-ECAF-1E4E5A19A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60011"/>
              </p:ext>
            </p:extLst>
          </p:nvPr>
        </p:nvGraphicFramePr>
        <p:xfrm>
          <a:off x="2289345" y="4797152"/>
          <a:ext cx="4082855" cy="541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265">
                  <a:extLst>
                    <a:ext uri="{9D8B030D-6E8A-4147-A177-3AD203B41FA5}">
                      <a16:colId xmlns:a16="http://schemas.microsoft.com/office/drawing/2014/main" val="2046106330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2571411132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3119794870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104922917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3591094550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1513165859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1102361889"/>
                    </a:ext>
                  </a:extLst>
                </a:gridCol>
              </a:tblGrid>
              <a:tr h="541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010435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8FD047B2-4A6E-9A0C-EE9A-FA3DCB065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953405"/>
              </p:ext>
            </p:extLst>
          </p:nvPr>
        </p:nvGraphicFramePr>
        <p:xfrm>
          <a:off x="2289345" y="3713660"/>
          <a:ext cx="4082855" cy="541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265">
                  <a:extLst>
                    <a:ext uri="{9D8B030D-6E8A-4147-A177-3AD203B41FA5}">
                      <a16:colId xmlns:a16="http://schemas.microsoft.com/office/drawing/2014/main" val="2783946579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2748330080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348323517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2349781784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230510327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3038944491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2451053761"/>
                    </a:ext>
                  </a:extLst>
                </a:gridCol>
              </a:tblGrid>
              <a:tr h="541746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E1850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solidFill>
                            <a:srgbClr val="E1850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2</a:t>
                      </a:r>
                      <a:r>
                        <a:rPr lang="en-US" altLang="zh-CN" sz="1800" i="0" baseline="30000" dirty="0">
                          <a:solidFill>
                            <a:srgbClr val="E1850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n-1</a:t>
                      </a:r>
                      <a:r>
                        <a:rPr lang="en-US" altLang="zh-CN" sz="1800" i="1" baseline="-25000" dirty="0">
                          <a:solidFill>
                            <a:srgbClr val="E1850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endParaRPr lang="zh-CN" altLang="en-US" sz="1800" dirty="0">
                        <a:solidFill>
                          <a:srgbClr val="E1850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solidFill>
                            <a:srgbClr val="E1850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2</a:t>
                      </a:r>
                      <a:r>
                        <a:rPr lang="en-US" altLang="zh-CN" sz="1800" i="1" baseline="30000" dirty="0">
                          <a:solidFill>
                            <a:srgbClr val="E1850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</a:t>
                      </a:r>
                      <a:r>
                        <a:rPr lang="en-US" altLang="zh-CN" sz="1800" i="0" baseline="30000" dirty="0">
                          <a:solidFill>
                            <a:srgbClr val="E1850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-2</a:t>
                      </a:r>
                      <a:endParaRPr lang="zh-CN" altLang="en-US" sz="1800" i="0" baseline="30000" dirty="0">
                        <a:solidFill>
                          <a:srgbClr val="E1850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E1850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800" dirty="0">
                        <a:solidFill>
                          <a:srgbClr val="E1850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E1850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800" dirty="0">
                        <a:solidFill>
                          <a:srgbClr val="E1850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solidFill>
                            <a:srgbClr val="E1850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2</a:t>
                      </a:r>
                      <a:r>
                        <a:rPr lang="en-US" altLang="zh-CN" sz="1800" i="0" baseline="30000" dirty="0">
                          <a:solidFill>
                            <a:srgbClr val="E1850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lang="zh-CN" altLang="en-US" sz="1800" i="0" baseline="30000" dirty="0">
                        <a:solidFill>
                          <a:srgbClr val="E1850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baseline="0" dirty="0">
                          <a:solidFill>
                            <a:srgbClr val="E1850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2</a:t>
                      </a:r>
                      <a:r>
                        <a:rPr lang="en-US" altLang="zh-CN" sz="1800" i="0" baseline="30000" dirty="0">
                          <a:solidFill>
                            <a:srgbClr val="E1850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0</a:t>
                      </a:r>
                      <a:endParaRPr lang="zh-CN" altLang="en-US" sz="1800" i="0" baseline="30000" dirty="0">
                        <a:solidFill>
                          <a:srgbClr val="E1850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439819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3AD3BFE1-F822-6290-AEC9-3A8A843D9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227734"/>
              </p:ext>
            </p:extLst>
          </p:nvPr>
        </p:nvGraphicFramePr>
        <p:xfrm>
          <a:off x="2289345" y="4255406"/>
          <a:ext cx="4082855" cy="541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265">
                  <a:extLst>
                    <a:ext uri="{9D8B030D-6E8A-4147-A177-3AD203B41FA5}">
                      <a16:colId xmlns:a16="http://schemas.microsoft.com/office/drawing/2014/main" val="184586143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922686922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847120913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741690753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955801620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138382223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2127360320"/>
                    </a:ext>
                  </a:extLst>
                </a:gridCol>
              </a:tblGrid>
              <a:tr h="541746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816993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50EAC632-1893-E95C-6A65-F602F5AB2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739038"/>
              </p:ext>
            </p:extLst>
          </p:nvPr>
        </p:nvGraphicFramePr>
        <p:xfrm>
          <a:off x="2289345" y="5376588"/>
          <a:ext cx="4082855" cy="541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265">
                  <a:extLst>
                    <a:ext uri="{9D8B030D-6E8A-4147-A177-3AD203B41FA5}">
                      <a16:colId xmlns:a16="http://schemas.microsoft.com/office/drawing/2014/main" val="789144192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2073576483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1337255726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3389469003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3835707357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981653413"/>
                    </a:ext>
                  </a:extLst>
                </a:gridCol>
                <a:gridCol w="583265">
                  <a:extLst>
                    <a:ext uri="{9D8B030D-6E8A-4147-A177-3AD203B41FA5}">
                      <a16:colId xmlns:a16="http://schemas.microsoft.com/office/drawing/2014/main" val="4261558165"/>
                    </a:ext>
                  </a:extLst>
                </a:gridCol>
              </a:tblGrid>
              <a:tr h="541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594271"/>
                  </a:ext>
                </a:extLst>
              </a:tr>
            </a:tbl>
          </a:graphicData>
        </a:graphic>
      </p:graphicFrame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62286FE-B3EB-83B4-1F07-484F28B9F5C7}"/>
              </a:ext>
            </a:extLst>
          </p:cNvPr>
          <p:cNvCxnSpPr/>
          <p:nvPr/>
        </p:nvCxnSpPr>
        <p:spPr>
          <a:xfrm>
            <a:off x="1227259" y="5351952"/>
            <a:ext cx="5328592" cy="0"/>
          </a:xfrm>
          <a:prstGeom prst="line">
            <a:avLst/>
          </a:prstGeom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186CCC20-EA1D-1FDD-E2A1-CBB8E26D2471}"/>
              </a:ext>
            </a:extLst>
          </p:cNvPr>
          <p:cNvSpPr/>
          <p:nvPr/>
        </p:nvSpPr>
        <p:spPr>
          <a:xfrm>
            <a:off x="6372200" y="4689152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984C39-C222-A3E1-D173-A8218950CA08}"/>
              </a:ext>
            </a:extLst>
          </p:cNvPr>
          <p:cNvSpPr txBox="1"/>
          <p:nvPr/>
        </p:nvSpPr>
        <p:spPr>
          <a:xfrm>
            <a:off x="2858108" y="3806618"/>
            <a:ext cx="61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en-US" altLang="zh-CN" sz="1800" b="1" i="1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</a:t>
            </a:r>
            <a:r>
              <a:rPr lang="en-US" altLang="zh-CN" sz="1800" b="1" i="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-1</a:t>
            </a:r>
            <a:r>
              <a:rPr lang="en-US" altLang="zh-CN" sz="1800" b="1" i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endParaRPr lang="zh-CN" altLang="en-US" sz="1800" b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1FCC6B-40FD-A391-21BF-FBFF835B3E9C}"/>
              </a:ext>
            </a:extLst>
          </p:cNvPr>
          <p:cNvSpPr txBox="1"/>
          <p:nvPr/>
        </p:nvSpPr>
        <p:spPr>
          <a:xfrm>
            <a:off x="3441359" y="3806618"/>
            <a:ext cx="61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en-US" altLang="zh-CN" sz="1800" b="1" i="1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</a:t>
            </a:r>
            <a:r>
              <a:rPr lang="en-US" altLang="zh-CN" sz="1800" b="1" i="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-2</a:t>
            </a:r>
            <a:r>
              <a:rPr lang="en-US" altLang="zh-CN" sz="1800" b="1" i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endParaRPr lang="zh-CN" altLang="en-US" sz="1800" b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2C0A16-7825-A91A-059C-56AE7668ADD8}"/>
              </a:ext>
            </a:extLst>
          </p:cNvPr>
          <p:cNvSpPr txBox="1"/>
          <p:nvPr/>
        </p:nvSpPr>
        <p:spPr>
          <a:xfrm>
            <a:off x="4024610" y="3806618"/>
            <a:ext cx="61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…</a:t>
            </a:r>
            <a:endParaRPr lang="zh-CN" altLang="en-US" sz="1800" b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51213D-6E71-439D-9116-B13BCB703928}"/>
              </a:ext>
            </a:extLst>
          </p:cNvPr>
          <p:cNvSpPr txBox="1"/>
          <p:nvPr/>
        </p:nvSpPr>
        <p:spPr>
          <a:xfrm>
            <a:off x="4607861" y="3806618"/>
            <a:ext cx="61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FF0000"/>
                </a:solidFill>
                <a:cs typeface="Times New Roman" panose="02020603050405020304" pitchFamily="18" charset="0"/>
                <a:sym typeface="+mn-lt"/>
              </a:rPr>
              <a:t>…</a:t>
            </a:r>
            <a:endParaRPr lang="zh-CN" altLang="en-US" sz="1800" b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AE0959-EB15-C21A-FED3-B49E9AA9ADBA}"/>
              </a:ext>
            </a:extLst>
          </p:cNvPr>
          <p:cNvSpPr txBox="1"/>
          <p:nvPr/>
        </p:nvSpPr>
        <p:spPr>
          <a:xfrm>
            <a:off x="5191112" y="3806618"/>
            <a:ext cx="612000" cy="369332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en-US" altLang="zh-CN" sz="1800" b="1" i="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endParaRPr lang="zh-CN" altLang="en-US" sz="1800" b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097DBD-EBD5-DFC5-6CF6-B990BA416F6C}"/>
              </a:ext>
            </a:extLst>
          </p:cNvPr>
          <p:cNvSpPr txBox="1"/>
          <p:nvPr/>
        </p:nvSpPr>
        <p:spPr>
          <a:xfrm>
            <a:off x="5774364" y="3806618"/>
            <a:ext cx="61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en-US" altLang="zh-CN" sz="1800" b="1" i="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</a:t>
            </a:r>
            <a:r>
              <a:rPr lang="en-US" altLang="zh-CN" sz="1800" b="1" i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endParaRPr lang="zh-CN" altLang="en-US" sz="1800" b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52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/>
      <p:bldP spid="47" grpId="0" animBg="1"/>
      <p:bldP spid="2" grpId="0"/>
      <p:bldP spid="4" grpId="0"/>
      <p:bldP spid="5" grpId="0"/>
      <p:bldP spid="6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1BD13-55FE-3B23-36C3-47599EBF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2.1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zh-CN" altLang="en-US" sz="2800" dirty="0">
                <a:sym typeface="+mn-lt"/>
              </a:rPr>
              <a:t>字长</a:t>
            </a:r>
            <a:r>
              <a:rPr lang="en-US" altLang="zh-CN" sz="2800" dirty="0">
                <a:sym typeface="+mn-lt"/>
              </a:rPr>
              <a:t>8</a:t>
            </a:r>
            <a:r>
              <a:rPr lang="zh-CN" altLang="en-US" sz="2800" dirty="0">
                <a:sym typeface="+mn-lt"/>
              </a:rPr>
              <a:t>位带符号的表示</a:t>
            </a:r>
            <a:endParaRPr lang="zh-CN" altLang="en-US" sz="280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7740EF-2EFE-C47E-5FE0-5C15B80C0E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12C61A-5D06-28DB-B1EC-0494572319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8FAD51-4924-4E26-8EE5-0F0F7972BA2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3A48B1-7521-F369-FD62-380ADE841F5C}"/>
              </a:ext>
            </a:extLst>
          </p:cNvPr>
          <p:cNvSpPr txBox="1"/>
          <p:nvPr/>
        </p:nvSpPr>
        <p:spPr>
          <a:xfrm>
            <a:off x="755576" y="1916832"/>
            <a:ext cx="2520000" cy="43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X=+1010110.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E1AF37AB-6F12-CF0A-F7F7-7126BE280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3045859"/>
            <a:ext cx="25200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Y= - 1101001.</a:t>
            </a:r>
          </a:p>
        </p:txBody>
      </p:sp>
      <p:sp>
        <p:nvSpPr>
          <p:cNvPr id="21" name="Text Box 14">
            <a:extLst>
              <a:ext uri="{FF2B5EF4-FFF2-40B4-BE49-F238E27FC236}">
                <a16:creationId xmlns:a16="http://schemas.microsoft.com/office/drawing/2014/main" id="{28CFB3DC-BDCE-A3D3-5F41-F69B402D8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174886"/>
            <a:ext cx="25200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X=+0.11011</a:t>
            </a:r>
          </a:p>
        </p:txBody>
      </p:sp>
      <p:sp>
        <p:nvSpPr>
          <p:cNvPr id="22" name="Text Box 15">
            <a:extLst>
              <a:ext uri="{FF2B5EF4-FFF2-40B4-BE49-F238E27FC236}">
                <a16:creationId xmlns:a16="http://schemas.microsoft.com/office/drawing/2014/main" id="{06847A1F-B3FD-1264-73E6-F90B180EE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5303912"/>
            <a:ext cx="25200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Y=-0.10101</a:t>
            </a: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EA65748-8738-018D-C72F-BF0F6EB21E09}"/>
              </a:ext>
            </a:extLst>
          </p:cNvPr>
          <p:cNvSpPr/>
          <p:nvPr/>
        </p:nvSpPr>
        <p:spPr>
          <a:xfrm>
            <a:off x="3131840" y="1988840"/>
            <a:ext cx="792088" cy="288032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90FFF111-F897-7EB1-10DE-C5054B8C39EE}"/>
              </a:ext>
            </a:extLst>
          </p:cNvPr>
          <p:cNvSpPr/>
          <p:nvPr/>
        </p:nvSpPr>
        <p:spPr>
          <a:xfrm>
            <a:off x="3131840" y="3116965"/>
            <a:ext cx="792088" cy="288032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19DC271A-8721-314E-BD6D-9E6DC46CFFD4}"/>
              </a:ext>
            </a:extLst>
          </p:cNvPr>
          <p:cNvSpPr/>
          <p:nvPr/>
        </p:nvSpPr>
        <p:spPr>
          <a:xfrm>
            <a:off x="3131840" y="4245090"/>
            <a:ext cx="792088" cy="288032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2BEF896F-BC76-A03E-449B-8264F0F9CAD1}"/>
              </a:ext>
            </a:extLst>
          </p:cNvPr>
          <p:cNvSpPr/>
          <p:nvPr/>
        </p:nvSpPr>
        <p:spPr>
          <a:xfrm>
            <a:off x="3131840" y="5373216"/>
            <a:ext cx="792088" cy="288032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146702A1-6F7F-7174-E09F-E2952FFE0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867867"/>
              </p:ext>
            </p:extLst>
          </p:nvPr>
        </p:nvGraphicFramePr>
        <p:xfrm>
          <a:off x="3995936" y="1412776"/>
          <a:ext cx="3852432" cy="95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36">
                  <a:extLst>
                    <a:ext uri="{9D8B030D-6E8A-4147-A177-3AD203B41FA5}">
                      <a16:colId xmlns:a16="http://schemas.microsoft.com/office/drawing/2014/main" val="4013710175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3863773147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3754425436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930503574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2464992752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872113502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819294673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674511981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3399268051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501461116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4081597201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2505522891"/>
                    </a:ext>
                  </a:extLst>
                </a:gridCol>
              </a:tblGrid>
              <a:tr h="479168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708898"/>
                  </a:ext>
                </a:extLst>
              </a:tr>
              <a:tr h="479168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纯整数</a:t>
                      </a: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426957"/>
                  </a:ext>
                </a:extLst>
              </a:tr>
            </a:tbl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C9F8155B-C862-18FA-5F2E-997597D76356}"/>
              </a:ext>
            </a:extLst>
          </p:cNvPr>
          <p:cNvSpPr txBox="1"/>
          <p:nvPr/>
        </p:nvSpPr>
        <p:spPr>
          <a:xfrm>
            <a:off x="5310542" y="1974277"/>
            <a:ext cx="288000" cy="31892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63412D6C-61C8-2B2F-5E44-12C94B5A0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63044"/>
              </p:ext>
            </p:extLst>
          </p:nvPr>
        </p:nvGraphicFramePr>
        <p:xfrm>
          <a:off x="3995936" y="2564904"/>
          <a:ext cx="3852432" cy="95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36">
                  <a:extLst>
                    <a:ext uri="{9D8B030D-6E8A-4147-A177-3AD203B41FA5}">
                      <a16:colId xmlns:a16="http://schemas.microsoft.com/office/drawing/2014/main" val="4013710175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3863773147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3754425436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930503574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2464992752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872113502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819294673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674511981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3399268051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501461116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4081597201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2505522891"/>
                    </a:ext>
                  </a:extLst>
                </a:gridCol>
              </a:tblGrid>
              <a:tr h="479168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708898"/>
                  </a:ext>
                </a:extLst>
              </a:tr>
              <a:tr h="479168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纯整数</a:t>
                      </a: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426957"/>
                  </a:ext>
                </a:extLst>
              </a:tr>
            </a:tbl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:a16="http://schemas.microsoft.com/office/drawing/2014/main" id="{CF0DE3D3-4417-558C-AD0D-311D43C3CB7C}"/>
              </a:ext>
            </a:extLst>
          </p:cNvPr>
          <p:cNvSpPr txBox="1"/>
          <p:nvPr/>
        </p:nvSpPr>
        <p:spPr>
          <a:xfrm>
            <a:off x="5310542" y="3130516"/>
            <a:ext cx="288000" cy="31892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79936F9-B784-907E-EBC3-022030813159}"/>
              </a:ext>
            </a:extLst>
          </p:cNvPr>
          <p:cNvSpPr txBox="1"/>
          <p:nvPr/>
        </p:nvSpPr>
        <p:spPr>
          <a:xfrm>
            <a:off x="7956376" y="3068960"/>
            <a:ext cx="792000" cy="380480"/>
          </a:xfrm>
          <a:prstGeom prst="rect">
            <a:avLst/>
          </a:prstGeom>
          <a:noFill/>
        </p:spPr>
        <p:txBody>
          <a:bodyPr wrap="square" lIns="0" tIns="36000" rIns="0" bIns="3600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原码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654811B7-7CEA-C752-F856-010B96528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576788"/>
              </p:ext>
            </p:extLst>
          </p:nvPr>
        </p:nvGraphicFramePr>
        <p:xfrm>
          <a:off x="4012265" y="3871474"/>
          <a:ext cx="3852432" cy="95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36">
                  <a:extLst>
                    <a:ext uri="{9D8B030D-6E8A-4147-A177-3AD203B41FA5}">
                      <a16:colId xmlns:a16="http://schemas.microsoft.com/office/drawing/2014/main" val="4013710175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3863773147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3754425436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930503574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2464992752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872113502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819294673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674511981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3399268051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501461116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4081597201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2505522891"/>
                    </a:ext>
                  </a:extLst>
                </a:gridCol>
              </a:tblGrid>
              <a:tr h="479168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708898"/>
                  </a:ext>
                </a:extLst>
              </a:tr>
              <a:tr h="479168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纯小数</a:t>
                      </a: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426957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8C858AC1-FF79-9622-1DDD-A7FD310AFE51}"/>
              </a:ext>
            </a:extLst>
          </p:cNvPr>
          <p:cNvSpPr txBox="1"/>
          <p:nvPr/>
        </p:nvSpPr>
        <p:spPr>
          <a:xfrm>
            <a:off x="5326871" y="4424517"/>
            <a:ext cx="288000" cy="31892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BBFCD7F-651D-1710-8ADB-AC613DD979D8}"/>
              </a:ext>
            </a:extLst>
          </p:cNvPr>
          <p:cNvSpPr txBox="1"/>
          <p:nvPr/>
        </p:nvSpPr>
        <p:spPr>
          <a:xfrm>
            <a:off x="7972705" y="4375530"/>
            <a:ext cx="792000" cy="380480"/>
          </a:xfrm>
          <a:prstGeom prst="rect">
            <a:avLst/>
          </a:prstGeom>
          <a:noFill/>
        </p:spPr>
        <p:txBody>
          <a:bodyPr wrap="square" lIns="0" tIns="36000" rIns="0" bIns="3600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原码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B344782-6CFF-CF18-5A00-A45CD88257BD}"/>
              </a:ext>
            </a:extLst>
          </p:cNvPr>
          <p:cNvSpPr/>
          <p:nvPr/>
        </p:nvSpPr>
        <p:spPr>
          <a:xfrm>
            <a:off x="7848376" y="234888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12652762-DF39-F187-78EF-F623FA083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59514"/>
              </p:ext>
            </p:extLst>
          </p:nvPr>
        </p:nvGraphicFramePr>
        <p:xfrm>
          <a:off x="4012265" y="4967923"/>
          <a:ext cx="3852432" cy="95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36">
                  <a:extLst>
                    <a:ext uri="{9D8B030D-6E8A-4147-A177-3AD203B41FA5}">
                      <a16:colId xmlns:a16="http://schemas.microsoft.com/office/drawing/2014/main" val="4013710175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3863773147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3754425436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930503574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2464992752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872113502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819294673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674511981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3399268051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501461116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4081597201"/>
                    </a:ext>
                  </a:extLst>
                </a:gridCol>
                <a:gridCol w="321036">
                  <a:extLst>
                    <a:ext uri="{9D8B030D-6E8A-4147-A177-3AD203B41FA5}">
                      <a16:colId xmlns:a16="http://schemas.microsoft.com/office/drawing/2014/main" val="2505522891"/>
                    </a:ext>
                  </a:extLst>
                </a:gridCol>
              </a:tblGrid>
              <a:tr h="479168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708898"/>
                  </a:ext>
                </a:extLst>
              </a:tr>
              <a:tr h="479168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纯小数</a:t>
                      </a: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426957"/>
                  </a:ext>
                </a:extLst>
              </a:tr>
            </a:tbl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11D7FBE2-A53A-C0E2-700C-5A0F1F9CEB8B}"/>
              </a:ext>
            </a:extLst>
          </p:cNvPr>
          <p:cNvSpPr txBox="1"/>
          <p:nvPr/>
        </p:nvSpPr>
        <p:spPr>
          <a:xfrm>
            <a:off x="5326871" y="5520966"/>
            <a:ext cx="288000" cy="31892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92B76F6-BDEF-AD30-DCBE-2D45F4BFE706}"/>
              </a:ext>
            </a:extLst>
          </p:cNvPr>
          <p:cNvSpPr txBox="1"/>
          <p:nvPr/>
        </p:nvSpPr>
        <p:spPr>
          <a:xfrm>
            <a:off x="7972705" y="5471979"/>
            <a:ext cx="792000" cy="380480"/>
          </a:xfrm>
          <a:prstGeom prst="rect">
            <a:avLst/>
          </a:prstGeom>
          <a:noFill/>
        </p:spPr>
        <p:txBody>
          <a:bodyPr wrap="square" lIns="0" tIns="36000" rIns="0" bIns="3600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原码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F067CD65-118D-216C-10D1-96D20802FEAC}"/>
              </a:ext>
            </a:extLst>
          </p:cNvPr>
          <p:cNvSpPr/>
          <p:nvPr/>
        </p:nvSpPr>
        <p:spPr>
          <a:xfrm>
            <a:off x="7828689" y="346501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09C4B21-DA78-394C-D027-6395B657C927}"/>
              </a:ext>
            </a:extLst>
          </p:cNvPr>
          <p:cNvSpPr/>
          <p:nvPr/>
        </p:nvSpPr>
        <p:spPr>
          <a:xfrm>
            <a:off x="5563783" y="476116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5AB31BC6-113D-297A-6EB5-1A50A5B63C1F}"/>
              </a:ext>
            </a:extLst>
          </p:cNvPr>
          <p:cNvSpPr/>
          <p:nvPr/>
        </p:nvSpPr>
        <p:spPr>
          <a:xfrm>
            <a:off x="5560449" y="5863052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4572204-929F-BF13-5DFD-71C12B9D7D1A}"/>
              </a:ext>
            </a:extLst>
          </p:cNvPr>
          <p:cNvSpPr txBox="1"/>
          <p:nvPr/>
        </p:nvSpPr>
        <p:spPr>
          <a:xfrm>
            <a:off x="5629134" y="1974277"/>
            <a:ext cx="288000" cy="31892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F4D0B47-E767-0AD0-65B9-03FC925BA1BB}"/>
              </a:ext>
            </a:extLst>
          </p:cNvPr>
          <p:cNvSpPr txBox="1"/>
          <p:nvPr/>
        </p:nvSpPr>
        <p:spPr>
          <a:xfrm>
            <a:off x="5947726" y="1974277"/>
            <a:ext cx="288000" cy="31892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7484FAF-7382-E1B2-FEB8-0F9E6ED0C862}"/>
              </a:ext>
            </a:extLst>
          </p:cNvPr>
          <p:cNvSpPr txBox="1"/>
          <p:nvPr/>
        </p:nvSpPr>
        <p:spPr>
          <a:xfrm>
            <a:off x="6266318" y="1974277"/>
            <a:ext cx="288000" cy="31892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931355C-C5B8-FD9A-7EDE-5ED1063B75DF}"/>
              </a:ext>
            </a:extLst>
          </p:cNvPr>
          <p:cNvSpPr txBox="1"/>
          <p:nvPr/>
        </p:nvSpPr>
        <p:spPr>
          <a:xfrm>
            <a:off x="6584910" y="1974277"/>
            <a:ext cx="288000" cy="31892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A470802-613F-691B-8790-2E1F1D12A970}"/>
              </a:ext>
            </a:extLst>
          </p:cNvPr>
          <p:cNvSpPr txBox="1"/>
          <p:nvPr/>
        </p:nvSpPr>
        <p:spPr>
          <a:xfrm>
            <a:off x="6903502" y="1974277"/>
            <a:ext cx="288000" cy="31892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4A39000-FDEA-611D-EB63-D1425ED2FB20}"/>
              </a:ext>
            </a:extLst>
          </p:cNvPr>
          <p:cNvSpPr txBox="1"/>
          <p:nvPr/>
        </p:nvSpPr>
        <p:spPr>
          <a:xfrm>
            <a:off x="7222094" y="1974277"/>
            <a:ext cx="288000" cy="31892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B744F75-2FC4-7897-1FC4-00569B2F9579}"/>
              </a:ext>
            </a:extLst>
          </p:cNvPr>
          <p:cNvSpPr txBox="1"/>
          <p:nvPr/>
        </p:nvSpPr>
        <p:spPr>
          <a:xfrm>
            <a:off x="7540689" y="1974277"/>
            <a:ext cx="288000" cy="31892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109EFC2-1B07-0FA6-73BC-FA5CD531FA6A}"/>
              </a:ext>
            </a:extLst>
          </p:cNvPr>
          <p:cNvSpPr txBox="1"/>
          <p:nvPr/>
        </p:nvSpPr>
        <p:spPr>
          <a:xfrm>
            <a:off x="5626802" y="3130516"/>
            <a:ext cx="288000" cy="31892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0A823E6-45B1-819E-CC4C-972CD44B0391}"/>
              </a:ext>
            </a:extLst>
          </p:cNvPr>
          <p:cNvSpPr txBox="1"/>
          <p:nvPr/>
        </p:nvSpPr>
        <p:spPr>
          <a:xfrm>
            <a:off x="5943062" y="3130516"/>
            <a:ext cx="288000" cy="31892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F683698-5DEC-9A2F-8B30-F011EF54DFA1}"/>
              </a:ext>
            </a:extLst>
          </p:cNvPr>
          <p:cNvSpPr txBox="1"/>
          <p:nvPr/>
        </p:nvSpPr>
        <p:spPr>
          <a:xfrm>
            <a:off x="6259322" y="3130516"/>
            <a:ext cx="288000" cy="31892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985E797-ECE8-9A1B-F14A-836A1AF220E8}"/>
              </a:ext>
            </a:extLst>
          </p:cNvPr>
          <p:cNvSpPr txBox="1"/>
          <p:nvPr/>
        </p:nvSpPr>
        <p:spPr>
          <a:xfrm>
            <a:off x="6575582" y="3130516"/>
            <a:ext cx="288000" cy="31892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6A72064-2474-A6E0-F835-54D87EADEB61}"/>
              </a:ext>
            </a:extLst>
          </p:cNvPr>
          <p:cNvSpPr txBox="1"/>
          <p:nvPr/>
        </p:nvSpPr>
        <p:spPr>
          <a:xfrm>
            <a:off x="6891842" y="3130516"/>
            <a:ext cx="288000" cy="31892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D7C523F-9536-BF99-B8D3-479D89FD1257}"/>
              </a:ext>
            </a:extLst>
          </p:cNvPr>
          <p:cNvSpPr txBox="1"/>
          <p:nvPr/>
        </p:nvSpPr>
        <p:spPr>
          <a:xfrm>
            <a:off x="7208102" y="3130516"/>
            <a:ext cx="288000" cy="31892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AA6E0EB-F7BB-4755-AB81-D2E83F8C591E}"/>
              </a:ext>
            </a:extLst>
          </p:cNvPr>
          <p:cNvSpPr txBox="1"/>
          <p:nvPr/>
        </p:nvSpPr>
        <p:spPr>
          <a:xfrm>
            <a:off x="7524360" y="3130516"/>
            <a:ext cx="288000" cy="31892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09BC3C3-8E5E-712D-8DAB-A5BC017CE6CE}"/>
              </a:ext>
            </a:extLst>
          </p:cNvPr>
          <p:cNvSpPr txBox="1"/>
          <p:nvPr/>
        </p:nvSpPr>
        <p:spPr>
          <a:xfrm>
            <a:off x="5645476" y="4424517"/>
            <a:ext cx="288000" cy="31892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B77BE96-CB40-A071-95A5-3DCF3F8615FD}"/>
              </a:ext>
            </a:extLst>
          </p:cNvPr>
          <p:cNvSpPr txBox="1"/>
          <p:nvPr/>
        </p:nvSpPr>
        <p:spPr>
          <a:xfrm>
            <a:off x="5964081" y="4424517"/>
            <a:ext cx="288000" cy="31892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C539A5D-2F44-A107-E130-52C6EDA8F36D}"/>
              </a:ext>
            </a:extLst>
          </p:cNvPr>
          <p:cNvSpPr txBox="1"/>
          <p:nvPr/>
        </p:nvSpPr>
        <p:spPr>
          <a:xfrm>
            <a:off x="6282686" y="4424517"/>
            <a:ext cx="288000" cy="31892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9F0DECC-2D82-C4C4-37EB-0460A2C060E8}"/>
              </a:ext>
            </a:extLst>
          </p:cNvPr>
          <p:cNvSpPr txBox="1"/>
          <p:nvPr/>
        </p:nvSpPr>
        <p:spPr>
          <a:xfrm>
            <a:off x="6601291" y="4424517"/>
            <a:ext cx="288000" cy="31892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F85FDF4-EA99-B4CB-8C6C-D97A74584C4E}"/>
              </a:ext>
            </a:extLst>
          </p:cNvPr>
          <p:cNvSpPr txBox="1"/>
          <p:nvPr/>
        </p:nvSpPr>
        <p:spPr>
          <a:xfrm>
            <a:off x="6919896" y="4424517"/>
            <a:ext cx="288000" cy="31892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3A1A87B-A0E2-84C4-CE74-0CE843C05F73}"/>
              </a:ext>
            </a:extLst>
          </p:cNvPr>
          <p:cNvSpPr txBox="1"/>
          <p:nvPr/>
        </p:nvSpPr>
        <p:spPr>
          <a:xfrm>
            <a:off x="7238501" y="4424517"/>
            <a:ext cx="288000" cy="31892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C5626BB-72BE-83DB-507D-EEC749771A88}"/>
              </a:ext>
            </a:extLst>
          </p:cNvPr>
          <p:cNvSpPr txBox="1"/>
          <p:nvPr/>
        </p:nvSpPr>
        <p:spPr>
          <a:xfrm>
            <a:off x="7557106" y="4424517"/>
            <a:ext cx="288000" cy="31892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1E74420-6B00-D7A5-3F9A-6CB034BC9538}"/>
              </a:ext>
            </a:extLst>
          </p:cNvPr>
          <p:cNvSpPr txBox="1"/>
          <p:nvPr/>
        </p:nvSpPr>
        <p:spPr>
          <a:xfrm>
            <a:off x="5652120" y="5520966"/>
            <a:ext cx="288000" cy="31892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A6A96B1-2653-FC90-569F-8C833442210F}"/>
              </a:ext>
            </a:extLst>
          </p:cNvPr>
          <p:cNvSpPr txBox="1"/>
          <p:nvPr/>
        </p:nvSpPr>
        <p:spPr>
          <a:xfrm>
            <a:off x="5970725" y="5520966"/>
            <a:ext cx="288000" cy="31892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BF0CB46-4BEE-7699-C6F8-9AA49E178212}"/>
              </a:ext>
            </a:extLst>
          </p:cNvPr>
          <p:cNvSpPr txBox="1"/>
          <p:nvPr/>
        </p:nvSpPr>
        <p:spPr>
          <a:xfrm>
            <a:off x="6289330" y="5520966"/>
            <a:ext cx="288000" cy="31892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7BA5978-6395-36A4-CD95-9D293ADE4B40}"/>
              </a:ext>
            </a:extLst>
          </p:cNvPr>
          <p:cNvSpPr txBox="1"/>
          <p:nvPr/>
        </p:nvSpPr>
        <p:spPr>
          <a:xfrm>
            <a:off x="6607935" y="5520966"/>
            <a:ext cx="288000" cy="31892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AF39ED0-5C7D-E42E-396D-97C337ED760B}"/>
              </a:ext>
            </a:extLst>
          </p:cNvPr>
          <p:cNvSpPr txBox="1"/>
          <p:nvPr/>
        </p:nvSpPr>
        <p:spPr>
          <a:xfrm>
            <a:off x="6926540" y="5520966"/>
            <a:ext cx="288000" cy="31892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65C4FFC-B32F-46ED-0708-8C6A16483CC7}"/>
              </a:ext>
            </a:extLst>
          </p:cNvPr>
          <p:cNvSpPr txBox="1"/>
          <p:nvPr/>
        </p:nvSpPr>
        <p:spPr>
          <a:xfrm>
            <a:off x="7245145" y="5520966"/>
            <a:ext cx="288000" cy="31892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3C2CA7C-8A77-8466-224D-4174139A5A42}"/>
              </a:ext>
            </a:extLst>
          </p:cNvPr>
          <p:cNvSpPr txBox="1"/>
          <p:nvPr/>
        </p:nvSpPr>
        <p:spPr>
          <a:xfrm>
            <a:off x="7563750" y="5520966"/>
            <a:ext cx="288000" cy="31892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9E734A-54B7-5B86-3E1F-B9DFC0FD1B3D}"/>
              </a:ext>
            </a:extLst>
          </p:cNvPr>
          <p:cNvSpPr txBox="1"/>
          <p:nvPr/>
        </p:nvSpPr>
        <p:spPr>
          <a:xfrm>
            <a:off x="7956376" y="1916832"/>
            <a:ext cx="792000" cy="380480"/>
          </a:xfrm>
          <a:prstGeom prst="rect">
            <a:avLst/>
          </a:prstGeom>
          <a:noFill/>
        </p:spPr>
        <p:txBody>
          <a:bodyPr wrap="square" lIns="0" tIns="36000" rIns="0" bIns="3600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原码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0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0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"/>
                            </p:stCondLst>
                            <p:childTnLst>
                              <p:par>
                                <p:cTn id="1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000"/>
                            </p:stCondLst>
                            <p:childTnLst>
                              <p:par>
                                <p:cTn id="2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3000"/>
                            </p:stCondLst>
                            <p:childTnLst>
                              <p:par>
                                <p:cTn id="2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7" grpId="0"/>
      <p:bldP spid="39" grpId="0"/>
      <p:bldP spid="41" grpId="0"/>
      <p:bldP spid="43" grpId="0"/>
      <p:bldP spid="44" grpId="0"/>
      <p:bldP spid="45" grpId="0" animBg="1"/>
      <p:bldP spid="47" grpId="0"/>
      <p:bldP spid="48" grpId="0"/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17163CB-689D-9E3E-6787-C79A6452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如何理解定点表示方法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B21461F-FB57-2812-4ADE-C5B3021498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114022"/>
              </p:ext>
            </p:extLst>
          </p:nvPr>
        </p:nvGraphicFramePr>
        <p:xfrm>
          <a:off x="855663" y="1916113"/>
          <a:ext cx="7677150" cy="4033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03CE0CC-91B4-CD27-92F4-83FDB44D5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A98866-2009-3046-733E-4A7C8FE30B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31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A355F-8E57-3A50-BCCE-65BD8B496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浮点数的表示方法</a:t>
            </a: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11727224-D6DC-527F-243C-734C9ABD0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1F7056-4EDD-E165-3613-E4163EB8EB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66150" y="6376988"/>
            <a:ext cx="577850" cy="365125"/>
          </a:xfrm>
        </p:spPr>
        <p:txBody>
          <a:bodyPr/>
          <a:lstStyle/>
          <a:p>
            <a:pPr>
              <a:defRPr/>
            </a:pPr>
            <a:fld id="{515D4936-8522-4985-AE99-9920CBA1F7F4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62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DCD7F29-AD34-4D00-B4D7-AB6E5688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52B93C74-5B15-142C-D635-FE1A6CFD1A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775668"/>
              </p:ext>
            </p:extLst>
          </p:nvPr>
        </p:nvGraphicFramePr>
        <p:xfrm>
          <a:off x="855663" y="1196752"/>
          <a:ext cx="7677150" cy="4896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CE5B34D-46B7-4C9A-A041-91498F51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C1682182-B65B-4FD2-8C32-EFBF770E7CAE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8539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R</a:t>
            </a:r>
            <a:r>
              <a:rPr lang="zh-CN" altLang="en-US" dirty="0">
                <a:sym typeface="+mn-lt"/>
              </a:rPr>
              <a:t>进制数的浮点表示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66850" y="1916113"/>
            <a:ext cx="7677150" cy="4176712"/>
          </a:xfrm>
        </p:spPr>
        <p:txBody>
          <a:bodyPr/>
          <a:lstStyle/>
          <a:p>
            <a:pPr lvl="1"/>
            <a:endParaRPr lang="en-US" altLang="zh-CN" dirty="0">
              <a:sym typeface="+mn-lt"/>
            </a:endParaRPr>
          </a:p>
          <a:p>
            <a:pPr lvl="1"/>
            <a:endParaRPr lang="en-US" altLang="zh-CN" dirty="0">
              <a:sym typeface="+mn-lt"/>
            </a:endParaRPr>
          </a:p>
          <a:p>
            <a:pPr lvl="1"/>
            <a:endParaRPr lang="en-US" altLang="zh-CN" dirty="0">
              <a:sym typeface="+mn-lt"/>
            </a:endParaRPr>
          </a:p>
        </p:txBody>
      </p:sp>
      <p:sp>
        <p:nvSpPr>
          <p:cNvPr id="17414" name="AutoShape 4"/>
          <p:cNvSpPr>
            <a:spLocks noChangeArrowheads="1"/>
          </p:cNvSpPr>
          <p:nvPr/>
        </p:nvSpPr>
        <p:spPr bwMode="auto">
          <a:xfrm>
            <a:off x="4860152" y="2997064"/>
            <a:ext cx="1080000" cy="1008000"/>
          </a:xfrm>
          <a:prstGeom prst="accentBorderCallout1">
            <a:avLst>
              <a:gd name="adj1" fmla="val 22711"/>
              <a:gd name="adj2" fmla="val -6893"/>
              <a:gd name="adj3" fmla="val -36350"/>
              <a:gd name="adj4" fmla="val -42854"/>
            </a:avLst>
          </a:prstGeom>
          <a:solidFill>
            <a:schemeClr val="accent6">
              <a:lumMod val="40000"/>
              <a:lumOff val="60000"/>
            </a:schemeClr>
          </a:solidFill>
          <a:ln w="19050" cap="sq">
            <a:solidFill>
              <a:schemeClr val="accent6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lvl="0">
              <a:lnSpc>
                <a:spcPct val="150000"/>
              </a:lnSpc>
            </a:pPr>
            <a:r>
              <a:rPr kumimoji="1" lang="zh-CN" altLang="en-US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指数 </a:t>
            </a:r>
            <a:r>
              <a:rPr kumimoji="1" lang="en-US" altLang="zh-CN" b="1" i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e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整数</a:t>
            </a:r>
            <a:endParaRPr kumimoji="1" lang="en-US" altLang="zh-CN" b="1" i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7415" name="AutoShape 5"/>
          <p:cNvSpPr>
            <a:spLocks noChangeArrowheads="1"/>
          </p:cNvSpPr>
          <p:nvPr/>
        </p:nvSpPr>
        <p:spPr bwMode="auto">
          <a:xfrm>
            <a:off x="1547664" y="2997064"/>
            <a:ext cx="2016024" cy="1440000"/>
          </a:xfrm>
          <a:prstGeom prst="accentBorderCallout1">
            <a:avLst>
              <a:gd name="adj1" fmla="val 19291"/>
              <a:gd name="adj2" fmla="val 104015"/>
              <a:gd name="adj3" fmla="val -16552"/>
              <a:gd name="adj4" fmla="val 132421"/>
            </a:avLst>
          </a:prstGeom>
          <a:solidFill>
            <a:schemeClr val="accent6">
              <a:lumMod val="40000"/>
              <a:lumOff val="60000"/>
            </a:schemeClr>
          </a:solidFill>
          <a:ln w="19050" cap="sq" algn="ctr">
            <a:solidFill>
              <a:schemeClr val="accent6">
                <a:lumMod val="75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lvl="0">
              <a:lnSpc>
                <a:spcPct val="150000"/>
              </a:lnSpc>
            </a:pPr>
            <a:r>
              <a:rPr kumimoji="1" lang="zh-CN" altLang="en-US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基数 </a:t>
            </a:r>
            <a:r>
              <a:rPr kumimoji="1" lang="en-US" altLang="zh-CN" b="1" i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R</a:t>
            </a:r>
          </a:p>
          <a:p>
            <a:pPr lvl="0" algn="ctr">
              <a:lnSpc>
                <a:spcPct val="150000"/>
              </a:lnSpc>
            </a:pPr>
            <a:endParaRPr kumimoji="1" lang="zh-CN" altLang="en-US" b="1" i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7416" name="AutoShape 6"/>
          <p:cNvSpPr>
            <a:spLocks noChangeArrowheads="1"/>
          </p:cNvSpPr>
          <p:nvPr/>
        </p:nvSpPr>
        <p:spPr bwMode="auto">
          <a:xfrm>
            <a:off x="6588224" y="2997064"/>
            <a:ext cx="1080000" cy="1008000"/>
          </a:xfrm>
          <a:prstGeom prst="accentBorderCallout1">
            <a:avLst>
              <a:gd name="adj1" fmla="val 18570"/>
              <a:gd name="adj2" fmla="val -8333"/>
              <a:gd name="adj3" fmla="val -34011"/>
              <a:gd name="adj4" fmla="val -110832"/>
            </a:avLst>
          </a:prstGeom>
          <a:solidFill>
            <a:schemeClr val="accent6">
              <a:lumMod val="40000"/>
              <a:lumOff val="60000"/>
            </a:schemeClr>
          </a:solidFill>
          <a:ln w="19050" cap="sq">
            <a:solidFill>
              <a:schemeClr val="accent6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lvl="0">
              <a:lnSpc>
                <a:spcPct val="150000"/>
              </a:lnSpc>
            </a:pPr>
            <a:r>
              <a:rPr kumimoji="1" lang="zh-CN" altLang="en-US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尾数 </a:t>
            </a:r>
            <a:r>
              <a:rPr kumimoji="1" lang="en-US" altLang="zh-CN" b="1" i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M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纯小数</a:t>
            </a:r>
            <a:endParaRPr kumimoji="1" lang="zh-CN" altLang="en-US" b="1" i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4CCC322-478F-17C1-E7F1-E893232470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292753"/>
              </p:ext>
            </p:extLst>
          </p:nvPr>
        </p:nvGraphicFramePr>
        <p:xfrm>
          <a:off x="3094038" y="2276835"/>
          <a:ext cx="2316162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61760" imgH="203040" progId="Equation.DSMT4">
                  <p:embed/>
                </p:oleObj>
              </mc:Choice>
              <mc:Fallback>
                <p:oleObj name="Equation" r:id="rId3" imgW="761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4038" y="2276835"/>
                        <a:ext cx="2316162" cy="617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40EBC9C-E308-6620-294D-EDBDB41F2725}"/>
              </a:ext>
            </a:extLst>
          </p:cNvPr>
          <p:cNvSpPr txBox="1"/>
          <p:nvPr/>
        </p:nvSpPr>
        <p:spPr>
          <a:xfrm>
            <a:off x="1547664" y="3429000"/>
            <a:ext cx="1944216" cy="961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十进制数 </a:t>
            </a:r>
            <a:r>
              <a:rPr lang="en-US" altLang="zh-CN" i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R </a:t>
            </a: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= 10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二进制数 </a:t>
            </a:r>
            <a:r>
              <a:rPr lang="en-US" altLang="zh-CN" i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R </a:t>
            </a: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= 2</a:t>
            </a:r>
            <a:endParaRPr kumimoji="1" lang="en-US" altLang="zh-CN" b="1" i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CB5C3E-7DE4-64F2-1FA4-36EF695A5E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FA2480-7E27-590E-C213-CAB1DFEED3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  <p:bldP spid="17415" grpId="0" animBg="1"/>
      <p:bldP spid="17416" grpId="0" animBg="1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ym typeface="+mn-lt"/>
              </a:rPr>
              <a:t>          的表示方式很多，计算机中究竟采用哪种数据形式？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12841FB-5C47-B6C6-C806-1C3200D65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7FCFEA0-7EF5-D384-49D9-1EA112AB0E96}"/>
              </a:ext>
            </a:extLst>
          </p:cNvPr>
          <p:cNvSpPr/>
          <p:nvPr/>
        </p:nvSpPr>
        <p:spPr>
          <a:xfrm>
            <a:off x="855700" y="1936100"/>
            <a:ext cx="3587418" cy="1324800"/>
          </a:xfrm>
          <a:custGeom>
            <a:avLst/>
            <a:gdLst>
              <a:gd name="connsiteX0" fmla="*/ 0 w 3587418"/>
              <a:gd name="connsiteY0" fmla="*/ 0 h 1324800"/>
              <a:gd name="connsiteX1" fmla="*/ 3587418 w 3587418"/>
              <a:gd name="connsiteY1" fmla="*/ 0 h 1324800"/>
              <a:gd name="connsiteX2" fmla="*/ 3587418 w 3587418"/>
              <a:gd name="connsiteY2" fmla="*/ 1324800 h 1324800"/>
              <a:gd name="connsiteX3" fmla="*/ 0 w 3587418"/>
              <a:gd name="connsiteY3" fmla="*/ 1324800 h 1324800"/>
              <a:gd name="connsiteX4" fmla="*/ 0 w 3587418"/>
              <a:gd name="connsiteY4" fmla="*/ 0 h 132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7418" h="1324800">
                <a:moveTo>
                  <a:pt x="0" y="0"/>
                </a:moveTo>
                <a:lnTo>
                  <a:pt x="3587418" y="0"/>
                </a:lnTo>
                <a:lnTo>
                  <a:pt x="3587418" y="1324800"/>
                </a:lnTo>
                <a:lnTo>
                  <a:pt x="0" y="1324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97536" rIns="170688" bIns="9753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十进制数：</a:t>
            </a:r>
            <a:r>
              <a:rPr lang="en-US" altLang="zh-CN" sz="2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156.78</a:t>
            </a:r>
            <a:endPara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7CF78FD0-39B0-0276-1217-8542E44D77E8}"/>
              </a:ext>
            </a:extLst>
          </p:cNvPr>
          <p:cNvSpPr/>
          <p:nvPr/>
        </p:nvSpPr>
        <p:spPr>
          <a:xfrm>
            <a:off x="855700" y="3260900"/>
            <a:ext cx="3587418" cy="2020320"/>
          </a:xfrm>
          <a:custGeom>
            <a:avLst/>
            <a:gdLst>
              <a:gd name="connsiteX0" fmla="*/ 0 w 3587418"/>
              <a:gd name="connsiteY0" fmla="*/ 0 h 2020320"/>
              <a:gd name="connsiteX1" fmla="*/ 3587418 w 3587418"/>
              <a:gd name="connsiteY1" fmla="*/ 0 h 2020320"/>
              <a:gd name="connsiteX2" fmla="*/ 3587418 w 3587418"/>
              <a:gd name="connsiteY2" fmla="*/ 2020320 h 2020320"/>
              <a:gd name="connsiteX3" fmla="*/ 0 w 3587418"/>
              <a:gd name="connsiteY3" fmla="*/ 2020320 h 2020320"/>
              <a:gd name="connsiteX4" fmla="*/ 0 w 3587418"/>
              <a:gd name="connsiteY4" fmla="*/ 0 h 202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7418" h="2020320">
                <a:moveTo>
                  <a:pt x="0" y="0"/>
                </a:moveTo>
                <a:lnTo>
                  <a:pt x="3587418" y="0"/>
                </a:lnTo>
                <a:lnTo>
                  <a:pt x="3587418" y="2020320"/>
                </a:lnTo>
                <a:lnTo>
                  <a:pt x="0" y="20203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000" tIns="128016" rIns="72000" bIns="192024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None/>
            </a:pPr>
            <a:r>
              <a:rPr lang="en-US" altLang="zh-CN" sz="24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= 15.678 × 10</a:t>
            </a:r>
            <a:r>
              <a:rPr lang="en-US" altLang="zh-CN" sz="2400" b="1" kern="12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indent="-228600" algn="l" defTabSz="10668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altLang="zh-CN" sz="24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=</a:t>
            </a:r>
            <a:r>
              <a:rPr lang="en-US" altLang="zh-CN" sz="2400" b="1" kern="12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1.5678 × 10</a:t>
            </a:r>
            <a:r>
              <a:rPr lang="en-US" altLang="zh-CN" sz="2400" b="1" kern="12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</a:p>
          <a:p>
            <a:pPr marL="228600" lvl="1" indent="-228600" algn="l" defTabSz="10668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altLang="zh-CN" sz="24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= 0.15678 × 10</a:t>
            </a:r>
            <a:r>
              <a:rPr lang="en-US" altLang="zh-CN" sz="2400" b="1" kern="12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E08FBB3B-2D10-6E5F-4D0A-0FD8CFDB0287}"/>
              </a:ext>
            </a:extLst>
          </p:cNvPr>
          <p:cNvSpPr/>
          <p:nvPr/>
        </p:nvSpPr>
        <p:spPr>
          <a:xfrm>
            <a:off x="4945357" y="1936100"/>
            <a:ext cx="3587418" cy="1324800"/>
          </a:xfrm>
          <a:custGeom>
            <a:avLst/>
            <a:gdLst>
              <a:gd name="connsiteX0" fmla="*/ 0 w 3587418"/>
              <a:gd name="connsiteY0" fmla="*/ 0 h 1324800"/>
              <a:gd name="connsiteX1" fmla="*/ 3587418 w 3587418"/>
              <a:gd name="connsiteY1" fmla="*/ 0 h 1324800"/>
              <a:gd name="connsiteX2" fmla="*/ 3587418 w 3587418"/>
              <a:gd name="connsiteY2" fmla="*/ 1324800 h 1324800"/>
              <a:gd name="connsiteX3" fmla="*/ 0 w 3587418"/>
              <a:gd name="connsiteY3" fmla="*/ 1324800 h 1324800"/>
              <a:gd name="connsiteX4" fmla="*/ 0 w 3587418"/>
              <a:gd name="connsiteY4" fmla="*/ 0 h 132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7418" h="1324800">
                <a:moveTo>
                  <a:pt x="0" y="0"/>
                </a:moveTo>
                <a:lnTo>
                  <a:pt x="3587418" y="0"/>
                </a:lnTo>
                <a:lnTo>
                  <a:pt x="3587418" y="1324800"/>
                </a:lnTo>
                <a:lnTo>
                  <a:pt x="0" y="1324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hueOff val="-4725531"/>
              <a:satOff val="-7569"/>
              <a:lumOff val="784"/>
              <a:alphaOff val="0"/>
            </a:schemeClr>
          </a:lnRef>
          <a:fillRef idx="1">
            <a:schemeClr val="accent4">
              <a:hueOff val="-4725531"/>
              <a:satOff val="-7569"/>
              <a:lumOff val="784"/>
              <a:alphaOff val="0"/>
            </a:schemeClr>
          </a:fillRef>
          <a:effectRef idx="0">
            <a:schemeClr val="accent4">
              <a:hueOff val="-4725531"/>
              <a:satOff val="-7569"/>
              <a:lumOff val="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97536" rIns="170688" bIns="9753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zh-CN" altLang="en-US" sz="2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二进制数：</a:t>
            </a:r>
            <a:r>
              <a:rPr lang="en-US" altLang="zh-CN" sz="2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1011.1101</a:t>
            </a:r>
            <a:endParaRPr lang="zh-CN" alt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64FC2FB6-71C2-C446-7CE6-05243A452B81}"/>
              </a:ext>
            </a:extLst>
          </p:cNvPr>
          <p:cNvSpPr/>
          <p:nvPr/>
        </p:nvSpPr>
        <p:spPr>
          <a:xfrm>
            <a:off x="4945357" y="3260900"/>
            <a:ext cx="3587418" cy="2020320"/>
          </a:xfrm>
          <a:custGeom>
            <a:avLst/>
            <a:gdLst>
              <a:gd name="connsiteX0" fmla="*/ 0 w 3587418"/>
              <a:gd name="connsiteY0" fmla="*/ 0 h 2020320"/>
              <a:gd name="connsiteX1" fmla="*/ 3587418 w 3587418"/>
              <a:gd name="connsiteY1" fmla="*/ 0 h 2020320"/>
              <a:gd name="connsiteX2" fmla="*/ 3587418 w 3587418"/>
              <a:gd name="connsiteY2" fmla="*/ 2020320 h 2020320"/>
              <a:gd name="connsiteX3" fmla="*/ 0 w 3587418"/>
              <a:gd name="connsiteY3" fmla="*/ 2020320 h 2020320"/>
              <a:gd name="connsiteX4" fmla="*/ 0 w 3587418"/>
              <a:gd name="connsiteY4" fmla="*/ 0 h 202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7418" h="2020320">
                <a:moveTo>
                  <a:pt x="0" y="0"/>
                </a:moveTo>
                <a:lnTo>
                  <a:pt x="3587418" y="0"/>
                </a:lnTo>
                <a:lnTo>
                  <a:pt x="3587418" y="2020320"/>
                </a:lnTo>
                <a:lnTo>
                  <a:pt x="0" y="20203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tint val="40000"/>
              <a:alpha val="90000"/>
              <a:hueOff val="-4102677"/>
              <a:satOff val="-6812"/>
              <a:lumOff val="-151"/>
              <a:alphaOff val="0"/>
            </a:schemeClr>
          </a:lnRef>
          <a:fillRef idx="1">
            <a:schemeClr val="accent4">
              <a:tint val="40000"/>
              <a:alpha val="90000"/>
              <a:hueOff val="-4102677"/>
              <a:satOff val="-6812"/>
              <a:lumOff val="-151"/>
              <a:alphaOff val="0"/>
            </a:schemeClr>
          </a:fillRef>
          <a:effectRef idx="0">
            <a:schemeClr val="accent4">
              <a:tint val="40000"/>
              <a:alpha val="90000"/>
              <a:hueOff val="-4102677"/>
              <a:satOff val="-6812"/>
              <a:lumOff val="-151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000" tIns="128016" rIns="72000" bIns="192024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altLang="zh-CN" sz="24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= 0.10111101 × 2</a:t>
            </a:r>
            <a:r>
              <a:rPr lang="en-US" altLang="zh-CN" sz="2400" b="1" kern="12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+4</a:t>
            </a:r>
          </a:p>
          <a:p>
            <a:pPr marL="228600" lvl="1" indent="-228600" algn="l" defTabSz="10668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altLang="zh-CN" sz="24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= 0.0010111101 × 2</a:t>
            </a:r>
            <a:r>
              <a:rPr lang="en-US" altLang="zh-CN" sz="2400" b="1" kern="12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+6 </a:t>
            </a:r>
          </a:p>
          <a:p>
            <a:pPr marL="228600" lvl="1" indent="-228600" algn="l" defTabSz="10668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altLang="zh-CN" sz="24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= 1.0111101 × 2</a:t>
            </a:r>
            <a:r>
              <a:rPr lang="en-US" altLang="zh-CN" sz="2400" b="1" kern="12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+3 </a:t>
            </a:r>
            <a:endPara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C46C22-7C5A-AF16-4ABD-91B990519D43}"/>
              </a:ext>
            </a:extLst>
          </p:cNvPr>
          <p:cNvSpPr/>
          <p:nvPr/>
        </p:nvSpPr>
        <p:spPr>
          <a:xfrm>
            <a:off x="5292080" y="4653136"/>
            <a:ext cx="2880320" cy="504056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注: 上箭头 11">
            <a:extLst>
              <a:ext uri="{FF2B5EF4-FFF2-40B4-BE49-F238E27FC236}">
                <a16:creationId xmlns:a16="http://schemas.microsoft.com/office/drawing/2014/main" id="{EC82725A-94DF-050D-5F6E-1E24E5216740}"/>
              </a:ext>
            </a:extLst>
          </p:cNvPr>
          <p:cNvSpPr/>
          <p:nvPr/>
        </p:nvSpPr>
        <p:spPr>
          <a:xfrm>
            <a:off x="5652120" y="5229200"/>
            <a:ext cx="2232248" cy="720080"/>
          </a:xfrm>
          <a:prstGeom prst="upArrowCallou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规格化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1BE04E-7111-2EBB-2D10-1EA17CC21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DF369E-6F73-8D7E-9DD5-A9138F2183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C6EACD2-6ED1-20F0-6FCC-458B8E876F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878605"/>
              </p:ext>
            </p:extLst>
          </p:nvPr>
        </p:nvGraphicFramePr>
        <p:xfrm>
          <a:off x="1043608" y="620688"/>
          <a:ext cx="2016224" cy="537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16773" imgH="617422" progId="Equation.DSMT4">
                  <p:embed/>
                </p:oleObj>
              </mc:Choice>
              <mc:Fallback>
                <p:oleObj name="Equation" r:id="rId2" imgW="2316773" imgH="61742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3608" y="620688"/>
                        <a:ext cx="2016224" cy="537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512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uiExpand="1" build="p" animBg="1"/>
      <p:bldP spid="9" grpId="0" animBg="1"/>
      <p:bldP spid="10" grpId="0" uiExpand="1" build="p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1274522-3C5A-416C-AD58-AEAE7F610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数制的标识</a:t>
            </a:r>
            <a:endParaRPr lang="zh-CN" altLang="en-US" dirty="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4C28F32-E083-45BF-82A1-D2B55E5F10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常采用</a:t>
            </a:r>
            <a:r>
              <a:rPr lang="zh-CN" altLang="en-US" dirty="0">
                <a:solidFill>
                  <a:srgbClr val="FF0000"/>
                </a:solidFill>
              </a:rPr>
              <a:t>数字后加一个字母</a:t>
            </a:r>
            <a:r>
              <a:rPr lang="zh-CN" altLang="en-US" dirty="0"/>
              <a:t>来标识数制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</a:t>
            </a:r>
          </a:p>
          <a:p>
            <a:endParaRPr lang="zh-CN" altLang="en-US" dirty="0"/>
          </a:p>
        </p:txBody>
      </p:sp>
      <p:graphicFrame>
        <p:nvGraphicFramePr>
          <p:cNvPr id="18" name="Group 145">
            <a:extLst>
              <a:ext uri="{FF2B5EF4-FFF2-40B4-BE49-F238E27FC236}">
                <a16:creationId xmlns:a16="http://schemas.microsoft.com/office/drawing/2014/main" id="{EE4A0672-441F-4CAA-A638-613929653927}"/>
              </a:ext>
            </a:extLst>
          </p:cNvPr>
          <p:cNvGraphicFramePr>
            <a:graphicFrameLocks/>
          </p:cNvGraphicFramePr>
          <p:nvPr/>
        </p:nvGraphicFramePr>
        <p:xfrm>
          <a:off x="1043608" y="2772586"/>
          <a:ext cx="7272810" cy="2312597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454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9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39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进制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基数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数码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进位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标识字母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T="45708" marB="4570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39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十进制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0-9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逢十进一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D(</a:t>
                      </a:r>
                      <a:r>
                        <a:rPr kumimoji="1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或空</a:t>
                      </a: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T="45708" marB="45708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39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八进制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0-7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逢八进一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kumimoji="1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T="45708" marB="45708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39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0-1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逢二进一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T="45708" marB="45708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441"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十六进制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0-9 A-F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逢十六进一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T="45708" marB="45708" anchor="ctr" horzOverflow="overflow"/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algn="just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algn="just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algn="just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T="45708" marB="45708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页脚占位符 15"/>
          <p:cNvSpPr>
            <a:spLocks noGrp="1"/>
          </p:cNvSpPr>
          <p:nvPr>
            <p:ph type="ftr" sz="quarter" idx="3"/>
          </p:nvPr>
        </p:nvSpPr>
        <p:spPr>
          <a:xfrm>
            <a:off x="2232025" y="6376243"/>
            <a:ext cx="467995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80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B2289-E04E-9237-07C1-E87D5DD9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IEEE754</a:t>
            </a:r>
            <a:r>
              <a:rPr lang="zh-CN" altLang="en-US" dirty="0">
                <a:sym typeface="+mn-lt"/>
              </a:rPr>
              <a:t>标准</a:t>
            </a:r>
            <a:endParaRPr lang="zh-CN" altLang="en-US" dirty="0"/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722C21BD-9A64-F686-6748-9BCD276426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967603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C4EF36-4061-2D50-E9CE-FED9DD6315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8FAD51-4924-4E26-8EE5-0F0F7972BA2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D25B0-254D-15A3-4031-CDDFBD85D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18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539E7B4C-F455-864D-0865-C11EC9B38EBB}"/>
              </a:ext>
            </a:extLst>
          </p:cNvPr>
          <p:cNvSpPr/>
          <p:nvPr/>
        </p:nvSpPr>
        <p:spPr>
          <a:xfrm>
            <a:off x="855663" y="2302906"/>
            <a:ext cx="7677150" cy="1872000"/>
          </a:xfrm>
          <a:custGeom>
            <a:avLst/>
            <a:gdLst>
              <a:gd name="connsiteX0" fmla="*/ 0 w 7677150"/>
              <a:gd name="connsiteY0" fmla="*/ 0 h 1732500"/>
              <a:gd name="connsiteX1" fmla="*/ 7677150 w 7677150"/>
              <a:gd name="connsiteY1" fmla="*/ 0 h 1732500"/>
              <a:gd name="connsiteX2" fmla="*/ 7677150 w 7677150"/>
              <a:gd name="connsiteY2" fmla="*/ 1732500 h 1732500"/>
              <a:gd name="connsiteX3" fmla="*/ 0 w 7677150"/>
              <a:gd name="connsiteY3" fmla="*/ 1732500 h 1732500"/>
              <a:gd name="connsiteX4" fmla="*/ 0 w 7677150"/>
              <a:gd name="connsiteY4" fmla="*/ 0 h 173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7150" h="1732500">
                <a:moveTo>
                  <a:pt x="0" y="0"/>
                </a:moveTo>
                <a:lnTo>
                  <a:pt x="7677150" y="0"/>
                </a:lnTo>
                <a:lnTo>
                  <a:pt x="7677150" y="1732500"/>
                </a:lnTo>
                <a:lnTo>
                  <a:pt x="0" y="1732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5832" tIns="520700" rIns="595832" bIns="792000" numCol="1" spcCol="1270" anchor="t" anchorCtr="0">
            <a:noAutofit/>
          </a:bodyPr>
          <a:lstStyle/>
          <a:p>
            <a:pPr marL="0" lvl="1" algn="l" defTabSz="8890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规格化尾数的形式：</a:t>
            </a:r>
            <a:endParaRPr lang="en-US" altLang="zh-CN" sz="2000" b="1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DC71D879-29DF-1C19-BFAD-0EF44122ED63}"/>
              </a:ext>
            </a:extLst>
          </p:cNvPr>
          <p:cNvSpPr/>
          <p:nvPr/>
        </p:nvSpPr>
        <p:spPr>
          <a:xfrm>
            <a:off x="4039894" y="3163408"/>
            <a:ext cx="216024" cy="216024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IEEE754</a:t>
            </a:r>
            <a:r>
              <a:rPr lang="zh-CN" altLang="en-US" dirty="0">
                <a:sym typeface="+mn-lt"/>
              </a:rPr>
              <a:t>标准</a:t>
            </a:r>
            <a:r>
              <a:rPr lang="en-US" altLang="zh-CN" dirty="0">
                <a:sym typeface="+mn-lt"/>
              </a:rPr>
              <a:t>——</a:t>
            </a:r>
            <a:r>
              <a:rPr lang="zh-CN" altLang="en-US" dirty="0">
                <a:sym typeface="+mn-lt"/>
              </a:rPr>
              <a:t>规格化</a:t>
            </a: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9B4C9370-DA95-5A55-6EA3-6D28E1D6819C}"/>
              </a:ext>
            </a:extLst>
          </p:cNvPr>
          <p:cNvSpPr/>
          <p:nvPr/>
        </p:nvSpPr>
        <p:spPr>
          <a:xfrm>
            <a:off x="1239520" y="1933906"/>
            <a:ext cx="5724013" cy="738000"/>
          </a:xfrm>
          <a:custGeom>
            <a:avLst/>
            <a:gdLst>
              <a:gd name="connsiteX0" fmla="*/ 0 w 5724013"/>
              <a:gd name="connsiteY0" fmla="*/ 123002 h 738000"/>
              <a:gd name="connsiteX1" fmla="*/ 123002 w 5724013"/>
              <a:gd name="connsiteY1" fmla="*/ 0 h 738000"/>
              <a:gd name="connsiteX2" fmla="*/ 5601011 w 5724013"/>
              <a:gd name="connsiteY2" fmla="*/ 0 h 738000"/>
              <a:gd name="connsiteX3" fmla="*/ 5724013 w 5724013"/>
              <a:gd name="connsiteY3" fmla="*/ 123002 h 738000"/>
              <a:gd name="connsiteX4" fmla="*/ 5724013 w 5724013"/>
              <a:gd name="connsiteY4" fmla="*/ 614998 h 738000"/>
              <a:gd name="connsiteX5" fmla="*/ 5601011 w 5724013"/>
              <a:gd name="connsiteY5" fmla="*/ 738000 h 738000"/>
              <a:gd name="connsiteX6" fmla="*/ 123002 w 5724013"/>
              <a:gd name="connsiteY6" fmla="*/ 738000 h 738000"/>
              <a:gd name="connsiteX7" fmla="*/ 0 w 5724013"/>
              <a:gd name="connsiteY7" fmla="*/ 614998 h 738000"/>
              <a:gd name="connsiteX8" fmla="*/ 0 w 5724013"/>
              <a:gd name="connsiteY8" fmla="*/ 123002 h 73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24013" h="738000">
                <a:moveTo>
                  <a:pt x="0" y="123002"/>
                </a:moveTo>
                <a:cubicBezTo>
                  <a:pt x="0" y="55070"/>
                  <a:pt x="55070" y="0"/>
                  <a:pt x="123002" y="0"/>
                </a:cubicBezTo>
                <a:lnTo>
                  <a:pt x="5601011" y="0"/>
                </a:lnTo>
                <a:cubicBezTo>
                  <a:pt x="5668943" y="0"/>
                  <a:pt x="5724013" y="55070"/>
                  <a:pt x="5724013" y="123002"/>
                </a:cubicBezTo>
                <a:lnTo>
                  <a:pt x="5724013" y="614998"/>
                </a:lnTo>
                <a:cubicBezTo>
                  <a:pt x="5724013" y="682930"/>
                  <a:pt x="5668943" y="738000"/>
                  <a:pt x="5601011" y="738000"/>
                </a:cubicBezTo>
                <a:lnTo>
                  <a:pt x="123002" y="738000"/>
                </a:lnTo>
                <a:cubicBezTo>
                  <a:pt x="55070" y="738000"/>
                  <a:pt x="0" y="682930"/>
                  <a:pt x="0" y="614998"/>
                </a:cubicBezTo>
                <a:lnTo>
                  <a:pt x="0" y="1230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9151" tIns="36026" rIns="239151" bIns="36026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规格化：</a:t>
            </a:r>
            <a:r>
              <a:rPr lang="zh-CN" altLang="en-US" sz="2000" b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同一真值浮点数具有唯一的表示形式</a:t>
            </a:r>
            <a:endParaRPr lang="zh-CN" altLang="en-US" sz="20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B004978-F2C8-6775-7D63-4D4131024E9B}"/>
              </a:ext>
            </a:extLst>
          </p:cNvPr>
          <p:cNvSpPr/>
          <p:nvPr/>
        </p:nvSpPr>
        <p:spPr>
          <a:xfrm>
            <a:off x="855663" y="4797304"/>
            <a:ext cx="7677150" cy="1368000"/>
          </a:xfrm>
          <a:custGeom>
            <a:avLst/>
            <a:gdLst>
              <a:gd name="connsiteX0" fmla="*/ 0 w 7677150"/>
              <a:gd name="connsiteY0" fmla="*/ 0 h 1535625"/>
              <a:gd name="connsiteX1" fmla="*/ 7677150 w 7677150"/>
              <a:gd name="connsiteY1" fmla="*/ 0 h 1535625"/>
              <a:gd name="connsiteX2" fmla="*/ 7677150 w 7677150"/>
              <a:gd name="connsiteY2" fmla="*/ 1535625 h 1535625"/>
              <a:gd name="connsiteX3" fmla="*/ 0 w 7677150"/>
              <a:gd name="connsiteY3" fmla="*/ 1535625 h 1535625"/>
              <a:gd name="connsiteX4" fmla="*/ 0 w 7677150"/>
              <a:gd name="connsiteY4" fmla="*/ 0 h 153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7150" h="1535625">
                <a:moveTo>
                  <a:pt x="0" y="0"/>
                </a:moveTo>
                <a:lnTo>
                  <a:pt x="7677150" y="0"/>
                </a:lnTo>
                <a:lnTo>
                  <a:pt x="7677150" y="1535625"/>
                </a:lnTo>
                <a:lnTo>
                  <a:pt x="0" y="15356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3308557"/>
              <a:satOff val="-17770"/>
              <a:lumOff val="607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000" tIns="432000" rIns="595832" bIns="142240" numCol="1" spcCol="1270" anchor="t" anchorCtr="0">
            <a:noAutofit/>
          </a:bodyPr>
          <a:lstStyle/>
          <a:p>
            <a:pPr marL="0" lvl="1" algn="l" defTabSz="8890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尾数左移</a:t>
            </a:r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位（小数点右移</a:t>
            </a:r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位），同时阶码减</a:t>
            </a:r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000" b="1" kern="1200" dirty="0">
                <a:solidFill>
                  <a:srgbClr val="66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（左规）</a:t>
            </a:r>
            <a:endPara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lvl="1" algn="l" defTabSz="8890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尾数右移</a:t>
            </a:r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位（小数点左移</a:t>
            </a:r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位），同时阶码加</a:t>
            </a:r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000" b="1" kern="1200" dirty="0">
                <a:solidFill>
                  <a:srgbClr val="66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（右规）</a:t>
            </a:r>
            <a:endParaRPr lang="en-US" altLang="zh-CN" sz="2000" b="1" kern="1200" dirty="0">
              <a:solidFill>
                <a:srgbClr val="66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0660F2D-B275-E4BA-5526-4336E3E8B222}"/>
              </a:ext>
            </a:extLst>
          </p:cNvPr>
          <p:cNvSpPr/>
          <p:nvPr/>
        </p:nvSpPr>
        <p:spPr>
          <a:xfrm>
            <a:off x="1239520" y="4428304"/>
            <a:ext cx="5724013" cy="738000"/>
          </a:xfrm>
          <a:custGeom>
            <a:avLst/>
            <a:gdLst>
              <a:gd name="connsiteX0" fmla="*/ 0 w 5724013"/>
              <a:gd name="connsiteY0" fmla="*/ 123002 h 738000"/>
              <a:gd name="connsiteX1" fmla="*/ 123002 w 5724013"/>
              <a:gd name="connsiteY1" fmla="*/ 0 h 738000"/>
              <a:gd name="connsiteX2" fmla="*/ 5601011 w 5724013"/>
              <a:gd name="connsiteY2" fmla="*/ 0 h 738000"/>
              <a:gd name="connsiteX3" fmla="*/ 5724013 w 5724013"/>
              <a:gd name="connsiteY3" fmla="*/ 123002 h 738000"/>
              <a:gd name="connsiteX4" fmla="*/ 5724013 w 5724013"/>
              <a:gd name="connsiteY4" fmla="*/ 614998 h 738000"/>
              <a:gd name="connsiteX5" fmla="*/ 5601011 w 5724013"/>
              <a:gd name="connsiteY5" fmla="*/ 738000 h 738000"/>
              <a:gd name="connsiteX6" fmla="*/ 123002 w 5724013"/>
              <a:gd name="connsiteY6" fmla="*/ 738000 h 738000"/>
              <a:gd name="connsiteX7" fmla="*/ 0 w 5724013"/>
              <a:gd name="connsiteY7" fmla="*/ 614998 h 738000"/>
              <a:gd name="connsiteX8" fmla="*/ 0 w 5724013"/>
              <a:gd name="connsiteY8" fmla="*/ 123002 h 73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24013" h="738000">
                <a:moveTo>
                  <a:pt x="0" y="123002"/>
                </a:moveTo>
                <a:cubicBezTo>
                  <a:pt x="0" y="55070"/>
                  <a:pt x="55070" y="0"/>
                  <a:pt x="123002" y="0"/>
                </a:cubicBezTo>
                <a:lnTo>
                  <a:pt x="5601011" y="0"/>
                </a:lnTo>
                <a:cubicBezTo>
                  <a:pt x="5668943" y="0"/>
                  <a:pt x="5724013" y="55070"/>
                  <a:pt x="5724013" y="123002"/>
                </a:cubicBezTo>
                <a:lnTo>
                  <a:pt x="5724013" y="614998"/>
                </a:lnTo>
                <a:cubicBezTo>
                  <a:pt x="5724013" y="682930"/>
                  <a:pt x="5668943" y="738000"/>
                  <a:pt x="5601011" y="738000"/>
                </a:cubicBezTo>
                <a:lnTo>
                  <a:pt x="123002" y="738000"/>
                </a:lnTo>
                <a:cubicBezTo>
                  <a:pt x="55070" y="738000"/>
                  <a:pt x="0" y="682930"/>
                  <a:pt x="0" y="614998"/>
                </a:cubicBezTo>
                <a:lnTo>
                  <a:pt x="0" y="1230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9151" tIns="36026" rIns="239151" bIns="36026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规格化表示：</a:t>
            </a:r>
            <a:r>
              <a:rPr lang="zh-CN" altLang="en-US" sz="2000" b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当尾数不为 </a:t>
            </a:r>
            <a:r>
              <a:rPr lang="en-US" altLang="zh-CN" sz="2000" b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0C8634-C3FF-2451-2EFB-06E9E28D2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pSp>
        <p:nvGrpSpPr>
          <p:cNvPr id="9" name="Group 409">
            <a:extLst>
              <a:ext uri="{FF2B5EF4-FFF2-40B4-BE49-F238E27FC236}">
                <a16:creationId xmlns:a16="http://schemas.microsoft.com/office/drawing/2014/main" id="{958ED0F5-F7C3-B5FF-4A80-1262EBC6775B}"/>
              </a:ext>
            </a:extLst>
          </p:cNvPr>
          <p:cNvGrpSpPr>
            <a:grpSpLocks/>
          </p:cNvGrpSpPr>
          <p:nvPr/>
        </p:nvGrpSpPr>
        <p:grpSpPr bwMode="auto">
          <a:xfrm>
            <a:off x="4067944" y="2852936"/>
            <a:ext cx="1829619" cy="360362"/>
            <a:chOff x="3576" y="3312"/>
            <a:chExt cx="869" cy="227"/>
          </a:xfrm>
        </p:grpSpPr>
        <p:sp>
          <p:nvSpPr>
            <p:cNvPr id="37" name="Text Box 410">
              <a:extLst>
                <a:ext uri="{FF2B5EF4-FFF2-40B4-BE49-F238E27FC236}">
                  <a16:creationId xmlns:a16="http://schemas.microsoft.com/office/drawing/2014/main" id="{EF639539-12EB-3658-1A4F-AE145F222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3312"/>
              <a:ext cx="11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1.</a:t>
              </a:r>
            </a:p>
          </p:txBody>
        </p:sp>
        <p:sp>
          <p:nvSpPr>
            <p:cNvPr id="38" name="Text Box 411">
              <a:extLst>
                <a:ext uri="{FF2B5EF4-FFF2-40B4-BE49-F238E27FC236}">
                  <a16:creationId xmlns:a16="http://schemas.microsoft.com/office/drawing/2014/main" id="{FAA21CC1-1305-7695-010F-E6D900627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8000"/>
                  </a:solidFill>
                  <a:ea typeface="隶书" panose="02010509060101010101" pitchFamily="49" charset="-122"/>
                </a:rPr>
                <a:t>M</a:t>
              </a:r>
            </a:p>
          </p:txBody>
        </p:sp>
        <p:sp>
          <p:nvSpPr>
            <p:cNvPr id="39" name="Text Box 412">
              <a:extLst>
                <a:ext uri="{FF2B5EF4-FFF2-40B4-BE49-F238E27FC236}">
                  <a16:creationId xmlns:a16="http://schemas.microsoft.com/office/drawing/2014/main" id="{8D5AC0A4-AAC6-7911-6260-B6963651D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solidFill>
                    <a:srgbClr val="008000"/>
                  </a:solidFill>
                  <a:ea typeface="隶书" panose="02010509060101010101" pitchFamily="49" charset="-122"/>
                </a:rPr>
                <a:t>.</a:t>
              </a:r>
            </a:p>
          </p:txBody>
        </p:sp>
        <p:sp>
          <p:nvSpPr>
            <p:cNvPr id="40" name="Text Box 413">
              <a:extLst>
                <a:ext uri="{FF2B5EF4-FFF2-40B4-BE49-F238E27FC236}">
                  <a16:creationId xmlns:a16="http://schemas.microsoft.com/office/drawing/2014/main" id="{4EB5188A-8EFC-F288-AFEF-47505DFAD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solidFill>
                    <a:srgbClr val="008000"/>
                  </a:solidFill>
                  <a:ea typeface="隶书" panose="02010509060101010101" pitchFamily="49" charset="-122"/>
                </a:rPr>
                <a:t>.</a:t>
              </a:r>
            </a:p>
          </p:txBody>
        </p:sp>
        <p:sp>
          <p:nvSpPr>
            <p:cNvPr id="41" name="Text Box 414">
              <a:extLst>
                <a:ext uri="{FF2B5EF4-FFF2-40B4-BE49-F238E27FC236}">
                  <a16:creationId xmlns:a16="http://schemas.microsoft.com/office/drawing/2014/main" id="{4E5A27C8-D7F0-DBBC-C578-43F7C37BF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solidFill>
                    <a:srgbClr val="008000"/>
                  </a:solidFill>
                  <a:ea typeface="隶书" panose="02010509060101010101" pitchFamily="49" charset="-122"/>
                </a:rPr>
                <a:t>.</a:t>
              </a:r>
            </a:p>
          </p:txBody>
        </p:sp>
        <p:sp>
          <p:nvSpPr>
            <p:cNvPr id="42" name="Text Box 415">
              <a:extLst>
                <a:ext uri="{FF2B5EF4-FFF2-40B4-BE49-F238E27FC236}">
                  <a16:creationId xmlns:a16="http://schemas.microsoft.com/office/drawing/2014/main" id="{19C897CD-4DE8-266D-918C-6806D37C9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solidFill>
                    <a:srgbClr val="008000"/>
                  </a:solidFill>
                  <a:ea typeface="隶书" panose="02010509060101010101" pitchFamily="49" charset="-122"/>
                </a:rPr>
                <a:t>M</a:t>
              </a:r>
            </a:p>
          </p:txBody>
        </p:sp>
        <p:sp>
          <p:nvSpPr>
            <p:cNvPr id="43" name="Text Box 416">
              <a:extLst>
                <a:ext uri="{FF2B5EF4-FFF2-40B4-BE49-F238E27FC236}">
                  <a16:creationId xmlns:a16="http://schemas.microsoft.com/office/drawing/2014/main" id="{15587543-6291-3320-B3F8-1A71E7E8F0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solidFill>
                    <a:srgbClr val="008000"/>
                  </a:solidFill>
                  <a:ea typeface="隶书" panose="02010509060101010101" pitchFamily="49" charset="-122"/>
                </a:rPr>
                <a:t>M</a:t>
              </a:r>
            </a:p>
          </p:txBody>
        </p:sp>
        <p:sp>
          <p:nvSpPr>
            <p:cNvPr id="44" name="Text Box 417">
              <a:extLst>
                <a:ext uri="{FF2B5EF4-FFF2-40B4-BE49-F238E27FC236}">
                  <a16:creationId xmlns:a16="http://schemas.microsoft.com/office/drawing/2014/main" id="{CA41CB42-BD47-CA16-36FB-AAC9E8D57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8000"/>
                  </a:solidFill>
                  <a:ea typeface="隶书" panose="02010509060101010101" pitchFamily="49" charset="-122"/>
                </a:rPr>
                <a:t>M</a:t>
              </a: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6C52C6B4-5F51-E805-4774-11C9BD6DCFD7}"/>
              </a:ext>
            </a:extLst>
          </p:cNvPr>
          <p:cNvSpPr txBox="1"/>
          <p:nvPr/>
        </p:nvSpPr>
        <p:spPr>
          <a:xfrm>
            <a:off x="2267744" y="3379318"/>
            <a:ext cx="4032448" cy="653796"/>
          </a:xfrm>
          <a:prstGeom prst="roundRect">
            <a:avLst/>
          </a:prstGeom>
          <a:solidFill>
            <a:srgbClr val="FFFF00">
              <a:alpha val="1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1" hangingPunct="1">
              <a:lnSpc>
                <a:spcPct val="90000"/>
              </a:lnSpc>
            </a:pPr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整数位的</a:t>
            </a:r>
            <a:r>
              <a:rPr lang="en-US" altLang="zh-CN" sz="1800" b="1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  <a:cs typeface="+mn-ea"/>
                <a:sym typeface="+mn-lt"/>
              </a:rPr>
              <a:t>属于隐藏位</a:t>
            </a:r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，实际存储时，尾数域只存储小数点后面的数值</a:t>
            </a:r>
            <a:endParaRPr lang="en-US" altLang="zh-CN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AF19BD6D-D529-0A2F-851E-34D3CEB1BE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0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6" grpId="0" animBg="1"/>
      <p:bldP spid="7" grpId="0" animBg="1"/>
      <p:bldP spid="10" grpId="0" animBg="1"/>
      <p:bldP spid="4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IEEE754</a:t>
            </a:r>
            <a:r>
              <a:rPr lang="zh-CN" altLang="en-US" dirty="0">
                <a:sym typeface="+mn-lt"/>
              </a:rPr>
              <a:t>标准</a:t>
            </a:r>
            <a:r>
              <a:rPr lang="en-US" altLang="zh-CN" dirty="0">
                <a:sym typeface="+mn-lt"/>
              </a:rPr>
              <a:t>——</a:t>
            </a:r>
            <a:r>
              <a:rPr lang="en-US" altLang="zh-CN" dirty="0"/>
              <a:t>32</a:t>
            </a:r>
            <a:r>
              <a:rPr lang="zh-CN" altLang="zh-CN" dirty="0"/>
              <a:t>位单精度浮点数</a:t>
            </a:r>
            <a:endParaRPr lang="zh-CN" altLang="en-US" dirty="0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5D3EEE55-656D-A5C0-A277-7CD9BF1EC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规格化的</a:t>
            </a:r>
            <a:r>
              <a:rPr lang="en-US" altLang="zh-CN" b="1" dirty="0"/>
              <a:t>32</a:t>
            </a:r>
            <a:r>
              <a:rPr lang="zh-CN" altLang="zh-CN" dirty="0"/>
              <a:t>位单精度浮点数的真值表示为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5" name="矩形标注 4"/>
          <p:cNvSpPr/>
          <p:nvPr/>
        </p:nvSpPr>
        <p:spPr>
          <a:xfrm>
            <a:off x="395288" y="4530725"/>
            <a:ext cx="2557462" cy="947737"/>
          </a:xfrm>
          <a:prstGeom prst="wedgeRectCallout">
            <a:avLst>
              <a:gd name="adj1" fmla="val -23240"/>
              <a:gd name="adj2" fmla="val -6658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/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浮点数的符号位</a:t>
            </a:r>
            <a:endParaRPr lang="en-US" altLang="zh-CN" sz="1800" b="1" dirty="0">
              <a:solidFill>
                <a:schemeClr val="bg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0</a:t>
            </a:r>
            <a:r>
              <a:rPr lang="zh-CN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表示正数，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表示负数</a:t>
            </a:r>
            <a:endParaRPr lang="zh-CN" altLang="en-US" sz="1800" dirty="0">
              <a:solidFill>
                <a:schemeClr val="bg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5470525" y="4510087"/>
            <a:ext cx="3278188" cy="968375"/>
          </a:xfrm>
          <a:prstGeom prst="wedgeRectCallout">
            <a:avLst>
              <a:gd name="adj1" fmla="val -36370"/>
              <a:gd name="adj2" fmla="val -69978"/>
            </a:avLst>
          </a:prstGeom>
          <a:solidFill>
            <a:srgbClr val="DBF7D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/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M: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23</a:t>
            </a:r>
            <a:r>
              <a:rPr lang="zh-CN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位</a:t>
            </a:r>
            <a:r>
              <a:rPr lang="zh-CN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，用小数表示，尾数部分最高有效位（即整数字）是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2987675" y="4530725"/>
            <a:ext cx="2441575" cy="947737"/>
          </a:xfrm>
          <a:prstGeom prst="wedgeRectCallout">
            <a:avLst>
              <a:gd name="adj1" fmla="val -72198"/>
              <a:gd name="adj2" fmla="val -76162"/>
            </a:avLst>
          </a:prstGeom>
          <a:solidFill>
            <a:srgbClr val="F5F7C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/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采用</a:t>
            </a:r>
            <a:r>
              <a:rPr lang="zh-CN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移码</a:t>
            </a:r>
            <a:r>
              <a:rPr lang="zh-CN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方式来表示正负指数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</a:t>
            </a:r>
            <a:r>
              <a:rPr lang="zh-CN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＝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</a:t>
            </a:r>
            <a:r>
              <a:rPr lang="zh-CN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＋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127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000570" y="5511382"/>
            <a:ext cx="1335088" cy="373063"/>
          </a:xfrm>
          <a:prstGeom prst="rect">
            <a:avLst/>
          </a:prstGeom>
          <a:solidFill>
            <a:srgbClr val="F5F7C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lIns="64008" tIns="32004" rIns="64008" bIns="32004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dirty="0">
                <a:solidFill>
                  <a:schemeClr val="bg1"/>
                </a:solidFill>
              </a:rPr>
              <a:t>阶码决定</a:t>
            </a:r>
            <a:r>
              <a:rPr lang="en-US" altLang="zh-CN" sz="2000" dirty="0">
                <a:solidFill>
                  <a:schemeClr val="bg1"/>
                </a:solidFill>
              </a:rPr>
              <a:t>: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284663" y="5511382"/>
            <a:ext cx="1150937" cy="373063"/>
          </a:xfrm>
          <a:prstGeom prst="rect">
            <a:avLst/>
          </a:prstGeom>
          <a:solidFill>
            <a:srgbClr val="F5F7C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lIns="64008" tIns="32004" rIns="64008" bIns="32004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dirty="0">
                <a:solidFill>
                  <a:schemeClr val="bg1"/>
                </a:solidFill>
              </a:rPr>
              <a:t>数值范围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5480110" y="5511382"/>
            <a:ext cx="1335088" cy="373063"/>
          </a:xfrm>
          <a:prstGeom prst="rect">
            <a:avLst/>
          </a:prstGeom>
          <a:solidFill>
            <a:srgbClr val="DBF7DB"/>
          </a:solidFill>
          <a:ln>
            <a:solidFill>
              <a:srgbClr val="00B050"/>
            </a:solidFill>
          </a:ln>
        </p:spPr>
        <p:txBody>
          <a:bodyPr lIns="64008" tIns="32004" rIns="64008" bIns="32004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dirty="0">
                <a:solidFill>
                  <a:schemeClr val="bg1"/>
                </a:solidFill>
              </a:rPr>
              <a:t>尾数决定</a:t>
            </a:r>
            <a:r>
              <a:rPr lang="en-US" altLang="zh-CN" sz="2000" dirty="0">
                <a:solidFill>
                  <a:schemeClr val="bg1"/>
                </a:solidFill>
              </a:rPr>
              <a:t>: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04248" y="5511382"/>
            <a:ext cx="1944000" cy="373063"/>
          </a:xfrm>
          <a:prstGeom prst="rect">
            <a:avLst/>
          </a:prstGeom>
          <a:solidFill>
            <a:srgbClr val="DBF7DB"/>
          </a:solidFill>
          <a:ln>
            <a:solidFill>
              <a:srgbClr val="00B050"/>
            </a:solidFill>
          </a:ln>
        </p:spPr>
        <p:txBody>
          <a:bodyPr lIns="64008" tIns="32004" rIns="64008" bIns="32004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dirty="0">
                <a:solidFill>
                  <a:schemeClr val="bg1"/>
                </a:solidFill>
              </a:rPr>
              <a:t>数值精度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8619" name="矩形 13"/>
          <p:cNvSpPr>
            <a:spLocks noChangeArrowheads="1"/>
          </p:cNvSpPr>
          <p:nvPr/>
        </p:nvSpPr>
        <p:spPr bwMode="auto">
          <a:xfrm>
            <a:off x="1042988" y="2492896"/>
            <a:ext cx="7416800" cy="7386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–"/>
              <a:defRPr sz="2800" b="1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–"/>
              <a:defRPr sz="2000" b="1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itchFamily="34" charset="0"/>
              <a:buChar char="»"/>
              <a:defRPr sz="2000" b="1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itchFamily="34" charset="0"/>
              <a:buChar char="»"/>
              <a:defRPr sz="2000" b="1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itchFamily="34" charset="0"/>
              <a:buChar char="»"/>
              <a:defRPr sz="2000" b="1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itchFamily="34" charset="0"/>
              <a:buChar char="»"/>
              <a:defRPr sz="2000" b="1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itchFamily="34" charset="0"/>
              <a:buChar char="»"/>
              <a:defRPr sz="2000" b="1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1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lang="zh-CN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＝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(</a:t>
            </a:r>
            <a:r>
              <a:rPr lang="zh-CN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－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1)</a:t>
            </a:r>
            <a:r>
              <a:rPr lang="en-US" altLang="zh-CN" sz="2800" baseline="300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S</a:t>
            </a:r>
            <a:r>
              <a:rPr lang="zh-CN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×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(1.</a:t>
            </a:r>
            <a:r>
              <a:rPr lang="zh-CN" altLang="zh-CN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Ｍ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lang="zh-CN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×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2</a:t>
            </a:r>
            <a:r>
              <a:rPr lang="en-US" altLang="zh-CN" sz="2800" baseline="300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e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=(</a:t>
            </a:r>
            <a:r>
              <a:rPr lang="zh-CN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－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1)</a:t>
            </a:r>
            <a:r>
              <a:rPr lang="en-US" altLang="zh-CN" sz="2800" baseline="300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S</a:t>
            </a:r>
            <a:r>
              <a:rPr lang="zh-CN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×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(1.</a:t>
            </a:r>
            <a:r>
              <a:rPr lang="zh-CN" altLang="zh-CN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Ｍ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lang="zh-CN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×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2</a:t>
            </a:r>
            <a:r>
              <a:rPr lang="en-US" altLang="zh-CN" sz="28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</a:t>
            </a:r>
            <a:r>
              <a:rPr lang="en-US" altLang="zh-CN" sz="2800" baseline="300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-127</a:t>
            </a:r>
            <a:endParaRPr lang="zh-CN" altLang="zh-CN" sz="2800" dirty="0">
              <a:solidFill>
                <a:schemeClr val="bg1"/>
              </a:solidFill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900113" y="3429000"/>
            <a:ext cx="7559675" cy="360362"/>
            <a:chOff x="2832422" y="2060848"/>
            <a:chExt cx="5700018" cy="360363"/>
          </a:xfrm>
        </p:grpSpPr>
        <p:grpSp>
          <p:nvGrpSpPr>
            <p:cNvPr id="67608" name="Group 409"/>
            <p:cNvGrpSpPr>
              <a:grpSpLocks/>
            </p:cNvGrpSpPr>
            <p:nvPr/>
          </p:nvGrpSpPr>
          <p:grpSpPr bwMode="auto">
            <a:xfrm>
              <a:off x="5712742" y="2060848"/>
              <a:ext cx="1379538" cy="360363"/>
              <a:chOff x="3576" y="3312"/>
              <a:chExt cx="869" cy="227"/>
            </a:xfrm>
          </p:grpSpPr>
          <p:sp>
            <p:nvSpPr>
              <p:cNvPr id="67636" name="Text Box 410"/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67637" name="Text Box 411"/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67638" name="Text Box 412"/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67639" name="Text Box 413"/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67640" name="Text Box 414"/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67641" name="Text Box 415"/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67642" name="Text Box 416"/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67643" name="Text Box 417"/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</p:grpSp>
        <p:grpSp>
          <p:nvGrpSpPr>
            <p:cNvPr id="67609" name="Group 418"/>
            <p:cNvGrpSpPr>
              <a:grpSpLocks/>
            </p:cNvGrpSpPr>
            <p:nvPr/>
          </p:nvGrpSpPr>
          <p:grpSpPr bwMode="auto">
            <a:xfrm>
              <a:off x="7152902" y="2060848"/>
              <a:ext cx="1379538" cy="360363"/>
              <a:chOff x="3576" y="3312"/>
              <a:chExt cx="869" cy="227"/>
            </a:xfrm>
          </p:grpSpPr>
          <p:sp>
            <p:nvSpPr>
              <p:cNvPr id="67628" name="Text Box 419"/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67629" name="Text Box 420"/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67630" name="Text Box 421"/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67631" name="Text Box 422"/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67632" name="Text Box 423"/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67633" name="Text Box 424"/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67634" name="Text Box 425"/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67635" name="Text Box 426"/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</p:grpSp>
        <p:grpSp>
          <p:nvGrpSpPr>
            <p:cNvPr id="67610" name="Group 409"/>
            <p:cNvGrpSpPr>
              <a:grpSpLocks/>
            </p:cNvGrpSpPr>
            <p:nvPr/>
          </p:nvGrpSpPr>
          <p:grpSpPr bwMode="auto">
            <a:xfrm>
              <a:off x="2832422" y="2060848"/>
              <a:ext cx="1379538" cy="360363"/>
              <a:chOff x="3576" y="3312"/>
              <a:chExt cx="869" cy="227"/>
            </a:xfrm>
          </p:grpSpPr>
          <p:sp>
            <p:nvSpPr>
              <p:cNvPr id="67620" name="Text Box 410"/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195"/>
                </a:scheme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C00000"/>
                    </a:solidFill>
                    <a:ea typeface="隶书" panose="02010509060101010101" pitchFamily="49" charset="-122"/>
                  </a:rPr>
                  <a:t>S</a:t>
                </a:r>
              </a:p>
            </p:txBody>
          </p:sp>
          <p:sp>
            <p:nvSpPr>
              <p:cNvPr id="67621" name="Text Box 411"/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E</a:t>
                </a:r>
              </a:p>
            </p:txBody>
          </p:sp>
          <p:sp>
            <p:nvSpPr>
              <p:cNvPr id="67622" name="Text Box 412"/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E</a:t>
                </a:r>
              </a:p>
            </p:txBody>
          </p:sp>
          <p:sp>
            <p:nvSpPr>
              <p:cNvPr id="67623" name="Text Box 413"/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E</a:t>
                </a:r>
              </a:p>
            </p:txBody>
          </p:sp>
          <p:sp>
            <p:nvSpPr>
              <p:cNvPr id="67624" name="Text Box 414"/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E</a:t>
                </a:r>
              </a:p>
            </p:txBody>
          </p:sp>
          <p:sp>
            <p:nvSpPr>
              <p:cNvPr id="67625" name="Text Box 415"/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E</a:t>
                </a:r>
              </a:p>
            </p:txBody>
          </p:sp>
          <p:sp>
            <p:nvSpPr>
              <p:cNvPr id="67626" name="Text Box 416"/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E</a:t>
                </a:r>
              </a:p>
            </p:txBody>
          </p:sp>
          <p:sp>
            <p:nvSpPr>
              <p:cNvPr id="67627" name="Text Box 417"/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E</a:t>
                </a:r>
              </a:p>
            </p:txBody>
          </p:sp>
        </p:grpSp>
        <p:grpSp>
          <p:nvGrpSpPr>
            <p:cNvPr id="67611" name="Group 418"/>
            <p:cNvGrpSpPr>
              <a:grpSpLocks/>
            </p:cNvGrpSpPr>
            <p:nvPr/>
          </p:nvGrpSpPr>
          <p:grpSpPr bwMode="auto">
            <a:xfrm>
              <a:off x="4272582" y="2060848"/>
              <a:ext cx="1379538" cy="360363"/>
              <a:chOff x="3576" y="3312"/>
              <a:chExt cx="869" cy="227"/>
            </a:xfrm>
          </p:grpSpPr>
          <p:sp>
            <p:nvSpPr>
              <p:cNvPr id="67612" name="Text Box 419"/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E</a:t>
                </a:r>
              </a:p>
            </p:txBody>
          </p:sp>
          <p:sp>
            <p:nvSpPr>
              <p:cNvPr id="67613" name="Text Box 420"/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67614" name="Text Box 421"/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67615" name="Text Box 422"/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67616" name="Text Box 423"/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67617" name="Text Box 424"/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67618" name="Text Box 425"/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67619" name="Text Box 426"/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</p:grpSp>
      </p:grp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606425" y="3789362"/>
            <a:ext cx="868363" cy="673100"/>
            <a:chOff x="2191283" y="5026234"/>
            <a:chExt cx="868549" cy="672738"/>
          </a:xfrm>
        </p:grpSpPr>
        <p:sp>
          <p:nvSpPr>
            <p:cNvPr id="67606" name="Line 41"/>
            <p:cNvSpPr>
              <a:spLocks noChangeShapeType="1"/>
            </p:cNvSpPr>
            <p:nvPr/>
          </p:nvSpPr>
          <p:spPr bwMode="auto">
            <a:xfrm flipH="1" flipV="1">
              <a:off x="2597536" y="5026234"/>
              <a:ext cx="0" cy="362058"/>
            </a:xfrm>
            <a:prstGeom prst="line">
              <a:avLst/>
            </a:prstGeom>
            <a:noFill/>
            <a:ln w="28575">
              <a:solidFill>
                <a:srgbClr val="0D0D0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7" name="Text Box 78"/>
            <p:cNvSpPr txBox="1">
              <a:spLocks noChangeArrowheads="1"/>
            </p:cNvSpPr>
            <p:nvPr/>
          </p:nvSpPr>
          <p:spPr bwMode="auto">
            <a:xfrm>
              <a:off x="2191283" y="5387168"/>
              <a:ext cx="868549" cy="311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 dirty="0">
                  <a:solidFill>
                    <a:srgbClr val="000000"/>
                  </a:solidFill>
                  <a:ea typeface="楷体_GB2312" pitchFamily="49" charset="-122"/>
                </a:rPr>
                <a:t>数符</a:t>
              </a:r>
              <a:r>
                <a:rPr lang="en-US" altLang="zh-CN" sz="1400" dirty="0">
                  <a:solidFill>
                    <a:srgbClr val="000000"/>
                  </a:solidFill>
                  <a:ea typeface="楷体_GB2312" pitchFamily="49" charset="-122"/>
                </a:rPr>
                <a:t>S</a:t>
              </a:r>
              <a:endParaRPr lang="zh-CN" altLang="en-US" sz="1400" dirty="0">
                <a:ea typeface="楷体_GB2312" pitchFamily="49" charset="-122"/>
              </a:endParaRPr>
            </a:p>
          </p:txBody>
        </p:sp>
      </p:grpSp>
      <p:grpSp>
        <p:nvGrpSpPr>
          <p:cNvPr id="61" name="组合 60"/>
          <p:cNvGrpSpPr>
            <a:grpSpLocks/>
          </p:cNvGrpSpPr>
          <p:nvPr/>
        </p:nvGrpSpPr>
        <p:grpSpPr bwMode="auto">
          <a:xfrm>
            <a:off x="3054350" y="3789362"/>
            <a:ext cx="5395913" cy="566738"/>
            <a:chOff x="2987823" y="5067246"/>
            <a:chExt cx="5039778" cy="566683"/>
          </a:xfrm>
        </p:grpSpPr>
        <p:sp>
          <p:nvSpPr>
            <p:cNvPr id="67604" name="AutoShape 42"/>
            <p:cNvSpPr>
              <a:spLocks/>
            </p:cNvSpPr>
            <p:nvPr/>
          </p:nvSpPr>
          <p:spPr bwMode="auto">
            <a:xfrm rot="5400000">
              <a:off x="5363712" y="2691357"/>
              <a:ext cx="288000" cy="5039778"/>
            </a:xfrm>
            <a:prstGeom prst="rightBrace">
              <a:avLst>
                <a:gd name="adj1" fmla="val 78179"/>
                <a:gd name="adj2" fmla="val 50310"/>
              </a:avLst>
            </a:prstGeom>
            <a:noFill/>
            <a:ln w="28575">
              <a:solidFill>
                <a:srgbClr val="0D0D0D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18000" rIns="36000" bIns="18000"/>
            <a:lstStyle>
              <a:lvl1pPr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67605" name="Text Box 79"/>
            <p:cNvSpPr txBox="1">
              <a:spLocks noChangeArrowheads="1"/>
            </p:cNvSpPr>
            <p:nvPr/>
          </p:nvSpPr>
          <p:spPr bwMode="auto">
            <a:xfrm>
              <a:off x="4809125" y="5387168"/>
              <a:ext cx="915003" cy="246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 dirty="0">
                  <a:solidFill>
                    <a:schemeClr val="bg1"/>
                  </a:solidFill>
                  <a:ea typeface="楷体_GB2312" pitchFamily="49" charset="-122"/>
                </a:rPr>
                <a:t>尾数</a:t>
              </a:r>
              <a:r>
                <a:rPr lang="en-US" altLang="zh-CN" sz="1400" dirty="0">
                  <a:solidFill>
                    <a:schemeClr val="bg1"/>
                  </a:solidFill>
                  <a:ea typeface="楷体_GB2312" pitchFamily="49" charset="-122"/>
                </a:rPr>
                <a:t>M:</a:t>
              </a:r>
              <a:r>
                <a:rPr lang="en-US" altLang="zh-CN" sz="1400" dirty="0">
                  <a:solidFill>
                    <a:srgbClr val="FF0000"/>
                  </a:solidFill>
                  <a:ea typeface="楷体_GB2312" pitchFamily="49" charset="-122"/>
                </a:rPr>
                <a:t>23</a:t>
              </a:r>
              <a:endParaRPr lang="zh-CN" altLang="en-US" sz="1400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EE4CFDC-DAE7-3725-D670-759C87CE07BB}"/>
              </a:ext>
            </a:extLst>
          </p:cNvPr>
          <p:cNvGrpSpPr>
            <a:grpSpLocks/>
          </p:cNvGrpSpPr>
          <p:nvPr/>
        </p:nvGrpSpPr>
        <p:grpSpPr bwMode="auto">
          <a:xfrm>
            <a:off x="1115616" y="3789362"/>
            <a:ext cx="1908000" cy="566739"/>
            <a:chOff x="4770239" y="5067245"/>
            <a:chExt cx="1782070" cy="566684"/>
          </a:xfrm>
        </p:grpSpPr>
        <p:sp>
          <p:nvSpPr>
            <p:cNvPr id="13" name="AutoShape 42">
              <a:extLst>
                <a:ext uri="{FF2B5EF4-FFF2-40B4-BE49-F238E27FC236}">
                  <a16:creationId xmlns:a16="http://schemas.microsoft.com/office/drawing/2014/main" id="{2015E3A8-781A-32D0-127D-BD87F9355A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517274" y="4320210"/>
              <a:ext cx="288000" cy="1782070"/>
            </a:xfrm>
            <a:prstGeom prst="rightBrace">
              <a:avLst>
                <a:gd name="adj1" fmla="val 78179"/>
                <a:gd name="adj2" fmla="val 50310"/>
              </a:avLst>
            </a:prstGeom>
            <a:noFill/>
            <a:ln w="28575">
              <a:solidFill>
                <a:srgbClr val="0D0D0D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18000" rIns="36000" bIns="18000"/>
            <a:lstStyle>
              <a:lvl1pPr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4" name="Text Box 79">
              <a:extLst>
                <a:ext uri="{FF2B5EF4-FFF2-40B4-BE49-F238E27FC236}">
                  <a16:creationId xmlns:a16="http://schemas.microsoft.com/office/drawing/2014/main" id="{9F7CDF36-11EA-D1A6-AA7B-8904F4F9E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4029" y="5387168"/>
              <a:ext cx="915003" cy="246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 dirty="0">
                  <a:solidFill>
                    <a:schemeClr val="bg1"/>
                  </a:solidFill>
                  <a:ea typeface="楷体_GB2312" pitchFamily="49" charset="-122"/>
                </a:rPr>
                <a:t>阶码</a:t>
              </a:r>
              <a:r>
                <a:rPr lang="en-US" altLang="zh-CN" sz="1400" dirty="0">
                  <a:solidFill>
                    <a:schemeClr val="bg1"/>
                  </a:solidFill>
                  <a:ea typeface="楷体_GB2312" pitchFamily="49" charset="-122"/>
                </a:rPr>
                <a:t>E:</a:t>
              </a:r>
              <a:r>
                <a:rPr lang="en-US" altLang="zh-CN" sz="1400" dirty="0">
                  <a:solidFill>
                    <a:srgbClr val="FF0000"/>
                  </a:solidFill>
                  <a:ea typeface="楷体_GB2312" pitchFamily="49" charset="-122"/>
                </a:rPr>
                <a:t>8</a:t>
              </a:r>
              <a:endParaRPr lang="zh-CN" altLang="en-US" sz="1400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17CB1FAD-7EC4-FB8F-1D58-B7011B3085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3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6861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IEEE754</a:t>
            </a:r>
            <a:r>
              <a:rPr lang="zh-CN" altLang="en-US" dirty="0">
                <a:sym typeface="+mn-lt"/>
              </a:rPr>
              <a:t>标准</a:t>
            </a:r>
            <a:r>
              <a:rPr lang="en-US" altLang="zh-CN" dirty="0">
                <a:sym typeface="+mn-lt"/>
              </a:rPr>
              <a:t>——</a:t>
            </a:r>
            <a:r>
              <a:rPr lang="en-US" altLang="zh-CN" dirty="0"/>
              <a:t>64</a:t>
            </a:r>
            <a:r>
              <a:rPr lang="zh-CN" altLang="zh-CN" dirty="0"/>
              <a:t>位双精度浮点数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zh-CN" altLang="zh-CN" dirty="0"/>
              <a:t>规格化的</a:t>
            </a:r>
            <a:r>
              <a:rPr lang="en-US" altLang="zh-CN" b="1" dirty="0"/>
              <a:t>64</a:t>
            </a:r>
            <a:r>
              <a:rPr lang="zh-CN" altLang="zh-CN" dirty="0"/>
              <a:t>位双精度浮点数的真值表示为</a:t>
            </a:r>
            <a:endParaRPr lang="en-US" altLang="zh-CN" dirty="0"/>
          </a:p>
          <a:p>
            <a:pPr>
              <a:defRPr/>
            </a:pPr>
            <a:endParaRPr lang="zh-CN" altLang="zh-CN" dirty="0"/>
          </a:p>
          <a:p>
            <a:pPr marL="0" indent="0"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</a:t>
            </a:r>
          </a:p>
        </p:txBody>
      </p:sp>
      <p:sp>
        <p:nvSpPr>
          <p:cNvPr id="70660" name="Rectangle 2"/>
          <p:cNvSpPr>
            <a:spLocks noChangeArrowheads="1"/>
          </p:cNvSpPr>
          <p:nvPr/>
        </p:nvSpPr>
        <p:spPr bwMode="auto">
          <a:xfrm>
            <a:off x="22225" y="-109538"/>
            <a:ext cx="128588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008" tIns="32004" rIns="64008" bIns="32004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70662" name="Rectangle 4"/>
          <p:cNvSpPr>
            <a:spLocks noChangeArrowheads="1"/>
          </p:cNvSpPr>
          <p:nvPr/>
        </p:nvSpPr>
        <p:spPr bwMode="auto">
          <a:xfrm>
            <a:off x="0" y="-247650"/>
            <a:ext cx="128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008" tIns="32004" rIns="64008" bIns="32004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0" name="矩形 13"/>
          <p:cNvSpPr>
            <a:spLocks noChangeArrowheads="1"/>
          </p:cNvSpPr>
          <p:nvPr/>
        </p:nvSpPr>
        <p:spPr bwMode="auto">
          <a:xfrm>
            <a:off x="1042988" y="2492896"/>
            <a:ext cx="7416800" cy="7386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–"/>
              <a:defRPr sz="2800" b="1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–"/>
              <a:defRPr sz="2000" b="1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itchFamily="34" charset="0"/>
              <a:buChar char="»"/>
              <a:defRPr sz="2000" b="1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itchFamily="34" charset="0"/>
              <a:buChar char="»"/>
              <a:defRPr sz="2000" b="1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itchFamily="34" charset="0"/>
              <a:buChar char="»"/>
              <a:defRPr sz="2000" b="1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itchFamily="34" charset="0"/>
              <a:buChar char="»"/>
              <a:defRPr sz="2000" b="1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itchFamily="34" charset="0"/>
              <a:buChar char="»"/>
              <a:defRPr sz="2000" b="1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1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lang="zh-CN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＝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(</a:t>
            </a:r>
            <a:r>
              <a:rPr lang="zh-CN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－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1)</a:t>
            </a:r>
            <a:r>
              <a:rPr lang="en-US" altLang="zh-CN" sz="2800" baseline="300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S</a:t>
            </a:r>
            <a:r>
              <a:rPr lang="zh-CN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×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(1.</a:t>
            </a:r>
            <a:r>
              <a:rPr lang="zh-CN" altLang="zh-CN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Ｍ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lang="zh-CN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×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2</a:t>
            </a:r>
            <a:r>
              <a:rPr lang="en-US" altLang="zh-CN" sz="2800" baseline="300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e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=(</a:t>
            </a:r>
            <a:r>
              <a:rPr lang="zh-CN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－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1)</a:t>
            </a:r>
            <a:r>
              <a:rPr lang="en-US" altLang="zh-CN" sz="2800" baseline="300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S</a:t>
            </a:r>
            <a:r>
              <a:rPr lang="zh-CN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×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(1.</a:t>
            </a:r>
            <a:r>
              <a:rPr lang="zh-CN" altLang="zh-CN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Ｍ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lang="zh-CN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×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2</a:t>
            </a:r>
            <a:r>
              <a:rPr lang="en-US" altLang="zh-CN" sz="28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</a:t>
            </a:r>
            <a:r>
              <a:rPr lang="en-US" altLang="zh-CN" sz="2800" baseline="300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-1023</a:t>
            </a:r>
            <a:endParaRPr lang="zh-CN" altLang="zh-CN" sz="2800" dirty="0">
              <a:solidFill>
                <a:schemeClr val="bg1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2232025" y="6376243"/>
            <a:ext cx="467995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EE5833F4-E0EE-CBF1-3CB9-478176125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124622"/>
              </p:ext>
            </p:extLst>
          </p:nvPr>
        </p:nvGraphicFramePr>
        <p:xfrm>
          <a:off x="1058332" y="3264384"/>
          <a:ext cx="5436112" cy="659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757">
                  <a:extLst>
                    <a:ext uri="{9D8B030D-6E8A-4147-A177-3AD203B41FA5}">
                      <a16:colId xmlns:a16="http://schemas.microsoft.com/office/drawing/2014/main" val="987514928"/>
                    </a:ext>
                  </a:extLst>
                </a:gridCol>
                <a:gridCol w="339757">
                  <a:extLst>
                    <a:ext uri="{9D8B030D-6E8A-4147-A177-3AD203B41FA5}">
                      <a16:colId xmlns:a16="http://schemas.microsoft.com/office/drawing/2014/main" val="1335679319"/>
                    </a:ext>
                  </a:extLst>
                </a:gridCol>
                <a:gridCol w="339757">
                  <a:extLst>
                    <a:ext uri="{9D8B030D-6E8A-4147-A177-3AD203B41FA5}">
                      <a16:colId xmlns:a16="http://schemas.microsoft.com/office/drawing/2014/main" val="4255424886"/>
                    </a:ext>
                  </a:extLst>
                </a:gridCol>
                <a:gridCol w="339757">
                  <a:extLst>
                    <a:ext uri="{9D8B030D-6E8A-4147-A177-3AD203B41FA5}">
                      <a16:colId xmlns:a16="http://schemas.microsoft.com/office/drawing/2014/main" val="788902151"/>
                    </a:ext>
                  </a:extLst>
                </a:gridCol>
                <a:gridCol w="339757">
                  <a:extLst>
                    <a:ext uri="{9D8B030D-6E8A-4147-A177-3AD203B41FA5}">
                      <a16:colId xmlns:a16="http://schemas.microsoft.com/office/drawing/2014/main" val="4013710175"/>
                    </a:ext>
                  </a:extLst>
                </a:gridCol>
                <a:gridCol w="339757">
                  <a:extLst>
                    <a:ext uri="{9D8B030D-6E8A-4147-A177-3AD203B41FA5}">
                      <a16:colId xmlns:a16="http://schemas.microsoft.com/office/drawing/2014/main" val="3863773147"/>
                    </a:ext>
                  </a:extLst>
                </a:gridCol>
                <a:gridCol w="339757">
                  <a:extLst>
                    <a:ext uri="{9D8B030D-6E8A-4147-A177-3AD203B41FA5}">
                      <a16:colId xmlns:a16="http://schemas.microsoft.com/office/drawing/2014/main" val="3754425436"/>
                    </a:ext>
                  </a:extLst>
                </a:gridCol>
                <a:gridCol w="339757">
                  <a:extLst>
                    <a:ext uri="{9D8B030D-6E8A-4147-A177-3AD203B41FA5}">
                      <a16:colId xmlns:a16="http://schemas.microsoft.com/office/drawing/2014/main" val="930503574"/>
                    </a:ext>
                  </a:extLst>
                </a:gridCol>
                <a:gridCol w="339757">
                  <a:extLst>
                    <a:ext uri="{9D8B030D-6E8A-4147-A177-3AD203B41FA5}">
                      <a16:colId xmlns:a16="http://schemas.microsoft.com/office/drawing/2014/main" val="2464992752"/>
                    </a:ext>
                  </a:extLst>
                </a:gridCol>
                <a:gridCol w="339757">
                  <a:extLst>
                    <a:ext uri="{9D8B030D-6E8A-4147-A177-3AD203B41FA5}">
                      <a16:colId xmlns:a16="http://schemas.microsoft.com/office/drawing/2014/main" val="872113502"/>
                    </a:ext>
                  </a:extLst>
                </a:gridCol>
                <a:gridCol w="339757">
                  <a:extLst>
                    <a:ext uri="{9D8B030D-6E8A-4147-A177-3AD203B41FA5}">
                      <a16:colId xmlns:a16="http://schemas.microsoft.com/office/drawing/2014/main" val="819294673"/>
                    </a:ext>
                  </a:extLst>
                </a:gridCol>
                <a:gridCol w="339757">
                  <a:extLst>
                    <a:ext uri="{9D8B030D-6E8A-4147-A177-3AD203B41FA5}">
                      <a16:colId xmlns:a16="http://schemas.microsoft.com/office/drawing/2014/main" val="674511981"/>
                    </a:ext>
                  </a:extLst>
                </a:gridCol>
                <a:gridCol w="339757">
                  <a:extLst>
                    <a:ext uri="{9D8B030D-6E8A-4147-A177-3AD203B41FA5}">
                      <a16:colId xmlns:a16="http://schemas.microsoft.com/office/drawing/2014/main" val="3399268051"/>
                    </a:ext>
                  </a:extLst>
                </a:gridCol>
                <a:gridCol w="339757">
                  <a:extLst>
                    <a:ext uri="{9D8B030D-6E8A-4147-A177-3AD203B41FA5}">
                      <a16:colId xmlns:a16="http://schemas.microsoft.com/office/drawing/2014/main" val="501461116"/>
                    </a:ext>
                  </a:extLst>
                </a:gridCol>
                <a:gridCol w="339757">
                  <a:extLst>
                    <a:ext uri="{9D8B030D-6E8A-4147-A177-3AD203B41FA5}">
                      <a16:colId xmlns:a16="http://schemas.microsoft.com/office/drawing/2014/main" val="4081597201"/>
                    </a:ext>
                  </a:extLst>
                </a:gridCol>
                <a:gridCol w="339757">
                  <a:extLst>
                    <a:ext uri="{9D8B030D-6E8A-4147-A177-3AD203B41FA5}">
                      <a16:colId xmlns:a16="http://schemas.microsoft.com/office/drawing/2014/main" val="250552289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b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708898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5E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zh-CN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C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C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C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C5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zh-CN" altLang="en-US" sz="1600" b="1" dirty="0">
                        <a:solidFill>
                          <a:srgbClr val="008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F6D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426957"/>
                  </a:ext>
                </a:extLst>
              </a:tr>
            </a:tbl>
          </a:graphicData>
        </a:graphic>
      </p:graphicFrame>
      <p:grpSp>
        <p:nvGrpSpPr>
          <p:cNvPr id="4122" name="组合 4121">
            <a:extLst>
              <a:ext uri="{FF2B5EF4-FFF2-40B4-BE49-F238E27FC236}">
                <a16:creationId xmlns:a16="http://schemas.microsoft.com/office/drawing/2014/main" id="{4671686E-9CCB-0E40-B2DF-ED7E91E98C53}"/>
              </a:ext>
            </a:extLst>
          </p:cNvPr>
          <p:cNvGrpSpPr>
            <a:grpSpLocks/>
          </p:cNvGrpSpPr>
          <p:nvPr/>
        </p:nvGrpSpPr>
        <p:grpSpPr bwMode="auto">
          <a:xfrm>
            <a:off x="2750028" y="4005097"/>
            <a:ext cx="3708000" cy="566738"/>
            <a:chOff x="2987823" y="5067246"/>
            <a:chExt cx="5039778" cy="566683"/>
          </a:xfrm>
        </p:grpSpPr>
        <p:sp>
          <p:nvSpPr>
            <p:cNvPr id="4123" name="AutoShape 42">
              <a:extLst>
                <a:ext uri="{FF2B5EF4-FFF2-40B4-BE49-F238E27FC236}">
                  <a16:creationId xmlns:a16="http://schemas.microsoft.com/office/drawing/2014/main" id="{303BC104-7BC9-34FA-9E2B-7B0BD281E3C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363712" y="2691357"/>
              <a:ext cx="288000" cy="5039778"/>
            </a:xfrm>
            <a:prstGeom prst="rightBrace">
              <a:avLst>
                <a:gd name="adj1" fmla="val 78179"/>
                <a:gd name="adj2" fmla="val 50310"/>
              </a:avLst>
            </a:prstGeom>
            <a:noFill/>
            <a:ln w="28575">
              <a:solidFill>
                <a:srgbClr val="0D0D0D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18000" rIns="36000" bIns="18000"/>
            <a:lstStyle>
              <a:lvl1pPr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4124" name="Text Box 79">
              <a:extLst>
                <a:ext uri="{FF2B5EF4-FFF2-40B4-BE49-F238E27FC236}">
                  <a16:creationId xmlns:a16="http://schemas.microsoft.com/office/drawing/2014/main" id="{08AA85EF-5BAA-1DEE-D5CB-76316FDA0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5813" y="5387168"/>
              <a:ext cx="1543798" cy="246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 dirty="0">
                  <a:solidFill>
                    <a:schemeClr val="bg1"/>
                  </a:solidFill>
                  <a:ea typeface="楷体_GB2312" pitchFamily="49" charset="-122"/>
                </a:rPr>
                <a:t>尾数</a:t>
              </a:r>
              <a:r>
                <a:rPr lang="en-US" altLang="zh-CN" sz="1400" dirty="0">
                  <a:solidFill>
                    <a:schemeClr val="bg1"/>
                  </a:solidFill>
                  <a:ea typeface="楷体_GB2312" pitchFamily="49" charset="-122"/>
                </a:rPr>
                <a:t>M:</a:t>
              </a:r>
              <a:r>
                <a:rPr lang="en-US" altLang="zh-CN" sz="1400" dirty="0">
                  <a:solidFill>
                    <a:srgbClr val="FF0000"/>
                  </a:solidFill>
                  <a:ea typeface="楷体_GB2312" pitchFamily="49" charset="-122"/>
                </a:rPr>
                <a:t>23</a:t>
              </a:r>
              <a:endParaRPr lang="zh-CN" altLang="en-US" sz="1400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125" name="组合 4124">
            <a:extLst>
              <a:ext uri="{FF2B5EF4-FFF2-40B4-BE49-F238E27FC236}">
                <a16:creationId xmlns:a16="http://schemas.microsoft.com/office/drawing/2014/main" id="{1ADF28C8-FF62-C479-4420-3329A7C5F9D6}"/>
              </a:ext>
            </a:extLst>
          </p:cNvPr>
          <p:cNvGrpSpPr>
            <a:grpSpLocks/>
          </p:cNvGrpSpPr>
          <p:nvPr/>
        </p:nvGrpSpPr>
        <p:grpSpPr bwMode="auto">
          <a:xfrm>
            <a:off x="1453889" y="3995771"/>
            <a:ext cx="1296002" cy="566740"/>
            <a:chOff x="4837497" y="5067244"/>
            <a:chExt cx="1210463" cy="566685"/>
          </a:xfrm>
        </p:grpSpPr>
        <p:sp>
          <p:nvSpPr>
            <p:cNvPr id="4126" name="AutoShape 42">
              <a:extLst>
                <a:ext uri="{FF2B5EF4-FFF2-40B4-BE49-F238E27FC236}">
                  <a16:creationId xmlns:a16="http://schemas.microsoft.com/office/drawing/2014/main" id="{F9C20CD1-B045-4340-9ADA-45DE82E5A6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298729" y="4606012"/>
              <a:ext cx="288000" cy="1210463"/>
            </a:xfrm>
            <a:prstGeom prst="rightBrace">
              <a:avLst>
                <a:gd name="adj1" fmla="val 78179"/>
                <a:gd name="adj2" fmla="val 50310"/>
              </a:avLst>
            </a:prstGeom>
            <a:noFill/>
            <a:ln w="28575">
              <a:solidFill>
                <a:srgbClr val="0D0D0D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18000" rIns="36000" bIns="18000"/>
            <a:lstStyle>
              <a:lvl1pPr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4127" name="Text Box 79">
              <a:extLst>
                <a:ext uri="{FF2B5EF4-FFF2-40B4-BE49-F238E27FC236}">
                  <a16:creationId xmlns:a16="http://schemas.microsoft.com/office/drawing/2014/main" id="{9F1B9108-90CC-633A-B567-A6BC2E6D2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5228" y="5387168"/>
              <a:ext cx="915003" cy="246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 dirty="0">
                  <a:solidFill>
                    <a:schemeClr val="bg1"/>
                  </a:solidFill>
                  <a:ea typeface="楷体_GB2312" pitchFamily="49" charset="-122"/>
                </a:rPr>
                <a:t>阶码</a:t>
              </a:r>
              <a:r>
                <a:rPr lang="en-US" altLang="zh-CN" sz="1400" dirty="0">
                  <a:solidFill>
                    <a:schemeClr val="bg1"/>
                  </a:solidFill>
                  <a:ea typeface="楷体_GB2312" pitchFamily="49" charset="-122"/>
                </a:rPr>
                <a:t>E:</a:t>
              </a:r>
              <a:r>
                <a:rPr lang="en-US" altLang="zh-CN" sz="1400" dirty="0">
                  <a:solidFill>
                    <a:srgbClr val="FF0000"/>
                  </a:solidFill>
                  <a:ea typeface="楷体_GB2312" pitchFamily="49" charset="-122"/>
                </a:rPr>
                <a:t>11</a:t>
              </a:r>
              <a:endParaRPr lang="zh-CN" altLang="en-US" sz="1400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128" name="组合 4127">
            <a:extLst>
              <a:ext uri="{FF2B5EF4-FFF2-40B4-BE49-F238E27FC236}">
                <a16:creationId xmlns:a16="http://schemas.microsoft.com/office/drawing/2014/main" id="{C49A6A5D-2A5E-784B-C82B-F32FD58042E2}"/>
              </a:ext>
            </a:extLst>
          </p:cNvPr>
          <p:cNvGrpSpPr>
            <a:grpSpLocks/>
          </p:cNvGrpSpPr>
          <p:nvPr/>
        </p:nvGrpSpPr>
        <p:grpSpPr bwMode="auto">
          <a:xfrm>
            <a:off x="827584" y="3934650"/>
            <a:ext cx="868363" cy="673100"/>
            <a:chOff x="2191283" y="5026234"/>
            <a:chExt cx="868549" cy="672738"/>
          </a:xfrm>
        </p:grpSpPr>
        <p:sp>
          <p:nvSpPr>
            <p:cNvPr id="4129" name="Line 41">
              <a:extLst>
                <a:ext uri="{FF2B5EF4-FFF2-40B4-BE49-F238E27FC236}">
                  <a16:creationId xmlns:a16="http://schemas.microsoft.com/office/drawing/2014/main" id="{EC4F19BF-0868-77C1-AA1C-B005933539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97536" y="5026234"/>
              <a:ext cx="0" cy="362058"/>
            </a:xfrm>
            <a:prstGeom prst="line">
              <a:avLst/>
            </a:prstGeom>
            <a:noFill/>
            <a:ln w="28575">
              <a:solidFill>
                <a:srgbClr val="0D0D0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Text Box 78">
              <a:extLst>
                <a:ext uri="{FF2B5EF4-FFF2-40B4-BE49-F238E27FC236}">
                  <a16:creationId xmlns:a16="http://schemas.microsoft.com/office/drawing/2014/main" id="{6E5E22A3-8AED-0E0E-17E0-D50C2FE7C9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1283" y="5387168"/>
              <a:ext cx="868549" cy="311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 dirty="0">
                  <a:solidFill>
                    <a:srgbClr val="000000"/>
                  </a:solidFill>
                  <a:ea typeface="楷体_GB2312" pitchFamily="49" charset="-122"/>
                </a:rPr>
                <a:t>数符</a:t>
              </a:r>
              <a:r>
                <a:rPr lang="en-US" altLang="zh-CN" sz="1400" dirty="0">
                  <a:solidFill>
                    <a:srgbClr val="000000"/>
                  </a:solidFill>
                  <a:ea typeface="楷体_GB2312" pitchFamily="49" charset="-122"/>
                </a:rPr>
                <a:t>S</a:t>
              </a:r>
              <a:endParaRPr lang="zh-CN" altLang="en-US" sz="1400" dirty="0">
                <a:ea typeface="楷体_GB2312" pitchFamily="49" charset="-122"/>
              </a:endParaRPr>
            </a:p>
          </p:txBody>
        </p:sp>
      </p:grpSp>
      <p:sp>
        <p:nvSpPr>
          <p:cNvPr id="4132" name="文本框 4131">
            <a:extLst>
              <a:ext uri="{FF2B5EF4-FFF2-40B4-BE49-F238E27FC236}">
                <a16:creationId xmlns:a16="http://schemas.microsoft.com/office/drawing/2014/main" id="{FFAFDE02-95E3-0ACC-58FF-D3E84B80974C}"/>
              </a:ext>
            </a:extLst>
          </p:cNvPr>
          <p:cNvSpPr txBox="1"/>
          <p:nvPr/>
        </p:nvSpPr>
        <p:spPr>
          <a:xfrm>
            <a:off x="1619672" y="4643844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</a:rPr>
              <a:t>E</a:t>
            </a:r>
            <a:r>
              <a:rPr lang="zh-CN" altLang="zh-CN" sz="1800" b="1" dirty="0">
                <a:solidFill>
                  <a:srgbClr val="FF0000"/>
                </a:solidFill>
              </a:rPr>
              <a:t>＝</a:t>
            </a:r>
            <a:r>
              <a:rPr lang="en-US" altLang="zh-CN" sz="1800" b="1" dirty="0">
                <a:solidFill>
                  <a:srgbClr val="FF0000"/>
                </a:solidFill>
              </a:rPr>
              <a:t>e+1023</a:t>
            </a:r>
          </a:p>
        </p:txBody>
      </p:sp>
      <p:graphicFrame>
        <p:nvGraphicFramePr>
          <p:cNvPr id="4133" name="图示 4132">
            <a:extLst>
              <a:ext uri="{FF2B5EF4-FFF2-40B4-BE49-F238E27FC236}">
                <a16:creationId xmlns:a16="http://schemas.microsoft.com/office/drawing/2014/main" id="{EE589B38-17A0-F288-0BC8-54259F56E3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9545490"/>
              </p:ext>
            </p:extLst>
          </p:nvPr>
        </p:nvGraphicFramePr>
        <p:xfrm>
          <a:off x="3347864" y="4581128"/>
          <a:ext cx="5112568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E2E84D38-134D-AE40-D628-0F352DBE52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930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2" grpId="0"/>
      <p:bldGraphic spid="4133" grpId="0">
        <p:bldAsOne/>
      </p:bldGraphic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2.1 </a:t>
            </a:r>
            <a:r>
              <a:rPr lang="zh-CN" altLang="en-US" sz="2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若浮点数</a:t>
            </a:r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x</a:t>
            </a:r>
            <a:r>
              <a:rPr lang="zh-CN" altLang="en-US" sz="2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的</a:t>
            </a:r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754</a:t>
            </a:r>
            <a:r>
              <a:rPr lang="zh-CN" altLang="en-US" sz="2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标准存储格式为</a:t>
            </a:r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(41360000)</a:t>
            </a:r>
            <a:r>
              <a:rPr lang="en-US" altLang="zh-CN" sz="2800" b="1" baseline="-25000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16</a:t>
            </a:r>
            <a:r>
              <a:rPr lang="zh-CN" altLang="en-US" sz="2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，求其浮点数的十进制数值</a:t>
            </a:r>
            <a:endParaRPr lang="zh-CN" altLang="en-US" sz="2800" dirty="0">
              <a:solidFill>
                <a:schemeClr val="bg1"/>
              </a:solidFill>
              <a:latin typeface="Courier New" panose="02070309020205020404" pitchFamily="49" charset="0"/>
              <a:ea typeface="楷体" panose="02010609060101010101" pitchFamily="49" charset="-122"/>
              <a:sym typeface="+mn-lt"/>
            </a:endParaRPr>
          </a:p>
        </p:txBody>
      </p:sp>
      <p:sp>
        <p:nvSpPr>
          <p:cNvPr id="24669" name="任意多边形: 形状 24668">
            <a:extLst>
              <a:ext uri="{FF2B5EF4-FFF2-40B4-BE49-F238E27FC236}">
                <a16:creationId xmlns:a16="http://schemas.microsoft.com/office/drawing/2014/main" id="{BD443D51-95AC-DDD8-630A-1E9D48EA2ECF}"/>
              </a:ext>
            </a:extLst>
          </p:cNvPr>
          <p:cNvSpPr/>
          <p:nvPr/>
        </p:nvSpPr>
        <p:spPr>
          <a:xfrm>
            <a:off x="855663" y="2413193"/>
            <a:ext cx="7677150" cy="1543500"/>
          </a:xfrm>
          <a:custGeom>
            <a:avLst/>
            <a:gdLst>
              <a:gd name="connsiteX0" fmla="*/ 0 w 7677150"/>
              <a:gd name="connsiteY0" fmla="*/ 0 h 1543500"/>
              <a:gd name="connsiteX1" fmla="*/ 7677150 w 7677150"/>
              <a:gd name="connsiteY1" fmla="*/ 0 h 1543500"/>
              <a:gd name="connsiteX2" fmla="*/ 7677150 w 7677150"/>
              <a:gd name="connsiteY2" fmla="*/ 1543500 h 1543500"/>
              <a:gd name="connsiteX3" fmla="*/ 0 w 7677150"/>
              <a:gd name="connsiteY3" fmla="*/ 1543500 h 1543500"/>
              <a:gd name="connsiteX4" fmla="*/ 0 w 7677150"/>
              <a:gd name="connsiteY4" fmla="*/ 0 h 15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7150" h="1543500">
                <a:moveTo>
                  <a:pt x="0" y="0"/>
                </a:moveTo>
                <a:lnTo>
                  <a:pt x="7677150" y="0"/>
                </a:lnTo>
                <a:lnTo>
                  <a:pt x="7677150" y="1543500"/>
                </a:lnTo>
                <a:lnTo>
                  <a:pt x="0" y="1543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5832" tIns="291592" rIns="595832" bIns="864000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400" b="1" kern="1200" dirty="0">
              <a:ea typeface="楷体" panose="02010609060101010101" pitchFamily="49" charset="-122"/>
              <a:sym typeface="+mn-lt"/>
            </a:endParaRP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400" b="1" kern="1200" dirty="0">
              <a:ea typeface="楷体" panose="02010609060101010101" pitchFamily="49" charset="-122"/>
              <a:sym typeface="+mn-lt"/>
            </a:endParaRPr>
          </a:p>
        </p:txBody>
      </p:sp>
      <p:sp>
        <p:nvSpPr>
          <p:cNvPr id="24670" name="任意多边形: 形状 24669">
            <a:extLst>
              <a:ext uri="{FF2B5EF4-FFF2-40B4-BE49-F238E27FC236}">
                <a16:creationId xmlns:a16="http://schemas.microsoft.com/office/drawing/2014/main" id="{19048B5E-10C9-8A72-72E1-0AEFCA107045}"/>
              </a:ext>
            </a:extLst>
          </p:cNvPr>
          <p:cNvSpPr/>
          <p:nvPr/>
        </p:nvSpPr>
        <p:spPr>
          <a:xfrm>
            <a:off x="1239520" y="2206553"/>
            <a:ext cx="5374005" cy="432000"/>
          </a:xfrm>
          <a:custGeom>
            <a:avLst/>
            <a:gdLst>
              <a:gd name="connsiteX0" fmla="*/ 0 w 5374005"/>
              <a:gd name="connsiteY0" fmla="*/ 68881 h 413280"/>
              <a:gd name="connsiteX1" fmla="*/ 68881 w 5374005"/>
              <a:gd name="connsiteY1" fmla="*/ 0 h 413280"/>
              <a:gd name="connsiteX2" fmla="*/ 5305124 w 5374005"/>
              <a:gd name="connsiteY2" fmla="*/ 0 h 413280"/>
              <a:gd name="connsiteX3" fmla="*/ 5374005 w 5374005"/>
              <a:gd name="connsiteY3" fmla="*/ 68881 h 413280"/>
              <a:gd name="connsiteX4" fmla="*/ 5374005 w 5374005"/>
              <a:gd name="connsiteY4" fmla="*/ 344399 h 413280"/>
              <a:gd name="connsiteX5" fmla="*/ 5305124 w 5374005"/>
              <a:gd name="connsiteY5" fmla="*/ 413280 h 413280"/>
              <a:gd name="connsiteX6" fmla="*/ 68881 w 5374005"/>
              <a:gd name="connsiteY6" fmla="*/ 413280 h 413280"/>
              <a:gd name="connsiteX7" fmla="*/ 0 w 5374005"/>
              <a:gd name="connsiteY7" fmla="*/ 344399 h 413280"/>
              <a:gd name="connsiteX8" fmla="*/ 0 w 5374005"/>
              <a:gd name="connsiteY8" fmla="*/ 68881 h 41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4005" h="413280">
                <a:moveTo>
                  <a:pt x="0" y="68881"/>
                </a:moveTo>
                <a:cubicBezTo>
                  <a:pt x="0" y="30839"/>
                  <a:pt x="30839" y="0"/>
                  <a:pt x="68881" y="0"/>
                </a:cubicBezTo>
                <a:lnTo>
                  <a:pt x="5305124" y="0"/>
                </a:lnTo>
                <a:cubicBezTo>
                  <a:pt x="5343166" y="0"/>
                  <a:pt x="5374005" y="30839"/>
                  <a:pt x="5374005" y="68881"/>
                </a:cubicBezTo>
                <a:lnTo>
                  <a:pt x="5374005" y="344399"/>
                </a:lnTo>
                <a:cubicBezTo>
                  <a:pt x="5374005" y="382441"/>
                  <a:pt x="5343166" y="413280"/>
                  <a:pt x="5305124" y="413280"/>
                </a:cubicBezTo>
                <a:lnTo>
                  <a:pt x="68881" y="413280"/>
                </a:lnTo>
                <a:cubicBezTo>
                  <a:pt x="30839" y="413280"/>
                  <a:pt x="0" y="382441"/>
                  <a:pt x="0" y="344399"/>
                </a:cubicBezTo>
                <a:lnTo>
                  <a:pt x="0" y="6888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300" tIns="20175" rIns="223300" bIns="20175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ea"/>
              <a:buNone/>
            </a:pPr>
            <a:r>
              <a:rPr kumimoji="1" lang="en-US" altLang="zh-CN" sz="2000" b="1" kern="1200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Step1 </a:t>
            </a:r>
            <a:r>
              <a:rPr lang="zh-CN" altLang="en-US" sz="2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sym typeface="+mn-lt"/>
              </a:rPr>
              <a:t>转换为二进制数</a:t>
            </a:r>
            <a:endParaRPr lang="zh-CN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71" name="任意多边形: 形状 24670">
            <a:extLst>
              <a:ext uri="{FF2B5EF4-FFF2-40B4-BE49-F238E27FC236}">
                <a16:creationId xmlns:a16="http://schemas.microsoft.com/office/drawing/2014/main" id="{D771E82A-9FB1-0B94-5B69-E560C685D855}"/>
              </a:ext>
            </a:extLst>
          </p:cNvPr>
          <p:cNvSpPr/>
          <p:nvPr/>
        </p:nvSpPr>
        <p:spPr>
          <a:xfrm>
            <a:off x="3851920" y="4238933"/>
            <a:ext cx="4680893" cy="1852200"/>
          </a:xfrm>
          <a:custGeom>
            <a:avLst/>
            <a:gdLst>
              <a:gd name="connsiteX0" fmla="*/ 0 w 7677150"/>
              <a:gd name="connsiteY0" fmla="*/ 0 h 1852200"/>
              <a:gd name="connsiteX1" fmla="*/ 7677150 w 7677150"/>
              <a:gd name="connsiteY1" fmla="*/ 0 h 1852200"/>
              <a:gd name="connsiteX2" fmla="*/ 7677150 w 7677150"/>
              <a:gd name="connsiteY2" fmla="*/ 1852200 h 1852200"/>
              <a:gd name="connsiteX3" fmla="*/ 0 w 7677150"/>
              <a:gd name="connsiteY3" fmla="*/ 1852200 h 1852200"/>
              <a:gd name="connsiteX4" fmla="*/ 0 w 7677150"/>
              <a:gd name="connsiteY4" fmla="*/ 0 h 185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7150" h="1852200">
                <a:moveTo>
                  <a:pt x="0" y="0"/>
                </a:moveTo>
                <a:lnTo>
                  <a:pt x="7677150" y="0"/>
                </a:lnTo>
                <a:lnTo>
                  <a:pt x="7677150" y="1852200"/>
                </a:lnTo>
                <a:lnTo>
                  <a:pt x="0" y="1852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3308557"/>
              <a:satOff val="-17770"/>
              <a:lumOff val="607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5832" tIns="291592" rIns="595832" bIns="14224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000" b="1" kern="1200" dirty="0"/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000" b="1" kern="1200" dirty="0"/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000" b="1" kern="1200" dirty="0"/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000" b="1" kern="1200" dirty="0"/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000" b="1" kern="1200" dirty="0"/>
          </a:p>
        </p:txBody>
      </p:sp>
      <p:sp>
        <p:nvSpPr>
          <p:cNvPr id="24672" name="任意多边形: 形状 24671">
            <a:extLst>
              <a:ext uri="{FF2B5EF4-FFF2-40B4-BE49-F238E27FC236}">
                <a16:creationId xmlns:a16="http://schemas.microsoft.com/office/drawing/2014/main" id="{CF886B49-AB68-2695-0CF4-68A32A0EC80E}"/>
              </a:ext>
            </a:extLst>
          </p:cNvPr>
          <p:cNvSpPr/>
          <p:nvPr/>
        </p:nvSpPr>
        <p:spPr>
          <a:xfrm>
            <a:off x="4551888" y="4032293"/>
            <a:ext cx="2972440" cy="432000"/>
          </a:xfrm>
          <a:custGeom>
            <a:avLst/>
            <a:gdLst>
              <a:gd name="connsiteX0" fmla="*/ 0 w 5374005"/>
              <a:gd name="connsiteY0" fmla="*/ 68881 h 413280"/>
              <a:gd name="connsiteX1" fmla="*/ 68881 w 5374005"/>
              <a:gd name="connsiteY1" fmla="*/ 0 h 413280"/>
              <a:gd name="connsiteX2" fmla="*/ 5305124 w 5374005"/>
              <a:gd name="connsiteY2" fmla="*/ 0 h 413280"/>
              <a:gd name="connsiteX3" fmla="*/ 5374005 w 5374005"/>
              <a:gd name="connsiteY3" fmla="*/ 68881 h 413280"/>
              <a:gd name="connsiteX4" fmla="*/ 5374005 w 5374005"/>
              <a:gd name="connsiteY4" fmla="*/ 344399 h 413280"/>
              <a:gd name="connsiteX5" fmla="*/ 5305124 w 5374005"/>
              <a:gd name="connsiteY5" fmla="*/ 413280 h 413280"/>
              <a:gd name="connsiteX6" fmla="*/ 68881 w 5374005"/>
              <a:gd name="connsiteY6" fmla="*/ 413280 h 413280"/>
              <a:gd name="connsiteX7" fmla="*/ 0 w 5374005"/>
              <a:gd name="connsiteY7" fmla="*/ 344399 h 413280"/>
              <a:gd name="connsiteX8" fmla="*/ 0 w 5374005"/>
              <a:gd name="connsiteY8" fmla="*/ 68881 h 41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4005" h="413280">
                <a:moveTo>
                  <a:pt x="0" y="68881"/>
                </a:moveTo>
                <a:cubicBezTo>
                  <a:pt x="0" y="30839"/>
                  <a:pt x="30839" y="0"/>
                  <a:pt x="68881" y="0"/>
                </a:cubicBezTo>
                <a:lnTo>
                  <a:pt x="5305124" y="0"/>
                </a:lnTo>
                <a:cubicBezTo>
                  <a:pt x="5343166" y="0"/>
                  <a:pt x="5374005" y="30839"/>
                  <a:pt x="5374005" y="68881"/>
                </a:cubicBezTo>
                <a:lnTo>
                  <a:pt x="5374005" y="344399"/>
                </a:lnTo>
                <a:cubicBezTo>
                  <a:pt x="5374005" y="382441"/>
                  <a:pt x="5343166" y="413280"/>
                  <a:pt x="5305124" y="413280"/>
                </a:cubicBezTo>
                <a:lnTo>
                  <a:pt x="68881" y="413280"/>
                </a:lnTo>
                <a:cubicBezTo>
                  <a:pt x="30839" y="413280"/>
                  <a:pt x="0" y="382441"/>
                  <a:pt x="0" y="344399"/>
                </a:cubicBezTo>
                <a:lnTo>
                  <a:pt x="0" y="6888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300" tIns="20175" rIns="223300" bIns="20175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zh-CN" sz="2000" b="1" kern="1200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Step3 </a:t>
            </a:r>
            <a:r>
              <a:rPr lang="zh-CN" altLang="en-US" sz="2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sym typeface="+mn-lt"/>
              </a:rPr>
              <a:t>根据公式计算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2D31291-E06C-5E00-3E99-E3573F9E0C76}"/>
              </a:ext>
            </a:extLst>
          </p:cNvPr>
          <p:cNvSpPr txBox="1"/>
          <p:nvPr/>
        </p:nvSpPr>
        <p:spPr>
          <a:xfrm>
            <a:off x="7020272" y="44624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书中例</a:t>
            </a:r>
            <a:r>
              <a:rPr lang="en-US" altLang="zh-CN" sz="180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2.5</a:t>
            </a:r>
            <a:endParaRPr lang="zh-CN" altLang="en-US" sz="1800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BF40613-ABFA-9325-4E18-FF6557F80EC2}"/>
              </a:ext>
            </a:extLst>
          </p:cNvPr>
          <p:cNvGrpSpPr/>
          <p:nvPr/>
        </p:nvGrpSpPr>
        <p:grpSpPr>
          <a:xfrm>
            <a:off x="827584" y="1700808"/>
            <a:ext cx="2414158" cy="360040"/>
            <a:chOff x="3885786" y="5507556"/>
            <a:chExt cx="2414158" cy="360040"/>
          </a:xfrm>
        </p:grpSpPr>
        <p:sp>
          <p:nvSpPr>
            <p:cNvPr id="58" name="文本框 57">
              <a:hlinkClick r:id="rId3" action="ppaction://hlinksldjump"/>
              <a:extLst>
                <a:ext uri="{FF2B5EF4-FFF2-40B4-BE49-F238E27FC236}">
                  <a16:creationId xmlns:a16="http://schemas.microsoft.com/office/drawing/2014/main" id="{AE64D76A-01EA-2A90-E04E-86B9404C5524}"/>
                </a:ext>
              </a:extLst>
            </p:cNvPr>
            <p:cNvSpPr txBox="1"/>
            <p:nvPr/>
          </p:nvSpPr>
          <p:spPr>
            <a:xfrm>
              <a:off x="4067944" y="5507576"/>
              <a:ext cx="2232000" cy="360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tIns="36000" bIns="36000" anchor="ctr" anchorCtr="0">
              <a:spAutoFit/>
            </a:bodyPr>
            <a:lstStyle/>
            <a:p>
              <a:r>
                <a:rPr lang="zh-CN" altLang="zh-CN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思考后</a:t>
              </a:r>
              <a:r>
                <a:rPr lang="zh-CN" altLang="en-US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，看分析</a:t>
              </a:r>
            </a:p>
          </p:txBody>
        </p:sp>
        <p:sp>
          <p:nvSpPr>
            <p:cNvPr id="59" name="椭圆 58">
              <a:hlinkClick r:id="rId4" action="ppaction://hlinksldjump"/>
              <a:extLst>
                <a:ext uri="{FF2B5EF4-FFF2-40B4-BE49-F238E27FC236}">
                  <a16:creationId xmlns:a16="http://schemas.microsoft.com/office/drawing/2014/main" id="{F01A8437-69B7-4BC9-7A60-F96BDEDEF197}"/>
                </a:ext>
              </a:extLst>
            </p:cNvPr>
            <p:cNvSpPr/>
            <p:nvPr/>
          </p:nvSpPr>
          <p:spPr>
            <a:xfrm>
              <a:off x="3885786" y="5507556"/>
              <a:ext cx="360040" cy="3600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0C48D4B-F590-A6E9-186D-24A81C8A7D2E}"/>
              </a:ext>
            </a:extLst>
          </p:cNvPr>
          <p:cNvGrpSpPr>
            <a:grpSpLocks/>
          </p:cNvGrpSpPr>
          <p:nvPr/>
        </p:nvGrpSpPr>
        <p:grpSpPr bwMode="auto">
          <a:xfrm>
            <a:off x="1116416" y="2924944"/>
            <a:ext cx="7200000" cy="360362"/>
            <a:chOff x="2832422" y="2060848"/>
            <a:chExt cx="5700018" cy="360363"/>
          </a:xfrm>
        </p:grpSpPr>
        <p:grpSp>
          <p:nvGrpSpPr>
            <p:cNvPr id="62" name="Group 409">
              <a:extLst>
                <a:ext uri="{FF2B5EF4-FFF2-40B4-BE49-F238E27FC236}">
                  <a16:creationId xmlns:a16="http://schemas.microsoft.com/office/drawing/2014/main" id="{D0AE36B1-90DD-5F57-8F33-F28168066E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2742" y="2060848"/>
              <a:ext cx="1379538" cy="360363"/>
              <a:chOff x="3576" y="3312"/>
              <a:chExt cx="869" cy="227"/>
            </a:xfrm>
          </p:grpSpPr>
          <p:sp>
            <p:nvSpPr>
              <p:cNvPr id="24606" name="Text Box 410">
                <a:extLst>
                  <a:ext uri="{FF2B5EF4-FFF2-40B4-BE49-F238E27FC236}">
                    <a16:creationId xmlns:a16="http://schemas.microsoft.com/office/drawing/2014/main" id="{1A660001-4C66-94E5-6BF1-8CC67E6816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24607" name="Text Box 411">
                <a:extLst>
                  <a:ext uri="{FF2B5EF4-FFF2-40B4-BE49-F238E27FC236}">
                    <a16:creationId xmlns:a16="http://schemas.microsoft.com/office/drawing/2014/main" id="{BA8B97A2-0758-7452-CC38-A09A03FC7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24608" name="Text Box 412">
                <a:extLst>
                  <a:ext uri="{FF2B5EF4-FFF2-40B4-BE49-F238E27FC236}">
                    <a16:creationId xmlns:a16="http://schemas.microsoft.com/office/drawing/2014/main" id="{DCFBE6B0-520D-FD45-F690-C5072B6A34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24609" name="Text Box 413">
                <a:extLst>
                  <a:ext uri="{FF2B5EF4-FFF2-40B4-BE49-F238E27FC236}">
                    <a16:creationId xmlns:a16="http://schemas.microsoft.com/office/drawing/2014/main" id="{5AF2DC85-428F-113F-8092-C121BABB51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24610" name="Text Box 414">
                <a:extLst>
                  <a:ext uri="{FF2B5EF4-FFF2-40B4-BE49-F238E27FC236}">
                    <a16:creationId xmlns:a16="http://schemas.microsoft.com/office/drawing/2014/main" id="{C1DEFE9F-6252-1404-2D10-892308ECB9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24611" name="Text Box 415">
                <a:extLst>
                  <a:ext uri="{FF2B5EF4-FFF2-40B4-BE49-F238E27FC236}">
                    <a16:creationId xmlns:a16="http://schemas.microsoft.com/office/drawing/2014/main" id="{9486579E-8EAF-8C5F-DF57-9980D1513E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24612" name="Text Box 416">
                <a:extLst>
                  <a:ext uri="{FF2B5EF4-FFF2-40B4-BE49-F238E27FC236}">
                    <a16:creationId xmlns:a16="http://schemas.microsoft.com/office/drawing/2014/main" id="{2C570726-9A40-906C-694D-447F3ACED0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24613" name="Text Box 417">
                <a:extLst>
                  <a:ext uri="{FF2B5EF4-FFF2-40B4-BE49-F238E27FC236}">
                    <a16:creationId xmlns:a16="http://schemas.microsoft.com/office/drawing/2014/main" id="{E5601B88-B0AB-C2F3-A3F5-604734BA87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</p:grpSp>
        <p:grpSp>
          <p:nvGrpSpPr>
            <p:cNvPr id="63" name="Group 418">
              <a:extLst>
                <a:ext uri="{FF2B5EF4-FFF2-40B4-BE49-F238E27FC236}">
                  <a16:creationId xmlns:a16="http://schemas.microsoft.com/office/drawing/2014/main" id="{3A8DEE26-3BBD-3490-DF95-70885DC695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52902" y="2060848"/>
              <a:ext cx="1379538" cy="360363"/>
              <a:chOff x="3576" y="3312"/>
              <a:chExt cx="869" cy="227"/>
            </a:xfrm>
          </p:grpSpPr>
          <p:sp>
            <p:nvSpPr>
              <p:cNvPr id="24598" name="Text Box 419">
                <a:extLst>
                  <a:ext uri="{FF2B5EF4-FFF2-40B4-BE49-F238E27FC236}">
                    <a16:creationId xmlns:a16="http://schemas.microsoft.com/office/drawing/2014/main" id="{4FD79370-F658-B074-06F4-EB1DAC0700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24599" name="Text Box 420">
                <a:extLst>
                  <a:ext uri="{FF2B5EF4-FFF2-40B4-BE49-F238E27FC236}">
                    <a16:creationId xmlns:a16="http://schemas.microsoft.com/office/drawing/2014/main" id="{369573F2-FA67-51E9-9584-2FFEBE3439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24600" name="Text Box 421">
                <a:extLst>
                  <a:ext uri="{FF2B5EF4-FFF2-40B4-BE49-F238E27FC236}">
                    <a16:creationId xmlns:a16="http://schemas.microsoft.com/office/drawing/2014/main" id="{CEE52AEE-8FCB-2A01-E1A3-4730D5215F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24601" name="Text Box 422">
                <a:extLst>
                  <a:ext uri="{FF2B5EF4-FFF2-40B4-BE49-F238E27FC236}">
                    <a16:creationId xmlns:a16="http://schemas.microsoft.com/office/drawing/2014/main" id="{772CC680-10DA-3A80-6862-9274C79EE5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24602" name="Text Box 423">
                <a:extLst>
                  <a:ext uri="{FF2B5EF4-FFF2-40B4-BE49-F238E27FC236}">
                    <a16:creationId xmlns:a16="http://schemas.microsoft.com/office/drawing/2014/main" id="{A87338A6-4FD4-8A8D-E399-04F2A7CD01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24603" name="Text Box 424">
                <a:extLst>
                  <a:ext uri="{FF2B5EF4-FFF2-40B4-BE49-F238E27FC236}">
                    <a16:creationId xmlns:a16="http://schemas.microsoft.com/office/drawing/2014/main" id="{FCCAF475-70D4-7ADC-20A0-800FF3EEB2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24604" name="Text Box 425">
                <a:extLst>
                  <a:ext uri="{FF2B5EF4-FFF2-40B4-BE49-F238E27FC236}">
                    <a16:creationId xmlns:a16="http://schemas.microsoft.com/office/drawing/2014/main" id="{B1A9E6CE-FB35-C7C9-3DD9-56BA1EC6F0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24605" name="Text Box 426">
                <a:extLst>
                  <a:ext uri="{FF2B5EF4-FFF2-40B4-BE49-F238E27FC236}">
                    <a16:creationId xmlns:a16="http://schemas.microsoft.com/office/drawing/2014/main" id="{B8B56A95-CD4C-FD56-BC2B-703CE7BAB4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</p:grpSp>
        <p:grpSp>
          <p:nvGrpSpPr>
            <p:cNvPr id="24576" name="Group 409">
              <a:extLst>
                <a:ext uri="{FF2B5EF4-FFF2-40B4-BE49-F238E27FC236}">
                  <a16:creationId xmlns:a16="http://schemas.microsoft.com/office/drawing/2014/main" id="{95DC3AAA-05D0-44F9-DF0B-EA50DB8692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422" y="2060848"/>
              <a:ext cx="1379538" cy="360363"/>
              <a:chOff x="3576" y="3312"/>
              <a:chExt cx="869" cy="227"/>
            </a:xfrm>
          </p:grpSpPr>
          <p:sp>
            <p:nvSpPr>
              <p:cNvPr id="24590" name="Text Box 410">
                <a:extLst>
                  <a:ext uri="{FF2B5EF4-FFF2-40B4-BE49-F238E27FC236}">
                    <a16:creationId xmlns:a16="http://schemas.microsoft.com/office/drawing/2014/main" id="{BE5335DE-C33A-EB9C-37F3-516F55C6CA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195"/>
                </a:scheme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C00000"/>
                    </a:solidFill>
                    <a:ea typeface="隶书" panose="02010509060101010101" pitchFamily="49" charset="-122"/>
                  </a:rPr>
                  <a:t>S</a:t>
                </a:r>
              </a:p>
            </p:txBody>
          </p:sp>
          <p:sp>
            <p:nvSpPr>
              <p:cNvPr id="24591" name="Text Box 411">
                <a:extLst>
                  <a:ext uri="{FF2B5EF4-FFF2-40B4-BE49-F238E27FC236}">
                    <a16:creationId xmlns:a16="http://schemas.microsoft.com/office/drawing/2014/main" id="{11EB2857-6E98-4E40-1C1D-4EFBEAEA98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E</a:t>
                </a:r>
              </a:p>
            </p:txBody>
          </p:sp>
          <p:sp>
            <p:nvSpPr>
              <p:cNvPr id="24592" name="Text Box 412">
                <a:extLst>
                  <a:ext uri="{FF2B5EF4-FFF2-40B4-BE49-F238E27FC236}">
                    <a16:creationId xmlns:a16="http://schemas.microsoft.com/office/drawing/2014/main" id="{4DE93751-CF5A-D6D4-04C3-FFAEEBC9E8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E</a:t>
                </a:r>
              </a:p>
            </p:txBody>
          </p:sp>
          <p:sp>
            <p:nvSpPr>
              <p:cNvPr id="24593" name="Text Box 413">
                <a:extLst>
                  <a:ext uri="{FF2B5EF4-FFF2-40B4-BE49-F238E27FC236}">
                    <a16:creationId xmlns:a16="http://schemas.microsoft.com/office/drawing/2014/main" id="{D3AC6FE4-AD01-AF8F-8CCF-F43EF8466A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E</a:t>
                </a:r>
              </a:p>
            </p:txBody>
          </p:sp>
          <p:sp>
            <p:nvSpPr>
              <p:cNvPr id="24594" name="Text Box 414">
                <a:extLst>
                  <a:ext uri="{FF2B5EF4-FFF2-40B4-BE49-F238E27FC236}">
                    <a16:creationId xmlns:a16="http://schemas.microsoft.com/office/drawing/2014/main" id="{A0B372EE-DFF3-1D80-D7BC-AA07AD3B8D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E</a:t>
                </a:r>
              </a:p>
            </p:txBody>
          </p:sp>
          <p:sp>
            <p:nvSpPr>
              <p:cNvPr id="24595" name="Text Box 415">
                <a:extLst>
                  <a:ext uri="{FF2B5EF4-FFF2-40B4-BE49-F238E27FC236}">
                    <a16:creationId xmlns:a16="http://schemas.microsoft.com/office/drawing/2014/main" id="{E7C84969-8B8B-C212-FEC4-92F1F25AD5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E</a:t>
                </a:r>
              </a:p>
            </p:txBody>
          </p:sp>
          <p:sp>
            <p:nvSpPr>
              <p:cNvPr id="24596" name="Text Box 416">
                <a:extLst>
                  <a:ext uri="{FF2B5EF4-FFF2-40B4-BE49-F238E27FC236}">
                    <a16:creationId xmlns:a16="http://schemas.microsoft.com/office/drawing/2014/main" id="{82AFBBA1-5AD0-8EE5-2738-891420ED78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E</a:t>
                </a:r>
              </a:p>
            </p:txBody>
          </p:sp>
          <p:sp>
            <p:nvSpPr>
              <p:cNvPr id="24597" name="Text Box 417">
                <a:extLst>
                  <a:ext uri="{FF2B5EF4-FFF2-40B4-BE49-F238E27FC236}">
                    <a16:creationId xmlns:a16="http://schemas.microsoft.com/office/drawing/2014/main" id="{B1573A90-498F-5D28-DE2B-5C8300E428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E</a:t>
                </a:r>
              </a:p>
            </p:txBody>
          </p:sp>
        </p:grpSp>
        <p:grpSp>
          <p:nvGrpSpPr>
            <p:cNvPr id="24577" name="Group 418">
              <a:extLst>
                <a:ext uri="{FF2B5EF4-FFF2-40B4-BE49-F238E27FC236}">
                  <a16:creationId xmlns:a16="http://schemas.microsoft.com/office/drawing/2014/main" id="{B866097E-F603-EB20-3CA0-5C97D6DAC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582" y="2060848"/>
              <a:ext cx="1379538" cy="360363"/>
              <a:chOff x="3576" y="3312"/>
              <a:chExt cx="869" cy="227"/>
            </a:xfrm>
          </p:grpSpPr>
          <p:sp>
            <p:nvSpPr>
              <p:cNvPr id="24582" name="Text Box 419">
                <a:extLst>
                  <a:ext uri="{FF2B5EF4-FFF2-40B4-BE49-F238E27FC236}">
                    <a16:creationId xmlns:a16="http://schemas.microsoft.com/office/drawing/2014/main" id="{D1647880-8204-93AF-46E6-8BF811FB28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E</a:t>
                </a:r>
              </a:p>
            </p:txBody>
          </p:sp>
          <p:sp>
            <p:nvSpPr>
              <p:cNvPr id="24583" name="Text Box 420">
                <a:extLst>
                  <a:ext uri="{FF2B5EF4-FFF2-40B4-BE49-F238E27FC236}">
                    <a16:creationId xmlns:a16="http://schemas.microsoft.com/office/drawing/2014/main" id="{5F25F103-E3A2-293C-0FAF-3B0C1322B8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24584" name="Text Box 421">
                <a:extLst>
                  <a:ext uri="{FF2B5EF4-FFF2-40B4-BE49-F238E27FC236}">
                    <a16:creationId xmlns:a16="http://schemas.microsoft.com/office/drawing/2014/main" id="{011EE194-3518-865E-1EBF-BAE095A61A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24585" name="Text Box 422">
                <a:extLst>
                  <a:ext uri="{FF2B5EF4-FFF2-40B4-BE49-F238E27FC236}">
                    <a16:creationId xmlns:a16="http://schemas.microsoft.com/office/drawing/2014/main" id="{11DAC6C1-4552-44BB-2149-4823CED48A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24586" name="Text Box 423">
                <a:extLst>
                  <a:ext uri="{FF2B5EF4-FFF2-40B4-BE49-F238E27FC236}">
                    <a16:creationId xmlns:a16="http://schemas.microsoft.com/office/drawing/2014/main" id="{A29ADA99-7C56-4C15-B93D-4D8F8726D4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24587" name="Text Box 424">
                <a:extLst>
                  <a:ext uri="{FF2B5EF4-FFF2-40B4-BE49-F238E27FC236}">
                    <a16:creationId xmlns:a16="http://schemas.microsoft.com/office/drawing/2014/main" id="{6C0792C1-74E3-8E7D-1244-58478B2EBC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24588" name="Text Box 425">
                <a:extLst>
                  <a:ext uri="{FF2B5EF4-FFF2-40B4-BE49-F238E27FC236}">
                    <a16:creationId xmlns:a16="http://schemas.microsoft.com/office/drawing/2014/main" id="{1C27766A-2E7D-2DFA-32A7-10EE240C87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  <p:sp>
            <p:nvSpPr>
              <p:cNvPr id="24589" name="Text Box 426">
                <a:extLst>
                  <a:ext uri="{FF2B5EF4-FFF2-40B4-BE49-F238E27FC236}">
                    <a16:creationId xmlns:a16="http://schemas.microsoft.com/office/drawing/2014/main" id="{DE148297-D55C-5A15-4838-E380D86EBC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ea typeface="隶书" panose="02010509060101010101" pitchFamily="49" charset="-122"/>
                  </a:rPr>
                  <a:t>M</a:t>
                </a:r>
              </a:p>
            </p:txBody>
          </p:sp>
        </p:grpSp>
      </p:grpSp>
      <p:grpSp>
        <p:nvGrpSpPr>
          <p:cNvPr id="24614" name="组合 24613">
            <a:extLst>
              <a:ext uri="{FF2B5EF4-FFF2-40B4-BE49-F238E27FC236}">
                <a16:creationId xmlns:a16="http://schemas.microsoft.com/office/drawing/2014/main" id="{436FE62E-F6DA-79E3-80A0-9502CDB69F4D}"/>
              </a:ext>
            </a:extLst>
          </p:cNvPr>
          <p:cNvGrpSpPr>
            <a:grpSpLocks/>
          </p:cNvGrpSpPr>
          <p:nvPr/>
        </p:nvGrpSpPr>
        <p:grpSpPr bwMode="auto">
          <a:xfrm>
            <a:off x="3188975" y="3285306"/>
            <a:ext cx="5112000" cy="566738"/>
            <a:chOff x="2987823" y="5067246"/>
            <a:chExt cx="5039778" cy="566683"/>
          </a:xfrm>
        </p:grpSpPr>
        <p:sp>
          <p:nvSpPr>
            <p:cNvPr id="24615" name="AutoShape 42">
              <a:extLst>
                <a:ext uri="{FF2B5EF4-FFF2-40B4-BE49-F238E27FC236}">
                  <a16:creationId xmlns:a16="http://schemas.microsoft.com/office/drawing/2014/main" id="{FB79F0A8-3257-4E27-0D98-F2554A90835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363712" y="2691357"/>
              <a:ext cx="288000" cy="5039778"/>
            </a:xfrm>
            <a:prstGeom prst="rightBrace">
              <a:avLst>
                <a:gd name="adj1" fmla="val 78179"/>
                <a:gd name="adj2" fmla="val 50310"/>
              </a:avLst>
            </a:prstGeom>
            <a:noFill/>
            <a:ln w="28575">
              <a:solidFill>
                <a:srgbClr val="0D0D0D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18000" rIns="36000" bIns="18000"/>
            <a:lstStyle>
              <a:lvl1pPr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4616" name="Text Box 79">
              <a:extLst>
                <a:ext uri="{FF2B5EF4-FFF2-40B4-BE49-F238E27FC236}">
                  <a16:creationId xmlns:a16="http://schemas.microsoft.com/office/drawing/2014/main" id="{86A31BB1-BFBF-F5F9-5067-6EAFA0766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9125" y="5387168"/>
              <a:ext cx="915003" cy="246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 dirty="0">
                  <a:solidFill>
                    <a:schemeClr val="bg1"/>
                  </a:solidFill>
                  <a:ea typeface="楷体_GB2312" pitchFamily="49" charset="-122"/>
                </a:rPr>
                <a:t>尾数</a:t>
              </a:r>
              <a:r>
                <a:rPr lang="en-US" altLang="zh-CN" sz="1400" dirty="0">
                  <a:solidFill>
                    <a:schemeClr val="bg1"/>
                  </a:solidFill>
                  <a:ea typeface="楷体_GB2312" pitchFamily="49" charset="-122"/>
                </a:rPr>
                <a:t>M:</a:t>
              </a:r>
              <a:r>
                <a:rPr lang="en-US" altLang="zh-CN" sz="1400" dirty="0">
                  <a:solidFill>
                    <a:srgbClr val="FF0000"/>
                  </a:solidFill>
                  <a:ea typeface="楷体_GB2312" pitchFamily="49" charset="-122"/>
                </a:rPr>
                <a:t>23</a:t>
              </a:r>
              <a:endParaRPr lang="zh-CN" altLang="en-US" sz="1400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4617" name="组合 24616">
            <a:extLst>
              <a:ext uri="{FF2B5EF4-FFF2-40B4-BE49-F238E27FC236}">
                <a16:creationId xmlns:a16="http://schemas.microsoft.com/office/drawing/2014/main" id="{7B932CDD-4EE4-1896-174A-B55C77DB3EF9}"/>
              </a:ext>
            </a:extLst>
          </p:cNvPr>
          <p:cNvGrpSpPr>
            <a:grpSpLocks/>
          </p:cNvGrpSpPr>
          <p:nvPr/>
        </p:nvGrpSpPr>
        <p:grpSpPr bwMode="auto">
          <a:xfrm>
            <a:off x="1325185" y="3285307"/>
            <a:ext cx="1800000" cy="566738"/>
            <a:chOff x="4763516" y="5067246"/>
            <a:chExt cx="1818439" cy="566683"/>
          </a:xfrm>
        </p:grpSpPr>
        <p:sp>
          <p:nvSpPr>
            <p:cNvPr id="24618" name="AutoShape 42">
              <a:extLst>
                <a:ext uri="{FF2B5EF4-FFF2-40B4-BE49-F238E27FC236}">
                  <a16:creationId xmlns:a16="http://schemas.microsoft.com/office/drawing/2014/main" id="{08D36F69-8863-6357-14DF-76FE74A3384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528736" y="4302026"/>
              <a:ext cx="288000" cy="1818439"/>
            </a:xfrm>
            <a:prstGeom prst="rightBrace">
              <a:avLst>
                <a:gd name="adj1" fmla="val 78179"/>
                <a:gd name="adj2" fmla="val 50310"/>
              </a:avLst>
            </a:prstGeom>
            <a:noFill/>
            <a:ln w="28575">
              <a:solidFill>
                <a:srgbClr val="0D0D0D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18000" rIns="36000" bIns="18000"/>
            <a:lstStyle>
              <a:lvl1pPr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4619" name="Text Box 79">
              <a:extLst>
                <a:ext uri="{FF2B5EF4-FFF2-40B4-BE49-F238E27FC236}">
                  <a16:creationId xmlns:a16="http://schemas.microsoft.com/office/drawing/2014/main" id="{7AFC8834-626C-1B99-816A-2283CCEAC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4029" y="5387168"/>
              <a:ext cx="915003" cy="246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 dirty="0">
                  <a:solidFill>
                    <a:schemeClr val="bg1"/>
                  </a:solidFill>
                  <a:ea typeface="楷体_GB2312" pitchFamily="49" charset="-122"/>
                </a:rPr>
                <a:t>阶码</a:t>
              </a:r>
              <a:r>
                <a:rPr lang="en-US" altLang="zh-CN" sz="1400" dirty="0">
                  <a:solidFill>
                    <a:schemeClr val="bg1"/>
                  </a:solidFill>
                  <a:ea typeface="楷体_GB2312" pitchFamily="49" charset="-122"/>
                </a:rPr>
                <a:t>E:</a:t>
              </a:r>
              <a:r>
                <a:rPr lang="en-US" altLang="zh-CN" sz="1400" dirty="0">
                  <a:solidFill>
                    <a:srgbClr val="FF0000"/>
                  </a:solidFill>
                  <a:ea typeface="楷体_GB2312" pitchFamily="49" charset="-122"/>
                </a:rPr>
                <a:t>8</a:t>
              </a:r>
              <a:endParaRPr lang="zh-CN" altLang="en-US" sz="1400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4620" name="组合 24619">
            <a:extLst>
              <a:ext uri="{FF2B5EF4-FFF2-40B4-BE49-F238E27FC236}">
                <a16:creationId xmlns:a16="http://schemas.microsoft.com/office/drawing/2014/main" id="{6533126D-53E7-BDFB-0FD3-4B2CE5AD7CBB}"/>
              </a:ext>
            </a:extLst>
          </p:cNvPr>
          <p:cNvGrpSpPr>
            <a:grpSpLocks/>
          </p:cNvGrpSpPr>
          <p:nvPr/>
        </p:nvGrpSpPr>
        <p:grpSpPr bwMode="auto">
          <a:xfrm>
            <a:off x="786657" y="3259956"/>
            <a:ext cx="868363" cy="673100"/>
            <a:chOff x="2191283" y="5026234"/>
            <a:chExt cx="868549" cy="672738"/>
          </a:xfrm>
        </p:grpSpPr>
        <p:sp>
          <p:nvSpPr>
            <p:cNvPr id="24621" name="Line 41">
              <a:extLst>
                <a:ext uri="{FF2B5EF4-FFF2-40B4-BE49-F238E27FC236}">
                  <a16:creationId xmlns:a16="http://schemas.microsoft.com/office/drawing/2014/main" id="{E2101947-AA7B-3B21-9BBC-EC0AA9BD7B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97536" y="5026234"/>
              <a:ext cx="0" cy="362058"/>
            </a:xfrm>
            <a:prstGeom prst="line">
              <a:avLst/>
            </a:prstGeom>
            <a:noFill/>
            <a:ln w="28575">
              <a:solidFill>
                <a:srgbClr val="0D0D0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2" name="Text Box 78">
              <a:extLst>
                <a:ext uri="{FF2B5EF4-FFF2-40B4-BE49-F238E27FC236}">
                  <a16:creationId xmlns:a16="http://schemas.microsoft.com/office/drawing/2014/main" id="{19AB9510-C69B-B820-8E64-67B8AE04A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1283" y="5387168"/>
              <a:ext cx="868549" cy="311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 dirty="0">
                  <a:solidFill>
                    <a:srgbClr val="000000"/>
                  </a:solidFill>
                  <a:ea typeface="楷体_GB2312" pitchFamily="49" charset="-122"/>
                </a:rPr>
                <a:t>数符</a:t>
              </a:r>
              <a:r>
                <a:rPr lang="en-US" altLang="zh-CN" sz="1400" dirty="0">
                  <a:solidFill>
                    <a:srgbClr val="000000"/>
                  </a:solidFill>
                  <a:ea typeface="楷体_GB2312" pitchFamily="49" charset="-122"/>
                </a:rPr>
                <a:t>S</a:t>
              </a:r>
              <a:endParaRPr lang="zh-CN" altLang="en-US" sz="1400" dirty="0">
                <a:ea typeface="楷体_GB2312" pitchFamily="49" charset="-122"/>
              </a:endParaRPr>
            </a:p>
          </p:txBody>
        </p:sp>
      </p:grpSp>
      <p:sp>
        <p:nvSpPr>
          <p:cNvPr id="24628" name="文本框 24627">
            <a:extLst>
              <a:ext uri="{FF2B5EF4-FFF2-40B4-BE49-F238E27FC236}">
                <a16:creationId xmlns:a16="http://schemas.microsoft.com/office/drawing/2014/main" id="{0D662428-E6C2-D610-3A4E-1543E2FCB9AB}"/>
              </a:ext>
            </a:extLst>
          </p:cNvPr>
          <p:cNvSpPr txBox="1"/>
          <p:nvPr/>
        </p:nvSpPr>
        <p:spPr>
          <a:xfrm>
            <a:off x="3923928" y="4509120"/>
            <a:ext cx="4608512" cy="1392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 dirty="0">
                <a:solidFill>
                  <a:schemeClr val="bg1"/>
                </a:solidFill>
                <a:ea typeface="隶书" pitchFamily="49" charset="-122"/>
              </a:rPr>
              <a:t>x</a:t>
            </a:r>
            <a:r>
              <a:rPr lang="en-US" altLang="zh-CN" sz="1800" b="1" dirty="0">
                <a:solidFill>
                  <a:schemeClr val="bg1"/>
                </a:solidFill>
                <a:ea typeface="隶书" pitchFamily="49" charset="-122"/>
              </a:rPr>
              <a:t>=(</a:t>
            </a:r>
            <a:r>
              <a:rPr lang="zh-CN" altLang="zh-CN" sz="1800" b="1" dirty="0">
                <a:solidFill>
                  <a:schemeClr val="bg1"/>
                </a:solidFill>
                <a:ea typeface="隶书" pitchFamily="49" charset="-122"/>
              </a:rPr>
              <a:t>－</a:t>
            </a:r>
            <a:r>
              <a:rPr lang="en-US" altLang="zh-CN" sz="1800" b="1" dirty="0">
                <a:solidFill>
                  <a:schemeClr val="bg1"/>
                </a:solidFill>
                <a:ea typeface="隶书" pitchFamily="49" charset="-122"/>
              </a:rPr>
              <a:t>1)</a:t>
            </a:r>
            <a:r>
              <a:rPr lang="en-US" altLang="zh-CN" sz="1800" b="1" baseline="30000" dirty="0">
                <a:solidFill>
                  <a:srgbClr val="0000FF"/>
                </a:solidFill>
                <a:ea typeface="隶书" pitchFamily="49" charset="-122"/>
              </a:rPr>
              <a:t>S</a:t>
            </a:r>
            <a:r>
              <a:rPr lang="zh-CN" altLang="zh-CN" sz="1800" b="1" dirty="0">
                <a:solidFill>
                  <a:schemeClr val="bg1"/>
                </a:solidFill>
                <a:ea typeface="隶书" pitchFamily="49" charset="-122"/>
              </a:rPr>
              <a:t>×</a:t>
            </a:r>
            <a:r>
              <a:rPr lang="en-US" altLang="zh-CN" sz="1800" b="1" dirty="0">
                <a:solidFill>
                  <a:schemeClr val="bg1"/>
                </a:solidFill>
                <a:ea typeface="隶书" pitchFamily="49" charset="-122"/>
              </a:rPr>
              <a:t>(1.</a:t>
            </a:r>
            <a:r>
              <a:rPr lang="zh-CN" altLang="zh-CN" sz="1800" b="1" dirty="0">
                <a:solidFill>
                  <a:srgbClr val="0000FF"/>
                </a:solidFill>
                <a:ea typeface="隶书" pitchFamily="49" charset="-122"/>
              </a:rPr>
              <a:t>Ｍ</a:t>
            </a:r>
            <a:r>
              <a:rPr lang="en-US" altLang="zh-CN" sz="1800" b="1" dirty="0">
                <a:solidFill>
                  <a:schemeClr val="bg1"/>
                </a:solidFill>
                <a:ea typeface="隶书" pitchFamily="49" charset="-122"/>
              </a:rPr>
              <a:t>)</a:t>
            </a:r>
            <a:r>
              <a:rPr lang="zh-CN" altLang="zh-CN" sz="1800" b="1" dirty="0">
                <a:solidFill>
                  <a:schemeClr val="bg1"/>
                </a:solidFill>
                <a:ea typeface="隶书" pitchFamily="49" charset="-122"/>
              </a:rPr>
              <a:t>×</a:t>
            </a:r>
            <a:r>
              <a:rPr lang="en-US" altLang="zh-CN" sz="1800" b="1" dirty="0">
                <a:solidFill>
                  <a:schemeClr val="bg1"/>
                </a:solidFill>
                <a:ea typeface="隶书" pitchFamily="49" charset="-122"/>
              </a:rPr>
              <a:t>2</a:t>
            </a:r>
            <a:r>
              <a:rPr lang="en-US" altLang="zh-CN" sz="1800" b="1" baseline="30000" dirty="0">
                <a:solidFill>
                  <a:srgbClr val="0000FF"/>
                </a:solidFill>
                <a:ea typeface="隶书" pitchFamily="49" charset="-122"/>
              </a:rPr>
              <a:t>e</a:t>
            </a:r>
            <a:r>
              <a:rPr lang="en-US" altLang="zh-CN" sz="1800" b="1" dirty="0">
                <a:solidFill>
                  <a:schemeClr val="tx2"/>
                </a:solidFill>
                <a:ea typeface="隶书" pitchFamily="49" charset="-122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ea typeface="隶书" pitchFamily="49" charset="-122"/>
              </a:rPr>
              <a:t>=(</a:t>
            </a:r>
            <a:r>
              <a:rPr lang="zh-CN" altLang="zh-CN" sz="1800" b="1" dirty="0">
                <a:solidFill>
                  <a:schemeClr val="bg1"/>
                </a:solidFill>
                <a:ea typeface="隶书" pitchFamily="49" charset="-122"/>
              </a:rPr>
              <a:t>－</a:t>
            </a:r>
            <a:r>
              <a:rPr lang="en-US" altLang="zh-CN" sz="1800" b="1" dirty="0">
                <a:solidFill>
                  <a:schemeClr val="bg1"/>
                </a:solidFill>
                <a:ea typeface="隶书" pitchFamily="49" charset="-122"/>
              </a:rPr>
              <a:t>1)</a:t>
            </a:r>
            <a:r>
              <a:rPr lang="en-US" altLang="zh-CN" sz="1800" b="1" baseline="30000" dirty="0">
                <a:solidFill>
                  <a:srgbClr val="0000FF"/>
                </a:solidFill>
                <a:ea typeface="隶书" pitchFamily="49" charset="-122"/>
              </a:rPr>
              <a:t>S</a:t>
            </a:r>
            <a:r>
              <a:rPr lang="zh-CN" altLang="zh-CN" sz="1800" b="1" dirty="0">
                <a:solidFill>
                  <a:schemeClr val="bg1"/>
                </a:solidFill>
                <a:ea typeface="隶书" pitchFamily="49" charset="-122"/>
              </a:rPr>
              <a:t>×</a:t>
            </a:r>
            <a:r>
              <a:rPr lang="en-US" altLang="zh-CN" sz="1800" b="1" dirty="0">
                <a:solidFill>
                  <a:schemeClr val="bg1"/>
                </a:solidFill>
                <a:ea typeface="隶书" pitchFamily="49" charset="-122"/>
              </a:rPr>
              <a:t>(1.</a:t>
            </a:r>
            <a:r>
              <a:rPr lang="zh-CN" altLang="zh-CN" sz="1800" b="1" dirty="0">
                <a:solidFill>
                  <a:srgbClr val="0000FF"/>
                </a:solidFill>
                <a:ea typeface="隶书" pitchFamily="49" charset="-122"/>
              </a:rPr>
              <a:t>Ｍ</a:t>
            </a:r>
            <a:r>
              <a:rPr lang="en-US" altLang="zh-CN" sz="1800" b="1" dirty="0">
                <a:solidFill>
                  <a:schemeClr val="bg1"/>
                </a:solidFill>
                <a:ea typeface="隶书" pitchFamily="49" charset="-122"/>
              </a:rPr>
              <a:t>)</a:t>
            </a:r>
            <a:r>
              <a:rPr lang="zh-CN" altLang="zh-CN" sz="1800" b="1" dirty="0">
                <a:solidFill>
                  <a:schemeClr val="bg1"/>
                </a:solidFill>
                <a:ea typeface="隶书" pitchFamily="49" charset="-122"/>
              </a:rPr>
              <a:t>×</a:t>
            </a:r>
            <a:r>
              <a:rPr lang="en-US" altLang="zh-CN" sz="1800" b="1" dirty="0">
                <a:solidFill>
                  <a:schemeClr val="bg1"/>
                </a:solidFill>
                <a:ea typeface="隶书" pitchFamily="49" charset="-122"/>
              </a:rPr>
              <a:t>2</a:t>
            </a:r>
            <a:r>
              <a:rPr lang="en-US" altLang="zh-CN" sz="18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j-ea"/>
                <a:cs typeface="Times New Roman" panose="02020603050405020304" pitchFamily="18" charset="0"/>
              </a:rPr>
              <a:t>E</a:t>
            </a:r>
            <a:r>
              <a:rPr lang="en-US" altLang="zh-CN" sz="1800" b="1" baseline="30000" dirty="0">
                <a:solidFill>
                  <a:schemeClr val="bg1"/>
                </a:solidFill>
                <a:ea typeface="隶书" pitchFamily="49" charset="-122"/>
              </a:rPr>
              <a:t>-127</a:t>
            </a:r>
            <a:endParaRPr lang="zh-CN" altLang="en-US" sz="1800" b="1" dirty="0"/>
          </a:p>
          <a:p>
            <a:pPr lvl="0">
              <a:lnSpc>
                <a:spcPct val="12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ea typeface="隶书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1800" b="1" dirty="0">
                <a:solidFill>
                  <a:schemeClr val="bg1"/>
                </a:solidFill>
                <a:cs typeface="Times New Roman" panose="02020603050405020304" pitchFamily="18" charset="0"/>
                <a:sym typeface="+mn-lt"/>
              </a:rPr>
              <a:t> +(1.011011)×2</a:t>
            </a:r>
            <a:r>
              <a:rPr lang="en-US" altLang="zh-CN" sz="1800" b="1" baseline="30000" dirty="0">
                <a:solidFill>
                  <a:schemeClr val="bg1"/>
                </a:solidFill>
                <a:cs typeface="Times New Roman" panose="02020603050405020304" pitchFamily="18" charset="0"/>
                <a:sym typeface="+mn-lt"/>
              </a:rPr>
              <a:t>3</a:t>
            </a:r>
            <a:endParaRPr lang="zh-CN" altLang="en-US" sz="1800" b="1" dirty="0"/>
          </a:p>
          <a:p>
            <a:pPr lvl="0">
              <a:lnSpc>
                <a:spcPct val="120000"/>
              </a:lnSpc>
              <a:buNone/>
            </a:pPr>
            <a:r>
              <a:rPr lang="en-US" altLang="zh-CN" sz="1800" b="1" dirty="0">
                <a:solidFill>
                  <a:schemeClr val="bg1"/>
                </a:solidFill>
                <a:cs typeface="Times New Roman" panose="02020603050405020304" pitchFamily="18" charset="0"/>
                <a:sym typeface="+mn-lt"/>
              </a:rPr>
              <a:t>= +1011.011</a:t>
            </a:r>
          </a:p>
          <a:p>
            <a:pPr lvl="0">
              <a:lnSpc>
                <a:spcPct val="120000"/>
              </a:lnSpc>
              <a:buNone/>
            </a:pPr>
            <a:r>
              <a:rPr lang="en-US" altLang="zh-CN" sz="1800" b="1" dirty="0">
                <a:solidFill>
                  <a:schemeClr val="bg1"/>
                </a:solidFill>
                <a:cs typeface="Times New Roman" panose="02020603050405020304" pitchFamily="18" charset="0"/>
                <a:sym typeface="+mn-lt"/>
              </a:rPr>
              <a:t>= (11.375)</a:t>
            </a:r>
            <a:r>
              <a:rPr lang="en-US" altLang="zh-CN" sz="1800" b="1" baseline="-25000" dirty="0">
                <a:solidFill>
                  <a:schemeClr val="bg1"/>
                </a:solidFill>
                <a:cs typeface="Times New Roman" panose="02020603050405020304" pitchFamily="18" charset="0"/>
                <a:sym typeface="+mn-lt"/>
              </a:rPr>
              <a:t>10</a:t>
            </a:r>
            <a:endParaRPr lang="zh-CN" altLang="zh-CN" sz="1800" b="1" dirty="0">
              <a:solidFill>
                <a:schemeClr val="bg1"/>
              </a:solidFill>
              <a:ea typeface="隶书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4631" name="组合 24630">
            <a:extLst>
              <a:ext uri="{FF2B5EF4-FFF2-40B4-BE49-F238E27FC236}">
                <a16:creationId xmlns:a16="http://schemas.microsoft.com/office/drawing/2014/main" id="{25636218-EFB9-62CE-8AA8-E514AE234B47}"/>
              </a:ext>
            </a:extLst>
          </p:cNvPr>
          <p:cNvGrpSpPr>
            <a:grpSpLocks/>
          </p:cNvGrpSpPr>
          <p:nvPr/>
        </p:nvGrpSpPr>
        <p:grpSpPr bwMode="auto">
          <a:xfrm>
            <a:off x="1116416" y="2924944"/>
            <a:ext cx="7200000" cy="360362"/>
            <a:chOff x="2832422" y="2060848"/>
            <a:chExt cx="5700018" cy="360363"/>
          </a:xfrm>
        </p:grpSpPr>
        <p:grpSp>
          <p:nvGrpSpPr>
            <p:cNvPr id="24632" name="Group 409">
              <a:extLst>
                <a:ext uri="{FF2B5EF4-FFF2-40B4-BE49-F238E27FC236}">
                  <a16:creationId xmlns:a16="http://schemas.microsoft.com/office/drawing/2014/main" id="{6CA95F62-B31B-04ED-8C04-C18A3107C0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2742" y="2060848"/>
              <a:ext cx="1379538" cy="360363"/>
              <a:chOff x="3576" y="3312"/>
              <a:chExt cx="869" cy="227"/>
            </a:xfrm>
          </p:grpSpPr>
          <p:sp>
            <p:nvSpPr>
              <p:cNvPr id="24660" name="Text Box 410">
                <a:extLst>
                  <a:ext uri="{FF2B5EF4-FFF2-40B4-BE49-F238E27FC236}">
                    <a16:creationId xmlns:a16="http://schemas.microsoft.com/office/drawing/2014/main" id="{4A40CF62-FCC3-5B9A-5914-781951BECB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4661" name="Text Box 411">
                <a:extLst>
                  <a:ext uri="{FF2B5EF4-FFF2-40B4-BE49-F238E27FC236}">
                    <a16:creationId xmlns:a16="http://schemas.microsoft.com/office/drawing/2014/main" id="{3E446351-B0BD-B94A-301E-A3366A21EB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4662" name="Text Box 412">
                <a:extLst>
                  <a:ext uri="{FF2B5EF4-FFF2-40B4-BE49-F238E27FC236}">
                    <a16:creationId xmlns:a16="http://schemas.microsoft.com/office/drawing/2014/main" id="{FC897805-9593-36CE-3AC1-BE2B6A1769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4663" name="Text Box 413">
                <a:extLst>
                  <a:ext uri="{FF2B5EF4-FFF2-40B4-BE49-F238E27FC236}">
                    <a16:creationId xmlns:a16="http://schemas.microsoft.com/office/drawing/2014/main" id="{06911FFA-C7ED-BB07-C166-2DB04AA274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4664" name="Text Box 414">
                <a:extLst>
                  <a:ext uri="{FF2B5EF4-FFF2-40B4-BE49-F238E27FC236}">
                    <a16:creationId xmlns:a16="http://schemas.microsoft.com/office/drawing/2014/main" id="{0E9C7AE6-794E-D67F-E64C-6D093C440D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4665" name="Text Box 415">
                <a:extLst>
                  <a:ext uri="{FF2B5EF4-FFF2-40B4-BE49-F238E27FC236}">
                    <a16:creationId xmlns:a16="http://schemas.microsoft.com/office/drawing/2014/main" id="{0C9F1C73-762A-8FF2-E47A-5D3E520100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4666" name="Text Box 416">
                <a:extLst>
                  <a:ext uri="{FF2B5EF4-FFF2-40B4-BE49-F238E27FC236}">
                    <a16:creationId xmlns:a16="http://schemas.microsoft.com/office/drawing/2014/main" id="{6C3A1E1B-EB98-1FF2-77CB-514B39590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4667" name="Text Box 417">
                <a:extLst>
                  <a:ext uri="{FF2B5EF4-FFF2-40B4-BE49-F238E27FC236}">
                    <a16:creationId xmlns:a16="http://schemas.microsoft.com/office/drawing/2014/main" id="{65268113-8F45-802E-C0E6-DED3B34EC7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</p:grpSp>
        <p:grpSp>
          <p:nvGrpSpPr>
            <p:cNvPr id="24633" name="Group 418">
              <a:extLst>
                <a:ext uri="{FF2B5EF4-FFF2-40B4-BE49-F238E27FC236}">
                  <a16:creationId xmlns:a16="http://schemas.microsoft.com/office/drawing/2014/main" id="{22ECF0D7-AB1E-099E-D7FD-6B67C8957B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52902" y="2060848"/>
              <a:ext cx="1379538" cy="360363"/>
              <a:chOff x="3576" y="3312"/>
              <a:chExt cx="869" cy="227"/>
            </a:xfrm>
          </p:grpSpPr>
          <p:sp>
            <p:nvSpPr>
              <p:cNvPr id="24652" name="Text Box 419">
                <a:extLst>
                  <a:ext uri="{FF2B5EF4-FFF2-40B4-BE49-F238E27FC236}">
                    <a16:creationId xmlns:a16="http://schemas.microsoft.com/office/drawing/2014/main" id="{539EA422-B7E9-B59B-3E0F-025AAD97AB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4653" name="Text Box 420">
                <a:extLst>
                  <a:ext uri="{FF2B5EF4-FFF2-40B4-BE49-F238E27FC236}">
                    <a16:creationId xmlns:a16="http://schemas.microsoft.com/office/drawing/2014/main" id="{1D5988F7-C06C-5F49-9EBB-4CECD6455E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4654" name="Text Box 421">
                <a:extLst>
                  <a:ext uri="{FF2B5EF4-FFF2-40B4-BE49-F238E27FC236}">
                    <a16:creationId xmlns:a16="http://schemas.microsoft.com/office/drawing/2014/main" id="{CB7BDC13-F6FE-9856-931E-3C7A583B1B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4655" name="Text Box 422">
                <a:extLst>
                  <a:ext uri="{FF2B5EF4-FFF2-40B4-BE49-F238E27FC236}">
                    <a16:creationId xmlns:a16="http://schemas.microsoft.com/office/drawing/2014/main" id="{4499DCF7-4AC5-6BC9-110F-368F1B7BD5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4656" name="Text Box 423">
                <a:extLst>
                  <a:ext uri="{FF2B5EF4-FFF2-40B4-BE49-F238E27FC236}">
                    <a16:creationId xmlns:a16="http://schemas.microsoft.com/office/drawing/2014/main" id="{8FA8F2DC-02DE-7B0D-E38D-6B23F856E2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4657" name="Text Box 424">
                <a:extLst>
                  <a:ext uri="{FF2B5EF4-FFF2-40B4-BE49-F238E27FC236}">
                    <a16:creationId xmlns:a16="http://schemas.microsoft.com/office/drawing/2014/main" id="{008D2236-0890-D736-2430-B96ED8AFE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4658" name="Text Box 425">
                <a:extLst>
                  <a:ext uri="{FF2B5EF4-FFF2-40B4-BE49-F238E27FC236}">
                    <a16:creationId xmlns:a16="http://schemas.microsoft.com/office/drawing/2014/main" id="{20895E3E-96F8-647B-8A30-C51897E0A7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4659" name="Text Box 426">
                <a:extLst>
                  <a:ext uri="{FF2B5EF4-FFF2-40B4-BE49-F238E27FC236}">
                    <a16:creationId xmlns:a16="http://schemas.microsoft.com/office/drawing/2014/main" id="{471437CC-3EC0-631C-A6AE-83453D31D8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</p:grpSp>
        <p:grpSp>
          <p:nvGrpSpPr>
            <p:cNvPr id="24634" name="Group 409">
              <a:extLst>
                <a:ext uri="{FF2B5EF4-FFF2-40B4-BE49-F238E27FC236}">
                  <a16:creationId xmlns:a16="http://schemas.microsoft.com/office/drawing/2014/main" id="{B6C93FD5-FD38-CB11-C636-FADC1800C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422" y="2060848"/>
              <a:ext cx="1379538" cy="360363"/>
              <a:chOff x="3576" y="3312"/>
              <a:chExt cx="869" cy="227"/>
            </a:xfrm>
          </p:grpSpPr>
          <p:sp>
            <p:nvSpPr>
              <p:cNvPr id="24644" name="Text Box 410">
                <a:extLst>
                  <a:ext uri="{FF2B5EF4-FFF2-40B4-BE49-F238E27FC236}">
                    <a16:creationId xmlns:a16="http://schemas.microsoft.com/office/drawing/2014/main" id="{ABB504ED-F981-9C3D-7019-D9544FB454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195"/>
                </a:scheme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C00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4645" name="Text Box 411">
                <a:extLst>
                  <a:ext uri="{FF2B5EF4-FFF2-40B4-BE49-F238E27FC236}">
                    <a16:creationId xmlns:a16="http://schemas.microsoft.com/office/drawing/2014/main" id="{CE4FC454-2F4E-889A-8B0B-D341C6BAD4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24646" name="Text Box 412">
                <a:extLst>
                  <a:ext uri="{FF2B5EF4-FFF2-40B4-BE49-F238E27FC236}">
                    <a16:creationId xmlns:a16="http://schemas.microsoft.com/office/drawing/2014/main" id="{7563A5E5-72EB-2220-BFB5-0F28919AD9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4647" name="Text Box 413">
                <a:extLst>
                  <a:ext uri="{FF2B5EF4-FFF2-40B4-BE49-F238E27FC236}">
                    <a16:creationId xmlns:a16="http://schemas.microsoft.com/office/drawing/2014/main" id="{5B99BCA8-730C-9A5A-489C-C020A8FD03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4648" name="Text Box 414">
                <a:extLst>
                  <a:ext uri="{FF2B5EF4-FFF2-40B4-BE49-F238E27FC236}">
                    <a16:creationId xmlns:a16="http://schemas.microsoft.com/office/drawing/2014/main" id="{F447D5A9-D7D7-0465-E580-9FBDB7056D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4649" name="Text Box 415">
                <a:extLst>
                  <a:ext uri="{FF2B5EF4-FFF2-40B4-BE49-F238E27FC236}">
                    <a16:creationId xmlns:a16="http://schemas.microsoft.com/office/drawing/2014/main" id="{3AE9912F-D4D2-FE97-16C3-FB012017A5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4650" name="Text Box 416">
                <a:extLst>
                  <a:ext uri="{FF2B5EF4-FFF2-40B4-BE49-F238E27FC236}">
                    <a16:creationId xmlns:a16="http://schemas.microsoft.com/office/drawing/2014/main" id="{1E39A92C-2A9B-C97F-76CE-FA2CA43E48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4651" name="Text Box 417">
                <a:extLst>
                  <a:ext uri="{FF2B5EF4-FFF2-40B4-BE49-F238E27FC236}">
                    <a16:creationId xmlns:a16="http://schemas.microsoft.com/office/drawing/2014/main" id="{932ECF13-DE5E-6DEA-2D10-D58955DED0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</p:grpSp>
        <p:grpSp>
          <p:nvGrpSpPr>
            <p:cNvPr id="24635" name="Group 418">
              <a:extLst>
                <a:ext uri="{FF2B5EF4-FFF2-40B4-BE49-F238E27FC236}">
                  <a16:creationId xmlns:a16="http://schemas.microsoft.com/office/drawing/2014/main" id="{B6E44969-6A69-C89B-3D5F-5C432B38C5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582" y="2060848"/>
              <a:ext cx="1379538" cy="360363"/>
              <a:chOff x="3576" y="3312"/>
              <a:chExt cx="869" cy="227"/>
            </a:xfrm>
          </p:grpSpPr>
          <p:sp>
            <p:nvSpPr>
              <p:cNvPr id="24636" name="Text Box 419">
                <a:extLst>
                  <a:ext uri="{FF2B5EF4-FFF2-40B4-BE49-F238E27FC236}">
                    <a16:creationId xmlns:a16="http://schemas.microsoft.com/office/drawing/2014/main" id="{5B15FB28-5C04-FE31-5EAC-D4A3F4AEBA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4637" name="Text Box 420">
                <a:extLst>
                  <a:ext uri="{FF2B5EF4-FFF2-40B4-BE49-F238E27FC236}">
                    <a16:creationId xmlns:a16="http://schemas.microsoft.com/office/drawing/2014/main" id="{59A90EE5-5888-3B68-378F-7F8B9F3D85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4638" name="Text Box 421">
                <a:extLst>
                  <a:ext uri="{FF2B5EF4-FFF2-40B4-BE49-F238E27FC236}">
                    <a16:creationId xmlns:a16="http://schemas.microsoft.com/office/drawing/2014/main" id="{63D104F3-D90C-52AD-1BD2-258774B167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24639" name="Text Box 422">
                <a:extLst>
                  <a:ext uri="{FF2B5EF4-FFF2-40B4-BE49-F238E27FC236}">
                    <a16:creationId xmlns:a16="http://schemas.microsoft.com/office/drawing/2014/main" id="{06094E73-8207-4D93-E1F0-616233513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24640" name="Text Box 423">
                <a:extLst>
                  <a:ext uri="{FF2B5EF4-FFF2-40B4-BE49-F238E27FC236}">
                    <a16:creationId xmlns:a16="http://schemas.microsoft.com/office/drawing/2014/main" id="{069800CC-9C7B-AB0F-A1B9-83ADCED8AE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4641" name="Text Box 424">
                <a:extLst>
                  <a:ext uri="{FF2B5EF4-FFF2-40B4-BE49-F238E27FC236}">
                    <a16:creationId xmlns:a16="http://schemas.microsoft.com/office/drawing/2014/main" id="{699B33C0-7163-D9E4-DFF3-5201947C10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24642" name="Text Box 425">
                <a:extLst>
                  <a:ext uri="{FF2B5EF4-FFF2-40B4-BE49-F238E27FC236}">
                    <a16:creationId xmlns:a16="http://schemas.microsoft.com/office/drawing/2014/main" id="{0024DC72-B127-DCEE-A13C-DBE560AFB7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24643" name="Text Box 426">
                <a:extLst>
                  <a:ext uri="{FF2B5EF4-FFF2-40B4-BE49-F238E27FC236}">
                    <a16:creationId xmlns:a16="http://schemas.microsoft.com/office/drawing/2014/main" id="{7BE18D79-D8C7-D685-6165-CB568D8680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</p:grpSp>
      </p:grpSp>
      <p:sp>
        <p:nvSpPr>
          <p:cNvPr id="24677" name="矩形 24676">
            <a:extLst>
              <a:ext uri="{FF2B5EF4-FFF2-40B4-BE49-F238E27FC236}">
                <a16:creationId xmlns:a16="http://schemas.microsoft.com/office/drawing/2014/main" id="{98C205B2-0C25-BB17-3E1D-6E00146C6D01}"/>
              </a:ext>
            </a:extLst>
          </p:cNvPr>
          <p:cNvSpPr/>
          <p:nvPr/>
        </p:nvSpPr>
        <p:spPr>
          <a:xfrm>
            <a:off x="882824" y="4221088"/>
            <a:ext cx="2825080" cy="1872208"/>
          </a:xfrm>
          <a:prstGeom prst="rect">
            <a:avLst/>
          </a:prstGeom>
        </p:spPr>
        <p:style>
          <a:lnRef idx="2">
            <a:schemeClr val="accent5">
              <a:hueOff val="-1654278"/>
              <a:satOff val="-8885"/>
              <a:lumOff val="3039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4678" name="任意多边形: 形状 24677">
            <a:extLst>
              <a:ext uri="{FF2B5EF4-FFF2-40B4-BE49-F238E27FC236}">
                <a16:creationId xmlns:a16="http://schemas.microsoft.com/office/drawing/2014/main" id="{CCF63B79-76A3-BFD5-2609-5E3B1DE776F1}"/>
              </a:ext>
            </a:extLst>
          </p:cNvPr>
          <p:cNvSpPr/>
          <p:nvPr/>
        </p:nvSpPr>
        <p:spPr>
          <a:xfrm>
            <a:off x="1187624" y="4077072"/>
            <a:ext cx="2448272" cy="432000"/>
          </a:xfrm>
          <a:custGeom>
            <a:avLst/>
            <a:gdLst>
              <a:gd name="connsiteX0" fmla="*/ 0 w 4267200"/>
              <a:gd name="connsiteY0" fmla="*/ 83642 h 501840"/>
              <a:gd name="connsiteX1" fmla="*/ 83642 w 4267200"/>
              <a:gd name="connsiteY1" fmla="*/ 0 h 501840"/>
              <a:gd name="connsiteX2" fmla="*/ 4183558 w 4267200"/>
              <a:gd name="connsiteY2" fmla="*/ 0 h 501840"/>
              <a:gd name="connsiteX3" fmla="*/ 4267200 w 4267200"/>
              <a:gd name="connsiteY3" fmla="*/ 83642 h 501840"/>
              <a:gd name="connsiteX4" fmla="*/ 4267200 w 4267200"/>
              <a:gd name="connsiteY4" fmla="*/ 418198 h 501840"/>
              <a:gd name="connsiteX5" fmla="*/ 4183558 w 4267200"/>
              <a:gd name="connsiteY5" fmla="*/ 501840 h 501840"/>
              <a:gd name="connsiteX6" fmla="*/ 83642 w 4267200"/>
              <a:gd name="connsiteY6" fmla="*/ 501840 h 501840"/>
              <a:gd name="connsiteX7" fmla="*/ 0 w 4267200"/>
              <a:gd name="connsiteY7" fmla="*/ 418198 h 501840"/>
              <a:gd name="connsiteX8" fmla="*/ 0 w 4267200"/>
              <a:gd name="connsiteY8" fmla="*/ 83642 h 50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501840">
                <a:moveTo>
                  <a:pt x="0" y="83642"/>
                </a:moveTo>
                <a:cubicBezTo>
                  <a:pt x="0" y="37448"/>
                  <a:pt x="37448" y="0"/>
                  <a:pt x="83642" y="0"/>
                </a:cubicBezTo>
                <a:lnTo>
                  <a:pt x="4183558" y="0"/>
                </a:lnTo>
                <a:cubicBezTo>
                  <a:pt x="4229752" y="0"/>
                  <a:pt x="4267200" y="37448"/>
                  <a:pt x="4267200" y="83642"/>
                </a:cubicBezTo>
                <a:lnTo>
                  <a:pt x="4267200" y="418198"/>
                </a:lnTo>
                <a:cubicBezTo>
                  <a:pt x="4267200" y="464392"/>
                  <a:pt x="4229752" y="501840"/>
                  <a:pt x="4183558" y="501840"/>
                </a:cubicBezTo>
                <a:lnTo>
                  <a:pt x="83642" y="501840"/>
                </a:lnTo>
                <a:cubicBezTo>
                  <a:pt x="37448" y="501840"/>
                  <a:pt x="0" y="464392"/>
                  <a:pt x="0" y="418198"/>
                </a:cubicBezTo>
                <a:lnTo>
                  <a:pt x="0" y="8364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654278"/>
              <a:satOff val="-8885"/>
              <a:lumOff val="3039"/>
              <a:alphaOff val="0"/>
            </a:schemeClr>
          </a:fillRef>
          <a:effectRef idx="0">
            <a:schemeClr val="accent5">
              <a:hueOff val="-1654278"/>
              <a:satOff val="-8885"/>
              <a:lumOff val="303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5788" tIns="24498" rIns="185788" bIns="24498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zh-CN" b="1" kern="1200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Step2 </a:t>
            </a:r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sym typeface="+mn-lt"/>
              </a:rPr>
              <a:t>计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sym typeface="+mn-lt"/>
              </a:rPr>
              <a:t>算</a:t>
            </a:r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sym typeface="+mn-lt"/>
              </a:rPr>
              <a:t> </a:t>
            </a:r>
            <a:r>
              <a:rPr lang="en-US" altLang="zh-CN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sym typeface="+mn-lt"/>
              </a:rPr>
              <a:t>S e M</a:t>
            </a:r>
            <a:endParaRPr lang="zh-CN" altLang="en-US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sym typeface="+mn-lt"/>
            </a:endParaRPr>
          </a:p>
        </p:txBody>
      </p:sp>
      <p:sp>
        <p:nvSpPr>
          <p:cNvPr id="24629" name="文本框 24628">
            <a:extLst>
              <a:ext uri="{FF2B5EF4-FFF2-40B4-BE49-F238E27FC236}">
                <a16:creationId xmlns:a16="http://schemas.microsoft.com/office/drawing/2014/main" id="{FCACB953-D877-1168-2B7A-46722785D2E3}"/>
              </a:ext>
            </a:extLst>
          </p:cNvPr>
          <p:cNvSpPr txBox="1"/>
          <p:nvPr/>
        </p:nvSpPr>
        <p:spPr>
          <a:xfrm>
            <a:off x="1043608" y="4581128"/>
            <a:ext cx="2520000" cy="1060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800" b="1" dirty="0">
                <a:solidFill>
                  <a:schemeClr val="bg1"/>
                </a:solidFill>
                <a:cs typeface="Times New Roman" panose="02020603050405020304" pitchFamily="18" charset="0"/>
                <a:sym typeface="+mn-lt"/>
              </a:rPr>
              <a:t>e = E-127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b="1" dirty="0">
                <a:solidFill>
                  <a:schemeClr val="bg1"/>
                </a:solidFill>
                <a:cs typeface="Times New Roman" panose="02020603050405020304" pitchFamily="18" charset="0"/>
                <a:sym typeface="+mn-lt"/>
              </a:rPr>
              <a:t>= 10000010 – 01111111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b="1" dirty="0">
                <a:solidFill>
                  <a:schemeClr val="bg1"/>
                </a:solidFill>
                <a:cs typeface="Times New Roman" panose="02020603050405020304" pitchFamily="18" charset="0"/>
                <a:sym typeface="+mn-lt"/>
              </a:rPr>
              <a:t>= 00000011 = (3)</a:t>
            </a:r>
            <a:r>
              <a:rPr lang="en-US" altLang="zh-CN" sz="1800" b="1" baseline="-25000" dirty="0">
                <a:solidFill>
                  <a:schemeClr val="bg1"/>
                </a:solidFill>
                <a:cs typeface="Times New Roman" panose="02020603050405020304" pitchFamily="18" charset="0"/>
                <a:sym typeface="+mn-lt"/>
              </a:rPr>
              <a:t>10</a:t>
            </a:r>
          </a:p>
        </p:txBody>
      </p:sp>
      <p:sp>
        <p:nvSpPr>
          <p:cNvPr id="24630" name="文本框 24629">
            <a:extLst>
              <a:ext uri="{FF2B5EF4-FFF2-40B4-BE49-F238E27FC236}">
                <a16:creationId xmlns:a16="http://schemas.microsoft.com/office/drawing/2014/main" id="{227B31F8-767B-2EAC-2F07-F3920CBCB256}"/>
              </a:ext>
            </a:extLst>
          </p:cNvPr>
          <p:cNvSpPr txBox="1"/>
          <p:nvPr/>
        </p:nvSpPr>
        <p:spPr>
          <a:xfrm>
            <a:off x="1043608" y="5661248"/>
            <a:ext cx="2520000" cy="3957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800" b="1" dirty="0">
                <a:solidFill>
                  <a:schemeClr val="bg1"/>
                </a:solidFill>
                <a:cs typeface="Times New Roman" panose="02020603050405020304" pitchFamily="18" charset="0"/>
                <a:sym typeface="+mn-lt"/>
              </a:rPr>
              <a:t>1.M = 1.011011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B7FFBE4-EC03-3550-B221-71AC499DD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F7B5A490-7D41-5D8A-7796-0AFBFCECA6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7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6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8" grpId="0" uiExpand="1" build="p"/>
      <p:bldP spid="24629" grpId="0" uiExpand="1" build="p" animBg="1"/>
      <p:bldP spid="2463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例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2.2 </a:t>
            </a:r>
            <a:r>
              <a:rPr lang="zh-CN" altLang="en-US" sz="32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将数</a:t>
            </a:r>
            <a:r>
              <a:rPr lang="en-US" altLang="zh-CN" sz="32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(20.59375)</a:t>
            </a:r>
            <a:r>
              <a:rPr lang="en-US" altLang="zh-CN" sz="3200" b="1" baseline="-25000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sym typeface="+mn-lt"/>
              </a:rPr>
              <a:t>10</a:t>
            </a:r>
            <a:r>
              <a:rPr lang="zh-CN" altLang="zh-CN" sz="3200" dirty="0"/>
              <a:t>用单精度表示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2204864"/>
            <a:ext cx="7676380" cy="388843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kumimoji="1" lang="en-US" altLang="zh-CN" sz="2400" b="1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Step1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转换为二进制，并规格化</a:t>
            </a:r>
            <a:endParaRPr lang="en-US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97800" lvl="1" indent="0"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ea typeface="楷体" panose="02010609060101010101" pitchFamily="49" charset="-122"/>
              </a:rPr>
              <a:t>20.59375 = 10100.10011 = </a:t>
            </a:r>
            <a:r>
              <a:rPr lang="en-US" altLang="zh-CN" sz="2000" b="1" dirty="0">
                <a:solidFill>
                  <a:schemeClr val="bg1"/>
                </a:solidFill>
                <a:ea typeface="楷体" panose="02010609060101010101" pitchFamily="49" charset="-122"/>
                <a:sym typeface="+mn-lt"/>
              </a:rPr>
              <a:t>1.010010011 </a:t>
            </a:r>
            <a:r>
              <a:rPr lang="en-US" altLang="zh-CN" sz="2000" b="1" dirty="0">
                <a:solidFill>
                  <a:schemeClr val="bg1"/>
                </a:solidFill>
                <a:ea typeface="楷体" panose="02010609060101010101" pitchFamily="49" charset="-122"/>
                <a:sym typeface="Symbol" panose="05050102010706020507" pitchFamily="18" charset="2"/>
              </a:rPr>
              <a:t> </a:t>
            </a:r>
            <a:r>
              <a:rPr lang="en-US" altLang="zh-CN" sz="2000" b="1" dirty="0">
                <a:solidFill>
                  <a:schemeClr val="bg1"/>
                </a:solidFill>
                <a:ea typeface="楷体" panose="02010609060101010101" pitchFamily="49" charset="-122"/>
              </a:rPr>
              <a:t>2</a:t>
            </a:r>
            <a:r>
              <a:rPr lang="en-US" altLang="zh-CN" sz="2000" b="1" baseline="30000" dirty="0">
                <a:solidFill>
                  <a:schemeClr val="bg1"/>
                </a:solidFill>
                <a:ea typeface="楷体" panose="02010609060101010101" pitchFamily="49" charset="-122"/>
              </a:rPr>
              <a:t>4</a:t>
            </a:r>
            <a:r>
              <a:rPr lang="en-US" altLang="zh-CN" sz="2000" b="1" dirty="0">
                <a:solidFill>
                  <a:schemeClr val="bg1"/>
                </a:solidFill>
                <a:ea typeface="楷体" panose="02010609060101010101" pitchFamily="49" charset="-122"/>
              </a:rPr>
              <a:t> B</a:t>
            </a: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400" b="1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Step2</a:t>
            </a: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 </a:t>
            </a:r>
            <a:r>
              <a:rPr lang="en-US" altLang="zh-CN" sz="2400" b="1" dirty="0">
                <a:solidFill>
                  <a:schemeClr val="bg1"/>
                </a:solidFill>
                <a:ea typeface="楷体" panose="02010609060101010101" pitchFamily="49" charset="-122"/>
              </a:rPr>
              <a:t>S</a:t>
            </a:r>
            <a:r>
              <a:rPr lang="zh-CN" altLang="en-US" sz="2400" b="1" dirty="0">
                <a:solidFill>
                  <a:schemeClr val="bg1"/>
                </a:solidFill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</a:rPr>
              <a:t>E</a:t>
            </a:r>
            <a:r>
              <a:rPr lang="zh-CN" altLang="en-US" sz="2400" b="1" dirty="0">
                <a:solidFill>
                  <a:schemeClr val="bg1"/>
                </a:solidFill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</a:rPr>
              <a:t>M</a:t>
            </a: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zh-CN" sz="2000" b="1" dirty="0">
                <a:solidFill>
                  <a:schemeClr val="bg1"/>
                </a:solidFill>
                <a:ea typeface="楷体" panose="02010609060101010101" pitchFamily="49" charset="-122"/>
              </a:rPr>
              <a:t>数符：</a:t>
            </a:r>
            <a:r>
              <a:rPr lang="en-US" altLang="zh-CN" sz="2000" b="1" dirty="0">
                <a:solidFill>
                  <a:schemeClr val="bg1"/>
                </a:solidFill>
                <a:ea typeface="楷体" panose="02010609060101010101" pitchFamily="49" charset="-122"/>
              </a:rPr>
              <a:t>S =0</a:t>
            </a:r>
            <a:endParaRPr lang="zh-CN" altLang="zh-CN" sz="2000" b="1" dirty="0">
              <a:solidFill>
                <a:schemeClr val="bg1"/>
              </a:solidFill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zh-CN" sz="2000" b="1" dirty="0">
                <a:solidFill>
                  <a:schemeClr val="bg1"/>
                </a:solidFill>
                <a:ea typeface="楷体" panose="02010609060101010101" pitchFamily="49" charset="-122"/>
              </a:rPr>
              <a:t>阶码：</a:t>
            </a:r>
            <a:r>
              <a:rPr lang="en-US" altLang="zh-CN" sz="2000" b="1" dirty="0">
                <a:solidFill>
                  <a:schemeClr val="bg1"/>
                </a:solidFill>
                <a:ea typeface="楷体" panose="02010609060101010101" pitchFamily="49" charset="-122"/>
              </a:rPr>
              <a:t>e = 4, E =127+e =127+4 =131= 10000011 B</a:t>
            </a:r>
            <a:endParaRPr lang="zh-CN" altLang="zh-CN" sz="2000" b="1" dirty="0">
              <a:solidFill>
                <a:schemeClr val="bg1"/>
              </a:solidFill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zh-CN" sz="2000" b="1" dirty="0">
                <a:solidFill>
                  <a:schemeClr val="bg1"/>
                </a:solidFill>
                <a:ea typeface="楷体" panose="02010609060101010101" pitchFamily="49" charset="-122"/>
              </a:rPr>
              <a:t>尾数：</a:t>
            </a:r>
            <a:r>
              <a:rPr lang="en-US" altLang="zh-CN" sz="2000" b="1" dirty="0">
                <a:solidFill>
                  <a:schemeClr val="bg1"/>
                </a:solidFill>
                <a:ea typeface="楷体" panose="02010609060101010101" pitchFamily="49" charset="-122"/>
              </a:rPr>
              <a:t>M = </a:t>
            </a:r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010010011</a:t>
            </a:r>
            <a:r>
              <a:rPr lang="en-US" altLang="zh-CN" sz="2000" b="1" dirty="0">
                <a:solidFill>
                  <a:schemeClr val="bg1"/>
                </a:solidFill>
                <a:ea typeface="楷体" panose="02010609060101010101" pitchFamily="49" charset="-122"/>
              </a:rPr>
              <a:t> B</a:t>
            </a:r>
            <a:endParaRPr lang="zh-CN" altLang="zh-CN" sz="2000" b="1" dirty="0">
              <a:solidFill>
                <a:schemeClr val="bg1"/>
              </a:solidFill>
              <a:ea typeface="楷体" panose="02010609060101010101" pitchFamily="49" charset="-122"/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400" b="1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Step3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a typeface="楷体" panose="02010609060101010101" pitchFamily="49" charset="-122"/>
              </a:rPr>
              <a:t>写出</a:t>
            </a:r>
            <a:r>
              <a:rPr lang="zh-CN" altLang="zh-CN" sz="2400" b="1" dirty="0">
                <a:solidFill>
                  <a:schemeClr val="bg1"/>
                </a:solidFill>
                <a:ea typeface="楷体" panose="02010609060101010101" pitchFamily="49" charset="-122"/>
              </a:rPr>
              <a:t>浮点数表示</a:t>
            </a:r>
            <a:r>
              <a:rPr lang="en-US" altLang="zh-CN" sz="2400" b="1" dirty="0">
                <a:solidFill>
                  <a:schemeClr val="bg1"/>
                </a:solidFill>
                <a:ea typeface="楷体" panose="02010609060101010101" pitchFamily="49" charset="-122"/>
              </a:rPr>
              <a:t> (</a:t>
            </a:r>
            <a:r>
              <a:rPr lang="zh-CN" altLang="en-US" sz="2400" b="1" dirty="0">
                <a:solidFill>
                  <a:schemeClr val="bg1"/>
                </a:solidFill>
                <a:ea typeface="楷体" panose="02010609060101010101" pitchFamily="49" charset="-122"/>
              </a:rPr>
              <a:t>十六进制）</a:t>
            </a:r>
            <a:endParaRPr lang="en-US" altLang="zh-CN" sz="2400" b="1" dirty="0">
              <a:solidFill>
                <a:schemeClr val="bg1"/>
              </a:solidFill>
              <a:ea typeface="楷体" panose="02010609060101010101" pitchFamily="49" charset="-122"/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515969" y="3140969"/>
            <a:ext cx="1296000" cy="23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下箭头 6"/>
          <p:cNvSpPr/>
          <p:nvPr/>
        </p:nvSpPr>
        <p:spPr>
          <a:xfrm rot="3296840">
            <a:off x="4704646" y="2670063"/>
            <a:ext cx="158661" cy="2517661"/>
          </a:xfrm>
          <a:prstGeom prst="downArrow">
            <a:avLst/>
          </a:prstGeom>
          <a:solidFill>
            <a:srgbClr val="FAA93A"/>
          </a:solidFill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4008" tIns="32004" rIns="64008" bIns="32004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972765" y="5444902"/>
            <a:ext cx="7559675" cy="360362"/>
            <a:chOff x="2832422" y="2060848"/>
            <a:chExt cx="5700018" cy="360363"/>
          </a:xfrm>
        </p:grpSpPr>
        <p:grpSp>
          <p:nvGrpSpPr>
            <p:cNvPr id="68620" name="Group 409"/>
            <p:cNvGrpSpPr>
              <a:grpSpLocks/>
            </p:cNvGrpSpPr>
            <p:nvPr/>
          </p:nvGrpSpPr>
          <p:grpSpPr bwMode="auto">
            <a:xfrm>
              <a:off x="5712742" y="2060848"/>
              <a:ext cx="1379538" cy="360363"/>
              <a:chOff x="3576" y="3312"/>
              <a:chExt cx="869" cy="227"/>
            </a:xfrm>
          </p:grpSpPr>
          <p:sp>
            <p:nvSpPr>
              <p:cNvPr id="68648" name="Text Box 410"/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8649" name="Text Box 411"/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8650" name="Text Box 412"/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8651" name="Text Box 413"/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8652" name="Text Box 414"/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8653" name="Text Box 415"/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8654" name="Text Box 416"/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8655" name="Text Box 417"/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</p:grpSp>
        <p:grpSp>
          <p:nvGrpSpPr>
            <p:cNvPr id="68621" name="Group 418"/>
            <p:cNvGrpSpPr>
              <a:grpSpLocks/>
            </p:cNvGrpSpPr>
            <p:nvPr/>
          </p:nvGrpSpPr>
          <p:grpSpPr bwMode="auto">
            <a:xfrm>
              <a:off x="7152902" y="2060848"/>
              <a:ext cx="1379538" cy="360363"/>
              <a:chOff x="3576" y="3312"/>
              <a:chExt cx="869" cy="227"/>
            </a:xfrm>
          </p:grpSpPr>
          <p:sp>
            <p:nvSpPr>
              <p:cNvPr id="68640" name="Text Box 419"/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8641" name="Text Box 420"/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8642" name="Text Box 421"/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8643" name="Text Box 422"/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8644" name="Text Box 423"/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8645" name="Text Box 424"/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8646" name="Text Box 425"/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8647" name="Text Box 426"/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</p:grpSp>
        <p:grpSp>
          <p:nvGrpSpPr>
            <p:cNvPr id="68622" name="Group 409"/>
            <p:cNvGrpSpPr>
              <a:grpSpLocks/>
            </p:cNvGrpSpPr>
            <p:nvPr/>
          </p:nvGrpSpPr>
          <p:grpSpPr bwMode="auto">
            <a:xfrm>
              <a:off x="2832422" y="2060848"/>
              <a:ext cx="1379538" cy="360363"/>
              <a:chOff x="3576" y="3312"/>
              <a:chExt cx="869" cy="227"/>
            </a:xfrm>
          </p:grpSpPr>
          <p:sp>
            <p:nvSpPr>
              <p:cNvPr id="68632" name="Text Box 410"/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00B0F0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FF0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8633" name="Text Box 411"/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8634" name="Text Box 412"/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8635" name="Text Box 413"/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8636" name="Text Box 414"/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8637" name="Text Box 415"/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8638" name="Text Box 416"/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8639" name="Text Box 417"/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</p:grpSp>
        <p:grpSp>
          <p:nvGrpSpPr>
            <p:cNvPr id="68623" name="Group 418"/>
            <p:cNvGrpSpPr>
              <a:grpSpLocks/>
            </p:cNvGrpSpPr>
            <p:nvPr/>
          </p:nvGrpSpPr>
          <p:grpSpPr bwMode="auto">
            <a:xfrm>
              <a:off x="4272582" y="2060848"/>
              <a:ext cx="1379538" cy="360363"/>
              <a:chOff x="3576" y="3312"/>
              <a:chExt cx="869" cy="227"/>
            </a:xfrm>
          </p:grpSpPr>
          <p:sp>
            <p:nvSpPr>
              <p:cNvPr id="68624" name="Text Box 419"/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8625" name="Text Box 420"/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8626" name="Text Box 421"/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8627" name="Text Box 422"/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8628" name="Text Box 423"/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8629" name="Text Box 424"/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8630" name="Text Box 425"/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8631" name="Text Box 426"/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</p:grpSp>
      </p:grp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2411760" y="5733256"/>
            <a:ext cx="26735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41 A4 C0 00 H</a:t>
            </a:r>
            <a:endParaRPr lang="zh-CN" altLang="zh-CN" sz="2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C89F27-391E-8546-8151-37C518CB6BA2}"/>
              </a:ext>
            </a:extLst>
          </p:cNvPr>
          <p:cNvSpPr txBox="1"/>
          <p:nvPr/>
        </p:nvSpPr>
        <p:spPr>
          <a:xfrm>
            <a:off x="7020272" y="44624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书中例</a:t>
            </a:r>
            <a:r>
              <a:rPr lang="en-US" altLang="zh-CN" sz="180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2.6</a:t>
            </a:r>
            <a:endParaRPr lang="zh-CN" altLang="en-US" sz="1800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23A4448-198C-819C-20C9-A9C5BE04A393}"/>
              </a:ext>
            </a:extLst>
          </p:cNvPr>
          <p:cNvGrpSpPr/>
          <p:nvPr/>
        </p:nvGrpSpPr>
        <p:grpSpPr>
          <a:xfrm>
            <a:off x="827584" y="1700808"/>
            <a:ext cx="2414158" cy="360040"/>
            <a:chOff x="3885786" y="5507556"/>
            <a:chExt cx="2414158" cy="360040"/>
          </a:xfrm>
        </p:grpSpPr>
        <p:sp>
          <p:nvSpPr>
            <p:cNvPr id="11" name="文本框 10">
              <a:hlinkClick r:id="rId2" action="ppaction://hlinksldjump"/>
              <a:extLst>
                <a:ext uri="{FF2B5EF4-FFF2-40B4-BE49-F238E27FC236}">
                  <a16:creationId xmlns:a16="http://schemas.microsoft.com/office/drawing/2014/main" id="{EC172CC8-13E7-56DE-AC48-1E856E69418A}"/>
                </a:ext>
              </a:extLst>
            </p:cNvPr>
            <p:cNvSpPr txBox="1"/>
            <p:nvPr/>
          </p:nvSpPr>
          <p:spPr>
            <a:xfrm>
              <a:off x="4067944" y="5507576"/>
              <a:ext cx="2232000" cy="360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tIns="36000" bIns="36000" anchor="ctr" anchorCtr="0">
              <a:spAutoFit/>
            </a:bodyPr>
            <a:lstStyle/>
            <a:p>
              <a:r>
                <a:rPr lang="zh-CN" altLang="zh-CN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思考后</a:t>
              </a:r>
              <a:r>
                <a:rPr lang="zh-CN" altLang="en-US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，看分析</a:t>
              </a:r>
            </a:p>
          </p:txBody>
        </p:sp>
        <p:sp>
          <p:nvSpPr>
            <p:cNvPr id="12" name="椭圆 11">
              <a:hlinkClick r:id="rId3" action="ppaction://hlinksldjump"/>
              <a:extLst>
                <a:ext uri="{FF2B5EF4-FFF2-40B4-BE49-F238E27FC236}">
                  <a16:creationId xmlns:a16="http://schemas.microsoft.com/office/drawing/2014/main" id="{C167759B-00C2-C27F-5BBC-86572AB84308}"/>
                </a:ext>
              </a:extLst>
            </p:cNvPr>
            <p:cNvSpPr/>
            <p:nvPr/>
          </p:nvSpPr>
          <p:spPr>
            <a:xfrm>
              <a:off x="3885786" y="5507556"/>
              <a:ext cx="360040" cy="3600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3ED9FF8D-7C09-EF1B-67C7-4663A88504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94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IEEE754</a:t>
            </a:r>
            <a:r>
              <a:rPr lang="zh-CN" altLang="en-US" dirty="0">
                <a:sym typeface="+mn-lt"/>
              </a:rPr>
              <a:t>标准</a:t>
            </a:r>
            <a:r>
              <a:rPr lang="en-US" altLang="zh-CN" dirty="0">
                <a:sym typeface="+mn-lt"/>
              </a:rPr>
              <a:t>——32</a:t>
            </a:r>
            <a:r>
              <a:rPr lang="zh-CN" altLang="en-US" dirty="0">
                <a:sym typeface="+mn-lt"/>
              </a:rPr>
              <a:t>位浮点数区间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3990163" y="3167942"/>
            <a:ext cx="2088232" cy="432000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≤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≤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254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419758" y="3167942"/>
            <a:ext cx="1008112" cy="432000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E=255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686190" y="3167942"/>
            <a:ext cx="1008112" cy="432000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E=0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398463" y="4361618"/>
            <a:ext cx="720080" cy="43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M=0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527892" y="4361618"/>
            <a:ext cx="720080" cy="432000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≠0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843694" y="4361618"/>
            <a:ext cx="720080" cy="432000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M=0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283854" y="4361618"/>
            <a:ext cx="720080" cy="432000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M≠0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4" name="直接箭头连接符 13"/>
          <p:cNvCxnSpPr>
            <a:stCxn id="8" idx="2"/>
            <a:endCxn id="9" idx="0"/>
          </p:cNvCxnSpPr>
          <p:nvPr/>
        </p:nvCxnSpPr>
        <p:spPr bwMode="auto">
          <a:xfrm flipH="1">
            <a:off x="1758503" y="3599942"/>
            <a:ext cx="1431743" cy="7616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6" name="直接箭头连接符 15"/>
          <p:cNvCxnSpPr>
            <a:stCxn id="8" idx="2"/>
            <a:endCxn id="10" idx="0"/>
          </p:cNvCxnSpPr>
          <p:nvPr/>
        </p:nvCxnSpPr>
        <p:spPr bwMode="auto">
          <a:xfrm>
            <a:off x="3190246" y="3599942"/>
            <a:ext cx="697686" cy="7616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7" name="直接箭头连接符 16"/>
          <p:cNvCxnSpPr>
            <a:cxnSpLocks/>
            <a:stCxn id="7" idx="2"/>
            <a:endCxn id="11" idx="0"/>
          </p:cNvCxnSpPr>
          <p:nvPr/>
        </p:nvCxnSpPr>
        <p:spPr bwMode="auto">
          <a:xfrm flipH="1">
            <a:off x="6203734" y="3599942"/>
            <a:ext cx="720080" cy="7616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直接箭头连接符 17"/>
          <p:cNvCxnSpPr>
            <a:cxnSpLocks/>
            <a:stCxn id="7" idx="2"/>
            <a:endCxn id="12" idx="0"/>
          </p:cNvCxnSpPr>
          <p:nvPr/>
        </p:nvCxnSpPr>
        <p:spPr bwMode="auto">
          <a:xfrm>
            <a:off x="6923814" y="3599942"/>
            <a:ext cx="720080" cy="7616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>
            <a:off x="3995936" y="2951918"/>
            <a:ext cx="208823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3886944" y="2545832"/>
            <a:ext cx="2269232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规格化浮点数的范围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177254" y="478786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正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或负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14342" y="478786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+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Symbol" panose="05050102010706020507" pitchFamily="18" charset="2"/>
              </a:rPr>
              <a:t> 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 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-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Symbol" panose="05050102010706020507" pitchFamily="18" charset="2"/>
              </a:rPr>
              <a:t>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236296" y="5229200"/>
            <a:ext cx="87395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ctr">
              <a:defRPr sz="1800" b="1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sym typeface="+mn-lt"/>
              </a:rPr>
              <a:t>N=</a:t>
            </a:r>
            <a:r>
              <a:rPr lang="en-US" altLang="zh-CN" dirty="0" err="1">
                <a:sym typeface="+mn-lt"/>
              </a:rPr>
              <a:t>NaN</a:t>
            </a:r>
            <a:endParaRPr lang="zh-CN" altLang="en-US" dirty="0"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18518" y="47878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非规格化数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58B48BB-FF69-3E57-D479-74FC57821B6F}"/>
              </a:ext>
            </a:extLst>
          </p:cNvPr>
          <p:cNvSpPr txBox="1"/>
          <p:nvPr/>
        </p:nvSpPr>
        <p:spPr>
          <a:xfrm>
            <a:off x="3635896" y="2132856"/>
            <a:ext cx="295232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N=(</a:t>
            </a:r>
            <a:r>
              <a:rPr lang="zh-CN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－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1)</a:t>
            </a:r>
            <a:r>
              <a:rPr lang="en-US" altLang="zh-CN" sz="1800" b="1" baseline="30000" dirty="0">
                <a:solidFill>
                  <a:srgbClr val="0070C0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S</a:t>
            </a:r>
            <a:r>
              <a:rPr lang="zh-CN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×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(1.</a:t>
            </a: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M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)</a:t>
            </a:r>
            <a:r>
              <a:rPr lang="zh-CN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×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12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</a:t>
            </a:r>
            <a:r>
              <a:rPr lang="en-US" altLang="zh-CN" sz="1800" b="1" baseline="30000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-127</a:t>
            </a:r>
            <a:endParaRPr lang="zh-CN" altLang="en-US" sz="1800" b="1" dirty="0">
              <a:solidFill>
                <a:schemeClr val="bg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2D3439-8821-BF3A-391B-235407B164E7}"/>
              </a:ext>
            </a:extLst>
          </p:cNvPr>
          <p:cNvSpPr txBox="1"/>
          <p:nvPr/>
        </p:nvSpPr>
        <p:spPr>
          <a:xfrm>
            <a:off x="2555776" y="5229200"/>
            <a:ext cx="288032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N=(</a:t>
            </a:r>
            <a:r>
              <a:rPr lang="zh-CN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－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1)</a:t>
            </a:r>
            <a:r>
              <a:rPr lang="en-US" altLang="zh-CN" sz="1800" b="1" baseline="30000" dirty="0">
                <a:solidFill>
                  <a:srgbClr val="0070C0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S</a:t>
            </a:r>
            <a:r>
              <a:rPr lang="zh-CN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×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.</a:t>
            </a:r>
            <a:r>
              <a:rPr lang="en-US" altLang="zh-CN" sz="1800" b="1" i="1" dirty="0">
                <a:solidFill>
                  <a:srgbClr val="0070C0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M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)</a:t>
            </a:r>
            <a:r>
              <a:rPr lang="zh-CN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×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2</a:t>
            </a:r>
            <a:r>
              <a:rPr lang="en-US" altLang="zh-CN" sz="18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-126</a:t>
            </a:r>
            <a:endParaRPr lang="zh-CN" altLang="en-US" sz="1800" b="1" baseline="30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0605098-EF90-3F41-71A8-5F59AFA49386}"/>
              </a:ext>
            </a:extLst>
          </p:cNvPr>
          <p:cNvSpPr txBox="1"/>
          <p:nvPr/>
        </p:nvSpPr>
        <p:spPr>
          <a:xfrm>
            <a:off x="1115616" y="5229200"/>
            <a:ext cx="1368152" cy="369332"/>
          </a:xfrm>
          <a:prstGeom prst="rect">
            <a:avLst/>
          </a:prstGeom>
          <a:solidFill>
            <a:srgbClr val="E0ECF5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b="1" i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N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=(-1)</a:t>
            </a:r>
            <a:r>
              <a:rPr lang="en-US" altLang="zh-CN" sz="1800" b="1" i="1" baseline="30000" dirty="0">
                <a:solidFill>
                  <a:srgbClr val="0070C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S</a:t>
            </a:r>
            <a:r>
              <a:rPr lang="en-US" altLang="zh-CN" sz="1800" b="1" i="1" baseline="30000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0</a:t>
            </a:r>
            <a:endParaRPr lang="zh-CN" altLang="en-US" sz="1800" b="1" dirty="0">
              <a:solidFill>
                <a:schemeClr val="bg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150FCCA-8D62-4F8F-88FC-BA6DA1CAA3AE}"/>
              </a:ext>
            </a:extLst>
          </p:cNvPr>
          <p:cNvSpPr txBox="1"/>
          <p:nvPr/>
        </p:nvSpPr>
        <p:spPr>
          <a:xfrm>
            <a:off x="5580112" y="5229200"/>
            <a:ext cx="1440160" cy="369332"/>
          </a:xfrm>
          <a:prstGeom prst="rect">
            <a:avLst/>
          </a:prstGeom>
          <a:solidFill>
            <a:srgbClr val="E0ECF5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i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N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=(-1)</a:t>
            </a:r>
            <a:r>
              <a:rPr lang="en-US" altLang="zh-CN" sz="1800" b="1" i="1" baseline="30000" dirty="0">
                <a:solidFill>
                  <a:srgbClr val="0070C0"/>
                </a:solidFill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S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Symbol" panose="05050102010706020507" pitchFamily="18" charset="2"/>
              </a:rPr>
              <a:t></a:t>
            </a:r>
            <a:endParaRPr lang="zh-CN" altLang="en-US" sz="1800" b="1" dirty="0">
              <a:solidFill>
                <a:schemeClr val="bg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F7F015-C078-DB0D-0C47-2F0328E07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1BDC69-6A2D-02D5-23FD-7397DBED34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914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A265397-BDBA-4A6F-9EDB-7652F0D2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/>
              <a:t>IEEE754</a:t>
            </a:r>
            <a:r>
              <a:rPr lang="zh-CN" altLang="en-US" dirty="0"/>
              <a:t>单精度在线转换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CE73B9D-1203-4E02-8816-2EEEB9A0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https://www.h-schmidt.net/FloatConverter/IEEE754.html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4DA727-A6DA-600C-653F-AB2DED938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708920"/>
            <a:ext cx="7164288" cy="2568330"/>
          </a:xfrm>
          <a:prstGeom prst="rect">
            <a:avLst/>
          </a:prstGeom>
        </p:spPr>
      </p:pic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90EBB7-E11C-52FA-35F3-D8AE57FDD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23A0531-9512-8111-D8BD-62304E69D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304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ACF7AEA-2817-4493-4174-5DA3504D9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十进制数串的表示方法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ED22ED9-F8B9-D625-E1AA-EB967D907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sym typeface="+mn-lt"/>
              </a:rPr>
              <a:t>各种编码的区别在于选用哪十个状态</a:t>
            </a:r>
            <a:endParaRPr lang="en-US" altLang="zh-CN" b="1" dirty="0">
              <a:solidFill>
                <a:schemeClr val="tx1"/>
              </a:solidFill>
              <a:sym typeface="+mn-lt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4</a:t>
            </a:r>
            <a:r>
              <a:rPr lang="zh-CN" altLang="en-US" dirty="0">
                <a:solidFill>
                  <a:schemeClr val="tx1"/>
                </a:solidFill>
                <a:sym typeface="+mn-lt"/>
              </a:rPr>
              <a:t>位二进制数可以表示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16</a:t>
            </a:r>
            <a:r>
              <a:rPr lang="zh-CN" altLang="en-US" dirty="0">
                <a:solidFill>
                  <a:schemeClr val="tx1"/>
                </a:solidFill>
                <a:sym typeface="+mn-lt"/>
              </a:rPr>
              <a:t>个状态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780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DBDA9-BE6F-DDD0-7620-5BE9E5DD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十进制数串在计算机内的表示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A8968389-2E49-4A80-C250-10599A8B938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99078085"/>
              </p:ext>
            </p:extLst>
          </p:nvPr>
        </p:nvGraphicFramePr>
        <p:xfrm>
          <a:off x="855663" y="1700213"/>
          <a:ext cx="3659187" cy="409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0" name="内容占位符 49">
            <a:extLst>
              <a:ext uri="{FF2B5EF4-FFF2-40B4-BE49-F238E27FC236}">
                <a16:creationId xmlns:a16="http://schemas.microsoft.com/office/drawing/2014/main" id="{817520DE-D717-416D-79E1-8DADE948C32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91821226"/>
              </p:ext>
            </p:extLst>
          </p:nvPr>
        </p:nvGraphicFramePr>
        <p:xfrm>
          <a:off x="4629150" y="1700213"/>
          <a:ext cx="365600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922">
                  <a:extLst>
                    <a:ext uri="{9D8B030D-6E8A-4147-A177-3AD203B41FA5}">
                      <a16:colId xmlns:a16="http://schemas.microsoft.com/office/drawing/2014/main" val="153623023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61959697"/>
                    </a:ext>
                  </a:extLst>
                </a:gridCol>
                <a:gridCol w="709661">
                  <a:extLst>
                    <a:ext uri="{9D8B030D-6E8A-4147-A177-3AD203B41FA5}">
                      <a16:colId xmlns:a16="http://schemas.microsoft.com/office/drawing/2014/main" val="1647881789"/>
                    </a:ext>
                  </a:extLst>
                </a:gridCol>
                <a:gridCol w="709661">
                  <a:extLst>
                    <a:ext uri="{9D8B030D-6E8A-4147-A177-3AD203B41FA5}">
                      <a16:colId xmlns:a16="http://schemas.microsoft.com/office/drawing/2014/main" val="2949714132"/>
                    </a:ext>
                  </a:extLst>
                </a:gridCol>
                <a:gridCol w="709661">
                  <a:extLst>
                    <a:ext uri="{9D8B030D-6E8A-4147-A177-3AD203B41FA5}">
                      <a16:colId xmlns:a16="http://schemas.microsoft.com/office/drawing/2014/main" val="44921493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十进制</a:t>
                      </a:r>
                    </a:p>
                  </a:txBody>
                  <a:tcPr marL="0" marR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非压缩</a:t>
                      </a:r>
                    </a:p>
                  </a:txBody>
                  <a:tcPr marL="0" marR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0" lang="zh-CN" altLang="en-US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a:t>压缩编码</a:t>
                      </a:r>
                      <a:endParaRPr kumimoji="0" lang="en-US" altLang="zh-CN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 marL="0" marR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余</a:t>
                      </a:r>
                      <a:r>
                        <a:rPr kumimoji="0" lang="en-US" altLang="zh-CN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3</a:t>
                      </a:r>
                      <a:r>
                        <a:rPr kumimoji="0" lang="zh-CN" altLang="en-US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码</a:t>
                      </a:r>
                      <a:endParaRPr kumimoji="0" lang="zh-CN" alt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 marL="0" marR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格雷码</a:t>
                      </a:r>
                      <a:endParaRPr kumimoji="0" lang="en-US" altLang="zh-CN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42021646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8421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码</a:t>
                      </a:r>
                    </a:p>
                  </a:txBody>
                  <a:tcPr marL="0" marR="0" anchor="ctr"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余</a:t>
                      </a:r>
                      <a:r>
                        <a:rPr kumimoji="0" lang="en-US" altLang="zh-CN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3</a:t>
                      </a:r>
                      <a:r>
                        <a:rPr kumimoji="0" lang="zh-CN" altLang="en-US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码</a:t>
                      </a:r>
                      <a:endParaRPr kumimoji="0" lang="zh-CN" altLang="en-US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 marL="0" marR="0" anchor="ctr"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格雷码</a:t>
                      </a:r>
                      <a:endParaRPr kumimoji="0" lang="en-US" altLang="zh-CN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 marL="0" marR="0" anchor="ctr">
                    <a:solidFill>
                      <a:srgbClr val="9ACD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21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76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411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05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91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8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16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305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56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464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375240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8E24FD-CB39-5EF7-9525-3F9E2C2267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23200" y="6376988"/>
            <a:ext cx="577850" cy="365125"/>
          </a:xfrm>
        </p:spPr>
        <p:txBody>
          <a:bodyPr/>
          <a:lstStyle/>
          <a:p>
            <a:pPr>
              <a:defRPr/>
            </a:pPr>
            <a:fld id="{FE0A9D26-113E-40B0-B9F0-F64423763E5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7B295C-2E10-F52D-9E17-D19F7BA4D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3348B78B-5000-7893-4E31-4E74C23DE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3666" y="5802669"/>
            <a:ext cx="667920" cy="271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1001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7560376C-9383-0A48-DD9D-5D5CF9A18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3666" y="5432358"/>
            <a:ext cx="667920" cy="271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1000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B6F50173-4F3A-5B9B-74E8-E92E6A0F0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3666" y="5062051"/>
            <a:ext cx="667920" cy="271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0111</a:t>
            </a:r>
          </a:p>
        </p:txBody>
      </p:sp>
      <p:sp>
        <p:nvSpPr>
          <p:cNvPr id="23" name="Rectangle 35">
            <a:extLst>
              <a:ext uri="{FF2B5EF4-FFF2-40B4-BE49-F238E27FC236}">
                <a16:creationId xmlns:a16="http://schemas.microsoft.com/office/drawing/2014/main" id="{F868F6CD-5572-9A07-280F-E59BF3AF3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3666" y="4690883"/>
            <a:ext cx="66792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0110</a:t>
            </a:r>
          </a:p>
        </p:txBody>
      </p:sp>
      <p:sp>
        <p:nvSpPr>
          <p:cNvPr id="24" name="Rectangle 36">
            <a:extLst>
              <a:ext uri="{FF2B5EF4-FFF2-40B4-BE49-F238E27FC236}">
                <a16:creationId xmlns:a16="http://schemas.microsoft.com/office/drawing/2014/main" id="{455DAACC-9022-FBD4-D4FA-7F2B80441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3666" y="4319715"/>
            <a:ext cx="66792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0101</a:t>
            </a:r>
          </a:p>
        </p:txBody>
      </p:sp>
      <p:sp>
        <p:nvSpPr>
          <p:cNvPr id="25" name="Rectangle 72">
            <a:extLst>
              <a:ext uri="{FF2B5EF4-FFF2-40B4-BE49-F238E27FC236}">
                <a16:creationId xmlns:a16="http://schemas.microsoft.com/office/drawing/2014/main" id="{523D9471-F61E-17E4-D4B4-2924A3812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3666" y="2835043"/>
            <a:ext cx="66792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0001</a:t>
            </a:r>
          </a:p>
        </p:txBody>
      </p:sp>
      <p:sp>
        <p:nvSpPr>
          <p:cNvPr id="26" name="Rectangle 73">
            <a:extLst>
              <a:ext uri="{FF2B5EF4-FFF2-40B4-BE49-F238E27FC236}">
                <a16:creationId xmlns:a16="http://schemas.microsoft.com/office/drawing/2014/main" id="{C3687074-C77D-0FF5-7CDF-6071DC750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3666" y="3206211"/>
            <a:ext cx="66792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0010</a:t>
            </a:r>
          </a:p>
        </p:txBody>
      </p:sp>
      <p:sp>
        <p:nvSpPr>
          <p:cNvPr id="27" name="Rectangle 74">
            <a:extLst>
              <a:ext uri="{FF2B5EF4-FFF2-40B4-BE49-F238E27FC236}">
                <a16:creationId xmlns:a16="http://schemas.microsoft.com/office/drawing/2014/main" id="{F1E7E310-5D56-0174-AB44-E5C14F199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3666" y="3577379"/>
            <a:ext cx="66792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0011</a:t>
            </a:r>
          </a:p>
        </p:txBody>
      </p:sp>
      <p:sp>
        <p:nvSpPr>
          <p:cNvPr id="28" name="Rectangle 75">
            <a:extLst>
              <a:ext uri="{FF2B5EF4-FFF2-40B4-BE49-F238E27FC236}">
                <a16:creationId xmlns:a16="http://schemas.microsoft.com/office/drawing/2014/main" id="{098C12FD-5BD1-AD3E-DAA0-628C402CC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3666" y="3948547"/>
            <a:ext cx="66792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0100</a:t>
            </a:r>
          </a:p>
        </p:txBody>
      </p:sp>
      <p:sp>
        <p:nvSpPr>
          <p:cNvPr id="29" name="Rectangle 81">
            <a:extLst>
              <a:ext uri="{FF2B5EF4-FFF2-40B4-BE49-F238E27FC236}">
                <a16:creationId xmlns:a16="http://schemas.microsoft.com/office/drawing/2014/main" id="{F9D46AA4-2B97-CC66-F88F-A8341054C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3666" y="2463875"/>
            <a:ext cx="66792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0000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9CA05FD6-29C5-92EB-DEC9-B391E6EA4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096" y="5802669"/>
            <a:ext cx="648232" cy="271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1100</a:t>
            </a:r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FE349A23-99F8-D2B5-AC36-F44E630B2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794" y="5802669"/>
            <a:ext cx="648232" cy="271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0100</a:t>
            </a:r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B329CD8C-C4D4-74F5-E78C-9EF4BB29D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794" y="5432358"/>
            <a:ext cx="648232" cy="271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1100</a:t>
            </a:r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D1333011-ED09-A5DF-5F69-13D798BBD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096" y="5432358"/>
            <a:ext cx="648232" cy="271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1011</a:t>
            </a:r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22B95A20-06C0-DE80-6249-6D8DCD404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096" y="5062051"/>
            <a:ext cx="648232" cy="271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1010</a:t>
            </a:r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34F23CCB-9FD9-DE96-69D7-165401ECA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794" y="5062051"/>
            <a:ext cx="648232" cy="271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1000</a:t>
            </a: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A4522157-4690-110D-F54A-9CAA9500E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794" y="4690883"/>
            <a:ext cx="648232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1010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44C4AF45-EC36-558E-EF24-54A88299C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096" y="4690883"/>
            <a:ext cx="648232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1001</a:t>
            </a:r>
          </a:p>
        </p:txBody>
      </p:sp>
      <p:sp>
        <p:nvSpPr>
          <p:cNvPr id="38" name="Rectangle 41">
            <a:extLst>
              <a:ext uri="{FF2B5EF4-FFF2-40B4-BE49-F238E27FC236}">
                <a16:creationId xmlns:a16="http://schemas.microsoft.com/office/drawing/2014/main" id="{90710C72-78A9-4093-7FD4-3F0BE17A8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096" y="4319715"/>
            <a:ext cx="648232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1000</a:t>
            </a:r>
          </a:p>
        </p:txBody>
      </p:sp>
      <p:sp>
        <p:nvSpPr>
          <p:cNvPr id="39" name="Rectangle 42">
            <a:extLst>
              <a:ext uri="{FF2B5EF4-FFF2-40B4-BE49-F238E27FC236}">
                <a16:creationId xmlns:a16="http://schemas.microsoft.com/office/drawing/2014/main" id="{4F67C8F7-7EA8-863C-D1C2-36D31771A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794" y="4319715"/>
            <a:ext cx="648232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1110</a:t>
            </a:r>
          </a:p>
        </p:txBody>
      </p:sp>
      <p:sp>
        <p:nvSpPr>
          <p:cNvPr id="40" name="Rectangle 48">
            <a:extLst>
              <a:ext uri="{FF2B5EF4-FFF2-40B4-BE49-F238E27FC236}">
                <a16:creationId xmlns:a16="http://schemas.microsoft.com/office/drawing/2014/main" id="{D33B69FB-2557-96C7-4A00-860CB0A74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794" y="2835043"/>
            <a:ext cx="648232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0001</a:t>
            </a:r>
          </a:p>
        </p:txBody>
      </p:sp>
      <p:sp>
        <p:nvSpPr>
          <p:cNvPr id="41" name="Rectangle 49">
            <a:extLst>
              <a:ext uri="{FF2B5EF4-FFF2-40B4-BE49-F238E27FC236}">
                <a16:creationId xmlns:a16="http://schemas.microsoft.com/office/drawing/2014/main" id="{9359E919-3CFB-1CDA-4E82-EEA4DEA32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794" y="3206211"/>
            <a:ext cx="648232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0011</a:t>
            </a:r>
          </a:p>
        </p:txBody>
      </p:sp>
      <p:sp>
        <p:nvSpPr>
          <p:cNvPr id="42" name="Rectangle 50">
            <a:extLst>
              <a:ext uri="{FF2B5EF4-FFF2-40B4-BE49-F238E27FC236}">
                <a16:creationId xmlns:a16="http://schemas.microsoft.com/office/drawing/2014/main" id="{02DC0786-A216-2631-0848-61AB805EF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794" y="3577379"/>
            <a:ext cx="648232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0010</a:t>
            </a:r>
          </a:p>
        </p:txBody>
      </p:sp>
      <p:sp>
        <p:nvSpPr>
          <p:cNvPr id="43" name="Rectangle 51">
            <a:extLst>
              <a:ext uri="{FF2B5EF4-FFF2-40B4-BE49-F238E27FC236}">
                <a16:creationId xmlns:a16="http://schemas.microsoft.com/office/drawing/2014/main" id="{4F128AE8-318A-ADF6-7D6A-1D4D34D68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794" y="3948547"/>
            <a:ext cx="648232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0110</a:t>
            </a:r>
          </a:p>
        </p:txBody>
      </p:sp>
      <p:sp>
        <p:nvSpPr>
          <p:cNvPr id="44" name="Rectangle 52">
            <a:extLst>
              <a:ext uri="{FF2B5EF4-FFF2-40B4-BE49-F238E27FC236}">
                <a16:creationId xmlns:a16="http://schemas.microsoft.com/office/drawing/2014/main" id="{78D53498-E1C6-7C0E-6C21-87B64F493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096" y="2835043"/>
            <a:ext cx="648232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0100</a:t>
            </a:r>
          </a:p>
        </p:txBody>
      </p:sp>
      <p:sp>
        <p:nvSpPr>
          <p:cNvPr id="45" name="Rectangle 53">
            <a:extLst>
              <a:ext uri="{FF2B5EF4-FFF2-40B4-BE49-F238E27FC236}">
                <a16:creationId xmlns:a16="http://schemas.microsoft.com/office/drawing/2014/main" id="{AC8841DE-5E5D-5EF4-EEA1-99241487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096" y="3206211"/>
            <a:ext cx="648232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0101</a:t>
            </a:r>
          </a:p>
        </p:txBody>
      </p:sp>
      <p:sp>
        <p:nvSpPr>
          <p:cNvPr id="46" name="Rectangle 54">
            <a:extLst>
              <a:ext uri="{FF2B5EF4-FFF2-40B4-BE49-F238E27FC236}">
                <a16:creationId xmlns:a16="http://schemas.microsoft.com/office/drawing/2014/main" id="{EE5046EE-1C7D-9FB7-8849-A6A44FF2C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096" y="3577379"/>
            <a:ext cx="648232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0110</a:t>
            </a:r>
          </a:p>
        </p:txBody>
      </p:sp>
      <p:sp>
        <p:nvSpPr>
          <p:cNvPr id="47" name="Rectangle 55">
            <a:extLst>
              <a:ext uri="{FF2B5EF4-FFF2-40B4-BE49-F238E27FC236}">
                <a16:creationId xmlns:a16="http://schemas.microsoft.com/office/drawing/2014/main" id="{84237E04-35BE-35F5-CA05-C8C140147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096" y="3948547"/>
            <a:ext cx="648232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0111</a:t>
            </a:r>
          </a:p>
        </p:txBody>
      </p:sp>
      <p:sp>
        <p:nvSpPr>
          <p:cNvPr id="48" name="Rectangle 77">
            <a:extLst>
              <a:ext uri="{FF2B5EF4-FFF2-40B4-BE49-F238E27FC236}">
                <a16:creationId xmlns:a16="http://schemas.microsoft.com/office/drawing/2014/main" id="{53A877CF-C8C2-9B48-3DE1-C7B1C5508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794" y="2463875"/>
            <a:ext cx="648232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0000</a:t>
            </a:r>
          </a:p>
        </p:txBody>
      </p:sp>
      <p:sp>
        <p:nvSpPr>
          <p:cNvPr id="49" name="Rectangle 78">
            <a:extLst>
              <a:ext uri="{FF2B5EF4-FFF2-40B4-BE49-F238E27FC236}">
                <a16:creationId xmlns:a16="http://schemas.microsoft.com/office/drawing/2014/main" id="{DC602C3C-DF05-D1EC-A2AB-C51864821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096" y="2463875"/>
            <a:ext cx="648232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0011</a:t>
            </a:r>
          </a:p>
        </p:txBody>
      </p:sp>
      <p:sp>
        <p:nvSpPr>
          <p:cNvPr id="51" name="Rectangle 4">
            <a:extLst>
              <a:ext uri="{FF2B5EF4-FFF2-40B4-BE49-F238E27FC236}">
                <a16:creationId xmlns:a16="http://schemas.microsoft.com/office/drawing/2014/main" id="{41B1A3B4-5106-5ECC-663B-6F1713F1C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412" y="5822229"/>
            <a:ext cx="864000" cy="271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0000 1001</a:t>
            </a:r>
          </a:p>
        </p:txBody>
      </p:sp>
      <p:sp>
        <p:nvSpPr>
          <p:cNvPr id="52" name="Rectangle 19">
            <a:extLst>
              <a:ext uri="{FF2B5EF4-FFF2-40B4-BE49-F238E27FC236}">
                <a16:creationId xmlns:a16="http://schemas.microsoft.com/office/drawing/2014/main" id="{576C73BB-4D72-525A-47BC-76EAB8D37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412" y="5451918"/>
            <a:ext cx="864000" cy="271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0000 1000</a:t>
            </a:r>
          </a:p>
        </p:txBody>
      </p:sp>
      <p:sp>
        <p:nvSpPr>
          <p:cNvPr id="53" name="Rectangle 20">
            <a:extLst>
              <a:ext uri="{FF2B5EF4-FFF2-40B4-BE49-F238E27FC236}">
                <a16:creationId xmlns:a16="http://schemas.microsoft.com/office/drawing/2014/main" id="{C76EB79C-1162-3449-ECE7-91C337574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412" y="5081611"/>
            <a:ext cx="864000" cy="271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0000 0111</a:t>
            </a:r>
          </a:p>
        </p:txBody>
      </p:sp>
      <p:sp>
        <p:nvSpPr>
          <p:cNvPr id="54" name="Rectangle 35">
            <a:extLst>
              <a:ext uri="{FF2B5EF4-FFF2-40B4-BE49-F238E27FC236}">
                <a16:creationId xmlns:a16="http://schemas.microsoft.com/office/drawing/2014/main" id="{41EF0716-7181-4C4D-713F-30C0D090A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412" y="4710443"/>
            <a:ext cx="86400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0000 0110</a:t>
            </a:r>
          </a:p>
        </p:txBody>
      </p:sp>
      <p:sp>
        <p:nvSpPr>
          <p:cNvPr id="55" name="Rectangle 36">
            <a:extLst>
              <a:ext uri="{FF2B5EF4-FFF2-40B4-BE49-F238E27FC236}">
                <a16:creationId xmlns:a16="http://schemas.microsoft.com/office/drawing/2014/main" id="{3379E65A-9F84-274C-BAD6-ECD1A80D5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412" y="4339275"/>
            <a:ext cx="86400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0000 0101</a:t>
            </a:r>
          </a:p>
        </p:txBody>
      </p:sp>
      <p:sp>
        <p:nvSpPr>
          <p:cNvPr id="56" name="Rectangle 72">
            <a:extLst>
              <a:ext uri="{FF2B5EF4-FFF2-40B4-BE49-F238E27FC236}">
                <a16:creationId xmlns:a16="http://schemas.microsoft.com/office/drawing/2014/main" id="{4DF064E7-C92B-D8E0-E100-B7113DCBA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412" y="2854603"/>
            <a:ext cx="86400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0000 0001</a:t>
            </a:r>
          </a:p>
        </p:txBody>
      </p:sp>
      <p:sp>
        <p:nvSpPr>
          <p:cNvPr id="57" name="Rectangle 73">
            <a:extLst>
              <a:ext uri="{FF2B5EF4-FFF2-40B4-BE49-F238E27FC236}">
                <a16:creationId xmlns:a16="http://schemas.microsoft.com/office/drawing/2014/main" id="{E0FD4D32-0147-C6DD-1E91-307903FE5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412" y="3225771"/>
            <a:ext cx="86400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0000 0010</a:t>
            </a:r>
          </a:p>
        </p:txBody>
      </p:sp>
      <p:sp>
        <p:nvSpPr>
          <p:cNvPr id="58" name="Rectangle 74">
            <a:extLst>
              <a:ext uri="{FF2B5EF4-FFF2-40B4-BE49-F238E27FC236}">
                <a16:creationId xmlns:a16="http://schemas.microsoft.com/office/drawing/2014/main" id="{266FA17B-B2C9-5928-80A9-DE3419FFB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412" y="3596939"/>
            <a:ext cx="86400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0000 0011</a:t>
            </a:r>
          </a:p>
        </p:txBody>
      </p:sp>
      <p:sp>
        <p:nvSpPr>
          <p:cNvPr id="59" name="Rectangle 75">
            <a:extLst>
              <a:ext uri="{FF2B5EF4-FFF2-40B4-BE49-F238E27FC236}">
                <a16:creationId xmlns:a16="http://schemas.microsoft.com/office/drawing/2014/main" id="{500597C6-436E-C989-C163-5B29699FE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412" y="3968107"/>
            <a:ext cx="86400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0000 0100</a:t>
            </a:r>
          </a:p>
        </p:txBody>
      </p:sp>
      <p:sp>
        <p:nvSpPr>
          <p:cNvPr id="60" name="Rectangle 81">
            <a:extLst>
              <a:ext uri="{FF2B5EF4-FFF2-40B4-BE49-F238E27FC236}">
                <a16:creationId xmlns:a16="http://schemas.microsoft.com/office/drawing/2014/main" id="{BAA1C656-344D-2832-76B7-90B25406B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412" y="2483435"/>
            <a:ext cx="86400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0000 0000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A3CD1517-3A4E-ABD6-9801-22184701BFF3}"/>
              </a:ext>
            </a:extLst>
          </p:cNvPr>
          <p:cNvSpPr/>
          <p:nvPr/>
        </p:nvSpPr>
        <p:spPr>
          <a:xfrm rot="5400000">
            <a:off x="6624160" y="944792"/>
            <a:ext cx="288032" cy="1224000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88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进制转换方法</a:t>
            </a: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D04071BC-631E-2E4E-F8F5-758CF4180040}"/>
              </a:ext>
            </a:extLst>
          </p:cNvPr>
          <p:cNvSpPr/>
          <p:nvPr/>
        </p:nvSpPr>
        <p:spPr>
          <a:xfrm>
            <a:off x="1043608" y="1665911"/>
            <a:ext cx="3240000" cy="1512000"/>
          </a:xfrm>
          <a:custGeom>
            <a:avLst/>
            <a:gdLst>
              <a:gd name="connsiteX0" fmla="*/ 100884 w 1689337"/>
              <a:gd name="connsiteY0" fmla="*/ 0 h 1261054"/>
              <a:gd name="connsiteX1" fmla="*/ 1588453 w 1689337"/>
              <a:gd name="connsiteY1" fmla="*/ 0 h 1261054"/>
              <a:gd name="connsiteX2" fmla="*/ 1689337 w 1689337"/>
              <a:gd name="connsiteY2" fmla="*/ 100884 h 1261054"/>
              <a:gd name="connsiteX3" fmla="*/ 1689337 w 1689337"/>
              <a:gd name="connsiteY3" fmla="*/ 1261054 h 1261054"/>
              <a:gd name="connsiteX4" fmla="*/ 1689337 w 1689337"/>
              <a:gd name="connsiteY4" fmla="*/ 1261054 h 1261054"/>
              <a:gd name="connsiteX5" fmla="*/ 0 w 1689337"/>
              <a:gd name="connsiteY5" fmla="*/ 1261054 h 1261054"/>
              <a:gd name="connsiteX6" fmla="*/ 0 w 1689337"/>
              <a:gd name="connsiteY6" fmla="*/ 1261054 h 1261054"/>
              <a:gd name="connsiteX7" fmla="*/ 0 w 1689337"/>
              <a:gd name="connsiteY7" fmla="*/ 100884 h 1261054"/>
              <a:gd name="connsiteX8" fmla="*/ 100884 w 1689337"/>
              <a:gd name="connsiteY8" fmla="*/ 0 h 126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9337" h="1261054">
                <a:moveTo>
                  <a:pt x="100884" y="0"/>
                </a:moveTo>
                <a:lnTo>
                  <a:pt x="1588453" y="0"/>
                </a:lnTo>
                <a:cubicBezTo>
                  <a:pt x="1644170" y="0"/>
                  <a:pt x="1689337" y="45167"/>
                  <a:pt x="1689337" y="100884"/>
                </a:cubicBezTo>
                <a:lnTo>
                  <a:pt x="1689337" y="1261054"/>
                </a:lnTo>
                <a:lnTo>
                  <a:pt x="1689337" y="1261054"/>
                </a:lnTo>
                <a:lnTo>
                  <a:pt x="0" y="1261054"/>
                </a:lnTo>
                <a:lnTo>
                  <a:pt x="0" y="1261054"/>
                </a:lnTo>
                <a:lnTo>
                  <a:pt x="0" y="100884"/>
                </a:lnTo>
                <a:cubicBezTo>
                  <a:pt x="0" y="45167"/>
                  <a:pt x="45167" y="0"/>
                  <a:pt x="100884" y="0"/>
                </a:cubicBez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868" tIns="90508" rIns="49868" bIns="20320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800" b="0" kern="1200" dirty="0">
                <a:effectLst/>
                <a:latin typeface="微软雅黑" pitchFamily="34" charset="-122"/>
                <a:ea typeface="微软雅黑" pitchFamily="34" charset="-122"/>
              </a:rPr>
              <a:t>按 </a:t>
            </a:r>
            <a:r>
              <a:rPr lang="en-US" altLang="zh-CN" sz="1800" b="0" kern="1200" dirty="0">
                <a:effectLst/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1800" b="0" kern="1200" baseline="30000" dirty="0">
                <a:effectLst/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1800" b="0" kern="1200" dirty="0">
                <a:effectLst/>
                <a:latin typeface="微软雅黑" pitchFamily="34" charset="-122"/>
                <a:ea typeface="微软雅黑" pitchFamily="34" charset="-122"/>
              </a:rPr>
              <a:t>权值展开求和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02273D10-3770-D118-A4E1-C2B81711E468}"/>
              </a:ext>
            </a:extLst>
          </p:cNvPr>
          <p:cNvSpPr/>
          <p:nvPr/>
        </p:nvSpPr>
        <p:spPr>
          <a:xfrm>
            <a:off x="1043608" y="3180647"/>
            <a:ext cx="3240000" cy="542253"/>
          </a:xfrm>
          <a:custGeom>
            <a:avLst/>
            <a:gdLst>
              <a:gd name="connsiteX0" fmla="*/ 0 w 1689337"/>
              <a:gd name="connsiteY0" fmla="*/ 0 h 542253"/>
              <a:gd name="connsiteX1" fmla="*/ 1689337 w 1689337"/>
              <a:gd name="connsiteY1" fmla="*/ 0 h 542253"/>
              <a:gd name="connsiteX2" fmla="*/ 1689337 w 1689337"/>
              <a:gd name="connsiteY2" fmla="*/ 542253 h 542253"/>
              <a:gd name="connsiteX3" fmla="*/ 0 w 1689337"/>
              <a:gd name="connsiteY3" fmla="*/ 542253 h 542253"/>
              <a:gd name="connsiteX4" fmla="*/ 0 w 1689337"/>
              <a:gd name="connsiteY4" fmla="*/ 0 h 54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337" h="542253">
                <a:moveTo>
                  <a:pt x="0" y="0"/>
                </a:moveTo>
                <a:lnTo>
                  <a:pt x="1689337" y="0"/>
                </a:lnTo>
                <a:lnTo>
                  <a:pt x="1689337" y="542253"/>
                </a:lnTo>
                <a:lnTo>
                  <a:pt x="0" y="5422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960" tIns="0" rIns="519983" bIns="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进制</a:t>
            </a:r>
            <a:r>
              <a:rPr lang="en-US" altLang="zh-CN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 10</a:t>
            </a:r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进制</a:t>
            </a:r>
            <a:endParaRPr lang="zh-CN" altLang="en-US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55C03AC-239C-27D5-DA9C-1AFD111FDBD1}"/>
              </a:ext>
            </a:extLst>
          </p:cNvPr>
          <p:cNvSpPr/>
          <p:nvPr/>
        </p:nvSpPr>
        <p:spPr>
          <a:xfrm>
            <a:off x="3991849" y="3266779"/>
            <a:ext cx="591268" cy="591268"/>
          </a:xfrm>
          <a:prstGeom prst="ellipse">
            <a:avLst/>
          </a:prstGeom>
        </p:spPr>
        <p:style>
          <a:ln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8D40FDCC-45BC-DD92-E115-0018E372F0E9}"/>
              </a:ext>
            </a:extLst>
          </p:cNvPr>
          <p:cNvSpPr/>
          <p:nvPr/>
        </p:nvSpPr>
        <p:spPr>
          <a:xfrm>
            <a:off x="4860032" y="1665911"/>
            <a:ext cx="3240000" cy="1512000"/>
          </a:xfrm>
          <a:custGeom>
            <a:avLst/>
            <a:gdLst>
              <a:gd name="connsiteX0" fmla="*/ 100884 w 1689337"/>
              <a:gd name="connsiteY0" fmla="*/ 0 h 1261054"/>
              <a:gd name="connsiteX1" fmla="*/ 1588453 w 1689337"/>
              <a:gd name="connsiteY1" fmla="*/ 0 h 1261054"/>
              <a:gd name="connsiteX2" fmla="*/ 1689337 w 1689337"/>
              <a:gd name="connsiteY2" fmla="*/ 100884 h 1261054"/>
              <a:gd name="connsiteX3" fmla="*/ 1689337 w 1689337"/>
              <a:gd name="connsiteY3" fmla="*/ 1261054 h 1261054"/>
              <a:gd name="connsiteX4" fmla="*/ 1689337 w 1689337"/>
              <a:gd name="connsiteY4" fmla="*/ 1261054 h 1261054"/>
              <a:gd name="connsiteX5" fmla="*/ 0 w 1689337"/>
              <a:gd name="connsiteY5" fmla="*/ 1261054 h 1261054"/>
              <a:gd name="connsiteX6" fmla="*/ 0 w 1689337"/>
              <a:gd name="connsiteY6" fmla="*/ 1261054 h 1261054"/>
              <a:gd name="connsiteX7" fmla="*/ 0 w 1689337"/>
              <a:gd name="connsiteY7" fmla="*/ 100884 h 1261054"/>
              <a:gd name="connsiteX8" fmla="*/ 100884 w 1689337"/>
              <a:gd name="connsiteY8" fmla="*/ 0 h 126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9337" h="1261054">
                <a:moveTo>
                  <a:pt x="100884" y="0"/>
                </a:moveTo>
                <a:lnTo>
                  <a:pt x="1588453" y="0"/>
                </a:lnTo>
                <a:cubicBezTo>
                  <a:pt x="1644170" y="0"/>
                  <a:pt x="1689337" y="45167"/>
                  <a:pt x="1689337" y="100884"/>
                </a:cubicBezTo>
                <a:lnTo>
                  <a:pt x="1689337" y="1261054"/>
                </a:lnTo>
                <a:lnTo>
                  <a:pt x="1689337" y="1261054"/>
                </a:lnTo>
                <a:lnTo>
                  <a:pt x="0" y="1261054"/>
                </a:lnTo>
                <a:lnTo>
                  <a:pt x="0" y="1261054"/>
                </a:lnTo>
                <a:lnTo>
                  <a:pt x="0" y="100884"/>
                </a:lnTo>
                <a:cubicBezTo>
                  <a:pt x="0" y="45167"/>
                  <a:pt x="45167" y="0"/>
                  <a:pt x="100884" y="0"/>
                </a:cubicBezTo>
                <a:close/>
              </a:path>
            </a:pathLst>
          </a:custGeom>
        </p:spPr>
        <p:style>
          <a:lnRef idx="2">
            <a:schemeClr val="accent5">
              <a:hueOff val="-1102852"/>
              <a:satOff val="-5923"/>
              <a:lumOff val="2026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868" tIns="90508" rIns="49868" bIns="20320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800" b="0" kern="1200" dirty="0">
                <a:effectLst/>
                <a:latin typeface="微软雅黑" pitchFamily="34" charset="-122"/>
                <a:ea typeface="微软雅黑" pitchFamily="34" charset="-122"/>
              </a:rPr>
              <a:t>整数除以 </a:t>
            </a:r>
            <a:r>
              <a:rPr lang="en-US" altLang="zh-CN" sz="1800" b="0" kern="1200" dirty="0">
                <a:effectLst/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800" b="0" kern="1200" dirty="0">
                <a:effectLst/>
                <a:latin typeface="微软雅黑" pitchFamily="34" charset="-122"/>
                <a:ea typeface="微软雅黑" pitchFamily="34" charset="-122"/>
              </a:rPr>
              <a:t>，倒取余数 </a:t>
            </a:r>
          </a:p>
          <a:p>
            <a:pPr marL="171450" lvl="1" indent="-171450" algn="l" defTabSz="711200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800" b="0" kern="1200" dirty="0">
                <a:effectLst/>
                <a:latin typeface="微软雅黑" pitchFamily="34" charset="-122"/>
                <a:ea typeface="微软雅黑" pitchFamily="34" charset="-122"/>
              </a:rPr>
              <a:t>小数乘以 </a:t>
            </a:r>
            <a:r>
              <a:rPr lang="en-US" altLang="zh-CN" sz="1800" b="0" kern="1200" dirty="0">
                <a:effectLst/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800" b="0" kern="1200" dirty="0">
                <a:effectLst/>
                <a:latin typeface="微软雅黑" pitchFamily="34" charset="-122"/>
                <a:ea typeface="微软雅黑" pitchFamily="34" charset="-122"/>
              </a:rPr>
              <a:t>，正取整数</a:t>
            </a: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C065B147-A722-EF57-7CF7-3ECD5129776C}"/>
              </a:ext>
            </a:extLst>
          </p:cNvPr>
          <p:cNvSpPr/>
          <p:nvPr/>
        </p:nvSpPr>
        <p:spPr>
          <a:xfrm>
            <a:off x="4860032" y="3180647"/>
            <a:ext cx="3240000" cy="542253"/>
          </a:xfrm>
          <a:custGeom>
            <a:avLst/>
            <a:gdLst>
              <a:gd name="connsiteX0" fmla="*/ 0 w 1689337"/>
              <a:gd name="connsiteY0" fmla="*/ 0 h 542253"/>
              <a:gd name="connsiteX1" fmla="*/ 1689337 w 1689337"/>
              <a:gd name="connsiteY1" fmla="*/ 0 h 542253"/>
              <a:gd name="connsiteX2" fmla="*/ 1689337 w 1689337"/>
              <a:gd name="connsiteY2" fmla="*/ 542253 h 542253"/>
              <a:gd name="connsiteX3" fmla="*/ 0 w 1689337"/>
              <a:gd name="connsiteY3" fmla="*/ 542253 h 542253"/>
              <a:gd name="connsiteX4" fmla="*/ 0 w 1689337"/>
              <a:gd name="connsiteY4" fmla="*/ 0 h 54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337" h="542253">
                <a:moveTo>
                  <a:pt x="0" y="0"/>
                </a:moveTo>
                <a:lnTo>
                  <a:pt x="1689337" y="0"/>
                </a:lnTo>
                <a:lnTo>
                  <a:pt x="1689337" y="542253"/>
                </a:lnTo>
                <a:lnTo>
                  <a:pt x="0" y="5422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1102852"/>
              <a:satOff val="-5923"/>
              <a:lumOff val="2026"/>
              <a:alphaOff val="0"/>
            </a:schemeClr>
          </a:lnRef>
          <a:fillRef idx="1">
            <a:schemeClr val="accent5">
              <a:hueOff val="-1102852"/>
              <a:satOff val="-5923"/>
              <a:lumOff val="2026"/>
              <a:alphaOff val="0"/>
            </a:schemeClr>
          </a:fillRef>
          <a:effectRef idx="0">
            <a:schemeClr val="accent5">
              <a:hueOff val="-1102852"/>
              <a:satOff val="-5923"/>
              <a:lumOff val="202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960" tIns="0" rIns="519983" bIns="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10</a:t>
            </a:r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进制</a:t>
            </a:r>
            <a:r>
              <a:rPr lang="en-US" altLang="zh-CN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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 </a:t>
            </a:r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进制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4F07C50-A945-14A9-B621-70262AA1DC63}"/>
              </a:ext>
            </a:extLst>
          </p:cNvPr>
          <p:cNvSpPr/>
          <p:nvPr/>
        </p:nvSpPr>
        <p:spPr>
          <a:xfrm>
            <a:off x="7808042" y="3266779"/>
            <a:ext cx="591268" cy="591268"/>
          </a:xfrm>
          <a:prstGeom prst="ellipse">
            <a:avLst/>
          </a:prstGeom>
        </p:spPr>
        <p:style>
          <a:ln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-1262909"/>
              <a:satOff val="-4566"/>
              <a:lumOff val="308"/>
              <a:alphaOff val="0"/>
            </a:schemeClr>
          </a:fillRef>
          <a:effectRef idx="0">
            <a:schemeClr val="accent5">
              <a:tint val="40000"/>
              <a:alpha val="90000"/>
              <a:hueOff val="-1262909"/>
              <a:satOff val="-4566"/>
              <a:lumOff val="308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20000"/>
              </a:lnSpc>
            </a:pPr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7ADBE662-D1C7-DDA7-6158-3AE19F3E5C1E}"/>
              </a:ext>
            </a:extLst>
          </p:cNvPr>
          <p:cNvSpPr/>
          <p:nvPr/>
        </p:nvSpPr>
        <p:spPr>
          <a:xfrm>
            <a:off x="1043608" y="3897208"/>
            <a:ext cx="3240000" cy="1512000"/>
          </a:xfrm>
          <a:custGeom>
            <a:avLst/>
            <a:gdLst>
              <a:gd name="connsiteX0" fmla="*/ 100884 w 1689337"/>
              <a:gd name="connsiteY0" fmla="*/ 0 h 1261054"/>
              <a:gd name="connsiteX1" fmla="*/ 1588453 w 1689337"/>
              <a:gd name="connsiteY1" fmla="*/ 0 h 1261054"/>
              <a:gd name="connsiteX2" fmla="*/ 1689337 w 1689337"/>
              <a:gd name="connsiteY2" fmla="*/ 100884 h 1261054"/>
              <a:gd name="connsiteX3" fmla="*/ 1689337 w 1689337"/>
              <a:gd name="connsiteY3" fmla="*/ 1261054 h 1261054"/>
              <a:gd name="connsiteX4" fmla="*/ 1689337 w 1689337"/>
              <a:gd name="connsiteY4" fmla="*/ 1261054 h 1261054"/>
              <a:gd name="connsiteX5" fmla="*/ 0 w 1689337"/>
              <a:gd name="connsiteY5" fmla="*/ 1261054 h 1261054"/>
              <a:gd name="connsiteX6" fmla="*/ 0 w 1689337"/>
              <a:gd name="connsiteY6" fmla="*/ 1261054 h 1261054"/>
              <a:gd name="connsiteX7" fmla="*/ 0 w 1689337"/>
              <a:gd name="connsiteY7" fmla="*/ 100884 h 1261054"/>
              <a:gd name="connsiteX8" fmla="*/ 100884 w 1689337"/>
              <a:gd name="connsiteY8" fmla="*/ 0 h 126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9337" h="1261054">
                <a:moveTo>
                  <a:pt x="100884" y="0"/>
                </a:moveTo>
                <a:lnTo>
                  <a:pt x="1588453" y="0"/>
                </a:lnTo>
                <a:cubicBezTo>
                  <a:pt x="1644170" y="0"/>
                  <a:pt x="1689337" y="45167"/>
                  <a:pt x="1689337" y="100884"/>
                </a:cubicBezTo>
                <a:lnTo>
                  <a:pt x="1689337" y="1261054"/>
                </a:lnTo>
                <a:lnTo>
                  <a:pt x="1689337" y="1261054"/>
                </a:lnTo>
                <a:lnTo>
                  <a:pt x="0" y="1261054"/>
                </a:lnTo>
                <a:lnTo>
                  <a:pt x="0" y="1261054"/>
                </a:lnTo>
                <a:lnTo>
                  <a:pt x="0" y="100884"/>
                </a:lnTo>
                <a:cubicBezTo>
                  <a:pt x="0" y="45167"/>
                  <a:pt x="45167" y="0"/>
                  <a:pt x="100884" y="0"/>
                </a:cubicBezTo>
                <a:close/>
              </a:path>
            </a:pathLst>
          </a:custGeom>
        </p:spPr>
        <p:style>
          <a:lnRef idx="2">
            <a:schemeClr val="accent5">
              <a:hueOff val="-2205704"/>
              <a:satOff val="-11847"/>
              <a:lumOff val="405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868" tIns="90508" rIns="49868" bIns="20320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800" b="0" kern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以小数点为界，分别向左、向右三</a:t>
            </a:r>
            <a:r>
              <a:rPr lang="en-US" altLang="zh-CN" sz="1800" b="0" kern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0" kern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四位分组，最左最右不足补</a:t>
            </a:r>
            <a:r>
              <a:rPr lang="en-US" altLang="zh-CN" sz="1800" b="0" kern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800" b="0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 algn="l" defTabSz="711200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800" b="0" kern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按三</a:t>
            </a:r>
            <a:r>
              <a:rPr lang="en-US" altLang="zh-CN" sz="1800" b="0" kern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0" kern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四位编码写值</a:t>
            </a: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C77B0EA6-1131-6AD4-8DC3-D4C1CC0181A6}"/>
              </a:ext>
            </a:extLst>
          </p:cNvPr>
          <p:cNvSpPr/>
          <p:nvPr/>
        </p:nvSpPr>
        <p:spPr>
          <a:xfrm>
            <a:off x="1043608" y="5411944"/>
            <a:ext cx="3240000" cy="542253"/>
          </a:xfrm>
          <a:custGeom>
            <a:avLst/>
            <a:gdLst>
              <a:gd name="connsiteX0" fmla="*/ 0 w 1689337"/>
              <a:gd name="connsiteY0" fmla="*/ 0 h 542253"/>
              <a:gd name="connsiteX1" fmla="*/ 1689337 w 1689337"/>
              <a:gd name="connsiteY1" fmla="*/ 0 h 542253"/>
              <a:gd name="connsiteX2" fmla="*/ 1689337 w 1689337"/>
              <a:gd name="connsiteY2" fmla="*/ 542253 h 542253"/>
              <a:gd name="connsiteX3" fmla="*/ 0 w 1689337"/>
              <a:gd name="connsiteY3" fmla="*/ 542253 h 542253"/>
              <a:gd name="connsiteX4" fmla="*/ 0 w 1689337"/>
              <a:gd name="connsiteY4" fmla="*/ 0 h 54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337" h="542253">
                <a:moveTo>
                  <a:pt x="0" y="0"/>
                </a:moveTo>
                <a:lnTo>
                  <a:pt x="1689337" y="0"/>
                </a:lnTo>
                <a:lnTo>
                  <a:pt x="1689337" y="542253"/>
                </a:lnTo>
                <a:lnTo>
                  <a:pt x="0" y="5422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2205704"/>
              <a:satOff val="-11847"/>
              <a:lumOff val="4052"/>
              <a:alphaOff val="0"/>
            </a:schemeClr>
          </a:lnRef>
          <a:fillRef idx="1">
            <a:schemeClr val="accent5">
              <a:hueOff val="-2205704"/>
              <a:satOff val="-11847"/>
              <a:lumOff val="4052"/>
              <a:alphaOff val="0"/>
            </a:schemeClr>
          </a:fillRef>
          <a:effectRef idx="0">
            <a:schemeClr val="accent5">
              <a:hueOff val="-2205704"/>
              <a:satOff val="-11847"/>
              <a:lumOff val="405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960" tIns="0" rIns="519983" bIns="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urier New" panose="02070309020205020404" pitchFamily="49" charset="0"/>
              </a:rPr>
              <a:t>2</a:t>
            </a:r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urier New" panose="02070309020205020404" pitchFamily="49" charset="0"/>
              </a:rPr>
              <a:t>进制</a:t>
            </a:r>
            <a:r>
              <a:rPr lang="en-US" altLang="zh-CN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 </a:t>
            </a:r>
            <a:r>
              <a:rPr lang="en-US" altLang="zh-CN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urier New" panose="02070309020205020404" pitchFamily="49" charset="0"/>
              </a:rPr>
              <a:t>8/16</a:t>
            </a:r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进制</a:t>
            </a:r>
            <a:endParaRPr lang="zh-CN" altLang="en-US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41D594A-ECC8-4062-BB5B-137DCEC13A6A}"/>
              </a:ext>
            </a:extLst>
          </p:cNvPr>
          <p:cNvSpPr/>
          <p:nvPr/>
        </p:nvSpPr>
        <p:spPr>
          <a:xfrm>
            <a:off x="3991849" y="5498076"/>
            <a:ext cx="591268" cy="591268"/>
          </a:xfrm>
          <a:prstGeom prst="ellipse">
            <a:avLst/>
          </a:prstGeom>
        </p:spPr>
        <p:style>
          <a:ln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-2525817"/>
              <a:satOff val="-9133"/>
              <a:lumOff val="615"/>
              <a:alphaOff val="0"/>
            </a:schemeClr>
          </a:fillRef>
          <a:effectRef idx="0">
            <a:schemeClr val="accent5">
              <a:tint val="40000"/>
              <a:alpha val="90000"/>
              <a:hueOff val="-2525817"/>
              <a:satOff val="-9133"/>
              <a:lumOff val="615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4177A07D-A5CF-78C4-503D-AE1273384000}"/>
              </a:ext>
            </a:extLst>
          </p:cNvPr>
          <p:cNvSpPr/>
          <p:nvPr/>
        </p:nvSpPr>
        <p:spPr>
          <a:xfrm>
            <a:off x="4860032" y="3897208"/>
            <a:ext cx="3240000" cy="1512000"/>
          </a:xfrm>
          <a:custGeom>
            <a:avLst/>
            <a:gdLst>
              <a:gd name="connsiteX0" fmla="*/ 100884 w 1689337"/>
              <a:gd name="connsiteY0" fmla="*/ 0 h 1261054"/>
              <a:gd name="connsiteX1" fmla="*/ 1588453 w 1689337"/>
              <a:gd name="connsiteY1" fmla="*/ 0 h 1261054"/>
              <a:gd name="connsiteX2" fmla="*/ 1689337 w 1689337"/>
              <a:gd name="connsiteY2" fmla="*/ 100884 h 1261054"/>
              <a:gd name="connsiteX3" fmla="*/ 1689337 w 1689337"/>
              <a:gd name="connsiteY3" fmla="*/ 1261054 h 1261054"/>
              <a:gd name="connsiteX4" fmla="*/ 1689337 w 1689337"/>
              <a:gd name="connsiteY4" fmla="*/ 1261054 h 1261054"/>
              <a:gd name="connsiteX5" fmla="*/ 0 w 1689337"/>
              <a:gd name="connsiteY5" fmla="*/ 1261054 h 1261054"/>
              <a:gd name="connsiteX6" fmla="*/ 0 w 1689337"/>
              <a:gd name="connsiteY6" fmla="*/ 1261054 h 1261054"/>
              <a:gd name="connsiteX7" fmla="*/ 0 w 1689337"/>
              <a:gd name="connsiteY7" fmla="*/ 100884 h 1261054"/>
              <a:gd name="connsiteX8" fmla="*/ 100884 w 1689337"/>
              <a:gd name="connsiteY8" fmla="*/ 0 h 126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9337" h="1261054">
                <a:moveTo>
                  <a:pt x="100884" y="0"/>
                </a:moveTo>
                <a:lnTo>
                  <a:pt x="1588453" y="0"/>
                </a:lnTo>
                <a:cubicBezTo>
                  <a:pt x="1644170" y="0"/>
                  <a:pt x="1689337" y="45167"/>
                  <a:pt x="1689337" y="100884"/>
                </a:cubicBezTo>
                <a:lnTo>
                  <a:pt x="1689337" y="1261054"/>
                </a:lnTo>
                <a:lnTo>
                  <a:pt x="1689337" y="1261054"/>
                </a:lnTo>
                <a:lnTo>
                  <a:pt x="0" y="1261054"/>
                </a:lnTo>
                <a:lnTo>
                  <a:pt x="0" y="1261054"/>
                </a:lnTo>
                <a:lnTo>
                  <a:pt x="0" y="100884"/>
                </a:lnTo>
                <a:cubicBezTo>
                  <a:pt x="0" y="45167"/>
                  <a:pt x="45167" y="0"/>
                  <a:pt x="100884" y="0"/>
                </a:cubicBezTo>
                <a:close/>
              </a:path>
            </a:pathLst>
          </a:custGeom>
        </p:spPr>
        <p:style>
          <a:lnRef idx="2">
            <a:schemeClr val="accent5">
              <a:hueOff val="-3308557"/>
              <a:satOff val="-17770"/>
              <a:lumOff val="607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868" tIns="90508" rIns="49868" bIns="20320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800" b="0" kern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1800" b="0" kern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0" kern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四位分解法</a:t>
            </a: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9CE71031-AE5A-4326-E797-9124CECCECB7}"/>
              </a:ext>
            </a:extLst>
          </p:cNvPr>
          <p:cNvSpPr/>
          <p:nvPr/>
        </p:nvSpPr>
        <p:spPr>
          <a:xfrm>
            <a:off x="4860032" y="5411944"/>
            <a:ext cx="3240000" cy="542253"/>
          </a:xfrm>
          <a:custGeom>
            <a:avLst/>
            <a:gdLst>
              <a:gd name="connsiteX0" fmla="*/ 0 w 1689337"/>
              <a:gd name="connsiteY0" fmla="*/ 0 h 542253"/>
              <a:gd name="connsiteX1" fmla="*/ 1689337 w 1689337"/>
              <a:gd name="connsiteY1" fmla="*/ 0 h 542253"/>
              <a:gd name="connsiteX2" fmla="*/ 1689337 w 1689337"/>
              <a:gd name="connsiteY2" fmla="*/ 542253 h 542253"/>
              <a:gd name="connsiteX3" fmla="*/ 0 w 1689337"/>
              <a:gd name="connsiteY3" fmla="*/ 542253 h 542253"/>
              <a:gd name="connsiteX4" fmla="*/ 0 w 1689337"/>
              <a:gd name="connsiteY4" fmla="*/ 0 h 54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337" h="542253">
                <a:moveTo>
                  <a:pt x="0" y="0"/>
                </a:moveTo>
                <a:lnTo>
                  <a:pt x="1689337" y="0"/>
                </a:lnTo>
                <a:lnTo>
                  <a:pt x="1689337" y="542253"/>
                </a:lnTo>
                <a:lnTo>
                  <a:pt x="0" y="5422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3308557"/>
              <a:satOff val="-17770"/>
              <a:lumOff val="6078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960" tIns="0" rIns="519983" bIns="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8/16</a:t>
            </a:r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进制</a:t>
            </a:r>
            <a:r>
              <a:rPr lang="en-US" altLang="zh-CN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 </a:t>
            </a:r>
            <a:r>
              <a:rPr lang="en-US" altLang="zh-CN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进制</a:t>
            </a:r>
            <a:endParaRPr lang="zh-CN" altLang="en-US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443F9B9-C0EA-FD90-F155-9A0BEDFC8ADD}"/>
              </a:ext>
            </a:extLst>
          </p:cNvPr>
          <p:cNvSpPr/>
          <p:nvPr/>
        </p:nvSpPr>
        <p:spPr>
          <a:xfrm>
            <a:off x="7808042" y="5498076"/>
            <a:ext cx="591268" cy="591268"/>
          </a:xfrm>
          <a:prstGeom prst="ellipse">
            <a:avLst/>
          </a:prstGeom>
        </p:spPr>
        <p:style>
          <a:ln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fillRef>
          <a:effectRef idx="0"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20000"/>
              </a:lnSpc>
            </a:pPr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232025" y="6376243"/>
            <a:ext cx="467995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42AF00-3013-AFF7-02CB-17529DF959AA}"/>
              </a:ext>
            </a:extLst>
          </p:cNvPr>
          <p:cNvSpPr txBox="1"/>
          <p:nvPr/>
        </p:nvSpPr>
        <p:spPr>
          <a:xfrm>
            <a:off x="7176045" y="4554"/>
            <a:ext cx="12843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知识复习</a:t>
            </a:r>
          </a:p>
        </p:txBody>
      </p:sp>
    </p:spTree>
    <p:extLst>
      <p:ext uri="{BB962C8B-B14F-4D97-AF65-F5344CB8AC3E}">
        <p14:creationId xmlns:p14="http://schemas.microsoft.com/office/powerpoint/2010/main" val="2428356862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二</a:t>
            </a:r>
            <a:r>
              <a:rPr lang="en-US" altLang="zh-CN" dirty="0">
                <a:sym typeface="+mn-lt"/>
              </a:rPr>
              <a:t>—</a:t>
            </a:r>
            <a:r>
              <a:rPr lang="zh-CN" altLang="en-US" dirty="0">
                <a:sym typeface="+mn-lt"/>
              </a:rPr>
              <a:t>十进制编码（</a:t>
            </a:r>
            <a:r>
              <a:rPr lang="en-US" altLang="zh-CN" dirty="0">
                <a:sym typeface="+mn-lt"/>
              </a:rPr>
              <a:t>BCD</a:t>
            </a:r>
            <a:r>
              <a:rPr lang="zh-CN" altLang="en-US" dirty="0">
                <a:sym typeface="+mn-lt"/>
              </a:rPr>
              <a:t>码）原理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各种编码的区别在于选用哪十个状态。</a:t>
            </a:r>
            <a:endParaRPr lang="en-US" altLang="zh-CN" dirty="0">
              <a:sym typeface="+mn-lt"/>
            </a:endParaRPr>
          </a:p>
          <a:p>
            <a:pPr lvl="1"/>
            <a:r>
              <a:rPr lang="en-US" altLang="zh-CN" dirty="0">
                <a:sym typeface="+mn-lt"/>
              </a:rPr>
              <a:t>4</a:t>
            </a:r>
            <a:r>
              <a:rPr lang="zh-CN" altLang="en-US" dirty="0">
                <a:sym typeface="+mn-lt"/>
              </a:rPr>
              <a:t>位二进制数可以表示</a:t>
            </a:r>
            <a:r>
              <a:rPr lang="en-US" altLang="zh-CN" dirty="0">
                <a:sym typeface="+mn-lt"/>
              </a:rPr>
              <a:t>16</a:t>
            </a:r>
            <a:r>
              <a:rPr lang="zh-CN" altLang="en-US" dirty="0">
                <a:sym typeface="+mn-lt"/>
              </a:rPr>
              <a:t>个状态</a:t>
            </a:r>
          </a:p>
          <a:p>
            <a:r>
              <a:rPr lang="en-US" altLang="zh-CN" dirty="0">
                <a:sym typeface="+mn-lt"/>
              </a:rPr>
              <a:t>8421</a:t>
            </a:r>
            <a:r>
              <a:rPr lang="zh-CN" altLang="en-US" dirty="0">
                <a:sym typeface="+mn-lt"/>
              </a:rPr>
              <a:t>有权码</a:t>
            </a:r>
            <a:endParaRPr lang="en-US" altLang="zh-CN" dirty="0">
              <a:sym typeface="+mn-lt"/>
            </a:endParaRPr>
          </a:p>
          <a:p>
            <a:pPr lvl="1"/>
            <a:r>
              <a:rPr lang="zh-CN" altLang="en-US" dirty="0">
                <a:sym typeface="+mn-lt"/>
              </a:rPr>
              <a:t>名称表示每一位对应的位权</a:t>
            </a:r>
            <a:endParaRPr lang="en-US" altLang="zh-CN" dirty="0">
              <a:sym typeface="+mn-lt"/>
            </a:endParaRPr>
          </a:p>
          <a:p>
            <a:pPr lvl="1"/>
            <a:r>
              <a:rPr lang="zh-CN" altLang="en-US" dirty="0">
                <a:sym typeface="+mn-lt"/>
              </a:rPr>
              <a:t>每位的数码与相应的位权相乘，再求和，得到它所代表的十进制数码。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7BC7DD-F79A-A783-E28A-CA7410DF3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2B7362-3B99-16B7-7E45-25DE7817CB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二－十进制无权码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000" dirty="0">
                <a:sym typeface="+mn-lt"/>
              </a:rPr>
              <a:t>没有位权，不能按加权求和得到对应的十进制数码</a:t>
            </a:r>
            <a:endParaRPr lang="en-US" altLang="zh-CN" sz="2000" dirty="0">
              <a:sym typeface="+mn-lt"/>
            </a:endParaRPr>
          </a:p>
          <a:p>
            <a:r>
              <a:rPr lang="zh-CN" altLang="en-US" sz="2000" b="1" dirty="0">
                <a:sym typeface="+mn-lt"/>
              </a:rPr>
              <a:t>余</a:t>
            </a:r>
            <a:r>
              <a:rPr lang="en-US" altLang="zh-CN" sz="2000" b="1" dirty="0">
                <a:sym typeface="+mn-lt"/>
              </a:rPr>
              <a:t>3</a:t>
            </a:r>
            <a:r>
              <a:rPr lang="zh-CN" altLang="en-US" sz="2000" b="1" dirty="0">
                <a:sym typeface="+mn-lt"/>
              </a:rPr>
              <a:t>码</a:t>
            </a:r>
            <a:r>
              <a:rPr lang="en-US" altLang="zh-CN" sz="2000" b="1" dirty="0">
                <a:sym typeface="+mn-lt"/>
              </a:rPr>
              <a:t>(Excess-3 code)</a:t>
            </a:r>
          </a:p>
          <a:p>
            <a:pPr lvl="1"/>
            <a:r>
              <a:rPr lang="en-US" altLang="zh-CN" sz="1800" dirty="0">
                <a:sym typeface="+mn-lt"/>
              </a:rPr>
              <a:t>8421</a:t>
            </a:r>
            <a:r>
              <a:rPr lang="zh-CN" altLang="en-US" sz="1800" dirty="0">
                <a:sym typeface="+mn-lt"/>
              </a:rPr>
              <a:t>码加</a:t>
            </a:r>
            <a:r>
              <a:rPr lang="en-US" altLang="zh-CN" sz="1800" dirty="0">
                <a:sym typeface="+mn-lt"/>
              </a:rPr>
              <a:t>0011</a:t>
            </a:r>
            <a:r>
              <a:rPr lang="zh-CN" altLang="en-US" sz="1800" dirty="0">
                <a:sym typeface="+mn-lt"/>
              </a:rPr>
              <a:t>。</a:t>
            </a:r>
          </a:p>
          <a:p>
            <a:r>
              <a:rPr lang="zh-CN" altLang="en-US" sz="2000" b="1" dirty="0">
                <a:sym typeface="+mn-lt"/>
              </a:rPr>
              <a:t>格雷码</a:t>
            </a:r>
            <a:r>
              <a:rPr lang="en-US" altLang="zh-CN" sz="2000" b="1" dirty="0">
                <a:sym typeface="+mn-lt"/>
              </a:rPr>
              <a:t>(Gray code)</a:t>
            </a:r>
          </a:p>
          <a:p>
            <a:pPr lvl="1"/>
            <a:r>
              <a:rPr lang="zh-CN" altLang="en-US" sz="1800" dirty="0">
                <a:sym typeface="+mn-lt"/>
              </a:rPr>
              <a:t>相邻码只有一个二进制位不同，其余三位相同。</a:t>
            </a:r>
          </a:p>
          <a:p>
            <a:pPr lvl="1"/>
            <a:r>
              <a:rPr lang="zh-CN" altLang="en-US" sz="1800" dirty="0">
                <a:sym typeface="+mn-lt"/>
              </a:rPr>
              <a:t>有利于保证码变换的连续性。在模拟</a:t>
            </a:r>
            <a:r>
              <a:rPr lang="en-US" altLang="zh-CN" sz="1800" dirty="0">
                <a:sym typeface="+mn-lt"/>
              </a:rPr>
              <a:t>/</a:t>
            </a:r>
            <a:r>
              <a:rPr lang="zh-CN" altLang="en-US" sz="1800" dirty="0">
                <a:sym typeface="+mn-lt"/>
              </a:rPr>
              <a:t>数字转换和产生节拍电位等应用场合特别有用。</a:t>
            </a:r>
          </a:p>
          <a:p>
            <a:endParaRPr lang="zh-CN" altLang="en-US" sz="2000" dirty="0"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B6177-AF56-B30B-3C53-9D556C1D4B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5D47D0-1E28-994B-6C5B-6D23C0D10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1E81F6-E6F0-739D-CB1A-E986AF840D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313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A32AC-3877-1CB6-7535-F4AE699C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十进制数</a:t>
            </a:r>
            <a:r>
              <a:rPr lang="en-US" altLang="zh-CN" sz="3600" dirty="0"/>
              <a:t>7456</a:t>
            </a:r>
            <a:r>
              <a:rPr lang="zh-CN" altLang="en-US" sz="3600" dirty="0"/>
              <a:t>的</a:t>
            </a:r>
            <a:r>
              <a:rPr lang="en-US" altLang="zh-CN" sz="3600" dirty="0"/>
              <a:t>BCD</a:t>
            </a:r>
            <a:r>
              <a:rPr lang="zh-CN" altLang="en-US" sz="3600" dirty="0"/>
              <a:t>码表示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C0692A-98A6-99EF-A916-66988F44E5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5CFD7-6F0F-BE99-97B0-F9E219A0D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93AF299E-46F7-5165-852A-6456F047BE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017530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80422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1005126-1332-34D1-4269-C80AFDAD4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数的机器码表示</a:t>
            </a:r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D473EA9E-AB1B-1F04-9AFA-AA5272741D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178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7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机器数</a:t>
            </a:r>
          </a:p>
        </p:txBody>
      </p:sp>
      <p:sp>
        <p:nvSpPr>
          <p:cNvPr id="957526" name="Rectangle 86"/>
          <p:cNvSpPr>
            <a:spLocks noChangeArrowheads="1"/>
          </p:cNvSpPr>
          <p:nvPr/>
        </p:nvSpPr>
        <p:spPr bwMode="auto">
          <a:xfrm>
            <a:off x="827584" y="3174653"/>
            <a:ext cx="7849245" cy="2414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  <a:prstDash val="lgDash"/>
            <a:miter lim="800000"/>
            <a:headEnd/>
            <a:tailEnd/>
          </a:ln>
          <a:effectLst/>
        </p:spPr>
        <p:txBody>
          <a:bodyPr wrap="none" lIns="64008" tIns="32004" rIns="64008" bIns="32004"/>
          <a:lstStyle/>
          <a:p>
            <a:pPr algn="r" defTabSz="639763">
              <a:defRPr/>
            </a:pP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机器数</a:t>
            </a:r>
            <a:r>
              <a:rPr lang="zh-CN" altLang="en-US" sz="1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57450" name="Rectangle 10"/>
          <p:cNvSpPr>
            <a:spLocks noChangeArrowheads="1"/>
          </p:cNvSpPr>
          <p:nvPr/>
        </p:nvSpPr>
        <p:spPr bwMode="auto">
          <a:xfrm>
            <a:off x="971104" y="3316688"/>
            <a:ext cx="706347" cy="44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008" tIns="32004" rIns="64008" bIns="32004" anchor="ctr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tabLst>
                <a:tab pos="187325" algn="l"/>
                <a:tab pos="223838" algn="l"/>
                <a:tab pos="334963" algn="l"/>
              </a:tabLst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187325" algn="l"/>
                <a:tab pos="223838" algn="l"/>
                <a:tab pos="334963" algn="l"/>
              </a:tabLst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tabLst>
                <a:tab pos="187325" algn="l"/>
                <a:tab pos="223838" algn="l"/>
                <a:tab pos="334963" algn="l"/>
              </a:tabLst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187325" algn="l"/>
                <a:tab pos="223838" algn="l"/>
                <a:tab pos="334963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tabLst>
                <a:tab pos="187325" algn="l"/>
                <a:tab pos="223838" algn="l"/>
                <a:tab pos="334963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tabLst>
                <a:tab pos="187325" algn="l"/>
                <a:tab pos="223838" algn="l"/>
                <a:tab pos="334963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tabLst>
                <a:tab pos="187325" algn="l"/>
                <a:tab pos="223838" algn="l"/>
                <a:tab pos="334963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tabLst>
                <a:tab pos="187325" algn="l"/>
                <a:tab pos="223838" algn="l"/>
                <a:tab pos="334963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tabLst>
                <a:tab pos="187325" algn="l"/>
                <a:tab pos="223838" algn="l"/>
                <a:tab pos="334963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500" dirty="0">
                <a:solidFill>
                  <a:schemeClr val="bg1"/>
                </a:solidFill>
                <a:ea typeface="楷体_GB2312" pitchFamily="49" charset="-122"/>
              </a:rPr>
              <a:t>n=8</a:t>
            </a:r>
          </a:p>
        </p:txBody>
      </p:sp>
      <p:sp>
        <p:nvSpPr>
          <p:cNvPr id="957477" name="Rectangle 37"/>
          <p:cNvSpPr>
            <a:spLocks noChangeArrowheads="1"/>
          </p:cNvSpPr>
          <p:nvPr/>
        </p:nvSpPr>
        <p:spPr bwMode="auto">
          <a:xfrm>
            <a:off x="913954" y="4531126"/>
            <a:ext cx="898708" cy="44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008" tIns="32004" rIns="64008" bIns="32004" anchor="ctr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500">
                <a:solidFill>
                  <a:schemeClr val="bg1"/>
                </a:solidFill>
                <a:ea typeface="楷体_GB2312" pitchFamily="49" charset="-122"/>
              </a:rPr>
              <a:t>n=16</a:t>
            </a:r>
          </a:p>
        </p:txBody>
      </p:sp>
      <p:grpSp>
        <p:nvGrpSpPr>
          <p:cNvPr id="94" name="组合 93"/>
          <p:cNvGrpSpPr>
            <a:grpSpLocks/>
          </p:cNvGrpSpPr>
          <p:nvPr/>
        </p:nvGrpSpPr>
        <p:grpSpPr bwMode="auto">
          <a:xfrm>
            <a:off x="2407493" y="4916140"/>
            <a:ext cx="868363" cy="673100"/>
            <a:chOff x="2191283" y="5026234"/>
            <a:chExt cx="868549" cy="672738"/>
          </a:xfrm>
        </p:grpSpPr>
        <p:sp>
          <p:nvSpPr>
            <p:cNvPr id="50247" name="Line 41"/>
            <p:cNvSpPr>
              <a:spLocks noChangeShapeType="1"/>
            </p:cNvSpPr>
            <p:nvPr/>
          </p:nvSpPr>
          <p:spPr bwMode="auto">
            <a:xfrm flipH="1" flipV="1">
              <a:off x="2597536" y="5026234"/>
              <a:ext cx="0" cy="362058"/>
            </a:xfrm>
            <a:prstGeom prst="line">
              <a:avLst/>
            </a:prstGeom>
            <a:noFill/>
            <a:ln w="28575">
              <a:solidFill>
                <a:srgbClr val="0D0D0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8" name="Text Box 78"/>
            <p:cNvSpPr txBox="1">
              <a:spLocks noChangeArrowheads="1"/>
            </p:cNvSpPr>
            <p:nvPr/>
          </p:nvSpPr>
          <p:spPr bwMode="auto">
            <a:xfrm>
              <a:off x="2191283" y="5387168"/>
              <a:ext cx="868549" cy="311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ea typeface="楷体_GB2312" pitchFamily="49" charset="-122"/>
                </a:rPr>
                <a:t>数符</a:t>
              </a:r>
              <a:endParaRPr lang="zh-CN" altLang="en-US" sz="1400">
                <a:ea typeface="楷体_GB2312" pitchFamily="49" charset="-122"/>
              </a:endParaRPr>
            </a:p>
          </p:txBody>
        </p:sp>
      </p:grpSp>
      <p:grpSp>
        <p:nvGrpSpPr>
          <p:cNvPr id="95" name="组合 94"/>
          <p:cNvGrpSpPr>
            <a:grpSpLocks/>
          </p:cNvGrpSpPr>
          <p:nvPr/>
        </p:nvGrpSpPr>
        <p:grpSpPr bwMode="auto">
          <a:xfrm>
            <a:off x="3131691" y="4957415"/>
            <a:ext cx="5040313" cy="566738"/>
            <a:chOff x="2987823" y="5067246"/>
            <a:chExt cx="5039778" cy="566683"/>
          </a:xfrm>
        </p:grpSpPr>
        <p:sp>
          <p:nvSpPr>
            <p:cNvPr id="50245" name="AutoShape 42"/>
            <p:cNvSpPr>
              <a:spLocks/>
            </p:cNvSpPr>
            <p:nvPr/>
          </p:nvSpPr>
          <p:spPr bwMode="auto">
            <a:xfrm rot="5400000">
              <a:off x="5363712" y="2691357"/>
              <a:ext cx="288000" cy="5039778"/>
            </a:xfrm>
            <a:prstGeom prst="rightBrace">
              <a:avLst>
                <a:gd name="adj1" fmla="val 78179"/>
                <a:gd name="adj2" fmla="val 50310"/>
              </a:avLst>
            </a:prstGeom>
            <a:noFill/>
            <a:ln w="28575">
              <a:solidFill>
                <a:srgbClr val="0D0D0D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18000" rIns="36000" bIns="18000"/>
            <a:lstStyle>
              <a:lvl1pPr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50246" name="Text Box 79"/>
            <p:cNvSpPr txBox="1">
              <a:spLocks noChangeArrowheads="1"/>
            </p:cNvSpPr>
            <p:nvPr/>
          </p:nvSpPr>
          <p:spPr bwMode="auto">
            <a:xfrm>
              <a:off x="5218076" y="5387168"/>
              <a:ext cx="506052" cy="246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ea typeface="楷体_GB2312" pitchFamily="49" charset="-122"/>
                </a:rPr>
                <a:t>数值 </a:t>
              </a:r>
              <a:endParaRPr lang="zh-CN" altLang="en-US" sz="1400">
                <a:ea typeface="楷体_GB2312" pitchFamily="49" charset="-122"/>
              </a:endParaRPr>
            </a:p>
          </p:txBody>
        </p:sp>
      </p:grpSp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760053"/>
              </p:ext>
            </p:extLst>
          </p:nvPr>
        </p:nvGraphicFramePr>
        <p:xfrm>
          <a:off x="2628454" y="4428778"/>
          <a:ext cx="5616576" cy="50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03237">
                <a:tc>
                  <a:txBody>
                    <a:bodyPr/>
                    <a:lstStyle/>
                    <a:p>
                      <a:pPr marL="0" algn="ctr" defTabSz="873125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1800" b="1" kern="12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j-ea"/>
                          <a:cs typeface="+mn-cs"/>
                        </a:rPr>
                        <a:t>0</a:t>
                      </a:r>
                      <a:endParaRPr kumimoji="1" lang="zh-CN" altLang="en-US" sz="1800" b="1" kern="120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3" name="组合 92"/>
          <p:cNvGrpSpPr>
            <a:grpSpLocks/>
          </p:cNvGrpSpPr>
          <p:nvPr/>
        </p:nvGrpSpPr>
        <p:grpSpPr bwMode="auto">
          <a:xfrm>
            <a:off x="2984054" y="3782665"/>
            <a:ext cx="2419350" cy="512763"/>
            <a:chOff x="2839568" y="3892139"/>
            <a:chExt cx="2419776" cy="513619"/>
          </a:xfrm>
        </p:grpSpPr>
        <p:sp>
          <p:nvSpPr>
            <p:cNvPr id="50249" name="AutoShape 15"/>
            <p:cNvSpPr>
              <a:spLocks/>
            </p:cNvSpPr>
            <p:nvPr/>
          </p:nvSpPr>
          <p:spPr bwMode="auto">
            <a:xfrm rot="5400000">
              <a:off x="3905456" y="2826251"/>
              <a:ext cx="288000" cy="2419776"/>
            </a:xfrm>
            <a:prstGeom prst="rightBrace">
              <a:avLst>
                <a:gd name="adj1" fmla="val 58269"/>
                <a:gd name="adj2" fmla="val 50000"/>
              </a:avLst>
            </a:prstGeom>
            <a:noFill/>
            <a:ln w="28575">
              <a:solidFill>
                <a:srgbClr val="0D0D0D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18000" rIns="36000" bIns="18000"/>
            <a:lstStyle>
              <a:lvl1pPr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50250" name="Text Box 36"/>
            <p:cNvSpPr txBox="1">
              <a:spLocks noChangeArrowheads="1"/>
            </p:cNvSpPr>
            <p:nvPr/>
          </p:nvSpPr>
          <p:spPr bwMode="auto">
            <a:xfrm>
              <a:off x="3843725" y="4189606"/>
              <a:ext cx="511604" cy="216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ea typeface="楷体_GB2312" pitchFamily="49" charset="-122"/>
                </a:rPr>
                <a:t>数值</a:t>
              </a:r>
              <a:endParaRPr lang="zh-CN" altLang="en-US" sz="1400">
                <a:ea typeface="楷体_GB2312" pitchFamily="49" charset="-122"/>
              </a:endParaRPr>
            </a:p>
          </p:txBody>
        </p:sp>
      </p:grpSp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81716"/>
              </p:ext>
            </p:extLst>
          </p:nvPr>
        </p:nvGraphicFramePr>
        <p:xfrm>
          <a:off x="2628454" y="3261965"/>
          <a:ext cx="2808288" cy="503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algn="ctr" defTabSz="873125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1800" b="1" kern="12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j-ea"/>
                          <a:cs typeface="+mn-cs"/>
                        </a:rPr>
                        <a:t>1</a:t>
                      </a:r>
                      <a:endParaRPr kumimoji="1" lang="zh-CN" altLang="en-US" sz="1800" b="1" kern="120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2" name="组合 91"/>
          <p:cNvGrpSpPr>
            <a:grpSpLocks/>
          </p:cNvGrpSpPr>
          <p:nvPr/>
        </p:nvGrpSpPr>
        <p:grpSpPr bwMode="auto">
          <a:xfrm>
            <a:off x="2555429" y="3782665"/>
            <a:ext cx="511175" cy="512763"/>
            <a:chOff x="2411760" y="3892138"/>
            <a:chExt cx="511604" cy="513620"/>
          </a:xfrm>
        </p:grpSpPr>
        <p:sp>
          <p:nvSpPr>
            <p:cNvPr id="50251" name="Line 14"/>
            <p:cNvSpPr>
              <a:spLocks noChangeShapeType="1"/>
            </p:cNvSpPr>
            <p:nvPr/>
          </p:nvSpPr>
          <p:spPr bwMode="auto">
            <a:xfrm flipV="1">
              <a:off x="2690985" y="3892138"/>
              <a:ext cx="0" cy="288000"/>
            </a:xfrm>
            <a:prstGeom prst="line">
              <a:avLst/>
            </a:prstGeom>
            <a:noFill/>
            <a:ln w="28575">
              <a:solidFill>
                <a:srgbClr val="0D0D0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2" name="Text Box 35"/>
            <p:cNvSpPr txBox="1">
              <a:spLocks noChangeArrowheads="1"/>
            </p:cNvSpPr>
            <p:nvPr/>
          </p:nvSpPr>
          <p:spPr bwMode="auto">
            <a:xfrm>
              <a:off x="2411760" y="4189606"/>
              <a:ext cx="511604" cy="216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ea typeface="楷体_GB2312" pitchFamily="49" charset="-122"/>
                </a:rPr>
                <a:t>数符</a:t>
              </a:r>
              <a:endParaRPr lang="zh-CN" altLang="en-US" sz="1400">
                <a:ea typeface="楷体_GB2312" pitchFamily="49" charset="-122"/>
              </a:endParaRPr>
            </a:p>
          </p:txBody>
        </p:sp>
      </p:grp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232025" y="6376243"/>
            <a:ext cx="467995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741EAD-2C94-3791-212F-1AFCB88E56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984B63A0-AA08-A56D-C274-796B4BF6C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9352401"/>
              </p:ext>
            </p:extLst>
          </p:nvPr>
        </p:nvGraphicFramePr>
        <p:xfrm>
          <a:off x="827584" y="692696"/>
          <a:ext cx="7848872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2168E0A-ADA7-16E5-4EC4-989025E2BA33}"/>
              </a:ext>
            </a:extLst>
          </p:cNvPr>
          <p:cNvSpPr txBox="1"/>
          <p:nvPr/>
        </p:nvSpPr>
        <p:spPr>
          <a:xfrm>
            <a:off x="1907704" y="2564904"/>
            <a:ext cx="50907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 algn="ctr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位和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位二进制数表示的机器数</a:t>
            </a:r>
          </a:p>
        </p:txBody>
      </p:sp>
    </p:spTree>
    <p:extLst>
      <p:ext uri="{BB962C8B-B14F-4D97-AF65-F5344CB8AC3E}">
        <p14:creationId xmlns:p14="http://schemas.microsoft.com/office/powerpoint/2010/main" val="289812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7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7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7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7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5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526" grpId="0" animBg="1" autoUpdateAnimBg="0"/>
      <p:bldP spid="957450" grpId="0" autoUpdateAnimBg="0"/>
      <p:bldP spid="957477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 真值</a:t>
            </a:r>
          </a:p>
        </p:txBody>
      </p:sp>
      <p:sp>
        <p:nvSpPr>
          <p:cNvPr id="958492" name="AutoShape 28"/>
          <p:cNvSpPr>
            <a:spLocks noChangeArrowheads="1"/>
          </p:cNvSpPr>
          <p:nvPr/>
        </p:nvSpPr>
        <p:spPr bwMode="auto">
          <a:xfrm>
            <a:off x="4140200" y="3212976"/>
            <a:ext cx="839788" cy="252000"/>
          </a:xfrm>
          <a:prstGeom prst="rightArrow">
            <a:avLst>
              <a:gd name="adj1" fmla="val 50000"/>
              <a:gd name="adj2" fmla="val 7690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58493" name="Text Box 29"/>
          <p:cNvSpPr txBox="1">
            <a:spLocks noChangeArrowheads="1"/>
          </p:cNvSpPr>
          <p:nvPr/>
        </p:nvSpPr>
        <p:spPr bwMode="auto">
          <a:xfrm>
            <a:off x="5148263" y="3200606"/>
            <a:ext cx="3511550" cy="37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</a:rPr>
              <a:t>真值：</a:t>
            </a:r>
            <a:r>
              <a:rPr lang="en-US" altLang="zh-CN" sz="2000" dirty="0">
                <a:solidFill>
                  <a:schemeClr val="bg1"/>
                </a:solidFill>
                <a:ea typeface="楷体_GB2312" pitchFamily="49" charset="-122"/>
              </a:rPr>
              <a:t>-010 1100B 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</a:rPr>
              <a:t>或</a:t>
            </a:r>
            <a:r>
              <a:rPr lang="en-US" altLang="zh-CN" sz="2000" dirty="0">
                <a:solidFill>
                  <a:schemeClr val="bg1"/>
                </a:solidFill>
                <a:ea typeface="楷体_GB2312" pitchFamily="49" charset="-122"/>
              </a:rPr>
              <a:t>-44</a:t>
            </a:r>
          </a:p>
        </p:txBody>
      </p:sp>
      <p:sp>
        <p:nvSpPr>
          <p:cNvPr id="958534" name="Text Box 70"/>
          <p:cNvSpPr txBox="1">
            <a:spLocks noChangeArrowheads="1"/>
          </p:cNvSpPr>
          <p:nvPr/>
        </p:nvSpPr>
        <p:spPr bwMode="auto">
          <a:xfrm>
            <a:off x="971550" y="5793829"/>
            <a:ext cx="6073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</a:rPr>
              <a:t>真值：</a:t>
            </a:r>
            <a:r>
              <a:rPr lang="en-US" altLang="zh-CN" sz="2000" dirty="0">
                <a:solidFill>
                  <a:schemeClr val="bg1"/>
                </a:solidFill>
                <a:ea typeface="楷体_GB2312" pitchFamily="49" charset="-122"/>
              </a:rPr>
              <a:t>+010 1000 0101 1001B 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</a:rPr>
              <a:t>或</a:t>
            </a:r>
            <a:r>
              <a:rPr lang="zh-CN" altLang="en-US" sz="2000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ea typeface="楷体_GB2312" pitchFamily="49" charset="-122"/>
              </a:rPr>
              <a:t>+10329</a:t>
            </a:r>
          </a:p>
        </p:txBody>
      </p:sp>
      <p:sp>
        <p:nvSpPr>
          <p:cNvPr id="65548" name="Rectangle 73"/>
          <p:cNvSpPr>
            <a:spLocks noChangeArrowheads="1"/>
          </p:cNvSpPr>
          <p:nvPr/>
        </p:nvSpPr>
        <p:spPr bwMode="auto">
          <a:xfrm>
            <a:off x="7851775" y="4796879"/>
            <a:ext cx="147638" cy="1206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800" b="1">
              <a:solidFill>
                <a:schemeClr val="lt1"/>
              </a:solidFill>
              <a:latin typeface="+mn-lt"/>
              <a:ea typeface="隶书" panose="02010509060101010101" pitchFamily="49" charset="-122"/>
              <a:cs typeface="Courier New" panose="02070309020205020404" pitchFamily="49" charset="0"/>
            </a:endParaRPr>
          </a:p>
        </p:txBody>
      </p:sp>
      <p:grpSp>
        <p:nvGrpSpPr>
          <p:cNvPr id="51209" name="组合 81"/>
          <p:cNvGrpSpPr>
            <a:grpSpLocks/>
          </p:cNvGrpSpPr>
          <p:nvPr/>
        </p:nvGrpSpPr>
        <p:grpSpPr bwMode="auto">
          <a:xfrm>
            <a:off x="971550" y="3590379"/>
            <a:ext cx="511175" cy="512763"/>
            <a:chOff x="2411760" y="3892138"/>
            <a:chExt cx="511604" cy="513620"/>
          </a:xfrm>
        </p:grpSpPr>
        <p:sp>
          <p:nvSpPr>
            <p:cNvPr id="51278" name="Line 14"/>
            <p:cNvSpPr>
              <a:spLocks noChangeShapeType="1"/>
            </p:cNvSpPr>
            <p:nvPr/>
          </p:nvSpPr>
          <p:spPr bwMode="auto">
            <a:xfrm flipV="1">
              <a:off x="2690985" y="3892138"/>
              <a:ext cx="0" cy="288000"/>
            </a:xfrm>
            <a:prstGeom prst="line">
              <a:avLst/>
            </a:prstGeom>
            <a:noFill/>
            <a:ln w="28575">
              <a:solidFill>
                <a:srgbClr val="0D0D0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9" name="Text Box 35"/>
            <p:cNvSpPr txBox="1">
              <a:spLocks noChangeArrowheads="1"/>
            </p:cNvSpPr>
            <p:nvPr/>
          </p:nvSpPr>
          <p:spPr bwMode="auto">
            <a:xfrm>
              <a:off x="2411760" y="4189606"/>
              <a:ext cx="511604" cy="216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ea typeface="楷体_GB2312" pitchFamily="49" charset="-122"/>
                </a:rPr>
                <a:t>数符</a:t>
              </a:r>
              <a:endParaRPr lang="zh-CN" altLang="en-US" sz="1400">
                <a:ea typeface="楷体_GB2312" pitchFamily="49" charset="-122"/>
              </a:endParaRPr>
            </a:p>
          </p:txBody>
        </p:sp>
      </p:grpSp>
      <p:grpSp>
        <p:nvGrpSpPr>
          <p:cNvPr id="51210" name="组合 84"/>
          <p:cNvGrpSpPr>
            <a:grpSpLocks/>
          </p:cNvGrpSpPr>
          <p:nvPr/>
        </p:nvGrpSpPr>
        <p:grpSpPr bwMode="auto">
          <a:xfrm>
            <a:off x="1400175" y="3590379"/>
            <a:ext cx="2419350" cy="512763"/>
            <a:chOff x="2839568" y="3892139"/>
            <a:chExt cx="2419776" cy="513619"/>
          </a:xfrm>
        </p:grpSpPr>
        <p:sp>
          <p:nvSpPr>
            <p:cNvPr id="51276" name="AutoShape 15"/>
            <p:cNvSpPr>
              <a:spLocks/>
            </p:cNvSpPr>
            <p:nvPr/>
          </p:nvSpPr>
          <p:spPr bwMode="auto">
            <a:xfrm rot="5400000">
              <a:off x="3905456" y="2826251"/>
              <a:ext cx="288000" cy="2419776"/>
            </a:xfrm>
            <a:prstGeom prst="rightBrace">
              <a:avLst>
                <a:gd name="adj1" fmla="val 58269"/>
                <a:gd name="adj2" fmla="val 50000"/>
              </a:avLst>
            </a:prstGeom>
            <a:noFill/>
            <a:ln w="28575">
              <a:solidFill>
                <a:srgbClr val="0D0D0D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18000" rIns="36000" bIns="18000"/>
            <a:lstStyle>
              <a:lvl1pPr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51277" name="Text Box 36"/>
            <p:cNvSpPr txBox="1">
              <a:spLocks noChangeArrowheads="1"/>
            </p:cNvSpPr>
            <p:nvPr/>
          </p:nvSpPr>
          <p:spPr bwMode="auto">
            <a:xfrm>
              <a:off x="3843725" y="4189606"/>
              <a:ext cx="511604" cy="216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 dirty="0">
                  <a:solidFill>
                    <a:srgbClr val="000000"/>
                  </a:solidFill>
                  <a:ea typeface="楷体_GB2312" pitchFamily="49" charset="-122"/>
                </a:rPr>
                <a:t>数值</a:t>
              </a:r>
              <a:endParaRPr lang="zh-CN" altLang="en-US" sz="1400" dirty="0">
                <a:ea typeface="楷体_GB2312" pitchFamily="49" charset="-122"/>
              </a:endParaRPr>
            </a:p>
          </p:txBody>
        </p:sp>
      </p:grpSp>
      <p:grpSp>
        <p:nvGrpSpPr>
          <p:cNvPr id="51211" name="组合 87"/>
          <p:cNvGrpSpPr>
            <a:grpSpLocks/>
          </p:cNvGrpSpPr>
          <p:nvPr/>
        </p:nvGrpSpPr>
        <p:grpSpPr bwMode="auto">
          <a:xfrm>
            <a:off x="750888" y="5071517"/>
            <a:ext cx="868362" cy="673100"/>
            <a:chOff x="2191283" y="5026234"/>
            <a:chExt cx="868549" cy="672738"/>
          </a:xfrm>
        </p:grpSpPr>
        <p:sp>
          <p:nvSpPr>
            <p:cNvPr id="51274" name="Line 41"/>
            <p:cNvSpPr>
              <a:spLocks noChangeShapeType="1"/>
            </p:cNvSpPr>
            <p:nvPr/>
          </p:nvSpPr>
          <p:spPr bwMode="auto">
            <a:xfrm flipH="1" flipV="1">
              <a:off x="2597536" y="5026234"/>
              <a:ext cx="0" cy="362058"/>
            </a:xfrm>
            <a:prstGeom prst="line">
              <a:avLst/>
            </a:prstGeom>
            <a:noFill/>
            <a:ln w="28575">
              <a:solidFill>
                <a:srgbClr val="0D0D0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5" name="Text Box 78"/>
            <p:cNvSpPr txBox="1">
              <a:spLocks noChangeArrowheads="1"/>
            </p:cNvSpPr>
            <p:nvPr/>
          </p:nvSpPr>
          <p:spPr bwMode="auto">
            <a:xfrm>
              <a:off x="2191283" y="5387168"/>
              <a:ext cx="868549" cy="311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ea typeface="楷体_GB2312" pitchFamily="49" charset="-122"/>
                </a:rPr>
                <a:t>数符</a:t>
              </a:r>
              <a:endParaRPr lang="zh-CN" altLang="en-US" sz="1400">
                <a:ea typeface="楷体_GB2312" pitchFamily="49" charset="-122"/>
              </a:endParaRPr>
            </a:p>
          </p:txBody>
        </p:sp>
      </p:grpSp>
      <p:grpSp>
        <p:nvGrpSpPr>
          <p:cNvPr id="51212" name="组合 90"/>
          <p:cNvGrpSpPr>
            <a:grpSpLocks/>
          </p:cNvGrpSpPr>
          <p:nvPr/>
        </p:nvGrpSpPr>
        <p:grpSpPr bwMode="auto">
          <a:xfrm>
            <a:off x="1547813" y="5112792"/>
            <a:ext cx="5040312" cy="566737"/>
            <a:chOff x="2987823" y="5067246"/>
            <a:chExt cx="5039778" cy="566683"/>
          </a:xfrm>
        </p:grpSpPr>
        <p:sp>
          <p:nvSpPr>
            <p:cNvPr id="51272" name="AutoShape 42"/>
            <p:cNvSpPr>
              <a:spLocks/>
            </p:cNvSpPr>
            <p:nvPr/>
          </p:nvSpPr>
          <p:spPr bwMode="auto">
            <a:xfrm rot="5400000">
              <a:off x="5363712" y="2691357"/>
              <a:ext cx="288000" cy="5039778"/>
            </a:xfrm>
            <a:prstGeom prst="rightBrace">
              <a:avLst>
                <a:gd name="adj1" fmla="val 78179"/>
                <a:gd name="adj2" fmla="val 50310"/>
              </a:avLst>
            </a:prstGeom>
            <a:noFill/>
            <a:ln w="28575">
              <a:solidFill>
                <a:srgbClr val="0D0D0D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18000" rIns="36000" bIns="18000"/>
            <a:lstStyle>
              <a:lvl1pPr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51273" name="Text Box 79"/>
            <p:cNvSpPr txBox="1">
              <a:spLocks noChangeArrowheads="1"/>
            </p:cNvSpPr>
            <p:nvPr/>
          </p:nvSpPr>
          <p:spPr bwMode="auto">
            <a:xfrm>
              <a:off x="5218076" y="5387168"/>
              <a:ext cx="506052" cy="246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ea typeface="楷体_GB2312" pitchFamily="49" charset="-122"/>
                </a:rPr>
                <a:t>数值 </a:t>
              </a:r>
              <a:endParaRPr lang="zh-CN" altLang="en-US" sz="1400">
                <a:ea typeface="楷体_GB2312" pitchFamily="49" charset="-122"/>
              </a:endParaRPr>
            </a:p>
          </p:txBody>
        </p:sp>
      </p:grpSp>
      <p:graphicFrame>
        <p:nvGraphicFramePr>
          <p:cNvPr id="94" name="表格 93"/>
          <p:cNvGraphicFramePr>
            <a:graphicFrameLocks noGrp="1"/>
          </p:cNvGraphicFramePr>
          <p:nvPr/>
        </p:nvGraphicFramePr>
        <p:xfrm>
          <a:off x="1042988" y="3069679"/>
          <a:ext cx="2808288" cy="503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algn="ctr" defTabSz="873125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1800" b="1" kern="12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j-ea"/>
                          <a:cs typeface="+mn-cs"/>
                        </a:rPr>
                        <a:t>1</a:t>
                      </a:r>
                      <a:endParaRPr kumimoji="1" lang="zh-CN" altLang="en-US" sz="1800" b="1" kern="120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042988" y="4584154"/>
          <a:ext cx="5616576" cy="503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algn="ctr" defTabSz="873125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1800" b="1" kern="12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j-ea"/>
                          <a:cs typeface="+mn-cs"/>
                        </a:rPr>
                        <a:t>0</a:t>
                      </a:r>
                      <a:endParaRPr kumimoji="1" lang="zh-CN" altLang="en-US" sz="1800" b="1" kern="120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矩形 102"/>
          <p:cNvSpPr>
            <a:spLocks noChangeArrowheads="1"/>
          </p:cNvSpPr>
          <p:nvPr/>
        </p:nvSpPr>
        <p:spPr bwMode="auto">
          <a:xfrm>
            <a:off x="7207250" y="4725442"/>
            <a:ext cx="792163" cy="1444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800" b="1">
              <a:ea typeface="隶书" panose="020105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65547" name="AutoShape 72"/>
          <p:cNvSpPr>
            <a:spLocks noChangeArrowheads="1"/>
          </p:cNvSpPr>
          <p:nvPr/>
        </p:nvSpPr>
        <p:spPr bwMode="auto">
          <a:xfrm>
            <a:off x="7100563" y="5765579"/>
            <a:ext cx="900112" cy="330200"/>
          </a:xfrm>
          <a:prstGeom prst="leftArrow">
            <a:avLst>
              <a:gd name="adj1" fmla="val 50000"/>
              <a:gd name="adj2" fmla="val 709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800" b="1">
              <a:solidFill>
                <a:schemeClr val="lt1"/>
              </a:solidFill>
              <a:latin typeface="+mn-lt"/>
              <a:ea typeface="隶书" panose="020105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232025" y="6376243"/>
            <a:ext cx="467995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EBB639-188E-C9E4-D76F-A063301250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7A53AC48-30B6-22D5-57B4-09C510DA60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545852"/>
              </p:ext>
            </p:extLst>
          </p:nvPr>
        </p:nvGraphicFramePr>
        <p:xfrm>
          <a:off x="827584" y="692696"/>
          <a:ext cx="7848872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952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5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95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492" grpId="0" animBg="1"/>
      <p:bldP spid="958493" grpId="0"/>
      <p:bldP spid="958534" grpId="0"/>
      <p:bldP spid="65548" grpId="0" animBg="1"/>
      <p:bldP spid="103" grpId="0" animBg="1"/>
      <p:bldP spid="6554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带符号数在计算机内部的表示</a:t>
            </a:r>
            <a:endParaRPr lang="zh-CN" altLang="en-US" dirty="0"/>
          </a:p>
        </p:txBody>
      </p:sp>
      <p:sp>
        <p:nvSpPr>
          <p:cNvPr id="958471" name="Rectangle 3079"/>
          <p:cNvSpPr>
            <a:spLocks noChangeArrowheads="1"/>
          </p:cNvSpPr>
          <p:nvPr/>
        </p:nvSpPr>
        <p:spPr bwMode="auto">
          <a:xfrm>
            <a:off x="449263" y="1770063"/>
            <a:ext cx="8359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5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8" name="内容占位符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188185"/>
              </p:ext>
            </p:extLst>
          </p:nvPr>
        </p:nvGraphicFramePr>
        <p:xfrm>
          <a:off x="855663" y="1628800"/>
          <a:ext cx="7677150" cy="446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>
          <a:xfrm>
            <a:off x="2232025" y="6376243"/>
            <a:ext cx="467995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E633A38-ECE3-0DBB-E9A6-BCA1FD1E12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3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B33760FE-450C-4195-A08F-F3F15B0AB9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graphicEl>
                                              <a:dgm id="{B33760FE-450C-4195-A08F-F3F15B0AB9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D22CFB37-1B06-43FB-8BE4-9191617D82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graphicEl>
                                              <a:dgm id="{D22CFB37-1B06-43FB-8BE4-9191617D82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02E60251-8455-4F08-8E4A-47831B53F9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graphicEl>
                                              <a:dgm id="{02E60251-8455-4F08-8E4A-47831B53F9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9C2EC50D-7C0C-42F9-A1FB-3635D28612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graphicEl>
                                              <a:dgm id="{9C2EC50D-7C0C-42F9-A1FB-3635D28612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 uiExpand="1">
        <p:bldSub>
          <a:bldDgm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FA985A5D-1A20-719D-79A1-5B988A13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二进制，十进制，十六进制关系表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FA24B0F0-1AA1-2B92-7043-C08B0343B8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5663" y="1916113"/>
          <a:ext cx="7677150" cy="424967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59050">
                  <a:extLst>
                    <a:ext uri="{9D8B030D-6E8A-4147-A177-3AD203B41FA5}">
                      <a16:colId xmlns:a16="http://schemas.microsoft.com/office/drawing/2014/main" val="2276172448"/>
                    </a:ext>
                  </a:extLst>
                </a:gridCol>
                <a:gridCol w="2559050">
                  <a:extLst>
                    <a:ext uri="{9D8B030D-6E8A-4147-A177-3AD203B41FA5}">
                      <a16:colId xmlns:a16="http://schemas.microsoft.com/office/drawing/2014/main" val="2881081247"/>
                    </a:ext>
                  </a:extLst>
                </a:gridCol>
                <a:gridCol w="2559050">
                  <a:extLst>
                    <a:ext uri="{9D8B030D-6E8A-4147-A177-3AD203B41FA5}">
                      <a16:colId xmlns:a16="http://schemas.microsoft.com/office/drawing/2014/main" val="2858921005"/>
                    </a:ext>
                  </a:extLst>
                </a:gridCol>
              </a:tblGrid>
              <a:tr h="2554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</a:t>
                      </a:r>
                    </a:p>
                  </a:txBody>
                  <a:tcPr marL="15577" marR="15577" marT="15577" marB="155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十进制</a:t>
                      </a:r>
                    </a:p>
                  </a:txBody>
                  <a:tcPr marL="15577" marR="15577" marT="15577" marB="155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十六进制</a:t>
                      </a:r>
                    </a:p>
                  </a:txBody>
                  <a:tcPr marL="15577" marR="15577" marT="15577" marB="15577" anchor="ctr"/>
                </a:tc>
                <a:extLst>
                  <a:ext uri="{0D108BD9-81ED-4DB2-BD59-A6C34878D82A}">
                    <a16:rowId xmlns:a16="http://schemas.microsoft.com/office/drawing/2014/main" val="2444427623"/>
                  </a:ext>
                </a:extLst>
              </a:tr>
              <a:tr h="245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5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</a:t>
                      </a:r>
                    </a:p>
                  </a:txBody>
                  <a:tcPr marL="10385" marR="10385" marT="10385" marB="10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0385" marR="10385" marT="10385" marB="10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0385" marR="10385" marT="10385" marB="10385" anchor="ctr"/>
                </a:tc>
                <a:extLst>
                  <a:ext uri="{0D108BD9-81ED-4DB2-BD59-A6C34878D82A}">
                    <a16:rowId xmlns:a16="http://schemas.microsoft.com/office/drawing/2014/main" val="3463771267"/>
                  </a:ext>
                </a:extLst>
              </a:tr>
              <a:tr h="245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en-US" altLang="zh-CN" sz="15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</a:t>
                      </a:r>
                    </a:p>
                  </a:txBody>
                  <a:tcPr marL="10385" marR="10385" marT="10385" marB="10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0385" marR="10385" marT="10385" marB="10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0385" marR="10385" marT="10385" marB="10385" anchor="ctr"/>
                </a:tc>
                <a:extLst>
                  <a:ext uri="{0D108BD9-81ED-4DB2-BD59-A6C34878D82A}">
                    <a16:rowId xmlns:a16="http://schemas.microsoft.com/office/drawing/2014/main" val="4018901643"/>
                  </a:ext>
                </a:extLst>
              </a:tr>
              <a:tr h="245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en-US" altLang="zh-CN" sz="15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010</a:t>
                      </a:r>
                    </a:p>
                  </a:txBody>
                  <a:tcPr marL="10385" marR="10385" marT="10385" marB="10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10385" marR="10385" marT="10385" marB="10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10385" marR="10385" marT="10385" marB="10385" anchor="ctr"/>
                </a:tc>
                <a:extLst>
                  <a:ext uri="{0D108BD9-81ED-4DB2-BD59-A6C34878D82A}">
                    <a16:rowId xmlns:a16="http://schemas.microsoft.com/office/drawing/2014/main" val="2116063102"/>
                  </a:ext>
                </a:extLst>
              </a:tr>
              <a:tr h="245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en-US" altLang="zh-CN" sz="15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</a:t>
                      </a:r>
                    </a:p>
                  </a:txBody>
                  <a:tcPr marL="10385" marR="10385" marT="10385" marB="10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10385" marR="10385" marT="10385" marB="10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10385" marR="10385" marT="10385" marB="10385" anchor="ctr"/>
                </a:tc>
                <a:extLst>
                  <a:ext uri="{0D108BD9-81ED-4DB2-BD59-A6C34878D82A}">
                    <a16:rowId xmlns:a16="http://schemas.microsoft.com/office/drawing/2014/main" val="1771698478"/>
                  </a:ext>
                </a:extLst>
              </a:tr>
              <a:tr h="245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en-US" altLang="zh-CN" sz="15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</a:p>
                  </a:txBody>
                  <a:tcPr marL="10385" marR="10385" marT="10385" marB="10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10385" marR="10385" marT="10385" marB="10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10385" marR="10385" marT="10385" marB="10385" anchor="ctr"/>
                </a:tc>
                <a:extLst>
                  <a:ext uri="{0D108BD9-81ED-4DB2-BD59-A6C34878D82A}">
                    <a16:rowId xmlns:a16="http://schemas.microsoft.com/office/drawing/2014/main" val="1192613514"/>
                  </a:ext>
                </a:extLst>
              </a:tr>
              <a:tr h="245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en-US" altLang="zh-CN" sz="15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</a:p>
                  </a:txBody>
                  <a:tcPr marL="10385" marR="10385" marT="10385" marB="10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10385" marR="10385" marT="10385" marB="10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10385" marR="10385" marT="10385" marB="10385" anchor="ctr"/>
                </a:tc>
                <a:extLst>
                  <a:ext uri="{0D108BD9-81ED-4DB2-BD59-A6C34878D82A}">
                    <a16:rowId xmlns:a16="http://schemas.microsoft.com/office/drawing/2014/main" val="3943429442"/>
                  </a:ext>
                </a:extLst>
              </a:tr>
              <a:tr h="245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en-US" altLang="zh-CN" sz="15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</a:t>
                      </a:r>
                    </a:p>
                  </a:txBody>
                  <a:tcPr marL="10385" marR="10385" marT="10385" marB="10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10385" marR="10385" marT="10385" marB="10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10385" marR="10385" marT="10385" marB="10385" anchor="ctr"/>
                </a:tc>
                <a:extLst>
                  <a:ext uri="{0D108BD9-81ED-4DB2-BD59-A6C34878D82A}">
                    <a16:rowId xmlns:a16="http://schemas.microsoft.com/office/drawing/2014/main" val="1487295891"/>
                  </a:ext>
                </a:extLst>
              </a:tr>
              <a:tr h="245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en-US" altLang="zh-CN" sz="15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</a:p>
                  </a:txBody>
                  <a:tcPr marL="10385" marR="10385" marT="10385" marB="10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10385" marR="10385" marT="10385" marB="10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10385" marR="10385" marT="10385" marB="10385" anchor="ctr"/>
                </a:tc>
                <a:extLst>
                  <a:ext uri="{0D108BD9-81ED-4DB2-BD59-A6C34878D82A}">
                    <a16:rowId xmlns:a16="http://schemas.microsoft.com/office/drawing/2014/main" val="290032901"/>
                  </a:ext>
                </a:extLst>
              </a:tr>
              <a:tr h="245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</a:p>
                  </a:txBody>
                  <a:tcPr marL="10385" marR="10385" marT="10385" marB="10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10385" marR="10385" marT="10385" marB="10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10385" marR="10385" marT="10385" marB="10385" anchor="ctr"/>
                </a:tc>
                <a:extLst>
                  <a:ext uri="{0D108BD9-81ED-4DB2-BD59-A6C34878D82A}">
                    <a16:rowId xmlns:a16="http://schemas.microsoft.com/office/drawing/2014/main" val="1320760248"/>
                  </a:ext>
                </a:extLst>
              </a:tr>
              <a:tr h="245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1001</a:t>
                      </a:r>
                    </a:p>
                  </a:txBody>
                  <a:tcPr marL="10385" marR="10385" marT="10385" marB="10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10385" marR="10385" marT="10385" marB="10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10385" marR="10385" marT="10385" marB="10385" anchor="ctr"/>
                </a:tc>
                <a:extLst>
                  <a:ext uri="{0D108BD9-81ED-4DB2-BD59-A6C34878D82A}">
                    <a16:rowId xmlns:a16="http://schemas.microsoft.com/office/drawing/2014/main" val="3332934018"/>
                  </a:ext>
                </a:extLst>
              </a:tr>
              <a:tr h="245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1010</a:t>
                      </a:r>
                    </a:p>
                  </a:txBody>
                  <a:tcPr marL="10385" marR="10385" marT="10385" marB="10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10385" marR="10385" marT="10385" marB="10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10385" marR="10385" marT="10385" marB="10385" anchor="ctr"/>
                </a:tc>
                <a:extLst>
                  <a:ext uri="{0D108BD9-81ED-4DB2-BD59-A6C34878D82A}">
                    <a16:rowId xmlns:a16="http://schemas.microsoft.com/office/drawing/2014/main" val="3341511487"/>
                  </a:ext>
                </a:extLst>
              </a:tr>
              <a:tr h="245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1011</a:t>
                      </a:r>
                    </a:p>
                  </a:txBody>
                  <a:tcPr marL="10385" marR="10385" marT="10385" marB="10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10385" marR="10385" marT="10385" marB="10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</a:p>
                  </a:txBody>
                  <a:tcPr marL="10385" marR="10385" marT="10385" marB="10385" anchor="ctr"/>
                </a:tc>
                <a:extLst>
                  <a:ext uri="{0D108BD9-81ED-4DB2-BD59-A6C34878D82A}">
                    <a16:rowId xmlns:a16="http://schemas.microsoft.com/office/drawing/2014/main" val="44998696"/>
                  </a:ext>
                </a:extLst>
              </a:tr>
              <a:tr h="245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1100</a:t>
                      </a:r>
                    </a:p>
                  </a:txBody>
                  <a:tcPr marL="10385" marR="10385" marT="10385" marB="10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10385" marR="10385" marT="10385" marB="10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marL="10385" marR="10385" marT="10385" marB="10385" anchor="ctr"/>
                </a:tc>
                <a:extLst>
                  <a:ext uri="{0D108BD9-81ED-4DB2-BD59-A6C34878D82A}">
                    <a16:rowId xmlns:a16="http://schemas.microsoft.com/office/drawing/2014/main" val="3051399101"/>
                  </a:ext>
                </a:extLst>
              </a:tr>
              <a:tr h="245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1101</a:t>
                      </a:r>
                    </a:p>
                  </a:txBody>
                  <a:tcPr marL="10385" marR="10385" marT="10385" marB="10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</a:p>
                  </a:txBody>
                  <a:tcPr marL="10385" marR="10385" marT="10385" marB="10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</a:p>
                  </a:txBody>
                  <a:tcPr marL="10385" marR="10385" marT="10385" marB="10385" anchor="ctr"/>
                </a:tc>
                <a:extLst>
                  <a:ext uri="{0D108BD9-81ED-4DB2-BD59-A6C34878D82A}">
                    <a16:rowId xmlns:a16="http://schemas.microsoft.com/office/drawing/2014/main" val="823867008"/>
                  </a:ext>
                </a:extLst>
              </a:tr>
              <a:tr h="245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1110</a:t>
                      </a:r>
                    </a:p>
                  </a:txBody>
                  <a:tcPr marL="10385" marR="10385" marT="10385" marB="10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</a:p>
                  </a:txBody>
                  <a:tcPr marL="10385" marR="10385" marT="10385" marB="10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</a:p>
                  </a:txBody>
                  <a:tcPr marL="10385" marR="10385" marT="10385" marB="10385" anchor="ctr"/>
                </a:tc>
                <a:extLst>
                  <a:ext uri="{0D108BD9-81ED-4DB2-BD59-A6C34878D82A}">
                    <a16:rowId xmlns:a16="http://schemas.microsoft.com/office/drawing/2014/main" val="2189808090"/>
                  </a:ext>
                </a:extLst>
              </a:tr>
              <a:tr h="245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</a:t>
                      </a:r>
                    </a:p>
                  </a:txBody>
                  <a:tcPr marL="10385" marR="10385" marT="10385" marB="10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</a:p>
                  </a:txBody>
                  <a:tcPr marL="10385" marR="10385" marT="10385" marB="10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</a:p>
                  </a:txBody>
                  <a:tcPr marL="10385" marR="10385" marT="10385" marB="10385" anchor="ctr"/>
                </a:tc>
                <a:extLst>
                  <a:ext uri="{0D108BD9-81ED-4DB2-BD59-A6C34878D82A}">
                    <a16:rowId xmlns:a16="http://schemas.microsoft.com/office/drawing/2014/main" val="3252870606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439C72-6D7B-1E82-7826-69C65AAD8C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8FAD51-4924-4E26-8EE5-0F0F7972BA2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A8E6D-C850-9BF2-84DE-19AD265D5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23B4BE-4FD3-54B2-093D-498B81641B38}"/>
              </a:ext>
            </a:extLst>
          </p:cNvPr>
          <p:cNvSpPr txBox="1"/>
          <p:nvPr/>
        </p:nvSpPr>
        <p:spPr>
          <a:xfrm>
            <a:off x="7176045" y="4554"/>
            <a:ext cx="12843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知识复习</a:t>
            </a:r>
          </a:p>
        </p:txBody>
      </p:sp>
    </p:spTree>
    <p:extLst>
      <p:ext uri="{BB962C8B-B14F-4D97-AF65-F5344CB8AC3E}">
        <p14:creationId xmlns:p14="http://schemas.microsoft.com/office/powerpoint/2010/main" val="290196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C15A-DC02-8409-7CB6-C913B303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进制 </a:t>
            </a:r>
            <a:r>
              <a:rPr lang="en-US" altLang="zh-CN" dirty="0">
                <a:sym typeface="Symbol" panose="05050102010706020507" pitchFamily="18" charset="2"/>
              </a:rPr>
              <a:t> </a:t>
            </a:r>
            <a:r>
              <a:rPr lang="en-US" altLang="zh-CN" dirty="0"/>
              <a:t>10</a:t>
            </a:r>
            <a:r>
              <a:rPr lang="zh-CN" altLang="en-US" dirty="0"/>
              <a:t>进制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8F2CA-8CF9-020B-21C3-1FA00BDC20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E9D0B4-E115-A4BA-85E4-72F71D31FF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E19FBEB-1924-BD54-6786-5B310456D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7" y="469046"/>
            <a:ext cx="3645669" cy="517904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  <a:ln w="28575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 wrap="square" lIns="64008" tIns="32004" rIns="64008" bIns="32004">
            <a:spAutoFit/>
          </a:bodyPr>
          <a:lstStyle/>
          <a:p>
            <a:pPr algn="ctr" defTabSz="639763">
              <a:spcBef>
                <a:spcPct val="40000"/>
              </a:spcBef>
            </a:pP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按权展开法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A2DDCB-456C-4D78-35C2-4B4676118A29}"/>
              </a:ext>
            </a:extLst>
          </p:cNvPr>
          <p:cNvSpPr txBox="1"/>
          <p:nvPr/>
        </p:nvSpPr>
        <p:spPr>
          <a:xfrm>
            <a:off x="7176045" y="4554"/>
            <a:ext cx="12843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知识复习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8E5645E7-7C1E-B1C2-57D8-F9A0E7371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773238"/>
            <a:ext cx="976312" cy="647700"/>
          </a:xfrm>
          <a:prstGeom prst="ellipse">
            <a:avLst/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85907" tIns="44671" rIns="85907" bIns="44671" anchor="ctr"/>
          <a:lstStyle/>
          <a:p>
            <a:pPr algn="ctr" defTabSz="873125"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B97C78C4-F822-53F7-9DE5-221565476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1911350"/>
            <a:ext cx="3265638" cy="26776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39763">
              <a:defRPr/>
            </a:pPr>
            <a:r>
              <a:rPr lang="en-US" altLang="zh-CN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  3  8</a:t>
            </a:r>
            <a:r>
              <a:rPr lang="en-US" altLang="zh-CN" sz="2800" b="1" baseline="30000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2</a:t>
            </a:r>
            <a:r>
              <a:rPr lang="en-US" altLang="zh-CN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 +</a:t>
            </a:r>
          </a:p>
          <a:p>
            <a:pPr defTabSz="639763">
              <a:defRPr/>
            </a:pPr>
            <a:r>
              <a:rPr lang="en-US" altLang="zh-CN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  7  8</a:t>
            </a:r>
            <a:r>
              <a:rPr lang="en-US" altLang="zh-CN" sz="2800" b="1" baseline="30000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altLang="zh-CN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 +</a:t>
            </a:r>
          </a:p>
          <a:p>
            <a:pPr defTabSz="639763">
              <a:defRPr/>
            </a:pPr>
            <a:r>
              <a:rPr lang="en-US" altLang="zh-CN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  5  8</a:t>
            </a:r>
            <a:r>
              <a:rPr lang="en-US" altLang="zh-CN" sz="2800" b="1" baseline="30000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zh-CN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 +</a:t>
            </a:r>
          </a:p>
          <a:p>
            <a:pPr defTabSz="639763">
              <a:defRPr/>
            </a:pPr>
            <a:r>
              <a:rPr lang="en-US" altLang="zh-CN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  4  8</a:t>
            </a:r>
            <a:r>
              <a:rPr lang="en-US" altLang="zh-CN" sz="2800" b="1" baseline="30000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-1</a:t>
            </a:r>
            <a:r>
              <a:rPr lang="en-US" altLang="zh-CN" sz="1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zh-CN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+</a:t>
            </a:r>
          </a:p>
          <a:p>
            <a:pPr defTabSz="639763">
              <a:defRPr/>
            </a:pPr>
            <a:r>
              <a:rPr lang="en-US" altLang="zh-CN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  2  8</a:t>
            </a:r>
            <a:r>
              <a:rPr lang="en-US" altLang="zh-CN" sz="2800" b="1" baseline="30000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-2</a:t>
            </a:r>
          </a:p>
          <a:p>
            <a:pPr defTabSz="639763">
              <a:defRPr/>
            </a:pPr>
            <a:r>
              <a:rPr lang="en-US" altLang="zh-CN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= (253.53125)</a:t>
            </a:r>
            <a:r>
              <a:rPr lang="en-US" altLang="zh-CN" sz="2800" b="1" baseline="-25000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10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1C9389FC-312C-4D7C-997C-D0DAFEB50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911350"/>
            <a:ext cx="24064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lvl="1" defTabSz="639763">
              <a:spcBef>
                <a:spcPct val="10000"/>
              </a:spcBef>
              <a:buClr>
                <a:schemeClr val="hlink"/>
              </a:buClr>
              <a:buSzPct val="90000"/>
              <a:buFont typeface="Wingdings 3" pitchFamily="18" charset="2"/>
              <a:buNone/>
              <a:defRPr/>
            </a:pPr>
            <a:r>
              <a:rPr lang="en-US" altLang="zh-CN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ea typeface="楷体_GB2312" pitchFamily="49" charset="-122"/>
              </a:rPr>
              <a:t>(375.42)</a:t>
            </a:r>
            <a:r>
              <a:rPr lang="en-US" altLang="zh-CN" sz="2800" b="1" baseline="-25000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ea typeface="楷体_GB2312" pitchFamily="49" charset="-122"/>
              </a:rPr>
              <a:t>8 </a:t>
            </a:r>
            <a:r>
              <a:rPr lang="en-US" altLang="zh-CN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ea typeface="楷体_GB2312" pitchFamily="49" charset="-122"/>
              </a:rPr>
              <a:t>=</a:t>
            </a:r>
            <a:endParaRPr lang="en-US" altLang="zh-CN" sz="2800" b="1" baseline="-25000" dirty="0">
              <a:solidFill>
                <a:schemeClr val="bg1">
                  <a:lumMod val="85000"/>
                  <a:lumOff val="15000"/>
                </a:schemeClr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500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8" grpId="0" animBg="1" autoUpdateAnimBg="0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A68DD17-B98A-3593-07B0-949727B9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进制 </a:t>
            </a:r>
            <a:r>
              <a:rPr lang="en-US" altLang="zh-CN" dirty="0">
                <a:sym typeface="Symbol" panose="05050102010706020507" pitchFamily="18" charset="2"/>
              </a:rPr>
              <a:t> </a:t>
            </a:r>
            <a:r>
              <a:rPr lang="en-US" altLang="zh-CN" dirty="0"/>
              <a:t>10</a:t>
            </a:r>
            <a:r>
              <a:rPr lang="zh-CN" altLang="en-US" dirty="0"/>
              <a:t>进制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68028FD-94F0-4D1C-B383-3292D5C7B52B}" type="slidenum">
              <a:rPr lang="en-US" altLang="zh-CN" sz="1400">
                <a:solidFill>
                  <a:srgbClr val="FFFFFF"/>
                </a:solidFill>
                <a:ea typeface="隶书" panose="02010509060101010101" pitchFamily="49" charset="-122"/>
              </a:rPr>
              <a:pPr/>
              <a:t>8</a:t>
            </a:fld>
            <a:endParaRPr lang="en-US" altLang="zh-CN" sz="1400">
              <a:solidFill>
                <a:srgbClr val="FFFFFF"/>
              </a:solidFill>
              <a:ea typeface="隶书" panose="02010509060101010101" pitchFamily="49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138535-6E84-243F-C4A7-27D32A77C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2771" name="Rectangle 11"/>
          <p:cNvSpPr>
            <a:spLocks noChangeArrowheads="1"/>
          </p:cNvSpPr>
          <p:nvPr/>
        </p:nvSpPr>
        <p:spPr bwMode="auto">
          <a:xfrm>
            <a:off x="1116013" y="692150"/>
            <a:ext cx="432117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6" rIns="91433" bIns="45716"/>
          <a:lstStyle>
            <a:lvl1pPr marL="609600" indent="-609600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955406" name="Rectangle 14"/>
          <p:cNvSpPr>
            <a:spLocks noChangeArrowheads="1"/>
          </p:cNvSpPr>
          <p:nvPr/>
        </p:nvSpPr>
        <p:spPr bwMode="auto">
          <a:xfrm>
            <a:off x="1692275" y="1911350"/>
            <a:ext cx="212109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lvl="1" defTabSz="639763">
              <a:spcBef>
                <a:spcPct val="10000"/>
              </a:spcBef>
              <a:buClr>
                <a:schemeClr val="hlink"/>
              </a:buClr>
              <a:buSzPct val="90000"/>
              <a:buFont typeface="Wingdings 3" pitchFamily="18" charset="2"/>
              <a:buNone/>
              <a:defRPr/>
            </a:pPr>
            <a:r>
              <a:rPr lang="en-US" altLang="zh-CN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ea typeface="楷体_GB2312" pitchFamily="49" charset="-122"/>
              </a:rPr>
              <a:t>(2FA0)</a:t>
            </a:r>
            <a:r>
              <a:rPr lang="en-US" altLang="zh-CN" sz="2800" b="1" baseline="-25000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ea typeface="楷体_GB2312" pitchFamily="49" charset="-122"/>
              </a:rPr>
              <a:t>16 </a:t>
            </a:r>
            <a:r>
              <a:rPr lang="en-US" altLang="zh-CN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ea typeface="楷体_GB2312" pitchFamily="49" charset="-122"/>
              </a:rPr>
              <a:t>=</a:t>
            </a:r>
            <a:endParaRPr lang="en-US" altLang="zh-CN" sz="2800" b="1" baseline="-25000" dirty="0">
              <a:solidFill>
                <a:schemeClr val="bg1">
                  <a:lumMod val="85000"/>
                  <a:lumOff val="15000"/>
                </a:schemeClr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955407" name="Rectangle 15"/>
          <p:cNvSpPr>
            <a:spLocks noChangeArrowheads="1"/>
          </p:cNvSpPr>
          <p:nvPr/>
        </p:nvSpPr>
        <p:spPr bwMode="auto">
          <a:xfrm>
            <a:off x="3419872" y="1911350"/>
            <a:ext cx="2674130" cy="22467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39763">
              <a:defRPr/>
            </a:pPr>
            <a:r>
              <a:rPr lang="en-US" altLang="zh-CN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   2  16</a:t>
            </a:r>
            <a:r>
              <a:rPr lang="en-US" altLang="zh-CN" sz="2800" b="1" baseline="30000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3</a:t>
            </a:r>
            <a:r>
              <a:rPr lang="en-US" altLang="zh-CN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 +</a:t>
            </a:r>
          </a:p>
          <a:p>
            <a:pPr defTabSz="639763">
              <a:defRPr/>
            </a:pPr>
            <a:r>
              <a:rPr lang="en-US" altLang="zh-CN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15</a:t>
            </a:r>
            <a:r>
              <a:rPr lang="en-US" altLang="zh-CN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  16</a:t>
            </a:r>
            <a:r>
              <a:rPr lang="en-US" altLang="zh-CN" sz="2800" b="1" baseline="30000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2</a:t>
            </a:r>
            <a:r>
              <a:rPr lang="en-US" altLang="zh-CN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 +</a:t>
            </a:r>
          </a:p>
          <a:p>
            <a:pPr defTabSz="639763">
              <a:defRPr/>
            </a:pPr>
            <a:r>
              <a:rPr lang="en-US" altLang="zh-CN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 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10</a:t>
            </a:r>
            <a:r>
              <a:rPr lang="en-US" altLang="zh-CN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  16</a:t>
            </a:r>
            <a:r>
              <a:rPr lang="en-US" altLang="zh-CN" sz="2800" b="1" baseline="30000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altLang="zh-CN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 +</a:t>
            </a:r>
          </a:p>
          <a:p>
            <a:pPr defTabSz="639763">
              <a:defRPr/>
            </a:pPr>
            <a:r>
              <a:rPr lang="en-US" altLang="zh-CN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   0  16</a:t>
            </a:r>
            <a:r>
              <a:rPr lang="en-US" altLang="zh-CN" sz="2800" b="1" baseline="30000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0</a:t>
            </a:r>
          </a:p>
          <a:p>
            <a:pPr defTabSz="639763">
              <a:defRPr/>
            </a:pPr>
            <a:r>
              <a:rPr lang="en-US" altLang="zh-CN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= (12192)</a:t>
            </a:r>
            <a:r>
              <a:rPr lang="en-US" altLang="zh-CN" sz="2800" b="1" baseline="-25000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itchFamily="49" charset="0"/>
                <a:sym typeface="Symbol" pitchFamily="18" charset="2"/>
              </a:rPr>
              <a:t>10</a:t>
            </a: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611188" y="1773238"/>
            <a:ext cx="976312" cy="647700"/>
          </a:xfrm>
          <a:prstGeom prst="ellipse">
            <a:avLst/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85907" tIns="44671" rIns="85907" bIns="44671" anchor="ctr"/>
          <a:lstStyle/>
          <a:p>
            <a:pPr algn="ctr" defTabSz="873125"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030787" y="469046"/>
            <a:ext cx="3645669" cy="517904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  <a:ln w="28575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 wrap="square" lIns="64008" tIns="32004" rIns="64008" bIns="32004">
            <a:spAutoFit/>
          </a:bodyPr>
          <a:lstStyle/>
          <a:p>
            <a:pPr algn="ctr" defTabSz="639763">
              <a:spcBef>
                <a:spcPct val="40000"/>
              </a:spcBef>
            </a:pP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按权展开法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DC6799-BB01-E4E7-4011-E77605FA0759}"/>
              </a:ext>
            </a:extLst>
          </p:cNvPr>
          <p:cNvSpPr txBox="1"/>
          <p:nvPr/>
        </p:nvSpPr>
        <p:spPr>
          <a:xfrm>
            <a:off x="7176045" y="4554"/>
            <a:ext cx="12843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知识复习</a:t>
            </a:r>
          </a:p>
        </p:txBody>
      </p:sp>
    </p:spTree>
    <p:extLst>
      <p:ext uri="{BB962C8B-B14F-4D97-AF65-F5344CB8AC3E}">
        <p14:creationId xmlns:p14="http://schemas.microsoft.com/office/powerpoint/2010/main" val="43167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5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5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5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5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5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5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407" grpId="0" build="p"/>
      <p:bldP spid="1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进制 </a:t>
            </a:r>
            <a:r>
              <a:rPr lang="en-US" altLang="zh-CN" dirty="0">
                <a:sym typeface="Symbol" panose="05050102010706020507" pitchFamily="18" charset="2"/>
              </a:rPr>
              <a:t> </a:t>
            </a:r>
            <a:r>
              <a:rPr lang="en-US" altLang="zh-CN" dirty="0"/>
              <a:t>r</a:t>
            </a:r>
            <a:r>
              <a:rPr lang="zh-CN" altLang="en-US" dirty="0"/>
              <a:t>进制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24B8647-D320-4744-8404-982D08519A83}" type="slidenum">
              <a:rPr lang="en-US" altLang="zh-CN" sz="1400">
                <a:solidFill>
                  <a:srgbClr val="FFFFFF"/>
                </a:solidFill>
                <a:ea typeface="隶书" panose="02010509060101010101" pitchFamily="49" charset="-122"/>
              </a:rPr>
              <a:pPr/>
              <a:t>9</a:t>
            </a:fld>
            <a:endParaRPr lang="en-US" altLang="zh-CN" sz="1400">
              <a:solidFill>
                <a:srgbClr val="FFFFFF"/>
              </a:solidFill>
              <a:ea typeface="隶书" panose="02010509060101010101" pitchFamily="49" charset="-122"/>
            </a:endParaRPr>
          </a:p>
        </p:txBody>
      </p:sp>
      <p:sp>
        <p:nvSpPr>
          <p:cNvPr id="991246" name="Rectangle 14"/>
          <p:cNvSpPr>
            <a:spLocks noChangeArrowheads="1"/>
          </p:cNvSpPr>
          <p:nvPr/>
        </p:nvSpPr>
        <p:spPr bwMode="auto">
          <a:xfrm>
            <a:off x="1268413" y="1557338"/>
            <a:ext cx="601959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defTabSz="639763">
              <a:spcBef>
                <a:spcPct val="10000"/>
              </a:spcBef>
              <a:buClr>
                <a:schemeClr val="hlink"/>
              </a:buClr>
              <a:buSzPct val="90000"/>
              <a:buFont typeface="Wingdings 3" pitchFamily="18" charset="2"/>
              <a:buNone/>
              <a:defRPr/>
            </a:pPr>
            <a:r>
              <a:rPr lang="en-US" altLang="zh-CN" sz="2800" b="1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(66.8125)</a:t>
            </a:r>
            <a:r>
              <a:rPr lang="en-US" altLang="zh-CN" sz="2800" b="1" baseline="-250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10</a:t>
            </a:r>
            <a:r>
              <a:rPr lang="en-US" altLang="zh-CN" sz="2800" b="1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=(           )</a:t>
            </a:r>
            <a:r>
              <a:rPr lang="en-US" altLang="zh-CN" sz="2800" b="1" baseline="-250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2</a:t>
            </a:r>
          </a:p>
        </p:txBody>
      </p:sp>
      <p:sp>
        <p:nvSpPr>
          <p:cNvPr id="991247" name="Rectangle 15"/>
          <p:cNvSpPr>
            <a:spLocks noChangeArrowheads="1"/>
          </p:cNvSpPr>
          <p:nvPr/>
        </p:nvSpPr>
        <p:spPr bwMode="auto">
          <a:xfrm>
            <a:off x="4139952" y="1557338"/>
            <a:ext cx="21178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39763" eaLnBrk="0" hangingPunct="0">
              <a:defRPr/>
            </a:pPr>
            <a:r>
              <a:rPr lang="en-US" altLang="zh-CN" sz="2800" b="1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 1000010.</a:t>
            </a:r>
            <a:endParaRPr lang="en-US" altLang="zh-CN" sz="2800" b="1" baseline="-25000" dirty="0"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991249" name="Rectangle 17"/>
          <p:cNvSpPr>
            <a:spLocks noChangeArrowheads="1"/>
          </p:cNvSpPr>
          <p:nvPr/>
        </p:nvSpPr>
        <p:spPr bwMode="auto">
          <a:xfrm>
            <a:off x="2284413" y="2347913"/>
            <a:ext cx="396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991250" name="Rectangle 18"/>
          <p:cNvSpPr>
            <a:spLocks noChangeArrowheads="1"/>
          </p:cNvSpPr>
          <p:nvPr/>
        </p:nvSpPr>
        <p:spPr bwMode="auto">
          <a:xfrm>
            <a:off x="2925763" y="23495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66</a:t>
            </a:r>
          </a:p>
        </p:txBody>
      </p:sp>
      <p:sp>
        <p:nvSpPr>
          <p:cNvPr id="991251" name="Line 19"/>
          <p:cNvSpPr>
            <a:spLocks noChangeShapeType="1"/>
          </p:cNvSpPr>
          <p:nvPr/>
        </p:nvSpPr>
        <p:spPr bwMode="auto">
          <a:xfrm>
            <a:off x="2782888" y="2420938"/>
            <a:ext cx="0" cy="431800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1253" name="Line 21"/>
          <p:cNvSpPr>
            <a:spLocks noChangeShapeType="1"/>
          </p:cNvSpPr>
          <p:nvPr/>
        </p:nvSpPr>
        <p:spPr bwMode="auto">
          <a:xfrm>
            <a:off x="2782888" y="2852738"/>
            <a:ext cx="1439862" cy="0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1254" name="Rectangle 22"/>
          <p:cNvSpPr>
            <a:spLocks noChangeArrowheads="1"/>
          </p:cNvSpPr>
          <p:nvPr/>
        </p:nvSpPr>
        <p:spPr bwMode="auto">
          <a:xfrm>
            <a:off x="2486025" y="2808288"/>
            <a:ext cx="396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991255" name="Rectangle 23"/>
          <p:cNvSpPr>
            <a:spLocks noChangeArrowheads="1"/>
          </p:cNvSpPr>
          <p:nvPr/>
        </p:nvSpPr>
        <p:spPr bwMode="auto">
          <a:xfrm>
            <a:off x="3127375" y="280987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33</a:t>
            </a:r>
          </a:p>
        </p:txBody>
      </p:sp>
      <p:sp>
        <p:nvSpPr>
          <p:cNvPr id="991256" name="Line 24"/>
          <p:cNvSpPr>
            <a:spLocks noChangeShapeType="1"/>
          </p:cNvSpPr>
          <p:nvPr/>
        </p:nvSpPr>
        <p:spPr bwMode="auto">
          <a:xfrm>
            <a:off x="2984500" y="2881313"/>
            <a:ext cx="0" cy="431800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1258" name="Line 26"/>
          <p:cNvSpPr>
            <a:spLocks noChangeShapeType="1"/>
          </p:cNvSpPr>
          <p:nvPr/>
        </p:nvSpPr>
        <p:spPr bwMode="auto">
          <a:xfrm>
            <a:off x="2984500" y="3313113"/>
            <a:ext cx="1295400" cy="0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1259" name="Rectangle 27"/>
          <p:cNvSpPr>
            <a:spLocks noChangeArrowheads="1"/>
          </p:cNvSpPr>
          <p:nvPr/>
        </p:nvSpPr>
        <p:spPr bwMode="auto">
          <a:xfrm>
            <a:off x="2687638" y="3298825"/>
            <a:ext cx="396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991260" name="Rectangle 28"/>
          <p:cNvSpPr>
            <a:spLocks noChangeArrowheads="1"/>
          </p:cNvSpPr>
          <p:nvPr/>
        </p:nvSpPr>
        <p:spPr bwMode="auto">
          <a:xfrm>
            <a:off x="3328988" y="3300413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16</a:t>
            </a:r>
          </a:p>
        </p:txBody>
      </p:sp>
      <p:sp>
        <p:nvSpPr>
          <p:cNvPr id="991261" name="Line 29"/>
          <p:cNvSpPr>
            <a:spLocks noChangeShapeType="1"/>
          </p:cNvSpPr>
          <p:nvPr/>
        </p:nvSpPr>
        <p:spPr bwMode="auto">
          <a:xfrm>
            <a:off x="3186113" y="3343275"/>
            <a:ext cx="0" cy="468313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1262" name="Line 30"/>
          <p:cNvSpPr>
            <a:spLocks noChangeShapeType="1"/>
          </p:cNvSpPr>
          <p:nvPr/>
        </p:nvSpPr>
        <p:spPr bwMode="auto">
          <a:xfrm>
            <a:off x="3186113" y="3803650"/>
            <a:ext cx="1295400" cy="0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1263" name="Rectangle 31"/>
          <p:cNvSpPr>
            <a:spLocks noChangeArrowheads="1"/>
          </p:cNvSpPr>
          <p:nvPr/>
        </p:nvSpPr>
        <p:spPr bwMode="auto">
          <a:xfrm>
            <a:off x="2903538" y="3759200"/>
            <a:ext cx="396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991264" name="Rectangle 32"/>
          <p:cNvSpPr>
            <a:spLocks noChangeArrowheads="1"/>
          </p:cNvSpPr>
          <p:nvPr/>
        </p:nvSpPr>
        <p:spPr bwMode="auto">
          <a:xfrm>
            <a:off x="3544888" y="3760788"/>
            <a:ext cx="396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8</a:t>
            </a:r>
          </a:p>
        </p:txBody>
      </p:sp>
      <p:sp>
        <p:nvSpPr>
          <p:cNvPr id="991265" name="Line 33"/>
          <p:cNvSpPr>
            <a:spLocks noChangeShapeType="1"/>
          </p:cNvSpPr>
          <p:nvPr/>
        </p:nvSpPr>
        <p:spPr bwMode="auto">
          <a:xfrm>
            <a:off x="3402013" y="3832225"/>
            <a:ext cx="0" cy="431800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1266" name="Line 34"/>
          <p:cNvSpPr>
            <a:spLocks noChangeShapeType="1"/>
          </p:cNvSpPr>
          <p:nvPr/>
        </p:nvSpPr>
        <p:spPr bwMode="auto">
          <a:xfrm>
            <a:off x="3402013" y="4264025"/>
            <a:ext cx="1223962" cy="0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1267" name="Rectangle 35"/>
          <p:cNvSpPr>
            <a:spLocks noChangeArrowheads="1"/>
          </p:cNvSpPr>
          <p:nvPr/>
        </p:nvSpPr>
        <p:spPr bwMode="auto">
          <a:xfrm>
            <a:off x="3133725" y="4219575"/>
            <a:ext cx="396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991268" name="Rectangle 36"/>
          <p:cNvSpPr>
            <a:spLocks noChangeArrowheads="1"/>
          </p:cNvSpPr>
          <p:nvPr/>
        </p:nvSpPr>
        <p:spPr bwMode="auto">
          <a:xfrm>
            <a:off x="3775075" y="4221163"/>
            <a:ext cx="396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991269" name="Line 37"/>
          <p:cNvSpPr>
            <a:spLocks noChangeShapeType="1"/>
          </p:cNvSpPr>
          <p:nvPr/>
        </p:nvSpPr>
        <p:spPr bwMode="auto">
          <a:xfrm>
            <a:off x="3632200" y="4292600"/>
            <a:ext cx="0" cy="431800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1270" name="Line 38"/>
          <p:cNvSpPr>
            <a:spLocks noChangeShapeType="1"/>
          </p:cNvSpPr>
          <p:nvPr/>
        </p:nvSpPr>
        <p:spPr bwMode="auto">
          <a:xfrm>
            <a:off x="3632200" y="4724400"/>
            <a:ext cx="1223963" cy="0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1271" name="Rectangle 39"/>
          <p:cNvSpPr>
            <a:spLocks noChangeArrowheads="1"/>
          </p:cNvSpPr>
          <p:nvPr/>
        </p:nvSpPr>
        <p:spPr bwMode="auto">
          <a:xfrm>
            <a:off x="3321050" y="4708525"/>
            <a:ext cx="396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991272" name="Rectangle 40"/>
          <p:cNvSpPr>
            <a:spLocks noChangeArrowheads="1"/>
          </p:cNvSpPr>
          <p:nvPr/>
        </p:nvSpPr>
        <p:spPr bwMode="auto">
          <a:xfrm>
            <a:off x="3962400" y="4710113"/>
            <a:ext cx="396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991273" name="Line 41"/>
          <p:cNvSpPr>
            <a:spLocks noChangeShapeType="1"/>
          </p:cNvSpPr>
          <p:nvPr/>
        </p:nvSpPr>
        <p:spPr bwMode="auto">
          <a:xfrm>
            <a:off x="3848100" y="4740275"/>
            <a:ext cx="0" cy="431800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1274" name="Line 42"/>
          <p:cNvSpPr>
            <a:spLocks noChangeShapeType="1"/>
          </p:cNvSpPr>
          <p:nvPr/>
        </p:nvSpPr>
        <p:spPr bwMode="auto">
          <a:xfrm>
            <a:off x="3833813" y="5170488"/>
            <a:ext cx="1079500" cy="0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1275" name="Rectangle 43"/>
          <p:cNvSpPr>
            <a:spLocks noChangeArrowheads="1"/>
          </p:cNvSpPr>
          <p:nvPr/>
        </p:nvSpPr>
        <p:spPr bwMode="auto">
          <a:xfrm>
            <a:off x="3524250" y="5141913"/>
            <a:ext cx="396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991276" name="Rectangle 44"/>
          <p:cNvSpPr>
            <a:spLocks noChangeArrowheads="1"/>
          </p:cNvSpPr>
          <p:nvPr/>
        </p:nvSpPr>
        <p:spPr bwMode="auto">
          <a:xfrm>
            <a:off x="4165600" y="5143500"/>
            <a:ext cx="396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991277" name="Line 45"/>
          <p:cNvSpPr>
            <a:spLocks noChangeShapeType="1"/>
          </p:cNvSpPr>
          <p:nvPr/>
        </p:nvSpPr>
        <p:spPr bwMode="auto">
          <a:xfrm>
            <a:off x="4022725" y="5172075"/>
            <a:ext cx="0" cy="468313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1278" name="Line 46"/>
          <p:cNvSpPr>
            <a:spLocks noChangeShapeType="1"/>
          </p:cNvSpPr>
          <p:nvPr/>
        </p:nvSpPr>
        <p:spPr bwMode="auto">
          <a:xfrm>
            <a:off x="4022725" y="5646738"/>
            <a:ext cx="1008063" cy="0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1279" name="Rectangle 47"/>
          <p:cNvSpPr>
            <a:spLocks noChangeArrowheads="1"/>
          </p:cNvSpPr>
          <p:nvPr/>
        </p:nvSpPr>
        <p:spPr bwMode="auto">
          <a:xfrm>
            <a:off x="4402138" y="5603875"/>
            <a:ext cx="396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39763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defTabSz="639763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defTabSz="639763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defTabSz="639763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defTabSz="639763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defTabSz="639763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defTabSz="639763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defTabSz="639763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defTabSz="639763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楷体_GB2312"/>
                <a:cs typeface="楷体_GB2312"/>
              </a:rPr>
              <a:t>0</a:t>
            </a:r>
          </a:p>
        </p:txBody>
      </p:sp>
      <p:sp>
        <p:nvSpPr>
          <p:cNvPr id="991281" name="Rectangle 4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127625" y="2319338"/>
            <a:ext cx="3981450" cy="436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6" rIns="91433" bIns="45716"/>
          <a:lstStyle>
            <a:lvl1pPr marL="344488" indent="-344488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 algn="ctr" eaLnBrk="1" hangingPunct="1">
              <a:spcBef>
                <a:spcPct val="10000"/>
              </a:spcBef>
              <a:buClrTx/>
              <a:buSzTx/>
              <a:buFont typeface="Monotype Sorts"/>
              <a:buNone/>
            </a:pPr>
            <a:r>
              <a:rPr lang="zh-CN" alt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楷体" panose="02010609060101010101" pitchFamily="49" charset="-122"/>
              </a:rPr>
              <a:t>余数</a:t>
            </a:r>
            <a:endParaRPr lang="zh-CN" altLang="en-US" sz="2800" dirty="0">
              <a:solidFill>
                <a:schemeClr val="bg1">
                  <a:lumMod val="85000"/>
                  <a:lumOff val="15000"/>
                </a:schemeClr>
              </a:solidFill>
              <a:latin typeface="楷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 typeface="Monotype Sorts"/>
              <a:buChar char=" "/>
            </a:pPr>
            <a:r>
              <a:rPr lang="en-US" altLang="zh-CN" sz="2800" dirty="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……    0   (B</a:t>
            </a:r>
            <a:r>
              <a:rPr lang="en-US" altLang="zh-CN" sz="2800" baseline="-25000" dirty="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0</a:t>
            </a:r>
            <a:r>
              <a:rPr lang="en-US" altLang="zh-CN" sz="2800" dirty="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10000"/>
              </a:spcBef>
              <a:buClrTx/>
              <a:buSzTx/>
              <a:buFont typeface="Monotype Sorts"/>
              <a:buChar char=" "/>
            </a:pPr>
            <a:r>
              <a:rPr lang="en-US" altLang="zh-CN" sz="2800" dirty="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……    1   (B</a:t>
            </a:r>
            <a:r>
              <a:rPr lang="en-US" altLang="zh-CN" sz="2800" baseline="-25000" dirty="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1</a:t>
            </a:r>
            <a:r>
              <a:rPr lang="en-US" altLang="zh-CN" sz="2800" dirty="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10000"/>
              </a:spcBef>
              <a:buClrTx/>
              <a:buSzTx/>
              <a:buFont typeface="Monotype Sorts"/>
              <a:buChar char=" "/>
            </a:pPr>
            <a:r>
              <a:rPr lang="en-US" altLang="zh-CN" sz="2800" dirty="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……    0   (B</a:t>
            </a:r>
            <a:r>
              <a:rPr lang="en-US" altLang="zh-CN" sz="2800" baseline="-25000" dirty="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2</a:t>
            </a:r>
            <a:r>
              <a:rPr lang="en-US" altLang="zh-CN" sz="2800" dirty="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10000"/>
              </a:spcBef>
              <a:buClrTx/>
              <a:buSzTx/>
              <a:buFont typeface="Monotype Sorts"/>
              <a:buChar char=" "/>
            </a:pPr>
            <a:r>
              <a:rPr lang="en-US" altLang="zh-CN" sz="2800" dirty="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……    0   (B</a:t>
            </a:r>
            <a:r>
              <a:rPr lang="en-US" altLang="zh-CN" sz="2800" baseline="-25000" dirty="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3</a:t>
            </a:r>
            <a:r>
              <a:rPr lang="en-US" altLang="zh-CN" sz="2800" dirty="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10000"/>
              </a:spcBef>
              <a:buClrTx/>
              <a:buSzTx/>
              <a:buFont typeface="Monotype Sorts"/>
              <a:buChar char=" "/>
            </a:pPr>
            <a:r>
              <a:rPr lang="en-US" altLang="zh-CN" sz="2800" dirty="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……    0   (B</a:t>
            </a:r>
            <a:r>
              <a:rPr lang="en-US" altLang="zh-CN" sz="2800" baseline="-25000" dirty="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4</a:t>
            </a:r>
            <a:r>
              <a:rPr lang="en-US" altLang="zh-CN" sz="2800" dirty="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10000"/>
              </a:spcBef>
              <a:buClrTx/>
              <a:buSzTx/>
              <a:buFont typeface="Monotype Sorts"/>
              <a:buChar char=" "/>
            </a:pPr>
            <a:r>
              <a:rPr lang="en-US" altLang="zh-CN" sz="2800" dirty="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……    0   (B</a:t>
            </a:r>
            <a:r>
              <a:rPr lang="en-US" altLang="zh-CN" sz="2800" baseline="-25000" dirty="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5</a:t>
            </a:r>
            <a:r>
              <a:rPr lang="en-US" altLang="zh-CN" sz="2800" dirty="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10000"/>
              </a:spcBef>
              <a:buClrTx/>
              <a:buSzTx/>
              <a:buFont typeface="Monotype Sorts"/>
              <a:buChar char=" "/>
            </a:pPr>
            <a:r>
              <a:rPr lang="en-US" altLang="zh-CN" sz="2800" dirty="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……    1   (B</a:t>
            </a:r>
            <a:r>
              <a:rPr lang="en-US" altLang="zh-CN" sz="2800" baseline="-25000" dirty="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6</a:t>
            </a:r>
            <a:r>
              <a:rPr lang="en-US" altLang="zh-CN" sz="2800" dirty="0">
                <a:solidFill>
                  <a:schemeClr val="bg1">
                    <a:lumMod val="85000"/>
                    <a:lumOff val="15000"/>
                  </a:schemeClr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5030787" y="421811"/>
            <a:ext cx="3645669" cy="1134981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  <a:ln w="28575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 wrap="square" lIns="64008" tIns="32004" rIns="64008" bIns="32004">
            <a:spAutoFit/>
          </a:bodyPr>
          <a:lstStyle/>
          <a:p>
            <a:pPr algn="ctr" defTabSz="639763" eaLnBrk="0" hangingPunct="0">
              <a:spcBef>
                <a:spcPct val="40000"/>
              </a:spcBef>
              <a:defRPr/>
            </a:pP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整数除以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，倒取余数 </a:t>
            </a:r>
          </a:p>
          <a:p>
            <a:pPr algn="ctr" defTabSz="639763" eaLnBrk="0" hangingPunct="0">
              <a:spcBef>
                <a:spcPct val="4000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小数乘以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，正取整数</a:t>
            </a:r>
          </a:p>
        </p:txBody>
      </p:sp>
      <p:sp>
        <p:nvSpPr>
          <p:cNvPr id="44" name="Oval 12"/>
          <p:cNvSpPr>
            <a:spLocks noChangeArrowheads="1"/>
          </p:cNvSpPr>
          <p:nvPr/>
        </p:nvSpPr>
        <p:spPr bwMode="auto">
          <a:xfrm>
            <a:off x="611188" y="1412776"/>
            <a:ext cx="976312" cy="647700"/>
          </a:xfrm>
          <a:prstGeom prst="ellipse">
            <a:avLst/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85907" tIns="44671" rIns="85907" bIns="44671" anchor="ctr"/>
          <a:lstStyle/>
          <a:p>
            <a:pPr algn="ctr" defTabSz="873125"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51C909-63F6-9E6A-9658-E634A0A1F475}"/>
              </a:ext>
            </a:extLst>
          </p:cNvPr>
          <p:cNvSpPr txBox="1"/>
          <p:nvPr/>
        </p:nvSpPr>
        <p:spPr>
          <a:xfrm>
            <a:off x="7176045" y="4554"/>
            <a:ext cx="12843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知识复习</a:t>
            </a:r>
          </a:p>
        </p:txBody>
      </p:sp>
    </p:spTree>
    <p:extLst>
      <p:ext uri="{BB962C8B-B14F-4D97-AF65-F5344CB8AC3E}">
        <p14:creationId xmlns:p14="http://schemas.microsoft.com/office/powerpoint/2010/main" val="40430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1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9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9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9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91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9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9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9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9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91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9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9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9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9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91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9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9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9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9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91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99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9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9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9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912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9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99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99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99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912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9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9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99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99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912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99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47" grpId="0"/>
      <p:bldP spid="991249" grpId="0"/>
      <p:bldP spid="991250" grpId="0"/>
      <p:bldP spid="991254" grpId="0"/>
      <p:bldP spid="991255" grpId="0"/>
      <p:bldP spid="991259" grpId="0"/>
      <p:bldP spid="991260" grpId="0"/>
      <p:bldP spid="991263" grpId="0"/>
      <p:bldP spid="991264" grpId="0"/>
      <p:bldP spid="991267" grpId="0"/>
      <p:bldP spid="991268" grpId="0"/>
      <p:bldP spid="991271" grpId="0"/>
      <p:bldP spid="991272" grpId="0"/>
      <p:bldP spid="991275" grpId="0"/>
      <p:bldP spid="991276" grpId="0"/>
      <p:bldP spid="991279" grpId="0"/>
      <p:bldP spid="991281" grpId="0" build="p" autoUpdateAnimBg="0"/>
      <p:bldP spid="44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接口模板.potx" id="{86E76CEF-005D-4699-8AA2-E86DD225154E}" vid="{4D2EF253-E802-4C82-BEC6-2C8915C227E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44373</TotalTime>
  <Words>4012</Words>
  <Application>Microsoft Office PowerPoint</Application>
  <PresentationFormat>全屏显示(4:3)</PresentationFormat>
  <Paragraphs>1209</Paragraphs>
  <Slides>56</Slides>
  <Notes>16</Notes>
  <HiddenSlides>20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7" baseType="lpstr">
      <vt:lpstr>Helvetica Neue</vt:lpstr>
      <vt:lpstr>Monotype Sorts</vt:lpstr>
      <vt:lpstr>等线</vt:lpstr>
      <vt:lpstr>黑体</vt:lpstr>
      <vt:lpstr>华文新魏</vt:lpstr>
      <vt:lpstr>楷体</vt:lpstr>
      <vt:lpstr>楷体_GB2312</vt:lpstr>
      <vt:lpstr>宋体</vt:lpstr>
      <vt:lpstr>微软雅黑</vt:lpstr>
      <vt:lpstr>Arial</vt:lpstr>
      <vt:lpstr>Arial</vt:lpstr>
      <vt:lpstr>Cambria Math</vt:lpstr>
      <vt:lpstr>Courier New</vt:lpstr>
      <vt:lpstr>Helvetica</vt:lpstr>
      <vt:lpstr>Tahoma</vt:lpstr>
      <vt:lpstr>Times New Roman</vt:lpstr>
      <vt:lpstr>Tw Cen MT</vt:lpstr>
      <vt:lpstr>Wingdings</vt:lpstr>
      <vt:lpstr>Wingdings 3</vt:lpstr>
      <vt:lpstr>电路</vt:lpstr>
      <vt:lpstr>Equation</vt:lpstr>
      <vt:lpstr>第二章 运算方法和运算器 </vt:lpstr>
      <vt:lpstr>数制及转换</vt:lpstr>
      <vt:lpstr>常用数制及相互转换方法</vt:lpstr>
      <vt:lpstr>数制的标识</vt:lpstr>
      <vt:lpstr>进制转换方法</vt:lpstr>
      <vt:lpstr>二进制，十进制，十六进制关系表</vt:lpstr>
      <vt:lpstr>R进制  10进制</vt:lpstr>
      <vt:lpstr>R进制  10进制</vt:lpstr>
      <vt:lpstr>10进制  r进制</vt:lpstr>
      <vt:lpstr>10进制  R进制</vt:lpstr>
      <vt:lpstr>2进制  8进制</vt:lpstr>
      <vt:lpstr>2进制  16进制</vt:lpstr>
      <vt:lpstr>进制转换的简单运算方法</vt:lpstr>
      <vt:lpstr>记住几个常用的 2n 的数</vt:lpstr>
      <vt:lpstr>记住几个常用的 2n-1 的数</vt:lpstr>
      <vt:lpstr>几个简化运算的例子</vt:lpstr>
      <vt:lpstr>几个简化运算的例子</vt:lpstr>
      <vt:lpstr>2.1 数据与文字的表示方法</vt:lpstr>
      <vt:lpstr>数据格式的分类</vt:lpstr>
      <vt:lpstr>编码</vt:lpstr>
      <vt:lpstr>二进制的前世今生</vt:lpstr>
      <vt:lpstr>八卦——最早提出的二进制思想</vt:lpstr>
      <vt:lpstr>莱布尼兹系统的提出了二进制</vt:lpstr>
      <vt:lpstr>数据格式</vt:lpstr>
      <vt:lpstr>计算机中使用的计量单位</vt:lpstr>
      <vt:lpstr>我国传统文化中的数量单位</vt:lpstr>
      <vt:lpstr>计算机常用的数值数据表示格式</vt:lpstr>
      <vt:lpstr>定点数的表示方法</vt:lpstr>
      <vt:lpstr>表示规则</vt:lpstr>
      <vt:lpstr>寄存器中如何表示数据？</vt:lpstr>
      <vt:lpstr>带符号定点纯小数</vt:lpstr>
      <vt:lpstr>纯整数的表示范围(n+1位)</vt:lpstr>
      <vt:lpstr>带符号定点纯整数</vt:lpstr>
      <vt:lpstr>例2.1 字长8位带符号的表示</vt:lpstr>
      <vt:lpstr>如何理解定点表示方法</vt:lpstr>
      <vt:lpstr>浮点数的表示方法</vt:lpstr>
      <vt:lpstr>PowerPoint 演示文稿</vt:lpstr>
      <vt:lpstr>R进制数的浮点表示</vt:lpstr>
      <vt:lpstr>          的表示方式很多，计算机中究竟采用哪种数据形式？</vt:lpstr>
      <vt:lpstr>IEEE754标准</vt:lpstr>
      <vt:lpstr>IEEE754标准——规格化</vt:lpstr>
      <vt:lpstr>IEEE754标准——32位单精度浮点数</vt:lpstr>
      <vt:lpstr>IEEE754标准——64位双精度浮点数</vt:lpstr>
      <vt:lpstr>例2.1 若浮点数x的754标准存储格式为(41360000)16，求其浮点数的十进制数值</vt:lpstr>
      <vt:lpstr>例2.2 将数(20.59375)10用单精度表示</vt:lpstr>
      <vt:lpstr>IEEE754标准——32位浮点数区间</vt:lpstr>
      <vt:lpstr>IEEE754单精度在线转换</vt:lpstr>
      <vt:lpstr>十进制数串的表示方法</vt:lpstr>
      <vt:lpstr>十进制数串在计算机内的表示</vt:lpstr>
      <vt:lpstr>二—十进制编码（BCD码）原理</vt:lpstr>
      <vt:lpstr>二－十进制无权码 </vt:lpstr>
      <vt:lpstr>十进制数7456的BCD码表示</vt:lpstr>
      <vt:lpstr>数的机器码表示</vt:lpstr>
      <vt:lpstr>  机器数</vt:lpstr>
      <vt:lpstr>   真值</vt:lpstr>
      <vt:lpstr> 带符号数在计算机内部的表示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8086的指令系统 </dc:title>
  <dc:creator>hpeng</dc:creator>
  <cp:lastModifiedBy>Zag Y</cp:lastModifiedBy>
  <cp:revision>1097</cp:revision>
  <dcterms:created xsi:type="dcterms:W3CDTF">2005-06-26T12:14:54Z</dcterms:created>
  <dcterms:modified xsi:type="dcterms:W3CDTF">2023-09-07T12:19:45Z</dcterms:modified>
</cp:coreProperties>
</file>