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3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4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50"/>
  </p:notesMasterIdLst>
  <p:sldIdLst>
    <p:sldId id="257" r:id="rId2"/>
    <p:sldId id="258" r:id="rId3"/>
    <p:sldId id="446" r:id="rId4"/>
    <p:sldId id="386" r:id="rId5"/>
    <p:sldId id="418" r:id="rId6"/>
    <p:sldId id="424" r:id="rId7"/>
    <p:sldId id="433" r:id="rId8"/>
    <p:sldId id="303" r:id="rId9"/>
    <p:sldId id="330" r:id="rId10"/>
    <p:sldId id="447" r:id="rId11"/>
    <p:sldId id="457" r:id="rId12"/>
    <p:sldId id="459" r:id="rId13"/>
    <p:sldId id="331" r:id="rId14"/>
    <p:sldId id="461" r:id="rId15"/>
    <p:sldId id="460" r:id="rId16"/>
    <p:sldId id="417" r:id="rId17"/>
    <p:sldId id="434" r:id="rId18"/>
    <p:sldId id="289" r:id="rId19"/>
    <p:sldId id="464" r:id="rId20"/>
    <p:sldId id="452" r:id="rId21"/>
    <p:sldId id="462" r:id="rId22"/>
    <p:sldId id="435" r:id="rId23"/>
    <p:sldId id="463" r:id="rId24"/>
    <p:sldId id="465" r:id="rId25"/>
    <p:sldId id="466" r:id="rId26"/>
    <p:sldId id="468" r:id="rId27"/>
    <p:sldId id="469" r:id="rId28"/>
    <p:sldId id="470" r:id="rId29"/>
    <p:sldId id="471" r:id="rId30"/>
    <p:sldId id="472" r:id="rId31"/>
    <p:sldId id="473" r:id="rId32"/>
    <p:sldId id="436" r:id="rId33"/>
    <p:sldId id="474" r:id="rId34"/>
    <p:sldId id="475" r:id="rId35"/>
    <p:sldId id="476" r:id="rId36"/>
    <p:sldId id="477" r:id="rId37"/>
    <p:sldId id="478" r:id="rId38"/>
    <p:sldId id="412" r:id="rId39"/>
    <p:sldId id="479" r:id="rId40"/>
    <p:sldId id="352" r:id="rId41"/>
    <p:sldId id="415" r:id="rId42"/>
    <p:sldId id="354" r:id="rId43"/>
    <p:sldId id="355" r:id="rId44"/>
    <p:sldId id="480" r:id="rId45"/>
    <p:sldId id="385" r:id="rId46"/>
    <p:sldId id="481" r:id="rId47"/>
    <p:sldId id="482" r:id="rId48"/>
    <p:sldId id="483" r:id="rId4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Hong" initials="WH" lastIdx="1" clrIdx="0">
    <p:extLst>
      <p:ext uri="{19B8F6BF-5375-455C-9EA6-DF929625EA0E}">
        <p15:presenceInfo xmlns:p15="http://schemas.microsoft.com/office/powerpoint/2012/main" userId="41cdf2cc30cb15c4" providerId="Windows Live"/>
      </p:ext>
    </p:extLst>
  </p:cmAuthor>
  <p:cmAuthor id="2" name="webuser" initials="webuser" lastIdx="1" clrIdx="1">
    <p:extLst>
      <p:ext uri="{19B8F6BF-5375-455C-9EA6-DF929625EA0E}">
        <p15:presenceInfo xmlns:p15="http://schemas.microsoft.com/office/powerpoint/2012/main" userId="web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8506"/>
    <a:srgbClr val="387BAB"/>
    <a:srgbClr val="BFBFBF"/>
    <a:srgbClr val="EDF5F1"/>
    <a:srgbClr val="8AC4A7"/>
    <a:srgbClr val="77C7C4"/>
    <a:srgbClr val="DAEAE1"/>
    <a:srgbClr val="EAEDF0"/>
    <a:srgbClr val="63A0CC"/>
    <a:srgbClr val="F577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4" autoAdjust="0"/>
    <p:restoredTop sz="88436" autoAdjust="0"/>
  </p:normalViewPr>
  <p:slideViewPr>
    <p:cSldViewPr>
      <p:cViewPr varScale="1">
        <p:scale>
          <a:sx n="102" d="100"/>
          <a:sy n="102" d="100"/>
        </p:scale>
        <p:origin x="181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7A52CD-5F74-486E-85EE-66B6D21F4EB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3992EBE-307B-49F6-9E69-6FAEC8B61F5B}">
      <dgm:prSet phldrT="[文本]"/>
      <dgm:spPr/>
      <dgm:t>
        <a:bodyPr/>
        <a:lstStyle/>
        <a:p>
          <a:r>
            <a:rPr lang="en-US" altLang="zh-C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5.1 CPU</a:t>
          </a:r>
          <a:r>
            <a: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功能和组成</a:t>
          </a:r>
          <a:endParaRPr lang="zh-CN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2C912F-76FD-45DF-941E-1137D1CAA52F}" type="parTrans" cxnId="{F095F7DA-A8A5-4CB1-BEED-B02C9598A755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EC29FA-4BAB-4144-8FEF-4177D8A05ACE}" type="sibTrans" cxnId="{F095F7DA-A8A5-4CB1-BEED-B02C9598A755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48A1A2-6A12-4641-809C-05D79860F472}">
      <dgm:prSet/>
      <dgm:spPr/>
      <dgm:t>
        <a:bodyPr/>
        <a:lstStyle/>
        <a:p>
          <a:r>
            <a:rPr lang="en-US" altLang="zh-C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5.2 </a:t>
          </a:r>
          <a:r>
            <a: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指令周期</a:t>
          </a:r>
          <a:endParaRPr lang="zh-CN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772BD0C4-493E-4DF7-9EFD-632B8E9A5222}" type="parTrans" cxnId="{9F702F92-217A-4FE9-BFF5-23A61D750892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A0068C-58B2-49C8-B3CA-510D52C3CCB2}" type="sibTrans" cxnId="{9F702F92-217A-4FE9-BFF5-23A61D750892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CA3C3B-8C20-43AC-8E57-742286DFF77B}">
      <dgm:prSet/>
      <dgm:spPr/>
      <dgm:t>
        <a:bodyPr/>
        <a:lstStyle/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5.3 </a:t>
          </a:r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时序产生器和控制方式</a:t>
          </a:r>
        </a:p>
      </dgm:t>
    </dgm:pt>
    <dgm:pt modelId="{961B96BC-EED8-44D1-A95F-E3D586B4F626}" type="parTrans" cxnId="{403A61AA-123B-4504-A2E1-8104F94D90A0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973353-7451-481F-A8DE-5B91F753E0CA}" type="sibTrans" cxnId="{403A61AA-123B-4504-A2E1-8104F94D90A0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C2721B-AA5F-443B-916F-A07A0043291A}">
      <dgm:prSet/>
      <dgm:spPr/>
      <dgm:t>
        <a:bodyPr/>
        <a:lstStyle/>
        <a:p>
          <a:r>
            <a:rPr lang="en-US" altLang="zh-C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5.4 </a:t>
          </a:r>
          <a:r>
            <a: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微程序控制器</a:t>
          </a:r>
          <a:endParaRPr lang="zh-CN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FBC63B9F-2379-4B80-853B-333452C3E108}" type="parTrans" cxnId="{233CBE24-D04E-4A91-9DDD-D71834BFEF1A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801816-7279-4A03-A03C-76C9DCC7E1F8}" type="sibTrans" cxnId="{233CBE24-D04E-4A91-9DDD-D71834BFEF1A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0E182C-C4F0-40CE-8B31-F73795192160}">
      <dgm:prSet/>
      <dgm:spPr/>
      <dgm:t>
        <a:bodyPr/>
        <a:lstStyle/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5.5 </a:t>
          </a:r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硬布线控制器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7CEED14B-AC42-447E-B019-B721DBDA793F}" type="parTrans" cxnId="{56ED5529-5DAF-4407-A6A3-DCB16EE48D62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C24861-623B-4D63-A5B9-F3C089BFA4CE}" type="sibTrans" cxnId="{56ED5529-5DAF-4407-A6A3-DCB16EE48D62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AB7BDE-75CE-4647-A3A8-F9D8FF33A199}">
      <dgm:prSet/>
      <dgm:spPr/>
      <dgm:t>
        <a:bodyPr/>
        <a:lstStyle/>
        <a:p>
          <a:r>
            <a: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5.6 </a:t>
          </a:r>
          <a:r>
            <a: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流水</a:t>
          </a:r>
          <a:r>
            <a: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CPU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AAEF8B63-16CE-4B7B-B90E-7F3B761EECD0}" type="parTrans" cxnId="{415174AE-0614-4EF0-8632-81DDDD4CB1DF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CC734A-0C6A-450F-AE24-D94A0B63D303}" type="sibTrans" cxnId="{415174AE-0614-4EF0-8632-81DDDD4CB1DF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510331-86F4-48C4-A3AD-F0ADED3BD4E1}">
      <dgm:prSet/>
      <dgm:spPr/>
      <dgm:t>
        <a:bodyPr/>
        <a:lstStyle/>
        <a:p>
          <a:r>
            <a: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5.7 RISC</a:t>
          </a:r>
          <a:r>
            <a: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 </a:t>
          </a:r>
          <a:r>
            <a: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CPU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E4E27AF7-C44D-44C5-8596-D52C6C63ABD4}" type="parTrans" cxnId="{25CC1950-A31C-42BA-8248-B4EED27E2B4B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420393-C8C2-4178-9F10-9FC1B9195E00}" type="sibTrans" cxnId="{25CC1950-A31C-42BA-8248-B4EED27E2B4B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7DDB96-DFFC-467E-8CE3-9C71CFAE419F}" type="pres">
      <dgm:prSet presAssocID="{7A7A52CD-5F74-486E-85EE-66B6D21F4EBA}" presName="linear" presStyleCnt="0">
        <dgm:presLayoutVars>
          <dgm:animLvl val="lvl"/>
          <dgm:resizeHandles val="exact"/>
        </dgm:presLayoutVars>
      </dgm:prSet>
      <dgm:spPr/>
    </dgm:pt>
    <dgm:pt modelId="{5B344BB5-3EF2-4E7C-B563-32696A3B8834}" type="pres">
      <dgm:prSet presAssocID="{23992EBE-307B-49F6-9E69-6FAEC8B61F5B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64864FEA-D218-43BC-814F-3C634E727516}" type="pres">
      <dgm:prSet presAssocID="{A6EC29FA-4BAB-4144-8FEF-4177D8A05ACE}" presName="spacer" presStyleCnt="0"/>
      <dgm:spPr/>
    </dgm:pt>
    <dgm:pt modelId="{AC7C35D5-3D5D-4E97-B4BC-139746ED3850}" type="pres">
      <dgm:prSet presAssocID="{FB48A1A2-6A12-4641-809C-05D79860F472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7DB90C9-8F69-4E91-AB62-F7752F64EB81}" type="pres">
      <dgm:prSet presAssocID="{FCA0068C-58B2-49C8-B3CA-510D52C3CCB2}" presName="spacer" presStyleCnt="0"/>
      <dgm:spPr/>
    </dgm:pt>
    <dgm:pt modelId="{3467D2AA-8966-4B9F-9671-5D39352E2907}" type="pres">
      <dgm:prSet presAssocID="{06CA3C3B-8C20-43AC-8E57-742286DFF77B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1FC86607-2AF9-432A-BD23-886656D416E9}" type="pres">
      <dgm:prSet presAssocID="{82973353-7451-481F-A8DE-5B91F753E0CA}" presName="spacer" presStyleCnt="0"/>
      <dgm:spPr/>
    </dgm:pt>
    <dgm:pt modelId="{6D4D4FA5-E737-488D-84E9-DE0CA83505F2}" type="pres">
      <dgm:prSet presAssocID="{CAC2721B-AA5F-443B-916F-A07A0043291A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DC15211A-9F30-437C-9BAB-A0876FE9D6A4}" type="pres">
      <dgm:prSet presAssocID="{45801816-7279-4A03-A03C-76C9DCC7E1F8}" presName="spacer" presStyleCnt="0"/>
      <dgm:spPr/>
    </dgm:pt>
    <dgm:pt modelId="{BBA0D119-2844-40CD-905A-CB0B6CBB6B05}" type="pres">
      <dgm:prSet presAssocID="{D70E182C-C4F0-40CE-8B31-F73795192160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E358092A-342B-4529-9815-1F0AE5B36549}" type="pres">
      <dgm:prSet presAssocID="{6BC24861-623B-4D63-A5B9-F3C089BFA4CE}" presName="spacer" presStyleCnt="0"/>
      <dgm:spPr/>
    </dgm:pt>
    <dgm:pt modelId="{7EBAFCAA-D280-4F13-B304-F9BB02392470}" type="pres">
      <dgm:prSet presAssocID="{D0AB7BDE-75CE-4647-A3A8-F9D8FF33A199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CF19AD4-6692-4A34-8077-84D2660AB261}" type="pres">
      <dgm:prSet presAssocID="{3CCC734A-0C6A-450F-AE24-D94A0B63D303}" presName="spacer" presStyleCnt="0"/>
      <dgm:spPr/>
    </dgm:pt>
    <dgm:pt modelId="{31B3BBB6-C9AA-4A05-BDC4-92348BE5DBA0}" type="pres">
      <dgm:prSet presAssocID="{C4510331-86F4-48C4-A3AD-F0ADED3BD4E1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41AE910A-A1DC-4F0A-A710-BACEE496CFC1}" type="presOf" srcId="{06CA3C3B-8C20-43AC-8E57-742286DFF77B}" destId="{3467D2AA-8966-4B9F-9671-5D39352E2907}" srcOrd="0" destOrd="0" presId="urn:microsoft.com/office/officeart/2005/8/layout/vList2"/>
    <dgm:cxn modelId="{233CBE24-D04E-4A91-9DDD-D71834BFEF1A}" srcId="{7A7A52CD-5F74-486E-85EE-66B6D21F4EBA}" destId="{CAC2721B-AA5F-443B-916F-A07A0043291A}" srcOrd="3" destOrd="0" parTransId="{FBC63B9F-2379-4B80-853B-333452C3E108}" sibTransId="{45801816-7279-4A03-A03C-76C9DCC7E1F8}"/>
    <dgm:cxn modelId="{56ED5529-5DAF-4407-A6A3-DCB16EE48D62}" srcId="{7A7A52CD-5F74-486E-85EE-66B6D21F4EBA}" destId="{D70E182C-C4F0-40CE-8B31-F73795192160}" srcOrd="4" destOrd="0" parTransId="{7CEED14B-AC42-447E-B019-B721DBDA793F}" sibTransId="{6BC24861-623B-4D63-A5B9-F3C089BFA4CE}"/>
    <dgm:cxn modelId="{F43B8860-C6D8-417E-A0A1-952EEE065944}" type="presOf" srcId="{D0AB7BDE-75CE-4647-A3A8-F9D8FF33A199}" destId="{7EBAFCAA-D280-4F13-B304-F9BB02392470}" srcOrd="0" destOrd="0" presId="urn:microsoft.com/office/officeart/2005/8/layout/vList2"/>
    <dgm:cxn modelId="{25CC1950-A31C-42BA-8248-B4EED27E2B4B}" srcId="{7A7A52CD-5F74-486E-85EE-66B6D21F4EBA}" destId="{C4510331-86F4-48C4-A3AD-F0ADED3BD4E1}" srcOrd="6" destOrd="0" parTransId="{E4E27AF7-C44D-44C5-8596-D52C6C63ABD4}" sibTransId="{A1420393-C8C2-4178-9F10-9FC1B9195E00}"/>
    <dgm:cxn modelId="{A9BFFE74-88CF-41BB-A10F-5C669ACD7433}" type="presOf" srcId="{D70E182C-C4F0-40CE-8B31-F73795192160}" destId="{BBA0D119-2844-40CD-905A-CB0B6CBB6B05}" srcOrd="0" destOrd="0" presId="urn:microsoft.com/office/officeart/2005/8/layout/vList2"/>
    <dgm:cxn modelId="{346D607F-4CE2-47CE-952E-3AF5FC6CEC08}" type="presOf" srcId="{C4510331-86F4-48C4-A3AD-F0ADED3BD4E1}" destId="{31B3BBB6-C9AA-4A05-BDC4-92348BE5DBA0}" srcOrd="0" destOrd="0" presId="urn:microsoft.com/office/officeart/2005/8/layout/vList2"/>
    <dgm:cxn modelId="{9F702F92-217A-4FE9-BFF5-23A61D750892}" srcId="{7A7A52CD-5F74-486E-85EE-66B6D21F4EBA}" destId="{FB48A1A2-6A12-4641-809C-05D79860F472}" srcOrd="1" destOrd="0" parTransId="{772BD0C4-493E-4DF7-9EFD-632B8E9A5222}" sibTransId="{FCA0068C-58B2-49C8-B3CA-510D52C3CCB2}"/>
    <dgm:cxn modelId="{87BCDA99-C283-4B4B-801A-CD2F40A116DD}" type="presOf" srcId="{23992EBE-307B-49F6-9E69-6FAEC8B61F5B}" destId="{5B344BB5-3EF2-4E7C-B563-32696A3B8834}" srcOrd="0" destOrd="0" presId="urn:microsoft.com/office/officeart/2005/8/layout/vList2"/>
    <dgm:cxn modelId="{8D02949D-C7BC-4EA0-BFFE-ED391A1DA36C}" type="presOf" srcId="{7A7A52CD-5F74-486E-85EE-66B6D21F4EBA}" destId="{F07DDB96-DFFC-467E-8CE3-9C71CFAE419F}" srcOrd="0" destOrd="0" presId="urn:microsoft.com/office/officeart/2005/8/layout/vList2"/>
    <dgm:cxn modelId="{403A61AA-123B-4504-A2E1-8104F94D90A0}" srcId="{7A7A52CD-5F74-486E-85EE-66B6D21F4EBA}" destId="{06CA3C3B-8C20-43AC-8E57-742286DFF77B}" srcOrd="2" destOrd="0" parTransId="{961B96BC-EED8-44D1-A95F-E3D586B4F626}" sibTransId="{82973353-7451-481F-A8DE-5B91F753E0CA}"/>
    <dgm:cxn modelId="{415174AE-0614-4EF0-8632-81DDDD4CB1DF}" srcId="{7A7A52CD-5F74-486E-85EE-66B6D21F4EBA}" destId="{D0AB7BDE-75CE-4647-A3A8-F9D8FF33A199}" srcOrd="5" destOrd="0" parTransId="{AAEF8B63-16CE-4B7B-B90E-7F3B761EECD0}" sibTransId="{3CCC734A-0C6A-450F-AE24-D94A0B63D303}"/>
    <dgm:cxn modelId="{41A841BC-CF86-4BBC-BF1B-6BD37421B146}" type="presOf" srcId="{FB48A1A2-6A12-4641-809C-05D79860F472}" destId="{AC7C35D5-3D5D-4E97-B4BC-139746ED3850}" srcOrd="0" destOrd="0" presId="urn:microsoft.com/office/officeart/2005/8/layout/vList2"/>
    <dgm:cxn modelId="{F095F7DA-A8A5-4CB1-BEED-B02C9598A755}" srcId="{7A7A52CD-5F74-486E-85EE-66B6D21F4EBA}" destId="{23992EBE-307B-49F6-9E69-6FAEC8B61F5B}" srcOrd="0" destOrd="0" parTransId="{0E2C912F-76FD-45DF-941E-1137D1CAA52F}" sibTransId="{A6EC29FA-4BAB-4144-8FEF-4177D8A05ACE}"/>
    <dgm:cxn modelId="{DCAC63DB-7514-4818-A9C6-14110F600210}" type="presOf" srcId="{CAC2721B-AA5F-443B-916F-A07A0043291A}" destId="{6D4D4FA5-E737-488D-84E9-DE0CA83505F2}" srcOrd="0" destOrd="0" presId="urn:microsoft.com/office/officeart/2005/8/layout/vList2"/>
    <dgm:cxn modelId="{0D920C27-7D4F-4E1C-B276-A221F1FE9FD5}" type="presParOf" srcId="{F07DDB96-DFFC-467E-8CE3-9C71CFAE419F}" destId="{5B344BB5-3EF2-4E7C-B563-32696A3B8834}" srcOrd="0" destOrd="0" presId="urn:microsoft.com/office/officeart/2005/8/layout/vList2"/>
    <dgm:cxn modelId="{D937A00E-B63F-4E7C-A956-581C9D01085B}" type="presParOf" srcId="{F07DDB96-DFFC-467E-8CE3-9C71CFAE419F}" destId="{64864FEA-D218-43BC-814F-3C634E727516}" srcOrd="1" destOrd="0" presId="urn:microsoft.com/office/officeart/2005/8/layout/vList2"/>
    <dgm:cxn modelId="{858636E4-B154-47F5-AF4F-278F6119DFC4}" type="presParOf" srcId="{F07DDB96-DFFC-467E-8CE3-9C71CFAE419F}" destId="{AC7C35D5-3D5D-4E97-B4BC-139746ED3850}" srcOrd="2" destOrd="0" presId="urn:microsoft.com/office/officeart/2005/8/layout/vList2"/>
    <dgm:cxn modelId="{C84E9AB1-C729-4984-8D6C-4914EA50499B}" type="presParOf" srcId="{F07DDB96-DFFC-467E-8CE3-9C71CFAE419F}" destId="{07DB90C9-8F69-4E91-AB62-F7752F64EB81}" srcOrd="3" destOrd="0" presId="urn:microsoft.com/office/officeart/2005/8/layout/vList2"/>
    <dgm:cxn modelId="{DE73CDAE-D3AB-4921-970B-7C627A1B755C}" type="presParOf" srcId="{F07DDB96-DFFC-467E-8CE3-9C71CFAE419F}" destId="{3467D2AA-8966-4B9F-9671-5D39352E2907}" srcOrd="4" destOrd="0" presId="urn:microsoft.com/office/officeart/2005/8/layout/vList2"/>
    <dgm:cxn modelId="{C7C52446-FFDB-4840-8629-A0508080D215}" type="presParOf" srcId="{F07DDB96-DFFC-467E-8CE3-9C71CFAE419F}" destId="{1FC86607-2AF9-432A-BD23-886656D416E9}" srcOrd="5" destOrd="0" presId="urn:microsoft.com/office/officeart/2005/8/layout/vList2"/>
    <dgm:cxn modelId="{68CE4625-A65C-4102-BB0D-E6E5D5B10BAD}" type="presParOf" srcId="{F07DDB96-DFFC-467E-8CE3-9C71CFAE419F}" destId="{6D4D4FA5-E737-488D-84E9-DE0CA83505F2}" srcOrd="6" destOrd="0" presId="urn:microsoft.com/office/officeart/2005/8/layout/vList2"/>
    <dgm:cxn modelId="{C55BB48C-E680-4637-9C6E-EBA226BBE203}" type="presParOf" srcId="{F07DDB96-DFFC-467E-8CE3-9C71CFAE419F}" destId="{DC15211A-9F30-437C-9BAB-A0876FE9D6A4}" srcOrd="7" destOrd="0" presId="urn:microsoft.com/office/officeart/2005/8/layout/vList2"/>
    <dgm:cxn modelId="{E19121A0-A314-4BD9-BA86-CB030A7AFFF8}" type="presParOf" srcId="{F07DDB96-DFFC-467E-8CE3-9C71CFAE419F}" destId="{BBA0D119-2844-40CD-905A-CB0B6CBB6B05}" srcOrd="8" destOrd="0" presId="urn:microsoft.com/office/officeart/2005/8/layout/vList2"/>
    <dgm:cxn modelId="{C0AEBF90-0ABB-4FEA-BB38-B7463CDF5945}" type="presParOf" srcId="{F07DDB96-DFFC-467E-8CE3-9C71CFAE419F}" destId="{E358092A-342B-4529-9815-1F0AE5B36549}" srcOrd="9" destOrd="0" presId="urn:microsoft.com/office/officeart/2005/8/layout/vList2"/>
    <dgm:cxn modelId="{7E1CDE9A-15AC-4686-8011-8232FC208D20}" type="presParOf" srcId="{F07DDB96-DFFC-467E-8CE3-9C71CFAE419F}" destId="{7EBAFCAA-D280-4F13-B304-F9BB02392470}" srcOrd="10" destOrd="0" presId="urn:microsoft.com/office/officeart/2005/8/layout/vList2"/>
    <dgm:cxn modelId="{6D823C42-DD34-4E65-88D4-408D5A1BCD1E}" type="presParOf" srcId="{F07DDB96-DFFC-467E-8CE3-9C71CFAE419F}" destId="{0CF19AD4-6692-4A34-8077-84D2660AB261}" srcOrd="11" destOrd="0" presId="urn:microsoft.com/office/officeart/2005/8/layout/vList2"/>
    <dgm:cxn modelId="{B32CA1A2-5690-46E5-B9A0-674C1C1CD488}" type="presParOf" srcId="{F07DDB96-DFFC-467E-8CE3-9C71CFAE419F}" destId="{31B3BBB6-C9AA-4A05-BDC4-92348BE5DBA0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3B7F737-7C83-42E0-86FB-C75E7E9937AE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01B2EA9E-CA0D-4E65-8F0C-9700A719E58B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分析</a:t>
          </a:r>
        </a:p>
      </dgm:t>
    </dgm:pt>
    <dgm:pt modelId="{CED196FC-D4AB-429A-9BBD-8AE5EDAE1BAA}" type="parTrans" cxnId="{01ADAFCE-D7FF-4842-B4E1-5D0F80546301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F98B4818-C0CC-4AE0-919B-7328610CCB6C}" type="sibTrans" cxnId="{01ADAFCE-D7FF-4842-B4E1-5D0F80546301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81B631C7-846B-4922-8C5E-9020747DC3F0}">
      <dgm:prSet phldrT="[文本]" custT="1"/>
      <dgm:spPr/>
      <dgm:t>
        <a:bodyPr lIns="360000" rIns="360000"/>
        <a:lstStyle/>
        <a:p>
          <a:r>
            <a:rPr lang="zh-CN" altLang="en-US" sz="20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使用一次共享总线</a:t>
          </a:r>
          <a:r>
            <a:rPr lang="en-US" altLang="zh-CN" sz="20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DBUS</a:t>
          </a:r>
          <a:r>
            <a:rPr lang="zh-CN" altLang="en-US" sz="20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，需要</a:t>
          </a:r>
          <a:r>
            <a:rPr lang="en-US" altLang="zh-CN" sz="20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1</a:t>
          </a:r>
          <a:r>
            <a:rPr lang="zh-CN" altLang="en-US" sz="20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个</a:t>
          </a:r>
          <a:r>
            <a:rPr lang="en-US" altLang="zh-CN" sz="20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CPU</a:t>
          </a:r>
          <a:r>
            <a:rPr lang="zh-CN" altLang="en-US" sz="20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周期</a:t>
          </a:r>
          <a:endParaRPr lang="zh-CN" altLang="en-US" sz="20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F0B3E240-D087-4705-9B31-83479CC539DE}" type="parTrans" cxnId="{BD6A6507-E626-4F10-9167-8B69E70FF9C1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02CC93E8-4E98-4BBC-A310-98070CDFCD10}" type="sibTrans" cxnId="{BD6A6507-E626-4F10-9167-8B69E70FF9C1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06BB5D33-EB79-41AC-8518-7D296444885F}" type="pres">
      <dgm:prSet presAssocID="{23B7F737-7C83-42E0-86FB-C75E7E9937AE}" presName="linear" presStyleCnt="0">
        <dgm:presLayoutVars>
          <dgm:dir/>
          <dgm:animLvl val="lvl"/>
          <dgm:resizeHandles val="exact"/>
        </dgm:presLayoutVars>
      </dgm:prSet>
      <dgm:spPr/>
    </dgm:pt>
    <dgm:pt modelId="{3F7BC37C-2CED-41D1-B640-58401F972297}" type="pres">
      <dgm:prSet presAssocID="{01B2EA9E-CA0D-4E65-8F0C-9700A719E58B}" presName="parentLin" presStyleCnt="0"/>
      <dgm:spPr/>
    </dgm:pt>
    <dgm:pt modelId="{2556C28F-C3AF-4F11-A9AE-B95740FCBB18}" type="pres">
      <dgm:prSet presAssocID="{01B2EA9E-CA0D-4E65-8F0C-9700A719E58B}" presName="parentLeftMargin" presStyleLbl="node1" presStyleIdx="0" presStyleCnt="1"/>
      <dgm:spPr/>
    </dgm:pt>
    <dgm:pt modelId="{87C9302C-EA5C-482D-A253-154B176C12B3}" type="pres">
      <dgm:prSet presAssocID="{01B2EA9E-CA0D-4E65-8F0C-9700A719E58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4A336DE-1329-48DF-97CC-2ABB0AEE43D0}" type="pres">
      <dgm:prSet presAssocID="{01B2EA9E-CA0D-4E65-8F0C-9700A719E58B}" presName="negativeSpace" presStyleCnt="0"/>
      <dgm:spPr/>
    </dgm:pt>
    <dgm:pt modelId="{17B75726-6283-4C35-A359-A685CC390783}" type="pres">
      <dgm:prSet presAssocID="{01B2EA9E-CA0D-4E65-8F0C-9700A719E58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D6A6507-E626-4F10-9167-8B69E70FF9C1}" srcId="{01B2EA9E-CA0D-4E65-8F0C-9700A719E58B}" destId="{81B631C7-846B-4922-8C5E-9020747DC3F0}" srcOrd="0" destOrd="0" parTransId="{F0B3E240-D087-4705-9B31-83479CC539DE}" sibTransId="{02CC93E8-4E98-4BBC-A310-98070CDFCD10}"/>
    <dgm:cxn modelId="{4F579065-165F-4605-A1CA-51C51DCC2EFC}" type="presOf" srcId="{81B631C7-846B-4922-8C5E-9020747DC3F0}" destId="{17B75726-6283-4C35-A359-A685CC390783}" srcOrd="0" destOrd="0" presId="urn:microsoft.com/office/officeart/2005/8/layout/list1"/>
    <dgm:cxn modelId="{24505B52-EF02-4381-BE09-116049D18342}" type="presOf" srcId="{01B2EA9E-CA0D-4E65-8F0C-9700A719E58B}" destId="{2556C28F-C3AF-4F11-A9AE-B95740FCBB18}" srcOrd="0" destOrd="0" presId="urn:microsoft.com/office/officeart/2005/8/layout/list1"/>
    <dgm:cxn modelId="{B5A8EB9E-2DAD-453F-BF3C-ADD2E8257E5D}" type="presOf" srcId="{01B2EA9E-CA0D-4E65-8F0C-9700A719E58B}" destId="{87C9302C-EA5C-482D-A253-154B176C12B3}" srcOrd="1" destOrd="0" presId="urn:microsoft.com/office/officeart/2005/8/layout/list1"/>
    <dgm:cxn modelId="{01ADAFCE-D7FF-4842-B4E1-5D0F80546301}" srcId="{23B7F737-7C83-42E0-86FB-C75E7E9937AE}" destId="{01B2EA9E-CA0D-4E65-8F0C-9700A719E58B}" srcOrd="0" destOrd="0" parTransId="{CED196FC-D4AB-429A-9BBD-8AE5EDAE1BAA}" sibTransId="{F98B4818-C0CC-4AE0-919B-7328610CCB6C}"/>
    <dgm:cxn modelId="{C48D52D2-51AA-4F1A-AE90-80E117D7D401}" type="presOf" srcId="{23B7F737-7C83-42E0-86FB-C75E7E9937AE}" destId="{06BB5D33-EB79-41AC-8518-7D296444885F}" srcOrd="0" destOrd="0" presId="urn:microsoft.com/office/officeart/2005/8/layout/list1"/>
    <dgm:cxn modelId="{2BD5619B-A5BF-45DB-97A4-21C95165CF3B}" type="presParOf" srcId="{06BB5D33-EB79-41AC-8518-7D296444885F}" destId="{3F7BC37C-2CED-41D1-B640-58401F972297}" srcOrd="0" destOrd="0" presId="urn:microsoft.com/office/officeart/2005/8/layout/list1"/>
    <dgm:cxn modelId="{F2262D5F-9905-4233-B176-28953D3E216C}" type="presParOf" srcId="{3F7BC37C-2CED-41D1-B640-58401F972297}" destId="{2556C28F-C3AF-4F11-A9AE-B95740FCBB18}" srcOrd="0" destOrd="0" presId="urn:microsoft.com/office/officeart/2005/8/layout/list1"/>
    <dgm:cxn modelId="{9B167885-69BC-4D4F-A977-244C48F8F47C}" type="presParOf" srcId="{3F7BC37C-2CED-41D1-B640-58401F972297}" destId="{87C9302C-EA5C-482D-A253-154B176C12B3}" srcOrd="1" destOrd="0" presId="urn:microsoft.com/office/officeart/2005/8/layout/list1"/>
    <dgm:cxn modelId="{BB32FAEB-53D6-43A5-8488-4E5721ECC2B0}" type="presParOf" srcId="{06BB5D33-EB79-41AC-8518-7D296444885F}" destId="{54A336DE-1329-48DF-97CC-2ABB0AEE43D0}" srcOrd="1" destOrd="0" presId="urn:microsoft.com/office/officeart/2005/8/layout/list1"/>
    <dgm:cxn modelId="{C13F6C04-240D-4581-ACD9-09BF982C6415}" type="presParOf" srcId="{06BB5D33-EB79-41AC-8518-7D296444885F}" destId="{17B75726-6283-4C35-A359-A685CC39078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619D10F-0A07-4137-AB00-AD2DBAD6856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60440B7-39AD-4930-AB5B-190EF2F94971}">
      <dgm:prSet phldrT="[文本]" custT="1"/>
      <dgm:spPr/>
      <dgm:t>
        <a:bodyPr/>
        <a:lstStyle/>
        <a:p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取指阶段</a:t>
          </a:r>
          <a:endParaRPr lang="zh-CN" altLang="en-U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95DFCA9-8B67-4DC6-B749-B01FE6B22A8D}" type="parTrans" cxnId="{4EF8E453-E3DF-4992-AE60-7FDFF4102FBF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D4DA005-0DDF-4FD4-BD2A-D903618E502E}" type="sibTrans" cxnId="{4EF8E453-E3DF-4992-AE60-7FDFF4102FBF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B172888-5DB0-444B-B3D9-AABE8AC18AA7}">
      <dgm:prSet custT="1"/>
      <dgm:spPr/>
      <dgm:t>
        <a:bodyPr lIns="144000" rIns="144000"/>
        <a:lstStyle/>
        <a:p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同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MOV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指令相同</a:t>
          </a:r>
          <a:endParaRPr lang="en-US" altLang="zh-CN" sz="16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E7BDF102-F6DE-4D31-865A-64A50373E77A}" type="parTrans" cxnId="{E5BC0A0E-A465-4FB5-9D92-B6DD81684101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F2BE418-47DC-4C4C-8E2E-2CECC3158465}" type="sibTrans" cxnId="{E5BC0A0E-A465-4FB5-9D92-B6DD81684101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24412DF-E96C-43AA-A452-34E84CC18AE9}">
      <dgm:prSet custT="1"/>
      <dgm:spPr/>
      <dgm:t>
        <a:bodyPr/>
        <a:lstStyle/>
        <a:p>
          <a:r>
            <a:rPr lang="zh-CN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执行阶段</a:t>
          </a:r>
          <a:endParaRPr lang="en-US" altLang="zh-CN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F6AB6064-BE6F-47FA-A940-865538677907}" type="parTrans" cxnId="{7606D9CC-2FF1-4C77-B84D-6DDE941EA1D9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21C8714A-E84C-4145-BCDB-ADE866F724A4}" type="sibTrans" cxnId="{7606D9CC-2FF1-4C77-B84D-6DDE941EA1D9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92C6B4B-EA3B-4DD0-B604-3B1AE18116E7}">
      <dgm:prSet custT="1"/>
      <dgm:spPr/>
      <dgm:t>
        <a:bodyPr lIns="108000" rIns="72000"/>
        <a:lstStyle/>
        <a:p>
          <a:pPr marL="288000" indent="-288000">
            <a:buFont typeface="+mj-ea"/>
            <a:buAutoNum type="circleNumDbPlain"/>
          </a:pPr>
          <a:r>
            <a:rPr lang="en-US" altLang="zh-CN" sz="1600" b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b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打开</a:t>
          </a:r>
          <a:r>
            <a: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C3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IR </a:t>
          </a:r>
          <a:r>
            <a:rPr lang="zh-CN" altLang="en-US" sz="16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地址码</a:t>
          </a:r>
          <a:r>
            <a:rPr lang="en-US" altLang="zh-CN" sz="16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(6) 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DBUS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；</a:t>
          </a:r>
          <a:endParaRPr lang="en-US" altLang="zh-CN" sz="1600" b="1" dirty="0">
            <a:solidFill>
              <a:schemeClr val="accent2">
                <a:lumMod val="75000"/>
              </a:schemeClr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EAA0FEF9-41F4-4950-AFEC-A844EB121B87}" type="parTrans" cxnId="{BB8BE2E6-D2EB-4DA1-97A8-DF3192BFF5C4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827D229-EA0D-4F0B-8D8B-9960A217F5AA}" type="sibTrans" cxnId="{BB8BE2E6-D2EB-4DA1-97A8-DF3192BFF5C4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13109B8-175C-4290-94AF-F50C1DE7044A}">
      <dgm:prSet custT="1"/>
      <dgm:spPr/>
      <dgm:t>
        <a:bodyPr lIns="108000" rIns="72000"/>
        <a:lstStyle/>
        <a:p>
          <a:pPr marL="288000" indent="-288000">
            <a:buFont typeface="+mj-ea"/>
            <a:buAutoNum type="circleNumDbPlain"/>
          </a:pPr>
          <a:r>
            <a: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AR</a:t>
          </a:r>
          <a:r>
            <a:rPr lang="en-US" altLang="zh-CN" sz="1600" b="1" baseline="-25000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in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DBUS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(6) 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</a:t>
          </a:r>
          <a:r>
            <a: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AR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，数存进行地址译码</a:t>
          </a:r>
          <a:endParaRPr lang="zh-CN" altLang="en-US" sz="1600" b="0" dirty="0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6DC832EA-AEF3-4A49-963A-E296333783FA}" type="parTrans" cxnId="{DBB04C5C-33F6-4E9A-99CF-B223F5457C00}">
      <dgm:prSet/>
      <dgm:spPr/>
      <dgm:t>
        <a:bodyPr/>
        <a:lstStyle/>
        <a:p>
          <a:endParaRPr lang="zh-CN" altLang="en-US" sz="1600"/>
        </a:p>
      </dgm:t>
    </dgm:pt>
    <dgm:pt modelId="{5CCA1E53-AF63-4430-8EFA-2904B833720F}" type="sibTrans" cxnId="{DBB04C5C-33F6-4E9A-99CF-B223F5457C00}">
      <dgm:prSet/>
      <dgm:spPr/>
      <dgm:t>
        <a:bodyPr/>
        <a:lstStyle/>
        <a:p>
          <a:endParaRPr lang="zh-CN" altLang="en-US" sz="1600"/>
        </a:p>
      </dgm:t>
    </dgm:pt>
    <dgm:pt modelId="{1E21428E-9DA6-4EC0-9D1C-AB3B6DFCCBC5}">
      <dgm:prSet custT="1"/>
      <dgm:spPr/>
      <dgm:t>
        <a:bodyPr lIns="108000" rIns="72000"/>
        <a:lstStyle/>
        <a:p>
          <a:pPr marL="288000" indent="-288000">
            <a:buFont typeface="+mj-ea"/>
            <a:buAutoNum type="circleNumDbPlain"/>
          </a:pPr>
          <a:r>
            <a:rPr lang="en-US" altLang="zh-CN" sz="1600" b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b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dirty="0" err="1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DCache</a:t>
          </a:r>
          <a:r>
            <a:rPr lang="zh-CN" altLang="en-US" sz="1600" b="1" baseline="-25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读</a:t>
          </a:r>
          <a:r>
            <a:rPr lang="zh-CN" altLang="en-US" sz="1600" b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dirty="0" err="1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DCache</a:t>
          </a:r>
          <a:r>
            <a: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(6)=100</a:t>
          </a:r>
          <a:r>
            <a:rPr lang="zh-CN" altLang="en-US" sz="1600" b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1600" b="1" dirty="0" err="1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DCache</a:t>
          </a:r>
          <a:r>
            <a: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DBUS</a:t>
          </a:r>
          <a:endParaRPr lang="en-US" altLang="zh-CN" sz="16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D71583DC-C5AD-4C09-850D-CDE609253F98}" type="parTrans" cxnId="{8A22EA83-B6E8-49E3-9689-DBEFA751EB01}">
      <dgm:prSet/>
      <dgm:spPr/>
      <dgm:t>
        <a:bodyPr/>
        <a:lstStyle/>
        <a:p>
          <a:endParaRPr lang="zh-CN" altLang="en-US" sz="1600"/>
        </a:p>
      </dgm:t>
    </dgm:pt>
    <dgm:pt modelId="{80B2D620-5C63-4B86-A236-56849F9EB5AB}" type="sibTrans" cxnId="{8A22EA83-B6E8-49E3-9689-DBEFA751EB01}">
      <dgm:prSet/>
      <dgm:spPr/>
      <dgm:t>
        <a:bodyPr/>
        <a:lstStyle/>
        <a:p>
          <a:endParaRPr lang="zh-CN" altLang="en-US" sz="1600"/>
        </a:p>
      </dgm:t>
    </dgm:pt>
    <dgm:pt modelId="{B3B4363C-319E-4407-BAC6-5A8B38B7F759}">
      <dgm:prSet custT="1"/>
      <dgm:spPr/>
      <dgm:t>
        <a:bodyPr lIns="108000" rIns="72000"/>
        <a:lstStyle/>
        <a:p>
          <a:pPr marL="288000" indent="-288000">
            <a:buFont typeface="+mj-ea"/>
            <a:buAutoNum type="circleNumDbPlain"/>
          </a:pPr>
          <a:r>
            <a: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DR</a:t>
          </a:r>
          <a:r>
            <a:rPr lang="en-US" altLang="zh-CN" sz="1600" b="1" baseline="-25000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in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DBUS(100) 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</a:t>
          </a:r>
          <a:r>
            <a: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DR</a:t>
          </a:r>
          <a:endParaRPr lang="zh-CN" altLang="en-US" sz="16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A4C5660E-5300-4329-8FAB-6C756F2F1DC2}" type="parTrans" cxnId="{4310B347-E7B3-4F4F-84A9-141ACA82A1F6}">
      <dgm:prSet/>
      <dgm:spPr/>
      <dgm:t>
        <a:bodyPr/>
        <a:lstStyle/>
        <a:p>
          <a:endParaRPr lang="zh-CN" altLang="en-US" sz="1600"/>
        </a:p>
      </dgm:t>
    </dgm:pt>
    <dgm:pt modelId="{ABE3F2D4-968C-47EF-BC74-6595065CFA0E}" type="sibTrans" cxnId="{4310B347-E7B3-4F4F-84A9-141ACA82A1F6}">
      <dgm:prSet/>
      <dgm:spPr/>
      <dgm:t>
        <a:bodyPr/>
        <a:lstStyle/>
        <a:p>
          <a:endParaRPr lang="zh-CN" altLang="en-US" sz="1600"/>
        </a:p>
      </dgm:t>
    </dgm:pt>
    <dgm:pt modelId="{F52210FB-D20D-43BF-8F4D-8207BA45F84C}">
      <dgm:prSet custT="1"/>
      <dgm:spPr/>
      <dgm:t>
        <a:bodyPr lIns="108000" rIns="72000"/>
        <a:lstStyle/>
        <a:p>
          <a:pPr marL="288000" indent="-288000">
            <a:buFont typeface="+mj-ea"/>
            <a:buAutoNum type="circleNumDbPlain"/>
          </a:pPr>
          <a:r>
            <a: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R1</a:t>
          </a:r>
          <a:r>
            <a:rPr lang="en-US" altLang="zh-CN" sz="1600" b="1" baseline="-250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in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DR</a:t>
          </a:r>
          <a:r>
            <a: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(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100) 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R1</a:t>
          </a:r>
          <a:endParaRPr lang="zh-CN" altLang="en-US" sz="1600" b="1" dirty="0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C34C82B3-971F-46EB-AB01-CCEEBBF84835}" type="parTrans" cxnId="{6119E083-B92C-4FF3-B1A4-FBDBEE05A00F}">
      <dgm:prSet/>
      <dgm:spPr/>
      <dgm:t>
        <a:bodyPr/>
        <a:lstStyle/>
        <a:p>
          <a:endParaRPr lang="zh-CN" altLang="en-US" sz="1600"/>
        </a:p>
      </dgm:t>
    </dgm:pt>
    <dgm:pt modelId="{63972D26-2B9D-4299-846E-B518F8AEAC8F}" type="sibTrans" cxnId="{6119E083-B92C-4FF3-B1A4-FBDBEE05A00F}">
      <dgm:prSet/>
      <dgm:spPr/>
      <dgm:t>
        <a:bodyPr/>
        <a:lstStyle/>
        <a:p>
          <a:endParaRPr lang="zh-CN" altLang="en-US" sz="1600"/>
        </a:p>
      </dgm:t>
    </dgm:pt>
    <dgm:pt modelId="{6B1260E7-F024-442D-871F-88A97B2DC8EC}" type="pres">
      <dgm:prSet presAssocID="{A619D10F-0A07-4137-AB00-AD2DBAD68563}" presName="linear" presStyleCnt="0">
        <dgm:presLayoutVars>
          <dgm:dir/>
          <dgm:animLvl val="lvl"/>
          <dgm:resizeHandles val="exact"/>
        </dgm:presLayoutVars>
      </dgm:prSet>
      <dgm:spPr/>
    </dgm:pt>
    <dgm:pt modelId="{8B9D0FCD-0C53-4403-9B7E-C9F507E29ACE}" type="pres">
      <dgm:prSet presAssocID="{060440B7-39AD-4930-AB5B-190EF2F94971}" presName="parentLin" presStyleCnt="0"/>
      <dgm:spPr/>
    </dgm:pt>
    <dgm:pt modelId="{90B5E42D-2C8A-4402-97E5-82E9C41E36A4}" type="pres">
      <dgm:prSet presAssocID="{060440B7-39AD-4930-AB5B-190EF2F94971}" presName="parentLeftMargin" presStyleLbl="node1" presStyleIdx="0" presStyleCnt="2"/>
      <dgm:spPr/>
    </dgm:pt>
    <dgm:pt modelId="{307E759E-3A6F-41C5-8222-7B8167FACD86}" type="pres">
      <dgm:prSet presAssocID="{060440B7-39AD-4930-AB5B-190EF2F9497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45F2EA9-1ABF-4331-A74B-64E4E0A5A1E6}" type="pres">
      <dgm:prSet presAssocID="{060440B7-39AD-4930-AB5B-190EF2F94971}" presName="negativeSpace" presStyleCnt="0"/>
      <dgm:spPr/>
    </dgm:pt>
    <dgm:pt modelId="{375A395A-F3A1-4798-A30B-07E568EE9242}" type="pres">
      <dgm:prSet presAssocID="{060440B7-39AD-4930-AB5B-190EF2F94971}" presName="childText" presStyleLbl="conFgAcc1" presStyleIdx="0" presStyleCnt="2">
        <dgm:presLayoutVars>
          <dgm:bulletEnabled val="1"/>
        </dgm:presLayoutVars>
      </dgm:prSet>
      <dgm:spPr/>
    </dgm:pt>
    <dgm:pt modelId="{71F17FC0-C987-42CF-8683-7675FBE4DE41}" type="pres">
      <dgm:prSet presAssocID="{ED4DA005-0DDF-4FD4-BD2A-D903618E502E}" presName="spaceBetweenRectangles" presStyleCnt="0"/>
      <dgm:spPr/>
    </dgm:pt>
    <dgm:pt modelId="{79A7EC34-C720-4826-8593-8B0100207FAB}" type="pres">
      <dgm:prSet presAssocID="{724412DF-E96C-43AA-A452-34E84CC18AE9}" presName="parentLin" presStyleCnt="0"/>
      <dgm:spPr/>
    </dgm:pt>
    <dgm:pt modelId="{0177DE8D-CFFB-4F52-AA8F-406C37593E60}" type="pres">
      <dgm:prSet presAssocID="{724412DF-E96C-43AA-A452-34E84CC18AE9}" presName="parentLeftMargin" presStyleLbl="node1" presStyleIdx="0" presStyleCnt="2"/>
      <dgm:spPr/>
    </dgm:pt>
    <dgm:pt modelId="{A34F8E6E-B77A-4536-8A1A-45ECEB1F81B3}" type="pres">
      <dgm:prSet presAssocID="{724412DF-E96C-43AA-A452-34E84CC18AE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C2EFAE0-AAB3-47BB-9DAC-A292E88E4A4F}" type="pres">
      <dgm:prSet presAssocID="{724412DF-E96C-43AA-A452-34E84CC18AE9}" presName="negativeSpace" presStyleCnt="0"/>
      <dgm:spPr/>
    </dgm:pt>
    <dgm:pt modelId="{B05314E2-BF72-48CB-8888-536E64914281}" type="pres">
      <dgm:prSet presAssocID="{724412DF-E96C-43AA-A452-34E84CC18AE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C771B04-3B36-48BE-B328-F9D7BD146A27}" type="presOf" srcId="{060440B7-39AD-4930-AB5B-190EF2F94971}" destId="{307E759E-3A6F-41C5-8222-7B8167FACD86}" srcOrd="1" destOrd="0" presId="urn:microsoft.com/office/officeart/2005/8/layout/list1"/>
    <dgm:cxn modelId="{86F4BB08-B8F1-4D07-A0D9-4F07AE960B6E}" type="presOf" srcId="{1B172888-5DB0-444B-B3D9-AABE8AC18AA7}" destId="{375A395A-F3A1-4798-A30B-07E568EE9242}" srcOrd="0" destOrd="0" presId="urn:microsoft.com/office/officeart/2005/8/layout/list1"/>
    <dgm:cxn modelId="{E5BC0A0E-A465-4FB5-9D92-B6DD81684101}" srcId="{060440B7-39AD-4930-AB5B-190EF2F94971}" destId="{1B172888-5DB0-444B-B3D9-AABE8AC18AA7}" srcOrd="0" destOrd="0" parTransId="{E7BDF102-F6DE-4D31-865A-64A50373E77A}" sibTransId="{BF2BE418-47DC-4C4C-8E2E-2CECC3158465}"/>
    <dgm:cxn modelId="{CF0C2C2B-11ED-4623-8175-60CB038F594D}" type="presOf" srcId="{B3B4363C-319E-4407-BAC6-5A8B38B7F759}" destId="{B05314E2-BF72-48CB-8888-536E64914281}" srcOrd="0" destOrd="3" presId="urn:microsoft.com/office/officeart/2005/8/layout/list1"/>
    <dgm:cxn modelId="{DBB04C5C-33F6-4E9A-99CF-B223F5457C00}" srcId="{724412DF-E96C-43AA-A452-34E84CC18AE9}" destId="{913109B8-175C-4290-94AF-F50C1DE7044A}" srcOrd="1" destOrd="0" parTransId="{6DC832EA-AEF3-4A49-963A-E296333783FA}" sibTransId="{5CCA1E53-AF63-4430-8EFA-2904B833720F}"/>
    <dgm:cxn modelId="{4310B347-E7B3-4F4F-84A9-141ACA82A1F6}" srcId="{724412DF-E96C-43AA-A452-34E84CC18AE9}" destId="{B3B4363C-319E-4407-BAC6-5A8B38B7F759}" srcOrd="3" destOrd="0" parTransId="{A4C5660E-5300-4329-8FAB-6C756F2F1DC2}" sibTransId="{ABE3F2D4-968C-47EF-BC74-6595065CFA0E}"/>
    <dgm:cxn modelId="{5E88A84E-F3C5-4E95-8684-67319AAFB78E}" type="presOf" srcId="{724412DF-E96C-43AA-A452-34E84CC18AE9}" destId="{0177DE8D-CFFB-4F52-AA8F-406C37593E60}" srcOrd="0" destOrd="0" presId="urn:microsoft.com/office/officeart/2005/8/layout/list1"/>
    <dgm:cxn modelId="{8EBB9551-2CB3-4A87-AD9A-C0939F9D9893}" type="presOf" srcId="{A619D10F-0A07-4137-AB00-AD2DBAD68563}" destId="{6B1260E7-F024-442D-871F-88A97B2DC8EC}" srcOrd="0" destOrd="0" presId="urn:microsoft.com/office/officeart/2005/8/layout/list1"/>
    <dgm:cxn modelId="{4EF8E453-E3DF-4992-AE60-7FDFF4102FBF}" srcId="{A619D10F-0A07-4137-AB00-AD2DBAD68563}" destId="{060440B7-39AD-4930-AB5B-190EF2F94971}" srcOrd="0" destOrd="0" parTransId="{B95DFCA9-8B67-4DC6-B749-B01FE6B22A8D}" sibTransId="{ED4DA005-0DDF-4FD4-BD2A-D903618E502E}"/>
    <dgm:cxn modelId="{6119E083-B92C-4FF3-B1A4-FBDBEE05A00F}" srcId="{724412DF-E96C-43AA-A452-34E84CC18AE9}" destId="{F52210FB-D20D-43BF-8F4D-8207BA45F84C}" srcOrd="4" destOrd="0" parTransId="{C34C82B3-971F-46EB-AB01-CCEEBBF84835}" sibTransId="{63972D26-2B9D-4299-846E-B518F8AEAC8F}"/>
    <dgm:cxn modelId="{8A22EA83-B6E8-49E3-9689-DBEFA751EB01}" srcId="{724412DF-E96C-43AA-A452-34E84CC18AE9}" destId="{1E21428E-9DA6-4EC0-9D1C-AB3B6DFCCBC5}" srcOrd="2" destOrd="0" parTransId="{D71583DC-C5AD-4C09-850D-CDE609253F98}" sibTransId="{80B2D620-5C63-4B86-A236-56849F9EB5AB}"/>
    <dgm:cxn modelId="{92E8E288-5833-4B8F-9A7B-06C1AAC326F7}" type="presOf" srcId="{1E21428E-9DA6-4EC0-9D1C-AB3B6DFCCBC5}" destId="{B05314E2-BF72-48CB-8888-536E64914281}" srcOrd="0" destOrd="2" presId="urn:microsoft.com/office/officeart/2005/8/layout/list1"/>
    <dgm:cxn modelId="{7C05E38A-0E01-45F4-9496-30AA9672FC90}" type="presOf" srcId="{F52210FB-D20D-43BF-8F4D-8207BA45F84C}" destId="{B05314E2-BF72-48CB-8888-536E64914281}" srcOrd="0" destOrd="4" presId="urn:microsoft.com/office/officeart/2005/8/layout/list1"/>
    <dgm:cxn modelId="{04251390-FFC8-45F5-9DEE-41F6C55A9F7F}" type="presOf" srcId="{724412DF-E96C-43AA-A452-34E84CC18AE9}" destId="{A34F8E6E-B77A-4536-8A1A-45ECEB1F81B3}" srcOrd="1" destOrd="0" presId="urn:microsoft.com/office/officeart/2005/8/layout/list1"/>
    <dgm:cxn modelId="{21C45BC8-0BA7-4D9A-9F4B-ED917B656E63}" type="presOf" srcId="{913109B8-175C-4290-94AF-F50C1DE7044A}" destId="{B05314E2-BF72-48CB-8888-536E64914281}" srcOrd="0" destOrd="1" presId="urn:microsoft.com/office/officeart/2005/8/layout/list1"/>
    <dgm:cxn modelId="{7606D9CC-2FF1-4C77-B84D-6DDE941EA1D9}" srcId="{A619D10F-0A07-4137-AB00-AD2DBAD68563}" destId="{724412DF-E96C-43AA-A452-34E84CC18AE9}" srcOrd="1" destOrd="0" parTransId="{F6AB6064-BE6F-47FA-A940-865538677907}" sibTransId="{21C8714A-E84C-4145-BCDB-ADE866F724A4}"/>
    <dgm:cxn modelId="{D2C64FD6-D341-459E-997D-1E79819BE8A9}" type="presOf" srcId="{060440B7-39AD-4930-AB5B-190EF2F94971}" destId="{90B5E42D-2C8A-4402-97E5-82E9C41E36A4}" srcOrd="0" destOrd="0" presId="urn:microsoft.com/office/officeart/2005/8/layout/list1"/>
    <dgm:cxn modelId="{BB8BE2E6-D2EB-4DA1-97A8-DF3192BFF5C4}" srcId="{724412DF-E96C-43AA-A452-34E84CC18AE9}" destId="{E92C6B4B-EA3B-4DD0-B604-3B1AE18116E7}" srcOrd="0" destOrd="0" parTransId="{EAA0FEF9-41F4-4950-AFEC-A844EB121B87}" sibTransId="{B827D229-EA0D-4F0B-8D8B-9960A217F5AA}"/>
    <dgm:cxn modelId="{18F09FFE-81C0-40F1-9741-5AD82EFB295C}" type="presOf" srcId="{E92C6B4B-EA3B-4DD0-B604-3B1AE18116E7}" destId="{B05314E2-BF72-48CB-8888-536E64914281}" srcOrd="0" destOrd="0" presId="urn:microsoft.com/office/officeart/2005/8/layout/list1"/>
    <dgm:cxn modelId="{83C7633C-F9A0-4737-91B9-649C2CE89583}" type="presParOf" srcId="{6B1260E7-F024-442D-871F-88A97B2DC8EC}" destId="{8B9D0FCD-0C53-4403-9B7E-C9F507E29ACE}" srcOrd="0" destOrd="0" presId="urn:microsoft.com/office/officeart/2005/8/layout/list1"/>
    <dgm:cxn modelId="{FB6D49A0-F1E9-452A-8FCD-8FB9AC24D96A}" type="presParOf" srcId="{8B9D0FCD-0C53-4403-9B7E-C9F507E29ACE}" destId="{90B5E42D-2C8A-4402-97E5-82E9C41E36A4}" srcOrd="0" destOrd="0" presId="urn:microsoft.com/office/officeart/2005/8/layout/list1"/>
    <dgm:cxn modelId="{C6F7442F-D8D1-44E4-AA7E-7067C5E0FAB8}" type="presParOf" srcId="{8B9D0FCD-0C53-4403-9B7E-C9F507E29ACE}" destId="{307E759E-3A6F-41C5-8222-7B8167FACD86}" srcOrd="1" destOrd="0" presId="urn:microsoft.com/office/officeart/2005/8/layout/list1"/>
    <dgm:cxn modelId="{20F645CF-EE57-4A78-8654-015A92CA8FCD}" type="presParOf" srcId="{6B1260E7-F024-442D-871F-88A97B2DC8EC}" destId="{245F2EA9-1ABF-4331-A74B-64E4E0A5A1E6}" srcOrd="1" destOrd="0" presId="urn:microsoft.com/office/officeart/2005/8/layout/list1"/>
    <dgm:cxn modelId="{FA01DF9B-AA66-423A-9996-3AAFBA9FD98B}" type="presParOf" srcId="{6B1260E7-F024-442D-871F-88A97B2DC8EC}" destId="{375A395A-F3A1-4798-A30B-07E568EE9242}" srcOrd="2" destOrd="0" presId="urn:microsoft.com/office/officeart/2005/8/layout/list1"/>
    <dgm:cxn modelId="{3BEDA33E-882B-4A1D-AA96-40F789C82E71}" type="presParOf" srcId="{6B1260E7-F024-442D-871F-88A97B2DC8EC}" destId="{71F17FC0-C987-42CF-8683-7675FBE4DE41}" srcOrd="3" destOrd="0" presId="urn:microsoft.com/office/officeart/2005/8/layout/list1"/>
    <dgm:cxn modelId="{CFEDADBB-AAD4-4590-A3C5-E0298A4873F4}" type="presParOf" srcId="{6B1260E7-F024-442D-871F-88A97B2DC8EC}" destId="{79A7EC34-C720-4826-8593-8B0100207FAB}" srcOrd="4" destOrd="0" presId="urn:microsoft.com/office/officeart/2005/8/layout/list1"/>
    <dgm:cxn modelId="{3285D99D-20B0-476E-9E8C-9CE8C93017AF}" type="presParOf" srcId="{79A7EC34-C720-4826-8593-8B0100207FAB}" destId="{0177DE8D-CFFB-4F52-AA8F-406C37593E60}" srcOrd="0" destOrd="0" presId="urn:microsoft.com/office/officeart/2005/8/layout/list1"/>
    <dgm:cxn modelId="{BA43BEA1-4910-4BB7-875E-90D8014D5076}" type="presParOf" srcId="{79A7EC34-C720-4826-8593-8B0100207FAB}" destId="{A34F8E6E-B77A-4536-8A1A-45ECEB1F81B3}" srcOrd="1" destOrd="0" presId="urn:microsoft.com/office/officeart/2005/8/layout/list1"/>
    <dgm:cxn modelId="{4062F3EB-3AE5-4113-B254-1CFC3FDCA2BB}" type="presParOf" srcId="{6B1260E7-F024-442D-871F-88A97B2DC8EC}" destId="{6C2EFAE0-AAB3-47BB-9DAC-A292E88E4A4F}" srcOrd="5" destOrd="0" presId="urn:microsoft.com/office/officeart/2005/8/layout/list1"/>
    <dgm:cxn modelId="{4D263FB4-ECF3-4941-A58B-9CC975B26395}" type="presParOf" srcId="{6B1260E7-F024-442D-871F-88A97B2DC8EC}" destId="{B05314E2-BF72-48CB-8888-536E6491428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619D10F-0A07-4137-AB00-AD2DBAD6856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60440B7-39AD-4930-AB5B-190EF2F94971}">
      <dgm:prSet phldrT="[文本]" custT="1"/>
      <dgm:spPr/>
      <dgm:t>
        <a:bodyPr/>
        <a:lstStyle/>
        <a:p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取指阶段</a:t>
          </a:r>
          <a:endParaRPr lang="zh-CN" altLang="en-U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95DFCA9-8B67-4DC6-B749-B01FE6B22A8D}" type="parTrans" cxnId="{4EF8E453-E3DF-4992-AE60-7FDFF4102FBF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D4DA005-0DDF-4FD4-BD2A-D903618E502E}" type="sibTrans" cxnId="{4EF8E453-E3DF-4992-AE60-7FDFF4102FBF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B172888-5DB0-444B-B3D9-AABE8AC18AA7}">
      <dgm:prSet custT="1"/>
      <dgm:spPr/>
      <dgm:t>
        <a:bodyPr lIns="144000" rIns="144000"/>
        <a:lstStyle/>
        <a:p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同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MOV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指令相同</a:t>
          </a:r>
          <a:endParaRPr lang="en-US" altLang="zh-CN" sz="16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E7BDF102-F6DE-4D31-865A-64A50373E77A}" type="parTrans" cxnId="{E5BC0A0E-A465-4FB5-9D92-B6DD81684101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F2BE418-47DC-4C4C-8E2E-2CECC3158465}" type="sibTrans" cxnId="{E5BC0A0E-A465-4FB5-9D92-B6DD81684101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24412DF-E96C-43AA-A452-34E84CC18AE9}">
      <dgm:prSet custT="1"/>
      <dgm:spPr/>
      <dgm:t>
        <a:bodyPr/>
        <a:lstStyle/>
        <a:p>
          <a:r>
            <a:rPr lang="zh-CN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执行阶段</a:t>
          </a:r>
          <a:endParaRPr lang="en-US" altLang="zh-CN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F6AB6064-BE6F-47FA-A940-865538677907}" type="parTrans" cxnId="{7606D9CC-2FF1-4C77-B84D-6DDE941EA1D9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21C8714A-E84C-4145-BCDB-ADE866F724A4}" type="sibTrans" cxnId="{7606D9CC-2FF1-4C77-B84D-6DDE941EA1D9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92C6B4B-EA3B-4DD0-B604-3B1AE18116E7}">
      <dgm:prSet custT="1"/>
      <dgm:spPr/>
      <dgm:t>
        <a:bodyPr lIns="108000" rIns="72000"/>
        <a:lstStyle/>
        <a:p>
          <a:pPr marL="288000" indent="-288000">
            <a:buFont typeface="+mj-ea"/>
            <a:buAutoNum type="circleNumDbPlain"/>
          </a:pPr>
          <a:r>
            <a:rPr lang="en-US" altLang="zh-CN" sz="1600" b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b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打开</a:t>
          </a:r>
          <a:r>
            <a: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C3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IR </a:t>
          </a:r>
          <a:r>
            <a:rPr lang="zh-CN" altLang="en-US" sz="16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地址码</a:t>
          </a:r>
          <a:r>
            <a:rPr lang="en-US" altLang="zh-CN" sz="16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(6) 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DBUS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；</a:t>
          </a:r>
          <a:endParaRPr lang="en-US" altLang="zh-CN" sz="1600" b="1" dirty="0">
            <a:solidFill>
              <a:schemeClr val="accent2">
                <a:lumMod val="75000"/>
              </a:schemeClr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EAA0FEF9-41F4-4950-AFEC-A844EB121B87}" type="parTrans" cxnId="{BB8BE2E6-D2EB-4DA1-97A8-DF3192BFF5C4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827D229-EA0D-4F0B-8D8B-9960A217F5AA}" type="sibTrans" cxnId="{BB8BE2E6-D2EB-4DA1-97A8-DF3192BFF5C4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13109B8-175C-4290-94AF-F50C1DE7044A}">
      <dgm:prSet custT="1"/>
      <dgm:spPr/>
      <dgm:t>
        <a:bodyPr lIns="108000" rIns="72000"/>
        <a:lstStyle/>
        <a:p>
          <a:pPr marL="288000" indent="-288000">
            <a:buFont typeface="+mj-ea"/>
            <a:buAutoNum type="circleNumDbPlain"/>
          </a:pPr>
          <a:r>
            <a: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AR</a:t>
          </a:r>
          <a:r>
            <a:rPr lang="en-US" altLang="zh-CN" sz="1600" b="1" baseline="-25000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in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DBUS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(6) 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</a:t>
          </a:r>
          <a:r>
            <a: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AR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，数存进行地址译码</a:t>
          </a:r>
          <a:endParaRPr lang="zh-CN" altLang="en-US" sz="1600" b="0" dirty="0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6DC832EA-AEF3-4A49-963A-E296333783FA}" type="parTrans" cxnId="{DBB04C5C-33F6-4E9A-99CF-B223F5457C00}">
      <dgm:prSet/>
      <dgm:spPr/>
      <dgm:t>
        <a:bodyPr/>
        <a:lstStyle/>
        <a:p>
          <a:endParaRPr lang="zh-CN" altLang="en-US" sz="1600"/>
        </a:p>
      </dgm:t>
    </dgm:pt>
    <dgm:pt modelId="{5CCA1E53-AF63-4430-8EFA-2904B833720F}" type="sibTrans" cxnId="{DBB04C5C-33F6-4E9A-99CF-B223F5457C00}">
      <dgm:prSet/>
      <dgm:spPr/>
      <dgm:t>
        <a:bodyPr/>
        <a:lstStyle/>
        <a:p>
          <a:endParaRPr lang="zh-CN" altLang="en-US" sz="1600"/>
        </a:p>
      </dgm:t>
    </dgm:pt>
    <dgm:pt modelId="{1E21428E-9DA6-4EC0-9D1C-AB3B6DFCCBC5}">
      <dgm:prSet custT="1"/>
      <dgm:spPr/>
      <dgm:t>
        <a:bodyPr lIns="108000" rIns="72000"/>
        <a:lstStyle/>
        <a:p>
          <a:pPr marL="288000" indent="-288000">
            <a:buFont typeface="+mj-ea"/>
            <a:buAutoNum type="circleNumDbPlain"/>
          </a:pPr>
          <a:r>
            <a:rPr lang="en-US" altLang="zh-CN" sz="1600" b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b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dirty="0" err="1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DCache</a:t>
          </a:r>
          <a:r>
            <a:rPr lang="zh-CN" altLang="en-US" sz="1600" b="1" baseline="-25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读</a:t>
          </a:r>
          <a:r>
            <a:rPr lang="zh-CN" altLang="en-US" sz="1600" b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dirty="0" err="1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DCache</a:t>
          </a:r>
          <a:r>
            <a: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(6)=100</a:t>
          </a:r>
          <a:r>
            <a:rPr lang="zh-CN" altLang="en-US" sz="1600" b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1600" b="1" dirty="0" err="1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DCache</a:t>
          </a:r>
          <a:r>
            <a: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DBUS</a:t>
          </a:r>
          <a:endParaRPr lang="en-US" altLang="zh-CN" sz="16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D71583DC-C5AD-4C09-850D-CDE609253F98}" type="parTrans" cxnId="{8A22EA83-B6E8-49E3-9689-DBEFA751EB01}">
      <dgm:prSet/>
      <dgm:spPr/>
      <dgm:t>
        <a:bodyPr/>
        <a:lstStyle/>
        <a:p>
          <a:endParaRPr lang="zh-CN" altLang="en-US" sz="1600"/>
        </a:p>
      </dgm:t>
    </dgm:pt>
    <dgm:pt modelId="{80B2D620-5C63-4B86-A236-56849F9EB5AB}" type="sibTrans" cxnId="{8A22EA83-B6E8-49E3-9689-DBEFA751EB01}">
      <dgm:prSet/>
      <dgm:spPr/>
      <dgm:t>
        <a:bodyPr/>
        <a:lstStyle/>
        <a:p>
          <a:endParaRPr lang="zh-CN" altLang="en-US" sz="1600"/>
        </a:p>
      </dgm:t>
    </dgm:pt>
    <dgm:pt modelId="{B3B4363C-319E-4407-BAC6-5A8B38B7F759}">
      <dgm:prSet custT="1"/>
      <dgm:spPr/>
      <dgm:t>
        <a:bodyPr lIns="108000" rIns="72000"/>
        <a:lstStyle/>
        <a:p>
          <a:pPr marL="288000" indent="-288000">
            <a:buFont typeface="+mj-ea"/>
            <a:buAutoNum type="circleNumDbPlain"/>
          </a:pPr>
          <a:r>
            <a: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DR</a:t>
          </a:r>
          <a:r>
            <a:rPr lang="en-US" altLang="zh-CN" sz="1600" b="1" baseline="-25000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in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DBUS(100) 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</a:t>
          </a:r>
          <a:r>
            <a: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DR</a:t>
          </a:r>
          <a:endParaRPr lang="zh-CN" altLang="en-US" sz="16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A4C5660E-5300-4329-8FAB-6C756F2F1DC2}" type="parTrans" cxnId="{4310B347-E7B3-4F4F-84A9-141ACA82A1F6}">
      <dgm:prSet/>
      <dgm:spPr/>
      <dgm:t>
        <a:bodyPr/>
        <a:lstStyle/>
        <a:p>
          <a:endParaRPr lang="zh-CN" altLang="en-US" sz="1600"/>
        </a:p>
      </dgm:t>
    </dgm:pt>
    <dgm:pt modelId="{ABE3F2D4-968C-47EF-BC74-6595065CFA0E}" type="sibTrans" cxnId="{4310B347-E7B3-4F4F-84A9-141ACA82A1F6}">
      <dgm:prSet/>
      <dgm:spPr/>
      <dgm:t>
        <a:bodyPr/>
        <a:lstStyle/>
        <a:p>
          <a:endParaRPr lang="zh-CN" altLang="en-US" sz="1600"/>
        </a:p>
      </dgm:t>
    </dgm:pt>
    <dgm:pt modelId="{F52210FB-D20D-43BF-8F4D-8207BA45F84C}">
      <dgm:prSet custT="1"/>
      <dgm:spPr/>
      <dgm:t>
        <a:bodyPr lIns="108000" rIns="72000"/>
        <a:lstStyle/>
        <a:p>
          <a:pPr marL="288000" indent="-288000">
            <a:buFont typeface="+mj-ea"/>
            <a:buAutoNum type="circleNumDbPlain"/>
          </a:pPr>
          <a:r>
            <a: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R1</a:t>
          </a:r>
          <a:r>
            <a:rPr lang="en-US" altLang="zh-CN" sz="1600" b="1" baseline="-250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in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DR</a:t>
          </a:r>
          <a:r>
            <a: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(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100) 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R1</a:t>
          </a:r>
          <a:endParaRPr lang="zh-CN" altLang="en-US" sz="1600" b="1" dirty="0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C34C82B3-971F-46EB-AB01-CCEEBBF84835}" type="parTrans" cxnId="{6119E083-B92C-4FF3-B1A4-FBDBEE05A00F}">
      <dgm:prSet/>
      <dgm:spPr/>
      <dgm:t>
        <a:bodyPr/>
        <a:lstStyle/>
        <a:p>
          <a:endParaRPr lang="zh-CN" altLang="en-US" sz="1600"/>
        </a:p>
      </dgm:t>
    </dgm:pt>
    <dgm:pt modelId="{63972D26-2B9D-4299-846E-B518F8AEAC8F}" type="sibTrans" cxnId="{6119E083-B92C-4FF3-B1A4-FBDBEE05A00F}">
      <dgm:prSet/>
      <dgm:spPr/>
      <dgm:t>
        <a:bodyPr/>
        <a:lstStyle/>
        <a:p>
          <a:endParaRPr lang="zh-CN" altLang="en-US" sz="1600"/>
        </a:p>
      </dgm:t>
    </dgm:pt>
    <dgm:pt modelId="{6B1260E7-F024-442D-871F-88A97B2DC8EC}" type="pres">
      <dgm:prSet presAssocID="{A619D10F-0A07-4137-AB00-AD2DBAD68563}" presName="linear" presStyleCnt="0">
        <dgm:presLayoutVars>
          <dgm:dir/>
          <dgm:animLvl val="lvl"/>
          <dgm:resizeHandles val="exact"/>
        </dgm:presLayoutVars>
      </dgm:prSet>
      <dgm:spPr/>
    </dgm:pt>
    <dgm:pt modelId="{8B9D0FCD-0C53-4403-9B7E-C9F507E29ACE}" type="pres">
      <dgm:prSet presAssocID="{060440B7-39AD-4930-AB5B-190EF2F94971}" presName="parentLin" presStyleCnt="0"/>
      <dgm:spPr/>
    </dgm:pt>
    <dgm:pt modelId="{90B5E42D-2C8A-4402-97E5-82E9C41E36A4}" type="pres">
      <dgm:prSet presAssocID="{060440B7-39AD-4930-AB5B-190EF2F94971}" presName="parentLeftMargin" presStyleLbl="node1" presStyleIdx="0" presStyleCnt="2"/>
      <dgm:spPr/>
    </dgm:pt>
    <dgm:pt modelId="{307E759E-3A6F-41C5-8222-7B8167FACD86}" type="pres">
      <dgm:prSet presAssocID="{060440B7-39AD-4930-AB5B-190EF2F9497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45F2EA9-1ABF-4331-A74B-64E4E0A5A1E6}" type="pres">
      <dgm:prSet presAssocID="{060440B7-39AD-4930-AB5B-190EF2F94971}" presName="negativeSpace" presStyleCnt="0"/>
      <dgm:spPr/>
    </dgm:pt>
    <dgm:pt modelId="{375A395A-F3A1-4798-A30B-07E568EE9242}" type="pres">
      <dgm:prSet presAssocID="{060440B7-39AD-4930-AB5B-190EF2F94971}" presName="childText" presStyleLbl="conFgAcc1" presStyleIdx="0" presStyleCnt="2">
        <dgm:presLayoutVars>
          <dgm:bulletEnabled val="1"/>
        </dgm:presLayoutVars>
      </dgm:prSet>
      <dgm:spPr/>
    </dgm:pt>
    <dgm:pt modelId="{71F17FC0-C987-42CF-8683-7675FBE4DE41}" type="pres">
      <dgm:prSet presAssocID="{ED4DA005-0DDF-4FD4-BD2A-D903618E502E}" presName="spaceBetweenRectangles" presStyleCnt="0"/>
      <dgm:spPr/>
    </dgm:pt>
    <dgm:pt modelId="{79A7EC34-C720-4826-8593-8B0100207FAB}" type="pres">
      <dgm:prSet presAssocID="{724412DF-E96C-43AA-A452-34E84CC18AE9}" presName="parentLin" presStyleCnt="0"/>
      <dgm:spPr/>
    </dgm:pt>
    <dgm:pt modelId="{0177DE8D-CFFB-4F52-AA8F-406C37593E60}" type="pres">
      <dgm:prSet presAssocID="{724412DF-E96C-43AA-A452-34E84CC18AE9}" presName="parentLeftMargin" presStyleLbl="node1" presStyleIdx="0" presStyleCnt="2"/>
      <dgm:spPr/>
    </dgm:pt>
    <dgm:pt modelId="{A34F8E6E-B77A-4536-8A1A-45ECEB1F81B3}" type="pres">
      <dgm:prSet presAssocID="{724412DF-E96C-43AA-A452-34E84CC18AE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C2EFAE0-AAB3-47BB-9DAC-A292E88E4A4F}" type="pres">
      <dgm:prSet presAssocID="{724412DF-E96C-43AA-A452-34E84CC18AE9}" presName="negativeSpace" presStyleCnt="0"/>
      <dgm:spPr/>
    </dgm:pt>
    <dgm:pt modelId="{B05314E2-BF72-48CB-8888-536E64914281}" type="pres">
      <dgm:prSet presAssocID="{724412DF-E96C-43AA-A452-34E84CC18AE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C771B04-3B36-48BE-B328-F9D7BD146A27}" type="presOf" srcId="{060440B7-39AD-4930-AB5B-190EF2F94971}" destId="{307E759E-3A6F-41C5-8222-7B8167FACD86}" srcOrd="1" destOrd="0" presId="urn:microsoft.com/office/officeart/2005/8/layout/list1"/>
    <dgm:cxn modelId="{86F4BB08-B8F1-4D07-A0D9-4F07AE960B6E}" type="presOf" srcId="{1B172888-5DB0-444B-B3D9-AABE8AC18AA7}" destId="{375A395A-F3A1-4798-A30B-07E568EE9242}" srcOrd="0" destOrd="0" presId="urn:microsoft.com/office/officeart/2005/8/layout/list1"/>
    <dgm:cxn modelId="{E5BC0A0E-A465-4FB5-9D92-B6DD81684101}" srcId="{060440B7-39AD-4930-AB5B-190EF2F94971}" destId="{1B172888-5DB0-444B-B3D9-AABE8AC18AA7}" srcOrd="0" destOrd="0" parTransId="{E7BDF102-F6DE-4D31-865A-64A50373E77A}" sibTransId="{BF2BE418-47DC-4C4C-8E2E-2CECC3158465}"/>
    <dgm:cxn modelId="{CF0C2C2B-11ED-4623-8175-60CB038F594D}" type="presOf" srcId="{B3B4363C-319E-4407-BAC6-5A8B38B7F759}" destId="{B05314E2-BF72-48CB-8888-536E64914281}" srcOrd="0" destOrd="3" presId="urn:microsoft.com/office/officeart/2005/8/layout/list1"/>
    <dgm:cxn modelId="{DBB04C5C-33F6-4E9A-99CF-B223F5457C00}" srcId="{724412DF-E96C-43AA-A452-34E84CC18AE9}" destId="{913109B8-175C-4290-94AF-F50C1DE7044A}" srcOrd="1" destOrd="0" parTransId="{6DC832EA-AEF3-4A49-963A-E296333783FA}" sibTransId="{5CCA1E53-AF63-4430-8EFA-2904B833720F}"/>
    <dgm:cxn modelId="{4310B347-E7B3-4F4F-84A9-141ACA82A1F6}" srcId="{724412DF-E96C-43AA-A452-34E84CC18AE9}" destId="{B3B4363C-319E-4407-BAC6-5A8B38B7F759}" srcOrd="3" destOrd="0" parTransId="{A4C5660E-5300-4329-8FAB-6C756F2F1DC2}" sibTransId="{ABE3F2D4-968C-47EF-BC74-6595065CFA0E}"/>
    <dgm:cxn modelId="{5E88A84E-F3C5-4E95-8684-67319AAFB78E}" type="presOf" srcId="{724412DF-E96C-43AA-A452-34E84CC18AE9}" destId="{0177DE8D-CFFB-4F52-AA8F-406C37593E60}" srcOrd="0" destOrd="0" presId="urn:microsoft.com/office/officeart/2005/8/layout/list1"/>
    <dgm:cxn modelId="{8EBB9551-2CB3-4A87-AD9A-C0939F9D9893}" type="presOf" srcId="{A619D10F-0A07-4137-AB00-AD2DBAD68563}" destId="{6B1260E7-F024-442D-871F-88A97B2DC8EC}" srcOrd="0" destOrd="0" presId="urn:microsoft.com/office/officeart/2005/8/layout/list1"/>
    <dgm:cxn modelId="{4EF8E453-E3DF-4992-AE60-7FDFF4102FBF}" srcId="{A619D10F-0A07-4137-AB00-AD2DBAD68563}" destId="{060440B7-39AD-4930-AB5B-190EF2F94971}" srcOrd="0" destOrd="0" parTransId="{B95DFCA9-8B67-4DC6-B749-B01FE6B22A8D}" sibTransId="{ED4DA005-0DDF-4FD4-BD2A-D903618E502E}"/>
    <dgm:cxn modelId="{6119E083-B92C-4FF3-B1A4-FBDBEE05A00F}" srcId="{724412DF-E96C-43AA-A452-34E84CC18AE9}" destId="{F52210FB-D20D-43BF-8F4D-8207BA45F84C}" srcOrd="4" destOrd="0" parTransId="{C34C82B3-971F-46EB-AB01-CCEEBBF84835}" sibTransId="{63972D26-2B9D-4299-846E-B518F8AEAC8F}"/>
    <dgm:cxn modelId="{8A22EA83-B6E8-49E3-9689-DBEFA751EB01}" srcId="{724412DF-E96C-43AA-A452-34E84CC18AE9}" destId="{1E21428E-9DA6-4EC0-9D1C-AB3B6DFCCBC5}" srcOrd="2" destOrd="0" parTransId="{D71583DC-C5AD-4C09-850D-CDE609253F98}" sibTransId="{80B2D620-5C63-4B86-A236-56849F9EB5AB}"/>
    <dgm:cxn modelId="{92E8E288-5833-4B8F-9A7B-06C1AAC326F7}" type="presOf" srcId="{1E21428E-9DA6-4EC0-9D1C-AB3B6DFCCBC5}" destId="{B05314E2-BF72-48CB-8888-536E64914281}" srcOrd="0" destOrd="2" presId="urn:microsoft.com/office/officeart/2005/8/layout/list1"/>
    <dgm:cxn modelId="{7C05E38A-0E01-45F4-9496-30AA9672FC90}" type="presOf" srcId="{F52210FB-D20D-43BF-8F4D-8207BA45F84C}" destId="{B05314E2-BF72-48CB-8888-536E64914281}" srcOrd="0" destOrd="4" presId="urn:microsoft.com/office/officeart/2005/8/layout/list1"/>
    <dgm:cxn modelId="{04251390-FFC8-45F5-9DEE-41F6C55A9F7F}" type="presOf" srcId="{724412DF-E96C-43AA-A452-34E84CC18AE9}" destId="{A34F8E6E-B77A-4536-8A1A-45ECEB1F81B3}" srcOrd="1" destOrd="0" presId="urn:microsoft.com/office/officeart/2005/8/layout/list1"/>
    <dgm:cxn modelId="{21C45BC8-0BA7-4D9A-9F4B-ED917B656E63}" type="presOf" srcId="{913109B8-175C-4290-94AF-F50C1DE7044A}" destId="{B05314E2-BF72-48CB-8888-536E64914281}" srcOrd="0" destOrd="1" presId="urn:microsoft.com/office/officeart/2005/8/layout/list1"/>
    <dgm:cxn modelId="{7606D9CC-2FF1-4C77-B84D-6DDE941EA1D9}" srcId="{A619D10F-0A07-4137-AB00-AD2DBAD68563}" destId="{724412DF-E96C-43AA-A452-34E84CC18AE9}" srcOrd="1" destOrd="0" parTransId="{F6AB6064-BE6F-47FA-A940-865538677907}" sibTransId="{21C8714A-E84C-4145-BCDB-ADE866F724A4}"/>
    <dgm:cxn modelId="{D2C64FD6-D341-459E-997D-1E79819BE8A9}" type="presOf" srcId="{060440B7-39AD-4930-AB5B-190EF2F94971}" destId="{90B5E42D-2C8A-4402-97E5-82E9C41E36A4}" srcOrd="0" destOrd="0" presId="urn:microsoft.com/office/officeart/2005/8/layout/list1"/>
    <dgm:cxn modelId="{BB8BE2E6-D2EB-4DA1-97A8-DF3192BFF5C4}" srcId="{724412DF-E96C-43AA-A452-34E84CC18AE9}" destId="{E92C6B4B-EA3B-4DD0-B604-3B1AE18116E7}" srcOrd="0" destOrd="0" parTransId="{EAA0FEF9-41F4-4950-AFEC-A844EB121B87}" sibTransId="{B827D229-EA0D-4F0B-8D8B-9960A217F5AA}"/>
    <dgm:cxn modelId="{18F09FFE-81C0-40F1-9741-5AD82EFB295C}" type="presOf" srcId="{E92C6B4B-EA3B-4DD0-B604-3B1AE18116E7}" destId="{B05314E2-BF72-48CB-8888-536E64914281}" srcOrd="0" destOrd="0" presId="urn:microsoft.com/office/officeart/2005/8/layout/list1"/>
    <dgm:cxn modelId="{83C7633C-F9A0-4737-91B9-649C2CE89583}" type="presParOf" srcId="{6B1260E7-F024-442D-871F-88A97B2DC8EC}" destId="{8B9D0FCD-0C53-4403-9B7E-C9F507E29ACE}" srcOrd="0" destOrd="0" presId="urn:microsoft.com/office/officeart/2005/8/layout/list1"/>
    <dgm:cxn modelId="{FB6D49A0-F1E9-452A-8FCD-8FB9AC24D96A}" type="presParOf" srcId="{8B9D0FCD-0C53-4403-9B7E-C9F507E29ACE}" destId="{90B5E42D-2C8A-4402-97E5-82E9C41E36A4}" srcOrd="0" destOrd="0" presId="urn:microsoft.com/office/officeart/2005/8/layout/list1"/>
    <dgm:cxn modelId="{C6F7442F-D8D1-44E4-AA7E-7067C5E0FAB8}" type="presParOf" srcId="{8B9D0FCD-0C53-4403-9B7E-C9F507E29ACE}" destId="{307E759E-3A6F-41C5-8222-7B8167FACD86}" srcOrd="1" destOrd="0" presId="urn:microsoft.com/office/officeart/2005/8/layout/list1"/>
    <dgm:cxn modelId="{20F645CF-EE57-4A78-8654-015A92CA8FCD}" type="presParOf" srcId="{6B1260E7-F024-442D-871F-88A97B2DC8EC}" destId="{245F2EA9-1ABF-4331-A74B-64E4E0A5A1E6}" srcOrd="1" destOrd="0" presId="urn:microsoft.com/office/officeart/2005/8/layout/list1"/>
    <dgm:cxn modelId="{FA01DF9B-AA66-423A-9996-3AAFBA9FD98B}" type="presParOf" srcId="{6B1260E7-F024-442D-871F-88A97B2DC8EC}" destId="{375A395A-F3A1-4798-A30B-07E568EE9242}" srcOrd="2" destOrd="0" presId="urn:microsoft.com/office/officeart/2005/8/layout/list1"/>
    <dgm:cxn modelId="{3BEDA33E-882B-4A1D-AA96-40F789C82E71}" type="presParOf" srcId="{6B1260E7-F024-442D-871F-88A97B2DC8EC}" destId="{71F17FC0-C987-42CF-8683-7675FBE4DE41}" srcOrd="3" destOrd="0" presId="urn:microsoft.com/office/officeart/2005/8/layout/list1"/>
    <dgm:cxn modelId="{CFEDADBB-AAD4-4590-A3C5-E0298A4873F4}" type="presParOf" srcId="{6B1260E7-F024-442D-871F-88A97B2DC8EC}" destId="{79A7EC34-C720-4826-8593-8B0100207FAB}" srcOrd="4" destOrd="0" presId="urn:microsoft.com/office/officeart/2005/8/layout/list1"/>
    <dgm:cxn modelId="{3285D99D-20B0-476E-9E8C-9CE8C93017AF}" type="presParOf" srcId="{79A7EC34-C720-4826-8593-8B0100207FAB}" destId="{0177DE8D-CFFB-4F52-AA8F-406C37593E60}" srcOrd="0" destOrd="0" presId="urn:microsoft.com/office/officeart/2005/8/layout/list1"/>
    <dgm:cxn modelId="{BA43BEA1-4910-4BB7-875E-90D8014D5076}" type="presParOf" srcId="{79A7EC34-C720-4826-8593-8B0100207FAB}" destId="{A34F8E6E-B77A-4536-8A1A-45ECEB1F81B3}" srcOrd="1" destOrd="0" presId="urn:microsoft.com/office/officeart/2005/8/layout/list1"/>
    <dgm:cxn modelId="{4062F3EB-3AE5-4113-B254-1CFC3FDCA2BB}" type="presParOf" srcId="{6B1260E7-F024-442D-871F-88A97B2DC8EC}" destId="{6C2EFAE0-AAB3-47BB-9DAC-A292E88E4A4F}" srcOrd="5" destOrd="0" presId="urn:microsoft.com/office/officeart/2005/8/layout/list1"/>
    <dgm:cxn modelId="{4D263FB4-ECF3-4941-A58B-9CC975B26395}" type="presParOf" srcId="{6B1260E7-F024-442D-871F-88A97B2DC8EC}" destId="{B05314E2-BF72-48CB-8888-536E6491428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619D10F-0A07-4137-AB00-AD2DBAD6856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60440B7-39AD-4930-AB5B-190EF2F94971}">
      <dgm:prSet phldrT="[文本]" custT="1"/>
      <dgm:spPr/>
      <dgm:t>
        <a:bodyPr/>
        <a:lstStyle/>
        <a:p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取指阶段</a:t>
          </a:r>
          <a:endParaRPr lang="zh-CN" altLang="en-U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95DFCA9-8B67-4DC6-B749-B01FE6B22A8D}" type="parTrans" cxnId="{4EF8E453-E3DF-4992-AE60-7FDFF4102FBF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D4DA005-0DDF-4FD4-BD2A-D903618E502E}" type="sibTrans" cxnId="{4EF8E453-E3DF-4992-AE60-7FDFF4102FBF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B172888-5DB0-444B-B3D9-AABE8AC18AA7}">
      <dgm:prSet custT="1"/>
      <dgm:spPr/>
      <dgm:t>
        <a:bodyPr lIns="144000" rIns="144000"/>
        <a:lstStyle/>
        <a:p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同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MOV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指令相同</a:t>
          </a:r>
          <a:endParaRPr lang="en-US" altLang="zh-CN" sz="16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E7BDF102-F6DE-4D31-865A-64A50373E77A}" type="parTrans" cxnId="{E5BC0A0E-A465-4FB5-9D92-B6DD81684101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F2BE418-47DC-4C4C-8E2E-2CECC3158465}" type="sibTrans" cxnId="{E5BC0A0E-A465-4FB5-9D92-B6DD81684101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24412DF-E96C-43AA-A452-34E84CC18AE9}">
      <dgm:prSet custT="1"/>
      <dgm:spPr/>
      <dgm:t>
        <a:bodyPr/>
        <a:lstStyle/>
        <a:p>
          <a:r>
            <a:rPr lang="zh-CN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执行阶段</a:t>
          </a:r>
          <a:endParaRPr lang="en-US" altLang="zh-CN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F6AB6064-BE6F-47FA-A940-865538677907}" type="parTrans" cxnId="{7606D9CC-2FF1-4C77-B84D-6DDE941EA1D9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21C8714A-E84C-4145-BCDB-ADE866F724A4}" type="sibTrans" cxnId="{7606D9CC-2FF1-4C77-B84D-6DDE941EA1D9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92C6B4B-EA3B-4DD0-B604-3B1AE18116E7}">
      <dgm:prSet custT="1"/>
      <dgm:spPr/>
      <dgm:t>
        <a:bodyPr lIns="108000" tIns="216000" rIns="72000" bIns="180000"/>
        <a:lstStyle/>
        <a:p>
          <a:pPr marL="288000" indent="-288000">
            <a:lnSpc>
              <a:spcPct val="100000"/>
            </a:lnSpc>
            <a:spcAft>
              <a:spcPts val="0"/>
            </a:spcAft>
            <a:buFont typeface="+mj-ea"/>
            <a:buAutoNum type="circleNumDbPlain"/>
          </a:pPr>
          <a:r>
            <a:rPr lang="en-US" altLang="zh-CN" sz="1600" b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b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R1</a:t>
          </a:r>
          <a:r>
            <a:rPr lang="en-US" altLang="zh-CN" sz="1600" b="1" baseline="-250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out</a:t>
          </a:r>
          <a:r>
            <a:rPr lang="zh-CN" altLang="en-US" sz="1600" b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R2</a:t>
          </a:r>
          <a:r>
            <a:rPr lang="en-US" altLang="zh-CN" sz="1600" b="1" baseline="-250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out</a:t>
          </a:r>
          <a:r>
            <a:rPr lang="zh-CN" altLang="en-US" sz="1600" b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，确定</a:t>
          </a:r>
          <a:r>
            <a: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R1</a:t>
          </a:r>
          <a:r>
            <a:rPr lang="zh-CN" altLang="en-US" sz="16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源寄存器</a:t>
          </a:r>
          <a:r>
            <a:rPr lang="zh-CN" altLang="en-US" sz="1600" b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和</a:t>
          </a:r>
          <a:r>
            <a: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R2</a:t>
          </a:r>
          <a:r>
            <a:rPr lang="zh-CN" altLang="en-US" sz="16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目的寄存器</a:t>
          </a:r>
          <a:endParaRPr lang="en-US" altLang="zh-CN" sz="1600" b="1" dirty="0">
            <a:solidFill>
              <a:schemeClr val="accent2">
                <a:lumMod val="75000"/>
              </a:schemeClr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EAA0FEF9-41F4-4950-AFEC-A844EB121B87}" type="parTrans" cxnId="{BB8BE2E6-D2EB-4DA1-97A8-DF3192BFF5C4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827D229-EA0D-4F0B-8D8B-9960A217F5AA}" type="sibTrans" cxnId="{BB8BE2E6-D2EB-4DA1-97A8-DF3192BFF5C4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13109B8-175C-4290-94AF-F50C1DE7044A}">
      <dgm:prSet custT="1"/>
      <dgm:spPr/>
      <dgm:t>
        <a:bodyPr lIns="108000" tIns="216000" rIns="72000" bIns="180000"/>
        <a:lstStyle/>
        <a:p>
          <a:pPr marL="288000" indent="-288000">
            <a:lnSpc>
              <a:spcPct val="100000"/>
            </a:lnSpc>
            <a:spcAft>
              <a:spcPts val="0"/>
            </a:spcAft>
            <a:buFont typeface="+mj-ea"/>
            <a:buAutoNum type="circleNumDbPlain"/>
          </a:pPr>
          <a:r>
            <a: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DR</a:t>
          </a:r>
          <a:r>
            <a:rPr lang="en-US" altLang="zh-CN" sz="1600" b="1" baseline="-25000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in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DBUS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</a:t>
          </a:r>
          <a:r>
            <a: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DR</a:t>
          </a:r>
          <a:endParaRPr lang="zh-CN" altLang="en-US" sz="1600" b="0" dirty="0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6DC832EA-AEF3-4A49-963A-E296333783FA}" type="parTrans" cxnId="{DBB04C5C-33F6-4E9A-99CF-B223F5457C00}">
      <dgm:prSet/>
      <dgm:spPr/>
      <dgm:t>
        <a:bodyPr/>
        <a:lstStyle/>
        <a:p>
          <a:endParaRPr lang="zh-CN" altLang="en-US" sz="1600"/>
        </a:p>
      </dgm:t>
    </dgm:pt>
    <dgm:pt modelId="{5CCA1E53-AF63-4430-8EFA-2904B833720F}" type="sibTrans" cxnId="{DBB04C5C-33F6-4E9A-99CF-B223F5457C00}">
      <dgm:prSet/>
      <dgm:spPr/>
      <dgm:t>
        <a:bodyPr/>
        <a:lstStyle/>
        <a:p>
          <a:endParaRPr lang="zh-CN" altLang="en-US" sz="1600"/>
        </a:p>
      </dgm:t>
    </dgm:pt>
    <dgm:pt modelId="{41C1EF20-0DBA-400F-B75B-0A593739B879}">
      <dgm:prSet custT="1"/>
      <dgm:spPr/>
      <dgm:t>
        <a:bodyPr lIns="108000" tIns="216000" rIns="72000" bIns="180000"/>
        <a:lstStyle/>
        <a:p>
          <a:pPr marL="288000" indent="-288000">
            <a:lnSpc>
              <a:spcPct val="100000"/>
            </a:lnSpc>
            <a:spcAft>
              <a:spcPts val="0"/>
            </a:spcAft>
            <a:buFont typeface="+mj-ea"/>
            <a:buAutoNum type="circleNumDbPlain"/>
          </a:pPr>
          <a:r>
            <a:rPr lang="en-US" altLang="zh-CN" sz="1600" b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b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ALU</a:t>
          </a:r>
          <a:r>
            <a:rPr lang="zh-CN" altLang="en-US" sz="1600" b="1" baseline="-25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加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ALU</a:t>
          </a:r>
          <a:r>
            <a:rPr lang="zh-CN" alt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完成加法运算，</a:t>
          </a:r>
          <a:b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</a:br>
          <a:r>
            <a:rPr lang="en-US" altLang="zh-CN" sz="1600" b="1" dirty="0" err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Flag</a:t>
          </a:r>
          <a:r>
            <a:rPr lang="en-US" altLang="zh-CN" sz="1600" b="1" baseline="-25000" dirty="0" err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 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</a:t>
          </a:r>
          <a:r>
            <a: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PSW</a:t>
          </a:r>
          <a:endParaRPr lang="en-US" altLang="zh-CN" sz="1600" b="1" dirty="0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5986FE64-0858-4539-99A4-BBFBDBBAAA8B}" type="parTrans" cxnId="{5591ACD5-CD09-411E-ACC4-C10298B05156}">
      <dgm:prSet/>
      <dgm:spPr/>
      <dgm:t>
        <a:bodyPr/>
        <a:lstStyle/>
        <a:p>
          <a:endParaRPr lang="zh-CN" altLang="en-US"/>
        </a:p>
      </dgm:t>
    </dgm:pt>
    <dgm:pt modelId="{A9EBC85D-B962-4F68-9D5A-3398EC06BF7B}" type="sibTrans" cxnId="{5591ACD5-CD09-411E-ACC4-C10298B05156}">
      <dgm:prSet/>
      <dgm:spPr/>
      <dgm:t>
        <a:bodyPr/>
        <a:lstStyle/>
        <a:p>
          <a:endParaRPr lang="zh-CN" altLang="en-US"/>
        </a:p>
      </dgm:t>
    </dgm:pt>
    <dgm:pt modelId="{8C3DEF06-DAF0-4C84-A1A7-2EE364F5BD5D}">
      <dgm:prSet custT="1"/>
      <dgm:spPr/>
      <dgm:t>
        <a:bodyPr lIns="108000" tIns="216000" rIns="72000" bIns="180000"/>
        <a:lstStyle/>
        <a:p>
          <a:pPr marL="288000" indent="-288000">
            <a:lnSpc>
              <a:spcPct val="100000"/>
            </a:lnSpc>
            <a:spcAft>
              <a:spcPts val="0"/>
            </a:spcAft>
            <a:buFont typeface="+mj-ea"/>
            <a:buAutoNum type="circleNumDbPlain"/>
          </a:pPr>
          <a:r>
            <a:rPr lang="en-US" altLang="zh-CN" sz="1600" b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b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打开</a:t>
          </a:r>
          <a:r>
            <a: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C1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ALU 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DBUS</a:t>
          </a:r>
          <a:endParaRPr lang="en-US" altLang="zh-CN" sz="1600" b="1" dirty="0">
            <a:solidFill>
              <a:schemeClr val="accent2">
                <a:lumMod val="75000"/>
              </a:schemeClr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9185ECEE-C2BB-4326-8ED9-B20CCE617B99}" type="sibTrans" cxnId="{367D6B14-B4D5-48BF-82AE-A1713A7A5A80}">
      <dgm:prSet/>
      <dgm:spPr/>
      <dgm:t>
        <a:bodyPr/>
        <a:lstStyle/>
        <a:p>
          <a:endParaRPr lang="zh-CN" altLang="en-US"/>
        </a:p>
      </dgm:t>
    </dgm:pt>
    <dgm:pt modelId="{EABD8787-352E-41A9-A9DC-9E2D5D554344}" type="parTrans" cxnId="{367D6B14-B4D5-48BF-82AE-A1713A7A5A80}">
      <dgm:prSet/>
      <dgm:spPr/>
      <dgm:t>
        <a:bodyPr/>
        <a:lstStyle/>
        <a:p>
          <a:endParaRPr lang="zh-CN" altLang="en-US"/>
        </a:p>
      </dgm:t>
    </dgm:pt>
    <dgm:pt modelId="{8C4505F5-A40E-4DE1-AF37-684713905E5E}">
      <dgm:prSet custT="1"/>
      <dgm:spPr/>
      <dgm:t>
        <a:bodyPr lIns="108000" tIns="216000" rIns="72000" bIns="180000"/>
        <a:lstStyle/>
        <a:p>
          <a:pPr marL="288000" indent="-288000">
            <a:lnSpc>
              <a:spcPct val="100000"/>
            </a:lnSpc>
            <a:spcAft>
              <a:spcPts val="0"/>
            </a:spcAft>
            <a:buFont typeface="+mj-ea"/>
            <a:buAutoNum type="circleNumDbPlain"/>
          </a:pPr>
          <a:r>
            <a: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R2</a:t>
          </a:r>
          <a:r>
            <a:rPr lang="en-US" altLang="zh-CN" sz="1600" b="1" baseline="-250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in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DR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R2</a:t>
          </a:r>
          <a:endParaRPr lang="zh-CN" altLang="en-US" sz="1600" b="0" dirty="0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6652ECCA-0741-48F0-969B-02EB655E005E}" type="parTrans" cxnId="{87DA4750-A0F9-476E-8B30-B8454A23ECF9}">
      <dgm:prSet/>
      <dgm:spPr/>
      <dgm:t>
        <a:bodyPr/>
        <a:lstStyle/>
        <a:p>
          <a:endParaRPr lang="zh-CN" altLang="en-US"/>
        </a:p>
      </dgm:t>
    </dgm:pt>
    <dgm:pt modelId="{316EFC88-8E96-4D44-A8A3-3CEB89B4511A}" type="sibTrans" cxnId="{87DA4750-A0F9-476E-8B30-B8454A23ECF9}">
      <dgm:prSet/>
      <dgm:spPr/>
      <dgm:t>
        <a:bodyPr/>
        <a:lstStyle/>
        <a:p>
          <a:endParaRPr lang="zh-CN" altLang="en-US"/>
        </a:p>
      </dgm:t>
    </dgm:pt>
    <dgm:pt modelId="{6B1260E7-F024-442D-871F-88A97B2DC8EC}" type="pres">
      <dgm:prSet presAssocID="{A619D10F-0A07-4137-AB00-AD2DBAD68563}" presName="linear" presStyleCnt="0">
        <dgm:presLayoutVars>
          <dgm:dir/>
          <dgm:animLvl val="lvl"/>
          <dgm:resizeHandles val="exact"/>
        </dgm:presLayoutVars>
      </dgm:prSet>
      <dgm:spPr/>
    </dgm:pt>
    <dgm:pt modelId="{8B9D0FCD-0C53-4403-9B7E-C9F507E29ACE}" type="pres">
      <dgm:prSet presAssocID="{060440B7-39AD-4930-AB5B-190EF2F94971}" presName="parentLin" presStyleCnt="0"/>
      <dgm:spPr/>
    </dgm:pt>
    <dgm:pt modelId="{90B5E42D-2C8A-4402-97E5-82E9C41E36A4}" type="pres">
      <dgm:prSet presAssocID="{060440B7-39AD-4930-AB5B-190EF2F94971}" presName="parentLeftMargin" presStyleLbl="node1" presStyleIdx="0" presStyleCnt="2"/>
      <dgm:spPr/>
    </dgm:pt>
    <dgm:pt modelId="{307E759E-3A6F-41C5-8222-7B8167FACD86}" type="pres">
      <dgm:prSet presAssocID="{060440B7-39AD-4930-AB5B-190EF2F9497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45F2EA9-1ABF-4331-A74B-64E4E0A5A1E6}" type="pres">
      <dgm:prSet presAssocID="{060440B7-39AD-4930-AB5B-190EF2F94971}" presName="negativeSpace" presStyleCnt="0"/>
      <dgm:spPr/>
    </dgm:pt>
    <dgm:pt modelId="{375A395A-F3A1-4798-A30B-07E568EE9242}" type="pres">
      <dgm:prSet presAssocID="{060440B7-39AD-4930-AB5B-190EF2F94971}" presName="childText" presStyleLbl="conFgAcc1" presStyleIdx="0" presStyleCnt="2">
        <dgm:presLayoutVars>
          <dgm:bulletEnabled val="1"/>
        </dgm:presLayoutVars>
      </dgm:prSet>
      <dgm:spPr/>
    </dgm:pt>
    <dgm:pt modelId="{71F17FC0-C987-42CF-8683-7675FBE4DE41}" type="pres">
      <dgm:prSet presAssocID="{ED4DA005-0DDF-4FD4-BD2A-D903618E502E}" presName="spaceBetweenRectangles" presStyleCnt="0"/>
      <dgm:spPr/>
    </dgm:pt>
    <dgm:pt modelId="{79A7EC34-C720-4826-8593-8B0100207FAB}" type="pres">
      <dgm:prSet presAssocID="{724412DF-E96C-43AA-A452-34E84CC18AE9}" presName="parentLin" presStyleCnt="0"/>
      <dgm:spPr/>
    </dgm:pt>
    <dgm:pt modelId="{0177DE8D-CFFB-4F52-AA8F-406C37593E60}" type="pres">
      <dgm:prSet presAssocID="{724412DF-E96C-43AA-A452-34E84CC18AE9}" presName="parentLeftMargin" presStyleLbl="node1" presStyleIdx="0" presStyleCnt="2"/>
      <dgm:spPr/>
    </dgm:pt>
    <dgm:pt modelId="{A34F8E6E-B77A-4536-8A1A-45ECEB1F81B3}" type="pres">
      <dgm:prSet presAssocID="{724412DF-E96C-43AA-A452-34E84CC18AE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C2EFAE0-AAB3-47BB-9DAC-A292E88E4A4F}" type="pres">
      <dgm:prSet presAssocID="{724412DF-E96C-43AA-A452-34E84CC18AE9}" presName="negativeSpace" presStyleCnt="0"/>
      <dgm:spPr/>
    </dgm:pt>
    <dgm:pt modelId="{B05314E2-BF72-48CB-8888-536E64914281}" type="pres">
      <dgm:prSet presAssocID="{724412DF-E96C-43AA-A452-34E84CC18AE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C771B04-3B36-48BE-B328-F9D7BD146A27}" type="presOf" srcId="{060440B7-39AD-4930-AB5B-190EF2F94971}" destId="{307E759E-3A6F-41C5-8222-7B8167FACD86}" srcOrd="1" destOrd="0" presId="urn:microsoft.com/office/officeart/2005/8/layout/list1"/>
    <dgm:cxn modelId="{86F4BB08-B8F1-4D07-A0D9-4F07AE960B6E}" type="presOf" srcId="{1B172888-5DB0-444B-B3D9-AABE8AC18AA7}" destId="{375A395A-F3A1-4798-A30B-07E568EE9242}" srcOrd="0" destOrd="0" presId="urn:microsoft.com/office/officeart/2005/8/layout/list1"/>
    <dgm:cxn modelId="{E5BC0A0E-A465-4FB5-9D92-B6DD81684101}" srcId="{060440B7-39AD-4930-AB5B-190EF2F94971}" destId="{1B172888-5DB0-444B-B3D9-AABE8AC18AA7}" srcOrd="0" destOrd="0" parTransId="{E7BDF102-F6DE-4D31-865A-64A50373E77A}" sibTransId="{BF2BE418-47DC-4C4C-8E2E-2CECC3158465}"/>
    <dgm:cxn modelId="{367D6B14-B4D5-48BF-82AE-A1713A7A5A80}" srcId="{724412DF-E96C-43AA-A452-34E84CC18AE9}" destId="{8C3DEF06-DAF0-4C84-A1A7-2EE364F5BD5D}" srcOrd="2" destOrd="0" parTransId="{EABD8787-352E-41A9-A9DC-9E2D5D554344}" sibTransId="{9185ECEE-C2BB-4326-8ED9-B20CCE617B99}"/>
    <dgm:cxn modelId="{DBB04C5C-33F6-4E9A-99CF-B223F5457C00}" srcId="{724412DF-E96C-43AA-A452-34E84CC18AE9}" destId="{913109B8-175C-4290-94AF-F50C1DE7044A}" srcOrd="3" destOrd="0" parTransId="{6DC832EA-AEF3-4A49-963A-E296333783FA}" sibTransId="{5CCA1E53-AF63-4430-8EFA-2904B833720F}"/>
    <dgm:cxn modelId="{5E88A84E-F3C5-4E95-8684-67319AAFB78E}" type="presOf" srcId="{724412DF-E96C-43AA-A452-34E84CC18AE9}" destId="{0177DE8D-CFFB-4F52-AA8F-406C37593E60}" srcOrd="0" destOrd="0" presId="urn:microsoft.com/office/officeart/2005/8/layout/list1"/>
    <dgm:cxn modelId="{87DA4750-A0F9-476E-8B30-B8454A23ECF9}" srcId="{724412DF-E96C-43AA-A452-34E84CC18AE9}" destId="{8C4505F5-A40E-4DE1-AF37-684713905E5E}" srcOrd="4" destOrd="0" parTransId="{6652ECCA-0741-48F0-969B-02EB655E005E}" sibTransId="{316EFC88-8E96-4D44-A8A3-3CEB89B4511A}"/>
    <dgm:cxn modelId="{8EBB9551-2CB3-4A87-AD9A-C0939F9D9893}" type="presOf" srcId="{A619D10F-0A07-4137-AB00-AD2DBAD68563}" destId="{6B1260E7-F024-442D-871F-88A97B2DC8EC}" srcOrd="0" destOrd="0" presId="urn:microsoft.com/office/officeart/2005/8/layout/list1"/>
    <dgm:cxn modelId="{4EF8E453-E3DF-4992-AE60-7FDFF4102FBF}" srcId="{A619D10F-0A07-4137-AB00-AD2DBAD68563}" destId="{060440B7-39AD-4930-AB5B-190EF2F94971}" srcOrd="0" destOrd="0" parTransId="{B95DFCA9-8B67-4DC6-B749-B01FE6B22A8D}" sibTransId="{ED4DA005-0DDF-4FD4-BD2A-D903618E502E}"/>
    <dgm:cxn modelId="{04251390-FFC8-45F5-9DEE-41F6C55A9F7F}" type="presOf" srcId="{724412DF-E96C-43AA-A452-34E84CC18AE9}" destId="{A34F8E6E-B77A-4536-8A1A-45ECEB1F81B3}" srcOrd="1" destOrd="0" presId="urn:microsoft.com/office/officeart/2005/8/layout/list1"/>
    <dgm:cxn modelId="{6053E49A-E719-4B60-ABB6-3C91D54380B7}" type="presOf" srcId="{8C4505F5-A40E-4DE1-AF37-684713905E5E}" destId="{B05314E2-BF72-48CB-8888-536E64914281}" srcOrd="0" destOrd="4" presId="urn:microsoft.com/office/officeart/2005/8/layout/list1"/>
    <dgm:cxn modelId="{7BCCE3A9-3E76-48E2-A31A-3961756B24D5}" type="presOf" srcId="{8C3DEF06-DAF0-4C84-A1A7-2EE364F5BD5D}" destId="{B05314E2-BF72-48CB-8888-536E64914281}" srcOrd="0" destOrd="2" presId="urn:microsoft.com/office/officeart/2005/8/layout/list1"/>
    <dgm:cxn modelId="{21C45BC8-0BA7-4D9A-9F4B-ED917B656E63}" type="presOf" srcId="{913109B8-175C-4290-94AF-F50C1DE7044A}" destId="{B05314E2-BF72-48CB-8888-536E64914281}" srcOrd="0" destOrd="3" presId="urn:microsoft.com/office/officeart/2005/8/layout/list1"/>
    <dgm:cxn modelId="{7606D9CC-2FF1-4C77-B84D-6DDE941EA1D9}" srcId="{A619D10F-0A07-4137-AB00-AD2DBAD68563}" destId="{724412DF-E96C-43AA-A452-34E84CC18AE9}" srcOrd="1" destOrd="0" parTransId="{F6AB6064-BE6F-47FA-A940-865538677907}" sibTransId="{21C8714A-E84C-4145-BCDB-ADE866F724A4}"/>
    <dgm:cxn modelId="{5591ACD5-CD09-411E-ACC4-C10298B05156}" srcId="{724412DF-E96C-43AA-A452-34E84CC18AE9}" destId="{41C1EF20-0DBA-400F-B75B-0A593739B879}" srcOrd="1" destOrd="0" parTransId="{5986FE64-0858-4539-99A4-BBFBDBBAAA8B}" sibTransId="{A9EBC85D-B962-4F68-9D5A-3398EC06BF7B}"/>
    <dgm:cxn modelId="{D2C64FD6-D341-459E-997D-1E79819BE8A9}" type="presOf" srcId="{060440B7-39AD-4930-AB5B-190EF2F94971}" destId="{90B5E42D-2C8A-4402-97E5-82E9C41E36A4}" srcOrd="0" destOrd="0" presId="urn:microsoft.com/office/officeart/2005/8/layout/list1"/>
    <dgm:cxn modelId="{BB8BE2E6-D2EB-4DA1-97A8-DF3192BFF5C4}" srcId="{724412DF-E96C-43AA-A452-34E84CC18AE9}" destId="{E92C6B4B-EA3B-4DD0-B604-3B1AE18116E7}" srcOrd="0" destOrd="0" parTransId="{EAA0FEF9-41F4-4950-AFEC-A844EB121B87}" sibTransId="{B827D229-EA0D-4F0B-8D8B-9960A217F5AA}"/>
    <dgm:cxn modelId="{26177AF3-DE93-49C5-B607-2D80A4C062FF}" type="presOf" srcId="{41C1EF20-0DBA-400F-B75B-0A593739B879}" destId="{B05314E2-BF72-48CB-8888-536E64914281}" srcOrd="0" destOrd="1" presId="urn:microsoft.com/office/officeart/2005/8/layout/list1"/>
    <dgm:cxn modelId="{18F09FFE-81C0-40F1-9741-5AD82EFB295C}" type="presOf" srcId="{E92C6B4B-EA3B-4DD0-B604-3B1AE18116E7}" destId="{B05314E2-BF72-48CB-8888-536E64914281}" srcOrd="0" destOrd="0" presId="urn:microsoft.com/office/officeart/2005/8/layout/list1"/>
    <dgm:cxn modelId="{83C7633C-F9A0-4737-91B9-649C2CE89583}" type="presParOf" srcId="{6B1260E7-F024-442D-871F-88A97B2DC8EC}" destId="{8B9D0FCD-0C53-4403-9B7E-C9F507E29ACE}" srcOrd="0" destOrd="0" presId="urn:microsoft.com/office/officeart/2005/8/layout/list1"/>
    <dgm:cxn modelId="{FB6D49A0-F1E9-452A-8FCD-8FB9AC24D96A}" type="presParOf" srcId="{8B9D0FCD-0C53-4403-9B7E-C9F507E29ACE}" destId="{90B5E42D-2C8A-4402-97E5-82E9C41E36A4}" srcOrd="0" destOrd="0" presId="urn:microsoft.com/office/officeart/2005/8/layout/list1"/>
    <dgm:cxn modelId="{C6F7442F-D8D1-44E4-AA7E-7067C5E0FAB8}" type="presParOf" srcId="{8B9D0FCD-0C53-4403-9B7E-C9F507E29ACE}" destId="{307E759E-3A6F-41C5-8222-7B8167FACD86}" srcOrd="1" destOrd="0" presId="urn:microsoft.com/office/officeart/2005/8/layout/list1"/>
    <dgm:cxn modelId="{20F645CF-EE57-4A78-8654-015A92CA8FCD}" type="presParOf" srcId="{6B1260E7-F024-442D-871F-88A97B2DC8EC}" destId="{245F2EA9-1ABF-4331-A74B-64E4E0A5A1E6}" srcOrd="1" destOrd="0" presId="urn:microsoft.com/office/officeart/2005/8/layout/list1"/>
    <dgm:cxn modelId="{FA01DF9B-AA66-423A-9996-3AAFBA9FD98B}" type="presParOf" srcId="{6B1260E7-F024-442D-871F-88A97B2DC8EC}" destId="{375A395A-F3A1-4798-A30B-07E568EE9242}" srcOrd="2" destOrd="0" presId="urn:microsoft.com/office/officeart/2005/8/layout/list1"/>
    <dgm:cxn modelId="{3BEDA33E-882B-4A1D-AA96-40F789C82E71}" type="presParOf" srcId="{6B1260E7-F024-442D-871F-88A97B2DC8EC}" destId="{71F17FC0-C987-42CF-8683-7675FBE4DE41}" srcOrd="3" destOrd="0" presId="urn:microsoft.com/office/officeart/2005/8/layout/list1"/>
    <dgm:cxn modelId="{CFEDADBB-AAD4-4590-A3C5-E0298A4873F4}" type="presParOf" srcId="{6B1260E7-F024-442D-871F-88A97B2DC8EC}" destId="{79A7EC34-C720-4826-8593-8B0100207FAB}" srcOrd="4" destOrd="0" presId="urn:microsoft.com/office/officeart/2005/8/layout/list1"/>
    <dgm:cxn modelId="{3285D99D-20B0-476E-9E8C-9CE8C93017AF}" type="presParOf" srcId="{79A7EC34-C720-4826-8593-8B0100207FAB}" destId="{0177DE8D-CFFB-4F52-AA8F-406C37593E60}" srcOrd="0" destOrd="0" presId="urn:microsoft.com/office/officeart/2005/8/layout/list1"/>
    <dgm:cxn modelId="{BA43BEA1-4910-4BB7-875E-90D8014D5076}" type="presParOf" srcId="{79A7EC34-C720-4826-8593-8B0100207FAB}" destId="{A34F8E6E-B77A-4536-8A1A-45ECEB1F81B3}" srcOrd="1" destOrd="0" presId="urn:microsoft.com/office/officeart/2005/8/layout/list1"/>
    <dgm:cxn modelId="{4062F3EB-3AE5-4113-B254-1CFC3FDCA2BB}" type="presParOf" srcId="{6B1260E7-F024-442D-871F-88A97B2DC8EC}" destId="{6C2EFAE0-AAB3-47BB-9DAC-A292E88E4A4F}" srcOrd="5" destOrd="0" presId="urn:microsoft.com/office/officeart/2005/8/layout/list1"/>
    <dgm:cxn modelId="{4D263FB4-ECF3-4941-A58B-9CC975B26395}" type="presParOf" srcId="{6B1260E7-F024-442D-871F-88A97B2DC8EC}" destId="{B05314E2-BF72-48CB-8888-536E6491428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619D10F-0A07-4137-AB00-AD2DBAD6856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60440B7-39AD-4930-AB5B-190EF2F94971}">
      <dgm:prSet phldrT="[文本]" custT="1"/>
      <dgm:spPr/>
      <dgm:t>
        <a:bodyPr/>
        <a:lstStyle/>
        <a:p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取指阶段</a:t>
          </a:r>
          <a:endParaRPr lang="zh-CN" altLang="en-U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95DFCA9-8B67-4DC6-B749-B01FE6B22A8D}" type="parTrans" cxnId="{4EF8E453-E3DF-4992-AE60-7FDFF4102FBF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D4DA005-0DDF-4FD4-BD2A-D903618E502E}" type="sibTrans" cxnId="{4EF8E453-E3DF-4992-AE60-7FDFF4102FBF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B172888-5DB0-444B-B3D9-AABE8AC18AA7}">
      <dgm:prSet custT="1"/>
      <dgm:spPr/>
      <dgm:t>
        <a:bodyPr lIns="144000" rIns="144000"/>
        <a:lstStyle/>
        <a:p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同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MOV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指令相同</a:t>
          </a:r>
          <a:endParaRPr lang="en-US" altLang="zh-CN" sz="16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E7BDF102-F6DE-4D31-865A-64A50373E77A}" type="parTrans" cxnId="{E5BC0A0E-A465-4FB5-9D92-B6DD81684101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F2BE418-47DC-4C4C-8E2E-2CECC3158465}" type="sibTrans" cxnId="{E5BC0A0E-A465-4FB5-9D92-B6DD81684101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24412DF-E96C-43AA-A452-34E84CC18AE9}">
      <dgm:prSet custT="1"/>
      <dgm:spPr/>
      <dgm:t>
        <a:bodyPr/>
        <a:lstStyle/>
        <a:p>
          <a:r>
            <a:rPr lang="zh-CN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执行阶段</a:t>
          </a:r>
          <a:endParaRPr lang="en-US" altLang="zh-CN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F6AB6064-BE6F-47FA-A940-865538677907}" type="parTrans" cxnId="{7606D9CC-2FF1-4C77-B84D-6DDE941EA1D9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21C8714A-E84C-4145-BCDB-ADE866F724A4}" type="sibTrans" cxnId="{7606D9CC-2FF1-4C77-B84D-6DDE941EA1D9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92C6B4B-EA3B-4DD0-B604-3B1AE18116E7}">
      <dgm:prSet custT="1"/>
      <dgm:spPr/>
      <dgm:t>
        <a:bodyPr lIns="108000" tIns="180000" rIns="72000" bIns="36000"/>
        <a:lstStyle/>
        <a:p>
          <a:pPr marL="288000" indent="-288000">
            <a:lnSpc>
              <a:spcPct val="100000"/>
            </a:lnSpc>
            <a:spcAft>
              <a:spcPts val="0"/>
            </a:spcAft>
            <a:buFont typeface="+mj-ea"/>
            <a:buAutoNum type="circleNumDbPlain"/>
          </a:pPr>
          <a:r>
            <a:rPr lang="en-US" altLang="zh-CN" sz="1600" b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b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R1</a:t>
          </a:r>
          <a:r>
            <a:rPr lang="en-US" altLang="zh-CN" sz="1600" b="1" baseline="-250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out</a:t>
          </a:r>
          <a:r>
            <a:rPr lang="zh-CN" altLang="en-US" sz="1600" b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R2</a:t>
          </a:r>
          <a:r>
            <a:rPr lang="en-US" altLang="zh-CN" sz="1600" b="1" baseline="-250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out</a:t>
          </a:r>
          <a:r>
            <a:rPr lang="zh-CN" altLang="en-US" sz="1600" b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R1</a:t>
          </a:r>
          <a:r>
            <a: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rPr>
            <a:t> </a:t>
          </a:r>
          <a:r>
            <a: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rPr>
            <a:t> ALU, R2  ALU</a:t>
          </a:r>
          <a:r>
            <a:rPr lang="zh-CN" altLang="en-US" sz="1600" b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rPr>
            <a:t>，</a:t>
          </a:r>
          <a:r>
            <a:rPr lang="zh-CN" altLang="en-US" sz="1600" b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确定</a:t>
          </a:r>
          <a:r>
            <a: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R1</a:t>
          </a:r>
          <a:r>
            <a:rPr lang="zh-CN" altLang="en-US" sz="16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源寄存器</a:t>
          </a:r>
          <a:r>
            <a:rPr lang="zh-CN" altLang="en-US" sz="1600" b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和</a:t>
          </a:r>
          <a:r>
            <a: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R2</a:t>
          </a:r>
          <a:r>
            <a:rPr lang="zh-CN" altLang="en-US" sz="16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目的寄存器</a:t>
          </a:r>
          <a:endParaRPr lang="en-US" altLang="zh-CN" sz="1600" b="1" dirty="0">
            <a:solidFill>
              <a:schemeClr val="accent2">
                <a:lumMod val="75000"/>
              </a:schemeClr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EAA0FEF9-41F4-4950-AFEC-A844EB121B87}" type="parTrans" cxnId="{BB8BE2E6-D2EB-4DA1-97A8-DF3192BFF5C4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827D229-EA0D-4F0B-8D8B-9960A217F5AA}" type="sibTrans" cxnId="{BB8BE2E6-D2EB-4DA1-97A8-DF3192BFF5C4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13109B8-175C-4290-94AF-F50C1DE7044A}">
      <dgm:prSet custT="1"/>
      <dgm:spPr/>
      <dgm:t>
        <a:bodyPr lIns="108000" tIns="180000" rIns="72000" bIns="36000"/>
        <a:lstStyle/>
        <a:p>
          <a:pPr marL="288000" indent="-288000">
            <a:lnSpc>
              <a:spcPct val="100000"/>
            </a:lnSpc>
            <a:spcAft>
              <a:spcPts val="0"/>
            </a:spcAft>
            <a:buFont typeface="+mj-ea"/>
            <a:buAutoNum type="circleNumDbPlain"/>
          </a:pPr>
          <a:r>
            <a: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DR</a:t>
          </a:r>
          <a:r>
            <a:rPr lang="en-US" altLang="zh-CN" sz="1600" b="1" baseline="-25000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in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DBUS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</a:t>
          </a:r>
          <a:r>
            <a: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DR</a:t>
          </a:r>
          <a:endParaRPr lang="zh-CN" altLang="en-US" sz="1600" b="0" dirty="0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6DC832EA-AEF3-4A49-963A-E296333783FA}" type="parTrans" cxnId="{DBB04C5C-33F6-4E9A-99CF-B223F5457C00}">
      <dgm:prSet/>
      <dgm:spPr/>
      <dgm:t>
        <a:bodyPr/>
        <a:lstStyle/>
        <a:p>
          <a:endParaRPr lang="zh-CN" altLang="en-US" sz="1600"/>
        </a:p>
      </dgm:t>
    </dgm:pt>
    <dgm:pt modelId="{5CCA1E53-AF63-4430-8EFA-2904B833720F}" type="sibTrans" cxnId="{DBB04C5C-33F6-4E9A-99CF-B223F5457C00}">
      <dgm:prSet/>
      <dgm:spPr/>
      <dgm:t>
        <a:bodyPr/>
        <a:lstStyle/>
        <a:p>
          <a:endParaRPr lang="zh-CN" altLang="en-US" sz="1600"/>
        </a:p>
      </dgm:t>
    </dgm:pt>
    <dgm:pt modelId="{41C1EF20-0DBA-400F-B75B-0A593739B879}">
      <dgm:prSet custT="1"/>
      <dgm:spPr/>
      <dgm:t>
        <a:bodyPr lIns="108000" tIns="180000" rIns="72000" bIns="36000"/>
        <a:lstStyle/>
        <a:p>
          <a:pPr marL="288000" indent="-288000">
            <a:lnSpc>
              <a:spcPct val="100000"/>
            </a:lnSpc>
            <a:spcAft>
              <a:spcPts val="0"/>
            </a:spcAft>
            <a:buFont typeface="+mj-ea"/>
            <a:buAutoNum type="circleNumDbPlain"/>
          </a:pPr>
          <a:r>
            <a:rPr lang="en-US" altLang="zh-CN" sz="1600" b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b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ALU</a:t>
          </a:r>
          <a:r>
            <a:rPr lang="zh-CN" altLang="en-US" sz="1600" b="1" baseline="-25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加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ALU</a:t>
          </a:r>
          <a:r>
            <a:rPr lang="zh-CN" alt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完成加法运算，</a:t>
          </a:r>
          <a:b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</a:br>
          <a:r>
            <a:rPr lang="en-US" altLang="zh-CN" sz="1600" b="1" dirty="0" err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Flag</a:t>
          </a:r>
          <a:r>
            <a:rPr lang="en-US" altLang="zh-CN" sz="1600" b="1" baseline="-25000" dirty="0" err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 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</a:t>
          </a:r>
          <a:r>
            <a: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PSW</a:t>
          </a:r>
          <a:endParaRPr lang="en-US" altLang="zh-CN" sz="1600" b="1" dirty="0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5986FE64-0858-4539-99A4-BBFBDBBAAA8B}" type="parTrans" cxnId="{5591ACD5-CD09-411E-ACC4-C10298B05156}">
      <dgm:prSet/>
      <dgm:spPr/>
      <dgm:t>
        <a:bodyPr/>
        <a:lstStyle/>
        <a:p>
          <a:endParaRPr lang="zh-CN" altLang="en-US"/>
        </a:p>
      </dgm:t>
    </dgm:pt>
    <dgm:pt modelId="{A9EBC85D-B962-4F68-9D5A-3398EC06BF7B}" type="sibTrans" cxnId="{5591ACD5-CD09-411E-ACC4-C10298B05156}">
      <dgm:prSet/>
      <dgm:spPr/>
      <dgm:t>
        <a:bodyPr/>
        <a:lstStyle/>
        <a:p>
          <a:endParaRPr lang="zh-CN" altLang="en-US"/>
        </a:p>
      </dgm:t>
    </dgm:pt>
    <dgm:pt modelId="{8C3DEF06-DAF0-4C84-A1A7-2EE364F5BD5D}">
      <dgm:prSet custT="1"/>
      <dgm:spPr/>
      <dgm:t>
        <a:bodyPr lIns="108000" tIns="180000" rIns="72000" bIns="36000"/>
        <a:lstStyle/>
        <a:p>
          <a:pPr marL="288000" indent="-288000">
            <a:lnSpc>
              <a:spcPct val="100000"/>
            </a:lnSpc>
            <a:spcAft>
              <a:spcPts val="0"/>
            </a:spcAft>
            <a:buFont typeface="+mj-ea"/>
            <a:buAutoNum type="circleNumDbPlain"/>
          </a:pPr>
          <a:r>
            <a:rPr lang="en-US" altLang="zh-CN" sz="1600" b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b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打开</a:t>
          </a:r>
          <a:r>
            <a: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C1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ALU 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DBUS</a:t>
          </a:r>
          <a:endParaRPr lang="en-US" altLang="zh-CN" sz="1600" b="1" dirty="0">
            <a:solidFill>
              <a:schemeClr val="accent2">
                <a:lumMod val="75000"/>
              </a:schemeClr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9185ECEE-C2BB-4326-8ED9-B20CCE617B99}" type="sibTrans" cxnId="{367D6B14-B4D5-48BF-82AE-A1713A7A5A80}">
      <dgm:prSet/>
      <dgm:spPr/>
      <dgm:t>
        <a:bodyPr/>
        <a:lstStyle/>
        <a:p>
          <a:endParaRPr lang="zh-CN" altLang="en-US"/>
        </a:p>
      </dgm:t>
    </dgm:pt>
    <dgm:pt modelId="{EABD8787-352E-41A9-A9DC-9E2D5D554344}" type="parTrans" cxnId="{367D6B14-B4D5-48BF-82AE-A1713A7A5A80}">
      <dgm:prSet/>
      <dgm:spPr/>
      <dgm:t>
        <a:bodyPr/>
        <a:lstStyle/>
        <a:p>
          <a:endParaRPr lang="zh-CN" altLang="en-US"/>
        </a:p>
      </dgm:t>
    </dgm:pt>
    <dgm:pt modelId="{8C4505F5-A40E-4DE1-AF37-684713905E5E}">
      <dgm:prSet custT="1"/>
      <dgm:spPr/>
      <dgm:t>
        <a:bodyPr lIns="108000" tIns="180000" rIns="72000" bIns="36000"/>
        <a:lstStyle/>
        <a:p>
          <a:pPr marL="288000" indent="-288000">
            <a:lnSpc>
              <a:spcPct val="100000"/>
            </a:lnSpc>
            <a:spcAft>
              <a:spcPts val="0"/>
            </a:spcAft>
            <a:buFont typeface="+mj-ea"/>
            <a:buAutoNum type="circleNumDbPlain"/>
          </a:pPr>
          <a:r>
            <a: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R2</a:t>
          </a:r>
          <a:r>
            <a:rPr lang="en-US" altLang="zh-CN" sz="1600" b="1" baseline="-250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in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DR 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R2</a:t>
          </a:r>
          <a:endParaRPr lang="zh-CN" altLang="en-US" sz="1600" b="0" dirty="0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6652ECCA-0741-48F0-969B-02EB655E005E}" type="parTrans" cxnId="{87DA4750-A0F9-476E-8B30-B8454A23ECF9}">
      <dgm:prSet/>
      <dgm:spPr/>
      <dgm:t>
        <a:bodyPr/>
        <a:lstStyle/>
        <a:p>
          <a:endParaRPr lang="zh-CN" altLang="en-US"/>
        </a:p>
      </dgm:t>
    </dgm:pt>
    <dgm:pt modelId="{316EFC88-8E96-4D44-A8A3-3CEB89B4511A}" type="sibTrans" cxnId="{87DA4750-A0F9-476E-8B30-B8454A23ECF9}">
      <dgm:prSet/>
      <dgm:spPr/>
      <dgm:t>
        <a:bodyPr/>
        <a:lstStyle/>
        <a:p>
          <a:endParaRPr lang="zh-CN" altLang="en-US"/>
        </a:p>
      </dgm:t>
    </dgm:pt>
    <dgm:pt modelId="{6B1260E7-F024-442D-871F-88A97B2DC8EC}" type="pres">
      <dgm:prSet presAssocID="{A619D10F-0A07-4137-AB00-AD2DBAD68563}" presName="linear" presStyleCnt="0">
        <dgm:presLayoutVars>
          <dgm:dir/>
          <dgm:animLvl val="lvl"/>
          <dgm:resizeHandles val="exact"/>
        </dgm:presLayoutVars>
      </dgm:prSet>
      <dgm:spPr/>
    </dgm:pt>
    <dgm:pt modelId="{8B9D0FCD-0C53-4403-9B7E-C9F507E29ACE}" type="pres">
      <dgm:prSet presAssocID="{060440B7-39AD-4930-AB5B-190EF2F94971}" presName="parentLin" presStyleCnt="0"/>
      <dgm:spPr/>
    </dgm:pt>
    <dgm:pt modelId="{90B5E42D-2C8A-4402-97E5-82E9C41E36A4}" type="pres">
      <dgm:prSet presAssocID="{060440B7-39AD-4930-AB5B-190EF2F94971}" presName="parentLeftMargin" presStyleLbl="node1" presStyleIdx="0" presStyleCnt="2"/>
      <dgm:spPr/>
    </dgm:pt>
    <dgm:pt modelId="{307E759E-3A6F-41C5-8222-7B8167FACD86}" type="pres">
      <dgm:prSet presAssocID="{060440B7-39AD-4930-AB5B-190EF2F9497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45F2EA9-1ABF-4331-A74B-64E4E0A5A1E6}" type="pres">
      <dgm:prSet presAssocID="{060440B7-39AD-4930-AB5B-190EF2F94971}" presName="negativeSpace" presStyleCnt="0"/>
      <dgm:spPr/>
    </dgm:pt>
    <dgm:pt modelId="{375A395A-F3A1-4798-A30B-07E568EE9242}" type="pres">
      <dgm:prSet presAssocID="{060440B7-39AD-4930-AB5B-190EF2F94971}" presName="childText" presStyleLbl="conFgAcc1" presStyleIdx="0" presStyleCnt="2">
        <dgm:presLayoutVars>
          <dgm:bulletEnabled val="1"/>
        </dgm:presLayoutVars>
      </dgm:prSet>
      <dgm:spPr/>
    </dgm:pt>
    <dgm:pt modelId="{71F17FC0-C987-42CF-8683-7675FBE4DE41}" type="pres">
      <dgm:prSet presAssocID="{ED4DA005-0DDF-4FD4-BD2A-D903618E502E}" presName="spaceBetweenRectangles" presStyleCnt="0"/>
      <dgm:spPr/>
    </dgm:pt>
    <dgm:pt modelId="{79A7EC34-C720-4826-8593-8B0100207FAB}" type="pres">
      <dgm:prSet presAssocID="{724412DF-E96C-43AA-A452-34E84CC18AE9}" presName="parentLin" presStyleCnt="0"/>
      <dgm:spPr/>
    </dgm:pt>
    <dgm:pt modelId="{0177DE8D-CFFB-4F52-AA8F-406C37593E60}" type="pres">
      <dgm:prSet presAssocID="{724412DF-E96C-43AA-A452-34E84CC18AE9}" presName="parentLeftMargin" presStyleLbl="node1" presStyleIdx="0" presStyleCnt="2"/>
      <dgm:spPr/>
    </dgm:pt>
    <dgm:pt modelId="{A34F8E6E-B77A-4536-8A1A-45ECEB1F81B3}" type="pres">
      <dgm:prSet presAssocID="{724412DF-E96C-43AA-A452-34E84CC18AE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C2EFAE0-AAB3-47BB-9DAC-A292E88E4A4F}" type="pres">
      <dgm:prSet presAssocID="{724412DF-E96C-43AA-A452-34E84CC18AE9}" presName="negativeSpace" presStyleCnt="0"/>
      <dgm:spPr/>
    </dgm:pt>
    <dgm:pt modelId="{B05314E2-BF72-48CB-8888-536E64914281}" type="pres">
      <dgm:prSet presAssocID="{724412DF-E96C-43AA-A452-34E84CC18AE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C771B04-3B36-48BE-B328-F9D7BD146A27}" type="presOf" srcId="{060440B7-39AD-4930-AB5B-190EF2F94971}" destId="{307E759E-3A6F-41C5-8222-7B8167FACD86}" srcOrd="1" destOrd="0" presId="urn:microsoft.com/office/officeart/2005/8/layout/list1"/>
    <dgm:cxn modelId="{86F4BB08-B8F1-4D07-A0D9-4F07AE960B6E}" type="presOf" srcId="{1B172888-5DB0-444B-B3D9-AABE8AC18AA7}" destId="{375A395A-F3A1-4798-A30B-07E568EE9242}" srcOrd="0" destOrd="0" presId="urn:microsoft.com/office/officeart/2005/8/layout/list1"/>
    <dgm:cxn modelId="{E5BC0A0E-A465-4FB5-9D92-B6DD81684101}" srcId="{060440B7-39AD-4930-AB5B-190EF2F94971}" destId="{1B172888-5DB0-444B-B3D9-AABE8AC18AA7}" srcOrd="0" destOrd="0" parTransId="{E7BDF102-F6DE-4D31-865A-64A50373E77A}" sibTransId="{BF2BE418-47DC-4C4C-8E2E-2CECC3158465}"/>
    <dgm:cxn modelId="{367D6B14-B4D5-48BF-82AE-A1713A7A5A80}" srcId="{724412DF-E96C-43AA-A452-34E84CC18AE9}" destId="{8C3DEF06-DAF0-4C84-A1A7-2EE364F5BD5D}" srcOrd="2" destOrd="0" parTransId="{EABD8787-352E-41A9-A9DC-9E2D5D554344}" sibTransId="{9185ECEE-C2BB-4326-8ED9-B20CCE617B99}"/>
    <dgm:cxn modelId="{DBB04C5C-33F6-4E9A-99CF-B223F5457C00}" srcId="{724412DF-E96C-43AA-A452-34E84CC18AE9}" destId="{913109B8-175C-4290-94AF-F50C1DE7044A}" srcOrd="3" destOrd="0" parTransId="{6DC832EA-AEF3-4A49-963A-E296333783FA}" sibTransId="{5CCA1E53-AF63-4430-8EFA-2904B833720F}"/>
    <dgm:cxn modelId="{5E88A84E-F3C5-4E95-8684-67319AAFB78E}" type="presOf" srcId="{724412DF-E96C-43AA-A452-34E84CC18AE9}" destId="{0177DE8D-CFFB-4F52-AA8F-406C37593E60}" srcOrd="0" destOrd="0" presId="urn:microsoft.com/office/officeart/2005/8/layout/list1"/>
    <dgm:cxn modelId="{87DA4750-A0F9-476E-8B30-B8454A23ECF9}" srcId="{724412DF-E96C-43AA-A452-34E84CC18AE9}" destId="{8C4505F5-A40E-4DE1-AF37-684713905E5E}" srcOrd="4" destOrd="0" parTransId="{6652ECCA-0741-48F0-969B-02EB655E005E}" sibTransId="{316EFC88-8E96-4D44-A8A3-3CEB89B4511A}"/>
    <dgm:cxn modelId="{8EBB9551-2CB3-4A87-AD9A-C0939F9D9893}" type="presOf" srcId="{A619D10F-0A07-4137-AB00-AD2DBAD68563}" destId="{6B1260E7-F024-442D-871F-88A97B2DC8EC}" srcOrd="0" destOrd="0" presId="urn:microsoft.com/office/officeart/2005/8/layout/list1"/>
    <dgm:cxn modelId="{4EF8E453-E3DF-4992-AE60-7FDFF4102FBF}" srcId="{A619D10F-0A07-4137-AB00-AD2DBAD68563}" destId="{060440B7-39AD-4930-AB5B-190EF2F94971}" srcOrd="0" destOrd="0" parTransId="{B95DFCA9-8B67-4DC6-B749-B01FE6B22A8D}" sibTransId="{ED4DA005-0DDF-4FD4-BD2A-D903618E502E}"/>
    <dgm:cxn modelId="{04251390-FFC8-45F5-9DEE-41F6C55A9F7F}" type="presOf" srcId="{724412DF-E96C-43AA-A452-34E84CC18AE9}" destId="{A34F8E6E-B77A-4536-8A1A-45ECEB1F81B3}" srcOrd="1" destOrd="0" presId="urn:microsoft.com/office/officeart/2005/8/layout/list1"/>
    <dgm:cxn modelId="{6053E49A-E719-4B60-ABB6-3C91D54380B7}" type="presOf" srcId="{8C4505F5-A40E-4DE1-AF37-684713905E5E}" destId="{B05314E2-BF72-48CB-8888-536E64914281}" srcOrd="0" destOrd="4" presId="urn:microsoft.com/office/officeart/2005/8/layout/list1"/>
    <dgm:cxn modelId="{7BCCE3A9-3E76-48E2-A31A-3961756B24D5}" type="presOf" srcId="{8C3DEF06-DAF0-4C84-A1A7-2EE364F5BD5D}" destId="{B05314E2-BF72-48CB-8888-536E64914281}" srcOrd="0" destOrd="2" presId="urn:microsoft.com/office/officeart/2005/8/layout/list1"/>
    <dgm:cxn modelId="{21C45BC8-0BA7-4D9A-9F4B-ED917B656E63}" type="presOf" srcId="{913109B8-175C-4290-94AF-F50C1DE7044A}" destId="{B05314E2-BF72-48CB-8888-536E64914281}" srcOrd="0" destOrd="3" presId="urn:microsoft.com/office/officeart/2005/8/layout/list1"/>
    <dgm:cxn modelId="{7606D9CC-2FF1-4C77-B84D-6DDE941EA1D9}" srcId="{A619D10F-0A07-4137-AB00-AD2DBAD68563}" destId="{724412DF-E96C-43AA-A452-34E84CC18AE9}" srcOrd="1" destOrd="0" parTransId="{F6AB6064-BE6F-47FA-A940-865538677907}" sibTransId="{21C8714A-E84C-4145-BCDB-ADE866F724A4}"/>
    <dgm:cxn modelId="{5591ACD5-CD09-411E-ACC4-C10298B05156}" srcId="{724412DF-E96C-43AA-A452-34E84CC18AE9}" destId="{41C1EF20-0DBA-400F-B75B-0A593739B879}" srcOrd="1" destOrd="0" parTransId="{5986FE64-0858-4539-99A4-BBFBDBBAAA8B}" sibTransId="{A9EBC85D-B962-4F68-9D5A-3398EC06BF7B}"/>
    <dgm:cxn modelId="{D2C64FD6-D341-459E-997D-1E79819BE8A9}" type="presOf" srcId="{060440B7-39AD-4930-AB5B-190EF2F94971}" destId="{90B5E42D-2C8A-4402-97E5-82E9C41E36A4}" srcOrd="0" destOrd="0" presId="urn:microsoft.com/office/officeart/2005/8/layout/list1"/>
    <dgm:cxn modelId="{BB8BE2E6-D2EB-4DA1-97A8-DF3192BFF5C4}" srcId="{724412DF-E96C-43AA-A452-34E84CC18AE9}" destId="{E92C6B4B-EA3B-4DD0-B604-3B1AE18116E7}" srcOrd="0" destOrd="0" parTransId="{EAA0FEF9-41F4-4950-AFEC-A844EB121B87}" sibTransId="{B827D229-EA0D-4F0B-8D8B-9960A217F5AA}"/>
    <dgm:cxn modelId="{26177AF3-DE93-49C5-B607-2D80A4C062FF}" type="presOf" srcId="{41C1EF20-0DBA-400F-B75B-0A593739B879}" destId="{B05314E2-BF72-48CB-8888-536E64914281}" srcOrd="0" destOrd="1" presId="urn:microsoft.com/office/officeart/2005/8/layout/list1"/>
    <dgm:cxn modelId="{18F09FFE-81C0-40F1-9741-5AD82EFB295C}" type="presOf" srcId="{E92C6B4B-EA3B-4DD0-B604-3B1AE18116E7}" destId="{B05314E2-BF72-48CB-8888-536E64914281}" srcOrd="0" destOrd="0" presId="urn:microsoft.com/office/officeart/2005/8/layout/list1"/>
    <dgm:cxn modelId="{83C7633C-F9A0-4737-91B9-649C2CE89583}" type="presParOf" srcId="{6B1260E7-F024-442D-871F-88A97B2DC8EC}" destId="{8B9D0FCD-0C53-4403-9B7E-C9F507E29ACE}" srcOrd="0" destOrd="0" presId="urn:microsoft.com/office/officeart/2005/8/layout/list1"/>
    <dgm:cxn modelId="{FB6D49A0-F1E9-452A-8FCD-8FB9AC24D96A}" type="presParOf" srcId="{8B9D0FCD-0C53-4403-9B7E-C9F507E29ACE}" destId="{90B5E42D-2C8A-4402-97E5-82E9C41E36A4}" srcOrd="0" destOrd="0" presId="urn:microsoft.com/office/officeart/2005/8/layout/list1"/>
    <dgm:cxn modelId="{C6F7442F-D8D1-44E4-AA7E-7067C5E0FAB8}" type="presParOf" srcId="{8B9D0FCD-0C53-4403-9B7E-C9F507E29ACE}" destId="{307E759E-3A6F-41C5-8222-7B8167FACD86}" srcOrd="1" destOrd="0" presId="urn:microsoft.com/office/officeart/2005/8/layout/list1"/>
    <dgm:cxn modelId="{20F645CF-EE57-4A78-8654-015A92CA8FCD}" type="presParOf" srcId="{6B1260E7-F024-442D-871F-88A97B2DC8EC}" destId="{245F2EA9-1ABF-4331-A74B-64E4E0A5A1E6}" srcOrd="1" destOrd="0" presId="urn:microsoft.com/office/officeart/2005/8/layout/list1"/>
    <dgm:cxn modelId="{FA01DF9B-AA66-423A-9996-3AAFBA9FD98B}" type="presParOf" srcId="{6B1260E7-F024-442D-871F-88A97B2DC8EC}" destId="{375A395A-F3A1-4798-A30B-07E568EE9242}" srcOrd="2" destOrd="0" presId="urn:microsoft.com/office/officeart/2005/8/layout/list1"/>
    <dgm:cxn modelId="{3BEDA33E-882B-4A1D-AA96-40F789C82E71}" type="presParOf" srcId="{6B1260E7-F024-442D-871F-88A97B2DC8EC}" destId="{71F17FC0-C987-42CF-8683-7675FBE4DE41}" srcOrd="3" destOrd="0" presId="urn:microsoft.com/office/officeart/2005/8/layout/list1"/>
    <dgm:cxn modelId="{CFEDADBB-AAD4-4590-A3C5-E0298A4873F4}" type="presParOf" srcId="{6B1260E7-F024-442D-871F-88A97B2DC8EC}" destId="{79A7EC34-C720-4826-8593-8B0100207FAB}" srcOrd="4" destOrd="0" presId="urn:microsoft.com/office/officeart/2005/8/layout/list1"/>
    <dgm:cxn modelId="{3285D99D-20B0-476E-9E8C-9CE8C93017AF}" type="presParOf" srcId="{79A7EC34-C720-4826-8593-8B0100207FAB}" destId="{0177DE8D-CFFB-4F52-AA8F-406C37593E60}" srcOrd="0" destOrd="0" presId="urn:microsoft.com/office/officeart/2005/8/layout/list1"/>
    <dgm:cxn modelId="{BA43BEA1-4910-4BB7-875E-90D8014D5076}" type="presParOf" srcId="{79A7EC34-C720-4826-8593-8B0100207FAB}" destId="{A34F8E6E-B77A-4536-8A1A-45ECEB1F81B3}" srcOrd="1" destOrd="0" presId="urn:microsoft.com/office/officeart/2005/8/layout/list1"/>
    <dgm:cxn modelId="{4062F3EB-3AE5-4113-B254-1CFC3FDCA2BB}" type="presParOf" srcId="{6B1260E7-F024-442D-871F-88A97B2DC8EC}" destId="{6C2EFAE0-AAB3-47BB-9DAC-A292E88E4A4F}" srcOrd="5" destOrd="0" presId="urn:microsoft.com/office/officeart/2005/8/layout/list1"/>
    <dgm:cxn modelId="{4D263FB4-ECF3-4941-A58B-9CC975B26395}" type="presParOf" srcId="{6B1260E7-F024-442D-871F-88A97B2DC8EC}" destId="{B05314E2-BF72-48CB-8888-536E6491428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3B7F737-7C83-42E0-86FB-C75E7E9937AE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01B2EA9E-CA0D-4E65-8F0C-9700A719E58B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分析</a:t>
          </a:r>
        </a:p>
      </dgm:t>
    </dgm:pt>
    <dgm:pt modelId="{CED196FC-D4AB-429A-9BBD-8AE5EDAE1BAA}" type="parTrans" cxnId="{01ADAFCE-D7FF-4842-B4E1-5D0F80546301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F98B4818-C0CC-4AE0-919B-7328610CCB6C}" type="sibTrans" cxnId="{01ADAFCE-D7FF-4842-B4E1-5D0F80546301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81B631C7-846B-4922-8C5E-9020747DC3F0}">
      <dgm:prSet phldrT="[文本]" custT="1"/>
      <dgm:spPr/>
      <dgm:t>
        <a:bodyPr lIns="360000" rIns="360000"/>
        <a:lstStyle/>
        <a:p>
          <a:r>
            <a: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使用</a:t>
          </a:r>
          <a:r>
            <a: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一次</a:t>
          </a:r>
          <a:r>
            <a: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DBUS</a:t>
          </a:r>
          <a:r>
            <a: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，需要</a:t>
          </a:r>
          <a:r>
            <a: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1</a:t>
          </a:r>
          <a:r>
            <a: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个</a:t>
          </a:r>
          <a:r>
            <a: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CPU</a:t>
          </a:r>
          <a:r>
            <a: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周期</a:t>
          </a:r>
          <a:endParaRPr lang="zh-CN" altLang="en-US" sz="20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F0B3E240-D087-4705-9B31-83479CC539DE}" type="parTrans" cxnId="{BD6A6507-E626-4F10-9167-8B69E70FF9C1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02CC93E8-4E98-4BBC-A310-98070CDFCD10}" type="sibTrans" cxnId="{BD6A6507-E626-4F10-9167-8B69E70FF9C1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06BB5D33-EB79-41AC-8518-7D296444885F}" type="pres">
      <dgm:prSet presAssocID="{23B7F737-7C83-42E0-86FB-C75E7E9937AE}" presName="linear" presStyleCnt="0">
        <dgm:presLayoutVars>
          <dgm:dir/>
          <dgm:animLvl val="lvl"/>
          <dgm:resizeHandles val="exact"/>
        </dgm:presLayoutVars>
      </dgm:prSet>
      <dgm:spPr/>
    </dgm:pt>
    <dgm:pt modelId="{3F7BC37C-2CED-41D1-B640-58401F972297}" type="pres">
      <dgm:prSet presAssocID="{01B2EA9E-CA0D-4E65-8F0C-9700A719E58B}" presName="parentLin" presStyleCnt="0"/>
      <dgm:spPr/>
    </dgm:pt>
    <dgm:pt modelId="{2556C28F-C3AF-4F11-A9AE-B95740FCBB18}" type="pres">
      <dgm:prSet presAssocID="{01B2EA9E-CA0D-4E65-8F0C-9700A719E58B}" presName="parentLeftMargin" presStyleLbl="node1" presStyleIdx="0" presStyleCnt="1"/>
      <dgm:spPr/>
    </dgm:pt>
    <dgm:pt modelId="{87C9302C-EA5C-482D-A253-154B176C12B3}" type="pres">
      <dgm:prSet presAssocID="{01B2EA9E-CA0D-4E65-8F0C-9700A719E58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4A336DE-1329-48DF-97CC-2ABB0AEE43D0}" type="pres">
      <dgm:prSet presAssocID="{01B2EA9E-CA0D-4E65-8F0C-9700A719E58B}" presName="negativeSpace" presStyleCnt="0"/>
      <dgm:spPr/>
    </dgm:pt>
    <dgm:pt modelId="{17B75726-6283-4C35-A359-A685CC390783}" type="pres">
      <dgm:prSet presAssocID="{01B2EA9E-CA0D-4E65-8F0C-9700A719E58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D6A6507-E626-4F10-9167-8B69E70FF9C1}" srcId="{01B2EA9E-CA0D-4E65-8F0C-9700A719E58B}" destId="{81B631C7-846B-4922-8C5E-9020747DC3F0}" srcOrd="0" destOrd="0" parTransId="{F0B3E240-D087-4705-9B31-83479CC539DE}" sibTransId="{02CC93E8-4E98-4BBC-A310-98070CDFCD10}"/>
    <dgm:cxn modelId="{4F579065-165F-4605-A1CA-51C51DCC2EFC}" type="presOf" srcId="{81B631C7-846B-4922-8C5E-9020747DC3F0}" destId="{17B75726-6283-4C35-A359-A685CC390783}" srcOrd="0" destOrd="0" presId="urn:microsoft.com/office/officeart/2005/8/layout/list1"/>
    <dgm:cxn modelId="{24505B52-EF02-4381-BE09-116049D18342}" type="presOf" srcId="{01B2EA9E-CA0D-4E65-8F0C-9700A719E58B}" destId="{2556C28F-C3AF-4F11-A9AE-B95740FCBB18}" srcOrd="0" destOrd="0" presId="urn:microsoft.com/office/officeart/2005/8/layout/list1"/>
    <dgm:cxn modelId="{B5A8EB9E-2DAD-453F-BF3C-ADD2E8257E5D}" type="presOf" srcId="{01B2EA9E-CA0D-4E65-8F0C-9700A719E58B}" destId="{87C9302C-EA5C-482D-A253-154B176C12B3}" srcOrd="1" destOrd="0" presId="urn:microsoft.com/office/officeart/2005/8/layout/list1"/>
    <dgm:cxn modelId="{01ADAFCE-D7FF-4842-B4E1-5D0F80546301}" srcId="{23B7F737-7C83-42E0-86FB-C75E7E9937AE}" destId="{01B2EA9E-CA0D-4E65-8F0C-9700A719E58B}" srcOrd="0" destOrd="0" parTransId="{CED196FC-D4AB-429A-9BBD-8AE5EDAE1BAA}" sibTransId="{F98B4818-C0CC-4AE0-919B-7328610CCB6C}"/>
    <dgm:cxn modelId="{C48D52D2-51AA-4F1A-AE90-80E117D7D401}" type="presOf" srcId="{23B7F737-7C83-42E0-86FB-C75E7E9937AE}" destId="{06BB5D33-EB79-41AC-8518-7D296444885F}" srcOrd="0" destOrd="0" presId="urn:microsoft.com/office/officeart/2005/8/layout/list1"/>
    <dgm:cxn modelId="{2BD5619B-A5BF-45DB-97A4-21C95165CF3B}" type="presParOf" srcId="{06BB5D33-EB79-41AC-8518-7D296444885F}" destId="{3F7BC37C-2CED-41D1-B640-58401F972297}" srcOrd="0" destOrd="0" presId="urn:microsoft.com/office/officeart/2005/8/layout/list1"/>
    <dgm:cxn modelId="{F2262D5F-9905-4233-B176-28953D3E216C}" type="presParOf" srcId="{3F7BC37C-2CED-41D1-B640-58401F972297}" destId="{2556C28F-C3AF-4F11-A9AE-B95740FCBB18}" srcOrd="0" destOrd="0" presId="urn:microsoft.com/office/officeart/2005/8/layout/list1"/>
    <dgm:cxn modelId="{9B167885-69BC-4D4F-A977-244C48F8F47C}" type="presParOf" srcId="{3F7BC37C-2CED-41D1-B640-58401F972297}" destId="{87C9302C-EA5C-482D-A253-154B176C12B3}" srcOrd="1" destOrd="0" presId="urn:microsoft.com/office/officeart/2005/8/layout/list1"/>
    <dgm:cxn modelId="{BB32FAEB-53D6-43A5-8488-4E5721ECC2B0}" type="presParOf" srcId="{06BB5D33-EB79-41AC-8518-7D296444885F}" destId="{54A336DE-1329-48DF-97CC-2ABB0AEE43D0}" srcOrd="1" destOrd="0" presId="urn:microsoft.com/office/officeart/2005/8/layout/list1"/>
    <dgm:cxn modelId="{C13F6C04-240D-4581-ACD9-09BF982C6415}" type="presParOf" srcId="{06BB5D33-EB79-41AC-8518-7D296444885F}" destId="{17B75726-6283-4C35-A359-A685CC39078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619D10F-0A07-4137-AB00-AD2DBAD6856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60440B7-39AD-4930-AB5B-190EF2F94971}">
      <dgm:prSet phldrT="[文本]" custT="1"/>
      <dgm:spPr/>
      <dgm:t>
        <a:bodyPr/>
        <a:lstStyle/>
        <a:p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取指阶段</a:t>
          </a:r>
          <a:endParaRPr lang="zh-CN" altLang="en-U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95DFCA9-8B67-4DC6-B749-B01FE6B22A8D}" type="parTrans" cxnId="{4EF8E453-E3DF-4992-AE60-7FDFF4102FBF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D4DA005-0DDF-4FD4-BD2A-D903618E502E}" type="sibTrans" cxnId="{4EF8E453-E3DF-4992-AE60-7FDFF4102FBF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B172888-5DB0-444B-B3D9-AABE8AC18AA7}">
      <dgm:prSet custT="1"/>
      <dgm:spPr/>
      <dgm:t>
        <a:bodyPr lIns="144000" rIns="144000"/>
        <a:lstStyle/>
        <a:p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同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MOV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指令相同</a:t>
          </a:r>
          <a:endParaRPr lang="en-US" altLang="zh-CN" sz="16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E7BDF102-F6DE-4D31-865A-64A50373E77A}" type="parTrans" cxnId="{E5BC0A0E-A465-4FB5-9D92-B6DD81684101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F2BE418-47DC-4C4C-8E2E-2CECC3158465}" type="sibTrans" cxnId="{E5BC0A0E-A465-4FB5-9D92-B6DD81684101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24412DF-E96C-43AA-A452-34E84CC18AE9}">
      <dgm:prSet custT="1"/>
      <dgm:spPr/>
      <dgm:t>
        <a:bodyPr/>
        <a:lstStyle/>
        <a:p>
          <a:r>
            <a:rPr lang="zh-CN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执行阶段</a:t>
          </a:r>
          <a:endParaRPr lang="en-US" altLang="zh-CN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F6AB6064-BE6F-47FA-A940-865538677907}" type="parTrans" cxnId="{7606D9CC-2FF1-4C77-B84D-6DDE941EA1D9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21C8714A-E84C-4145-BCDB-ADE866F724A4}" type="sibTrans" cxnId="{7606D9CC-2FF1-4C77-B84D-6DDE941EA1D9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92C6B4B-EA3B-4DD0-B604-3B1AE18116E7}">
      <dgm:prSet custT="1"/>
      <dgm:spPr/>
      <dgm:t>
        <a:bodyPr lIns="108000" rIns="72000"/>
        <a:lstStyle/>
        <a:p>
          <a:pPr marL="288000" indent="-288000">
            <a:buFont typeface="+mj-ea"/>
            <a:buAutoNum type="circleNumDbPlain"/>
          </a:pPr>
          <a:r>
            <a:rPr lang="en-US" altLang="zh-CN" sz="1600" b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b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R3</a:t>
          </a:r>
          <a:r>
            <a:rPr lang="en-US" altLang="zh-CN" sz="1600" b="1" baseline="-250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out</a:t>
          </a:r>
          <a:r>
            <a:rPr lang="zh-CN" altLang="en-US" sz="16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，选择</a:t>
          </a:r>
          <a:r>
            <a:rPr lang="en-US" altLang="zh-CN" sz="16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R3</a:t>
          </a:r>
          <a:r>
            <a:rPr lang="zh-CN" altLang="en-US" sz="16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寄存器</a:t>
          </a:r>
          <a:endParaRPr lang="en-US" altLang="zh-CN" sz="1600" b="1" dirty="0">
            <a:solidFill>
              <a:schemeClr val="accent2">
                <a:lumMod val="75000"/>
              </a:schemeClr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EAA0FEF9-41F4-4950-AFEC-A844EB121B87}" type="parTrans" cxnId="{BB8BE2E6-D2EB-4DA1-97A8-DF3192BFF5C4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827D229-EA0D-4F0B-8D8B-9960A217F5AA}" type="sibTrans" cxnId="{BB8BE2E6-D2EB-4DA1-97A8-DF3192BFF5C4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13109B8-175C-4290-94AF-F50C1DE7044A}">
      <dgm:prSet custT="1"/>
      <dgm:spPr/>
      <dgm:t>
        <a:bodyPr lIns="108000" rIns="72000"/>
        <a:lstStyle/>
        <a:p>
          <a:pPr marL="288000" indent="-288000">
            <a:buFont typeface="+mj-ea"/>
            <a:buAutoNum type="circleNumDbPlain"/>
          </a:pPr>
          <a:r>
            <a: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AR</a:t>
          </a:r>
          <a:r>
            <a:rPr lang="en-US" altLang="zh-CN" sz="1600" b="1" baseline="-25000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in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DBUS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</a:t>
          </a:r>
          <a:r>
            <a: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AR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，数存进行地址译码</a:t>
          </a:r>
          <a:endParaRPr lang="zh-CN" altLang="en-US" sz="1600" b="0" dirty="0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6DC832EA-AEF3-4A49-963A-E296333783FA}" type="parTrans" cxnId="{DBB04C5C-33F6-4E9A-99CF-B223F5457C00}">
      <dgm:prSet/>
      <dgm:spPr/>
      <dgm:t>
        <a:bodyPr/>
        <a:lstStyle/>
        <a:p>
          <a:endParaRPr lang="zh-CN" altLang="en-US" sz="1600"/>
        </a:p>
      </dgm:t>
    </dgm:pt>
    <dgm:pt modelId="{5CCA1E53-AF63-4430-8EFA-2904B833720F}" type="sibTrans" cxnId="{DBB04C5C-33F6-4E9A-99CF-B223F5457C00}">
      <dgm:prSet/>
      <dgm:spPr/>
      <dgm:t>
        <a:bodyPr/>
        <a:lstStyle/>
        <a:p>
          <a:endParaRPr lang="zh-CN" altLang="en-US" sz="1600"/>
        </a:p>
      </dgm:t>
    </dgm:pt>
    <dgm:pt modelId="{1E21428E-9DA6-4EC0-9D1C-AB3B6DFCCBC5}">
      <dgm:prSet custT="1"/>
      <dgm:spPr/>
      <dgm:t>
        <a:bodyPr lIns="108000" rIns="72000"/>
        <a:lstStyle/>
        <a:p>
          <a:pPr marL="288000" indent="-288000">
            <a:buFont typeface="+mj-ea"/>
            <a:buAutoNum type="circleNumDbPlain"/>
          </a:pPr>
          <a:r>
            <a:rPr lang="en-US" altLang="zh-CN" sz="1600" b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b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dirty="0" err="1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Dcache</a:t>
          </a:r>
          <a:r>
            <a:rPr lang="zh-CN" altLang="en-US" sz="1600" b="1" baseline="-25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写</a:t>
          </a:r>
          <a:r>
            <a:rPr lang="zh-CN" altLang="en-US" sz="1600" b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DBUS</a:t>
          </a:r>
          <a:r>
            <a: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</a:t>
          </a:r>
          <a:r>
            <a:rPr lang="en-US" altLang="zh-CN" sz="1600" b="1" dirty="0" err="1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DCache</a:t>
          </a:r>
          <a:endParaRPr lang="en-US" altLang="zh-CN" sz="16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D71583DC-C5AD-4C09-850D-CDE609253F98}" type="parTrans" cxnId="{8A22EA83-B6E8-49E3-9689-DBEFA751EB01}">
      <dgm:prSet/>
      <dgm:spPr/>
      <dgm:t>
        <a:bodyPr/>
        <a:lstStyle/>
        <a:p>
          <a:endParaRPr lang="zh-CN" altLang="en-US" sz="1600"/>
        </a:p>
      </dgm:t>
    </dgm:pt>
    <dgm:pt modelId="{80B2D620-5C63-4B86-A236-56849F9EB5AB}" type="sibTrans" cxnId="{8A22EA83-B6E8-49E3-9689-DBEFA751EB01}">
      <dgm:prSet/>
      <dgm:spPr/>
      <dgm:t>
        <a:bodyPr/>
        <a:lstStyle/>
        <a:p>
          <a:endParaRPr lang="zh-CN" altLang="en-US" sz="1600"/>
        </a:p>
      </dgm:t>
    </dgm:pt>
    <dgm:pt modelId="{40F97E66-0EE1-4FF7-A9DA-3D5D3EAFC58F}">
      <dgm:prSet custT="1"/>
      <dgm:spPr/>
      <dgm:t>
        <a:bodyPr lIns="108000" rIns="72000"/>
        <a:lstStyle/>
        <a:p>
          <a:pPr marL="288000" indent="-288000">
            <a:buFont typeface="+mj-ea"/>
            <a:buAutoNum type="circleNumDbPlain"/>
          </a:pPr>
          <a:r>
            <a:rPr lang="en-US" altLang="zh-CN" sz="1600" b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b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R2</a:t>
          </a:r>
          <a:r>
            <a:rPr lang="en-US" altLang="zh-CN" sz="1600" b="1" baseline="-250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out</a:t>
          </a:r>
          <a:r>
            <a:rPr lang="zh-CN" altLang="en-US" sz="16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，选择</a:t>
          </a:r>
          <a:r>
            <a:rPr lang="en-US" altLang="zh-CN" sz="16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R2</a:t>
          </a:r>
          <a:r>
            <a:rPr lang="zh-CN" altLang="en-US" sz="16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寄存器</a:t>
          </a:r>
          <a:endParaRPr lang="zh-CN" altLang="en-US" sz="1600" b="0" dirty="0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ED4EC583-34A5-45FB-B7AF-04C02FA93CE4}" type="parTrans" cxnId="{E71E2ECD-5A5C-4B55-A800-98DC8474F979}">
      <dgm:prSet/>
      <dgm:spPr/>
      <dgm:t>
        <a:bodyPr/>
        <a:lstStyle/>
        <a:p>
          <a:endParaRPr lang="zh-CN" altLang="en-US"/>
        </a:p>
      </dgm:t>
    </dgm:pt>
    <dgm:pt modelId="{737F2076-6319-4396-891D-9B59475B5651}" type="sibTrans" cxnId="{E71E2ECD-5A5C-4B55-A800-98DC8474F979}">
      <dgm:prSet/>
      <dgm:spPr/>
      <dgm:t>
        <a:bodyPr/>
        <a:lstStyle/>
        <a:p>
          <a:endParaRPr lang="zh-CN" altLang="en-US"/>
        </a:p>
      </dgm:t>
    </dgm:pt>
    <dgm:pt modelId="{BE650380-810E-418F-84BD-A0D8D801580D}">
      <dgm:prSet custT="1"/>
      <dgm:spPr/>
      <dgm:t>
        <a:bodyPr lIns="108000" rIns="72000"/>
        <a:lstStyle/>
        <a:p>
          <a:pPr marL="288000" indent="-288000">
            <a:buFont typeface="+mj-ea"/>
            <a:buAutoNum type="circleNumDbPlain"/>
          </a:pPr>
          <a:r>
            <a:rPr lang="en-US" altLang="zh-CN" sz="16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打开</a:t>
          </a:r>
          <a:r>
            <a: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C2</a:t>
          </a:r>
          <a:r>
            <a:rPr lang="zh-CN" altLang="en-US" sz="16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R3 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</a:t>
          </a:r>
          <a:r>
            <a: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DBUS</a:t>
          </a:r>
          <a:endParaRPr lang="en-US" altLang="zh-CN" sz="1600" b="1" dirty="0">
            <a:solidFill>
              <a:schemeClr val="accent2">
                <a:lumMod val="75000"/>
              </a:schemeClr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C62D8C9F-B6D1-4CC4-ABCC-69FC853EC7B6}" type="parTrans" cxnId="{C36F76E6-C495-4B6C-ABBD-20236869C5A9}">
      <dgm:prSet/>
      <dgm:spPr/>
      <dgm:t>
        <a:bodyPr/>
        <a:lstStyle/>
        <a:p>
          <a:endParaRPr lang="zh-CN" altLang="en-US"/>
        </a:p>
      </dgm:t>
    </dgm:pt>
    <dgm:pt modelId="{D4C89C66-B582-415B-B737-C2ECD71B9E7C}" type="sibTrans" cxnId="{C36F76E6-C495-4B6C-ABBD-20236869C5A9}">
      <dgm:prSet/>
      <dgm:spPr/>
      <dgm:t>
        <a:bodyPr/>
        <a:lstStyle/>
        <a:p>
          <a:endParaRPr lang="zh-CN" altLang="en-US"/>
        </a:p>
      </dgm:t>
    </dgm:pt>
    <dgm:pt modelId="{1913FDCD-B98D-4A1E-8E86-49BC61C5B620}">
      <dgm:prSet custT="1"/>
      <dgm:spPr/>
      <dgm:t>
        <a:bodyPr lIns="108000" rIns="72000"/>
        <a:lstStyle/>
        <a:p>
          <a:pPr marL="288000" indent="-288000">
            <a:buFont typeface="+mj-ea"/>
            <a:buAutoNum type="circleNumDbPlain"/>
          </a:pPr>
          <a:r>
            <a:rPr lang="en-US" altLang="zh-CN" sz="16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打开</a:t>
          </a:r>
          <a:r>
            <a: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C2</a:t>
          </a:r>
          <a:r>
            <a:rPr lang="zh-CN" altLang="en-US" sz="16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R2 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</a:t>
          </a:r>
          <a:r>
            <a: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DBUS</a:t>
          </a:r>
          <a:endParaRPr lang="zh-CN" altLang="en-US" sz="1600" b="0" dirty="0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C1B1309C-E4DF-40DA-8A8F-5DB486B3E569}" type="parTrans" cxnId="{13E2D0B2-C177-4718-9B62-EF15E2C75D77}">
      <dgm:prSet/>
      <dgm:spPr/>
      <dgm:t>
        <a:bodyPr/>
        <a:lstStyle/>
        <a:p>
          <a:endParaRPr lang="zh-CN" altLang="en-US"/>
        </a:p>
      </dgm:t>
    </dgm:pt>
    <dgm:pt modelId="{8D44CC72-4B62-492E-8FE2-BF1B8BB048D5}" type="sibTrans" cxnId="{13E2D0B2-C177-4718-9B62-EF15E2C75D77}">
      <dgm:prSet/>
      <dgm:spPr/>
      <dgm:t>
        <a:bodyPr/>
        <a:lstStyle/>
        <a:p>
          <a:endParaRPr lang="zh-CN" altLang="en-US"/>
        </a:p>
      </dgm:t>
    </dgm:pt>
    <dgm:pt modelId="{6B1260E7-F024-442D-871F-88A97B2DC8EC}" type="pres">
      <dgm:prSet presAssocID="{A619D10F-0A07-4137-AB00-AD2DBAD68563}" presName="linear" presStyleCnt="0">
        <dgm:presLayoutVars>
          <dgm:dir/>
          <dgm:animLvl val="lvl"/>
          <dgm:resizeHandles val="exact"/>
        </dgm:presLayoutVars>
      </dgm:prSet>
      <dgm:spPr/>
    </dgm:pt>
    <dgm:pt modelId="{8B9D0FCD-0C53-4403-9B7E-C9F507E29ACE}" type="pres">
      <dgm:prSet presAssocID="{060440B7-39AD-4930-AB5B-190EF2F94971}" presName="parentLin" presStyleCnt="0"/>
      <dgm:spPr/>
    </dgm:pt>
    <dgm:pt modelId="{90B5E42D-2C8A-4402-97E5-82E9C41E36A4}" type="pres">
      <dgm:prSet presAssocID="{060440B7-39AD-4930-AB5B-190EF2F94971}" presName="parentLeftMargin" presStyleLbl="node1" presStyleIdx="0" presStyleCnt="2"/>
      <dgm:spPr/>
    </dgm:pt>
    <dgm:pt modelId="{307E759E-3A6F-41C5-8222-7B8167FACD86}" type="pres">
      <dgm:prSet presAssocID="{060440B7-39AD-4930-AB5B-190EF2F9497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45F2EA9-1ABF-4331-A74B-64E4E0A5A1E6}" type="pres">
      <dgm:prSet presAssocID="{060440B7-39AD-4930-AB5B-190EF2F94971}" presName="negativeSpace" presStyleCnt="0"/>
      <dgm:spPr/>
    </dgm:pt>
    <dgm:pt modelId="{375A395A-F3A1-4798-A30B-07E568EE9242}" type="pres">
      <dgm:prSet presAssocID="{060440B7-39AD-4930-AB5B-190EF2F94971}" presName="childText" presStyleLbl="conFgAcc1" presStyleIdx="0" presStyleCnt="2">
        <dgm:presLayoutVars>
          <dgm:bulletEnabled val="1"/>
        </dgm:presLayoutVars>
      </dgm:prSet>
      <dgm:spPr/>
    </dgm:pt>
    <dgm:pt modelId="{71F17FC0-C987-42CF-8683-7675FBE4DE41}" type="pres">
      <dgm:prSet presAssocID="{ED4DA005-0DDF-4FD4-BD2A-D903618E502E}" presName="spaceBetweenRectangles" presStyleCnt="0"/>
      <dgm:spPr/>
    </dgm:pt>
    <dgm:pt modelId="{79A7EC34-C720-4826-8593-8B0100207FAB}" type="pres">
      <dgm:prSet presAssocID="{724412DF-E96C-43AA-A452-34E84CC18AE9}" presName="parentLin" presStyleCnt="0"/>
      <dgm:spPr/>
    </dgm:pt>
    <dgm:pt modelId="{0177DE8D-CFFB-4F52-AA8F-406C37593E60}" type="pres">
      <dgm:prSet presAssocID="{724412DF-E96C-43AA-A452-34E84CC18AE9}" presName="parentLeftMargin" presStyleLbl="node1" presStyleIdx="0" presStyleCnt="2"/>
      <dgm:spPr/>
    </dgm:pt>
    <dgm:pt modelId="{A34F8E6E-B77A-4536-8A1A-45ECEB1F81B3}" type="pres">
      <dgm:prSet presAssocID="{724412DF-E96C-43AA-A452-34E84CC18AE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C2EFAE0-AAB3-47BB-9DAC-A292E88E4A4F}" type="pres">
      <dgm:prSet presAssocID="{724412DF-E96C-43AA-A452-34E84CC18AE9}" presName="negativeSpace" presStyleCnt="0"/>
      <dgm:spPr/>
    </dgm:pt>
    <dgm:pt modelId="{B05314E2-BF72-48CB-8888-536E64914281}" type="pres">
      <dgm:prSet presAssocID="{724412DF-E96C-43AA-A452-34E84CC18AE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C771B04-3B36-48BE-B328-F9D7BD146A27}" type="presOf" srcId="{060440B7-39AD-4930-AB5B-190EF2F94971}" destId="{307E759E-3A6F-41C5-8222-7B8167FACD86}" srcOrd="1" destOrd="0" presId="urn:microsoft.com/office/officeart/2005/8/layout/list1"/>
    <dgm:cxn modelId="{86F4BB08-B8F1-4D07-A0D9-4F07AE960B6E}" type="presOf" srcId="{1B172888-5DB0-444B-B3D9-AABE8AC18AA7}" destId="{375A395A-F3A1-4798-A30B-07E568EE9242}" srcOrd="0" destOrd="0" presId="urn:microsoft.com/office/officeart/2005/8/layout/list1"/>
    <dgm:cxn modelId="{E5BC0A0E-A465-4FB5-9D92-B6DD81684101}" srcId="{060440B7-39AD-4930-AB5B-190EF2F94971}" destId="{1B172888-5DB0-444B-B3D9-AABE8AC18AA7}" srcOrd="0" destOrd="0" parTransId="{E7BDF102-F6DE-4D31-865A-64A50373E77A}" sibTransId="{BF2BE418-47DC-4C4C-8E2E-2CECC3158465}"/>
    <dgm:cxn modelId="{8EF1BF0E-E2E5-46BD-8DC5-512E2D02E898}" type="presOf" srcId="{1913FDCD-B98D-4A1E-8E86-49BC61C5B620}" destId="{B05314E2-BF72-48CB-8888-536E64914281}" srcOrd="0" destOrd="4" presId="urn:microsoft.com/office/officeart/2005/8/layout/list1"/>
    <dgm:cxn modelId="{DBB04C5C-33F6-4E9A-99CF-B223F5457C00}" srcId="{724412DF-E96C-43AA-A452-34E84CC18AE9}" destId="{913109B8-175C-4290-94AF-F50C1DE7044A}" srcOrd="2" destOrd="0" parTransId="{6DC832EA-AEF3-4A49-963A-E296333783FA}" sibTransId="{5CCA1E53-AF63-4430-8EFA-2904B833720F}"/>
    <dgm:cxn modelId="{5E88A84E-F3C5-4E95-8684-67319AAFB78E}" type="presOf" srcId="{724412DF-E96C-43AA-A452-34E84CC18AE9}" destId="{0177DE8D-CFFB-4F52-AA8F-406C37593E60}" srcOrd="0" destOrd="0" presId="urn:microsoft.com/office/officeart/2005/8/layout/list1"/>
    <dgm:cxn modelId="{8EBB9551-2CB3-4A87-AD9A-C0939F9D9893}" type="presOf" srcId="{A619D10F-0A07-4137-AB00-AD2DBAD68563}" destId="{6B1260E7-F024-442D-871F-88A97B2DC8EC}" srcOrd="0" destOrd="0" presId="urn:microsoft.com/office/officeart/2005/8/layout/list1"/>
    <dgm:cxn modelId="{4EF8E453-E3DF-4992-AE60-7FDFF4102FBF}" srcId="{A619D10F-0A07-4137-AB00-AD2DBAD68563}" destId="{060440B7-39AD-4930-AB5B-190EF2F94971}" srcOrd="0" destOrd="0" parTransId="{B95DFCA9-8B67-4DC6-B749-B01FE6B22A8D}" sibTransId="{ED4DA005-0DDF-4FD4-BD2A-D903618E502E}"/>
    <dgm:cxn modelId="{8A22EA83-B6E8-49E3-9689-DBEFA751EB01}" srcId="{724412DF-E96C-43AA-A452-34E84CC18AE9}" destId="{1E21428E-9DA6-4EC0-9D1C-AB3B6DFCCBC5}" srcOrd="5" destOrd="0" parTransId="{D71583DC-C5AD-4C09-850D-CDE609253F98}" sibTransId="{80B2D620-5C63-4B86-A236-56849F9EB5AB}"/>
    <dgm:cxn modelId="{92E8E288-5833-4B8F-9A7B-06C1AAC326F7}" type="presOf" srcId="{1E21428E-9DA6-4EC0-9D1C-AB3B6DFCCBC5}" destId="{B05314E2-BF72-48CB-8888-536E64914281}" srcOrd="0" destOrd="5" presId="urn:microsoft.com/office/officeart/2005/8/layout/list1"/>
    <dgm:cxn modelId="{04251390-FFC8-45F5-9DEE-41F6C55A9F7F}" type="presOf" srcId="{724412DF-E96C-43AA-A452-34E84CC18AE9}" destId="{A34F8E6E-B77A-4536-8A1A-45ECEB1F81B3}" srcOrd="1" destOrd="0" presId="urn:microsoft.com/office/officeart/2005/8/layout/list1"/>
    <dgm:cxn modelId="{AC4C27AE-2801-46F6-8D70-183CEC352854}" type="presOf" srcId="{BE650380-810E-418F-84BD-A0D8D801580D}" destId="{B05314E2-BF72-48CB-8888-536E64914281}" srcOrd="0" destOrd="1" presId="urn:microsoft.com/office/officeart/2005/8/layout/list1"/>
    <dgm:cxn modelId="{13E2D0B2-C177-4718-9B62-EF15E2C75D77}" srcId="{724412DF-E96C-43AA-A452-34E84CC18AE9}" destId="{1913FDCD-B98D-4A1E-8E86-49BC61C5B620}" srcOrd="4" destOrd="0" parTransId="{C1B1309C-E4DF-40DA-8A8F-5DB486B3E569}" sibTransId="{8D44CC72-4B62-492E-8FE2-BF1B8BB048D5}"/>
    <dgm:cxn modelId="{21C45BC8-0BA7-4D9A-9F4B-ED917B656E63}" type="presOf" srcId="{913109B8-175C-4290-94AF-F50C1DE7044A}" destId="{B05314E2-BF72-48CB-8888-536E64914281}" srcOrd="0" destOrd="2" presId="urn:microsoft.com/office/officeart/2005/8/layout/list1"/>
    <dgm:cxn modelId="{7606D9CC-2FF1-4C77-B84D-6DDE941EA1D9}" srcId="{A619D10F-0A07-4137-AB00-AD2DBAD68563}" destId="{724412DF-E96C-43AA-A452-34E84CC18AE9}" srcOrd="1" destOrd="0" parTransId="{F6AB6064-BE6F-47FA-A940-865538677907}" sibTransId="{21C8714A-E84C-4145-BCDB-ADE866F724A4}"/>
    <dgm:cxn modelId="{E71E2ECD-5A5C-4B55-A800-98DC8474F979}" srcId="{724412DF-E96C-43AA-A452-34E84CC18AE9}" destId="{40F97E66-0EE1-4FF7-A9DA-3D5D3EAFC58F}" srcOrd="3" destOrd="0" parTransId="{ED4EC583-34A5-45FB-B7AF-04C02FA93CE4}" sibTransId="{737F2076-6319-4396-891D-9B59475B5651}"/>
    <dgm:cxn modelId="{670245CF-1CFA-4E8C-8A29-0FCAAFA10997}" type="presOf" srcId="{40F97E66-0EE1-4FF7-A9DA-3D5D3EAFC58F}" destId="{B05314E2-BF72-48CB-8888-536E64914281}" srcOrd="0" destOrd="3" presId="urn:microsoft.com/office/officeart/2005/8/layout/list1"/>
    <dgm:cxn modelId="{D2C64FD6-D341-459E-997D-1E79819BE8A9}" type="presOf" srcId="{060440B7-39AD-4930-AB5B-190EF2F94971}" destId="{90B5E42D-2C8A-4402-97E5-82E9C41E36A4}" srcOrd="0" destOrd="0" presId="urn:microsoft.com/office/officeart/2005/8/layout/list1"/>
    <dgm:cxn modelId="{C36F76E6-C495-4B6C-ABBD-20236869C5A9}" srcId="{724412DF-E96C-43AA-A452-34E84CC18AE9}" destId="{BE650380-810E-418F-84BD-A0D8D801580D}" srcOrd="1" destOrd="0" parTransId="{C62D8C9F-B6D1-4CC4-ABCC-69FC853EC7B6}" sibTransId="{D4C89C66-B582-415B-B737-C2ECD71B9E7C}"/>
    <dgm:cxn modelId="{BB8BE2E6-D2EB-4DA1-97A8-DF3192BFF5C4}" srcId="{724412DF-E96C-43AA-A452-34E84CC18AE9}" destId="{E92C6B4B-EA3B-4DD0-B604-3B1AE18116E7}" srcOrd="0" destOrd="0" parTransId="{EAA0FEF9-41F4-4950-AFEC-A844EB121B87}" sibTransId="{B827D229-EA0D-4F0B-8D8B-9960A217F5AA}"/>
    <dgm:cxn modelId="{18F09FFE-81C0-40F1-9741-5AD82EFB295C}" type="presOf" srcId="{E92C6B4B-EA3B-4DD0-B604-3B1AE18116E7}" destId="{B05314E2-BF72-48CB-8888-536E64914281}" srcOrd="0" destOrd="0" presId="urn:microsoft.com/office/officeart/2005/8/layout/list1"/>
    <dgm:cxn modelId="{83C7633C-F9A0-4737-91B9-649C2CE89583}" type="presParOf" srcId="{6B1260E7-F024-442D-871F-88A97B2DC8EC}" destId="{8B9D0FCD-0C53-4403-9B7E-C9F507E29ACE}" srcOrd="0" destOrd="0" presId="urn:microsoft.com/office/officeart/2005/8/layout/list1"/>
    <dgm:cxn modelId="{FB6D49A0-F1E9-452A-8FCD-8FB9AC24D96A}" type="presParOf" srcId="{8B9D0FCD-0C53-4403-9B7E-C9F507E29ACE}" destId="{90B5E42D-2C8A-4402-97E5-82E9C41E36A4}" srcOrd="0" destOrd="0" presId="urn:microsoft.com/office/officeart/2005/8/layout/list1"/>
    <dgm:cxn modelId="{C6F7442F-D8D1-44E4-AA7E-7067C5E0FAB8}" type="presParOf" srcId="{8B9D0FCD-0C53-4403-9B7E-C9F507E29ACE}" destId="{307E759E-3A6F-41C5-8222-7B8167FACD86}" srcOrd="1" destOrd="0" presId="urn:microsoft.com/office/officeart/2005/8/layout/list1"/>
    <dgm:cxn modelId="{20F645CF-EE57-4A78-8654-015A92CA8FCD}" type="presParOf" srcId="{6B1260E7-F024-442D-871F-88A97B2DC8EC}" destId="{245F2EA9-1ABF-4331-A74B-64E4E0A5A1E6}" srcOrd="1" destOrd="0" presId="urn:microsoft.com/office/officeart/2005/8/layout/list1"/>
    <dgm:cxn modelId="{FA01DF9B-AA66-423A-9996-3AAFBA9FD98B}" type="presParOf" srcId="{6B1260E7-F024-442D-871F-88A97B2DC8EC}" destId="{375A395A-F3A1-4798-A30B-07E568EE9242}" srcOrd="2" destOrd="0" presId="urn:microsoft.com/office/officeart/2005/8/layout/list1"/>
    <dgm:cxn modelId="{3BEDA33E-882B-4A1D-AA96-40F789C82E71}" type="presParOf" srcId="{6B1260E7-F024-442D-871F-88A97B2DC8EC}" destId="{71F17FC0-C987-42CF-8683-7675FBE4DE41}" srcOrd="3" destOrd="0" presId="urn:microsoft.com/office/officeart/2005/8/layout/list1"/>
    <dgm:cxn modelId="{CFEDADBB-AAD4-4590-A3C5-E0298A4873F4}" type="presParOf" srcId="{6B1260E7-F024-442D-871F-88A97B2DC8EC}" destId="{79A7EC34-C720-4826-8593-8B0100207FAB}" srcOrd="4" destOrd="0" presId="urn:microsoft.com/office/officeart/2005/8/layout/list1"/>
    <dgm:cxn modelId="{3285D99D-20B0-476E-9E8C-9CE8C93017AF}" type="presParOf" srcId="{79A7EC34-C720-4826-8593-8B0100207FAB}" destId="{0177DE8D-CFFB-4F52-AA8F-406C37593E60}" srcOrd="0" destOrd="0" presId="urn:microsoft.com/office/officeart/2005/8/layout/list1"/>
    <dgm:cxn modelId="{BA43BEA1-4910-4BB7-875E-90D8014D5076}" type="presParOf" srcId="{79A7EC34-C720-4826-8593-8B0100207FAB}" destId="{A34F8E6E-B77A-4536-8A1A-45ECEB1F81B3}" srcOrd="1" destOrd="0" presId="urn:microsoft.com/office/officeart/2005/8/layout/list1"/>
    <dgm:cxn modelId="{4062F3EB-3AE5-4113-B254-1CFC3FDCA2BB}" type="presParOf" srcId="{6B1260E7-F024-442D-871F-88A97B2DC8EC}" destId="{6C2EFAE0-AAB3-47BB-9DAC-A292E88E4A4F}" srcOrd="5" destOrd="0" presId="urn:microsoft.com/office/officeart/2005/8/layout/list1"/>
    <dgm:cxn modelId="{4D263FB4-ECF3-4941-A58B-9CC975B26395}" type="presParOf" srcId="{6B1260E7-F024-442D-871F-88A97B2DC8EC}" destId="{B05314E2-BF72-48CB-8888-536E6491428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619D10F-0A07-4137-AB00-AD2DBAD6856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60440B7-39AD-4930-AB5B-190EF2F94971}">
      <dgm:prSet phldrT="[文本]" custT="1"/>
      <dgm:spPr/>
      <dgm:t>
        <a:bodyPr/>
        <a:lstStyle/>
        <a:p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取指阶段</a:t>
          </a:r>
          <a:endParaRPr lang="zh-CN" altLang="en-U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95DFCA9-8B67-4DC6-B749-B01FE6B22A8D}" type="parTrans" cxnId="{4EF8E453-E3DF-4992-AE60-7FDFF4102FBF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D4DA005-0DDF-4FD4-BD2A-D903618E502E}" type="sibTrans" cxnId="{4EF8E453-E3DF-4992-AE60-7FDFF4102FBF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B172888-5DB0-444B-B3D9-AABE8AC18AA7}">
      <dgm:prSet custT="1"/>
      <dgm:spPr/>
      <dgm:t>
        <a:bodyPr lIns="144000" rIns="144000"/>
        <a:lstStyle/>
        <a:p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同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MOV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指令相同</a:t>
          </a:r>
          <a:endParaRPr lang="en-US" altLang="zh-CN" sz="16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E7BDF102-F6DE-4D31-865A-64A50373E77A}" type="parTrans" cxnId="{E5BC0A0E-A465-4FB5-9D92-B6DD81684101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F2BE418-47DC-4C4C-8E2E-2CECC3158465}" type="sibTrans" cxnId="{E5BC0A0E-A465-4FB5-9D92-B6DD81684101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24412DF-E96C-43AA-A452-34E84CC18AE9}">
      <dgm:prSet custT="1"/>
      <dgm:spPr/>
      <dgm:t>
        <a:bodyPr/>
        <a:lstStyle/>
        <a:p>
          <a:r>
            <a:rPr lang="zh-CN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执行阶段</a:t>
          </a:r>
          <a:endParaRPr lang="en-US" altLang="zh-CN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F6AB6064-BE6F-47FA-A940-865538677907}" type="parTrans" cxnId="{7606D9CC-2FF1-4C77-B84D-6DDE941EA1D9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21C8714A-E84C-4145-BCDB-ADE866F724A4}" type="sibTrans" cxnId="{7606D9CC-2FF1-4C77-B84D-6DDE941EA1D9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92C6B4B-EA3B-4DD0-B604-3B1AE18116E7}">
      <dgm:prSet custT="1"/>
      <dgm:spPr/>
      <dgm:t>
        <a:bodyPr lIns="108000" rIns="72000"/>
        <a:lstStyle/>
        <a:p>
          <a:pPr marL="288000" indent="-288000">
            <a:buFont typeface="+mj-ea"/>
            <a:buAutoNum type="circleNumDbPlain"/>
          </a:pPr>
          <a:r>
            <a:rPr lang="en-US" altLang="zh-CN" sz="1600" b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b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R3</a:t>
          </a:r>
          <a:r>
            <a:rPr lang="en-US" altLang="zh-CN" sz="1600" b="1" baseline="-250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out</a:t>
          </a:r>
          <a:r>
            <a:rPr lang="zh-CN" altLang="en-US" sz="16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，选择</a:t>
          </a:r>
          <a:r>
            <a:rPr lang="en-US" altLang="zh-CN" sz="16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R3</a:t>
          </a:r>
          <a:r>
            <a:rPr lang="zh-CN" altLang="en-US" sz="16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寄存器</a:t>
          </a:r>
          <a:endParaRPr lang="en-US" altLang="zh-CN" sz="1600" b="1" dirty="0">
            <a:solidFill>
              <a:schemeClr val="accent2">
                <a:lumMod val="75000"/>
              </a:schemeClr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EAA0FEF9-41F4-4950-AFEC-A844EB121B87}" type="parTrans" cxnId="{BB8BE2E6-D2EB-4DA1-97A8-DF3192BFF5C4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827D229-EA0D-4F0B-8D8B-9960A217F5AA}" type="sibTrans" cxnId="{BB8BE2E6-D2EB-4DA1-97A8-DF3192BFF5C4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13109B8-175C-4290-94AF-F50C1DE7044A}">
      <dgm:prSet custT="1"/>
      <dgm:spPr/>
      <dgm:t>
        <a:bodyPr lIns="108000" rIns="72000"/>
        <a:lstStyle/>
        <a:p>
          <a:pPr marL="288000" indent="-288000">
            <a:buFont typeface="+mj-ea"/>
            <a:buAutoNum type="circleNumDbPlain"/>
          </a:pPr>
          <a:r>
            <a: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AR</a:t>
          </a:r>
          <a:r>
            <a:rPr lang="en-US" altLang="zh-CN" sz="1600" b="1" baseline="-25000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in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DBUS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</a:t>
          </a:r>
          <a:r>
            <a: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AR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，数存进行地址译码</a:t>
          </a:r>
          <a:endParaRPr lang="zh-CN" altLang="en-US" sz="1600" b="0" dirty="0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6DC832EA-AEF3-4A49-963A-E296333783FA}" type="parTrans" cxnId="{DBB04C5C-33F6-4E9A-99CF-B223F5457C00}">
      <dgm:prSet/>
      <dgm:spPr/>
      <dgm:t>
        <a:bodyPr/>
        <a:lstStyle/>
        <a:p>
          <a:endParaRPr lang="zh-CN" altLang="en-US" sz="1600"/>
        </a:p>
      </dgm:t>
    </dgm:pt>
    <dgm:pt modelId="{5CCA1E53-AF63-4430-8EFA-2904B833720F}" type="sibTrans" cxnId="{DBB04C5C-33F6-4E9A-99CF-B223F5457C00}">
      <dgm:prSet/>
      <dgm:spPr/>
      <dgm:t>
        <a:bodyPr/>
        <a:lstStyle/>
        <a:p>
          <a:endParaRPr lang="zh-CN" altLang="en-US" sz="1600"/>
        </a:p>
      </dgm:t>
    </dgm:pt>
    <dgm:pt modelId="{1E21428E-9DA6-4EC0-9D1C-AB3B6DFCCBC5}">
      <dgm:prSet custT="1"/>
      <dgm:spPr/>
      <dgm:t>
        <a:bodyPr lIns="108000" rIns="72000"/>
        <a:lstStyle/>
        <a:p>
          <a:pPr marL="288000" indent="-288000">
            <a:buFont typeface="+mj-ea"/>
            <a:buAutoNum type="circleNumDbPlain"/>
          </a:pPr>
          <a:r>
            <a:rPr lang="en-US" altLang="zh-CN" sz="1600" b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b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dirty="0" err="1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Dcache</a:t>
          </a:r>
          <a:r>
            <a:rPr lang="zh-CN" altLang="en-US" sz="1600" b="1" baseline="-25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写</a:t>
          </a:r>
          <a:r>
            <a:rPr lang="zh-CN" altLang="en-US" sz="1600" b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DBUS</a:t>
          </a:r>
          <a:r>
            <a: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</a:t>
          </a:r>
          <a:r>
            <a:rPr lang="en-US" altLang="zh-CN" sz="1600" b="1" dirty="0" err="1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DCache</a:t>
          </a:r>
          <a:endParaRPr lang="en-US" altLang="zh-CN" sz="16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D71583DC-C5AD-4C09-850D-CDE609253F98}" type="parTrans" cxnId="{8A22EA83-B6E8-49E3-9689-DBEFA751EB01}">
      <dgm:prSet/>
      <dgm:spPr/>
      <dgm:t>
        <a:bodyPr/>
        <a:lstStyle/>
        <a:p>
          <a:endParaRPr lang="zh-CN" altLang="en-US" sz="1600"/>
        </a:p>
      </dgm:t>
    </dgm:pt>
    <dgm:pt modelId="{80B2D620-5C63-4B86-A236-56849F9EB5AB}" type="sibTrans" cxnId="{8A22EA83-B6E8-49E3-9689-DBEFA751EB01}">
      <dgm:prSet/>
      <dgm:spPr/>
      <dgm:t>
        <a:bodyPr/>
        <a:lstStyle/>
        <a:p>
          <a:endParaRPr lang="zh-CN" altLang="en-US" sz="1600"/>
        </a:p>
      </dgm:t>
    </dgm:pt>
    <dgm:pt modelId="{40F97E66-0EE1-4FF7-A9DA-3D5D3EAFC58F}">
      <dgm:prSet custT="1"/>
      <dgm:spPr/>
      <dgm:t>
        <a:bodyPr lIns="108000" rIns="72000"/>
        <a:lstStyle/>
        <a:p>
          <a:pPr marL="288000" indent="-288000">
            <a:buFont typeface="+mj-ea"/>
            <a:buAutoNum type="circleNumDbPlain"/>
          </a:pPr>
          <a:r>
            <a:rPr lang="en-US" altLang="zh-CN" sz="1600" b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b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R2</a:t>
          </a:r>
          <a:r>
            <a:rPr lang="en-US" altLang="zh-CN" sz="1600" b="1" baseline="-250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out</a:t>
          </a:r>
          <a:r>
            <a:rPr lang="zh-CN" altLang="en-US" sz="16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，选择</a:t>
          </a:r>
          <a:r>
            <a:rPr lang="en-US" altLang="zh-CN" sz="16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R2</a:t>
          </a:r>
          <a:r>
            <a:rPr lang="zh-CN" altLang="en-US" sz="16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寄存器</a:t>
          </a:r>
          <a:endParaRPr lang="zh-CN" altLang="en-US" sz="1600" b="0" dirty="0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ED4EC583-34A5-45FB-B7AF-04C02FA93CE4}" type="parTrans" cxnId="{E71E2ECD-5A5C-4B55-A800-98DC8474F979}">
      <dgm:prSet/>
      <dgm:spPr/>
      <dgm:t>
        <a:bodyPr/>
        <a:lstStyle/>
        <a:p>
          <a:endParaRPr lang="zh-CN" altLang="en-US"/>
        </a:p>
      </dgm:t>
    </dgm:pt>
    <dgm:pt modelId="{737F2076-6319-4396-891D-9B59475B5651}" type="sibTrans" cxnId="{E71E2ECD-5A5C-4B55-A800-98DC8474F979}">
      <dgm:prSet/>
      <dgm:spPr/>
      <dgm:t>
        <a:bodyPr/>
        <a:lstStyle/>
        <a:p>
          <a:endParaRPr lang="zh-CN" altLang="en-US"/>
        </a:p>
      </dgm:t>
    </dgm:pt>
    <dgm:pt modelId="{BE650380-810E-418F-84BD-A0D8D801580D}">
      <dgm:prSet custT="1"/>
      <dgm:spPr/>
      <dgm:t>
        <a:bodyPr lIns="108000" rIns="72000"/>
        <a:lstStyle/>
        <a:p>
          <a:pPr marL="288000" indent="-288000">
            <a:buFont typeface="+mj-ea"/>
            <a:buAutoNum type="circleNumDbPlain"/>
          </a:pPr>
          <a:r>
            <a:rPr lang="en-US" altLang="zh-CN" sz="16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打开</a:t>
          </a:r>
          <a:r>
            <a: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C2</a:t>
          </a:r>
          <a:r>
            <a:rPr lang="zh-CN" altLang="en-US" sz="16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R3 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</a:t>
          </a:r>
          <a:r>
            <a: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DBUS</a:t>
          </a:r>
          <a:endParaRPr lang="en-US" altLang="zh-CN" sz="1600" b="1" dirty="0">
            <a:solidFill>
              <a:schemeClr val="accent2">
                <a:lumMod val="75000"/>
              </a:schemeClr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C62D8C9F-B6D1-4CC4-ABCC-69FC853EC7B6}" type="parTrans" cxnId="{C36F76E6-C495-4B6C-ABBD-20236869C5A9}">
      <dgm:prSet/>
      <dgm:spPr/>
      <dgm:t>
        <a:bodyPr/>
        <a:lstStyle/>
        <a:p>
          <a:endParaRPr lang="zh-CN" altLang="en-US"/>
        </a:p>
      </dgm:t>
    </dgm:pt>
    <dgm:pt modelId="{D4C89C66-B582-415B-B737-C2ECD71B9E7C}" type="sibTrans" cxnId="{C36F76E6-C495-4B6C-ABBD-20236869C5A9}">
      <dgm:prSet/>
      <dgm:spPr/>
      <dgm:t>
        <a:bodyPr/>
        <a:lstStyle/>
        <a:p>
          <a:endParaRPr lang="zh-CN" altLang="en-US"/>
        </a:p>
      </dgm:t>
    </dgm:pt>
    <dgm:pt modelId="{1913FDCD-B98D-4A1E-8E86-49BC61C5B620}">
      <dgm:prSet custT="1"/>
      <dgm:spPr/>
      <dgm:t>
        <a:bodyPr lIns="108000" rIns="72000"/>
        <a:lstStyle/>
        <a:p>
          <a:pPr marL="288000" indent="-288000">
            <a:buFont typeface="+mj-ea"/>
            <a:buAutoNum type="circleNumDbPlain"/>
          </a:pPr>
          <a:r>
            <a:rPr lang="en-US" altLang="zh-CN" sz="16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打开</a:t>
          </a:r>
          <a:r>
            <a: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C2</a:t>
          </a:r>
          <a:r>
            <a:rPr lang="zh-CN" altLang="en-US" sz="16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R2 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</a:t>
          </a:r>
          <a:r>
            <a: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DBUS</a:t>
          </a:r>
          <a:endParaRPr lang="zh-CN" altLang="en-US" sz="1600" b="0" dirty="0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C1B1309C-E4DF-40DA-8A8F-5DB486B3E569}" type="parTrans" cxnId="{13E2D0B2-C177-4718-9B62-EF15E2C75D77}">
      <dgm:prSet/>
      <dgm:spPr/>
      <dgm:t>
        <a:bodyPr/>
        <a:lstStyle/>
        <a:p>
          <a:endParaRPr lang="zh-CN" altLang="en-US"/>
        </a:p>
      </dgm:t>
    </dgm:pt>
    <dgm:pt modelId="{8D44CC72-4B62-492E-8FE2-BF1B8BB048D5}" type="sibTrans" cxnId="{13E2D0B2-C177-4718-9B62-EF15E2C75D77}">
      <dgm:prSet/>
      <dgm:spPr/>
      <dgm:t>
        <a:bodyPr/>
        <a:lstStyle/>
        <a:p>
          <a:endParaRPr lang="zh-CN" altLang="en-US"/>
        </a:p>
      </dgm:t>
    </dgm:pt>
    <dgm:pt modelId="{6B1260E7-F024-442D-871F-88A97B2DC8EC}" type="pres">
      <dgm:prSet presAssocID="{A619D10F-0A07-4137-AB00-AD2DBAD68563}" presName="linear" presStyleCnt="0">
        <dgm:presLayoutVars>
          <dgm:dir/>
          <dgm:animLvl val="lvl"/>
          <dgm:resizeHandles val="exact"/>
        </dgm:presLayoutVars>
      </dgm:prSet>
      <dgm:spPr/>
    </dgm:pt>
    <dgm:pt modelId="{8B9D0FCD-0C53-4403-9B7E-C9F507E29ACE}" type="pres">
      <dgm:prSet presAssocID="{060440B7-39AD-4930-AB5B-190EF2F94971}" presName="parentLin" presStyleCnt="0"/>
      <dgm:spPr/>
    </dgm:pt>
    <dgm:pt modelId="{90B5E42D-2C8A-4402-97E5-82E9C41E36A4}" type="pres">
      <dgm:prSet presAssocID="{060440B7-39AD-4930-AB5B-190EF2F94971}" presName="parentLeftMargin" presStyleLbl="node1" presStyleIdx="0" presStyleCnt="2"/>
      <dgm:spPr/>
    </dgm:pt>
    <dgm:pt modelId="{307E759E-3A6F-41C5-8222-7B8167FACD86}" type="pres">
      <dgm:prSet presAssocID="{060440B7-39AD-4930-AB5B-190EF2F9497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45F2EA9-1ABF-4331-A74B-64E4E0A5A1E6}" type="pres">
      <dgm:prSet presAssocID="{060440B7-39AD-4930-AB5B-190EF2F94971}" presName="negativeSpace" presStyleCnt="0"/>
      <dgm:spPr/>
    </dgm:pt>
    <dgm:pt modelId="{375A395A-F3A1-4798-A30B-07E568EE9242}" type="pres">
      <dgm:prSet presAssocID="{060440B7-39AD-4930-AB5B-190EF2F94971}" presName="childText" presStyleLbl="conFgAcc1" presStyleIdx="0" presStyleCnt="2">
        <dgm:presLayoutVars>
          <dgm:bulletEnabled val="1"/>
        </dgm:presLayoutVars>
      </dgm:prSet>
      <dgm:spPr/>
    </dgm:pt>
    <dgm:pt modelId="{71F17FC0-C987-42CF-8683-7675FBE4DE41}" type="pres">
      <dgm:prSet presAssocID="{ED4DA005-0DDF-4FD4-BD2A-D903618E502E}" presName="spaceBetweenRectangles" presStyleCnt="0"/>
      <dgm:spPr/>
    </dgm:pt>
    <dgm:pt modelId="{79A7EC34-C720-4826-8593-8B0100207FAB}" type="pres">
      <dgm:prSet presAssocID="{724412DF-E96C-43AA-A452-34E84CC18AE9}" presName="parentLin" presStyleCnt="0"/>
      <dgm:spPr/>
    </dgm:pt>
    <dgm:pt modelId="{0177DE8D-CFFB-4F52-AA8F-406C37593E60}" type="pres">
      <dgm:prSet presAssocID="{724412DF-E96C-43AA-A452-34E84CC18AE9}" presName="parentLeftMargin" presStyleLbl="node1" presStyleIdx="0" presStyleCnt="2"/>
      <dgm:spPr/>
    </dgm:pt>
    <dgm:pt modelId="{A34F8E6E-B77A-4536-8A1A-45ECEB1F81B3}" type="pres">
      <dgm:prSet presAssocID="{724412DF-E96C-43AA-A452-34E84CC18AE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C2EFAE0-AAB3-47BB-9DAC-A292E88E4A4F}" type="pres">
      <dgm:prSet presAssocID="{724412DF-E96C-43AA-A452-34E84CC18AE9}" presName="negativeSpace" presStyleCnt="0"/>
      <dgm:spPr/>
    </dgm:pt>
    <dgm:pt modelId="{B05314E2-BF72-48CB-8888-536E64914281}" type="pres">
      <dgm:prSet presAssocID="{724412DF-E96C-43AA-A452-34E84CC18AE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C771B04-3B36-48BE-B328-F9D7BD146A27}" type="presOf" srcId="{060440B7-39AD-4930-AB5B-190EF2F94971}" destId="{307E759E-3A6F-41C5-8222-7B8167FACD86}" srcOrd="1" destOrd="0" presId="urn:microsoft.com/office/officeart/2005/8/layout/list1"/>
    <dgm:cxn modelId="{86F4BB08-B8F1-4D07-A0D9-4F07AE960B6E}" type="presOf" srcId="{1B172888-5DB0-444B-B3D9-AABE8AC18AA7}" destId="{375A395A-F3A1-4798-A30B-07E568EE9242}" srcOrd="0" destOrd="0" presId="urn:microsoft.com/office/officeart/2005/8/layout/list1"/>
    <dgm:cxn modelId="{E5BC0A0E-A465-4FB5-9D92-B6DD81684101}" srcId="{060440B7-39AD-4930-AB5B-190EF2F94971}" destId="{1B172888-5DB0-444B-B3D9-AABE8AC18AA7}" srcOrd="0" destOrd="0" parTransId="{E7BDF102-F6DE-4D31-865A-64A50373E77A}" sibTransId="{BF2BE418-47DC-4C4C-8E2E-2CECC3158465}"/>
    <dgm:cxn modelId="{8EF1BF0E-E2E5-46BD-8DC5-512E2D02E898}" type="presOf" srcId="{1913FDCD-B98D-4A1E-8E86-49BC61C5B620}" destId="{B05314E2-BF72-48CB-8888-536E64914281}" srcOrd="0" destOrd="4" presId="urn:microsoft.com/office/officeart/2005/8/layout/list1"/>
    <dgm:cxn modelId="{DBB04C5C-33F6-4E9A-99CF-B223F5457C00}" srcId="{724412DF-E96C-43AA-A452-34E84CC18AE9}" destId="{913109B8-175C-4290-94AF-F50C1DE7044A}" srcOrd="2" destOrd="0" parTransId="{6DC832EA-AEF3-4A49-963A-E296333783FA}" sibTransId="{5CCA1E53-AF63-4430-8EFA-2904B833720F}"/>
    <dgm:cxn modelId="{5E88A84E-F3C5-4E95-8684-67319AAFB78E}" type="presOf" srcId="{724412DF-E96C-43AA-A452-34E84CC18AE9}" destId="{0177DE8D-CFFB-4F52-AA8F-406C37593E60}" srcOrd="0" destOrd="0" presId="urn:microsoft.com/office/officeart/2005/8/layout/list1"/>
    <dgm:cxn modelId="{8EBB9551-2CB3-4A87-AD9A-C0939F9D9893}" type="presOf" srcId="{A619D10F-0A07-4137-AB00-AD2DBAD68563}" destId="{6B1260E7-F024-442D-871F-88A97B2DC8EC}" srcOrd="0" destOrd="0" presId="urn:microsoft.com/office/officeart/2005/8/layout/list1"/>
    <dgm:cxn modelId="{4EF8E453-E3DF-4992-AE60-7FDFF4102FBF}" srcId="{A619D10F-0A07-4137-AB00-AD2DBAD68563}" destId="{060440B7-39AD-4930-AB5B-190EF2F94971}" srcOrd="0" destOrd="0" parTransId="{B95DFCA9-8B67-4DC6-B749-B01FE6B22A8D}" sibTransId="{ED4DA005-0DDF-4FD4-BD2A-D903618E502E}"/>
    <dgm:cxn modelId="{8A22EA83-B6E8-49E3-9689-DBEFA751EB01}" srcId="{724412DF-E96C-43AA-A452-34E84CC18AE9}" destId="{1E21428E-9DA6-4EC0-9D1C-AB3B6DFCCBC5}" srcOrd="5" destOrd="0" parTransId="{D71583DC-C5AD-4C09-850D-CDE609253F98}" sibTransId="{80B2D620-5C63-4B86-A236-56849F9EB5AB}"/>
    <dgm:cxn modelId="{92E8E288-5833-4B8F-9A7B-06C1AAC326F7}" type="presOf" srcId="{1E21428E-9DA6-4EC0-9D1C-AB3B6DFCCBC5}" destId="{B05314E2-BF72-48CB-8888-536E64914281}" srcOrd="0" destOrd="5" presId="urn:microsoft.com/office/officeart/2005/8/layout/list1"/>
    <dgm:cxn modelId="{04251390-FFC8-45F5-9DEE-41F6C55A9F7F}" type="presOf" srcId="{724412DF-E96C-43AA-A452-34E84CC18AE9}" destId="{A34F8E6E-B77A-4536-8A1A-45ECEB1F81B3}" srcOrd="1" destOrd="0" presId="urn:microsoft.com/office/officeart/2005/8/layout/list1"/>
    <dgm:cxn modelId="{AC4C27AE-2801-46F6-8D70-183CEC352854}" type="presOf" srcId="{BE650380-810E-418F-84BD-A0D8D801580D}" destId="{B05314E2-BF72-48CB-8888-536E64914281}" srcOrd="0" destOrd="1" presId="urn:microsoft.com/office/officeart/2005/8/layout/list1"/>
    <dgm:cxn modelId="{13E2D0B2-C177-4718-9B62-EF15E2C75D77}" srcId="{724412DF-E96C-43AA-A452-34E84CC18AE9}" destId="{1913FDCD-B98D-4A1E-8E86-49BC61C5B620}" srcOrd="4" destOrd="0" parTransId="{C1B1309C-E4DF-40DA-8A8F-5DB486B3E569}" sibTransId="{8D44CC72-4B62-492E-8FE2-BF1B8BB048D5}"/>
    <dgm:cxn modelId="{21C45BC8-0BA7-4D9A-9F4B-ED917B656E63}" type="presOf" srcId="{913109B8-175C-4290-94AF-F50C1DE7044A}" destId="{B05314E2-BF72-48CB-8888-536E64914281}" srcOrd="0" destOrd="2" presId="urn:microsoft.com/office/officeart/2005/8/layout/list1"/>
    <dgm:cxn modelId="{7606D9CC-2FF1-4C77-B84D-6DDE941EA1D9}" srcId="{A619D10F-0A07-4137-AB00-AD2DBAD68563}" destId="{724412DF-E96C-43AA-A452-34E84CC18AE9}" srcOrd="1" destOrd="0" parTransId="{F6AB6064-BE6F-47FA-A940-865538677907}" sibTransId="{21C8714A-E84C-4145-BCDB-ADE866F724A4}"/>
    <dgm:cxn modelId="{E71E2ECD-5A5C-4B55-A800-98DC8474F979}" srcId="{724412DF-E96C-43AA-A452-34E84CC18AE9}" destId="{40F97E66-0EE1-4FF7-A9DA-3D5D3EAFC58F}" srcOrd="3" destOrd="0" parTransId="{ED4EC583-34A5-45FB-B7AF-04C02FA93CE4}" sibTransId="{737F2076-6319-4396-891D-9B59475B5651}"/>
    <dgm:cxn modelId="{670245CF-1CFA-4E8C-8A29-0FCAAFA10997}" type="presOf" srcId="{40F97E66-0EE1-4FF7-A9DA-3D5D3EAFC58F}" destId="{B05314E2-BF72-48CB-8888-536E64914281}" srcOrd="0" destOrd="3" presId="urn:microsoft.com/office/officeart/2005/8/layout/list1"/>
    <dgm:cxn modelId="{D2C64FD6-D341-459E-997D-1E79819BE8A9}" type="presOf" srcId="{060440B7-39AD-4930-AB5B-190EF2F94971}" destId="{90B5E42D-2C8A-4402-97E5-82E9C41E36A4}" srcOrd="0" destOrd="0" presId="urn:microsoft.com/office/officeart/2005/8/layout/list1"/>
    <dgm:cxn modelId="{C36F76E6-C495-4B6C-ABBD-20236869C5A9}" srcId="{724412DF-E96C-43AA-A452-34E84CC18AE9}" destId="{BE650380-810E-418F-84BD-A0D8D801580D}" srcOrd="1" destOrd="0" parTransId="{C62D8C9F-B6D1-4CC4-ABCC-69FC853EC7B6}" sibTransId="{D4C89C66-B582-415B-B737-C2ECD71B9E7C}"/>
    <dgm:cxn modelId="{BB8BE2E6-D2EB-4DA1-97A8-DF3192BFF5C4}" srcId="{724412DF-E96C-43AA-A452-34E84CC18AE9}" destId="{E92C6B4B-EA3B-4DD0-B604-3B1AE18116E7}" srcOrd="0" destOrd="0" parTransId="{EAA0FEF9-41F4-4950-AFEC-A844EB121B87}" sibTransId="{B827D229-EA0D-4F0B-8D8B-9960A217F5AA}"/>
    <dgm:cxn modelId="{18F09FFE-81C0-40F1-9741-5AD82EFB295C}" type="presOf" srcId="{E92C6B4B-EA3B-4DD0-B604-3B1AE18116E7}" destId="{B05314E2-BF72-48CB-8888-536E64914281}" srcOrd="0" destOrd="0" presId="urn:microsoft.com/office/officeart/2005/8/layout/list1"/>
    <dgm:cxn modelId="{83C7633C-F9A0-4737-91B9-649C2CE89583}" type="presParOf" srcId="{6B1260E7-F024-442D-871F-88A97B2DC8EC}" destId="{8B9D0FCD-0C53-4403-9B7E-C9F507E29ACE}" srcOrd="0" destOrd="0" presId="urn:microsoft.com/office/officeart/2005/8/layout/list1"/>
    <dgm:cxn modelId="{FB6D49A0-F1E9-452A-8FCD-8FB9AC24D96A}" type="presParOf" srcId="{8B9D0FCD-0C53-4403-9B7E-C9F507E29ACE}" destId="{90B5E42D-2C8A-4402-97E5-82E9C41E36A4}" srcOrd="0" destOrd="0" presId="urn:microsoft.com/office/officeart/2005/8/layout/list1"/>
    <dgm:cxn modelId="{C6F7442F-D8D1-44E4-AA7E-7067C5E0FAB8}" type="presParOf" srcId="{8B9D0FCD-0C53-4403-9B7E-C9F507E29ACE}" destId="{307E759E-3A6F-41C5-8222-7B8167FACD86}" srcOrd="1" destOrd="0" presId="urn:microsoft.com/office/officeart/2005/8/layout/list1"/>
    <dgm:cxn modelId="{20F645CF-EE57-4A78-8654-015A92CA8FCD}" type="presParOf" srcId="{6B1260E7-F024-442D-871F-88A97B2DC8EC}" destId="{245F2EA9-1ABF-4331-A74B-64E4E0A5A1E6}" srcOrd="1" destOrd="0" presId="urn:microsoft.com/office/officeart/2005/8/layout/list1"/>
    <dgm:cxn modelId="{FA01DF9B-AA66-423A-9996-3AAFBA9FD98B}" type="presParOf" srcId="{6B1260E7-F024-442D-871F-88A97B2DC8EC}" destId="{375A395A-F3A1-4798-A30B-07E568EE9242}" srcOrd="2" destOrd="0" presId="urn:microsoft.com/office/officeart/2005/8/layout/list1"/>
    <dgm:cxn modelId="{3BEDA33E-882B-4A1D-AA96-40F789C82E71}" type="presParOf" srcId="{6B1260E7-F024-442D-871F-88A97B2DC8EC}" destId="{71F17FC0-C987-42CF-8683-7675FBE4DE41}" srcOrd="3" destOrd="0" presId="urn:microsoft.com/office/officeart/2005/8/layout/list1"/>
    <dgm:cxn modelId="{CFEDADBB-AAD4-4590-A3C5-E0298A4873F4}" type="presParOf" srcId="{6B1260E7-F024-442D-871F-88A97B2DC8EC}" destId="{79A7EC34-C720-4826-8593-8B0100207FAB}" srcOrd="4" destOrd="0" presId="urn:microsoft.com/office/officeart/2005/8/layout/list1"/>
    <dgm:cxn modelId="{3285D99D-20B0-476E-9E8C-9CE8C93017AF}" type="presParOf" srcId="{79A7EC34-C720-4826-8593-8B0100207FAB}" destId="{0177DE8D-CFFB-4F52-AA8F-406C37593E60}" srcOrd="0" destOrd="0" presId="urn:microsoft.com/office/officeart/2005/8/layout/list1"/>
    <dgm:cxn modelId="{BA43BEA1-4910-4BB7-875E-90D8014D5076}" type="presParOf" srcId="{79A7EC34-C720-4826-8593-8B0100207FAB}" destId="{A34F8E6E-B77A-4536-8A1A-45ECEB1F81B3}" srcOrd="1" destOrd="0" presId="urn:microsoft.com/office/officeart/2005/8/layout/list1"/>
    <dgm:cxn modelId="{4062F3EB-3AE5-4113-B254-1CFC3FDCA2BB}" type="presParOf" srcId="{6B1260E7-F024-442D-871F-88A97B2DC8EC}" destId="{6C2EFAE0-AAB3-47BB-9DAC-A292E88E4A4F}" srcOrd="5" destOrd="0" presId="urn:microsoft.com/office/officeart/2005/8/layout/list1"/>
    <dgm:cxn modelId="{4D263FB4-ECF3-4941-A58B-9CC975B26395}" type="presParOf" srcId="{6B1260E7-F024-442D-871F-88A97B2DC8EC}" destId="{B05314E2-BF72-48CB-8888-536E6491428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3B7F737-7C83-42E0-86FB-C75E7E9937AE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01B2EA9E-CA0D-4E65-8F0C-9700A719E58B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分析</a:t>
          </a:r>
        </a:p>
      </dgm:t>
    </dgm:pt>
    <dgm:pt modelId="{CED196FC-D4AB-429A-9BBD-8AE5EDAE1BAA}" type="parTrans" cxnId="{01ADAFCE-D7FF-4842-B4E1-5D0F80546301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F98B4818-C0CC-4AE0-919B-7328610CCB6C}" type="sibTrans" cxnId="{01ADAFCE-D7FF-4842-B4E1-5D0F80546301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81B631C7-846B-4922-8C5E-9020747DC3F0}">
      <dgm:prSet phldrT="[文本]" custT="1"/>
      <dgm:spPr/>
      <dgm:t>
        <a:bodyPr lIns="360000" rIns="360000"/>
        <a:lstStyle/>
        <a:p>
          <a:r>
            <a: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使用两次</a:t>
          </a:r>
          <a:r>
            <a: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DBUS</a:t>
          </a:r>
          <a:r>
            <a: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，需要</a:t>
          </a:r>
          <a:r>
            <a: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2</a:t>
          </a:r>
          <a:r>
            <a: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个</a:t>
          </a:r>
          <a:r>
            <a: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CPU</a:t>
          </a:r>
          <a:r>
            <a: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周期</a:t>
          </a:r>
          <a:endParaRPr lang="zh-CN" altLang="en-US" sz="2000" b="1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F0B3E240-D087-4705-9B31-83479CC539DE}" type="parTrans" cxnId="{BD6A6507-E626-4F10-9167-8B69E70FF9C1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02CC93E8-4E98-4BBC-A310-98070CDFCD10}" type="sibTrans" cxnId="{BD6A6507-E626-4F10-9167-8B69E70FF9C1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06BB5D33-EB79-41AC-8518-7D296444885F}" type="pres">
      <dgm:prSet presAssocID="{23B7F737-7C83-42E0-86FB-C75E7E9937AE}" presName="linear" presStyleCnt="0">
        <dgm:presLayoutVars>
          <dgm:dir/>
          <dgm:animLvl val="lvl"/>
          <dgm:resizeHandles val="exact"/>
        </dgm:presLayoutVars>
      </dgm:prSet>
      <dgm:spPr/>
    </dgm:pt>
    <dgm:pt modelId="{3F7BC37C-2CED-41D1-B640-58401F972297}" type="pres">
      <dgm:prSet presAssocID="{01B2EA9E-CA0D-4E65-8F0C-9700A719E58B}" presName="parentLin" presStyleCnt="0"/>
      <dgm:spPr/>
    </dgm:pt>
    <dgm:pt modelId="{2556C28F-C3AF-4F11-A9AE-B95740FCBB18}" type="pres">
      <dgm:prSet presAssocID="{01B2EA9E-CA0D-4E65-8F0C-9700A719E58B}" presName="parentLeftMargin" presStyleLbl="node1" presStyleIdx="0" presStyleCnt="1"/>
      <dgm:spPr/>
    </dgm:pt>
    <dgm:pt modelId="{87C9302C-EA5C-482D-A253-154B176C12B3}" type="pres">
      <dgm:prSet presAssocID="{01B2EA9E-CA0D-4E65-8F0C-9700A719E58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4A336DE-1329-48DF-97CC-2ABB0AEE43D0}" type="pres">
      <dgm:prSet presAssocID="{01B2EA9E-CA0D-4E65-8F0C-9700A719E58B}" presName="negativeSpace" presStyleCnt="0"/>
      <dgm:spPr/>
    </dgm:pt>
    <dgm:pt modelId="{17B75726-6283-4C35-A359-A685CC390783}" type="pres">
      <dgm:prSet presAssocID="{01B2EA9E-CA0D-4E65-8F0C-9700A719E58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D6A6507-E626-4F10-9167-8B69E70FF9C1}" srcId="{01B2EA9E-CA0D-4E65-8F0C-9700A719E58B}" destId="{81B631C7-846B-4922-8C5E-9020747DC3F0}" srcOrd="0" destOrd="0" parTransId="{F0B3E240-D087-4705-9B31-83479CC539DE}" sibTransId="{02CC93E8-4E98-4BBC-A310-98070CDFCD10}"/>
    <dgm:cxn modelId="{4F579065-165F-4605-A1CA-51C51DCC2EFC}" type="presOf" srcId="{81B631C7-846B-4922-8C5E-9020747DC3F0}" destId="{17B75726-6283-4C35-A359-A685CC390783}" srcOrd="0" destOrd="0" presId="urn:microsoft.com/office/officeart/2005/8/layout/list1"/>
    <dgm:cxn modelId="{24505B52-EF02-4381-BE09-116049D18342}" type="presOf" srcId="{01B2EA9E-CA0D-4E65-8F0C-9700A719E58B}" destId="{2556C28F-C3AF-4F11-A9AE-B95740FCBB18}" srcOrd="0" destOrd="0" presId="urn:microsoft.com/office/officeart/2005/8/layout/list1"/>
    <dgm:cxn modelId="{B5A8EB9E-2DAD-453F-BF3C-ADD2E8257E5D}" type="presOf" srcId="{01B2EA9E-CA0D-4E65-8F0C-9700A719E58B}" destId="{87C9302C-EA5C-482D-A253-154B176C12B3}" srcOrd="1" destOrd="0" presId="urn:microsoft.com/office/officeart/2005/8/layout/list1"/>
    <dgm:cxn modelId="{01ADAFCE-D7FF-4842-B4E1-5D0F80546301}" srcId="{23B7F737-7C83-42E0-86FB-C75E7E9937AE}" destId="{01B2EA9E-CA0D-4E65-8F0C-9700A719E58B}" srcOrd="0" destOrd="0" parTransId="{CED196FC-D4AB-429A-9BBD-8AE5EDAE1BAA}" sibTransId="{F98B4818-C0CC-4AE0-919B-7328610CCB6C}"/>
    <dgm:cxn modelId="{C48D52D2-51AA-4F1A-AE90-80E117D7D401}" type="presOf" srcId="{23B7F737-7C83-42E0-86FB-C75E7E9937AE}" destId="{06BB5D33-EB79-41AC-8518-7D296444885F}" srcOrd="0" destOrd="0" presId="urn:microsoft.com/office/officeart/2005/8/layout/list1"/>
    <dgm:cxn modelId="{2BD5619B-A5BF-45DB-97A4-21C95165CF3B}" type="presParOf" srcId="{06BB5D33-EB79-41AC-8518-7D296444885F}" destId="{3F7BC37C-2CED-41D1-B640-58401F972297}" srcOrd="0" destOrd="0" presId="urn:microsoft.com/office/officeart/2005/8/layout/list1"/>
    <dgm:cxn modelId="{F2262D5F-9905-4233-B176-28953D3E216C}" type="presParOf" srcId="{3F7BC37C-2CED-41D1-B640-58401F972297}" destId="{2556C28F-C3AF-4F11-A9AE-B95740FCBB18}" srcOrd="0" destOrd="0" presId="urn:microsoft.com/office/officeart/2005/8/layout/list1"/>
    <dgm:cxn modelId="{9B167885-69BC-4D4F-A977-244C48F8F47C}" type="presParOf" srcId="{3F7BC37C-2CED-41D1-B640-58401F972297}" destId="{87C9302C-EA5C-482D-A253-154B176C12B3}" srcOrd="1" destOrd="0" presId="urn:microsoft.com/office/officeart/2005/8/layout/list1"/>
    <dgm:cxn modelId="{BB32FAEB-53D6-43A5-8488-4E5721ECC2B0}" type="presParOf" srcId="{06BB5D33-EB79-41AC-8518-7D296444885F}" destId="{54A336DE-1329-48DF-97CC-2ABB0AEE43D0}" srcOrd="1" destOrd="0" presId="urn:microsoft.com/office/officeart/2005/8/layout/list1"/>
    <dgm:cxn modelId="{C13F6C04-240D-4581-ACD9-09BF982C6415}" type="presParOf" srcId="{06BB5D33-EB79-41AC-8518-7D296444885F}" destId="{17B75726-6283-4C35-A359-A685CC39078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619D10F-0A07-4137-AB00-AD2DBAD6856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60440B7-39AD-4930-AB5B-190EF2F94971}">
      <dgm:prSet phldrT="[文本]" custT="1"/>
      <dgm:spPr/>
      <dgm:t>
        <a:bodyPr/>
        <a:lstStyle/>
        <a:p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取指阶段</a:t>
          </a:r>
          <a:endParaRPr lang="zh-CN" altLang="en-U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95DFCA9-8B67-4DC6-B749-B01FE6B22A8D}" type="parTrans" cxnId="{4EF8E453-E3DF-4992-AE60-7FDFF4102FBF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D4DA005-0DDF-4FD4-BD2A-D903618E502E}" type="sibTrans" cxnId="{4EF8E453-E3DF-4992-AE60-7FDFF4102FBF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B172888-5DB0-444B-B3D9-AABE8AC18AA7}">
      <dgm:prSet custT="1"/>
      <dgm:spPr/>
      <dgm:t>
        <a:bodyPr lIns="144000" rIns="144000"/>
        <a:lstStyle/>
        <a:p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同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MOV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指令相同</a:t>
          </a:r>
          <a:endParaRPr lang="en-US" altLang="zh-CN" sz="16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E7BDF102-F6DE-4D31-865A-64A50373E77A}" type="parTrans" cxnId="{E5BC0A0E-A465-4FB5-9D92-B6DD81684101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F2BE418-47DC-4C4C-8E2E-2CECC3158465}" type="sibTrans" cxnId="{E5BC0A0E-A465-4FB5-9D92-B6DD81684101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24412DF-E96C-43AA-A452-34E84CC18AE9}">
      <dgm:prSet custT="1"/>
      <dgm:spPr/>
      <dgm:t>
        <a:bodyPr/>
        <a:lstStyle/>
        <a:p>
          <a:r>
            <a:rPr lang="zh-CN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执行阶段</a:t>
          </a:r>
          <a:endParaRPr lang="en-US" altLang="zh-CN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F6AB6064-BE6F-47FA-A940-865538677907}" type="parTrans" cxnId="{7606D9CC-2FF1-4C77-B84D-6DDE941EA1D9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21C8714A-E84C-4145-BCDB-ADE866F724A4}" type="sibTrans" cxnId="{7606D9CC-2FF1-4C77-B84D-6DDE941EA1D9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92C6B4B-EA3B-4DD0-B604-3B1AE18116E7}">
      <dgm:prSet custT="1"/>
      <dgm:spPr/>
      <dgm:t>
        <a:bodyPr lIns="108000" rIns="72000" bIns="1152000"/>
        <a:lstStyle/>
        <a:p>
          <a:pPr marL="288000" indent="-288000">
            <a:buFont typeface="+mj-ea"/>
            <a:buAutoNum type="circleNumDbPlain"/>
          </a:pPr>
          <a:r>
            <a:rPr lang="en-US" altLang="zh-CN" sz="16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打开</a:t>
          </a:r>
          <a:r>
            <a: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C3</a:t>
          </a:r>
          <a:r>
            <a:rPr lang="zh-CN" altLang="en-US" sz="16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IR</a:t>
          </a:r>
          <a:r>
            <a:rPr lang="en-US" altLang="zh-CN" sz="16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(</a:t>
          </a:r>
          <a:r>
            <a:rPr lang="zh-CN" altLang="en-US" sz="16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地址码</a:t>
          </a:r>
          <a:r>
            <a:rPr lang="en-US" altLang="zh-CN" sz="16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)</a:t>
          </a:r>
          <a:r>
            <a:rPr lang="en-US" altLang="zh-CN" sz="16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</a:t>
          </a:r>
          <a:r>
            <a: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DBUS</a:t>
          </a:r>
          <a:endParaRPr lang="en-US" altLang="zh-CN" sz="1600" b="1" dirty="0">
            <a:solidFill>
              <a:schemeClr val="accent2">
                <a:lumMod val="75000"/>
              </a:schemeClr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EAA0FEF9-41F4-4950-AFEC-A844EB121B87}" type="parTrans" cxnId="{BB8BE2E6-D2EB-4DA1-97A8-DF3192BFF5C4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827D229-EA0D-4F0B-8D8B-9960A217F5AA}" type="sibTrans" cxnId="{BB8BE2E6-D2EB-4DA1-97A8-DF3192BFF5C4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13109B8-175C-4290-94AF-F50C1DE7044A}">
      <dgm:prSet custT="1"/>
      <dgm:spPr/>
      <dgm:t>
        <a:bodyPr lIns="108000" rIns="72000" bIns="1152000"/>
        <a:lstStyle/>
        <a:p>
          <a:pPr marL="288000" indent="-288000">
            <a:buFont typeface="+mj-ea"/>
            <a:buAutoNum type="circleNumDbPlain"/>
          </a:pPr>
          <a:r>
            <a: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PC</a:t>
          </a:r>
          <a:r>
            <a:rPr lang="en-US" altLang="zh-CN" sz="1600" b="1" baseline="-25000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in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DBUS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</a:t>
          </a:r>
          <a:r>
            <a: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PC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，数存进行地址译码</a:t>
          </a:r>
          <a:endParaRPr lang="zh-CN" altLang="en-US" sz="1600" b="0" dirty="0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6DC832EA-AEF3-4A49-963A-E296333783FA}" type="parTrans" cxnId="{DBB04C5C-33F6-4E9A-99CF-B223F5457C00}">
      <dgm:prSet/>
      <dgm:spPr/>
      <dgm:t>
        <a:bodyPr/>
        <a:lstStyle/>
        <a:p>
          <a:endParaRPr lang="zh-CN" altLang="en-US" sz="1600"/>
        </a:p>
      </dgm:t>
    </dgm:pt>
    <dgm:pt modelId="{5CCA1E53-AF63-4430-8EFA-2904B833720F}" type="sibTrans" cxnId="{DBB04C5C-33F6-4E9A-99CF-B223F5457C00}">
      <dgm:prSet/>
      <dgm:spPr/>
      <dgm:t>
        <a:bodyPr/>
        <a:lstStyle/>
        <a:p>
          <a:endParaRPr lang="zh-CN" altLang="en-US" sz="1600"/>
        </a:p>
      </dgm:t>
    </dgm:pt>
    <dgm:pt modelId="{6B1260E7-F024-442D-871F-88A97B2DC8EC}" type="pres">
      <dgm:prSet presAssocID="{A619D10F-0A07-4137-AB00-AD2DBAD68563}" presName="linear" presStyleCnt="0">
        <dgm:presLayoutVars>
          <dgm:dir/>
          <dgm:animLvl val="lvl"/>
          <dgm:resizeHandles val="exact"/>
        </dgm:presLayoutVars>
      </dgm:prSet>
      <dgm:spPr/>
    </dgm:pt>
    <dgm:pt modelId="{8B9D0FCD-0C53-4403-9B7E-C9F507E29ACE}" type="pres">
      <dgm:prSet presAssocID="{060440B7-39AD-4930-AB5B-190EF2F94971}" presName="parentLin" presStyleCnt="0"/>
      <dgm:spPr/>
    </dgm:pt>
    <dgm:pt modelId="{90B5E42D-2C8A-4402-97E5-82E9C41E36A4}" type="pres">
      <dgm:prSet presAssocID="{060440B7-39AD-4930-AB5B-190EF2F94971}" presName="parentLeftMargin" presStyleLbl="node1" presStyleIdx="0" presStyleCnt="2"/>
      <dgm:spPr/>
    </dgm:pt>
    <dgm:pt modelId="{307E759E-3A6F-41C5-8222-7B8167FACD86}" type="pres">
      <dgm:prSet presAssocID="{060440B7-39AD-4930-AB5B-190EF2F9497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45F2EA9-1ABF-4331-A74B-64E4E0A5A1E6}" type="pres">
      <dgm:prSet presAssocID="{060440B7-39AD-4930-AB5B-190EF2F94971}" presName="negativeSpace" presStyleCnt="0"/>
      <dgm:spPr/>
    </dgm:pt>
    <dgm:pt modelId="{375A395A-F3A1-4798-A30B-07E568EE9242}" type="pres">
      <dgm:prSet presAssocID="{060440B7-39AD-4930-AB5B-190EF2F94971}" presName="childText" presStyleLbl="conFgAcc1" presStyleIdx="0" presStyleCnt="2">
        <dgm:presLayoutVars>
          <dgm:bulletEnabled val="1"/>
        </dgm:presLayoutVars>
      </dgm:prSet>
      <dgm:spPr/>
    </dgm:pt>
    <dgm:pt modelId="{71F17FC0-C987-42CF-8683-7675FBE4DE41}" type="pres">
      <dgm:prSet presAssocID="{ED4DA005-0DDF-4FD4-BD2A-D903618E502E}" presName="spaceBetweenRectangles" presStyleCnt="0"/>
      <dgm:spPr/>
    </dgm:pt>
    <dgm:pt modelId="{79A7EC34-C720-4826-8593-8B0100207FAB}" type="pres">
      <dgm:prSet presAssocID="{724412DF-E96C-43AA-A452-34E84CC18AE9}" presName="parentLin" presStyleCnt="0"/>
      <dgm:spPr/>
    </dgm:pt>
    <dgm:pt modelId="{0177DE8D-CFFB-4F52-AA8F-406C37593E60}" type="pres">
      <dgm:prSet presAssocID="{724412DF-E96C-43AA-A452-34E84CC18AE9}" presName="parentLeftMargin" presStyleLbl="node1" presStyleIdx="0" presStyleCnt="2"/>
      <dgm:spPr/>
    </dgm:pt>
    <dgm:pt modelId="{A34F8E6E-B77A-4536-8A1A-45ECEB1F81B3}" type="pres">
      <dgm:prSet presAssocID="{724412DF-E96C-43AA-A452-34E84CC18AE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C2EFAE0-AAB3-47BB-9DAC-A292E88E4A4F}" type="pres">
      <dgm:prSet presAssocID="{724412DF-E96C-43AA-A452-34E84CC18AE9}" presName="negativeSpace" presStyleCnt="0"/>
      <dgm:spPr/>
    </dgm:pt>
    <dgm:pt modelId="{B05314E2-BF72-48CB-8888-536E64914281}" type="pres">
      <dgm:prSet presAssocID="{724412DF-E96C-43AA-A452-34E84CC18AE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C771B04-3B36-48BE-B328-F9D7BD146A27}" type="presOf" srcId="{060440B7-39AD-4930-AB5B-190EF2F94971}" destId="{307E759E-3A6F-41C5-8222-7B8167FACD86}" srcOrd="1" destOrd="0" presId="urn:microsoft.com/office/officeart/2005/8/layout/list1"/>
    <dgm:cxn modelId="{86F4BB08-B8F1-4D07-A0D9-4F07AE960B6E}" type="presOf" srcId="{1B172888-5DB0-444B-B3D9-AABE8AC18AA7}" destId="{375A395A-F3A1-4798-A30B-07E568EE9242}" srcOrd="0" destOrd="0" presId="urn:microsoft.com/office/officeart/2005/8/layout/list1"/>
    <dgm:cxn modelId="{E5BC0A0E-A465-4FB5-9D92-B6DD81684101}" srcId="{060440B7-39AD-4930-AB5B-190EF2F94971}" destId="{1B172888-5DB0-444B-B3D9-AABE8AC18AA7}" srcOrd="0" destOrd="0" parTransId="{E7BDF102-F6DE-4D31-865A-64A50373E77A}" sibTransId="{BF2BE418-47DC-4C4C-8E2E-2CECC3158465}"/>
    <dgm:cxn modelId="{DBB04C5C-33F6-4E9A-99CF-B223F5457C00}" srcId="{724412DF-E96C-43AA-A452-34E84CC18AE9}" destId="{913109B8-175C-4290-94AF-F50C1DE7044A}" srcOrd="1" destOrd="0" parTransId="{6DC832EA-AEF3-4A49-963A-E296333783FA}" sibTransId="{5CCA1E53-AF63-4430-8EFA-2904B833720F}"/>
    <dgm:cxn modelId="{5E88A84E-F3C5-4E95-8684-67319AAFB78E}" type="presOf" srcId="{724412DF-E96C-43AA-A452-34E84CC18AE9}" destId="{0177DE8D-CFFB-4F52-AA8F-406C37593E60}" srcOrd="0" destOrd="0" presId="urn:microsoft.com/office/officeart/2005/8/layout/list1"/>
    <dgm:cxn modelId="{8EBB9551-2CB3-4A87-AD9A-C0939F9D9893}" type="presOf" srcId="{A619D10F-0A07-4137-AB00-AD2DBAD68563}" destId="{6B1260E7-F024-442D-871F-88A97B2DC8EC}" srcOrd="0" destOrd="0" presId="urn:microsoft.com/office/officeart/2005/8/layout/list1"/>
    <dgm:cxn modelId="{4EF8E453-E3DF-4992-AE60-7FDFF4102FBF}" srcId="{A619D10F-0A07-4137-AB00-AD2DBAD68563}" destId="{060440B7-39AD-4930-AB5B-190EF2F94971}" srcOrd="0" destOrd="0" parTransId="{B95DFCA9-8B67-4DC6-B749-B01FE6B22A8D}" sibTransId="{ED4DA005-0DDF-4FD4-BD2A-D903618E502E}"/>
    <dgm:cxn modelId="{04251390-FFC8-45F5-9DEE-41F6C55A9F7F}" type="presOf" srcId="{724412DF-E96C-43AA-A452-34E84CC18AE9}" destId="{A34F8E6E-B77A-4536-8A1A-45ECEB1F81B3}" srcOrd="1" destOrd="0" presId="urn:microsoft.com/office/officeart/2005/8/layout/list1"/>
    <dgm:cxn modelId="{21C45BC8-0BA7-4D9A-9F4B-ED917B656E63}" type="presOf" srcId="{913109B8-175C-4290-94AF-F50C1DE7044A}" destId="{B05314E2-BF72-48CB-8888-536E64914281}" srcOrd="0" destOrd="1" presId="urn:microsoft.com/office/officeart/2005/8/layout/list1"/>
    <dgm:cxn modelId="{7606D9CC-2FF1-4C77-B84D-6DDE941EA1D9}" srcId="{A619D10F-0A07-4137-AB00-AD2DBAD68563}" destId="{724412DF-E96C-43AA-A452-34E84CC18AE9}" srcOrd="1" destOrd="0" parTransId="{F6AB6064-BE6F-47FA-A940-865538677907}" sibTransId="{21C8714A-E84C-4145-BCDB-ADE866F724A4}"/>
    <dgm:cxn modelId="{D2C64FD6-D341-459E-997D-1E79819BE8A9}" type="presOf" srcId="{060440B7-39AD-4930-AB5B-190EF2F94971}" destId="{90B5E42D-2C8A-4402-97E5-82E9C41E36A4}" srcOrd="0" destOrd="0" presId="urn:microsoft.com/office/officeart/2005/8/layout/list1"/>
    <dgm:cxn modelId="{BB8BE2E6-D2EB-4DA1-97A8-DF3192BFF5C4}" srcId="{724412DF-E96C-43AA-A452-34E84CC18AE9}" destId="{E92C6B4B-EA3B-4DD0-B604-3B1AE18116E7}" srcOrd="0" destOrd="0" parTransId="{EAA0FEF9-41F4-4950-AFEC-A844EB121B87}" sibTransId="{B827D229-EA0D-4F0B-8D8B-9960A217F5AA}"/>
    <dgm:cxn modelId="{18F09FFE-81C0-40F1-9741-5AD82EFB295C}" type="presOf" srcId="{E92C6B4B-EA3B-4DD0-B604-3B1AE18116E7}" destId="{B05314E2-BF72-48CB-8888-536E64914281}" srcOrd="0" destOrd="0" presId="urn:microsoft.com/office/officeart/2005/8/layout/list1"/>
    <dgm:cxn modelId="{83C7633C-F9A0-4737-91B9-649C2CE89583}" type="presParOf" srcId="{6B1260E7-F024-442D-871F-88A97B2DC8EC}" destId="{8B9D0FCD-0C53-4403-9B7E-C9F507E29ACE}" srcOrd="0" destOrd="0" presId="urn:microsoft.com/office/officeart/2005/8/layout/list1"/>
    <dgm:cxn modelId="{FB6D49A0-F1E9-452A-8FCD-8FB9AC24D96A}" type="presParOf" srcId="{8B9D0FCD-0C53-4403-9B7E-C9F507E29ACE}" destId="{90B5E42D-2C8A-4402-97E5-82E9C41E36A4}" srcOrd="0" destOrd="0" presId="urn:microsoft.com/office/officeart/2005/8/layout/list1"/>
    <dgm:cxn modelId="{C6F7442F-D8D1-44E4-AA7E-7067C5E0FAB8}" type="presParOf" srcId="{8B9D0FCD-0C53-4403-9B7E-C9F507E29ACE}" destId="{307E759E-3A6F-41C5-8222-7B8167FACD86}" srcOrd="1" destOrd="0" presId="urn:microsoft.com/office/officeart/2005/8/layout/list1"/>
    <dgm:cxn modelId="{20F645CF-EE57-4A78-8654-015A92CA8FCD}" type="presParOf" srcId="{6B1260E7-F024-442D-871F-88A97B2DC8EC}" destId="{245F2EA9-1ABF-4331-A74B-64E4E0A5A1E6}" srcOrd="1" destOrd="0" presId="urn:microsoft.com/office/officeart/2005/8/layout/list1"/>
    <dgm:cxn modelId="{FA01DF9B-AA66-423A-9996-3AAFBA9FD98B}" type="presParOf" srcId="{6B1260E7-F024-442D-871F-88A97B2DC8EC}" destId="{375A395A-F3A1-4798-A30B-07E568EE9242}" srcOrd="2" destOrd="0" presId="urn:microsoft.com/office/officeart/2005/8/layout/list1"/>
    <dgm:cxn modelId="{3BEDA33E-882B-4A1D-AA96-40F789C82E71}" type="presParOf" srcId="{6B1260E7-F024-442D-871F-88A97B2DC8EC}" destId="{71F17FC0-C987-42CF-8683-7675FBE4DE41}" srcOrd="3" destOrd="0" presId="urn:microsoft.com/office/officeart/2005/8/layout/list1"/>
    <dgm:cxn modelId="{CFEDADBB-AAD4-4590-A3C5-E0298A4873F4}" type="presParOf" srcId="{6B1260E7-F024-442D-871F-88A97B2DC8EC}" destId="{79A7EC34-C720-4826-8593-8B0100207FAB}" srcOrd="4" destOrd="0" presId="urn:microsoft.com/office/officeart/2005/8/layout/list1"/>
    <dgm:cxn modelId="{3285D99D-20B0-476E-9E8C-9CE8C93017AF}" type="presParOf" srcId="{79A7EC34-C720-4826-8593-8B0100207FAB}" destId="{0177DE8D-CFFB-4F52-AA8F-406C37593E60}" srcOrd="0" destOrd="0" presId="urn:microsoft.com/office/officeart/2005/8/layout/list1"/>
    <dgm:cxn modelId="{BA43BEA1-4910-4BB7-875E-90D8014D5076}" type="presParOf" srcId="{79A7EC34-C720-4826-8593-8B0100207FAB}" destId="{A34F8E6E-B77A-4536-8A1A-45ECEB1F81B3}" srcOrd="1" destOrd="0" presId="urn:microsoft.com/office/officeart/2005/8/layout/list1"/>
    <dgm:cxn modelId="{4062F3EB-3AE5-4113-B254-1CFC3FDCA2BB}" type="presParOf" srcId="{6B1260E7-F024-442D-871F-88A97B2DC8EC}" destId="{6C2EFAE0-AAB3-47BB-9DAC-A292E88E4A4F}" srcOrd="5" destOrd="0" presId="urn:microsoft.com/office/officeart/2005/8/layout/list1"/>
    <dgm:cxn modelId="{4D263FB4-ECF3-4941-A58B-9CC975B26395}" type="presParOf" srcId="{6B1260E7-F024-442D-871F-88A97B2DC8EC}" destId="{B05314E2-BF72-48CB-8888-536E6491428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06755B-A3BB-4584-B298-5E43C3EA81B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665024F3-2A81-4EBA-8D05-6C5B17D2DFDF}">
      <dgm:prSet phldrT="[文本]"/>
      <dgm:spPr/>
      <dgm:t>
        <a:bodyPr/>
        <a:lstStyle/>
        <a:p>
          <a:r>
            <a: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操作信号设计</a:t>
          </a:r>
        </a:p>
      </dgm:t>
    </dgm:pt>
    <dgm:pt modelId="{1661AD4B-5206-4E79-93F7-816096425985}" type="parTrans" cxnId="{5BAB3450-968C-4E73-87BD-6506F0BE06A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FA3B24-CB1D-45D4-BD19-A2B3CF444676}" type="sibTrans" cxnId="{5BAB3450-968C-4E73-87BD-6506F0BE06A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31AA99-2351-44A2-B6D2-80DFB2AFECF0}">
      <dgm:prSet/>
      <dgm:spPr/>
      <dgm:t>
        <a:bodyPr lIns="360000" rIns="360000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依据具体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模型机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和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指令功能</a:t>
          </a:r>
          <a:endParaRPr lang="en-US" altLang="zh-CN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4DBB01-9B34-41E4-9B3C-86DC77FAC86C}" type="parTrans" cxnId="{D6D878AA-9E72-41D8-BD3A-D7C3A5D4F99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E512B4-FF4D-42CF-87B0-0C4450D7D1A9}" type="sibTrans" cxnId="{D6D878AA-9E72-41D8-BD3A-D7C3A5D4F99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B14293-B44D-4A58-B1D8-15B40980D026}">
      <dgm:prSet/>
      <dgm:spPr/>
      <dgm:t>
        <a:bodyPr/>
        <a:lstStyle/>
        <a:p>
          <a:r>
            <a: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两个阶段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9327B3-F6A8-49E0-88C3-1FD583A3875E}" type="parTrans" cxnId="{E0C5E7D4-0F87-4A01-83AB-EA314BB4951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064766-F128-4253-92D0-BDDCB9BFA7AE}" type="sibTrans" cxnId="{E0C5E7D4-0F87-4A01-83AB-EA314BB4951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9BAF91-495B-4FD5-9882-6B295C89EBA0}">
      <dgm:prSet/>
      <dgm:spPr/>
      <dgm:t>
        <a:bodyPr lIns="360000" rIns="360000"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取指阶段、执行阶段</a:t>
          </a:r>
          <a:endParaRPr lang="en-US" altLang="zh-CN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1DED4E-1BA6-4495-9282-C82DE33AEA37}" type="parTrans" cxnId="{1C49C47B-9BF5-4793-BDDD-D8C387FDFE0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CCC778-6AF7-4347-BB17-FCEDDFCEE901}" type="sibTrans" cxnId="{1C49C47B-9BF5-4793-BDDD-D8C387FDFE0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189652-64F7-4379-868F-AD16A9DC3DC4}">
      <dgm:prSet/>
      <dgm:spPr/>
      <dgm:t>
        <a:bodyPr/>
        <a:lstStyle/>
        <a:p>
          <a:r>
            <a: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两个步骤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0B56C3C-0995-4978-9372-C3E84EDE11AA}" type="parTrans" cxnId="{692DE591-244D-4DAD-9DC6-7EDEA49DE47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02845D-F4DE-4232-A544-7FD4F31CB5F9}" type="sibTrans" cxnId="{692DE591-244D-4DAD-9DC6-7EDEA49DE47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FCD758-A1A8-4702-BF95-FB2CF1E0FBFE}">
      <dgm:prSet custT="1"/>
      <dgm:spPr/>
      <dgm:t>
        <a:bodyPr lIns="360000" rIns="360000"/>
        <a:lstStyle/>
        <a:p>
          <a:r>
            <a:rPr lang="zh-CN" alt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找出</a:t>
          </a:r>
          <a:r>
            <a:rPr lang="zh-CN" altLang="en-US" sz="18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数据通路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：数据从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哪里来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经过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哪些部件，最终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达到哪里</a:t>
          </a:r>
          <a:endParaRPr lang="en-US" altLang="zh-CN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C667EC-81D0-46A4-9B42-1520F0F79F75}" type="parTrans" cxnId="{5EAB1B1A-9732-438F-8610-F99E0DBA849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D0DF94-B788-4DEF-BBAE-44853FADE8B2}" type="sibTrans" cxnId="{5EAB1B1A-9732-438F-8610-F99E0DBA849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21046E-187B-4AA2-9EA9-B194D7D62F41}">
      <dgm:prSet custT="1"/>
      <dgm:spPr/>
      <dgm:t>
        <a:bodyPr lIns="360000" rIns="360000"/>
        <a:lstStyle/>
        <a:p>
          <a:r>
            <a:rPr lang="zh-CN" alt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确定</a:t>
          </a:r>
          <a:r>
            <a:rPr lang="zh-CN" altLang="en-US" sz="1800" b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操作信号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：形成上述数据通路所需的操作控制信号</a:t>
          </a:r>
          <a:endParaRPr lang="en-US" altLang="zh-CN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0B42A8-C94E-40DF-9202-84895B2151EA}" type="parTrans" cxnId="{EF7D26B4-2B07-49C0-B1CC-8773ED7A885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46E4DD-0EC2-4B1F-BB73-2B0CFB441C7B}" type="sibTrans" cxnId="{EF7D26B4-2B07-49C0-B1CC-8773ED7A885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9B9A79E-29B7-4E93-9A70-137E2E947EF7}" type="pres">
      <dgm:prSet presAssocID="{1306755B-A3BB-4584-B298-5E43C3EA81B5}" presName="linear" presStyleCnt="0">
        <dgm:presLayoutVars>
          <dgm:dir/>
          <dgm:animLvl val="lvl"/>
          <dgm:resizeHandles val="exact"/>
        </dgm:presLayoutVars>
      </dgm:prSet>
      <dgm:spPr/>
    </dgm:pt>
    <dgm:pt modelId="{F11D723D-6FDF-4FEB-85F0-7E342DC14280}" type="pres">
      <dgm:prSet presAssocID="{665024F3-2A81-4EBA-8D05-6C5B17D2DFDF}" presName="parentLin" presStyleCnt="0"/>
      <dgm:spPr/>
    </dgm:pt>
    <dgm:pt modelId="{36FAAE21-360E-437D-B12B-7DDD29E37B59}" type="pres">
      <dgm:prSet presAssocID="{665024F3-2A81-4EBA-8D05-6C5B17D2DFDF}" presName="parentLeftMargin" presStyleLbl="node1" presStyleIdx="0" presStyleCnt="3"/>
      <dgm:spPr/>
    </dgm:pt>
    <dgm:pt modelId="{64E225AE-005F-4E26-86CA-AD3E8EB0DE41}" type="pres">
      <dgm:prSet presAssocID="{665024F3-2A81-4EBA-8D05-6C5B17D2DFD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112DA43-D4E5-455B-AD61-3F049243F605}" type="pres">
      <dgm:prSet presAssocID="{665024F3-2A81-4EBA-8D05-6C5B17D2DFDF}" presName="negativeSpace" presStyleCnt="0"/>
      <dgm:spPr/>
    </dgm:pt>
    <dgm:pt modelId="{7736CD60-D5A8-4D91-A22B-0E1D088928B7}" type="pres">
      <dgm:prSet presAssocID="{665024F3-2A81-4EBA-8D05-6C5B17D2DFDF}" presName="childText" presStyleLbl="conFgAcc1" presStyleIdx="0" presStyleCnt="3">
        <dgm:presLayoutVars>
          <dgm:bulletEnabled val="1"/>
        </dgm:presLayoutVars>
      </dgm:prSet>
      <dgm:spPr/>
    </dgm:pt>
    <dgm:pt modelId="{952992C8-24DE-49EB-B79D-66EF403ED488}" type="pres">
      <dgm:prSet presAssocID="{33FA3B24-CB1D-45D4-BD19-A2B3CF444676}" presName="spaceBetweenRectangles" presStyleCnt="0"/>
      <dgm:spPr/>
    </dgm:pt>
    <dgm:pt modelId="{7C858544-EB9E-4757-B588-E7C1BE61879A}" type="pres">
      <dgm:prSet presAssocID="{29B14293-B44D-4A58-B1D8-15B40980D026}" presName="parentLin" presStyleCnt="0"/>
      <dgm:spPr/>
    </dgm:pt>
    <dgm:pt modelId="{5B9361D3-9CDF-4448-A84C-40A9960F868F}" type="pres">
      <dgm:prSet presAssocID="{29B14293-B44D-4A58-B1D8-15B40980D026}" presName="parentLeftMargin" presStyleLbl="node1" presStyleIdx="0" presStyleCnt="3"/>
      <dgm:spPr/>
    </dgm:pt>
    <dgm:pt modelId="{CA6ED209-BC94-4412-B458-1E62AD4D9986}" type="pres">
      <dgm:prSet presAssocID="{29B14293-B44D-4A58-B1D8-15B40980D02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5780DD6-0981-43B7-9E77-0F47B3A16098}" type="pres">
      <dgm:prSet presAssocID="{29B14293-B44D-4A58-B1D8-15B40980D026}" presName="negativeSpace" presStyleCnt="0"/>
      <dgm:spPr/>
    </dgm:pt>
    <dgm:pt modelId="{A0EA476A-77D9-4D9D-B465-C2751CC0059F}" type="pres">
      <dgm:prSet presAssocID="{29B14293-B44D-4A58-B1D8-15B40980D026}" presName="childText" presStyleLbl="conFgAcc1" presStyleIdx="1" presStyleCnt="3">
        <dgm:presLayoutVars>
          <dgm:bulletEnabled val="1"/>
        </dgm:presLayoutVars>
      </dgm:prSet>
      <dgm:spPr/>
    </dgm:pt>
    <dgm:pt modelId="{1E973A73-23B8-4B10-A494-0E8C44472D17}" type="pres">
      <dgm:prSet presAssocID="{C6064766-F128-4253-92D0-BDDCB9BFA7AE}" presName="spaceBetweenRectangles" presStyleCnt="0"/>
      <dgm:spPr/>
    </dgm:pt>
    <dgm:pt modelId="{F30AF791-259A-4B0C-A2EF-9B7595D95CE4}" type="pres">
      <dgm:prSet presAssocID="{7E189652-64F7-4379-868F-AD16A9DC3DC4}" presName="parentLin" presStyleCnt="0"/>
      <dgm:spPr/>
    </dgm:pt>
    <dgm:pt modelId="{59B8DBDF-7661-4A7B-B2DE-0CD71F5366F9}" type="pres">
      <dgm:prSet presAssocID="{7E189652-64F7-4379-868F-AD16A9DC3DC4}" presName="parentLeftMargin" presStyleLbl="node1" presStyleIdx="1" presStyleCnt="3"/>
      <dgm:spPr/>
    </dgm:pt>
    <dgm:pt modelId="{E10C936F-044A-48BC-8246-A3B839A8A949}" type="pres">
      <dgm:prSet presAssocID="{7E189652-64F7-4379-868F-AD16A9DC3DC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0F1F432-74D0-4F2E-B27F-FBCDF0E05A14}" type="pres">
      <dgm:prSet presAssocID="{7E189652-64F7-4379-868F-AD16A9DC3DC4}" presName="negativeSpace" presStyleCnt="0"/>
      <dgm:spPr/>
    </dgm:pt>
    <dgm:pt modelId="{AB8D2792-23E4-4021-843D-FD2E529ACFB7}" type="pres">
      <dgm:prSet presAssocID="{7E189652-64F7-4379-868F-AD16A9DC3DC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C0A0105-25AC-45DC-98BB-586DD4C9B704}" type="presOf" srcId="{29B14293-B44D-4A58-B1D8-15B40980D026}" destId="{CA6ED209-BC94-4412-B458-1E62AD4D9986}" srcOrd="1" destOrd="0" presId="urn:microsoft.com/office/officeart/2005/8/layout/list1"/>
    <dgm:cxn modelId="{0B3B790E-9925-436F-8D7C-9FAD1C36225B}" type="presOf" srcId="{1306755B-A3BB-4584-B298-5E43C3EA81B5}" destId="{89B9A79E-29B7-4E93-9A70-137E2E947EF7}" srcOrd="0" destOrd="0" presId="urn:microsoft.com/office/officeart/2005/8/layout/list1"/>
    <dgm:cxn modelId="{CED86712-DAAC-4F42-A0C1-15EA4FFB53A9}" type="presOf" srcId="{AD21046E-187B-4AA2-9EA9-B194D7D62F41}" destId="{AB8D2792-23E4-4021-843D-FD2E529ACFB7}" srcOrd="0" destOrd="1" presId="urn:microsoft.com/office/officeart/2005/8/layout/list1"/>
    <dgm:cxn modelId="{5EAB1B1A-9732-438F-8610-F99E0DBA8493}" srcId="{7E189652-64F7-4379-868F-AD16A9DC3DC4}" destId="{B4FCD758-A1A8-4702-BF95-FB2CF1E0FBFE}" srcOrd="0" destOrd="0" parTransId="{26C667EC-81D0-46A4-9B42-1520F0F79F75}" sibTransId="{0CD0DF94-B788-4DEF-BBAE-44853FADE8B2}"/>
    <dgm:cxn modelId="{27D3BE62-2F37-4FC4-A740-EF3E6058B1B8}" type="presOf" srcId="{EC31AA99-2351-44A2-B6D2-80DFB2AFECF0}" destId="{7736CD60-D5A8-4D91-A22B-0E1D088928B7}" srcOrd="0" destOrd="0" presId="urn:microsoft.com/office/officeart/2005/8/layout/list1"/>
    <dgm:cxn modelId="{5BAB3450-968C-4E73-87BD-6506F0BE06A5}" srcId="{1306755B-A3BB-4584-B298-5E43C3EA81B5}" destId="{665024F3-2A81-4EBA-8D05-6C5B17D2DFDF}" srcOrd="0" destOrd="0" parTransId="{1661AD4B-5206-4E79-93F7-816096425985}" sibTransId="{33FA3B24-CB1D-45D4-BD19-A2B3CF444676}"/>
    <dgm:cxn modelId="{1C49C47B-9BF5-4793-BDDD-D8C387FDFE02}" srcId="{29B14293-B44D-4A58-B1D8-15B40980D026}" destId="{439BAF91-495B-4FD5-9882-6B295C89EBA0}" srcOrd="0" destOrd="0" parTransId="{071DED4E-1BA6-4495-9282-C82DE33AEA37}" sibTransId="{A4CCC778-6AF7-4347-BB17-FCEDDFCEE901}"/>
    <dgm:cxn modelId="{692DE591-244D-4DAD-9DC6-7EDEA49DE47D}" srcId="{1306755B-A3BB-4584-B298-5E43C3EA81B5}" destId="{7E189652-64F7-4379-868F-AD16A9DC3DC4}" srcOrd="2" destOrd="0" parTransId="{30B56C3C-0995-4978-9372-C3E84EDE11AA}" sibTransId="{AE02845D-F4DE-4232-A544-7FD4F31CB5F9}"/>
    <dgm:cxn modelId="{A8066F9D-078A-415B-A7AC-643798284D6F}" type="presOf" srcId="{B4FCD758-A1A8-4702-BF95-FB2CF1E0FBFE}" destId="{AB8D2792-23E4-4021-843D-FD2E529ACFB7}" srcOrd="0" destOrd="0" presId="urn:microsoft.com/office/officeart/2005/8/layout/list1"/>
    <dgm:cxn modelId="{2E570AA0-7325-4B8A-9D0B-32909AA16401}" type="presOf" srcId="{7E189652-64F7-4379-868F-AD16A9DC3DC4}" destId="{59B8DBDF-7661-4A7B-B2DE-0CD71F5366F9}" srcOrd="0" destOrd="0" presId="urn:microsoft.com/office/officeart/2005/8/layout/list1"/>
    <dgm:cxn modelId="{D6D878AA-9E72-41D8-BD3A-D7C3A5D4F991}" srcId="{665024F3-2A81-4EBA-8D05-6C5B17D2DFDF}" destId="{EC31AA99-2351-44A2-B6D2-80DFB2AFECF0}" srcOrd="0" destOrd="0" parTransId="{284DBB01-9B34-41E4-9B3C-86DC77FAC86C}" sibTransId="{4EE512B4-FF4D-42CF-87B0-0C4450D7D1A9}"/>
    <dgm:cxn modelId="{7DBC31B1-950A-4DAD-947A-0A229614266A}" type="presOf" srcId="{439BAF91-495B-4FD5-9882-6B295C89EBA0}" destId="{A0EA476A-77D9-4D9D-B465-C2751CC0059F}" srcOrd="0" destOrd="0" presId="urn:microsoft.com/office/officeart/2005/8/layout/list1"/>
    <dgm:cxn modelId="{EF7D26B4-2B07-49C0-B1CC-8773ED7A8859}" srcId="{7E189652-64F7-4379-868F-AD16A9DC3DC4}" destId="{AD21046E-187B-4AA2-9EA9-B194D7D62F41}" srcOrd="1" destOrd="0" parTransId="{D30B42A8-C94E-40DF-9202-84895B2151EA}" sibTransId="{A446E4DD-0EC2-4B1F-BB73-2B0CFB441C7B}"/>
    <dgm:cxn modelId="{229A4DBD-BF46-4FEA-9611-7AA7E0B7F14B}" type="presOf" srcId="{7E189652-64F7-4379-868F-AD16A9DC3DC4}" destId="{E10C936F-044A-48BC-8246-A3B839A8A949}" srcOrd="1" destOrd="0" presId="urn:microsoft.com/office/officeart/2005/8/layout/list1"/>
    <dgm:cxn modelId="{03D9E5C1-DB22-4BF5-A513-1D3AECFB4B00}" type="presOf" srcId="{29B14293-B44D-4A58-B1D8-15B40980D026}" destId="{5B9361D3-9CDF-4448-A84C-40A9960F868F}" srcOrd="0" destOrd="0" presId="urn:microsoft.com/office/officeart/2005/8/layout/list1"/>
    <dgm:cxn modelId="{06922ACE-A277-4F92-949F-FE0C4EDF97DB}" type="presOf" srcId="{665024F3-2A81-4EBA-8D05-6C5B17D2DFDF}" destId="{64E225AE-005F-4E26-86CA-AD3E8EB0DE41}" srcOrd="1" destOrd="0" presId="urn:microsoft.com/office/officeart/2005/8/layout/list1"/>
    <dgm:cxn modelId="{E0C5E7D4-0F87-4A01-83AB-EA314BB4951D}" srcId="{1306755B-A3BB-4584-B298-5E43C3EA81B5}" destId="{29B14293-B44D-4A58-B1D8-15B40980D026}" srcOrd="1" destOrd="0" parTransId="{BC9327B3-F6A8-49E0-88C3-1FD583A3875E}" sibTransId="{C6064766-F128-4253-92D0-BDDCB9BFA7AE}"/>
    <dgm:cxn modelId="{2F0454E3-4027-4D1F-889A-8C6662EF2FA4}" type="presOf" srcId="{665024F3-2A81-4EBA-8D05-6C5B17D2DFDF}" destId="{36FAAE21-360E-437D-B12B-7DDD29E37B59}" srcOrd="0" destOrd="0" presId="urn:microsoft.com/office/officeart/2005/8/layout/list1"/>
    <dgm:cxn modelId="{A2F43447-BCB7-4E6B-B8D1-146BF97F149B}" type="presParOf" srcId="{89B9A79E-29B7-4E93-9A70-137E2E947EF7}" destId="{F11D723D-6FDF-4FEB-85F0-7E342DC14280}" srcOrd="0" destOrd="0" presId="urn:microsoft.com/office/officeart/2005/8/layout/list1"/>
    <dgm:cxn modelId="{3E6DFE86-27B4-4754-870B-6C7766ADECBC}" type="presParOf" srcId="{F11D723D-6FDF-4FEB-85F0-7E342DC14280}" destId="{36FAAE21-360E-437D-B12B-7DDD29E37B59}" srcOrd="0" destOrd="0" presId="urn:microsoft.com/office/officeart/2005/8/layout/list1"/>
    <dgm:cxn modelId="{3E560487-68E2-40D2-BB01-0052FDCB6BBB}" type="presParOf" srcId="{F11D723D-6FDF-4FEB-85F0-7E342DC14280}" destId="{64E225AE-005F-4E26-86CA-AD3E8EB0DE41}" srcOrd="1" destOrd="0" presId="urn:microsoft.com/office/officeart/2005/8/layout/list1"/>
    <dgm:cxn modelId="{AC2CFDAE-5A50-42C8-B90F-D8D6DD5E4E4C}" type="presParOf" srcId="{89B9A79E-29B7-4E93-9A70-137E2E947EF7}" destId="{4112DA43-D4E5-455B-AD61-3F049243F605}" srcOrd="1" destOrd="0" presId="urn:microsoft.com/office/officeart/2005/8/layout/list1"/>
    <dgm:cxn modelId="{6E5BE9C9-0114-4350-AFCC-D86692D15080}" type="presParOf" srcId="{89B9A79E-29B7-4E93-9A70-137E2E947EF7}" destId="{7736CD60-D5A8-4D91-A22B-0E1D088928B7}" srcOrd="2" destOrd="0" presId="urn:microsoft.com/office/officeart/2005/8/layout/list1"/>
    <dgm:cxn modelId="{B1FFBF15-2BB6-4B22-8926-89F107A19551}" type="presParOf" srcId="{89B9A79E-29B7-4E93-9A70-137E2E947EF7}" destId="{952992C8-24DE-49EB-B79D-66EF403ED488}" srcOrd="3" destOrd="0" presId="urn:microsoft.com/office/officeart/2005/8/layout/list1"/>
    <dgm:cxn modelId="{E43E077A-06DA-4B26-98C2-8E70602F829A}" type="presParOf" srcId="{89B9A79E-29B7-4E93-9A70-137E2E947EF7}" destId="{7C858544-EB9E-4757-B588-E7C1BE61879A}" srcOrd="4" destOrd="0" presId="urn:microsoft.com/office/officeart/2005/8/layout/list1"/>
    <dgm:cxn modelId="{9943BFB6-64EC-4829-AE2F-5878293843A2}" type="presParOf" srcId="{7C858544-EB9E-4757-B588-E7C1BE61879A}" destId="{5B9361D3-9CDF-4448-A84C-40A9960F868F}" srcOrd="0" destOrd="0" presId="urn:microsoft.com/office/officeart/2005/8/layout/list1"/>
    <dgm:cxn modelId="{FE8D4D81-CACB-4189-B8E7-38890D2D2BC6}" type="presParOf" srcId="{7C858544-EB9E-4757-B588-E7C1BE61879A}" destId="{CA6ED209-BC94-4412-B458-1E62AD4D9986}" srcOrd="1" destOrd="0" presId="urn:microsoft.com/office/officeart/2005/8/layout/list1"/>
    <dgm:cxn modelId="{7EFF9D6C-EA39-4BC4-985A-EF045B405276}" type="presParOf" srcId="{89B9A79E-29B7-4E93-9A70-137E2E947EF7}" destId="{45780DD6-0981-43B7-9E77-0F47B3A16098}" srcOrd="5" destOrd="0" presId="urn:microsoft.com/office/officeart/2005/8/layout/list1"/>
    <dgm:cxn modelId="{A4200E0A-7A6E-4C76-88B3-CC0105B4A7E8}" type="presParOf" srcId="{89B9A79E-29B7-4E93-9A70-137E2E947EF7}" destId="{A0EA476A-77D9-4D9D-B465-C2751CC0059F}" srcOrd="6" destOrd="0" presId="urn:microsoft.com/office/officeart/2005/8/layout/list1"/>
    <dgm:cxn modelId="{B3A50BEE-F651-4667-A9C1-16B435B649A4}" type="presParOf" srcId="{89B9A79E-29B7-4E93-9A70-137E2E947EF7}" destId="{1E973A73-23B8-4B10-A494-0E8C44472D17}" srcOrd="7" destOrd="0" presId="urn:microsoft.com/office/officeart/2005/8/layout/list1"/>
    <dgm:cxn modelId="{0678230E-30B2-4384-B989-76AC4D9B38A7}" type="presParOf" srcId="{89B9A79E-29B7-4E93-9A70-137E2E947EF7}" destId="{F30AF791-259A-4B0C-A2EF-9B7595D95CE4}" srcOrd="8" destOrd="0" presId="urn:microsoft.com/office/officeart/2005/8/layout/list1"/>
    <dgm:cxn modelId="{022E0A8E-8B79-47FC-BAF4-10CCE8FADDE9}" type="presParOf" srcId="{F30AF791-259A-4B0C-A2EF-9B7595D95CE4}" destId="{59B8DBDF-7661-4A7B-B2DE-0CD71F5366F9}" srcOrd="0" destOrd="0" presId="urn:microsoft.com/office/officeart/2005/8/layout/list1"/>
    <dgm:cxn modelId="{77AF5227-6D12-406A-BA0C-8F1FDD73E819}" type="presParOf" srcId="{F30AF791-259A-4B0C-A2EF-9B7595D95CE4}" destId="{E10C936F-044A-48BC-8246-A3B839A8A949}" srcOrd="1" destOrd="0" presId="urn:microsoft.com/office/officeart/2005/8/layout/list1"/>
    <dgm:cxn modelId="{ECBFB017-8237-4464-B30A-CC4EB370162E}" type="presParOf" srcId="{89B9A79E-29B7-4E93-9A70-137E2E947EF7}" destId="{50F1F432-74D0-4F2E-B27F-FBCDF0E05A14}" srcOrd="9" destOrd="0" presId="urn:microsoft.com/office/officeart/2005/8/layout/list1"/>
    <dgm:cxn modelId="{38B9A333-8D0D-4C87-AA73-F4DC957675E6}" type="presParOf" srcId="{89B9A79E-29B7-4E93-9A70-137E2E947EF7}" destId="{AB8D2792-23E4-4021-843D-FD2E529ACFB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619D10F-0A07-4137-AB00-AD2DBAD6856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60440B7-39AD-4930-AB5B-190EF2F94971}">
      <dgm:prSet phldrT="[文本]"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取指阶段</a:t>
          </a:r>
          <a:endParaRPr lang="zh-CN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95DFCA9-8B67-4DC6-B749-B01FE6B22A8D}" type="parTrans" cxnId="{4EF8E453-E3DF-4992-AE60-7FDFF4102FBF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D4DA005-0DDF-4FD4-BD2A-D903618E502E}" type="sibTrans" cxnId="{4EF8E453-E3DF-4992-AE60-7FDFF4102FBF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B172888-5DB0-444B-B3D9-AABE8AC18AA7}">
      <dgm:prSet custT="1"/>
      <dgm:spPr/>
      <dgm:t>
        <a:bodyPr lIns="144000" rIns="144000"/>
        <a:lstStyle/>
        <a:p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同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MOV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指令相同</a:t>
          </a:r>
          <a:endParaRPr lang="en-US" altLang="zh-CN" sz="16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E7BDF102-F6DE-4D31-865A-64A50373E77A}" type="parTrans" cxnId="{E5BC0A0E-A465-4FB5-9D92-B6DD81684101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F2BE418-47DC-4C4C-8E2E-2CECC3158465}" type="sibTrans" cxnId="{E5BC0A0E-A465-4FB5-9D92-B6DD81684101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24412DF-E96C-43AA-A452-34E84CC18AE9}">
      <dgm:prSet custT="1"/>
      <dgm:spPr/>
      <dgm:t>
        <a:bodyPr/>
        <a:lstStyle/>
        <a:p>
          <a:r>
            <a:rPr lang="zh-CN" altLang="en-US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执行阶段</a:t>
          </a:r>
          <a:endParaRPr lang="en-US" altLang="zh-CN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F6AB6064-BE6F-47FA-A940-865538677907}" type="parTrans" cxnId="{7606D9CC-2FF1-4C77-B84D-6DDE941EA1D9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21C8714A-E84C-4145-BCDB-ADE866F724A4}" type="sibTrans" cxnId="{7606D9CC-2FF1-4C77-B84D-6DDE941EA1D9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92C6B4B-EA3B-4DD0-B604-3B1AE18116E7}">
      <dgm:prSet custT="1"/>
      <dgm:spPr/>
      <dgm:t>
        <a:bodyPr lIns="108000" rIns="72000" bIns="1152000"/>
        <a:lstStyle/>
        <a:p>
          <a:pPr marL="288000" indent="-288000">
            <a:buFont typeface="+mj-ea"/>
            <a:buAutoNum type="circleNumDbPlain"/>
          </a:pPr>
          <a:r>
            <a:rPr lang="en-US" altLang="zh-CN" sz="16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打开</a:t>
          </a:r>
          <a:r>
            <a: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C3</a:t>
          </a:r>
          <a:r>
            <a:rPr lang="zh-CN" altLang="en-US" sz="16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IR</a:t>
          </a:r>
          <a:r>
            <a:rPr lang="en-US" altLang="zh-CN" sz="16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(</a:t>
          </a:r>
          <a:r>
            <a:rPr lang="zh-CN" altLang="en-US" sz="16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地址码</a:t>
          </a:r>
          <a:r>
            <a:rPr lang="en-US" altLang="zh-CN" sz="16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)</a:t>
          </a:r>
          <a:r>
            <a:rPr lang="en-US" altLang="zh-CN" sz="16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</a:t>
          </a:r>
          <a:r>
            <a: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DBUS</a:t>
          </a:r>
          <a:endParaRPr lang="en-US" altLang="zh-CN" sz="1600" b="1" dirty="0">
            <a:solidFill>
              <a:schemeClr val="accent2">
                <a:lumMod val="75000"/>
              </a:schemeClr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EAA0FEF9-41F4-4950-AFEC-A844EB121B87}" type="parTrans" cxnId="{BB8BE2E6-D2EB-4DA1-97A8-DF3192BFF5C4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827D229-EA0D-4F0B-8D8B-9960A217F5AA}" type="sibTrans" cxnId="{BB8BE2E6-D2EB-4DA1-97A8-DF3192BFF5C4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13109B8-175C-4290-94AF-F50C1DE7044A}">
      <dgm:prSet custT="1"/>
      <dgm:spPr/>
      <dgm:t>
        <a:bodyPr lIns="108000" rIns="72000" bIns="1152000"/>
        <a:lstStyle/>
        <a:p>
          <a:pPr marL="288000" indent="-288000">
            <a:buFont typeface="+mj-ea"/>
            <a:buAutoNum type="circleNumDbPlain"/>
          </a:pPr>
          <a:r>
            <a: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PC</a:t>
          </a:r>
          <a:r>
            <a:rPr lang="en-US" altLang="zh-CN" sz="1600" b="1" baseline="-25000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in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DBUS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</a:t>
          </a:r>
          <a:r>
            <a: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PC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，数存进行地址译码</a:t>
          </a:r>
          <a:endParaRPr lang="zh-CN" altLang="en-US" sz="1600" b="0" dirty="0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6DC832EA-AEF3-4A49-963A-E296333783FA}" type="parTrans" cxnId="{DBB04C5C-33F6-4E9A-99CF-B223F5457C00}">
      <dgm:prSet/>
      <dgm:spPr/>
      <dgm:t>
        <a:bodyPr/>
        <a:lstStyle/>
        <a:p>
          <a:endParaRPr lang="zh-CN" altLang="en-US" sz="1600"/>
        </a:p>
      </dgm:t>
    </dgm:pt>
    <dgm:pt modelId="{5CCA1E53-AF63-4430-8EFA-2904B833720F}" type="sibTrans" cxnId="{DBB04C5C-33F6-4E9A-99CF-B223F5457C00}">
      <dgm:prSet/>
      <dgm:spPr/>
      <dgm:t>
        <a:bodyPr/>
        <a:lstStyle/>
        <a:p>
          <a:endParaRPr lang="zh-CN" altLang="en-US" sz="1600"/>
        </a:p>
      </dgm:t>
    </dgm:pt>
    <dgm:pt modelId="{6B1260E7-F024-442D-871F-88A97B2DC8EC}" type="pres">
      <dgm:prSet presAssocID="{A619D10F-0A07-4137-AB00-AD2DBAD68563}" presName="linear" presStyleCnt="0">
        <dgm:presLayoutVars>
          <dgm:dir/>
          <dgm:animLvl val="lvl"/>
          <dgm:resizeHandles val="exact"/>
        </dgm:presLayoutVars>
      </dgm:prSet>
      <dgm:spPr/>
    </dgm:pt>
    <dgm:pt modelId="{8B9D0FCD-0C53-4403-9B7E-C9F507E29ACE}" type="pres">
      <dgm:prSet presAssocID="{060440B7-39AD-4930-AB5B-190EF2F94971}" presName="parentLin" presStyleCnt="0"/>
      <dgm:spPr/>
    </dgm:pt>
    <dgm:pt modelId="{90B5E42D-2C8A-4402-97E5-82E9C41E36A4}" type="pres">
      <dgm:prSet presAssocID="{060440B7-39AD-4930-AB5B-190EF2F94971}" presName="parentLeftMargin" presStyleLbl="node1" presStyleIdx="0" presStyleCnt="2"/>
      <dgm:spPr/>
    </dgm:pt>
    <dgm:pt modelId="{307E759E-3A6F-41C5-8222-7B8167FACD86}" type="pres">
      <dgm:prSet presAssocID="{060440B7-39AD-4930-AB5B-190EF2F9497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45F2EA9-1ABF-4331-A74B-64E4E0A5A1E6}" type="pres">
      <dgm:prSet presAssocID="{060440B7-39AD-4930-AB5B-190EF2F94971}" presName="negativeSpace" presStyleCnt="0"/>
      <dgm:spPr/>
    </dgm:pt>
    <dgm:pt modelId="{375A395A-F3A1-4798-A30B-07E568EE9242}" type="pres">
      <dgm:prSet presAssocID="{060440B7-39AD-4930-AB5B-190EF2F94971}" presName="childText" presStyleLbl="conFgAcc1" presStyleIdx="0" presStyleCnt="2">
        <dgm:presLayoutVars>
          <dgm:bulletEnabled val="1"/>
        </dgm:presLayoutVars>
      </dgm:prSet>
      <dgm:spPr/>
    </dgm:pt>
    <dgm:pt modelId="{71F17FC0-C987-42CF-8683-7675FBE4DE41}" type="pres">
      <dgm:prSet presAssocID="{ED4DA005-0DDF-4FD4-BD2A-D903618E502E}" presName="spaceBetweenRectangles" presStyleCnt="0"/>
      <dgm:spPr/>
    </dgm:pt>
    <dgm:pt modelId="{79A7EC34-C720-4826-8593-8B0100207FAB}" type="pres">
      <dgm:prSet presAssocID="{724412DF-E96C-43AA-A452-34E84CC18AE9}" presName="parentLin" presStyleCnt="0"/>
      <dgm:spPr/>
    </dgm:pt>
    <dgm:pt modelId="{0177DE8D-CFFB-4F52-AA8F-406C37593E60}" type="pres">
      <dgm:prSet presAssocID="{724412DF-E96C-43AA-A452-34E84CC18AE9}" presName="parentLeftMargin" presStyleLbl="node1" presStyleIdx="0" presStyleCnt="2"/>
      <dgm:spPr/>
    </dgm:pt>
    <dgm:pt modelId="{A34F8E6E-B77A-4536-8A1A-45ECEB1F81B3}" type="pres">
      <dgm:prSet presAssocID="{724412DF-E96C-43AA-A452-34E84CC18AE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C2EFAE0-AAB3-47BB-9DAC-A292E88E4A4F}" type="pres">
      <dgm:prSet presAssocID="{724412DF-E96C-43AA-A452-34E84CC18AE9}" presName="negativeSpace" presStyleCnt="0"/>
      <dgm:spPr/>
    </dgm:pt>
    <dgm:pt modelId="{B05314E2-BF72-48CB-8888-536E64914281}" type="pres">
      <dgm:prSet presAssocID="{724412DF-E96C-43AA-A452-34E84CC18AE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C771B04-3B36-48BE-B328-F9D7BD146A27}" type="presOf" srcId="{060440B7-39AD-4930-AB5B-190EF2F94971}" destId="{307E759E-3A6F-41C5-8222-7B8167FACD86}" srcOrd="1" destOrd="0" presId="urn:microsoft.com/office/officeart/2005/8/layout/list1"/>
    <dgm:cxn modelId="{86F4BB08-B8F1-4D07-A0D9-4F07AE960B6E}" type="presOf" srcId="{1B172888-5DB0-444B-B3D9-AABE8AC18AA7}" destId="{375A395A-F3A1-4798-A30B-07E568EE9242}" srcOrd="0" destOrd="0" presId="urn:microsoft.com/office/officeart/2005/8/layout/list1"/>
    <dgm:cxn modelId="{E5BC0A0E-A465-4FB5-9D92-B6DD81684101}" srcId="{060440B7-39AD-4930-AB5B-190EF2F94971}" destId="{1B172888-5DB0-444B-B3D9-AABE8AC18AA7}" srcOrd="0" destOrd="0" parTransId="{E7BDF102-F6DE-4D31-865A-64A50373E77A}" sibTransId="{BF2BE418-47DC-4C4C-8E2E-2CECC3158465}"/>
    <dgm:cxn modelId="{DBB04C5C-33F6-4E9A-99CF-B223F5457C00}" srcId="{724412DF-E96C-43AA-A452-34E84CC18AE9}" destId="{913109B8-175C-4290-94AF-F50C1DE7044A}" srcOrd="1" destOrd="0" parTransId="{6DC832EA-AEF3-4A49-963A-E296333783FA}" sibTransId="{5CCA1E53-AF63-4430-8EFA-2904B833720F}"/>
    <dgm:cxn modelId="{5E88A84E-F3C5-4E95-8684-67319AAFB78E}" type="presOf" srcId="{724412DF-E96C-43AA-A452-34E84CC18AE9}" destId="{0177DE8D-CFFB-4F52-AA8F-406C37593E60}" srcOrd="0" destOrd="0" presId="urn:microsoft.com/office/officeart/2005/8/layout/list1"/>
    <dgm:cxn modelId="{8EBB9551-2CB3-4A87-AD9A-C0939F9D9893}" type="presOf" srcId="{A619D10F-0A07-4137-AB00-AD2DBAD68563}" destId="{6B1260E7-F024-442D-871F-88A97B2DC8EC}" srcOrd="0" destOrd="0" presId="urn:microsoft.com/office/officeart/2005/8/layout/list1"/>
    <dgm:cxn modelId="{4EF8E453-E3DF-4992-AE60-7FDFF4102FBF}" srcId="{A619D10F-0A07-4137-AB00-AD2DBAD68563}" destId="{060440B7-39AD-4930-AB5B-190EF2F94971}" srcOrd="0" destOrd="0" parTransId="{B95DFCA9-8B67-4DC6-B749-B01FE6B22A8D}" sibTransId="{ED4DA005-0DDF-4FD4-BD2A-D903618E502E}"/>
    <dgm:cxn modelId="{04251390-FFC8-45F5-9DEE-41F6C55A9F7F}" type="presOf" srcId="{724412DF-E96C-43AA-A452-34E84CC18AE9}" destId="{A34F8E6E-B77A-4536-8A1A-45ECEB1F81B3}" srcOrd="1" destOrd="0" presId="urn:microsoft.com/office/officeart/2005/8/layout/list1"/>
    <dgm:cxn modelId="{21C45BC8-0BA7-4D9A-9F4B-ED917B656E63}" type="presOf" srcId="{913109B8-175C-4290-94AF-F50C1DE7044A}" destId="{B05314E2-BF72-48CB-8888-536E64914281}" srcOrd="0" destOrd="1" presId="urn:microsoft.com/office/officeart/2005/8/layout/list1"/>
    <dgm:cxn modelId="{7606D9CC-2FF1-4C77-B84D-6DDE941EA1D9}" srcId="{A619D10F-0A07-4137-AB00-AD2DBAD68563}" destId="{724412DF-E96C-43AA-A452-34E84CC18AE9}" srcOrd="1" destOrd="0" parTransId="{F6AB6064-BE6F-47FA-A940-865538677907}" sibTransId="{21C8714A-E84C-4145-BCDB-ADE866F724A4}"/>
    <dgm:cxn modelId="{D2C64FD6-D341-459E-997D-1E79819BE8A9}" type="presOf" srcId="{060440B7-39AD-4930-AB5B-190EF2F94971}" destId="{90B5E42D-2C8A-4402-97E5-82E9C41E36A4}" srcOrd="0" destOrd="0" presId="urn:microsoft.com/office/officeart/2005/8/layout/list1"/>
    <dgm:cxn modelId="{BB8BE2E6-D2EB-4DA1-97A8-DF3192BFF5C4}" srcId="{724412DF-E96C-43AA-A452-34E84CC18AE9}" destId="{E92C6B4B-EA3B-4DD0-B604-3B1AE18116E7}" srcOrd="0" destOrd="0" parTransId="{EAA0FEF9-41F4-4950-AFEC-A844EB121B87}" sibTransId="{B827D229-EA0D-4F0B-8D8B-9960A217F5AA}"/>
    <dgm:cxn modelId="{18F09FFE-81C0-40F1-9741-5AD82EFB295C}" type="presOf" srcId="{E92C6B4B-EA3B-4DD0-B604-3B1AE18116E7}" destId="{B05314E2-BF72-48CB-8888-536E64914281}" srcOrd="0" destOrd="0" presId="urn:microsoft.com/office/officeart/2005/8/layout/list1"/>
    <dgm:cxn modelId="{83C7633C-F9A0-4737-91B9-649C2CE89583}" type="presParOf" srcId="{6B1260E7-F024-442D-871F-88A97B2DC8EC}" destId="{8B9D0FCD-0C53-4403-9B7E-C9F507E29ACE}" srcOrd="0" destOrd="0" presId="urn:microsoft.com/office/officeart/2005/8/layout/list1"/>
    <dgm:cxn modelId="{FB6D49A0-F1E9-452A-8FCD-8FB9AC24D96A}" type="presParOf" srcId="{8B9D0FCD-0C53-4403-9B7E-C9F507E29ACE}" destId="{90B5E42D-2C8A-4402-97E5-82E9C41E36A4}" srcOrd="0" destOrd="0" presId="urn:microsoft.com/office/officeart/2005/8/layout/list1"/>
    <dgm:cxn modelId="{C6F7442F-D8D1-44E4-AA7E-7067C5E0FAB8}" type="presParOf" srcId="{8B9D0FCD-0C53-4403-9B7E-C9F507E29ACE}" destId="{307E759E-3A6F-41C5-8222-7B8167FACD86}" srcOrd="1" destOrd="0" presId="urn:microsoft.com/office/officeart/2005/8/layout/list1"/>
    <dgm:cxn modelId="{20F645CF-EE57-4A78-8654-015A92CA8FCD}" type="presParOf" srcId="{6B1260E7-F024-442D-871F-88A97B2DC8EC}" destId="{245F2EA9-1ABF-4331-A74B-64E4E0A5A1E6}" srcOrd="1" destOrd="0" presId="urn:microsoft.com/office/officeart/2005/8/layout/list1"/>
    <dgm:cxn modelId="{FA01DF9B-AA66-423A-9996-3AAFBA9FD98B}" type="presParOf" srcId="{6B1260E7-F024-442D-871F-88A97B2DC8EC}" destId="{375A395A-F3A1-4798-A30B-07E568EE9242}" srcOrd="2" destOrd="0" presId="urn:microsoft.com/office/officeart/2005/8/layout/list1"/>
    <dgm:cxn modelId="{3BEDA33E-882B-4A1D-AA96-40F789C82E71}" type="presParOf" srcId="{6B1260E7-F024-442D-871F-88A97B2DC8EC}" destId="{71F17FC0-C987-42CF-8683-7675FBE4DE41}" srcOrd="3" destOrd="0" presId="urn:microsoft.com/office/officeart/2005/8/layout/list1"/>
    <dgm:cxn modelId="{CFEDADBB-AAD4-4590-A3C5-E0298A4873F4}" type="presParOf" srcId="{6B1260E7-F024-442D-871F-88A97B2DC8EC}" destId="{79A7EC34-C720-4826-8593-8B0100207FAB}" srcOrd="4" destOrd="0" presId="urn:microsoft.com/office/officeart/2005/8/layout/list1"/>
    <dgm:cxn modelId="{3285D99D-20B0-476E-9E8C-9CE8C93017AF}" type="presParOf" srcId="{79A7EC34-C720-4826-8593-8B0100207FAB}" destId="{0177DE8D-CFFB-4F52-AA8F-406C37593E60}" srcOrd="0" destOrd="0" presId="urn:microsoft.com/office/officeart/2005/8/layout/list1"/>
    <dgm:cxn modelId="{BA43BEA1-4910-4BB7-875E-90D8014D5076}" type="presParOf" srcId="{79A7EC34-C720-4826-8593-8B0100207FAB}" destId="{A34F8E6E-B77A-4536-8A1A-45ECEB1F81B3}" srcOrd="1" destOrd="0" presId="urn:microsoft.com/office/officeart/2005/8/layout/list1"/>
    <dgm:cxn modelId="{4062F3EB-3AE5-4113-B254-1CFC3FDCA2BB}" type="presParOf" srcId="{6B1260E7-F024-442D-871F-88A97B2DC8EC}" destId="{6C2EFAE0-AAB3-47BB-9DAC-A292E88E4A4F}" srcOrd="5" destOrd="0" presId="urn:microsoft.com/office/officeart/2005/8/layout/list1"/>
    <dgm:cxn modelId="{4D263FB4-ECF3-4941-A58B-9CC975B26395}" type="presParOf" srcId="{6B1260E7-F024-442D-871F-88A97B2DC8EC}" destId="{B05314E2-BF72-48CB-8888-536E6491428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23B7F737-7C83-42E0-86FB-C75E7E9937AE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01B2EA9E-CA0D-4E65-8F0C-9700A719E58B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分析</a:t>
          </a:r>
        </a:p>
      </dgm:t>
    </dgm:pt>
    <dgm:pt modelId="{CED196FC-D4AB-429A-9BBD-8AE5EDAE1BAA}" type="parTrans" cxnId="{01ADAFCE-D7FF-4842-B4E1-5D0F80546301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F98B4818-C0CC-4AE0-919B-7328610CCB6C}" type="sibTrans" cxnId="{01ADAFCE-D7FF-4842-B4E1-5D0F80546301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81B631C7-846B-4922-8C5E-9020747DC3F0}">
      <dgm:prSet phldrT="[文本]" custT="1"/>
      <dgm:spPr/>
      <dgm:t>
        <a:bodyPr lIns="360000" rIns="360000"/>
        <a:lstStyle/>
        <a:p>
          <a:r>
            <a: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使用</a:t>
          </a:r>
          <a:r>
            <a: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1</a:t>
          </a:r>
          <a:r>
            <a: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次</a:t>
          </a:r>
          <a:r>
            <a: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DBUS</a:t>
          </a:r>
          <a:r>
            <a: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，需要</a:t>
          </a:r>
          <a:r>
            <a: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1</a:t>
          </a:r>
          <a:r>
            <a: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个</a:t>
          </a:r>
          <a:r>
            <a: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CPU</a:t>
          </a:r>
          <a:r>
            <a: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周期</a:t>
          </a:r>
          <a:endParaRPr lang="zh-CN" altLang="en-US" sz="20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F0B3E240-D087-4705-9B31-83479CC539DE}" type="parTrans" cxnId="{BD6A6507-E626-4F10-9167-8B69E70FF9C1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02CC93E8-4E98-4BBC-A310-98070CDFCD10}" type="sibTrans" cxnId="{BD6A6507-E626-4F10-9167-8B69E70FF9C1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06BB5D33-EB79-41AC-8518-7D296444885F}" type="pres">
      <dgm:prSet presAssocID="{23B7F737-7C83-42E0-86FB-C75E7E9937AE}" presName="linear" presStyleCnt="0">
        <dgm:presLayoutVars>
          <dgm:dir/>
          <dgm:animLvl val="lvl"/>
          <dgm:resizeHandles val="exact"/>
        </dgm:presLayoutVars>
      </dgm:prSet>
      <dgm:spPr/>
    </dgm:pt>
    <dgm:pt modelId="{3F7BC37C-2CED-41D1-B640-58401F972297}" type="pres">
      <dgm:prSet presAssocID="{01B2EA9E-CA0D-4E65-8F0C-9700A719E58B}" presName="parentLin" presStyleCnt="0"/>
      <dgm:spPr/>
    </dgm:pt>
    <dgm:pt modelId="{2556C28F-C3AF-4F11-A9AE-B95740FCBB18}" type="pres">
      <dgm:prSet presAssocID="{01B2EA9E-CA0D-4E65-8F0C-9700A719E58B}" presName="parentLeftMargin" presStyleLbl="node1" presStyleIdx="0" presStyleCnt="1"/>
      <dgm:spPr/>
    </dgm:pt>
    <dgm:pt modelId="{87C9302C-EA5C-482D-A253-154B176C12B3}" type="pres">
      <dgm:prSet presAssocID="{01B2EA9E-CA0D-4E65-8F0C-9700A719E58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4A336DE-1329-48DF-97CC-2ABB0AEE43D0}" type="pres">
      <dgm:prSet presAssocID="{01B2EA9E-CA0D-4E65-8F0C-9700A719E58B}" presName="negativeSpace" presStyleCnt="0"/>
      <dgm:spPr/>
    </dgm:pt>
    <dgm:pt modelId="{17B75726-6283-4C35-A359-A685CC390783}" type="pres">
      <dgm:prSet presAssocID="{01B2EA9E-CA0D-4E65-8F0C-9700A719E58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D6A6507-E626-4F10-9167-8B69E70FF9C1}" srcId="{01B2EA9E-CA0D-4E65-8F0C-9700A719E58B}" destId="{81B631C7-846B-4922-8C5E-9020747DC3F0}" srcOrd="0" destOrd="0" parTransId="{F0B3E240-D087-4705-9B31-83479CC539DE}" sibTransId="{02CC93E8-4E98-4BBC-A310-98070CDFCD10}"/>
    <dgm:cxn modelId="{4F579065-165F-4605-A1CA-51C51DCC2EFC}" type="presOf" srcId="{81B631C7-846B-4922-8C5E-9020747DC3F0}" destId="{17B75726-6283-4C35-A359-A685CC390783}" srcOrd="0" destOrd="0" presId="urn:microsoft.com/office/officeart/2005/8/layout/list1"/>
    <dgm:cxn modelId="{24505B52-EF02-4381-BE09-116049D18342}" type="presOf" srcId="{01B2EA9E-CA0D-4E65-8F0C-9700A719E58B}" destId="{2556C28F-C3AF-4F11-A9AE-B95740FCBB18}" srcOrd="0" destOrd="0" presId="urn:microsoft.com/office/officeart/2005/8/layout/list1"/>
    <dgm:cxn modelId="{B5A8EB9E-2DAD-453F-BF3C-ADD2E8257E5D}" type="presOf" srcId="{01B2EA9E-CA0D-4E65-8F0C-9700A719E58B}" destId="{87C9302C-EA5C-482D-A253-154B176C12B3}" srcOrd="1" destOrd="0" presId="urn:microsoft.com/office/officeart/2005/8/layout/list1"/>
    <dgm:cxn modelId="{01ADAFCE-D7FF-4842-B4E1-5D0F80546301}" srcId="{23B7F737-7C83-42E0-86FB-C75E7E9937AE}" destId="{01B2EA9E-CA0D-4E65-8F0C-9700A719E58B}" srcOrd="0" destOrd="0" parTransId="{CED196FC-D4AB-429A-9BBD-8AE5EDAE1BAA}" sibTransId="{F98B4818-C0CC-4AE0-919B-7328610CCB6C}"/>
    <dgm:cxn modelId="{C48D52D2-51AA-4F1A-AE90-80E117D7D401}" type="presOf" srcId="{23B7F737-7C83-42E0-86FB-C75E7E9937AE}" destId="{06BB5D33-EB79-41AC-8518-7D296444885F}" srcOrd="0" destOrd="0" presId="urn:microsoft.com/office/officeart/2005/8/layout/list1"/>
    <dgm:cxn modelId="{2BD5619B-A5BF-45DB-97A4-21C95165CF3B}" type="presParOf" srcId="{06BB5D33-EB79-41AC-8518-7D296444885F}" destId="{3F7BC37C-2CED-41D1-B640-58401F972297}" srcOrd="0" destOrd="0" presId="urn:microsoft.com/office/officeart/2005/8/layout/list1"/>
    <dgm:cxn modelId="{F2262D5F-9905-4233-B176-28953D3E216C}" type="presParOf" srcId="{3F7BC37C-2CED-41D1-B640-58401F972297}" destId="{2556C28F-C3AF-4F11-A9AE-B95740FCBB18}" srcOrd="0" destOrd="0" presId="urn:microsoft.com/office/officeart/2005/8/layout/list1"/>
    <dgm:cxn modelId="{9B167885-69BC-4D4F-A977-244C48F8F47C}" type="presParOf" srcId="{3F7BC37C-2CED-41D1-B640-58401F972297}" destId="{87C9302C-EA5C-482D-A253-154B176C12B3}" srcOrd="1" destOrd="0" presId="urn:microsoft.com/office/officeart/2005/8/layout/list1"/>
    <dgm:cxn modelId="{BB32FAEB-53D6-43A5-8488-4E5721ECC2B0}" type="presParOf" srcId="{06BB5D33-EB79-41AC-8518-7D296444885F}" destId="{54A336DE-1329-48DF-97CC-2ABB0AEE43D0}" srcOrd="1" destOrd="0" presId="urn:microsoft.com/office/officeart/2005/8/layout/list1"/>
    <dgm:cxn modelId="{C13F6C04-240D-4581-ACD9-09BF982C6415}" type="presParOf" srcId="{06BB5D33-EB79-41AC-8518-7D296444885F}" destId="{17B75726-6283-4C35-A359-A685CC39078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0DEDE12-6160-435C-9183-BADA271F4885}" type="doc">
      <dgm:prSet loTypeId="urn:microsoft.com/office/officeart/2005/8/layout/b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194EA76-30FD-4016-99E6-B4F3B2B170B5}">
      <dgm:prSet phldrT="[文本]" custT="1"/>
      <dgm:spPr/>
      <dgm:t>
        <a:bodyPr/>
        <a:lstStyle/>
        <a:p>
          <a:r>
            <a:rPr lang="zh-CN" altLang="en-US" sz="1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矩形框</a:t>
          </a:r>
          <a:br>
            <a:rPr lang="en-US" altLang="zh-CN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</a:br>
          <a:r>
            <a:rPr lang="zh-CN" alt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代表一个</a:t>
          </a:r>
          <a:r>
            <a:rPr lang="en-US" altLang="zh-CN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CPU</a:t>
          </a:r>
          <a:r>
            <a:rPr lang="zh-CN" alt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周期</a:t>
          </a:r>
          <a:endParaRPr lang="zh-CN" altLang="en-US" sz="13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A3A34B-9B94-4B31-8783-A947FE9AE697}" type="parTrans" cxnId="{A32DC960-CE96-4A1B-9C31-8C7CC48ED32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468E83-0507-48F0-A61B-D5781C1DA225}" type="sibTrans" cxnId="{A32DC960-CE96-4A1B-9C31-8C7CC48ED32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0A2894-1206-41A8-A1FC-7B1E18F935EF}">
      <dgm:prSet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矩形框中的内容表示</a:t>
          </a:r>
          <a:r>
            <a: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数据通路</a:t>
          </a:r>
          <a:endParaRPr lang="en-US" altLang="zh-CN" b="1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62372869-DE57-4173-B6E9-D012F6533919}" type="parTrans" cxnId="{6C990D03-A825-43DD-8A71-6059B3E3C26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62A4A6-88D9-48D7-B657-ABA43067C4FD}" type="sibTrans" cxnId="{6C990D03-A825-43DD-8A71-6059B3E3C26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3AC629C-51FE-4A76-80A2-F0AFC6F4B2F4}">
      <dgm:prSet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矩形框右边写出</a:t>
          </a:r>
          <a:r>
            <a: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控制信号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06DF0C77-089C-457B-9081-54D82A033559}" type="parTrans" cxnId="{0D40F9E7-A3AC-4FDE-B6BE-98507AC7F0D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1BB0F1-E488-45D7-A10B-BC01A7F8F07E}" type="sibTrans" cxnId="{0D40F9E7-A3AC-4FDE-B6BE-98507AC7F0D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1386A3-5256-46FD-A01D-90738CE3CE92}">
      <dgm:prSet custT="1"/>
      <dgm:spPr/>
      <dgm:t>
        <a:bodyPr/>
        <a:lstStyle/>
        <a:p>
          <a:r>
            <a:rPr lang="zh-CN" altLang="en-US" sz="1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菱形框</a:t>
          </a:r>
          <a:br>
            <a:rPr lang="en-US" altLang="zh-CN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</a:br>
          <a:r>
            <a: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表示判断或测试</a:t>
          </a:r>
          <a:endParaRPr lang="en-US" altLang="zh-CN" sz="15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B6DD4C16-3139-4223-990D-8651ACC512A5}" type="parTrans" cxnId="{69B0C521-8056-4122-9622-7D4A9323160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DD413-423A-4F0C-8737-E1A875E79CB7}" type="sibTrans" cxnId="{69B0C521-8056-4122-9622-7D4A9323160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87AEBA-7A0D-4C2B-9C26-074403E9807A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时间上依附于前一个方框的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CPU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周期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EE1D1EAB-49AC-4417-8A21-FF97375B46E2}" type="parTrans" cxnId="{CE65B3FB-B026-4C92-9D92-0737359BA7A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9B29ED-22EC-419A-9ED9-8F802B7E2FAB}" type="sibTrans" cxnId="{CE65B3FB-B026-4C92-9D92-0737359BA7A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F83DD0-1087-4860-9EAE-745D0B808D32}">
      <dgm:prSet/>
      <dgm:spPr/>
      <dgm:t>
        <a:bodyPr/>
        <a:lstStyle/>
        <a:p>
          <a:r>
            <a:rPr lang="zh-CN" alt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公操作符</a:t>
          </a:r>
          <a:r>
            <a:rPr lang="en-US" altLang="zh-CN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"</a:t>
          </a:r>
          <a:r>
            <a:rPr lang="zh-CN" alt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～”</a:t>
          </a:r>
          <a:endParaRPr lang="en-US" altLang="zh-CN" b="1" dirty="0">
            <a:solidFill>
              <a:srgbClr val="FFC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84CD9EEA-BCC9-468E-9EED-30DFD1D31657}" type="parTrans" cxnId="{C9E0F103-06D1-4E69-8D33-A58306E6CFB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487270-FA34-41D9-8C22-A77F673FAA19}" type="sibTrans" cxnId="{C9E0F103-06D1-4E69-8D33-A58306E6CFB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A94E84-0B50-41E9-A4C3-34F61771FD0D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一条指令执行完毕后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CPU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进行的一些共性操作，中断请求、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DMA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请求等</a:t>
          </a:r>
        </a:p>
      </dgm:t>
    </dgm:pt>
    <dgm:pt modelId="{0DB9EE87-3CB4-4AA6-8720-42E0EC66E4CE}" type="parTrans" cxnId="{1F47C432-5C2D-453C-86B0-8F54B3F57FC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4F3B96-3C0B-4F54-9410-FDFC2647B5A0}" type="sibTrans" cxnId="{1F47C432-5C2D-453C-86B0-8F54B3F57FC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629DE5-6AA9-4D47-9D4E-755EF0368E06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不独占一个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CPU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周期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D818D3DE-2A9D-4B13-BF2A-313A6C8DD473}" type="parTrans" cxnId="{F6FD7672-03C7-45EB-A20D-C8E1582F3C39}">
      <dgm:prSet/>
      <dgm:spPr/>
      <dgm:t>
        <a:bodyPr/>
        <a:lstStyle/>
        <a:p>
          <a:endParaRPr lang="zh-CN" altLang="en-US"/>
        </a:p>
      </dgm:t>
    </dgm:pt>
    <dgm:pt modelId="{1FF4ABD1-49B6-480F-8FBE-BD21DB0E12CA}" type="sibTrans" cxnId="{F6FD7672-03C7-45EB-A20D-C8E1582F3C39}">
      <dgm:prSet/>
      <dgm:spPr/>
      <dgm:t>
        <a:bodyPr/>
        <a:lstStyle/>
        <a:p>
          <a:endParaRPr lang="zh-CN" altLang="en-US"/>
        </a:p>
      </dgm:t>
    </dgm:pt>
    <dgm:pt modelId="{FF9E5E56-3E74-406B-87AD-ADF6270E03CE}" type="pres">
      <dgm:prSet presAssocID="{F0DEDE12-6160-435C-9183-BADA271F4885}" presName="diagram" presStyleCnt="0">
        <dgm:presLayoutVars>
          <dgm:dir/>
          <dgm:animLvl val="lvl"/>
          <dgm:resizeHandles val="exact"/>
        </dgm:presLayoutVars>
      </dgm:prSet>
      <dgm:spPr/>
    </dgm:pt>
    <dgm:pt modelId="{F76249CB-7C21-4FB3-8847-5926FB9307DE}" type="pres">
      <dgm:prSet presAssocID="{C194EA76-30FD-4016-99E6-B4F3B2B170B5}" presName="compNode" presStyleCnt="0"/>
      <dgm:spPr/>
    </dgm:pt>
    <dgm:pt modelId="{3B1ED4C6-9080-49E0-8705-9A0A9078F733}" type="pres">
      <dgm:prSet presAssocID="{C194EA76-30FD-4016-99E6-B4F3B2B170B5}" presName="childRect" presStyleLbl="bgAcc1" presStyleIdx="0" presStyleCnt="3">
        <dgm:presLayoutVars>
          <dgm:bulletEnabled val="1"/>
        </dgm:presLayoutVars>
      </dgm:prSet>
      <dgm:spPr/>
    </dgm:pt>
    <dgm:pt modelId="{7FB05AE3-5FFA-46F5-A223-08A03355AA68}" type="pres">
      <dgm:prSet presAssocID="{C194EA76-30FD-4016-99E6-B4F3B2B170B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6592943E-1746-48FC-8AB1-C2CFA6B16A98}" type="pres">
      <dgm:prSet presAssocID="{C194EA76-30FD-4016-99E6-B4F3B2B170B5}" presName="parentRect" presStyleLbl="alignNode1" presStyleIdx="0" presStyleCnt="3"/>
      <dgm:spPr/>
    </dgm:pt>
    <dgm:pt modelId="{B0E1A2EA-EB40-41C4-8317-D5BD0675EDEC}" type="pres">
      <dgm:prSet presAssocID="{C194EA76-30FD-4016-99E6-B4F3B2B170B5}" presName="adorn" presStyleLbl="fgAccFollowNode1" presStyleIdx="0" presStyleCnt="3"/>
      <dgm:spPr/>
    </dgm:pt>
    <dgm:pt modelId="{B991CBEA-E058-4578-82DC-D5F8E4068991}" type="pres">
      <dgm:prSet presAssocID="{F2468E83-0507-48F0-A61B-D5781C1DA225}" presName="sibTrans" presStyleLbl="sibTrans2D1" presStyleIdx="0" presStyleCnt="0"/>
      <dgm:spPr/>
    </dgm:pt>
    <dgm:pt modelId="{414DDCFC-03C7-4793-B146-0BC2D179F28E}" type="pres">
      <dgm:prSet presAssocID="{141386A3-5256-46FD-A01D-90738CE3CE92}" presName="compNode" presStyleCnt="0"/>
      <dgm:spPr/>
    </dgm:pt>
    <dgm:pt modelId="{10F95691-9C20-405F-B34E-0BEAE7A30E0C}" type="pres">
      <dgm:prSet presAssocID="{141386A3-5256-46FD-A01D-90738CE3CE92}" presName="childRect" presStyleLbl="bgAcc1" presStyleIdx="1" presStyleCnt="3">
        <dgm:presLayoutVars>
          <dgm:bulletEnabled val="1"/>
        </dgm:presLayoutVars>
      </dgm:prSet>
      <dgm:spPr/>
    </dgm:pt>
    <dgm:pt modelId="{14FEEF85-4910-419E-B064-737204398C85}" type="pres">
      <dgm:prSet presAssocID="{141386A3-5256-46FD-A01D-90738CE3CE92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7EA19E30-C571-4FFE-842A-EFFC1FAFC8A0}" type="pres">
      <dgm:prSet presAssocID="{141386A3-5256-46FD-A01D-90738CE3CE92}" presName="parentRect" presStyleLbl="alignNode1" presStyleIdx="1" presStyleCnt="3"/>
      <dgm:spPr/>
    </dgm:pt>
    <dgm:pt modelId="{F72CF60F-E97C-4E26-A238-4FF5C1B6AFF1}" type="pres">
      <dgm:prSet presAssocID="{141386A3-5256-46FD-A01D-90738CE3CE92}" presName="adorn" presStyleLbl="fgAccFollowNode1" presStyleIdx="1" presStyleCnt="3"/>
      <dgm:spPr/>
    </dgm:pt>
    <dgm:pt modelId="{519B5F82-FCBC-4730-BA93-959A3CBA0E23}" type="pres">
      <dgm:prSet presAssocID="{F5ADD413-423A-4F0C-8737-E1A875E79CB7}" presName="sibTrans" presStyleLbl="sibTrans2D1" presStyleIdx="0" presStyleCnt="0"/>
      <dgm:spPr/>
    </dgm:pt>
    <dgm:pt modelId="{3EC15879-28A5-4A07-A980-D45EFC022E6F}" type="pres">
      <dgm:prSet presAssocID="{98F83DD0-1087-4860-9EAE-745D0B808D32}" presName="compNode" presStyleCnt="0"/>
      <dgm:spPr/>
    </dgm:pt>
    <dgm:pt modelId="{6940F7F7-DD74-405C-B5F6-810FC6BBF057}" type="pres">
      <dgm:prSet presAssocID="{98F83DD0-1087-4860-9EAE-745D0B808D32}" presName="childRect" presStyleLbl="bgAcc1" presStyleIdx="2" presStyleCnt="3">
        <dgm:presLayoutVars>
          <dgm:bulletEnabled val="1"/>
        </dgm:presLayoutVars>
      </dgm:prSet>
      <dgm:spPr/>
    </dgm:pt>
    <dgm:pt modelId="{699BAD29-6619-492D-91E8-5710FFF4A67E}" type="pres">
      <dgm:prSet presAssocID="{98F83DD0-1087-4860-9EAE-745D0B808D32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2E0AC97-F6F5-4742-94E9-5C0EB2CCB91A}" type="pres">
      <dgm:prSet presAssocID="{98F83DD0-1087-4860-9EAE-745D0B808D32}" presName="parentRect" presStyleLbl="alignNode1" presStyleIdx="2" presStyleCnt="3"/>
      <dgm:spPr/>
    </dgm:pt>
    <dgm:pt modelId="{A2BD032D-8450-4638-9548-EB99D627D8F0}" type="pres">
      <dgm:prSet presAssocID="{98F83DD0-1087-4860-9EAE-745D0B808D32}" presName="adorn" presStyleLbl="fgAccFollowNode1" presStyleIdx="2" presStyleCnt="3"/>
      <dgm:spPr/>
    </dgm:pt>
  </dgm:ptLst>
  <dgm:cxnLst>
    <dgm:cxn modelId="{6C990D03-A825-43DD-8A71-6059B3E3C260}" srcId="{C194EA76-30FD-4016-99E6-B4F3B2B170B5}" destId="{910A2894-1206-41A8-A1FC-7B1E18F935EF}" srcOrd="0" destOrd="0" parTransId="{62372869-DE57-4173-B6E9-D012F6533919}" sibTransId="{2762A4A6-88D9-48D7-B657-ABA43067C4FD}"/>
    <dgm:cxn modelId="{C9E0F103-06D1-4E69-8D33-A58306E6CFB6}" srcId="{F0DEDE12-6160-435C-9183-BADA271F4885}" destId="{98F83DD0-1087-4860-9EAE-745D0B808D32}" srcOrd="2" destOrd="0" parTransId="{84CD9EEA-BCC9-468E-9EED-30DFD1D31657}" sibTransId="{ED487270-FA34-41D9-8C22-A77F673FAA19}"/>
    <dgm:cxn modelId="{6B6F0819-2D56-4AA8-BDE8-32DE448DB0D2}" type="presOf" srcId="{C194EA76-30FD-4016-99E6-B4F3B2B170B5}" destId="{7FB05AE3-5FFA-46F5-A223-08A03355AA68}" srcOrd="0" destOrd="0" presId="urn:microsoft.com/office/officeart/2005/8/layout/bList2"/>
    <dgm:cxn modelId="{947F4B1D-D05C-4250-BD18-F6EB09615A7C}" type="presOf" srcId="{4AA94E84-0B50-41E9-A4C3-34F61771FD0D}" destId="{6940F7F7-DD74-405C-B5F6-810FC6BBF057}" srcOrd="0" destOrd="0" presId="urn:microsoft.com/office/officeart/2005/8/layout/bList2"/>
    <dgm:cxn modelId="{69B0C521-8056-4122-9622-7D4A93231603}" srcId="{F0DEDE12-6160-435C-9183-BADA271F4885}" destId="{141386A3-5256-46FD-A01D-90738CE3CE92}" srcOrd="1" destOrd="0" parTransId="{B6DD4C16-3139-4223-990D-8651ACC512A5}" sibTransId="{F5ADD413-423A-4F0C-8737-E1A875E79CB7}"/>
    <dgm:cxn modelId="{1F47C432-5C2D-453C-86B0-8F54B3F57FC6}" srcId="{98F83DD0-1087-4860-9EAE-745D0B808D32}" destId="{4AA94E84-0B50-41E9-A4C3-34F61771FD0D}" srcOrd="0" destOrd="0" parTransId="{0DB9EE87-3CB4-4AA6-8720-42E0EC66E4CE}" sibTransId="{8C4F3B96-3C0B-4F54-9410-FDFC2647B5A0}"/>
    <dgm:cxn modelId="{D76EA139-E989-4076-869F-E9AD1783FF83}" type="presOf" srcId="{5087AEBA-7A0D-4C2B-9C26-074403E9807A}" destId="{10F95691-9C20-405F-B34E-0BEAE7A30E0C}" srcOrd="0" destOrd="0" presId="urn:microsoft.com/office/officeart/2005/8/layout/bList2"/>
    <dgm:cxn modelId="{764D9D5E-E285-4D9E-B7CC-D6EF661756BC}" type="presOf" srcId="{141386A3-5256-46FD-A01D-90738CE3CE92}" destId="{14FEEF85-4910-419E-B064-737204398C85}" srcOrd="0" destOrd="0" presId="urn:microsoft.com/office/officeart/2005/8/layout/bList2"/>
    <dgm:cxn modelId="{A32DC960-CE96-4A1B-9C31-8C7CC48ED327}" srcId="{F0DEDE12-6160-435C-9183-BADA271F4885}" destId="{C194EA76-30FD-4016-99E6-B4F3B2B170B5}" srcOrd="0" destOrd="0" parTransId="{F1A3A34B-9B94-4B31-8783-A947FE9AE697}" sibTransId="{F2468E83-0507-48F0-A61B-D5781C1DA225}"/>
    <dgm:cxn modelId="{AA670B63-6D8E-42AF-A9BB-9A798007CCCA}" type="presOf" srcId="{F0DEDE12-6160-435C-9183-BADA271F4885}" destId="{FF9E5E56-3E74-406B-87AD-ADF6270E03CE}" srcOrd="0" destOrd="0" presId="urn:microsoft.com/office/officeart/2005/8/layout/bList2"/>
    <dgm:cxn modelId="{13ADA04A-BCC5-4716-A2D7-16A16E4CFFE2}" type="presOf" srcId="{910A2894-1206-41A8-A1FC-7B1E18F935EF}" destId="{3B1ED4C6-9080-49E0-8705-9A0A9078F733}" srcOrd="0" destOrd="0" presId="urn:microsoft.com/office/officeart/2005/8/layout/bList2"/>
    <dgm:cxn modelId="{F6FD7672-03C7-45EB-A20D-C8E1582F3C39}" srcId="{141386A3-5256-46FD-A01D-90738CE3CE92}" destId="{5D629DE5-6AA9-4D47-9D4E-755EF0368E06}" srcOrd="1" destOrd="0" parTransId="{D818D3DE-2A9D-4B13-BF2A-313A6C8DD473}" sibTransId="{1FF4ABD1-49B6-480F-8FBE-BD21DB0E12CA}"/>
    <dgm:cxn modelId="{F5AA5B5A-3EB9-4A33-B9E5-9A84A14A654F}" type="presOf" srcId="{C194EA76-30FD-4016-99E6-B4F3B2B170B5}" destId="{6592943E-1746-48FC-8AB1-C2CFA6B16A98}" srcOrd="1" destOrd="0" presId="urn:microsoft.com/office/officeart/2005/8/layout/bList2"/>
    <dgm:cxn modelId="{C7F7B394-4661-4F19-AF9E-4EE2BDE8715E}" type="presOf" srcId="{F2468E83-0507-48F0-A61B-D5781C1DA225}" destId="{B991CBEA-E058-4578-82DC-D5F8E4068991}" srcOrd="0" destOrd="0" presId="urn:microsoft.com/office/officeart/2005/8/layout/bList2"/>
    <dgm:cxn modelId="{02F2D9AC-8AB5-4C90-9F07-278909CE3ECB}" type="presOf" srcId="{141386A3-5256-46FD-A01D-90738CE3CE92}" destId="{7EA19E30-C571-4FFE-842A-EFFC1FAFC8A0}" srcOrd="1" destOrd="0" presId="urn:microsoft.com/office/officeart/2005/8/layout/bList2"/>
    <dgm:cxn modelId="{51A7DFBF-A399-4062-B675-4700A735ED51}" type="presOf" srcId="{F5ADD413-423A-4F0C-8737-E1A875E79CB7}" destId="{519B5F82-FCBC-4730-BA93-959A3CBA0E23}" srcOrd="0" destOrd="0" presId="urn:microsoft.com/office/officeart/2005/8/layout/bList2"/>
    <dgm:cxn modelId="{DFD4B3CB-FFAB-48EE-9CDA-7EFF2EF5DDF1}" type="presOf" srcId="{98F83DD0-1087-4860-9EAE-745D0B808D32}" destId="{699BAD29-6619-492D-91E8-5710FFF4A67E}" srcOrd="0" destOrd="0" presId="urn:microsoft.com/office/officeart/2005/8/layout/bList2"/>
    <dgm:cxn modelId="{50CA9ACC-0543-4140-B88E-E1D1BE68E410}" type="presOf" srcId="{5D629DE5-6AA9-4D47-9D4E-755EF0368E06}" destId="{10F95691-9C20-405F-B34E-0BEAE7A30E0C}" srcOrd="0" destOrd="1" presId="urn:microsoft.com/office/officeart/2005/8/layout/bList2"/>
    <dgm:cxn modelId="{01908BE7-8E82-4FD1-A588-6C9AF0761E52}" type="presOf" srcId="{98F83DD0-1087-4860-9EAE-745D0B808D32}" destId="{92E0AC97-F6F5-4742-94E9-5C0EB2CCB91A}" srcOrd="1" destOrd="0" presId="urn:microsoft.com/office/officeart/2005/8/layout/bList2"/>
    <dgm:cxn modelId="{0D40F9E7-A3AC-4FDE-B6BE-98507AC7F0D6}" srcId="{C194EA76-30FD-4016-99E6-B4F3B2B170B5}" destId="{A3AC629C-51FE-4A76-80A2-F0AFC6F4B2F4}" srcOrd="1" destOrd="0" parTransId="{06DF0C77-089C-457B-9081-54D82A033559}" sibTransId="{BB1BB0F1-E488-45D7-A10B-BC01A7F8F07E}"/>
    <dgm:cxn modelId="{CE65B3FB-B026-4C92-9D92-0737359BA7AD}" srcId="{141386A3-5256-46FD-A01D-90738CE3CE92}" destId="{5087AEBA-7A0D-4C2B-9C26-074403E9807A}" srcOrd="0" destOrd="0" parTransId="{EE1D1EAB-49AC-4417-8A21-FF97375B46E2}" sibTransId="{AC9B29ED-22EC-419A-9ED9-8F802B7E2FAB}"/>
    <dgm:cxn modelId="{CF01F7FE-C9FB-48EB-B82C-A83539FBA7E5}" type="presOf" srcId="{A3AC629C-51FE-4A76-80A2-F0AFC6F4B2F4}" destId="{3B1ED4C6-9080-49E0-8705-9A0A9078F733}" srcOrd="0" destOrd="1" presId="urn:microsoft.com/office/officeart/2005/8/layout/bList2"/>
    <dgm:cxn modelId="{876E07DA-71CE-4299-BB3C-2B6C2EB7BE60}" type="presParOf" srcId="{FF9E5E56-3E74-406B-87AD-ADF6270E03CE}" destId="{F76249CB-7C21-4FB3-8847-5926FB9307DE}" srcOrd="0" destOrd="0" presId="urn:microsoft.com/office/officeart/2005/8/layout/bList2"/>
    <dgm:cxn modelId="{7A3B5D9E-BDEE-49B8-98C4-BD6212248949}" type="presParOf" srcId="{F76249CB-7C21-4FB3-8847-5926FB9307DE}" destId="{3B1ED4C6-9080-49E0-8705-9A0A9078F733}" srcOrd="0" destOrd="0" presId="urn:microsoft.com/office/officeart/2005/8/layout/bList2"/>
    <dgm:cxn modelId="{6A74BFC2-6A04-4E96-A4C9-1671B1F6ED33}" type="presParOf" srcId="{F76249CB-7C21-4FB3-8847-5926FB9307DE}" destId="{7FB05AE3-5FFA-46F5-A223-08A03355AA68}" srcOrd="1" destOrd="0" presId="urn:microsoft.com/office/officeart/2005/8/layout/bList2"/>
    <dgm:cxn modelId="{F1364F9D-F8A3-4B8F-96FC-2271F2C0DD5B}" type="presParOf" srcId="{F76249CB-7C21-4FB3-8847-5926FB9307DE}" destId="{6592943E-1746-48FC-8AB1-C2CFA6B16A98}" srcOrd="2" destOrd="0" presId="urn:microsoft.com/office/officeart/2005/8/layout/bList2"/>
    <dgm:cxn modelId="{68706C46-CD18-49E3-BAF8-6A5937B578AA}" type="presParOf" srcId="{F76249CB-7C21-4FB3-8847-5926FB9307DE}" destId="{B0E1A2EA-EB40-41C4-8317-D5BD0675EDEC}" srcOrd="3" destOrd="0" presId="urn:microsoft.com/office/officeart/2005/8/layout/bList2"/>
    <dgm:cxn modelId="{9C26583B-BD2E-48D4-86DA-659D6F7C8714}" type="presParOf" srcId="{FF9E5E56-3E74-406B-87AD-ADF6270E03CE}" destId="{B991CBEA-E058-4578-82DC-D5F8E4068991}" srcOrd="1" destOrd="0" presId="urn:microsoft.com/office/officeart/2005/8/layout/bList2"/>
    <dgm:cxn modelId="{4B5B1066-EDA6-4A39-AA26-F84F4EFEF4CD}" type="presParOf" srcId="{FF9E5E56-3E74-406B-87AD-ADF6270E03CE}" destId="{414DDCFC-03C7-4793-B146-0BC2D179F28E}" srcOrd="2" destOrd="0" presId="urn:microsoft.com/office/officeart/2005/8/layout/bList2"/>
    <dgm:cxn modelId="{2E183F1D-7F4B-4C77-AAE4-3629AB4442C8}" type="presParOf" srcId="{414DDCFC-03C7-4793-B146-0BC2D179F28E}" destId="{10F95691-9C20-405F-B34E-0BEAE7A30E0C}" srcOrd="0" destOrd="0" presId="urn:microsoft.com/office/officeart/2005/8/layout/bList2"/>
    <dgm:cxn modelId="{C7193924-EAEA-431A-8E2F-928CCBC85045}" type="presParOf" srcId="{414DDCFC-03C7-4793-B146-0BC2D179F28E}" destId="{14FEEF85-4910-419E-B064-737204398C85}" srcOrd="1" destOrd="0" presId="urn:microsoft.com/office/officeart/2005/8/layout/bList2"/>
    <dgm:cxn modelId="{3DECDCEF-3BB6-4725-B953-81A575B62078}" type="presParOf" srcId="{414DDCFC-03C7-4793-B146-0BC2D179F28E}" destId="{7EA19E30-C571-4FFE-842A-EFFC1FAFC8A0}" srcOrd="2" destOrd="0" presId="urn:microsoft.com/office/officeart/2005/8/layout/bList2"/>
    <dgm:cxn modelId="{A1C01AB3-6BF9-4A6E-AE5E-F05ADB36F7FC}" type="presParOf" srcId="{414DDCFC-03C7-4793-B146-0BC2D179F28E}" destId="{F72CF60F-E97C-4E26-A238-4FF5C1B6AFF1}" srcOrd="3" destOrd="0" presId="urn:microsoft.com/office/officeart/2005/8/layout/bList2"/>
    <dgm:cxn modelId="{E3BA51E1-23D3-4A5C-A986-94D5F423FFEA}" type="presParOf" srcId="{FF9E5E56-3E74-406B-87AD-ADF6270E03CE}" destId="{519B5F82-FCBC-4730-BA93-959A3CBA0E23}" srcOrd="3" destOrd="0" presId="urn:microsoft.com/office/officeart/2005/8/layout/bList2"/>
    <dgm:cxn modelId="{2CEECDE5-E462-4C03-89D1-B2BFCEA6E854}" type="presParOf" srcId="{FF9E5E56-3E74-406B-87AD-ADF6270E03CE}" destId="{3EC15879-28A5-4A07-A980-D45EFC022E6F}" srcOrd="4" destOrd="0" presId="urn:microsoft.com/office/officeart/2005/8/layout/bList2"/>
    <dgm:cxn modelId="{4671D326-3D97-4AEE-92F7-30BBE91B9FF3}" type="presParOf" srcId="{3EC15879-28A5-4A07-A980-D45EFC022E6F}" destId="{6940F7F7-DD74-405C-B5F6-810FC6BBF057}" srcOrd="0" destOrd="0" presId="urn:microsoft.com/office/officeart/2005/8/layout/bList2"/>
    <dgm:cxn modelId="{9DE65BA7-E425-4BA8-B149-9893F7A30EFB}" type="presParOf" srcId="{3EC15879-28A5-4A07-A980-D45EFC022E6F}" destId="{699BAD29-6619-492D-91E8-5710FFF4A67E}" srcOrd="1" destOrd="0" presId="urn:microsoft.com/office/officeart/2005/8/layout/bList2"/>
    <dgm:cxn modelId="{4F9011B7-C480-4BE6-BEB1-F0EE79E0E0B3}" type="presParOf" srcId="{3EC15879-28A5-4A07-A980-D45EFC022E6F}" destId="{92E0AC97-F6F5-4742-94E9-5C0EB2CCB91A}" srcOrd="2" destOrd="0" presId="urn:microsoft.com/office/officeart/2005/8/layout/bList2"/>
    <dgm:cxn modelId="{C1AB61BC-57DF-457D-A814-D266FD9DA4C8}" type="presParOf" srcId="{3EC15879-28A5-4A07-A980-D45EFC022E6F}" destId="{A2BD032D-8450-4638-9548-EB99D627D8F0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3C4D733-B3F6-4BE8-B728-0CDA5E0DDE27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B6156100-D03E-4402-BCE9-F52C0578FB5B}">
      <dgm:prSet phldrT="[文本]"/>
      <dgm:spPr/>
      <dgm:t>
        <a:bodyPr/>
        <a:lstStyle/>
        <a:p>
          <a:r>
            <a:rPr lang="zh-CN" altLang="en-US" b="1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分析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9C37AC-E09D-49D5-97BC-BDE51F549A8C}" type="parTrans" cxnId="{057E54FA-B1F0-4AFE-ADB0-14AC7CB4D6A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A082A2-80A0-47B4-A0C5-E00DACA4FB99}" type="sibTrans" cxnId="{057E54FA-B1F0-4AFE-ADB0-14AC7CB4D6A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8F8E5A-5D51-4F60-A1B4-288CE46C4703}">
      <dgm:prSet/>
      <dgm:spPr/>
      <dgm:t>
        <a:bodyPr/>
        <a:lstStyle/>
        <a:p>
          <a:r>
            <a:rPr lang="zh-CN" altLang="en-US" noProof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指令周期流程图包括：</a:t>
          </a:r>
          <a:r>
            <a:rPr lang="zh-CN" altLang="en-US" b="1" noProof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取指周期</a:t>
          </a:r>
          <a:r>
            <a:rPr lang="zh-CN" altLang="en-US" noProof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和</a:t>
          </a:r>
          <a:r>
            <a:rPr lang="zh-CN" altLang="en-US" b="1" noProof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执行</a:t>
          </a:r>
          <a:r>
            <a: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周期</a:t>
          </a:r>
          <a:r>
            <a:rPr lang="zh-CN" altLang="en-US" noProof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两部分</a:t>
          </a:r>
          <a:endParaRPr lang="en-US" altLang="zh-CN" noProof="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64558D62-1FEA-40E3-89CE-B442CF50EC09}" type="parTrans" cxnId="{89F4C859-A83C-49B6-98AF-487679DE54E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5BCBA4-0454-4FBD-AAF6-4B8D1E8E054F}" type="sibTrans" cxnId="{89F4C859-A83C-49B6-98AF-487679DE54E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A23050-5EB7-46AB-BEB0-71B966A5880C}">
      <dgm:prSet/>
      <dgm:spPr/>
      <dgm:t>
        <a:bodyPr/>
        <a:lstStyle/>
        <a:p>
          <a:r>
            <a:rPr lang="zh-CN" altLang="en-US" noProof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使用一次总线或访问一次内存为</a:t>
          </a:r>
          <a:r>
            <a:rPr lang="zh-CN" altLang="en-US" b="1" noProof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一个</a:t>
          </a:r>
          <a:r>
            <a:rPr lang="en-US" altLang="zh-CN" b="1" noProof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CPU</a:t>
          </a:r>
          <a:r>
            <a:rPr lang="zh-CN" altLang="en-US" b="1" noProof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周期</a:t>
          </a:r>
          <a:r>
            <a:rPr lang="zh-CN" altLang="en-US" noProof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，用一个</a:t>
          </a:r>
          <a:r>
            <a:rPr lang="zh-CN" altLang="en-US" b="1" noProof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方框表示</a:t>
          </a:r>
          <a:endParaRPr lang="en-US" altLang="zh-CN" b="1" noProof="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F3858A10-418E-4416-9219-2A0A62C94B29}" type="parTrans" cxnId="{CB5541A6-5AF1-4CEB-865E-89662533AC9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1528312-75F7-422D-B63F-1BFA6FF4F55D}" type="sibTrans" cxnId="{CB5541A6-5AF1-4CEB-865E-89662533AC9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14C6E0-3C55-440E-99FD-FC3CA29240AF}">
      <dgm:prSet/>
      <dgm:spPr/>
      <dgm:t>
        <a:bodyPr/>
        <a:lstStyle/>
        <a:p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因为双总线结构，数据传送比较慢，所以取指和执行都是划分为</a:t>
          </a:r>
          <a:r>
            <a: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3</a:t>
          </a:r>
          <a:r>
            <a: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个</a:t>
          </a:r>
          <a:r>
            <a: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CPU</a:t>
          </a:r>
          <a:r>
            <a: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周期</a:t>
          </a:r>
          <a:endParaRPr lang="en-US" altLang="zh-CN" b="1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480B77D2-ACE5-48A6-A9DD-4A9B7F9E76E5}" type="parTrans" cxnId="{254FDF02-4D00-44DD-8CEB-B77AB71FE0F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5AD7E9-9E70-482D-A540-957BA7768338}" type="sibTrans" cxnId="{254FDF02-4D00-44DD-8CEB-B77AB71FE0F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9E66E1-02DF-495E-9370-874483308B37}" type="pres">
      <dgm:prSet presAssocID="{F3C4D733-B3F6-4BE8-B728-0CDA5E0DDE27}" presName="linear" presStyleCnt="0">
        <dgm:presLayoutVars>
          <dgm:dir/>
          <dgm:animLvl val="lvl"/>
          <dgm:resizeHandles val="exact"/>
        </dgm:presLayoutVars>
      </dgm:prSet>
      <dgm:spPr/>
    </dgm:pt>
    <dgm:pt modelId="{9651DE19-C15E-46F7-97E9-93F67D9DB257}" type="pres">
      <dgm:prSet presAssocID="{B6156100-D03E-4402-BCE9-F52C0578FB5B}" presName="parentLin" presStyleCnt="0"/>
      <dgm:spPr/>
    </dgm:pt>
    <dgm:pt modelId="{8AC7B59D-A8DD-4116-B68C-56AC9AEFFC00}" type="pres">
      <dgm:prSet presAssocID="{B6156100-D03E-4402-BCE9-F52C0578FB5B}" presName="parentLeftMargin" presStyleLbl="node1" presStyleIdx="0" presStyleCnt="1"/>
      <dgm:spPr/>
    </dgm:pt>
    <dgm:pt modelId="{C602FCA0-80C2-479F-826F-018A51F86705}" type="pres">
      <dgm:prSet presAssocID="{B6156100-D03E-4402-BCE9-F52C0578FB5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F22658A-282E-4ABD-9662-95613EC9256A}" type="pres">
      <dgm:prSet presAssocID="{B6156100-D03E-4402-BCE9-F52C0578FB5B}" presName="negativeSpace" presStyleCnt="0"/>
      <dgm:spPr/>
    </dgm:pt>
    <dgm:pt modelId="{D9C13535-6ED3-4FAC-BEAA-0076F06AB98A}" type="pres">
      <dgm:prSet presAssocID="{B6156100-D03E-4402-BCE9-F52C0578FB5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54FDF02-4D00-44DD-8CEB-B77AB71FE0FC}" srcId="{B6156100-D03E-4402-BCE9-F52C0578FB5B}" destId="{2C14C6E0-3C55-440E-99FD-FC3CA29240AF}" srcOrd="2" destOrd="0" parTransId="{480B77D2-ACE5-48A6-A9DD-4A9B7F9E76E5}" sibTransId="{4B5AD7E9-9E70-482D-A540-957BA7768338}"/>
    <dgm:cxn modelId="{57EE2728-0072-48AB-A061-B4F1C3078386}" type="presOf" srcId="{B6156100-D03E-4402-BCE9-F52C0578FB5B}" destId="{C602FCA0-80C2-479F-826F-018A51F86705}" srcOrd="1" destOrd="0" presId="urn:microsoft.com/office/officeart/2005/8/layout/list1"/>
    <dgm:cxn modelId="{F48CF75D-8D3E-45DE-ABCC-A1FBB1D36E6A}" type="presOf" srcId="{2C14C6E0-3C55-440E-99FD-FC3CA29240AF}" destId="{D9C13535-6ED3-4FAC-BEAA-0076F06AB98A}" srcOrd="0" destOrd="2" presId="urn:microsoft.com/office/officeart/2005/8/layout/list1"/>
    <dgm:cxn modelId="{29B5804F-7910-4729-BF66-AA052F7A30C7}" type="presOf" srcId="{B6156100-D03E-4402-BCE9-F52C0578FB5B}" destId="{8AC7B59D-A8DD-4116-B68C-56AC9AEFFC00}" srcOrd="0" destOrd="0" presId="urn:microsoft.com/office/officeart/2005/8/layout/list1"/>
    <dgm:cxn modelId="{89F4C859-A83C-49B6-98AF-487679DE54E1}" srcId="{B6156100-D03E-4402-BCE9-F52C0578FB5B}" destId="{A68F8E5A-5D51-4F60-A1B4-288CE46C4703}" srcOrd="0" destOrd="0" parTransId="{64558D62-1FEA-40E3-89CE-B442CF50EC09}" sibTransId="{DA5BCBA4-0454-4FBD-AAF6-4B8D1E8E054F}"/>
    <dgm:cxn modelId="{45629791-83F5-4E75-A166-2F199A90324D}" type="presOf" srcId="{F3C4D733-B3F6-4BE8-B728-0CDA5E0DDE27}" destId="{C69E66E1-02DF-495E-9370-874483308B37}" srcOrd="0" destOrd="0" presId="urn:microsoft.com/office/officeart/2005/8/layout/list1"/>
    <dgm:cxn modelId="{CB5541A6-5AF1-4CEB-865E-89662533AC9B}" srcId="{B6156100-D03E-4402-BCE9-F52C0578FB5B}" destId="{E4A23050-5EB7-46AB-BEB0-71B966A5880C}" srcOrd="1" destOrd="0" parTransId="{F3858A10-418E-4416-9219-2A0A62C94B29}" sibTransId="{01528312-75F7-422D-B63F-1BFA6FF4F55D}"/>
    <dgm:cxn modelId="{039EE6AF-8463-4B47-B103-431975769A25}" type="presOf" srcId="{A68F8E5A-5D51-4F60-A1B4-288CE46C4703}" destId="{D9C13535-6ED3-4FAC-BEAA-0076F06AB98A}" srcOrd="0" destOrd="0" presId="urn:microsoft.com/office/officeart/2005/8/layout/list1"/>
    <dgm:cxn modelId="{B3F332CA-91EA-4CCE-B035-05E07A8BC093}" type="presOf" srcId="{E4A23050-5EB7-46AB-BEB0-71B966A5880C}" destId="{D9C13535-6ED3-4FAC-BEAA-0076F06AB98A}" srcOrd="0" destOrd="1" presId="urn:microsoft.com/office/officeart/2005/8/layout/list1"/>
    <dgm:cxn modelId="{057E54FA-B1F0-4AFE-ADB0-14AC7CB4D6AC}" srcId="{F3C4D733-B3F6-4BE8-B728-0CDA5E0DDE27}" destId="{B6156100-D03E-4402-BCE9-F52C0578FB5B}" srcOrd="0" destOrd="0" parTransId="{499C37AC-E09D-49D5-97BC-BDE51F549A8C}" sibTransId="{1BA082A2-80A0-47B4-A0C5-E00DACA4FB99}"/>
    <dgm:cxn modelId="{0D6EB9DB-5E0E-471F-AEA1-51F3AE6AB83F}" type="presParOf" srcId="{C69E66E1-02DF-495E-9370-874483308B37}" destId="{9651DE19-C15E-46F7-97E9-93F67D9DB257}" srcOrd="0" destOrd="0" presId="urn:microsoft.com/office/officeart/2005/8/layout/list1"/>
    <dgm:cxn modelId="{3C9884DF-6C73-4B94-B328-587018E51AE1}" type="presParOf" srcId="{9651DE19-C15E-46F7-97E9-93F67D9DB257}" destId="{8AC7B59D-A8DD-4116-B68C-56AC9AEFFC00}" srcOrd="0" destOrd="0" presId="urn:microsoft.com/office/officeart/2005/8/layout/list1"/>
    <dgm:cxn modelId="{48E11095-DF26-4A8D-8C69-08C52B7C1DC4}" type="presParOf" srcId="{9651DE19-C15E-46F7-97E9-93F67D9DB257}" destId="{C602FCA0-80C2-479F-826F-018A51F86705}" srcOrd="1" destOrd="0" presId="urn:microsoft.com/office/officeart/2005/8/layout/list1"/>
    <dgm:cxn modelId="{0271D2EE-B14A-45C7-8403-382CEB1E3953}" type="presParOf" srcId="{C69E66E1-02DF-495E-9370-874483308B37}" destId="{1F22658A-282E-4ABD-9662-95613EC9256A}" srcOrd="1" destOrd="0" presId="urn:microsoft.com/office/officeart/2005/8/layout/list1"/>
    <dgm:cxn modelId="{07FCEB32-BE12-4FCF-9B44-8B2E43E0552F}" type="presParOf" srcId="{C69E66E1-02DF-495E-9370-874483308B37}" destId="{D9C13535-6ED3-4FAC-BEAA-0076F06AB98A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748131-6479-4237-8C18-F852B30E08B2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C1CE7E6-BB8A-4BBA-8F4D-7606303975A4}">
      <dgm:prSet phldrT="[文本]" custT="1"/>
      <dgm:spPr/>
      <dgm:t>
        <a:bodyPr/>
        <a:lstStyle/>
        <a:p>
          <a:r>
            <a:rPr lang="zh-CN" altLang="en-US" sz="1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时间设计：各个操作在哪个时钟周期发生</a:t>
          </a:r>
        </a:p>
      </dgm:t>
    </dgm:pt>
    <dgm:pt modelId="{02EFA456-3414-4B6D-B25B-95A5CF6D7061}" type="parTrans" cxnId="{C93AA5D6-4CE7-44FB-9281-F50765D51B32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E4069C2-668D-4385-B983-4983D92D8F63}" type="sibTrans" cxnId="{C93AA5D6-4CE7-44FB-9281-F50765D51B32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DEAE5C0-F942-44D2-BF04-A14901634DF7}">
      <dgm:prSet/>
      <dgm:spPr/>
      <dgm:t>
        <a:bodyPr/>
        <a:lstStyle/>
        <a:p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取指周期 </a:t>
          </a:r>
          <a:r>
            <a: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= </a:t>
          </a:r>
          <a:r>
            <a:rPr lang="en-US" altLang="zh-CN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?</a:t>
          </a:r>
          <a:r>
            <a: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 CPU</a:t>
          </a:r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周期</a:t>
          </a:r>
          <a:endParaRPr lang="en-US" altLang="zh-CN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27784F80-EC80-4B84-AFD7-3F072122F2EB}" type="parTrans" cxnId="{66ED1A9F-6732-47D6-B4E1-4A27D83EB561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DF069E1F-528C-46CE-91A3-A2DA93010855}" type="sibTrans" cxnId="{66ED1A9F-6732-47D6-B4E1-4A27D83EB561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11E948B-373F-43FF-9FE9-820E0AD95079}">
      <dgm:prSet/>
      <dgm:spPr/>
      <dgm:t>
        <a:bodyPr/>
        <a:lstStyle/>
        <a:p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执行周期 </a:t>
          </a:r>
          <a:r>
            <a: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= </a:t>
          </a:r>
          <a:r>
            <a:rPr lang="en-US" altLang="zh-CN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?</a:t>
          </a:r>
          <a:r>
            <a: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 CPU</a:t>
          </a:r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周期</a:t>
          </a:r>
          <a:endParaRPr lang="en-US" altLang="zh-CN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C7AC74DF-164A-4805-A2D3-42C6542B3C31}" type="parTrans" cxnId="{366A436E-6494-4703-86E2-75EC5105C57E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F586D28-B498-4B17-921B-9903F3F04A98}" type="sibTrans" cxnId="{366A436E-6494-4703-86E2-75EC5105C57E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1040E4A-630C-4453-9755-671AD909BFC1}">
      <dgm:prSet custT="1"/>
      <dgm:spPr/>
      <dgm:t>
        <a:bodyPr/>
        <a:lstStyle/>
        <a:p>
          <a:r>
            <a:rPr lang="en-US" altLang="zh-CN" sz="1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1</a:t>
          </a:r>
          <a:r>
            <a:rPr lang="zh-CN" altLang="en-US" sz="1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个</a:t>
          </a:r>
          <a:r>
            <a:rPr lang="en-US" altLang="zh-CN" sz="1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CPU</a:t>
          </a:r>
          <a:r>
            <a:rPr lang="zh-CN" altLang="en-US" sz="1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周期定义</a:t>
          </a:r>
          <a:endParaRPr lang="en-US" altLang="zh-CN" sz="1800" b="1" dirty="0">
            <a:solidFill>
              <a:srgbClr val="FFC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2E367933-04E4-422F-9534-21B64BBB470A}" type="parTrans" cxnId="{9B10DBAF-1D6F-4E9F-9E34-4958CFEAE665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19C30FB-3343-4EDB-AF79-6897C3BBC92F}" type="sibTrans" cxnId="{9B10DBAF-1D6F-4E9F-9E34-4958CFEAE665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8EEC389B-C7B3-44D6-A40F-207D4FA491CD}">
      <dgm:prSet custT="1"/>
      <dgm:spPr/>
      <dgm:t>
        <a:bodyPr/>
        <a:lstStyle/>
        <a:p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从内存读写一个数据</a:t>
          </a:r>
          <a:endParaRPr lang="en-US" altLang="zh-CN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38F6E2B0-7209-4866-92EA-2C7B2A4A9520}" type="parTrans" cxnId="{133A6795-C08F-4BF2-B55C-BA0AE015B802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6D42351-5E90-4372-8E37-53B905E054F5}" type="sibTrans" cxnId="{133A6795-C08F-4BF2-B55C-BA0AE015B802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741AF80-D80F-4E2C-B05C-EB5AFEEAA3C2}">
      <dgm:prSet custT="1"/>
      <dgm:spPr/>
      <dgm:t>
        <a:bodyPr/>
        <a:lstStyle/>
        <a:p>
          <a:r>
            <a: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或使用</a:t>
          </a:r>
          <a:r>
            <a:rPr lang="zh-CN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共享总线</a:t>
          </a:r>
          <a:r>
            <a: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传输一个数据，总线只能有一个源</a:t>
          </a:r>
          <a:endParaRPr lang="en-US" altLang="zh-CN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4CC2F43E-1BC1-4868-ADD5-8CBDA0DB5B7C}" type="parTrans" cxnId="{CD3A6E15-2D28-4B8F-81A8-C963D82C094B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7110E7B-5D59-4BF3-9C42-E7815ECA08BC}" type="sibTrans" cxnId="{CD3A6E15-2D28-4B8F-81A8-C963D82C094B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200B5A7-A18C-453D-85DA-788AD9EE8341}">
      <dgm:prSet custT="1"/>
      <dgm:spPr/>
      <dgm:t>
        <a:bodyPr/>
        <a:lstStyle/>
        <a:p>
          <a:r>
            <a: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一个</a:t>
          </a:r>
          <a:r>
            <a: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CPU</a:t>
          </a:r>
          <a:r>
            <a: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周期内数据不能产生冲突</a:t>
          </a:r>
          <a:endParaRPr lang="en-US" altLang="zh-CN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00F3649-E4DD-4FEE-8EBC-98D506BAD108}" type="parTrans" cxnId="{AA3AA269-4B2C-4592-A99A-BF599CF705AD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7EE28F4-4C17-4EE5-B2FB-4F1E4873092E}" type="sibTrans" cxnId="{AA3AA269-4B2C-4592-A99A-BF599CF705AD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199F4C3-019A-401F-A9FF-D6802B90B953}">
      <dgm:prSet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分析图</a:t>
          </a:r>
          <a:r>
            <a:rPr lang="en-US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5.1</a:t>
          </a:r>
        </a:p>
      </dgm:t>
    </dgm:pt>
    <dgm:pt modelId="{07B5B645-F6B1-4156-91B9-02E3EF5AB76A}" type="parTrans" cxnId="{23081F1C-DD05-47CD-938A-324EC3BD78F1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85681EA-3AA8-4C7F-AA25-B60E5889DB4C}" type="sibTrans" cxnId="{23081F1C-DD05-47CD-938A-324EC3BD78F1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0EAA7168-5462-4DED-92CD-3DE64BB9AC4C}">
      <dgm:prSet custT="1"/>
      <dgm:spPr/>
      <dgm:t>
        <a:bodyPr/>
        <a:lstStyle/>
        <a:p>
          <a:r>
            <a: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IBUS</a:t>
          </a:r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是独占的、</a:t>
          </a:r>
          <a:r>
            <a: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DBUS</a:t>
          </a:r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是共享的</a:t>
          </a:r>
          <a:endParaRPr lang="en-US" altLang="zh-CN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47F8816-6CA8-4A75-926B-43BF20A27455}" type="parTrans" cxnId="{F9AB0868-D0BD-475E-8075-376178080689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8AA07553-3679-4F49-9D18-5E1DB40BFDA1}" type="sibTrans" cxnId="{F9AB0868-D0BD-475E-8075-376178080689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DA02B92-C890-4601-BA9F-4E92E1413D0C}">
      <dgm:prSet custT="1"/>
      <dgm:spPr/>
      <dgm:t>
        <a:bodyPr/>
        <a:lstStyle/>
        <a:p>
          <a:r>
            <a: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1</a:t>
          </a:r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个</a:t>
          </a:r>
          <a:r>
            <a: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CPU</a:t>
          </a:r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周期包括</a:t>
          </a:r>
          <a:r>
            <a: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4</a:t>
          </a:r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个</a:t>
          </a:r>
          <a:r>
            <a: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T</a:t>
          </a:r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周期：</a:t>
          </a:r>
          <a:r>
            <a: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T1~T4</a:t>
          </a:r>
          <a:endParaRPr lang="zh-CN" altLang="en-U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6F209D2F-5086-4672-8CEB-8F9825DE18E9}" type="parTrans" cxnId="{E6CE4ABD-AD75-481C-A713-E0769FCE8FA9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47F5901-D4D0-4009-AE60-D338285B1DAD}" type="sibTrans" cxnId="{E6CE4ABD-AD75-481C-A713-E0769FCE8FA9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6CDF4E9E-97D8-4A9D-BB34-D134989B9B11}" type="pres">
      <dgm:prSet presAssocID="{3D748131-6479-4237-8C18-F852B30E08B2}" presName="Name0" presStyleCnt="0">
        <dgm:presLayoutVars>
          <dgm:dir/>
          <dgm:resizeHandles val="exact"/>
        </dgm:presLayoutVars>
      </dgm:prSet>
      <dgm:spPr/>
    </dgm:pt>
    <dgm:pt modelId="{B081C467-A445-49A2-B646-52A64403B150}" type="pres">
      <dgm:prSet presAssocID="{5C1CE7E6-BB8A-4BBA-8F4D-7606303975A4}" presName="node" presStyleLbl="node1" presStyleIdx="0" presStyleCnt="3">
        <dgm:presLayoutVars>
          <dgm:bulletEnabled val="1"/>
        </dgm:presLayoutVars>
      </dgm:prSet>
      <dgm:spPr/>
    </dgm:pt>
    <dgm:pt modelId="{236C5CC1-76AE-4DB8-A939-84F0127E5D74}" type="pres">
      <dgm:prSet presAssocID="{1E4069C2-668D-4385-B983-4983D92D8F63}" presName="sibTrans" presStyleCnt="0"/>
      <dgm:spPr/>
    </dgm:pt>
    <dgm:pt modelId="{C84C7106-B1B6-48B9-9A64-0355C495C984}" type="pres">
      <dgm:prSet presAssocID="{91040E4A-630C-4453-9755-671AD909BFC1}" presName="node" presStyleLbl="node1" presStyleIdx="1" presStyleCnt="3">
        <dgm:presLayoutVars>
          <dgm:bulletEnabled val="1"/>
        </dgm:presLayoutVars>
      </dgm:prSet>
      <dgm:spPr/>
    </dgm:pt>
    <dgm:pt modelId="{6FCCFAE4-5606-4C4B-A839-B40EE076824B}" type="pres">
      <dgm:prSet presAssocID="{B19C30FB-3343-4EDB-AF79-6897C3BBC92F}" presName="sibTrans" presStyleCnt="0"/>
      <dgm:spPr/>
    </dgm:pt>
    <dgm:pt modelId="{026EA896-181C-45D1-B3E0-D98DCF6CFD2E}" type="pres">
      <dgm:prSet presAssocID="{A199F4C3-019A-401F-A9FF-D6802B90B953}" presName="node" presStyleLbl="node1" presStyleIdx="2" presStyleCnt="3">
        <dgm:presLayoutVars>
          <dgm:bulletEnabled val="1"/>
        </dgm:presLayoutVars>
      </dgm:prSet>
      <dgm:spPr/>
    </dgm:pt>
  </dgm:ptLst>
  <dgm:cxnLst>
    <dgm:cxn modelId="{CD3A6E15-2D28-4B8F-81A8-C963D82C094B}" srcId="{91040E4A-630C-4453-9755-671AD909BFC1}" destId="{E741AF80-D80F-4E2C-B05C-EB5AFEEAA3C2}" srcOrd="1" destOrd="0" parTransId="{4CC2F43E-1BC1-4868-ADD5-8CBDA0DB5B7C}" sibTransId="{B7110E7B-5D59-4BF3-9C42-E7815ECA08BC}"/>
    <dgm:cxn modelId="{23081F1C-DD05-47CD-938A-324EC3BD78F1}" srcId="{3D748131-6479-4237-8C18-F852B30E08B2}" destId="{A199F4C3-019A-401F-A9FF-D6802B90B953}" srcOrd="2" destOrd="0" parTransId="{07B5B645-F6B1-4156-91B9-02E3EF5AB76A}" sibTransId="{785681EA-3AA8-4C7F-AA25-B60E5889DB4C}"/>
    <dgm:cxn modelId="{4C67A61D-5F09-4775-BC2A-5C33C9E1DE99}" type="presOf" srcId="{B11E948B-373F-43FF-9FE9-820E0AD95079}" destId="{B081C467-A445-49A2-B646-52A64403B150}" srcOrd="0" destOrd="2" presId="urn:microsoft.com/office/officeart/2005/8/layout/hList6"/>
    <dgm:cxn modelId="{20568F26-215F-4905-99D7-619FBAEBE8BF}" type="presOf" srcId="{0EAA7168-5462-4DED-92CD-3DE64BB9AC4C}" destId="{026EA896-181C-45D1-B3E0-D98DCF6CFD2E}" srcOrd="0" destOrd="1" presId="urn:microsoft.com/office/officeart/2005/8/layout/hList6"/>
    <dgm:cxn modelId="{50585B30-2C01-4F19-88A8-E6B041662F6E}" type="presOf" srcId="{91040E4A-630C-4453-9755-671AD909BFC1}" destId="{C84C7106-B1B6-48B9-9A64-0355C495C984}" srcOrd="0" destOrd="0" presId="urn:microsoft.com/office/officeart/2005/8/layout/hList6"/>
    <dgm:cxn modelId="{331F6835-17A2-43CB-B00F-24129EAC7386}" type="presOf" srcId="{3D748131-6479-4237-8C18-F852B30E08B2}" destId="{6CDF4E9E-97D8-4A9D-BB34-D134989B9B11}" srcOrd="0" destOrd="0" presId="urn:microsoft.com/office/officeart/2005/8/layout/hList6"/>
    <dgm:cxn modelId="{F9AB0868-D0BD-475E-8075-376178080689}" srcId="{A199F4C3-019A-401F-A9FF-D6802B90B953}" destId="{0EAA7168-5462-4DED-92CD-3DE64BB9AC4C}" srcOrd="0" destOrd="0" parTransId="{A47F8816-6CA8-4A75-926B-43BF20A27455}" sibTransId="{8AA07553-3679-4F49-9D18-5E1DB40BFDA1}"/>
    <dgm:cxn modelId="{AA3AA269-4B2C-4592-A99A-BF599CF705AD}" srcId="{91040E4A-630C-4453-9755-671AD909BFC1}" destId="{9200B5A7-A18C-453D-85DA-788AD9EE8341}" srcOrd="2" destOrd="0" parTransId="{700F3649-E4DD-4FEE-8EBC-98D506BAD108}" sibTransId="{57EE28F4-4C17-4EE5-B2FB-4F1E4873092E}"/>
    <dgm:cxn modelId="{366A436E-6494-4703-86E2-75EC5105C57E}" srcId="{5C1CE7E6-BB8A-4BBA-8F4D-7606303975A4}" destId="{B11E948B-373F-43FF-9FE9-820E0AD95079}" srcOrd="1" destOrd="0" parTransId="{C7AC74DF-164A-4805-A2D3-42C6542B3C31}" sibTransId="{9F586D28-B498-4B17-921B-9903F3F04A98}"/>
    <dgm:cxn modelId="{1C4E9E4E-E37F-4488-824F-9F207A3C11AE}" type="presOf" srcId="{EDEAE5C0-F942-44D2-BF04-A14901634DF7}" destId="{B081C467-A445-49A2-B646-52A64403B150}" srcOrd="0" destOrd="1" presId="urn:microsoft.com/office/officeart/2005/8/layout/hList6"/>
    <dgm:cxn modelId="{C890876F-5998-4A4A-B914-6F647AA530CF}" type="presOf" srcId="{9200B5A7-A18C-453D-85DA-788AD9EE8341}" destId="{C84C7106-B1B6-48B9-9A64-0355C495C984}" srcOrd="0" destOrd="3" presId="urn:microsoft.com/office/officeart/2005/8/layout/hList6"/>
    <dgm:cxn modelId="{1D310C53-56A4-4EA6-9813-018795DF8F3B}" type="presOf" srcId="{8EEC389B-C7B3-44D6-A40F-207D4FA491CD}" destId="{C84C7106-B1B6-48B9-9A64-0355C495C984}" srcOrd="0" destOrd="1" presId="urn:microsoft.com/office/officeart/2005/8/layout/hList6"/>
    <dgm:cxn modelId="{26F6A285-1B57-4B5A-9010-B5480CF6F3A7}" type="presOf" srcId="{5C1CE7E6-BB8A-4BBA-8F4D-7606303975A4}" destId="{B081C467-A445-49A2-B646-52A64403B150}" srcOrd="0" destOrd="0" presId="urn:microsoft.com/office/officeart/2005/8/layout/hList6"/>
    <dgm:cxn modelId="{133A6795-C08F-4BF2-B55C-BA0AE015B802}" srcId="{91040E4A-630C-4453-9755-671AD909BFC1}" destId="{8EEC389B-C7B3-44D6-A40F-207D4FA491CD}" srcOrd="0" destOrd="0" parTransId="{38F6E2B0-7209-4866-92EA-2C7B2A4A9520}" sibTransId="{B6D42351-5E90-4372-8E37-53B905E054F5}"/>
    <dgm:cxn modelId="{F713079B-FFEB-4FAB-846D-78AB7A7782A6}" type="presOf" srcId="{E741AF80-D80F-4E2C-B05C-EB5AFEEAA3C2}" destId="{C84C7106-B1B6-48B9-9A64-0355C495C984}" srcOrd="0" destOrd="2" presId="urn:microsoft.com/office/officeart/2005/8/layout/hList6"/>
    <dgm:cxn modelId="{66ED1A9F-6732-47D6-B4E1-4A27D83EB561}" srcId="{5C1CE7E6-BB8A-4BBA-8F4D-7606303975A4}" destId="{EDEAE5C0-F942-44D2-BF04-A14901634DF7}" srcOrd="0" destOrd="0" parTransId="{27784F80-EC80-4B84-AFD7-3F072122F2EB}" sibTransId="{DF069E1F-528C-46CE-91A3-A2DA93010855}"/>
    <dgm:cxn modelId="{9B10DBAF-1D6F-4E9F-9E34-4958CFEAE665}" srcId="{3D748131-6479-4237-8C18-F852B30E08B2}" destId="{91040E4A-630C-4453-9755-671AD909BFC1}" srcOrd="1" destOrd="0" parTransId="{2E367933-04E4-422F-9534-21B64BBB470A}" sibTransId="{B19C30FB-3343-4EDB-AF79-6897C3BBC92F}"/>
    <dgm:cxn modelId="{E6CE4ABD-AD75-481C-A713-E0769FCE8FA9}" srcId="{A199F4C3-019A-401F-A9FF-D6802B90B953}" destId="{BDA02B92-C890-4601-BA9F-4E92E1413D0C}" srcOrd="1" destOrd="0" parTransId="{6F209D2F-5086-4672-8CEB-8F9825DE18E9}" sibTransId="{947F5901-D4D0-4009-AE60-D338285B1DAD}"/>
    <dgm:cxn modelId="{42A12DD5-E487-4317-BA2D-33038EEC2112}" type="presOf" srcId="{BDA02B92-C890-4601-BA9F-4E92E1413D0C}" destId="{026EA896-181C-45D1-B3E0-D98DCF6CFD2E}" srcOrd="0" destOrd="2" presId="urn:microsoft.com/office/officeart/2005/8/layout/hList6"/>
    <dgm:cxn modelId="{C93AA5D6-4CE7-44FB-9281-F50765D51B32}" srcId="{3D748131-6479-4237-8C18-F852B30E08B2}" destId="{5C1CE7E6-BB8A-4BBA-8F4D-7606303975A4}" srcOrd="0" destOrd="0" parTransId="{02EFA456-3414-4B6D-B25B-95A5CF6D7061}" sibTransId="{1E4069C2-668D-4385-B983-4983D92D8F63}"/>
    <dgm:cxn modelId="{6480F2EE-9172-4E08-B24F-905A56BF6546}" type="presOf" srcId="{A199F4C3-019A-401F-A9FF-D6802B90B953}" destId="{026EA896-181C-45D1-B3E0-D98DCF6CFD2E}" srcOrd="0" destOrd="0" presId="urn:microsoft.com/office/officeart/2005/8/layout/hList6"/>
    <dgm:cxn modelId="{BFD058AE-4E18-4593-9046-72AFB9AB79B4}" type="presParOf" srcId="{6CDF4E9E-97D8-4A9D-BB34-D134989B9B11}" destId="{B081C467-A445-49A2-B646-52A64403B150}" srcOrd="0" destOrd="0" presId="urn:microsoft.com/office/officeart/2005/8/layout/hList6"/>
    <dgm:cxn modelId="{8B045500-296C-4C61-92DC-17C74A0D870D}" type="presParOf" srcId="{6CDF4E9E-97D8-4A9D-BB34-D134989B9B11}" destId="{236C5CC1-76AE-4DB8-A939-84F0127E5D74}" srcOrd="1" destOrd="0" presId="urn:microsoft.com/office/officeart/2005/8/layout/hList6"/>
    <dgm:cxn modelId="{ECEFB009-8387-45AE-9810-C2805C45904C}" type="presParOf" srcId="{6CDF4E9E-97D8-4A9D-BB34-D134989B9B11}" destId="{C84C7106-B1B6-48B9-9A64-0355C495C984}" srcOrd="2" destOrd="0" presId="urn:microsoft.com/office/officeart/2005/8/layout/hList6"/>
    <dgm:cxn modelId="{2B927B38-5389-4362-9B22-7C130BC8CFA1}" type="presParOf" srcId="{6CDF4E9E-97D8-4A9D-BB34-D134989B9B11}" destId="{6FCCFAE4-5606-4C4B-A839-B40EE076824B}" srcOrd="3" destOrd="0" presId="urn:microsoft.com/office/officeart/2005/8/layout/hList6"/>
    <dgm:cxn modelId="{FB01DAB1-DB02-419C-A25E-B00CB05A2C09}" type="presParOf" srcId="{6CDF4E9E-97D8-4A9D-BB34-D134989B9B11}" destId="{026EA896-181C-45D1-B3E0-D98DCF6CFD2E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DFFDD0-7B60-4C5A-A6F4-6593A50D8573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DE3252F5-AB42-4474-8FA0-B0D601EEED2D}">
      <dgm:prSet phldrT="[文本]"/>
      <dgm:spPr/>
      <dgm:t>
        <a:bodyPr/>
        <a:lstStyle/>
        <a:p>
          <a:pPr>
            <a:buClrTx/>
            <a:buSzTx/>
            <a:buFont typeface="Wingdings" pitchFamily="2" charset="2"/>
            <a:buChar char="Ø"/>
          </a:pPr>
          <a:r>
            <a: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1. </a:t>
          </a:r>
          <a:r>
            <a:rPr kumimoji="1"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取指周期</a:t>
          </a:r>
          <a:endParaRPr lang="zh-CN" alt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4845936-C3EC-4957-A658-16F35D24DFAE}" type="parTrans" cxnId="{F5D323F1-E7DD-4B0F-9F02-1FBAA1FB9BCB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B17E8B1-522C-44FE-978A-CE72DA1F3182}" type="sibTrans" cxnId="{F5D323F1-E7DD-4B0F-9F02-1FBAA1FB9BCB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B62BC4A-DB5B-4ECF-A231-A368F4C4EA14}">
      <dgm:prSet/>
      <dgm:spPr/>
      <dgm:t>
        <a:bodyPr lIns="108000" rIns="108000"/>
        <a:lstStyle/>
        <a:p>
          <a:pPr marL="252000" indent="-252000">
            <a:lnSpc>
              <a:spcPct val="100000"/>
            </a:lnSpc>
            <a:spcAft>
              <a:spcPts val="0"/>
            </a:spcAft>
            <a:buFont typeface="+mj-ea"/>
            <a:buAutoNum type="circleNumDbPlain"/>
          </a:pPr>
          <a:r>
            <a:rPr kumimoji="1"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从指令</a:t>
          </a:r>
          <a:r>
            <a:rPr kumimoji="1"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Cache</a:t>
          </a:r>
          <a:r>
            <a:rPr kumimoji="1"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取出指令到</a:t>
          </a:r>
          <a:r>
            <a:rPr kumimoji="1"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IR</a:t>
          </a:r>
        </a:p>
      </dgm:t>
    </dgm:pt>
    <dgm:pt modelId="{5F3FBF53-7DE0-4A7B-A53E-2A6608048930}" type="parTrans" cxnId="{B4AF9D21-9935-4487-B9D3-DF9BC0E3C034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446A7E42-5A94-473B-9599-62AB8E74D637}" type="sibTrans" cxnId="{B4AF9D21-9935-4487-B9D3-DF9BC0E3C034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8A4B9DDE-CFD5-4881-95E4-FE82544F93DC}">
      <dgm:prSet/>
      <dgm:spPr/>
      <dgm:t>
        <a:bodyPr lIns="108000" rIns="108000"/>
        <a:lstStyle/>
        <a:p>
          <a:pPr marL="252000" indent="-252000">
            <a:lnSpc>
              <a:spcPct val="100000"/>
            </a:lnSpc>
            <a:spcAft>
              <a:spcPts val="0"/>
            </a:spcAft>
            <a:buFont typeface="+mj-ea"/>
            <a:buAutoNum type="circleNumDbPlain"/>
          </a:pPr>
          <a:r>
            <a:rPr kumimoji="1"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PC+1</a:t>
          </a:r>
          <a:r>
            <a:rPr kumimoji="1"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，为取下一条指令做好准备</a:t>
          </a:r>
          <a:endParaRPr kumimoji="1" lang="en-US" altLang="zh-CN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2C01854A-DD04-4C25-B448-C6BDE0D924C4}" type="parTrans" cxnId="{1FD2AA37-4EC1-43F4-BED9-781CC22672D9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D80AFD2-28D1-46C0-9EBE-22FB3F368771}" type="sibTrans" cxnId="{1FD2AA37-4EC1-43F4-BED9-781CC22672D9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00391F96-6804-41DD-8418-FADC62E1577F}">
      <dgm:prSet/>
      <dgm:spPr/>
      <dgm:t>
        <a:bodyPr lIns="108000" rIns="108000"/>
        <a:lstStyle/>
        <a:p>
          <a:pPr marL="252000" indent="-252000">
            <a:lnSpc>
              <a:spcPct val="100000"/>
            </a:lnSpc>
            <a:spcAft>
              <a:spcPts val="0"/>
            </a:spcAft>
            <a:buFont typeface="+mj-ea"/>
            <a:buAutoNum type="circleNumDbPlain"/>
          </a:pPr>
          <a:r>
            <a:rPr kumimoji="1"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对</a:t>
          </a:r>
          <a:r>
            <a:rPr kumimoji="1"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IR</a:t>
          </a:r>
          <a:r>
            <a:rPr kumimoji="1"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中的</a:t>
          </a:r>
          <a:r>
            <a:rPr kumimoji="1"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OP</a:t>
          </a:r>
          <a:r>
            <a:rPr kumimoji="1"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译码，以确定进行什么操作</a:t>
          </a:r>
          <a:endParaRPr kumimoji="1" lang="en-US" altLang="zh-CN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E5ACDED8-5A28-4694-837D-B169E2EE2759}" type="parTrans" cxnId="{43646317-ECA7-4F81-8EFC-49754B6EFB28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CF779E87-BE7C-4252-B078-04FA8FC755A5}" type="sibTrans" cxnId="{43646317-ECA7-4F81-8EFC-49754B6EFB28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D1685F8-543E-45DA-B08A-3DD462BAB6F4}">
      <dgm:prSet/>
      <dgm:spPr/>
      <dgm:t>
        <a:bodyPr/>
        <a:lstStyle/>
        <a:p>
          <a:r>
            <a:rPr kumimoji="1"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2. </a:t>
          </a:r>
          <a:r>
            <a:rPr kumimoji="1"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执行周期</a:t>
          </a:r>
          <a:endParaRPr kumimoji="1"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FB2FC6B8-F552-459E-9EBF-CF4077EA5F39}" type="parTrans" cxnId="{20807E33-8A34-4128-BAE2-F91AC2908338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C337480-E507-4FF1-8FAB-C0A15357759F}" type="sibTrans" cxnId="{20807E33-8A34-4128-BAE2-F91AC2908338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812BE56-0C55-4647-BE89-2CB5AD4BC497}">
      <dgm:prSet/>
      <dgm:spPr/>
      <dgm:t>
        <a:bodyPr lIns="108000" rIns="72000"/>
        <a:lstStyle/>
        <a:p>
          <a:pPr marL="180000" indent="-180000">
            <a:lnSpc>
              <a:spcPct val="100000"/>
            </a:lnSpc>
            <a:spcAft>
              <a:spcPts val="0"/>
            </a:spcAft>
          </a:pPr>
          <a:r>
            <a:rPr kumimoji="1"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将数据从</a:t>
          </a:r>
          <a:r>
            <a:rPr kumimoji="1"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R1</a:t>
          </a:r>
          <a:r>
            <a:rPr kumimoji="1"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传送到</a:t>
          </a:r>
          <a:r>
            <a:rPr kumimoji="1"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R0</a:t>
          </a:r>
        </a:p>
      </dgm:t>
    </dgm:pt>
    <dgm:pt modelId="{9ABDB74C-342C-4AD5-BF1F-88C720C98AA6}" type="parTrans" cxnId="{E849F6A9-57BE-49D6-8EC3-2C25C2E04ACF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46C37A1-BB30-4E10-B66C-47D49D3611F9}" type="sibTrans" cxnId="{E849F6A9-57BE-49D6-8EC3-2C25C2E04ACF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2BB18F7-1A4B-424A-AC84-9B75DD2952EB}">
      <dgm:prSet/>
      <dgm:spPr/>
      <dgm:t>
        <a:bodyPr lIns="108000" rIns="72000"/>
        <a:lstStyle/>
        <a:p>
          <a:pPr marL="180000" indent="-180000">
            <a:lnSpc>
              <a:spcPct val="100000"/>
            </a:lnSpc>
            <a:spcAft>
              <a:spcPts val="0"/>
            </a:spcAft>
          </a:pPr>
          <a:r>
            <a:rPr kumimoji="1"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由于操作简单，只需要一个</a:t>
          </a:r>
          <a:r>
            <a:rPr kumimoji="1"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CPU</a:t>
          </a:r>
          <a:r>
            <a:rPr kumimoji="1"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周期</a:t>
          </a:r>
        </a:p>
      </dgm:t>
    </dgm:pt>
    <dgm:pt modelId="{C326BDEF-3889-4070-9CA8-BCA2B5CA7F96}" type="parTrans" cxnId="{A689C407-48F8-409E-9584-8E3A901C589F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C50EB0F4-F6EE-48D1-BAF0-07402D4BC9BC}" type="sibTrans" cxnId="{A689C407-48F8-409E-9584-8E3A901C589F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CE82F5A-131A-4862-B312-C0EED8AB7CDB}" type="pres">
      <dgm:prSet presAssocID="{01DFFDD0-7B60-4C5A-A6F4-6593A50D8573}" presName="linear" presStyleCnt="0">
        <dgm:presLayoutVars>
          <dgm:dir/>
          <dgm:animLvl val="lvl"/>
          <dgm:resizeHandles val="exact"/>
        </dgm:presLayoutVars>
      </dgm:prSet>
      <dgm:spPr/>
    </dgm:pt>
    <dgm:pt modelId="{A7F5578B-514B-4273-B7D4-C01EFCA426AC}" type="pres">
      <dgm:prSet presAssocID="{DE3252F5-AB42-4474-8FA0-B0D601EEED2D}" presName="parentLin" presStyleCnt="0"/>
      <dgm:spPr/>
    </dgm:pt>
    <dgm:pt modelId="{74DB66E9-149B-4BC5-8E96-F3C58D920228}" type="pres">
      <dgm:prSet presAssocID="{DE3252F5-AB42-4474-8FA0-B0D601EEED2D}" presName="parentLeftMargin" presStyleLbl="node1" presStyleIdx="0" presStyleCnt="2"/>
      <dgm:spPr/>
    </dgm:pt>
    <dgm:pt modelId="{B3A04D29-69F2-49E8-896D-3A69BB7A7605}" type="pres">
      <dgm:prSet presAssocID="{DE3252F5-AB42-4474-8FA0-B0D601EEED2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65F5667-6C1F-42FF-A307-1D9BCAF873D8}" type="pres">
      <dgm:prSet presAssocID="{DE3252F5-AB42-4474-8FA0-B0D601EEED2D}" presName="negativeSpace" presStyleCnt="0"/>
      <dgm:spPr/>
    </dgm:pt>
    <dgm:pt modelId="{356E2F36-540B-4321-8197-497974F758A6}" type="pres">
      <dgm:prSet presAssocID="{DE3252F5-AB42-4474-8FA0-B0D601EEED2D}" presName="childText" presStyleLbl="conFgAcc1" presStyleIdx="0" presStyleCnt="2">
        <dgm:presLayoutVars>
          <dgm:bulletEnabled val="1"/>
        </dgm:presLayoutVars>
      </dgm:prSet>
      <dgm:spPr/>
    </dgm:pt>
    <dgm:pt modelId="{59DE6B22-D898-4BEF-9D2C-52E87CE850B1}" type="pres">
      <dgm:prSet presAssocID="{1B17E8B1-522C-44FE-978A-CE72DA1F3182}" presName="spaceBetweenRectangles" presStyleCnt="0"/>
      <dgm:spPr/>
    </dgm:pt>
    <dgm:pt modelId="{69A45F76-3D7E-45DE-AB3C-3D27C5CC5BA0}" type="pres">
      <dgm:prSet presAssocID="{AD1685F8-543E-45DA-B08A-3DD462BAB6F4}" presName="parentLin" presStyleCnt="0"/>
      <dgm:spPr/>
    </dgm:pt>
    <dgm:pt modelId="{2248AB3C-683C-46F9-91BD-5AAB42A3CDDD}" type="pres">
      <dgm:prSet presAssocID="{AD1685F8-543E-45DA-B08A-3DD462BAB6F4}" presName="parentLeftMargin" presStyleLbl="node1" presStyleIdx="0" presStyleCnt="2"/>
      <dgm:spPr/>
    </dgm:pt>
    <dgm:pt modelId="{E2EC944A-38CB-4299-80B1-0185E787F40B}" type="pres">
      <dgm:prSet presAssocID="{AD1685F8-543E-45DA-B08A-3DD462BAB6F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6C9EB65-E311-4C22-8DB1-F99F6B8F9EA2}" type="pres">
      <dgm:prSet presAssocID="{AD1685F8-543E-45DA-B08A-3DD462BAB6F4}" presName="negativeSpace" presStyleCnt="0"/>
      <dgm:spPr/>
    </dgm:pt>
    <dgm:pt modelId="{D99706FB-8B06-471A-BB46-0FC2E91AAAA5}" type="pres">
      <dgm:prSet presAssocID="{AD1685F8-543E-45DA-B08A-3DD462BAB6F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689C407-48F8-409E-9584-8E3A901C589F}" srcId="{AD1685F8-543E-45DA-B08A-3DD462BAB6F4}" destId="{52BB18F7-1A4B-424A-AC84-9B75DD2952EB}" srcOrd="1" destOrd="0" parTransId="{C326BDEF-3889-4070-9CA8-BCA2B5CA7F96}" sibTransId="{C50EB0F4-F6EE-48D1-BAF0-07402D4BC9BC}"/>
    <dgm:cxn modelId="{88843615-DDC3-47D4-9A21-BAE3F82F4B4C}" type="presOf" srcId="{DE3252F5-AB42-4474-8FA0-B0D601EEED2D}" destId="{74DB66E9-149B-4BC5-8E96-F3C58D920228}" srcOrd="0" destOrd="0" presId="urn:microsoft.com/office/officeart/2005/8/layout/list1"/>
    <dgm:cxn modelId="{43646317-ECA7-4F81-8EFC-49754B6EFB28}" srcId="{DE3252F5-AB42-4474-8FA0-B0D601EEED2D}" destId="{00391F96-6804-41DD-8418-FADC62E1577F}" srcOrd="2" destOrd="0" parTransId="{E5ACDED8-5A28-4694-837D-B169E2EE2759}" sibTransId="{CF779E87-BE7C-4252-B078-04FA8FC755A5}"/>
    <dgm:cxn modelId="{37BA8A19-A1E9-4B99-A04B-79F632BB8AFE}" type="presOf" srcId="{01DFFDD0-7B60-4C5A-A6F4-6593A50D8573}" destId="{9CE82F5A-131A-4862-B312-C0EED8AB7CDB}" srcOrd="0" destOrd="0" presId="urn:microsoft.com/office/officeart/2005/8/layout/list1"/>
    <dgm:cxn modelId="{B4AF9D21-9935-4487-B9D3-DF9BC0E3C034}" srcId="{DE3252F5-AB42-4474-8FA0-B0D601EEED2D}" destId="{AB62BC4A-DB5B-4ECF-A231-A368F4C4EA14}" srcOrd="0" destOrd="0" parTransId="{5F3FBF53-7DE0-4A7B-A53E-2A6608048930}" sibTransId="{446A7E42-5A94-473B-9599-62AB8E74D637}"/>
    <dgm:cxn modelId="{2BE69C31-D8A1-4503-B431-325047FAE1F8}" type="presOf" srcId="{DE3252F5-AB42-4474-8FA0-B0D601EEED2D}" destId="{B3A04D29-69F2-49E8-896D-3A69BB7A7605}" srcOrd="1" destOrd="0" presId="urn:microsoft.com/office/officeart/2005/8/layout/list1"/>
    <dgm:cxn modelId="{20807E33-8A34-4128-BAE2-F91AC2908338}" srcId="{01DFFDD0-7B60-4C5A-A6F4-6593A50D8573}" destId="{AD1685F8-543E-45DA-B08A-3DD462BAB6F4}" srcOrd="1" destOrd="0" parTransId="{FB2FC6B8-F552-459E-9EBF-CF4077EA5F39}" sibTransId="{7C337480-E507-4FF1-8FAB-C0A15357759F}"/>
    <dgm:cxn modelId="{1FD2AA37-4EC1-43F4-BED9-781CC22672D9}" srcId="{DE3252F5-AB42-4474-8FA0-B0D601EEED2D}" destId="{8A4B9DDE-CFD5-4881-95E4-FE82544F93DC}" srcOrd="1" destOrd="0" parTransId="{2C01854A-DD04-4C25-B448-C6BDE0D924C4}" sibTransId="{ED80AFD2-28D1-46C0-9EBE-22FB3F368771}"/>
    <dgm:cxn modelId="{38E1CD40-2096-48F6-A913-A4E45676D220}" type="presOf" srcId="{7812BE56-0C55-4647-BE89-2CB5AD4BC497}" destId="{D99706FB-8B06-471A-BB46-0FC2E91AAAA5}" srcOrd="0" destOrd="0" presId="urn:microsoft.com/office/officeart/2005/8/layout/list1"/>
    <dgm:cxn modelId="{A1299972-0FA2-4EC9-A21F-FC4AF9B1CA0E}" type="presOf" srcId="{AD1685F8-543E-45DA-B08A-3DD462BAB6F4}" destId="{E2EC944A-38CB-4299-80B1-0185E787F40B}" srcOrd="1" destOrd="0" presId="urn:microsoft.com/office/officeart/2005/8/layout/list1"/>
    <dgm:cxn modelId="{F6C11D53-BFA5-4842-8FEB-942201EABE74}" type="presOf" srcId="{AB62BC4A-DB5B-4ECF-A231-A368F4C4EA14}" destId="{356E2F36-540B-4321-8197-497974F758A6}" srcOrd="0" destOrd="0" presId="urn:microsoft.com/office/officeart/2005/8/layout/list1"/>
    <dgm:cxn modelId="{F163B27C-527B-414E-847A-443CB7267DFD}" type="presOf" srcId="{00391F96-6804-41DD-8418-FADC62E1577F}" destId="{356E2F36-540B-4321-8197-497974F758A6}" srcOrd="0" destOrd="2" presId="urn:microsoft.com/office/officeart/2005/8/layout/list1"/>
    <dgm:cxn modelId="{8EBB0D7F-1669-4AC5-949B-EB6A7A0BA960}" type="presOf" srcId="{52BB18F7-1A4B-424A-AC84-9B75DD2952EB}" destId="{D99706FB-8B06-471A-BB46-0FC2E91AAAA5}" srcOrd="0" destOrd="1" presId="urn:microsoft.com/office/officeart/2005/8/layout/list1"/>
    <dgm:cxn modelId="{E849F6A9-57BE-49D6-8EC3-2C25C2E04ACF}" srcId="{AD1685F8-543E-45DA-B08A-3DD462BAB6F4}" destId="{7812BE56-0C55-4647-BE89-2CB5AD4BC497}" srcOrd="0" destOrd="0" parTransId="{9ABDB74C-342C-4AD5-BF1F-88C720C98AA6}" sibTransId="{546C37A1-BB30-4E10-B66C-47D49D3611F9}"/>
    <dgm:cxn modelId="{273688C0-D293-49B1-9FFF-9892818F0300}" type="presOf" srcId="{AD1685F8-543E-45DA-B08A-3DD462BAB6F4}" destId="{2248AB3C-683C-46F9-91BD-5AAB42A3CDDD}" srcOrd="0" destOrd="0" presId="urn:microsoft.com/office/officeart/2005/8/layout/list1"/>
    <dgm:cxn modelId="{3ECEE8E4-57AD-495D-89AA-9D692072A202}" type="presOf" srcId="{8A4B9DDE-CFD5-4881-95E4-FE82544F93DC}" destId="{356E2F36-540B-4321-8197-497974F758A6}" srcOrd="0" destOrd="1" presId="urn:microsoft.com/office/officeart/2005/8/layout/list1"/>
    <dgm:cxn modelId="{F5D323F1-E7DD-4B0F-9F02-1FBAA1FB9BCB}" srcId="{01DFFDD0-7B60-4C5A-A6F4-6593A50D8573}" destId="{DE3252F5-AB42-4474-8FA0-B0D601EEED2D}" srcOrd="0" destOrd="0" parTransId="{E4845936-C3EC-4957-A658-16F35D24DFAE}" sibTransId="{1B17E8B1-522C-44FE-978A-CE72DA1F3182}"/>
    <dgm:cxn modelId="{18687EF0-04C0-4D8D-8121-7CE1ACF73D1C}" type="presParOf" srcId="{9CE82F5A-131A-4862-B312-C0EED8AB7CDB}" destId="{A7F5578B-514B-4273-B7D4-C01EFCA426AC}" srcOrd="0" destOrd="0" presId="urn:microsoft.com/office/officeart/2005/8/layout/list1"/>
    <dgm:cxn modelId="{DC3D98CA-E4E5-4C02-A357-1FC4244CA444}" type="presParOf" srcId="{A7F5578B-514B-4273-B7D4-C01EFCA426AC}" destId="{74DB66E9-149B-4BC5-8E96-F3C58D920228}" srcOrd="0" destOrd="0" presId="urn:microsoft.com/office/officeart/2005/8/layout/list1"/>
    <dgm:cxn modelId="{78864993-66AE-439D-9E1B-AB0FB8A84A50}" type="presParOf" srcId="{A7F5578B-514B-4273-B7D4-C01EFCA426AC}" destId="{B3A04D29-69F2-49E8-896D-3A69BB7A7605}" srcOrd="1" destOrd="0" presId="urn:microsoft.com/office/officeart/2005/8/layout/list1"/>
    <dgm:cxn modelId="{1DF41043-FF8C-429D-AA81-8F21D6CE928D}" type="presParOf" srcId="{9CE82F5A-131A-4862-B312-C0EED8AB7CDB}" destId="{965F5667-6C1F-42FF-A307-1D9BCAF873D8}" srcOrd="1" destOrd="0" presId="urn:microsoft.com/office/officeart/2005/8/layout/list1"/>
    <dgm:cxn modelId="{D7EF511A-8896-4D06-B8D5-65F3992B3B3E}" type="presParOf" srcId="{9CE82F5A-131A-4862-B312-C0EED8AB7CDB}" destId="{356E2F36-540B-4321-8197-497974F758A6}" srcOrd="2" destOrd="0" presId="urn:microsoft.com/office/officeart/2005/8/layout/list1"/>
    <dgm:cxn modelId="{F2345277-770D-4CCD-9DBF-14DC9B43CA9D}" type="presParOf" srcId="{9CE82F5A-131A-4862-B312-C0EED8AB7CDB}" destId="{59DE6B22-D898-4BEF-9D2C-52E87CE850B1}" srcOrd="3" destOrd="0" presId="urn:microsoft.com/office/officeart/2005/8/layout/list1"/>
    <dgm:cxn modelId="{DEE6FAAA-1366-49BD-97B6-F788F7EC1B0B}" type="presParOf" srcId="{9CE82F5A-131A-4862-B312-C0EED8AB7CDB}" destId="{69A45F76-3D7E-45DE-AB3C-3D27C5CC5BA0}" srcOrd="4" destOrd="0" presId="urn:microsoft.com/office/officeart/2005/8/layout/list1"/>
    <dgm:cxn modelId="{B84ECFB0-78AD-4930-876C-813CEE361820}" type="presParOf" srcId="{69A45F76-3D7E-45DE-AB3C-3D27C5CC5BA0}" destId="{2248AB3C-683C-46F9-91BD-5AAB42A3CDDD}" srcOrd="0" destOrd="0" presId="urn:microsoft.com/office/officeart/2005/8/layout/list1"/>
    <dgm:cxn modelId="{9C15EEE1-53FF-442B-88D9-A38FDF2A00B9}" type="presParOf" srcId="{69A45F76-3D7E-45DE-AB3C-3D27C5CC5BA0}" destId="{E2EC944A-38CB-4299-80B1-0185E787F40B}" srcOrd="1" destOrd="0" presId="urn:microsoft.com/office/officeart/2005/8/layout/list1"/>
    <dgm:cxn modelId="{62F03259-0E75-4CC8-95AE-9F7EEFD3DBF9}" type="presParOf" srcId="{9CE82F5A-131A-4862-B312-C0EED8AB7CDB}" destId="{36C9EB65-E311-4C22-8DB1-F99F6B8F9EA2}" srcOrd="5" destOrd="0" presId="urn:microsoft.com/office/officeart/2005/8/layout/list1"/>
    <dgm:cxn modelId="{DAFAB42F-1C99-4582-8309-F3752054E26E}" type="presParOf" srcId="{9CE82F5A-131A-4862-B312-C0EED8AB7CDB}" destId="{D99706FB-8B06-471A-BB46-0FC2E91AAAA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50FCE9-098A-4FBF-A7B4-209DDC2823EB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62988CF2-4386-4B2A-A7F2-447DFEC4E665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取指周期</a:t>
          </a:r>
        </a:p>
      </dgm:t>
    </dgm:pt>
    <dgm:pt modelId="{2A662EB1-E9F7-4591-BDF4-0541F6A8CC39}" type="parTrans" cxnId="{BEB1F6AB-7496-4AD8-B99E-F4244855D582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D55B6B7-CF44-4C04-97E9-8E336937EA3D}" type="sibTrans" cxnId="{BEB1F6AB-7496-4AD8-B99E-F4244855D582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D65BBAB-7169-42E1-87CC-C92B5851BD28}">
      <dgm:prSet phldrT="[文本]" custT="1"/>
      <dgm:spPr/>
      <dgm:t>
        <a:bodyPr lIns="180000" tIns="324000" rIns="108000" bIns="252000"/>
        <a:lstStyle/>
        <a:p>
          <a:pPr marL="0" lvl="1" indent="0" algn="l" defTabSz="755650">
            <a:lnSpc>
              <a:spcPct val="12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None/>
          </a:pPr>
          <a:r>
            <a:rPr lang="en-US" altLang="zh-CN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(</a:t>
          </a:r>
          <a:r>
            <a:rPr lang="zh-CN" altLang="en-US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程序运行前</a:t>
          </a:r>
          <a:r>
            <a:rPr lang="en-US" altLang="zh-CN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) </a:t>
          </a:r>
          <a:r>
            <a:rPr lang="zh-CN" altLang="en-US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第</a:t>
          </a:r>
          <a:r>
            <a:rPr lang="en-US" altLang="zh-CN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1</a:t>
          </a:r>
          <a:r>
            <a:rPr lang="zh-CN" altLang="en-US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条指令地址 </a:t>
          </a:r>
          <a:r>
            <a:rPr lang="en-US" altLang="zh-CN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</a:t>
          </a:r>
          <a:r>
            <a:rPr lang="zh-CN" altLang="en-US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 </a:t>
          </a:r>
          <a:r>
            <a:rPr lang="en-US" altLang="zh-CN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PC</a:t>
          </a:r>
          <a:endParaRPr lang="zh-CN" altLang="en-US" sz="1600" b="1" kern="1200" dirty="0">
            <a:solidFill>
              <a:srgbClr val="C00000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8538FB2C-E763-494D-84FC-114ED5A8E85C}" type="parTrans" cxnId="{98CA54CB-6411-4ECF-9219-AE26D8A18DAB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F0A41D0-8C17-46F6-8E78-11BA7744EB43}" type="sibTrans" cxnId="{98CA54CB-6411-4ECF-9219-AE26D8A18DAB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27B4ED1C-7D9A-4650-8C20-D2E9C7AA708A}">
      <dgm:prSet phldrT="[文本]" custT="1"/>
      <dgm:spPr/>
      <dgm:t>
        <a:bodyPr lIns="180000" tIns="324000" rIns="108000" bIns="252000"/>
        <a:lstStyle/>
        <a:p>
          <a:pPr marL="360000" lvl="1" indent="-360000" algn="l" defTabSz="800100">
            <a:lnSpc>
              <a:spcPct val="12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OC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输出</a:t>
          </a:r>
          <a:r>
            <a:rPr lang="en-US" altLang="zh-CN" sz="1600" b="1" kern="1200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PC</a:t>
          </a:r>
          <a:r>
            <a:rPr lang="en-US" altLang="zh-CN" sz="1600" b="1" kern="1200" baseline="-25000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out</a:t>
          </a:r>
          <a:r>
            <a:rPr lang="zh-CN" altLang="en-US" sz="1600" b="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，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 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PC 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 </a:t>
          </a:r>
          <a:r>
            <a:rPr lang="en-US" altLang="zh-CN" sz="1600" kern="1200" dirty="0" err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ICache</a:t>
          </a:r>
          <a:endParaRPr lang="zh-CN" altLang="en-US" sz="1600" b="1" kern="1200" dirty="0">
            <a:solidFill>
              <a:srgbClr val="00B050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8B142F88-8311-44B7-B913-2E49A8D7FFC7}" type="parTrans" cxnId="{782CFEF7-F784-49D9-B696-F230AF2339DC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CAFB2515-0A45-4D07-A364-8B4DD345D5C4}" type="sibTrans" cxnId="{782CFEF7-F784-49D9-B696-F230AF2339DC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C9831B3-FA30-423D-AB36-A8B0358FF5B8}">
      <dgm:prSet phldrT="[文本]" custT="1"/>
      <dgm:spPr/>
      <dgm:t>
        <a:bodyPr lIns="180000" tIns="324000" rIns="108000" bIns="252000"/>
        <a:lstStyle/>
        <a:p>
          <a:pPr marL="360000" lvl="1" indent="-360000" algn="l" defTabSz="800100">
            <a:lnSpc>
              <a:spcPct val="12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OC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输出</a:t>
          </a:r>
          <a:r>
            <a:rPr lang="en-US" altLang="zh-CN" sz="1600" b="1" kern="1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+1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， 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(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PC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) + 1 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 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PC</a:t>
          </a:r>
          <a:endParaRPr lang="zh-CN" altLang="en-US" sz="1600" b="1" kern="1200" dirty="0">
            <a:solidFill>
              <a:schemeClr val="accent2">
                <a:lumMod val="75000"/>
              </a:schemeClr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D9BA0F4D-4D12-4F8D-884A-2C0B90048D89}" type="parTrans" cxnId="{0980E3B0-0D6B-45C4-A441-E62F9AF4F26C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DE128B92-E713-43C2-8C75-93203F0DD9B7}" type="sibTrans" cxnId="{0980E3B0-0D6B-45C4-A441-E62F9AF4F26C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02307FDF-16CE-45D6-B9CC-C0C70C159E7F}">
      <dgm:prSet phldrT="[文本]" custT="1"/>
      <dgm:spPr/>
      <dgm:t>
        <a:bodyPr lIns="180000" tIns="324000" rIns="108000" bIns="252000"/>
        <a:lstStyle/>
        <a:p>
          <a:pPr marL="360000" lvl="1" indent="-360000" algn="l" defTabSz="800100">
            <a:lnSpc>
              <a:spcPct val="12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en-US" altLang="zh-CN" sz="1600" b="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OC</a:t>
          </a:r>
          <a:r>
            <a:rPr lang="zh-CN" altLang="en-US" sz="1600" b="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输出</a:t>
          </a:r>
          <a:r>
            <a:rPr lang="en-US" altLang="zh-CN" sz="1600" b="1" kern="1200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IR</a:t>
          </a:r>
          <a:r>
            <a:rPr lang="en-US" altLang="zh-CN" sz="1600" b="1" kern="1200" baseline="-25000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in</a:t>
          </a:r>
          <a:r>
            <a:rPr lang="zh-CN" altLang="en-US" sz="1600" b="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，</a:t>
          </a:r>
          <a:r>
            <a:rPr lang="en-US" altLang="zh-CN" sz="1600" b="1" kern="1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IBUS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 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 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IR</a:t>
          </a:r>
          <a:endParaRPr lang="zh-CN" altLang="en-US" sz="1600" b="1" kern="1200" baseline="-25000" dirty="0">
            <a:solidFill>
              <a:srgbClr val="00B050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F8A2D5CD-130F-4163-A7F0-0C518B76C2E8}" type="parTrans" cxnId="{F8999B8B-0065-4DE4-8C33-00BC75FC3135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4800A7C4-CA78-4E74-BBC0-8A52234655DF}" type="sibTrans" cxnId="{F8999B8B-0065-4DE4-8C33-00BC75FC3135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D5D0A93E-888F-41BE-AADB-936B2CE3251E}">
      <dgm:prSet phldrT="[文本]" custT="1"/>
      <dgm:spPr/>
      <dgm:t>
        <a:bodyPr lIns="180000" tIns="324000" rIns="108000" bIns="252000"/>
        <a:lstStyle/>
        <a:p>
          <a:pPr marL="360000" marR="0" lvl="1" indent="-360000" algn="l" defTabSz="800100" eaLnBrk="1" fontAlgn="auto" latinLnBrk="0" hangingPunct="1">
            <a:lnSpc>
              <a:spcPct val="120000"/>
            </a:lnSpc>
            <a:spcBef>
              <a:spcPct val="0"/>
            </a:spcBef>
            <a:spcAft>
              <a:spcPts val="0"/>
            </a:spcAft>
            <a:buClrTx/>
            <a:buSzTx/>
            <a:buFont typeface=""/>
            <a:buAutoNum type="circleNumDbPlain"/>
            <a:tabLst/>
            <a:defRPr/>
          </a:pP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OC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输出</a:t>
          </a:r>
          <a:r>
            <a:rPr lang="en-US" altLang="zh-CN" sz="1600" b="1" kern="1200" dirty="0" err="1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ICache</a:t>
          </a:r>
          <a:r>
            <a:rPr lang="zh-CN" altLang="en-US" sz="1600" b="1" kern="1200" baseline="-25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读</a:t>
          </a:r>
          <a:r>
            <a:rPr lang="zh-CN" altLang="en-US" sz="1600" b="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，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 </a:t>
          </a:r>
          <a:r>
            <a:rPr lang="en-US" altLang="zh-CN" sz="1600" b="1" kern="1200" dirty="0" err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ICache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(101) 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 </a:t>
          </a:r>
          <a:r>
            <a:rPr lang="en-US" altLang="zh-CN" sz="1600" b="1" kern="1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IBUS</a:t>
          </a:r>
          <a:endParaRPr lang="zh-CN" altLang="en-US" sz="1600" b="1" kern="1200" dirty="0">
            <a:solidFill>
              <a:schemeClr val="accent4">
                <a:lumMod val="75000"/>
              </a:schemeClr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489B5826-B513-47CF-8601-B2A5C0E501CF}" type="parTrans" cxnId="{FC65B464-A55C-40AB-95FD-857D41599248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2F78C6A8-0FED-4935-9325-AB720EA072E3}" type="sibTrans" cxnId="{FC65B464-A55C-40AB-95FD-857D41599248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4BFC7EA-BD4A-48F8-AA7E-F9F4B1F6A4E2}">
      <dgm:prSet phldrT="[文本]" custT="1"/>
      <dgm:spPr/>
      <dgm:t>
        <a:bodyPr lIns="180000" tIns="324000" rIns="108000" bIns="252000"/>
        <a:lstStyle/>
        <a:p>
          <a:pPr marL="360000" lvl="1" indent="-360000" algn="l" defTabSz="800100">
            <a:lnSpc>
              <a:spcPct val="12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IP(OP)</a:t>
          </a:r>
          <a:r>
            <a:rPr lang="zh-CN" altLang="en-US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译码，</a:t>
          </a:r>
          <a:r>
            <a:rPr lang="zh-CN" altLang="en-US" sz="1600" b="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识别指令功能</a:t>
          </a:r>
        </a:p>
      </dgm:t>
    </dgm:pt>
    <dgm:pt modelId="{4AF58EB2-C13A-4E1B-BF0B-787CDB15ECA9}" type="parTrans" cxnId="{7C82DB23-9323-45D9-B652-2E57932FF054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CD364160-CE23-40EE-AFDE-4F1A071083E5}" type="sibTrans" cxnId="{7C82DB23-9323-45D9-B652-2E57932FF054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F7D8A02D-F4A8-4238-BDB9-8B7C944C1AA4}">
      <dgm:prSet phldrT="[文本]" custT="1"/>
      <dgm:spPr/>
      <dgm:t>
        <a:bodyPr lIns="180000" tIns="324000" rIns="108000" bIns="252000"/>
        <a:lstStyle/>
        <a:p>
          <a:pPr marL="360000" lvl="1" indent="-360000" algn="l" defTabSz="800100">
            <a:lnSpc>
              <a:spcPct val="120000"/>
            </a:lnSpc>
            <a:spcBef>
              <a:spcPct val="0"/>
            </a:spcBef>
            <a:spcAft>
              <a:spcPts val="0"/>
            </a:spcAft>
            <a:buFont typeface="+mj-ea"/>
            <a:buNone/>
          </a:pPr>
          <a:r>
            <a:rPr lang="zh-CN" altLang="en-US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至此，取指结束</a:t>
          </a:r>
          <a:endParaRPr lang="zh-CN" altLang="en-US" sz="1600" b="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0E8026A-3328-4A01-A373-E34547E235E4}" type="parTrans" cxnId="{56E3345C-F202-43D0-9D7C-27FC551A6CDB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3FDE510-A8DD-4159-BD4B-548BC2D24A75}" type="sibTrans" cxnId="{56E3345C-F202-43D0-9D7C-27FC551A6CDB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CADE5FD-15A9-444D-8D17-FFC4A8946B1F}" type="pres">
      <dgm:prSet presAssocID="{E850FCE9-098A-4FBF-A7B4-209DDC2823EB}" presName="linear" presStyleCnt="0">
        <dgm:presLayoutVars>
          <dgm:dir/>
          <dgm:animLvl val="lvl"/>
          <dgm:resizeHandles val="exact"/>
        </dgm:presLayoutVars>
      </dgm:prSet>
      <dgm:spPr/>
    </dgm:pt>
    <dgm:pt modelId="{515DEF0E-BD55-4E2B-8491-DA59737245CC}" type="pres">
      <dgm:prSet presAssocID="{62988CF2-4386-4B2A-A7F2-447DFEC4E665}" presName="parentLin" presStyleCnt="0"/>
      <dgm:spPr/>
    </dgm:pt>
    <dgm:pt modelId="{9A914929-1C05-46B8-9C09-ED243764D609}" type="pres">
      <dgm:prSet presAssocID="{62988CF2-4386-4B2A-A7F2-447DFEC4E665}" presName="parentLeftMargin" presStyleLbl="node1" presStyleIdx="0" presStyleCnt="1"/>
      <dgm:spPr/>
    </dgm:pt>
    <dgm:pt modelId="{49F7D393-E7DF-43B6-A369-9BB28CD4760A}" type="pres">
      <dgm:prSet presAssocID="{62988CF2-4386-4B2A-A7F2-447DFEC4E66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9A3B1F7-25D9-43AE-BE60-FD8C4FF548D2}" type="pres">
      <dgm:prSet presAssocID="{62988CF2-4386-4B2A-A7F2-447DFEC4E665}" presName="negativeSpace" presStyleCnt="0"/>
      <dgm:spPr/>
    </dgm:pt>
    <dgm:pt modelId="{7B8A7E15-363E-4D89-8D90-C85250934258}" type="pres">
      <dgm:prSet presAssocID="{62988CF2-4386-4B2A-A7F2-447DFEC4E66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7C82DB23-9323-45D9-B652-2E57932FF054}" srcId="{62988CF2-4386-4B2A-A7F2-447DFEC4E665}" destId="{54BFC7EA-BD4A-48F8-AA7E-F9F4B1F6A4E2}" srcOrd="5" destOrd="0" parTransId="{4AF58EB2-C13A-4E1B-BF0B-787CDB15ECA9}" sibTransId="{CD364160-CE23-40EE-AFDE-4F1A071083E5}"/>
    <dgm:cxn modelId="{4C059932-A74B-441D-97AB-7C9FFAFFAC2C}" type="presOf" srcId="{E850FCE9-098A-4FBF-A7B4-209DDC2823EB}" destId="{5CADE5FD-15A9-444D-8D17-FFC4A8946B1F}" srcOrd="0" destOrd="0" presId="urn:microsoft.com/office/officeart/2005/8/layout/list1"/>
    <dgm:cxn modelId="{56E3345C-F202-43D0-9D7C-27FC551A6CDB}" srcId="{62988CF2-4386-4B2A-A7F2-447DFEC4E665}" destId="{F7D8A02D-F4A8-4238-BDB9-8B7C944C1AA4}" srcOrd="6" destOrd="0" parTransId="{90E8026A-3328-4A01-A373-E34547E235E4}" sibTransId="{B3FDE510-A8DD-4159-BD4B-548BC2D24A75}"/>
    <dgm:cxn modelId="{FC65B464-A55C-40AB-95FD-857D41599248}" srcId="{62988CF2-4386-4B2A-A7F2-447DFEC4E665}" destId="{D5D0A93E-888F-41BE-AADB-936B2CE3251E}" srcOrd="2" destOrd="0" parTransId="{489B5826-B513-47CF-8601-B2A5C0E501CF}" sibTransId="{2F78C6A8-0FED-4935-9325-AB720EA072E3}"/>
    <dgm:cxn modelId="{634F2C45-C909-40B1-9FB2-D346D0765B84}" type="presOf" srcId="{62988CF2-4386-4B2A-A7F2-447DFEC4E665}" destId="{9A914929-1C05-46B8-9C09-ED243764D609}" srcOrd="0" destOrd="0" presId="urn:microsoft.com/office/officeart/2005/8/layout/list1"/>
    <dgm:cxn modelId="{EC15E146-2860-40BF-A72B-4ED21F15C06D}" type="presOf" srcId="{5C9831B3-FA30-423D-AB36-A8B0358FF5B8}" destId="{7B8A7E15-363E-4D89-8D90-C85250934258}" srcOrd="0" destOrd="4" presId="urn:microsoft.com/office/officeart/2005/8/layout/list1"/>
    <dgm:cxn modelId="{F95E3A4C-5889-4B60-B50E-86AFB6F3E155}" type="presOf" srcId="{F7D8A02D-F4A8-4238-BDB9-8B7C944C1AA4}" destId="{7B8A7E15-363E-4D89-8D90-C85250934258}" srcOrd="0" destOrd="6" presId="urn:microsoft.com/office/officeart/2005/8/layout/list1"/>
    <dgm:cxn modelId="{91D7926C-9C82-4704-9529-9580360FD848}" type="presOf" srcId="{5D65BBAB-7169-42E1-87CC-C92B5851BD28}" destId="{7B8A7E15-363E-4D89-8D90-C85250934258}" srcOrd="0" destOrd="0" presId="urn:microsoft.com/office/officeart/2005/8/layout/list1"/>
    <dgm:cxn modelId="{3D74B06C-6576-42AE-AB51-0E50C9037A32}" type="presOf" srcId="{02307FDF-16CE-45D6-B9CC-C0C70C159E7F}" destId="{7B8A7E15-363E-4D89-8D90-C85250934258}" srcOrd="0" destOrd="3" presId="urn:microsoft.com/office/officeart/2005/8/layout/list1"/>
    <dgm:cxn modelId="{F8999B8B-0065-4DE4-8C33-00BC75FC3135}" srcId="{62988CF2-4386-4B2A-A7F2-447DFEC4E665}" destId="{02307FDF-16CE-45D6-B9CC-C0C70C159E7F}" srcOrd="3" destOrd="0" parTransId="{F8A2D5CD-130F-4163-A7F0-0C518B76C2E8}" sibTransId="{4800A7C4-CA78-4E74-BBC0-8A52234655DF}"/>
    <dgm:cxn modelId="{91C14C95-A70B-40E5-8DEB-280E4426DA5E}" type="presOf" srcId="{54BFC7EA-BD4A-48F8-AA7E-F9F4B1F6A4E2}" destId="{7B8A7E15-363E-4D89-8D90-C85250934258}" srcOrd="0" destOrd="5" presId="urn:microsoft.com/office/officeart/2005/8/layout/list1"/>
    <dgm:cxn modelId="{BEB1F6AB-7496-4AD8-B99E-F4244855D582}" srcId="{E850FCE9-098A-4FBF-A7B4-209DDC2823EB}" destId="{62988CF2-4386-4B2A-A7F2-447DFEC4E665}" srcOrd="0" destOrd="0" parTransId="{2A662EB1-E9F7-4591-BDF4-0541F6A8CC39}" sibTransId="{1D55B6B7-CF44-4C04-97E9-8E336937EA3D}"/>
    <dgm:cxn modelId="{0980E3B0-0D6B-45C4-A441-E62F9AF4F26C}" srcId="{62988CF2-4386-4B2A-A7F2-447DFEC4E665}" destId="{5C9831B3-FA30-423D-AB36-A8B0358FF5B8}" srcOrd="4" destOrd="0" parTransId="{D9BA0F4D-4D12-4F8D-884A-2C0B90048D89}" sibTransId="{DE128B92-E713-43C2-8C75-93203F0DD9B7}"/>
    <dgm:cxn modelId="{AF3417C0-A56E-4799-80D9-06B67A3356BB}" type="presOf" srcId="{27B4ED1C-7D9A-4650-8C20-D2E9C7AA708A}" destId="{7B8A7E15-363E-4D89-8D90-C85250934258}" srcOrd="0" destOrd="1" presId="urn:microsoft.com/office/officeart/2005/8/layout/list1"/>
    <dgm:cxn modelId="{98CA54CB-6411-4ECF-9219-AE26D8A18DAB}" srcId="{62988CF2-4386-4B2A-A7F2-447DFEC4E665}" destId="{5D65BBAB-7169-42E1-87CC-C92B5851BD28}" srcOrd="0" destOrd="0" parTransId="{8538FB2C-E763-494D-84FC-114ED5A8E85C}" sibTransId="{1F0A41D0-8C17-46F6-8E78-11BA7744EB43}"/>
    <dgm:cxn modelId="{9BC1CDD2-7966-4DA2-A500-01BE48526A9E}" type="presOf" srcId="{62988CF2-4386-4B2A-A7F2-447DFEC4E665}" destId="{49F7D393-E7DF-43B6-A369-9BB28CD4760A}" srcOrd="1" destOrd="0" presId="urn:microsoft.com/office/officeart/2005/8/layout/list1"/>
    <dgm:cxn modelId="{13635FE9-D190-4CE8-B7E7-274F8C9B11DE}" type="presOf" srcId="{D5D0A93E-888F-41BE-AADB-936B2CE3251E}" destId="{7B8A7E15-363E-4D89-8D90-C85250934258}" srcOrd="0" destOrd="2" presId="urn:microsoft.com/office/officeart/2005/8/layout/list1"/>
    <dgm:cxn modelId="{782CFEF7-F784-49D9-B696-F230AF2339DC}" srcId="{62988CF2-4386-4B2A-A7F2-447DFEC4E665}" destId="{27B4ED1C-7D9A-4650-8C20-D2E9C7AA708A}" srcOrd="1" destOrd="0" parTransId="{8B142F88-8311-44B7-B913-2E49A8D7FFC7}" sibTransId="{CAFB2515-0A45-4D07-A364-8B4DD345D5C4}"/>
    <dgm:cxn modelId="{08B8DAFA-62AA-467A-B2BA-46C83593742A}" type="presParOf" srcId="{5CADE5FD-15A9-444D-8D17-FFC4A8946B1F}" destId="{515DEF0E-BD55-4E2B-8491-DA59737245CC}" srcOrd="0" destOrd="0" presId="urn:microsoft.com/office/officeart/2005/8/layout/list1"/>
    <dgm:cxn modelId="{8BE21631-AD07-4411-899B-08D9C754B5FE}" type="presParOf" srcId="{515DEF0E-BD55-4E2B-8491-DA59737245CC}" destId="{9A914929-1C05-46B8-9C09-ED243764D609}" srcOrd="0" destOrd="0" presId="urn:microsoft.com/office/officeart/2005/8/layout/list1"/>
    <dgm:cxn modelId="{5AC48FF5-11CA-4C4C-A2DE-EAEB04E07CAE}" type="presParOf" srcId="{515DEF0E-BD55-4E2B-8491-DA59737245CC}" destId="{49F7D393-E7DF-43B6-A369-9BB28CD4760A}" srcOrd="1" destOrd="0" presId="urn:microsoft.com/office/officeart/2005/8/layout/list1"/>
    <dgm:cxn modelId="{0ABCD879-2B3B-4522-80B1-E6F133AE46F0}" type="presParOf" srcId="{5CADE5FD-15A9-444D-8D17-FFC4A8946B1F}" destId="{E9A3B1F7-25D9-43AE-BE60-FD8C4FF548D2}" srcOrd="1" destOrd="0" presId="urn:microsoft.com/office/officeart/2005/8/layout/list1"/>
    <dgm:cxn modelId="{04FBE48F-0846-4605-89D0-570C0D43BAE2}" type="presParOf" srcId="{5CADE5FD-15A9-444D-8D17-FFC4A8946B1F}" destId="{7B8A7E15-363E-4D89-8D90-C8525093425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850FCE9-098A-4FBF-A7B4-209DDC2823EB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62988CF2-4386-4B2A-A7F2-447DFEC4E665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取指周期</a:t>
          </a:r>
        </a:p>
      </dgm:t>
    </dgm:pt>
    <dgm:pt modelId="{2A662EB1-E9F7-4591-BDF4-0541F6A8CC39}" type="parTrans" cxnId="{BEB1F6AB-7496-4AD8-B99E-F4244855D582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D55B6B7-CF44-4C04-97E9-8E336937EA3D}" type="sibTrans" cxnId="{BEB1F6AB-7496-4AD8-B99E-F4244855D582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D65BBAB-7169-42E1-87CC-C92B5851BD28}">
      <dgm:prSet phldrT="[文本]" custT="1"/>
      <dgm:spPr/>
      <dgm:t>
        <a:bodyPr lIns="180000" tIns="324000" rIns="108000" bIns="252000"/>
        <a:lstStyle/>
        <a:p>
          <a:pPr marL="0" lvl="1" indent="0" algn="l" defTabSz="755650">
            <a:lnSpc>
              <a:spcPct val="12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None/>
          </a:pPr>
          <a:r>
            <a:rPr lang="en-US" altLang="zh-CN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(</a:t>
          </a:r>
          <a:r>
            <a:rPr lang="zh-CN" altLang="en-US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程序运行前</a:t>
          </a:r>
          <a:r>
            <a:rPr lang="en-US" altLang="zh-CN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) </a:t>
          </a:r>
          <a:r>
            <a:rPr lang="zh-CN" altLang="en-US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第</a:t>
          </a:r>
          <a:r>
            <a:rPr lang="en-US" altLang="zh-CN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1</a:t>
          </a:r>
          <a:r>
            <a:rPr lang="zh-CN" altLang="en-US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条指令地址 </a:t>
          </a:r>
          <a:r>
            <a:rPr lang="en-US" altLang="zh-CN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</a:t>
          </a:r>
          <a:r>
            <a:rPr lang="zh-CN" altLang="en-US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 </a:t>
          </a:r>
          <a:r>
            <a:rPr lang="en-US" altLang="zh-CN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PC</a:t>
          </a:r>
          <a:endParaRPr lang="zh-CN" altLang="en-US" sz="1600" b="1" kern="1200" dirty="0">
            <a:solidFill>
              <a:srgbClr val="C00000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8538FB2C-E763-494D-84FC-114ED5A8E85C}" type="parTrans" cxnId="{98CA54CB-6411-4ECF-9219-AE26D8A18DAB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F0A41D0-8C17-46F6-8E78-11BA7744EB43}" type="sibTrans" cxnId="{98CA54CB-6411-4ECF-9219-AE26D8A18DAB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27B4ED1C-7D9A-4650-8C20-D2E9C7AA708A}">
      <dgm:prSet phldrT="[文本]" custT="1"/>
      <dgm:spPr/>
      <dgm:t>
        <a:bodyPr lIns="180000" tIns="324000" rIns="108000" bIns="252000"/>
        <a:lstStyle/>
        <a:p>
          <a:pPr marL="360000" lvl="1" indent="-360000" algn="l" defTabSz="800100">
            <a:lnSpc>
              <a:spcPct val="12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OC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输出</a:t>
          </a:r>
          <a:r>
            <a:rPr lang="en-US" altLang="zh-CN" sz="1600" b="1" kern="1200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PC</a:t>
          </a:r>
          <a:r>
            <a:rPr lang="en-US" altLang="zh-CN" sz="1600" b="1" kern="1200" baseline="-25000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out</a:t>
          </a:r>
          <a:r>
            <a:rPr lang="zh-CN" altLang="en-US" sz="1600" b="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，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 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PC 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 </a:t>
          </a:r>
          <a:r>
            <a:rPr lang="en-US" altLang="zh-CN" sz="1600" kern="1200" dirty="0" err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ICache</a:t>
          </a:r>
          <a:endParaRPr lang="zh-CN" altLang="en-US" sz="1600" b="1" kern="1200" dirty="0">
            <a:solidFill>
              <a:srgbClr val="00B050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8B142F88-8311-44B7-B913-2E49A8D7FFC7}" type="parTrans" cxnId="{782CFEF7-F784-49D9-B696-F230AF2339DC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CAFB2515-0A45-4D07-A364-8B4DD345D5C4}" type="sibTrans" cxnId="{782CFEF7-F784-49D9-B696-F230AF2339DC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C9831B3-FA30-423D-AB36-A8B0358FF5B8}">
      <dgm:prSet phldrT="[文本]" custT="1"/>
      <dgm:spPr/>
      <dgm:t>
        <a:bodyPr lIns="180000" tIns="324000" rIns="108000" bIns="252000"/>
        <a:lstStyle/>
        <a:p>
          <a:pPr marL="360000" lvl="1" indent="-360000" algn="l" defTabSz="800100">
            <a:lnSpc>
              <a:spcPct val="12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OC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输出</a:t>
          </a:r>
          <a:r>
            <a:rPr lang="en-US" altLang="zh-CN" sz="1600" b="1" kern="1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+1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， 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(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PC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) + 1 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 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PC</a:t>
          </a:r>
          <a:endParaRPr lang="zh-CN" altLang="en-US" sz="1600" b="1" kern="1200" dirty="0">
            <a:solidFill>
              <a:schemeClr val="accent2">
                <a:lumMod val="75000"/>
              </a:schemeClr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D9BA0F4D-4D12-4F8D-884A-2C0B90048D89}" type="parTrans" cxnId="{0980E3B0-0D6B-45C4-A441-E62F9AF4F26C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DE128B92-E713-43C2-8C75-93203F0DD9B7}" type="sibTrans" cxnId="{0980E3B0-0D6B-45C4-A441-E62F9AF4F26C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02307FDF-16CE-45D6-B9CC-C0C70C159E7F}">
      <dgm:prSet phldrT="[文本]" custT="1"/>
      <dgm:spPr/>
      <dgm:t>
        <a:bodyPr lIns="180000" tIns="324000" rIns="108000" bIns="252000"/>
        <a:lstStyle/>
        <a:p>
          <a:pPr marL="360000" lvl="1" indent="-360000" algn="l" defTabSz="800100">
            <a:lnSpc>
              <a:spcPct val="12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en-US" altLang="zh-CN" sz="1600" b="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OC</a:t>
          </a:r>
          <a:r>
            <a:rPr lang="zh-CN" altLang="en-US" sz="1600" b="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输出</a:t>
          </a:r>
          <a:r>
            <a:rPr lang="en-US" altLang="zh-CN" sz="1600" b="1" kern="1200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IR</a:t>
          </a:r>
          <a:r>
            <a:rPr lang="en-US" altLang="zh-CN" sz="1600" b="1" kern="1200" baseline="-25000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in</a:t>
          </a:r>
          <a:r>
            <a:rPr lang="zh-CN" altLang="en-US" sz="1600" b="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，</a:t>
          </a:r>
          <a:r>
            <a:rPr lang="en-US" altLang="zh-CN" sz="1600" b="1" kern="1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IBUS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 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 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IR</a:t>
          </a:r>
          <a:endParaRPr lang="zh-CN" altLang="en-US" sz="1600" b="1" kern="1200" baseline="-25000" dirty="0">
            <a:solidFill>
              <a:srgbClr val="00B050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F8A2D5CD-130F-4163-A7F0-0C518B76C2E8}" type="parTrans" cxnId="{F8999B8B-0065-4DE4-8C33-00BC75FC3135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4800A7C4-CA78-4E74-BBC0-8A52234655DF}" type="sibTrans" cxnId="{F8999B8B-0065-4DE4-8C33-00BC75FC3135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D5D0A93E-888F-41BE-AADB-936B2CE3251E}">
      <dgm:prSet phldrT="[文本]" custT="1"/>
      <dgm:spPr/>
      <dgm:t>
        <a:bodyPr lIns="180000" tIns="324000" rIns="108000" bIns="252000"/>
        <a:lstStyle/>
        <a:p>
          <a:pPr marL="360000" marR="0" lvl="1" indent="-360000" algn="l" defTabSz="800100" eaLnBrk="1" fontAlgn="auto" latinLnBrk="0" hangingPunct="1">
            <a:lnSpc>
              <a:spcPct val="120000"/>
            </a:lnSpc>
            <a:spcBef>
              <a:spcPct val="0"/>
            </a:spcBef>
            <a:spcAft>
              <a:spcPts val="0"/>
            </a:spcAft>
            <a:buClrTx/>
            <a:buSzTx/>
            <a:buFont typeface=""/>
            <a:buAutoNum type="circleNumDbPlain"/>
            <a:tabLst/>
            <a:defRPr/>
          </a:pP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OC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输出</a:t>
          </a:r>
          <a:r>
            <a:rPr lang="en-US" altLang="zh-CN" sz="1600" b="1" kern="1200" dirty="0" err="1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ICache</a:t>
          </a:r>
          <a:r>
            <a:rPr lang="zh-CN" altLang="en-US" sz="1600" b="1" kern="1200" baseline="-25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读</a:t>
          </a:r>
          <a:r>
            <a:rPr lang="zh-CN" altLang="en-US" sz="1600" b="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，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 </a:t>
          </a:r>
          <a:r>
            <a:rPr lang="en-US" altLang="zh-CN" sz="1600" b="1" kern="1200" dirty="0" err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ICache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(101) 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 </a:t>
          </a:r>
          <a:r>
            <a:rPr lang="en-US" altLang="zh-CN" sz="1600" b="1" kern="1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IBUS</a:t>
          </a:r>
          <a:endParaRPr lang="zh-CN" altLang="en-US" sz="1600" b="1" kern="1200" dirty="0">
            <a:solidFill>
              <a:schemeClr val="accent4">
                <a:lumMod val="75000"/>
              </a:schemeClr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489B5826-B513-47CF-8601-B2A5C0E501CF}" type="parTrans" cxnId="{FC65B464-A55C-40AB-95FD-857D41599248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2F78C6A8-0FED-4935-9325-AB720EA072E3}" type="sibTrans" cxnId="{FC65B464-A55C-40AB-95FD-857D41599248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4BFC7EA-BD4A-48F8-AA7E-F9F4B1F6A4E2}">
      <dgm:prSet phldrT="[文本]" custT="1"/>
      <dgm:spPr/>
      <dgm:t>
        <a:bodyPr lIns="180000" tIns="324000" rIns="108000" bIns="252000"/>
        <a:lstStyle/>
        <a:p>
          <a:pPr marL="360000" lvl="1" indent="-360000" algn="l" defTabSz="800100">
            <a:lnSpc>
              <a:spcPct val="12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IP(OP)</a:t>
          </a:r>
          <a:r>
            <a:rPr lang="zh-CN" altLang="en-US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译码，</a:t>
          </a:r>
          <a:r>
            <a:rPr lang="zh-CN" altLang="en-US" sz="1600" b="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识别指令功能</a:t>
          </a:r>
        </a:p>
      </dgm:t>
    </dgm:pt>
    <dgm:pt modelId="{4AF58EB2-C13A-4E1B-BF0B-787CDB15ECA9}" type="parTrans" cxnId="{7C82DB23-9323-45D9-B652-2E57932FF054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CD364160-CE23-40EE-AFDE-4F1A071083E5}" type="sibTrans" cxnId="{7C82DB23-9323-45D9-B652-2E57932FF054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F7D8A02D-F4A8-4238-BDB9-8B7C944C1AA4}">
      <dgm:prSet phldrT="[文本]" custT="1"/>
      <dgm:spPr/>
      <dgm:t>
        <a:bodyPr lIns="180000" tIns="324000" rIns="108000" bIns="252000"/>
        <a:lstStyle/>
        <a:p>
          <a:pPr marL="360000" lvl="1" indent="-360000" algn="l" defTabSz="800100">
            <a:lnSpc>
              <a:spcPct val="120000"/>
            </a:lnSpc>
            <a:spcBef>
              <a:spcPct val="0"/>
            </a:spcBef>
            <a:spcAft>
              <a:spcPts val="0"/>
            </a:spcAft>
            <a:buFont typeface="+mj-ea"/>
            <a:buNone/>
          </a:pPr>
          <a:r>
            <a:rPr lang="zh-CN" altLang="en-US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至此，取指结束</a:t>
          </a:r>
          <a:endParaRPr lang="zh-CN" altLang="en-US" sz="1600" b="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0E8026A-3328-4A01-A373-E34547E235E4}" type="parTrans" cxnId="{56E3345C-F202-43D0-9D7C-27FC551A6CDB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3FDE510-A8DD-4159-BD4B-548BC2D24A75}" type="sibTrans" cxnId="{56E3345C-F202-43D0-9D7C-27FC551A6CDB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CADE5FD-15A9-444D-8D17-FFC4A8946B1F}" type="pres">
      <dgm:prSet presAssocID="{E850FCE9-098A-4FBF-A7B4-209DDC2823EB}" presName="linear" presStyleCnt="0">
        <dgm:presLayoutVars>
          <dgm:dir/>
          <dgm:animLvl val="lvl"/>
          <dgm:resizeHandles val="exact"/>
        </dgm:presLayoutVars>
      </dgm:prSet>
      <dgm:spPr/>
    </dgm:pt>
    <dgm:pt modelId="{515DEF0E-BD55-4E2B-8491-DA59737245CC}" type="pres">
      <dgm:prSet presAssocID="{62988CF2-4386-4B2A-A7F2-447DFEC4E665}" presName="parentLin" presStyleCnt="0"/>
      <dgm:spPr/>
    </dgm:pt>
    <dgm:pt modelId="{9A914929-1C05-46B8-9C09-ED243764D609}" type="pres">
      <dgm:prSet presAssocID="{62988CF2-4386-4B2A-A7F2-447DFEC4E665}" presName="parentLeftMargin" presStyleLbl="node1" presStyleIdx="0" presStyleCnt="1"/>
      <dgm:spPr/>
    </dgm:pt>
    <dgm:pt modelId="{49F7D393-E7DF-43B6-A369-9BB28CD4760A}" type="pres">
      <dgm:prSet presAssocID="{62988CF2-4386-4B2A-A7F2-447DFEC4E66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9A3B1F7-25D9-43AE-BE60-FD8C4FF548D2}" type="pres">
      <dgm:prSet presAssocID="{62988CF2-4386-4B2A-A7F2-447DFEC4E665}" presName="negativeSpace" presStyleCnt="0"/>
      <dgm:spPr/>
    </dgm:pt>
    <dgm:pt modelId="{7B8A7E15-363E-4D89-8D90-C85250934258}" type="pres">
      <dgm:prSet presAssocID="{62988CF2-4386-4B2A-A7F2-447DFEC4E66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7C82DB23-9323-45D9-B652-2E57932FF054}" srcId="{62988CF2-4386-4B2A-A7F2-447DFEC4E665}" destId="{54BFC7EA-BD4A-48F8-AA7E-F9F4B1F6A4E2}" srcOrd="5" destOrd="0" parTransId="{4AF58EB2-C13A-4E1B-BF0B-787CDB15ECA9}" sibTransId="{CD364160-CE23-40EE-AFDE-4F1A071083E5}"/>
    <dgm:cxn modelId="{4C059932-A74B-441D-97AB-7C9FFAFFAC2C}" type="presOf" srcId="{E850FCE9-098A-4FBF-A7B4-209DDC2823EB}" destId="{5CADE5FD-15A9-444D-8D17-FFC4A8946B1F}" srcOrd="0" destOrd="0" presId="urn:microsoft.com/office/officeart/2005/8/layout/list1"/>
    <dgm:cxn modelId="{56E3345C-F202-43D0-9D7C-27FC551A6CDB}" srcId="{62988CF2-4386-4B2A-A7F2-447DFEC4E665}" destId="{F7D8A02D-F4A8-4238-BDB9-8B7C944C1AA4}" srcOrd="6" destOrd="0" parTransId="{90E8026A-3328-4A01-A373-E34547E235E4}" sibTransId="{B3FDE510-A8DD-4159-BD4B-548BC2D24A75}"/>
    <dgm:cxn modelId="{FC65B464-A55C-40AB-95FD-857D41599248}" srcId="{62988CF2-4386-4B2A-A7F2-447DFEC4E665}" destId="{D5D0A93E-888F-41BE-AADB-936B2CE3251E}" srcOrd="2" destOrd="0" parTransId="{489B5826-B513-47CF-8601-B2A5C0E501CF}" sibTransId="{2F78C6A8-0FED-4935-9325-AB720EA072E3}"/>
    <dgm:cxn modelId="{634F2C45-C909-40B1-9FB2-D346D0765B84}" type="presOf" srcId="{62988CF2-4386-4B2A-A7F2-447DFEC4E665}" destId="{9A914929-1C05-46B8-9C09-ED243764D609}" srcOrd="0" destOrd="0" presId="urn:microsoft.com/office/officeart/2005/8/layout/list1"/>
    <dgm:cxn modelId="{EC15E146-2860-40BF-A72B-4ED21F15C06D}" type="presOf" srcId="{5C9831B3-FA30-423D-AB36-A8B0358FF5B8}" destId="{7B8A7E15-363E-4D89-8D90-C85250934258}" srcOrd="0" destOrd="4" presId="urn:microsoft.com/office/officeart/2005/8/layout/list1"/>
    <dgm:cxn modelId="{F95E3A4C-5889-4B60-B50E-86AFB6F3E155}" type="presOf" srcId="{F7D8A02D-F4A8-4238-BDB9-8B7C944C1AA4}" destId="{7B8A7E15-363E-4D89-8D90-C85250934258}" srcOrd="0" destOrd="6" presId="urn:microsoft.com/office/officeart/2005/8/layout/list1"/>
    <dgm:cxn modelId="{91D7926C-9C82-4704-9529-9580360FD848}" type="presOf" srcId="{5D65BBAB-7169-42E1-87CC-C92B5851BD28}" destId="{7B8A7E15-363E-4D89-8D90-C85250934258}" srcOrd="0" destOrd="0" presId="urn:microsoft.com/office/officeart/2005/8/layout/list1"/>
    <dgm:cxn modelId="{3D74B06C-6576-42AE-AB51-0E50C9037A32}" type="presOf" srcId="{02307FDF-16CE-45D6-B9CC-C0C70C159E7F}" destId="{7B8A7E15-363E-4D89-8D90-C85250934258}" srcOrd="0" destOrd="3" presId="urn:microsoft.com/office/officeart/2005/8/layout/list1"/>
    <dgm:cxn modelId="{F8999B8B-0065-4DE4-8C33-00BC75FC3135}" srcId="{62988CF2-4386-4B2A-A7F2-447DFEC4E665}" destId="{02307FDF-16CE-45D6-B9CC-C0C70C159E7F}" srcOrd="3" destOrd="0" parTransId="{F8A2D5CD-130F-4163-A7F0-0C518B76C2E8}" sibTransId="{4800A7C4-CA78-4E74-BBC0-8A52234655DF}"/>
    <dgm:cxn modelId="{91C14C95-A70B-40E5-8DEB-280E4426DA5E}" type="presOf" srcId="{54BFC7EA-BD4A-48F8-AA7E-F9F4B1F6A4E2}" destId="{7B8A7E15-363E-4D89-8D90-C85250934258}" srcOrd="0" destOrd="5" presId="urn:microsoft.com/office/officeart/2005/8/layout/list1"/>
    <dgm:cxn modelId="{BEB1F6AB-7496-4AD8-B99E-F4244855D582}" srcId="{E850FCE9-098A-4FBF-A7B4-209DDC2823EB}" destId="{62988CF2-4386-4B2A-A7F2-447DFEC4E665}" srcOrd="0" destOrd="0" parTransId="{2A662EB1-E9F7-4591-BDF4-0541F6A8CC39}" sibTransId="{1D55B6B7-CF44-4C04-97E9-8E336937EA3D}"/>
    <dgm:cxn modelId="{0980E3B0-0D6B-45C4-A441-E62F9AF4F26C}" srcId="{62988CF2-4386-4B2A-A7F2-447DFEC4E665}" destId="{5C9831B3-FA30-423D-AB36-A8B0358FF5B8}" srcOrd="4" destOrd="0" parTransId="{D9BA0F4D-4D12-4F8D-884A-2C0B90048D89}" sibTransId="{DE128B92-E713-43C2-8C75-93203F0DD9B7}"/>
    <dgm:cxn modelId="{AF3417C0-A56E-4799-80D9-06B67A3356BB}" type="presOf" srcId="{27B4ED1C-7D9A-4650-8C20-D2E9C7AA708A}" destId="{7B8A7E15-363E-4D89-8D90-C85250934258}" srcOrd="0" destOrd="1" presId="urn:microsoft.com/office/officeart/2005/8/layout/list1"/>
    <dgm:cxn modelId="{98CA54CB-6411-4ECF-9219-AE26D8A18DAB}" srcId="{62988CF2-4386-4B2A-A7F2-447DFEC4E665}" destId="{5D65BBAB-7169-42E1-87CC-C92B5851BD28}" srcOrd="0" destOrd="0" parTransId="{8538FB2C-E763-494D-84FC-114ED5A8E85C}" sibTransId="{1F0A41D0-8C17-46F6-8E78-11BA7744EB43}"/>
    <dgm:cxn modelId="{9BC1CDD2-7966-4DA2-A500-01BE48526A9E}" type="presOf" srcId="{62988CF2-4386-4B2A-A7F2-447DFEC4E665}" destId="{49F7D393-E7DF-43B6-A369-9BB28CD4760A}" srcOrd="1" destOrd="0" presId="urn:microsoft.com/office/officeart/2005/8/layout/list1"/>
    <dgm:cxn modelId="{13635FE9-D190-4CE8-B7E7-274F8C9B11DE}" type="presOf" srcId="{D5D0A93E-888F-41BE-AADB-936B2CE3251E}" destId="{7B8A7E15-363E-4D89-8D90-C85250934258}" srcOrd="0" destOrd="2" presId="urn:microsoft.com/office/officeart/2005/8/layout/list1"/>
    <dgm:cxn modelId="{782CFEF7-F784-49D9-B696-F230AF2339DC}" srcId="{62988CF2-4386-4B2A-A7F2-447DFEC4E665}" destId="{27B4ED1C-7D9A-4650-8C20-D2E9C7AA708A}" srcOrd="1" destOrd="0" parTransId="{8B142F88-8311-44B7-B913-2E49A8D7FFC7}" sibTransId="{CAFB2515-0A45-4D07-A364-8B4DD345D5C4}"/>
    <dgm:cxn modelId="{08B8DAFA-62AA-467A-B2BA-46C83593742A}" type="presParOf" srcId="{5CADE5FD-15A9-444D-8D17-FFC4A8946B1F}" destId="{515DEF0E-BD55-4E2B-8491-DA59737245CC}" srcOrd="0" destOrd="0" presId="urn:microsoft.com/office/officeart/2005/8/layout/list1"/>
    <dgm:cxn modelId="{8BE21631-AD07-4411-899B-08D9C754B5FE}" type="presParOf" srcId="{515DEF0E-BD55-4E2B-8491-DA59737245CC}" destId="{9A914929-1C05-46B8-9C09-ED243764D609}" srcOrd="0" destOrd="0" presId="urn:microsoft.com/office/officeart/2005/8/layout/list1"/>
    <dgm:cxn modelId="{5AC48FF5-11CA-4C4C-A2DE-EAEB04E07CAE}" type="presParOf" srcId="{515DEF0E-BD55-4E2B-8491-DA59737245CC}" destId="{49F7D393-E7DF-43B6-A369-9BB28CD4760A}" srcOrd="1" destOrd="0" presId="urn:microsoft.com/office/officeart/2005/8/layout/list1"/>
    <dgm:cxn modelId="{0ABCD879-2B3B-4522-80B1-E6F133AE46F0}" type="presParOf" srcId="{5CADE5FD-15A9-444D-8D17-FFC4A8946B1F}" destId="{E9A3B1F7-25D9-43AE-BE60-FD8C4FF548D2}" srcOrd="1" destOrd="0" presId="urn:microsoft.com/office/officeart/2005/8/layout/list1"/>
    <dgm:cxn modelId="{04FBE48F-0846-4605-89D0-570C0D43BAE2}" type="presParOf" srcId="{5CADE5FD-15A9-444D-8D17-FFC4A8946B1F}" destId="{7B8A7E15-363E-4D89-8D90-C8525093425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3B7F737-7C83-42E0-86FB-C75E7E9937AE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01B2EA9E-CA0D-4E65-8F0C-9700A719E58B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分析</a:t>
          </a:r>
        </a:p>
      </dgm:t>
    </dgm:pt>
    <dgm:pt modelId="{CED196FC-D4AB-429A-9BBD-8AE5EDAE1BAA}" type="parTrans" cxnId="{01ADAFCE-D7FF-4842-B4E1-5D0F80546301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F98B4818-C0CC-4AE0-919B-7328610CCB6C}" type="sibTrans" cxnId="{01ADAFCE-D7FF-4842-B4E1-5D0F80546301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81B631C7-846B-4922-8C5E-9020747DC3F0}">
      <dgm:prSet phldrT="[文本]" custT="1"/>
      <dgm:spPr/>
      <dgm:t>
        <a:bodyPr lIns="360000" rIns="360000"/>
        <a:lstStyle/>
        <a:p>
          <a:r>
            <a:rPr lang="zh-CN" altLang="en-US" sz="20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使用一次指令总线</a:t>
          </a:r>
          <a:r>
            <a:rPr lang="en-US" altLang="zh-CN" sz="20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IBUS</a:t>
          </a:r>
          <a:r>
            <a:rPr lang="zh-CN" altLang="en-US" sz="20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，需要</a:t>
          </a:r>
          <a:r>
            <a:rPr lang="en-US" altLang="zh-CN" sz="20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1</a:t>
          </a:r>
          <a:r>
            <a:rPr lang="zh-CN" altLang="en-US" sz="20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个</a:t>
          </a:r>
          <a:r>
            <a:rPr lang="en-US" altLang="zh-CN" sz="20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CPU</a:t>
          </a:r>
          <a:r>
            <a:rPr lang="zh-CN" altLang="en-US" sz="20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周期</a:t>
          </a:r>
          <a:endParaRPr lang="zh-CN" altLang="en-US" sz="20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F0B3E240-D087-4705-9B31-83479CC539DE}" type="parTrans" cxnId="{BD6A6507-E626-4F10-9167-8B69E70FF9C1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02CC93E8-4E98-4BBC-A310-98070CDFCD10}" type="sibTrans" cxnId="{BD6A6507-E626-4F10-9167-8B69E70FF9C1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06BB5D33-EB79-41AC-8518-7D296444885F}" type="pres">
      <dgm:prSet presAssocID="{23B7F737-7C83-42E0-86FB-C75E7E9937AE}" presName="linear" presStyleCnt="0">
        <dgm:presLayoutVars>
          <dgm:dir/>
          <dgm:animLvl val="lvl"/>
          <dgm:resizeHandles val="exact"/>
        </dgm:presLayoutVars>
      </dgm:prSet>
      <dgm:spPr/>
    </dgm:pt>
    <dgm:pt modelId="{3F7BC37C-2CED-41D1-B640-58401F972297}" type="pres">
      <dgm:prSet presAssocID="{01B2EA9E-CA0D-4E65-8F0C-9700A719E58B}" presName="parentLin" presStyleCnt="0"/>
      <dgm:spPr/>
    </dgm:pt>
    <dgm:pt modelId="{2556C28F-C3AF-4F11-A9AE-B95740FCBB18}" type="pres">
      <dgm:prSet presAssocID="{01B2EA9E-CA0D-4E65-8F0C-9700A719E58B}" presName="parentLeftMargin" presStyleLbl="node1" presStyleIdx="0" presStyleCnt="1"/>
      <dgm:spPr/>
    </dgm:pt>
    <dgm:pt modelId="{87C9302C-EA5C-482D-A253-154B176C12B3}" type="pres">
      <dgm:prSet presAssocID="{01B2EA9E-CA0D-4E65-8F0C-9700A719E58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4A336DE-1329-48DF-97CC-2ABB0AEE43D0}" type="pres">
      <dgm:prSet presAssocID="{01B2EA9E-CA0D-4E65-8F0C-9700A719E58B}" presName="negativeSpace" presStyleCnt="0"/>
      <dgm:spPr/>
    </dgm:pt>
    <dgm:pt modelId="{17B75726-6283-4C35-A359-A685CC390783}" type="pres">
      <dgm:prSet presAssocID="{01B2EA9E-CA0D-4E65-8F0C-9700A719E58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D6A6507-E626-4F10-9167-8B69E70FF9C1}" srcId="{01B2EA9E-CA0D-4E65-8F0C-9700A719E58B}" destId="{81B631C7-846B-4922-8C5E-9020747DC3F0}" srcOrd="0" destOrd="0" parTransId="{F0B3E240-D087-4705-9B31-83479CC539DE}" sibTransId="{02CC93E8-4E98-4BBC-A310-98070CDFCD10}"/>
    <dgm:cxn modelId="{4F579065-165F-4605-A1CA-51C51DCC2EFC}" type="presOf" srcId="{81B631C7-846B-4922-8C5E-9020747DC3F0}" destId="{17B75726-6283-4C35-A359-A685CC390783}" srcOrd="0" destOrd="0" presId="urn:microsoft.com/office/officeart/2005/8/layout/list1"/>
    <dgm:cxn modelId="{24505B52-EF02-4381-BE09-116049D18342}" type="presOf" srcId="{01B2EA9E-CA0D-4E65-8F0C-9700A719E58B}" destId="{2556C28F-C3AF-4F11-A9AE-B95740FCBB18}" srcOrd="0" destOrd="0" presId="urn:microsoft.com/office/officeart/2005/8/layout/list1"/>
    <dgm:cxn modelId="{B5A8EB9E-2DAD-453F-BF3C-ADD2E8257E5D}" type="presOf" srcId="{01B2EA9E-CA0D-4E65-8F0C-9700A719E58B}" destId="{87C9302C-EA5C-482D-A253-154B176C12B3}" srcOrd="1" destOrd="0" presId="urn:microsoft.com/office/officeart/2005/8/layout/list1"/>
    <dgm:cxn modelId="{01ADAFCE-D7FF-4842-B4E1-5D0F80546301}" srcId="{23B7F737-7C83-42E0-86FB-C75E7E9937AE}" destId="{01B2EA9E-CA0D-4E65-8F0C-9700A719E58B}" srcOrd="0" destOrd="0" parTransId="{CED196FC-D4AB-429A-9BBD-8AE5EDAE1BAA}" sibTransId="{F98B4818-C0CC-4AE0-919B-7328610CCB6C}"/>
    <dgm:cxn modelId="{C48D52D2-51AA-4F1A-AE90-80E117D7D401}" type="presOf" srcId="{23B7F737-7C83-42E0-86FB-C75E7E9937AE}" destId="{06BB5D33-EB79-41AC-8518-7D296444885F}" srcOrd="0" destOrd="0" presId="urn:microsoft.com/office/officeart/2005/8/layout/list1"/>
    <dgm:cxn modelId="{2BD5619B-A5BF-45DB-97A4-21C95165CF3B}" type="presParOf" srcId="{06BB5D33-EB79-41AC-8518-7D296444885F}" destId="{3F7BC37C-2CED-41D1-B640-58401F972297}" srcOrd="0" destOrd="0" presId="urn:microsoft.com/office/officeart/2005/8/layout/list1"/>
    <dgm:cxn modelId="{F2262D5F-9905-4233-B176-28953D3E216C}" type="presParOf" srcId="{3F7BC37C-2CED-41D1-B640-58401F972297}" destId="{2556C28F-C3AF-4F11-A9AE-B95740FCBB18}" srcOrd="0" destOrd="0" presId="urn:microsoft.com/office/officeart/2005/8/layout/list1"/>
    <dgm:cxn modelId="{9B167885-69BC-4D4F-A977-244C48F8F47C}" type="presParOf" srcId="{3F7BC37C-2CED-41D1-B640-58401F972297}" destId="{87C9302C-EA5C-482D-A253-154B176C12B3}" srcOrd="1" destOrd="0" presId="urn:microsoft.com/office/officeart/2005/8/layout/list1"/>
    <dgm:cxn modelId="{BB32FAEB-53D6-43A5-8488-4E5721ECC2B0}" type="presParOf" srcId="{06BB5D33-EB79-41AC-8518-7D296444885F}" destId="{54A336DE-1329-48DF-97CC-2ABB0AEE43D0}" srcOrd="1" destOrd="0" presId="urn:microsoft.com/office/officeart/2005/8/layout/list1"/>
    <dgm:cxn modelId="{C13F6C04-240D-4581-ACD9-09BF982C6415}" type="presParOf" srcId="{06BB5D33-EB79-41AC-8518-7D296444885F}" destId="{17B75726-6283-4C35-A359-A685CC39078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A4FFED5-A4E9-4D14-8942-19E03EE7E0C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A2D118E4-F798-4724-A5A6-1C7FD6262C8D}">
      <dgm:prSet phldrT="[文本]" custT="1"/>
      <dgm:spPr>
        <a:solidFill>
          <a:srgbClr val="8AC4A7"/>
        </a:solidFill>
      </dgm:spPr>
      <dgm:t>
        <a:bodyPr/>
        <a:lstStyle/>
        <a:p>
          <a:r>
            <a:rPr lang="en-US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MOV</a:t>
          </a:r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指令的执行周期</a:t>
          </a:r>
          <a:endParaRPr lang="zh-CN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4B74080D-360E-4D51-AE5F-F4908D8B267F}" type="parTrans" cxnId="{B2F8F8C6-C699-437A-AD22-ADCFD90D9985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3D6FA8A-CD33-4996-8A42-7EE6762B6BC3}" type="sibTrans" cxnId="{B2F8F8C6-C699-437A-AD22-ADCFD90D9985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A8ED725-275C-4C18-A57C-92EFA9E1D3CC}">
      <dgm:prSet custT="1"/>
      <dgm:spPr>
        <a:ln>
          <a:solidFill>
            <a:srgbClr val="8AC4A7"/>
          </a:solidFill>
        </a:ln>
      </dgm:spPr>
      <dgm:t>
        <a:bodyPr lIns="108000" rIns="108000" bIns="180000"/>
        <a:lstStyle/>
        <a:p>
          <a:pPr marL="252000" indent="-252000">
            <a:lnSpc>
              <a:spcPct val="130000"/>
            </a:lnSpc>
            <a:spcAft>
              <a:spcPts val="0"/>
            </a:spcAft>
            <a:buFont typeface="+mj-ea"/>
            <a:buAutoNum type="circleNumDbPlain"/>
          </a:pPr>
          <a:r>
            <a: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OC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输出</a:t>
          </a:r>
          <a:r>
            <a:rPr lang="en-US" altLang="zh-CN" sz="1600" b="1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R1</a:t>
          </a:r>
          <a:r>
            <a:rPr lang="en-US" altLang="zh-CN" sz="1600" b="1" baseline="-250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out</a:t>
          </a:r>
          <a:r>
            <a:rPr lang="zh-CN" altLang="en-US" sz="1600" b="0" baseline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，</a:t>
          </a:r>
          <a:r>
            <a: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R1</a:t>
          </a:r>
          <a:r>
            <a:rPr lang="zh-CN" altLang="en-US" sz="16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源寄存器</a:t>
          </a:r>
          <a:endParaRPr lang="zh-CN" altLang="en-US" sz="1600" dirty="0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0DCD53E0-8F9E-464B-A004-FFFA0E770EC0}" type="parTrans" cxnId="{EFDBC42E-E0B7-4330-8450-E53B23E41541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697DAFBB-4C29-4F18-9E0E-023B2CECD4DD}" type="sibTrans" cxnId="{EFDBC42E-E0B7-4330-8450-E53B23E41541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F96E4EB7-A7D8-4954-8C49-C8899E1C4924}">
      <dgm:prSet custT="1"/>
      <dgm:spPr>
        <a:ln>
          <a:solidFill>
            <a:srgbClr val="8AC4A7"/>
          </a:solidFill>
        </a:ln>
      </dgm:spPr>
      <dgm:t>
        <a:bodyPr lIns="108000" rIns="108000" bIns="180000"/>
        <a:lstStyle/>
        <a:p>
          <a:pPr marL="252000" indent="-252000">
            <a:lnSpc>
              <a:spcPct val="130000"/>
            </a:lnSpc>
            <a:spcAft>
              <a:spcPts val="0"/>
            </a:spcAft>
            <a:buFont typeface="+mj-ea"/>
            <a:buAutoNum type="circleNumDbPlain"/>
          </a:pPr>
          <a:r>
            <a: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C1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ALU</a:t>
          </a:r>
          <a:r>
            <a:rPr lang="en-US" altLang="zh-CN" sz="16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 </a:t>
          </a:r>
          <a:r>
            <a:rPr lang="en-US" altLang="zh-CN" sz="16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</a:t>
          </a:r>
          <a:r>
            <a:rPr lang="en-US" altLang="zh-CN" sz="16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 </a:t>
          </a:r>
          <a:r>
            <a: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DBUS</a:t>
          </a:r>
          <a:endParaRPr lang="zh-CN" altLang="en-US" sz="16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206585A7-1C39-4CDA-9710-7BF2F41830B4}" type="parTrans" cxnId="{999D8190-D198-4BA5-886E-D0BF307191E6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6AD48DBD-0824-4C77-9F69-291979EF11FA}" type="sibTrans" cxnId="{999D8190-D198-4BA5-886E-D0BF307191E6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3E7C6D1-4DD4-4317-939B-8B9C99805424}">
      <dgm:prSet custT="1"/>
      <dgm:spPr>
        <a:ln>
          <a:solidFill>
            <a:srgbClr val="8AC4A7"/>
          </a:solidFill>
        </a:ln>
      </dgm:spPr>
      <dgm:t>
        <a:bodyPr lIns="108000" rIns="108000" bIns="180000"/>
        <a:lstStyle/>
        <a:p>
          <a:pPr marL="252000" indent="-252000">
            <a:lnSpc>
              <a:spcPct val="130000"/>
            </a:lnSpc>
            <a:spcAft>
              <a:spcPts val="0"/>
            </a:spcAft>
            <a:buFont typeface="+mj-ea"/>
            <a:buAutoNum type="circleNumDbPlain"/>
          </a:pPr>
          <a:r>
            <a: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DR</a:t>
          </a:r>
          <a:r>
            <a:rPr lang="en-US" altLang="zh-CN" sz="1600" b="1" baseline="-25000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in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DBUS</a:t>
          </a:r>
          <a:r>
            <a: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 </a:t>
          </a:r>
          <a:r>
            <a:rPr lang="en-US" altLang="zh-CN" sz="16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</a:t>
          </a:r>
          <a:r>
            <a:rPr lang="en-US" altLang="zh-CN" sz="16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 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DR</a:t>
          </a:r>
          <a:endParaRPr lang="zh-CN" altLang="en-US" sz="16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C2D48AC0-AC30-460B-932D-06BC1297ABAD}" type="parTrans" cxnId="{EB81A0CE-A966-43D0-A6AA-6693DA98334C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433B479A-5957-41A7-B884-6E7F570A0443}" type="sibTrans" cxnId="{EB81A0CE-A966-43D0-A6AA-6693DA98334C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DFC0E747-4476-4333-ABED-83422B40F4A1}">
      <dgm:prSet custT="1"/>
      <dgm:spPr>
        <a:ln>
          <a:solidFill>
            <a:srgbClr val="8AC4A7"/>
          </a:solidFill>
        </a:ln>
      </dgm:spPr>
      <dgm:t>
        <a:bodyPr lIns="108000" rIns="108000" bIns="180000"/>
        <a:lstStyle/>
        <a:p>
          <a:pPr marL="252000" indent="-252000">
            <a:lnSpc>
              <a:spcPct val="130000"/>
            </a:lnSpc>
            <a:spcAft>
              <a:spcPts val="0"/>
            </a:spcAft>
            <a:buFont typeface="+mj-ea"/>
            <a:buAutoNum type="circleNumDbPlain"/>
          </a:pPr>
          <a:r>
            <a: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R0</a:t>
          </a:r>
          <a:r>
            <a:rPr lang="en-US" altLang="zh-CN" sz="1600" b="1" baseline="-250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in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DR </a:t>
          </a:r>
          <a:r>
            <a:rPr lang="en-US" altLang="zh-CN" sz="16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</a:t>
          </a:r>
          <a:r>
            <a:rPr lang="en-US" altLang="zh-CN" sz="16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 </a:t>
          </a:r>
          <a:r>
            <a:rPr lang="en-US" altLang="zh-CN" sz="1600" b="1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R0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R0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的内容由</a:t>
          </a:r>
          <a:r>
            <a: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00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变为</a:t>
          </a:r>
          <a:r>
            <a: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10</a:t>
          </a:r>
          <a:endParaRPr lang="zh-CN" altLang="en-US" sz="16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4F6215E0-445F-4572-9A6E-2108D6F291B8}" type="parTrans" cxnId="{44D9D105-D5D9-4A55-802D-9A054E1318B4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AE82455-FBD2-4893-AF65-D36425B27315}" type="sibTrans" cxnId="{44D9D105-D5D9-4A55-802D-9A054E1318B4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E3BEAFA-63B5-4B6D-8526-BC8B12750926}">
      <dgm:prSet custT="1"/>
      <dgm:spPr>
        <a:ln>
          <a:solidFill>
            <a:srgbClr val="8AC4A7"/>
          </a:solidFill>
        </a:ln>
      </dgm:spPr>
      <dgm:t>
        <a:bodyPr lIns="108000" rIns="108000" bIns="180000"/>
        <a:lstStyle/>
        <a:p>
          <a:pPr marL="252000" indent="-252000">
            <a:lnSpc>
              <a:spcPct val="130000"/>
            </a:lnSpc>
            <a:spcAft>
              <a:spcPts val="0"/>
            </a:spcAft>
            <a:buFont typeface="+mj-ea"/>
            <a:buNone/>
          </a:pPr>
          <a:r>
            <a:rPr lang="zh-CN" alt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至此，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MOV</a:t>
          </a:r>
          <a:r>
            <a:rPr lang="zh-CN" alt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指令执行结束</a:t>
          </a:r>
        </a:p>
      </dgm:t>
    </dgm:pt>
    <dgm:pt modelId="{5EECC010-1BA5-4FC7-927C-EF34A663A885}" type="parTrans" cxnId="{61F254E3-63FF-4AC3-B3E3-4DFA0199D35A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EF5EFF0-0E2C-4B30-9F44-403A8BA8699A}" type="sibTrans" cxnId="{61F254E3-63FF-4AC3-B3E3-4DFA0199D35A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D0D875D-A9D5-45C8-836C-FD6DF2E35BF7}">
      <dgm:prSet custT="1"/>
      <dgm:spPr>
        <a:ln>
          <a:solidFill>
            <a:srgbClr val="8AC4A7"/>
          </a:solidFill>
        </a:ln>
      </dgm:spPr>
      <dgm:t>
        <a:bodyPr lIns="108000" rIns="108000" bIns="180000"/>
        <a:lstStyle/>
        <a:p>
          <a:pPr marL="252000" indent="-252000">
            <a:lnSpc>
              <a:spcPct val="130000"/>
            </a:lnSpc>
            <a:spcAft>
              <a:spcPts val="0"/>
            </a:spcAft>
            <a:buFont typeface="+mj-ea"/>
            <a:buAutoNum type="circleNumDbPlain"/>
          </a:pPr>
          <a:r>
            <a: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ALU</a:t>
          </a:r>
          <a:r>
            <a:rPr lang="zh-CN" altLang="en-US" sz="1600" b="1" baseline="-25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传送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R1 </a:t>
          </a:r>
          <a:r>
            <a:rPr lang="en-US" altLang="zh-CN" sz="16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</a:t>
          </a:r>
          <a:r>
            <a:rPr lang="en-US" altLang="zh-CN" sz="16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 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ALU</a:t>
          </a:r>
          <a:endParaRPr lang="zh-CN" altLang="en-US" sz="1600" b="1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CA35BAE9-40C5-4346-9908-D6459ACA74A0}" type="parTrans" cxnId="{BF2FFF47-9F59-4880-B42E-3B11156CF208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5ABCDCE-2970-48EF-BFF2-7DFE8D9F3F68}" type="sibTrans" cxnId="{BF2FFF47-9F59-4880-B42E-3B11156CF208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31542A1A-9754-4F28-AE0C-582A1E1CB745}" type="pres">
      <dgm:prSet presAssocID="{0A4FFED5-A4E9-4D14-8942-19E03EE7E0CD}" presName="linear" presStyleCnt="0">
        <dgm:presLayoutVars>
          <dgm:dir/>
          <dgm:animLvl val="lvl"/>
          <dgm:resizeHandles val="exact"/>
        </dgm:presLayoutVars>
      </dgm:prSet>
      <dgm:spPr/>
    </dgm:pt>
    <dgm:pt modelId="{DE99AD26-C28D-4356-8A60-0826FBDBA79E}" type="pres">
      <dgm:prSet presAssocID="{A2D118E4-F798-4724-A5A6-1C7FD6262C8D}" presName="parentLin" presStyleCnt="0"/>
      <dgm:spPr/>
    </dgm:pt>
    <dgm:pt modelId="{B7A8B496-52EB-42D4-A255-059C57A5396C}" type="pres">
      <dgm:prSet presAssocID="{A2D118E4-F798-4724-A5A6-1C7FD6262C8D}" presName="parentLeftMargin" presStyleLbl="node1" presStyleIdx="0" presStyleCnt="1"/>
      <dgm:spPr/>
    </dgm:pt>
    <dgm:pt modelId="{31AC95D0-B46D-4AB7-BB2D-6F49CC371EB5}" type="pres">
      <dgm:prSet presAssocID="{A2D118E4-F798-4724-A5A6-1C7FD6262C8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F8CBB2E-83E0-4EAE-8468-D95DB84E36AD}" type="pres">
      <dgm:prSet presAssocID="{A2D118E4-F798-4724-A5A6-1C7FD6262C8D}" presName="negativeSpace" presStyleCnt="0"/>
      <dgm:spPr/>
    </dgm:pt>
    <dgm:pt modelId="{4D8EAD6B-6B8D-47F0-8DAC-718FCE77B336}" type="pres">
      <dgm:prSet presAssocID="{A2D118E4-F798-4724-A5A6-1C7FD6262C8D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4D9D105-D5D9-4A55-802D-9A054E1318B4}" srcId="{A2D118E4-F798-4724-A5A6-1C7FD6262C8D}" destId="{DFC0E747-4476-4333-ABED-83422B40F4A1}" srcOrd="4" destOrd="0" parTransId="{4F6215E0-445F-4572-9A6E-2108D6F291B8}" sibTransId="{AAE82455-FBD2-4893-AF65-D36425B27315}"/>
    <dgm:cxn modelId="{777C3116-BE3C-415D-B000-89884A4CED31}" type="presOf" srcId="{A2D118E4-F798-4724-A5A6-1C7FD6262C8D}" destId="{31AC95D0-B46D-4AB7-BB2D-6F49CC371EB5}" srcOrd="1" destOrd="0" presId="urn:microsoft.com/office/officeart/2005/8/layout/list1"/>
    <dgm:cxn modelId="{EFDBC42E-E0B7-4330-8450-E53B23E41541}" srcId="{A2D118E4-F798-4724-A5A6-1C7FD6262C8D}" destId="{7A8ED725-275C-4C18-A57C-92EFA9E1D3CC}" srcOrd="0" destOrd="0" parTransId="{0DCD53E0-8F9E-464B-A004-FFFA0E770EC0}" sibTransId="{697DAFBB-4C29-4F18-9E0E-023B2CECD4DD}"/>
    <dgm:cxn modelId="{B588D02F-1E74-473C-81A9-C842D2E457E0}" type="presOf" srcId="{1E3BEAFA-63B5-4B6D-8526-BC8B12750926}" destId="{4D8EAD6B-6B8D-47F0-8DAC-718FCE77B336}" srcOrd="0" destOrd="5" presId="urn:microsoft.com/office/officeart/2005/8/layout/list1"/>
    <dgm:cxn modelId="{6BD03B33-6F9C-40B4-9EF2-99965C8C1CB8}" type="presOf" srcId="{F96E4EB7-A7D8-4954-8C49-C8899E1C4924}" destId="{4D8EAD6B-6B8D-47F0-8DAC-718FCE77B336}" srcOrd="0" destOrd="2" presId="urn:microsoft.com/office/officeart/2005/8/layout/list1"/>
    <dgm:cxn modelId="{18040845-784C-4CA4-BA2E-680E94FDA444}" type="presOf" srcId="{93E7C6D1-4DD4-4317-939B-8B9C99805424}" destId="{4D8EAD6B-6B8D-47F0-8DAC-718FCE77B336}" srcOrd="0" destOrd="3" presId="urn:microsoft.com/office/officeart/2005/8/layout/list1"/>
    <dgm:cxn modelId="{E67D7E47-67F0-4D19-B417-93C62D68A57C}" type="presOf" srcId="{BD0D875D-A9D5-45C8-836C-FD6DF2E35BF7}" destId="{4D8EAD6B-6B8D-47F0-8DAC-718FCE77B336}" srcOrd="0" destOrd="1" presId="urn:microsoft.com/office/officeart/2005/8/layout/list1"/>
    <dgm:cxn modelId="{BF2FFF47-9F59-4880-B42E-3B11156CF208}" srcId="{A2D118E4-F798-4724-A5A6-1C7FD6262C8D}" destId="{BD0D875D-A9D5-45C8-836C-FD6DF2E35BF7}" srcOrd="1" destOrd="0" parTransId="{CA35BAE9-40C5-4346-9908-D6459ACA74A0}" sibTransId="{A5ABCDCE-2970-48EF-BFF2-7DFE8D9F3F68}"/>
    <dgm:cxn modelId="{AE77BC75-0BFA-41C8-BAAA-89AC5ACC0191}" type="presOf" srcId="{A2D118E4-F798-4724-A5A6-1C7FD6262C8D}" destId="{B7A8B496-52EB-42D4-A255-059C57A5396C}" srcOrd="0" destOrd="0" presId="urn:microsoft.com/office/officeart/2005/8/layout/list1"/>
    <dgm:cxn modelId="{7FE0C982-B58B-403C-AFCF-F17C74B6E2CC}" type="presOf" srcId="{DFC0E747-4476-4333-ABED-83422B40F4A1}" destId="{4D8EAD6B-6B8D-47F0-8DAC-718FCE77B336}" srcOrd="0" destOrd="4" presId="urn:microsoft.com/office/officeart/2005/8/layout/list1"/>
    <dgm:cxn modelId="{999D8190-D198-4BA5-886E-D0BF307191E6}" srcId="{A2D118E4-F798-4724-A5A6-1C7FD6262C8D}" destId="{F96E4EB7-A7D8-4954-8C49-C8899E1C4924}" srcOrd="2" destOrd="0" parTransId="{206585A7-1C39-4CDA-9710-7BF2F41830B4}" sibTransId="{6AD48DBD-0824-4C77-9F69-291979EF11FA}"/>
    <dgm:cxn modelId="{B2F8F8C6-C699-437A-AD22-ADCFD90D9985}" srcId="{0A4FFED5-A4E9-4D14-8942-19E03EE7E0CD}" destId="{A2D118E4-F798-4724-A5A6-1C7FD6262C8D}" srcOrd="0" destOrd="0" parTransId="{4B74080D-360E-4D51-AE5F-F4908D8B267F}" sibTransId="{73D6FA8A-CD33-4996-8A42-7EE6762B6BC3}"/>
    <dgm:cxn modelId="{EB81A0CE-A966-43D0-A6AA-6693DA98334C}" srcId="{A2D118E4-F798-4724-A5A6-1C7FD6262C8D}" destId="{93E7C6D1-4DD4-4317-939B-8B9C99805424}" srcOrd="3" destOrd="0" parTransId="{C2D48AC0-AC30-460B-932D-06BC1297ABAD}" sibTransId="{433B479A-5957-41A7-B884-6E7F570A0443}"/>
    <dgm:cxn modelId="{857965DB-C1B6-4623-871E-0C8A23A8416C}" type="presOf" srcId="{7A8ED725-275C-4C18-A57C-92EFA9E1D3CC}" destId="{4D8EAD6B-6B8D-47F0-8DAC-718FCE77B336}" srcOrd="0" destOrd="0" presId="urn:microsoft.com/office/officeart/2005/8/layout/list1"/>
    <dgm:cxn modelId="{61F254E3-63FF-4AC3-B3E3-4DFA0199D35A}" srcId="{A2D118E4-F798-4724-A5A6-1C7FD6262C8D}" destId="{1E3BEAFA-63B5-4B6D-8526-BC8B12750926}" srcOrd="5" destOrd="0" parTransId="{5EECC010-1BA5-4FC7-927C-EF34A663A885}" sibTransId="{BEF5EFF0-0E2C-4B30-9F44-403A8BA8699A}"/>
    <dgm:cxn modelId="{442D9BFA-BB7F-41C3-BEA1-5829F3B36086}" type="presOf" srcId="{0A4FFED5-A4E9-4D14-8942-19E03EE7E0CD}" destId="{31542A1A-9754-4F28-AE0C-582A1E1CB745}" srcOrd="0" destOrd="0" presId="urn:microsoft.com/office/officeart/2005/8/layout/list1"/>
    <dgm:cxn modelId="{4F49A76F-06A7-4750-8393-FAEEEEEEFDD9}" type="presParOf" srcId="{31542A1A-9754-4F28-AE0C-582A1E1CB745}" destId="{DE99AD26-C28D-4356-8A60-0826FBDBA79E}" srcOrd="0" destOrd="0" presId="urn:microsoft.com/office/officeart/2005/8/layout/list1"/>
    <dgm:cxn modelId="{BA400576-138C-4852-BA34-21A1129CCEDC}" type="presParOf" srcId="{DE99AD26-C28D-4356-8A60-0826FBDBA79E}" destId="{B7A8B496-52EB-42D4-A255-059C57A5396C}" srcOrd="0" destOrd="0" presId="urn:microsoft.com/office/officeart/2005/8/layout/list1"/>
    <dgm:cxn modelId="{5E00B99B-BCB4-4CA0-B960-CB588C5388FF}" type="presParOf" srcId="{DE99AD26-C28D-4356-8A60-0826FBDBA79E}" destId="{31AC95D0-B46D-4AB7-BB2D-6F49CC371EB5}" srcOrd="1" destOrd="0" presId="urn:microsoft.com/office/officeart/2005/8/layout/list1"/>
    <dgm:cxn modelId="{915DE9D8-C01A-4D37-84E7-B833B55F0667}" type="presParOf" srcId="{31542A1A-9754-4F28-AE0C-582A1E1CB745}" destId="{FF8CBB2E-83E0-4EAE-8468-D95DB84E36AD}" srcOrd="1" destOrd="0" presId="urn:microsoft.com/office/officeart/2005/8/layout/list1"/>
    <dgm:cxn modelId="{7B33BAB4-0261-43B0-BD37-93F43380F87E}" type="presParOf" srcId="{31542A1A-9754-4F28-AE0C-582A1E1CB745}" destId="{4D8EAD6B-6B8D-47F0-8DAC-718FCE77B33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A4FFED5-A4E9-4D14-8942-19E03EE7E0C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A2D118E4-F798-4724-A5A6-1C7FD6262C8D}">
      <dgm:prSet phldrT="[文本]" custT="1"/>
      <dgm:spPr>
        <a:solidFill>
          <a:srgbClr val="8AC4A7"/>
        </a:solidFill>
      </dgm:spPr>
      <dgm:t>
        <a:bodyPr/>
        <a:lstStyle/>
        <a:p>
          <a:r>
            <a:rPr lang="en-US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MOV</a:t>
          </a:r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指令的执行周期</a:t>
          </a:r>
          <a:endParaRPr lang="zh-CN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4B74080D-360E-4D51-AE5F-F4908D8B267F}" type="parTrans" cxnId="{B2F8F8C6-C699-437A-AD22-ADCFD90D9985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3D6FA8A-CD33-4996-8A42-7EE6762B6BC3}" type="sibTrans" cxnId="{B2F8F8C6-C699-437A-AD22-ADCFD90D9985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A8ED725-275C-4C18-A57C-92EFA9E1D3CC}">
      <dgm:prSet custT="1"/>
      <dgm:spPr>
        <a:ln>
          <a:solidFill>
            <a:srgbClr val="8AC4A7"/>
          </a:solidFill>
        </a:ln>
      </dgm:spPr>
      <dgm:t>
        <a:bodyPr lIns="108000" rIns="108000" bIns="180000"/>
        <a:lstStyle/>
        <a:p>
          <a:pPr marL="252000" indent="-252000">
            <a:lnSpc>
              <a:spcPct val="130000"/>
            </a:lnSpc>
            <a:spcAft>
              <a:spcPts val="0"/>
            </a:spcAft>
            <a:buFont typeface="+mj-ea"/>
            <a:buAutoNum type="circleNumDbPlain"/>
          </a:pPr>
          <a:r>
            <a: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OC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输出</a:t>
          </a:r>
          <a:r>
            <a:rPr lang="en-US" altLang="zh-CN" sz="1600" b="1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R1</a:t>
          </a:r>
          <a:r>
            <a:rPr lang="en-US" altLang="zh-CN" sz="1600" b="1" baseline="-250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out</a:t>
          </a:r>
          <a:r>
            <a:rPr lang="zh-CN" altLang="en-US" sz="1600" b="0" baseline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，</a:t>
          </a:r>
          <a:r>
            <a: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R1</a:t>
          </a:r>
          <a:r>
            <a:rPr lang="zh-CN" altLang="en-US" sz="16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源寄存器</a:t>
          </a:r>
          <a:endParaRPr lang="zh-CN" altLang="en-US" sz="1600" dirty="0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0DCD53E0-8F9E-464B-A004-FFFA0E770EC0}" type="parTrans" cxnId="{EFDBC42E-E0B7-4330-8450-E53B23E41541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697DAFBB-4C29-4F18-9E0E-023B2CECD4DD}" type="sibTrans" cxnId="{EFDBC42E-E0B7-4330-8450-E53B23E41541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F96E4EB7-A7D8-4954-8C49-C8899E1C4924}">
      <dgm:prSet custT="1"/>
      <dgm:spPr>
        <a:ln>
          <a:solidFill>
            <a:srgbClr val="8AC4A7"/>
          </a:solidFill>
        </a:ln>
      </dgm:spPr>
      <dgm:t>
        <a:bodyPr lIns="108000" rIns="108000" bIns="180000"/>
        <a:lstStyle/>
        <a:p>
          <a:pPr marL="252000" indent="-252000">
            <a:lnSpc>
              <a:spcPct val="130000"/>
            </a:lnSpc>
            <a:spcAft>
              <a:spcPts val="0"/>
            </a:spcAft>
            <a:buFont typeface="+mj-ea"/>
            <a:buAutoNum type="circleNumDbPlain"/>
          </a:pPr>
          <a:r>
            <a: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C1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ALU</a:t>
          </a:r>
          <a:r>
            <a:rPr lang="en-US" altLang="zh-CN" sz="16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 </a:t>
          </a:r>
          <a:r>
            <a:rPr lang="en-US" altLang="zh-CN" sz="16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</a:t>
          </a:r>
          <a:r>
            <a:rPr lang="en-US" altLang="zh-CN" sz="16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 </a:t>
          </a:r>
          <a:r>
            <a: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DBUS</a:t>
          </a:r>
          <a:endParaRPr lang="zh-CN" altLang="en-US" sz="16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206585A7-1C39-4CDA-9710-7BF2F41830B4}" type="parTrans" cxnId="{999D8190-D198-4BA5-886E-D0BF307191E6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6AD48DBD-0824-4C77-9F69-291979EF11FA}" type="sibTrans" cxnId="{999D8190-D198-4BA5-886E-D0BF307191E6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3E7C6D1-4DD4-4317-939B-8B9C99805424}">
      <dgm:prSet custT="1"/>
      <dgm:spPr>
        <a:ln>
          <a:solidFill>
            <a:srgbClr val="8AC4A7"/>
          </a:solidFill>
        </a:ln>
      </dgm:spPr>
      <dgm:t>
        <a:bodyPr lIns="108000" rIns="108000" bIns="180000"/>
        <a:lstStyle/>
        <a:p>
          <a:pPr marL="252000" indent="-252000">
            <a:lnSpc>
              <a:spcPct val="130000"/>
            </a:lnSpc>
            <a:spcAft>
              <a:spcPts val="0"/>
            </a:spcAft>
            <a:buFont typeface="+mj-ea"/>
            <a:buAutoNum type="circleNumDbPlain"/>
          </a:pPr>
          <a:r>
            <a: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DR</a:t>
          </a:r>
          <a:r>
            <a:rPr lang="en-US" altLang="zh-CN" sz="1600" b="1" baseline="-25000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in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DBUS</a:t>
          </a:r>
          <a:r>
            <a: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 </a:t>
          </a:r>
          <a:r>
            <a:rPr lang="en-US" altLang="zh-CN" sz="16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</a:t>
          </a:r>
          <a:r>
            <a:rPr lang="en-US" altLang="zh-CN" sz="16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 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DR</a:t>
          </a:r>
          <a:endParaRPr lang="zh-CN" altLang="en-US" sz="16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C2D48AC0-AC30-460B-932D-06BC1297ABAD}" type="parTrans" cxnId="{EB81A0CE-A966-43D0-A6AA-6693DA98334C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433B479A-5957-41A7-B884-6E7F570A0443}" type="sibTrans" cxnId="{EB81A0CE-A966-43D0-A6AA-6693DA98334C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DFC0E747-4476-4333-ABED-83422B40F4A1}">
      <dgm:prSet custT="1"/>
      <dgm:spPr>
        <a:ln>
          <a:solidFill>
            <a:srgbClr val="8AC4A7"/>
          </a:solidFill>
        </a:ln>
      </dgm:spPr>
      <dgm:t>
        <a:bodyPr lIns="108000" rIns="108000" bIns="180000"/>
        <a:lstStyle/>
        <a:p>
          <a:pPr marL="252000" indent="-252000">
            <a:lnSpc>
              <a:spcPct val="130000"/>
            </a:lnSpc>
            <a:spcAft>
              <a:spcPts val="0"/>
            </a:spcAft>
            <a:buFont typeface="+mj-ea"/>
            <a:buAutoNum type="circleNumDbPlain"/>
          </a:pPr>
          <a:r>
            <a: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R0</a:t>
          </a:r>
          <a:r>
            <a:rPr lang="en-US" altLang="zh-CN" sz="1600" b="1" baseline="-250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in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DR </a:t>
          </a:r>
          <a:r>
            <a:rPr lang="en-US" altLang="zh-CN" sz="16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</a:t>
          </a:r>
          <a:r>
            <a:rPr lang="en-US" altLang="zh-CN" sz="16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 </a:t>
          </a:r>
          <a:r>
            <a:rPr lang="en-US" altLang="zh-CN" sz="1600" b="1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R0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R0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的内容由</a:t>
          </a:r>
          <a:r>
            <a: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00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变为</a:t>
          </a:r>
          <a:r>
            <a: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10</a:t>
          </a:r>
          <a:endParaRPr lang="zh-CN" altLang="en-US" sz="16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4F6215E0-445F-4572-9A6E-2108D6F291B8}" type="parTrans" cxnId="{44D9D105-D5D9-4A55-802D-9A054E1318B4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AE82455-FBD2-4893-AF65-D36425B27315}" type="sibTrans" cxnId="{44D9D105-D5D9-4A55-802D-9A054E1318B4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E3BEAFA-63B5-4B6D-8526-BC8B12750926}">
      <dgm:prSet custT="1"/>
      <dgm:spPr>
        <a:ln>
          <a:solidFill>
            <a:srgbClr val="8AC4A7"/>
          </a:solidFill>
        </a:ln>
      </dgm:spPr>
      <dgm:t>
        <a:bodyPr lIns="108000" rIns="108000" bIns="180000"/>
        <a:lstStyle/>
        <a:p>
          <a:pPr marL="252000" indent="-252000">
            <a:lnSpc>
              <a:spcPct val="130000"/>
            </a:lnSpc>
            <a:spcAft>
              <a:spcPts val="0"/>
            </a:spcAft>
            <a:buFont typeface="+mj-ea"/>
            <a:buNone/>
          </a:pPr>
          <a:r>
            <a:rPr lang="zh-CN" alt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至此，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MOV</a:t>
          </a:r>
          <a:r>
            <a:rPr lang="zh-CN" alt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指令执行结束</a:t>
          </a:r>
        </a:p>
      </dgm:t>
    </dgm:pt>
    <dgm:pt modelId="{5EECC010-1BA5-4FC7-927C-EF34A663A885}" type="parTrans" cxnId="{61F254E3-63FF-4AC3-B3E3-4DFA0199D35A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EF5EFF0-0E2C-4B30-9F44-403A8BA8699A}" type="sibTrans" cxnId="{61F254E3-63FF-4AC3-B3E3-4DFA0199D35A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D0D875D-A9D5-45C8-836C-FD6DF2E35BF7}">
      <dgm:prSet custT="1"/>
      <dgm:spPr>
        <a:ln>
          <a:solidFill>
            <a:srgbClr val="8AC4A7"/>
          </a:solidFill>
        </a:ln>
      </dgm:spPr>
      <dgm:t>
        <a:bodyPr lIns="108000" rIns="108000" bIns="180000"/>
        <a:lstStyle/>
        <a:p>
          <a:pPr marL="252000" indent="-252000">
            <a:lnSpc>
              <a:spcPct val="130000"/>
            </a:lnSpc>
            <a:spcAft>
              <a:spcPts val="0"/>
            </a:spcAft>
            <a:buFont typeface="+mj-ea"/>
            <a:buAutoNum type="circleNumDbPlain"/>
          </a:pPr>
          <a:r>
            <a: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ALU</a:t>
          </a:r>
          <a:r>
            <a:rPr lang="zh-CN" altLang="en-US" sz="1600" b="1" baseline="-25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传送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R1 </a:t>
          </a:r>
          <a:r>
            <a:rPr lang="en-US" altLang="zh-CN" sz="16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</a:t>
          </a:r>
          <a:r>
            <a:rPr lang="en-US" altLang="zh-CN" sz="16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 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ALU</a:t>
          </a:r>
          <a:endParaRPr lang="zh-CN" altLang="en-US" sz="1600" b="1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CA35BAE9-40C5-4346-9908-D6459ACA74A0}" type="parTrans" cxnId="{BF2FFF47-9F59-4880-B42E-3B11156CF208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5ABCDCE-2970-48EF-BFF2-7DFE8D9F3F68}" type="sibTrans" cxnId="{BF2FFF47-9F59-4880-B42E-3B11156CF208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31542A1A-9754-4F28-AE0C-582A1E1CB745}" type="pres">
      <dgm:prSet presAssocID="{0A4FFED5-A4E9-4D14-8942-19E03EE7E0CD}" presName="linear" presStyleCnt="0">
        <dgm:presLayoutVars>
          <dgm:dir/>
          <dgm:animLvl val="lvl"/>
          <dgm:resizeHandles val="exact"/>
        </dgm:presLayoutVars>
      </dgm:prSet>
      <dgm:spPr/>
    </dgm:pt>
    <dgm:pt modelId="{DE99AD26-C28D-4356-8A60-0826FBDBA79E}" type="pres">
      <dgm:prSet presAssocID="{A2D118E4-F798-4724-A5A6-1C7FD6262C8D}" presName="parentLin" presStyleCnt="0"/>
      <dgm:spPr/>
    </dgm:pt>
    <dgm:pt modelId="{B7A8B496-52EB-42D4-A255-059C57A5396C}" type="pres">
      <dgm:prSet presAssocID="{A2D118E4-F798-4724-A5A6-1C7FD6262C8D}" presName="parentLeftMargin" presStyleLbl="node1" presStyleIdx="0" presStyleCnt="1"/>
      <dgm:spPr/>
    </dgm:pt>
    <dgm:pt modelId="{31AC95D0-B46D-4AB7-BB2D-6F49CC371EB5}" type="pres">
      <dgm:prSet presAssocID="{A2D118E4-F798-4724-A5A6-1C7FD6262C8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F8CBB2E-83E0-4EAE-8468-D95DB84E36AD}" type="pres">
      <dgm:prSet presAssocID="{A2D118E4-F798-4724-A5A6-1C7FD6262C8D}" presName="negativeSpace" presStyleCnt="0"/>
      <dgm:spPr/>
    </dgm:pt>
    <dgm:pt modelId="{4D8EAD6B-6B8D-47F0-8DAC-718FCE77B336}" type="pres">
      <dgm:prSet presAssocID="{A2D118E4-F798-4724-A5A6-1C7FD6262C8D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4D9D105-D5D9-4A55-802D-9A054E1318B4}" srcId="{A2D118E4-F798-4724-A5A6-1C7FD6262C8D}" destId="{DFC0E747-4476-4333-ABED-83422B40F4A1}" srcOrd="4" destOrd="0" parTransId="{4F6215E0-445F-4572-9A6E-2108D6F291B8}" sibTransId="{AAE82455-FBD2-4893-AF65-D36425B27315}"/>
    <dgm:cxn modelId="{777C3116-BE3C-415D-B000-89884A4CED31}" type="presOf" srcId="{A2D118E4-F798-4724-A5A6-1C7FD6262C8D}" destId="{31AC95D0-B46D-4AB7-BB2D-6F49CC371EB5}" srcOrd="1" destOrd="0" presId="urn:microsoft.com/office/officeart/2005/8/layout/list1"/>
    <dgm:cxn modelId="{EFDBC42E-E0B7-4330-8450-E53B23E41541}" srcId="{A2D118E4-F798-4724-A5A6-1C7FD6262C8D}" destId="{7A8ED725-275C-4C18-A57C-92EFA9E1D3CC}" srcOrd="0" destOrd="0" parTransId="{0DCD53E0-8F9E-464B-A004-FFFA0E770EC0}" sibTransId="{697DAFBB-4C29-4F18-9E0E-023B2CECD4DD}"/>
    <dgm:cxn modelId="{B588D02F-1E74-473C-81A9-C842D2E457E0}" type="presOf" srcId="{1E3BEAFA-63B5-4B6D-8526-BC8B12750926}" destId="{4D8EAD6B-6B8D-47F0-8DAC-718FCE77B336}" srcOrd="0" destOrd="5" presId="urn:microsoft.com/office/officeart/2005/8/layout/list1"/>
    <dgm:cxn modelId="{6BD03B33-6F9C-40B4-9EF2-99965C8C1CB8}" type="presOf" srcId="{F96E4EB7-A7D8-4954-8C49-C8899E1C4924}" destId="{4D8EAD6B-6B8D-47F0-8DAC-718FCE77B336}" srcOrd="0" destOrd="2" presId="urn:microsoft.com/office/officeart/2005/8/layout/list1"/>
    <dgm:cxn modelId="{18040845-784C-4CA4-BA2E-680E94FDA444}" type="presOf" srcId="{93E7C6D1-4DD4-4317-939B-8B9C99805424}" destId="{4D8EAD6B-6B8D-47F0-8DAC-718FCE77B336}" srcOrd="0" destOrd="3" presId="urn:microsoft.com/office/officeart/2005/8/layout/list1"/>
    <dgm:cxn modelId="{E67D7E47-67F0-4D19-B417-93C62D68A57C}" type="presOf" srcId="{BD0D875D-A9D5-45C8-836C-FD6DF2E35BF7}" destId="{4D8EAD6B-6B8D-47F0-8DAC-718FCE77B336}" srcOrd="0" destOrd="1" presId="urn:microsoft.com/office/officeart/2005/8/layout/list1"/>
    <dgm:cxn modelId="{BF2FFF47-9F59-4880-B42E-3B11156CF208}" srcId="{A2D118E4-F798-4724-A5A6-1C7FD6262C8D}" destId="{BD0D875D-A9D5-45C8-836C-FD6DF2E35BF7}" srcOrd="1" destOrd="0" parTransId="{CA35BAE9-40C5-4346-9908-D6459ACA74A0}" sibTransId="{A5ABCDCE-2970-48EF-BFF2-7DFE8D9F3F68}"/>
    <dgm:cxn modelId="{AE77BC75-0BFA-41C8-BAAA-89AC5ACC0191}" type="presOf" srcId="{A2D118E4-F798-4724-A5A6-1C7FD6262C8D}" destId="{B7A8B496-52EB-42D4-A255-059C57A5396C}" srcOrd="0" destOrd="0" presId="urn:microsoft.com/office/officeart/2005/8/layout/list1"/>
    <dgm:cxn modelId="{7FE0C982-B58B-403C-AFCF-F17C74B6E2CC}" type="presOf" srcId="{DFC0E747-4476-4333-ABED-83422B40F4A1}" destId="{4D8EAD6B-6B8D-47F0-8DAC-718FCE77B336}" srcOrd="0" destOrd="4" presId="urn:microsoft.com/office/officeart/2005/8/layout/list1"/>
    <dgm:cxn modelId="{999D8190-D198-4BA5-886E-D0BF307191E6}" srcId="{A2D118E4-F798-4724-A5A6-1C7FD6262C8D}" destId="{F96E4EB7-A7D8-4954-8C49-C8899E1C4924}" srcOrd="2" destOrd="0" parTransId="{206585A7-1C39-4CDA-9710-7BF2F41830B4}" sibTransId="{6AD48DBD-0824-4C77-9F69-291979EF11FA}"/>
    <dgm:cxn modelId="{B2F8F8C6-C699-437A-AD22-ADCFD90D9985}" srcId="{0A4FFED5-A4E9-4D14-8942-19E03EE7E0CD}" destId="{A2D118E4-F798-4724-A5A6-1C7FD6262C8D}" srcOrd="0" destOrd="0" parTransId="{4B74080D-360E-4D51-AE5F-F4908D8B267F}" sibTransId="{73D6FA8A-CD33-4996-8A42-7EE6762B6BC3}"/>
    <dgm:cxn modelId="{EB81A0CE-A966-43D0-A6AA-6693DA98334C}" srcId="{A2D118E4-F798-4724-A5A6-1C7FD6262C8D}" destId="{93E7C6D1-4DD4-4317-939B-8B9C99805424}" srcOrd="3" destOrd="0" parTransId="{C2D48AC0-AC30-460B-932D-06BC1297ABAD}" sibTransId="{433B479A-5957-41A7-B884-6E7F570A0443}"/>
    <dgm:cxn modelId="{857965DB-C1B6-4623-871E-0C8A23A8416C}" type="presOf" srcId="{7A8ED725-275C-4C18-A57C-92EFA9E1D3CC}" destId="{4D8EAD6B-6B8D-47F0-8DAC-718FCE77B336}" srcOrd="0" destOrd="0" presId="urn:microsoft.com/office/officeart/2005/8/layout/list1"/>
    <dgm:cxn modelId="{61F254E3-63FF-4AC3-B3E3-4DFA0199D35A}" srcId="{A2D118E4-F798-4724-A5A6-1C7FD6262C8D}" destId="{1E3BEAFA-63B5-4B6D-8526-BC8B12750926}" srcOrd="5" destOrd="0" parTransId="{5EECC010-1BA5-4FC7-927C-EF34A663A885}" sibTransId="{BEF5EFF0-0E2C-4B30-9F44-403A8BA8699A}"/>
    <dgm:cxn modelId="{442D9BFA-BB7F-41C3-BEA1-5829F3B36086}" type="presOf" srcId="{0A4FFED5-A4E9-4D14-8942-19E03EE7E0CD}" destId="{31542A1A-9754-4F28-AE0C-582A1E1CB745}" srcOrd="0" destOrd="0" presId="urn:microsoft.com/office/officeart/2005/8/layout/list1"/>
    <dgm:cxn modelId="{4F49A76F-06A7-4750-8393-FAEEEEEEFDD9}" type="presParOf" srcId="{31542A1A-9754-4F28-AE0C-582A1E1CB745}" destId="{DE99AD26-C28D-4356-8A60-0826FBDBA79E}" srcOrd="0" destOrd="0" presId="urn:microsoft.com/office/officeart/2005/8/layout/list1"/>
    <dgm:cxn modelId="{BA400576-138C-4852-BA34-21A1129CCEDC}" type="presParOf" srcId="{DE99AD26-C28D-4356-8A60-0826FBDBA79E}" destId="{B7A8B496-52EB-42D4-A255-059C57A5396C}" srcOrd="0" destOrd="0" presId="urn:microsoft.com/office/officeart/2005/8/layout/list1"/>
    <dgm:cxn modelId="{5E00B99B-BCB4-4CA0-B960-CB588C5388FF}" type="presParOf" srcId="{DE99AD26-C28D-4356-8A60-0826FBDBA79E}" destId="{31AC95D0-B46D-4AB7-BB2D-6F49CC371EB5}" srcOrd="1" destOrd="0" presId="urn:microsoft.com/office/officeart/2005/8/layout/list1"/>
    <dgm:cxn modelId="{915DE9D8-C01A-4D37-84E7-B833B55F0667}" type="presParOf" srcId="{31542A1A-9754-4F28-AE0C-582A1E1CB745}" destId="{FF8CBB2E-83E0-4EAE-8468-D95DB84E36AD}" srcOrd="1" destOrd="0" presId="urn:microsoft.com/office/officeart/2005/8/layout/list1"/>
    <dgm:cxn modelId="{7B33BAB4-0261-43B0-BD37-93F43380F87E}" type="presParOf" srcId="{31542A1A-9754-4F28-AE0C-582A1E1CB745}" destId="{4D8EAD6B-6B8D-47F0-8DAC-718FCE77B33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44BB5-3EF2-4E7C-B563-32696A3B8834}">
      <dsp:nvSpPr>
        <dsp:cNvPr id="0" name=""/>
        <dsp:cNvSpPr/>
      </dsp:nvSpPr>
      <dsp:spPr>
        <a:xfrm>
          <a:off x="0" y="53816"/>
          <a:ext cx="3659187" cy="52708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b="1" kern="1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5.1 CPU</a:t>
          </a:r>
          <a:r>
            <a:rPr lang="zh-CN" altLang="en-US" sz="1700" b="1" kern="1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功能和组成</a:t>
          </a:r>
          <a:endParaRPr lang="zh-CN" altLang="en-US" sz="17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730" y="79546"/>
        <a:ext cx="3607727" cy="475625"/>
      </dsp:txXfrm>
    </dsp:sp>
    <dsp:sp modelId="{AC7C35D5-3D5D-4E97-B4BC-139746ED3850}">
      <dsp:nvSpPr>
        <dsp:cNvPr id="0" name=""/>
        <dsp:cNvSpPr/>
      </dsp:nvSpPr>
      <dsp:spPr>
        <a:xfrm>
          <a:off x="0" y="629861"/>
          <a:ext cx="3659187" cy="527085"/>
        </a:xfrm>
        <a:prstGeom prst="roundRect">
          <a:avLst/>
        </a:prstGeom>
        <a:solidFill>
          <a:schemeClr val="accent5">
            <a:hueOff val="-551426"/>
            <a:satOff val="-2962"/>
            <a:lumOff val="101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b="1" kern="1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5.2 </a:t>
          </a:r>
          <a:r>
            <a:rPr lang="zh-CN" altLang="en-US" sz="1700" b="1" kern="1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指令周期</a:t>
          </a:r>
          <a:endParaRPr lang="zh-CN" altLang="en-US" sz="17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25730" y="655591"/>
        <a:ext cx="3607727" cy="475625"/>
      </dsp:txXfrm>
    </dsp:sp>
    <dsp:sp modelId="{3467D2AA-8966-4B9F-9671-5D39352E2907}">
      <dsp:nvSpPr>
        <dsp:cNvPr id="0" name=""/>
        <dsp:cNvSpPr/>
      </dsp:nvSpPr>
      <dsp:spPr>
        <a:xfrm>
          <a:off x="0" y="1205906"/>
          <a:ext cx="3659187" cy="527085"/>
        </a:xfrm>
        <a:prstGeom prst="roundRect">
          <a:avLst/>
        </a:prstGeom>
        <a:solidFill>
          <a:schemeClr val="accent5">
            <a:hueOff val="-1102852"/>
            <a:satOff val="-5923"/>
            <a:lumOff val="202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5.3 </a:t>
          </a:r>
          <a:r>
            <a:rPr lang="zh-CN" altLang="en-US" sz="17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时序产生器和控制方式</a:t>
          </a:r>
        </a:p>
      </dsp:txBody>
      <dsp:txXfrm>
        <a:off x="25730" y="1231636"/>
        <a:ext cx="3607727" cy="475625"/>
      </dsp:txXfrm>
    </dsp:sp>
    <dsp:sp modelId="{6D4D4FA5-E737-488D-84E9-DE0CA83505F2}">
      <dsp:nvSpPr>
        <dsp:cNvPr id="0" name=""/>
        <dsp:cNvSpPr/>
      </dsp:nvSpPr>
      <dsp:spPr>
        <a:xfrm>
          <a:off x="0" y="1781951"/>
          <a:ext cx="3659187" cy="527085"/>
        </a:xfrm>
        <a:prstGeom prst="roundRect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b="1" kern="1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5.4 </a:t>
          </a:r>
          <a:r>
            <a:rPr lang="zh-CN" altLang="en-US" sz="1700" b="1" kern="1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微程序控制器</a:t>
          </a:r>
          <a:endParaRPr lang="zh-CN" altLang="en-US" sz="17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25730" y="1807681"/>
        <a:ext cx="3607727" cy="475625"/>
      </dsp:txXfrm>
    </dsp:sp>
    <dsp:sp modelId="{BBA0D119-2844-40CD-905A-CB0B6CBB6B05}">
      <dsp:nvSpPr>
        <dsp:cNvPr id="0" name=""/>
        <dsp:cNvSpPr/>
      </dsp:nvSpPr>
      <dsp:spPr>
        <a:xfrm>
          <a:off x="0" y="2357996"/>
          <a:ext cx="3659187" cy="527085"/>
        </a:xfrm>
        <a:prstGeom prst="roundRect">
          <a:avLst/>
        </a:prstGeom>
        <a:solidFill>
          <a:schemeClr val="accent5">
            <a:hueOff val="-2205704"/>
            <a:satOff val="-11847"/>
            <a:lumOff val="405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5.5 </a:t>
          </a:r>
          <a:r>
            <a:rPr lang="zh-CN" altLang="en-US" sz="17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硬布线控制器</a:t>
          </a:r>
          <a:endParaRPr lang="en-US" altLang="zh-CN" sz="1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25730" y="2383726"/>
        <a:ext cx="3607727" cy="475625"/>
      </dsp:txXfrm>
    </dsp:sp>
    <dsp:sp modelId="{7EBAFCAA-D280-4F13-B304-F9BB02392470}">
      <dsp:nvSpPr>
        <dsp:cNvPr id="0" name=""/>
        <dsp:cNvSpPr/>
      </dsp:nvSpPr>
      <dsp:spPr>
        <a:xfrm>
          <a:off x="0" y="2934041"/>
          <a:ext cx="3659187" cy="527085"/>
        </a:xfrm>
        <a:prstGeom prst="roundRect">
          <a:avLst/>
        </a:prstGeom>
        <a:solidFill>
          <a:schemeClr val="accent5">
            <a:hueOff val="-2757130"/>
            <a:satOff val="-14808"/>
            <a:lumOff val="50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5.6 </a:t>
          </a:r>
          <a:r>
            <a:rPr lang="zh-CN" altLang="en-US" sz="17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流水</a:t>
          </a:r>
          <a:r>
            <a:rPr lang="en-US" altLang="zh-CN" sz="17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CPU</a:t>
          </a:r>
          <a:endParaRPr lang="en-US" altLang="zh-CN" sz="1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25730" y="2959771"/>
        <a:ext cx="3607727" cy="475625"/>
      </dsp:txXfrm>
    </dsp:sp>
    <dsp:sp modelId="{31B3BBB6-C9AA-4A05-BDC4-92348BE5DBA0}">
      <dsp:nvSpPr>
        <dsp:cNvPr id="0" name=""/>
        <dsp:cNvSpPr/>
      </dsp:nvSpPr>
      <dsp:spPr>
        <a:xfrm>
          <a:off x="0" y="3510086"/>
          <a:ext cx="3659187" cy="527085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5.7 RISC</a:t>
          </a:r>
          <a:r>
            <a:rPr lang="zh-CN" altLang="en-US" sz="17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 </a:t>
          </a:r>
          <a:r>
            <a:rPr lang="en-US" altLang="zh-CN" sz="17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CPU</a:t>
          </a:r>
          <a:endParaRPr lang="en-US" altLang="zh-CN" sz="1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25730" y="3535816"/>
        <a:ext cx="3607727" cy="47562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75726-6283-4C35-A359-A685CC390783}">
      <dsp:nvSpPr>
        <dsp:cNvPr id="0" name=""/>
        <dsp:cNvSpPr/>
      </dsp:nvSpPr>
      <dsp:spPr>
        <a:xfrm>
          <a:off x="0" y="308475"/>
          <a:ext cx="7677150" cy="86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0" tIns="416560" rIns="36000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使用一次共享总线</a:t>
          </a:r>
          <a:r>
            <a:rPr lang="en-US" altLang="zh-CN" sz="2000" b="1" kern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DBUS</a:t>
          </a:r>
          <a:r>
            <a:rPr lang="zh-CN" altLang="en-US" sz="2000" b="1" kern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，需要</a:t>
          </a:r>
          <a:r>
            <a:rPr lang="en-US" altLang="zh-CN" sz="2000" b="1" kern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1</a:t>
          </a:r>
          <a:r>
            <a:rPr lang="zh-CN" altLang="en-US" sz="2000" b="1" kern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个</a:t>
          </a:r>
          <a:r>
            <a:rPr lang="en-US" altLang="zh-CN" sz="2000" b="1" kern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CPU</a:t>
          </a:r>
          <a:r>
            <a:rPr lang="zh-CN" altLang="en-US" sz="2000" b="1" kern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周期</a:t>
          </a:r>
          <a:endParaRPr lang="zh-CN" altLang="en-US" sz="20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0" y="308475"/>
        <a:ext cx="7677150" cy="866250"/>
      </dsp:txXfrm>
    </dsp:sp>
    <dsp:sp modelId="{87C9302C-EA5C-482D-A253-154B176C12B3}">
      <dsp:nvSpPr>
        <dsp:cNvPr id="0" name=""/>
        <dsp:cNvSpPr/>
      </dsp:nvSpPr>
      <dsp:spPr>
        <a:xfrm>
          <a:off x="383857" y="13274"/>
          <a:ext cx="5374005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分析</a:t>
          </a:r>
        </a:p>
      </dsp:txBody>
      <dsp:txXfrm>
        <a:off x="412678" y="42095"/>
        <a:ext cx="5316363" cy="53275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5A395A-F3A1-4798-A30B-07E568EE9242}">
      <dsp:nvSpPr>
        <dsp:cNvPr id="0" name=""/>
        <dsp:cNvSpPr/>
      </dsp:nvSpPr>
      <dsp:spPr>
        <a:xfrm>
          <a:off x="0" y="256743"/>
          <a:ext cx="3659187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00" tIns="312420" rIns="14400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同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MOV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指令相同</a:t>
          </a:r>
          <a:endParaRPr lang="en-US" altLang="zh-CN" sz="16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0" y="256743"/>
        <a:ext cx="3659187" cy="756000"/>
      </dsp:txXfrm>
    </dsp:sp>
    <dsp:sp modelId="{307E759E-3A6F-41C5-8222-7B8167FACD86}">
      <dsp:nvSpPr>
        <dsp:cNvPr id="0" name=""/>
        <dsp:cNvSpPr/>
      </dsp:nvSpPr>
      <dsp:spPr>
        <a:xfrm>
          <a:off x="182959" y="35343"/>
          <a:ext cx="2561430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取指阶段</a:t>
          </a:r>
          <a:endParaRPr lang="zh-CN" alt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204575" y="56959"/>
        <a:ext cx="2518198" cy="399568"/>
      </dsp:txXfrm>
    </dsp:sp>
    <dsp:sp modelId="{B05314E2-BF72-48CB-8888-536E64914281}">
      <dsp:nvSpPr>
        <dsp:cNvPr id="0" name=""/>
        <dsp:cNvSpPr/>
      </dsp:nvSpPr>
      <dsp:spPr>
        <a:xfrm>
          <a:off x="0" y="1315144"/>
          <a:ext cx="3659187" cy="274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312420" rIns="72000" bIns="113792" numCol="1" spcCol="1270" anchor="t" anchorCtr="0">
          <a:noAutofit/>
        </a:bodyPr>
        <a:lstStyle/>
        <a:p>
          <a:pPr marL="288000" lvl="1" indent="-28800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ea"/>
            <a:buAutoNum type="circleNumDbPlain"/>
          </a:pPr>
          <a:r>
            <a:rPr lang="en-US" altLang="zh-CN" sz="1600" b="0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b="0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打开</a:t>
          </a:r>
          <a:r>
            <a:rPr lang="en-US" altLang="zh-CN" sz="1600" b="1" kern="12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C3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IR 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地址码</a:t>
          </a:r>
          <a:r>
            <a:rPr lang="en-US" altLang="zh-CN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(6) 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DBUS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；</a:t>
          </a:r>
          <a:endParaRPr lang="en-US" altLang="zh-CN" sz="1600" b="1" kern="1200" dirty="0">
            <a:solidFill>
              <a:schemeClr val="accent2">
                <a:lumMod val="75000"/>
              </a:schemeClr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88000" lvl="1" indent="-28800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ea"/>
            <a:buAutoNum type="circleNumDbPlain"/>
          </a:pP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kern="1200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AR</a:t>
          </a:r>
          <a:r>
            <a:rPr lang="en-US" altLang="zh-CN" sz="1600" b="1" kern="1200" baseline="-25000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in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DBUS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(6) 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</a:t>
          </a:r>
          <a:r>
            <a:rPr lang="en-US" altLang="zh-CN" sz="16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AR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，数存进行地址译码</a:t>
          </a:r>
          <a:endParaRPr lang="zh-CN" altLang="en-US" sz="1600" b="0" kern="1200" dirty="0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88000" lvl="1" indent="-28800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ea"/>
            <a:buAutoNum type="circleNumDbPlain"/>
          </a:pPr>
          <a:r>
            <a:rPr lang="en-US" altLang="zh-CN" sz="1600" b="0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b="0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kern="1200" dirty="0" err="1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DCache</a:t>
          </a:r>
          <a:r>
            <a:rPr lang="zh-CN" altLang="en-US" sz="1600" b="1" kern="1200" baseline="-25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读</a:t>
          </a:r>
          <a:r>
            <a:rPr lang="zh-CN" altLang="en-US" sz="1600" b="0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kern="1200" dirty="0" err="1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DCache</a:t>
          </a:r>
          <a:r>
            <a:rPr lang="en-US" altLang="zh-CN" sz="16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(6)=100</a:t>
          </a:r>
          <a:r>
            <a:rPr lang="zh-CN" altLang="en-US" sz="1600" b="0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1600" b="1" kern="1200" dirty="0" err="1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DCache</a:t>
          </a:r>
          <a:r>
            <a:rPr lang="en-US" altLang="zh-CN" sz="16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DBUS</a:t>
          </a:r>
          <a:endParaRPr lang="en-US" altLang="zh-CN" sz="16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88000" lvl="1" indent="-28800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ea"/>
            <a:buAutoNum type="circleNumDbPlain"/>
          </a:pP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kern="1200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DR</a:t>
          </a:r>
          <a:r>
            <a:rPr lang="en-US" altLang="zh-CN" sz="1600" b="1" kern="1200" baseline="-25000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in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DBUS(100) 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</a:t>
          </a:r>
          <a:r>
            <a:rPr lang="en-US" altLang="zh-CN" sz="16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DR</a:t>
          </a:r>
          <a:endParaRPr lang="zh-CN" altLang="en-US" sz="16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88000" lvl="1" indent="-28800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ea"/>
            <a:buAutoNum type="circleNumDbPlain"/>
          </a:pP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kern="12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R1</a:t>
          </a:r>
          <a:r>
            <a:rPr lang="en-US" altLang="zh-CN" sz="1600" b="1" kern="1200" baseline="-250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in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DR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(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100) 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16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R1</a:t>
          </a:r>
          <a:endParaRPr lang="zh-CN" altLang="en-US" sz="1600" b="1" kern="1200" dirty="0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0" y="1315144"/>
        <a:ext cx="3659187" cy="2740500"/>
      </dsp:txXfrm>
    </dsp:sp>
    <dsp:sp modelId="{A34F8E6E-B77A-4536-8A1A-45ECEB1F81B3}">
      <dsp:nvSpPr>
        <dsp:cNvPr id="0" name=""/>
        <dsp:cNvSpPr/>
      </dsp:nvSpPr>
      <dsp:spPr>
        <a:xfrm>
          <a:off x="182959" y="1093744"/>
          <a:ext cx="2561430" cy="44280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执行阶段</a:t>
          </a:r>
          <a:endParaRPr lang="en-US" altLang="zh-CN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204575" y="1115360"/>
        <a:ext cx="2518198" cy="39956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5A395A-F3A1-4798-A30B-07E568EE9242}">
      <dsp:nvSpPr>
        <dsp:cNvPr id="0" name=""/>
        <dsp:cNvSpPr/>
      </dsp:nvSpPr>
      <dsp:spPr>
        <a:xfrm>
          <a:off x="0" y="256743"/>
          <a:ext cx="3659187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00" tIns="312420" rIns="14400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同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MOV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指令相同</a:t>
          </a:r>
          <a:endParaRPr lang="en-US" altLang="zh-CN" sz="16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0" y="256743"/>
        <a:ext cx="3659187" cy="756000"/>
      </dsp:txXfrm>
    </dsp:sp>
    <dsp:sp modelId="{307E759E-3A6F-41C5-8222-7B8167FACD86}">
      <dsp:nvSpPr>
        <dsp:cNvPr id="0" name=""/>
        <dsp:cNvSpPr/>
      </dsp:nvSpPr>
      <dsp:spPr>
        <a:xfrm>
          <a:off x="182959" y="35343"/>
          <a:ext cx="2561430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取指阶段</a:t>
          </a:r>
          <a:endParaRPr lang="zh-CN" alt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204575" y="56959"/>
        <a:ext cx="2518198" cy="399568"/>
      </dsp:txXfrm>
    </dsp:sp>
    <dsp:sp modelId="{B05314E2-BF72-48CB-8888-536E64914281}">
      <dsp:nvSpPr>
        <dsp:cNvPr id="0" name=""/>
        <dsp:cNvSpPr/>
      </dsp:nvSpPr>
      <dsp:spPr>
        <a:xfrm>
          <a:off x="0" y="1315144"/>
          <a:ext cx="3659187" cy="274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312420" rIns="72000" bIns="113792" numCol="1" spcCol="1270" anchor="t" anchorCtr="0">
          <a:noAutofit/>
        </a:bodyPr>
        <a:lstStyle/>
        <a:p>
          <a:pPr marL="288000" lvl="1" indent="-28800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ea"/>
            <a:buAutoNum type="circleNumDbPlain"/>
          </a:pPr>
          <a:r>
            <a:rPr lang="en-US" altLang="zh-CN" sz="1600" b="0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b="0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打开</a:t>
          </a:r>
          <a:r>
            <a:rPr lang="en-US" altLang="zh-CN" sz="1600" b="1" kern="12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C3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IR 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地址码</a:t>
          </a:r>
          <a:r>
            <a:rPr lang="en-US" altLang="zh-CN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(6) 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DBUS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；</a:t>
          </a:r>
          <a:endParaRPr lang="en-US" altLang="zh-CN" sz="1600" b="1" kern="1200" dirty="0">
            <a:solidFill>
              <a:schemeClr val="accent2">
                <a:lumMod val="75000"/>
              </a:schemeClr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88000" lvl="1" indent="-28800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ea"/>
            <a:buAutoNum type="circleNumDbPlain"/>
          </a:pP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kern="1200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AR</a:t>
          </a:r>
          <a:r>
            <a:rPr lang="en-US" altLang="zh-CN" sz="1600" b="1" kern="1200" baseline="-25000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in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DBUS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(6) 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</a:t>
          </a:r>
          <a:r>
            <a:rPr lang="en-US" altLang="zh-CN" sz="16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AR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，数存进行地址译码</a:t>
          </a:r>
          <a:endParaRPr lang="zh-CN" altLang="en-US" sz="1600" b="0" kern="1200" dirty="0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88000" lvl="1" indent="-28800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ea"/>
            <a:buAutoNum type="circleNumDbPlain"/>
          </a:pPr>
          <a:r>
            <a:rPr lang="en-US" altLang="zh-CN" sz="1600" b="0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b="0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kern="1200" dirty="0" err="1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DCache</a:t>
          </a:r>
          <a:r>
            <a:rPr lang="zh-CN" altLang="en-US" sz="1600" b="1" kern="1200" baseline="-25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读</a:t>
          </a:r>
          <a:r>
            <a:rPr lang="zh-CN" altLang="en-US" sz="1600" b="0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kern="1200" dirty="0" err="1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DCache</a:t>
          </a:r>
          <a:r>
            <a:rPr lang="en-US" altLang="zh-CN" sz="16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(6)=100</a:t>
          </a:r>
          <a:r>
            <a:rPr lang="zh-CN" altLang="en-US" sz="1600" b="0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1600" b="1" kern="1200" dirty="0" err="1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DCache</a:t>
          </a:r>
          <a:r>
            <a:rPr lang="en-US" altLang="zh-CN" sz="16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DBUS</a:t>
          </a:r>
          <a:endParaRPr lang="en-US" altLang="zh-CN" sz="16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88000" lvl="1" indent="-28800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ea"/>
            <a:buAutoNum type="circleNumDbPlain"/>
          </a:pP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kern="1200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DR</a:t>
          </a:r>
          <a:r>
            <a:rPr lang="en-US" altLang="zh-CN" sz="1600" b="1" kern="1200" baseline="-25000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in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DBUS(100) 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</a:t>
          </a:r>
          <a:r>
            <a:rPr lang="en-US" altLang="zh-CN" sz="16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DR</a:t>
          </a:r>
          <a:endParaRPr lang="zh-CN" altLang="en-US" sz="16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88000" lvl="1" indent="-28800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ea"/>
            <a:buAutoNum type="circleNumDbPlain"/>
          </a:pP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kern="12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R1</a:t>
          </a:r>
          <a:r>
            <a:rPr lang="en-US" altLang="zh-CN" sz="1600" b="1" kern="1200" baseline="-250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in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DR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(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100) 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16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R1</a:t>
          </a:r>
          <a:endParaRPr lang="zh-CN" altLang="en-US" sz="1600" b="1" kern="1200" dirty="0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0" y="1315144"/>
        <a:ext cx="3659187" cy="2740500"/>
      </dsp:txXfrm>
    </dsp:sp>
    <dsp:sp modelId="{A34F8E6E-B77A-4536-8A1A-45ECEB1F81B3}">
      <dsp:nvSpPr>
        <dsp:cNvPr id="0" name=""/>
        <dsp:cNvSpPr/>
      </dsp:nvSpPr>
      <dsp:spPr>
        <a:xfrm>
          <a:off x="182959" y="1093744"/>
          <a:ext cx="2561430" cy="44280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执行阶段</a:t>
          </a:r>
          <a:endParaRPr lang="en-US" altLang="zh-CN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204575" y="1115360"/>
        <a:ext cx="2518198" cy="39956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5A395A-F3A1-4798-A30B-07E568EE9242}">
      <dsp:nvSpPr>
        <dsp:cNvPr id="0" name=""/>
        <dsp:cNvSpPr/>
      </dsp:nvSpPr>
      <dsp:spPr>
        <a:xfrm>
          <a:off x="0" y="256743"/>
          <a:ext cx="3659187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00" tIns="312420" rIns="14400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同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MOV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指令相同</a:t>
          </a:r>
          <a:endParaRPr lang="en-US" altLang="zh-CN" sz="16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0" y="256743"/>
        <a:ext cx="3659187" cy="756000"/>
      </dsp:txXfrm>
    </dsp:sp>
    <dsp:sp modelId="{307E759E-3A6F-41C5-8222-7B8167FACD86}">
      <dsp:nvSpPr>
        <dsp:cNvPr id="0" name=""/>
        <dsp:cNvSpPr/>
      </dsp:nvSpPr>
      <dsp:spPr>
        <a:xfrm>
          <a:off x="182959" y="35343"/>
          <a:ext cx="2561430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取指阶段</a:t>
          </a:r>
          <a:endParaRPr lang="zh-CN" alt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204575" y="56959"/>
        <a:ext cx="2518198" cy="399568"/>
      </dsp:txXfrm>
    </dsp:sp>
    <dsp:sp modelId="{B05314E2-BF72-48CB-8888-536E64914281}">
      <dsp:nvSpPr>
        <dsp:cNvPr id="0" name=""/>
        <dsp:cNvSpPr/>
      </dsp:nvSpPr>
      <dsp:spPr>
        <a:xfrm>
          <a:off x="0" y="1315144"/>
          <a:ext cx="3659187" cy="274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216000" rIns="72000" bIns="180000" numCol="1" spcCol="1270" anchor="t" anchorCtr="0">
          <a:noAutofit/>
        </a:bodyPr>
        <a:lstStyle/>
        <a:p>
          <a:pPr marL="288000" lvl="1" indent="-28800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en-US" altLang="zh-CN" sz="1600" b="0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b="0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kern="12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R1</a:t>
          </a:r>
          <a:r>
            <a:rPr lang="en-US" altLang="zh-CN" sz="1600" b="1" kern="1200" baseline="-250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out</a:t>
          </a:r>
          <a:r>
            <a:rPr lang="zh-CN" altLang="en-US" sz="1600" b="0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kern="12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R2</a:t>
          </a:r>
          <a:r>
            <a:rPr lang="en-US" altLang="zh-CN" sz="1600" b="1" kern="1200" baseline="-250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out</a:t>
          </a:r>
          <a:r>
            <a:rPr lang="zh-CN" altLang="en-US" sz="1600" b="0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，确定</a:t>
          </a:r>
          <a:r>
            <a:rPr lang="en-US" altLang="zh-CN" sz="16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R1</a:t>
          </a:r>
          <a:r>
            <a:rPr lang="zh-CN" altLang="en-US" sz="16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源寄存器</a:t>
          </a:r>
          <a:r>
            <a:rPr lang="zh-CN" altLang="en-US" sz="1600" b="0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和</a:t>
          </a:r>
          <a:r>
            <a:rPr lang="en-US" altLang="zh-CN" sz="16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R2</a:t>
          </a:r>
          <a:r>
            <a:rPr lang="zh-CN" altLang="en-US" sz="16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目的寄存器</a:t>
          </a:r>
          <a:endParaRPr lang="en-US" altLang="zh-CN" sz="1600" b="1" kern="1200" dirty="0">
            <a:solidFill>
              <a:schemeClr val="accent2">
                <a:lumMod val="75000"/>
              </a:schemeClr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88000" lvl="1" indent="-28800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en-US" altLang="zh-CN" sz="1600" b="0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b="0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kern="1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ALU</a:t>
          </a:r>
          <a:r>
            <a:rPr lang="zh-CN" altLang="en-US" sz="1600" b="1" kern="1200" baseline="-25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加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ALU</a:t>
          </a:r>
          <a:r>
            <a:rPr lang="zh-CN" altLang="en-US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完成加法运算，</a:t>
          </a:r>
          <a:b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</a:br>
          <a:r>
            <a:rPr lang="en-US" altLang="zh-CN" sz="1600" b="1" kern="1200" dirty="0" err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Flag</a:t>
          </a:r>
          <a:r>
            <a:rPr lang="en-US" altLang="zh-CN" sz="1600" b="1" kern="1200" baseline="-25000" dirty="0" err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 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PSW</a:t>
          </a:r>
          <a:endParaRPr lang="en-US" altLang="zh-CN" sz="1600" b="1" kern="1200" dirty="0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88000" lvl="1" indent="-28800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en-US" altLang="zh-CN" sz="1600" b="0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b="0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打开</a:t>
          </a:r>
          <a:r>
            <a:rPr lang="en-US" altLang="zh-CN" sz="1600" b="1" kern="12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C1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ALU 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DBUS</a:t>
          </a:r>
          <a:endParaRPr lang="en-US" altLang="zh-CN" sz="1600" b="1" kern="1200" dirty="0">
            <a:solidFill>
              <a:schemeClr val="accent2">
                <a:lumMod val="75000"/>
              </a:schemeClr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88000" lvl="1" indent="-28800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kern="1200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DR</a:t>
          </a:r>
          <a:r>
            <a:rPr lang="en-US" altLang="zh-CN" sz="1600" b="1" kern="1200" baseline="-25000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in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DBUS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</a:t>
          </a:r>
          <a:r>
            <a:rPr lang="en-US" altLang="zh-CN" sz="16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DR</a:t>
          </a:r>
          <a:endParaRPr lang="zh-CN" altLang="en-US" sz="1600" b="0" kern="1200" dirty="0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88000" lvl="1" indent="-28800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kern="12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R2</a:t>
          </a:r>
          <a:r>
            <a:rPr lang="en-US" altLang="zh-CN" sz="1600" b="1" kern="1200" baseline="-250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in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DR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R2</a:t>
          </a:r>
          <a:endParaRPr lang="zh-CN" altLang="en-US" sz="1600" b="0" kern="1200" dirty="0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0" y="1315144"/>
        <a:ext cx="3659187" cy="2740500"/>
      </dsp:txXfrm>
    </dsp:sp>
    <dsp:sp modelId="{A34F8E6E-B77A-4536-8A1A-45ECEB1F81B3}">
      <dsp:nvSpPr>
        <dsp:cNvPr id="0" name=""/>
        <dsp:cNvSpPr/>
      </dsp:nvSpPr>
      <dsp:spPr>
        <a:xfrm>
          <a:off x="182959" y="1093744"/>
          <a:ext cx="2561430" cy="44280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执行阶段</a:t>
          </a:r>
          <a:endParaRPr lang="en-US" altLang="zh-CN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204575" y="1115360"/>
        <a:ext cx="2518198" cy="39956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5A395A-F3A1-4798-A30B-07E568EE9242}">
      <dsp:nvSpPr>
        <dsp:cNvPr id="0" name=""/>
        <dsp:cNvSpPr/>
      </dsp:nvSpPr>
      <dsp:spPr>
        <a:xfrm>
          <a:off x="0" y="189243"/>
          <a:ext cx="3659187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00" tIns="249936" rIns="14400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同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MOV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指令相同</a:t>
          </a:r>
          <a:endParaRPr lang="en-US" altLang="zh-CN" sz="16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0" y="189243"/>
        <a:ext cx="3659187" cy="699300"/>
      </dsp:txXfrm>
    </dsp:sp>
    <dsp:sp modelId="{307E759E-3A6F-41C5-8222-7B8167FACD86}">
      <dsp:nvSpPr>
        <dsp:cNvPr id="0" name=""/>
        <dsp:cNvSpPr/>
      </dsp:nvSpPr>
      <dsp:spPr>
        <a:xfrm>
          <a:off x="182959" y="12123"/>
          <a:ext cx="2561430" cy="3542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取指阶段</a:t>
          </a:r>
          <a:endParaRPr lang="zh-CN" alt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200252" y="29416"/>
        <a:ext cx="2526844" cy="319654"/>
      </dsp:txXfrm>
    </dsp:sp>
    <dsp:sp modelId="{B05314E2-BF72-48CB-8888-536E64914281}">
      <dsp:nvSpPr>
        <dsp:cNvPr id="0" name=""/>
        <dsp:cNvSpPr/>
      </dsp:nvSpPr>
      <dsp:spPr>
        <a:xfrm>
          <a:off x="0" y="1130464"/>
          <a:ext cx="3659187" cy="294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180000" rIns="72000" bIns="36000" numCol="1" spcCol="1270" anchor="t" anchorCtr="0">
          <a:noAutofit/>
        </a:bodyPr>
        <a:lstStyle/>
        <a:p>
          <a:pPr marL="288000" lvl="1" indent="-28800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en-US" altLang="zh-CN" sz="1600" b="0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b="0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kern="12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R1</a:t>
          </a:r>
          <a:r>
            <a:rPr lang="en-US" altLang="zh-CN" sz="1600" b="1" kern="1200" baseline="-250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out</a:t>
          </a:r>
          <a:r>
            <a:rPr lang="zh-CN" altLang="en-US" sz="1600" b="0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kern="12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R2</a:t>
          </a:r>
          <a:r>
            <a:rPr lang="en-US" altLang="zh-CN" sz="1600" b="1" kern="1200" baseline="-250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out</a:t>
          </a:r>
          <a:r>
            <a:rPr lang="zh-CN" altLang="en-US" sz="1600" b="0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kern="12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R1</a:t>
          </a:r>
          <a:r>
            <a:rPr lang="en-US" altLang="zh-CN" sz="1600" b="1" kern="12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rPr>
            <a:t> </a:t>
          </a:r>
          <a:r>
            <a:rPr lang="en-US" altLang="zh-CN" sz="1600" b="1" kern="12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rPr>
            <a:t> ALU, R2  ALU</a:t>
          </a:r>
          <a:r>
            <a:rPr lang="zh-CN" altLang="en-US" sz="1600" b="1" kern="12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rPr>
            <a:t>，</a:t>
          </a:r>
          <a:r>
            <a:rPr lang="zh-CN" altLang="en-US" sz="1600" b="0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确定</a:t>
          </a:r>
          <a:r>
            <a:rPr lang="en-US" altLang="zh-CN" sz="16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R1</a:t>
          </a:r>
          <a:r>
            <a:rPr lang="zh-CN" altLang="en-US" sz="16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源寄存器</a:t>
          </a:r>
          <a:r>
            <a:rPr lang="zh-CN" altLang="en-US" sz="1600" b="0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和</a:t>
          </a:r>
          <a:r>
            <a:rPr lang="en-US" altLang="zh-CN" sz="16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R2</a:t>
          </a:r>
          <a:r>
            <a:rPr lang="zh-CN" altLang="en-US" sz="16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目的寄存器</a:t>
          </a:r>
          <a:endParaRPr lang="en-US" altLang="zh-CN" sz="1600" b="1" kern="1200" dirty="0">
            <a:solidFill>
              <a:schemeClr val="accent2">
                <a:lumMod val="75000"/>
              </a:schemeClr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88000" lvl="1" indent="-28800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en-US" altLang="zh-CN" sz="1600" b="0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b="0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kern="1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ALU</a:t>
          </a:r>
          <a:r>
            <a:rPr lang="zh-CN" altLang="en-US" sz="1600" b="1" kern="1200" baseline="-25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加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ALU</a:t>
          </a:r>
          <a:r>
            <a:rPr lang="zh-CN" altLang="en-US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完成加法运算，</a:t>
          </a:r>
          <a:b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</a:br>
          <a:r>
            <a:rPr lang="en-US" altLang="zh-CN" sz="1600" b="1" kern="1200" dirty="0" err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Flag</a:t>
          </a:r>
          <a:r>
            <a:rPr lang="en-US" altLang="zh-CN" sz="1600" b="1" kern="1200" baseline="-25000" dirty="0" err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 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PSW</a:t>
          </a:r>
          <a:endParaRPr lang="en-US" altLang="zh-CN" sz="1600" b="1" kern="1200" dirty="0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88000" lvl="1" indent="-28800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en-US" altLang="zh-CN" sz="1600" b="0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b="0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打开</a:t>
          </a:r>
          <a:r>
            <a:rPr lang="en-US" altLang="zh-CN" sz="1600" b="1" kern="12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C1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ALU 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DBUS</a:t>
          </a:r>
          <a:endParaRPr lang="en-US" altLang="zh-CN" sz="1600" b="1" kern="1200" dirty="0">
            <a:solidFill>
              <a:schemeClr val="accent2">
                <a:lumMod val="75000"/>
              </a:schemeClr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88000" lvl="1" indent="-28800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kern="1200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DR</a:t>
          </a:r>
          <a:r>
            <a:rPr lang="en-US" altLang="zh-CN" sz="1600" b="1" kern="1200" baseline="-25000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in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DBUS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</a:t>
          </a:r>
          <a:r>
            <a:rPr lang="en-US" altLang="zh-CN" sz="16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DR</a:t>
          </a:r>
          <a:endParaRPr lang="zh-CN" altLang="en-US" sz="1600" b="0" kern="1200" dirty="0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88000" lvl="1" indent="-28800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kern="12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R2</a:t>
          </a:r>
          <a:r>
            <a:rPr lang="en-US" altLang="zh-CN" sz="1600" b="1" kern="1200" baseline="-250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in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DR 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R2</a:t>
          </a:r>
          <a:endParaRPr lang="zh-CN" altLang="en-US" sz="1600" b="0" kern="1200" dirty="0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0" y="1130464"/>
        <a:ext cx="3659187" cy="2948400"/>
      </dsp:txXfrm>
    </dsp:sp>
    <dsp:sp modelId="{A34F8E6E-B77A-4536-8A1A-45ECEB1F81B3}">
      <dsp:nvSpPr>
        <dsp:cNvPr id="0" name=""/>
        <dsp:cNvSpPr/>
      </dsp:nvSpPr>
      <dsp:spPr>
        <a:xfrm>
          <a:off x="182959" y="953344"/>
          <a:ext cx="2561430" cy="35424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执行阶段</a:t>
          </a:r>
          <a:endParaRPr lang="en-US" altLang="zh-CN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200252" y="970637"/>
        <a:ext cx="2526844" cy="31965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75726-6283-4C35-A359-A685CC390783}">
      <dsp:nvSpPr>
        <dsp:cNvPr id="0" name=""/>
        <dsp:cNvSpPr/>
      </dsp:nvSpPr>
      <dsp:spPr>
        <a:xfrm>
          <a:off x="0" y="308475"/>
          <a:ext cx="7677150" cy="86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0" tIns="416560" rIns="36000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使用</a:t>
          </a:r>
          <a:r>
            <a:rPr lang="zh-CN" altLang="en-US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一次</a:t>
          </a:r>
          <a:r>
            <a:rPr lang="en-US" altLang="zh-CN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DBUS</a:t>
          </a:r>
          <a:r>
            <a:rPr lang="zh-CN" altLang="en-US" sz="2000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，需要</a:t>
          </a:r>
          <a:r>
            <a:rPr lang="en-US" altLang="zh-CN" sz="2000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1</a:t>
          </a:r>
          <a:r>
            <a:rPr lang="zh-CN" altLang="en-US" sz="2000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个</a:t>
          </a:r>
          <a:r>
            <a:rPr lang="en-US" altLang="zh-CN" sz="2000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CPU</a:t>
          </a:r>
          <a:r>
            <a:rPr lang="zh-CN" altLang="en-US" sz="2000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周期</a:t>
          </a:r>
          <a:endParaRPr lang="zh-CN" altLang="en-US" sz="2000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sp:txBody>
      <dsp:txXfrm>
        <a:off x="0" y="308475"/>
        <a:ext cx="7677150" cy="866250"/>
      </dsp:txXfrm>
    </dsp:sp>
    <dsp:sp modelId="{87C9302C-EA5C-482D-A253-154B176C12B3}">
      <dsp:nvSpPr>
        <dsp:cNvPr id="0" name=""/>
        <dsp:cNvSpPr/>
      </dsp:nvSpPr>
      <dsp:spPr>
        <a:xfrm>
          <a:off x="383857" y="13274"/>
          <a:ext cx="5374005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分析</a:t>
          </a:r>
        </a:p>
      </dsp:txBody>
      <dsp:txXfrm>
        <a:off x="412678" y="42095"/>
        <a:ext cx="5316363" cy="53275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5A395A-F3A1-4798-A30B-07E568EE9242}">
      <dsp:nvSpPr>
        <dsp:cNvPr id="0" name=""/>
        <dsp:cNvSpPr/>
      </dsp:nvSpPr>
      <dsp:spPr>
        <a:xfrm>
          <a:off x="0" y="218831"/>
          <a:ext cx="3659187" cy="71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00" tIns="270764" rIns="14400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同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MOV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指令相同</a:t>
          </a:r>
          <a:endParaRPr lang="en-US" altLang="zh-CN" sz="16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0" y="218831"/>
        <a:ext cx="3659187" cy="716625"/>
      </dsp:txXfrm>
    </dsp:sp>
    <dsp:sp modelId="{307E759E-3A6F-41C5-8222-7B8167FACD86}">
      <dsp:nvSpPr>
        <dsp:cNvPr id="0" name=""/>
        <dsp:cNvSpPr/>
      </dsp:nvSpPr>
      <dsp:spPr>
        <a:xfrm>
          <a:off x="182959" y="26951"/>
          <a:ext cx="2561430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取指阶段</a:t>
          </a:r>
          <a:endParaRPr lang="zh-CN" alt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201693" y="45685"/>
        <a:ext cx="2523962" cy="346292"/>
      </dsp:txXfrm>
    </dsp:sp>
    <dsp:sp modelId="{B05314E2-BF72-48CB-8888-536E64914281}">
      <dsp:nvSpPr>
        <dsp:cNvPr id="0" name=""/>
        <dsp:cNvSpPr/>
      </dsp:nvSpPr>
      <dsp:spPr>
        <a:xfrm>
          <a:off x="0" y="1197536"/>
          <a:ext cx="3659187" cy="2866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270764" rIns="72000" bIns="113792" numCol="1" spcCol="1270" anchor="t" anchorCtr="0">
          <a:noAutofit/>
        </a:bodyPr>
        <a:lstStyle/>
        <a:p>
          <a:pPr marL="288000" lvl="1" indent="-28800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ea"/>
            <a:buAutoNum type="circleNumDbPlain"/>
          </a:pPr>
          <a:r>
            <a:rPr lang="en-US" altLang="zh-CN" sz="1600" b="0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b="0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kern="12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R3</a:t>
          </a:r>
          <a:r>
            <a:rPr lang="en-US" altLang="zh-CN" sz="1600" b="1" kern="1200" baseline="-250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out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，选择</a:t>
          </a:r>
          <a:r>
            <a:rPr lang="en-US" altLang="zh-CN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R3</a:t>
          </a:r>
          <a:r>
            <a:rPr lang="zh-CN" alt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寄存器</a:t>
          </a:r>
          <a:endParaRPr lang="en-US" altLang="zh-CN" sz="1600" b="1" kern="1200" dirty="0">
            <a:solidFill>
              <a:schemeClr val="accent2">
                <a:lumMod val="75000"/>
              </a:schemeClr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88000" lvl="1" indent="-28800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ea"/>
            <a:buAutoNum type="circleNumDbPlain"/>
          </a:pP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打开</a:t>
          </a:r>
          <a:r>
            <a:rPr lang="en-US" altLang="zh-CN" sz="1600" b="1" kern="12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C2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R3 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</a:t>
          </a:r>
          <a:r>
            <a:rPr lang="en-US" altLang="zh-CN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DBUS</a:t>
          </a:r>
          <a:endParaRPr lang="en-US" altLang="zh-CN" sz="1600" b="1" kern="1200" dirty="0">
            <a:solidFill>
              <a:schemeClr val="accent2">
                <a:lumMod val="75000"/>
              </a:schemeClr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88000" lvl="1" indent="-28800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ea"/>
            <a:buAutoNum type="circleNumDbPlain"/>
          </a:pP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kern="1200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AR</a:t>
          </a:r>
          <a:r>
            <a:rPr lang="en-US" altLang="zh-CN" sz="1600" b="1" kern="1200" baseline="-25000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in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DBUS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</a:t>
          </a:r>
          <a:r>
            <a:rPr lang="en-US" altLang="zh-CN" sz="16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AR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，数存进行地址译码</a:t>
          </a:r>
          <a:endParaRPr lang="zh-CN" altLang="en-US" sz="1600" b="0" kern="1200" dirty="0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88000" lvl="1" indent="-28800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ea"/>
            <a:buAutoNum type="circleNumDbPlain"/>
          </a:pPr>
          <a:r>
            <a:rPr lang="en-US" altLang="zh-CN" sz="1600" b="0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b="0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kern="12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R2</a:t>
          </a:r>
          <a:r>
            <a:rPr lang="en-US" altLang="zh-CN" sz="1600" b="1" kern="1200" baseline="-250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out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，选择</a:t>
          </a:r>
          <a:r>
            <a:rPr lang="en-US" altLang="zh-CN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R2</a:t>
          </a:r>
          <a:r>
            <a:rPr lang="zh-CN" alt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寄存器</a:t>
          </a:r>
          <a:endParaRPr lang="zh-CN" altLang="en-US" sz="1600" b="0" kern="1200" dirty="0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88000" lvl="1" indent="-28800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ea"/>
            <a:buAutoNum type="circleNumDbPlain"/>
          </a:pP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打开</a:t>
          </a:r>
          <a:r>
            <a:rPr lang="en-US" altLang="zh-CN" sz="1600" b="1" kern="12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C2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R2 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</a:t>
          </a:r>
          <a:r>
            <a:rPr lang="en-US" altLang="zh-CN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DBUS</a:t>
          </a:r>
          <a:endParaRPr lang="zh-CN" altLang="en-US" sz="1600" b="0" kern="1200" dirty="0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88000" lvl="1" indent="-28800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ea"/>
            <a:buAutoNum type="circleNumDbPlain"/>
          </a:pPr>
          <a:r>
            <a:rPr lang="en-US" altLang="zh-CN" sz="1600" b="0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b="0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kern="1200" dirty="0" err="1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Dcache</a:t>
          </a:r>
          <a:r>
            <a:rPr lang="zh-CN" altLang="en-US" sz="1600" b="1" kern="1200" baseline="-25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写</a:t>
          </a:r>
          <a:r>
            <a:rPr lang="zh-CN" altLang="en-US" sz="1600" b="0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DBUS</a:t>
          </a:r>
          <a:r>
            <a:rPr lang="en-US" altLang="zh-CN" sz="16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</a:t>
          </a:r>
          <a:r>
            <a:rPr lang="en-US" altLang="zh-CN" sz="1600" b="1" kern="1200" dirty="0" err="1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DCache</a:t>
          </a:r>
          <a:endParaRPr lang="en-US" altLang="zh-CN" sz="16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0" y="1197536"/>
        <a:ext cx="3659187" cy="2866500"/>
      </dsp:txXfrm>
    </dsp:sp>
    <dsp:sp modelId="{A34F8E6E-B77A-4536-8A1A-45ECEB1F81B3}">
      <dsp:nvSpPr>
        <dsp:cNvPr id="0" name=""/>
        <dsp:cNvSpPr/>
      </dsp:nvSpPr>
      <dsp:spPr>
        <a:xfrm>
          <a:off x="182959" y="1005656"/>
          <a:ext cx="2561430" cy="38376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执行阶段</a:t>
          </a:r>
          <a:endParaRPr lang="en-US" altLang="zh-CN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201693" y="1024390"/>
        <a:ext cx="2523962" cy="34629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5A395A-F3A1-4798-A30B-07E568EE9242}">
      <dsp:nvSpPr>
        <dsp:cNvPr id="0" name=""/>
        <dsp:cNvSpPr/>
      </dsp:nvSpPr>
      <dsp:spPr>
        <a:xfrm>
          <a:off x="0" y="218831"/>
          <a:ext cx="3659187" cy="71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00" tIns="270764" rIns="14400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同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MOV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指令相同</a:t>
          </a:r>
          <a:endParaRPr lang="en-US" altLang="zh-CN" sz="16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0" y="218831"/>
        <a:ext cx="3659187" cy="716625"/>
      </dsp:txXfrm>
    </dsp:sp>
    <dsp:sp modelId="{307E759E-3A6F-41C5-8222-7B8167FACD86}">
      <dsp:nvSpPr>
        <dsp:cNvPr id="0" name=""/>
        <dsp:cNvSpPr/>
      </dsp:nvSpPr>
      <dsp:spPr>
        <a:xfrm>
          <a:off x="182959" y="26951"/>
          <a:ext cx="2561430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取指阶段</a:t>
          </a:r>
          <a:endParaRPr lang="zh-CN" alt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201693" y="45685"/>
        <a:ext cx="2523962" cy="346292"/>
      </dsp:txXfrm>
    </dsp:sp>
    <dsp:sp modelId="{B05314E2-BF72-48CB-8888-536E64914281}">
      <dsp:nvSpPr>
        <dsp:cNvPr id="0" name=""/>
        <dsp:cNvSpPr/>
      </dsp:nvSpPr>
      <dsp:spPr>
        <a:xfrm>
          <a:off x="0" y="1197536"/>
          <a:ext cx="3659187" cy="2866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270764" rIns="72000" bIns="113792" numCol="1" spcCol="1270" anchor="t" anchorCtr="0">
          <a:noAutofit/>
        </a:bodyPr>
        <a:lstStyle/>
        <a:p>
          <a:pPr marL="288000" lvl="1" indent="-28800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ea"/>
            <a:buAutoNum type="circleNumDbPlain"/>
          </a:pPr>
          <a:r>
            <a:rPr lang="en-US" altLang="zh-CN" sz="1600" b="0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b="0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kern="12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R3</a:t>
          </a:r>
          <a:r>
            <a:rPr lang="en-US" altLang="zh-CN" sz="1600" b="1" kern="1200" baseline="-250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out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，选择</a:t>
          </a:r>
          <a:r>
            <a:rPr lang="en-US" altLang="zh-CN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R3</a:t>
          </a:r>
          <a:r>
            <a:rPr lang="zh-CN" alt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寄存器</a:t>
          </a:r>
          <a:endParaRPr lang="en-US" altLang="zh-CN" sz="1600" b="1" kern="1200" dirty="0">
            <a:solidFill>
              <a:schemeClr val="accent2">
                <a:lumMod val="75000"/>
              </a:schemeClr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88000" lvl="1" indent="-28800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ea"/>
            <a:buAutoNum type="circleNumDbPlain"/>
          </a:pP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打开</a:t>
          </a:r>
          <a:r>
            <a:rPr lang="en-US" altLang="zh-CN" sz="1600" b="1" kern="12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C2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R3 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</a:t>
          </a:r>
          <a:r>
            <a:rPr lang="en-US" altLang="zh-CN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DBUS</a:t>
          </a:r>
          <a:endParaRPr lang="en-US" altLang="zh-CN" sz="1600" b="1" kern="1200" dirty="0">
            <a:solidFill>
              <a:schemeClr val="accent2">
                <a:lumMod val="75000"/>
              </a:schemeClr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88000" lvl="1" indent="-28800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ea"/>
            <a:buAutoNum type="circleNumDbPlain"/>
          </a:pP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kern="1200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AR</a:t>
          </a:r>
          <a:r>
            <a:rPr lang="en-US" altLang="zh-CN" sz="1600" b="1" kern="1200" baseline="-25000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in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DBUS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</a:t>
          </a:r>
          <a:r>
            <a:rPr lang="en-US" altLang="zh-CN" sz="16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AR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，数存进行地址译码</a:t>
          </a:r>
          <a:endParaRPr lang="zh-CN" altLang="en-US" sz="1600" b="0" kern="1200" dirty="0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88000" lvl="1" indent="-28800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ea"/>
            <a:buAutoNum type="circleNumDbPlain"/>
          </a:pPr>
          <a:r>
            <a:rPr lang="en-US" altLang="zh-CN" sz="1600" b="0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b="0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kern="12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R2</a:t>
          </a:r>
          <a:r>
            <a:rPr lang="en-US" altLang="zh-CN" sz="1600" b="1" kern="1200" baseline="-250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out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，选择</a:t>
          </a:r>
          <a:r>
            <a:rPr lang="en-US" altLang="zh-CN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R2</a:t>
          </a:r>
          <a:r>
            <a:rPr lang="zh-CN" alt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寄存器</a:t>
          </a:r>
          <a:endParaRPr lang="zh-CN" altLang="en-US" sz="1600" b="0" kern="1200" dirty="0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88000" lvl="1" indent="-28800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ea"/>
            <a:buAutoNum type="circleNumDbPlain"/>
          </a:pP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打开</a:t>
          </a:r>
          <a:r>
            <a:rPr lang="en-US" altLang="zh-CN" sz="1600" b="1" kern="12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C2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R2 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</a:t>
          </a:r>
          <a:r>
            <a:rPr lang="en-US" altLang="zh-CN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DBUS</a:t>
          </a:r>
          <a:endParaRPr lang="zh-CN" altLang="en-US" sz="1600" b="0" kern="1200" dirty="0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88000" lvl="1" indent="-28800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ea"/>
            <a:buAutoNum type="circleNumDbPlain"/>
          </a:pPr>
          <a:r>
            <a:rPr lang="en-US" altLang="zh-CN" sz="1600" b="0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b="0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kern="1200" dirty="0" err="1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Dcache</a:t>
          </a:r>
          <a:r>
            <a:rPr lang="zh-CN" altLang="en-US" sz="1600" b="1" kern="1200" baseline="-25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写</a:t>
          </a:r>
          <a:r>
            <a:rPr lang="zh-CN" altLang="en-US" sz="1600" b="0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DBUS</a:t>
          </a:r>
          <a:r>
            <a:rPr lang="en-US" altLang="zh-CN" sz="16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</a:t>
          </a:r>
          <a:r>
            <a:rPr lang="en-US" altLang="zh-CN" sz="1600" b="1" kern="1200" dirty="0" err="1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DCache</a:t>
          </a:r>
          <a:endParaRPr lang="en-US" altLang="zh-CN" sz="16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0" y="1197536"/>
        <a:ext cx="3659187" cy="2866500"/>
      </dsp:txXfrm>
    </dsp:sp>
    <dsp:sp modelId="{A34F8E6E-B77A-4536-8A1A-45ECEB1F81B3}">
      <dsp:nvSpPr>
        <dsp:cNvPr id="0" name=""/>
        <dsp:cNvSpPr/>
      </dsp:nvSpPr>
      <dsp:spPr>
        <a:xfrm>
          <a:off x="182959" y="1005656"/>
          <a:ext cx="2561430" cy="38376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执行阶段</a:t>
          </a:r>
          <a:endParaRPr lang="en-US" altLang="zh-CN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201693" y="1024390"/>
        <a:ext cx="2523962" cy="34629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75726-6283-4C35-A359-A685CC390783}">
      <dsp:nvSpPr>
        <dsp:cNvPr id="0" name=""/>
        <dsp:cNvSpPr/>
      </dsp:nvSpPr>
      <dsp:spPr>
        <a:xfrm>
          <a:off x="0" y="308475"/>
          <a:ext cx="7677150" cy="86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0" tIns="416560" rIns="36000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使用两次</a:t>
          </a:r>
          <a:r>
            <a:rPr lang="en-US" altLang="zh-CN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DBUS</a:t>
          </a:r>
          <a:r>
            <a:rPr lang="zh-CN" altLang="en-US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，需要</a:t>
          </a:r>
          <a:r>
            <a:rPr lang="en-US" altLang="zh-CN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2</a:t>
          </a:r>
          <a:r>
            <a:rPr lang="zh-CN" altLang="en-US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个</a:t>
          </a:r>
          <a:r>
            <a:rPr lang="en-US" altLang="zh-CN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CPU</a:t>
          </a:r>
          <a:r>
            <a:rPr lang="zh-CN" altLang="en-US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周期</a:t>
          </a:r>
          <a:endParaRPr lang="zh-CN" altLang="en-US" sz="2000" b="1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sp:txBody>
      <dsp:txXfrm>
        <a:off x="0" y="308475"/>
        <a:ext cx="7677150" cy="866250"/>
      </dsp:txXfrm>
    </dsp:sp>
    <dsp:sp modelId="{87C9302C-EA5C-482D-A253-154B176C12B3}">
      <dsp:nvSpPr>
        <dsp:cNvPr id="0" name=""/>
        <dsp:cNvSpPr/>
      </dsp:nvSpPr>
      <dsp:spPr>
        <a:xfrm>
          <a:off x="383857" y="13274"/>
          <a:ext cx="5374005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分析</a:t>
          </a:r>
        </a:p>
      </dsp:txBody>
      <dsp:txXfrm>
        <a:off x="412678" y="42095"/>
        <a:ext cx="5316363" cy="53275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5A395A-F3A1-4798-A30B-07E568EE9242}">
      <dsp:nvSpPr>
        <dsp:cNvPr id="0" name=""/>
        <dsp:cNvSpPr/>
      </dsp:nvSpPr>
      <dsp:spPr>
        <a:xfrm>
          <a:off x="0" y="288468"/>
          <a:ext cx="3659187" cy="837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00" tIns="395732" rIns="14400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同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MOV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指令相同</a:t>
          </a:r>
          <a:endParaRPr lang="en-US" altLang="zh-CN" sz="16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0" y="288468"/>
        <a:ext cx="3659187" cy="837900"/>
      </dsp:txXfrm>
    </dsp:sp>
    <dsp:sp modelId="{307E759E-3A6F-41C5-8222-7B8167FACD86}">
      <dsp:nvSpPr>
        <dsp:cNvPr id="0" name=""/>
        <dsp:cNvSpPr/>
      </dsp:nvSpPr>
      <dsp:spPr>
        <a:xfrm>
          <a:off x="182959" y="8028"/>
          <a:ext cx="2561430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取指阶段</a:t>
          </a:r>
          <a:endParaRPr lang="zh-CN" alt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210339" y="35408"/>
        <a:ext cx="2506670" cy="506120"/>
      </dsp:txXfrm>
    </dsp:sp>
    <dsp:sp modelId="{B05314E2-BF72-48CB-8888-536E64914281}">
      <dsp:nvSpPr>
        <dsp:cNvPr id="0" name=""/>
        <dsp:cNvSpPr/>
      </dsp:nvSpPr>
      <dsp:spPr>
        <a:xfrm>
          <a:off x="0" y="1509408"/>
          <a:ext cx="3659187" cy="2573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395732" rIns="72000" bIns="1152000" numCol="1" spcCol="1270" anchor="t" anchorCtr="0">
          <a:noAutofit/>
        </a:bodyPr>
        <a:lstStyle/>
        <a:p>
          <a:pPr marL="288000" lvl="1" indent="-28800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ea"/>
            <a:buAutoNum type="circleNumDbPlain"/>
          </a:pP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打开</a:t>
          </a:r>
          <a:r>
            <a:rPr lang="en-US" altLang="zh-CN" sz="1600" b="1" kern="12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C3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IR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(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地址码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)</a:t>
          </a:r>
          <a:r>
            <a:rPr lang="en-US" altLang="zh-CN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</a:t>
          </a:r>
          <a:r>
            <a:rPr lang="en-US" altLang="zh-CN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DBUS</a:t>
          </a:r>
          <a:endParaRPr lang="en-US" altLang="zh-CN" sz="1600" b="1" kern="1200" dirty="0">
            <a:solidFill>
              <a:schemeClr val="accent2">
                <a:lumMod val="75000"/>
              </a:schemeClr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88000" lvl="1" indent="-28800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ea"/>
            <a:buAutoNum type="circleNumDbPlain"/>
          </a:pP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kern="1200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PC</a:t>
          </a:r>
          <a:r>
            <a:rPr lang="en-US" altLang="zh-CN" sz="1600" b="1" kern="1200" baseline="-25000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in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DBUS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</a:t>
          </a:r>
          <a:r>
            <a:rPr lang="en-US" altLang="zh-CN" sz="16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PC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，数存进行地址译码</a:t>
          </a:r>
          <a:endParaRPr lang="zh-CN" altLang="en-US" sz="1600" b="0" kern="1200" dirty="0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0" y="1509408"/>
        <a:ext cx="3659187" cy="2573550"/>
      </dsp:txXfrm>
    </dsp:sp>
    <dsp:sp modelId="{A34F8E6E-B77A-4536-8A1A-45ECEB1F81B3}">
      <dsp:nvSpPr>
        <dsp:cNvPr id="0" name=""/>
        <dsp:cNvSpPr/>
      </dsp:nvSpPr>
      <dsp:spPr>
        <a:xfrm>
          <a:off x="182959" y="1228968"/>
          <a:ext cx="2561430" cy="56088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执行阶段</a:t>
          </a:r>
          <a:endParaRPr lang="en-US" altLang="zh-CN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210339" y="1256348"/>
        <a:ext cx="250667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36CD60-D5A8-4D91-A22B-0E1D088928B7}">
      <dsp:nvSpPr>
        <dsp:cNvPr id="0" name=""/>
        <dsp:cNvSpPr/>
      </dsp:nvSpPr>
      <dsp:spPr>
        <a:xfrm>
          <a:off x="0" y="327415"/>
          <a:ext cx="7677150" cy="878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0" tIns="374904" rIns="36000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依据具体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模型机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和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指令功能</a:t>
          </a:r>
          <a:endParaRPr lang="en-US" altLang="zh-CN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27415"/>
        <a:ext cx="7677150" cy="878850"/>
      </dsp:txXfrm>
    </dsp:sp>
    <dsp:sp modelId="{64E225AE-005F-4E26-86CA-AD3E8EB0DE41}">
      <dsp:nvSpPr>
        <dsp:cNvPr id="0" name=""/>
        <dsp:cNvSpPr/>
      </dsp:nvSpPr>
      <dsp:spPr>
        <a:xfrm>
          <a:off x="383857" y="61735"/>
          <a:ext cx="5374005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操作信号设计</a:t>
          </a:r>
        </a:p>
      </dsp:txBody>
      <dsp:txXfrm>
        <a:off x="409796" y="87674"/>
        <a:ext cx="5322127" cy="479482"/>
      </dsp:txXfrm>
    </dsp:sp>
    <dsp:sp modelId="{A0EA476A-77D9-4D9D-B465-C2751CC0059F}">
      <dsp:nvSpPr>
        <dsp:cNvPr id="0" name=""/>
        <dsp:cNvSpPr/>
      </dsp:nvSpPr>
      <dsp:spPr>
        <a:xfrm>
          <a:off x="0" y="1569145"/>
          <a:ext cx="7677150" cy="878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0" tIns="374904" rIns="36000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取指阶段、执行阶段</a:t>
          </a:r>
          <a:endParaRPr lang="en-US" altLang="zh-CN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569145"/>
        <a:ext cx="7677150" cy="878850"/>
      </dsp:txXfrm>
    </dsp:sp>
    <dsp:sp modelId="{CA6ED209-BC94-4412-B458-1E62AD4D9986}">
      <dsp:nvSpPr>
        <dsp:cNvPr id="0" name=""/>
        <dsp:cNvSpPr/>
      </dsp:nvSpPr>
      <dsp:spPr>
        <a:xfrm>
          <a:off x="383857" y="1303465"/>
          <a:ext cx="5374005" cy="531360"/>
        </a:xfrm>
        <a:prstGeom prst="roundRect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两个阶段</a:t>
          </a:r>
          <a:endParaRPr lang="en-US" altLang="zh-CN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9796" y="1329404"/>
        <a:ext cx="5322127" cy="479482"/>
      </dsp:txXfrm>
    </dsp:sp>
    <dsp:sp modelId="{AB8D2792-23E4-4021-843D-FD2E529ACFB7}">
      <dsp:nvSpPr>
        <dsp:cNvPr id="0" name=""/>
        <dsp:cNvSpPr/>
      </dsp:nvSpPr>
      <dsp:spPr>
        <a:xfrm>
          <a:off x="0" y="2810876"/>
          <a:ext cx="7677150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0" tIns="374904" rIns="36000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找出</a:t>
          </a:r>
          <a:r>
            <a:rPr lang="zh-CN" altLang="en-US" sz="18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数据通路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：数据从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哪里来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经过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哪些部件，最终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达到哪里</a:t>
          </a:r>
          <a:endParaRPr lang="en-US" altLang="zh-CN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确定</a:t>
          </a:r>
          <a:r>
            <a:rPr lang="zh-CN" altLang="en-US" sz="1800" b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操作信号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：形成上述数据通路所需的操作控制信号</a:t>
          </a:r>
          <a:endParaRPr lang="en-US" altLang="zh-CN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810876"/>
        <a:ext cx="7677150" cy="1304100"/>
      </dsp:txXfrm>
    </dsp:sp>
    <dsp:sp modelId="{E10C936F-044A-48BC-8246-A3B839A8A949}">
      <dsp:nvSpPr>
        <dsp:cNvPr id="0" name=""/>
        <dsp:cNvSpPr/>
      </dsp:nvSpPr>
      <dsp:spPr>
        <a:xfrm>
          <a:off x="383857" y="2545196"/>
          <a:ext cx="5374005" cy="53136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两个步骤</a:t>
          </a:r>
          <a:endParaRPr lang="en-US" altLang="zh-CN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9796" y="2571135"/>
        <a:ext cx="5322127" cy="479482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5A395A-F3A1-4798-A30B-07E568EE9242}">
      <dsp:nvSpPr>
        <dsp:cNvPr id="0" name=""/>
        <dsp:cNvSpPr/>
      </dsp:nvSpPr>
      <dsp:spPr>
        <a:xfrm>
          <a:off x="0" y="288468"/>
          <a:ext cx="3659187" cy="837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00" tIns="395732" rIns="14400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同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MOV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指令相同</a:t>
          </a:r>
          <a:endParaRPr lang="en-US" altLang="zh-CN" sz="16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0" y="288468"/>
        <a:ext cx="3659187" cy="837900"/>
      </dsp:txXfrm>
    </dsp:sp>
    <dsp:sp modelId="{307E759E-3A6F-41C5-8222-7B8167FACD86}">
      <dsp:nvSpPr>
        <dsp:cNvPr id="0" name=""/>
        <dsp:cNvSpPr/>
      </dsp:nvSpPr>
      <dsp:spPr>
        <a:xfrm>
          <a:off x="182959" y="8028"/>
          <a:ext cx="2561430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取指阶段</a:t>
          </a:r>
          <a:endParaRPr lang="zh-CN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210339" y="35408"/>
        <a:ext cx="2506670" cy="506120"/>
      </dsp:txXfrm>
    </dsp:sp>
    <dsp:sp modelId="{B05314E2-BF72-48CB-8888-536E64914281}">
      <dsp:nvSpPr>
        <dsp:cNvPr id="0" name=""/>
        <dsp:cNvSpPr/>
      </dsp:nvSpPr>
      <dsp:spPr>
        <a:xfrm>
          <a:off x="0" y="1509408"/>
          <a:ext cx="3659187" cy="2573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395732" rIns="72000" bIns="1152000" numCol="1" spcCol="1270" anchor="t" anchorCtr="0">
          <a:noAutofit/>
        </a:bodyPr>
        <a:lstStyle/>
        <a:p>
          <a:pPr marL="288000" lvl="1" indent="-28800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ea"/>
            <a:buAutoNum type="circleNumDbPlain"/>
          </a:pP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打开</a:t>
          </a:r>
          <a:r>
            <a:rPr lang="en-US" altLang="zh-CN" sz="1600" b="1" kern="12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C3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IR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(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地址码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)</a:t>
          </a:r>
          <a:r>
            <a:rPr lang="en-US" altLang="zh-CN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</a:t>
          </a:r>
          <a:r>
            <a:rPr lang="en-US" altLang="zh-CN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DBUS</a:t>
          </a:r>
          <a:endParaRPr lang="en-US" altLang="zh-CN" sz="1600" b="1" kern="1200" dirty="0">
            <a:solidFill>
              <a:schemeClr val="accent2">
                <a:lumMod val="75000"/>
              </a:schemeClr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88000" lvl="1" indent="-28800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ea"/>
            <a:buAutoNum type="circleNumDbPlain"/>
          </a:pP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kern="1200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PC</a:t>
          </a:r>
          <a:r>
            <a:rPr lang="en-US" altLang="zh-CN" sz="1600" b="1" kern="1200" baseline="-25000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in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DBUS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</a:t>
          </a:r>
          <a:r>
            <a:rPr lang="en-US" altLang="zh-CN" sz="16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PC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，数存进行地址译码</a:t>
          </a:r>
          <a:endParaRPr lang="zh-CN" altLang="en-US" sz="1600" b="0" kern="1200" dirty="0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0" y="1509408"/>
        <a:ext cx="3659187" cy="2573550"/>
      </dsp:txXfrm>
    </dsp:sp>
    <dsp:sp modelId="{A34F8E6E-B77A-4536-8A1A-45ECEB1F81B3}">
      <dsp:nvSpPr>
        <dsp:cNvPr id="0" name=""/>
        <dsp:cNvSpPr/>
      </dsp:nvSpPr>
      <dsp:spPr>
        <a:xfrm>
          <a:off x="182959" y="1228968"/>
          <a:ext cx="2561430" cy="56088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执行阶段</a:t>
          </a:r>
          <a:endParaRPr lang="en-US" altLang="zh-CN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210339" y="1256348"/>
        <a:ext cx="2506670" cy="50612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75726-6283-4C35-A359-A685CC390783}">
      <dsp:nvSpPr>
        <dsp:cNvPr id="0" name=""/>
        <dsp:cNvSpPr/>
      </dsp:nvSpPr>
      <dsp:spPr>
        <a:xfrm>
          <a:off x="0" y="308475"/>
          <a:ext cx="7677150" cy="86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0" tIns="416560" rIns="36000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使用</a:t>
          </a:r>
          <a:r>
            <a:rPr lang="en-US" altLang="zh-CN" sz="2000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1</a:t>
          </a:r>
          <a:r>
            <a:rPr lang="zh-CN" altLang="en-US" sz="2000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次</a:t>
          </a:r>
          <a:r>
            <a:rPr lang="en-US" altLang="zh-CN" sz="20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DBUS</a:t>
          </a:r>
          <a:r>
            <a:rPr lang="zh-CN" altLang="en-US" sz="2000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，需要</a:t>
          </a:r>
          <a:r>
            <a:rPr lang="en-US" altLang="zh-CN" sz="2000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1</a:t>
          </a:r>
          <a:r>
            <a:rPr lang="zh-CN" altLang="en-US" sz="2000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个</a:t>
          </a:r>
          <a:r>
            <a:rPr lang="en-US" altLang="zh-CN" sz="2000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CPU</a:t>
          </a:r>
          <a:r>
            <a:rPr lang="zh-CN" altLang="en-US" sz="2000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周期</a:t>
          </a:r>
          <a:endParaRPr lang="zh-CN" altLang="en-US" sz="2000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sp:txBody>
      <dsp:txXfrm>
        <a:off x="0" y="308475"/>
        <a:ext cx="7677150" cy="866250"/>
      </dsp:txXfrm>
    </dsp:sp>
    <dsp:sp modelId="{87C9302C-EA5C-482D-A253-154B176C12B3}">
      <dsp:nvSpPr>
        <dsp:cNvPr id="0" name=""/>
        <dsp:cNvSpPr/>
      </dsp:nvSpPr>
      <dsp:spPr>
        <a:xfrm>
          <a:off x="383857" y="13274"/>
          <a:ext cx="5374005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分析</a:t>
          </a:r>
        </a:p>
      </dsp:txBody>
      <dsp:txXfrm>
        <a:off x="412678" y="42095"/>
        <a:ext cx="5316363" cy="53275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ED4C6-9080-49E0-8705-9A0A9078F733}">
      <dsp:nvSpPr>
        <dsp:cNvPr id="0" name=""/>
        <dsp:cNvSpPr/>
      </dsp:nvSpPr>
      <dsp:spPr>
        <a:xfrm>
          <a:off x="4866" y="278032"/>
          <a:ext cx="2102059" cy="156914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64770" rIns="21590" bIns="2159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矩形框中的内容表示</a:t>
          </a:r>
          <a:r>
            <a:rPr lang="zh-CN" altLang="en-US" sz="1700" b="1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数据通路</a:t>
          </a:r>
          <a:endParaRPr lang="en-US" altLang="zh-CN" sz="1700" b="1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矩形框右边写出</a:t>
          </a:r>
          <a:r>
            <a:rPr lang="zh-CN" altLang="en-US" sz="1700" b="1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控制信号</a:t>
          </a:r>
          <a:endParaRPr lang="zh-CN" altLang="en-US" sz="1700" b="1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sp:txBody>
      <dsp:txXfrm>
        <a:off x="41633" y="314799"/>
        <a:ext cx="2028525" cy="1532376"/>
      </dsp:txXfrm>
    </dsp:sp>
    <dsp:sp modelId="{6592943E-1746-48FC-8AB1-C2CFA6B16A98}">
      <dsp:nvSpPr>
        <dsp:cNvPr id="0" name=""/>
        <dsp:cNvSpPr/>
      </dsp:nvSpPr>
      <dsp:spPr>
        <a:xfrm>
          <a:off x="4866" y="1847175"/>
          <a:ext cx="2102059" cy="67473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矩形框</a:t>
          </a:r>
          <a:br>
            <a:rPr lang="en-US" altLang="zh-CN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</a:br>
          <a:r>
            <a:rPr lang="zh-CN" altLang="en-US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代表一个</a:t>
          </a:r>
          <a:r>
            <a:rPr lang="en-US" altLang="zh-CN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CPU</a:t>
          </a:r>
          <a:r>
            <a:rPr lang="zh-CN" altLang="en-US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周期</a:t>
          </a:r>
          <a:endParaRPr lang="zh-CN" altLang="en-US" sz="1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66" y="1847175"/>
        <a:ext cx="1480323" cy="674731"/>
      </dsp:txXfrm>
    </dsp:sp>
    <dsp:sp modelId="{B0E1A2EA-EB40-41C4-8317-D5BD0675EDEC}">
      <dsp:nvSpPr>
        <dsp:cNvPr id="0" name=""/>
        <dsp:cNvSpPr/>
      </dsp:nvSpPr>
      <dsp:spPr>
        <a:xfrm>
          <a:off x="1544654" y="1954350"/>
          <a:ext cx="735720" cy="735720"/>
        </a:xfrm>
        <a:prstGeom prst="ellipse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95691-9C20-405F-B34E-0BEAE7A30E0C}">
      <dsp:nvSpPr>
        <dsp:cNvPr id="0" name=""/>
        <dsp:cNvSpPr/>
      </dsp:nvSpPr>
      <dsp:spPr>
        <a:xfrm>
          <a:off x="2462645" y="278032"/>
          <a:ext cx="2102059" cy="156914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64770" rIns="21590" bIns="2159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时间上依附于前一个方框的</a:t>
          </a: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CPU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周期</a:t>
          </a:r>
          <a:endParaRPr lang="en-US" altLang="zh-CN" sz="1700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不独占一个</a:t>
          </a: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CPU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周期</a:t>
          </a:r>
          <a:endParaRPr lang="en-US" altLang="zh-CN" sz="1700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sp:txBody>
      <dsp:txXfrm>
        <a:off x="2499412" y="314799"/>
        <a:ext cx="2028525" cy="1532376"/>
      </dsp:txXfrm>
    </dsp:sp>
    <dsp:sp modelId="{7EA19E30-C571-4FFE-842A-EFFC1FAFC8A0}">
      <dsp:nvSpPr>
        <dsp:cNvPr id="0" name=""/>
        <dsp:cNvSpPr/>
      </dsp:nvSpPr>
      <dsp:spPr>
        <a:xfrm>
          <a:off x="2462645" y="1847175"/>
          <a:ext cx="2102059" cy="674731"/>
        </a:xfrm>
        <a:prstGeom prst="rect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菱形框</a:t>
          </a:r>
          <a:br>
            <a:rPr lang="en-US" altLang="zh-CN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</a:br>
          <a:r>
            <a:rPr lang="zh-CN" altLang="en-US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表示判断或测试</a:t>
          </a:r>
          <a:endParaRPr lang="en-US" altLang="zh-CN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sp:txBody>
      <dsp:txXfrm>
        <a:off x="2462645" y="1847175"/>
        <a:ext cx="1480323" cy="674731"/>
      </dsp:txXfrm>
    </dsp:sp>
    <dsp:sp modelId="{F72CF60F-E97C-4E26-A238-4FF5C1B6AFF1}">
      <dsp:nvSpPr>
        <dsp:cNvPr id="0" name=""/>
        <dsp:cNvSpPr/>
      </dsp:nvSpPr>
      <dsp:spPr>
        <a:xfrm>
          <a:off x="4002433" y="1954350"/>
          <a:ext cx="735720" cy="735720"/>
        </a:xfrm>
        <a:prstGeom prst="ellipse">
          <a:avLst/>
        </a:prstGeom>
        <a:solidFill>
          <a:schemeClr val="accent5">
            <a:tint val="40000"/>
            <a:alpha val="90000"/>
            <a:hueOff val="-1894363"/>
            <a:satOff val="-6849"/>
            <a:lumOff val="462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40F7F7-DD74-405C-B5F6-810FC6BBF057}">
      <dsp:nvSpPr>
        <dsp:cNvPr id="0" name=""/>
        <dsp:cNvSpPr/>
      </dsp:nvSpPr>
      <dsp:spPr>
        <a:xfrm>
          <a:off x="4920424" y="278032"/>
          <a:ext cx="2102059" cy="156914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64770" rIns="21590" bIns="2159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一条指令执行完毕后</a:t>
          </a: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CPU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进行的一些共性操作，中断请求、</a:t>
          </a: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DMA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请求等</a:t>
          </a:r>
        </a:p>
      </dsp:txBody>
      <dsp:txXfrm>
        <a:off x="4957191" y="314799"/>
        <a:ext cx="2028525" cy="1532376"/>
      </dsp:txXfrm>
    </dsp:sp>
    <dsp:sp modelId="{92E0AC97-F6F5-4742-94E9-5C0EB2CCB91A}">
      <dsp:nvSpPr>
        <dsp:cNvPr id="0" name=""/>
        <dsp:cNvSpPr/>
      </dsp:nvSpPr>
      <dsp:spPr>
        <a:xfrm>
          <a:off x="4920424" y="1847175"/>
          <a:ext cx="2102059" cy="674731"/>
        </a:xfrm>
        <a:prstGeom prst="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公操作符</a:t>
          </a:r>
          <a:r>
            <a:rPr lang="en-US" altLang="zh-CN" sz="1900" b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"</a:t>
          </a:r>
          <a:r>
            <a:rPr lang="zh-CN" altLang="en-US" sz="1900" b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～”</a:t>
          </a:r>
          <a:endParaRPr lang="en-US" altLang="zh-CN" sz="1900" b="1" kern="1200" dirty="0">
            <a:solidFill>
              <a:srgbClr val="FFC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sp:txBody>
      <dsp:txXfrm>
        <a:off x="4920424" y="1847175"/>
        <a:ext cx="1480323" cy="674731"/>
      </dsp:txXfrm>
    </dsp:sp>
    <dsp:sp modelId="{A2BD032D-8450-4638-9548-EB99D627D8F0}">
      <dsp:nvSpPr>
        <dsp:cNvPr id="0" name=""/>
        <dsp:cNvSpPr/>
      </dsp:nvSpPr>
      <dsp:spPr>
        <a:xfrm>
          <a:off x="6460212" y="1954350"/>
          <a:ext cx="735720" cy="735720"/>
        </a:xfrm>
        <a:prstGeom prst="ellipse">
          <a:avLst/>
        </a:prstGeom>
        <a:solidFill>
          <a:schemeClr val="accent5">
            <a:tint val="40000"/>
            <a:alpha val="90000"/>
            <a:hueOff val="-3788726"/>
            <a:satOff val="-13699"/>
            <a:lumOff val="923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13535-6ED3-4FAC-BEAA-0076F06AB98A}">
      <dsp:nvSpPr>
        <dsp:cNvPr id="0" name=""/>
        <dsp:cNvSpPr/>
      </dsp:nvSpPr>
      <dsp:spPr>
        <a:xfrm>
          <a:off x="0" y="472410"/>
          <a:ext cx="7677150" cy="2979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458216" rIns="595832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noProof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指令周期流程图包括：</a:t>
          </a:r>
          <a:r>
            <a:rPr lang="zh-CN" altLang="en-US" sz="2200" b="1" kern="1200" noProof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取指周期</a:t>
          </a:r>
          <a:r>
            <a:rPr lang="zh-CN" altLang="en-US" sz="2200" kern="1200" noProof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和</a:t>
          </a:r>
          <a:r>
            <a:rPr lang="zh-CN" altLang="en-US" sz="2200" b="1" kern="1200" noProof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执行</a:t>
          </a:r>
          <a:r>
            <a:rPr lang="zh-CN" altLang="en-US" sz="22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周期</a:t>
          </a:r>
          <a:r>
            <a:rPr lang="zh-CN" altLang="en-US" sz="2200" kern="1200" noProof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两部分</a:t>
          </a:r>
          <a:endParaRPr lang="en-US" altLang="zh-CN" sz="2200" kern="1200" noProof="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noProof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使用一次总线或访问一次内存为</a:t>
          </a:r>
          <a:r>
            <a:rPr lang="zh-CN" altLang="en-US" sz="2200" b="1" kern="1200" noProof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一个</a:t>
          </a:r>
          <a:r>
            <a:rPr lang="en-US" altLang="zh-CN" sz="2200" b="1" kern="1200" noProof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CPU</a:t>
          </a:r>
          <a:r>
            <a:rPr lang="zh-CN" altLang="en-US" sz="2200" b="1" kern="1200" noProof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周期</a:t>
          </a:r>
          <a:r>
            <a:rPr lang="zh-CN" altLang="en-US" sz="2200" kern="1200" noProof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，用一个</a:t>
          </a:r>
          <a:r>
            <a:rPr lang="zh-CN" altLang="en-US" sz="2200" b="1" kern="1200" noProof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方框表示</a:t>
          </a:r>
          <a:endParaRPr lang="en-US" altLang="zh-CN" sz="2200" b="1" kern="1200" noProof="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因为双总线结构，数据传送比较慢，所以取指和执行都是划分为</a:t>
          </a:r>
          <a:r>
            <a:rPr lang="en-US" altLang="zh-CN" sz="22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3</a:t>
          </a:r>
          <a:r>
            <a:rPr lang="zh-CN" altLang="en-US" sz="22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个</a:t>
          </a:r>
          <a:r>
            <a:rPr lang="en-US" altLang="zh-CN" sz="22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CPU</a:t>
          </a:r>
          <a:r>
            <a:rPr lang="zh-CN" altLang="en-US" sz="22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周期</a:t>
          </a:r>
          <a:endParaRPr lang="en-US" altLang="zh-CN" sz="2200" b="1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0" y="472410"/>
        <a:ext cx="7677150" cy="2979900"/>
      </dsp:txXfrm>
    </dsp:sp>
    <dsp:sp modelId="{C602FCA0-80C2-479F-826F-018A51F86705}">
      <dsp:nvSpPr>
        <dsp:cNvPr id="0" name=""/>
        <dsp:cNvSpPr/>
      </dsp:nvSpPr>
      <dsp:spPr>
        <a:xfrm>
          <a:off x="383857" y="147689"/>
          <a:ext cx="5374005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b="1" kern="12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分析</a:t>
          </a:r>
          <a:endParaRPr lang="zh-CN" altLang="en-US" sz="2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5560" y="179392"/>
        <a:ext cx="5310599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1C467-A445-49A2-B646-52A64403B150}">
      <dsp:nvSpPr>
        <dsp:cNvPr id="0" name=""/>
        <dsp:cNvSpPr/>
      </dsp:nvSpPr>
      <dsp:spPr>
        <a:xfrm rot="16200000">
          <a:off x="-869121" y="870058"/>
          <a:ext cx="4176712" cy="2436595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时间设计：各个操作在哪个时钟周期发生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取指周期 </a:t>
          </a:r>
          <a:r>
            <a: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= </a:t>
          </a:r>
          <a:r>
            <a:rPr lang="en-US" altLang="zh-CN" sz="16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?</a:t>
          </a:r>
          <a:r>
            <a: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 CPU</a:t>
          </a: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周期</a:t>
          </a:r>
          <a:endParaRPr lang="en-US" altLang="zh-CN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执行周期 </a:t>
          </a:r>
          <a:r>
            <a: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= </a:t>
          </a:r>
          <a:r>
            <a:rPr lang="en-US" altLang="zh-CN" sz="16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?</a:t>
          </a:r>
          <a:r>
            <a: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 CPU</a:t>
          </a: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周期</a:t>
          </a:r>
          <a:endParaRPr lang="en-US" altLang="zh-CN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 rot="5400000">
        <a:off x="937" y="835342"/>
        <a:ext cx="2436595" cy="2506028"/>
      </dsp:txXfrm>
    </dsp:sp>
    <dsp:sp modelId="{C84C7106-B1B6-48B9-9A64-0355C495C984}">
      <dsp:nvSpPr>
        <dsp:cNvPr id="0" name=""/>
        <dsp:cNvSpPr/>
      </dsp:nvSpPr>
      <dsp:spPr>
        <a:xfrm rot="16200000">
          <a:off x="1750219" y="870058"/>
          <a:ext cx="4176712" cy="2436595"/>
        </a:xfrm>
        <a:prstGeom prst="flowChartManualOperation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1</a:t>
          </a:r>
          <a:r>
            <a:rPr lang="zh-CN" altLang="en-US" sz="1800" b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个</a:t>
          </a:r>
          <a:r>
            <a:rPr lang="en-US" altLang="zh-CN" sz="1800" b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CPU</a:t>
          </a:r>
          <a:r>
            <a:rPr lang="zh-CN" altLang="en-US" sz="1800" b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周期定义</a:t>
          </a:r>
          <a:endParaRPr lang="en-US" altLang="zh-CN" sz="1800" b="1" kern="1200" dirty="0">
            <a:solidFill>
              <a:srgbClr val="FFC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从内存读写一个数据</a:t>
          </a:r>
          <a:endParaRPr lang="en-US" altLang="zh-CN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或使用</a:t>
          </a:r>
          <a:r>
            <a:rPr lang="zh-CN" altLang="en-US" sz="16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共享总线</a:t>
          </a:r>
          <a:r>
            <a: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传输一个数据，总线只能有一个源</a:t>
          </a:r>
          <a:endParaRPr lang="en-US" altLang="zh-CN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一个</a:t>
          </a:r>
          <a:r>
            <a: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CPU</a:t>
          </a:r>
          <a:r>
            <a: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周期内数据不能产生冲突</a:t>
          </a:r>
          <a:endParaRPr lang="en-US" altLang="zh-CN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 rot="5400000">
        <a:off x="2620277" y="835342"/>
        <a:ext cx="2436595" cy="2506028"/>
      </dsp:txXfrm>
    </dsp:sp>
    <dsp:sp modelId="{026EA896-181C-45D1-B3E0-D98DCF6CFD2E}">
      <dsp:nvSpPr>
        <dsp:cNvPr id="0" name=""/>
        <dsp:cNvSpPr/>
      </dsp:nvSpPr>
      <dsp:spPr>
        <a:xfrm rot="16200000">
          <a:off x="4369559" y="870058"/>
          <a:ext cx="4176712" cy="2436595"/>
        </a:xfrm>
        <a:prstGeom prst="flowChartManualOperation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分析图</a:t>
          </a:r>
          <a:r>
            <a:rPr lang="en-US" altLang="zh-CN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5.1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IBUS</a:t>
          </a: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是独占的、</a:t>
          </a:r>
          <a:r>
            <a: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DBUS</a:t>
          </a: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是共享的</a:t>
          </a:r>
          <a:endParaRPr lang="en-US" altLang="zh-CN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1</a:t>
          </a: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个</a:t>
          </a:r>
          <a:r>
            <a: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CPU</a:t>
          </a: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周期包括</a:t>
          </a:r>
          <a:r>
            <a: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4</a:t>
          </a: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个</a:t>
          </a:r>
          <a:r>
            <a: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T</a:t>
          </a: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周期：</a:t>
          </a:r>
          <a:r>
            <a: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T1~T4</a:t>
          </a:r>
          <a:endParaRPr lang="zh-CN" alt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 rot="5400000">
        <a:off x="5239617" y="835342"/>
        <a:ext cx="2436595" cy="25060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E2F36-540B-4321-8197-497974F758A6}">
      <dsp:nvSpPr>
        <dsp:cNvPr id="0" name=""/>
        <dsp:cNvSpPr/>
      </dsp:nvSpPr>
      <dsp:spPr>
        <a:xfrm>
          <a:off x="0" y="490294"/>
          <a:ext cx="3659187" cy="186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333248" rIns="108000" bIns="113792" numCol="1" spcCol="1270" anchor="t" anchorCtr="0">
          <a:noAutofit/>
        </a:bodyPr>
        <a:lstStyle/>
        <a:p>
          <a:pPr marL="252000" lvl="1" indent="-25200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kumimoji="1"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从指令</a:t>
          </a:r>
          <a:r>
            <a:rPr kumimoji="1"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Cache</a:t>
          </a:r>
          <a:r>
            <a:rPr kumimoji="1"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取出指令到</a:t>
          </a:r>
          <a:r>
            <a:rPr kumimoji="1"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IR</a:t>
          </a:r>
        </a:p>
        <a:p>
          <a:pPr marL="252000" lvl="1" indent="-25200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kumimoji="1"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PC+1</a:t>
          </a:r>
          <a:r>
            <a:rPr kumimoji="1"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，为取下一条指令做好准备</a:t>
          </a:r>
          <a:endParaRPr kumimoji="1" lang="en-US" altLang="zh-CN" sz="16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52000" lvl="1" indent="-25200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kumimoji="1"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对</a:t>
          </a:r>
          <a:r>
            <a:rPr kumimoji="1"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IR</a:t>
          </a:r>
          <a:r>
            <a:rPr kumimoji="1"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中的</a:t>
          </a:r>
          <a:r>
            <a:rPr kumimoji="1"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OP</a:t>
          </a:r>
          <a:r>
            <a:rPr kumimoji="1"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译码，以确定进行什么操作</a:t>
          </a:r>
          <a:endParaRPr kumimoji="1" lang="en-US" altLang="zh-CN" sz="16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0" y="490294"/>
        <a:ext cx="3659187" cy="1864800"/>
      </dsp:txXfrm>
    </dsp:sp>
    <dsp:sp modelId="{B3A04D29-69F2-49E8-896D-3A69BB7A7605}">
      <dsp:nvSpPr>
        <dsp:cNvPr id="0" name=""/>
        <dsp:cNvSpPr/>
      </dsp:nvSpPr>
      <dsp:spPr>
        <a:xfrm>
          <a:off x="182959" y="254134"/>
          <a:ext cx="2561430" cy="4723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Wingdings" pitchFamily="2" charset="2"/>
            <a:buNone/>
          </a:pPr>
          <a:r>
            <a:rPr kumimoji="1"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1. </a:t>
          </a:r>
          <a:r>
            <a:rPr kumimoji="1"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取指周期</a:t>
          </a:r>
          <a:endParaRPr lang="zh-CN" alt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206016" y="277191"/>
        <a:ext cx="2515316" cy="426206"/>
      </dsp:txXfrm>
    </dsp:sp>
    <dsp:sp modelId="{D99706FB-8B06-471A-BB46-0FC2E91AAAA5}">
      <dsp:nvSpPr>
        <dsp:cNvPr id="0" name=""/>
        <dsp:cNvSpPr/>
      </dsp:nvSpPr>
      <dsp:spPr>
        <a:xfrm>
          <a:off x="0" y="2677654"/>
          <a:ext cx="3659187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4725531"/>
              <a:satOff val="-7569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333248" rIns="72000" bIns="113792" numCol="1" spcCol="1270" anchor="t" anchorCtr="0">
          <a:noAutofit/>
        </a:bodyPr>
        <a:lstStyle/>
        <a:p>
          <a:pPr marL="180000" lvl="1" indent="-18000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kumimoji="1"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将数据从</a:t>
          </a:r>
          <a:r>
            <a:rPr kumimoji="1"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R1</a:t>
          </a:r>
          <a:r>
            <a:rPr kumimoji="1"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传送到</a:t>
          </a:r>
          <a:r>
            <a:rPr kumimoji="1"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R0</a:t>
          </a:r>
        </a:p>
        <a:p>
          <a:pPr marL="180000" lvl="1" indent="-18000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kumimoji="1"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由于操作简单，只需要一个</a:t>
          </a:r>
          <a:r>
            <a:rPr kumimoji="1"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CPU</a:t>
          </a:r>
          <a:r>
            <a:rPr kumimoji="1"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周期</a:t>
          </a:r>
        </a:p>
      </dsp:txBody>
      <dsp:txXfrm>
        <a:off x="0" y="2677654"/>
        <a:ext cx="3659187" cy="1159200"/>
      </dsp:txXfrm>
    </dsp:sp>
    <dsp:sp modelId="{E2EC944A-38CB-4299-80B1-0185E787F40B}">
      <dsp:nvSpPr>
        <dsp:cNvPr id="0" name=""/>
        <dsp:cNvSpPr/>
      </dsp:nvSpPr>
      <dsp:spPr>
        <a:xfrm>
          <a:off x="182959" y="2441493"/>
          <a:ext cx="2561430" cy="472320"/>
        </a:xfrm>
        <a:prstGeom prst="roundRect">
          <a:avLst/>
        </a:prstGeom>
        <a:solidFill>
          <a:schemeClr val="accent4">
            <a:hueOff val="-4725531"/>
            <a:satOff val="-7569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CN" sz="16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2. </a:t>
          </a:r>
          <a:r>
            <a:rPr kumimoji="1" lang="zh-CN" altLang="en-US" sz="16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执行周期</a:t>
          </a:r>
          <a:endParaRPr kumimoji="1" lang="en-US" altLang="zh-CN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206016" y="2464550"/>
        <a:ext cx="2515316" cy="4262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A7E15-363E-4D89-8D90-C85250934258}">
      <dsp:nvSpPr>
        <dsp:cNvPr id="0" name=""/>
        <dsp:cNvSpPr/>
      </dsp:nvSpPr>
      <dsp:spPr>
        <a:xfrm>
          <a:off x="0" y="315199"/>
          <a:ext cx="3659187" cy="3770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00" tIns="324000" rIns="108000" bIns="252000" numCol="1" spcCol="1270" anchor="t" anchorCtr="0">
          <a:noAutofit/>
        </a:bodyPr>
        <a:lstStyle/>
        <a:p>
          <a:pPr marL="0" lvl="1" indent="0" algn="l" defTabSz="755650">
            <a:lnSpc>
              <a:spcPct val="12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None/>
          </a:pPr>
          <a:r>
            <a:rPr lang="en-US" altLang="zh-CN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(</a:t>
          </a:r>
          <a:r>
            <a:rPr lang="zh-CN" altLang="en-US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程序运行前</a:t>
          </a:r>
          <a:r>
            <a:rPr lang="en-US" altLang="zh-CN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) </a:t>
          </a:r>
          <a:r>
            <a:rPr lang="zh-CN" altLang="en-US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第</a:t>
          </a:r>
          <a:r>
            <a:rPr lang="en-US" altLang="zh-CN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1</a:t>
          </a:r>
          <a:r>
            <a:rPr lang="zh-CN" altLang="en-US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条指令地址 </a:t>
          </a:r>
          <a:r>
            <a:rPr lang="en-US" altLang="zh-CN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</a:t>
          </a:r>
          <a:r>
            <a:rPr lang="zh-CN" altLang="en-US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 </a:t>
          </a:r>
          <a:r>
            <a:rPr lang="en-US" altLang="zh-CN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PC</a:t>
          </a:r>
          <a:endParaRPr lang="zh-CN" altLang="en-US" sz="1600" b="1" kern="1200" dirty="0">
            <a:solidFill>
              <a:srgbClr val="C00000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  <a:p>
          <a:pPr marL="360000" lvl="1" indent="-360000" algn="l" defTabSz="800100">
            <a:lnSpc>
              <a:spcPct val="12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OC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输出</a:t>
          </a:r>
          <a:r>
            <a:rPr lang="en-US" altLang="zh-CN" sz="1600" b="1" kern="1200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PC</a:t>
          </a:r>
          <a:r>
            <a:rPr lang="en-US" altLang="zh-CN" sz="1600" b="1" kern="1200" baseline="-25000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out</a:t>
          </a:r>
          <a:r>
            <a:rPr lang="zh-CN" altLang="en-US" sz="1600" b="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，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 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PC 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 </a:t>
          </a:r>
          <a:r>
            <a:rPr lang="en-US" altLang="zh-CN" sz="1600" kern="1200" dirty="0" err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ICache</a:t>
          </a:r>
          <a:endParaRPr lang="zh-CN" altLang="en-US" sz="1600" b="1" kern="1200" dirty="0">
            <a:solidFill>
              <a:srgbClr val="00B050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  <a:p>
          <a:pPr marL="360000" marR="0" lvl="1" indent="-360000" algn="l" defTabSz="800100" eaLnBrk="1" fontAlgn="auto" latinLnBrk="0" hangingPunct="1">
            <a:lnSpc>
              <a:spcPct val="120000"/>
            </a:lnSpc>
            <a:spcBef>
              <a:spcPct val="0"/>
            </a:spcBef>
            <a:spcAft>
              <a:spcPts val="0"/>
            </a:spcAft>
            <a:buClrTx/>
            <a:buSzTx/>
            <a:buFont typeface=""/>
            <a:buAutoNum type="circleNumDbPlain"/>
            <a:tabLst/>
            <a:defRPr/>
          </a:pP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OC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输出</a:t>
          </a:r>
          <a:r>
            <a:rPr lang="en-US" altLang="zh-CN" sz="1600" b="1" kern="1200" dirty="0" err="1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ICache</a:t>
          </a:r>
          <a:r>
            <a:rPr lang="zh-CN" altLang="en-US" sz="1600" b="1" kern="1200" baseline="-25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读</a:t>
          </a:r>
          <a:r>
            <a:rPr lang="zh-CN" altLang="en-US" sz="1600" b="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，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 </a:t>
          </a:r>
          <a:r>
            <a:rPr lang="en-US" altLang="zh-CN" sz="1600" b="1" kern="1200" dirty="0" err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ICache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(101) 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 </a:t>
          </a:r>
          <a:r>
            <a:rPr lang="en-US" altLang="zh-CN" sz="1600" b="1" kern="1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IBUS</a:t>
          </a:r>
          <a:endParaRPr lang="zh-CN" altLang="en-US" sz="1600" b="1" kern="1200" dirty="0">
            <a:solidFill>
              <a:schemeClr val="accent4">
                <a:lumMod val="75000"/>
              </a:schemeClr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  <a:p>
          <a:pPr marL="360000" lvl="1" indent="-360000" algn="l" defTabSz="800100">
            <a:lnSpc>
              <a:spcPct val="12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en-US" altLang="zh-CN" sz="1600" b="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OC</a:t>
          </a:r>
          <a:r>
            <a:rPr lang="zh-CN" altLang="en-US" sz="1600" b="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输出</a:t>
          </a:r>
          <a:r>
            <a:rPr lang="en-US" altLang="zh-CN" sz="1600" b="1" kern="1200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IR</a:t>
          </a:r>
          <a:r>
            <a:rPr lang="en-US" altLang="zh-CN" sz="1600" b="1" kern="1200" baseline="-25000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in</a:t>
          </a:r>
          <a:r>
            <a:rPr lang="zh-CN" altLang="en-US" sz="1600" b="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，</a:t>
          </a:r>
          <a:r>
            <a:rPr lang="en-US" altLang="zh-CN" sz="1600" b="1" kern="1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IBUS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 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 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IR</a:t>
          </a:r>
          <a:endParaRPr lang="zh-CN" altLang="en-US" sz="1600" b="1" kern="1200" baseline="-25000" dirty="0">
            <a:solidFill>
              <a:srgbClr val="00B050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  <a:p>
          <a:pPr marL="360000" lvl="1" indent="-360000" algn="l" defTabSz="800100">
            <a:lnSpc>
              <a:spcPct val="12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OC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输出</a:t>
          </a:r>
          <a:r>
            <a:rPr lang="en-US" altLang="zh-CN" sz="1600" b="1" kern="1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+1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， 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(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PC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) + 1 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 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PC</a:t>
          </a:r>
          <a:endParaRPr lang="zh-CN" altLang="en-US" sz="1600" b="1" kern="1200" dirty="0">
            <a:solidFill>
              <a:schemeClr val="accent2">
                <a:lumMod val="75000"/>
              </a:schemeClr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  <a:p>
          <a:pPr marL="360000" lvl="1" indent="-360000" algn="l" defTabSz="800100">
            <a:lnSpc>
              <a:spcPct val="12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IP(OP)</a:t>
          </a:r>
          <a:r>
            <a:rPr lang="zh-CN" altLang="en-US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译码，</a:t>
          </a:r>
          <a:r>
            <a:rPr lang="zh-CN" altLang="en-US" sz="1600" b="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识别指令功能</a:t>
          </a:r>
        </a:p>
        <a:p>
          <a:pPr marL="360000" lvl="1" indent="-360000" algn="l" defTabSz="800100">
            <a:lnSpc>
              <a:spcPct val="120000"/>
            </a:lnSpc>
            <a:spcBef>
              <a:spcPct val="0"/>
            </a:spcBef>
            <a:spcAft>
              <a:spcPts val="0"/>
            </a:spcAft>
            <a:buFont typeface="+mj-ea"/>
            <a:buNone/>
          </a:pPr>
          <a:r>
            <a:rPr lang="zh-CN" altLang="en-US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至此，取指结束</a:t>
          </a:r>
          <a:endParaRPr lang="zh-CN" altLang="en-US" sz="1600" b="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0" y="315199"/>
        <a:ext cx="3659187" cy="3770550"/>
      </dsp:txXfrm>
    </dsp:sp>
    <dsp:sp modelId="{49F7D393-E7DF-43B6-A369-9BB28CD4760A}">
      <dsp:nvSpPr>
        <dsp:cNvPr id="0" name=""/>
        <dsp:cNvSpPr/>
      </dsp:nvSpPr>
      <dsp:spPr>
        <a:xfrm>
          <a:off x="182959" y="5239"/>
          <a:ext cx="2561430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取指周期</a:t>
          </a:r>
        </a:p>
      </dsp:txBody>
      <dsp:txXfrm>
        <a:off x="213221" y="35501"/>
        <a:ext cx="2500906" cy="5593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A7E15-363E-4D89-8D90-C85250934258}">
      <dsp:nvSpPr>
        <dsp:cNvPr id="0" name=""/>
        <dsp:cNvSpPr/>
      </dsp:nvSpPr>
      <dsp:spPr>
        <a:xfrm>
          <a:off x="0" y="315199"/>
          <a:ext cx="3659187" cy="3770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00" tIns="324000" rIns="108000" bIns="252000" numCol="1" spcCol="1270" anchor="t" anchorCtr="0">
          <a:noAutofit/>
        </a:bodyPr>
        <a:lstStyle/>
        <a:p>
          <a:pPr marL="0" lvl="1" indent="0" algn="l" defTabSz="755650">
            <a:lnSpc>
              <a:spcPct val="12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None/>
          </a:pPr>
          <a:r>
            <a:rPr lang="en-US" altLang="zh-CN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(</a:t>
          </a:r>
          <a:r>
            <a:rPr lang="zh-CN" altLang="en-US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程序运行前</a:t>
          </a:r>
          <a:r>
            <a:rPr lang="en-US" altLang="zh-CN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) </a:t>
          </a:r>
          <a:r>
            <a:rPr lang="zh-CN" altLang="en-US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第</a:t>
          </a:r>
          <a:r>
            <a:rPr lang="en-US" altLang="zh-CN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1</a:t>
          </a:r>
          <a:r>
            <a:rPr lang="zh-CN" altLang="en-US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条指令地址 </a:t>
          </a:r>
          <a:r>
            <a:rPr lang="en-US" altLang="zh-CN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</a:t>
          </a:r>
          <a:r>
            <a:rPr lang="zh-CN" altLang="en-US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 </a:t>
          </a:r>
          <a:r>
            <a:rPr lang="en-US" altLang="zh-CN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PC</a:t>
          </a:r>
          <a:endParaRPr lang="zh-CN" altLang="en-US" sz="1600" b="1" kern="1200" dirty="0">
            <a:solidFill>
              <a:srgbClr val="C00000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  <a:p>
          <a:pPr marL="360000" lvl="1" indent="-360000" algn="l" defTabSz="800100">
            <a:lnSpc>
              <a:spcPct val="12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OC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输出</a:t>
          </a:r>
          <a:r>
            <a:rPr lang="en-US" altLang="zh-CN" sz="1600" b="1" kern="1200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PC</a:t>
          </a:r>
          <a:r>
            <a:rPr lang="en-US" altLang="zh-CN" sz="1600" b="1" kern="1200" baseline="-25000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out</a:t>
          </a:r>
          <a:r>
            <a:rPr lang="zh-CN" altLang="en-US" sz="1600" b="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，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 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PC 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  </a:t>
          </a:r>
          <a:r>
            <a:rPr lang="en-US" altLang="zh-CN" sz="1600" kern="1200" dirty="0" err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ICache</a:t>
          </a:r>
          <a:endParaRPr lang="zh-CN" altLang="en-US" sz="1600" b="1" kern="1200" dirty="0">
            <a:solidFill>
              <a:srgbClr val="00B050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  <a:p>
          <a:pPr marL="360000" marR="0" lvl="1" indent="-360000" algn="l" defTabSz="800100" eaLnBrk="1" fontAlgn="auto" latinLnBrk="0" hangingPunct="1">
            <a:lnSpc>
              <a:spcPct val="120000"/>
            </a:lnSpc>
            <a:spcBef>
              <a:spcPct val="0"/>
            </a:spcBef>
            <a:spcAft>
              <a:spcPts val="0"/>
            </a:spcAft>
            <a:buClrTx/>
            <a:buSzTx/>
            <a:buFont typeface=""/>
            <a:buAutoNum type="circleNumDbPlain"/>
            <a:tabLst/>
            <a:defRPr/>
          </a:pP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OC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输出</a:t>
          </a:r>
          <a:r>
            <a:rPr lang="en-US" altLang="zh-CN" sz="1600" b="1" kern="1200" dirty="0" err="1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ICache</a:t>
          </a:r>
          <a:r>
            <a:rPr lang="zh-CN" altLang="en-US" sz="1600" b="1" kern="1200" baseline="-25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读</a:t>
          </a:r>
          <a:r>
            <a:rPr lang="zh-CN" altLang="en-US" sz="1600" b="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，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 </a:t>
          </a:r>
          <a:r>
            <a:rPr lang="en-US" altLang="zh-CN" sz="1600" b="1" kern="1200" dirty="0" err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ICache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(101) 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 </a:t>
          </a:r>
          <a:r>
            <a:rPr lang="en-US" altLang="zh-CN" sz="1600" b="1" kern="1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IBUS</a:t>
          </a:r>
          <a:endParaRPr lang="zh-CN" altLang="en-US" sz="1600" b="1" kern="1200" dirty="0">
            <a:solidFill>
              <a:schemeClr val="accent4">
                <a:lumMod val="75000"/>
              </a:schemeClr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  <a:p>
          <a:pPr marL="360000" lvl="1" indent="-360000" algn="l" defTabSz="800100">
            <a:lnSpc>
              <a:spcPct val="12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en-US" altLang="zh-CN" sz="1600" b="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OC</a:t>
          </a:r>
          <a:r>
            <a:rPr lang="zh-CN" altLang="en-US" sz="1600" b="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输出</a:t>
          </a:r>
          <a:r>
            <a:rPr lang="en-US" altLang="zh-CN" sz="1600" b="1" kern="1200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IR</a:t>
          </a:r>
          <a:r>
            <a:rPr lang="en-US" altLang="zh-CN" sz="1600" b="1" kern="1200" baseline="-25000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in</a:t>
          </a:r>
          <a:r>
            <a:rPr lang="zh-CN" altLang="en-US" sz="1600" b="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，</a:t>
          </a:r>
          <a:r>
            <a:rPr lang="en-US" altLang="zh-CN" sz="1600" b="1" kern="1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IBUS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 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 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IR</a:t>
          </a:r>
          <a:endParaRPr lang="zh-CN" altLang="en-US" sz="1600" b="1" kern="1200" baseline="-25000" dirty="0">
            <a:solidFill>
              <a:srgbClr val="00B050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  <a:p>
          <a:pPr marL="360000" lvl="1" indent="-360000" algn="l" defTabSz="800100">
            <a:lnSpc>
              <a:spcPct val="12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OC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输出</a:t>
          </a:r>
          <a:r>
            <a:rPr lang="en-US" altLang="zh-CN" sz="1600" b="1" kern="1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+1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， 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(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PC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) + 1 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 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PC</a:t>
          </a:r>
          <a:endParaRPr lang="zh-CN" altLang="en-US" sz="1600" b="1" kern="1200" dirty="0">
            <a:solidFill>
              <a:schemeClr val="accent2">
                <a:lumMod val="75000"/>
              </a:schemeClr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  <a:p>
          <a:pPr marL="360000" lvl="1" indent="-360000" algn="l" defTabSz="800100">
            <a:lnSpc>
              <a:spcPct val="12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IP(OP)</a:t>
          </a:r>
          <a:r>
            <a:rPr lang="zh-CN" altLang="en-US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译码，</a:t>
          </a:r>
          <a:r>
            <a:rPr lang="zh-CN" altLang="en-US" sz="1600" b="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识别指令功能</a:t>
          </a:r>
        </a:p>
        <a:p>
          <a:pPr marL="360000" lvl="1" indent="-360000" algn="l" defTabSz="800100">
            <a:lnSpc>
              <a:spcPct val="120000"/>
            </a:lnSpc>
            <a:spcBef>
              <a:spcPct val="0"/>
            </a:spcBef>
            <a:spcAft>
              <a:spcPts val="0"/>
            </a:spcAft>
            <a:buFont typeface="+mj-ea"/>
            <a:buNone/>
          </a:pPr>
          <a:r>
            <a:rPr lang="zh-CN" altLang="en-US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至此，取指结束</a:t>
          </a:r>
          <a:endParaRPr lang="zh-CN" altLang="en-US" sz="1600" b="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0" y="315199"/>
        <a:ext cx="3659187" cy="3770550"/>
      </dsp:txXfrm>
    </dsp:sp>
    <dsp:sp modelId="{49F7D393-E7DF-43B6-A369-9BB28CD4760A}">
      <dsp:nvSpPr>
        <dsp:cNvPr id="0" name=""/>
        <dsp:cNvSpPr/>
      </dsp:nvSpPr>
      <dsp:spPr>
        <a:xfrm>
          <a:off x="182959" y="5239"/>
          <a:ext cx="2561430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取指周期</a:t>
          </a:r>
        </a:p>
      </dsp:txBody>
      <dsp:txXfrm>
        <a:off x="213221" y="35501"/>
        <a:ext cx="2500906" cy="5593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75726-6283-4C35-A359-A685CC390783}">
      <dsp:nvSpPr>
        <dsp:cNvPr id="0" name=""/>
        <dsp:cNvSpPr/>
      </dsp:nvSpPr>
      <dsp:spPr>
        <a:xfrm>
          <a:off x="0" y="308475"/>
          <a:ext cx="7677150" cy="86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0" tIns="416560" rIns="36000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使用一次指令总线</a:t>
          </a:r>
          <a:r>
            <a:rPr lang="en-US" altLang="zh-CN" sz="2000" b="1" kern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IBUS</a:t>
          </a:r>
          <a:r>
            <a:rPr lang="zh-CN" altLang="en-US" sz="2000" b="1" kern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，需要</a:t>
          </a:r>
          <a:r>
            <a:rPr lang="en-US" altLang="zh-CN" sz="2000" b="1" kern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1</a:t>
          </a:r>
          <a:r>
            <a:rPr lang="zh-CN" altLang="en-US" sz="2000" b="1" kern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个</a:t>
          </a:r>
          <a:r>
            <a:rPr lang="en-US" altLang="zh-CN" sz="2000" b="1" kern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CPU</a:t>
          </a:r>
          <a:r>
            <a:rPr lang="zh-CN" altLang="en-US" sz="2000" b="1" kern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周期</a:t>
          </a:r>
          <a:endParaRPr lang="zh-CN" altLang="en-US" sz="20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0" y="308475"/>
        <a:ext cx="7677150" cy="866250"/>
      </dsp:txXfrm>
    </dsp:sp>
    <dsp:sp modelId="{87C9302C-EA5C-482D-A253-154B176C12B3}">
      <dsp:nvSpPr>
        <dsp:cNvPr id="0" name=""/>
        <dsp:cNvSpPr/>
      </dsp:nvSpPr>
      <dsp:spPr>
        <a:xfrm>
          <a:off x="383857" y="13274"/>
          <a:ext cx="5374005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分析</a:t>
          </a:r>
        </a:p>
      </dsp:txBody>
      <dsp:txXfrm>
        <a:off x="412678" y="42095"/>
        <a:ext cx="5316363" cy="5327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EAD6B-6B8D-47F0-8DAC-718FCE77B336}">
      <dsp:nvSpPr>
        <dsp:cNvPr id="0" name=""/>
        <dsp:cNvSpPr/>
      </dsp:nvSpPr>
      <dsp:spPr>
        <a:xfrm>
          <a:off x="0" y="315199"/>
          <a:ext cx="3659187" cy="3770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8AC4A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7388" rIns="108000" bIns="180000" numCol="1" spcCol="1270" anchor="t" anchorCtr="0">
          <a:noAutofit/>
        </a:bodyPr>
        <a:lstStyle/>
        <a:p>
          <a:pPr marL="252000" lvl="1" indent="-252000" algn="l" defTabSz="711200">
            <a:lnSpc>
              <a:spcPct val="13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OC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输出</a:t>
          </a:r>
          <a:r>
            <a:rPr lang="en-US" altLang="zh-CN" sz="1600" b="1" kern="12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R1</a:t>
          </a:r>
          <a:r>
            <a:rPr lang="en-US" altLang="zh-CN" sz="1600" b="1" kern="1200" baseline="-250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out</a:t>
          </a:r>
          <a:r>
            <a:rPr lang="zh-CN" altLang="en-US" sz="1600" b="0" kern="1200" baseline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，</a:t>
          </a:r>
          <a:r>
            <a:rPr lang="en-US" altLang="zh-CN" sz="16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R1</a:t>
          </a:r>
          <a:r>
            <a:rPr lang="zh-CN" altLang="en-US" sz="16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源寄存器</a:t>
          </a:r>
          <a:endParaRPr lang="zh-CN" altLang="en-US" sz="1600" kern="1200" dirty="0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52000" lvl="1" indent="-252000" algn="l" defTabSz="711200">
            <a:lnSpc>
              <a:spcPct val="13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kern="1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ALU</a:t>
          </a:r>
          <a:r>
            <a:rPr lang="zh-CN" altLang="en-US" sz="1600" b="1" kern="1200" baseline="-25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传送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R1 </a:t>
          </a:r>
          <a:r>
            <a:rPr lang="en-US" altLang="zh-CN" sz="1600" b="1" kern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</a:t>
          </a:r>
          <a:r>
            <a:rPr lang="en-US" altLang="zh-CN" sz="1600" b="1" kern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 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ALU</a:t>
          </a:r>
          <a:endParaRPr lang="zh-CN" altLang="en-US" sz="1600" b="1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52000" lvl="1" indent="-252000" algn="l" defTabSz="711200">
            <a:lnSpc>
              <a:spcPct val="13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kern="12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C1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ALU</a:t>
          </a:r>
          <a:r>
            <a:rPr lang="en-US" altLang="zh-CN" sz="1600" b="1" kern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 </a:t>
          </a:r>
          <a:r>
            <a:rPr lang="en-US" altLang="zh-CN" sz="1600" b="1" kern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</a:t>
          </a:r>
          <a:r>
            <a:rPr lang="en-US" altLang="zh-CN" sz="1600" b="1" kern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 </a:t>
          </a:r>
          <a:r>
            <a:rPr lang="en-US" altLang="zh-CN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DBUS</a:t>
          </a:r>
          <a:endParaRPr lang="zh-CN" altLang="en-US" sz="16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52000" lvl="1" indent="-252000" algn="l" defTabSz="711200">
            <a:lnSpc>
              <a:spcPct val="13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kern="1200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DR</a:t>
          </a:r>
          <a:r>
            <a:rPr lang="en-US" altLang="zh-CN" sz="1600" b="1" kern="1200" baseline="-25000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in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DBUS</a:t>
          </a:r>
          <a:r>
            <a:rPr lang="en-US" altLang="zh-CN" sz="1600" b="1" kern="12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 </a:t>
          </a:r>
          <a:r>
            <a:rPr lang="en-US" altLang="zh-CN" sz="1600" b="1" kern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</a:t>
          </a:r>
          <a:r>
            <a:rPr lang="en-US" altLang="zh-CN" sz="1600" b="1" kern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 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DR</a:t>
          </a:r>
          <a:endParaRPr lang="zh-CN" altLang="en-US" sz="16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52000" lvl="1" indent="-252000" algn="l" defTabSz="711200">
            <a:lnSpc>
              <a:spcPct val="13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kern="12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R0</a:t>
          </a:r>
          <a:r>
            <a:rPr lang="en-US" altLang="zh-CN" sz="1600" b="1" kern="1200" baseline="-250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in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DR </a:t>
          </a:r>
          <a:r>
            <a:rPr lang="en-US" altLang="zh-CN" sz="1600" b="1" kern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</a:t>
          </a:r>
          <a:r>
            <a:rPr lang="en-US" altLang="zh-CN" sz="1600" b="1" kern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 </a:t>
          </a:r>
          <a:r>
            <a:rPr lang="en-US" altLang="zh-CN" sz="1600" b="1" kern="12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R0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R0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的内容由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00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变为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10</a:t>
          </a:r>
          <a:endParaRPr lang="zh-CN" altLang="en-US" sz="16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52000" lvl="1" indent="-252000" algn="l" defTabSz="711200">
            <a:lnSpc>
              <a:spcPct val="130000"/>
            </a:lnSpc>
            <a:spcBef>
              <a:spcPct val="0"/>
            </a:spcBef>
            <a:spcAft>
              <a:spcPts val="0"/>
            </a:spcAft>
            <a:buFont typeface="+mj-ea"/>
            <a:buNone/>
          </a:pPr>
          <a:r>
            <a:rPr lang="zh-CN" altLang="en-US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至此，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MOV</a:t>
          </a:r>
          <a:r>
            <a:rPr lang="zh-CN" altLang="en-US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指令执行结束</a:t>
          </a:r>
        </a:p>
      </dsp:txBody>
      <dsp:txXfrm>
        <a:off x="0" y="315199"/>
        <a:ext cx="3659187" cy="3770550"/>
      </dsp:txXfrm>
    </dsp:sp>
    <dsp:sp modelId="{31AC95D0-B46D-4AB7-BB2D-6F49CC371EB5}">
      <dsp:nvSpPr>
        <dsp:cNvPr id="0" name=""/>
        <dsp:cNvSpPr/>
      </dsp:nvSpPr>
      <dsp:spPr>
        <a:xfrm>
          <a:off x="182959" y="5239"/>
          <a:ext cx="2561430" cy="619920"/>
        </a:xfrm>
        <a:prstGeom prst="roundRect">
          <a:avLst/>
        </a:prstGeom>
        <a:solidFill>
          <a:srgbClr val="8AC4A7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MOV</a:t>
          </a: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指令的执行周期</a:t>
          </a:r>
          <a:endParaRPr lang="zh-CN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213221" y="35501"/>
        <a:ext cx="2500906" cy="55939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EAD6B-6B8D-47F0-8DAC-718FCE77B336}">
      <dsp:nvSpPr>
        <dsp:cNvPr id="0" name=""/>
        <dsp:cNvSpPr/>
      </dsp:nvSpPr>
      <dsp:spPr>
        <a:xfrm>
          <a:off x="0" y="315199"/>
          <a:ext cx="3659187" cy="3770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8AC4A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7388" rIns="108000" bIns="180000" numCol="1" spcCol="1270" anchor="t" anchorCtr="0">
          <a:noAutofit/>
        </a:bodyPr>
        <a:lstStyle/>
        <a:p>
          <a:pPr marL="252000" lvl="1" indent="-252000" algn="l" defTabSz="711200">
            <a:lnSpc>
              <a:spcPct val="13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OC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输出</a:t>
          </a:r>
          <a:r>
            <a:rPr lang="en-US" altLang="zh-CN" sz="1600" b="1" kern="12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R1</a:t>
          </a:r>
          <a:r>
            <a:rPr lang="en-US" altLang="zh-CN" sz="1600" b="1" kern="1200" baseline="-250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out</a:t>
          </a:r>
          <a:r>
            <a:rPr lang="zh-CN" altLang="en-US" sz="1600" b="0" kern="1200" baseline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，</a:t>
          </a:r>
          <a:r>
            <a:rPr lang="en-US" altLang="zh-CN" sz="16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R1</a:t>
          </a:r>
          <a:r>
            <a:rPr lang="zh-CN" altLang="en-US" sz="16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源寄存器</a:t>
          </a:r>
          <a:endParaRPr lang="zh-CN" altLang="en-US" sz="1600" kern="1200" dirty="0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52000" lvl="1" indent="-252000" algn="l" defTabSz="711200">
            <a:lnSpc>
              <a:spcPct val="13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kern="1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ALU</a:t>
          </a:r>
          <a:r>
            <a:rPr lang="zh-CN" altLang="en-US" sz="1600" b="1" kern="1200" baseline="-25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传送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R1 </a:t>
          </a:r>
          <a:r>
            <a:rPr lang="en-US" altLang="zh-CN" sz="1600" b="1" kern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</a:t>
          </a:r>
          <a:r>
            <a:rPr lang="en-US" altLang="zh-CN" sz="1600" b="1" kern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 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ALU</a:t>
          </a:r>
          <a:endParaRPr lang="zh-CN" altLang="en-US" sz="1600" b="1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52000" lvl="1" indent="-252000" algn="l" defTabSz="711200">
            <a:lnSpc>
              <a:spcPct val="13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kern="12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C1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ALU</a:t>
          </a:r>
          <a:r>
            <a:rPr lang="en-US" altLang="zh-CN" sz="1600" b="1" kern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 </a:t>
          </a:r>
          <a:r>
            <a:rPr lang="en-US" altLang="zh-CN" sz="1600" b="1" kern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</a:t>
          </a:r>
          <a:r>
            <a:rPr lang="en-US" altLang="zh-CN" sz="1600" b="1" kern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 </a:t>
          </a:r>
          <a:r>
            <a:rPr lang="en-US" altLang="zh-CN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DBUS</a:t>
          </a:r>
          <a:endParaRPr lang="zh-CN" altLang="en-US" sz="16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52000" lvl="1" indent="-252000" algn="l" defTabSz="711200">
            <a:lnSpc>
              <a:spcPct val="13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kern="1200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DR</a:t>
          </a:r>
          <a:r>
            <a:rPr lang="en-US" altLang="zh-CN" sz="1600" b="1" kern="1200" baseline="-25000" dirty="0" err="1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in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DBUS</a:t>
          </a:r>
          <a:r>
            <a:rPr lang="en-US" altLang="zh-CN" sz="1600" b="1" kern="12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 </a:t>
          </a:r>
          <a:r>
            <a:rPr lang="en-US" altLang="zh-CN" sz="1600" b="1" kern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</a:t>
          </a:r>
          <a:r>
            <a:rPr lang="en-US" altLang="zh-CN" sz="1600" b="1" kern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 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DR</a:t>
          </a:r>
          <a:endParaRPr lang="zh-CN" altLang="en-US" sz="16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52000" lvl="1" indent="-252000" algn="l" defTabSz="711200">
            <a:lnSpc>
              <a:spcPct val="13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OC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输出</a:t>
          </a:r>
          <a:r>
            <a:rPr lang="en-US" altLang="zh-CN" sz="1600" b="1" kern="12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R0</a:t>
          </a:r>
          <a:r>
            <a:rPr lang="en-US" altLang="zh-CN" sz="1600" b="1" kern="1200" baseline="-250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in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DR </a:t>
          </a:r>
          <a:r>
            <a:rPr lang="en-US" altLang="zh-CN" sz="1600" b="1" kern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rPr>
            <a:t></a:t>
          </a:r>
          <a:r>
            <a:rPr lang="en-US" altLang="zh-CN" sz="1600" b="1" kern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 </a:t>
          </a:r>
          <a:r>
            <a:rPr lang="en-US" altLang="zh-CN" sz="1600" b="1" kern="12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R0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R0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的内容由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00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变为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10</a:t>
          </a:r>
          <a:endParaRPr lang="zh-CN" altLang="en-US" sz="16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52000" lvl="1" indent="-252000" algn="l" defTabSz="711200">
            <a:lnSpc>
              <a:spcPct val="130000"/>
            </a:lnSpc>
            <a:spcBef>
              <a:spcPct val="0"/>
            </a:spcBef>
            <a:spcAft>
              <a:spcPts val="0"/>
            </a:spcAft>
            <a:buFont typeface="+mj-ea"/>
            <a:buNone/>
          </a:pPr>
          <a:r>
            <a:rPr lang="zh-CN" altLang="en-US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至此，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MOV</a:t>
          </a:r>
          <a:r>
            <a:rPr lang="zh-CN" altLang="en-US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指令执行结束</a:t>
          </a:r>
        </a:p>
      </dsp:txBody>
      <dsp:txXfrm>
        <a:off x="0" y="315199"/>
        <a:ext cx="3659187" cy="3770550"/>
      </dsp:txXfrm>
    </dsp:sp>
    <dsp:sp modelId="{31AC95D0-B46D-4AB7-BB2D-6F49CC371EB5}">
      <dsp:nvSpPr>
        <dsp:cNvPr id="0" name=""/>
        <dsp:cNvSpPr/>
      </dsp:nvSpPr>
      <dsp:spPr>
        <a:xfrm>
          <a:off x="182959" y="5239"/>
          <a:ext cx="2561430" cy="619920"/>
        </a:xfrm>
        <a:prstGeom prst="roundRect">
          <a:avLst/>
        </a:prstGeom>
        <a:solidFill>
          <a:srgbClr val="8AC4A7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MOV</a:t>
          </a: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指令的执行周期</a:t>
          </a:r>
          <a:endParaRPr lang="zh-CN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213221" y="35501"/>
        <a:ext cx="250090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23902-EA41-4BE4-9201-3A84B795B0B9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D1BB1-8964-43B5-A6A0-61A524041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444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D1BB1-8964-43B5-A6A0-61A524041C0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605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D1BB1-8964-43B5-A6A0-61A524041C0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814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D1BB1-8964-43B5-A6A0-61A524041C0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718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4E11F-083F-49AE-B53E-0381F8F1C935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292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指令流程图体现了</a:t>
            </a:r>
            <a:r>
              <a:rPr lang="en-US" altLang="zh-CN" dirty="0"/>
              <a:t>CPU</a:t>
            </a:r>
            <a:r>
              <a:rPr lang="zh-CN" altLang="en-US" dirty="0"/>
              <a:t>的四大功能：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 指令控制，</a:t>
            </a:r>
            <a:r>
              <a:rPr lang="en-US" altLang="zh-CN" dirty="0"/>
              <a:t>PC+1</a:t>
            </a:r>
            <a:r>
              <a:rPr lang="zh-CN" altLang="en-US" dirty="0"/>
              <a:t>命令</a:t>
            </a:r>
            <a:r>
              <a:rPr lang="en-US" altLang="zh-CN" dirty="0"/>
              <a:t>/</a:t>
            </a:r>
            <a:r>
              <a:rPr lang="zh-CN" altLang="en-US" dirty="0"/>
              <a:t>取指周期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操作控制，每个方框内形成数据通路所需的信号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时间控制，每个方框表示一个</a:t>
            </a:r>
            <a:r>
              <a:rPr lang="en-US" altLang="zh-CN" dirty="0"/>
              <a:t>CPU</a:t>
            </a:r>
            <a:r>
              <a:rPr lang="zh-CN" altLang="en-US" dirty="0"/>
              <a:t>周期，每个指令的流程图体现了该指令的指令周期时间长短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数据加工，方框内对数据进行处理</a:t>
            </a:r>
            <a:endParaRPr lang="en-US" altLang="zh-CN" dirty="0"/>
          </a:p>
          <a:p>
            <a:r>
              <a:rPr lang="zh-CN" altLang="en-US" sz="2400" dirty="0">
                <a:cs typeface="+mn-ea"/>
                <a:sym typeface="+mn-lt"/>
              </a:rPr>
              <a:t>所有指令的</a:t>
            </a:r>
            <a:r>
              <a:rPr lang="zh-CN" altLang="en-US" sz="2400" b="1" dirty="0">
                <a:solidFill>
                  <a:srgbClr val="2453CA"/>
                </a:solidFill>
                <a:cs typeface="+mn-ea"/>
                <a:sym typeface="+mn-lt"/>
              </a:rPr>
              <a:t>取指周期是完全相同的</a:t>
            </a:r>
            <a:r>
              <a:rPr lang="zh-CN" altLang="en-US" sz="2400" dirty="0">
                <a:solidFill>
                  <a:schemeClr val="hlink"/>
                </a:solidFill>
                <a:cs typeface="+mn-ea"/>
                <a:sym typeface="+mn-lt"/>
              </a:rPr>
              <a:t>，</a:t>
            </a:r>
            <a:r>
              <a:rPr lang="zh-CN" altLang="en-US" sz="2400" dirty="0">
                <a:cs typeface="+mn-ea"/>
                <a:sym typeface="+mn-lt"/>
              </a:rPr>
              <a:t>而且是</a:t>
            </a:r>
            <a:r>
              <a:rPr lang="zh-CN" altLang="en-US" sz="2400" b="1" dirty="0">
                <a:solidFill>
                  <a:srgbClr val="2453CA"/>
                </a:solidFill>
                <a:cs typeface="+mn-ea"/>
                <a:sym typeface="+mn-lt"/>
              </a:rPr>
              <a:t>一个</a:t>
            </a:r>
            <a:r>
              <a:rPr lang="en-US" altLang="zh-CN" sz="2400" b="1" dirty="0">
                <a:solidFill>
                  <a:srgbClr val="2453CA"/>
                </a:solidFill>
                <a:cs typeface="+mn-ea"/>
                <a:sym typeface="+mn-lt"/>
              </a:rPr>
              <a:t>CPU</a:t>
            </a:r>
            <a:r>
              <a:rPr lang="zh-CN" altLang="en-US" sz="2400" b="1" dirty="0">
                <a:solidFill>
                  <a:srgbClr val="2453CA"/>
                </a:solidFill>
                <a:cs typeface="+mn-ea"/>
                <a:sym typeface="+mn-lt"/>
              </a:rPr>
              <a:t>周期。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cs typeface="+mn-ea"/>
                <a:sym typeface="+mn-lt"/>
              </a:rPr>
              <a:t>在</a:t>
            </a:r>
            <a:r>
              <a:rPr lang="zh-CN" altLang="en-US" sz="2400" b="1" dirty="0">
                <a:solidFill>
                  <a:srgbClr val="2453CA"/>
                </a:solidFill>
                <a:cs typeface="+mn-ea"/>
                <a:sym typeface="+mn-lt"/>
              </a:rPr>
              <a:t>执行周期</a:t>
            </a:r>
            <a:r>
              <a:rPr lang="zh-CN" altLang="en-US" sz="2400" dirty="0">
                <a:cs typeface="+mn-ea"/>
                <a:sym typeface="+mn-lt"/>
              </a:rPr>
              <a:t>，由于各条指令的功能不同，所用的</a:t>
            </a:r>
            <a:r>
              <a:rPr lang="en-US" altLang="zh-CN" sz="2400" dirty="0">
                <a:cs typeface="+mn-ea"/>
                <a:sym typeface="+mn-lt"/>
              </a:rPr>
              <a:t>CPU</a:t>
            </a:r>
            <a:r>
              <a:rPr lang="zh-CN" altLang="en-US" sz="2400" dirty="0">
                <a:cs typeface="+mn-ea"/>
                <a:sym typeface="+mn-lt"/>
              </a:rPr>
              <a:t>周期也是</a:t>
            </a:r>
            <a:r>
              <a:rPr lang="zh-CN" altLang="en-US" sz="2400" b="1" dirty="0">
                <a:solidFill>
                  <a:srgbClr val="2453CA"/>
                </a:solidFill>
                <a:cs typeface="+mn-ea"/>
                <a:sym typeface="+mn-lt"/>
              </a:rPr>
              <a:t>各不相同</a:t>
            </a:r>
            <a:endParaRPr lang="zh-CN" altLang="en-US" sz="2400" dirty="0">
              <a:cs typeface="+mn-ea"/>
              <a:sym typeface="+mn-lt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4E11F-083F-49AE-B53E-0381F8F1C935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063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A5C67E-1D76-4530-B398-C5534EC51BE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5422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A5C67E-1D76-4530-B398-C5534EC51BE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1838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A5C67E-1D76-4530-B398-C5534EC51BE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8730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A5C67E-1D76-4530-B398-C5534EC51BE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2287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/>
          </a:extLst>
        </p:spPr>
      </p:pic>
      <p:grpSp>
        <p:nvGrpSpPr>
          <p:cNvPr id="5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1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2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4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5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8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0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3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6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8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0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2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6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7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9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0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2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4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7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9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2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3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6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8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/>
          <a:lstStyle>
            <a:lvl1pPr algn="l">
              <a:defRPr sz="480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/>
          <a:lstStyle>
            <a:lvl1pPr marL="0" indent="0" algn="l">
              <a:buNone/>
              <a:defRPr sz="2000" cap="all" baseline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5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defRPr lang="en-US"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4A6DC-AA24-4501-B88A-DEA9A32B50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3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07F69-D83C-49B6-AD71-D237FABFD9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32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1836A-CC6E-4B89-983D-AC20C74310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808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1"/>
          <p:cNvSpPr txBox="1"/>
          <p:nvPr/>
        </p:nvSpPr>
        <p:spPr>
          <a:xfrm>
            <a:off x="696913" y="719138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</a:rPr>
              <a:t>“</a:t>
            </a:r>
          </a:p>
        </p:txBody>
      </p:sp>
      <p:sp>
        <p:nvSpPr>
          <p:cNvPr id="6" name="TextBox 52"/>
          <p:cNvSpPr txBox="1"/>
          <p:nvPr/>
        </p:nvSpPr>
        <p:spPr>
          <a:xfrm>
            <a:off x="7816850" y="2765425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841BF-3E36-4B60-AFF0-9F73077243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55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97A45-DBE2-4B44-A5A8-67C330FA73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87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AD7DF-5259-43D3-B702-364D90B488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011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800" dirty="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800" dirty="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800" dirty="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cap="all" baseline="0"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27A37-0ADA-42B0-8626-660AFDC213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5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EF2DA-E2D1-4A24-90F6-03B625D994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524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204CC-1F20-49DD-92D1-1038735F8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7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430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169988" y="19462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32388" y="19462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169988" y="40798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32388" y="40798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9374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1916832"/>
            <a:ext cx="7676380" cy="4176464"/>
          </a:xfrm>
        </p:spPr>
        <p:txBody>
          <a:bodyPr/>
          <a:lstStyle>
            <a:lvl1pPr marL="288000" indent="-288000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80000"/>
              <a:buFont typeface="Courier New" panose="02070309020205020404" pitchFamily="49" charset="0"/>
              <a:buChar char="►"/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85800" indent="-288000">
              <a:spcBef>
                <a:spcPts val="0"/>
              </a:spcBef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88000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indent="-288000">
              <a:spcBef>
                <a:spcPts val="0"/>
              </a:spcBef>
              <a:buClr>
                <a:schemeClr val="accent5">
                  <a:lumMod val="75000"/>
                </a:schemeClr>
              </a:buClr>
              <a:defRPr baseline="0">
                <a:solidFill>
                  <a:srgbClr val="183E5B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indent="-288000">
              <a:spcBef>
                <a:spcPts val="0"/>
              </a:spcBef>
              <a:buClr>
                <a:schemeClr val="accent5">
                  <a:lumMod val="75000"/>
                </a:schemeClr>
              </a:buClr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FAD51-4924-4E26-8EE5-0F0F7972BA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3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>
          <a:xfrm>
            <a:off x="855663" y="765175"/>
            <a:ext cx="7677150" cy="5327650"/>
          </a:xfrm>
        </p:spPr>
        <p:txBody>
          <a:bodyPr/>
          <a:lstStyle>
            <a:lvl1pPr marL="396875" indent="-457200">
              <a:buClr>
                <a:srgbClr val="0070C0"/>
              </a:buClr>
              <a:buSzPct val="80000"/>
              <a:buFont typeface="Courier New" panose="02070309020205020404" pitchFamily="49" charset="0"/>
              <a:buChar char="►"/>
              <a:defRPr/>
            </a:lvl1pPr>
            <a:lvl2pPr marL="739775" indent="-342900"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  <a:defRPr/>
            </a:lvl2pPr>
            <a:lvl3pPr marL="1196975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  <a:lvl4pPr>
              <a:buClr>
                <a:schemeClr val="accent5">
                  <a:lumMod val="75000"/>
                </a:schemeClr>
              </a:buClr>
              <a:defRPr/>
            </a:lvl4pPr>
            <a:lvl5pPr marL="2114550" indent="-28575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8FC4323-99BF-318C-F5C7-C217CC15C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FAD51-4924-4E26-8EE5-0F0F7972BA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1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487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930896"/>
            <a:ext cx="3658792" cy="4090392"/>
          </a:xfrm>
        </p:spPr>
        <p:txBody>
          <a:bodyPr/>
          <a:lstStyle>
            <a:lvl1pPr marL="288000" indent="-288000"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  <a:defRPr sz="2400"/>
            </a:lvl1pPr>
            <a:lvl2pPr>
              <a:buClr>
                <a:schemeClr val="accent6">
                  <a:lumMod val="75000"/>
                </a:schemeClr>
              </a:buClr>
              <a:defRPr sz="2000"/>
            </a:lvl2pPr>
            <a:lvl3pPr>
              <a:buClr>
                <a:schemeClr val="accent5">
                  <a:lumMod val="75000"/>
                </a:schemeClr>
              </a:buClr>
              <a:defRPr sz="1800"/>
            </a:lvl3pPr>
            <a:lvl4pPr>
              <a:buClr>
                <a:schemeClr val="accent2">
                  <a:lumMod val="75000"/>
                </a:schemeClr>
              </a:buCl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930896"/>
            <a:ext cx="3656408" cy="4090392"/>
          </a:xfrm>
        </p:spPr>
        <p:txBody>
          <a:bodyPr/>
          <a:lstStyle>
            <a:lvl1pPr marL="457200" indent="-457200">
              <a:defRPr lang="zh-CN" altLang="en-US" sz="2400" b="0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1pPr>
            <a:lvl2pPr marL="739775" indent="-342900">
              <a:defRPr lang="zh-CN" altLang="en-US" sz="2000" b="0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2pPr>
            <a:lvl3pPr marL="1196975" indent="-342900">
              <a:defRPr lang="zh-CN" altLang="en-US" sz="1800" b="0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3pPr>
            <a:lvl4pPr marL="1600200" indent="-228600">
              <a:defRPr lang="zh-CN" altLang="en-US" sz="1600" b="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4pPr>
            <a:lvl5pPr marL="2057400" indent="-228600">
              <a:defRPr lang="en-US" altLang="en-US" sz="1600" b="0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5pPr>
          </a:lstStyle>
          <a:p>
            <a:pPr marL="288000" lvl="0" indent="-2880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</a:pPr>
            <a:r>
              <a:rPr lang="zh-CN" altLang="en-US" dirty="0"/>
              <a:t>编辑母版文本样式</a:t>
            </a:r>
          </a:p>
          <a:p>
            <a:pPr marL="739775" lvl="1" indent="-3429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第二级</a:t>
            </a:r>
          </a:p>
          <a:p>
            <a:pPr marL="1196975" lvl="2" indent="-3429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marL="1600200" lvl="3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第四级</a:t>
            </a:r>
          </a:p>
          <a:p>
            <a:pPr marL="2057400" lvl="4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972CA5E-7185-6F4A-B71D-EACE82D37A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FAD51-4924-4E26-8EE5-0F0F7972BA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2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8BD44F8-3456-73AB-FD98-DC47EEC3C6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FAD51-4924-4E26-8EE5-0F0F7972BA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5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9D35ACE7-19B2-4F54-9048-4DFFEA3E73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23E59-403E-4A68-A698-9F79F8E1FE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8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ABD5A-D708-4437-942B-85FA433E28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9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35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/>
          </a:extLst>
        </p:spPr>
      </p:pic>
      <p:sp>
        <p:nvSpPr>
          <p:cNvPr id="48" name="圆角矩形 47"/>
          <p:cNvSpPr/>
          <p:nvPr/>
        </p:nvSpPr>
        <p:spPr>
          <a:xfrm>
            <a:off x="476250" y="404813"/>
            <a:ext cx="8332788" cy="5864225"/>
          </a:xfrm>
          <a:prstGeom prst="roundRect">
            <a:avLst>
              <a:gd name="adj" fmla="val 2108"/>
            </a:avLst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pSp>
        <p:nvGrpSpPr>
          <p:cNvPr id="1028" name="Group 7"/>
          <p:cNvGrpSpPr>
            <a:grpSpLocks/>
          </p:cNvGrpSpPr>
          <p:nvPr/>
        </p:nvGrpSpPr>
        <p:grpSpPr bwMode="auto">
          <a:xfrm>
            <a:off x="-14288" y="0"/>
            <a:ext cx="9042401" cy="6858000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200" y="6376988"/>
            <a:ext cx="577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5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9EA4C471-EE6B-4FC8-9E61-A341FD7B581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5663" y="619125"/>
            <a:ext cx="7616825" cy="10795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55663" y="1912938"/>
            <a:ext cx="7616825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0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 kern="1200" cap="all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9pPr>
    </p:titleStyle>
    <p:bodyStyle>
      <a:lvl1pPr marL="396875" indent="-457200" algn="l" rtl="0" fontAlgn="base">
        <a:lnSpc>
          <a:spcPct val="120000"/>
        </a:lnSpc>
        <a:spcBef>
          <a:spcPts val="10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sz="2800" b="0" kern="1200" dirty="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1pPr>
      <a:lvl2pPr marL="739775" indent="-3429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sz="2400" b="0" kern="1200" dirty="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2pPr>
      <a:lvl3pPr marL="1196975" indent="-3429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sz="2000" b="0" kern="1200" dirty="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3pPr>
      <a:lvl4pPr marL="16002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b="0" kern="1200" dirty="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4pPr>
      <a:lvl5pPr marL="20574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en-US" altLang="en-US" b="0" kern="1200" dirty="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第五章   中央处理器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本章讨论</a:t>
            </a:r>
            <a:r>
              <a:rPr lang="en-US" altLang="zh-CN" dirty="0">
                <a:sym typeface="+mn-lt"/>
              </a:rPr>
              <a:t>CPU</a:t>
            </a:r>
            <a:r>
              <a:rPr lang="zh-CN" altLang="en-US" dirty="0">
                <a:sym typeface="+mn-lt"/>
              </a:rPr>
              <a:t>的功能组成，控制器的工作原理和实现方法，微程序控制原理，基本控制单元的设计以及先进的</a:t>
            </a:r>
            <a:r>
              <a:rPr lang="en-US" altLang="zh-CN" dirty="0">
                <a:sym typeface="+mn-lt"/>
              </a:rPr>
              <a:t>CPU</a:t>
            </a:r>
            <a:r>
              <a:rPr lang="zh-CN" altLang="en-US" dirty="0">
                <a:sym typeface="+mn-lt"/>
              </a:rPr>
              <a:t>系统设计技术。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E0DB9-747F-2864-CFEC-258B8897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取指周期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A567E5CC-14FD-8479-E483-45DC8C7CC8E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98226616"/>
              </p:ext>
            </p:extLst>
          </p:nvPr>
        </p:nvGraphicFramePr>
        <p:xfrm>
          <a:off x="855663" y="1930400"/>
          <a:ext cx="3659187" cy="409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内容占位符 21">
            <a:extLst>
              <a:ext uri="{FF2B5EF4-FFF2-40B4-BE49-F238E27FC236}">
                <a16:creationId xmlns:a16="http://schemas.microsoft.com/office/drawing/2014/main" id="{F257CF47-3F6A-C016-C6AE-8B268A1F32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9E17E4-7748-807B-6044-D0ED508A9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D11CEC48-24DA-3C8F-F824-5FDFAE4EEA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5B42A097-A29E-D630-6958-0E214BACA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2503576"/>
            <a:ext cx="3656013" cy="294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05F2BA0-1AE2-EA23-B2B0-3B37FCF93D9A}"/>
              </a:ext>
            </a:extLst>
          </p:cNvPr>
          <p:cNvSpPr/>
          <p:nvPr/>
        </p:nvSpPr>
        <p:spPr bwMode="auto">
          <a:xfrm>
            <a:off x="7153656" y="4149080"/>
            <a:ext cx="594000" cy="108000"/>
          </a:xfrm>
          <a:prstGeom prst="rect">
            <a:avLst/>
          </a:prstGeom>
          <a:solidFill>
            <a:srgbClr val="92D050">
              <a:alpha val="90000"/>
            </a:srgb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  <a:sym typeface="+mn-lt"/>
              </a:rPr>
              <a:t>101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99A98A6-C5EE-ABC8-449B-772C2FA4547B}"/>
              </a:ext>
            </a:extLst>
          </p:cNvPr>
          <p:cNvGrpSpPr/>
          <p:nvPr/>
        </p:nvGrpSpPr>
        <p:grpSpPr>
          <a:xfrm>
            <a:off x="7313620" y="3034164"/>
            <a:ext cx="424800" cy="111600"/>
            <a:chOff x="5868144" y="332656"/>
            <a:chExt cx="1152128" cy="288032"/>
          </a:xfrm>
          <a:solidFill>
            <a:srgbClr val="C00000"/>
          </a:solidFill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E6D5F66-49E6-F230-DB0B-27B2D2007A24}"/>
                </a:ext>
              </a:extLst>
            </p:cNvPr>
            <p:cNvSpPr/>
            <p:nvPr/>
          </p:nvSpPr>
          <p:spPr bwMode="auto">
            <a:xfrm>
              <a:off x="5868144" y="332656"/>
              <a:ext cx="576064" cy="288032"/>
            </a:xfrm>
            <a:prstGeom prst="rect">
              <a:avLst/>
            </a:prstGeom>
            <a:grpFill/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5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  <a:cs typeface="Times New Roman" panose="02020603050405020304" pitchFamily="18" charset="0"/>
                  <a:sym typeface="+mn-lt"/>
                </a:rPr>
                <a:t>MOV</a:t>
              </a:r>
              <a:endParaRPr kumimoji="0" lang="zh-CN" altLang="en-US" sz="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7287947-DC0B-B6B3-6249-97F5E970D09F}"/>
                </a:ext>
              </a:extLst>
            </p:cNvPr>
            <p:cNvSpPr/>
            <p:nvPr/>
          </p:nvSpPr>
          <p:spPr bwMode="auto">
            <a:xfrm>
              <a:off x="6444208" y="332656"/>
              <a:ext cx="576064" cy="288032"/>
            </a:xfrm>
            <a:prstGeom prst="rect">
              <a:avLst/>
            </a:prstGeom>
            <a:grpFill/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5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  <a:cs typeface="Times New Roman" panose="02020603050405020304" pitchFamily="18" charset="0"/>
                  <a:sym typeface="+mn-lt"/>
                </a:rPr>
                <a:t>R0,R1</a:t>
              </a:r>
              <a:endParaRPr kumimoji="0" lang="zh-CN" altLang="en-US" sz="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25" name="流程图: 合并 24">
            <a:extLst>
              <a:ext uri="{FF2B5EF4-FFF2-40B4-BE49-F238E27FC236}">
                <a16:creationId xmlns:a16="http://schemas.microsoft.com/office/drawing/2014/main" id="{33BF1EFF-9EBA-BE80-12F6-41B230AFFD71}"/>
              </a:ext>
            </a:extLst>
          </p:cNvPr>
          <p:cNvSpPr/>
          <p:nvPr/>
        </p:nvSpPr>
        <p:spPr>
          <a:xfrm flipV="1">
            <a:off x="5306990" y="2674138"/>
            <a:ext cx="144000" cy="72000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合并 25">
            <a:extLst>
              <a:ext uri="{FF2B5EF4-FFF2-40B4-BE49-F238E27FC236}">
                <a16:creationId xmlns:a16="http://schemas.microsoft.com/office/drawing/2014/main" id="{FA427966-FC92-E4D2-A34D-CC78F1E4F461}"/>
              </a:ext>
            </a:extLst>
          </p:cNvPr>
          <p:cNvSpPr/>
          <p:nvPr/>
        </p:nvSpPr>
        <p:spPr>
          <a:xfrm flipV="1">
            <a:off x="7631126" y="4710242"/>
            <a:ext cx="144000" cy="72000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合并 26">
            <a:extLst>
              <a:ext uri="{FF2B5EF4-FFF2-40B4-BE49-F238E27FC236}">
                <a16:creationId xmlns:a16="http://schemas.microsoft.com/office/drawing/2014/main" id="{F501F406-776C-AF91-B206-70AC847BAF3E}"/>
              </a:ext>
            </a:extLst>
          </p:cNvPr>
          <p:cNvSpPr/>
          <p:nvPr/>
        </p:nvSpPr>
        <p:spPr>
          <a:xfrm rot="5400000" flipV="1">
            <a:off x="5663278" y="3261344"/>
            <a:ext cx="144000" cy="72000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对照 27">
            <a:extLst>
              <a:ext uri="{FF2B5EF4-FFF2-40B4-BE49-F238E27FC236}">
                <a16:creationId xmlns:a16="http://schemas.microsoft.com/office/drawing/2014/main" id="{BD59E0FA-B43D-DF7A-1274-8D0E550F047A}"/>
              </a:ext>
            </a:extLst>
          </p:cNvPr>
          <p:cNvSpPr/>
          <p:nvPr/>
        </p:nvSpPr>
        <p:spPr>
          <a:xfrm rot="16200000">
            <a:off x="7421282" y="3872207"/>
            <a:ext cx="108000" cy="180000"/>
          </a:xfrm>
          <a:prstGeom prst="flowChartCollate">
            <a:avLst/>
          </a:prstGeom>
          <a:solidFill>
            <a:srgbClr val="00B050"/>
          </a:solidFill>
          <a:ln w="63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流程图: 对照 28">
            <a:extLst>
              <a:ext uri="{FF2B5EF4-FFF2-40B4-BE49-F238E27FC236}">
                <a16:creationId xmlns:a16="http://schemas.microsoft.com/office/drawing/2014/main" id="{BB325576-4198-D8B9-51C6-523F7CC5C0E5}"/>
              </a:ext>
            </a:extLst>
          </p:cNvPr>
          <p:cNvSpPr/>
          <p:nvPr/>
        </p:nvSpPr>
        <p:spPr>
          <a:xfrm rot="16200000">
            <a:off x="7421282" y="4253352"/>
            <a:ext cx="108000" cy="180000"/>
          </a:xfrm>
          <a:prstGeom prst="flowChartCollate">
            <a:avLst/>
          </a:prstGeom>
          <a:solidFill>
            <a:srgbClr val="00B050"/>
          </a:solidFill>
          <a:ln w="63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流程图: 对照 30">
            <a:extLst>
              <a:ext uri="{FF2B5EF4-FFF2-40B4-BE49-F238E27FC236}">
                <a16:creationId xmlns:a16="http://schemas.microsoft.com/office/drawing/2014/main" id="{8E1C7A59-B774-4D18-B1ED-07CFC38617D3}"/>
              </a:ext>
            </a:extLst>
          </p:cNvPr>
          <p:cNvSpPr/>
          <p:nvPr/>
        </p:nvSpPr>
        <p:spPr>
          <a:xfrm rot="16200000">
            <a:off x="5297780" y="4371293"/>
            <a:ext cx="108000" cy="180000"/>
          </a:xfrm>
          <a:prstGeom prst="flowChartCollate">
            <a:avLst/>
          </a:prstGeom>
          <a:solidFill>
            <a:srgbClr val="00B050"/>
          </a:solidFill>
          <a:ln w="63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动作按钮: 前进或下一项 3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CC760D6-9ED4-BD66-A333-BD7D5D6E0AF9}"/>
              </a:ext>
            </a:extLst>
          </p:cNvPr>
          <p:cNvSpPr/>
          <p:nvPr/>
        </p:nvSpPr>
        <p:spPr>
          <a:xfrm>
            <a:off x="750606" y="2644898"/>
            <a:ext cx="216024" cy="216024"/>
          </a:xfrm>
          <a:prstGeom prst="actionButtonForwardNext">
            <a:avLst/>
          </a:prstGeom>
          <a:solidFill>
            <a:schemeClr val="bg2">
              <a:lumMod val="20000"/>
              <a:lumOff val="80000"/>
              <a:alpha val="50000"/>
            </a:schemeClr>
          </a:solidFill>
          <a:ln w="317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动作按钮: 前进或下一项 3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46F0E74-4786-1B80-7704-253FEA8F423D}"/>
              </a:ext>
            </a:extLst>
          </p:cNvPr>
          <p:cNvSpPr/>
          <p:nvPr/>
        </p:nvSpPr>
        <p:spPr>
          <a:xfrm>
            <a:off x="750606" y="2975688"/>
            <a:ext cx="216024" cy="216024"/>
          </a:xfrm>
          <a:prstGeom prst="actionButtonForwardNext">
            <a:avLst/>
          </a:prstGeom>
          <a:solidFill>
            <a:schemeClr val="bg2">
              <a:lumMod val="20000"/>
              <a:lumOff val="80000"/>
              <a:alpha val="50000"/>
            </a:schemeClr>
          </a:solidFill>
          <a:ln w="317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动作按钮: 前进或下一项 3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E702741-766D-8D7E-C756-505B2B85D3E9}"/>
              </a:ext>
            </a:extLst>
          </p:cNvPr>
          <p:cNvSpPr/>
          <p:nvPr/>
        </p:nvSpPr>
        <p:spPr>
          <a:xfrm>
            <a:off x="750606" y="4055808"/>
            <a:ext cx="216024" cy="216024"/>
          </a:xfrm>
          <a:prstGeom prst="actionButtonForwardNext">
            <a:avLst/>
          </a:prstGeom>
          <a:solidFill>
            <a:schemeClr val="bg2">
              <a:lumMod val="20000"/>
              <a:lumOff val="80000"/>
              <a:alpha val="50000"/>
            </a:schemeClr>
          </a:solidFill>
          <a:ln w="317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动作按钮: 前进或下一项 3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40655BF-D53A-49AC-DAC9-467A4199F2E1}"/>
              </a:ext>
            </a:extLst>
          </p:cNvPr>
          <p:cNvSpPr/>
          <p:nvPr/>
        </p:nvSpPr>
        <p:spPr>
          <a:xfrm>
            <a:off x="750606" y="4411596"/>
            <a:ext cx="216024" cy="216024"/>
          </a:xfrm>
          <a:prstGeom prst="actionButtonForwardNext">
            <a:avLst/>
          </a:prstGeom>
          <a:solidFill>
            <a:schemeClr val="bg2">
              <a:lumMod val="20000"/>
              <a:lumOff val="80000"/>
              <a:alpha val="50000"/>
            </a:schemeClr>
          </a:solidFill>
          <a:ln w="317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4532469-82E0-4284-D769-62CC36476DEF}"/>
              </a:ext>
            </a:extLst>
          </p:cNvPr>
          <p:cNvSpPr/>
          <p:nvPr/>
        </p:nvSpPr>
        <p:spPr bwMode="auto">
          <a:xfrm>
            <a:off x="7154348" y="3034170"/>
            <a:ext cx="162000" cy="108000"/>
          </a:xfrm>
          <a:prstGeom prst="rect">
            <a:avLst/>
          </a:prstGeom>
          <a:solidFill>
            <a:srgbClr val="92D050">
              <a:alpha val="90000"/>
            </a:srgb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  <a:sym typeface="+mn-lt"/>
              </a:rPr>
              <a:t>101</a:t>
            </a:r>
            <a:endParaRPr kumimoji="0" lang="zh-CN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A5C6A04-46D7-6B43-2F87-C14677775040}"/>
              </a:ext>
            </a:extLst>
          </p:cNvPr>
          <p:cNvSpPr/>
          <p:nvPr/>
        </p:nvSpPr>
        <p:spPr bwMode="auto">
          <a:xfrm>
            <a:off x="7153656" y="4149080"/>
            <a:ext cx="594000" cy="108000"/>
          </a:xfrm>
          <a:prstGeom prst="rect">
            <a:avLst/>
          </a:prstGeom>
          <a:solidFill>
            <a:srgbClr val="92D050">
              <a:alpha val="90000"/>
            </a:srgb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  <a:sym typeface="+mn-lt"/>
              </a:rPr>
              <a:t>102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2" name="流程图: 对照 41">
            <a:extLst>
              <a:ext uri="{FF2B5EF4-FFF2-40B4-BE49-F238E27FC236}">
                <a16:creationId xmlns:a16="http://schemas.microsoft.com/office/drawing/2014/main" id="{E6330E79-7E81-E93F-F70F-C6B89541242E}"/>
              </a:ext>
            </a:extLst>
          </p:cNvPr>
          <p:cNvSpPr/>
          <p:nvPr/>
        </p:nvSpPr>
        <p:spPr>
          <a:xfrm rot="16200000">
            <a:off x="7478380" y="5208111"/>
            <a:ext cx="108000" cy="180000"/>
          </a:xfrm>
          <a:prstGeom prst="flowChartCollate">
            <a:avLst/>
          </a:prstGeom>
          <a:solidFill>
            <a:srgbClr val="00B050"/>
          </a:solidFill>
          <a:ln w="63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动作按钮: 前进或下一项 4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09EF66F-F645-87EA-F1C1-EEF6D2CAC8A7}"/>
              </a:ext>
            </a:extLst>
          </p:cNvPr>
          <p:cNvSpPr/>
          <p:nvPr/>
        </p:nvSpPr>
        <p:spPr>
          <a:xfrm>
            <a:off x="750606" y="3356992"/>
            <a:ext cx="216024" cy="216024"/>
          </a:xfrm>
          <a:prstGeom prst="actionButtonForwardNext">
            <a:avLst/>
          </a:prstGeom>
          <a:solidFill>
            <a:schemeClr val="bg2">
              <a:lumMod val="20000"/>
              <a:lumOff val="80000"/>
              <a:alpha val="50000"/>
            </a:schemeClr>
          </a:solidFill>
          <a:ln w="317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900A235-8710-B5FA-889F-BBE10798DECE}"/>
              </a:ext>
            </a:extLst>
          </p:cNvPr>
          <p:cNvSpPr/>
          <p:nvPr/>
        </p:nvSpPr>
        <p:spPr bwMode="auto">
          <a:xfrm>
            <a:off x="7400192" y="3991380"/>
            <a:ext cx="162000" cy="108000"/>
          </a:xfrm>
          <a:prstGeom prst="rect">
            <a:avLst/>
          </a:prstGeom>
          <a:solidFill>
            <a:srgbClr val="92D050">
              <a:alpha val="90000"/>
            </a:srgb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  <a:sym typeface="+mn-lt"/>
              </a:rPr>
              <a:t>101</a:t>
            </a:r>
            <a:endParaRPr kumimoji="0" lang="zh-CN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" name="动作按钮: 前进或下一项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19FE600-1767-A688-B695-4030A1268023}"/>
              </a:ext>
            </a:extLst>
          </p:cNvPr>
          <p:cNvSpPr/>
          <p:nvPr/>
        </p:nvSpPr>
        <p:spPr>
          <a:xfrm>
            <a:off x="755576" y="4767383"/>
            <a:ext cx="216024" cy="216024"/>
          </a:xfrm>
          <a:prstGeom prst="actionButtonForwardNext">
            <a:avLst/>
          </a:prstGeom>
          <a:solidFill>
            <a:schemeClr val="bg2">
              <a:lumMod val="20000"/>
              <a:lumOff val="80000"/>
              <a:alpha val="50000"/>
            </a:schemeClr>
          </a:solidFill>
          <a:ln w="317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F9FC4F-1C27-7741-6290-5D91DDD139DD}"/>
              </a:ext>
            </a:extLst>
          </p:cNvPr>
          <p:cNvSpPr/>
          <p:nvPr/>
        </p:nvSpPr>
        <p:spPr bwMode="auto">
          <a:xfrm>
            <a:off x="7216299" y="4633139"/>
            <a:ext cx="288000" cy="216000"/>
          </a:xfrm>
          <a:prstGeom prst="rect">
            <a:avLst/>
          </a:prstGeom>
          <a:solidFill>
            <a:srgbClr val="C00000">
              <a:alpha val="60000"/>
            </a:srgb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  <a:sym typeface="+mn-lt"/>
              </a:rPr>
              <a:t>MOV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6900A64-2BB7-0242-7704-07707C991DDD}"/>
              </a:ext>
            </a:extLst>
          </p:cNvPr>
          <p:cNvSpPr/>
          <p:nvPr/>
        </p:nvSpPr>
        <p:spPr>
          <a:xfrm>
            <a:off x="7434032" y="2559396"/>
            <a:ext cx="774000" cy="54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7722583-F756-F1EC-5094-D3517B898108}"/>
              </a:ext>
            </a:extLst>
          </p:cNvPr>
          <p:cNvSpPr/>
          <p:nvPr/>
        </p:nvSpPr>
        <p:spPr>
          <a:xfrm>
            <a:off x="8159620" y="2564904"/>
            <a:ext cx="54000" cy="28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CD5E24B-D6BC-F4CA-80B2-B7484D2BA241}"/>
              </a:ext>
            </a:extLst>
          </p:cNvPr>
          <p:cNvSpPr/>
          <p:nvPr/>
        </p:nvSpPr>
        <p:spPr>
          <a:xfrm>
            <a:off x="7524328" y="5334148"/>
            <a:ext cx="648000" cy="54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ED6F6E1-D724-8A7C-6CE6-A7E82A001022}"/>
              </a:ext>
            </a:extLst>
          </p:cNvPr>
          <p:cNvSpPr/>
          <p:nvPr/>
        </p:nvSpPr>
        <p:spPr>
          <a:xfrm>
            <a:off x="7524328" y="5103544"/>
            <a:ext cx="54000" cy="28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3B795AC-2209-877B-0BBF-F3A80D8186BC}"/>
              </a:ext>
            </a:extLst>
          </p:cNvPr>
          <p:cNvSpPr/>
          <p:nvPr/>
        </p:nvSpPr>
        <p:spPr>
          <a:xfrm>
            <a:off x="7335736" y="4869160"/>
            <a:ext cx="54000" cy="21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78505E0-D7BA-24E7-F1E9-A8BA6A94CC89}"/>
              </a:ext>
            </a:extLst>
          </p:cNvPr>
          <p:cNvSpPr/>
          <p:nvPr/>
        </p:nvSpPr>
        <p:spPr>
          <a:xfrm>
            <a:off x="7443176" y="2609480"/>
            <a:ext cx="54000" cy="1584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168B34A-37A0-3E3E-D8DB-D49882825A8C}"/>
              </a:ext>
            </a:extLst>
          </p:cNvPr>
          <p:cNvGrpSpPr/>
          <p:nvPr/>
        </p:nvGrpSpPr>
        <p:grpSpPr>
          <a:xfrm>
            <a:off x="4644008" y="1916832"/>
            <a:ext cx="2190716" cy="432000"/>
            <a:chOff x="4644008" y="1916832"/>
            <a:chExt cx="2190716" cy="43200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5BAD8EB-5A3A-4D58-C3E3-37742B1B83F8}"/>
                </a:ext>
              </a:extLst>
            </p:cNvPr>
            <p:cNvSpPr/>
            <p:nvPr/>
          </p:nvSpPr>
          <p:spPr>
            <a:xfrm>
              <a:off x="4926724" y="1952832"/>
              <a:ext cx="1908000" cy="3600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数据通路</a:t>
              </a: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2A36DC09-41AA-CC86-FC1D-4EA19638892E}"/>
                </a:ext>
              </a:extLst>
            </p:cNvPr>
            <p:cNvSpPr/>
            <p:nvPr/>
          </p:nvSpPr>
          <p:spPr>
            <a:xfrm>
              <a:off x="4644008" y="1916832"/>
              <a:ext cx="432000" cy="43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232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5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007 C -0.00052 -0.02453 -0.00069 -0.04977 -0.00104 -0.075 L 0.07674 -0.07523 C 0.07674 0.06042 0.07674 0.19653 0.07691 0.33264 L 0.00521 0.33148 C 0.00521 0.32199 0.00295 0.34074 0.00295 0.33125 " pathEditMode="relative" rAng="0" ptsTypes="AAAAAA">
                                      <p:cBhvr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5" y="1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7 0.33079 L 0.00347 0.30255 " pathEditMode="relative" ptsTypes="AA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9" grpId="0" animBg="1"/>
      <p:bldP spid="28" grpId="0" animBg="1"/>
      <p:bldP spid="38" grpId="0" animBg="1"/>
      <p:bldP spid="39" grpId="1" animBg="1"/>
      <p:bldP spid="42" grpId="0" animBg="1"/>
      <p:bldP spid="44" grpId="0" animBg="1"/>
      <p:bldP spid="44" grpId="1" animBg="1"/>
      <p:bldP spid="7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E0DB9-747F-2864-CFEC-258B8897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取指周期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9E17E4-7748-807B-6044-D0ED508A9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D11CEC48-24DA-3C8F-F824-5FDFAE4EEA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18" name="内容占位符 17">
            <a:extLst>
              <a:ext uri="{FF2B5EF4-FFF2-40B4-BE49-F238E27FC236}">
                <a16:creationId xmlns:a16="http://schemas.microsoft.com/office/drawing/2014/main" id="{CFF26748-1B50-6EBF-EE3E-791F9F5323A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1566268"/>
              </p:ext>
            </p:extLst>
          </p:nvPr>
        </p:nvGraphicFramePr>
        <p:xfrm>
          <a:off x="4629150" y="2183032"/>
          <a:ext cx="3598515" cy="180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18515">
                  <a:extLst>
                    <a:ext uri="{9D8B030D-6E8A-4147-A177-3AD203B41FA5}">
                      <a16:colId xmlns:a16="http://schemas.microsoft.com/office/drawing/2014/main" val="139533090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42886258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422188206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顺序</a:t>
                      </a: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数据通路</a:t>
                      </a:r>
                      <a:endParaRPr lang="zh-CN" altLang="en-US" sz="16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控制信号</a:t>
                      </a:r>
                      <a:endParaRPr lang="zh-CN" altLang="en-US" sz="16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35145617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PC </a:t>
                      </a:r>
                      <a:r>
                        <a:rPr lang="en-US" altLang="zh-CN" sz="16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 </a:t>
                      </a:r>
                      <a:r>
                        <a:rPr lang="en-US" altLang="zh-CN" sz="1600" b="1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ICache</a:t>
                      </a:r>
                      <a:endParaRPr lang="en-US" altLang="zh-CN" sz="16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err="1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PC</a:t>
                      </a:r>
                      <a:r>
                        <a:rPr lang="en-US" altLang="zh-CN" sz="1600" b="1" baseline="-25000" dirty="0" err="1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out</a:t>
                      </a:r>
                      <a:endParaRPr lang="zh-CN" altLang="en-US" sz="1800" b="1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24233942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ICache</a:t>
                      </a:r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en-US" altLang="zh-CN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IBUS</a:t>
                      </a:r>
                      <a:endParaRPr lang="zh-CN" altLang="en-US" sz="16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ICache</a:t>
                      </a:r>
                      <a:r>
                        <a:rPr lang="zh-CN" altLang="en-US" sz="1600" b="1" kern="1200" baseline="-25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读</a:t>
                      </a:r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29063744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IBUS</a:t>
                      </a:r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 </a:t>
                      </a:r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IR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IR</a:t>
                      </a:r>
                      <a:r>
                        <a:rPr lang="en-US" altLang="zh-CN" sz="1600" b="1" baseline="-25000" dirty="0" err="1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sz="1600" b="1" baseline="-250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12078609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+1</a:t>
                      </a:r>
                      <a:endParaRPr lang="zh-CN" altLang="en-US" sz="1600" b="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119916813"/>
                  </a:ext>
                </a:extLst>
              </a:tr>
            </a:tbl>
          </a:graphicData>
        </a:graphic>
      </p:graphicFrame>
      <p:graphicFrame>
        <p:nvGraphicFramePr>
          <p:cNvPr id="23" name="内容占位符 5">
            <a:extLst>
              <a:ext uri="{FF2B5EF4-FFF2-40B4-BE49-F238E27FC236}">
                <a16:creationId xmlns:a16="http://schemas.microsoft.com/office/drawing/2014/main" id="{47D4A298-9307-18D4-DD87-DF7B3A7A4C8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44633321"/>
              </p:ext>
            </p:extLst>
          </p:nvPr>
        </p:nvGraphicFramePr>
        <p:xfrm>
          <a:off x="855663" y="1930400"/>
          <a:ext cx="3659187" cy="409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2561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50D59-D585-E74C-D322-0A87145C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lt"/>
              </a:rPr>
              <a:t>取指周期分析</a:t>
            </a:r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4BB2B3CA-9572-6415-756C-BA9D9057A3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2731206"/>
              </p:ext>
            </p:extLst>
          </p:nvPr>
        </p:nvGraphicFramePr>
        <p:xfrm>
          <a:off x="855663" y="1916113"/>
          <a:ext cx="7677150" cy="11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4F1B6E-2DAD-ADC7-AF35-3A7A05EEBF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12C2BF-7989-E9A5-83C2-9E95DE6F4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graphicFrame>
        <p:nvGraphicFramePr>
          <p:cNvPr id="7" name="内容占位符 5">
            <a:extLst>
              <a:ext uri="{FF2B5EF4-FFF2-40B4-BE49-F238E27FC236}">
                <a16:creationId xmlns:a16="http://schemas.microsoft.com/office/drawing/2014/main" id="{61C05232-EEFF-DFEA-BD97-36D611DAE9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2265106"/>
              </p:ext>
            </p:extLst>
          </p:nvPr>
        </p:nvGraphicFramePr>
        <p:xfrm>
          <a:off x="849616" y="3212976"/>
          <a:ext cx="5400000" cy="180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2439876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841136919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68398291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顺序</a:t>
                      </a: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数据通路</a:t>
                      </a: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控制信号</a:t>
                      </a:r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40560420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PC </a:t>
                      </a:r>
                      <a:r>
                        <a:rPr lang="en-US" altLang="zh-CN" sz="16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 </a:t>
                      </a:r>
                      <a:r>
                        <a:rPr lang="en-US" altLang="zh-CN" sz="1600" b="1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ICache</a:t>
                      </a:r>
                      <a:endParaRPr lang="en-US" altLang="zh-CN" sz="16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err="1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PC</a:t>
                      </a:r>
                      <a:r>
                        <a:rPr lang="en-US" altLang="zh-CN" sz="1600" b="1" baseline="-25000" dirty="0" err="1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out</a:t>
                      </a:r>
                      <a:endParaRPr lang="zh-CN" altLang="en-US" sz="1800" b="1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33960477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ICache</a:t>
                      </a:r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en-US" altLang="zh-CN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IBUS</a:t>
                      </a:r>
                      <a:endParaRPr lang="zh-CN" altLang="en-US" sz="16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ICache</a:t>
                      </a:r>
                      <a:r>
                        <a:rPr lang="zh-CN" altLang="en-US" sz="16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读</a:t>
                      </a:r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14566792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IBUS</a:t>
                      </a:r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 </a:t>
                      </a:r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IR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IR</a:t>
                      </a:r>
                      <a:r>
                        <a:rPr lang="en-US" altLang="zh-CN" sz="1600" b="1" baseline="-25000" dirty="0" err="1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sz="1600" b="1" baseline="-250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126210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+1</a:t>
                      </a:r>
                      <a:endParaRPr lang="zh-CN" altLang="en-US" sz="1600" b="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63765393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C4DD54F-FF75-CF24-CFF8-81CC862C2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914482"/>
              </p:ext>
            </p:extLst>
          </p:nvPr>
        </p:nvGraphicFramePr>
        <p:xfrm>
          <a:off x="6259948" y="3212976"/>
          <a:ext cx="2160000" cy="180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60848653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722318293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时间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28342924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rgbClr val="C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10876385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39578718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600" b="1" baseline="-25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22155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600" b="1" baseline="-25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2466016693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3D627D80-DA9B-7C9C-0437-C572FDF7584D}"/>
              </a:ext>
            </a:extLst>
          </p:cNvPr>
          <p:cNvSpPr txBox="1"/>
          <p:nvPr/>
        </p:nvSpPr>
        <p:spPr>
          <a:xfrm>
            <a:off x="6261232" y="3634008"/>
            <a:ext cx="714218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b="1" kern="12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T1</a:t>
            </a:r>
            <a:endParaRPr lang="zh-CN" altLang="en-US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29D82F5-A8F5-035C-A42D-A8C81B4B5AE6}"/>
              </a:ext>
            </a:extLst>
          </p:cNvPr>
          <p:cNvSpPr txBox="1"/>
          <p:nvPr/>
        </p:nvSpPr>
        <p:spPr>
          <a:xfrm>
            <a:off x="6261232" y="3990376"/>
            <a:ext cx="714218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b="1" kern="12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T2</a:t>
            </a:r>
            <a:endParaRPr lang="zh-CN" altLang="en-US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5853145-0FC7-2B33-B12D-CD841EB9A982}"/>
              </a:ext>
            </a:extLst>
          </p:cNvPr>
          <p:cNvSpPr txBox="1"/>
          <p:nvPr/>
        </p:nvSpPr>
        <p:spPr>
          <a:xfrm>
            <a:off x="6261232" y="4346744"/>
            <a:ext cx="714218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b="1" kern="12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T3</a:t>
            </a:r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BA0DD3D-5FFC-A798-897B-83CC1569563F}"/>
              </a:ext>
            </a:extLst>
          </p:cNvPr>
          <p:cNvSpPr txBox="1"/>
          <p:nvPr/>
        </p:nvSpPr>
        <p:spPr>
          <a:xfrm>
            <a:off x="6261232" y="4719636"/>
            <a:ext cx="714218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b="1" kern="12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T4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45AA11C-5483-A36E-B1DD-C59B01BE539A}"/>
              </a:ext>
            </a:extLst>
          </p:cNvPr>
          <p:cNvSpPr txBox="1"/>
          <p:nvPr/>
        </p:nvSpPr>
        <p:spPr>
          <a:xfrm>
            <a:off x="7009256" y="4170566"/>
            <a:ext cx="13681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12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b="1" kern="12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1600" b="1" kern="12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1600" b="1" kern="12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周期</a:t>
            </a:r>
          </a:p>
        </p:txBody>
      </p:sp>
      <p:graphicFrame>
        <p:nvGraphicFramePr>
          <p:cNvPr id="8" name="内容占位符 5">
            <a:extLst>
              <a:ext uri="{FF2B5EF4-FFF2-40B4-BE49-F238E27FC236}">
                <a16:creationId xmlns:a16="http://schemas.microsoft.com/office/drawing/2014/main" id="{92A45D9F-36A7-9A3F-CF74-36ADCB544C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5832442"/>
              </p:ext>
            </p:extLst>
          </p:nvPr>
        </p:nvGraphicFramePr>
        <p:xfrm>
          <a:off x="849616" y="5157192"/>
          <a:ext cx="7560000" cy="936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2439876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841136919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683982917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4344194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顺序</a:t>
                      </a: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数据通路</a:t>
                      </a: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控制信号</a:t>
                      </a: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时间</a:t>
                      </a:r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40560420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6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baseline="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altLang="zh-CN" sz="16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CPU</a:t>
                      </a:r>
                      <a:r>
                        <a:rPr lang="zh-CN" altLang="en-US" sz="16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周期</a:t>
                      </a:r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339604770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AD47DA27-41DD-733A-A360-AFFF1DDADDDF}"/>
              </a:ext>
            </a:extLst>
          </p:cNvPr>
          <p:cNvSpPr txBox="1"/>
          <p:nvPr/>
        </p:nvSpPr>
        <p:spPr>
          <a:xfrm>
            <a:off x="1669244" y="5644724"/>
            <a:ext cx="28024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PC </a:t>
            </a:r>
            <a: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16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ICache</a:t>
            </a:r>
            <a: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IBUS </a:t>
            </a:r>
            <a: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IR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111453-6C5F-C714-C7D8-4AE19F415260}"/>
              </a:ext>
            </a:extLst>
          </p:cNvPr>
          <p:cNvSpPr txBox="1"/>
          <p:nvPr/>
        </p:nvSpPr>
        <p:spPr>
          <a:xfrm>
            <a:off x="4427984" y="5517232"/>
            <a:ext cx="23704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 err="1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PC</a:t>
            </a:r>
            <a:r>
              <a:rPr lang="en-US" altLang="zh-CN" sz="1600" b="1" baseline="-25000" dirty="0" err="1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out</a:t>
            </a:r>
            <a:r>
              <a:rPr lang="en-US" altLang="zh-CN" sz="1600" b="1" baseline="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b="1" kern="1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ICache</a:t>
            </a:r>
            <a:r>
              <a:rPr lang="zh-CN" altLang="en-US" sz="1600" b="1" kern="1200" baseline="-25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读</a:t>
            </a:r>
            <a:r>
              <a:rPr lang="en-US" altLang="zh-CN" sz="1600" b="1" baseline="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br>
              <a:rPr lang="en-US" altLang="zh-CN" sz="1600" b="1" baseline="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1600" b="1" dirty="0" err="1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IR</a:t>
            </a:r>
            <a:r>
              <a:rPr lang="en-US" altLang="zh-CN" sz="1600" b="1" baseline="-25000" dirty="0" err="1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</a:t>
            </a:r>
            <a:r>
              <a:rPr lang="en-US" altLang="zh-CN" sz="1600" b="1" baseline="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endParaRPr lang="zh-CN" altLang="en-US" sz="1600" b="1" kern="1200" baseline="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D3436EA-F1F8-DAFA-29D8-6CEF46BC5641}"/>
              </a:ext>
            </a:extLst>
          </p:cNvPr>
          <p:cNvGrpSpPr/>
          <p:nvPr/>
        </p:nvGrpSpPr>
        <p:grpSpPr>
          <a:xfrm>
            <a:off x="4211960" y="4869160"/>
            <a:ext cx="432000" cy="432000"/>
            <a:chOff x="7668392" y="5085208"/>
            <a:chExt cx="432000" cy="432000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B117169-CA86-595A-9D2E-A5D3215B61A7}"/>
                </a:ext>
              </a:extLst>
            </p:cNvPr>
            <p:cNvSpPr/>
            <p:nvPr/>
          </p:nvSpPr>
          <p:spPr>
            <a:xfrm>
              <a:off x="7668392" y="5085208"/>
              <a:ext cx="432000" cy="432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>
                  <a:alpha val="80000"/>
                </a:srgb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箭头: 下 17">
              <a:extLst>
                <a:ext uri="{FF2B5EF4-FFF2-40B4-BE49-F238E27FC236}">
                  <a16:creationId xmlns:a16="http://schemas.microsoft.com/office/drawing/2014/main" id="{1933CE7E-BC14-B595-273E-E6B4DD4EAA30}"/>
                </a:ext>
              </a:extLst>
            </p:cNvPr>
            <p:cNvSpPr/>
            <p:nvPr/>
          </p:nvSpPr>
          <p:spPr>
            <a:xfrm>
              <a:off x="7776380" y="5157192"/>
              <a:ext cx="216024" cy="288032"/>
            </a:xfrm>
            <a:prstGeom prst="down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89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7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MOV</a:t>
            </a:r>
            <a:r>
              <a:rPr lang="en-US" altLang="zh-CN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3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R0</a:t>
            </a:r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,</a:t>
            </a:r>
            <a:r>
              <a:rPr lang="en-US" altLang="zh-CN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R1 </a:t>
            </a:r>
            <a:r>
              <a:rPr lang="zh-CN" altLang="en-US" dirty="0">
                <a:sym typeface="+mn-lt"/>
              </a:rPr>
              <a:t> 指令的执行周期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E22C79BA-ED07-D22A-8DA0-649BED94A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2503576"/>
            <a:ext cx="3656013" cy="294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BC1772E-285E-F176-B2C0-F7D122056CEF}"/>
              </a:ext>
            </a:extLst>
          </p:cNvPr>
          <p:cNvSpPr/>
          <p:nvPr/>
        </p:nvSpPr>
        <p:spPr bwMode="auto">
          <a:xfrm>
            <a:off x="7153656" y="4149080"/>
            <a:ext cx="594000" cy="108000"/>
          </a:xfrm>
          <a:prstGeom prst="rect">
            <a:avLst/>
          </a:prstGeom>
          <a:solidFill>
            <a:srgbClr val="92D050">
              <a:alpha val="90000"/>
            </a:srgb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  <a:sym typeface="+mn-lt"/>
              </a:rPr>
              <a:t>101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3" name="流程图: 合并 12">
            <a:extLst>
              <a:ext uri="{FF2B5EF4-FFF2-40B4-BE49-F238E27FC236}">
                <a16:creationId xmlns:a16="http://schemas.microsoft.com/office/drawing/2014/main" id="{784EA0D2-598A-DDBC-9F48-F6976070D565}"/>
              </a:ext>
            </a:extLst>
          </p:cNvPr>
          <p:cNvSpPr/>
          <p:nvPr/>
        </p:nvSpPr>
        <p:spPr>
          <a:xfrm flipV="1">
            <a:off x="5306990" y="2674138"/>
            <a:ext cx="144000" cy="72000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合并 13">
            <a:extLst>
              <a:ext uri="{FF2B5EF4-FFF2-40B4-BE49-F238E27FC236}">
                <a16:creationId xmlns:a16="http://schemas.microsoft.com/office/drawing/2014/main" id="{39D0C078-9B9F-38E8-F30D-4F5EF7FF75F0}"/>
              </a:ext>
            </a:extLst>
          </p:cNvPr>
          <p:cNvSpPr/>
          <p:nvPr/>
        </p:nvSpPr>
        <p:spPr>
          <a:xfrm flipV="1">
            <a:off x="7631126" y="4710242"/>
            <a:ext cx="144000" cy="72000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合并 14">
            <a:extLst>
              <a:ext uri="{FF2B5EF4-FFF2-40B4-BE49-F238E27FC236}">
                <a16:creationId xmlns:a16="http://schemas.microsoft.com/office/drawing/2014/main" id="{C6867AFF-DF7B-4FB2-E887-DC89D0F3BCCC}"/>
              </a:ext>
            </a:extLst>
          </p:cNvPr>
          <p:cNvSpPr/>
          <p:nvPr/>
        </p:nvSpPr>
        <p:spPr>
          <a:xfrm rot="5400000" flipV="1">
            <a:off x="5663278" y="3261344"/>
            <a:ext cx="144000" cy="72000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对照 15">
            <a:extLst>
              <a:ext uri="{FF2B5EF4-FFF2-40B4-BE49-F238E27FC236}">
                <a16:creationId xmlns:a16="http://schemas.microsoft.com/office/drawing/2014/main" id="{07681CD8-DF60-290D-C6F5-C7BF4DAB94B2}"/>
              </a:ext>
            </a:extLst>
          </p:cNvPr>
          <p:cNvSpPr/>
          <p:nvPr/>
        </p:nvSpPr>
        <p:spPr>
          <a:xfrm rot="16200000">
            <a:off x="7421282" y="3872207"/>
            <a:ext cx="108000" cy="180000"/>
          </a:xfrm>
          <a:prstGeom prst="flowChartCollate">
            <a:avLst/>
          </a:prstGeom>
          <a:solidFill>
            <a:srgbClr val="00B050"/>
          </a:solidFill>
          <a:ln w="63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流程图: 对照 16">
            <a:extLst>
              <a:ext uri="{FF2B5EF4-FFF2-40B4-BE49-F238E27FC236}">
                <a16:creationId xmlns:a16="http://schemas.microsoft.com/office/drawing/2014/main" id="{3EFDA9A5-CA6A-8D14-20E2-B19BADA03052}"/>
              </a:ext>
            </a:extLst>
          </p:cNvPr>
          <p:cNvSpPr/>
          <p:nvPr/>
        </p:nvSpPr>
        <p:spPr>
          <a:xfrm rot="16200000">
            <a:off x="7421282" y="4253352"/>
            <a:ext cx="108000" cy="180000"/>
          </a:xfrm>
          <a:prstGeom prst="flowChartCollate">
            <a:avLst/>
          </a:prstGeom>
          <a:solidFill>
            <a:srgbClr val="00B050"/>
          </a:solidFill>
          <a:ln w="63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流程图: 对照 18">
            <a:extLst>
              <a:ext uri="{FF2B5EF4-FFF2-40B4-BE49-F238E27FC236}">
                <a16:creationId xmlns:a16="http://schemas.microsoft.com/office/drawing/2014/main" id="{41565A5B-DD6A-1E0F-A4BB-5C3A3DFE8C42}"/>
              </a:ext>
            </a:extLst>
          </p:cNvPr>
          <p:cNvSpPr/>
          <p:nvPr/>
        </p:nvSpPr>
        <p:spPr>
          <a:xfrm rot="16200000">
            <a:off x="5297780" y="4371293"/>
            <a:ext cx="108000" cy="180000"/>
          </a:xfrm>
          <a:prstGeom prst="flowChartCollate">
            <a:avLst/>
          </a:prstGeom>
          <a:solidFill>
            <a:srgbClr val="00B050"/>
          </a:solidFill>
          <a:ln w="63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687D79D-1C58-2CF8-F0D6-30FDC5BEE1CA}"/>
              </a:ext>
            </a:extLst>
          </p:cNvPr>
          <p:cNvSpPr/>
          <p:nvPr/>
        </p:nvSpPr>
        <p:spPr bwMode="auto">
          <a:xfrm>
            <a:off x="7153656" y="4149080"/>
            <a:ext cx="594000" cy="108000"/>
          </a:xfrm>
          <a:prstGeom prst="rect">
            <a:avLst/>
          </a:prstGeom>
          <a:solidFill>
            <a:srgbClr val="92D050">
              <a:alpha val="90000"/>
            </a:srgb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  <a:sym typeface="+mn-lt"/>
              </a:rPr>
              <a:t>102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4" name="流程图: 对照 23">
            <a:extLst>
              <a:ext uri="{FF2B5EF4-FFF2-40B4-BE49-F238E27FC236}">
                <a16:creationId xmlns:a16="http://schemas.microsoft.com/office/drawing/2014/main" id="{4C65105D-CDB2-4B20-5D69-44D373291C5D}"/>
              </a:ext>
            </a:extLst>
          </p:cNvPr>
          <p:cNvSpPr/>
          <p:nvPr/>
        </p:nvSpPr>
        <p:spPr>
          <a:xfrm rot="16200000">
            <a:off x="7478380" y="5208111"/>
            <a:ext cx="108000" cy="180000"/>
          </a:xfrm>
          <a:prstGeom prst="flowChartCollate">
            <a:avLst/>
          </a:prstGeom>
          <a:solidFill>
            <a:srgbClr val="00B050"/>
          </a:solidFill>
          <a:ln w="63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流程图: 过程 25">
            <a:extLst>
              <a:ext uri="{FF2B5EF4-FFF2-40B4-BE49-F238E27FC236}">
                <a16:creationId xmlns:a16="http://schemas.microsoft.com/office/drawing/2014/main" id="{DDD54A93-93B1-E2EF-7056-EC8349B25E1A}"/>
              </a:ext>
            </a:extLst>
          </p:cNvPr>
          <p:cNvSpPr/>
          <p:nvPr/>
        </p:nvSpPr>
        <p:spPr>
          <a:xfrm>
            <a:off x="5015580" y="3625144"/>
            <a:ext cx="576064" cy="108000"/>
          </a:xfrm>
          <a:prstGeom prst="flowChartProcess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F7EB15C-9888-F666-97C8-2818E2A321E7}"/>
              </a:ext>
            </a:extLst>
          </p:cNvPr>
          <p:cNvSpPr/>
          <p:nvPr/>
        </p:nvSpPr>
        <p:spPr bwMode="auto">
          <a:xfrm>
            <a:off x="6507749" y="4619268"/>
            <a:ext cx="522000" cy="288000"/>
          </a:xfrm>
          <a:prstGeom prst="rect">
            <a:avLst/>
          </a:prstGeom>
          <a:solidFill>
            <a:srgbClr val="FF0000">
              <a:alpha val="60000"/>
            </a:srgb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C6C17A-3A46-6BBE-0018-99CC4EB56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C0A2D2-4C00-A31F-90A6-9758B03750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2" name="流程图: 对照 21">
            <a:extLst>
              <a:ext uri="{FF2B5EF4-FFF2-40B4-BE49-F238E27FC236}">
                <a16:creationId xmlns:a16="http://schemas.microsoft.com/office/drawing/2014/main" id="{2CEC3F9A-00FA-454B-5415-B0543549FC6E}"/>
              </a:ext>
            </a:extLst>
          </p:cNvPr>
          <p:cNvSpPr/>
          <p:nvPr/>
        </p:nvSpPr>
        <p:spPr>
          <a:xfrm rot="16200000">
            <a:off x="5084624" y="3492441"/>
            <a:ext cx="72000" cy="144000"/>
          </a:xfrm>
          <a:prstGeom prst="flowChartCollate">
            <a:avLst/>
          </a:prstGeom>
          <a:solidFill>
            <a:srgbClr val="00B050"/>
          </a:solidFill>
          <a:ln w="63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流程图: 对照 22">
            <a:extLst>
              <a:ext uri="{FF2B5EF4-FFF2-40B4-BE49-F238E27FC236}">
                <a16:creationId xmlns:a16="http://schemas.microsoft.com/office/drawing/2014/main" id="{BE5C84AB-45DF-2C1C-70C3-0CB0B4ED9EFD}"/>
              </a:ext>
            </a:extLst>
          </p:cNvPr>
          <p:cNvSpPr/>
          <p:nvPr/>
        </p:nvSpPr>
        <p:spPr>
          <a:xfrm rot="16200000">
            <a:off x="5084624" y="3609406"/>
            <a:ext cx="72000" cy="144000"/>
          </a:xfrm>
          <a:prstGeom prst="flowChartCollate">
            <a:avLst/>
          </a:prstGeom>
          <a:solidFill>
            <a:schemeClr val="tx1">
              <a:lumMod val="75000"/>
            </a:schemeClr>
          </a:solidFill>
          <a:ln w="63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流程图: 对照 24">
            <a:extLst>
              <a:ext uri="{FF2B5EF4-FFF2-40B4-BE49-F238E27FC236}">
                <a16:creationId xmlns:a16="http://schemas.microsoft.com/office/drawing/2014/main" id="{8CDCD423-F0FC-8AC2-D8A2-FB26E69C170A}"/>
              </a:ext>
            </a:extLst>
          </p:cNvPr>
          <p:cNvSpPr/>
          <p:nvPr/>
        </p:nvSpPr>
        <p:spPr>
          <a:xfrm rot="16200000">
            <a:off x="5084624" y="3726371"/>
            <a:ext cx="72000" cy="144000"/>
          </a:xfrm>
          <a:prstGeom prst="flowChartCollate">
            <a:avLst/>
          </a:prstGeom>
          <a:solidFill>
            <a:schemeClr val="tx1">
              <a:lumMod val="75000"/>
            </a:schemeClr>
          </a:solidFill>
          <a:ln w="63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流程图: 对照 26">
            <a:extLst>
              <a:ext uri="{FF2B5EF4-FFF2-40B4-BE49-F238E27FC236}">
                <a16:creationId xmlns:a16="http://schemas.microsoft.com/office/drawing/2014/main" id="{8F655C4E-BD23-5D09-E348-5EBA66FDB11B}"/>
              </a:ext>
            </a:extLst>
          </p:cNvPr>
          <p:cNvSpPr/>
          <p:nvPr/>
        </p:nvSpPr>
        <p:spPr>
          <a:xfrm rot="16200000">
            <a:off x="5084624" y="3843337"/>
            <a:ext cx="72000" cy="144000"/>
          </a:xfrm>
          <a:prstGeom prst="flowChartCollate">
            <a:avLst/>
          </a:prstGeom>
          <a:solidFill>
            <a:schemeClr val="tx1">
              <a:lumMod val="75000"/>
            </a:schemeClr>
          </a:solidFill>
          <a:ln w="63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流程图: 对照 27">
            <a:extLst>
              <a:ext uri="{FF2B5EF4-FFF2-40B4-BE49-F238E27FC236}">
                <a16:creationId xmlns:a16="http://schemas.microsoft.com/office/drawing/2014/main" id="{0475D9FD-6059-03FA-71E6-5A3D4E9BD1BD}"/>
              </a:ext>
            </a:extLst>
          </p:cNvPr>
          <p:cNvSpPr/>
          <p:nvPr/>
        </p:nvSpPr>
        <p:spPr>
          <a:xfrm rot="16200000">
            <a:off x="5472096" y="3483297"/>
            <a:ext cx="72000" cy="144000"/>
          </a:xfrm>
          <a:prstGeom prst="flowChartCollate">
            <a:avLst/>
          </a:prstGeom>
          <a:solidFill>
            <a:schemeClr val="tx1">
              <a:lumMod val="75000"/>
            </a:schemeClr>
          </a:solidFill>
          <a:ln w="63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流程图: 对照 28">
            <a:extLst>
              <a:ext uri="{FF2B5EF4-FFF2-40B4-BE49-F238E27FC236}">
                <a16:creationId xmlns:a16="http://schemas.microsoft.com/office/drawing/2014/main" id="{1A3FE63D-B61C-8BDF-BFF0-15BC5C80B2E6}"/>
              </a:ext>
            </a:extLst>
          </p:cNvPr>
          <p:cNvSpPr/>
          <p:nvPr/>
        </p:nvSpPr>
        <p:spPr>
          <a:xfrm rot="16200000">
            <a:off x="5472096" y="3600262"/>
            <a:ext cx="72000" cy="144000"/>
          </a:xfrm>
          <a:prstGeom prst="flowChartCollate">
            <a:avLst/>
          </a:prstGeom>
          <a:solidFill>
            <a:srgbClr val="00B050"/>
          </a:solidFill>
          <a:ln w="63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流程图: 对照 29">
            <a:extLst>
              <a:ext uri="{FF2B5EF4-FFF2-40B4-BE49-F238E27FC236}">
                <a16:creationId xmlns:a16="http://schemas.microsoft.com/office/drawing/2014/main" id="{BDD8367B-4D8E-4681-82F2-36D6A51FDB5F}"/>
              </a:ext>
            </a:extLst>
          </p:cNvPr>
          <p:cNvSpPr/>
          <p:nvPr/>
        </p:nvSpPr>
        <p:spPr>
          <a:xfrm rot="16200000">
            <a:off x="5472096" y="3717227"/>
            <a:ext cx="72000" cy="144000"/>
          </a:xfrm>
          <a:prstGeom prst="flowChartCollate">
            <a:avLst/>
          </a:prstGeom>
          <a:solidFill>
            <a:schemeClr val="tx1">
              <a:lumMod val="75000"/>
            </a:schemeClr>
          </a:solidFill>
          <a:ln w="63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流程图: 对照 30">
            <a:extLst>
              <a:ext uri="{FF2B5EF4-FFF2-40B4-BE49-F238E27FC236}">
                <a16:creationId xmlns:a16="http://schemas.microsoft.com/office/drawing/2014/main" id="{78E6E18E-E7C1-7F30-DC23-040D45EE4444}"/>
              </a:ext>
            </a:extLst>
          </p:cNvPr>
          <p:cNvSpPr/>
          <p:nvPr/>
        </p:nvSpPr>
        <p:spPr>
          <a:xfrm rot="16200000">
            <a:off x="5472096" y="3834193"/>
            <a:ext cx="72000" cy="144000"/>
          </a:xfrm>
          <a:prstGeom prst="flowChartCollate">
            <a:avLst/>
          </a:prstGeom>
          <a:solidFill>
            <a:schemeClr val="tx1">
              <a:lumMod val="75000"/>
            </a:schemeClr>
          </a:solidFill>
          <a:ln w="63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36001F1B-79B0-C9A8-FE51-65AA67C3CD99}"/>
              </a:ext>
            </a:extLst>
          </p:cNvPr>
          <p:cNvGrpSpPr/>
          <p:nvPr/>
        </p:nvGrpSpPr>
        <p:grpSpPr>
          <a:xfrm>
            <a:off x="4644008" y="1916832"/>
            <a:ext cx="2190716" cy="432000"/>
            <a:chOff x="4644008" y="1916832"/>
            <a:chExt cx="2190716" cy="432000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38746C1-E39C-7959-34D7-260CA3B607CB}"/>
                </a:ext>
              </a:extLst>
            </p:cNvPr>
            <p:cNvSpPr/>
            <p:nvPr/>
          </p:nvSpPr>
          <p:spPr>
            <a:xfrm>
              <a:off x="4926724" y="1952832"/>
              <a:ext cx="1908000" cy="3600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数据通路</a:t>
              </a: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82A3F7C8-DA19-38C7-067E-6390438C7793}"/>
                </a:ext>
              </a:extLst>
            </p:cNvPr>
            <p:cNvSpPr/>
            <p:nvPr/>
          </p:nvSpPr>
          <p:spPr>
            <a:xfrm>
              <a:off x="4644008" y="1916832"/>
              <a:ext cx="432000" cy="43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1" name="内容占位符 5">
            <a:extLst>
              <a:ext uri="{FF2B5EF4-FFF2-40B4-BE49-F238E27FC236}">
                <a16:creationId xmlns:a16="http://schemas.microsoft.com/office/drawing/2014/main" id="{261E671F-83E9-41D8-84AF-8DBBA09D517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71158017"/>
              </p:ext>
            </p:extLst>
          </p:nvPr>
        </p:nvGraphicFramePr>
        <p:xfrm>
          <a:off x="855663" y="1930400"/>
          <a:ext cx="3659187" cy="409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046 L -1.11111E-6 -0.10115 C 0.00017 -0.1206 0.00035 -0.14027 0.00052 -0.15972 L 0.06806 -0.16041 L 0.06806 0.12292 L 0.00156 0.12199 C 0.00139 0.0757 0.00122 0.0294 0.00104 -0.01713 " pathEditMode="relative" rAng="0" ptsTypes="AAAAAAA">
                                      <p:cBhvr>
                                        <p:cTn id="10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5" y="-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26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MOV</a:t>
            </a:r>
            <a:r>
              <a:rPr lang="en-US" altLang="zh-CN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3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R0</a:t>
            </a:r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,</a:t>
            </a:r>
            <a:r>
              <a:rPr lang="en-US" altLang="zh-CN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R1 </a:t>
            </a:r>
            <a:r>
              <a:rPr lang="zh-CN" altLang="en-US" dirty="0">
                <a:sym typeface="+mn-lt"/>
              </a:rPr>
              <a:t> 指令的执行周期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C6C17A-3A46-6BBE-0018-99CC4EB56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C0A2D2-4C00-A31F-90A6-9758B03750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34" name="内容占位符 32">
            <a:extLst>
              <a:ext uri="{FF2B5EF4-FFF2-40B4-BE49-F238E27FC236}">
                <a16:creationId xmlns:a16="http://schemas.microsoft.com/office/drawing/2014/main" id="{1C476DB8-7837-5BF3-0F6C-5A0356B04F2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30651901"/>
              </p:ext>
            </p:extLst>
          </p:nvPr>
        </p:nvGraphicFramePr>
        <p:xfrm>
          <a:off x="4629150" y="2199548"/>
          <a:ext cx="3598515" cy="1800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8515">
                  <a:extLst>
                    <a:ext uri="{9D8B030D-6E8A-4147-A177-3AD203B41FA5}">
                      <a16:colId xmlns:a16="http://schemas.microsoft.com/office/drawing/2014/main" val="298101915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58257116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68913596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顺序</a:t>
                      </a: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数据通路</a:t>
                      </a: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控制信号</a:t>
                      </a:r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20360451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R1 </a:t>
                      </a:r>
                      <a:r>
                        <a:rPr lang="en-US" altLang="zh-CN" sz="16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</a:t>
                      </a:r>
                      <a:r>
                        <a:rPr lang="en-US" altLang="zh-CN" sz="16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ALU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R1</a:t>
                      </a:r>
                      <a:r>
                        <a:rPr lang="en-US" altLang="zh-CN" sz="1600" b="1" baseline="-250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ALU</a:t>
                      </a:r>
                      <a:r>
                        <a:rPr lang="zh-CN" altLang="en-US" sz="1600" b="1" baseline="-25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传送</a:t>
                      </a:r>
                      <a:endParaRPr lang="zh-CN" altLang="en-US" sz="1600" b="1" kern="1200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17745984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ALU</a:t>
                      </a:r>
                      <a:r>
                        <a:rPr lang="en-US" altLang="zh-CN" sz="16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</a:t>
                      </a:r>
                      <a:r>
                        <a:rPr lang="en-US" altLang="zh-CN" sz="16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DBUS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C1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13697954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DBUS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</a:t>
                      </a:r>
                      <a:r>
                        <a:rPr lang="en-US" altLang="zh-CN" sz="16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DR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DR</a:t>
                      </a:r>
                      <a:r>
                        <a:rPr lang="en-US" altLang="zh-CN" sz="1600" b="1" baseline="-25000" dirty="0" err="1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sz="1600" b="1" baseline="-250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17871410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DR </a:t>
                      </a:r>
                      <a:r>
                        <a:rPr lang="en-US" altLang="zh-CN" sz="16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</a:t>
                      </a:r>
                      <a:r>
                        <a:rPr lang="en-US" altLang="zh-CN" sz="16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R0</a:t>
                      </a:r>
                      <a:r>
                        <a:rPr lang="en-US" altLang="zh-CN" sz="1600" b="1" baseline="-250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sz="1600" b="1" baseline="-250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1456566954"/>
                  </a:ext>
                </a:extLst>
              </a:tr>
            </a:tbl>
          </a:graphicData>
        </a:graphic>
      </p:graphicFrame>
      <p:graphicFrame>
        <p:nvGraphicFramePr>
          <p:cNvPr id="9" name="内容占位符 5">
            <a:extLst>
              <a:ext uri="{FF2B5EF4-FFF2-40B4-BE49-F238E27FC236}">
                <a16:creationId xmlns:a16="http://schemas.microsoft.com/office/drawing/2014/main" id="{A81F8D08-A448-503E-57C7-0200835A3B6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458767"/>
              </p:ext>
            </p:extLst>
          </p:nvPr>
        </p:nvGraphicFramePr>
        <p:xfrm>
          <a:off x="855663" y="1930400"/>
          <a:ext cx="3659187" cy="409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6543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50D59-D585-E74C-D322-0A87145C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MOV</a:t>
            </a:r>
            <a:r>
              <a:rPr lang="en-US" altLang="zh-CN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3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R0</a:t>
            </a:r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,</a:t>
            </a:r>
            <a:r>
              <a:rPr lang="en-US" altLang="zh-CN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R1 	 </a:t>
            </a:r>
            <a:r>
              <a:rPr lang="zh-CN" altLang="en-US" dirty="0">
                <a:sym typeface="+mn-lt"/>
              </a:rPr>
              <a:t>执行周期分析</a:t>
            </a:r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4BB2B3CA-9572-6415-756C-BA9D9057A3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901687"/>
              </p:ext>
            </p:extLst>
          </p:nvPr>
        </p:nvGraphicFramePr>
        <p:xfrm>
          <a:off x="855663" y="1916113"/>
          <a:ext cx="7677150" cy="11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4F1B6E-2DAD-ADC7-AF35-3A7A05EEBF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12C2BF-7989-E9A5-83C2-9E95DE6F4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graphicFrame>
        <p:nvGraphicFramePr>
          <p:cNvPr id="7" name="内容占位符 5">
            <a:extLst>
              <a:ext uri="{FF2B5EF4-FFF2-40B4-BE49-F238E27FC236}">
                <a16:creationId xmlns:a16="http://schemas.microsoft.com/office/drawing/2014/main" id="{61C05232-EEFF-DFEA-BD97-36D611DAE9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0700633"/>
              </p:ext>
            </p:extLst>
          </p:nvPr>
        </p:nvGraphicFramePr>
        <p:xfrm>
          <a:off x="849616" y="3212976"/>
          <a:ext cx="5400000" cy="1800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2439876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841136919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68398291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顺序</a:t>
                      </a: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数据通路</a:t>
                      </a: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控制信号</a:t>
                      </a:r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40560420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R1 </a:t>
                      </a:r>
                      <a:r>
                        <a:rPr lang="en-US" altLang="zh-CN" sz="16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 </a:t>
                      </a:r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ALU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R1</a:t>
                      </a:r>
                      <a:r>
                        <a:rPr lang="en-US" altLang="zh-CN" sz="1600" b="1" baseline="-250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ALU</a:t>
                      </a:r>
                      <a:r>
                        <a:rPr lang="zh-CN" altLang="en-US" sz="1600" b="1" baseline="-25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传送</a:t>
                      </a:r>
                      <a:endParaRPr lang="zh-CN" altLang="en-US" sz="1600" b="1" kern="1200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33960477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ALU</a:t>
                      </a:r>
                      <a:r>
                        <a:rPr lang="en-US" altLang="zh-CN" sz="16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 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DBUS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C1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14566792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DBUS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 </a:t>
                      </a:r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DR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DR</a:t>
                      </a:r>
                      <a:r>
                        <a:rPr lang="en-US" altLang="zh-CN" sz="1600" b="1" baseline="-25000" dirty="0" err="1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sz="1600" b="1" baseline="-250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126210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DR </a:t>
                      </a:r>
                      <a:r>
                        <a:rPr lang="en-US" altLang="zh-CN" sz="16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 </a:t>
                      </a:r>
                      <a:r>
                        <a:rPr lang="en-US" altLang="zh-CN" sz="16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R0</a:t>
                      </a:r>
                      <a:r>
                        <a:rPr lang="en-US" altLang="zh-CN" sz="1600" b="1" baseline="-250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sz="1600" b="1" baseline="-250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63765393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C4DD54F-FF75-CF24-CFF8-81CC862C2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88745"/>
              </p:ext>
            </p:extLst>
          </p:nvPr>
        </p:nvGraphicFramePr>
        <p:xfrm>
          <a:off x="6259948" y="3212976"/>
          <a:ext cx="2160000" cy="1800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60848653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722318293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时间</a:t>
                      </a:r>
                    </a:p>
                  </a:txBody>
                  <a:tcPr marL="86699" marR="86699" marT="43349" marB="43349" anchor="ctr" anchorCtr="1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28342924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10876385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39578718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600" b="1" baseline="-25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22155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600" b="1" baseline="-25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2466016693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3D627D80-DA9B-7C9C-0437-C572FDF7584D}"/>
              </a:ext>
            </a:extLst>
          </p:cNvPr>
          <p:cNvSpPr txBox="1"/>
          <p:nvPr/>
        </p:nvSpPr>
        <p:spPr>
          <a:xfrm>
            <a:off x="6261232" y="3634008"/>
            <a:ext cx="714218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b="1" kern="12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T1</a:t>
            </a:r>
            <a:endParaRPr lang="zh-CN" altLang="en-US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29D82F5-A8F5-035C-A42D-A8C81B4B5AE6}"/>
              </a:ext>
            </a:extLst>
          </p:cNvPr>
          <p:cNvSpPr txBox="1"/>
          <p:nvPr/>
        </p:nvSpPr>
        <p:spPr>
          <a:xfrm>
            <a:off x="6261232" y="3990376"/>
            <a:ext cx="714218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b="1" kern="12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T2</a:t>
            </a:r>
            <a:endParaRPr lang="zh-CN" altLang="en-US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5853145-0FC7-2B33-B12D-CD841EB9A982}"/>
              </a:ext>
            </a:extLst>
          </p:cNvPr>
          <p:cNvSpPr txBox="1"/>
          <p:nvPr/>
        </p:nvSpPr>
        <p:spPr>
          <a:xfrm>
            <a:off x="6261232" y="4346744"/>
            <a:ext cx="714218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b="1" kern="12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T3</a:t>
            </a:r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BA0DD3D-5FFC-A798-897B-83CC1569563F}"/>
              </a:ext>
            </a:extLst>
          </p:cNvPr>
          <p:cNvSpPr txBox="1"/>
          <p:nvPr/>
        </p:nvSpPr>
        <p:spPr>
          <a:xfrm>
            <a:off x="6261232" y="4719636"/>
            <a:ext cx="714218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b="1" kern="12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T4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45AA11C-5483-A36E-B1DD-C59B01BE539A}"/>
              </a:ext>
            </a:extLst>
          </p:cNvPr>
          <p:cNvSpPr txBox="1"/>
          <p:nvPr/>
        </p:nvSpPr>
        <p:spPr>
          <a:xfrm>
            <a:off x="7009256" y="4170566"/>
            <a:ext cx="13681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12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b="1" kern="12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1600" b="1" kern="12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1600" b="1" kern="12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周期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AEACD8CD-6BC3-65EF-CDD3-79115BABC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363176"/>
              </p:ext>
            </p:extLst>
          </p:nvPr>
        </p:nvGraphicFramePr>
        <p:xfrm>
          <a:off x="849616" y="5157192"/>
          <a:ext cx="7560000" cy="1080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7560154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3585700019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42217350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64898669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顺序</a:t>
                      </a: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数据通路</a:t>
                      </a: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控制信号</a:t>
                      </a: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时间</a:t>
                      </a:r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107879674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6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0" marR="0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baseline="-250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altLang="zh-CN" sz="16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CPU</a:t>
                      </a:r>
                      <a:r>
                        <a:rPr lang="zh-CN" altLang="en-US" sz="16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周期</a:t>
                      </a:r>
                    </a:p>
                  </a:txBody>
                  <a:tcPr marL="86699" marR="86699" marT="43349" marB="43349" anchor="ctr" anchorCtr="1">
                    <a:solidFill>
                      <a:srgbClr val="DAE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19286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579300B4-9BE7-455C-B890-1646014C464B}"/>
              </a:ext>
            </a:extLst>
          </p:cNvPr>
          <p:cNvSpPr txBox="1"/>
          <p:nvPr/>
        </p:nvSpPr>
        <p:spPr>
          <a:xfrm>
            <a:off x="1547664" y="5722120"/>
            <a:ext cx="288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R1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</a:t>
            </a:r>
            <a: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ALU</a:t>
            </a:r>
            <a:r>
              <a:rPr lang="en-US" altLang="zh-CN" sz="16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</a:t>
            </a:r>
            <a:r>
              <a:rPr lang="en-US" altLang="zh-CN" sz="16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DBUS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 DR</a:t>
            </a:r>
            <a:r>
              <a:rPr lang="en-US" altLang="zh-CN" sz="1600" b="1" dirty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 </a:t>
            </a:r>
            <a:r>
              <a:rPr lang="en-US" altLang="zh-CN" sz="1600" b="1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R0</a:t>
            </a:r>
            <a:endPara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62FB131-955B-D320-427A-93858E779619}"/>
              </a:ext>
            </a:extLst>
          </p:cNvPr>
          <p:cNvSpPr txBox="1"/>
          <p:nvPr/>
        </p:nvSpPr>
        <p:spPr>
          <a:xfrm>
            <a:off x="4427984" y="5539264"/>
            <a:ext cx="216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R1</a:t>
            </a:r>
            <a:r>
              <a:rPr lang="en-US" altLang="zh-CN" sz="1600" b="1" baseline="-25000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out</a:t>
            </a:r>
            <a:r>
              <a:rPr lang="en-US" altLang="zh-CN" sz="16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ALU</a:t>
            </a:r>
            <a:r>
              <a:rPr lang="zh-CN" altLang="en-US" sz="1600" b="1" baseline="-25000" dirty="0">
                <a:solidFill>
                  <a:schemeClr val="accent2">
                    <a:lumMod val="7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传送</a:t>
            </a:r>
            <a:r>
              <a:rPr lang="en-US" altLang="zh-CN" sz="16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C1</a:t>
            </a:r>
            <a:endParaRPr lang="zh-CN" altLang="en-US" sz="1600" b="1" baseline="-25000" dirty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C08146-29C5-991E-6910-422224FF4E60}"/>
              </a:ext>
            </a:extLst>
          </p:cNvPr>
          <p:cNvSpPr txBox="1"/>
          <p:nvPr/>
        </p:nvSpPr>
        <p:spPr>
          <a:xfrm>
            <a:off x="4427984" y="5877272"/>
            <a:ext cx="216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err="1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DR</a:t>
            </a:r>
            <a:r>
              <a:rPr lang="en-US" altLang="zh-CN" sz="1600" b="1" baseline="-25000" dirty="0" err="1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1600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R0</a:t>
            </a:r>
            <a:r>
              <a:rPr lang="en-US" altLang="zh-CN" sz="1600" b="1" baseline="-25000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in</a:t>
            </a:r>
            <a:endParaRPr lang="zh-CN" altLang="en-US" sz="1600" b="1" baseline="-25000" dirty="0">
              <a:solidFill>
                <a:srgbClr val="00B05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5FADC89-867E-92F4-2D13-E8711F2ECEEE}"/>
              </a:ext>
            </a:extLst>
          </p:cNvPr>
          <p:cNvGrpSpPr/>
          <p:nvPr/>
        </p:nvGrpSpPr>
        <p:grpSpPr>
          <a:xfrm>
            <a:off x="4211960" y="4869160"/>
            <a:ext cx="432000" cy="432000"/>
            <a:chOff x="7668392" y="5085208"/>
            <a:chExt cx="432000" cy="432000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9A59A82-4288-B77A-0A45-9294081BB688}"/>
                </a:ext>
              </a:extLst>
            </p:cNvPr>
            <p:cNvSpPr/>
            <p:nvPr/>
          </p:nvSpPr>
          <p:spPr>
            <a:xfrm>
              <a:off x="7668392" y="5085208"/>
              <a:ext cx="432000" cy="432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>
                  <a:alpha val="80000"/>
                </a:srgb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箭头: 下 9">
              <a:extLst>
                <a:ext uri="{FF2B5EF4-FFF2-40B4-BE49-F238E27FC236}">
                  <a16:creationId xmlns:a16="http://schemas.microsoft.com/office/drawing/2014/main" id="{6647F3D5-D0EB-1D10-C7A3-4BD93B0583E8}"/>
                </a:ext>
              </a:extLst>
            </p:cNvPr>
            <p:cNvSpPr/>
            <p:nvPr/>
          </p:nvSpPr>
          <p:spPr>
            <a:xfrm>
              <a:off x="7776380" y="5157192"/>
              <a:ext cx="216024" cy="288032"/>
            </a:xfrm>
            <a:prstGeom prst="down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842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7" grpId="0"/>
      <p:bldP spid="16" grpId="0"/>
      <p:bldP spid="18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22889636-FB2D-F75E-E5EF-5DBE1F768F9D}"/>
              </a:ext>
            </a:extLst>
          </p:cNvPr>
          <p:cNvSpPr/>
          <p:nvPr/>
        </p:nvSpPr>
        <p:spPr>
          <a:xfrm>
            <a:off x="3563888" y="1916832"/>
            <a:ext cx="1800200" cy="4032448"/>
          </a:xfrm>
          <a:prstGeom prst="flowChartProcess">
            <a:avLst/>
          </a:prstGeom>
          <a:solidFill>
            <a:schemeClr val="accent6">
              <a:lumMod val="40000"/>
              <a:lumOff val="60000"/>
              <a:alpha val="90000"/>
            </a:schemeClr>
          </a:solidFill>
          <a:ln w="6350">
            <a:solidFill>
              <a:schemeClr val="bg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1D46B59D-4CD6-5AAC-8AAC-6CE4B8819FD5}"/>
              </a:ext>
            </a:extLst>
          </p:cNvPr>
          <p:cNvSpPr/>
          <p:nvPr/>
        </p:nvSpPr>
        <p:spPr>
          <a:xfrm>
            <a:off x="1763688" y="1916832"/>
            <a:ext cx="1800200" cy="4032448"/>
          </a:xfrm>
          <a:prstGeom prst="flowChartProcess">
            <a:avLst/>
          </a:prstGeom>
          <a:solidFill>
            <a:schemeClr val="accent5">
              <a:lumMod val="20000"/>
              <a:lumOff val="80000"/>
              <a:alpha val="90000"/>
            </a:schemeClr>
          </a:solidFill>
          <a:ln w="6350">
            <a:solidFill>
              <a:schemeClr val="bg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8DE1A35-5366-7FA6-C6C9-B2D5C545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MOV</a:t>
            </a:r>
            <a:r>
              <a:rPr lang="en-US" altLang="zh-CN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3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R0</a:t>
            </a:r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,</a:t>
            </a:r>
            <a:r>
              <a:rPr lang="en-US" altLang="zh-CN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R1</a:t>
            </a:r>
            <a:r>
              <a:rPr lang="zh-CN" altLang="en-US" dirty="0"/>
              <a:t>  指令周期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48AD71E-5575-B432-7F72-0240501A8F64}"/>
              </a:ext>
            </a:extLst>
          </p:cNvPr>
          <p:cNvSpPr/>
          <p:nvPr/>
        </p:nvSpPr>
        <p:spPr>
          <a:xfrm>
            <a:off x="2015788" y="2348880"/>
            <a:ext cx="1296000" cy="126000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rIns="0" anchor="ctr" anchorCtr="0"/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取指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令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PC+1</a:t>
            </a:r>
            <a:endParaRPr lang="zh-CN" altLang="en-US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C967E1D-27FD-9E77-97A6-EEC1D6D09C69}"/>
              </a:ext>
            </a:extLst>
          </p:cNvPr>
          <p:cNvSpPr/>
          <p:nvPr/>
        </p:nvSpPr>
        <p:spPr>
          <a:xfrm>
            <a:off x="3815988" y="3578096"/>
            <a:ext cx="1296000" cy="126000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1654278"/>
              <a:satOff val="-8885"/>
              <a:lumOff val="3039"/>
              <a:alphaOff val="0"/>
            </a:schemeClr>
          </a:fillRef>
          <a:effectRef idx="0">
            <a:schemeClr val="accent5">
              <a:hueOff val="-1654278"/>
              <a:satOff val="-8885"/>
              <a:lumOff val="3039"/>
              <a:alphaOff val="0"/>
            </a:schemeClr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zh-CN" altLang="en-US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执行</a:t>
            </a:r>
            <a:br>
              <a:rPr lang="en-US" altLang="zh-CN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</a:b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指令</a:t>
            </a:r>
            <a:endParaRPr lang="zh-CN" altLang="en-US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071A232D-4904-143D-F97E-04E23CB80962}"/>
              </a:ext>
            </a:extLst>
          </p:cNvPr>
          <p:cNvSpPr/>
          <p:nvPr/>
        </p:nvSpPr>
        <p:spPr>
          <a:xfrm>
            <a:off x="1573064" y="2798880"/>
            <a:ext cx="432048" cy="360000"/>
          </a:xfrm>
          <a:prstGeom prst="rightArrow">
            <a:avLst/>
          </a:prstGeom>
          <a:solidFill>
            <a:srgbClr val="F577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232C82D-2FD9-879A-3766-146946B28788}"/>
              </a:ext>
            </a:extLst>
          </p:cNvPr>
          <p:cNvSpPr/>
          <p:nvPr/>
        </p:nvSpPr>
        <p:spPr>
          <a:xfrm>
            <a:off x="2015788" y="4293096"/>
            <a:ext cx="1296000" cy="126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rIns="0" anchor="ctr" anchorCtr="0"/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对</a:t>
            </a:r>
            <a:r>
              <a:rPr lang="zh-CN" altLang="en-US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指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令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译码</a:t>
            </a:r>
            <a:endParaRPr lang="zh-CN" altLang="en-US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F9EB7C41-4A9D-9426-C352-0400254E2294}"/>
              </a:ext>
            </a:extLst>
          </p:cNvPr>
          <p:cNvSpPr/>
          <p:nvPr/>
        </p:nvSpPr>
        <p:spPr>
          <a:xfrm rot="5400000">
            <a:off x="2447764" y="3753056"/>
            <a:ext cx="432048" cy="360000"/>
          </a:xfrm>
          <a:prstGeom prst="rightArrow">
            <a:avLst/>
          </a:prstGeom>
          <a:solidFill>
            <a:srgbClr val="F577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D4BB506-EBDB-F8D3-E5EF-579747014D0E}"/>
              </a:ext>
            </a:extLst>
          </p:cNvPr>
          <p:cNvSpPr txBox="1"/>
          <p:nvPr/>
        </p:nvSpPr>
        <p:spPr>
          <a:xfrm>
            <a:off x="1943078" y="192191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</a:rPr>
              <a:t>1</a:t>
            </a:r>
            <a:r>
              <a:rPr lang="zh-CN" altLang="en-US" sz="1800" dirty="0">
                <a:solidFill>
                  <a:schemeClr val="bg1"/>
                </a:solidFill>
              </a:rPr>
              <a:t>个</a:t>
            </a:r>
            <a:r>
              <a:rPr lang="en-US" altLang="zh-CN" sz="1800" dirty="0">
                <a:solidFill>
                  <a:schemeClr val="bg1"/>
                </a:solidFill>
              </a:rPr>
              <a:t>CPU</a:t>
            </a:r>
            <a:r>
              <a:rPr lang="zh-CN" altLang="en-US" sz="1800" dirty="0">
                <a:solidFill>
                  <a:schemeClr val="bg1"/>
                </a:solidFill>
              </a:rPr>
              <a:t>周期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3D6501C-DAF1-1B1D-F888-CCB1FE5A11B6}"/>
              </a:ext>
            </a:extLst>
          </p:cNvPr>
          <p:cNvSpPr txBox="1"/>
          <p:nvPr/>
        </p:nvSpPr>
        <p:spPr>
          <a:xfrm>
            <a:off x="3743278" y="192191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</a:rPr>
              <a:t>1</a:t>
            </a:r>
            <a:r>
              <a:rPr lang="zh-CN" altLang="en-US" sz="1800" dirty="0">
                <a:solidFill>
                  <a:schemeClr val="bg1"/>
                </a:solidFill>
              </a:rPr>
              <a:t>个</a:t>
            </a:r>
            <a:r>
              <a:rPr lang="en-US" altLang="zh-CN" sz="1800" dirty="0">
                <a:solidFill>
                  <a:schemeClr val="bg1"/>
                </a:solidFill>
              </a:rPr>
              <a:t>CPU</a:t>
            </a:r>
            <a:r>
              <a:rPr lang="zh-CN" altLang="en-US" sz="1800" dirty="0">
                <a:solidFill>
                  <a:schemeClr val="bg1"/>
                </a:solidFill>
              </a:rPr>
              <a:t>周期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8F1CB3A-9403-CF1C-5C25-70283DB61986}"/>
              </a:ext>
            </a:extLst>
          </p:cNvPr>
          <p:cNvSpPr txBox="1"/>
          <p:nvPr/>
        </p:nvSpPr>
        <p:spPr>
          <a:xfrm>
            <a:off x="2109790" y="55629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</a:rPr>
              <a:t>取值周期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1AB302A-36AC-3F4C-3307-8C56273E2E11}"/>
              </a:ext>
            </a:extLst>
          </p:cNvPr>
          <p:cNvSpPr txBox="1"/>
          <p:nvPr/>
        </p:nvSpPr>
        <p:spPr>
          <a:xfrm>
            <a:off x="3909990" y="55629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</a:rPr>
              <a:t>执行周期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F84AA531-2315-4415-AB25-AC7CD444ED34}"/>
              </a:ext>
            </a:extLst>
          </p:cNvPr>
          <p:cNvSpPr/>
          <p:nvPr/>
        </p:nvSpPr>
        <p:spPr>
          <a:xfrm rot="19800000">
            <a:off x="3395261" y="4376993"/>
            <a:ext cx="432048" cy="360000"/>
          </a:xfrm>
          <a:prstGeom prst="rightArrow">
            <a:avLst/>
          </a:prstGeom>
          <a:solidFill>
            <a:srgbClr val="F577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9E4E5C79-07FD-B52B-B3F5-E8EFB7A11916}"/>
              </a:ext>
            </a:extLst>
          </p:cNvPr>
          <p:cNvSpPr/>
          <p:nvPr/>
        </p:nvSpPr>
        <p:spPr>
          <a:xfrm rot="19800000">
            <a:off x="5209122" y="3512897"/>
            <a:ext cx="432048" cy="360000"/>
          </a:xfrm>
          <a:prstGeom prst="rightArrow">
            <a:avLst/>
          </a:prstGeom>
          <a:solidFill>
            <a:srgbClr val="F577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0FA5524B-8454-67FC-F2E4-FFC53CB490DB}"/>
              </a:ext>
            </a:extLst>
          </p:cNvPr>
          <p:cNvSpPr/>
          <p:nvPr/>
        </p:nvSpPr>
        <p:spPr>
          <a:xfrm>
            <a:off x="5580112" y="2348880"/>
            <a:ext cx="1296000" cy="126000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rIns="0" anchor="ctr" anchorCtr="0"/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取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下一条</a:t>
            </a:r>
            <a:r>
              <a:rPr lang="zh-CN" altLang="en-US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指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令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PC+1</a:t>
            </a:r>
            <a:endParaRPr lang="zh-CN" altLang="en-US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7C63B2B-8ED4-CA90-649F-82A798589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CEF323-E003-BCDC-0AE2-14DF5CF018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6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4" grpId="0" animBg="1"/>
      <p:bldP spid="5" grpId="0" animBg="1"/>
      <p:bldP spid="9" grpId="0" animBg="1"/>
      <p:bldP spid="13" grpId="0" animBg="1"/>
      <p:bldP spid="15" grpId="0" animBg="1"/>
      <p:bldP spid="16" grpId="0" animBg="1"/>
      <p:bldP spid="19" grpId="0"/>
      <p:bldP spid="20" grpId="0"/>
      <p:bldP spid="21" grpId="0"/>
      <p:bldP spid="22" grpId="0"/>
      <p:bldP spid="17" grpId="0" animBg="1"/>
      <p:bldP spid="23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A1A87-EEE8-78BE-54A1-C477B2392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5.2.3 LAD</a:t>
            </a:r>
            <a:r>
              <a:rPr lang="zh-CN" altLang="en-US" dirty="0">
                <a:sym typeface="+mn-lt"/>
              </a:rPr>
              <a:t>指令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A250BE-12CD-9D4D-3879-C5FBE66C92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单字长，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RS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5709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CE190D3-A17C-2C18-7CD5-9CF26101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LAd</a:t>
            </a:r>
            <a:r>
              <a:rPr lang="en-US" altLang="zh-CN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3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R1</a:t>
            </a:r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,</a:t>
            </a:r>
            <a:r>
              <a:rPr lang="en-US" altLang="zh-CN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6		</a:t>
            </a:r>
            <a:r>
              <a:rPr lang="zh-CN" altLang="en-US" dirty="0">
                <a:sym typeface="+mn-lt"/>
              </a:rPr>
              <a:t>指令的执行周期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E42C09DC-4B71-2215-9D67-EF4EE57F8E2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2503576"/>
            <a:ext cx="3656013" cy="294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BAFCE00-3F22-2202-F002-3EB4C3B62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9CA2E3F-0883-DCE2-EBCC-92C1EE9F68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F015F8-542B-3A81-6ECB-28D051179B4E}"/>
              </a:ext>
            </a:extLst>
          </p:cNvPr>
          <p:cNvSpPr/>
          <p:nvPr/>
        </p:nvSpPr>
        <p:spPr>
          <a:xfrm>
            <a:off x="5904720" y="2564904"/>
            <a:ext cx="720000" cy="5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58C9F0-E8F0-FBC3-2E71-4708C1D29F90}"/>
              </a:ext>
            </a:extLst>
          </p:cNvPr>
          <p:cNvSpPr/>
          <p:nvPr/>
        </p:nvSpPr>
        <p:spPr>
          <a:xfrm>
            <a:off x="5912720" y="2564904"/>
            <a:ext cx="57600" cy="199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47FFC7B-054C-07DC-2C4D-207D25513CAA}"/>
              </a:ext>
            </a:extLst>
          </p:cNvPr>
          <p:cNvSpPr/>
          <p:nvPr/>
        </p:nvSpPr>
        <p:spPr>
          <a:xfrm>
            <a:off x="5310368" y="4509120"/>
            <a:ext cx="648000" cy="5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AD7B0C2-70B0-E362-EA21-6B51BD95E6D5}"/>
              </a:ext>
            </a:extLst>
          </p:cNvPr>
          <p:cNvSpPr/>
          <p:nvPr/>
        </p:nvSpPr>
        <p:spPr>
          <a:xfrm>
            <a:off x="7686352" y="4437112"/>
            <a:ext cx="54000" cy="72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EF218AF-8AE9-AC09-D052-6898C18B9E0D}"/>
              </a:ext>
            </a:extLst>
          </p:cNvPr>
          <p:cNvSpPr/>
          <p:nvPr/>
        </p:nvSpPr>
        <p:spPr>
          <a:xfrm>
            <a:off x="6561656" y="2583192"/>
            <a:ext cx="54000" cy="183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1A355B7-5D21-D2E8-ED49-8D2392B6A6EF}"/>
              </a:ext>
            </a:extLst>
          </p:cNvPr>
          <p:cNvSpPr/>
          <p:nvPr/>
        </p:nvSpPr>
        <p:spPr>
          <a:xfrm>
            <a:off x="6561936" y="4392256"/>
            <a:ext cx="1170000" cy="5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4130E7B-ED65-B77F-9DC6-45A69E61F214}"/>
              </a:ext>
            </a:extLst>
          </p:cNvPr>
          <p:cNvSpPr/>
          <p:nvPr/>
        </p:nvSpPr>
        <p:spPr>
          <a:xfrm>
            <a:off x="5319856" y="3707992"/>
            <a:ext cx="54000" cy="82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内容占位符 6">
            <a:extLst>
              <a:ext uri="{FF2B5EF4-FFF2-40B4-BE49-F238E27FC236}">
                <a16:creationId xmlns:a16="http://schemas.microsoft.com/office/drawing/2014/main" id="{F9FDD7BC-E5D4-E3D8-1547-44BA252880A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81427077"/>
              </p:ext>
            </p:extLst>
          </p:nvPr>
        </p:nvGraphicFramePr>
        <p:xfrm>
          <a:off x="855663" y="1930400"/>
          <a:ext cx="3659187" cy="409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7" name="组合 16">
            <a:extLst>
              <a:ext uri="{FF2B5EF4-FFF2-40B4-BE49-F238E27FC236}">
                <a16:creationId xmlns:a16="http://schemas.microsoft.com/office/drawing/2014/main" id="{0A4DCB1A-7FAA-5BE6-F3FB-68C005AF3A48}"/>
              </a:ext>
            </a:extLst>
          </p:cNvPr>
          <p:cNvGrpSpPr/>
          <p:nvPr/>
        </p:nvGrpSpPr>
        <p:grpSpPr>
          <a:xfrm>
            <a:off x="4644008" y="1916832"/>
            <a:ext cx="2190716" cy="432000"/>
            <a:chOff x="4644008" y="1916832"/>
            <a:chExt cx="2190716" cy="43200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B253322-3008-1A6F-E315-EE7E5853DE17}"/>
                </a:ext>
              </a:extLst>
            </p:cNvPr>
            <p:cNvSpPr/>
            <p:nvPr/>
          </p:nvSpPr>
          <p:spPr>
            <a:xfrm>
              <a:off x="4926724" y="1952832"/>
              <a:ext cx="1908000" cy="3600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数据通路</a:t>
              </a: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D3D4516F-A77F-E6C6-908F-629F53A941FC}"/>
                </a:ext>
              </a:extLst>
            </p:cNvPr>
            <p:cNvSpPr/>
            <p:nvPr/>
          </p:nvSpPr>
          <p:spPr>
            <a:xfrm>
              <a:off x="4644008" y="1916832"/>
              <a:ext cx="432000" cy="43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流程图: 合并 19">
            <a:extLst>
              <a:ext uri="{FF2B5EF4-FFF2-40B4-BE49-F238E27FC236}">
                <a16:creationId xmlns:a16="http://schemas.microsoft.com/office/drawing/2014/main" id="{233A3C1E-BD4C-54BD-6871-20BC55D4B868}"/>
              </a:ext>
            </a:extLst>
          </p:cNvPr>
          <p:cNvSpPr/>
          <p:nvPr/>
        </p:nvSpPr>
        <p:spPr>
          <a:xfrm flipV="1">
            <a:off x="5306990" y="2674138"/>
            <a:ext cx="144000" cy="72000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合并 20">
            <a:extLst>
              <a:ext uri="{FF2B5EF4-FFF2-40B4-BE49-F238E27FC236}">
                <a16:creationId xmlns:a16="http://schemas.microsoft.com/office/drawing/2014/main" id="{D77FF7EC-62AB-FDCF-DE83-FE2A30236A74}"/>
              </a:ext>
            </a:extLst>
          </p:cNvPr>
          <p:cNvSpPr/>
          <p:nvPr/>
        </p:nvSpPr>
        <p:spPr>
          <a:xfrm flipV="1">
            <a:off x="7631126" y="4710242"/>
            <a:ext cx="144000" cy="72000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合并 21">
            <a:extLst>
              <a:ext uri="{FF2B5EF4-FFF2-40B4-BE49-F238E27FC236}">
                <a16:creationId xmlns:a16="http://schemas.microsoft.com/office/drawing/2014/main" id="{9B196C81-E861-0A9B-73A4-2E7368C88F75}"/>
              </a:ext>
            </a:extLst>
          </p:cNvPr>
          <p:cNvSpPr/>
          <p:nvPr/>
        </p:nvSpPr>
        <p:spPr>
          <a:xfrm rot="5400000" flipV="1">
            <a:off x="5663278" y="3261344"/>
            <a:ext cx="144000" cy="72000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对照 22">
            <a:extLst>
              <a:ext uri="{FF2B5EF4-FFF2-40B4-BE49-F238E27FC236}">
                <a16:creationId xmlns:a16="http://schemas.microsoft.com/office/drawing/2014/main" id="{32E5B338-AA1A-0EA4-A220-4AFCD497F7F7}"/>
              </a:ext>
            </a:extLst>
          </p:cNvPr>
          <p:cNvSpPr/>
          <p:nvPr/>
        </p:nvSpPr>
        <p:spPr>
          <a:xfrm rot="16200000">
            <a:off x="7421282" y="3872207"/>
            <a:ext cx="108000" cy="180000"/>
          </a:xfrm>
          <a:prstGeom prst="flowChartCollate">
            <a:avLst/>
          </a:prstGeom>
          <a:solidFill>
            <a:srgbClr val="00B050"/>
          </a:solidFill>
          <a:ln w="63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流程图: 对照 23">
            <a:extLst>
              <a:ext uri="{FF2B5EF4-FFF2-40B4-BE49-F238E27FC236}">
                <a16:creationId xmlns:a16="http://schemas.microsoft.com/office/drawing/2014/main" id="{AD1426A2-B3D6-68C1-76E6-C99A4695F5F1}"/>
              </a:ext>
            </a:extLst>
          </p:cNvPr>
          <p:cNvSpPr/>
          <p:nvPr/>
        </p:nvSpPr>
        <p:spPr>
          <a:xfrm rot="16200000">
            <a:off x="7421282" y="4253352"/>
            <a:ext cx="108000" cy="180000"/>
          </a:xfrm>
          <a:prstGeom prst="flowChartCollate">
            <a:avLst/>
          </a:prstGeom>
          <a:solidFill>
            <a:srgbClr val="00B050"/>
          </a:solidFill>
          <a:ln w="63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流程图: 对照 24">
            <a:extLst>
              <a:ext uri="{FF2B5EF4-FFF2-40B4-BE49-F238E27FC236}">
                <a16:creationId xmlns:a16="http://schemas.microsoft.com/office/drawing/2014/main" id="{B4486D4E-06C3-56B3-E328-54E32CBBE840}"/>
              </a:ext>
            </a:extLst>
          </p:cNvPr>
          <p:cNvSpPr/>
          <p:nvPr/>
        </p:nvSpPr>
        <p:spPr>
          <a:xfrm rot="16200000">
            <a:off x="5297780" y="4371293"/>
            <a:ext cx="108000" cy="180000"/>
          </a:xfrm>
          <a:prstGeom prst="flowChartCollate">
            <a:avLst/>
          </a:prstGeom>
          <a:solidFill>
            <a:srgbClr val="00B050"/>
          </a:solidFill>
          <a:ln w="63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流程图: 对照 25">
            <a:extLst>
              <a:ext uri="{FF2B5EF4-FFF2-40B4-BE49-F238E27FC236}">
                <a16:creationId xmlns:a16="http://schemas.microsoft.com/office/drawing/2014/main" id="{D0A959BF-1409-608A-628A-7F8D106526A3}"/>
              </a:ext>
            </a:extLst>
          </p:cNvPr>
          <p:cNvSpPr/>
          <p:nvPr/>
        </p:nvSpPr>
        <p:spPr>
          <a:xfrm rot="16200000">
            <a:off x="7478380" y="5208111"/>
            <a:ext cx="108000" cy="180000"/>
          </a:xfrm>
          <a:prstGeom prst="flowChartCollate">
            <a:avLst/>
          </a:prstGeom>
          <a:solidFill>
            <a:srgbClr val="00B050"/>
          </a:solidFill>
          <a:ln w="63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流程图: 对照 26">
            <a:extLst>
              <a:ext uri="{FF2B5EF4-FFF2-40B4-BE49-F238E27FC236}">
                <a16:creationId xmlns:a16="http://schemas.microsoft.com/office/drawing/2014/main" id="{A53DB9DA-F188-85B4-76F8-EA7B46C69E00}"/>
              </a:ext>
            </a:extLst>
          </p:cNvPr>
          <p:cNvSpPr/>
          <p:nvPr/>
        </p:nvSpPr>
        <p:spPr>
          <a:xfrm rot="16200000">
            <a:off x="6512104" y="4235833"/>
            <a:ext cx="108000" cy="180000"/>
          </a:xfrm>
          <a:prstGeom prst="flowChartCollate">
            <a:avLst/>
          </a:prstGeom>
          <a:solidFill>
            <a:srgbClr val="00B050"/>
          </a:solidFill>
          <a:ln w="63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流程图: 对照 29">
            <a:extLst>
              <a:ext uri="{FF2B5EF4-FFF2-40B4-BE49-F238E27FC236}">
                <a16:creationId xmlns:a16="http://schemas.microsoft.com/office/drawing/2014/main" id="{02DB3DBF-2C88-31D4-8D54-B8CBC93233F8}"/>
              </a:ext>
            </a:extLst>
          </p:cNvPr>
          <p:cNvSpPr/>
          <p:nvPr/>
        </p:nvSpPr>
        <p:spPr>
          <a:xfrm rot="16200000">
            <a:off x="5084624" y="3483297"/>
            <a:ext cx="72000" cy="144000"/>
          </a:xfrm>
          <a:prstGeom prst="flowChartCollate">
            <a:avLst/>
          </a:prstGeom>
          <a:solidFill>
            <a:srgbClr val="BFBFBF"/>
          </a:solidFill>
          <a:ln w="63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流程图: 对照 30">
            <a:extLst>
              <a:ext uri="{FF2B5EF4-FFF2-40B4-BE49-F238E27FC236}">
                <a16:creationId xmlns:a16="http://schemas.microsoft.com/office/drawing/2014/main" id="{FBE1B4AE-40D6-F7A7-9D6D-1900D1B9AAB5}"/>
              </a:ext>
            </a:extLst>
          </p:cNvPr>
          <p:cNvSpPr/>
          <p:nvPr/>
        </p:nvSpPr>
        <p:spPr>
          <a:xfrm rot="16200000">
            <a:off x="5084624" y="3600262"/>
            <a:ext cx="72000" cy="144000"/>
          </a:xfrm>
          <a:prstGeom prst="flowChartCollate">
            <a:avLst/>
          </a:prstGeom>
          <a:solidFill>
            <a:srgbClr val="00B050"/>
          </a:solidFill>
          <a:ln w="63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流程图: 对照 31">
            <a:extLst>
              <a:ext uri="{FF2B5EF4-FFF2-40B4-BE49-F238E27FC236}">
                <a16:creationId xmlns:a16="http://schemas.microsoft.com/office/drawing/2014/main" id="{58C52AB1-8506-DA38-95B0-66E573B18C9C}"/>
              </a:ext>
            </a:extLst>
          </p:cNvPr>
          <p:cNvSpPr/>
          <p:nvPr/>
        </p:nvSpPr>
        <p:spPr>
          <a:xfrm rot="16200000">
            <a:off x="5084624" y="3717227"/>
            <a:ext cx="72000" cy="144000"/>
          </a:xfrm>
          <a:prstGeom prst="flowChartCollate">
            <a:avLst/>
          </a:prstGeom>
          <a:solidFill>
            <a:schemeClr val="tx1">
              <a:lumMod val="75000"/>
            </a:schemeClr>
          </a:solidFill>
          <a:ln w="63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流程图: 对照 32">
            <a:extLst>
              <a:ext uri="{FF2B5EF4-FFF2-40B4-BE49-F238E27FC236}">
                <a16:creationId xmlns:a16="http://schemas.microsoft.com/office/drawing/2014/main" id="{0B38BF46-8CB6-C709-DFD3-93FC0E029D29}"/>
              </a:ext>
            </a:extLst>
          </p:cNvPr>
          <p:cNvSpPr/>
          <p:nvPr/>
        </p:nvSpPr>
        <p:spPr>
          <a:xfrm rot="16200000">
            <a:off x="5084624" y="3834193"/>
            <a:ext cx="72000" cy="144000"/>
          </a:xfrm>
          <a:prstGeom prst="flowChartCollate">
            <a:avLst/>
          </a:prstGeom>
          <a:solidFill>
            <a:schemeClr val="tx1">
              <a:lumMod val="75000"/>
            </a:schemeClr>
          </a:solidFill>
          <a:ln w="63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流程图: 对照 33">
            <a:extLst>
              <a:ext uri="{FF2B5EF4-FFF2-40B4-BE49-F238E27FC236}">
                <a16:creationId xmlns:a16="http://schemas.microsoft.com/office/drawing/2014/main" id="{724EEE6A-FE1C-5E9B-7046-31A2A12B59B3}"/>
              </a:ext>
            </a:extLst>
          </p:cNvPr>
          <p:cNvSpPr/>
          <p:nvPr/>
        </p:nvSpPr>
        <p:spPr>
          <a:xfrm rot="16200000">
            <a:off x="5472096" y="3483297"/>
            <a:ext cx="72000" cy="144000"/>
          </a:xfrm>
          <a:prstGeom prst="flowChartCollate">
            <a:avLst/>
          </a:prstGeom>
          <a:solidFill>
            <a:schemeClr val="tx1">
              <a:lumMod val="75000"/>
            </a:schemeClr>
          </a:solidFill>
          <a:ln w="63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流程图: 对照 34">
            <a:extLst>
              <a:ext uri="{FF2B5EF4-FFF2-40B4-BE49-F238E27FC236}">
                <a16:creationId xmlns:a16="http://schemas.microsoft.com/office/drawing/2014/main" id="{ACB8D4E6-520E-BCCE-0444-0E746C681EF5}"/>
              </a:ext>
            </a:extLst>
          </p:cNvPr>
          <p:cNvSpPr/>
          <p:nvPr/>
        </p:nvSpPr>
        <p:spPr>
          <a:xfrm rot="16200000">
            <a:off x="5472096" y="3600262"/>
            <a:ext cx="72000" cy="144000"/>
          </a:xfrm>
          <a:prstGeom prst="flowChartCollate">
            <a:avLst/>
          </a:prstGeom>
          <a:solidFill>
            <a:srgbClr val="BFBFBF"/>
          </a:solidFill>
          <a:ln w="63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流程图: 对照 35">
            <a:extLst>
              <a:ext uri="{FF2B5EF4-FFF2-40B4-BE49-F238E27FC236}">
                <a16:creationId xmlns:a16="http://schemas.microsoft.com/office/drawing/2014/main" id="{98D12A0C-4AD6-BB6D-228D-639A04823E71}"/>
              </a:ext>
            </a:extLst>
          </p:cNvPr>
          <p:cNvSpPr/>
          <p:nvPr/>
        </p:nvSpPr>
        <p:spPr>
          <a:xfrm rot="16200000">
            <a:off x="5472096" y="3717227"/>
            <a:ext cx="72000" cy="144000"/>
          </a:xfrm>
          <a:prstGeom prst="flowChartCollate">
            <a:avLst/>
          </a:prstGeom>
          <a:solidFill>
            <a:schemeClr val="tx1">
              <a:lumMod val="75000"/>
            </a:schemeClr>
          </a:solidFill>
          <a:ln w="63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流程图: 对照 36">
            <a:extLst>
              <a:ext uri="{FF2B5EF4-FFF2-40B4-BE49-F238E27FC236}">
                <a16:creationId xmlns:a16="http://schemas.microsoft.com/office/drawing/2014/main" id="{7FC432A9-35CB-2581-7144-5EA564602424}"/>
              </a:ext>
            </a:extLst>
          </p:cNvPr>
          <p:cNvSpPr/>
          <p:nvPr/>
        </p:nvSpPr>
        <p:spPr>
          <a:xfrm rot="16200000">
            <a:off x="5472096" y="3834193"/>
            <a:ext cx="72000" cy="144000"/>
          </a:xfrm>
          <a:prstGeom prst="flowChartCollate">
            <a:avLst/>
          </a:prstGeom>
          <a:solidFill>
            <a:schemeClr val="tx1">
              <a:lumMod val="75000"/>
            </a:schemeClr>
          </a:solidFill>
          <a:ln w="63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CE190D3-A17C-2C18-7CD5-9CF26101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LAd</a:t>
            </a:r>
            <a:r>
              <a:rPr lang="en-US" altLang="zh-CN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3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R1</a:t>
            </a:r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,</a:t>
            </a:r>
            <a:r>
              <a:rPr lang="en-US" altLang="zh-CN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6		</a:t>
            </a:r>
            <a:r>
              <a:rPr lang="zh-CN" altLang="en-US" dirty="0">
                <a:sym typeface="+mn-lt"/>
              </a:rPr>
              <a:t>指令的执行周期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640FB544-3CEB-CD91-709D-4DAED519A07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76211643"/>
              </p:ext>
            </p:extLst>
          </p:nvPr>
        </p:nvGraphicFramePr>
        <p:xfrm>
          <a:off x="855663" y="1930400"/>
          <a:ext cx="3659187" cy="409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BAFCE00-3F22-2202-F002-3EB4C3B62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9CA2E3F-0883-DCE2-EBCC-92C1EE9F68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16" name="内容占位符 5">
            <a:extLst>
              <a:ext uri="{FF2B5EF4-FFF2-40B4-BE49-F238E27FC236}">
                <a16:creationId xmlns:a16="http://schemas.microsoft.com/office/drawing/2014/main" id="{A6C1506C-2BF2-023C-702F-E60D042ECC7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08879908"/>
              </p:ext>
            </p:extLst>
          </p:nvPr>
        </p:nvGraphicFramePr>
        <p:xfrm>
          <a:off x="4629150" y="3250434"/>
          <a:ext cx="3960000" cy="2160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2439876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84113691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68398291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顺序</a:t>
                      </a: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数据通路</a:t>
                      </a: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控制信号</a:t>
                      </a:r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40560420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IR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 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DBUS</a:t>
                      </a:r>
                    </a:p>
                  </a:txBody>
                  <a:tcPr marL="0" marR="0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C3</a:t>
                      </a:r>
                      <a:endParaRPr lang="zh-CN" altLang="en-US" sz="1600" b="1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33960477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DBUS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 AR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AR</a:t>
                      </a:r>
                      <a:r>
                        <a:rPr lang="en-US" altLang="zh-CN" sz="1600" b="1" baseline="-25000" dirty="0" err="1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sz="1600" b="1" baseline="-250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14566792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DCache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 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DBUS</a:t>
                      </a:r>
                    </a:p>
                  </a:txBody>
                  <a:tcPr marL="0" marR="0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DCache</a:t>
                      </a:r>
                      <a:r>
                        <a:rPr lang="zh-CN" altLang="en-US" sz="1600" b="1" baseline="-25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读</a:t>
                      </a:r>
                      <a:endParaRPr lang="zh-CN" altLang="en-US" sz="1600" b="1" kern="1200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126210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DBUS</a:t>
                      </a:r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 </a:t>
                      </a:r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DR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DR</a:t>
                      </a:r>
                      <a:r>
                        <a:rPr lang="en-US" altLang="zh-CN" sz="1600" b="1" baseline="-25000" dirty="0" err="1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sz="1600" b="1" baseline="-250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6376539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DR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 </a:t>
                      </a:r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R1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R1</a:t>
                      </a:r>
                      <a:r>
                        <a:rPr lang="en-US" altLang="zh-CN" sz="1600" b="1" baseline="-250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sz="1600" b="1" baseline="-250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622355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86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619125"/>
            <a:ext cx="7616825" cy="1079500"/>
          </a:xfr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ym typeface="+mn-lt"/>
              </a:rPr>
              <a:t>第五章   中央处理器</a:t>
            </a:r>
          </a:p>
        </p:txBody>
      </p:sp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D1450C97-1960-A63A-D756-B98FCE9B1ED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32496872"/>
              </p:ext>
            </p:extLst>
          </p:nvPr>
        </p:nvGraphicFramePr>
        <p:xfrm>
          <a:off x="855663" y="1930400"/>
          <a:ext cx="3659187" cy="409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D0DA4D6-BA3C-0754-952C-B4FC8C8320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629150" y="2833390"/>
            <a:ext cx="3656013" cy="2285008"/>
          </a:xfrm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E710471-3318-7BDF-21B7-6270C100A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470CD6C-C0B8-F70E-600A-268998D566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50D59-D585-E74C-D322-0A87145C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LAd</a:t>
            </a:r>
            <a:r>
              <a:rPr lang="en-US" altLang="zh-CN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3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R1</a:t>
            </a:r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,</a:t>
            </a:r>
            <a:r>
              <a:rPr lang="en-US" altLang="zh-CN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6		</a:t>
            </a:r>
            <a:r>
              <a:rPr lang="zh-CN" altLang="en-US" dirty="0">
                <a:sym typeface="+mn-lt"/>
              </a:rPr>
              <a:t>执行周期分析</a:t>
            </a:r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C5533DD-EA19-FF97-44A0-6D711EB5647E}"/>
              </a:ext>
            </a:extLst>
          </p:cNvPr>
          <p:cNvGrpSpPr/>
          <p:nvPr/>
        </p:nvGrpSpPr>
        <p:grpSpPr>
          <a:xfrm>
            <a:off x="855663" y="1557430"/>
            <a:ext cx="7677150" cy="1277132"/>
            <a:chOff x="855663" y="1557430"/>
            <a:chExt cx="7677150" cy="1277132"/>
          </a:xfrm>
        </p:grpSpPr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E3B50FAB-C4C4-6BF8-796F-5F524894C6D7}"/>
                </a:ext>
              </a:extLst>
            </p:cNvPr>
            <p:cNvSpPr/>
            <p:nvPr/>
          </p:nvSpPr>
          <p:spPr>
            <a:xfrm>
              <a:off x="855663" y="1826562"/>
              <a:ext cx="7677150" cy="1008000"/>
            </a:xfrm>
            <a:custGeom>
              <a:avLst/>
              <a:gdLst>
                <a:gd name="connsiteX0" fmla="*/ 0 w 7677150"/>
                <a:gd name="connsiteY0" fmla="*/ 0 h 666333"/>
                <a:gd name="connsiteX1" fmla="*/ 7677150 w 7677150"/>
                <a:gd name="connsiteY1" fmla="*/ 0 h 666333"/>
                <a:gd name="connsiteX2" fmla="*/ 7677150 w 7677150"/>
                <a:gd name="connsiteY2" fmla="*/ 666333 h 666333"/>
                <a:gd name="connsiteX3" fmla="*/ 0 w 7677150"/>
                <a:gd name="connsiteY3" fmla="*/ 666333 h 666333"/>
                <a:gd name="connsiteX4" fmla="*/ 0 w 7677150"/>
                <a:gd name="connsiteY4" fmla="*/ 0 h 666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7150" h="666333">
                  <a:moveTo>
                    <a:pt x="0" y="0"/>
                  </a:moveTo>
                  <a:lnTo>
                    <a:pt x="7677150" y="0"/>
                  </a:lnTo>
                  <a:lnTo>
                    <a:pt x="7677150" y="666333"/>
                  </a:lnTo>
                  <a:lnTo>
                    <a:pt x="0" y="66633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0000" tIns="324000" rIns="360000" bIns="144000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Char char="•"/>
              </a:pPr>
              <a:r>
                <a:rPr lang="zh-CN" altLang="en-US" sz="1800" b="1" kern="12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rPr>
                <a:t>序号</a:t>
              </a:r>
              <a:r>
                <a:rPr lang="en-US" altLang="zh-CN" sz="1800" b="1" kern="12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rPr>
                <a:t>1 </a:t>
              </a:r>
              <a:r>
                <a:rPr lang="zh-CN" altLang="en-US" sz="1800" b="1" kern="12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rPr>
                <a:t>和 </a:t>
              </a:r>
              <a:r>
                <a:rPr lang="en-US" altLang="zh-CN" sz="1800" b="1" kern="12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rPr>
                <a:t>2</a:t>
              </a:r>
              <a:r>
                <a:rPr lang="zh-CN" altLang="en-US" sz="1800" b="1" kern="12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rPr>
                <a:t>，访问一次内存并使用</a:t>
              </a:r>
              <a:r>
                <a:rPr lang="en-US" altLang="zh-CN" sz="1800" b="1" kern="12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rPr>
                <a:t>DBUS</a:t>
              </a:r>
              <a:r>
                <a:rPr lang="zh-CN" altLang="en-US" sz="1800" b="1" kern="12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rPr>
                <a:t>，需要</a:t>
              </a:r>
              <a:r>
                <a:rPr lang="en-US" altLang="zh-CN" sz="1800" b="1" kern="12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rPr>
                <a:t>1</a:t>
              </a:r>
              <a:r>
                <a:rPr lang="zh-CN" altLang="en-US" sz="1800" b="1" kern="12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rPr>
                <a:t>个</a:t>
              </a:r>
              <a:r>
                <a:rPr lang="en-US" altLang="zh-CN" sz="1800" b="1" kern="12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rPr>
                <a:t>CPU</a:t>
              </a:r>
              <a:r>
                <a:rPr lang="zh-CN" altLang="en-US" sz="1800" b="1" kern="12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rPr>
                <a:t>周期</a:t>
              </a:r>
              <a:endParaRPr lang="zh-CN" altLang="en-US" sz="18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228600" lvl="1" indent="-228600" algn="l" defTabSz="889000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Char char="•"/>
              </a:pPr>
              <a:r>
                <a:rPr lang="zh-CN" altLang="en-US" sz="1800" b="1" kern="12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rPr>
                <a:t>序号 </a:t>
              </a:r>
              <a:r>
                <a:rPr lang="en-US" altLang="zh-CN" sz="1800" b="1" kern="12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rPr>
                <a:t>3</a:t>
              </a:r>
              <a:r>
                <a:rPr lang="zh-CN" altLang="en-US" sz="1800" b="1" kern="12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rPr>
                <a:t>、</a:t>
              </a:r>
              <a:r>
                <a:rPr lang="en-US" altLang="zh-CN" sz="1800" b="1" kern="12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rPr>
                <a:t>4 </a:t>
              </a:r>
              <a:r>
                <a:rPr lang="zh-CN" altLang="en-US" sz="1800" b="1" kern="12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rPr>
                <a:t>和 </a:t>
              </a:r>
              <a:r>
                <a:rPr lang="en-US" altLang="zh-CN" sz="1800" b="1" kern="12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rPr>
                <a:t>5</a:t>
              </a:r>
              <a:r>
                <a:rPr lang="zh-CN" altLang="en-US" sz="1800" b="1" kern="12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rPr>
                <a:t>，使用一次</a:t>
              </a:r>
              <a:r>
                <a:rPr lang="en-US" altLang="zh-CN" sz="1800" b="1" kern="12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rPr>
                <a:t>DBUS</a:t>
              </a:r>
              <a:r>
                <a:rPr lang="zh-CN" altLang="en-US" sz="1800" b="1" kern="12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rPr>
                <a:t>，需要</a:t>
              </a:r>
              <a:r>
                <a:rPr lang="en-US" altLang="zh-CN" sz="1800" b="1" kern="12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rPr>
                <a:t>1</a:t>
              </a:r>
              <a:r>
                <a:rPr lang="zh-CN" altLang="en-US" sz="1800" b="1" kern="12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rPr>
                <a:t>个</a:t>
              </a:r>
              <a:r>
                <a:rPr lang="en-US" altLang="zh-CN" sz="1800" b="1" kern="12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rPr>
                <a:t>CPU</a:t>
              </a:r>
              <a:r>
                <a:rPr lang="zh-CN" altLang="en-US" sz="1800" b="1" kern="12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lt"/>
                </a:rPr>
                <a:t>周期</a:t>
              </a:r>
              <a:endParaRPr lang="zh-CN" altLang="en-US" sz="18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3AB74231-450E-9706-0217-6D32DF7F3AB9}"/>
                </a:ext>
              </a:extLst>
            </p:cNvPr>
            <p:cNvSpPr/>
            <p:nvPr/>
          </p:nvSpPr>
          <p:spPr>
            <a:xfrm>
              <a:off x="1239145" y="1557430"/>
              <a:ext cx="5368756" cy="540000"/>
            </a:xfrm>
            <a:custGeom>
              <a:avLst/>
              <a:gdLst>
                <a:gd name="connsiteX0" fmla="*/ 0 w 5368756"/>
                <a:gd name="connsiteY0" fmla="*/ 111058 h 666333"/>
                <a:gd name="connsiteX1" fmla="*/ 111058 w 5368756"/>
                <a:gd name="connsiteY1" fmla="*/ 0 h 666333"/>
                <a:gd name="connsiteX2" fmla="*/ 5257698 w 5368756"/>
                <a:gd name="connsiteY2" fmla="*/ 0 h 666333"/>
                <a:gd name="connsiteX3" fmla="*/ 5368756 w 5368756"/>
                <a:gd name="connsiteY3" fmla="*/ 111058 h 666333"/>
                <a:gd name="connsiteX4" fmla="*/ 5368756 w 5368756"/>
                <a:gd name="connsiteY4" fmla="*/ 555275 h 666333"/>
                <a:gd name="connsiteX5" fmla="*/ 5257698 w 5368756"/>
                <a:gd name="connsiteY5" fmla="*/ 666333 h 666333"/>
                <a:gd name="connsiteX6" fmla="*/ 111058 w 5368756"/>
                <a:gd name="connsiteY6" fmla="*/ 666333 h 666333"/>
                <a:gd name="connsiteX7" fmla="*/ 0 w 5368756"/>
                <a:gd name="connsiteY7" fmla="*/ 555275 h 666333"/>
                <a:gd name="connsiteX8" fmla="*/ 0 w 5368756"/>
                <a:gd name="connsiteY8" fmla="*/ 111058 h 666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68756" h="666333">
                  <a:moveTo>
                    <a:pt x="0" y="111058"/>
                  </a:moveTo>
                  <a:cubicBezTo>
                    <a:pt x="0" y="49722"/>
                    <a:pt x="49722" y="0"/>
                    <a:pt x="111058" y="0"/>
                  </a:cubicBezTo>
                  <a:lnTo>
                    <a:pt x="5257698" y="0"/>
                  </a:lnTo>
                  <a:cubicBezTo>
                    <a:pt x="5319034" y="0"/>
                    <a:pt x="5368756" y="49722"/>
                    <a:pt x="5368756" y="111058"/>
                  </a:cubicBezTo>
                  <a:lnTo>
                    <a:pt x="5368756" y="555275"/>
                  </a:lnTo>
                  <a:cubicBezTo>
                    <a:pt x="5368756" y="616611"/>
                    <a:pt x="5319034" y="666333"/>
                    <a:pt x="5257698" y="666333"/>
                  </a:cubicBezTo>
                  <a:lnTo>
                    <a:pt x="111058" y="666333"/>
                  </a:lnTo>
                  <a:cubicBezTo>
                    <a:pt x="49722" y="666333"/>
                    <a:pt x="0" y="616611"/>
                    <a:pt x="0" y="555275"/>
                  </a:cubicBezTo>
                  <a:lnTo>
                    <a:pt x="0" y="11105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5653" tIns="32528" rIns="235653" bIns="32528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分析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4F1B6E-2DAD-ADC7-AF35-3A7A05EEBF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12C2BF-7989-E9A5-83C2-9E95DE6F4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2E8A6C25-95CF-364D-34C1-974B2A5AD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858141"/>
              </p:ext>
            </p:extLst>
          </p:nvPr>
        </p:nvGraphicFramePr>
        <p:xfrm>
          <a:off x="856060" y="5157144"/>
          <a:ext cx="7560000" cy="972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7560154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3585700019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42217350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64898669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顺序</a:t>
                      </a:r>
                    </a:p>
                  </a:txBody>
                  <a:tcPr marL="86699" marR="86699" marT="36000" marB="3600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数据通路</a:t>
                      </a:r>
                    </a:p>
                  </a:txBody>
                  <a:tcPr marL="86699" marR="86699" marT="36000" marB="3600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控制信号</a:t>
                      </a:r>
                    </a:p>
                  </a:txBody>
                  <a:tcPr marL="86699" marR="86699" marT="36000" marB="3600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时间</a:t>
                      </a:r>
                    </a:p>
                  </a:txBody>
                  <a:tcPr marL="86699" marR="86699" marT="36000" marB="36000" anchor="ctr" anchorCtr="1"/>
                </a:tc>
                <a:extLst>
                  <a:ext uri="{0D108BD9-81ED-4DB2-BD59-A6C34878D82A}">
                    <a16:rowId xmlns:a16="http://schemas.microsoft.com/office/drawing/2014/main" val="107879674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</a:p>
                  </a:txBody>
                  <a:tcPr marL="86699" marR="86699" marT="36000" marB="36000" anchor="ctr" anchorCtr="1"/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6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0" marR="0" marT="36000" marB="3600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baseline="-250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36000" marB="3600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altLang="zh-CN" sz="16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CPU</a:t>
                      </a:r>
                      <a:r>
                        <a:rPr lang="zh-CN" altLang="en-US" sz="16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周期</a:t>
                      </a:r>
                    </a:p>
                  </a:txBody>
                  <a:tcPr marL="86699" marR="86699" marT="36000" marB="36000" anchor="ctr" anchorCtr="1">
                    <a:solidFill>
                      <a:srgbClr val="DAE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1928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36000" marB="3600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0" marR="0" marT="36000" marB="3600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36000" marB="3600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altLang="zh-CN" sz="16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CPU</a:t>
                      </a:r>
                      <a:r>
                        <a:rPr lang="zh-CN" altLang="en-US" sz="16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周期</a:t>
                      </a:r>
                    </a:p>
                  </a:txBody>
                  <a:tcPr marL="86699" marR="86699" marT="36000" marB="36000" anchor="ctr" anchorCtr="1">
                    <a:solidFill>
                      <a:srgbClr val="ED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99588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29795DDE-471C-ED0A-D610-C9848C002CBD}"/>
              </a:ext>
            </a:extLst>
          </p:cNvPr>
          <p:cNvSpPr txBox="1"/>
          <p:nvPr/>
        </p:nvSpPr>
        <p:spPr>
          <a:xfrm>
            <a:off x="1547664" y="5484367"/>
            <a:ext cx="2880000" cy="32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IR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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DBUS 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 AR</a:t>
            </a:r>
            <a:endPara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9F14E25-052A-42EF-64C6-77A379BC0A53}"/>
              </a:ext>
            </a:extLst>
          </p:cNvPr>
          <p:cNvSpPr txBox="1"/>
          <p:nvPr/>
        </p:nvSpPr>
        <p:spPr>
          <a:xfrm>
            <a:off x="1547664" y="5811590"/>
            <a:ext cx="2880000" cy="32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DCache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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DBUS 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 DR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 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R1</a:t>
            </a:r>
            <a:endPara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2DCF43F-BB0B-7C4E-0D65-3C7E31317875}"/>
              </a:ext>
            </a:extLst>
          </p:cNvPr>
          <p:cNvSpPr txBox="1"/>
          <p:nvPr/>
        </p:nvSpPr>
        <p:spPr>
          <a:xfrm>
            <a:off x="4427984" y="5484367"/>
            <a:ext cx="2160000" cy="32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C3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</a:t>
            </a:r>
            <a:r>
              <a:rPr lang="en-US" altLang="zh-CN" sz="1600" b="1" baseline="-25000" dirty="0" err="1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</a:t>
            </a:r>
            <a:endParaRPr lang="zh-CN" altLang="en-US" sz="1600" b="1" baseline="-25000" dirty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BC90531-1E86-2FAB-4860-402662C3655D}"/>
              </a:ext>
            </a:extLst>
          </p:cNvPr>
          <p:cNvSpPr txBox="1"/>
          <p:nvPr/>
        </p:nvSpPr>
        <p:spPr>
          <a:xfrm>
            <a:off x="4427984" y="5811590"/>
            <a:ext cx="2160000" cy="32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DCache</a:t>
            </a:r>
            <a:r>
              <a:rPr lang="zh-CN" altLang="en-US" sz="1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读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b="1" dirty="0" err="1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DR</a:t>
            </a:r>
            <a:r>
              <a:rPr lang="en-US" altLang="zh-CN" sz="1600" b="1" baseline="-25000" dirty="0" err="1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1600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R1</a:t>
            </a:r>
            <a:r>
              <a:rPr lang="en-US" altLang="zh-CN" sz="1600" b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</a:t>
            </a:r>
            <a:endParaRPr lang="zh-CN" altLang="en-US" sz="1600" b="1" kern="1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1" name="内容占位符 5">
            <a:extLst>
              <a:ext uri="{FF2B5EF4-FFF2-40B4-BE49-F238E27FC236}">
                <a16:creationId xmlns:a16="http://schemas.microsoft.com/office/drawing/2014/main" id="{93E5392F-B024-BF25-4F08-9464A002B2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7589744"/>
              </p:ext>
            </p:extLst>
          </p:nvPr>
        </p:nvGraphicFramePr>
        <p:xfrm>
          <a:off x="856060" y="2925184"/>
          <a:ext cx="7560000" cy="1944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2439876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841136919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68398291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75221587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顺序</a:t>
                      </a:r>
                    </a:p>
                  </a:txBody>
                  <a:tcPr marL="86699" marR="86699" marT="36000" marB="3600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数据通路</a:t>
                      </a:r>
                    </a:p>
                  </a:txBody>
                  <a:tcPr marL="86699" marR="86699" marT="36000" marB="3600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控制信号</a:t>
                      </a:r>
                    </a:p>
                  </a:txBody>
                  <a:tcPr marL="86699" marR="86699" marT="36000" marB="3600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时间</a:t>
                      </a:r>
                    </a:p>
                  </a:txBody>
                  <a:tcPr marL="86699" marR="86699" marT="36000" marB="36000" anchor="ctr" anchorCtr="1"/>
                </a:tc>
                <a:extLst>
                  <a:ext uri="{0D108BD9-81ED-4DB2-BD59-A6C34878D82A}">
                    <a16:rowId xmlns:a16="http://schemas.microsoft.com/office/drawing/2014/main" val="405604203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</a:p>
                  </a:txBody>
                  <a:tcPr marL="86699" marR="86699" marT="36000" marB="3600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IR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 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DBUS</a:t>
                      </a:r>
                    </a:p>
                  </a:txBody>
                  <a:tcPr marL="0" marR="0" marT="36000" marB="3600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C3</a:t>
                      </a:r>
                      <a:endParaRPr lang="zh-CN" altLang="en-US" sz="1600" b="1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36000" marB="36000" anchor="ctr" anchorCtr="1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36000" marB="36000" anchor="ctr" anchorCtr="1">
                    <a:solidFill>
                      <a:srgbClr val="ED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0477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36000" marB="3600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DBUS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 AR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3600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AR</a:t>
                      </a:r>
                      <a:r>
                        <a:rPr lang="en-US" altLang="zh-CN" sz="1600" b="1" baseline="-25000" dirty="0" err="1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sz="1600" b="1" baseline="-250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36000" marB="36000" anchor="ctr" anchorCtr="1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600" b="1" baseline="-250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14566792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36000" marB="3600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DCache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 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DBUS</a:t>
                      </a:r>
                    </a:p>
                  </a:txBody>
                  <a:tcPr marL="0" marR="0" marT="36000" marB="3600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DCache</a:t>
                      </a:r>
                      <a:r>
                        <a:rPr lang="zh-CN" altLang="en-US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读</a:t>
                      </a:r>
                      <a:endParaRPr lang="zh-CN" altLang="en-US" sz="16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36000" marB="36000" anchor="ctr" anchorCtr="1"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36000" marB="36000" anchor="ctr" anchorCtr="1"/>
                </a:tc>
                <a:extLst>
                  <a:ext uri="{0D108BD9-81ED-4DB2-BD59-A6C34878D82A}">
                    <a16:rowId xmlns:a16="http://schemas.microsoft.com/office/drawing/2014/main" val="12621043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36000" marB="3600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DBUS</a:t>
                      </a:r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 </a:t>
                      </a:r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DR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3600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DR</a:t>
                      </a:r>
                      <a:r>
                        <a:rPr lang="en-US" altLang="zh-CN" sz="1600" b="1" baseline="-25000" dirty="0" err="1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sz="1600" b="1" baseline="-250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36000" marB="36000" anchor="ctr" anchorCtr="1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600" b="1" baseline="-250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63765393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36000" marB="3600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DR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 </a:t>
                      </a:r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R1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3600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R1</a:t>
                      </a:r>
                      <a:r>
                        <a:rPr lang="en-US" altLang="zh-CN" sz="1600" b="1" baseline="-250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sz="1600" b="1" baseline="-250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36000" marB="36000" anchor="ctr" anchorCtr="1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600" b="1" baseline="-250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622355746"/>
                  </a:ext>
                </a:extLst>
              </a:tr>
            </a:tbl>
          </a:graphicData>
        </a:graphic>
      </p:graphicFrame>
      <p:grpSp>
        <p:nvGrpSpPr>
          <p:cNvPr id="22" name="组合 21">
            <a:extLst>
              <a:ext uri="{FF2B5EF4-FFF2-40B4-BE49-F238E27FC236}">
                <a16:creationId xmlns:a16="http://schemas.microsoft.com/office/drawing/2014/main" id="{90E33804-08B4-391E-35DA-77F60F916DEA}"/>
              </a:ext>
            </a:extLst>
          </p:cNvPr>
          <p:cNvGrpSpPr/>
          <p:nvPr/>
        </p:nvGrpSpPr>
        <p:grpSpPr>
          <a:xfrm>
            <a:off x="4211960" y="4797200"/>
            <a:ext cx="432000" cy="432000"/>
            <a:chOff x="7668392" y="5085208"/>
            <a:chExt cx="432000" cy="43200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ADEFEC66-0B14-0B99-35EB-1B6238E569AD}"/>
                </a:ext>
              </a:extLst>
            </p:cNvPr>
            <p:cNvSpPr/>
            <p:nvPr/>
          </p:nvSpPr>
          <p:spPr>
            <a:xfrm>
              <a:off x="7668392" y="5085208"/>
              <a:ext cx="432000" cy="432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>
                  <a:alpha val="80000"/>
                </a:srgb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箭头: 下 23">
              <a:extLst>
                <a:ext uri="{FF2B5EF4-FFF2-40B4-BE49-F238E27FC236}">
                  <a16:creationId xmlns:a16="http://schemas.microsoft.com/office/drawing/2014/main" id="{2EE018A8-6933-8B9A-F8BE-FDF9744C78C6}"/>
                </a:ext>
              </a:extLst>
            </p:cNvPr>
            <p:cNvSpPr/>
            <p:nvPr/>
          </p:nvSpPr>
          <p:spPr>
            <a:xfrm>
              <a:off x="7776380" y="5157192"/>
              <a:ext cx="216024" cy="288032"/>
            </a:xfrm>
            <a:prstGeom prst="down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A473C4AA-FFA3-6ACC-FDA7-61308462F5E3}"/>
              </a:ext>
            </a:extLst>
          </p:cNvPr>
          <p:cNvSpPr txBox="1"/>
          <p:nvPr/>
        </p:nvSpPr>
        <p:spPr>
          <a:xfrm>
            <a:off x="6638332" y="3258442"/>
            <a:ext cx="1800200" cy="648000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12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b="1" kern="12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1600" b="1" kern="12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1600" b="1" kern="12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周期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8E8D3FF-1019-CC28-30A2-9930E92AFB8D}"/>
              </a:ext>
            </a:extLst>
          </p:cNvPr>
          <p:cNvSpPr txBox="1"/>
          <p:nvPr/>
        </p:nvSpPr>
        <p:spPr>
          <a:xfrm>
            <a:off x="6604649" y="3891685"/>
            <a:ext cx="1800200" cy="972000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12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b="1" kern="12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1600" b="1" kern="12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1600" b="1" kern="12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周期</a:t>
            </a:r>
          </a:p>
        </p:txBody>
      </p:sp>
    </p:spTree>
    <p:extLst>
      <p:ext uri="{BB962C8B-B14F-4D97-AF65-F5344CB8AC3E}">
        <p14:creationId xmlns:p14="http://schemas.microsoft.com/office/powerpoint/2010/main" val="231617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6" grpId="0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DD5B1A7F-B4F9-C9A3-30C5-B9CCEDC1128E}"/>
              </a:ext>
            </a:extLst>
          </p:cNvPr>
          <p:cNvSpPr/>
          <p:nvPr/>
        </p:nvSpPr>
        <p:spPr>
          <a:xfrm>
            <a:off x="5364088" y="1916832"/>
            <a:ext cx="1800200" cy="4032448"/>
          </a:xfrm>
          <a:prstGeom prst="flowChartProcess">
            <a:avLst/>
          </a:prstGeom>
          <a:solidFill>
            <a:schemeClr val="accent6">
              <a:lumMod val="40000"/>
              <a:lumOff val="60000"/>
              <a:alpha val="90000"/>
            </a:schemeClr>
          </a:solidFill>
          <a:ln w="6350">
            <a:solidFill>
              <a:schemeClr val="bg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22889636-FB2D-F75E-E5EF-5DBE1F768F9D}"/>
              </a:ext>
            </a:extLst>
          </p:cNvPr>
          <p:cNvSpPr/>
          <p:nvPr/>
        </p:nvSpPr>
        <p:spPr>
          <a:xfrm>
            <a:off x="3563888" y="1916832"/>
            <a:ext cx="1800200" cy="4032448"/>
          </a:xfrm>
          <a:prstGeom prst="flowChartProcess">
            <a:avLst/>
          </a:prstGeom>
          <a:solidFill>
            <a:schemeClr val="accent6">
              <a:lumMod val="40000"/>
              <a:lumOff val="60000"/>
              <a:alpha val="90000"/>
            </a:schemeClr>
          </a:solidFill>
          <a:ln w="6350">
            <a:solidFill>
              <a:schemeClr val="bg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1D46B59D-4CD6-5AAC-8AAC-6CE4B8819FD5}"/>
              </a:ext>
            </a:extLst>
          </p:cNvPr>
          <p:cNvSpPr/>
          <p:nvPr/>
        </p:nvSpPr>
        <p:spPr>
          <a:xfrm>
            <a:off x="1763688" y="1916832"/>
            <a:ext cx="1800200" cy="4032448"/>
          </a:xfrm>
          <a:prstGeom prst="flowChartProcess">
            <a:avLst/>
          </a:prstGeom>
          <a:solidFill>
            <a:schemeClr val="accent5">
              <a:lumMod val="20000"/>
              <a:lumOff val="80000"/>
              <a:alpha val="90000"/>
            </a:schemeClr>
          </a:solidFill>
          <a:ln w="6350">
            <a:solidFill>
              <a:schemeClr val="bg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8DE1A35-5366-7FA6-C6C9-B2D5C545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LAD</a:t>
            </a:r>
            <a:r>
              <a:rPr lang="en-US" altLang="zh-CN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3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R1</a:t>
            </a:r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,</a:t>
            </a:r>
            <a:r>
              <a:rPr lang="en-US" altLang="zh-CN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6 	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	(RS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型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)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指令周期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48AD71E-5575-B432-7F72-0240501A8F64}"/>
              </a:ext>
            </a:extLst>
          </p:cNvPr>
          <p:cNvSpPr/>
          <p:nvPr/>
        </p:nvSpPr>
        <p:spPr>
          <a:xfrm>
            <a:off x="2015788" y="2348880"/>
            <a:ext cx="1296000" cy="126000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rIns="0" anchor="ctr" anchorCtr="0"/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取指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令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PC+1</a:t>
            </a:r>
            <a:endParaRPr lang="zh-CN" altLang="en-US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C967E1D-27FD-9E77-97A6-EEC1D6D09C69}"/>
              </a:ext>
            </a:extLst>
          </p:cNvPr>
          <p:cNvSpPr/>
          <p:nvPr/>
        </p:nvSpPr>
        <p:spPr>
          <a:xfrm>
            <a:off x="3815988" y="4293096"/>
            <a:ext cx="1296000" cy="126000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1654278"/>
              <a:satOff val="-8885"/>
              <a:lumOff val="3039"/>
              <a:alphaOff val="0"/>
            </a:schemeClr>
          </a:fillRef>
          <a:effectRef idx="0">
            <a:schemeClr val="accent5">
              <a:hueOff val="-1654278"/>
              <a:satOff val="-8885"/>
              <a:lumOff val="3039"/>
              <a:alphaOff val="0"/>
            </a:schemeClr>
          </a:effectRef>
          <a:fontRef idx="minor">
            <a:schemeClr val="lt1"/>
          </a:fontRef>
        </p:style>
        <p:txBody>
          <a:bodyPr lIns="0" rIns="0" anchor="ctr" anchorCtr="1"/>
          <a:lstStyle/>
          <a:p>
            <a:r>
              <a:rPr lang="zh-CN" altLang="en-US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送操作数地址</a:t>
            </a:r>
            <a:endParaRPr lang="zh-CN" altLang="en-US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071A232D-4904-143D-F97E-04E23CB80962}"/>
              </a:ext>
            </a:extLst>
          </p:cNvPr>
          <p:cNvSpPr/>
          <p:nvPr/>
        </p:nvSpPr>
        <p:spPr>
          <a:xfrm>
            <a:off x="1573064" y="2798880"/>
            <a:ext cx="432048" cy="360000"/>
          </a:xfrm>
          <a:prstGeom prst="rightArrow">
            <a:avLst/>
          </a:prstGeom>
          <a:solidFill>
            <a:srgbClr val="F577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232C82D-2FD9-879A-3766-146946B28788}"/>
              </a:ext>
            </a:extLst>
          </p:cNvPr>
          <p:cNvSpPr/>
          <p:nvPr/>
        </p:nvSpPr>
        <p:spPr>
          <a:xfrm>
            <a:off x="2015788" y="4293096"/>
            <a:ext cx="1296000" cy="126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rIns="0" anchor="ctr" anchorCtr="0"/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对</a:t>
            </a:r>
            <a:r>
              <a:rPr lang="zh-CN" altLang="en-US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指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令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译码</a:t>
            </a:r>
            <a:endParaRPr lang="zh-CN" altLang="en-US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F9EB7C41-4A9D-9426-C352-0400254E2294}"/>
              </a:ext>
            </a:extLst>
          </p:cNvPr>
          <p:cNvSpPr/>
          <p:nvPr/>
        </p:nvSpPr>
        <p:spPr>
          <a:xfrm rot="5400000">
            <a:off x="2447764" y="3770988"/>
            <a:ext cx="432048" cy="360000"/>
          </a:xfrm>
          <a:prstGeom prst="rightArrow">
            <a:avLst/>
          </a:prstGeom>
          <a:solidFill>
            <a:srgbClr val="F577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D4BB506-EBDB-F8D3-E5EF-579747014D0E}"/>
              </a:ext>
            </a:extLst>
          </p:cNvPr>
          <p:cNvSpPr txBox="1"/>
          <p:nvPr/>
        </p:nvSpPr>
        <p:spPr>
          <a:xfrm>
            <a:off x="1943078" y="192191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</a:rPr>
              <a:t>1</a:t>
            </a:r>
            <a:r>
              <a:rPr lang="zh-CN" altLang="en-US" sz="1800" dirty="0">
                <a:solidFill>
                  <a:schemeClr val="bg1"/>
                </a:solidFill>
              </a:rPr>
              <a:t>个</a:t>
            </a:r>
            <a:r>
              <a:rPr lang="en-US" altLang="zh-CN" sz="1800" dirty="0">
                <a:solidFill>
                  <a:schemeClr val="bg1"/>
                </a:solidFill>
              </a:rPr>
              <a:t>CPU</a:t>
            </a:r>
            <a:r>
              <a:rPr lang="zh-CN" altLang="en-US" sz="1800" dirty="0">
                <a:solidFill>
                  <a:schemeClr val="bg1"/>
                </a:solidFill>
              </a:rPr>
              <a:t>周期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3D6501C-DAF1-1B1D-F888-CCB1FE5A11B6}"/>
              </a:ext>
            </a:extLst>
          </p:cNvPr>
          <p:cNvSpPr txBox="1"/>
          <p:nvPr/>
        </p:nvSpPr>
        <p:spPr>
          <a:xfrm>
            <a:off x="3743278" y="192191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</a:rPr>
              <a:t>1</a:t>
            </a:r>
            <a:r>
              <a:rPr lang="zh-CN" altLang="en-US" sz="1800" dirty="0">
                <a:solidFill>
                  <a:schemeClr val="bg1"/>
                </a:solidFill>
              </a:rPr>
              <a:t>个</a:t>
            </a:r>
            <a:r>
              <a:rPr lang="en-US" altLang="zh-CN" sz="1800" dirty="0">
                <a:solidFill>
                  <a:schemeClr val="bg1"/>
                </a:solidFill>
              </a:rPr>
              <a:t>CPU</a:t>
            </a:r>
            <a:r>
              <a:rPr lang="zh-CN" altLang="en-US" sz="1800" dirty="0">
                <a:solidFill>
                  <a:schemeClr val="bg1"/>
                </a:solidFill>
              </a:rPr>
              <a:t>周期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8F1CB3A-9403-CF1C-5C25-70283DB61986}"/>
              </a:ext>
            </a:extLst>
          </p:cNvPr>
          <p:cNvSpPr txBox="1"/>
          <p:nvPr/>
        </p:nvSpPr>
        <p:spPr>
          <a:xfrm>
            <a:off x="2109790" y="5562952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</a:rPr>
              <a:t>取值周期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1AB302A-36AC-3F4C-3307-8C56273E2E11}"/>
              </a:ext>
            </a:extLst>
          </p:cNvPr>
          <p:cNvSpPr txBox="1"/>
          <p:nvPr/>
        </p:nvSpPr>
        <p:spPr>
          <a:xfrm>
            <a:off x="4804616" y="55629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</a:rPr>
              <a:t>执行周期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F84AA531-2315-4415-AB25-AC7CD444ED34}"/>
              </a:ext>
            </a:extLst>
          </p:cNvPr>
          <p:cNvSpPr/>
          <p:nvPr/>
        </p:nvSpPr>
        <p:spPr>
          <a:xfrm>
            <a:off x="3395261" y="4743096"/>
            <a:ext cx="432048" cy="360000"/>
          </a:xfrm>
          <a:prstGeom prst="rightArrow">
            <a:avLst/>
          </a:prstGeom>
          <a:solidFill>
            <a:srgbClr val="F577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9E4E5C79-07FD-B52B-B3F5-E8EFB7A11916}"/>
              </a:ext>
            </a:extLst>
          </p:cNvPr>
          <p:cNvSpPr/>
          <p:nvPr/>
        </p:nvSpPr>
        <p:spPr>
          <a:xfrm>
            <a:off x="5148064" y="4743096"/>
            <a:ext cx="432048" cy="360000"/>
          </a:xfrm>
          <a:prstGeom prst="rightArrow">
            <a:avLst/>
          </a:prstGeom>
          <a:solidFill>
            <a:srgbClr val="F577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0FA5524B-8454-67FC-F2E4-FFC53CB490DB}"/>
              </a:ext>
            </a:extLst>
          </p:cNvPr>
          <p:cNvSpPr/>
          <p:nvPr/>
        </p:nvSpPr>
        <p:spPr>
          <a:xfrm>
            <a:off x="5616188" y="2348880"/>
            <a:ext cx="1296000" cy="1260000"/>
          </a:xfrm>
          <a:prstGeom prst="ellipse">
            <a:avLst/>
          </a:prstGeom>
          <a:solidFill>
            <a:srgbClr val="77C7C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rIns="0" anchor="ctr" anchorCtr="0"/>
          <a:lstStyle/>
          <a:p>
            <a:pPr algn="ctr" defTabSz="1066800">
              <a:lnSpc>
                <a:spcPct val="90000"/>
              </a:lnSpc>
              <a:spcAft>
                <a:spcPct val="35000"/>
              </a:spcAft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装入通用寄存器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7C63B2B-8ED4-CA90-649F-82A798589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CEF323-E003-BCDC-0AE2-14DF5CF018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F18F89-F863-3F07-FD4E-2B1E3B81411E}"/>
              </a:ext>
            </a:extLst>
          </p:cNvPr>
          <p:cNvSpPr txBox="1"/>
          <p:nvPr/>
        </p:nvSpPr>
        <p:spPr>
          <a:xfrm>
            <a:off x="5543478" y="191683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</a:rPr>
              <a:t>1</a:t>
            </a:r>
            <a:r>
              <a:rPr lang="zh-CN" altLang="en-US" sz="1800" dirty="0">
                <a:solidFill>
                  <a:schemeClr val="bg1"/>
                </a:solidFill>
              </a:rPr>
              <a:t>个</a:t>
            </a:r>
            <a:r>
              <a:rPr lang="en-US" altLang="zh-CN" sz="1800" dirty="0">
                <a:solidFill>
                  <a:schemeClr val="bg1"/>
                </a:solidFill>
              </a:rPr>
              <a:t>CPU</a:t>
            </a:r>
            <a:r>
              <a:rPr lang="zh-CN" altLang="en-US" sz="1800" dirty="0">
                <a:solidFill>
                  <a:schemeClr val="bg1"/>
                </a:solidFill>
              </a:rPr>
              <a:t>周期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27A82D3-28EF-41BE-F7CE-1F8080DD31B1}"/>
              </a:ext>
            </a:extLst>
          </p:cNvPr>
          <p:cNvSpPr/>
          <p:nvPr/>
        </p:nvSpPr>
        <p:spPr>
          <a:xfrm>
            <a:off x="7452464" y="2348880"/>
            <a:ext cx="1296000" cy="126000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rIns="0" anchor="ctr" anchorCtr="0"/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取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下一条</a:t>
            </a:r>
            <a:r>
              <a:rPr lang="zh-CN" altLang="en-US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指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令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PC+1</a:t>
            </a:r>
            <a:endParaRPr lang="zh-CN" altLang="en-US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FA077D5-09E8-1271-A606-465D4E8600DC}"/>
              </a:ext>
            </a:extLst>
          </p:cNvPr>
          <p:cNvSpPr/>
          <p:nvPr/>
        </p:nvSpPr>
        <p:spPr>
          <a:xfrm>
            <a:off x="5616188" y="4293096"/>
            <a:ext cx="1296000" cy="126000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rIns="0" anchor="ctr" anchorCtr="0"/>
          <a:lstStyle/>
          <a:p>
            <a:pPr algn="ctr" defTabSz="1066800">
              <a:lnSpc>
                <a:spcPct val="90000"/>
              </a:lnSpc>
              <a:spcAft>
                <a:spcPct val="35000"/>
              </a:spcAft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取出</a:t>
            </a:r>
            <a:b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</a:b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操作数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箭头: 上 10">
            <a:extLst>
              <a:ext uri="{FF2B5EF4-FFF2-40B4-BE49-F238E27FC236}">
                <a16:creationId xmlns:a16="http://schemas.microsoft.com/office/drawing/2014/main" id="{1E12D3E4-4EDB-7F42-3539-D04F3B45F02C}"/>
              </a:ext>
            </a:extLst>
          </p:cNvPr>
          <p:cNvSpPr/>
          <p:nvPr/>
        </p:nvSpPr>
        <p:spPr>
          <a:xfrm>
            <a:off x="6084188" y="3734988"/>
            <a:ext cx="360000" cy="432000"/>
          </a:xfrm>
          <a:prstGeom prst="upArrow">
            <a:avLst/>
          </a:prstGeom>
          <a:solidFill>
            <a:srgbClr val="F577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33F4F0B2-D6A3-D76D-6B08-7F42379B1B35}"/>
              </a:ext>
            </a:extLst>
          </p:cNvPr>
          <p:cNvSpPr/>
          <p:nvPr/>
        </p:nvSpPr>
        <p:spPr>
          <a:xfrm>
            <a:off x="7020272" y="2798880"/>
            <a:ext cx="432048" cy="360000"/>
          </a:xfrm>
          <a:prstGeom prst="rightArrow">
            <a:avLst/>
          </a:prstGeom>
          <a:solidFill>
            <a:srgbClr val="F577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12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14" grpId="0" animBg="1"/>
      <p:bldP spid="5" grpId="0" animBg="1"/>
      <p:bldP spid="9" grpId="0" animBg="1"/>
      <p:bldP spid="13" grpId="0" animBg="1"/>
      <p:bldP spid="15" grpId="0" animBg="1"/>
      <p:bldP spid="16" grpId="0" animBg="1"/>
      <p:bldP spid="19" grpId="0"/>
      <p:bldP spid="20" grpId="0"/>
      <p:bldP spid="21" grpId="0"/>
      <p:bldP spid="22" grpId="0"/>
      <p:bldP spid="17" grpId="0" animBg="1"/>
      <p:bldP spid="23" grpId="0" animBg="1"/>
      <p:bldP spid="24" grpId="0" animBg="1"/>
      <p:bldP spid="7" grpId="0"/>
      <p:bldP spid="8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DBEA3-E12F-D49A-86A0-C889475A2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5.2.4 ADD</a:t>
            </a:r>
            <a:r>
              <a:rPr lang="zh-CN" altLang="en-US" dirty="0">
                <a:sym typeface="+mn-lt"/>
              </a:rPr>
              <a:t>指令的指令周期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A42CED-F0AA-84E5-0832-B0D760162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sym typeface="+mn-lt"/>
              </a:rPr>
              <a:t>单字长，</a:t>
            </a:r>
            <a:r>
              <a:rPr lang="en-US" altLang="zh-CN" dirty="0">
                <a:solidFill>
                  <a:srgbClr val="0070C0"/>
                </a:solidFill>
                <a:sym typeface="+mn-lt"/>
              </a:rPr>
              <a:t>Rr</a:t>
            </a:r>
            <a:r>
              <a:rPr lang="zh-CN" altLang="en-US" dirty="0">
                <a:solidFill>
                  <a:srgbClr val="0070C0"/>
                </a:solidFill>
                <a:sym typeface="+mn-lt"/>
              </a:rPr>
              <a:t>型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213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CE190D3-A17C-2C18-7CD5-9CF26101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ADD</a:t>
            </a:r>
            <a:r>
              <a:rPr lang="en-US" altLang="zh-CN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3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R1</a:t>
            </a:r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,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r2	 	</a:t>
            </a:r>
            <a:r>
              <a:rPr lang="zh-CN" altLang="en-US" dirty="0">
                <a:sym typeface="+mn-lt"/>
              </a:rPr>
              <a:t>指令的执行周期</a:t>
            </a:r>
            <a:r>
              <a:rPr lang="en-US" altLang="zh-CN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	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E42C09DC-4B71-2215-9D67-EF4EE57F8E2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29150" y="2503576"/>
            <a:ext cx="3656013" cy="294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BAFCE00-3F22-2202-F002-3EB4C3B62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9CA2E3F-0883-DCE2-EBCC-92C1EE9F68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58C9F0-E8F0-FBC3-2E71-4708C1D29F90}"/>
              </a:ext>
            </a:extLst>
          </p:cNvPr>
          <p:cNvSpPr/>
          <p:nvPr/>
        </p:nvSpPr>
        <p:spPr>
          <a:xfrm>
            <a:off x="5912720" y="2564904"/>
            <a:ext cx="57600" cy="199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47FFC7B-054C-07DC-2C4D-207D25513CAA}"/>
              </a:ext>
            </a:extLst>
          </p:cNvPr>
          <p:cNvSpPr/>
          <p:nvPr/>
        </p:nvSpPr>
        <p:spPr>
          <a:xfrm>
            <a:off x="5321000" y="4514436"/>
            <a:ext cx="648000" cy="5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AD7B0C2-70B0-E362-EA21-6B51BD95E6D5}"/>
              </a:ext>
            </a:extLst>
          </p:cNvPr>
          <p:cNvSpPr/>
          <p:nvPr/>
        </p:nvSpPr>
        <p:spPr>
          <a:xfrm>
            <a:off x="5324134" y="2564904"/>
            <a:ext cx="54000" cy="100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1A355B7-5D21-D2E8-ED49-8D2392B6A6EF}"/>
              </a:ext>
            </a:extLst>
          </p:cNvPr>
          <p:cNvSpPr/>
          <p:nvPr/>
        </p:nvSpPr>
        <p:spPr>
          <a:xfrm>
            <a:off x="5359118" y="2564904"/>
            <a:ext cx="576000" cy="5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4130E7B-ED65-B77F-9DC6-45A69E61F214}"/>
              </a:ext>
            </a:extLst>
          </p:cNvPr>
          <p:cNvSpPr/>
          <p:nvPr/>
        </p:nvSpPr>
        <p:spPr>
          <a:xfrm>
            <a:off x="5324134" y="3753128"/>
            <a:ext cx="54000" cy="79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" name="内容占位符 6">
            <a:extLst>
              <a:ext uri="{FF2B5EF4-FFF2-40B4-BE49-F238E27FC236}">
                <a16:creationId xmlns:a16="http://schemas.microsoft.com/office/drawing/2014/main" id="{2A9B8B78-E546-8F8A-5320-BF95EE8F5A6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44854156"/>
              </p:ext>
            </p:extLst>
          </p:nvPr>
        </p:nvGraphicFramePr>
        <p:xfrm>
          <a:off x="855663" y="1930400"/>
          <a:ext cx="3659187" cy="409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0" name="组合 19">
            <a:extLst>
              <a:ext uri="{FF2B5EF4-FFF2-40B4-BE49-F238E27FC236}">
                <a16:creationId xmlns:a16="http://schemas.microsoft.com/office/drawing/2014/main" id="{E7218DE1-D8E2-6524-81CA-884E1874E084}"/>
              </a:ext>
            </a:extLst>
          </p:cNvPr>
          <p:cNvGrpSpPr/>
          <p:nvPr/>
        </p:nvGrpSpPr>
        <p:grpSpPr>
          <a:xfrm>
            <a:off x="4644008" y="1916832"/>
            <a:ext cx="2190716" cy="432000"/>
            <a:chOff x="4644008" y="1916832"/>
            <a:chExt cx="2190716" cy="43200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FC0D5CF-5EBE-4689-2299-4A9281C16092}"/>
                </a:ext>
              </a:extLst>
            </p:cNvPr>
            <p:cNvSpPr/>
            <p:nvPr/>
          </p:nvSpPr>
          <p:spPr>
            <a:xfrm>
              <a:off x="4926724" y="1952832"/>
              <a:ext cx="1908000" cy="3600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数据通路</a:t>
              </a: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47FB0F7-397B-BB7D-8045-02675D3E1B1C}"/>
                </a:ext>
              </a:extLst>
            </p:cNvPr>
            <p:cNvSpPr/>
            <p:nvPr/>
          </p:nvSpPr>
          <p:spPr>
            <a:xfrm>
              <a:off x="4644008" y="1916832"/>
              <a:ext cx="432000" cy="43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162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CE190D3-A17C-2C18-7CD5-9CF26101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ADD</a:t>
            </a:r>
            <a:r>
              <a:rPr lang="en-US" altLang="zh-CN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3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R1</a:t>
            </a:r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,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r2		</a:t>
            </a:r>
            <a:r>
              <a:rPr lang="zh-CN" altLang="en-US" dirty="0">
                <a:sym typeface="+mn-lt"/>
              </a:rPr>
              <a:t>指令的执行周期</a:t>
            </a:r>
            <a:r>
              <a:rPr lang="en-US" altLang="zh-CN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	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BAFCE00-3F22-2202-F002-3EB4C3B62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9CA2E3F-0883-DCE2-EBCC-92C1EE9F68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19" name="内容占位符 6">
            <a:extLst>
              <a:ext uri="{FF2B5EF4-FFF2-40B4-BE49-F238E27FC236}">
                <a16:creationId xmlns:a16="http://schemas.microsoft.com/office/drawing/2014/main" id="{2A9B8B78-E546-8F8A-5320-BF95EE8F5A6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99658232"/>
              </p:ext>
            </p:extLst>
          </p:nvPr>
        </p:nvGraphicFramePr>
        <p:xfrm>
          <a:off x="855663" y="1930400"/>
          <a:ext cx="3659187" cy="409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内容占位符 5">
            <a:extLst>
              <a:ext uri="{FF2B5EF4-FFF2-40B4-BE49-F238E27FC236}">
                <a16:creationId xmlns:a16="http://schemas.microsoft.com/office/drawing/2014/main" id="{0691E640-8466-4D1D-52CA-BB299D908E3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29822492"/>
              </p:ext>
            </p:extLst>
          </p:nvPr>
        </p:nvGraphicFramePr>
        <p:xfrm>
          <a:off x="4629150" y="3068960"/>
          <a:ext cx="3960000" cy="20143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2439876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84113691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68398291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顺序</a:t>
                      </a: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数据通路</a:t>
                      </a: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控制信号</a:t>
                      </a:r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4056042031"/>
                  </a:ext>
                </a:extLst>
              </a:tr>
              <a:tr h="11788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R1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 ALU</a:t>
                      </a:r>
                    </a:p>
                    <a:p>
                      <a:pPr algn="l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R2  ALU</a:t>
                      </a:r>
                      <a:endParaRPr lang="en-US" altLang="zh-CN" sz="16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0" marR="0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R1</a:t>
                      </a:r>
                      <a:r>
                        <a:rPr lang="en-US" altLang="zh-CN" sz="1600" b="1" baseline="-250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out</a:t>
                      </a:r>
                      <a:r>
                        <a:rPr lang="en-US" altLang="zh-CN" sz="16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, </a:t>
                      </a:r>
                      <a:r>
                        <a:rPr lang="en-US" altLang="zh-CN" sz="16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R2</a:t>
                      </a:r>
                      <a:r>
                        <a:rPr lang="en-US" altLang="zh-CN" sz="1600" b="1" baseline="-250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out</a:t>
                      </a:r>
                      <a:r>
                        <a:rPr lang="en-US" altLang="zh-CN" sz="16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, </a:t>
                      </a:r>
                      <a:r>
                        <a:rPr lang="en-US" altLang="zh-CN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ALU</a:t>
                      </a:r>
                      <a:r>
                        <a:rPr lang="zh-CN" altLang="en-US" sz="1600" b="1" baseline="-25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加</a:t>
                      </a:r>
                      <a:endParaRPr lang="zh-CN" altLang="en-US" sz="1600" dirty="0"/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33960477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ea"/>
                        <a:buNone/>
                      </a:pPr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ALU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 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DBUS</a:t>
                      </a:r>
                    </a:p>
                  </a:txBody>
                  <a:tcPr marL="0" marR="0" marT="43349" marB="43349" anchor="ctr" anchorCtr="1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C1</a:t>
                      </a:r>
                      <a:endParaRPr lang="zh-CN" altLang="en-US" sz="1600" dirty="0"/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14566792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DBUS</a:t>
                      </a:r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 </a:t>
                      </a:r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DR</a:t>
                      </a:r>
                      <a:endParaRPr lang="en-US" altLang="zh-CN" sz="16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0" marR="0" marT="43349" marB="43349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DR</a:t>
                      </a:r>
                      <a:r>
                        <a:rPr lang="en-US" altLang="zh-CN" sz="1600" b="1" baseline="-25000" dirty="0" err="1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sz="1600" b="1" baseline="-250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126210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DR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 </a:t>
                      </a:r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R2</a:t>
                      </a:r>
                      <a:endParaRPr lang="zh-CN" altLang="en-US" sz="1600" dirty="0"/>
                    </a:p>
                  </a:txBody>
                  <a:tcPr marL="0" marR="0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R2</a:t>
                      </a:r>
                      <a:r>
                        <a:rPr lang="en-US" altLang="zh-CN" sz="1600" b="1" baseline="-250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sz="1600" b="1" baseline="-250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637653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33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50D59-D585-E74C-D322-0A87145C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ADD</a:t>
            </a:r>
            <a:r>
              <a:rPr lang="en-US" altLang="zh-CN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3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R1</a:t>
            </a:r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,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r2		</a:t>
            </a:r>
            <a:r>
              <a:rPr lang="zh-CN" altLang="en-US" dirty="0">
                <a:sym typeface="+mn-lt"/>
              </a:rPr>
              <a:t>执行周期分析</a:t>
            </a:r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4BB2B3CA-9572-6415-756C-BA9D9057A3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6152120"/>
              </p:ext>
            </p:extLst>
          </p:nvPr>
        </p:nvGraphicFramePr>
        <p:xfrm>
          <a:off x="855663" y="1916113"/>
          <a:ext cx="7677150" cy="11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4F1B6E-2DAD-ADC7-AF35-3A7A05EEBF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12C2BF-7989-E9A5-83C2-9E95DE6F4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graphicFrame>
        <p:nvGraphicFramePr>
          <p:cNvPr id="7" name="内容占位符 5">
            <a:extLst>
              <a:ext uri="{FF2B5EF4-FFF2-40B4-BE49-F238E27FC236}">
                <a16:creationId xmlns:a16="http://schemas.microsoft.com/office/drawing/2014/main" id="{61C05232-EEFF-DFEA-BD97-36D611DAE9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8719466"/>
              </p:ext>
            </p:extLst>
          </p:nvPr>
        </p:nvGraphicFramePr>
        <p:xfrm>
          <a:off x="849616" y="3212976"/>
          <a:ext cx="5760000" cy="1800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2439876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841136919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68398291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顺序</a:t>
                      </a: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数据通路</a:t>
                      </a: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控制信号</a:t>
                      </a:r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40560420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R1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 ALU, R2  ALU</a:t>
                      </a:r>
                      <a:endParaRPr lang="en-US" altLang="zh-CN" sz="16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0" marR="0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R1</a:t>
                      </a:r>
                      <a:r>
                        <a:rPr lang="en-US" altLang="zh-CN" sz="1600" b="1" baseline="-250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out</a:t>
                      </a:r>
                      <a:r>
                        <a:rPr lang="en-US" altLang="zh-CN" sz="16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, </a:t>
                      </a:r>
                      <a:r>
                        <a:rPr lang="en-US" altLang="zh-CN" sz="16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R2</a:t>
                      </a:r>
                      <a:r>
                        <a:rPr lang="en-US" altLang="zh-CN" sz="1600" b="1" baseline="-250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out</a:t>
                      </a:r>
                      <a:r>
                        <a:rPr lang="en-US" altLang="zh-CN" sz="16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, </a:t>
                      </a:r>
                      <a:r>
                        <a:rPr lang="en-US" altLang="zh-CN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ALU</a:t>
                      </a:r>
                      <a:r>
                        <a:rPr lang="zh-CN" altLang="en-US" sz="1600" b="1" baseline="-25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加</a:t>
                      </a:r>
                      <a:endParaRPr lang="zh-CN" altLang="en-US" sz="1600" dirty="0"/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33960477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ea"/>
                        <a:buNone/>
                      </a:pPr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ALU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 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DBUS</a:t>
                      </a:r>
                    </a:p>
                  </a:txBody>
                  <a:tcPr marL="0" marR="0" marT="43349" marB="43349" anchor="ctr" anchorCtr="1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C1</a:t>
                      </a:r>
                      <a:endParaRPr lang="zh-CN" altLang="en-US" sz="1600" dirty="0"/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14566792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DBUS</a:t>
                      </a:r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 </a:t>
                      </a:r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DR</a:t>
                      </a:r>
                      <a:endParaRPr lang="en-US" altLang="zh-CN" sz="16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0" marR="0" marT="43349" marB="43349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DR</a:t>
                      </a:r>
                      <a:r>
                        <a:rPr lang="en-US" altLang="zh-CN" sz="1600" b="1" baseline="-25000" dirty="0" err="1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sz="1600" b="1" baseline="-250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126210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DR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 </a:t>
                      </a:r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R2</a:t>
                      </a:r>
                      <a:endParaRPr lang="zh-CN" altLang="en-US" sz="1600" dirty="0"/>
                    </a:p>
                  </a:txBody>
                  <a:tcPr marL="0" marR="0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R2</a:t>
                      </a:r>
                      <a:r>
                        <a:rPr lang="en-US" altLang="zh-CN" sz="1600" b="1" baseline="-250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sz="1600" b="1" baseline="-250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637653939"/>
                  </a:ext>
                </a:extLst>
              </a:tr>
            </a:tbl>
          </a:graphicData>
        </a:graphic>
      </p:graphicFrame>
      <p:graphicFrame>
        <p:nvGraphicFramePr>
          <p:cNvPr id="8" name="内容占位符 5">
            <a:extLst>
              <a:ext uri="{FF2B5EF4-FFF2-40B4-BE49-F238E27FC236}">
                <a16:creationId xmlns:a16="http://schemas.microsoft.com/office/drawing/2014/main" id="{1246F17F-CB34-B6F2-C8FC-32BE9C14B8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0079786"/>
              </p:ext>
            </p:extLst>
          </p:nvPr>
        </p:nvGraphicFramePr>
        <p:xfrm>
          <a:off x="6614804" y="3212976"/>
          <a:ext cx="1800000" cy="1800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68398291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时间</a:t>
                      </a:r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40560420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33960477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endParaRPr lang="zh-CN" altLang="en-US" sz="1600" b="1" baseline="-250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14566792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126210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endParaRPr lang="zh-CN" altLang="en-US" sz="1600" b="1" baseline="-250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637653939"/>
                  </a:ext>
                </a:extLst>
              </a:tr>
            </a:tbl>
          </a:graphicData>
        </a:graphic>
      </p:graphicFrame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476683D7-AF1B-55BD-8B2F-5502D91E1F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0858693"/>
              </p:ext>
            </p:extLst>
          </p:nvPr>
        </p:nvGraphicFramePr>
        <p:xfrm>
          <a:off x="6614804" y="3585384"/>
          <a:ext cx="1800000" cy="14220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012405558"/>
                    </a:ext>
                  </a:extLst>
                </a:gridCol>
              </a:tblGrid>
              <a:tr h="142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altLang="zh-CN" sz="16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CPU</a:t>
                      </a:r>
                      <a:r>
                        <a:rPr lang="zh-CN" altLang="en-US" sz="16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周期</a:t>
                      </a:r>
                    </a:p>
                  </a:txBody>
                  <a:tcPr marL="72000" marR="72000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1677866032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DB0D09B-436A-678B-726E-3F318D143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604812"/>
              </p:ext>
            </p:extLst>
          </p:nvPr>
        </p:nvGraphicFramePr>
        <p:xfrm>
          <a:off x="856060" y="5157144"/>
          <a:ext cx="7560000" cy="1080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7560154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3585700019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42217350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64898669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顺序</a:t>
                      </a: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数据通路</a:t>
                      </a: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控制信号</a:t>
                      </a: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时间</a:t>
                      </a:r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107879674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6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0" marR="0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baseline="-250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altLang="zh-CN" sz="16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CPU</a:t>
                      </a:r>
                      <a:r>
                        <a:rPr lang="zh-CN" altLang="en-US" sz="16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周期</a:t>
                      </a:r>
                    </a:p>
                  </a:txBody>
                  <a:tcPr marL="86699" marR="86699" marT="43349" marB="43349" anchor="ctr" anchorCtr="1">
                    <a:solidFill>
                      <a:srgbClr val="DAE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19286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DB4843DE-4C39-1A16-530D-DAC8135AEA2F}"/>
              </a:ext>
            </a:extLst>
          </p:cNvPr>
          <p:cNvSpPr txBox="1"/>
          <p:nvPr/>
        </p:nvSpPr>
        <p:spPr>
          <a:xfrm>
            <a:off x="1547664" y="5469530"/>
            <a:ext cx="2880000" cy="786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R1</a:t>
            </a:r>
            <a:r>
              <a:rPr lang="en-US" altLang="zh-CN" sz="16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, R2</a:t>
            </a:r>
            <a:r>
              <a:rPr lang="en-US" altLang="zh-CN" sz="16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 ALU  </a:t>
            </a:r>
            <a:r>
              <a:rPr lang="en-US" altLang="zh-CN" sz="16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DBUS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</a:t>
            </a:r>
            <a:r>
              <a:rPr lang="en-US" altLang="zh-CN" sz="16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DR </a:t>
            </a:r>
            <a:r>
              <a:rPr lang="zh-CN" altLang="en-US" sz="16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 </a:t>
            </a:r>
            <a: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R2</a:t>
            </a:r>
            <a:endParaRPr lang="en-US" altLang="zh-CN" sz="1600" b="1" dirty="0">
              <a:solidFill>
                <a:srgbClr val="C00000"/>
              </a:solidFill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2A93800-4441-3013-C3FD-5E9813D3BA14}"/>
              </a:ext>
            </a:extLst>
          </p:cNvPr>
          <p:cNvSpPr txBox="1"/>
          <p:nvPr/>
        </p:nvSpPr>
        <p:spPr>
          <a:xfrm>
            <a:off x="4427984" y="5522692"/>
            <a:ext cx="216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00B05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R1</a:t>
            </a:r>
            <a:r>
              <a:rPr lang="en-US" altLang="zh-CN" sz="1600" b="1" baseline="-25000" dirty="0">
                <a:solidFill>
                  <a:srgbClr val="00B05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out</a:t>
            </a:r>
            <a:r>
              <a:rPr lang="en-US" altLang="zh-CN" sz="16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, </a:t>
            </a:r>
            <a:r>
              <a:rPr lang="en-US" altLang="zh-CN" sz="1600" b="1" dirty="0">
                <a:solidFill>
                  <a:srgbClr val="00B05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R2</a:t>
            </a:r>
            <a:r>
              <a:rPr lang="en-US" altLang="zh-CN" sz="1600" b="1" baseline="-25000" dirty="0">
                <a:solidFill>
                  <a:srgbClr val="00B05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out</a:t>
            </a:r>
            <a:r>
              <a:rPr lang="en-US" altLang="zh-CN" sz="16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, </a:t>
            </a: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ALU</a:t>
            </a:r>
            <a:r>
              <a:rPr lang="zh-CN" altLang="en-US" sz="1600" b="1" baseline="-25000" dirty="0">
                <a:solidFill>
                  <a:schemeClr val="accent2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加</a:t>
            </a:r>
            <a:r>
              <a:rPr lang="en-US" altLang="zh-CN" sz="16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,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7F91099-AAB5-4256-BAD7-30BCC5FD9C2F}"/>
              </a:ext>
            </a:extLst>
          </p:cNvPr>
          <p:cNvSpPr txBox="1"/>
          <p:nvPr/>
        </p:nvSpPr>
        <p:spPr>
          <a:xfrm>
            <a:off x="4427984" y="5888240"/>
            <a:ext cx="216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C1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b="1" dirty="0" err="1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DR</a:t>
            </a:r>
            <a:r>
              <a:rPr lang="en-US" altLang="zh-CN" sz="1600" b="1" baseline="-25000" dirty="0" err="1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1600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R2</a:t>
            </a:r>
            <a:r>
              <a:rPr lang="en-US" altLang="zh-CN" sz="1600" b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</a:t>
            </a:r>
            <a:endParaRPr lang="zh-CN" altLang="en-US" sz="1600" b="1" kern="1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04ABBE0-0782-578F-AF5F-9DD01CE12012}"/>
              </a:ext>
            </a:extLst>
          </p:cNvPr>
          <p:cNvGrpSpPr/>
          <p:nvPr/>
        </p:nvGrpSpPr>
        <p:grpSpPr>
          <a:xfrm>
            <a:off x="4211960" y="4869208"/>
            <a:ext cx="432000" cy="432000"/>
            <a:chOff x="7668392" y="5085208"/>
            <a:chExt cx="432000" cy="432000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2D88297-BE64-B482-22B0-7C7291B219CA}"/>
                </a:ext>
              </a:extLst>
            </p:cNvPr>
            <p:cNvSpPr/>
            <p:nvPr/>
          </p:nvSpPr>
          <p:spPr>
            <a:xfrm>
              <a:off x="7668392" y="5085208"/>
              <a:ext cx="432000" cy="432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>
                  <a:alpha val="80000"/>
                </a:srgb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箭头: 下 11">
              <a:extLst>
                <a:ext uri="{FF2B5EF4-FFF2-40B4-BE49-F238E27FC236}">
                  <a16:creationId xmlns:a16="http://schemas.microsoft.com/office/drawing/2014/main" id="{161A05CD-7252-8B2E-A91A-B7007A301A55}"/>
                </a:ext>
              </a:extLst>
            </p:cNvPr>
            <p:cNvSpPr/>
            <p:nvPr/>
          </p:nvSpPr>
          <p:spPr>
            <a:xfrm>
              <a:off x="7776380" y="5157192"/>
              <a:ext cx="216024" cy="288032"/>
            </a:xfrm>
            <a:prstGeom prst="down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9939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22889636-FB2D-F75E-E5EF-5DBE1F768F9D}"/>
              </a:ext>
            </a:extLst>
          </p:cNvPr>
          <p:cNvSpPr/>
          <p:nvPr/>
        </p:nvSpPr>
        <p:spPr>
          <a:xfrm>
            <a:off x="3563888" y="1916832"/>
            <a:ext cx="1800200" cy="4032448"/>
          </a:xfrm>
          <a:prstGeom prst="flowChartProcess">
            <a:avLst/>
          </a:prstGeom>
          <a:solidFill>
            <a:schemeClr val="accent6">
              <a:lumMod val="40000"/>
              <a:lumOff val="60000"/>
              <a:alpha val="90000"/>
            </a:schemeClr>
          </a:solidFill>
          <a:ln w="6350">
            <a:solidFill>
              <a:schemeClr val="bg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1D46B59D-4CD6-5AAC-8AAC-6CE4B8819FD5}"/>
              </a:ext>
            </a:extLst>
          </p:cNvPr>
          <p:cNvSpPr/>
          <p:nvPr/>
        </p:nvSpPr>
        <p:spPr>
          <a:xfrm>
            <a:off x="1763688" y="1916832"/>
            <a:ext cx="1800200" cy="4032448"/>
          </a:xfrm>
          <a:prstGeom prst="flowChartProcess">
            <a:avLst/>
          </a:prstGeom>
          <a:solidFill>
            <a:schemeClr val="accent5">
              <a:lumMod val="20000"/>
              <a:lumOff val="80000"/>
              <a:alpha val="90000"/>
            </a:schemeClr>
          </a:solidFill>
          <a:ln w="6350">
            <a:solidFill>
              <a:schemeClr val="bg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8DE1A35-5366-7FA6-C6C9-B2D5C545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ADD</a:t>
            </a:r>
            <a:r>
              <a:rPr lang="en-US" altLang="zh-CN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3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R1</a:t>
            </a:r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,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r2 </a:t>
            </a:r>
            <a:r>
              <a:rPr lang="en-US" altLang="zh-CN" dirty="0"/>
              <a:t>		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(RR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型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)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指令周期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48AD71E-5575-B432-7F72-0240501A8F64}"/>
              </a:ext>
            </a:extLst>
          </p:cNvPr>
          <p:cNvSpPr/>
          <p:nvPr/>
        </p:nvSpPr>
        <p:spPr>
          <a:xfrm>
            <a:off x="2015788" y="2348880"/>
            <a:ext cx="1296000" cy="126000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rIns="0" anchor="ctr" anchorCtr="0"/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取指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令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PC+1</a:t>
            </a:r>
            <a:endParaRPr lang="zh-CN" altLang="en-US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C967E1D-27FD-9E77-97A6-EEC1D6D09C69}"/>
              </a:ext>
            </a:extLst>
          </p:cNvPr>
          <p:cNvSpPr/>
          <p:nvPr/>
        </p:nvSpPr>
        <p:spPr>
          <a:xfrm>
            <a:off x="3815988" y="3578096"/>
            <a:ext cx="1296000" cy="126000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1654278"/>
              <a:satOff val="-8885"/>
              <a:lumOff val="3039"/>
              <a:alphaOff val="0"/>
            </a:schemeClr>
          </a:fillRef>
          <a:effectRef idx="0">
            <a:schemeClr val="accent5">
              <a:hueOff val="-1654278"/>
              <a:satOff val="-8885"/>
              <a:lumOff val="3039"/>
              <a:alphaOff val="0"/>
            </a:schemeClr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zh-CN" altLang="en-US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执行</a:t>
            </a:r>
            <a:br>
              <a:rPr lang="en-US" altLang="zh-CN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</a:b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指令</a:t>
            </a:r>
            <a:endParaRPr lang="zh-CN" altLang="en-US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071A232D-4904-143D-F97E-04E23CB80962}"/>
              </a:ext>
            </a:extLst>
          </p:cNvPr>
          <p:cNvSpPr/>
          <p:nvPr/>
        </p:nvSpPr>
        <p:spPr>
          <a:xfrm>
            <a:off x="1573064" y="2798880"/>
            <a:ext cx="432048" cy="360000"/>
          </a:xfrm>
          <a:prstGeom prst="rightArrow">
            <a:avLst/>
          </a:prstGeom>
          <a:solidFill>
            <a:srgbClr val="F577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232C82D-2FD9-879A-3766-146946B28788}"/>
              </a:ext>
            </a:extLst>
          </p:cNvPr>
          <p:cNvSpPr/>
          <p:nvPr/>
        </p:nvSpPr>
        <p:spPr>
          <a:xfrm>
            <a:off x="2015788" y="4293096"/>
            <a:ext cx="1296000" cy="126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rIns="0" anchor="ctr" anchorCtr="0"/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对</a:t>
            </a:r>
            <a:r>
              <a:rPr lang="zh-CN" altLang="en-US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指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令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译码</a:t>
            </a:r>
            <a:endParaRPr lang="zh-CN" altLang="en-US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F9EB7C41-4A9D-9426-C352-0400254E2294}"/>
              </a:ext>
            </a:extLst>
          </p:cNvPr>
          <p:cNvSpPr/>
          <p:nvPr/>
        </p:nvSpPr>
        <p:spPr>
          <a:xfrm rot="5400000">
            <a:off x="2447764" y="3753056"/>
            <a:ext cx="432048" cy="360000"/>
          </a:xfrm>
          <a:prstGeom prst="rightArrow">
            <a:avLst/>
          </a:prstGeom>
          <a:solidFill>
            <a:srgbClr val="F577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D4BB506-EBDB-F8D3-E5EF-579747014D0E}"/>
              </a:ext>
            </a:extLst>
          </p:cNvPr>
          <p:cNvSpPr txBox="1"/>
          <p:nvPr/>
        </p:nvSpPr>
        <p:spPr>
          <a:xfrm>
            <a:off x="1943078" y="192191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</a:rPr>
              <a:t>1</a:t>
            </a:r>
            <a:r>
              <a:rPr lang="zh-CN" altLang="en-US" sz="1800" dirty="0">
                <a:solidFill>
                  <a:schemeClr val="bg1"/>
                </a:solidFill>
              </a:rPr>
              <a:t>个</a:t>
            </a:r>
            <a:r>
              <a:rPr lang="en-US" altLang="zh-CN" sz="1800" dirty="0">
                <a:solidFill>
                  <a:schemeClr val="bg1"/>
                </a:solidFill>
              </a:rPr>
              <a:t>CPU</a:t>
            </a:r>
            <a:r>
              <a:rPr lang="zh-CN" altLang="en-US" sz="1800" dirty="0">
                <a:solidFill>
                  <a:schemeClr val="bg1"/>
                </a:solidFill>
              </a:rPr>
              <a:t>周期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3D6501C-DAF1-1B1D-F888-CCB1FE5A11B6}"/>
              </a:ext>
            </a:extLst>
          </p:cNvPr>
          <p:cNvSpPr txBox="1"/>
          <p:nvPr/>
        </p:nvSpPr>
        <p:spPr>
          <a:xfrm>
            <a:off x="3743278" y="192191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</a:rPr>
              <a:t>1</a:t>
            </a:r>
            <a:r>
              <a:rPr lang="zh-CN" altLang="en-US" sz="1800" dirty="0">
                <a:solidFill>
                  <a:schemeClr val="bg1"/>
                </a:solidFill>
              </a:rPr>
              <a:t>个</a:t>
            </a:r>
            <a:r>
              <a:rPr lang="en-US" altLang="zh-CN" sz="1800" dirty="0">
                <a:solidFill>
                  <a:schemeClr val="bg1"/>
                </a:solidFill>
              </a:rPr>
              <a:t>CPU</a:t>
            </a:r>
            <a:r>
              <a:rPr lang="zh-CN" altLang="en-US" sz="1800" dirty="0">
                <a:solidFill>
                  <a:schemeClr val="bg1"/>
                </a:solidFill>
              </a:rPr>
              <a:t>周期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8F1CB3A-9403-CF1C-5C25-70283DB61986}"/>
              </a:ext>
            </a:extLst>
          </p:cNvPr>
          <p:cNvSpPr txBox="1"/>
          <p:nvPr/>
        </p:nvSpPr>
        <p:spPr>
          <a:xfrm>
            <a:off x="2109790" y="55629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</a:rPr>
              <a:t>取值周期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1AB302A-36AC-3F4C-3307-8C56273E2E11}"/>
              </a:ext>
            </a:extLst>
          </p:cNvPr>
          <p:cNvSpPr txBox="1"/>
          <p:nvPr/>
        </p:nvSpPr>
        <p:spPr>
          <a:xfrm>
            <a:off x="3909990" y="55629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</a:rPr>
              <a:t>执行周期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F84AA531-2315-4415-AB25-AC7CD444ED34}"/>
              </a:ext>
            </a:extLst>
          </p:cNvPr>
          <p:cNvSpPr/>
          <p:nvPr/>
        </p:nvSpPr>
        <p:spPr>
          <a:xfrm rot="19800000">
            <a:off x="3395261" y="4376993"/>
            <a:ext cx="432048" cy="360000"/>
          </a:xfrm>
          <a:prstGeom prst="rightArrow">
            <a:avLst/>
          </a:prstGeom>
          <a:solidFill>
            <a:srgbClr val="F577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9E4E5C79-07FD-B52B-B3F5-E8EFB7A11916}"/>
              </a:ext>
            </a:extLst>
          </p:cNvPr>
          <p:cNvSpPr/>
          <p:nvPr/>
        </p:nvSpPr>
        <p:spPr>
          <a:xfrm rot="19800000">
            <a:off x="5209122" y="3512897"/>
            <a:ext cx="432048" cy="360000"/>
          </a:xfrm>
          <a:prstGeom prst="rightArrow">
            <a:avLst/>
          </a:prstGeom>
          <a:solidFill>
            <a:srgbClr val="F577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0FA5524B-8454-67FC-F2E4-FFC53CB490DB}"/>
              </a:ext>
            </a:extLst>
          </p:cNvPr>
          <p:cNvSpPr/>
          <p:nvPr/>
        </p:nvSpPr>
        <p:spPr>
          <a:xfrm>
            <a:off x="5580112" y="2348880"/>
            <a:ext cx="1296000" cy="126000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rIns="0" anchor="ctr" anchorCtr="0"/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取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下一条</a:t>
            </a:r>
            <a:r>
              <a:rPr lang="zh-CN" altLang="en-US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指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令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PC+1</a:t>
            </a:r>
            <a:endParaRPr lang="zh-CN" altLang="en-US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7C63B2B-8ED4-CA90-649F-82A798589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CEF323-E003-BCDC-0AE2-14DF5CF018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51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4" grpId="0" animBg="1"/>
      <p:bldP spid="5" grpId="0" animBg="1"/>
      <p:bldP spid="9" grpId="0" animBg="1"/>
      <p:bldP spid="13" grpId="0" animBg="1"/>
      <p:bldP spid="15" grpId="0" animBg="1"/>
      <p:bldP spid="16" grpId="0" animBg="1"/>
      <p:bldP spid="19" grpId="0"/>
      <p:bldP spid="20" grpId="0"/>
      <p:bldP spid="21" grpId="0"/>
      <p:bldP spid="22" grpId="0"/>
      <p:bldP spid="17" grpId="0" animBg="1"/>
      <p:bldP spid="23" grpId="0" animBg="1"/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D280C-37BA-4DD2-D105-80AE1A9BC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5.2.5 STO</a:t>
            </a:r>
            <a:r>
              <a:rPr lang="zh-CN" altLang="en-US" dirty="0">
                <a:sym typeface="+mn-lt"/>
              </a:rPr>
              <a:t>指令的指令周期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50D481-AC02-F53B-DE4A-169D4441A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单字长、</a:t>
            </a:r>
            <a:r>
              <a:rPr lang="en-US" altLang="zh-CN" dirty="0">
                <a:solidFill>
                  <a:srgbClr val="0070C0"/>
                </a:solidFill>
              </a:rPr>
              <a:t>RS</a:t>
            </a:r>
            <a:r>
              <a:rPr lang="zh-CN" altLang="en-US" dirty="0">
                <a:solidFill>
                  <a:srgbClr val="0070C0"/>
                </a:solidFill>
              </a:rPr>
              <a:t>型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027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CE190D3-A17C-2C18-7CD5-9CF26101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STO</a:t>
            </a:r>
            <a:r>
              <a:rPr lang="en-US" altLang="zh-CN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3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R2</a:t>
            </a:r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,</a:t>
            </a:r>
            <a:r>
              <a:rPr lang="en-US" altLang="zh-CN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(r3)	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	</a:t>
            </a:r>
            <a:r>
              <a:rPr lang="zh-CN" altLang="en-US" dirty="0">
                <a:sym typeface="+mn-lt"/>
              </a:rPr>
              <a:t>指令的执行周期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E42C09DC-4B71-2215-9D67-EF4EE57F8E2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2503576"/>
            <a:ext cx="3656013" cy="294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BAFCE00-3F22-2202-F002-3EB4C3B62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9CA2E3F-0883-DCE2-EBCC-92C1EE9F68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F015F8-542B-3A81-6ECB-28D051179B4E}"/>
              </a:ext>
            </a:extLst>
          </p:cNvPr>
          <p:cNvSpPr/>
          <p:nvPr/>
        </p:nvSpPr>
        <p:spPr>
          <a:xfrm>
            <a:off x="5910036" y="4389268"/>
            <a:ext cx="702000" cy="61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58C9F0-E8F0-FBC3-2E71-4708C1D29F90}"/>
              </a:ext>
            </a:extLst>
          </p:cNvPr>
          <p:cNvSpPr/>
          <p:nvPr/>
        </p:nvSpPr>
        <p:spPr>
          <a:xfrm>
            <a:off x="5912719" y="3269036"/>
            <a:ext cx="57600" cy="11521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47FFC7B-054C-07DC-2C4D-207D25513CAA}"/>
              </a:ext>
            </a:extLst>
          </p:cNvPr>
          <p:cNvSpPr/>
          <p:nvPr/>
        </p:nvSpPr>
        <p:spPr>
          <a:xfrm>
            <a:off x="5940152" y="2564904"/>
            <a:ext cx="648000" cy="50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AD7B0C2-70B0-E362-EA21-6B51BD95E6D5}"/>
              </a:ext>
            </a:extLst>
          </p:cNvPr>
          <p:cNvSpPr/>
          <p:nvPr/>
        </p:nvSpPr>
        <p:spPr>
          <a:xfrm>
            <a:off x="5470052" y="3263776"/>
            <a:ext cx="57600" cy="61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EF218AF-8AE9-AC09-D052-6898C18B9E0D}"/>
              </a:ext>
            </a:extLst>
          </p:cNvPr>
          <p:cNvSpPr/>
          <p:nvPr/>
        </p:nvSpPr>
        <p:spPr>
          <a:xfrm>
            <a:off x="6566960" y="3866364"/>
            <a:ext cx="54000" cy="576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1A355B7-5D21-D2E8-ED49-8D2392B6A6EF}"/>
              </a:ext>
            </a:extLst>
          </p:cNvPr>
          <p:cNvSpPr/>
          <p:nvPr/>
        </p:nvSpPr>
        <p:spPr>
          <a:xfrm>
            <a:off x="5486840" y="3263776"/>
            <a:ext cx="468000" cy="5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4130E7B-ED65-B77F-9DC6-45A69E61F214}"/>
              </a:ext>
            </a:extLst>
          </p:cNvPr>
          <p:cNvSpPr/>
          <p:nvPr/>
        </p:nvSpPr>
        <p:spPr>
          <a:xfrm>
            <a:off x="5470052" y="3263776"/>
            <a:ext cx="57600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内容占位符 6">
            <a:extLst>
              <a:ext uri="{FF2B5EF4-FFF2-40B4-BE49-F238E27FC236}">
                <a16:creationId xmlns:a16="http://schemas.microsoft.com/office/drawing/2014/main" id="{F9FDD7BC-E5D4-E3D8-1547-44BA252880A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69441862"/>
              </p:ext>
            </p:extLst>
          </p:nvPr>
        </p:nvGraphicFramePr>
        <p:xfrm>
          <a:off x="855663" y="1930400"/>
          <a:ext cx="3659187" cy="409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3A913910-A4F0-A697-9815-BE85D19A6434}"/>
              </a:ext>
            </a:extLst>
          </p:cNvPr>
          <p:cNvSpPr/>
          <p:nvPr/>
        </p:nvSpPr>
        <p:spPr>
          <a:xfrm>
            <a:off x="6254764" y="3627880"/>
            <a:ext cx="180000" cy="1080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4B4A5BD-28E1-8863-0F5D-CADD6D977FFE}"/>
              </a:ext>
            </a:extLst>
          </p:cNvPr>
          <p:cNvSpPr/>
          <p:nvPr/>
        </p:nvSpPr>
        <p:spPr>
          <a:xfrm>
            <a:off x="5502788" y="3263776"/>
            <a:ext cx="468000" cy="5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2B5E70C-FFB1-8355-614B-D147E81A4B94}"/>
              </a:ext>
            </a:extLst>
          </p:cNvPr>
          <p:cNvSpPr/>
          <p:nvPr/>
        </p:nvSpPr>
        <p:spPr>
          <a:xfrm>
            <a:off x="5912032" y="2564984"/>
            <a:ext cx="576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E14F444-E273-CAA0-A849-8092EBC11D8C}"/>
              </a:ext>
            </a:extLst>
          </p:cNvPr>
          <p:cNvSpPr/>
          <p:nvPr/>
        </p:nvSpPr>
        <p:spPr>
          <a:xfrm>
            <a:off x="6561644" y="2562488"/>
            <a:ext cx="57600" cy="10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12C576D-DE1A-EA76-9659-B1E2C613BC5C}"/>
              </a:ext>
            </a:extLst>
          </p:cNvPr>
          <p:cNvSpPr/>
          <p:nvPr/>
        </p:nvSpPr>
        <p:spPr>
          <a:xfrm>
            <a:off x="6443044" y="3626176"/>
            <a:ext cx="414000" cy="108000"/>
          </a:xfrm>
          <a:prstGeom prst="rect">
            <a:avLst/>
          </a:prstGeom>
          <a:solidFill>
            <a:srgbClr val="92D050">
              <a:alpha val="50000"/>
            </a:srgb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272063F-EC98-65E7-1D69-A85B1008F1BD}"/>
              </a:ext>
            </a:extLst>
          </p:cNvPr>
          <p:cNvGrpSpPr/>
          <p:nvPr/>
        </p:nvGrpSpPr>
        <p:grpSpPr>
          <a:xfrm>
            <a:off x="4644008" y="1916832"/>
            <a:ext cx="2190716" cy="432000"/>
            <a:chOff x="4644008" y="1916832"/>
            <a:chExt cx="2190716" cy="4320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797ED45-E009-2896-3ECF-71E4CDDCBC88}"/>
                </a:ext>
              </a:extLst>
            </p:cNvPr>
            <p:cNvSpPr/>
            <p:nvPr/>
          </p:nvSpPr>
          <p:spPr>
            <a:xfrm>
              <a:off x="4926724" y="1952832"/>
              <a:ext cx="1908000" cy="3600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数据通路</a:t>
              </a: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4FBFB4A-BECF-D3AC-385F-CB241AE143C0}"/>
                </a:ext>
              </a:extLst>
            </p:cNvPr>
            <p:cNvSpPr/>
            <p:nvPr/>
          </p:nvSpPr>
          <p:spPr>
            <a:xfrm>
              <a:off x="4644008" y="1916832"/>
              <a:ext cx="432000" cy="43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910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7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CE190D3-A17C-2C18-7CD5-9CF26101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STO</a:t>
            </a:r>
            <a:r>
              <a:rPr lang="en-US" altLang="zh-CN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3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R2</a:t>
            </a:r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,</a:t>
            </a:r>
            <a:r>
              <a:rPr lang="en-US" altLang="zh-CN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(r3)	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	</a:t>
            </a:r>
            <a:r>
              <a:rPr lang="zh-CN" altLang="en-US" dirty="0">
                <a:sym typeface="+mn-lt"/>
              </a:rPr>
              <a:t>指令的执行周期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BAFCE00-3F22-2202-F002-3EB4C3B62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9CA2E3F-0883-DCE2-EBCC-92C1EE9F68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aphicFrame>
        <p:nvGraphicFramePr>
          <p:cNvPr id="16" name="内容占位符 6">
            <a:extLst>
              <a:ext uri="{FF2B5EF4-FFF2-40B4-BE49-F238E27FC236}">
                <a16:creationId xmlns:a16="http://schemas.microsoft.com/office/drawing/2014/main" id="{F9FDD7BC-E5D4-E3D8-1547-44BA252880A8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55663" y="1930400"/>
          <a:ext cx="3659187" cy="409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4" name="内容占位符 5">
            <a:extLst>
              <a:ext uri="{FF2B5EF4-FFF2-40B4-BE49-F238E27FC236}">
                <a16:creationId xmlns:a16="http://schemas.microsoft.com/office/drawing/2014/main" id="{070262E7-1984-A4D1-240C-7002D90D45D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60998031"/>
              </p:ext>
            </p:extLst>
          </p:nvPr>
        </p:nvGraphicFramePr>
        <p:xfrm>
          <a:off x="4629150" y="3137498"/>
          <a:ext cx="3960000" cy="17705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2439876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84113691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68398291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顺序</a:t>
                      </a: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数据通路</a:t>
                      </a: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控制信号</a:t>
                      </a:r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4056042031"/>
                  </a:ext>
                </a:extLst>
              </a:tr>
              <a:tr h="11788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R3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 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DBUS</a:t>
                      </a:r>
                      <a:endParaRPr lang="en-US" altLang="zh-CN" sz="16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0" marR="0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R3</a:t>
                      </a:r>
                      <a:r>
                        <a:rPr lang="en-US" altLang="zh-CN" sz="1600" b="1" baseline="-250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out</a:t>
                      </a:r>
                      <a:r>
                        <a:rPr lang="en-US" altLang="zh-CN" sz="16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, 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C2</a:t>
                      </a:r>
                      <a:endParaRPr lang="zh-CN" altLang="en-US" sz="1600" dirty="0"/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33960477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DBUS</a:t>
                      </a:r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 A</a:t>
                      </a:r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</a:t>
                      </a:r>
                      <a:endParaRPr lang="en-US" altLang="zh-CN" sz="16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0" marR="0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err="1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AR</a:t>
                      </a:r>
                      <a:r>
                        <a:rPr lang="en-US" altLang="zh-CN" sz="1600" b="1" baseline="-25000" dirty="0" err="1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in</a:t>
                      </a:r>
                      <a:endParaRPr lang="zh-CN" altLang="en-US" sz="1600" dirty="0"/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14566792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1600" b="1" dirty="0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R2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 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DBUS</a:t>
                      </a:r>
                      <a:endParaRPr lang="zh-CN" altLang="en-US" sz="1600" dirty="0"/>
                    </a:p>
                  </a:txBody>
                  <a:tcPr marL="0" marR="0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R2</a:t>
                      </a:r>
                      <a:r>
                        <a:rPr lang="en-US" altLang="zh-CN" sz="1600" b="1" baseline="-250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out</a:t>
                      </a:r>
                      <a:r>
                        <a:rPr lang="en-US" altLang="zh-CN" sz="16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, 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C2</a:t>
                      </a:r>
                      <a:endParaRPr lang="zh-CN" altLang="en-US" sz="1600" dirty="0"/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126210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DBUS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 </a:t>
                      </a:r>
                      <a:r>
                        <a:rPr lang="en-US" altLang="zh-CN" sz="16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DCache</a:t>
                      </a:r>
                      <a:endParaRPr lang="zh-CN" altLang="en-US" sz="1600" dirty="0"/>
                    </a:p>
                  </a:txBody>
                  <a:tcPr marL="0" marR="0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Dcache</a:t>
                      </a:r>
                      <a:r>
                        <a:rPr lang="zh-CN" altLang="en-US" sz="1600" b="1" baseline="-25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写</a:t>
                      </a:r>
                      <a:endParaRPr lang="zh-CN" altLang="en-US" sz="1600" dirty="0"/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637653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00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35B46-117C-D930-52C7-D85798299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设计</a:t>
            </a:r>
            <a:r>
              <a:rPr lang="zh-CN" altLang="en-US" dirty="0"/>
              <a:t>指令周期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273E04-F5A1-2640-D9E7-BBEFD59063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948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50D59-D585-E74C-D322-0A87145C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STO</a:t>
            </a:r>
            <a:r>
              <a:rPr lang="en-US" altLang="zh-CN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3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R2</a:t>
            </a:r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,</a:t>
            </a:r>
            <a:r>
              <a:rPr lang="en-US" altLang="zh-CN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(r3)		</a:t>
            </a:r>
            <a:r>
              <a:rPr lang="zh-CN" altLang="en-US" dirty="0">
                <a:sym typeface="+mn-lt"/>
              </a:rPr>
              <a:t>执行周期分析</a:t>
            </a:r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4BB2B3CA-9572-6415-756C-BA9D9057A3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6182379"/>
              </p:ext>
            </p:extLst>
          </p:nvPr>
        </p:nvGraphicFramePr>
        <p:xfrm>
          <a:off x="855663" y="1916113"/>
          <a:ext cx="7677150" cy="11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4F1B6E-2DAD-ADC7-AF35-3A7A05EEBF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12C2BF-7989-E9A5-83C2-9E95DE6F4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graphicFrame>
        <p:nvGraphicFramePr>
          <p:cNvPr id="7" name="内容占位符 5">
            <a:extLst>
              <a:ext uri="{FF2B5EF4-FFF2-40B4-BE49-F238E27FC236}">
                <a16:creationId xmlns:a16="http://schemas.microsoft.com/office/drawing/2014/main" id="{61C05232-EEFF-DFEA-BD97-36D611DAE9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6142671"/>
              </p:ext>
            </p:extLst>
          </p:nvPr>
        </p:nvGraphicFramePr>
        <p:xfrm>
          <a:off x="849616" y="3212976"/>
          <a:ext cx="5760000" cy="1800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2439876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841136919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68398291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顺序</a:t>
                      </a: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数据通路</a:t>
                      </a: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控制信号</a:t>
                      </a:r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40560420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R3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 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DBUS</a:t>
                      </a:r>
                      <a:endParaRPr lang="en-US" altLang="zh-CN" sz="16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0" marR="0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R3</a:t>
                      </a:r>
                      <a:r>
                        <a:rPr lang="en-US" altLang="zh-CN" sz="1600" b="1" baseline="-250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out</a:t>
                      </a:r>
                      <a:r>
                        <a:rPr lang="en-US" altLang="zh-CN" sz="16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, 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C2</a:t>
                      </a:r>
                      <a:endParaRPr lang="zh-CN" altLang="en-US" sz="1600" dirty="0"/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33960477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DBUS</a:t>
                      </a:r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 A</a:t>
                      </a:r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</a:t>
                      </a:r>
                      <a:endParaRPr lang="en-US" altLang="zh-CN" sz="16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0" marR="0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err="1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AR</a:t>
                      </a:r>
                      <a:r>
                        <a:rPr lang="en-US" altLang="zh-CN" sz="1600" b="1" baseline="-25000" dirty="0" err="1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in</a:t>
                      </a:r>
                      <a:endParaRPr lang="zh-CN" altLang="en-US" sz="1600" dirty="0"/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14566792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1600" b="1" dirty="0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R2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 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DBUS</a:t>
                      </a:r>
                      <a:endParaRPr lang="zh-CN" altLang="en-US" sz="1600" dirty="0"/>
                    </a:p>
                  </a:txBody>
                  <a:tcPr marL="0" marR="0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R2</a:t>
                      </a:r>
                      <a:r>
                        <a:rPr lang="en-US" altLang="zh-CN" sz="1600" b="1" baseline="-250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out</a:t>
                      </a:r>
                      <a:r>
                        <a:rPr lang="en-US" altLang="zh-CN" sz="16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, 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C2</a:t>
                      </a:r>
                      <a:endParaRPr lang="zh-CN" altLang="en-US" sz="1600" dirty="0"/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126210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DBUS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 </a:t>
                      </a:r>
                      <a:r>
                        <a:rPr lang="en-US" altLang="zh-CN" sz="16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DCache</a:t>
                      </a:r>
                      <a:endParaRPr lang="zh-CN" altLang="en-US" sz="1600" dirty="0"/>
                    </a:p>
                  </a:txBody>
                  <a:tcPr marL="0" marR="0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DCache</a:t>
                      </a:r>
                      <a:r>
                        <a:rPr lang="zh-CN" altLang="en-US" sz="1600" b="1" baseline="-25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写</a:t>
                      </a:r>
                      <a:endParaRPr lang="zh-CN" altLang="en-US" sz="1600" dirty="0"/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637653939"/>
                  </a:ext>
                </a:extLst>
              </a:tr>
            </a:tbl>
          </a:graphicData>
        </a:graphic>
      </p:graphicFrame>
      <p:graphicFrame>
        <p:nvGraphicFramePr>
          <p:cNvPr id="8" name="内容占位符 5">
            <a:extLst>
              <a:ext uri="{FF2B5EF4-FFF2-40B4-BE49-F238E27FC236}">
                <a16:creationId xmlns:a16="http://schemas.microsoft.com/office/drawing/2014/main" id="{1246F17F-CB34-B6F2-C8FC-32BE9C14B8A6}"/>
              </a:ext>
            </a:extLst>
          </p:cNvPr>
          <p:cNvGraphicFramePr>
            <a:graphicFrameLocks/>
          </p:cNvGraphicFramePr>
          <p:nvPr/>
        </p:nvGraphicFramePr>
        <p:xfrm>
          <a:off x="6614804" y="3212976"/>
          <a:ext cx="1800000" cy="1800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68398291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时间</a:t>
                      </a:r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40560420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33960477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endParaRPr lang="zh-CN" altLang="en-US" sz="1600" b="1" baseline="-250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14566792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126210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endParaRPr lang="zh-CN" altLang="en-US" sz="1600" b="1" baseline="-250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637653939"/>
                  </a:ext>
                </a:extLst>
              </a:tr>
            </a:tbl>
          </a:graphicData>
        </a:graphic>
      </p:graphicFrame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476683D7-AF1B-55BD-8B2F-5502D91E1F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7517584"/>
              </p:ext>
            </p:extLst>
          </p:nvPr>
        </p:nvGraphicFramePr>
        <p:xfrm>
          <a:off x="6614804" y="3585384"/>
          <a:ext cx="1800000" cy="707712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012405558"/>
                    </a:ext>
                  </a:extLst>
                </a:gridCol>
              </a:tblGrid>
              <a:tr h="7077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altLang="zh-CN" sz="16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CPU</a:t>
                      </a:r>
                      <a:r>
                        <a:rPr lang="zh-CN" altLang="en-US" sz="16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周期</a:t>
                      </a:r>
                    </a:p>
                  </a:txBody>
                  <a:tcPr marL="72000" marR="72000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1677866032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DB0D09B-436A-678B-726E-3F318D143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856142"/>
              </p:ext>
            </p:extLst>
          </p:nvPr>
        </p:nvGraphicFramePr>
        <p:xfrm>
          <a:off x="856060" y="5157144"/>
          <a:ext cx="7560000" cy="1080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7560154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3585700019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42217350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64898669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顺序</a:t>
                      </a: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数据通路</a:t>
                      </a: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控制信号</a:t>
                      </a: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时间</a:t>
                      </a:r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10787967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6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0" marR="0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baseline="-250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altLang="zh-CN" sz="16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CPU</a:t>
                      </a:r>
                      <a:r>
                        <a:rPr lang="zh-CN" altLang="en-US" sz="16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周期</a:t>
                      </a:r>
                    </a:p>
                  </a:txBody>
                  <a:tcPr marL="86699" marR="86699" marT="43349" marB="43349" anchor="ctr" anchorCtr="1">
                    <a:solidFill>
                      <a:srgbClr val="DAE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1928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6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0" marR="0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baseline="-250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altLang="zh-CN" sz="16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CPU</a:t>
                      </a:r>
                      <a:r>
                        <a:rPr lang="zh-CN" altLang="en-US" sz="16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周期</a:t>
                      </a:r>
                    </a:p>
                  </a:txBody>
                  <a:tcPr marL="86699" marR="86699" marT="43349" marB="43349" anchor="ctr" anchorCtr="1">
                    <a:solidFill>
                      <a:srgbClr val="ED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407087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DB4843DE-4C39-1A16-530D-DAC8135AEA2F}"/>
              </a:ext>
            </a:extLst>
          </p:cNvPr>
          <p:cNvSpPr txBox="1"/>
          <p:nvPr/>
        </p:nvSpPr>
        <p:spPr>
          <a:xfrm>
            <a:off x="1547664" y="5522692"/>
            <a:ext cx="288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R3</a:t>
            </a:r>
            <a:r>
              <a:rPr lang="en-US" altLang="zh-CN" sz="16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 </a:t>
            </a:r>
            <a:r>
              <a:rPr lang="en-US" altLang="zh-CN" sz="16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DBUS </a:t>
            </a:r>
            <a:r>
              <a:rPr lang="en-US" altLang="zh-CN" sz="16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</a:t>
            </a:r>
            <a:r>
              <a:rPr lang="en-US" altLang="zh-CN" sz="16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AR</a:t>
            </a:r>
            <a:endParaRPr lang="en-US" altLang="zh-CN" sz="1600" b="1" dirty="0">
              <a:solidFill>
                <a:srgbClr val="C00000"/>
              </a:solidFill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2A93800-4441-3013-C3FD-5E9813D3BA14}"/>
              </a:ext>
            </a:extLst>
          </p:cNvPr>
          <p:cNvSpPr txBox="1"/>
          <p:nvPr/>
        </p:nvSpPr>
        <p:spPr>
          <a:xfrm>
            <a:off x="4427984" y="5522692"/>
            <a:ext cx="216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00B05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R3</a:t>
            </a:r>
            <a:r>
              <a:rPr lang="en-US" altLang="zh-CN" sz="1600" b="1" baseline="-25000" dirty="0">
                <a:solidFill>
                  <a:srgbClr val="00B05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out</a:t>
            </a:r>
            <a:r>
              <a:rPr lang="en-US" altLang="zh-CN" sz="16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, </a:t>
            </a: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C2</a:t>
            </a:r>
            <a:r>
              <a:rPr lang="en-US" altLang="zh-CN" sz="16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, </a:t>
            </a:r>
            <a:r>
              <a:rPr lang="en-US" altLang="zh-CN" sz="1600" b="1" dirty="0" err="1">
                <a:solidFill>
                  <a:srgbClr val="00B05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AR</a:t>
            </a:r>
            <a:r>
              <a:rPr lang="en-US" altLang="zh-CN" sz="1600" b="1" baseline="-25000" dirty="0" err="1">
                <a:solidFill>
                  <a:srgbClr val="00B05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in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7F91099-AAB5-4256-BAD7-30BCC5FD9C2F}"/>
              </a:ext>
            </a:extLst>
          </p:cNvPr>
          <p:cNvSpPr txBox="1"/>
          <p:nvPr/>
        </p:nvSpPr>
        <p:spPr>
          <a:xfrm>
            <a:off x="4427984" y="5888240"/>
            <a:ext cx="216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00B05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R2</a:t>
            </a:r>
            <a:r>
              <a:rPr lang="en-US" altLang="zh-CN" sz="1600" b="1" baseline="-25000" dirty="0">
                <a:solidFill>
                  <a:srgbClr val="00B05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out</a:t>
            </a:r>
            <a:r>
              <a:rPr lang="en-US" altLang="zh-CN" sz="16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, </a:t>
            </a: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C2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1600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>
                <a:solidFill>
                  <a:schemeClr val="accent2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DCache</a:t>
            </a:r>
            <a:r>
              <a:rPr lang="zh-CN" altLang="en-US" sz="1600" b="1" baseline="-25000" dirty="0">
                <a:solidFill>
                  <a:schemeClr val="accent2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写</a:t>
            </a:r>
            <a:endParaRPr lang="zh-CN" altLang="en-US" sz="16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04ABBE0-0782-578F-AF5F-9DD01CE12012}"/>
              </a:ext>
            </a:extLst>
          </p:cNvPr>
          <p:cNvGrpSpPr/>
          <p:nvPr/>
        </p:nvGrpSpPr>
        <p:grpSpPr>
          <a:xfrm>
            <a:off x="4211960" y="4869208"/>
            <a:ext cx="432000" cy="432000"/>
            <a:chOff x="7668392" y="5085208"/>
            <a:chExt cx="432000" cy="432000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2D88297-BE64-B482-22B0-7C7291B219CA}"/>
                </a:ext>
              </a:extLst>
            </p:cNvPr>
            <p:cNvSpPr/>
            <p:nvPr/>
          </p:nvSpPr>
          <p:spPr>
            <a:xfrm>
              <a:off x="7668392" y="5085208"/>
              <a:ext cx="432000" cy="432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>
                  <a:alpha val="80000"/>
                </a:srgb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箭头: 下 11">
              <a:extLst>
                <a:ext uri="{FF2B5EF4-FFF2-40B4-BE49-F238E27FC236}">
                  <a16:creationId xmlns:a16="http://schemas.microsoft.com/office/drawing/2014/main" id="{161A05CD-7252-8B2E-A91A-B7007A301A55}"/>
                </a:ext>
              </a:extLst>
            </p:cNvPr>
            <p:cNvSpPr/>
            <p:nvPr/>
          </p:nvSpPr>
          <p:spPr>
            <a:xfrm>
              <a:off x="7776380" y="5157192"/>
              <a:ext cx="216024" cy="288032"/>
            </a:xfrm>
            <a:prstGeom prst="down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9" name="内容占位符 9">
            <a:extLst>
              <a:ext uri="{FF2B5EF4-FFF2-40B4-BE49-F238E27FC236}">
                <a16:creationId xmlns:a16="http://schemas.microsoft.com/office/drawing/2014/main" id="{5645087E-10DE-B3ED-34C3-91F82B3C13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0374983"/>
              </p:ext>
            </p:extLst>
          </p:nvPr>
        </p:nvGraphicFramePr>
        <p:xfrm>
          <a:off x="6614804" y="4300148"/>
          <a:ext cx="1800000" cy="707712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012405558"/>
                    </a:ext>
                  </a:extLst>
                </a:gridCol>
              </a:tblGrid>
              <a:tr h="7077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altLang="zh-CN" sz="16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CPU</a:t>
                      </a:r>
                      <a:r>
                        <a:rPr lang="zh-CN" altLang="en-US" sz="16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周期</a:t>
                      </a:r>
                    </a:p>
                  </a:txBody>
                  <a:tcPr marL="72000" marR="72000" marT="43349" marB="43349" anchor="ctr" anchorCtr="1">
                    <a:solidFill>
                      <a:srgbClr val="ED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866032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DE2A71DD-6D27-937C-4399-780E82F5E9A2}"/>
              </a:ext>
            </a:extLst>
          </p:cNvPr>
          <p:cNvSpPr txBox="1"/>
          <p:nvPr/>
        </p:nvSpPr>
        <p:spPr>
          <a:xfrm>
            <a:off x="1547664" y="5893220"/>
            <a:ext cx="288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R2</a:t>
            </a:r>
            <a:r>
              <a:rPr lang="en-US" altLang="zh-CN" sz="16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 </a:t>
            </a:r>
            <a:r>
              <a:rPr lang="en-US" altLang="zh-CN" sz="16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DBUS </a:t>
            </a:r>
            <a:r>
              <a:rPr lang="en-US" altLang="zh-CN" sz="16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</a:t>
            </a:r>
            <a:r>
              <a:rPr lang="en-US" altLang="zh-CN" sz="16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1600" b="1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DCache</a:t>
            </a:r>
            <a:endParaRPr lang="en-US" altLang="zh-CN" sz="1600" b="1" dirty="0">
              <a:solidFill>
                <a:srgbClr val="C00000"/>
              </a:solidFill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2906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DD5B1A7F-B4F9-C9A3-30C5-B9CCEDC1128E}"/>
              </a:ext>
            </a:extLst>
          </p:cNvPr>
          <p:cNvSpPr/>
          <p:nvPr/>
        </p:nvSpPr>
        <p:spPr>
          <a:xfrm>
            <a:off x="5364088" y="1916832"/>
            <a:ext cx="1800200" cy="4032448"/>
          </a:xfrm>
          <a:prstGeom prst="flowChartProcess">
            <a:avLst/>
          </a:prstGeom>
          <a:solidFill>
            <a:schemeClr val="accent6">
              <a:lumMod val="40000"/>
              <a:lumOff val="60000"/>
              <a:alpha val="90000"/>
            </a:schemeClr>
          </a:solidFill>
          <a:ln w="6350">
            <a:solidFill>
              <a:schemeClr val="bg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22889636-FB2D-F75E-E5EF-5DBE1F768F9D}"/>
              </a:ext>
            </a:extLst>
          </p:cNvPr>
          <p:cNvSpPr/>
          <p:nvPr/>
        </p:nvSpPr>
        <p:spPr>
          <a:xfrm>
            <a:off x="3563888" y="1916832"/>
            <a:ext cx="1800200" cy="4032448"/>
          </a:xfrm>
          <a:prstGeom prst="flowChartProcess">
            <a:avLst/>
          </a:prstGeom>
          <a:solidFill>
            <a:schemeClr val="accent6">
              <a:lumMod val="40000"/>
              <a:lumOff val="60000"/>
              <a:alpha val="90000"/>
            </a:schemeClr>
          </a:solidFill>
          <a:ln w="6350">
            <a:solidFill>
              <a:schemeClr val="bg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1D46B59D-4CD6-5AAC-8AAC-6CE4B8819FD5}"/>
              </a:ext>
            </a:extLst>
          </p:cNvPr>
          <p:cNvSpPr/>
          <p:nvPr/>
        </p:nvSpPr>
        <p:spPr>
          <a:xfrm>
            <a:off x="1763688" y="1916832"/>
            <a:ext cx="1800200" cy="4032448"/>
          </a:xfrm>
          <a:prstGeom prst="flowChartProcess">
            <a:avLst/>
          </a:prstGeom>
          <a:solidFill>
            <a:schemeClr val="accent5">
              <a:lumMod val="20000"/>
              <a:lumOff val="80000"/>
              <a:alpha val="90000"/>
            </a:schemeClr>
          </a:solidFill>
          <a:ln w="6350">
            <a:solidFill>
              <a:schemeClr val="bg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8DE1A35-5366-7FA6-C6C9-B2D5C545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STO</a:t>
            </a:r>
            <a:r>
              <a:rPr lang="en-US" altLang="zh-CN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3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R2</a:t>
            </a:r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,</a:t>
            </a:r>
            <a:r>
              <a:rPr lang="en-US" altLang="zh-CN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(r3) 	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(RS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型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)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指令周期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48AD71E-5575-B432-7F72-0240501A8F64}"/>
              </a:ext>
            </a:extLst>
          </p:cNvPr>
          <p:cNvSpPr/>
          <p:nvPr/>
        </p:nvSpPr>
        <p:spPr>
          <a:xfrm>
            <a:off x="2015788" y="2348880"/>
            <a:ext cx="1296000" cy="126000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rIns="0" anchor="ctr" anchorCtr="0"/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取指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令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PC+1</a:t>
            </a:r>
            <a:endParaRPr lang="zh-CN" altLang="en-US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C967E1D-27FD-9E77-97A6-EEC1D6D09C69}"/>
              </a:ext>
            </a:extLst>
          </p:cNvPr>
          <p:cNvSpPr/>
          <p:nvPr/>
        </p:nvSpPr>
        <p:spPr>
          <a:xfrm>
            <a:off x="3815988" y="4293096"/>
            <a:ext cx="1296000" cy="126000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1654278"/>
              <a:satOff val="-8885"/>
              <a:lumOff val="3039"/>
              <a:alphaOff val="0"/>
            </a:schemeClr>
          </a:fillRef>
          <a:effectRef idx="0">
            <a:schemeClr val="accent5">
              <a:hueOff val="-1654278"/>
              <a:satOff val="-8885"/>
              <a:lumOff val="3039"/>
              <a:alphaOff val="0"/>
            </a:schemeClr>
          </a:effectRef>
          <a:fontRef idx="minor">
            <a:schemeClr val="lt1"/>
          </a:fontRef>
        </p:style>
        <p:txBody>
          <a:bodyPr lIns="0" rIns="0" anchor="ctr" anchorCtr="1"/>
          <a:lstStyle/>
          <a:p>
            <a:r>
              <a:rPr lang="zh-CN" altLang="en-US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送操作数地址</a:t>
            </a:r>
            <a:endParaRPr lang="zh-CN" altLang="en-US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071A232D-4904-143D-F97E-04E23CB80962}"/>
              </a:ext>
            </a:extLst>
          </p:cNvPr>
          <p:cNvSpPr/>
          <p:nvPr/>
        </p:nvSpPr>
        <p:spPr>
          <a:xfrm>
            <a:off x="1573064" y="2798880"/>
            <a:ext cx="432048" cy="360000"/>
          </a:xfrm>
          <a:prstGeom prst="rightArrow">
            <a:avLst/>
          </a:prstGeom>
          <a:solidFill>
            <a:srgbClr val="F577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232C82D-2FD9-879A-3766-146946B28788}"/>
              </a:ext>
            </a:extLst>
          </p:cNvPr>
          <p:cNvSpPr/>
          <p:nvPr/>
        </p:nvSpPr>
        <p:spPr>
          <a:xfrm>
            <a:off x="2015788" y="4293096"/>
            <a:ext cx="1296000" cy="126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rIns="0" anchor="ctr" anchorCtr="0"/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对</a:t>
            </a:r>
            <a:r>
              <a:rPr lang="zh-CN" altLang="en-US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指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令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译码</a:t>
            </a:r>
            <a:endParaRPr lang="zh-CN" altLang="en-US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F9EB7C41-4A9D-9426-C352-0400254E2294}"/>
              </a:ext>
            </a:extLst>
          </p:cNvPr>
          <p:cNvSpPr/>
          <p:nvPr/>
        </p:nvSpPr>
        <p:spPr>
          <a:xfrm rot="5400000">
            <a:off x="2447764" y="3770988"/>
            <a:ext cx="432048" cy="360000"/>
          </a:xfrm>
          <a:prstGeom prst="rightArrow">
            <a:avLst/>
          </a:prstGeom>
          <a:solidFill>
            <a:srgbClr val="F577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D4BB506-EBDB-F8D3-E5EF-579747014D0E}"/>
              </a:ext>
            </a:extLst>
          </p:cNvPr>
          <p:cNvSpPr txBox="1"/>
          <p:nvPr/>
        </p:nvSpPr>
        <p:spPr>
          <a:xfrm>
            <a:off x="1943078" y="192191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</a:rPr>
              <a:t>1</a:t>
            </a:r>
            <a:r>
              <a:rPr lang="zh-CN" altLang="en-US" sz="1800" dirty="0">
                <a:solidFill>
                  <a:schemeClr val="bg1"/>
                </a:solidFill>
              </a:rPr>
              <a:t>个</a:t>
            </a:r>
            <a:r>
              <a:rPr lang="en-US" altLang="zh-CN" sz="1800" dirty="0">
                <a:solidFill>
                  <a:schemeClr val="bg1"/>
                </a:solidFill>
              </a:rPr>
              <a:t>CPU</a:t>
            </a:r>
            <a:r>
              <a:rPr lang="zh-CN" altLang="en-US" sz="1800" dirty="0">
                <a:solidFill>
                  <a:schemeClr val="bg1"/>
                </a:solidFill>
              </a:rPr>
              <a:t>周期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3D6501C-DAF1-1B1D-F888-CCB1FE5A11B6}"/>
              </a:ext>
            </a:extLst>
          </p:cNvPr>
          <p:cNvSpPr txBox="1"/>
          <p:nvPr/>
        </p:nvSpPr>
        <p:spPr>
          <a:xfrm>
            <a:off x="3743278" y="192191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</a:rPr>
              <a:t>1</a:t>
            </a:r>
            <a:r>
              <a:rPr lang="zh-CN" altLang="en-US" sz="1800" dirty="0">
                <a:solidFill>
                  <a:schemeClr val="bg1"/>
                </a:solidFill>
              </a:rPr>
              <a:t>个</a:t>
            </a:r>
            <a:r>
              <a:rPr lang="en-US" altLang="zh-CN" sz="1800" dirty="0">
                <a:solidFill>
                  <a:schemeClr val="bg1"/>
                </a:solidFill>
              </a:rPr>
              <a:t>CPU</a:t>
            </a:r>
            <a:r>
              <a:rPr lang="zh-CN" altLang="en-US" sz="1800" dirty="0">
                <a:solidFill>
                  <a:schemeClr val="bg1"/>
                </a:solidFill>
              </a:rPr>
              <a:t>周期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8F1CB3A-9403-CF1C-5C25-70283DB61986}"/>
              </a:ext>
            </a:extLst>
          </p:cNvPr>
          <p:cNvSpPr txBox="1"/>
          <p:nvPr/>
        </p:nvSpPr>
        <p:spPr>
          <a:xfrm>
            <a:off x="2109790" y="5562952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</a:rPr>
              <a:t>取值周期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1AB302A-36AC-3F4C-3307-8C56273E2E11}"/>
              </a:ext>
            </a:extLst>
          </p:cNvPr>
          <p:cNvSpPr txBox="1"/>
          <p:nvPr/>
        </p:nvSpPr>
        <p:spPr>
          <a:xfrm>
            <a:off x="4804616" y="55629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</a:rPr>
              <a:t>执行周期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F84AA531-2315-4415-AB25-AC7CD444ED34}"/>
              </a:ext>
            </a:extLst>
          </p:cNvPr>
          <p:cNvSpPr/>
          <p:nvPr/>
        </p:nvSpPr>
        <p:spPr>
          <a:xfrm>
            <a:off x="3395261" y="4743096"/>
            <a:ext cx="432048" cy="360000"/>
          </a:xfrm>
          <a:prstGeom prst="rightArrow">
            <a:avLst/>
          </a:prstGeom>
          <a:solidFill>
            <a:srgbClr val="F577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9E4E5C79-07FD-B52B-B3F5-E8EFB7A11916}"/>
              </a:ext>
            </a:extLst>
          </p:cNvPr>
          <p:cNvSpPr/>
          <p:nvPr/>
        </p:nvSpPr>
        <p:spPr>
          <a:xfrm>
            <a:off x="5148064" y="4743096"/>
            <a:ext cx="432048" cy="360000"/>
          </a:xfrm>
          <a:prstGeom prst="rightArrow">
            <a:avLst/>
          </a:prstGeom>
          <a:solidFill>
            <a:srgbClr val="F577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0FA5524B-8454-67FC-F2E4-FFC53CB490DB}"/>
              </a:ext>
            </a:extLst>
          </p:cNvPr>
          <p:cNvSpPr/>
          <p:nvPr/>
        </p:nvSpPr>
        <p:spPr>
          <a:xfrm>
            <a:off x="5616188" y="2348880"/>
            <a:ext cx="1296000" cy="1260000"/>
          </a:xfrm>
          <a:prstGeom prst="ellipse">
            <a:avLst/>
          </a:prstGeom>
          <a:solidFill>
            <a:srgbClr val="77C7C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rIns="0" anchor="ctr" anchorCtr="0"/>
          <a:lstStyle/>
          <a:p>
            <a:pPr algn="ctr" defTabSz="1066800">
              <a:lnSpc>
                <a:spcPct val="90000"/>
              </a:lnSpc>
              <a:spcAft>
                <a:spcPct val="35000"/>
              </a:spcAft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写数据存储器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7C63B2B-8ED4-CA90-649F-82A798589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CEF323-E003-BCDC-0AE2-14DF5CF018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F18F89-F863-3F07-FD4E-2B1E3B81411E}"/>
              </a:ext>
            </a:extLst>
          </p:cNvPr>
          <p:cNvSpPr txBox="1"/>
          <p:nvPr/>
        </p:nvSpPr>
        <p:spPr>
          <a:xfrm>
            <a:off x="5543478" y="191683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</a:rPr>
              <a:t>1</a:t>
            </a:r>
            <a:r>
              <a:rPr lang="zh-CN" altLang="en-US" sz="1800" dirty="0">
                <a:solidFill>
                  <a:schemeClr val="bg1"/>
                </a:solidFill>
              </a:rPr>
              <a:t>个</a:t>
            </a:r>
            <a:r>
              <a:rPr lang="en-US" altLang="zh-CN" sz="1800" dirty="0">
                <a:solidFill>
                  <a:schemeClr val="bg1"/>
                </a:solidFill>
              </a:rPr>
              <a:t>CPU</a:t>
            </a:r>
            <a:r>
              <a:rPr lang="zh-CN" altLang="en-US" sz="1800" dirty="0">
                <a:solidFill>
                  <a:schemeClr val="bg1"/>
                </a:solidFill>
              </a:rPr>
              <a:t>周期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27A82D3-28EF-41BE-F7CE-1F8080DD31B1}"/>
              </a:ext>
            </a:extLst>
          </p:cNvPr>
          <p:cNvSpPr/>
          <p:nvPr/>
        </p:nvSpPr>
        <p:spPr>
          <a:xfrm>
            <a:off x="7452464" y="2348880"/>
            <a:ext cx="1296000" cy="126000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rIns="0" anchor="ctr" anchorCtr="0"/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取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下一条</a:t>
            </a:r>
            <a:r>
              <a:rPr lang="zh-CN" altLang="en-US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指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令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PC+1</a:t>
            </a:r>
            <a:endParaRPr lang="zh-CN" altLang="en-US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FA077D5-09E8-1271-A606-465D4E8600DC}"/>
              </a:ext>
            </a:extLst>
          </p:cNvPr>
          <p:cNvSpPr/>
          <p:nvPr/>
        </p:nvSpPr>
        <p:spPr>
          <a:xfrm>
            <a:off x="5616188" y="4293096"/>
            <a:ext cx="1296000" cy="126000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rIns="0" anchor="ctr" anchorCtr="0"/>
          <a:lstStyle/>
          <a:p>
            <a:pPr algn="ctr" defTabSz="1066800">
              <a:lnSpc>
                <a:spcPct val="90000"/>
              </a:lnSpc>
              <a:spcAft>
                <a:spcPct val="35000"/>
              </a:spcAft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送</a:t>
            </a:r>
            <a:b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</a:b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操作数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箭头: 上 10">
            <a:extLst>
              <a:ext uri="{FF2B5EF4-FFF2-40B4-BE49-F238E27FC236}">
                <a16:creationId xmlns:a16="http://schemas.microsoft.com/office/drawing/2014/main" id="{1E12D3E4-4EDB-7F42-3539-D04F3B45F02C}"/>
              </a:ext>
            </a:extLst>
          </p:cNvPr>
          <p:cNvSpPr/>
          <p:nvPr/>
        </p:nvSpPr>
        <p:spPr>
          <a:xfrm>
            <a:off x="6084188" y="3734988"/>
            <a:ext cx="360000" cy="432000"/>
          </a:xfrm>
          <a:prstGeom prst="upArrow">
            <a:avLst/>
          </a:prstGeom>
          <a:solidFill>
            <a:srgbClr val="F577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33F4F0B2-D6A3-D76D-6B08-7F42379B1B35}"/>
              </a:ext>
            </a:extLst>
          </p:cNvPr>
          <p:cNvSpPr/>
          <p:nvPr/>
        </p:nvSpPr>
        <p:spPr>
          <a:xfrm>
            <a:off x="7020272" y="2798880"/>
            <a:ext cx="432048" cy="360000"/>
          </a:xfrm>
          <a:prstGeom prst="rightArrow">
            <a:avLst/>
          </a:prstGeom>
          <a:solidFill>
            <a:srgbClr val="F577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04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14" grpId="0" animBg="1"/>
      <p:bldP spid="5" grpId="0" animBg="1"/>
      <p:bldP spid="9" grpId="0" animBg="1"/>
      <p:bldP spid="13" grpId="0" animBg="1"/>
      <p:bldP spid="15" grpId="0" animBg="1"/>
      <p:bldP spid="16" grpId="0" animBg="1"/>
      <p:bldP spid="19" grpId="0"/>
      <p:bldP spid="20" grpId="0"/>
      <p:bldP spid="21" grpId="0"/>
      <p:bldP spid="22" grpId="0"/>
      <p:bldP spid="17" grpId="0" animBg="1"/>
      <p:bldP spid="23" grpId="0" animBg="1"/>
      <p:bldP spid="24" grpId="0" animBg="1"/>
      <p:bldP spid="7" grpId="0"/>
      <p:bldP spid="8" grpId="0" animBg="1"/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D70CA-FFBA-39D3-63A7-23215BFAE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5.2.6 JMP</a:t>
            </a:r>
            <a:r>
              <a:rPr lang="zh-CN" altLang="en-US" dirty="0">
                <a:sym typeface="+mn-lt"/>
              </a:rPr>
              <a:t>指令的指令周期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637E85-FA19-087C-9CFE-22CE08DD62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单字长、单地址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94903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CE190D3-A17C-2C18-7CD5-9CF26101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JMP</a:t>
            </a:r>
            <a:r>
              <a:rPr lang="en-US" altLang="zh-CN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101	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	</a:t>
            </a:r>
            <a:r>
              <a:rPr lang="zh-CN" altLang="en-US" dirty="0">
                <a:sym typeface="+mn-lt"/>
              </a:rPr>
              <a:t>指令的执行周期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E42C09DC-4B71-2215-9D67-EF4EE57F8E2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2503576"/>
            <a:ext cx="3656013" cy="294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BAFCE00-3F22-2202-F002-3EB4C3B62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9CA2E3F-0883-DCE2-EBCC-92C1EE9F68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graphicFrame>
        <p:nvGraphicFramePr>
          <p:cNvPr id="16" name="内容占位符 6">
            <a:extLst>
              <a:ext uri="{FF2B5EF4-FFF2-40B4-BE49-F238E27FC236}">
                <a16:creationId xmlns:a16="http://schemas.microsoft.com/office/drawing/2014/main" id="{F9FDD7BC-E5D4-E3D8-1547-44BA252880A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84764117"/>
              </p:ext>
            </p:extLst>
          </p:nvPr>
        </p:nvGraphicFramePr>
        <p:xfrm>
          <a:off x="855663" y="1930400"/>
          <a:ext cx="3659187" cy="409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1" name="组合 20">
            <a:extLst>
              <a:ext uri="{FF2B5EF4-FFF2-40B4-BE49-F238E27FC236}">
                <a16:creationId xmlns:a16="http://schemas.microsoft.com/office/drawing/2014/main" id="{4272063F-EC98-65E7-1D69-A85B1008F1BD}"/>
              </a:ext>
            </a:extLst>
          </p:cNvPr>
          <p:cNvGrpSpPr/>
          <p:nvPr/>
        </p:nvGrpSpPr>
        <p:grpSpPr>
          <a:xfrm>
            <a:off x="4644008" y="1916832"/>
            <a:ext cx="2190716" cy="432000"/>
            <a:chOff x="4644008" y="1916832"/>
            <a:chExt cx="2190716" cy="4320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797ED45-E009-2896-3ECF-71E4CDDCBC88}"/>
                </a:ext>
              </a:extLst>
            </p:cNvPr>
            <p:cNvSpPr/>
            <p:nvPr/>
          </p:nvSpPr>
          <p:spPr>
            <a:xfrm>
              <a:off x="4926724" y="1952832"/>
              <a:ext cx="1908000" cy="3600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数据通路</a:t>
              </a: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4FBFB4A-BECF-D3AC-385F-CB241AE143C0}"/>
                </a:ext>
              </a:extLst>
            </p:cNvPr>
            <p:cNvSpPr/>
            <p:nvPr/>
          </p:nvSpPr>
          <p:spPr>
            <a:xfrm>
              <a:off x="4644008" y="1916832"/>
              <a:ext cx="432000" cy="43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1AB5ECFE-9163-0748-0809-7963E97E8226}"/>
              </a:ext>
            </a:extLst>
          </p:cNvPr>
          <p:cNvSpPr/>
          <p:nvPr/>
        </p:nvSpPr>
        <p:spPr>
          <a:xfrm>
            <a:off x="7684292" y="4386368"/>
            <a:ext cx="54000" cy="75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EDEE3D0-34F3-3B0B-5188-3507FF52A227}"/>
              </a:ext>
            </a:extLst>
          </p:cNvPr>
          <p:cNvSpPr/>
          <p:nvPr/>
        </p:nvSpPr>
        <p:spPr>
          <a:xfrm>
            <a:off x="7452320" y="4205164"/>
            <a:ext cx="54000" cy="21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59E4686-6314-D440-10CE-EC68FE6687DD}"/>
              </a:ext>
            </a:extLst>
          </p:cNvPr>
          <p:cNvSpPr/>
          <p:nvPr/>
        </p:nvSpPr>
        <p:spPr>
          <a:xfrm>
            <a:off x="7452320" y="4388428"/>
            <a:ext cx="252000" cy="54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48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CE190D3-A17C-2C18-7CD5-9CF26101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JMP</a:t>
            </a:r>
            <a:r>
              <a:rPr lang="en-US" altLang="zh-CN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101	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	</a:t>
            </a:r>
            <a:r>
              <a:rPr lang="zh-CN" altLang="en-US" dirty="0">
                <a:sym typeface="+mn-lt"/>
              </a:rPr>
              <a:t>指令的执行周期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BAFCE00-3F22-2202-F002-3EB4C3B62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9CA2E3F-0883-DCE2-EBCC-92C1EE9F68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graphicFrame>
        <p:nvGraphicFramePr>
          <p:cNvPr id="16" name="内容占位符 6">
            <a:extLst>
              <a:ext uri="{FF2B5EF4-FFF2-40B4-BE49-F238E27FC236}">
                <a16:creationId xmlns:a16="http://schemas.microsoft.com/office/drawing/2014/main" id="{F9FDD7BC-E5D4-E3D8-1547-44BA252880A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21768093"/>
              </p:ext>
            </p:extLst>
          </p:nvPr>
        </p:nvGraphicFramePr>
        <p:xfrm>
          <a:off x="855663" y="1930400"/>
          <a:ext cx="3659187" cy="409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CA297CB7-0326-6BA1-DC40-6B8E7F2E0E4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60160826"/>
              </p:ext>
            </p:extLst>
          </p:nvPr>
        </p:nvGraphicFramePr>
        <p:xfrm>
          <a:off x="4629150" y="3434316"/>
          <a:ext cx="3960000" cy="10505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2439876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84113691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68398291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顺序</a:t>
                      </a: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数据通路</a:t>
                      </a: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控制信号</a:t>
                      </a:r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4056042031"/>
                  </a:ext>
                </a:extLst>
              </a:tr>
              <a:tr h="11788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IR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 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DBUS</a:t>
                      </a:r>
                      <a:endParaRPr lang="en-US" altLang="zh-CN" sz="16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0" marR="0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C3</a:t>
                      </a:r>
                      <a:endParaRPr lang="zh-CN" altLang="en-US" sz="1600" dirty="0"/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33960477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DBUS</a:t>
                      </a:r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 PC</a:t>
                      </a:r>
                      <a:endParaRPr lang="en-US" altLang="zh-CN" sz="16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0" marR="0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err="1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PC</a:t>
                      </a:r>
                      <a:r>
                        <a:rPr lang="en-US" altLang="zh-CN" sz="1600" b="1" baseline="-25000" dirty="0" err="1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in</a:t>
                      </a:r>
                      <a:endParaRPr lang="zh-CN" altLang="en-US" sz="1600" dirty="0"/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1456679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81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50D59-D585-E74C-D322-0A87145C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JMP</a:t>
            </a:r>
            <a:r>
              <a:rPr lang="en-US" altLang="zh-CN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101 		</a:t>
            </a:r>
            <a:r>
              <a:rPr lang="zh-CN" altLang="en-US" dirty="0">
                <a:sym typeface="+mn-lt"/>
              </a:rPr>
              <a:t>执行周期分析</a:t>
            </a:r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4BB2B3CA-9572-6415-756C-BA9D9057A3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903526"/>
              </p:ext>
            </p:extLst>
          </p:nvPr>
        </p:nvGraphicFramePr>
        <p:xfrm>
          <a:off x="855663" y="1916113"/>
          <a:ext cx="7677150" cy="11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4F1B6E-2DAD-ADC7-AF35-3A7A05EEBF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12C2BF-7989-E9A5-83C2-9E95DE6F4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graphicFrame>
        <p:nvGraphicFramePr>
          <p:cNvPr id="7" name="内容占位符 5">
            <a:extLst>
              <a:ext uri="{FF2B5EF4-FFF2-40B4-BE49-F238E27FC236}">
                <a16:creationId xmlns:a16="http://schemas.microsoft.com/office/drawing/2014/main" id="{61C05232-EEFF-DFEA-BD97-36D611DAE9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1823109"/>
              </p:ext>
            </p:extLst>
          </p:nvPr>
        </p:nvGraphicFramePr>
        <p:xfrm>
          <a:off x="849616" y="3212976"/>
          <a:ext cx="5760000" cy="1080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2439876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841136919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68398291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顺序</a:t>
                      </a: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数据通路</a:t>
                      </a: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控制信号</a:t>
                      </a:r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40560420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IR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 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DBUS</a:t>
                      </a:r>
                      <a:endParaRPr lang="en-US" altLang="zh-CN" sz="16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0" marR="0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C3</a:t>
                      </a:r>
                      <a:endParaRPr lang="zh-CN" altLang="en-US" sz="1600" dirty="0"/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33960477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DBUS</a:t>
                      </a:r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 PC</a:t>
                      </a:r>
                      <a:endParaRPr lang="en-US" altLang="zh-CN" sz="16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0" marR="0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err="1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PC</a:t>
                      </a:r>
                      <a:r>
                        <a:rPr lang="en-US" altLang="zh-CN" sz="1600" b="1" baseline="-25000" dirty="0" err="1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in</a:t>
                      </a:r>
                      <a:endParaRPr lang="zh-CN" altLang="en-US" sz="1600" dirty="0"/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1456679210"/>
                  </a:ext>
                </a:extLst>
              </a:tr>
            </a:tbl>
          </a:graphicData>
        </a:graphic>
      </p:graphicFrame>
      <p:graphicFrame>
        <p:nvGraphicFramePr>
          <p:cNvPr id="8" name="内容占位符 5">
            <a:extLst>
              <a:ext uri="{FF2B5EF4-FFF2-40B4-BE49-F238E27FC236}">
                <a16:creationId xmlns:a16="http://schemas.microsoft.com/office/drawing/2014/main" id="{1246F17F-CB34-B6F2-C8FC-32BE9C14B8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8566839"/>
              </p:ext>
            </p:extLst>
          </p:nvPr>
        </p:nvGraphicFramePr>
        <p:xfrm>
          <a:off x="6614804" y="3212976"/>
          <a:ext cx="1800000" cy="1080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68398291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时间</a:t>
                      </a:r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40560420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33960477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endParaRPr lang="zh-CN" altLang="en-US" sz="1600" b="1" baseline="-250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1456679210"/>
                  </a:ext>
                </a:extLst>
              </a:tr>
            </a:tbl>
          </a:graphicData>
        </a:graphic>
      </p:graphicFrame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476683D7-AF1B-55BD-8B2F-5502D91E1F69}"/>
              </a:ext>
            </a:extLst>
          </p:cNvPr>
          <p:cNvGraphicFramePr>
            <a:graphicFrameLocks/>
          </p:cNvGraphicFramePr>
          <p:nvPr/>
        </p:nvGraphicFramePr>
        <p:xfrm>
          <a:off x="6614804" y="3585384"/>
          <a:ext cx="1800000" cy="707712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012405558"/>
                    </a:ext>
                  </a:extLst>
                </a:gridCol>
              </a:tblGrid>
              <a:tr h="7077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altLang="zh-CN" sz="16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CPU</a:t>
                      </a:r>
                      <a:r>
                        <a:rPr lang="zh-CN" altLang="en-US" sz="16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周期</a:t>
                      </a:r>
                    </a:p>
                  </a:txBody>
                  <a:tcPr marL="72000" marR="72000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1677866032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DB0D09B-436A-678B-726E-3F318D143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269032"/>
              </p:ext>
            </p:extLst>
          </p:nvPr>
        </p:nvGraphicFramePr>
        <p:xfrm>
          <a:off x="856060" y="5013296"/>
          <a:ext cx="7560000" cy="720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7560154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3585700019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42217350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64898669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顺序</a:t>
                      </a: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数据通路</a:t>
                      </a: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控制信号</a:t>
                      </a: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时间</a:t>
                      </a:r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10787967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6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0" marR="0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baseline="-250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altLang="zh-CN" sz="16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CPU</a:t>
                      </a:r>
                      <a:r>
                        <a:rPr lang="zh-CN" altLang="en-US" sz="16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周期</a:t>
                      </a:r>
                    </a:p>
                  </a:txBody>
                  <a:tcPr marL="86699" marR="86699" marT="43349" marB="43349" anchor="ctr" anchorCtr="1">
                    <a:solidFill>
                      <a:srgbClr val="DAE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19286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DB4843DE-4C39-1A16-530D-DAC8135AEA2F}"/>
              </a:ext>
            </a:extLst>
          </p:cNvPr>
          <p:cNvSpPr txBox="1"/>
          <p:nvPr/>
        </p:nvSpPr>
        <p:spPr>
          <a:xfrm>
            <a:off x="1547664" y="5378844"/>
            <a:ext cx="288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IR</a:t>
            </a:r>
            <a:r>
              <a:rPr lang="en-US" altLang="zh-CN" sz="16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 </a:t>
            </a:r>
            <a:r>
              <a:rPr lang="en-US" altLang="zh-CN" sz="16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DBUS </a:t>
            </a:r>
            <a:r>
              <a:rPr lang="en-US" altLang="zh-CN" sz="16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</a:t>
            </a:r>
            <a:r>
              <a:rPr lang="en-US" altLang="zh-CN" sz="16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PC</a:t>
            </a:r>
            <a:endParaRPr lang="en-US" altLang="zh-CN" sz="1600" b="1" dirty="0">
              <a:solidFill>
                <a:srgbClr val="C00000"/>
              </a:solidFill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2A93800-4441-3013-C3FD-5E9813D3BA14}"/>
              </a:ext>
            </a:extLst>
          </p:cNvPr>
          <p:cNvSpPr txBox="1"/>
          <p:nvPr/>
        </p:nvSpPr>
        <p:spPr>
          <a:xfrm>
            <a:off x="4427984" y="5378844"/>
            <a:ext cx="216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C3</a:t>
            </a:r>
            <a:r>
              <a:rPr lang="en-US" altLang="zh-CN" sz="16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, </a:t>
            </a:r>
            <a:r>
              <a:rPr lang="en-US" altLang="zh-CN" sz="1600" b="1" dirty="0" err="1">
                <a:solidFill>
                  <a:srgbClr val="00B05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PC</a:t>
            </a:r>
            <a:r>
              <a:rPr lang="en-US" altLang="zh-CN" sz="1600" b="1" baseline="-25000" dirty="0" err="1">
                <a:solidFill>
                  <a:srgbClr val="00B05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in</a:t>
            </a:r>
            <a:endParaRPr lang="zh-CN" altLang="en-US" sz="16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04ABBE0-0782-578F-AF5F-9DD01CE12012}"/>
              </a:ext>
            </a:extLst>
          </p:cNvPr>
          <p:cNvGrpSpPr/>
          <p:nvPr/>
        </p:nvGrpSpPr>
        <p:grpSpPr>
          <a:xfrm>
            <a:off x="4211960" y="4437160"/>
            <a:ext cx="432000" cy="432000"/>
            <a:chOff x="7668392" y="5085208"/>
            <a:chExt cx="432000" cy="432000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2D88297-BE64-B482-22B0-7C7291B219CA}"/>
                </a:ext>
              </a:extLst>
            </p:cNvPr>
            <p:cNvSpPr/>
            <p:nvPr/>
          </p:nvSpPr>
          <p:spPr>
            <a:xfrm>
              <a:off x="7668392" y="5085208"/>
              <a:ext cx="432000" cy="432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>
                  <a:alpha val="80000"/>
                </a:srgb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箭头: 下 11">
              <a:extLst>
                <a:ext uri="{FF2B5EF4-FFF2-40B4-BE49-F238E27FC236}">
                  <a16:creationId xmlns:a16="http://schemas.microsoft.com/office/drawing/2014/main" id="{161A05CD-7252-8B2E-A91A-B7007A301A55}"/>
                </a:ext>
              </a:extLst>
            </p:cNvPr>
            <p:cNvSpPr/>
            <p:nvPr/>
          </p:nvSpPr>
          <p:spPr>
            <a:xfrm>
              <a:off x="7776380" y="5157192"/>
              <a:ext cx="216024" cy="288032"/>
            </a:xfrm>
            <a:prstGeom prst="down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761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22889636-FB2D-F75E-E5EF-5DBE1F768F9D}"/>
              </a:ext>
            </a:extLst>
          </p:cNvPr>
          <p:cNvSpPr/>
          <p:nvPr/>
        </p:nvSpPr>
        <p:spPr>
          <a:xfrm>
            <a:off x="3563888" y="1916832"/>
            <a:ext cx="1800200" cy="4032448"/>
          </a:xfrm>
          <a:prstGeom prst="flowChartProcess">
            <a:avLst/>
          </a:prstGeom>
          <a:solidFill>
            <a:schemeClr val="accent6">
              <a:lumMod val="40000"/>
              <a:lumOff val="60000"/>
              <a:alpha val="90000"/>
            </a:schemeClr>
          </a:solidFill>
          <a:ln w="6350">
            <a:solidFill>
              <a:schemeClr val="bg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1D46B59D-4CD6-5AAC-8AAC-6CE4B8819FD5}"/>
              </a:ext>
            </a:extLst>
          </p:cNvPr>
          <p:cNvSpPr/>
          <p:nvPr/>
        </p:nvSpPr>
        <p:spPr>
          <a:xfrm>
            <a:off x="1763688" y="1916832"/>
            <a:ext cx="1800200" cy="4032448"/>
          </a:xfrm>
          <a:prstGeom prst="flowChartProcess">
            <a:avLst/>
          </a:prstGeom>
          <a:solidFill>
            <a:schemeClr val="accent5">
              <a:lumMod val="20000"/>
              <a:lumOff val="80000"/>
              <a:alpha val="90000"/>
            </a:schemeClr>
          </a:solidFill>
          <a:ln w="6350">
            <a:solidFill>
              <a:schemeClr val="bg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8DE1A35-5366-7FA6-C6C9-B2D5C545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JMP</a:t>
            </a:r>
            <a:r>
              <a:rPr lang="en-US" altLang="zh-CN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101	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指令周期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48AD71E-5575-B432-7F72-0240501A8F64}"/>
              </a:ext>
            </a:extLst>
          </p:cNvPr>
          <p:cNvSpPr/>
          <p:nvPr/>
        </p:nvSpPr>
        <p:spPr>
          <a:xfrm>
            <a:off x="2015788" y="2348880"/>
            <a:ext cx="1296000" cy="126000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rIns="0" anchor="ctr" anchorCtr="0"/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取指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令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PC+1</a:t>
            </a:r>
            <a:endParaRPr lang="zh-CN" altLang="en-US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C967E1D-27FD-9E77-97A6-EEC1D6D09C69}"/>
              </a:ext>
            </a:extLst>
          </p:cNvPr>
          <p:cNvSpPr/>
          <p:nvPr/>
        </p:nvSpPr>
        <p:spPr>
          <a:xfrm>
            <a:off x="3815988" y="3578096"/>
            <a:ext cx="1296000" cy="126000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1654278"/>
              <a:satOff val="-8885"/>
              <a:lumOff val="3039"/>
              <a:alphaOff val="0"/>
            </a:schemeClr>
          </a:fillRef>
          <a:effectRef idx="0">
            <a:schemeClr val="accent5">
              <a:hueOff val="-1654278"/>
              <a:satOff val="-8885"/>
              <a:lumOff val="3039"/>
              <a:alphaOff val="0"/>
            </a:schemeClr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zh-CN" altLang="en-US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执行</a:t>
            </a:r>
            <a:br>
              <a:rPr lang="en-US" altLang="zh-CN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</a:b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指令</a:t>
            </a:r>
            <a:endParaRPr lang="zh-CN" altLang="en-US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071A232D-4904-143D-F97E-04E23CB80962}"/>
              </a:ext>
            </a:extLst>
          </p:cNvPr>
          <p:cNvSpPr/>
          <p:nvPr/>
        </p:nvSpPr>
        <p:spPr>
          <a:xfrm>
            <a:off x="1573064" y="2798880"/>
            <a:ext cx="432048" cy="360000"/>
          </a:xfrm>
          <a:prstGeom prst="rightArrow">
            <a:avLst/>
          </a:prstGeom>
          <a:solidFill>
            <a:srgbClr val="F577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232C82D-2FD9-879A-3766-146946B28788}"/>
              </a:ext>
            </a:extLst>
          </p:cNvPr>
          <p:cNvSpPr/>
          <p:nvPr/>
        </p:nvSpPr>
        <p:spPr>
          <a:xfrm>
            <a:off x="2015788" y="4293096"/>
            <a:ext cx="1296000" cy="126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rIns="0" anchor="ctr" anchorCtr="0"/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对</a:t>
            </a:r>
            <a:r>
              <a:rPr lang="zh-CN" altLang="en-US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指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令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译码</a:t>
            </a:r>
            <a:endParaRPr lang="zh-CN" altLang="en-US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F9EB7C41-4A9D-9426-C352-0400254E2294}"/>
              </a:ext>
            </a:extLst>
          </p:cNvPr>
          <p:cNvSpPr/>
          <p:nvPr/>
        </p:nvSpPr>
        <p:spPr>
          <a:xfrm rot="5400000">
            <a:off x="2447764" y="3753056"/>
            <a:ext cx="432048" cy="360000"/>
          </a:xfrm>
          <a:prstGeom prst="rightArrow">
            <a:avLst/>
          </a:prstGeom>
          <a:solidFill>
            <a:srgbClr val="F577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D4BB506-EBDB-F8D3-E5EF-579747014D0E}"/>
              </a:ext>
            </a:extLst>
          </p:cNvPr>
          <p:cNvSpPr txBox="1"/>
          <p:nvPr/>
        </p:nvSpPr>
        <p:spPr>
          <a:xfrm>
            <a:off x="1943078" y="192191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</a:rPr>
              <a:t>1</a:t>
            </a:r>
            <a:r>
              <a:rPr lang="zh-CN" altLang="en-US" sz="1800" dirty="0">
                <a:solidFill>
                  <a:schemeClr val="bg1"/>
                </a:solidFill>
              </a:rPr>
              <a:t>个</a:t>
            </a:r>
            <a:r>
              <a:rPr lang="en-US" altLang="zh-CN" sz="1800" dirty="0">
                <a:solidFill>
                  <a:schemeClr val="bg1"/>
                </a:solidFill>
              </a:rPr>
              <a:t>CPU</a:t>
            </a:r>
            <a:r>
              <a:rPr lang="zh-CN" altLang="en-US" sz="1800" dirty="0">
                <a:solidFill>
                  <a:schemeClr val="bg1"/>
                </a:solidFill>
              </a:rPr>
              <a:t>周期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3D6501C-DAF1-1B1D-F888-CCB1FE5A11B6}"/>
              </a:ext>
            </a:extLst>
          </p:cNvPr>
          <p:cNvSpPr txBox="1"/>
          <p:nvPr/>
        </p:nvSpPr>
        <p:spPr>
          <a:xfrm>
            <a:off x="3743278" y="192191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</a:rPr>
              <a:t>1</a:t>
            </a:r>
            <a:r>
              <a:rPr lang="zh-CN" altLang="en-US" sz="1800" dirty="0">
                <a:solidFill>
                  <a:schemeClr val="bg1"/>
                </a:solidFill>
              </a:rPr>
              <a:t>个</a:t>
            </a:r>
            <a:r>
              <a:rPr lang="en-US" altLang="zh-CN" sz="1800" dirty="0">
                <a:solidFill>
                  <a:schemeClr val="bg1"/>
                </a:solidFill>
              </a:rPr>
              <a:t>CPU</a:t>
            </a:r>
            <a:r>
              <a:rPr lang="zh-CN" altLang="en-US" sz="1800" dirty="0">
                <a:solidFill>
                  <a:schemeClr val="bg1"/>
                </a:solidFill>
              </a:rPr>
              <a:t>周期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8F1CB3A-9403-CF1C-5C25-70283DB61986}"/>
              </a:ext>
            </a:extLst>
          </p:cNvPr>
          <p:cNvSpPr txBox="1"/>
          <p:nvPr/>
        </p:nvSpPr>
        <p:spPr>
          <a:xfrm>
            <a:off x="2109790" y="55629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</a:rPr>
              <a:t>取值周期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1AB302A-36AC-3F4C-3307-8C56273E2E11}"/>
              </a:ext>
            </a:extLst>
          </p:cNvPr>
          <p:cNvSpPr txBox="1"/>
          <p:nvPr/>
        </p:nvSpPr>
        <p:spPr>
          <a:xfrm>
            <a:off x="3909990" y="55629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</a:rPr>
              <a:t>执行周期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F84AA531-2315-4415-AB25-AC7CD444ED34}"/>
              </a:ext>
            </a:extLst>
          </p:cNvPr>
          <p:cNvSpPr/>
          <p:nvPr/>
        </p:nvSpPr>
        <p:spPr>
          <a:xfrm rot="19800000">
            <a:off x="3395261" y="4376993"/>
            <a:ext cx="432048" cy="360000"/>
          </a:xfrm>
          <a:prstGeom prst="rightArrow">
            <a:avLst/>
          </a:prstGeom>
          <a:solidFill>
            <a:srgbClr val="F577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9E4E5C79-07FD-B52B-B3F5-E8EFB7A11916}"/>
              </a:ext>
            </a:extLst>
          </p:cNvPr>
          <p:cNvSpPr/>
          <p:nvPr/>
        </p:nvSpPr>
        <p:spPr>
          <a:xfrm rot="19800000">
            <a:off x="5209122" y="3512897"/>
            <a:ext cx="432048" cy="360000"/>
          </a:xfrm>
          <a:prstGeom prst="rightArrow">
            <a:avLst/>
          </a:prstGeom>
          <a:solidFill>
            <a:srgbClr val="F577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0FA5524B-8454-67FC-F2E4-FFC53CB490DB}"/>
              </a:ext>
            </a:extLst>
          </p:cNvPr>
          <p:cNvSpPr/>
          <p:nvPr/>
        </p:nvSpPr>
        <p:spPr>
          <a:xfrm>
            <a:off x="5580112" y="2348880"/>
            <a:ext cx="1296000" cy="126000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rIns="0" anchor="ctr" anchorCtr="0"/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取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下一条</a:t>
            </a:r>
            <a:r>
              <a:rPr lang="zh-CN" altLang="en-US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指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令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PC+1</a:t>
            </a:r>
            <a:endParaRPr lang="zh-CN" altLang="en-US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7C63B2B-8ED4-CA90-649F-82A798589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CEF323-E003-BCDC-0AE2-14DF5CF018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8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4" grpId="0" animBg="1"/>
      <p:bldP spid="5" grpId="0" animBg="1"/>
      <p:bldP spid="9" grpId="0" animBg="1"/>
      <p:bldP spid="13" grpId="0" animBg="1"/>
      <p:bldP spid="15" grpId="0" animBg="1"/>
      <p:bldP spid="16" grpId="0" animBg="1"/>
      <p:bldP spid="19" grpId="0"/>
      <p:bldP spid="20" grpId="0"/>
      <p:bldP spid="21" grpId="0"/>
      <p:bldP spid="22" grpId="0"/>
      <p:bldP spid="17" grpId="0" animBg="1"/>
      <p:bldP spid="23" grpId="0" animBg="1"/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F8DEC90-34AD-E273-EF9B-96CB2E19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5.2.7 </a:t>
            </a:r>
            <a:r>
              <a:rPr lang="zh-CN" altLang="en-US" dirty="0">
                <a:sym typeface="+mn-lt"/>
              </a:rPr>
              <a:t>指令周期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0F684F4-8759-BBB3-5D9C-8BDEE4A9C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1647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E2827D99-BED5-F384-D0F0-8965547C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14D44596-1618-323E-C4EF-949DD99108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653715"/>
              </p:ext>
            </p:extLst>
          </p:nvPr>
        </p:nvGraphicFramePr>
        <p:xfrm>
          <a:off x="855663" y="1916113"/>
          <a:ext cx="7717095" cy="3552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095">
                  <a:extLst>
                    <a:ext uri="{9D8B030D-6E8A-4147-A177-3AD203B41FA5}">
                      <a16:colId xmlns:a16="http://schemas.microsoft.com/office/drawing/2014/main" val="357579603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12737313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410360888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04982709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28453976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18724585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298948649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08458357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19012756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84113691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68398291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MOV</a:t>
                      </a:r>
                      <a:endParaRPr lang="zh-CN" altLang="en-US" sz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16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6699" marR="86699" marT="43349" marB="43349" anchor="ctr" anchorCtr="1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LAD</a:t>
                      </a:r>
                      <a:endParaRPr lang="zh-CN" altLang="en-US" sz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16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6699" marR="86699" marT="43349" marB="43349" anchor="ctr" anchorCtr="1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ADD</a:t>
                      </a:r>
                      <a:endParaRPr lang="zh-CN" altLang="en-US" sz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16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6699" marR="86699" marT="43349" marB="43349" anchor="ctr" anchorCtr="1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STO</a:t>
                      </a:r>
                      <a:endParaRPr lang="zh-CN" altLang="en-US" sz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16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6699" marR="86699" marT="43349" marB="43349" anchor="ctr" anchorCtr="1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JMP</a:t>
                      </a:r>
                      <a:endParaRPr lang="zh-CN" altLang="en-US" sz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29690227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数据通路</a:t>
                      </a:r>
                      <a:endParaRPr lang="zh-CN" altLang="en-US" sz="1200" b="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控制信号</a:t>
                      </a:r>
                      <a:endParaRPr lang="zh-CN" altLang="en-US" sz="1200" b="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数据通路</a:t>
                      </a:r>
                      <a:endParaRPr lang="zh-CN" altLang="en-US" sz="1200" b="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控制信号</a:t>
                      </a:r>
                      <a:endParaRPr lang="zh-CN" altLang="en-US" sz="1200" b="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数据通路</a:t>
                      </a:r>
                      <a:endParaRPr lang="zh-CN" altLang="en-US" sz="1200" b="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控制信号</a:t>
                      </a:r>
                      <a:endParaRPr lang="zh-CN" altLang="en-US" sz="1200" b="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数据通路</a:t>
                      </a:r>
                      <a:endParaRPr lang="zh-CN" altLang="en-US" sz="1200" b="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控制信号</a:t>
                      </a:r>
                      <a:endParaRPr lang="zh-CN" altLang="en-US" sz="1200" b="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数据通路</a:t>
                      </a:r>
                      <a:endParaRPr lang="zh-CN" altLang="en-US" sz="1200" b="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控制信号</a:t>
                      </a:r>
                      <a:endParaRPr lang="zh-CN" altLang="en-US" sz="1200" b="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4056042031"/>
                  </a:ext>
                </a:extLst>
              </a:tr>
              <a:tr h="768271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取指周期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PC 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 IR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PC</a:t>
                      </a:r>
                      <a:r>
                        <a:rPr lang="en-US" altLang="zh-CN" sz="1200" b="1" baseline="-250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lang="en-US" altLang="zh-CN" sz="1200" b="1" baseline="-25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IR</a:t>
                      </a:r>
                      <a:r>
                        <a:rPr lang="en-US" altLang="zh-CN" sz="1200" b="1" baseline="-250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PC+1</a:t>
                      </a:r>
                      <a:endParaRPr lang="zh-CN" altLang="en-US" sz="1200" b="1" baseline="-25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PC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IR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PC</a:t>
                      </a:r>
                      <a:r>
                        <a:rPr lang="en-US" altLang="zh-CN" sz="1200" b="1" baseline="-250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lang="en-US" altLang="zh-CN" sz="1200" b="1" baseline="-25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IR</a:t>
                      </a:r>
                      <a:r>
                        <a:rPr lang="en-US" altLang="zh-CN" sz="1200" b="1" baseline="-250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altLang="zh-CN" sz="12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PC+1</a:t>
                      </a:r>
                      <a:endParaRPr lang="zh-CN" altLang="en-US" sz="1200" b="1" baseline="-25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PC 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 IR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PC</a:t>
                      </a:r>
                      <a:r>
                        <a:rPr lang="en-US" altLang="zh-CN" sz="1200" b="1" baseline="-250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lang="en-US" altLang="zh-CN" sz="1200" b="1" baseline="-25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IR</a:t>
                      </a:r>
                      <a:r>
                        <a:rPr lang="en-US" altLang="zh-CN" sz="1200" b="1" baseline="-250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PC+1</a:t>
                      </a:r>
                      <a:endParaRPr lang="zh-CN" altLang="en-US" sz="1200" b="1" baseline="-25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PC 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 IR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PC</a:t>
                      </a:r>
                      <a:r>
                        <a:rPr lang="en-US" altLang="zh-CN" sz="1200" b="1" baseline="-250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lang="en-US" altLang="zh-CN" sz="1200" b="1" baseline="-25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IR</a:t>
                      </a:r>
                      <a:r>
                        <a:rPr lang="en-US" altLang="zh-CN" sz="1200" b="1" baseline="-250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PC+1</a:t>
                      </a:r>
                      <a:endParaRPr lang="zh-CN" altLang="en-US" sz="1200" b="1" baseline="-25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PC 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 IR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PC</a:t>
                      </a:r>
                      <a:r>
                        <a:rPr lang="en-US" altLang="zh-CN" sz="1200" b="1" baseline="-250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lang="en-US" altLang="zh-CN" sz="1200" b="1" baseline="-25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IR</a:t>
                      </a:r>
                      <a:r>
                        <a:rPr lang="en-US" altLang="zh-CN" sz="1200" b="1" baseline="-250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PC+1</a:t>
                      </a:r>
                      <a:endParaRPr lang="zh-CN" altLang="en-US" sz="1200" b="1" baseline="-25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3396047709"/>
                  </a:ext>
                </a:extLst>
              </a:tr>
              <a:tr h="12960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执行周期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R1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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R0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R1</a:t>
                      </a:r>
                      <a:r>
                        <a:rPr lang="en-US" altLang="zh-CN" sz="1200" b="1" baseline="-25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ALU</a:t>
                      </a:r>
                      <a:r>
                        <a:rPr lang="zh-CN" altLang="en-US" sz="1200" b="1" baseline="-25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传送</a:t>
                      </a:r>
                      <a:r>
                        <a:rPr lang="en-US" altLang="zh-CN" sz="12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,</a:t>
                      </a:r>
                    </a:p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C1,</a:t>
                      </a:r>
                    </a:p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DR</a:t>
                      </a:r>
                      <a:r>
                        <a:rPr lang="en-US" altLang="zh-CN" sz="1200" b="1" baseline="-250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altLang="zh-CN" sz="12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R0</a:t>
                      </a:r>
                      <a:r>
                        <a:rPr lang="en-US" altLang="zh-CN" sz="1200" b="1" baseline="-25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sz="1200" b="1" baseline="-25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IR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AR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C3</a:t>
                      </a:r>
                      <a:r>
                        <a:rPr lang="en-US" altLang="zh-CN" sz="12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</a:t>
                      </a:r>
                      <a:r>
                        <a:rPr lang="en-US" altLang="zh-CN" sz="1200" b="1" baseline="-250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sz="1200" b="1" baseline="-25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R1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R2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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R2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R1</a:t>
                      </a:r>
                      <a:r>
                        <a:rPr lang="en-US" altLang="zh-CN" sz="1200" b="1" baseline="-25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R2</a:t>
                      </a:r>
                      <a:r>
                        <a:rPr lang="en-US" altLang="zh-CN" sz="1200" b="1" baseline="-25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ALU</a:t>
                      </a:r>
                      <a:r>
                        <a:rPr lang="zh-CN" altLang="en-US" sz="1200" b="1" baseline="-25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加</a:t>
                      </a:r>
                      <a:endParaRPr lang="zh-CN" altLang="en-US" sz="1200" b="1" kern="1200" baseline="-25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C1,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DR</a:t>
                      </a:r>
                      <a:r>
                        <a:rPr lang="en-US" altLang="zh-CN" sz="1200" b="1" baseline="-250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R2</a:t>
                      </a:r>
                      <a:r>
                        <a:rPr lang="en-US" altLang="zh-CN" sz="1200" b="1" baseline="-25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sz="1200" b="1" baseline="-25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R3 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 AR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R3</a:t>
                      </a:r>
                      <a:r>
                        <a:rPr lang="en-US" altLang="zh-CN" sz="1200" b="1" baseline="-25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C2,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</a:t>
                      </a:r>
                      <a:r>
                        <a:rPr lang="en-US" altLang="zh-CN" sz="1200" b="1" baseline="-250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sz="1200" b="1" baseline="-25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IR  PC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C3,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PC</a:t>
                      </a:r>
                      <a:r>
                        <a:rPr lang="en-US" altLang="zh-CN" sz="1200" b="1" baseline="-250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sz="1200" b="1" baseline="-25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3961021129"/>
                  </a:ext>
                </a:extLst>
              </a:tr>
              <a:tr h="7682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Dcache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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R1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DCache</a:t>
                      </a:r>
                      <a:r>
                        <a:rPr lang="zh-CN" altLang="en-US" sz="1200" b="1" baseline="-25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读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DR</a:t>
                      </a:r>
                      <a:r>
                        <a:rPr lang="en-US" altLang="zh-CN" sz="1200" b="1" baseline="-250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R1</a:t>
                      </a:r>
                      <a:r>
                        <a:rPr lang="en-US" altLang="zh-CN" sz="1200" b="1" baseline="-25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sz="1200" b="1" baseline="-25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R2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Dcache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R2</a:t>
                      </a:r>
                      <a:r>
                        <a:rPr lang="en-US" altLang="zh-CN" sz="1200" b="1" baseline="-25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lang="en-US" altLang="zh-CN" sz="12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C2,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DCache</a:t>
                      </a:r>
                      <a:r>
                        <a:rPr lang="zh-CN" altLang="en-US" sz="1200" b="1" baseline="-25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写</a:t>
                      </a:r>
                      <a:endParaRPr lang="zh-CN" altLang="en-US" sz="1200" b="1" kern="1200" baseline="-25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baseline="-25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3419887687"/>
                  </a:ext>
                </a:extLst>
              </a:tr>
            </a:tbl>
          </a:graphicData>
        </a:graphic>
      </p:graphicFrame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A311B86-73EA-209A-E1F4-346B760A8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88C1BD9-135A-0231-88D5-54B3DEE544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0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E2827D99-BED5-F384-D0F0-8965547C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14D44596-1618-323E-C4EF-949DD99108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9717597"/>
              </p:ext>
            </p:extLst>
          </p:nvPr>
        </p:nvGraphicFramePr>
        <p:xfrm>
          <a:off x="855663" y="3069264"/>
          <a:ext cx="7717095" cy="27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095">
                  <a:extLst>
                    <a:ext uri="{9D8B030D-6E8A-4147-A177-3AD203B41FA5}">
                      <a16:colId xmlns:a16="http://schemas.microsoft.com/office/drawing/2014/main" val="357579603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12737313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410360888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04982709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28453976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18724585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298948649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08458357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19012756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84113691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68398291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MOV</a:t>
                      </a:r>
                      <a:endParaRPr lang="zh-CN" altLang="en-US" sz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16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6699" marR="86699" marT="43349" marB="43349" anchor="ctr" anchorCtr="1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LAD</a:t>
                      </a:r>
                      <a:endParaRPr lang="zh-CN" altLang="en-US" sz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16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6699" marR="86699" marT="43349" marB="43349" anchor="ctr" anchorCtr="1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ADD</a:t>
                      </a:r>
                      <a:endParaRPr lang="zh-CN" altLang="en-US" sz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16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6699" marR="86699" marT="43349" marB="43349" anchor="ctr" anchorCtr="1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STO</a:t>
                      </a:r>
                      <a:endParaRPr lang="zh-CN" altLang="en-US" sz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16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6699" marR="86699" marT="43349" marB="43349" anchor="ctr" anchorCtr="1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JMP</a:t>
                      </a:r>
                      <a:endParaRPr lang="zh-CN" altLang="en-US" sz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6699" marR="86699" marT="43349" marB="43349" anchor="ctr" anchorCtr="1"/>
                </a:tc>
                <a:extLst>
                  <a:ext uri="{0D108BD9-81ED-4DB2-BD59-A6C34878D82A}">
                    <a16:rowId xmlns:a16="http://schemas.microsoft.com/office/drawing/2014/main" val="29690227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数据通路</a:t>
                      </a:r>
                      <a:endParaRPr lang="zh-CN" altLang="en-US" sz="12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控制信号</a:t>
                      </a:r>
                      <a:endParaRPr lang="zh-CN" altLang="en-US" sz="12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数据通路</a:t>
                      </a:r>
                      <a:endParaRPr lang="zh-CN" altLang="en-US" sz="12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控制信号</a:t>
                      </a:r>
                      <a:endParaRPr lang="zh-CN" altLang="en-US" sz="12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数据通路</a:t>
                      </a:r>
                      <a:endParaRPr lang="zh-CN" altLang="en-US" sz="12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控制信号</a:t>
                      </a:r>
                      <a:endParaRPr lang="zh-CN" altLang="en-US" sz="12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数据通路</a:t>
                      </a:r>
                      <a:endParaRPr lang="zh-CN" altLang="en-US" sz="12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控制信号</a:t>
                      </a:r>
                      <a:endParaRPr lang="zh-CN" altLang="en-US" sz="12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数据通路</a:t>
                      </a:r>
                      <a:endParaRPr lang="zh-CN" altLang="en-US" sz="12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控制信号</a:t>
                      </a:r>
                      <a:endParaRPr lang="zh-CN" altLang="en-US" sz="12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2074095586"/>
                  </a:ext>
                </a:extLst>
              </a:tr>
              <a:tr h="12960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执行周期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R1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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R0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R1</a:t>
                      </a:r>
                      <a:r>
                        <a:rPr lang="en-US" altLang="zh-CN" sz="1200" b="1" baseline="-25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ALU</a:t>
                      </a:r>
                      <a:r>
                        <a:rPr lang="zh-CN" altLang="en-US" sz="1200" b="1" baseline="-25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传送</a:t>
                      </a:r>
                      <a:r>
                        <a:rPr lang="en-US" altLang="zh-CN" sz="12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,</a:t>
                      </a:r>
                    </a:p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C1,</a:t>
                      </a:r>
                    </a:p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DR</a:t>
                      </a:r>
                      <a:r>
                        <a:rPr lang="en-US" altLang="zh-CN" sz="1200" b="1" baseline="-250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altLang="zh-CN" sz="12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R0</a:t>
                      </a:r>
                      <a:r>
                        <a:rPr lang="en-US" altLang="zh-CN" sz="1200" b="1" baseline="-25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sz="1200" b="1" baseline="-25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IR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AR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C3</a:t>
                      </a:r>
                      <a:r>
                        <a:rPr lang="en-US" altLang="zh-CN" sz="12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</a:t>
                      </a:r>
                      <a:r>
                        <a:rPr lang="en-US" altLang="zh-CN" sz="1200" b="1" baseline="-250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sz="1200" b="1" baseline="-25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R1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R2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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R2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R1</a:t>
                      </a:r>
                      <a:r>
                        <a:rPr lang="en-US" altLang="zh-CN" sz="1200" b="1" baseline="-25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R2</a:t>
                      </a:r>
                      <a:r>
                        <a:rPr lang="en-US" altLang="zh-CN" sz="1200" b="1" baseline="-25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ALU</a:t>
                      </a:r>
                      <a:r>
                        <a:rPr lang="zh-CN" altLang="en-US" sz="1200" b="1" baseline="-25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加</a:t>
                      </a:r>
                      <a:endParaRPr lang="zh-CN" altLang="en-US" sz="1200" b="1" kern="1200" baseline="-25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C1,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DR</a:t>
                      </a:r>
                      <a:r>
                        <a:rPr lang="en-US" altLang="zh-CN" sz="1200" b="1" baseline="-250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R2</a:t>
                      </a:r>
                      <a:r>
                        <a:rPr lang="en-US" altLang="zh-CN" sz="1200" b="1" baseline="-25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sz="1200" b="1" baseline="-25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R3 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 AR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R3</a:t>
                      </a:r>
                      <a:r>
                        <a:rPr lang="en-US" altLang="zh-CN" sz="1200" b="1" baseline="-25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C2,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</a:t>
                      </a:r>
                      <a:r>
                        <a:rPr lang="en-US" altLang="zh-CN" sz="1200" b="1" baseline="-250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sz="1200" b="1" baseline="-25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IR  PC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C3,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PC</a:t>
                      </a:r>
                      <a:r>
                        <a:rPr lang="en-US" altLang="zh-CN" sz="1200" b="1" baseline="-250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sz="1200" b="1" baseline="-25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3961021129"/>
                  </a:ext>
                </a:extLst>
              </a:tr>
              <a:tr h="7200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Dcache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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R1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DCache</a:t>
                      </a:r>
                      <a:r>
                        <a:rPr lang="zh-CN" altLang="en-US" sz="1200" b="1" baseline="-25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读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DR</a:t>
                      </a:r>
                      <a:r>
                        <a:rPr lang="en-US" altLang="zh-CN" sz="1200" b="1" baseline="-250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R1</a:t>
                      </a:r>
                      <a:r>
                        <a:rPr lang="en-US" altLang="zh-CN" sz="1200" b="1" baseline="-25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sz="1200" b="1" baseline="-25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R2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Dcache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R2</a:t>
                      </a:r>
                      <a:r>
                        <a:rPr lang="en-US" altLang="zh-CN" sz="1200" b="1" baseline="-25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lang="en-US" altLang="zh-CN" sz="12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lt"/>
                        </a:rPr>
                        <a:t>C2,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DCache</a:t>
                      </a:r>
                      <a:r>
                        <a:rPr lang="zh-CN" altLang="en-US" sz="1200" b="1" baseline="-25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写</a:t>
                      </a:r>
                      <a:endParaRPr lang="zh-CN" altLang="en-US" sz="1200" b="1" kern="1200" baseline="-25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baseline="-25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3419887687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75F43CB-23C4-B555-DB45-386C03920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298824"/>
              </p:ext>
            </p:extLst>
          </p:nvPr>
        </p:nvGraphicFramePr>
        <p:xfrm>
          <a:off x="855663" y="1912938"/>
          <a:ext cx="7717095" cy="936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7095">
                  <a:extLst>
                    <a:ext uri="{9D8B030D-6E8A-4147-A177-3AD203B41FA5}">
                      <a16:colId xmlns:a16="http://schemas.microsoft.com/office/drawing/2014/main" val="2384993219"/>
                    </a:ext>
                  </a:extLst>
                </a:gridCol>
                <a:gridCol w="3690000">
                  <a:extLst>
                    <a:ext uri="{9D8B030D-6E8A-4147-A177-3AD203B41FA5}">
                      <a16:colId xmlns:a16="http://schemas.microsoft.com/office/drawing/2014/main" val="2106405400"/>
                    </a:ext>
                  </a:extLst>
                </a:gridCol>
                <a:gridCol w="3690000">
                  <a:extLst>
                    <a:ext uri="{9D8B030D-6E8A-4147-A177-3AD203B41FA5}">
                      <a16:colId xmlns:a16="http://schemas.microsoft.com/office/drawing/2014/main" val="18720701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数据通路</a:t>
                      </a:r>
                      <a:endParaRPr lang="zh-CN" altLang="en-US" sz="12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控制信号</a:t>
                      </a:r>
                      <a:endParaRPr lang="zh-CN" altLang="en-US" sz="12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1456650698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取指周期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PC </a:t>
                      </a: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 IR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PC</a:t>
                      </a:r>
                      <a:r>
                        <a:rPr lang="en-US" altLang="zh-CN" sz="1200" b="0" baseline="-250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lang="en-US" altLang="zh-CN" sz="1200" b="0" baseline="-25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12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IR</a:t>
                      </a:r>
                      <a:r>
                        <a:rPr lang="en-US" altLang="zh-CN" sz="1200" b="0" baseline="-250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altLang="zh-CN" sz="12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PC+1</a:t>
                      </a:r>
                      <a:endParaRPr lang="zh-CN" altLang="en-US" sz="1200" b="0" baseline="-25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3020554465"/>
                  </a:ext>
                </a:extLst>
              </a:tr>
            </a:tbl>
          </a:graphicData>
        </a:graphic>
      </p:graphicFrame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BE8304C-95A1-2FFC-CA9F-787375866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D72AF5-153E-B547-0134-7F9527410B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1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C0775-3A6B-4D97-A42A-5CD1E4CF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分析设计过程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C6845C13-2BDB-3EDB-1928-60D67C11CD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222130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BB77E6-5167-7932-94D0-E7BF9F983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A1C17-93C4-E4A5-5BEB-D0332F95F8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411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用方框图语言表示指令周期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>
                <a:cs typeface="+mn-ea"/>
                <a:sym typeface="+mn-lt"/>
              </a:rPr>
              <a:t>采用</a:t>
            </a:r>
            <a:r>
              <a:rPr lang="zh-CN" altLang="en-US" sz="2800" b="1" dirty="0">
                <a:solidFill>
                  <a:srgbClr val="FF0000"/>
                </a:solidFill>
                <a:cs typeface="+mn-ea"/>
                <a:sym typeface="+mn-lt"/>
              </a:rPr>
              <a:t>方框图（指令流程图）</a:t>
            </a:r>
            <a:r>
              <a:rPr lang="zh-CN" altLang="en-US" sz="2800" dirty="0">
                <a:cs typeface="+mn-ea"/>
                <a:sym typeface="+mn-lt"/>
              </a:rPr>
              <a:t>来表示指令周期</a:t>
            </a:r>
            <a:endParaRPr lang="en-US" altLang="zh-CN" sz="2800" dirty="0">
              <a:cs typeface="+mn-ea"/>
              <a:sym typeface="+mn-lt"/>
            </a:endParaRPr>
          </a:p>
        </p:txBody>
      </p:sp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59BB438D-98BF-E7F6-9051-9A14D67A57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9292493"/>
              </p:ext>
            </p:extLst>
          </p:nvPr>
        </p:nvGraphicFramePr>
        <p:xfrm>
          <a:off x="899592" y="2492896"/>
          <a:ext cx="7200800" cy="2968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10BFF0-E753-0CD8-FDBB-BCF72FA24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8DF380-04E2-48E6-E3F5-02E3ACA317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9254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BFE2729-1B59-47A6-BA9C-7BA421224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63" y="619125"/>
            <a:ext cx="7616825" cy="1079500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指令流程图</a:t>
            </a:r>
            <a:endParaRPr lang="zh-CN" altLang="en-US" dirty="0"/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id="{2F2E34E2-7758-4D1D-A9EB-6D0F864FF9B6}"/>
              </a:ext>
            </a:extLst>
          </p:cNvPr>
          <p:cNvSpPr/>
          <p:nvPr/>
        </p:nvSpPr>
        <p:spPr bwMode="auto">
          <a:xfrm>
            <a:off x="3820102" y="2531077"/>
            <a:ext cx="1129553" cy="5378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译码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7835868-0F81-46D3-BE0C-352FE87B902E}"/>
              </a:ext>
            </a:extLst>
          </p:cNvPr>
          <p:cNvSpPr/>
          <p:nvPr/>
        </p:nvSpPr>
        <p:spPr>
          <a:xfrm>
            <a:off x="5268994" y="1776959"/>
            <a:ext cx="599150" cy="646331"/>
          </a:xfrm>
          <a:prstGeom prst="rect">
            <a:avLst/>
          </a:prstGeom>
        </p:spPr>
        <p:txBody>
          <a:bodyPr wrap="square" lIns="36000">
            <a:spAutoFit/>
          </a:bodyPr>
          <a:lstStyle/>
          <a:p>
            <a:pPr lvl="0" defTabSz="914400">
              <a:defRPr/>
            </a:pPr>
            <a:r>
              <a:rPr lang="en-US" altLang="zh-CN" sz="1200" b="1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PC</a:t>
            </a:r>
            <a:r>
              <a:rPr lang="en-US" altLang="zh-CN" sz="1200" b="1" baseline="-25000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out</a:t>
            </a:r>
            <a:r>
              <a:rPr lang="en-US" altLang="zh-CN" sz="12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endParaRPr lang="en-US" altLang="zh-CN" sz="1200" b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defTabSz="914400">
              <a:defRPr/>
            </a:pPr>
            <a:r>
              <a:rPr lang="en-US" altLang="zh-CN" sz="1200" b="1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IR</a:t>
            </a:r>
            <a:r>
              <a:rPr lang="en-US" altLang="zh-CN" sz="1200" b="1" baseline="-25000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in</a:t>
            </a:r>
            <a:r>
              <a:rPr lang="en-US" altLang="zh-CN" sz="12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</a:p>
          <a:p>
            <a:pPr lvl="0" defTabSz="914400">
              <a:defRPr/>
            </a:pPr>
            <a:r>
              <a:rPr lang="en-US" altLang="zh-CN" sz="12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PC+1</a:t>
            </a:r>
            <a:endParaRPr lang="zh-CN" altLang="en-US" sz="1200" b="1" baseline="-25000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5E3B0027-243D-4F74-9129-F40CC15ED0E8}"/>
              </a:ext>
            </a:extLst>
          </p:cNvPr>
          <p:cNvSpPr/>
          <p:nvPr/>
        </p:nvSpPr>
        <p:spPr bwMode="auto">
          <a:xfrm>
            <a:off x="3483371" y="1907539"/>
            <a:ext cx="1788960" cy="36933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PC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 IBUS  IR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4E96671-A175-4519-8040-F2A6438A01D1}"/>
              </a:ext>
            </a:extLst>
          </p:cNvPr>
          <p:cNvCxnSpPr>
            <a:stCxn id="9" idx="0"/>
            <a:endCxn id="44" idx="2"/>
          </p:cNvCxnSpPr>
          <p:nvPr/>
        </p:nvCxnSpPr>
        <p:spPr bwMode="auto">
          <a:xfrm flipH="1" flipV="1">
            <a:off x="4377851" y="2276872"/>
            <a:ext cx="7028" cy="254205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372EFC50-888A-48E2-9484-898CF31E78BC}"/>
              </a:ext>
            </a:extLst>
          </p:cNvPr>
          <p:cNvCxnSpPr>
            <a:cxnSpLocks/>
            <a:stCxn id="37" idx="0"/>
          </p:cNvCxnSpPr>
          <p:nvPr/>
        </p:nvCxnSpPr>
        <p:spPr bwMode="auto">
          <a:xfrm flipV="1">
            <a:off x="1038766" y="3429000"/>
            <a:ext cx="76741" cy="137461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332076FC-AA1E-460F-8C9B-B2B5B3A515B8}"/>
              </a:ext>
            </a:extLst>
          </p:cNvPr>
          <p:cNvCxnSpPr>
            <a:cxnSpLocks/>
          </p:cNvCxnSpPr>
          <p:nvPr/>
        </p:nvCxnSpPr>
        <p:spPr bwMode="auto">
          <a:xfrm>
            <a:off x="1120932" y="3418368"/>
            <a:ext cx="6804000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57EF152F-336C-49D2-845F-E6360C8FC7AD}"/>
              </a:ext>
            </a:extLst>
          </p:cNvPr>
          <p:cNvCxnSpPr>
            <a:cxnSpLocks/>
            <a:stCxn id="10" idx="0"/>
          </p:cNvCxnSpPr>
          <p:nvPr/>
        </p:nvCxnSpPr>
        <p:spPr bwMode="auto">
          <a:xfrm flipV="1">
            <a:off x="7823592" y="3429000"/>
            <a:ext cx="82352" cy="137461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C6E1EB2C-6FA7-41A9-BC8C-DD863D133A55}"/>
              </a:ext>
            </a:extLst>
          </p:cNvPr>
          <p:cNvCxnSpPr>
            <a:cxnSpLocks/>
            <a:stCxn id="28" idx="0"/>
          </p:cNvCxnSpPr>
          <p:nvPr/>
        </p:nvCxnSpPr>
        <p:spPr bwMode="auto">
          <a:xfrm flipV="1">
            <a:off x="2626547" y="3428999"/>
            <a:ext cx="79948" cy="137462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E9BE428B-4872-4791-BA45-BDD3BB1CEF7B}"/>
              </a:ext>
            </a:extLst>
          </p:cNvPr>
          <p:cNvCxnSpPr>
            <a:cxnSpLocks/>
            <a:stCxn id="33" idx="0"/>
          </p:cNvCxnSpPr>
          <p:nvPr/>
        </p:nvCxnSpPr>
        <p:spPr bwMode="auto">
          <a:xfrm flipV="1">
            <a:off x="4301381" y="3429000"/>
            <a:ext cx="84757" cy="137461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44A6EE6B-8EA9-4BE5-9CB7-D9CC07B9C2FE}"/>
              </a:ext>
            </a:extLst>
          </p:cNvPr>
          <p:cNvCxnSpPr>
            <a:cxnSpLocks/>
            <a:stCxn id="19" idx="0"/>
          </p:cNvCxnSpPr>
          <p:nvPr/>
        </p:nvCxnSpPr>
        <p:spPr bwMode="auto">
          <a:xfrm flipV="1">
            <a:off x="6040561" y="3428999"/>
            <a:ext cx="82608" cy="137462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DA146651-C9B5-492E-9BF5-F59EB6C953DF}"/>
              </a:ext>
            </a:extLst>
          </p:cNvPr>
          <p:cNvCxnSpPr>
            <a:stCxn id="9" idx="2"/>
          </p:cNvCxnSpPr>
          <p:nvPr/>
        </p:nvCxnSpPr>
        <p:spPr bwMode="auto">
          <a:xfrm flipH="1">
            <a:off x="4384878" y="3068960"/>
            <a:ext cx="1" cy="36000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41CF321-DD65-7ABF-3559-68977E8AD54B}"/>
              </a:ext>
            </a:extLst>
          </p:cNvPr>
          <p:cNvGrpSpPr/>
          <p:nvPr/>
        </p:nvGrpSpPr>
        <p:grpSpPr>
          <a:xfrm>
            <a:off x="541663" y="3566461"/>
            <a:ext cx="1690073" cy="1365465"/>
            <a:chOff x="541663" y="3566461"/>
            <a:chExt cx="1690073" cy="1365465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4DCB482-2730-49B5-9464-50F5B852088D}"/>
                </a:ext>
              </a:extLst>
            </p:cNvPr>
            <p:cNvSpPr/>
            <p:nvPr/>
          </p:nvSpPr>
          <p:spPr>
            <a:xfrm>
              <a:off x="1475736" y="3665349"/>
              <a:ext cx="756000" cy="1169551"/>
            </a:xfrm>
            <a:prstGeom prst="rect">
              <a:avLst/>
            </a:prstGeom>
          </p:spPr>
          <p:txBody>
            <a:bodyPr wrap="square" lIns="36000" rIns="0">
              <a:spAutoFit/>
            </a:bodyPr>
            <a:lstStyle/>
            <a:p>
              <a:pPr lvl="0" defTabSz="914400">
                <a:defRPr/>
              </a:pP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R1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out</a:t>
              </a: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</a:p>
            <a:p>
              <a:pPr lvl="0" defTabSz="914400">
                <a:defRPr/>
              </a:pP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Times New Roman" panose="02020603050405020304" pitchFamily="18" charset="0"/>
                  <a:sym typeface="+mn-lt"/>
                </a:rPr>
                <a:t>ALU</a:t>
              </a:r>
              <a:r>
                <a:rPr lang="zh-CN" altLang="en-US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Times New Roman" panose="02020603050405020304" pitchFamily="18" charset="0"/>
                  <a:sym typeface="+mn-lt"/>
                </a:rPr>
                <a:t>传送</a:t>
              </a: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Times New Roman" panose="02020603050405020304" pitchFamily="18" charset="0"/>
                  <a:sym typeface="+mn-lt"/>
                </a:rPr>
                <a:t>,</a:t>
              </a:r>
            </a:p>
            <a:p>
              <a:pPr lvl="0" defTabSz="914400">
                <a:defRPr/>
              </a:pP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C1,</a:t>
              </a:r>
            </a:p>
            <a:p>
              <a:pPr lvl="0" defTabSz="914400">
                <a:defRPr/>
              </a:pPr>
              <a:r>
                <a:rPr lang="en-US" altLang="zh-CN" sz="1400" b="1" dirty="0" err="1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DR</a:t>
              </a:r>
              <a:r>
                <a:rPr lang="en-US" altLang="zh-CN" sz="1400" b="1" baseline="-25000" dirty="0" err="1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in</a:t>
              </a: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,</a:t>
              </a:r>
            </a:p>
            <a:p>
              <a:pPr lvl="0" defTabSz="914400">
                <a:defRPr/>
              </a:pP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R0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in</a:t>
              </a:r>
              <a:endParaRPr lang="zh-CN" altLang="en-US" sz="14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5972433-15D2-4B67-9D82-296F6FEF0C4F}"/>
                </a:ext>
              </a:extLst>
            </p:cNvPr>
            <p:cNvSpPr/>
            <p:nvPr/>
          </p:nvSpPr>
          <p:spPr>
            <a:xfrm>
              <a:off x="726821" y="3566461"/>
              <a:ext cx="62388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C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MOV</a:t>
              </a:r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A03BC0A0-F091-4F2F-89FD-F2343F35B93D}"/>
                </a:ext>
              </a:extLst>
            </p:cNvPr>
            <p:cNvSpPr/>
            <p:nvPr/>
          </p:nvSpPr>
          <p:spPr bwMode="auto">
            <a:xfrm>
              <a:off x="541663" y="3850451"/>
              <a:ext cx="931689" cy="645459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75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R1</a:t>
              </a:r>
              <a:r>
                <a:rPr lang="en-US" altLang="zh-CN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 </a:t>
              </a:r>
              <a:r>
                <a:rPr lang="en-US" altLang="zh-CN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R0</a:t>
              </a:r>
              <a:endPara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AC556777-BF0B-4BB9-B672-B838E57AA8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04250" y="4524965"/>
              <a:ext cx="0" cy="330414"/>
            </a:xfrm>
            <a:prstGeom prst="line">
              <a:avLst/>
            </a:prstGeom>
            <a:noFill/>
            <a:ln w="28575" cap="sq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8A104090-869B-4B42-8ED8-E20959DDB3D4}"/>
                </a:ext>
              </a:extLst>
            </p:cNvPr>
            <p:cNvSpPr/>
            <p:nvPr/>
          </p:nvSpPr>
          <p:spPr bwMode="auto">
            <a:xfrm rot="1107521">
              <a:off x="796780" y="4824104"/>
              <a:ext cx="414938" cy="107822"/>
            </a:xfrm>
            <a:custGeom>
              <a:avLst/>
              <a:gdLst>
                <a:gd name="connsiteX0" fmla="*/ 0 w 414938"/>
                <a:gd name="connsiteY0" fmla="*/ 107822 h 107822"/>
                <a:gd name="connsiteX1" fmla="*/ 99892 w 414938"/>
                <a:gd name="connsiteY1" fmla="*/ 30982 h 107822"/>
                <a:gd name="connsiteX2" fmla="*/ 238205 w 414938"/>
                <a:gd name="connsiteY2" fmla="*/ 100138 h 107822"/>
                <a:gd name="connsiteX3" fmla="*/ 376517 w 414938"/>
                <a:gd name="connsiteY3" fmla="*/ 15614 h 107822"/>
                <a:gd name="connsiteX4" fmla="*/ 414938 w 414938"/>
                <a:gd name="connsiteY4" fmla="*/ 246 h 10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938" h="107822">
                  <a:moveTo>
                    <a:pt x="0" y="107822"/>
                  </a:moveTo>
                  <a:cubicBezTo>
                    <a:pt x="30095" y="70042"/>
                    <a:pt x="60191" y="32263"/>
                    <a:pt x="99892" y="30982"/>
                  </a:cubicBezTo>
                  <a:cubicBezTo>
                    <a:pt x="139593" y="29701"/>
                    <a:pt x="192101" y="102699"/>
                    <a:pt x="238205" y="100138"/>
                  </a:cubicBezTo>
                  <a:cubicBezTo>
                    <a:pt x="284309" y="97577"/>
                    <a:pt x="347062" y="32263"/>
                    <a:pt x="376517" y="15614"/>
                  </a:cubicBezTo>
                  <a:cubicBezTo>
                    <a:pt x="405973" y="-1035"/>
                    <a:pt x="410455" y="-395"/>
                    <a:pt x="414938" y="246"/>
                  </a:cubicBezTo>
                </a:path>
              </a:pathLst>
            </a:custGeom>
            <a:noFill/>
            <a:ln w="28575" cap="sq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effectLst/>
                <a:ea typeface="宋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8F05B38-DE56-476E-498B-6FA63A70FE29}"/>
              </a:ext>
            </a:extLst>
          </p:cNvPr>
          <p:cNvGrpSpPr/>
          <p:nvPr/>
        </p:nvGrpSpPr>
        <p:grpSpPr>
          <a:xfrm>
            <a:off x="2132649" y="3566461"/>
            <a:ext cx="1685646" cy="2463919"/>
            <a:chOff x="2132649" y="3566461"/>
            <a:chExt cx="1685646" cy="2463919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391297B1-1AFA-4068-B01A-50E01474821E}"/>
                </a:ext>
              </a:extLst>
            </p:cNvPr>
            <p:cNvSpPr/>
            <p:nvPr/>
          </p:nvSpPr>
          <p:spPr bwMode="auto">
            <a:xfrm>
              <a:off x="2132649" y="3850451"/>
              <a:ext cx="936000" cy="645459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75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IR</a:t>
              </a:r>
              <a:r>
                <a:rPr lang="en-US" altLang="zh-CN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 AR</a:t>
              </a:r>
              <a:endPara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DA8C79A-0CEF-4709-A58F-B69D1A5E6E3A}"/>
                </a:ext>
              </a:extLst>
            </p:cNvPr>
            <p:cNvSpPr/>
            <p:nvPr/>
          </p:nvSpPr>
          <p:spPr>
            <a:xfrm>
              <a:off x="3062295" y="3942348"/>
              <a:ext cx="756000" cy="523220"/>
            </a:xfrm>
            <a:prstGeom prst="rect">
              <a:avLst/>
            </a:prstGeom>
          </p:spPr>
          <p:txBody>
            <a:bodyPr wrap="square" lIns="36000">
              <a:spAutoFit/>
            </a:bodyPr>
            <a:lstStyle/>
            <a:p>
              <a:pPr lvl="0" defTabSz="914400">
                <a:defRPr/>
              </a:pP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C3, </a:t>
              </a:r>
            </a:p>
            <a:p>
              <a:pPr lvl="0" defTabSz="914400">
                <a:defRPr/>
              </a:pPr>
              <a:r>
                <a:rPr lang="en-US" altLang="zh-CN" sz="1400" b="1" dirty="0" err="1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AR</a:t>
              </a:r>
              <a:r>
                <a:rPr lang="en-US" altLang="zh-CN" sz="1400" b="1" baseline="-25000" dirty="0" err="1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in</a:t>
              </a:r>
              <a:endParaRPr lang="zh-CN" altLang="en-US" sz="14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905D42E3-7A6E-4FF5-BE83-98677A0FB60E}"/>
                </a:ext>
              </a:extLst>
            </p:cNvPr>
            <p:cNvSpPr/>
            <p:nvPr/>
          </p:nvSpPr>
          <p:spPr bwMode="auto">
            <a:xfrm>
              <a:off x="2132649" y="4988909"/>
              <a:ext cx="936000" cy="645459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75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3600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>
                <a:defRPr/>
              </a:pPr>
              <a:r>
                <a:rPr lang="en-US" altLang="zh-CN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Dcache</a:t>
              </a:r>
              <a:r>
                <a:rPr lang="en-US" altLang="zh-CN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</a:t>
              </a:r>
              <a:r>
                <a:rPr lang="en-US" altLang="zh-CN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R1</a:t>
              </a:r>
              <a:endPara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EF0D74B-068C-4F4C-A6B8-7A91C723A6FC}"/>
                </a:ext>
              </a:extLst>
            </p:cNvPr>
            <p:cNvSpPr/>
            <p:nvPr/>
          </p:nvSpPr>
          <p:spPr>
            <a:xfrm>
              <a:off x="3062295" y="4988473"/>
              <a:ext cx="756000" cy="738664"/>
            </a:xfrm>
            <a:prstGeom prst="rect">
              <a:avLst/>
            </a:prstGeom>
          </p:spPr>
          <p:txBody>
            <a:bodyPr wrap="square" lIns="36000" rIns="0">
              <a:spAutoFit/>
            </a:bodyPr>
            <a:lstStyle/>
            <a:p>
              <a:pPr lvl="0" defTabSz="914400">
                <a:defRPr/>
              </a:pPr>
              <a:r>
                <a:rPr lang="en-US" altLang="zh-CN" sz="1400" b="1" dirty="0" err="1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Dcache</a:t>
              </a:r>
              <a:r>
                <a:rPr lang="zh-CN" altLang="en-US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读</a:t>
              </a: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endParaRPr lang="en-US" altLang="zh-CN" sz="1400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endParaRPr>
            </a:p>
            <a:p>
              <a:pPr lvl="0" defTabSz="914400">
                <a:defRPr/>
              </a:pPr>
              <a:r>
                <a:rPr lang="en-US" altLang="zh-CN" sz="1400" b="1" dirty="0" err="1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DR</a:t>
              </a:r>
              <a:r>
                <a:rPr lang="en-US" altLang="zh-CN" sz="1400" b="1" baseline="-25000" dirty="0" err="1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in</a:t>
              </a: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,</a:t>
              </a:r>
            </a:p>
            <a:p>
              <a:pPr lvl="0" defTabSz="914400">
                <a:defRPr/>
              </a:pP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R1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in</a:t>
              </a:r>
              <a:endParaRPr lang="zh-CN" altLang="en-US" sz="14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3A7E7AF-9D5A-4E48-8199-805B383C2ED5}"/>
                </a:ext>
              </a:extLst>
            </p:cNvPr>
            <p:cNvSpPr/>
            <p:nvPr/>
          </p:nvSpPr>
          <p:spPr>
            <a:xfrm>
              <a:off x="2344258" y="3566461"/>
              <a:ext cx="5645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C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LAD</a:t>
              </a:r>
              <a:endParaRPr lang="zh-CN" altLang="en-US" sz="14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5515B567-0745-4FD2-9973-F28232107BD7}"/>
                </a:ext>
              </a:extLst>
            </p:cNvPr>
            <p:cNvCxnSpPr>
              <a:stCxn id="24" idx="2"/>
              <a:endCxn id="26" idx="0"/>
            </p:cNvCxnSpPr>
            <p:nvPr/>
          </p:nvCxnSpPr>
          <p:spPr bwMode="auto">
            <a:xfrm>
              <a:off x="2600649" y="4495910"/>
              <a:ext cx="0" cy="492999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356067A6-68E5-4333-A955-12BDA0C9BA1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96451" y="5623419"/>
              <a:ext cx="0" cy="330414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5E490928-D5FF-49ED-B7F8-3274672BEF13}"/>
                </a:ext>
              </a:extLst>
            </p:cNvPr>
            <p:cNvSpPr/>
            <p:nvPr/>
          </p:nvSpPr>
          <p:spPr bwMode="auto">
            <a:xfrm rot="1107521">
              <a:off x="2388981" y="5922558"/>
              <a:ext cx="414938" cy="107822"/>
            </a:xfrm>
            <a:custGeom>
              <a:avLst/>
              <a:gdLst>
                <a:gd name="connsiteX0" fmla="*/ 0 w 414938"/>
                <a:gd name="connsiteY0" fmla="*/ 107822 h 107822"/>
                <a:gd name="connsiteX1" fmla="*/ 99892 w 414938"/>
                <a:gd name="connsiteY1" fmla="*/ 30982 h 107822"/>
                <a:gd name="connsiteX2" fmla="*/ 238205 w 414938"/>
                <a:gd name="connsiteY2" fmla="*/ 100138 h 107822"/>
                <a:gd name="connsiteX3" fmla="*/ 376517 w 414938"/>
                <a:gd name="connsiteY3" fmla="*/ 15614 h 107822"/>
                <a:gd name="connsiteX4" fmla="*/ 414938 w 414938"/>
                <a:gd name="connsiteY4" fmla="*/ 246 h 10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938" h="107822">
                  <a:moveTo>
                    <a:pt x="0" y="107822"/>
                  </a:moveTo>
                  <a:cubicBezTo>
                    <a:pt x="30095" y="70042"/>
                    <a:pt x="60191" y="32263"/>
                    <a:pt x="99892" y="30982"/>
                  </a:cubicBezTo>
                  <a:cubicBezTo>
                    <a:pt x="139593" y="29701"/>
                    <a:pt x="192101" y="102699"/>
                    <a:pt x="238205" y="100138"/>
                  </a:cubicBezTo>
                  <a:cubicBezTo>
                    <a:pt x="284309" y="97577"/>
                    <a:pt x="347062" y="32263"/>
                    <a:pt x="376517" y="15614"/>
                  </a:cubicBezTo>
                  <a:cubicBezTo>
                    <a:pt x="405973" y="-1035"/>
                    <a:pt x="410455" y="-395"/>
                    <a:pt x="414938" y="246"/>
                  </a:cubicBezTo>
                </a:path>
              </a:pathLst>
            </a:custGeom>
            <a:noFill/>
            <a:ln w="28575" cap="sq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effectLst/>
                <a:ea typeface="宋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467249C-6500-9143-FBA5-59104A6FD72D}"/>
              </a:ext>
            </a:extLst>
          </p:cNvPr>
          <p:cNvGrpSpPr/>
          <p:nvPr/>
        </p:nvGrpSpPr>
        <p:grpSpPr>
          <a:xfrm>
            <a:off x="3812293" y="3566461"/>
            <a:ext cx="1438074" cy="1391550"/>
            <a:chOff x="3812293" y="3566461"/>
            <a:chExt cx="1438074" cy="1391550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CEF180E-3EEA-4758-9414-963BE2EA8844}"/>
                </a:ext>
              </a:extLst>
            </p:cNvPr>
            <p:cNvSpPr/>
            <p:nvPr/>
          </p:nvSpPr>
          <p:spPr>
            <a:xfrm>
              <a:off x="4746367" y="3573016"/>
              <a:ext cx="504000" cy="1384995"/>
            </a:xfrm>
            <a:prstGeom prst="rect">
              <a:avLst/>
            </a:prstGeom>
          </p:spPr>
          <p:txBody>
            <a:bodyPr wrap="square" lIns="36000" rIns="0">
              <a:spAutoFit/>
            </a:bodyPr>
            <a:lstStyle/>
            <a:p>
              <a:pPr lvl="0" defTabSz="914400">
                <a:defRPr/>
              </a:pP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R1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out</a:t>
              </a: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, R2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out</a:t>
              </a: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</a:p>
            <a:p>
              <a:pPr lvl="0" defTabSz="914400">
                <a:defRPr/>
              </a:pP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Times New Roman" panose="02020603050405020304" pitchFamily="18" charset="0"/>
                  <a:sym typeface="+mn-lt"/>
                </a:rPr>
                <a:t>+,</a:t>
              </a:r>
              <a:endParaRPr lang="zh-CN" altLang="en-US" sz="1400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lvl="0" defTabSz="914400">
                <a:defRPr/>
              </a:pP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C1,</a:t>
              </a:r>
            </a:p>
            <a:p>
              <a:pPr lvl="0" defTabSz="914400">
                <a:defRPr/>
              </a:pPr>
              <a:r>
                <a:rPr lang="en-US" altLang="zh-CN" sz="1400" b="1" dirty="0" err="1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DR</a:t>
              </a:r>
              <a:r>
                <a:rPr lang="en-US" altLang="zh-CN" sz="1400" b="1" baseline="-25000" dirty="0" err="1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in</a:t>
              </a: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,</a:t>
              </a:r>
            </a:p>
            <a:p>
              <a:pPr lvl="0" defTabSz="914400">
                <a:defRPr/>
              </a:pP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R2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in</a:t>
              </a:r>
              <a:endParaRPr lang="zh-CN" altLang="en-US" sz="14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449139E-470F-4CAD-A6C8-77009F827AEC}"/>
                </a:ext>
              </a:extLst>
            </p:cNvPr>
            <p:cNvSpPr/>
            <p:nvPr/>
          </p:nvSpPr>
          <p:spPr>
            <a:xfrm>
              <a:off x="4014283" y="3566461"/>
              <a:ext cx="57419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C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ADD</a:t>
              </a:r>
              <a:endParaRPr lang="zh-CN" altLang="en-US" sz="14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DED0CF93-FA5B-414B-AA6B-D11DFC6B749C}"/>
                </a:ext>
              </a:extLst>
            </p:cNvPr>
            <p:cNvSpPr/>
            <p:nvPr/>
          </p:nvSpPr>
          <p:spPr bwMode="auto">
            <a:xfrm>
              <a:off x="3812293" y="3850451"/>
              <a:ext cx="931689" cy="645459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75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914400">
                <a:defRPr/>
              </a:pPr>
              <a:r>
                <a:rPr lang="en-US" altLang="zh-CN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R1</a:t>
              </a:r>
              <a:r>
                <a:rPr lang="en-US" altLang="zh-CN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+</a:t>
              </a:r>
              <a:r>
                <a:rPr lang="en-US" altLang="zh-CN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R2</a:t>
              </a:r>
              <a:r>
                <a:rPr lang="en-US" altLang="zh-CN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</a:t>
              </a:r>
              <a:r>
                <a:rPr lang="en-US" altLang="zh-CN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R2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6C0E22E4-D40C-4F04-B046-E0F9934E8C4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78138" y="4524965"/>
              <a:ext cx="0" cy="330414"/>
            </a:xfrm>
            <a:prstGeom prst="line">
              <a:avLst/>
            </a:prstGeom>
            <a:noFill/>
            <a:ln w="28575" cap="sq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243C4F59-4BB2-469E-A94B-681F9BD3B733}"/>
                </a:ext>
              </a:extLst>
            </p:cNvPr>
            <p:cNvSpPr/>
            <p:nvPr/>
          </p:nvSpPr>
          <p:spPr bwMode="auto">
            <a:xfrm rot="1107521">
              <a:off x="4070668" y="4824104"/>
              <a:ext cx="414938" cy="107822"/>
            </a:xfrm>
            <a:custGeom>
              <a:avLst/>
              <a:gdLst>
                <a:gd name="connsiteX0" fmla="*/ 0 w 414938"/>
                <a:gd name="connsiteY0" fmla="*/ 107822 h 107822"/>
                <a:gd name="connsiteX1" fmla="*/ 99892 w 414938"/>
                <a:gd name="connsiteY1" fmla="*/ 30982 h 107822"/>
                <a:gd name="connsiteX2" fmla="*/ 238205 w 414938"/>
                <a:gd name="connsiteY2" fmla="*/ 100138 h 107822"/>
                <a:gd name="connsiteX3" fmla="*/ 376517 w 414938"/>
                <a:gd name="connsiteY3" fmla="*/ 15614 h 107822"/>
                <a:gd name="connsiteX4" fmla="*/ 414938 w 414938"/>
                <a:gd name="connsiteY4" fmla="*/ 246 h 10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938" h="107822">
                  <a:moveTo>
                    <a:pt x="0" y="107822"/>
                  </a:moveTo>
                  <a:cubicBezTo>
                    <a:pt x="30095" y="70042"/>
                    <a:pt x="60191" y="32263"/>
                    <a:pt x="99892" y="30982"/>
                  </a:cubicBezTo>
                  <a:cubicBezTo>
                    <a:pt x="139593" y="29701"/>
                    <a:pt x="192101" y="102699"/>
                    <a:pt x="238205" y="100138"/>
                  </a:cubicBezTo>
                  <a:cubicBezTo>
                    <a:pt x="284309" y="97577"/>
                    <a:pt x="347062" y="32263"/>
                    <a:pt x="376517" y="15614"/>
                  </a:cubicBezTo>
                  <a:cubicBezTo>
                    <a:pt x="405973" y="-1035"/>
                    <a:pt x="410455" y="-395"/>
                    <a:pt x="414938" y="246"/>
                  </a:cubicBezTo>
                </a:path>
              </a:pathLst>
            </a:custGeom>
            <a:noFill/>
            <a:ln w="28575" cap="sq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effectLst/>
                <a:ea typeface="宋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BA3C9FD7-3851-CFD0-53F5-DADC6DC47938}"/>
              </a:ext>
            </a:extLst>
          </p:cNvPr>
          <p:cNvGrpSpPr/>
          <p:nvPr/>
        </p:nvGrpSpPr>
        <p:grpSpPr>
          <a:xfrm>
            <a:off x="7332099" y="3566461"/>
            <a:ext cx="1371390" cy="1331469"/>
            <a:chOff x="7332099" y="3566461"/>
            <a:chExt cx="1371390" cy="133146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5397719-1174-456C-9A7B-05F11FF70E0F}"/>
                </a:ext>
              </a:extLst>
            </p:cNvPr>
            <p:cNvSpPr/>
            <p:nvPr/>
          </p:nvSpPr>
          <p:spPr>
            <a:xfrm>
              <a:off x="8271489" y="3942348"/>
              <a:ext cx="432000" cy="523220"/>
            </a:xfrm>
            <a:prstGeom prst="rect">
              <a:avLst/>
            </a:prstGeom>
          </p:spPr>
          <p:txBody>
            <a:bodyPr wrap="square" lIns="36000" rIns="0">
              <a:spAutoFit/>
            </a:bodyPr>
            <a:lstStyle/>
            <a:p>
              <a:pPr lvl="0" defTabSz="914400">
                <a:defRPr/>
              </a:pP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C3,</a:t>
              </a:r>
            </a:p>
            <a:p>
              <a:pPr lvl="0" defTabSz="914400">
                <a:defRPr/>
              </a:pPr>
              <a:r>
                <a:rPr lang="en-US" altLang="zh-CN" sz="1400" b="1" dirty="0" err="1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PC</a:t>
              </a:r>
              <a:r>
                <a:rPr lang="en-US" altLang="zh-CN" sz="1400" b="1" baseline="-25000" dirty="0" err="1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in</a:t>
              </a:r>
              <a:endParaRPr lang="zh-CN" altLang="en-US" sz="14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93E0C69-5B68-41B9-9ECB-B840DF355F5F}"/>
                </a:ext>
              </a:extLst>
            </p:cNvPr>
            <p:cNvSpPr/>
            <p:nvPr/>
          </p:nvSpPr>
          <p:spPr>
            <a:xfrm>
              <a:off x="7546913" y="3566461"/>
              <a:ext cx="5533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C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JMP</a:t>
              </a:r>
              <a:endParaRPr lang="zh-CN" altLang="en-US" sz="14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C7BF64D5-5F50-459E-954E-30B6E6C931C3}"/>
                </a:ext>
              </a:extLst>
            </p:cNvPr>
            <p:cNvSpPr/>
            <p:nvPr/>
          </p:nvSpPr>
          <p:spPr bwMode="auto">
            <a:xfrm>
              <a:off x="7332099" y="3850451"/>
              <a:ext cx="931689" cy="645459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75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IR  PC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733880BF-096F-46B2-8CFF-04958F8CC94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7944" y="4490969"/>
              <a:ext cx="0" cy="330414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F568D0D3-52E3-43FC-919E-D6A055182346}"/>
                </a:ext>
              </a:extLst>
            </p:cNvPr>
            <p:cNvSpPr/>
            <p:nvPr/>
          </p:nvSpPr>
          <p:spPr bwMode="auto">
            <a:xfrm rot="1107521">
              <a:off x="7590474" y="4790108"/>
              <a:ext cx="414938" cy="107822"/>
            </a:xfrm>
            <a:custGeom>
              <a:avLst/>
              <a:gdLst>
                <a:gd name="connsiteX0" fmla="*/ 0 w 414938"/>
                <a:gd name="connsiteY0" fmla="*/ 107822 h 107822"/>
                <a:gd name="connsiteX1" fmla="*/ 99892 w 414938"/>
                <a:gd name="connsiteY1" fmla="*/ 30982 h 107822"/>
                <a:gd name="connsiteX2" fmla="*/ 238205 w 414938"/>
                <a:gd name="connsiteY2" fmla="*/ 100138 h 107822"/>
                <a:gd name="connsiteX3" fmla="*/ 376517 w 414938"/>
                <a:gd name="connsiteY3" fmla="*/ 15614 h 107822"/>
                <a:gd name="connsiteX4" fmla="*/ 414938 w 414938"/>
                <a:gd name="connsiteY4" fmla="*/ 246 h 10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938" h="107822">
                  <a:moveTo>
                    <a:pt x="0" y="107822"/>
                  </a:moveTo>
                  <a:cubicBezTo>
                    <a:pt x="30095" y="70042"/>
                    <a:pt x="60191" y="32263"/>
                    <a:pt x="99892" y="30982"/>
                  </a:cubicBezTo>
                  <a:cubicBezTo>
                    <a:pt x="139593" y="29701"/>
                    <a:pt x="192101" y="102699"/>
                    <a:pt x="238205" y="100138"/>
                  </a:cubicBezTo>
                  <a:cubicBezTo>
                    <a:pt x="284309" y="97577"/>
                    <a:pt x="347062" y="32263"/>
                    <a:pt x="376517" y="15614"/>
                  </a:cubicBezTo>
                  <a:cubicBezTo>
                    <a:pt x="405973" y="-1035"/>
                    <a:pt x="410455" y="-395"/>
                    <a:pt x="414938" y="246"/>
                  </a:cubicBezTo>
                </a:path>
              </a:pathLst>
            </a:custGeom>
            <a:noFill/>
            <a:ln w="28575" cap="sq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effectLst/>
                <a:ea typeface="宋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C5FA483-675E-0AF7-28D3-1BB06446B52F}"/>
              </a:ext>
            </a:extLst>
          </p:cNvPr>
          <p:cNvGrpSpPr/>
          <p:nvPr/>
        </p:nvGrpSpPr>
        <p:grpSpPr>
          <a:xfrm>
            <a:off x="5545238" y="3566461"/>
            <a:ext cx="1715221" cy="2463919"/>
            <a:chOff x="5545238" y="3566461"/>
            <a:chExt cx="1715221" cy="2463919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41F7E50F-FFF1-4B0E-AE19-456BFDB6DEA4}"/>
                </a:ext>
              </a:extLst>
            </p:cNvPr>
            <p:cNvSpPr/>
            <p:nvPr/>
          </p:nvSpPr>
          <p:spPr bwMode="auto">
            <a:xfrm>
              <a:off x="5549325" y="3850451"/>
              <a:ext cx="931689" cy="645459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75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914400">
                <a:defRPr/>
              </a:pPr>
              <a:r>
                <a:rPr lang="en-US" altLang="zh-CN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R3</a:t>
              </a:r>
              <a:r>
                <a:rPr lang="en-US" altLang="zh-CN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 AR</a:t>
              </a:r>
              <a:endPara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B8E608B-8004-4A89-AD74-DC59F35D8C37}"/>
                </a:ext>
              </a:extLst>
            </p:cNvPr>
            <p:cNvSpPr/>
            <p:nvPr/>
          </p:nvSpPr>
          <p:spPr>
            <a:xfrm>
              <a:off x="6476927" y="3850015"/>
              <a:ext cx="756000" cy="738664"/>
            </a:xfrm>
            <a:prstGeom prst="rect">
              <a:avLst/>
            </a:prstGeom>
          </p:spPr>
          <p:txBody>
            <a:bodyPr wrap="square" lIns="36000" rIns="0">
              <a:spAutoFit/>
            </a:bodyPr>
            <a:lstStyle/>
            <a:p>
              <a:pPr lvl="0" defTabSz="914400">
                <a:defRPr/>
              </a:pP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R3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out</a:t>
              </a: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</a:p>
            <a:p>
              <a:pPr lvl="0" defTabSz="914400">
                <a:defRPr/>
              </a:pP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C2,</a:t>
              </a:r>
            </a:p>
            <a:p>
              <a:pPr lvl="0" defTabSz="914400">
                <a:defRPr/>
              </a:pPr>
              <a:r>
                <a:rPr lang="en-US" altLang="zh-CN" sz="1400" b="1" dirty="0" err="1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AR</a:t>
              </a:r>
              <a:r>
                <a:rPr lang="en-US" altLang="zh-CN" sz="1400" b="1" baseline="-25000" dirty="0" err="1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in</a:t>
              </a:r>
              <a:endParaRPr lang="zh-CN" altLang="en-US" sz="14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40430F0-6738-4C12-B872-D2B76E4B5BE5}"/>
                </a:ext>
              </a:extLst>
            </p:cNvPr>
            <p:cNvSpPr/>
            <p:nvPr/>
          </p:nvSpPr>
          <p:spPr bwMode="auto">
            <a:xfrm>
              <a:off x="5545238" y="4988909"/>
              <a:ext cx="931689" cy="645459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75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914400">
                <a:defRPr/>
              </a:pPr>
              <a:r>
                <a:rPr lang="en-US" altLang="zh-CN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R2</a:t>
              </a:r>
              <a:r>
                <a:rPr lang="en-US" altLang="zh-CN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Dcache</a:t>
              </a:r>
              <a:endPara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97478DC-4539-4FEB-9762-D5B654C05BF9}"/>
                </a:ext>
              </a:extLst>
            </p:cNvPr>
            <p:cNvSpPr/>
            <p:nvPr/>
          </p:nvSpPr>
          <p:spPr>
            <a:xfrm>
              <a:off x="6468459" y="4988473"/>
              <a:ext cx="792000" cy="882293"/>
            </a:xfrm>
            <a:prstGeom prst="rect">
              <a:avLst/>
            </a:prstGeom>
          </p:spPr>
          <p:txBody>
            <a:bodyPr wrap="square" lIns="36000" rIns="0">
              <a:spAutoFit/>
            </a:bodyPr>
            <a:lstStyle/>
            <a:p>
              <a:pPr lvl="0" defTabSz="914400">
                <a:defRPr/>
              </a:pP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R2</a:t>
              </a:r>
              <a:r>
                <a:rPr lang="en-US" altLang="zh-CN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out</a:t>
              </a: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</a:p>
            <a:p>
              <a:pPr lvl="0" defTabSz="914400">
                <a:defRPr/>
              </a:pPr>
              <a:r>
                <a:rPr lang="en-US" altLang="zh-CN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Times New Roman" panose="02020603050405020304" pitchFamily="18" charset="0"/>
                  <a:sym typeface="+mn-lt"/>
                </a:rPr>
                <a:t>C2,</a:t>
              </a:r>
            </a:p>
            <a:p>
              <a:pPr lvl="0" defTabSz="914400">
                <a:defRPr/>
              </a:pPr>
              <a:r>
                <a:rPr lang="en-US" altLang="zh-CN" sz="1400" b="1" dirty="0" err="1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DCache</a:t>
              </a:r>
              <a:r>
                <a:rPr lang="zh-CN" altLang="en-US" sz="14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写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662E31C-9EC6-43A3-B84D-55D95C0CA19F}"/>
                </a:ext>
              </a:extLst>
            </p:cNvPr>
            <p:cNvSpPr/>
            <p:nvPr/>
          </p:nvSpPr>
          <p:spPr>
            <a:xfrm>
              <a:off x="5770326" y="3566461"/>
              <a:ext cx="54046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C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STO</a:t>
              </a:r>
              <a:endParaRPr lang="zh-CN" altLang="en-US" sz="14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3F8AB8DB-D407-43A7-A4CC-A0638D683906}"/>
                </a:ext>
              </a:extLst>
            </p:cNvPr>
            <p:cNvCxnSpPr>
              <a:stCxn id="15" idx="2"/>
              <a:endCxn id="17" idx="0"/>
            </p:cNvCxnSpPr>
            <p:nvPr/>
          </p:nvCxnSpPr>
          <p:spPr bwMode="auto">
            <a:xfrm flipH="1">
              <a:off x="6011083" y="4495910"/>
              <a:ext cx="4087" cy="492999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77EA96E1-FCC3-47B2-8604-D105790A4CF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11083" y="5623419"/>
              <a:ext cx="0" cy="330414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09F16755-2838-4657-B625-862FB776FFEA}"/>
                </a:ext>
              </a:extLst>
            </p:cNvPr>
            <p:cNvSpPr/>
            <p:nvPr/>
          </p:nvSpPr>
          <p:spPr bwMode="auto">
            <a:xfrm rot="1107521">
              <a:off x="5803613" y="5922558"/>
              <a:ext cx="414938" cy="107822"/>
            </a:xfrm>
            <a:custGeom>
              <a:avLst/>
              <a:gdLst>
                <a:gd name="connsiteX0" fmla="*/ 0 w 414938"/>
                <a:gd name="connsiteY0" fmla="*/ 107822 h 107822"/>
                <a:gd name="connsiteX1" fmla="*/ 99892 w 414938"/>
                <a:gd name="connsiteY1" fmla="*/ 30982 h 107822"/>
                <a:gd name="connsiteX2" fmla="*/ 238205 w 414938"/>
                <a:gd name="connsiteY2" fmla="*/ 100138 h 107822"/>
                <a:gd name="connsiteX3" fmla="*/ 376517 w 414938"/>
                <a:gd name="connsiteY3" fmla="*/ 15614 h 107822"/>
                <a:gd name="connsiteX4" fmla="*/ 414938 w 414938"/>
                <a:gd name="connsiteY4" fmla="*/ 246 h 10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938" h="107822">
                  <a:moveTo>
                    <a:pt x="0" y="107822"/>
                  </a:moveTo>
                  <a:cubicBezTo>
                    <a:pt x="30095" y="70042"/>
                    <a:pt x="60191" y="32263"/>
                    <a:pt x="99892" y="30982"/>
                  </a:cubicBezTo>
                  <a:cubicBezTo>
                    <a:pt x="139593" y="29701"/>
                    <a:pt x="192101" y="102699"/>
                    <a:pt x="238205" y="100138"/>
                  </a:cubicBezTo>
                  <a:cubicBezTo>
                    <a:pt x="284309" y="97577"/>
                    <a:pt x="347062" y="32263"/>
                    <a:pt x="376517" y="15614"/>
                  </a:cubicBezTo>
                  <a:cubicBezTo>
                    <a:pt x="405973" y="-1035"/>
                    <a:pt x="410455" y="-395"/>
                    <a:pt x="414938" y="246"/>
                  </a:cubicBezTo>
                </a:path>
              </a:pathLst>
            </a:custGeom>
            <a:noFill/>
            <a:ln w="28575" cap="sq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effectLst/>
                <a:ea typeface="宋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BB57742-460E-1458-A09F-D28D784627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A5294F-7206-3366-F9BA-C50A494CD8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35ACE7-19B2-4F54-9048-4DFFEA3E73D5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72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cs typeface="+mn-ea"/>
                <a:sym typeface="+mn-lt"/>
              </a:rPr>
              <a:t>由上图可见，对于图</a:t>
            </a:r>
            <a:r>
              <a:rPr lang="en-US" altLang="zh-CN" sz="2800" dirty="0">
                <a:cs typeface="+mn-ea"/>
                <a:sym typeface="+mn-lt"/>
              </a:rPr>
              <a:t>5.1</a:t>
            </a:r>
            <a:r>
              <a:rPr lang="zh-CN" altLang="en-US" sz="2800" dirty="0">
                <a:cs typeface="+mn-ea"/>
                <a:sym typeface="+mn-lt"/>
              </a:rPr>
              <a:t>的模型机</a:t>
            </a:r>
            <a:endParaRPr lang="en-US" altLang="zh-CN" sz="2800" dirty="0">
              <a:cs typeface="+mn-ea"/>
              <a:sym typeface="+mn-lt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cs typeface="+mn-ea"/>
                <a:sym typeface="+mn-lt"/>
              </a:rPr>
              <a:t>所有指令的</a:t>
            </a:r>
            <a:r>
              <a:rPr lang="zh-CN" altLang="en-US" sz="2400" b="1" dirty="0">
                <a:solidFill>
                  <a:srgbClr val="2453CA"/>
                </a:solidFill>
                <a:cs typeface="+mn-ea"/>
                <a:sym typeface="+mn-lt"/>
              </a:rPr>
              <a:t>取指周期是完全相同的</a:t>
            </a:r>
            <a:r>
              <a:rPr lang="zh-CN" altLang="en-US" sz="2400" dirty="0">
                <a:solidFill>
                  <a:schemeClr val="hlink"/>
                </a:solidFill>
                <a:cs typeface="+mn-ea"/>
                <a:sym typeface="+mn-lt"/>
              </a:rPr>
              <a:t>，</a:t>
            </a:r>
            <a:r>
              <a:rPr lang="zh-CN" altLang="en-US" sz="2400" dirty="0">
                <a:cs typeface="+mn-ea"/>
                <a:sym typeface="+mn-lt"/>
              </a:rPr>
              <a:t>而且是</a:t>
            </a:r>
            <a:r>
              <a:rPr lang="zh-CN" altLang="en-US" sz="2400" b="1" dirty="0">
                <a:solidFill>
                  <a:srgbClr val="2453CA"/>
                </a:solidFill>
                <a:cs typeface="+mn-ea"/>
                <a:sym typeface="+mn-lt"/>
              </a:rPr>
              <a:t>一个</a:t>
            </a:r>
            <a:r>
              <a:rPr lang="en-US" altLang="zh-CN" sz="2400" b="1" dirty="0">
                <a:solidFill>
                  <a:srgbClr val="2453CA"/>
                </a:solidFill>
                <a:cs typeface="+mn-ea"/>
                <a:sym typeface="+mn-lt"/>
              </a:rPr>
              <a:t>CPU</a:t>
            </a:r>
            <a:r>
              <a:rPr lang="zh-CN" altLang="en-US" sz="2400" b="1" dirty="0">
                <a:solidFill>
                  <a:srgbClr val="2453CA"/>
                </a:solidFill>
                <a:cs typeface="+mn-ea"/>
                <a:sym typeface="+mn-lt"/>
              </a:rPr>
              <a:t>周期。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cs typeface="+mn-ea"/>
                <a:sym typeface="+mn-lt"/>
              </a:rPr>
              <a:t>在</a:t>
            </a:r>
            <a:r>
              <a:rPr lang="zh-CN" altLang="en-US" sz="2400" b="1" dirty="0">
                <a:solidFill>
                  <a:srgbClr val="2453CA"/>
                </a:solidFill>
                <a:cs typeface="+mn-ea"/>
                <a:sym typeface="+mn-lt"/>
              </a:rPr>
              <a:t>执行周期</a:t>
            </a:r>
            <a:r>
              <a:rPr lang="zh-CN" altLang="en-US" sz="2400" dirty="0">
                <a:cs typeface="+mn-ea"/>
                <a:sym typeface="+mn-lt"/>
              </a:rPr>
              <a:t>，由于各条指令的功能不同，所用的</a:t>
            </a:r>
            <a:r>
              <a:rPr lang="en-US" altLang="zh-CN" sz="2400" dirty="0">
                <a:cs typeface="+mn-ea"/>
                <a:sym typeface="+mn-lt"/>
              </a:rPr>
              <a:t>CPU</a:t>
            </a:r>
            <a:r>
              <a:rPr lang="zh-CN" altLang="en-US" sz="2400" dirty="0">
                <a:cs typeface="+mn-ea"/>
                <a:sym typeface="+mn-lt"/>
              </a:rPr>
              <a:t>周期也是</a:t>
            </a:r>
            <a:r>
              <a:rPr lang="zh-CN" altLang="en-US" sz="2400" b="1" dirty="0">
                <a:solidFill>
                  <a:srgbClr val="2453CA"/>
                </a:solidFill>
                <a:cs typeface="+mn-ea"/>
                <a:sym typeface="+mn-lt"/>
              </a:rPr>
              <a:t>各不相同</a:t>
            </a:r>
            <a:endParaRPr lang="zh-CN" altLang="en-US" sz="2400" dirty="0">
              <a:cs typeface="+mn-ea"/>
              <a:sym typeface="+mn-lt"/>
            </a:endParaRPr>
          </a:p>
          <a:p>
            <a:pPr lvl="2">
              <a:lnSpc>
                <a:spcPct val="120000"/>
              </a:lnSpc>
            </a:pPr>
            <a:r>
              <a:rPr lang="en-US" altLang="zh-CN" sz="2100" dirty="0">
                <a:cs typeface="+mn-ea"/>
                <a:sym typeface="+mn-lt"/>
              </a:rPr>
              <a:t>MOV</a:t>
            </a:r>
            <a:r>
              <a:rPr lang="zh-CN" altLang="en-US" sz="2100" dirty="0">
                <a:cs typeface="+mn-ea"/>
                <a:sym typeface="+mn-lt"/>
              </a:rPr>
              <a:t>、</a:t>
            </a:r>
            <a:r>
              <a:rPr lang="en-US" altLang="zh-CN" sz="2100" dirty="0">
                <a:cs typeface="+mn-ea"/>
                <a:sym typeface="+mn-lt"/>
              </a:rPr>
              <a:t>ADD</a:t>
            </a:r>
            <a:r>
              <a:rPr lang="zh-CN" altLang="en-US" sz="2100" dirty="0">
                <a:cs typeface="+mn-ea"/>
                <a:sym typeface="+mn-lt"/>
              </a:rPr>
              <a:t>、</a:t>
            </a:r>
            <a:r>
              <a:rPr lang="en-US" altLang="zh-CN" sz="2100" dirty="0">
                <a:cs typeface="+mn-ea"/>
                <a:sym typeface="+mn-lt"/>
              </a:rPr>
              <a:t>JMP</a:t>
            </a:r>
            <a:r>
              <a:rPr lang="zh-CN" altLang="en-US" sz="2100" dirty="0">
                <a:cs typeface="+mn-ea"/>
                <a:sym typeface="+mn-lt"/>
              </a:rPr>
              <a:t>指令是一个</a:t>
            </a:r>
            <a:r>
              <a:rPr lang="en-US" altLang="zh-CN" sz="2100" dirty="0">
                <a:cs typeface="+mn-ea"/>
                <a:sym typeface="+mn-lt"/>
              </a:rPr>
              <a:t>CPU</a:t>
            </a:r>
            <a:r>
              <a:rPr lang="zh-CN" altLang="en-US" sz="2100" dirty="0">
                <a:cs typeface="+mn-ea"/>
                <a:sym typeface="+mn-lt"/>
              </a:rPr>
              <a:t>周期</a:t>
            </a:r>
          </a:p>
          <a:p>
            <a:pPr lvl="2">
              <a:lnSpc>
                <a:spcPct val="120000"/>
              </a:lnSpc>
            </a:pPr>
            <a:r>
              <a:rPr lang="en-US" altLang="zh-CN" sz="2100" dirty="0">
                <a:cs typeface="+mn-ea"/>
                <a:sym typeface="+mn-lt"/>
              </a:rPr>
              <a:t>LAD</a:t>
            </a:r>
            <a:r>
              <a:rPr lang="zh-CN" altLang="en-US" sz="2100" dirty="0">
                <a:cs typeface="+mn-ea"/>
                <a:sym typeface="+mn-lt"/>
              </a:rPr>
              <a:t>、</a:t>
            </a:r>
            <a:r>
              <a:rPr lang="en-US" altLang="zh-CN" sz="2100" dirty="0">
                <a:cs typeface="+mn-ea"/>
                <a:sym typeface="+mn-lt"/>
              </a:rPr>
              <a:t>STO</a:t>
            </a:r>
            <a:r>
              <a:rPr lang="zh-CN" altLang="en-US" sz="2100" dirty="0">
                <a:cs typeface="+mn-ea"/>
                <a:sym typeface="+mn-lt"/>
              </a:rPr>
              <a:t>指令是两个</a:t>
            </a:r>
            <a:r>
              <a:rPr lang="en-US" altLang="zh-CN" sz="2100" dirty="0">
                <a:cs typeface="+mn-ea"/>
                <a:sym typeface="+mn-lt"/>
              </a:rPr>
              <a:t>CPU</a:t>
            </a:r>
            <a:r>
              <a:rPr lang="zh-CN" altLang="en-US" sz="2100" dirty="0">
                <a:cs typeface="+mn-ea"/>
                <a:sym typeface="+mn-lt"/>
              </a:rPr>
              <a:t>周期，需要访问内存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7E5585-0C26-4E72-BA53-08B865817A59}" type="slidenum">
              <a:rPr lang="en-US" altLang="zh-CN" smtClean="0"/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icrosoft YaHei"/>
              <a:cs typeface="+mn-ea"/>
              <a:sym typeface="+mn-lt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E2A50B-E99D-EE57-74A4-F93D14418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339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5a15">
            <a:extLst>
              <a:ext uri="{FF2B5EF4-FFF2-40B4-BE49-F238E27FC236}">
                <a16:creationId xmlns:a16="http://schemas.microsoft.com/office/drawing/2014/main" id="{4B7BE9E4-FAB5-49F2-B7D4-CD722FA10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37729"/>
            <a:ext cx="6480720" cy="2783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">
            <a:extLst>
              <a:ext uri="{FF2B5EF4-FFF2-40B4-BE49-F238E27FC236}">
                <a16:creationId xmlns:a16="http://schemas.microsoft.com/office/drawing/2014/main" id="{213E337B-E298-48A9-8789-6776C370471F}"/>
              </a:ext>
            </a:extLst>
          </p:cNvPr>
          <p:cNvSpPr txBox="1"/>
          <p:nvPr/>
        </p:nvSpPr>
        <p:spPr>
          <a:xfrm>
            <a:off x="4650782" y="3878675"/>
            <a:ext cx="252000" cy="18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R</a:t>
            </a:r>
            <a:r>
              <a:rPr kumimoji="0" lang="en-US" altLang="zh-CN" sz="1200" b="1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1</a:t>
            </a:r>
            <a:r>
              <a:rPr kumimoji="0" lang="en-US" altLang="zh-CN" sz="1200" b="1" i="1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i</a:t>
            </a:r>
            <a:endParaRPr kumimoji="0" lang="zh-CN" altLang="en-US" sz="1200" b="1" i="1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ea typeface="Microsoft YaHei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C1C256F0-D336-4ABF-ADD9-13280CDBECEA}"/>
              </a:ext>
            </a:extLst>
          </p:cNvPr>
          <p:cNvSpPr txBox="1"/>
          <p:nvPr/>
        </p:nvSpPr>
        <p:spPr>
          <a:xfrm>
            <a:off x="4619714" y="5291166"/>
            <a:ext cx="252000" cy="18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R</a:t>
            </a:r>
            <a:r>
              <a:rPr kumimoji="0" lang="en-US" altLang="zh-CN" sz="1200" b="1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1</a:t>
            </a:r>
            <a:r>
              <a:rPr kumimoji="0" lang="en-US" altLang="zh-CN" sz="1200" b="1" i="1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o</a:t>
            </a:r>
            <a:endParaRPr kumimoji="0" lang="zh-CN" altLang="en-US" sz="1200" b="1" i="1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ea typeface="Microsoft YaHei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B3AAB27-155D-401C-BAE2-5999EE1AC79E}"/>
              </a:ext>
            </a:extLst>
          </p:cNvPr>
          <p:cNvSpPr txBox="1"/>
          <p:nvPr/>
        </p:nvSpPr>
        <p:spPr>
          <a:xfrm>
            <a:off x="4910776" y="5302228"/>
            <a:ext cx="252000" cy="18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R</a:t>
            </a:r>
            <a:r>
              <a:rPr kumimoji="0" lang="en-US" altLang="zh-CN" sz="1200" b="1" i="1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2o</a:t>
            </a:r>
            <a:endParaRPr kumimoji="0" lang="zh-CN" altLang="en-US" sz="1200" b="1" i="1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ea typeface="Microsoft YaHei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B82F32C4-6C54-4308-BD65-5CC7E5F299BE}"/>
              </a:ext>
            </a:extLst>
          </p:cNvPr>
          <p:cNvSpPr txBox="1"/>
          <p:nvPr/>
        </p:nvSpPr>
        <p:spPr>
          <a:xfrm>
            <a:off x="4930876" y="3878674"/>
            <a:ext cx="252000" cy="18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R</a:t>
            </a:r>
            <a:r>
              <a:rPr kumimoji="0" lang="en-US" altLang="zh-CN" sz="1200" b="1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2</a:t>
            </a:r>
            <a:r>
              <a:rPr kumimoji="0" lang="en-US" altLang="zh-CN" sz="1200" b="1" i="1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i</a:t>
            </a:r>
            <a:endParaRPr kumimoji="0" lang="zh-CN" altLang="en-US" sz="1200" b="1" i="1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ea typeface="Microsoft YaHei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C8C852E-7067-1BD5-374C-309E92E4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230642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例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5.1  </a:t>
            </a:r>
            <a:r>
              <a:rPr kumimoji="1" lang="zh-CN" altLang="en-US" sz="2000" cap="none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下图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所示为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双总线结构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机器的数据通路，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IR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为指令寄存器，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PC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为程序计数器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(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具有自增功能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)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，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M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为主存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(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受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R/W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信号控制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)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，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AR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为地址寄存器，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DR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为数据缓冲寄存器， 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ALU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由加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(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+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)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、减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(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-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)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控制信号决定完成何种操作，控制信号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G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控制的是一个门电路。另外，线上标注有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小圈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表示有控制信号。例如</a:t>
            </a:r>
            <a:r>
              <a:rPr kumimoji="1" lang="en-US" altLang="zh-CN" sz="200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y</a:t>
            </a:r>
            <a:r>
              <a:rPr kumimoji="1" lang="en-US" altLang="zh-CN" sz="200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i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表示</a:t>
            </a:r>
            <a:r>
              <a:rPr kumimoji="1" lang="en-US" altLang="zh-CN" sz="2000" i="1" cap="none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y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寄存器的输入控制信号，</a:t>
            </a:r>
            <a:r>
              <a:rPr kumimoji="1" lang="en-US" altLang="zh-CN" sz="2000" i="1" cap="none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R</a:t>
            </a:r>
            <a:r>
              <a:rPr kumimoji="1" lang="en-US" altLang="zh-CN" sz="2000" cap="none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1</a:t>
            </a:r>
            <a:r>
              <a:rPr kumimoji="1" lang="en-US" altLang="zh-CN" sz="2000" i="1" cap="none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o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为寄存器</a:t>
            </a:r>
            <a:r>
              <a:rPr kumimoji="1" lang="en-US" altLang="zh-CN" sz="2000" i="1" cap="none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R</a:t>
            </a:r>
            <a:r>
              <a:rPr kumimoji="1" lang="en-US" altLang="zh-CN" sz="2000" cap="none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1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的输出控制信号，未标字符的线为直通线，不受控制。 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52F4E5-D12E-2096-5DD9-BCA50C3AA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1F47E8-C268-1CDA-D55B-BC2D5764C4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092466"/>
      </p:ext>
    </p:extLst>
  </p:cSld>
  <p:clrMapOvr>
    <a:masterClrMapping/>
  </p:clrMapOvr>
  <p:transition spd="med">
    <p:cover dir="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5a15">
            <a:extLst>
              <a:ext uri="{FF2B5EF4-FFF2-40B4-BE49-F238E27FC236}">
                <a16:creationId xmlns:a16="http://schemas.microsoft.com/office/drawing/2014/main" id="{4B7BE9E4-FAB5-49F2-B7D4-CD722FA10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37729"/>
            <a:ext cx="6480720" cy="2783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">
            <a:extLst>
              <a:ext uri="{FF2B5EF4-FFF2-40B4-BE49-F238E27FC236}">
                <a16:creationId xmlns:a16="http://schemas.microsoft.com/office/drawing/2014/main" id="{213E337B-E298-48A9-8789-6776C370471F}"/>
              </a:ext>
            </a:extLst>
          </p:cNvPr>
          <p:cNvSpPr txBox="1"/>
          <p:nvPr/>
        </p:nvSpPr>
        <p:spPr>
          <a:xfrm>
            <a:off x="4650782" y="3878675"/>
            <a:ext cx="252000" cy="18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R</a:t>
            </a:r>
            <a:r>
              <a:rPr kumimoji="0" lang="en-US" altLang="zh-CN" sz="1200" b="1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1</a:t>
            </a:r>
            <a:r>
              <a:rPr kumimoji="0" lang="en-US" altLang="zh-CN" sz="1200" b="1" i="1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i</a:t>
            </a:r>
            <a:endParaRPr kumimoji="0" lang="zh-CN" altLang="en-US" sz="1200" b="1" i="1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ea typeface="Microsoft YaHei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C1C256F0-D336-4ABF-ADD9-13280CDBECEA}"/>
              </a:ext>
            </a:extLst>
          </p:cNvPr>
          <p:cNvSpPr txBox="1"/>
          <p:nvPr/>
        </p:nvSpPr>
        <p:spPr>
          <a:xfrm>
            <a:off x="4619714" y="5291166"/>
            <a:ext cx="252000" cy="18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R</a:t>
            </a:r>
            <a:r>
              <a:rPr kumimoji="0" lang="en-US" altLang="zh-CN" sz="1200" b="1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1</a:t>
            </a:r>
            <a:r>
              <a:rPr kumimoji="0" lang="en-US" altLang="zh-CN" sz="1200" b="1" i="1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o</a:t>
            </a:r>
            <a:endParaRPr kumimoji="0" lang="zh-CN" altLang="en-US" sz="1200" b="1" i="1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ea typeface="Microsoft YaHei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B3AAB27-155D-401C-BAE2-5999EE1AC79E}"/>
              </a:ext>
            </a:extLst>
          </p:cNvPr>
          <p:cNvSpPr txBox="1"/>
          <p:nvPr/>
        </p:nvSpPr>
        <p:spPr>
          <a:xfrm>
            <a:off x="4910776" y="5302228"/>
            <a:ext cx="252000" cy="18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R</a:t>
            </a:r>
            <a:r>
              <a:rPr kumimoji="0" lang="en-US" altLang="zh-CN" sz="1200" b="1" i="1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2o</a:t>
            </a:r>
            <a:endParaRPr kumimoji="0" lang="zh-CN" altLang="en-US" sz="1200" b="1" i="1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ea typeface="Microsoft YaHei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B82F32C4-6C54-4308-BD65-5CC7E5F299BE}"/>
              </a:ext>
            </a:extLst>
          </p:cNvPr>
          <p:cNvSpPr txBox="1"/>
          <p:nvPr/>
        </p:nvSpPr>
        <p:spPr>
          <a:xfrm>
            <a:off x="4930876" y="3878674"/>
            <a:ext cx="252000" cy="18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R</a:t>
            </a:r>
            <a:r>
              <a:rPr kumimoji="0" lang="en-US" altLang="zh-CN" sz="1200" b="1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2</a:t>
            </a:r>
            <a:r>
              <a:rPr kumimoji="0" lang="en-US" altLang="zh-CN" sz="1200" b="1" i="1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Microsoft YaHei"/>
                <a:cs typeface="Times New Roman" panose="02020603050405020304" pitchFamily="18" charset="0"/>
                <a:sym typeface="+mn-lt"/>
              </a:rPr>
              <a:t>i</a:t>
            </a:r>
            <a:endParaRPr kumimoji="0" lang="zh-CN" altLang="en-US" sz="1200" b="1" i="1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ea typeface="Microsoft YaHei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C8C852E-7067-1BD5-374C-309E92E4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63" y="619125"/>
            <a:ext cx="7677150" cy="1079500"/>
          </a:xfrm>
        </p:spPr>
        <p:txBody>
          <a:bodyPr>
            <a:no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画出下面指令的指令周期流程图，假设该指令的地址已放入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PC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中。列出相应的微操作控制信号序列</a:t>
            </a:r>
            <a:b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</a:b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(1)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“ADD R2,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R0”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指令完成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(R2) + (R0)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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R0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的功能</a:t>
            </a:r>
            <a:b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</a:b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(2) “SUB R1,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R3”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指令完成 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(R3) - (R1)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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R3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的操作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92D0EA9-906C-4E75-2B4E-601B6C04800B}"/>
              </a:ext>
            </a:extLst>
          </p:cNvPr>
          <p:cNvCxnSpPr>
            <a:cxnSpLocks/>
          </p:cNvCxnSpPr>
          <p:nvPr/>
        </p:nvCxnSpPr>
        <p:spPr>
          <a:xfrm>
            <a:off x="2144992" y="5049288"/>
            <a:ext cx="0" cy="75600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74C266E-832C-11EF-AE4A-BD8D853824C7}"/>
              </a:ext>
            </a:extLst>
          </p:cNvPr>
          <p:cNvCxnSpPr>
            <a:cxnSpLocks/>
          </p:cNvCxnSpPr>
          <p:nvPr/>
        </p:nvCxnSpPr>
        <p:spPr>
          <a:xfrm>
            <a:off x="2134360" y="5749204"/>
            <a:ext cx="5112568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760B907-4050-D088-1B1E-F6718FDD7090}"/>
              </a:ext>
            </a:extLst>
          </p:cNvPr>
          <p:cNvCxnSpPr>
            <a:cxnSpLocks/>
          </p:cNvCxnSpPr>
          <p:nvPr/>
        </p:nvCxnSpPr>
        <p:spPr>
          <a:xfrm>
            <a:off x="7236296" y="3623760"/>
            <a:ext cx="0" cy="216000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DA42A22-F49F-E4E8-BF22-08E7B3F02992}"/>
              </a:ext>
            </a:extLst>
          </p:cNvPr>
          <p:cNvCxnSpPr>
            <a:cxnSpLocks/>
          </p:cNvCxnSpPr>
          <p:nvPr/>
        </p:nvCxnSpPr>
        <p:spPr>
          <a:xfrm>
            <a:off x="2590572" y="3583648"/>
            <a:ext cx="4680000" cy="1800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405C0A8-271B-07B0-DFB0-FE4F212DD377}"/>
              </a:ext>
            </a:extLst>
          </p:cNvPr>
          <p:cNvCxnSpPr>
            <a:cxnSpLocks/>
          </p:cNvCxnSpPr>
          <p:nvPr/>
        </p:nvCxnSpPr>
        <p:spPr>
          <a:xfrm>
            <a:off x="2627784" y="3549330"/>
            <a:ext cx="0" cy="68400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D0FF7B5-9534-F76E-1562-D955E7EB5363}"/>
              </a:ext>
            </a:extLst>
          </p:cNvPr>
          <p:cNvCxnSpPr>
            <a:cxnSpLocks/>
          </p:cNvCxnSpPr>
          <p:nvPr/>
        </p:nvCxnSpPr>
        <p:spPr>
          <a:xfrm>
            <a:off x="2771840" y="4653136"/>
            <a:ext cx="216000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C56BA27F-750A-61E7-8582-AF2574A8C288}"/>
              </a:ext>
            </a:extLst>
          </p:cNvPr>
          <p:cNvSpPr/>
          <p:nvPr/>
        </p:nvSpPr>
        <p:spPr>
          <a:xfrm>
            <a:off x="1979712" y="4258300"/>
            <a:ext cx="324000" cy="792000"/>
          </a:xfrm>
          <a:prstGeom prst="rect">
            <a:avLst/>
          </a:prstGeom>
          <a:solidFill>
            <a:schemeClr val="accent2">
              <a:lumMod val="60000"/>
              <a:lumOff val="4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CA72DA8-41BF-A56D-45C6-E80FA173A376}"/>
              </a:ext>
            </a:extLst>
          </p:cNvPr>
          <p:cNvSpPr/>
          <p:nvPr/>
        </p:nvSpPr>
        <p:spPr>
          <a:xfrm>
            <a:off x="2447800" y="4261200"/>
            <a:ext cx="324000" cy="792000"/>
          </a:xfrm>
          <a:prstGeom prst="rect">
            <a:avLst/>
          </a:prstGeom>
          <a:solidFill>
            <a:schemeClr val="accent2">
              <a:lumMod val="60000"/>
              <a:lumOff val="4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ADDFE4B-99F8-5314-85CE-59A043977DE0}"/>
              </a:ext>
            </a:extLst>
          </p:cNvPr>
          <p:cNvSpPr/>
          <p:nvPr/>
        </p:nvSpPr>
        <p:spPr>
          <a:xfrm>
            <a:off x="2987824" y="4261288"/>
            <a:ext cx="684000" cy="792000"/>
          </a:xfrm>
          <a:prstGeom prst="rect">
            <a:avLst/>
          </a:prstGeom>
          <a:solidFill>
            <a:schemeClr val="accent6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30D4B43-76A0-4BF4-3D65-9241F32131E2}"/>
              </a:ext>
            </a:extLst>
          </p:cNvPr>
          <p:cNvSpPr/>
          <p:nvPr/>
        </p:nvSpPr>
        <p:spPr>
          <a:xfrm>
            <a:off x="3969356" y="4271832"/>
            <a:ext cx="324000" cy="792000"/>
          </a:xfrm>
          <a:prstGeom prst="rect">
            <a:avLst/>
          </a:prstGeom>
          <a:solidFill>
            <a:schemeClr val="accent6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EEF28C1-D361-C265-AC10-6F6F6AB56982}"/>
              </a:ext>
            </a:extLst>
          </p:cNvPr>
          <p:cNvSpPr/>
          <p:nvPr/>
        </p:nvSpPr>
        <p:spPr>
          <a:xfrm>
            <a:off x="1480972" y="4268932"/>
            <a:ext cx="324000" cy="792000"/>
          </a:xfrm>
          <a:prstGeom prst="rect">
            <a:avLst/>
          </a:prstGeom>
          <a:solidFill>
            <a:schemeClr val="accent5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56F2868-3938-F76F-27BF-F2C33F0EEB0D}"/>
              </a:ext>
            </a:extLst>
          </p:cNvPr>
          <p:cNvCxnSpPr>
            <a:cxnSpLocks/>
          </p:cNvCxnSpPr>
          <p:nvPr/>
        </p:nvCxnSpPr>
        <p:spPr>
          <a:xfrm>
            <a:off x="3673132" y="4442428"/>
            <a:ext cx="2880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3E02A84-1526-5DDD-CC81-C92D3DDF26A2}"/>
              </a:ext>
            </a:extLst>
          </p:cNvPr>
          <p:cNvCxnSpPr>
            <a:cxnSpLocks/>
          </p:cNvCxnSpPr>
          <p:nvPr/>
        </p:nvCxnSpPr>
        <p:spPr>
          <a:xfrm>
            <a:off x="4139952" y="5069236"/>
            <a:ext cx="0" cy="63437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516E31CC-DA7E-FF92-5890-29ADDB8F6122}"/>
              </a:ext>
            </a:extLst>
          </p:cNvPr>
          <p:cNvCxnSpPr>
            <a:cxnSpLocks/>
          </p:cNvCxnSpPr>
          <p:nvPr/>
        </p:nvCxnSpPr>
        <p:spPr>
          <a:xfrm>
            <a:off x="4113372" y="5749204"/>
            <a:ext cx="30960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17294D7-6ADB-57E6-1FC3-433A0B93BCDB}"/>
              </a:ext>
            </a:extLst>
          </p:cNvPr>
          <p:cNvCxnSpPr>
            <a:cxnSpLocks/>
          </p:cNvCxnSpPr>
          <p:nvPr/>
        </p:nvCxnSpPr>
        <p:spPr>
          <a:xfrm>
            <a:off x="7236296" y="3618444"/>
            <a:ext cx="0" cy="216000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0914065-1C4A-ADAA-9199-75F22878BD46}"/>
              </a:ext>
            </a:extLst>
          </p:cNvPr>
          <p:cNvCxnSpPr>
            <a:cxnSpLocks/>
          </p:cNvCxnSpPr>
          <p:nvPr/>
        </p:nvCxnSpPr>
        <p:spPr>
          <a:xfrm>
            <a:off x="1640936" y="3583648"/>
            <a:ext cx="5616000" cy="1800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C3DF6BA-A4CE-A2EA-C7F2-1752F099530E}"/>
              </a:ext>
            </a:extLst>
          </p:cNvPr>
          <p:cNvCxnSpPr>
            <a:cxnSpLocks/>
          </p:cNvCxnSpPr>
          <p:nvPr/>
        </p:nvCxnSpPr>
        <p:spPr>
          <a:xfrm>
            <a:off x="1646252" y="3551992"/>
            <a:ext cx="0" cy="72000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E2FE4C32-71BB-A810-72F2-5ADC4AFB8A66}"/>
              </a:ext>
            </a:extLst>
          </p:cNvPr>
          <p:cNvSpPr/>
          <p:nvPr/>
        </p:nvSpPr>
        <p:spPr>
          <a:xfrm>
            <a:off x="4067944" y="1988840"/>
            <a:ext cx="1008112" cy="252000"/>
          </a:xfrm>
          <a:prstGeom prst="rect">
            <a:avLst/>
          </a:prstGeom>
        </p:spPr>
        <p:txBody>
          <a:bodyPr wrap="square" lIns="36000" tIns="0" rIns="36000" bIns="0" anchor="ctr" anchorCtr="0">
            <a:noAutofit/>
          </a:bodyPr>
          <a:lstStyle/>
          <a:p>
            <a:pPr lvl="0" defTabSz="914400">
              <a:defRPr/>
            </a:pPr>
            <a:r>
              <a:rPr lang="en-US" altLang="zh-CN" sz="1200" b="1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PC</a:t>
            </a:r>
            <a:r>
              <a:rPr lang="en-US" altLang="zh-CN" sz="1200" b="1" baseline="-25000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12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G, </a:t>
            </a:r>
            <a:r>
              <a:rPr lang="en-US" altLang="zh-CN" sz="1200" b="1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AR</a:t>
            </a:r>
            <a:r>
              <a:rPr lang="en-US" altLang="zh-CN" sz="1200" b="1" baseline="-25000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2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7DC6C93B-9979-7651-DCFC-08CBD4D70F1C}"/>
              </a:ext>
            </a:extLst>
          </p:cNvPr>
          <p:cNvSpPr/>
          <p:nvPr/>
        </p:nvSpPr>
        <p:spPr bwMode="auto">
          <a:xfrm>
            <a:off x="2555776" y="1988840"/>
            <a:ext cx="1440000" cy="252000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36000" tIns="0" rIns="36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PC</a:t>
            </a:r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 AR 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FC188D8-E13D-D7AA-BB28-5C7A59EE73EE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 bwMode="auto">
          <a:xfrm flipV="1">
            <a:off x="3275776" y="2240840"/>
            <a:ext cx="0" cy="180048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809C9BED-67C5-D6D8-EDDA-2BB72A5035A0}"/>
              </a:ext>
            </a:extLst>
          </p:cNvPr>
          <p:cNvSpPr/>
          <p:nvPr/>
        </p:nvSpPr>
        <p:spPr bwMode="auto">
          <a:xfrm>
            <a:off x="2555776" y="2420888"/>
            <a:ext cx="1440000" cy="252000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36000" tIns="0" rIns="36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 DR 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0F7F0F5F-5BB1-372A-5D05-ADF9866398F8}"/>
              </a:ext>
            </a:extLst>
          </p:cNvPr>
          <p:cNvSpPr/>
          <p:nvPr/>
        </p:nvSpPr>
        <p:spPr bwMode="auto">
          <a:xfrm>
            <a:off x="2555776" y="2852936"/>
            <a:ext cx="1440000" cy="252000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36000" tIns="0" rIns="36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DR  IR 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AFB9508-320F-C2FA-12ED-C017EEEC68C9}"/>
              </a:ext>
            </a:extLst>
          </p:cNvPr>
          <p:cNvSpPr/>
          <p:nvPr/>
        </p:nvSpPr>
        <p:spPr>
          <a:xfrm>
            <a:off x="4067944" y="2420888"/>
            <a:ext cx="1008112" cy="252000"/>
          </a:xfrm>
          <a:prstGeom prst="rect">
            <a:avLst/>
          </a:prstGeom>
        </p:spPr>
        <p:txBody>
          <a:bodyPr wrap="square" lIns="36000" tIns="0" rIns="36000" bIns="0" anchor="ctr" anchorCtr="0">
            <a:noAutofit/>
          </a:bodyPr>
          <a:lstStyle/>
          <a:p>
            <a:pPr lvl="0" defTabSz="914400">
              <a:defRPr/>
            </a:pPr>
            <a:r>
              <a:rPr lang="en-US" altLang="zh-CN" sz="12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R/W=R</a:t>
            </a:r>
            <a:endParaRPr lang="en-US" altLang="zh-CN" sz="1200" b="1" baseline="-25000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FE894B60-3992-5F4D-A640-C86458C050EB}"/>
              </a:ext>
            </a:extLst>
          </p:cNvPr>
          <p:cNvCxnSpPr/>
          <p:nvPr/>
        </p:nvCxnSpPr>
        <p:spPr>
          <a:xfrm>
            <a:off x="4257388" y="2471632"/>
            <a:ext cx="144000" cy="0"/>
          </a:xfrm>
          <a:prstGeom prst="line">
            <a:avLst/>
          </a:prstGeom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678FF90-E70F-2DD9-2F96-CBEB0F9B2F52}"/>
              </a:ext>
            </a:extLst>
          </p:cNvPr>
          <p:cNvCxnSpPr>
            <a:cxnSpLocks/>
            <a:stCxn id="42" idx="0"/>
            <a:endCxn id="39" idx="2"/>
          </p:cNvCxnSpPr>
          <p:nvPr/>
        </p:nvCxnSpPr>
        <p:spPr bwMode="auto">
          <a:xfrm flipV="1">
            <a:off x="3275776" y="2672888"/>
            <a:ext cx="0" cy="180048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C8149D22-FEAD-A257-3367-4196CD22D7C8}"/>
              </a:ext>
            </a:extLst>
          </p:cNvPr>
          <p:cNvSpPr/>
          <p:nvPr/>
        </p:nvSpPr>
        <p:spPr>
          <a:xfrm>
            <a:off x="4067944" y="2852936"/>
            <a:ext cx="1008112" cy="252000"/>
          </a:xfrm>
          <a:prstGeom prst="rect">
            <a:avLst/>
          </a:prstGeom>
        </p:spPr>
        <p:txBody>
          <a:bodyPr wrap="square" lIns="36000" tIns="0" rIns="36000" bIns="0" anchor="ctr" anchorCtr="0">
            <a:noAutofit/>
          </a:bodyPr>
          <a:lstStyle/>
          <a:p>
            <a:pPr lvl="0" defTabSz="914400">
              <a:defRPr/>
            </a:pPr>
            <a:r>
              <a:rPr lang="en-US" altLang="zh-CN" sz="1200" b="1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DR</a:t>
            </a:r>
            <a:r>
              <a:rPr lang="en-US" altLang="zh-CN" sz="1200" b="1" baseline="-25000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12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G, </a:t>
            </a:r>
            <a:r>
              <a:rPr lang="en-US" altLang="zh-CN" sz="1200" b="1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IR</a:t>
            </a:r>
            <a:r>
              <a:rPr lang="en-US" altLang="zh-CN" sz="1200" b="1" baseline="-25000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2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96E6428-2296-234E-D08C-899FC90D8EEE}"/>
              </a:ext>
            </a:extLst>
          </p:cNvPr>
          <p:cNvSpPr/>
          <p:nvPr/>
        </p:nvSpPr>
        <p:spPr>
          <a:xfrm>
            <a:off x="1259632" y="2204864"/>
            <a:ext cx="648072" cy="7200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取指周期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56FBF2-DAF3-F308-52AE-CA7A5ADA1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FFD6FD-8558-C692-D376-56932A05FB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1953"/>
      </p:ext>
    </p:extLst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6" grpId="0" animBg="1"/>
      <p:bldP spid="2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9D1F8EF3-F828-B97D-2408-56B6CAAA6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D4B3166C-1A52-5060-9AC4-1667684462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054997"/>
              </p:ext>
            </p:extLst>
          </p:nvPr>
        </p:nvGraphicFramePr>
        <p:xfrm>
          <a:off x="855663" y="1916113"/>
          <a:ext cx="7677150" cy="36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486DF11-3248-48F3-8A5C-FB2178DE6C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810574" y="6376243"/>
            <a:ext cx="577850" cy="36512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92811AF4-6E4A-4D07-9625-7009ED1C2585}" type="slidenum">
              <a:rPr lang="en-US" altLang="zh-CN" smtClean="0"/>
              <a:pPr lvl="0"/>
              <a:t>45</a:t>
            </a:fld>
            <a:endParaRPr lang="en-US" altLang="zh-CN" noProof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12CDE7-2CC3-9CC0-26A9-F01286252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3703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5a15">
            <a:extLst>
              <a:ext uri="{FF2B5EF4-FFF2-40B4-BE49-F238E27FC236}">
                <a16:creationId xmlns:a16="http://schemas.microsoft.com/office/drawing/2014/main" id="{4B7BE9E4-FAB5-49F2-B7D4-CD722FA10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37729"/>
            <a:ext cx="6480720" cy="2783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C8C852E-7067-1BD5-374C-309E92E4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63" y="619125"/>
            <a:ext cx="7677150" cy="1079500"/>
          </a:xfrm>
        </p:spPr>
        <p:txBody>
          <a:bodyPr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(1)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“ADD R2,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R0”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指令完成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(R2) + (R0)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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R0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的功能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2FE4C32-71BB-A810-72F2-5ADC4AFB8A66}"/>
              </a:ext>
            </a:extLst>
          </p:cNvPr>
          <p:cNvSpPr/>
          <p:nvPr/>
        </p:nvSpPr>
        <p:spPr>
          <a:xfrm>
            <a:off x="3995936" y="2420888"/>
            <a:ext cx="1440000" cy="324000"/>
          </a:xfrm>
          <a:prstGeom prst="rect">
            <a:avLst/>
          </a:prstGeom>
        </p:spPr>
        <p:txBody>
          <a:bodyPr wrap="square" lIns="36000" tIns="0" rIns="36000" bIns="0" anchor="ctr" anchorCtr="0">
            <a:noAutofit/>
          </a:bodyPr>
          <a:lstStyle/>
          <a:p>
            <a:pPr lvl="0" defTabSz="914400">
              <a:defRPr/>
            </a:pPr>
            <a:r>
              <a:rPr lang="en-US" altLang="zh-CN" sz="16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16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0o</a:t>
            </a:r>
            <a:r>
              <a:rPr lang="en-US" altLang="zh-CN" sz="16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G, X</a:t>
            </a:r>
            <a:r>
              <a:rPr lang="en-US" altLang="zh-CN" sz="16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7DC6C93B-9979-7651-DCFC-08CBD4D70F1C}"/>
              </a:ext>
            </a:extLst>
          </p:cNvPr>
          <p:cNvSpPr/>
          <p:nvPr/>
        </p:nvSpPr>
        <p:spPr bwMode="auto">
          <a:xfrm>
            <a:off x="2555776" y="1988840"/>
            <a:ext cx="1440000" cy="324000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36000" tIns="0" rIns="36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R2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 Y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FC188D8-E13D-D7AA-BB28-5C7A59EE73EE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 bwMode="auto">
          <a:xfrm flipV="1">
            <a:off x="3275776" y="2312840"/>
            <a:ext cx="0" cy="108048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809C9BED-67C5-D6D8-EDDA-2BB72A5035A0}"/>
              </a:ext>
            </a:extLst>
          </p:cNvPr>
          <p:cNvSpPr/>
          <p:nvPr/>
        </p:nvSpPr>
        <p:spPr bwMode="auto">
          <a:xfrm>
            <a:off x="2555776" y="2420888"/>
            <a:ext cx="1440000" cy="324000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36000" tIns="0" rIns="36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R0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 X 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0F7F0F5F-5BB1-372A-5D05-ADF9866398F8}"/>
              </a:ext>
            </a:extLst>
          </p:cNvPr>
          <p:cNvSpPr/>
          <p:nvPr/>
        </p:nvSpPr>
        <p:spPr bwMode="auto">
          <a:xfrm>
            <a:off x="2555776" y="2852936"/>
            <a:ext cx="1440000" cy="324000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36000" tIns="0" rIns="36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ALU  R2 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AFB9508-320F-C2FA-12ED-C017EEEC68C9}"/>
              </a:ext>
            </a:extLst>
          </p:cNvPr>
          <p:cNvSpPr/>
          <p:nvPr/>
        </p:nvSpPr>
        <p:spPr>
          <a:xfrm>
            <a:off x="3995936" y="1988840"/>
            <a:ext cx="1440000" cy="324000"/>
          </a:xfrm>
          <a:prstGeom prst="rect">
            <a:avLst/>
          </a:prstGeom>
        </p:spPr>
        <p:txBody>
          <a:bodyPr wrap="square" lIns="36000" tIns="0" rIns="36000" bIns="0" anchor="ctr" anchorCtr="0">
            <a:noAutofit/>
          </a:bodyPr>
          <a:lstStyle/>
          <a:p>
            <a:pPr lvl="0" defTabSz="914400">
              <a:defRPr/>
            </a:pPr>
            <a:r>
              <a:rPr lang="en-US" altLang="zh-CN" sz="16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16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2o</a:t>
            </a:r>
            <a:r>
              <a:rPr lang="en-US" altLang="zh-CN" sz="16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G, Y</a:t>
            </a:r>
            <a:r>
              <a:rPr lang="en-US" altLang="zh-CN" sz="16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678FF90-E70F-2DD9-2F96-CBEB0F9B2F52}"/>
              </a:ext>
            </a:extLst>
          </p:cNvPr>
          <p:cNvCxnSpPr>
            <a:cxnSpLocks/>
            <a:stCxn id="42" idx="0"/>
            <a:endCxn id="39" idx="2"/>
          </p:cNvCxnSpPr>
          <p:nvPr/>
        </p:nvCxnSpPr>
        <p:spPr bwMode="auto">
          <a:xfrm flipV="1">
            <a:off x="3275776" y="2744888"/>
            <a:ext cx="0" cy="108048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C8149D22-FEAD-A257-3367-4196CD22D7C8}"/>
              </a:ext>
            </a:extLst>
          </p:cNvPr>
          <p:cNvSpPr/>
          <p:nvPr/>
        </p:nvSpPr>
        <p:spPr>
          <a:xfrm>
            <a:off x="3995936" y="2852936"/>
            <a:ext cx="1440000" cy="324000"/>
          </a:xfrm>
          <a:prstGeom prst="rect">
            <a:avLst/>
          </a:prstGeom>
        </p:spPr>
        <p:txBody>
          <a:bodyPr wrap="square" lIns="36000" tIns="0" rIns="36000" bIns="0" anchor="ctr" anchorCtr="0">
            <a:noAutofit/>
          </a:bodyPr>
          <a:lstStyle/>
          <a:p>
            <a:pPr lvl="0" defTabSz="914400">
              <a:defRPr/>
            </a:pPr>
            <a:r>
              <a:rPr lang="en-US" altLang="zh-CN" sz="16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+, </a:t>
            </a:r>
            <a:r>
              <a:rPr lang="en-US" altLang="zh-CN" sz="1600" b="1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ALU</a:t>
            </a:r>
            <a:r>
              <a:rPr lang="en-US" altLang="zh-CN" sz="1600" b="1" baseline="-25000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16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G, R</a:t>
            </a:r>
            <a:r>
              <a:rPr lang="en-US" altLang="zh-CN" sz="16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2i</a:t>
            </a:r>
            <a:r>
              <a:rPr lang="en-US" altLang="zh-CN" sz="16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96E6428-2296-234E-D08C-899FC90D8EEE}"/>
              </a:ext>
            </a:extLst>
          </p:cNvPr>
          <p:cNvSpPr/>
          <p:nvPr/>
        </p:nvSpPr>
        <p:spPr>
          <a:xfrm>
            <a:off x="1259632" y="2204864"/>
            <a:ext cx="648072" cy="7200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执行周期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FDD1D9-6BFC-50A3-E6E3-9FECCBAFD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700989-181C-8CBF-6588-DAC2218F28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497942"/>
      </p:ext>
    </p:extLst>
  </p:cSld>
  <p:clrMapOvr>
    <a:masterClrMapping/>
  </p:clrMapOvr>
  <p:transition spd="med">
    <p:cover dir="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5a15">
            <a:extLst>
              <a:ext uri="{FF2B5EF4-FFF2-40B4-BE49-F238E27FC236}">
                <a16:creationId xmlns:a16="http://schemas.microsoft.com/office/drawing/2014/main" id="{4B7BE9E4-FAB5-49F2-B7D4-CD722FA10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37729"/>
            <a:ext cx="6480720" cy="2783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C8C852E-7067-1BD5-374C-309E92E4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63" y="619125"/>
            <a:ext cx="7677150" cy="1079500"/>
          </a:xfrm>
        </p:spPr>
        <p:txBody>
          <a:bodyPr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(2) “SUB R1,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R3”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指令完成 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(R3) - (R1)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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R3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的操作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2FE4C32-71BB-A810-72F2-5ADC4AFB8A66}"/>
              </a:ext>
            </a:extLst>
          </p:cNvPr>
          <p:cNvSpPr/>
          <p:nvPr/>
        </p:nvSpPr>
        <p:spPr>
          <a:xfrm>
            <a:off x="3990966" y="1988840"/>
            <a:ext cx="1440000" cy="324000"/>
          </a:xfrm>
          <a:prstGeom prst="rect">
            <a:avLst/>
          </a:prstGeom>
        </p:spPr>
        <p:txBody>
          <a:bodyPr wrap="square" lIns="36000" tIns="0" rIns="36000" bIns="0" anchor="ctr" anchorCtr="0">
            <a:noAutofit/>
          </a:bodyPr>
          <a:lstStyle/>
          <a:p>
            <a:pPr lvl="0" defTabSz="914400">
              <a:defRPr/>
            </a:pPr>
            <a:r>
              <a:rPr lang="en-US" altLang="zh-CN" sz="16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16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3o</a:t>
            </a:r>
            <a:r>
              <a:rPr lang="en-US" altLang="zh-CN" sz="16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G, Y</a:t>
            </a:r>
            <a:r>
              <a:rPr lang="en-US" altLang="zh-CN" sz="16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7DC6C93B-9979-7651-DCFC-08CBD4D70F1C}"/>
              </a:ext>
            </a:extLst>
          </p:cNvPr>
          <p:cNvSpPr/>
          <p:nvPr/>
        </p:nvSpPr>
        <p:spPr bwMode="auto">
          <a:xfrm>
            <a:off x="2555776" y="1988840"/>
            <a:ext cx="1440000" cy="324000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36000" tIns="0" rIns="36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R3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 Y 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FC188D8-E13D-D7AA-BB28-5C7A59EE73EE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 bwMode="auto">
          <a:xfrm flipV="1">
            <a:off x="3275776" y="2312840"/>
            <a:ext cx="0" cy="108048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809C9BED-67C5-D6D8-EDDA-2BB72A5035A0}"/>
              </a:ext>
            </a:extLst>
          </p:cNvPr>
          <p:cNvSpPr/>
          <p:nvPr/>
        </p:nvSpPr>
        <p:spPr bwMode="auto">
          <a:xfrm>
            <a:off x="2555776" y="2420888"/>
            <a:ext cx="1440000" cy="324000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36000" tIns="0" rIns="36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R1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 X 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0F7F0F5F-5BB1-372A-5D05-ADF9866398F8}"/>
              </a:ext>
            </a:extLst>
          </p:cNvPr>
          <p:cNvSpPr/>
          <p:nvPr/>
        </p:nvSpPr>
        <p:spPr bwMode="auto">
          <a:xfrm>
            <a:off x="2555776" y="2852936"/>
            <a:ext cx="1440000" cy="324000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36000" tIns="0" rIns="36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ALU  R3 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AFB9508-320F-C2FA-12ED-C017EEEC68C9}"/>
              </a:ext>
            </a:extLst>
          </p:cNvPr>
          <p:cNvSpPr/>
          <p:nvPr/>
        </p:nvSpPr>
        <p:spPr>
          <a:xfrm>
            <a:off x="3990966" y="2420888"/>
            <a:ext cx="1440000" cy="324000"/>
          </a:xfrm>
          <a:prstGeom prst="rect">
            <a:avLst/>
          </a:prstGeom>
        </p:spPr>
        <p:txBody>
          <a:bodyPr wrap="square" lIns="36000" tIns="0" rIns="36000" bIns="0" anchor="ctr" anchorCtr="0">
            <a:noAutofit/>
          </a:bodyPr>
          <a:lstStyle/>
          <a:p>
            <a:pPr lvl="0" defTabSz="914400">
              <a:defRPr/>
            </a:pPr>
            <a:r>
              <a:rPr lang="en-US" altLang="zh-CN" sz="16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16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1o</a:t>
            </a:r>
            <a:r>
              <a:rPr lang="en-US" altLang="zh-CN" sz="16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G, X</a:t>
            </a:r>
            <a:r>
              <a:rPr lang="en-US" altLang="zh-CN" sz="16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678FF90-E70F-2DD9-2F96-CBEB0F9B2F52}"/>
              </a:ext>
            </a:extLst>
          </p:cNvPr>
          <p:cNvCxnSpPr>
            <a:cxnSpLocks/>
            <a:stCxn id="42" idx="0"/>
            <a:endCxn id="39" idx="2"/>
          </p:cNvCxnSpPr>
          <p:nvPr/>
        </p:nvCxnSpPr>
        <p:spPr bwMode="auto">
          <a:xfrm flipV="1">
            <a:off x="3275776" y="2744888"/>
            <a:ext cx="0" cy="108048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C8149D22-FEAD-A257-3367-4196CD22D7C8}"/>
              </a:ext>
            </a:extLst>
          </p:cNvPr>
          <p:cNvSpPr/>
          <p:nvPr/>
        </p:nvSpPr>
        <p:spPr>
          <a:xfrm>
            <a:off x="3990966" y="2852936"/>
            <a:ext cx="1440000" cy="324000"/>
          </a:xfrm>
          <a:prstGeom prst="rect">
            <a:avLst/>
          </a:prstGeom>
        </p:spPr>
        <p:txBody>
          <a:bodyPr wrap="square" lIns="36000" tIns="0" rIns="36000" bIns="0" anchor="ctr" anchorCtr="0">
            <a:noAutofit/>
          </a:bodyPr>
          <a:lstStyle/>
          <a:p>
            <a:pPr lvl="0" defTabSz="914400">
              <a:defRPr/>
            </a:pPr>
            <a:r>
              <a:rPr lang="en-US" altLang="zh-CN" sz="16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-, </a:t>
            </a:r>
            <a:r>
              <a:rPr lang="en-US" altLang="zh-CN" sz="1600" b="1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ALU</a:t>
            </a:r>
            <a:r>
              <a:rPr lang="en-US" altLang="zh-CN" sz="1600" b="1" baseline="-25000" dirty="0" err="1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16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G, R</a:t>
            </a:r>
            <a:r>
              <a:rPr lang="en-US" altLang="zh-CN" sz="16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3i</a:t>
            </a:r>
            <a:r>
              <a:rPr lang="en-US" altLang="zh-CN" sz="16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96E6428-2296-234E-D08C-899FC90D8EEE}"/>
              </a:ext>
            </a:extLst>
          </p:cNvPr>
          <p:cNvSpPr/>
          <p:nvPr/>
        </p:nvSpPr>
        <p:spPr>
          <a:xfrm>
            <a:off x="1259632" y="2204864"/>
            <a:ext cx="648072" cy="7200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执行周期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F6F0F3-4190-16D0-30CF-B9AE32125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337927-824D-71A6-C19C-192C0784D7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371856"/>
      </p:ext>
    </p:extLst>
  </p:cSld>
  <p:clrMapOvr>
    <a:masterClrMapping/>
  </p:clrMapOvr>
  <p:transition spd="med">
    <p:cover dir="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extLst>
              <a:ext uri="{FF2B5EF4-FFF2-40B4-BE49-F238E27FC236}">
                <a16:creationId xmlns:a16="http://schemas.microsoft.com/office/drawing/2014/main" id="{1C6310F2-07DD-0B5E-238C-CF0F1113AF3C}"/>
              </a:ext>
            </a:extLst>
          </p:cNvPr>
          <p:cNvSpPr/>
          <p:nvPr/>
        </p:nvSpPr>
        <p:spPr>
          <a:xfrm>
            <a:off x="1907704" y="3933056"/>
            <a:ext cx="6120000" cy="2160240"/>
          </a:xfrm>
          <a:prstGeom prst="rect">
            <a:avLst/>
          </a:prstGeom>
          <a:solidFill>
            <a:schemeClr val="tx1"/>
          </a:solidFill>
          <a:ln w="6350">
            <a:solidFill>
              <a:srgbClr val="E1850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19328A1-A601-00E0-E177-BE0725E9C9E5}"/>
              </a:ext>
            </a:extLst>
          </p:cNvPr>
          <p:cNvSpPr/>
          <p:nvPr/>
        </p:nvSpPr>
        <p:spPr>
          <a:xfrm>
            <a:off x="1907704" y="1772816"/>
            <a:ext cx="6120000" cy="2160240"/>
          </a:xfrm>
          <a:prstGeom prst="rect">
            <a:avLst/>
          </a:prstGeom>
          <a:solidFill>
            <a:schemeClr val="tx1"/>
          </a:solidFill>
          <a:ln w="6350">
            <a:solidFill>
              <a:srgbClr val="387BA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AEB547A6-6786-0A68-18C7-A15E310B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lt"/>
              </a:rPr>
              <a:t>指令流程图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1D0CC0-DAE0-47BA-EB1F-CF01F96108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0641AC-E1FA-0B0A-146D-13043952F1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7765B2EF-B40F-9215-13BC-9E9634E9EC58}"/>
              </a:ext>
            </a:extLst>
          </p:cNvPr>
          <p:cNvGrpSpPr/>
          <p:nvPr/>
        </p:nvGrpSpPr>
        <p:grpSpPr>
          <a:xfrm>
            <a:off x="3807287" y="1844824"/>
            <a:ext cx="2880160" cy="1152096"/>
            <a:chOff x="3491880" y="1988840"/>
            <a:chExt cx="2880160" cy="115209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3615223-F73F-2233-6AB6-A8190F5A3B20}"/>
                </a:ext>
              </a:extLst>
            </p:cNvPr>
            <p:cNvSpPr/>
            <p:nvPr/>
          </p:nvSpPr>
          <p:spPr>
            <a:xfrm>
              <a:off x="4932040" y="1988840"/>
              <a:ext cx="1440000" cy="288000"/>
            </a:xfrm>
            <a:prstGeom prst="rect">
              <a:avLst/>
            </a:prstGeom>
          </p:spPr>
          <p:txBody>
            <a:bodyPr wrap="square" lIns="36000" tIns="0" rIns="36000" bIns="0" anchor="ctr" anchorCtr="0">
              <a:noAutofit/>
            </a:bodyPr>
            <a:lstStyle/>
            <a:p>
              <a:pPr lvl="0" defTabSz="914400">
                <a:defRPr/>
              </a:pPr>
              <a:r>
                <a:rPr lang="en-US" altLang="zh-CN" sz="1600" b="1" dirty="0" err="1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PC</a:t>
              </a:r>
              <a:r>
                <a:rPr lang="en-US" altLang="zh-CN" sz="1600" b="1" baseline="-25000" dirty="0" err="1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1600" b="1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, G, </a:t>
              </a:r>
              <a:r>
                <a:rPr lang="en-US" altLang="zh-CN" sz="1600" b="1" dirty="0" err="1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AR</a:t>
              </a:r>
              <a:r>
                <a:rPr lang="en-US" altLang="zh-CN" sz="1600" b="1" baseline="-25000" dirty="0" err="1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1600" b="1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46A48D74-B05B-4CF1-593C-7ADA11B81932}"/>
                </a:ext>
              </a:extLst>
            </p:cNvPr>
            <p:cNvSpPr/>
            <p:nvPr/>
          </p:nvSpPr>
          <p:spPr bwMode="auto">
            <a:xfrm>
              <a:off x="3491880" y="1988840"/>
              <a:ext cx="1440000" cy="288000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75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36000" tIns="0" rIns="3600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PC</a:t>
              </a:r>
              <a:r>
                <a:rPr lang="en-US" altLang="zh-CN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 AR </a:t>
              </a:r>
              <a:endPara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C1E42ED-7F13-8953-B514-8CD92AE16760}"/>
                </a:ext>
              </a:extLst>
            </p:cNvPr>
            <p:cNvCxnSpPr>
              <a:cxnSpLocks/>
              <a:stCxn id="10" idx="0"/>
              <a:endCxn id="8" idx="2"/>
            </p:cNvCxnSpPr>
            <p:nvPr/>
          </p:nvCxnSpPr>
          <p:spPr bwMode="auto">
            <a:xfrm flipV="1">
              <a:off x="4211880" y="2276840"/>
              <a:ext cx="0" cy="144048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BC458982-ED2E-CEB1-380A-5AAC28EF9791}"/>
                </a:ext>
              </a:extLst>
            </p:cNvPr>
            <p:cNvSpPr/>
            <p:nvPr/>
          </p:nvSpPr>
          <p:spPr bwMode="auto">
            <a:xfrm>
              <a:off x="3491880" y="2420888"/>
              <a:ext cx="1440000" cy="288000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75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36000" tIns="0" rIns="3600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 DR </a:t>
              </a:r>
              <a:endPara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65CBF83A-C6F5-E0ED-F77B-8F6DA6C08FB4}"/>
                </a:ext>
              </a:extLst>
            </p:cNvPr>
            <p:cNvSpPr/>
            <p:nvPr/>
          </p:nvSpPr>
          <p:spPr bwMode="auto">
            <a:xfrm>
              <a:off x="3491880" y="2852936"/>
              <a:ext cx="1440000" cy="288000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75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36000" tIns="0" rIns="3600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DR  IR </a:t>
              </a:r>
              <a:endPara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3E37F58-F6A5-2B81-A98F-34FACBD613C7}"/>
                </a:ext>
              </a:extLst>
            </p:cNvPr>
            <p:cNvSpPr/>
            <p:nvPr/>
          </p:nvSpPr>
          <p:spPr>
            <a:xfrm>
              <a:off x="4932040" y="2420888"/>
              <a:ext cx="1440000" cy="288000"/>
            </a:xfrm>
            <a:prstGeom prst="rect">
              <a:avLst/>
            </a:prstGeom>
          </p:spPr>
          <p:txBody>
            <a:bodyPr wrap="square" lIns="36000" tIns="0" rIns="36000" bIns="0" anchor="ctr" anchorCtr="0">
              <a:noAutofit/>
            </a:bodyPr>
            <a:lstStyle/>
            <a:p>
              <a:pPr lvl="0" defTabSz="914400">
                <a:defRPr/>
              </a:pPr>
              <a:r>
                <a:rPr lang="en-US" altLang="zh-CN" sz="1600" b="1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R/W=R</a:t>
              </a:r>
              <a:endParaRPr lang="en-US" altLang="zh-CN" sz="1600" b="1" baseline="-25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E3155DF-22C9-8E31-2C7C-9F27CC8B842F}"/>
                </a:ext>
              </a:extLst>
            </p:cNvPr>
            <p:cNvCxnSpPr/>
            <p:nvPr/>
          </p:nvCxnSpPr>
          <p:spPr>
            <a:xfrm>
              <a:off x="5121484" y="2471632"/>
              <a:ext cx="144000" cy="0"/>
            </a:xfrm>
            <a:prstGeom prst="line">
              <a:avLst/>
            </a:prstGeom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0659607-FEF7-81BE-8A2C-0EB977E84FF4}"/>
                </a:ext>
              </a:extLst>
            </p:cNvPr>
            <p:cNvCxnSpPr>
              <a:cxnSpLocks/>
              <a:stCxn id="11" idx="0"/>
              <a:endCxn id="10" idx="2"/>
            </p:cNvCxnSpPr>
            <p:nvPr/>
          </p:nvCxnSpPr>
          <p:spPr bwMode="auto">
            <a:xfrm flipV="1">
              <a:off x="4211880" y="2708888"/>
              <a:ext cx="0" cy="144048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C9E9F16-D6C7-53ED-7115-3BAB1ACDC83D}"/>
                </a:ext>
              </a:extLst>
            </p:cNvPr>
            <p:cNvSpPr/>
            <p:nvPr/>
          </p:nvSpPr>
          <p:spPr>
            <a:xfrm>
              <a:off x="4932040" y="2852936"/>
              <a:ext cx="1440000" cy="288000"/>
            </a:xfrm>
            <a:prstGeom prst="rect">
              <a:avLst/>
            </a:prstGeom>
          </p:spPr>
          <p:txBody>
            <a:bodyPr wrap="square" lIns="36000" tIns="0" rIns="36000" bIns="0" anchor="ctr" anchorCtr="0">
              <a:noAutofit/>
            </a:bodyPr>
            <a:lstStyle/>
            <a:p>
              <a:pPr lvl="0" defTabSz="914400">
                <a:defRPr/>
              </a:pPr>
              <a:r>
                <a:rPr lang="en-US" altLang="zh-CN" sz="1600" b="1" dirty="0" err="1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DR</a:t>
              </a:r>
              <a:r>
                <a:rPr lang="en-US" altLang="zh-CN" sz="1600" b="1" baseline="-25000" dirty="0" err="1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1600" b="1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, G, </a:t>
              </a:r>
              <a:r>
                <a:rPr lang="en-US" altLang="zh-CN" sz="1600" b="1" dirty="0" err="1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IR</a:t>
              </a:r>
              <a:r>
                <a:rPr lang="en-US" altLang="zh-CN" sz="1600" b="1" baseline="-25000" dirty="0" err="1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1600" b="1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17" name="菱形 16">
            <a:extLst>
              <a:ext uri="{FF2B5EF4-FFF2-40B4-BE49-F238E27FC236}">
                <a16:creationId xmlns:a16="http://schemas.microsoft.com/office/drawing/2014/main" id="{97E49D53-95E0-5990-6413-D4DB627AD9DA}"/>
              </a:ext>
            </a:extLst>
          </p:cNvPr>
          <p:cNvSpPr/>
          <p:nvPr/>
        </p:nvSpPr>
        <p:spPr bwMode="auto">
          <a:xfrm>
            <a:off x="3962591" y="3179149"/>
            <a:ext cx="1129553" cy="5378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译码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A83E647-891A-B2C9-BCD1-15ECFEE4E289}"/>
              </a:ext>
            </a:extLst>
          </p:cNvPr>
          <p:cNvCxnSpPr>
            <a:stCxn id="17" idx="0"/>
          </p:cNvCxnSpPr>
          <p:nvPr/>
        </p:nvCxnSpPr>
        <p:spPr bwMode="auto">
          <a:xfrm flipH="1" flipV="1">
            <a:off x="4520340" y="2924944"/>
            <a:ext cx="7028" cy="254205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7357E8E-C929-3675-FED4-DD70FB9717FE}"/>
              </a:ext>
            </a:extLst>
          </p:cNvPr>
          <p:cNvCxnSpPr>
            <a:cxnSpLocks/>
            <a:stCxn id="28" idx="0"/>
          </p:cNvCxnSpPr>
          <p:nvPr/>
        </p:nvCxnSpPr>
        <p:spPr bwMode="auto">
          <a:xfrm flipV="1">
            <a:off x="3131759" y="3999747"/>
            <a:ext cx="108000" cy="16200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6820623-0DEC-B470-A914-AC66D6622856}"/>
              </a:ext>
            </a:extLst>
          </p:cNvPr>
          <p:cNvCxnSpPr>
            <a:cxnSpLocks/>
          </p:cNvCxnSpPr>
          <p:nvPr/>
        </p:nvCxnSpPr>
        <p:spPr bwMode="auto">
          <a:xfrm>
            <a:off x="3241855" y="3989116"/>
            <a:ext cx="2772000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3473C88-FAD2-94AA-9F58-BA059EEFEE45}"/>
              </a:ext>
            </a:extLst>
          </p:cNvPr>
          <p:cNvCxnSpPr>
            <a:stCxn id="17" idx="2"/>
          </p:cNvCxnSpPr>
          <p:nvPr/>
        </p:nvCxnSpPr>
        <p:spPr bwMode="auto">
          <a:xfrm flipH="1">
            <a:off x="4527367" y="3717032"/>
            <a:ext cx="1" cy="25200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865EE48D-2B67-62B0-0CCB-4EAD6381B68F}"/>
              </a:ext>
            </a:extLst>
          </p:cNvPr>
          <p:cNvGrpSpPr/>
          <p:nvPr/>
        </p:nvGrpSpPr>
        <p:grpSpPr>
          <a:xfrm>
            <a:off x="2411760" y="4137209"/>
            <a:ext cx="2891587" cy="1840011"/>
            <a:chOff x="2096353" y="4281225"/>
            <a:chExt cx="2891587" cy="184001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329E802-0125-11E2-7333-635FF12C1DD2}"/>
                </a:ext>
              </a:extLst>
            </p:cNvPr>
            <p:cNvSpPr/>
            <p:nvPr/>
          </p:nvSpPr>
          <p:spPr>
            <a:xfrm>
              <a:off x="2558109" y="4281225"/>
              <a:ext cx="5164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solidFill>
                    <a:srgbClr val="C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ADD</a:t>
              </a: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4A1766D2-2135-E907-10A5-EA3EC2ACDE5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17969" y="5714275"/>
              <a:ext cx="0" cy="330414"/>
            </a:xfrm>
            <a:prstGeom prst="line">
              <a:avLst/>
            </a:prstGeom>
            <a:noFill/>
            <a:ln w="28575" cap="sq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FF1612DD-3BB4-F94C-0683-527D2DAEFB3A}"/>
                </a:ext>
              </a:extLst>
            </p:cNvPr>
            <p:cNvSpPr/>
            <p:nvPr/>
          </p:nvSpPr>
          <p:spPr bwMode="auto">
            <a:xfrm rot="1107521">
              <a:off x="2610499" y="6013414"/>
              <a:ext cx="414938" cy="107822"/>
            </a:xfrm>
            <a:custGeom>
              <a:avLst/>
              <a:gdLst>
                <a:gd name="connsiteX0" fmla="*/ 0 w 414938"/>
                <a:gd name="connsiteY0" fmla="*/ 107822 h 107822"/>
                <a:gd name="connsiteX1" fmla="*/ 99892 w 414938"/>
                <a:gd name="connsiteY1" fmla="*/ 30982 h 107822"/>
                <a:gd name="connsiteX2" fmla="*/ 238205 w 414938"/>
                <a:gd name="connsiteY2" fmla="*/ 100138 h 107822"/>
                <a:gd name="connsiteX3" fmla="*/ 376517 w 414938"/>
                <a:gd name="connsiteY3" fmla="*/ 15614 h 107822"/>
                <a:gd name="connsiteX4" fmla="*/ 414938 w 414938"/>
                <a:gd name="connsiteY4" fmla="*/ 246 h 10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938" h="107822">
                  <a:moveTo>
                    <a:pt x="0" y="107822"/>
                  </a:moveTo>
                  <a:cubicBezTo>
                    <a:pt x="30095" y="70042"/>
                    <a:pt x="60191" y="32263"/>
                    <a:pt x="99892" y="30982"/>
                  </a:cubicBezTo>
                  <a:cubicBezTo>
                    <a:pt x="139593" y="29701"/>
                    <a:pt x="192101" y="102699"/>
                    <a:pt x="238205" y="100138"/>
                  </a:cubicBezTo>
                  <a:cubicBezTo>
                    <a:pt x="284309" y="97577"/>
                    <a:pt x="347062" y="32263"/>
                    <a:pt x="376517" y="15614"/>
                  </a:cubicBezTo>
                  <a:cubicBezTo>
                    <a:pt x="405973" y="-1035"/>
                    <a:pt x="410455" y="-395"/>
                    <a:pt x="414938" y="246"/>
                  </a:cubicBezTo>
                </a:path>
              </a:pathLst>
            </a:custGeom>
            <a:noFill/>
            <a:ln w="28575" cap="sq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cap="none" normalizeH="0" baseline="0">
                <a:ln>
                  <a:noFill/>
                </a:ln>
                <a:effectLst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E1121EE-D46E-5968-0139-5A874EB4FDCC}"/>
                </a:ext>
              </a:extLst>
            </p:cNvPr>
            <p:cNvSpPr/>
            <p:nvPr/>
          </p:nvSpPr>
          <p:spPr>
            <a:xfrm>
              <a:off x="3547940" y="5013176"/>
              <a:ext cx="1440000" cy="324000"/>
            </a:xfrm>
            <a:prstGeom prst="rect">
              <a:avLst/>
            </a:prstGeom>
          </p:spPr>
          <p:txBody>
            <a:bodyPr wrap="square" lIns="36000" tIns="0" rIns="36000" bIns="0" anchor="ctr" anchorCtr="0">
              <a:noAutofit/>
            </a:bodyPr>
            <a:lstStyle/>
            <a:p>
              <a:pPr lvl="0" defTabSz="914400">
                <a:defRPr/>
              </a:pPr>
              <a:r>
                <a:rPr lang="en-US" altLang="zh-CN" sz="1600" b="1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1600" b="1" baseline="-25000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0o</a:t>
              </a:r>
              <a:r>
                <a:rPr lang="en-US" altLang="zh-CN" sz="1600" b="1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, G, X</a:t>
              </a:r>
              <a:r>
                <a:rPr lang="en-US" altLang="zh-CN" sz="1600" b="1" baseline="-25000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1600" b="1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F8262B8C-6DED-0FDA-C97A-1BDD4E162096}"/>
                </a:ext>
              </a:extLst>
            </p:cNvPr>
            <p:cNvSpPr/>
            <p:nvPr/>
          </p:nvSpPr>
          <p:spPr bwMode="auto">
            <a:xfrm>
              <a:off x="2096353" y="4581128"/>
              <a:ext cx="1440000" cy="324000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75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36000" tIns="0" rIns="3600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R2</a:t>
              </a:r>
              <a:r>
                <a:rPr lang="en-US" altLang="zh-CN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 Y</a:t>
              </a:r>
              <a:endPara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A2AEF2D1-9055-8B72-A65D-8A81EBDA213F}"/>
                </a:ext>
              </a:extLst>
            </p:cNvPr>
            <p:cNvCxnSpPr>
              <a:cxnSpLocks/>
              <a:stCxn id="35" idx="0"/>
              <a:endCxn id="33" idx="2"/>
            </p:cNvCxnSpPr>
            <p:nvPr/>
          </p:nvCxnSpPr>
          <p:spPr bwMode="auto">
            <a:xfrm flipV="1">
              <a:off x="2816353" y="4905128"/>
              <a:ext cx="0" cy="108048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C4D5EDF8-10BE-C555-2D83-996FDE846A24}"/>
                </a:ext>
              </a:extLst>
            </p:cNvPr>
            <p:cNvSpPr/>
            <p:nvPr/>
          </p:nvSpPr>
          <p:spPr bwMode="auto">
            <a:xfrm>
              <a:off x="2096353" y="5013176"/>
              <a:ext cx="1440000" cy="324000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75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36000" tIns="0" rIns="3600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R0</a:t>
              </a:r>
              <a:r>
                <a:rPr lang="en-US" altLang="zh-CN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 X </a:t>
              </a:r>
              <a:endPara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E3B86EF9-3455-1B64-922D-671CE8DAE39A}"/>
                </a:ext>
              </a:extLst>
            </p:cNvPr>
            <p:cNvSpPr/>
            <p:nvPr/>
          </p:nvSpPr>
          <p:spPr bwMode="auto">
            <a:xfrm>
              <a:off x="2096353" y="5445224"/>
              <a:ext cx="1440000" cy="324000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75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36000" tIns="0" rIns="3600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ALU  R2 </a:t>
              </a:r>
              <a:endPara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1582D7FC-6140-B0C8-CF27-B05DA00935EF}"/>
                </a:ext>
              </a:extLst>
            </p:cNvPr>
            <p:cNvSpPr/>
            <p:nvPr/>
          </p:nvSpPr>
          <p:spPr>
            <a:xfrm>
              <a:off x="3547940" y="4581128"/>
              <a:ext cx="1440000" cy="324000"/>
            </a:xfrm>
            <a:prstGeom prst="rect">
              <a:avLst/>
            </a:prstGeom>
          </p:spPr>
          <p:txBody>
            <a:bodyPr wrap="square" lIns="36000" tIns="0" rIns="36000" bIns="0" anchor="ctr" anchorCtr="0">
              <a:noAutofit/>
            </a:bodyPr>
            <a:lstStyle/>
            <a:p>
              <a:pPr lvl="0" defTabSz="914400">
                <a:defRPr/>
              </a:pPr>
              <a:r>
                <a:rPr lang="en-US" altLang="zh-CN" sz="1600" b="1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1600" b="1" baseline="-25000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2o</a:t>
              </a:r>
              <a:r>
                <a:rPr lang="en-US" altLang="zh-CN" sz="1600" b="1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, G, Y</a:t>
              </a:r>
              <a:r>
                <a:rPr lang="en-US" altLang="zh-CN" sz="1600" b="1" baseline="-25000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1600" b="1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54BCBCAD-F538-ADA3-3A8B-B89463644BA4}"/>
                </a:ext>
              </a:extLst>
            </p:cNvPr>
            <p:cNvCxnSpPr>
              <a:cxnSpLocks/>
              <a:stCxn id="36" idx="0"/>
              <a:endCxn id="35" idx="2"/>
            </p:cNvCxnSpPr>
            <p:nvPr/>
          </p:nvCxnSpPr>
          <p:spPr bwMode="auto">
            <a:xfrm flipV="1">
              <a:off x="2816353" y="5337176"/>
              <a:ext cx="0" cy="108048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09E1E8B-B011-674A-FFFD-FA44959FFF76}"/>
                </a:ext>
              </a:extLst>
            </p:cNvPr>
            <p:cNvSpPr/>
            <p:nvPr/>
          </p:nvSpPr>
          <p:spPr>
            <a:xfrm>
              <a:off x="3547940" y="5445224"/>
              <a:ext cx="1440000" cy="324000"/>
            </a:xfrm>
            <a:prstGeom prst="rect">
              <a:avLst/>
            </a:prstGeom>
          </p:spPr>
          <p:txBody>
            <a:bodyPr wrap="square" lIns="36000" tIns="0" rIns="36000" bIns="0" anchor="ctr" anchorCtr="0">
              <a:noAutofit/>
            </a:bodyPr>
            <a:lstStyle/>
            <a:p>
              <a:pPr lvl="0" defTabSz="914400">
                <a:defRPr/>
              </a:pPr>
              <a:r>
                <a:rPr lang="en-US" altLang="zh-CN" sz="1600" b="1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+, </a:t>
              </a:r>
              <a:r>
                <a:rPr lang="en-US" altLang="zh-CN" sz="1600" b="1" dirty="0" err="1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ALU</a:t>
              </a:r>
              <a:r>
                <a:rPr lang="en-US" altLang="zh-CN" sz="1600" b="1" baseline="-25000" dirty="0" err="1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1600" b="1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, G, R</a:t>
              </a:r>
              <a:r>
                <a:rPr lang="en-US" altLang="zh-CN" sz="1600" b="1" baseline="-25000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2i</a:t>
              </a:r>
              <a:r>
                <a:rPr lang="en-US" altLang="zh-CN" sz="1600" b="1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29B5635A-643D-BC34-C90D-8918EA6FCAB2}"/>
              </a:ext>
            </a:extLst>
          </p:cNvPr>
          <p:cNvSpPr/>
          <p:nvPr/>
        </p:nvSpPr>
        <p:spPr>
          <a:xfrm>
            <a:off x="1259632" y="3933056"/>
            <a:ext cx="648072" cy="21602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执行周期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167C1B58-C9B4-3DB6-F43A-3DAE2DEF870A}"/>
              </a:ext>
            </a:extLst>
          </p:cNvPr>
          <p:cNvGrpSpPr/>
          <p:nvPr/>
        </p:nvGrpSpPr>
        <p:grpSpPr>
          <a:xfrm>
            <a:off x="5175439" y="3999747"/>
            <a:ext cx="2880160" cy="1955725"/>
            <a:chOff x="4860032" y="4143763"/>
            <a:chExt cx="2880160" cy="1955725"/>
          </a:xfrm>
        </p:grpSpPr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A923DA4D-99B0-3EE0-8579-C6EC9B9870E9}"/>
                </a:ext>
              </a:extLst>
            </p:cNvPr>
            <p:cNvCxnSpPr>
              <a:cxnSpLocks/>
              <a:stCxn id="49" idx="0"/>
            </p:cNvCxnSpPr>
            <p:nvPr/>
          </p:nvCxnSpPr>
          <p:spPr bwMode="auto">
            <a:xfrm flipV="1">
              <a:off x="5580032" y="4143763"/>
              <a:ext cx="108000" cy="16200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AE518414-011B-28E0-67CB-6F7E76A521D5}"/>
                </a:ext>
              </a:extLst>
            </p:cNvPr>
            <p:cNvSpPr/>
            <p:nvPr/>
          </p:nvSpPr>
          <p:spPr>
            <a:xfrm>
              <a:off x="6300192" y="4586444"/>
              <a:ext cx="1440000" cy="252000"/>
            </a:xfrm>
            <a:prstGeom prst="rect">
              <a:avLst/>
            </a:prstGeom>
          </p:spPr>
          <p:txBody>
            <a:bodyPr wrap="square" lIns="36000" tIns="0" rIns="36000" bIns="0" anchor="ctr" anchorCtr="0">
              <a:noAutofit/>
            </a:bodyPr>
            <a:lstStyle/>
            <a:p>
              <a:pPr lvl="0" defTabSz="914400">
                <a:defRPr/>
              </a:pPr>
              <a:r>
                <a:rPr lang="en-US" altLang="zh-CN" sz="1600" b="1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1600" b="1" baseline="-25000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3o</a:t>
              </a:r>
              <a:r>
                <a:rPr lang="en-US" altLang="zh-CN" sz="1600" b="1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, G, Y</a:t>
              </a:r>
              <a:r>
                <a:rPr lang="en-US" altLang="zh-CN" sz="1600" b="1" baseline="-25000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1600" b="1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EC1C7422-2E0F-25DC-2A66-5DF6EDDA52BF}"/>
                </a:ext>
              </a:extLst>
            </p:cNvPr>
            <p:cNvSpPr/>
            <p:nvPr/>
          </p:nvSpPr>
          <p:spPr bwMode="auto">
            <a:xfrm>
              <a:off x="4860032" y="4586444"/>
              <a:ext cx="1440000" cy="252000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75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36000" tIns="0" rIns="3600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R3</a:t>
              </a:r>
              <a:r>
                <a:rPr lang="en-US" altLang="zh-CN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 Y </a:t>
              </a:r>
              <a:endPara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D9BDA2DF-9C0D-A03F-29C8-74F792764909}"/>
                </a:ext>
              </a:extLst>
            </p:cNvPr>
            <p:cNvCxnSpPr>
              <a:cxnSpLocks/>
              <a:stCxn id="44" idx="0"/>
              <a:endCxn id="42" idx="2"/>
            </p:cNvCxnSpPr>
            <p:nvPr/>
          </p:nvCxnSpPr>
          <p:spPr bwMode="auto">
            <a:xfrm flipV="1">
              <a:off x="5580032" y="4838444"/>
              <a:ext cx="0" cy="180048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0E50F74F-92FE-D3E4-6194-5FD4A547BE83}"/>
                </a:ext>
              </a:extLst>
            </p:cNvPr>
            <p:cNvSpPr/>
            <p:nvPr/>
          </p:nvSpPr>
          <p:spPr bwMode="auto">
            <a:xfrm>
              <a:off x="4860032" y="5018492"/>
              <a:ext cx="1440000" cy="252000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75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36000" tIns="0" rIns="3600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</a:rPr>
                <a:t>R1</a:t>
              </a:r>
              <a:r>
                <a:rPr lang="en-US" altLang="zh-CN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 X </a:t>
              </a:r>
              <a:endPara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944FA1BA-8B1E-0FCC-CF11-87565B79907F}"/>
                </a:ext>
              </a:extLst>
            </p:cNvPr>
            <p:cNvSpPr/>
            <p:nvPr/>
          </p:nvSpPr>
          <p:spPr bwMode="auto">
            <a:xfrm>
              <a:off x="4860032" y="5450540"/>
              <a:ext cx="1440000" cy="252000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75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36000" tIns="0" rIns="3600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ALU  R3 </a:t>
              </a:r>
              <a:endPara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60AC589F-B8FF-E23A-A301-A3AFDE414C25}"/>
                </a:ext>
              </a:extLst>
            </p:cNvPr>
            <p:cNvSpPr/>
            <p:nvPr/>
          </p:nvSpPr>
          <p:spPr>
            <a:xfrm>
              <a:off x="6300192" y="5018492"/>
              <a:ext cx="1440000" cy="252000"/>
            </a:xfrm>
            <a:prstGeom prst="rect">
              <a:avLst/>
            </a:prstGeom>
          </p:spPr>
          <p:txBody>
            <a:bodyPr wrap="square" lIns="36000" tIns="0" rIns="36000" bIns="0" anchor="ctr" anchorCtr="0">
              <a:noAutofit/>
            </a:bodyPr>
            <a:lstStyle/>
            <a:p>
              <a:pPr lvl="0" defTabSz="914400">
                <a:defRPr/>
              </a:pPr>
              <a:r>
                <a:rPr lang="en-US" altLang="zh-CN" sz="1600" b="1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1600" b="1" baseline="-25000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1o</a:t>
              </a:r>
              <a:r>
                <a:rPr lang="en-US" altLang="zh-CN" sz="1600" b="1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, G, X</a:t>
              </a:r>
              <a:r>
                <a:rPr lang="en-US" altLang="zh-CN" sz="1600" b="1" baseline="-25000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1600" b="1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1313CC4B-8FA7-BB3E-8980-7704B31B7981}"/>
                </a:ext>
              </a:extLst>
            </p:cNvPr>
            <p:cNvCxnSpPr>
              <a:cxnSpLocks/>
              <a:stCxn id="45" idx="0"/>
              <a:endCxn id="44" idx="2"/>
            </p:cNvCxnSpPr>
            <p:nvPr/>
          </p:nvCxnSpPr>
          <p:spPr bwMode="auto">
            <a:xfrm flipV="1">
              <a:off x="5580032" y="5270492"/>
              <a:ext cx="0" cy="180048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F47C6C2-A285-0780-67C4-1716DEA39B22}"/>
                </a:ext>
              </a:extLst>
            </p:cNvPr>
            <p:cNvSpPr/>
            <p:nvPr/>
          </p:nvSpPr>
          <p:spPr>
            <a:xfrm>
              <a:off x="6300192" y="5450540"/>
              <a:ext cx="1440000" cy="252000"/>
            </a:xfrm>
            <a:prstGeom prst="rect">
              <a:avLst/>
            </a:prstGeom>
          </p:spPr>
          <p:txBody>
            <a:bodyPr wrap="square" lIns="36000" tIns="0" rIns="36000" bIns="0" anchor="ctr" anchorCtr="0">
              <a:noAutofit/>
            </a:bodyPr>
            <a:lstStyle/>
            <a:p>
              <a:pPr lvl="0" defTabSz="914400">
                <a:defRPr/>
              </a:pPr>
              <a:r>
                <a:rPr lang="en-US" altLang="zh-CN" sz="1600" b="1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-, </a:t>
              </a:r>
              <a:r>
                <a:rPr lang="en-US" altLang="zh-CN" sz="1600" b="1" dirty="0" err="1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ALU</a:t>
              </a:r>
              <a:r>
                <a:rPr lang="en-US" altLang="zh-CN" sz="1600" b="1" baseline="-25000" dirty="0" err="1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1600" b="1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, G, R</a:t>
              </a:r>
              <a:r>
                <a:rPr lang="en-US" altLang="zh-CN" sz="1600" b="1" baseline="-25000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3i</a:t>
              </a:r>
              <a:r>
                <a:rPr lang="en-US" altLang="zh-CN" sz="1600" b="1" dirty="0">
                  <a:solidFill>
                    <a:schemeClr val="bg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C4D0E67-4653-BD94-EAAC-D2DEEBD6BB8B}"/>
                </a:ext>
              </a:extLst>
            </p:cNvPr>
            <p:cNvSpPr/>
            <p:nvPr/>
          </p:nvSpPr>
          <p:spPr>
            <a:xfrm>
              <a:off x="5338620" y="4281225"/>
              <a:ext cx="48282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solidFill>
                    <a:srgbClr val="C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SUB</a:t>
              </a: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0ACE8156-4275-853F-83D5-A6D666C465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88586" y="5692527"/>
              <a:ext cx="0" cy="330414"/>
            </a:xfrm>
            <a:prstGeom prst="line">
              <a:avLst/>
            </a:prstGeom>
            <a:noFill/>
            <a:ln w="28575" cap="sq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4FC59BD3-0FF7-689A-51FC-0DA26A9DCF47}"/>
                </a:ext>
              </a:extLst>
            </p:cNvPr>
            <p:cNvSpPr/>
            <p:nvPr/>
          </p:nvSpPr>
          <p:spPr bwMode="auto">
            <a:xfrm rot="1107521">
              <a:off x="5381116" y="5991666"/>
              <a:ext cx="414938" cy="107822"/>
            </a:xfrm>
            <a:custGeom>
              <a:avLst/>
              <a:gdLst>
                <a:gd name="connsiteX0" fmla="*/ 0 w 414938"/>
                <a:gd name="connsiteY0" fmla="*/ 107822 h 107822"/>
                <a:gd name="connsiteX1" fmla="*/ 99892 w 414938"/>
                <a:gd name="connsiteY1" fmla="*/ 30982 h 107822"/>
                <a:gd name="connsiteX2" fmla="*/ 238205 w 414938"/>
                <a:gd name="connsiteY2" fmla="*/ 100138 h 107822"/>
                <a:gd name="connsiteX3" fmla="*/ 376517 w 414938"/>
                <a:gd name="connsiteY3" fmla="*/ 15614 h 107822"/>
                <a:gd name="connsiteX4" fmla="*/ 414938 w 414938"/>
                <a:gd name="connsiteY4" fmla="*/ 246 h 10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938" h="107822">
                  <a:moveTo>
                    <a:pt x="0" y="107822"/>
                  </a:moveTo>
                  <a:cubicBezTo>
                    <a:pt x="30095" y="70042"/>
                    <a:pt x="60191" y="32263"/>
                    <a:pt x="99892" y="30982"/>
                  </a:cubicBezTo>
                  <a:cubicBezTo>
                    <a:pt x="139593" y="29701"/>
                    <a:pt x="192101" y="102699"/>
                    <a:pt x="238205" y="100138"/>
                  </a:cubicBezTo>
                  <a:cubicBezTo>
                    <a:pt x="284309" y="97577"/>
                    <a:pt x="347062" y="32263"/>
                    <a:pt x="376517" y="15614"/>
                  </a:cubicBezTo>
                  <a:cubicBezTo>
                    <a:pt x="405973" y="-1035"/>
                    <a:pt x="410455" y="-395"/>
                    <a:pt x="414938" y="246"/>
                  </a:cubicBezTo>
                </a:path>
              </a:pathLst>
            </a:custGeom>
            <a:noFill/>
            <a:ln w="28575" cap="sq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cap="none" normalizeH="0" baseline="0">
                <a:ln>
                  <a:noFill/>
                </a:ln>
                <a:effectLst/>
                <a:ea typeface="宋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6" name="矩形 55">
            <a:extLst>
              <a:ext uri="{FF2B5EF4-FFF2-40B4-BE49-F238E27FC236}">
                <a16:creationId xmlns:a16="http://schemas.microsoft.com/office/drawing/2014/main" id="{AAEEBCF4-085B-0ADB-1F16-0E454C605E04}"/>
              </a:ext>
            </a:extLst>
          </p:cNvPr>
          <p:cNvSpPr/>
          <p:nvPr/>
        </p:nvSpPr>
        <p:spPr>
          <a:xfrm>
            <a:off x="1259632" y="1772816"/>
            <a:ext cx="648072" cy="21602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取指周期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90796B-2FDF-0326-07AB-B8356B527F69}"/>
              </a:ext>
            </a:extLst>
          </p:cNvPr>
          <p:cNvSpPr txBox="1"/>
          <p:nvPr/>
        </p:nvSpPr>
        <p:spPr>
          <a:xfrm>
            <a:off x="2123728" y="1988840"/>
            <a:ext cx="13681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CPU</a:t>
            </a:r>
            <a:r>
              <a:rPr lang="zh-CN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周期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352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C0775-3A6B-4D97-A42A-5CD1E4CF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C0C02177-09D6-DA23-585E-AFCFE4081E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4272494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562F55-DE9F-6CDB-B057-1F46F8395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FC65C-1968-1B9E-FD49-BB2E0C6740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45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45DBE-21BA-4BA6-9C6D-2331C7FA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总线和相关控制信号</a:t>
            </a:r>
            <a:endParaRPr lang="zh-CN" altLang="en-US" sz="2400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4ADFA8D-ADC1-B10F-8B97-B6CF61DA1BE2}"/>
              </a:ext>
            </a:extLst>
          </p:cNvPr>
          <p:cNvGrpSpPr/>
          <p:nvPr/>
        </p:nvGrpSpPr>
        <p:grpSpPr>
          <a:xfrm>
            <a:off x="647792" y="1628800"/>
            <a:ext cx="2175097" cy="789120"/>
            <a:chOff x="899592" y="2603808"/>
            <a:chExt cx="2175097" cy="789120"/>
          </a:xfrm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14C30F90-B146-9433-246B-977309FE537D}"/>
                </a:ext>
              </a:extLst>
            </p:cNvPr>
            <p:cNvSpPr/>
            <p:nvPr/>
          </p:nvSpPr>
          <p:spPr>
            <a:xfrm>
              <a:off x="899592" y="2780928"/>
              <a:ext cx="2175097" cy="612000"/>
            </a:xfrm>
            <a:custGeom>
              <a:avLst/>
              <a:gdLst>
                <a:gd name="connsiteX0" fmla="*/ 0 w 2679154"/>
                <a:gd name="connsiteY0" fmla="*/ 0 h 585900"/>
                <a:gd name="connsiteX1" fmla="*/ 2679154 w 2679154"/>
                <a:gd name="connsiteY1" fmla="*/ 0 h 585900"/>
                <a:gd name="connsiteX2" fmla="*/ 2679154 w 2679154"/>
                <a:gd name="connsiteY2" fmla="*/ 585900 h 585900"/>
                <a:gd name="connsiteX3" fmla="*/ 0 w 2679154"/>
                <a:gd name="connsiteY3" fmla="*/ 585900 h 585900"/>
                <a:gd name="connsiteX4" fmla="*/ 0 w 2679154"/>
                <a:gd name="connsiteY4" fmla="*/ 0 h 5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154" h="585900">
                  <a:moveTo>
                    <a:pt x="0" y="0"/>
                  </a:moveTo>
                  <a:lnTo>
                    <a:pt x="2679154" y="0"/>
                  </a:lnTo>
                  <a:lnTo>
                    <a:pt x="2679154" y="585900"/>
                  </a:lnTo>
                  <a:lnTo>
                    <a:pt x="0" y="5859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C00000"/>
              </a:solidFill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7932" tIns="249936" rIns="207932" bIns="85344" numCol="1" spcCol="1270" anchor="t" anchorCtr="0">
              <a:noAutofit/>
            </a:bodyPr>
            <a:lstStyle/>
            <a:p>
              <a:pPr marL="0" lvl="1" algn="l" defTabSz="533400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altLang="zh-CN" sz="1600" b="1" kern="12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C1</a:t>
              </a:r>
              <a:r>
                <a:rPr lang="zh-CN" altLang="en-US" sz="1600" b="1" kern="12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1600" b="1" kern="12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C2</a:t>
              </a:r>
              <a:r>
                <a:rPr lang="zh-CN" altLang="en-US" sz="1600" b="1" kern="12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1600" b="1" kern="12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C3</a:t>
              </a:r>
              <a:endParaRPr lang="zh-CN" altLang="en-US" sz="1600" b="1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8679A608-416F-CD8D-14B1-3F764FFE91DA}"/>
                </a:ext>
              </a:extLst>
            </p:cNvPr>
            <p:cNvSpPr/>
            <p:nvPr/>
          </p:nvSpPr>
          <p:spPr>
            <a:xfrm>
              <a:off x="1033549" y="2603808"/>
              <a:ext cx="1296000" cy="354240"/>
            </a:xfrm>
            <a:custGeom>
              <a:avLst/>
              <a:gdLst>
                <a:gd name="connsiteX0" fmla="*/ 0 w 1875407"/>
                <a:gd name="connsiteY0" fmla="*/ 59041 h 354240"/>
                <a:gd name="connsiteX1" fmla="*/ 59041 w 1875407"/>
                <a:gd name="connsiteY1" fmla="*/ 0 h 354240"/>
                <a:gd name="connsiteX2" fmla="*/ 1816366 w 1875407"/>
                <a:gd name="connsiteY2" fmla="*/ 0 h 354240"/>
                <a:gd name="connsiteX3" fmla="*/ 1875407 w 1875407"/>
                <a:gd name="connsiteY3" fmla="*/ 59041 h 354240"/>
                <a:gd name="connsiteX4" fmla="*/ 1875407 w 1875407"/>
                <a:gd name="connsiteY4" fmla="*/ 295199 h 354240"/>
                <a:gd name="connsiteX5" fmla="*/ 1816366 w 1875407"/>
                <a:gd name="connsiteY5" fmla="*/ 354240 h 354240"/>
                <a:gd name="connsiteX6" fmla="*/ 59041 w 1875407"/>
                <a:gd name="connsiteY6" fmla="*/ 354240 h 354240"/>
                <a:gd name="connsiteX7" fmla="*/ 0 w 1875407"/>
                <a:gd name="connsiteY7" fmla="*/ 295199 h 354240"/>
                <a:gd name="connsiteX8" fmla="*/ 0 w 1875407"/>
                <a:gd name="connsiteY8" fmla="*/ 59041 h 35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407" h="354240">
                  <a:moveTo>
                    <a:pt x="0" y="59041"/>
                  </a:moveTo>
                  <a:cubicBezTo>
                    <a:pt x="0" y="26434"/>
                    <a:pt x="26434" y="0"/>
                    <a:pt x="59041" y="0"/>
                  </a:cubicBezTo>
                  <a:lnTo>
                    <a:pt x="1816366" y="0"/>
                  </a:lnTo>
                  <a:cubicBezTo>
                    <a:pt x="1848973" y="0"/>
                    <a:pt x="1875407" y="26434"/>
                    <a:pt x="1875407" y="59041"/>
                  </a:cubicBezTo>
                  <a:lnTo>
                    <a:pt x="1875407" y="295199"/>
                  </a:lnTo>
                  <a:cubicBezTo>
                    <a:pt x="1875407" y="327806"/>
                    <a:pt x="1848973" y="354240"/>
                    <a:pt x="1816366" y="354240"/>
                  </a:cubicBezTo>
                  <a:lnTo>
                    <a:pt x="59041" y="354240"/>
                  </a:lnTo>
                  <a:cubicBezTo>
                    <a:pt x="26434" y="354240"/>
                    <a:pt x="0" y="327806"/>
                    <a:pt x="0" y="295199"/>
                  </a:cubicBezTo>
                  <a:lnTo>
                    <a:pt x="0" y="59041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179" tIns="17293" rIns="88179" bIns="17293" numCol="1" spcCol="1270" anchor="ctr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总线三态门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CD1DC02-3ECE-3BD8-8FC3-80A71F16F1BC}"/>
              </a:ext>
            </a:extLst>
          </p:cNvPr>
          <p:cNvGrpSpPr/>
          <p:nvPr/>
        </p:nvGrpSpPr>
        <p:grpSpPr>
          <a:xfrm>
            <a:off x="647792" y="2540923"/>
            <a:ext cx="2175097" cy="1077120"/>
            <a:chOff x="971600" y="3573016"/>
            <a:chExt cx="2175097" cy="1077120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9F5E6164-58A2-BA4C-3CC1-C6E008D5BB33}"/>
                </a:ext>
              </a:extLst>
            </p:cNvPr>
            <p:cNvSpPr/>
            <p:nvPr/>
          </p:nvSpPr>
          <p:spPr>
            <a:xfrm>
              <a:off x="971600" y="3750136"/>
              <a:ext cx="2175097" cy="900000"/>
            </a:xfrm>
            <a:custGeom>
              <a:avLst/>
              <a:gdLst>
                <a:gd name="connsiteX0" fmla="*/ 0 w 2679154"/>
                <a:gd name="connsiteY0" fmla="*/ 0 h 585900"/>
                <a:gd name="connsiteX1" fmla="*/ 2679154 w 2679154"/>
                <a:gd name="connsiteY1" fmla="*/ 0 h 585900"/>
                <a:gd name="connsiteX2" fmla="*/ 2679154 w 2679154"/>
                <a:gd name="connsiteY2" fmla="*/ 585900 h 585900"/>
                <a:gd name="connsiteX3" fmla="*/ 0 w 2679154"/>
                <a:gd name="connsiteY3" fmla="*/ 585900 h 585900"/>
                <a:gd name="connsiteX4" fmla="*/ 0 w 2679154"/>
                <a:gd name="connsiteY4" fmla="*/ 0 h 5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154" h="585900">
                  <a:moveTo>
                    <a:pt x="0" y="0"/>
                  </a:moveTo>
                  <a:lnTo>
                    <a:pt x="2679154" y="0"/>
                  </a:lnTo>
                  <a:lnTo>
                    <a:pt x="2679154" y="585900"/>
                  </a:lnTo>
                  <a:lnTo>
                    <a:pt x="0" y="585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7932" tIns="249936" rIns="108000" bIns="85344" numCol="1" spcCol="1270" anchor="t" anchorCtr="0">
              <a:noAutofit/>
            </a:bodyPr>
            <a:lstStyle/>
            <a:p>
              <a:pPr marL="0" lvl="1" defTabSz="533400">
                <a:lnSpc>
                  <a:spcPct val="120000"/>
                </a:lnSpc>
                <a:spcAft>
                  <a:spcPts val="0"/>
                </a:spcAft>
              </a:pPr>
              <a:r>
                <a:rPr lang="en-US" altLang="zh-CN" sz="1600" b="1" kern="12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DCache</a:t>
              </a:r>
              <a:r>
                <a:rPr lang="zh-CN" altLang="en-US" sz="1600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读</a:t>
              </a: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1600" b="1" kern="12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DCache</a:t>
              </a:r>
              <a:r>
                <a:rPr lang="zh-CN" altLang="en-US" sz="1600" kern="1200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写</a:t>
              </a:r>
              <a:endParaRPr lang="en-US" altLang="zh-CN" sz="1600" kern="12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lvl="1" algn="l" defTabSz="533400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altLang="zh-CN" sz="1600" b="1" kern="12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ICache</a:t>
              </a:r>
              <a:r>
                <a:rPr lang="zh-CN" altLang="en-US" sz="1600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读</a:t>
              </a:r>
              <a:endParaRPr lang="en-US" altLang="zh-CN" sz="16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A50EAB51-502F-9E44-DCF0-F70F8000666D}"/>
                </a:ext>
              </a:extLst>
            </p:cNvPr>
            <p:cNvSpPr/>
            <p:nvPr/>
          </p:nvSpPr>
          <p:spPr>
            <a:xfrm>
              <a:off x="1105557" y="3573016"/>
              <a:ext cx="1296000" cy="354240"/>
            </a:xfrm>
            <a:custGeom>
              <a:avLst/>
              <a:gdLst>
                <a:gd name="connsiteX0" fmla="*/ 0 w 1875407"/>
                <a:gd name="connsiteY0" fmla="*/ 59041 h 354240"/>
                <a:gd name="connsiteX1" fmla="*/ 59041 w 1875407"/>
                <a:gd name="connsiteY1" fmla="*/ 0 h 354240"/>
                <a:gd name="connsiteX2" fmla="*/ 1816366 w 1875407"/>
                <a:gd name="connsiteY2" fmla="*/ 0 h 354240"/>
                <a:gd name="connsiteX3" fmla="*/ 1875407 w 1875407"/>
                <a:gd name="connsiteY3" fmla="*/ 59041 h 354240"/>
                <a:gd name="connsiteX4" fmla="*/ 1875407 w 1875407"/>
                <a:gd name="connsiteY4" fmla="*/ 295199 h 354240"/>
                <a:gd name="connsiteX5" fmla="*/ 1816366 w 1875407"/>
                <a:gd name="connsiteY5" fmla="*/ 354240 h 354240"/>
                <a:gd name="connsiteX6" fmla="*/ 59041 w 1875407"/>
                <a:gd name="connsiteY6" fmla="*/ 354240 h 354240"/>
                <a:gd name="connsiteX7" fmla="*/ 0 w 1875407"/>
                <a:gd name="connsiteY7" fmla="*/ 295199 h 354240"/>
                <a:gd name="connsiteX8" fmla="*/ 0 w 1875407"/>
                <a:gd name="connsiteY8" fmla="*/ 59041 h 35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407" h="354240">
                  <a:moveTo>
                    <a:pt x="0" y="59041"/>
                  </a:moveTo>
                  <a:cubicBezTo>
                    <a:pt x="0" y="26434"/>
                    <a:pt x="26434" y="0"/>
                    <a:pt x="59041" y="0"/>
                  </a:cubicBezTo>
                  <a:lnTo>
                    <a:pt x="1816366" y="0"/>
                  </a:lnTo>
                  <a:cubicBezTo>
                    <a:pt x="1848973" y="0"/>
                    <a:pt x="1875407" y="26434"/>
                    <a:pt x="1875407" y="59041"/>
                  </a:cubicBezTo>
                  <a:lnTo>
                    <a:pt x="1875407" y="295199"/>
                  </a:lnTo>
                  <a:cubicBezTo>
                    <a:pt x="1875407" y="327806"/>
                    <a:pt x="1848973" y="354240"/>
                    <a:pt x="1816366" y="354240"/>
                  </a:cubicBezTo>
                  <a:lnTo>
                    <a:pt x="59041" y="354240"/>
                  </a:lnTo>
                  <a:cubicBezTo>
                    <a:pt x="26434" y="354240"/>
                    <a:pt x="0" y="327806"/>
                    <a:pt x="0" y="295199"/>
                  </a:cubicBezTo>
                  <a:lnTo>
                    <a:pt x="0" y="5904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179" tIns="17293" rIns="88179" bIns="17293" numCol="1" spcCol="1270" anchor="ctr" anchorCtr="0">
              <a:noAutofit/>
            </a:bodyPr>
            <a:lstStyle/>
            <a:p>
              <a:pPr marL="0" lvl="0" indent="0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存储器</a:t>
              </a:r>
              <a:r>
                <a:rPr lang="zh-CN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</a:t>
              </a:r>
              <a:endParaRPr lang="en-US" altLang="zh-CN" sz="1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50E1100-3415-83EF-E9E7-5EC64453DC3A}"/>
              </a:ext>
            </a:extLst>
          </p:cNvPr>
          <p:cNvGrpSpPr/>
          <p:nvPr/>
        </p:nvGrpSpPr>
        <p:grpSpPr>
          <a:xfrm>
            <a:off x="647792" y="3741046"/>
            <a:ext cx="3240000" cy="1077120"/>
            <a:chOff x="4629150" y="3736133"/>
            <a:chExt cx="3240000" cy="1077120"/>
          </a:xfrm>
        </p:grpSpPr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80BC652E-D879-7A9E-A275-7EFD799E1292}"/>
                </a:ext>
              </a:extLst>
            </p:cNvPr>
            <p:cNvSpPr/>
            <p:nvPr/>
          </p:nvSpPr>
          <p:spPr>
            <a:xfrm>
              <a:off x="4629150" y="3913253"/>
              <a:ext cx="3240000" cy="900000"/>
            </a:xfrm>
            <a:custGeom>
              <a:avLst/>
              <a:gdLst>
                <a:gd name="connsiteX0" fmla="*/ 0 w 2679154"/>
                <a:gd name="connsiteY0" fmla="*/ 0 h 869400"/>
                <a:gd name="connsiteX1" fmla="*/ 2679154 w 2679154"/>
                <a:gd name="connsiteY1" fmla="*/ 0 h 869400"/>
                <a:gd name="connsiteX2" fmla="*/ 2679154 w 2679154"/>
                <a:gd name="connsiteY2" fmla="*/ 869400 h 869400"/>
                <a:gd name="connsiteX3" fmla="*/ 0 w 2679154"/>
                <a:gd name="connsiteY3" fmla="*/ 869400 h 869400"/>
                <a:gd name="connsiteX4" fmla="*/ 0 w 2679154"/>
                <a:gd name="connsiteY4" fmla="*/ 0 h 86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154" h="869400">
                  <a:moveTo>
                    <a:pt x="0" y="0"/>
                  </a:moveTo>
                  <a:lnTo>
                    <a:pt x="2679154" y="0"/>
                  </a:lnTo>
                  <a:lnTo>
                    <a:pt x="2679154" y="869400"/>
                  </a:lnTo>
                  <a:lnTo>
                    <a:pt x="0" y="8694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00B05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7932" tIns="249936" rIns="207932" bIns="36000" numCol="1" spcCol="1270" anchor="t" anchorCtr="0">
              <a:noAutofit/>
            </a:bodyPr>
            <a:lstStyle/>
            <a:p>
              <a:pPr marL="0" lvl="1" algn="l" defTabSz="533400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1600" b="1" kern="12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输入控制信号</a:t>
              </a:r>
              <a:r>
                <a:rPr lang="zh-CN" altLang="en-US" sz="1600" kern="12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1600" b="1" kern="12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PC</a:t>
              </a:r>
              <a:r>
                <a:rPr lang="en-US" altLang="zh-CN" sz="1600" b="1" kern="1200" baseline="-250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</a:t>
              </a:r>
              <a:r>
                <a:rPr lang="zh-CN" altLang="en-US" sz="1600" b="1" kern="12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1600" b="1" kern="12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DR</a:t>
              </a:r>
              <a:r>
                <a:rPr lang="en-US" altLang="zh-CN" sz="1600" b="1" kern="1200" baseline="-250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</a:t>
              </a:r>
              <a:r>
                <a:rPr lang="zh-CN" altLang="en-US" sz="1600" kern="12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等</a:t>
              </a:r>
              <a:endParaRPr lang="en-US" altLang="zh-CN" sz="1600" kern="12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lvl="1" algn="l" defTabSz="533400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1600" b="1" kern="12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输出控制信号</a:t>
              </a:r>
              <a:r>
                <a:rPr lang="zh-CN" altLang="en-US" sz="1600" kern="12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1600" b="1" kern="12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R0</a:t>
              </a:r>
              <a:r>
                <a:rPr lang="en-US" altLang="zh-CN" sz="1600" b="1" kern="1200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out</a:t>
              </a:r>
              <a:r>
                <a:rPr lang="zh-CN" altLang="en-US" sz="1600" b="1" kern="12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1600" b="1" kern="12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R1</a:t>
              </a:r>
              <a:r>
                <a:rPr lang="en-US" altLang="zh-CN" sz="1600" b="1" kern="1200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out</a:t>
              </a:r>
              <a:r>
                <a:rPr lang="zh-CN" altLang="en-US" sz="1600" kern="12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等</a:t>
              </a:r>
              <a:endParaRPr lang="en-US" altLang="zh-CN" sz="1600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E6D1C921-2F3E-F124-55EA-C87A07A7DD39}"/>
                </a:ext>
              </a:extLst>
            </p:cNvPr>
            <p:cNvSpPr/>
            <p:nvPr/>
          </p:nvSpPr>
          <p:spPr>
            <a:xfrm>
              <a:off x="4763108" y="3736133"/>
              <a:ext cx="1296000" cy="354240"/>
            </a:xfrm>
            <a:custGeom>
              <a:avLst/>
              <a:gdLst>
                <a:gd name="connsiteX0" fmla="*/ 0 w 1875407"/>
                <a:gd name="connsiteY0" fmla="*/ 59041 h 354240"/>
                <a:gd name="connsiteX1" fmla="*/ 59041 w 1875407"/>
                <a:gd name="connsiteY1" fmla="*/ 0 h 354240"/>
                <a:gd name="connsiteX2" fmla="*/ 1816366 w 1875407"/>
                <a:gd name="connsiteY2" fmla="*/ 0 h 354240"/>
                <a:gd name="connsiteX3" fmla="*/ 1875407 w 1875407"/>
                <a:gd name="connsiteY3" fmla="*/ 59041 h 354240"/>
                <a:gd name="connsiteX4" fmla="*/ 1875407 w 1875407"/>
                <a:gd name="connsiteY4" fmla="*/ 295199 h 354240"/>
                <a:gd name="connsiteX5" fmla="*/ 1816366 w 1875407"/>
                <a:gd name="connsiteY5" fmla="*/ 354240 h 354240"/>
                <a:gd name="connsiteX6" fmla="*/ 59041 w 1875407"/>
                <a:gd name="connsiteY6" fmla="*/ 354240 h 354240"/>
                <a:gd name="connsiteX7" fmla="*/ 0 w 1875407"/>
                <a:gd name="connsiteY7" fmla="*/ 295199 h 354240"/>
                <a:gd name="connsiteX8" fmla="*/ 0 w 1875407"/>
                <a:gd name="connsiteY8" fmla="*/ 59041 h 35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407" h="354240">
                  <a:moveTo>
                    <a:pt x="0" y="59041"/>
                  </a:moveTo>
                  <a:cubicBezTo>
                    <a:pt x="0" y="26434"/>
                    <a:pt x="26434" y="0"/>
                    <a:pt x="59041" y="0"/>
                  </a:cubicBezTo>
                  <a:lnTo>
                    <a:pt x="1816366" y="0"/>
                  </a:lnTo>
                  <a:cubicBezTo>
                    <a:pt x="1848973" y="0"/>
                    <a:pt x="1875407" y="26434"/>
                    <a:pt x="1875407" y="59041"/>
                  </a:cubicBezTo>
                  <a:lnTo>
                    <a:pt x="1875407" y="295199"/>
                  </a:lnTo>
                  <a:cubicBezTo>
                    <a:pt x="1875407" y="327806"/>
                    <a:pt x="1848973" y="354240"/>
                    <a:pt x="1816366" y="354240"/>
                  </a:cubicBezTo>
                  <a:lnTo>
                    <a:pt x="59041" y="354240"/>
                  </a:lnTo>
                  <a:cubicBezTo>
                    <a:pt x="26434" y="354240"/>
                    <a:pt x="0" y="327806"/>
                    <a:pt x="0" y="295199"/>
                  </a:cubicBezTo>
                  <a:lnTo>
                    <a:pt x="0" y="59041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179" tIns="17293" rIns="88179" bIns="17293" numCol="1" spcCol="1270" anchor="ctr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寄存器</a:t>
              </a:r>
              <a:r>
                <a:rPr lang="zh-CN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</a:t>
              </a:r>
              <a:endParaRPr lang="en-US" altLang="zh-CN" sz="1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1" name="Picture 4">
            <a:extLst>
              <a:ext uri="{FF2B5EF4-FFF2-40B4-BE49-F238E27FC236}">
                <a16:creationId xmlns:a16="http://schemas.microsoft.com/office/drawing/2014/main" id="{832ABD00-6A24-25C5-DD23-8E1F65781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628800"/>
            <a:ext cx="4649009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流程图: 合并 27">
            <a:extLst>
              <a:ext uri="{FF2B5EF4-FFF2-40B4-BE49-F238E27FC236}">
                <a16:creationId xmlns:a16="http://schemas.microsoft.com/office/drawing/2014/main" id="{2C387E11-EA5F-5606-CB12-51607A992B60}"/>
              </a:ext>
            </a:extLst>
          </p:cNvPr>
          <p:cNvSpPr/>
          <p:nvPr/>
        </p:nvSpPr>
        <p:spPr>
          <a:xfrm flipV="1">
            <a:off x="4875980" y="1844832"/>
            <a:ext cx="144000" cy="72000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合并 28">
            <a:extLst>
              <a:ext uri="{FF2B5EF4-FFF2-40B4-BE49-F238E27FC236}">
                <a16:creationId xmlns:a16="http://schemas.microsoft.com/office/drawing/2014/main" id="{14AFCA1E-2E83-07F3-A021-5A5F5C166F14}"/>
              </a:ext>
            </a:extLst>
          </p:cNvPr>
          <p:cNvSpPr/>
          <p:nvPr/>
        </p:nvSpPr>
        <p:spPr>
          <a:xfrm flipV="1">
            <a:off x="7838940" y="4442436"/>
            <a:ext cx="144000" cy="72000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合并 29">
            <a:extLst>
              <a:ext uri="{FF2B5EF4-FFF2-40B4-BE49-F238E27FC236}">
                <a16:creationId xmlns:a16="http://schemas.microsoft.com/office/drawing/2014/main" id="{BD8D5A40-0369-9193-B3F1-AB12DC79C918}"/>
              </a:ext>
            </a:extLst>
          </p:cNvPr>
          <p:cNvSpPr/>
          <p:nvPr/>
        </p:nvSpPr>
        <p:spPr>
          <a:xfrm rot="5400000" flipV="1">
            <a:off x="5325188" y="2595604"/>
            <a:ext cx="144000" cy="72000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对照 30">
            <a:extLst>
              <a:ext uri="{FF2B5EF4-FFF2-40B4-BE49-F238E27FC236}">
                <a16:creationId xmlns:a16="http://schemas.microsoft.com/office/drawing/2014/main" id="{8B953204-59E8-9628-D386-67CBEB92744D}"/>
              </a:ext>
            </a:extLst>
          </p:cNvPr>
          <p:cNvSpPr/>
          <p:nvPr/>
        </p:nvSpPr>
        <p:spPr>
          <a:xfrm rot="16200000">
            <a:off x="7566532" y="3445129"/>
            <a:ext cx="108000" cy="180000"/>
          </a:xfrm>
          <a:prstGeom prst="flowChartCollate">
            <a:avLst/>
          </a:prstGeom>
          <a:solidFill>
            <a:srgbClr val="00B050"/>
          </a:solidFill>
          <a:ln w="63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流程图: 对照 31">
            <a:extLst>
              <a:ext uri="{FF2B5EF4-FFF2-40B4-BE49-F238E27FC236}">
                <a16:creationId xmlns:a16="http://schemas.microsoft.com/office/drawing/2014/main" id="{CA20F908-9072-F6F3-84D0-5170C72E8216}"/>
              </a:ext>
            </a:extLst>
          </p:cNvPr>
          <p:cNvSpPr/>
          <p:nvPr/>
        </p:nvSpPr>
        <p:spPr>
          <a:xfrm rot="16200000">
            <a:off x="7566532" y="3885914"/>
            <a:ext cx="108000" cy="180000"/>
          </a:xfrm>
          <a:prstGeom prst="flowChartCollate">
            <a:avLst/>
          </a:prstGeom>
          <a:solidFill>
            <a:srgbClr val="00B050"/>
          </a:solidFill>
          <a:ln w="63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流程图: 对照 32">
            <a:extLst>
              <a:ext uri="{FF2B5EF4-FFF2-40B4-BE49-F238E27FC236}">
                <a16:creationId xmlns:a16="http://schemas.microsoft.com/office/drawing/2014/main" id="{96FF3768-0575-5461-AA22-25A9B160506D}"/>
              </a:ext>
            </a:extLst>
          </p:cNvPr>
          <p:cNvSpPr/>
          <p:nvPr/>
        </p:nvSpPr>
        <p:spPr>
          <a:xfrm rot="16200000">
            <a:off x="4860048" y="3616423"/>
            <a:ext cx="108000" cy="180000"/>
          </a:xfrm>
          <a:prstGeom prst="flowChartCollate">
            <a:avLst/>
          </a:prstGeom>
          <a:solidFill>
            <a:srgbClr val="00B050"/>
          </a:solidFill>
          <a:ln w="63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流程图: 对照 33">
            <a:extLst>
              <a:ext uri="{FF2B5EF4-FFF2-40B4-BE49-F238E27FC236}">
                <a16:creationId xmlns:a16="http://schemas.microsoft.com/office/drawing/2014/main" id="{EDA5A945-6F55-1922-D497-C9C447FB8F11}"/>
              </a:ext>
            </a:extLst>
          </p:cNvPr>
          <p:cNvSpPr/>
          <p:nvPr/>
        </p:nvSpPr>
        <p:spPr>
          <a:xfrm rot="16200000">
            <a:off x="4860048" y="4047268"/>
            <a:ext cx="108000" cy="180000"/>
          </a:xfrm>
          <a:prstGeom prst="flowChartCollate">
            <a:avLst/>
          </a:prstGeom>
          <a:solidFill>
            <a:srgbClr val="00B050"/>
          </a:solidFill>
          <a:ln w="63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356E75-A660-D041-828D-FB179E3F9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463AC2-364D-55DE-8F1D-4B27942F75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流程图: 对照 5">
            <a:extLst>
              <a:ext uri="{FF2B5EF4-FFF2-40B4-BE49-F238E27FC236}">
                <a16:creationId xmlns:a16="http://schemas.microsoft.com/office/drawing/2014/main" id="{0CD98C56-A253-41E9-DF9A-E56A6BA2B4ED}"/>
              </a:ext>
            </a:extLst>
          </p:cNvPr>
          <p:cNvSpPr/>
          <p:nvPr/>
        </p:nvSpPr>
        <p:spPr>
          <a:xfrm rot="16200000">
            <a:off x="6425134" y="3846254"/>
            <a:ext cx="108000" cy="180000"/>
          </a:xfrm>
          <a:prstGeom prst="flowChartCollate">
            <a:avLst/>
          </a:prstGeom>
          <a:solidFill>
            <a:srgbClr val="00B050"/>
          </a:solidFill>
          <a:ln w="63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7899E12-AA78-BA23-A3FA-C138F37F8B9A}"/>
              </a:ext>
            </a:extLst>
          </p:cNvPr>
          <p:cNvSpPr/>
          <p:nvPr/>
        </p:nvSpPr>
        <p:spPr>
          <a:xfrm>
            <a:off x="4499992" y="1700808"/>
            <a:ext cx="2448000" cy="72008"/>
          </a:xfrm>
          <a:prstGeom prst="rect">
            <a:avLst/>
          </a:prstGeom>
          <a:solidFill>
            <a:srgbClr val="F577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007FA2-10B9-1EF4-8751-4CD55A647C62}"/>
              </a:ext>
            </a:extLst>
          </p:cNvPr>
          <p:cNvSpPr/>
          <p:nvPr/>
        </p:nvSpPr>
        <p:spPr>
          <a:xfrm>
            <a:off x="5626719" y="1764349"/>
            <a:ext cx="72000" cy="3096000"/>
          </a:xfrm>
          <a:prstGeom prst="rect">
            <a:avLst/>
          </a:prstGeom>
          <a:solidFill>
            <a:srgbClr val="F577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4CC6494-12A1-4A60-A76C-22FEC09000E7}"/>
              </a:ext>
            </a:extLst>
          </p:cNvPr>
          <p:cNvSpPr/>
          <p:nvPr/>
        </p:nvSpPr>
        <p:spPr>
          <a:xfrm>
            <a:off x="5696723" y="4030465"/>
            <a:ext cx="2628000" cy="72008"/>
          </a:xfrm>
          <a:prstGeom prst="rect">
            <a:avLst/>
          </a:prstGeom>
          <a:solidFill>
            <a:srgbClr val="F577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9856D334-B450-30E3-C807-88C16B27C631}"/>
              </a:ext>
            </a:extLst>
          </p:cNvPr>
          <p:cNvGrpSpPr/>
          <p:nvPr/>
        </p:nvGrpSpPr>
        <p:grpSpPr>
          <a:xfrm>
            <a:off x="6804248" y="2348880"/>
            <a:ext cx="400496" cy="153888"/>
            <a:chOff x="6948264" y="1196752"/>
            <a:chExt cx="400496" cy="153888"/>
          </a:xfrm>
        </p:grpSpPr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92DF566F-74B9-0E21-BA4F-20E01C091F56}"/>
                </a:ext>
              </a:extLst>
            </p:cNvPr>
            <p:cNvCxnSpPr>
              <a:cxnSpLocks/>
              <a:stCxn id="40" idx="1"/>
            </p:cNvCxnSpPr>
            <p:nvPr/>
          </p:nvCxnSpPr>
          <p:spPr>
            <a:xfrm flipH="1">
              <a:off x="6948264" y="1273696"/>
              <a:ext cx="144016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18926E4-73BE-4B07-DA7C-069919D4E498}"/>
                </a:ext>
              </a:extLst>
            </p:cNvPr>
            <p:cNvSpPr txBox="1"/>
            <p:nvPr/>
          </p:nvSpPr>
          <p:spPr>
            <a:xfrm>
              <a:off x="7092280" y="1196752"/>
              <a:ext cx="25648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accent2">
                      <a:lumMod val="75000"/>
                    </a:schemeClr>
                  </a:solidFill>
                </a:rPr>
                <a:t>R/W</a:t>
              </a:r>
              <a:endParaRPr lang="zh-CN" alt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06C0377-6D75-7BE4-9E64-8E1EE632B0C3}"/>
              </a:ext>
            </a:extLst>
          </p:cNvPr>
          <p:cNvGrpSpPr/>
          <p:nvPr/>
        </p:nvGrpSpPr>
        <p:grpSpPr>
          <a:xfrm>
            <a:off x="8032819" y="2348880"/>
            <a:ext cx="236990" cy="153888"/>
            <a:chOff x="6948264" y="1196752"/>
            <a:chExt cx="236990" cy="153888"/>
          </a:xfrm>
        </p:grpSpPr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E824645C-B3B1-40C5-4C25-55E3164C72D1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>
              <a:off x="6948264" y="1273696"/>
              <a:ext cx="144016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8500D70B-3ADE-B0AE-B1FB-C9027244C798}"/>
                </a:ext>
              </a:extLst>
            </p:cNvPr>
            <p:cNvSpPr txBox="1"/>
            <p:nvPr/>
          </p:nvSpPr>
          <p:spPr>
            <a:xfrm>
              <a:off x="7092280" y="1196752"/>
              <a:ext cx="92974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accent2">
                      <a:lumMod val="75000"/>
                    </a:schemeClr>
                  </a:solidFill>
                </a:rPr>
                <a:t>R</a:t>
              </a:r>
              <a:endParaRPr lang="zh-CN" alt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5CEA3DB0-7A7A-5BCC-FD5B-1C31A34573CC}"/>
              </a:ext>
            </a:extLst>
          </p:cNvPr>
          <p:cNvSpPr/>
          <p:nvPr/>
        </p:nvSpPr>
        <p:spPr>
          <a:xfrm>
            <a:off x="7202428" y="1700808"/>
            <a:ext cx="1332000" cy="720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2807F20-1FA3-09B7-CF4A-C83C008634F8}"/>
              </a:ext>
            </a:extLst>
          </p:cNvPr>
          <p:cNvSpPr/>
          <p:nvPr/>
        </p:nvSpPr>
        <p:spPr>
          <a:xfrm>
            <a:off x="8485841" y="1705080"/>
            <a:ext cx="72000" cy="3564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FC27191-7662-FC2D-A105-844C48B6C6FF}"/>
              </a:ext>
            </a:extLst>
          </p:cNvPr>
          <p:cNvSpPr/>
          <p:nvPr/>
        </p:nvSpPr>
        <p:spPr>
          <a:xfrm>
            <a:off x="7662161" y="5229200"/>
            <a:ext cx="900000" cy="720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7A7226C3-D82D-9E15-6717-620DF29C1CFD}"/>
              </a:ext>
            </a:extLst>
          </p:cNvPr>
          <p:cNvGrpSpPr/>
          <p:nvPr/>
        </p:nvGrpSpPr>
        <p:grpSpPr>
          <a:xfrm>
            <a:off x="840323" y="4941168"/>
            <a:ext cx="2291357" cy="360000"/>
            <a:chOff x="647792" y="5398617"/>
            <a:chExt cx="2291357" cy="360000"/>
          </a:xfrm>
        </p:grpSpPr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9CA2F459-982C-EA20-7CA6-437B715A5AE4}"/>
                </a:ext>
              </a:extLst>
            </p:cNvPr>
            <p:cNvSpPr/>
            <p:nvPr/>
          </p:nvSpPr>
          <p:spPr>
            <a:xfrm>
              <a:off x="1499149" y="5398617"/>
              <a:ext cx="1440000" cy="360000"/>
            </a:xfrm>
            <a:custGeom>
              <a:avLst/>
              <a:gdLst>
                <a:gd name="connsiteX0" fmla="*/ 0 w 2679154"/>
                <a:gd name="connsiteY0" fmla="*/ 0 h 585900"/>
                <a:gd name="connsiteX1" fmla="*/ 2679154 w 2679154"/>
                <a:gd name="connsiteY1" fmla="*/ 0 h 585900"/>
                <a:gd name="connsiteX2" fmla="*/ 2679154 w 2679154"/>
                <a:gd name="connsiteY2" fmla="*/ 585900 h 585900"/>
                <a:gd name="connsiteX3" fmla="*/ 0 w 2679154"/>
                <a:gd name="connsiteY3" fmla="*/ 585900 h 585900"/>
                <a:gd name="connsiteX4" fmla="*/ 0 w 2679154"/>
                <a:gd name="connsiteY4" fmla="*/ 0 h 5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154" h="585900">
                  <a:moveTo>
                    <a:pt x="0" y="0"/>
                  </a:moveTo>
                  <a:lnTo>
                    <a:pt x="2679154" y="0"/>
                  </a:lnTo>
                  <a:lnTo>
                    <a:pt x="2679154" y="585900"/>
                  </a:lnTo>
                  <a:lnTo>
                    <a:pt x="0" y="5859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63A0CC"/>
              </a:solidFill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8000" tIns="36000" rIns="72000" bIns="36000" numCol="1" spcCol="1270" anchor="t" anchorCtr="0">
              <a:noAutofit/>
            </a:bodyPr>
            <a:lstStyle/>
            <a:p>
              <a:pPr marL="0" lvl="1" algn="l" defTabSz="533400">
                <a:spcBef>
                  <a:spcPct val="0"/>
                </a:spcBef>
                <a:spcAft>
                  <a:spcPts val="0"/>
                </a:spcAft>
              </a:pPr>
              <a:r>
                <a:rPr lang="en-US" altLang="zh-CN" sz="1600" b="1" kern="12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+1</a:t>
              </a:r>
              <a:endParaRPr lang="zh-CN" altLang="en-US" sz="1600" b="1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BF05661E-FFCA-938D-EE28-596FFB57B9EE}"/>
                </a:ext>
              </a:extLst>
            </p:cNvPr>
            <p:cNvSpPr/>
            <p:nvPr/>
          </p:nvSpPr>
          <p:spPr>
            <a:xfrm>
              <a:off x="647792" y="5401497"/>
              <a:ext cx="900000" cy="354240"/>
            </a:xfrm>
            <a:custGeom>
              <a:avLst/>
              <a:gdLst>
                <a:gd name="connsiteX0" fmla="*/ 0 w 1875407"/>
                <a:gd name="connsiteY0" fmla="*/ 59041 h 354240"/>
                <a:gd name="connsiteX1" fmla="*/ 59041 w 1875407"/>
                <a:gd name="connsiteY1" fmla="*/ 0 h 354240"/>
                <a:gd name="connsiteX2" fmla="*/ 1816366 w 1875407"/>
                <a:gd name="connsiteY2" fmla="*/ 0 h 354240"/>
                <a:gd name="connsiteX3" fmla="*/ 1875407 w 1875407"/>
                <a:gd name="connsiteY3" fmla="*/ 59041 h 354240"/>
                <a:gd name="connsiteX4" fmla="*/ 1875407 w 1875407"/>
                <a:gd name="connsiteY4" fmla="*/ 295199 h 354240"/>
                <a:gd name="connsiteX5" fmla="*/ 1816366 w 1875407"/>
                <a:gd name="connsiteY5" fmla="*/ 354240 h 354240"/>
                <a:gd name="connsiteX6" fmla="*/ 59041 w 1875407"/>
                <a:gd name="connsiteY6" fmla="*/ 354240 h 354240"/>
                <a:gd name="connsiteX7" fmla="*/ 0 w 1875407"/>
                <a:gd name="connsiteY7" fmla="*/ 295199 h 354240"/>
                <a:gd name="connsiteX8" fmla="*/ 0 w 1875407"/>
                <a:gd name="connsiteY8" fmla="*/ 59041 h 35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407" h="354240">
                  <a:moveTo>
                    <a:pt x="0" y="59041"/>
                  </a:moveTo>
                  <a:cubicBezTo>
                    <a:pt x="0" y="26434"/>
                    <a:pt x="26434" y="0"/>
                    <a:pt x="59041" y="0"/>
                  </a:cubicBezTo>
                  <a:lnTo>
                    <a:pt x="1816366" y="0"/>
                  </a:lnTo>
                  <a:cubicBezTo>
                    <a:pt x="1848973" y="0"/>
                    <a:pt x="1875407" y="26434"/>
                    <a:pt x="1875407" y="59041"/>
                  </a:cubicBezTo>
                  <a:lnTo>
                    <a:pt x="1875407" y="295199"/>
                  </a:lnTo>
                  <a:cubicBezTo>
                    <a:pt x="1875407" y="327806"/>
                    <a:pt x="1848973" y="354240"/>
                    <a:pt x="1816366" y="354240"/>
                  </a:cubicBezTo>
                  <a:lnTo>
                    <a:pt x="59041" y="354240"/>
                  </a:lnTo>
                  <a:cubicBezTo>
                    <a:pt x="26434" y="354240"/>
                    <a:pt x="0" y="327806"/>
                    <a:pt x="0" y="295199"/>
                  </a:cubicBezTo>
                  <a:lnTo>
                    <a:pt x="0" y="590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179" tIns="17293" rIns="88179" bIns="17293" numCol="1" spcCol="1270" anchor="ctr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6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PC</a:t>
              </a:r>
              <a:r>
                <a:rPr lang="zh-CN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</a:t>
              </a:r>
              <a:endParaRPr lang="en-US" altLang="zh-CN" sz="1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6D77564-981D-399E-4C07-C200A2903BA1}"/>
              </a:ext>
            </a:extLst>
          </p:cNvPr>
          <p:cNvGrpSpPr/>
          <p:nvPr/>
        </p:nvGrpSpPr>
        <p:grpSpPr>
          <a:xfrm>
            <a:off x="840323" y="5398617"/>
            <a:ext cx="2291357" cy="360000"/>
            <a:chOff x="2411760" y="5398617"/>
            <a:chExt cx="2291357" cy="360000"/>
          </a:xfrm>
        </p:grpSpPr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A86CDEB7-DD5E-F569-7319-8973D8BE2D4D}"/>
                </a:ext>
              </a:extLst>
            </p:cNvPr>
            <p:cNvSpPr/>
            <p:nvPr/>
          </p:nvSpPr>
          <p:spPr>
            <a:xfrm>
              <a:off x="3263117" y="5398617"/>
              <a:ext cx="1440000" cy="360000"/>
            </a:xfrm>
            <a:custGeom>
              <a:avLst/>
              <a:gdLst>
                <a:gd name="connsiteX0" fmla="*/ 0 w 2679154"/>
                <a:gd name="connsiteY0" fmla="*/ 0 h 585900"/>
                <a:gd name="connsiteX1" fmla="*/ 2679154 w 2679154"/>
                <a:gd name="connsiteY1" fmla="*/ 0 h 585900"/>
                <a:gd name="connsiteX2" fmla="*/ 2679154 w 2679154"/>
                <a:gd name="connsiteY2" fmla="*/ 585900 h 585900"/>
                <a:gd name="connsiteX3" fmla="*/ 0 w 2679154"/>
                <a:gd name="connsiteY3" fmla="*/ 585900 h 585900"/>
                <a:gd name="connsiteX4" fmla="*/ 0 w 2679154"/>
                <a:gd name="connsiteY4" fmla="*/ 0 h 5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154" h="585900">
                  <a:moveTo>
                    <a:pt x="0" y="0"/>
                  </a:moveTo>
                  <a:lnTo>
                    <a:pt x="2679154" y="0"/>
                  </a:lnTo>
                  <a:lnTo>
                    <a:pt x="2679154" y="585900"/>
                  </a:lnTo>
                  <a:lnTo>
                    <a:pt x="0" y="5859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8AC4A7"/>
              </a:solidFill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4000" tIns="36000" rIns="72000" bIns="36000" numCol="1" spcCol="1270" anchor="t" anchorCtr="0">
              <a:noAutofit/>
            </a:bodyPr>
            <a:lstStyle/>
            <a:p>
              <a:pPr marL="0" lvl="1" algn="l" defTabSz="533400"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16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加、与、传送</a:t>
              </a:r>
              <a:endParaRPr lang="zh-CN" altLang="en-US" sz="1600" b="1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066B5461-CC1C-B65B-122E-9C00D7FCE78E}"/>
                </a:ext>
              </a:extLst>
            </p:cNvPr>
            <p:cNvSpPr/>
            <p:nvPr/>
          </p:nvSpPr>
          <p:spPr>
            <a:xfrm>
              <a:off x="2411760" y="5401497"/>
              <a:ext cx="900000" cy="354240"/>
            </a:xfrm>
            <a:custGeom>
              <a:avLst/>
              <a:gdLst>
                <a:gd name="connsiteX0" fmla="*/ 0 w 1875407"/>
                <a:gd name="connsiteY0" fmla="*/ 59041 h 354240"/>
                <a:gd name="connsiteX1" fmla="*/ 59041 w 1875407"/>
                <a:gd name="connsiteY1" fmla="*/ 0 h 354240"/>
                <a:gd name="connsiteX2" fmla="*/ 1816366 w 1875407"/>
                <a:gd name="connsiteY2" fmla="*/ 0 h 354240"/>
                <a:gd name="connsiteX3" fmla="*/ 1875407 w 1875407"/>
                <a:gd name="connsiteY3" fmla="*/ 59041 h 354240"/>
                <a:gd name="connsiteX4" fmla="*/ 1875407 w 1875407"/>
                <a:gd name="connsiteY4" fmla="*/ 295199 h 354240"/>
                <a:gd name="connsiteX5" fmla="*/ 1816366 w 1875407"/>
                <a:gd name="connsiteY5" fmla="*/ 354240 h 354240"/>
                <a:gd name="connsiteX6" fmla="*/ 59041 w 1875407"/>
                <a:gd name="connsiteY6" fmla="*/ 354240 h 354240"/>
                <a:gd name="connsiteX7" fmla="*/ 0 w 1875407"/>
                <a:gd name="connsiteY7" fmla="*/ 295199 h 354240"/>
                <a:gd name="connsiteX8" fmla="*/ 0 w 1875407"/>
                <a:gd name="connsiteY8" fmla="*/ 59041 h 35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407" h="354240">
                  <a:moveTo>
                    <a:pt x="0" y="59041"/>
                  </a:moveTo>
                  <a:cubicBezTo>
                    <a:pt x="0" y="26434"/>
                    <a:pt x="26434" y="0"/>
                    <a:pt x="59041" y="0"/>
                  </a:cubicBezTo>
                  <a:lnTo>
                    <a:pt x="1816366" y="0"/>
                  </a:lnTo>
                  <a:cubicBezTo>
                    <a:pt x="1848973" y="0"/>
                    <a:pt x="1875407" y="26434"/>
                    <a:pt x="1875407" y="59041"/>
                  </a:cubicBezTo>
                  <a:lnTo>
                    <a:pt x="1875407" y="295199"/>
                  </a:lnTo>
                  <a:cubicBezTo>
                    <a:pt x="1875407" y="327806"/>
                    <a:pt x="1848973" y="354240"/>
                    <a:pt x="1816366" y="354240"/>
                  </a:cubicBezTo>
                  <a:lnTo>
                    <a:pt x="59041" y="354240"/>
                  </a:lnTo>
                  <a:cubicBezTo>
                    <a:pt x="26434" y="354240"/>
                    <a:pt x="0" y="327806"/>
                    <a:pt x="0" y="295199"/>
                  </a:cubicBezTo>
                  <a:lnTo>
                    <a:pt x="0" y="590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179" tIns="17293" rIns="88179" bIns="17293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6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ALU</a:t>
              </a:r>
              <a:endParaRPr lang="zh-CN" altLang="en-US" sz="1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4" name="流程图: 对照 53">
            <a:extLst>
              <a:ext uri="{FF2B5EF4-FFF2-40B4-BE49-F238E27FC236}">
                <a16:creationId xmlns:a16="http://schemas.microsoft.com/office/drawing/2014/main" id="{62625480-A080-CCC6-B55D-8B4B80912037}"/>
              </a:ext>
            </a:extLst>
          </p:cNvPr>
          <p:cNvSpPr/>
          <p:nvPr/>
        </p:nvSpPr>
        <p:spPr>
          <a:xfrm rot="16200000">
            <a:off x="6426488" y="3437577"/>
            <a:ext cx="108000" cy="180000"/>
          </a:xfrm>
          <a:prstGeom prst="flowChartCollate">
            <a:avLst/>
          </a:prstGeom>
          <a:solidFill>
            <a:srgbClr val="00B050"/>
          </a:solidFill>
          <a:ln w="63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流程图: 对照 54">
            <a:extLst>
              <a:ext uri="{FF2B5EF4-FFF2-40B4-BE49-F238E27FC236}">
                <a16:creationId xmlns:a16="http://schemas.microsoft.com/office/drawing/2014/main" id="{4C4A94E6-AC36-575E-50EA-437B08FB97E6}"/>
              </a:ext>
            </a:extLst>
          </p:cNvPr>
          <p:cNvSpPr/>
          <p:nvPr/>
        </p:nvSpPr>
        <p:spPr>
          <a:xfrm rot="16200000">
            <a:off x="7640927" y="5103488"/>
            <a:ext cx="108000" cy="180000"/>
          </a:xfrm>
          <a:prstGeom prst="flowChartCollate">
            <a:avLst/>
          </a:prstGeom>
          <a:solidFill>
            <a:srgbClr val="00B050"/>
          </a:solidFill>
          <a:ln w="63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7A983E70-710A-C75D-EEFF-F633B5B78141}"/>
              </a:ext>
            </a:extLst>
          </p:cNvPr>
          <p:cNvSpPr/>
          <p:nvPr/>
        </p:nvSpPr>
        <p:spPr>
          <a:xfrm>
            <a:off x="8172400" y="3645024"/>
            <a:ext cx="216024" cy="216024"/>
          </a:xfrm>
          <a:prstGeom prst="ellipse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DC778D6-9242-436F-3282-3FCDF14E23F0}"/>
              </a:ext>
            </a:extLst>
          </p:cNvPr>
          <p:cNvGrpSpPr/>
          <p:nvPr/>
        </p:nvGrpSpPr>
        <p:grpSpPr>
          <a:xfrm>
            <a:off x="5148064" y="2060848"/>
            <a:ext cx="491868" cy="153888"/>
            <a:chOff x="6948264" y="1196752"/>
            <a:chExt cx="491868" cy="153888"/>
          </a:xfrm>
        </p:grpSpPr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53E1D2A8-3D94-A34D-E1D4-BE8AE851213B}"/>
                </a:ext>
              </a:extLst>
            </p:cNvPr>
            <p:cNvCxnSpPr>
              <a:cxnSpLocks/>
              <a:stCxn id="59" idx="1"/>
            </p:cNvCxnSpPr>
            <p:nvPr/>
          </p:nvCxnSpPr>
          <p:spPr>
            <a:xfrm flipH="1">
              <a:off x="6948264" y="1273696"/>
              <a:ext cx="144016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7A13605-A344-54FC-E17F-19D195B2238F}"/>
                </a:ext>
              </a:extLst>
            </p:cNvPr>
            <p:cNvSpPr txBox="1"/>
            <p:nvPr/>
          </p:nvSpPr>
          <p:spPr>
            <a:xfrm>
              <a:off x="7092280" y="1196752"/>
              <a:ext cx="347852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accent2">
                      <a:lumMod val="75000"/>
                    </a:schemeClr>
                  </a:solidFill>
                </a:rPr>
                <a:t> +/-/…</a:t>
              </a:r>
            </a:p>
          </p:txBody>
        </p:sp>
      </p:grpSp>
      <p:sp>
        <p:nvSpPr>
          <p:cNvPr id="60" name="流程图: 对照 59">
            <a:extLst>
              <a:ext uri="{FF2B5EF4-FFF2-40B4-BE49-F238E27FC236}">
                <a16:creationId xmlns:a16="http://schemas.microsoft.com/office/drawing/2014/main" id="{A4A4A100-835F-8D9F-440E-354A5FE80E18}"/>
              </a:ext>
            </a:extLst>
          </p:cNvPr>
          <p:cNvSpPr/>
          <p:nvPr/>
        </p:nvSpPr>
        <p:spPr>
          <a:xfrm rot="16200000">
            <a:off x="4563424" y="2879800"/>
            <a:ext cx="108000" cy="180000"/>
          </a:xfrm>
          <a:prstGeom prst="flowChartCollate">
            <a:avLst/>
          </a:prstGeom>
          <a:solidFill>
            <a:srgbClr val="00B050"/>
          </a:solidFill>
          <a:ln w="63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流程图: 对照 60">
            <a:extLst>
              <a:ext uri="{FF2B5EF4-FFF2-40B4-BE49-F238E27FC236}">
                <a16:creationId xmlns:a16="http://schemas.microsoft.com/office/drawing/2014/main" id="{4F8CAAEA-E4DF-B7AD-A221-981E1D360A26}"/>
              </a:ext>
            </a:extLst>
          </p:cNvPr>
          <p:cNvSpPr/>
          <p:nvPr/>
        </p:nvSpPr>
        <p:spPr>
          <a:xfrm rot="16200000">
            <a:off x="4563424" y="3032200"/>
            <a:ext cx="108000" cy="180000"/>
          </a:xfrm>
          <a:prstGeom prst="flowChartCollate">
            <a:avLst/>
          </a:prstGeom>
          <a:solidFill>
            <a:srgbClr val="00B050"/>
          </a:solidFill>
          <a:ln w="63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流程图: 对照 61">
            <a:extLst>
              <a:ext uri="{FF2B5EF4-FFF2-40B4-BE49-F238E27FC236}">
                <a16:creationId xmlns:a16="http://schemas.microsoft.com/office/drawing/2014/main" id="{F2D71333-5FB6-5772-51B0-7A37534EFC88}"/>
              </a:ext>
            </a:extLst>
          </p:cNvPr>
          <p:cNvSpPr/>
          <p:nvPr/>
        </p:nvSpPr>
        <p:spPr>
          <a:xfrm rot="16200000">
            <a:off x="4563424" y="3184600"/>
            <a:ext cx="108000" cy="180000"/>
          </a:xfrm>
          <a:prstGeom prst="flowChartCollate">
            <a:avLst/>
          </a:prstGeom>
          <a:solidFill>
            <a:srgbClr val="00B050"/>
          </a:solidFill>
          <a:ln w="63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流程图: 对照 62">
            <a:extLst>
              <a:ext uri="{FF2B5EF4-FFF2-40B4-BE49-F238E27FC236}">
                <a16:creationId xmlns:a16="http://schemas.microsoft.com/office/drawing/2014/main" id="{C087F187-6D2E-CD41-6DF1-BB08328F10EE}"/>
              </a:ext>
            </a:extLst>
          </p:cNvPr>
          <p:cNvSpPr/>
          <p:nvPr/>
        </p:nvSpPr>
        <p:spPr>
          <a:xfrm rot="16200000">
            <a:off x="4563424" y="3337000"/>
            <a:ext cx="108000" cy="180000"/>
          </a:xfrm>
          <a:prstGeom prst="flowChartCollate">
            <a:avLst/>
          </a:prstGeom>
          <a:solidFill>
            <a:srgbClr val="00B050"/>
          </a:solidFill>
          <a:ln w="63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流程图: 对照 63">
            <a:extLst>
              <a:ext uri="{FF2B5EF4-FFF2-40B4-BE49-F238E27FC236}">
                <a16:creationId xmlns:a16="http://schemas.microsoft.com/office/drawing/2014/main" id="{2F85F18E-9822-DD18-8DFB-9A2B15040051}"/>
              </a:ext>
            </a:extLst>
          </p:cNvPr>
          <p:cNvSpPr/>
          <p:nvPr/>
        </p:nvSpPr>
        <p:spPr>
          <a:xfrm rot="16200000">
            <a:off x="5076072" y="2888944"/>
            <a:ext cx="108000" cy="180000"/>
          </a:xfrm>
          <a:prstGeom prst="flowChartCollate">
            <a:avLst/>
          </a:prstGeom>
          <a:solidFill>
            <a:srgbClr val="00B050"/>
          </a:solidFill>
          <a:ln w="63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流程图: 对照 64">
            <a:extLst>
              <a:ext uri="{FF2B5EF4-FFF2-40B4-BE49-F238E27FC236}">
                <a16:creationId xmlns:a16="http://schemas.microsoft.com/office/drawing/2014/main" id="{D8198433-573F-91A8-9646-8B4C99BAF524}"/>
              </a:ext>
            </a:extLst>
          </p:cNvPr>
          <p:cNvSpPr/>
          <p:nvPr/>
        </p:nvSpPr>
        <p:spPr>
          <a:xfrm rot="16200000">
            <a:off x="5076072" y="3041344"/>
            <a:ext cx="108000" cy="180000"/>
          </a:xfrm>
          <a:prstGeom prst="flowChartCollate">
            <a:avLst/>
          </a:prstGeom>
          <a:solidFill>
            <a:srgbClr val="00B050"/>
          </a:solidFill>
          <a:ln w="63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6" name="流程图: 对照 65">
            <a:extLst>
              <a:ext uri="{FF2B5EF4-FFF2-40B4-BE49-F238E27FC236}">
                <a16:creationId xmlns:a16="http://schemas.microsoft.com/office/drawing/2014/main" id="{7552FF76-69C4-07E2-FE7A-0006951C49B2}"/>
              </a:ext>
            </a:extLst>
          </p:cNvPr>
          <p:cNvSpPr/>
          <p:nvPr/>
        </p:nvSpPr>
        <p:spPr>
          <a:xfrm rot="16200000">
            <a:off x="5076072" y="3193744"/>
            <a:ext cx="108000" cy="180000"/>
          </a:xfrm>
          <a:prstGeom prst="flowChartCollate">
            <a:avLst/>
          </a:prstGeom>
          <a:solidFill>
            <a:srgbClr val="00B050"/>
          </a:solidFill>
          <a:ln w="63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流程图: 对照 66">
            <a:extLst>
              <a:ext uri="{FF2B5EF4-FFF2-40B4-BE49-F238E27FC236}">
                <a16:creationId xmlns:a16="http://schemas.microsoft.com/office/drawing/2014/main" id="{3162EA65-8D13-7545-353D-4A32E5716E49}"/>
              </a:ext>
            </a:extLst>
          </p:cNvPr>
          <p:cNvSpPr/>
          <p:nvPr/>
        </p:nvSpPr>
        <p:spPr>
          <a:xfrm rot="16200000">
            <a:off x="5076072" y="3346144"/>
            <a:ext cx="108000" cy="180000"/>
          </a:xfrm>
          <a:prstGeom prst="flowChartCollate">
            <a:avLst/>
          </a:prstGeom>
          <a:solidFill>
            <a:srgbClr val="00B050"/>
          </a:solidFill>
          <a:ln w="63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B9CA488-BFD4-B2DC-A63A-A9E044CD7472}"/>
              </a:ext>
            </a:extLst>
          </p:cNvPr>
          <p:cNvSpPr txBox="1"/>
          <p:nvPr/>
        </p:nvSpPr>
        <p:spPr>
          <a:xfrm>
            <a:off x="5868144" y="836712"/>
            <a:ext cx="25922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IBUS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是独占的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DBUS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是共享的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6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6" grpId="0" animBg="1"/>
      <p:bldP spid="7" grpId="0" animBg="1"/>
      <p:bldP spid="14" grpId="0" animBg="1"/>
      <p:bldP spid="22" grpId="0" animBg="1"/>
      <p:bldP spid="47" grpId="0" animBg="1"/>
      <p:bldP spid="48" grpId="0" animBg="1"/>
      <p:bldP spid="49" grpId="0" animBg="1"/>
      <p:bldP spid="54" grpId="0" animBg="1"/>
      <p:bldP spid="55" grpId="0" animBg="1"/>
      <p:bldP spid="56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0914E-4386-E391-6F9A-2EE5CAA9D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5.2.2 MOV</a:t>
            </a:r>
            <a:r>
              <a:rPr lang="zh-CN" altLang="en-US" dirty="0">
                <a:sym typeface="+mn-lt"/>
              </a:rPr>
              <a:t>指令的指令周期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9460C9-7940-B1D9-3BED-499C33E9C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单字长，</a:t>
            </a:r>
            <a:r>
              <a:rPr lang="en-US" altLang="zh-CN" dirty="0">
                <a:sym typeface="+mn-lt"/>
              </a:rPr>
              <a:t>RR</a:t>
            </a:r>
            <a:r>
              <a:rPr lang="zh-CN" altLang="en-US" dirty="0">
                <a:sym typeface="+mn-lt"/>
              </a:rPr>
              <a:t>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03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MOV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R0</a:t>
            </a:r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,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R1		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单字长，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RR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型</a:t>
            </a:r>
            <a:endParaRPr lang="zh-CN" altLang="en-US" dirty="0">
              <a:sym typeface="+mn-lt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855663" y="1916113"/>
            <a:ext cx="5228505" cy="4176712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取指阶段</a:t>
            </a:r>
            <a:endParaRPr lang="en-US" altLang="zh-CN" dirty="0">
              <a:sym typeface="+mn-lt"/>
            </a:endParaRPr>
          </a:p>
          <a:p>
            <a:pPr lvl="1"/>
            <a:r>
              <a:rPr lang="zh-CN" altLang="en-US" b="1" dirty="0">
                <a:sym typeface="+mn-lt"/>
              </a:rPr>
              <a:t>数据通路</a:t>
            </a:r>
            <a:r>
              <a:rPr lang="zh-CN" altLang="en-US" dirty="0">
                <a:sym typeface="+mn-lt"/>
              </a:rPr>
              <a:t>：从指令</a:t>
            </a:r>
            <a:r>
              <a:rPr lang="en-US" altLang="zh-CN" dirty="0">
                <a:sym typeface="+mn-lt"/>
              </a:rPr>
              <a:t>Cache</a:t>
            </a:r>
            <a:r>
              <a:rPr lang="zh-CN" altLang="en-US" dirty="0">
                <a:sym typeface="+mn-lt"/>
              </a:rPr>
              <a:t>中取出指令经过</a:t>
            </a:r>
            <a:r>
              <a:rPr lang="en-US" altLang="zh-CN" dirty="0">
                <a:sym typeface="+mn-lt"/>
              </a:rPr>
              <a:t>IBUS</a:t>
            </a:r>
            <a:r>
              <a:rPr lang="zh-CN" altLang="en-US" dirty="0">
                <a:sym typeface="+mn-lt"/>
              </a:rPr>
              <a:t>写入</a:t>
            </a:r>
            <a:r>
              <a:rPr lang="en-US" altLang="zh-CN" dirty="0">
                <a:sym typeface="+mn-lt"/>
              </a:rPr>
              <a:t>IR</a:t>
            </a:r>
          </a:p>
          <a:p>
            <a:pPr lvl="1"/>
            <a:r>
              <a:rPr lang="zh-CN" altLang="en-US" b="1" dirty="0">
                <a:sym typeface="+mn-lt"/>
              </a:rPr>
              <a:t>操作控制</a:t>
            </a:r>
            <a:r>
              <a:rPr lang="zh-CN" altLang="en-US" dirty="0">
                <a:sym typeface="+mn-lt"/>
              </a:rPr>
              <a:t>：形成上述数据通路的控制信号</a:t>
            </a:r>
            <a:endParaRPr lang="en-US" altLang="zh-CN" dirty="0">
              <a:sym typeface="+mn-lt"/>
            </a:endParaRPr>
          </a:p>
          <a:p>
            <a:pPr lvl="2"/>
            <a:r>
              <a:rPr lang="zh-CN" altLang="en-US" dirty="0">
                <a:sym typeface="+mn-lt"/>
              </a:rPr>
              <a:t>指令</a:t>
            </a:r>
            <a:r>
              <a:rPr lang="en-US" altLang="zh-CN" dirty="0">
                <a:sym typeface="+mn-lt"/>
              </a:rPr>
              <a:t>cache</a:t>
            </a:r>
            <a:r>
              <a:rPr lang="zh-CN" altLang="en-US" dirty="0">
                <a:sym typeface="+mn-lt"/>
              </a:rPr>
              <a:t>读，写入</a:t>
            </a:r>
            <a:r>
              <a:rPr lang="en-US" altLang="zh-CN" dirty="0">
                <a:sym typeface="+mn-lt"/>
              </a:rPr>
              <a:t>IR</a:t>
            </a:r>
          </a:p>
          <a:p>
            <a:pPr lvl="2"/>
            <a:r>
              <a:rPr lang="en-US" altLang="zh-CN" dirty="0">
                <a:sym typeface="+mn-lt"/>
              </a:rPr>
              <a:t>PC+1</a:t>
            </a:r>
            <a:r>
              <a:rPr lang="zh-CN" altLang="en-US" dirty="0">
                <a:sym typeface="+mn-lt"/>
              </a:rPr>
              <a:t>，为取下一条指令做好准备</a:t>
            </a:r>
            <a:endParaRPr lang="en-US" altLang="zh-CN" dirty="0">
              <a:sym typeface="+mn-lt"/>
            </a:endParaRPr>
          </a:p>
          <a:p>
            <a:pPr lvl="2"/>
            <a:r>
              <a:rPr lang="zh-CN" altLang="en-US" dirty="0">
                <a:sym typeface="+mn-lt"/>
              </a:rPr>
              <a:t>对</a:t>
            </a:r>
            <a:r>
              <a:rPr lang="en-US" altLang="zh-CN" dirty="0">
                <a:sym typeface="+mn-lt"/>
              </a:rPr>
              <a:t>IR</a:t>
            </a:r>
            <a:r>
              <a:rPr lang="zh-CN" altLang="en-US" dirty="0">
                <a:sym typeface="+mn-lt"/>
              </a:rPr>
              <a:t>中的</a:t>
            </a:r>
            <a:r>
              <a:rPr lang="en-US" altLang="zh-CN" dirty="0">
                <a:sym typeface="+mn-lt"/>
              </a:rPr>
              <a:t>OP</a:t>
            </a:r>
            <a:r>
              <a:rPr lang="zh-CN" altLang="en-US" dirty="0">
                <a:sym typeface="+mn-lt"/>
              </a:rPr>
              <a:t>译码，以确定进行什么操作</a:t>
            </a:r>
            <a:endParaRPr lang="en-US" altLang="zh-CN" dirty="0">
              <a:sym typeface="+mn-lt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9F77B5D-8227-4550-97C7-98BDEE8D06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64"/>
          <a:stretch/>
        </p:blipFill>
        <p:spPr bwMode="auto">
          <a:xfrm>
            <a:off x="6444208" y="1412776"/>
            <a:ext cx="2016224" cy="4374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8AC6DFD-7482-6850-2B72-292281C35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64C90C9-9F4B-C631-E0D4-B095FCBB85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BD819885-4815-4356-84E7-FA28E0F55464}" type="slidenum">
              <a:rPr lang="en-US" altLang="zh-CN" sz="1000">
                <a:latin typeface="+mn-lt"/>
                <a:ea typeface="+mn-ea"/>
                <a:cs typeface="+mn-ea"/>
                <a:sym typeface="+mn-lt"/>
              </a:rPr>
              <a:pPr algn="r" eaLnBrk="1" hangingPunct="1"/>
              <a:t>9</a:t>
            </a:fld>
            <a:endParaRPr lang="en-US" altLang="zh-CN" sz="1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BF61A38-1FC4-5C4A-1522-1A1BBFFB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MOV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R0</a:t>
            </a:r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,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R1		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单字长，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RR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型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DA8AAF79-0B23-0E40-F35C-CF4FE1A4108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97801508"/>
              </p:ext>
            </p:extLst>
          </p:nvPr>
        </p:nvGraphicFramePr>
        <p:xfrm>
          <a:off x="855663" y="1930400"/>
          <a:ext cx="3659187" cy="409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4">
            <a:extLst>
              <a:ext uri="{FF2B5EF4-FFF2-40B4-BE49-F238E27FC236}">
                <a16:creationId xmlns:a16="http://schemas.microsoft.com/office/drawing/2014/main" id="{8222BE1B-94C3-C128-F3BF-1CE2BEB524A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2503576"/>
            <a:ext cx="3656013" cy="294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6">
            <a:extLst>
              <a:ext uri="{FF2B5EF4-FFF2-40B4-BE49-F238E27FC236}">
                <a16:creationId xmlns:a16="http://schemas.microsoft.com/office/drawing/2014/main" id="{CA87FA81-33F5-93CE-BD51-E3DD84A62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700808"/>
            <a:ext cx="316304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PC</a:t>
            </a:r>
            <a:r>
              <a:rPr lang="zh-CN" altLang="en-US" sz="18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中装入第一条指令地址</a:t>
            </a:r>
            <a:r>
              <a:rPr lang="en-US" altLang="zh-CN" sz="18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101</a:t>
            </a:r>
            <a:endParaRPr lang="zh-CN" altLang="en-US" sz="1800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CB76882-3E39-5631-FE6D-706DE39AC5FA}"/>
              </a:ext>
            </a:extLst>
          </p:cNvPr>
          <p:cNvSpPr/>
          <p:nvPr/>
        </p:nvSpPr>
        <p:spPr bwMode="auto">
          <a:xfrm>
            <a:off x="7153656" y="4154396"/>
            <a:ext cx="594000" cy="108000"/>
          </a:xfrm>
          <a:prstGeom prst="rect">
            <a:avLst/>
          </a:prstGeom>
          <a:solidFill>
            <a:schemeClr val="accent2">
              <a:lumMod val="75000"/>
              <a:alpha val="9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  <a:sym typeface="+mn-lt"/>
              </a:rPr>
              <a:t>101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FBB992B-7E53-8853-0124-06717EEF69D6}"/>
              </a:ext>
            </a:extLst>
          </p:cNvPr>
          <p:cNvGrpSpPr/>
          <p:nvPr/>
        </p:nvGrpSpPr>
        <p:grpSpPr>
          <a:xfrm>
            <a:off x="7313620" y="3034164"/>
            <a:ext cx="424800" cy="111600"/>
            <a:chOff x="5868144" y="332656"/>
            <a:chExt cx="1152128" cy="288032"/>
          </a:xfrm>
          <a:solidFill>
            <a:srgbClr val="C00000"/>
          </a:solidFill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13B557A-3443-C82C-44EF-A019AB84869D}"/>
                </a:ext>
              </a:extLst>
            </p:cNvPr>
            <p:cNvSpPr/>
            <p:nvPr/>
          </p:nvSpPr>
          <p:spPr bwMode="auto">
            <a:xfrm>
              <a:off x="5868144" y="332656"/>
              <a:ext cx="576064" cy="288032"/>
            </a:xfrm>
            <a:prstGeom prst="rect">
              <a:avLst/>
            </a:prstGeom>
            <a:grpFill/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5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  <a:cs typeface="Times New Roman" panose="02020603050405020304" pitchFamily="18" charset="0"/>
                  <a:sym typeface="+mn-lt"/>
                </a:rPr>
                <a:t>MOV</a:t>
              </a:r>
              <a:endParaRPr kumimoji="0" lang="zh-CN" altLang="en-US" sz="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4322AA0-A583-7441-8D21-61D56B7544C7}"/>
                </a:ext>
              </a:extLst>
            </p:cNvPr>
            <p:cNvSpPr/>
            <p:nvPr/>
          </p:nvSpPr>
          <p:spPr bwMode="auto">
            <a:xfrm>
              <a:off x="6444208" y="332656"/>
              <a:ext cx="576064" cy="288032"/>
            </a:xfrm>
            <a:prstGeom prst="rect">
              <a:avLst/>
            </a:prstGeom>
            <a:grpFill/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5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  <a:cs typeface="Times New Roman" panose="02020603050405020304" pitchFamily="18" charset="0"/>
                  <a:sym typeface="+mn-lt"/>
                </a:rPr>
                <a:t>R0,R1</a:t>
              </a:r>
              <a:endParaRPr kumimoji="0" lang="zh-CN" altLang="en-US" sz="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13" name="动作按钮: 前进或下一项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F839630-2246-BDDC-CD8B-E288211AFBB9}"/>
              </a:ext>
            </a:extLst>
          </p:cNvPr>
          <p:cNvSpPr/>
          <p:nvPr/>
        </p:nvSpPr>
        <p:spPr>
          <a:xfrm>
            <a:off x="3635896" y="2820688"/>
            <a:ext cx="216024" cy="216024"/>
          </a:xfrm>
          <a:prstGeom prst="actionButtonForwardNex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动作按钮: 前进或下一项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7E859FE-3596-8790-52FD-F2F86FD5F719}"/>
              </a:ext>
            </a:extLst>
          </p:cNvPr>
          <p:cNvSpPr/>
          <p:nvPr/>
        </p:nvSpPr>
        <p:spPr>
          <a:xfrm>
            <a:off x="4154862" y="3188126"/>
            <a:ext cx="216024" cy="216024"/>
          </a:xfrm>
          <a:prstGeom prst="actionButtonForwardNex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动作按钮: 前进或下一项 1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42602E5-5799-2DAF-BA30-C350F9AF55E9}"/>
              </a:ext>
            </a:extLst>
          </p:cNvPr>
          <p:cNvSpPr/>
          <p:nvPr/>
        </p:nvSpPr>
        <p:spPr>
          <a:xfrm>
            <a:off x="1676770" y="3875958"/>
            <a:ext cx="216024" cy="216024"/>
          </a:xfrm>
          <a:prstGeom prst="actionButtonForwardNex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合并 15">
            <a:extLst>
              <a:ext uri="{FF2B5EF4-FFF2-40B4-BE49-F238E27FC236}">
                <a16:creationId xmlns:a16="http://schemas.microsoft.com/office/drawing/2014/main" id="{B118648B-2B48-B73D-D370-1504424D85E6}"/>
              </a:ext>
            </a:extLst>
          </p:cNvPr>
          <p:cNvSpPr/>
          <p:nvPr/>
        </p:nvSpPr>
        <p:spPr>
          <a:xfrm flipV="1">
            <a:off x="5311960" y="2674138"/>
            <a:ext cx="144000" cy="72000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合并 16">
            <a:extLst>
              <a:ext uri="{FF2B5EF4-FFF2-40B4-BE49-F238E27FC236}">
                <a16:creationId xmlns:a16="http://schemas.microsoft.com/office/drawing/2014/main" id="{46D8EB24-35A4-A394-C691-D5E1E4F8AF1B}"/>
              </a:ext>
            </a:extLst>
          </p:cNvPr>
          <p:cNvSpPr/>
          <p:nvPr/>
        </p:nvSpPr>
        <p:spPr>
          <a:xfrm flipV="1">
            <a:off x="7616216" y="4710242"/>
            <a:ext cx="144000" cy="72000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合并 17">
            <a:extLst>
              <a:ext uri="{FF2B5EF4-FFF2-40B4-BE49-F238E27FC236}">
                <a16:creationId xmlns:a16="http://schemas.microsoft.com/office/drawing/2014/main" id="{295D9B62-D2E3-96CA-0639-E4AFE50E551A}"/>
              </a:ext>
            </a:extLst>
          </p:cNvPr>
          <p:cNvSpPr/>
          <p:nvPr/>
        </p:nvSpPr>
        <p:spPr>
          <a:xfrm rot="5400000" flipV="1">
            <a:off x="5668248" y="3271284"/>
            <a:ext cx="144000" cy="72000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5614D3E-01C0-8FE4-3FE7-E0D077B37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E962F37-E85F-13F6-9B78-1970CEC0F1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接口模板.potx" id="{86E76CEF-005D-4699-8AA2-E86DD225154E}" vid="{4D2EF253-E802-4C82-BEC6-2C8915C227E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55170</TotalTime>
  <Words>3548</Words>
  <Application>Microsoft Office PowerPoint</Application>
  <PresentationFormat>全屏显示(4:3)</PresentationFormat>
  <Paragraphs>876</Paragraphs>
  <Slides>48</Slides>
  <Notes>9</Notes>
  <HiddenSlides>5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8" baseType="lpstr">
      <vt:lpstr>等线</vt:lpstr>
      <vt:lpstr>黑体</vt:lpstr>
      <vt:lpstr>楷体</vt:lpstr>
      <vt:lpstr>微软雅黑</vt:lpstr>
      <vt:lpstr>Arial</vt:lpstr>
      <vt:lpstr>Courier New</vt:lpstr>
      <vt:lpstr>Times New Roman</vt:lpstr>
      <vt:lpstr>Tw Cen MT</vt:lpstr>
      <vt:lpstr>Wingdings</vt:lpstr>
      <vt:lpstr>电路</vt:lpstr>
      <vt:lpstr>第五章   中央处理器</vt:lpstr>
      <vt:lpstr>第五章   中央处理器</vt:lpstr>
      <vt:lpstr>如何设计指令周期</vt:lpstr>
      <vt:lpstr>分析设计过程</vt:lpstr>
      <vt:lpstr>PowerPoint 演示文稿</vt:lpstr>
      <vt:lpstr>总线和相关控制信号</vt:lpstr>
      <vt:lpstr>5.2.2 MOV指令的指令周期</vt:lpstr>
      <vt:lpstr>MOV R0, R1  单字长，RR型</vt:lpstr>
      <vt:lpstr>MOV R0, R1  单字长，RR型</vt:lpstr>
      <vt:lpstr>取指周期</vt:lpstr>
      <vt:lpstr>取指周期</vt:lpstr>
      <vt:lpstr>取指周期分析</vt:lpstr>
      <vt:lpstr>MOV R0, R1  指令的执行周期</vt:lpstr>
      <vt:lpstr>MOV R0, R1  指令的执行周期</vt:lpstr>
      <vt:lpstr>MOV R0, R1   执行周期分析</vt:lpstr>
      <vt:lpstr>MOV R0, R1  指令周期</vt:lpstr>
      <vt:lpstr>5.2.3 LAD指令</vt:lpstr>
      <vt:lpstr>LAd R1, 6  指令的执行周期</vt:lpstr>
      <vt:lpstr>LAd R1, 6  指令的执行周期</vt:lpstr>
      <vt:lpstr>LAd R1, 6  执行周期分析</vt:lpstr>
      <vt:lpstr>LAD R1, 6    (RS型) 指令周期</vt:lpstr>
      <vt:lpstr>5.2.4 ADD指令的指令周期</vt:lpstr>
      <vt:lpstr>ADD R1, r2   指令的执行周期 </vt:lpstr>
      <vt:lpstr>ADD R1, r2  指令的执行周期 </vt:lpstr>
      <vt:lpstr>ADD R1, r2  执行周期分析</vt:lpstr>
      <vt:lpstr>ADD R1, r2   (RR型) 指令周期</vt:lpstr>
      <vt:lpstr>5.2.5 STO指令的指令周期</vt:lpstr>
      <vt:lpstr>STO R2, (r3)  指令的执行周期</vt:lpstr>
      <vt:lpstr>STO R2, (r3)  指令的执行周期</vt:lpstr>
      <vt:lpstr>STO R2, (r3)  执行周期分析</vt:lpstr>
      <vt:lpstr>STO R2, (r3)  (RS型) 指令周期</vt:lpstr>
      <vt:lpstr>5.2.6 JMP指令的指令周期</vt:lpstr>
      <vt:lpstr>JMP  101  指令的执行周期</vt:lpstr>
      <vt:lpstr>JMP  101  指令的执行周期</vt:lpstr>
      <vt:lpstr>JMP  101   执行周期分析</vt:lpstr>
      <vt:lpstr>JMP  101 指令周期</vt:lpstr>
      <vt:lpstr>5.2.7 指令周期</vt:lpstr>
      <vt:lpstr>PowerPoint 演示文稿</vt:lpstr>
      <vt:lpstr>PowerPoint 演示文稿</vt:lpstr>
      <vt:lpstr>用方框图语言表示指令周期</vt:lpstr>
      <vt:lpstr>指令流程图</vt:lpstr>
      <vt:lpstr>PowerPoint 演示文稿</vt:lpstr>
      <vt:lpstr>例5.1  下图所示为双总线结构机器的数据通路，IR为指令寄存器，PC为程序计数器(具有自增功能)，M为主存(受R/W信号控制)，AR为地址寄存器，DR为数据缓冲寄存器， ALU由加(+)、减(-)控制信号决定完成何种操作，控制信号G控制的是一个门电路。另外，线上标注有小圈表示有控制信号。例如yi表示y寄存器的输入控制信号， R1o为寄存器R1的输出控制信号，未标字符的线为直通线，不受控制。 </vt:lpstr>
      <vt:lpstr>画出下面指令的指令周期流程图，假设该指令的地址已放入PC中。列出相应的微操作控制信号序列 (1) “ADD R2, R0”指令完成 (R2) + (R0)  R0的功能 (2) “SUB R1, R3”指令完成  (R3) - (R1)  R3的操作</vt:lpstr>
      <vt:lpstr>PowerPoint 演示文稿</vt:lpstr>
      <vt:lpstr>(1) “ADD R2, R0”指令完成 (R2) + (R0)  R0的功能</vt:lpstr>
      <vt:lpstr>(2) “SUB R1, R3”指令完成  (R3) - (R1)  R3的操作</vt:lpstr>
      <vt:lpstr>指令流程图</vt:lpstr>
    </vt:vector>
  </TitlesOfParts>
  <Company>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8086的指令系统 </dc:title>
  <dc:creator>hpeng</dc:creator>
  <cp:lastModifiedBy>Zag Y</cp:lastModifiedBy>
  <cp:revision>1305</cp:revision>
  <dcterms:created xsi:type="dcterms:W3CDTF">2005-06-26T12:14:54Z</dcterms:created>
  <dcterms:modified xsi:type="dcterms:W3CDTF">2023-11-01T13:00:56Z</dcterms:modified>
</cp:coreProperties>
</file>