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3"/>
  </p:notesMasterIdLst>
  <p:sldIdLst>
    <p:sldId id="257" r:id="rId2"/>
    <p:sldId id="258" r:id="rId3"/>
    <p:sldId id="4766" r:id="rId4"/>
    <p:sldId id="354" r:id="rId5"/>
    <p:sldId id="4774" r:id="rId6"/>
    <p:sldId id="349" r:id="rId7"/>
    <p:sldId id="4762" r:id="rId8"/>
    <p:sldId id="4770" r:id="rId9"/>
    <p:sldId id="324" r:id="rId10"/>
    <p:sldId id="2140" r:id="rId11"/>
    <p:sldId id="327" r:id="rId12"/>
    <p:sldId id="2141" r:id="rId13"/>
    <p:sldId id="4772" r:id="rId14"/>
    <p:sldId id="4771" r:id="rId15"/>
    <p:sldId id="4765" r:id="rId16"/>
    <p:sldId id="366" r:id="rId17"/>
    <p:sldId id="4773" r:id="rId18"/>
    <p:sldId id="284" r:id="rId19"/>
    <p:sldId id="286" r:id="rId20"/>
    <p:sldId id="4769" r:id="rId21"/>
    <p:sldId id="287" r:id="rId22"/>
    <p:sldId id="374" r:id="rId23"/>
    <p:sldId id="344" r:id="rId24"/>
    <p:sldId id="391" r:id="rId25"/>
    <p:sldId id="394" r:id="rId26"/>
    <p:sldId id="358" r:id="rId27"/>
    <p:sldId id="363" r:id="rId28"/>
    <p:sldId id="2277" r:id="rId29"/>
    <p:sldId id="2279" r:id="rId30"/>
    <p:sldId id="2278" r:id="rId31"/>
    <p:sldId id="2281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  <p:cmAuthor id="2" name="webuser" initials="webuser" lastIdx="1" clrIdx="1">
    <p:extLst>
      <p:ext uri="{19B8F6BF-5375-455C-9EA6-DF929625EA0E}">
        <p15:presenceInfo xmlns:p15="http://schemas.microsoft.com/office/powerpoint/2012/main" userId="we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A97C"/>
    <a:srgbClr val="8AC4A7"/>
    <a:srgbClr val="D3DFEC"/>
    <a:srgbClr val="63A0CC"/>
    <a:srgbClr val="FAA93A"/>
    <a:srgbClr val="FFD1B2"/>
    <a:srgbClr val="C1E0EF"/>
    <a:srgbClr val="54A77D"/>
    <a:srgbClr val="C1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32" autoAdjust="0"/>
    <p:restoredTop sz="93826" autoAdjust="0"/>
  </p:normalViewPr>
  <p:slideViewPr>
    <p:cSldViewPr>
      <p:cViewPr>
        <p:scale>
          <a:sx n="115" d="100"/>
          <a:sy n="115" d="100"/>
        </p:scale>
        <p:origin x="10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A52CD-5F74-486E-85EE-66B6D21F4E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992EBE-307B-49F6-9E69-6FAEC8B61F5B}">
      <dgm:prSet phldrT="[文本]"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5.1 CPU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功能和组成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C912F-76FD-45DF-941E-1137D1CAA52F}" type="parTrans" cxnId="{F095F7DA-A8A5-4CB1-BEED-B02C9598A7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EC29FA-4BAB-4144-8FEF-4177D8A05ACE}" type="sibTrans" cxnId="{F095F7DA-A8A5-4CB1-BEED-B02C9598A7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8A1A2-6A12-4641-809C-05D79860F472}">
      <dgm:prSet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5.2 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指令周期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72BD0C4-493E-4DF7-9EFD-632B8E9A5222}" type="parTrans" cxnId="{9F702F92-217A-4FE9-BFF5-23A61D75089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A0068C-58B2-49C8-B3CA-510D52C3CCB2}" type="sibTrans" cxnId="{9F702F92-217A-4FE9-BFF5-23A61D75089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A3C3B-8C20-43AC-8E57-742286DFF77B}">
      <dgm:prSet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5.3 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时序产生器和控制方式</a:t>
          </a:r>
        </a:p>
      </dgm:t>
    </dgm:pt>
    <dgm:pt modelId="{961B96BC-EED8-44D1-A95F-E3D586B4F626}" type="parTrans" cxnId="{403A61AA-123B-4504-A2E1-8104F94D90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973353-7451-481F-A8DE-5B91F753E0CA}" type="sibTrans" cxnId="{403A61AA-123B-4504-A2E1-8104F94D90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C2721B-AA5F-443B-916F-A07A0043291A}">
      <dgm:prSet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5.4 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BC63B9F-2379-4B80-853B-333452C3E108}" type="parTrans" cxnId="{233CBE24-D04E-4A91-9DDD-D71834BFEF1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801816-7279-4A03-A03C-76C9DCC7E1F8}" type="sibTrans" cxnId="{233CBE24-D04E-4A91-9DDD-D71834BFEF1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E182C-C4F0-40CE-8B31-F73795192160}">
      <dgm:prSet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5.5 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硬布线控制器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CEED14B-AC42-447E-B019-B721DBDA793F}" type="parTrans" cxnId="{56ED5529-5DAF-4407-A6A3-DCB16EE48D6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24861-623B-4D63-A5B9-F3C089BFA4CE}" type="sibTrans" cxnId="{56ED5529-5DAF-4407-A6A3-DCB16EE48D6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AB7BDE-75CE-4647-A3A8-F9D8FF33A199}">
      <dgm:prSet/>
      <dgm:spPr/>
      <dgm:t>
        <a:bodyPr/>
        <a:lstStyle/>
        <a:p>
          <a:r>
            <a:rPr lang="en-US" altLang="zh-CN" b="1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5.6 </a:t>
          </a:r>
          <a:r>
            <a:rPr lang="zh-CN" altLang="en-US" b="1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流水</a:t>
          </a:r>
          <a:r>
            <a:rPr lang="en-US" altLang="zh-CN" b="1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b="1" dirty="0">
            <a:solidFill>
              <a:schemeClr val="tx1">
                <a:lumMod val="6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AEF8B63-16CE-4B7B-B90E-7F3B761EECD0}" type="parTrans" cxnId="{415174AE-0614-4EF0-8632-81DDDD4CB1D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C734A-0C6A-450F-AE24-D94A0B63D303}" type="sibTrans" cxnId="{415174AE-0614-4EF0-8632-81DDDD4CB1D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510331-86F4-48C4-A3AD-F0ADED3BD4E1}">
      <dgm:prSet/>
      <dgm:spPr/>
      <dgm:t>
        <a:bodyPr/>
        <a:lstStyle/>
        <a:p>
          <a:r>
            <a:rPr lang="en-US" altLang="zh-CN" b="1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5.7 RISC</a:t>
          </a:r>
          <a:r>
            <a:rPr lang="zh-CN" altLang="en-US" b="1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 </a:t>
          </a:r>
          <a:r>
            <a:rPr lang="en-US" altLang="zh-CN" b="1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b="1" dirty="0">
            <a:solidFill>
              <a:schemeClr val="tx1">
                <a:lumMod val="6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4E27AF7-C44D-44C5-8596-D52C6C63ABD4}" type="parTrans" cxnId="{25CC1950-A31C-42BA-8248-B4EED27E2B4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420393-C8C2-4178-9F10-9FC1B9195E00}" type="sibTrans" cxnId="{25CC1950-A31C-42BA-8248-B4EED27E2B4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7DDB96-DFFC-467E-8CE3-9C71CFAE419F}" type="pres">
      <dgm:prSet presAssocID="{7A7A52CD-5F74-486E-85EE-66B6D21F4EBA}" presName="linear" presStyleCnt="0">
        <dgm:presLayoutVars>
          <dgm:animLvl val="lvl"/>
          <dgm:resizeHandles val="exact"/>
        </dgm:presLayoutVars>
      </dgm:prSet>
      <dgm:spPr/>
    </dgm:pt>
    <dgm:pt modelId="{5B344BB5-3EF2-4E7C-B563-32696A3B8834}" type="pres">
      <dgm:prSet presAssocID="{23992EBE-307B-49F6-9E69-6FAEC8B61F5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4864FEA-D218-43BC-814F-3C634E727516}" type="pres">
      <dgm:prSet presAssocID="{A6EC29FA-4BAB-4144-8FEF-4177D8A05ACE}" presName="spacer" presStyleCnt="0"/>
      <dgm:spPr/>
    </dgm:pt>
    <dgm:pt modelId="{AC7C35D5-3D5D-4E97-B4BC-139746ED3850}" type="pres">
      <dgm:prSet presAssocID="{FB48A1A2-6A12-4641-809C-05D79860F47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DB90C9-8F69-4E91-AB62-F7752F64EB81}" type="pres">
      <dgm:prSet presAssocID="{FCA0068C-58B2-49C8-B3CA-510D52C3CCB2}" presName="spacer" presStyleCnt="0"/>
      <dgm:spPr/>
    </dgm:pt>
    <dgm:pt modelId="{3467D2AA-8966-4B9F-9671-5D39352E2907}" type="pres">
      <dgm:prSet presAssocID="{06CA3C3B-8C20-43AC-8E57-742286DFF77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C86607-2AF9-432A-BD23-886656D416E9}" type="pres">
      <dgm:prSet presAssocID="{82973353-7451-481F-A8DE-5B91F753E0CA}" presName="spacer" presStyleCnt="0"/>
      <dgm:spPr/>
    </dgm:pt>
    <dgm:pt modelId="{6D4D4FA5-E737-488D-84E9-DE0CA83505F2}" type="pres">
      <dgm:prSet presAssocID="{CAC2721B-AA5F-443B-916F-A07A004329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15211A-9F30-437C-9BAB-A0876FE9D6A4}" type="pres">
      <dgm:prSet presAssocID="{45801816-7279-4A03-A03C-76C9DCC7E1F8}" presName="spacer" presStyleCnt="0"/>
      <dgm:spPr/>
    </dgm:pt>
    <dgm:pt modelId="{BBA0D119-2844-40CD-905A-CB0B6CBB6B05}" type="pres">
      <dgm:prSet presAssocID="{D70E182C-C4F0-40CE-8B31-F7379519216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358092A-342B-4529-9815-1F0AE5B36549}" type="pres">
      <dgm:prSet presAssocID="{6BC24861-623B-4D63-A5B9-F3C089BFA4CE}" presName="spacer" presStyleCnt="0"/>
      <dgm:spPr/>
    </dgm:pt>
    <dgm:pt modelId="{7EBAFCAA-D280-4F13-B304-F9BB02392470}" type="pres">
      <dgm:prSet presAssocID="{D0AB7BDE-75CE-4647-A3A8-F9D8FF33A19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CF19AD4-6692-4A34-8077-84D2660AB261}" type="pres">
      <dgm:prSet presAssocID="{3CCC734A-0C6A-450F-AE24-D94A0B63D303}" presName="spacer" presStyleCnt="0"/>
      <dgm:spPr/>
    </dgm:pt>
    <dgm:pt modelId="{31B3BBB6-C9AA-4A05-BDC4-92348BE5DBA0}" type="pres">
      <dgm:prSet presAssocID="{C4510331-86F4-48C4-A3AD-F0ADED3BD4E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1AE910A-A1DC-4F0A-A710-BACEE496CFC1}" type="presOf" srcId="{06CA3C3B-8C20-43AC-8E57-742286DFF77B}" destId="{3467D2AA-8966-4B9F-9671-5D39352E2907}" srcOrd="0" destOrd="0" presId="urn:microsoft.com/office/officeart/2005/8/layout/vList2"/>
    <dgm:cxn modelId="{233CBE24-D04E-4A91-9DDD-D71834BFEF1A}" srcId="{7A7A52CD-5F74-486E-85EE-66B6D21F4EBA}" destId="{CAC2721B-AA5F-443B-916F-A07A0043291A}" srcOrd="3" destOrd="0" parTransId="{FBC63B9F-2379-4B80-853B-333452C3E108}" sibTransId="{45801816-7279-4A03-A03C-76C9DCC7E1F8}"/>
    <dgm:cxn modelId="{56ED5529-5DAF-4407-A6A3-DCB16EE48D62}" srcId="{7A7A52CD-5F74-486E-85EE-66B6D21F4EBA}" destId="{D70E182C-C4F0-40CE-8B31-F73795192160}" srcOrd="4" destOrd="0" parTransId="{7CEED14B-AC42-447E-B019-B721DBDA793F}" sibTransId="{6BC24861-623B-4D63-A5B9-F3C089BFA4CE}"/>
    <dgm:cxn modelId="{F43B8860-C6D8-417E-A0A1-952EEE065944}" type="presOf" srcId="{D0AB7BDE-75CE-4647-A3A8-F9D8FF33A199}" destId="{7EBAFCAA-D280-4F13-B304-F9BB02392470}" srcOrd="0" destOrd="0" presId="urn:microsoft.com/office/officeart/2005/8/layout/vList2"/>
    <dgm:cxn modelId="{25CC1950-A31C-42BA-8248-B4EED27E2B4B}" srcId="{7A7A52CD-5F74-486E-85EE-66B6D21F4EBA}" destId="{C4510331-86F4-48C4-A3AD-F0ADED3BD4E1}" srcOrd="6" destOrd="0" parTransId="{E4E27AF7-C44D-44C5-8596-D52C6C63ABD4}" sibTransId="{A1420393-C8C2-4178-9F10-9FC1B9195E00}"/>
    <dgm:cxn modelId="{A9BFFE74-88CF-41BB-A10F-5C669ACD7433}" type="presOf" srcId="{D70E182C-C4F0-40CE-8B31-F73795192160}" destId="{BBA0D119-2844-40CD-905A-CB0B6CBB6B05}" srcOrd="0" destOrd="0" presId="urn:microsoft.com/office/officeart/2005/8/layout/vList2"/>
    <dgm:cxn modelId="{346D607F-4CE2-47CE-952E-3AF5FC6CEC08}" type="presOf" srcId="{C4510331-86F4-48C4-A3AD-F0ADED3BD4E1}" destId="{31B3BBB6-C9AA-4A05-BDC4-92348BE5DBA0}" srcOrd="0" destOrd="0" presId="urn:microsoft.com/office/officeart/2005/8/layout/vList2"/>
    <dgm:cxn modelId="{9F702F92-217A-4FE9-BFF5-23A61D750892}" srcId="{7A7A52CD-5F74-486E-85EE-66B6D21F4EBA}" destId="{FB48A1A2-6A12-4641-809C-05D79860F472}" srcOrd="1" destOrd="0" parTransId="{772BD0C4-493E-4DF7-9EFD-632B8E9A5222}" sibTransId="{FCA0068C-58B2-49C8-B3CA-510D52C3CCB2}"/>
    <dgm:cxn modelId="{87BCDA99-C283-4B4B-801A-CD2F40A116DD}" type="presOf" srcId="{23992EBE-307B-49F6-9E69-6FAEC8B61F5B}" destId="{5B344BB5-3EF2-4E7C-B563-32696A3B8834}" srcOrd="0" destOrd="0" presId="urn:microsoft.com/office/officeart/2005/8/layout/vList2"/>
    <dgm:cxn modelId="{8D02949D-C7BC-4EA0-BFFE-ED391A1DA36C}" type="presOf" srcId="{7A7A52CD-5F74-486E-85EE-66B6D21F4EBA}" destId="{F07DDB96-DFFC-467E-8CE3-9C71CFAE419F}" srcOrd="0" destOrd="0" presId="urn:microsoft.com/office/officeart/2005/8/layout/vList2"/>
    <dgm:cxn modelId="{403A61AA-123B-4504-A2E1-8104F94D90A0}" srcId="{7A7A52CD-5F74-486E-85EE-66B6D21F4EBA}" destId="{06CA3C3B-8C20-43AC-8E57-742286DFF77B}" srcOrd="2" destOrd="0" parTransId="{961B96BC-EED8-44D1-A95F-E3D586B4F626}" sibTransId="{82973353-7451-481F-A8DE-5B91F753E0CA}"/>
    <dgm:cxn modelId="{415174AE-0614-4EF0-8632-81DDDD4CB1DF}" srcId="{7A7A52CD-5F74-486E-85EE-66B6D21F4EBA}" destId="{D0AB7BDE-75CE-4647-A3A8-F9D8FF33A199}" srcOrd="5" destOrd="0" parTransId="{AAEF8B63-16CE-4B7B-B90E-7F3B761EECD0}" sibTransId="{3CCC734A-0C6A-450F-AE24-D94A0B63D303}"/>
    <dgm:cxn modelId="{41A841BC-CF86-4BBC-BF1B-6BD37421B146}" type="presOf" srcId="{FB48A1A2-6A12-4641-809C-05D79860F472}" destId="{AC7C35D5-3D5D-4E97-B4BC-139746ED3850}" srcOrd="0" destOrd="0" presId="urn:microsoft.com/office/officeart/2005/8/layout/vList2"/>
    <dgm:cxn modelId="{F095F7DA-A8A5-4CB1-BEED-B02C9598A755}" srcId="{7A7A52CD-5F74-486E-85EE-66B6D21F4EBA}" destId="{23992EBE-307B-49F6-9E69-6FAEC8B61F5B}" srcOrd="0" destOrd="0" parTransId="{0E2C912F-76FD-45DF-941E-1137D1CAA52F}" sibTransId="{A6EC29FA-4BAB-4144-8FEF-4177D8A05ACE}"/>
    <dgm:cxn modelId="{DCAC63DB-7514-4818-A9C6-14110F600210}" type="presOf" srcId="{CAC2721B-AA5F-443B-916F-A07A0043291A}" destId="{6D4D4FA5-E737-488D-84E9-DE0CA83505F2}" srcOrd="0" destOrd="0" presId="urn:microsoft.com/office/officeart/2005/8/layout/vList2"/>
    <dgm:cxn modelId="{0D920C27-7D4F-4E1C-B276-A221F1FE9FD5}" type="presParOf" srcId="{F07DDB96-DFFC-467E-8CE3-9C71CFAE419F}" destId="{5B344BB5-3EF2-4E7C-B563-32696A3B8834}" srcOrd="0" destOrd="0" presId="urn:microsoft.com/office/officeart/2005/8/layout/vList2"/>
    <dgm:cxn modelId="{D937A00E-B63F-4E7C-A956-581C9D01085B}" type="presParOf" srcId="{F07DDB96-DFFC-467E-8CE3-9C71CFAE419F}" destId="{64864FEA-D218-43BC-814F-3C634E727516}" srcOrd="1" destOrd="0" presId="urn:microsoft.com/office/officeart/2005/8/layout/vList2"/>
    <dgm:cxn modelId="{858636E4-B154-47F5-AF4F-278F6119DFC4}" type="presParOf" srcId="{F07DDB96-DFFC-467E-8CE3-9C71CFAE419F}" destId="{AC7C35D5-3D5D-4E97-B4BC-139746ED3850}" srcOrd="2" destOrd="0" presId="urn:microsoft.com/office/officeart/2005/8/layout/vList2"/>
    <dgm:cxn modelId="{C84E9AB1-C729-4984-8D6C-4914EA50499B}" type="presParOf" srcId="{F07DDB96-DFFC-467E-8CE3-9C71CFAE419F}" destId="{07DB90C9-8F69-4E91-AB62-F7752F64EB81}" srcOrd="3" destOrd="0" presId="urn:microsoft.com/office/officeart/2005/8/layout/vList2"/>
    <dgm:cxn modelId="{DE73CDAE-D3AB-4921-970B-7C627A1B755C}" type="presParOf" srcId="{F07DDB96-DFFC-467E-8CE3-9C71CFAE419F}" destId="{3467D2AA-8966-4B9F-9671-5D39352E2907}" srcOrd="4" destOrd="0" presId="urn:microsoft.com/office/officeart/2005/8/layout/vList2"/>
    <dgm:cxn modelId="{C7C52446-FFDB-4840-8629-A0508080D215}" type="presParOf" srcId="{F07DDB96-DFFC-467E-8CE3-9C71CFAE419F}" destId="{1FC86607-2AF9-432A-BD23-886656D416E9}" srcOrd="5" destOrd="0" presId="urn:microsoft.com/office/officeart/2005/8/layout/vList2"/>
    <dgm:cxn modelId="{68CE4625-A65C-4102-BB0D-E6E5D5B10BAD}" type="presParOf" srcId="{F07DDB96-DFFC-467E-8CE3-9C71CFAE419F}" destId="{6D4D4FA5-E737-488D-84E9-DE0CA83505F2}" srcOrd="6" destOrd="0" presId="urn:microsoft.com/office/officeart/2005/8/layout/vList2"/>
    <dgm:cxn modelId="{C55BB48C-E680-4637-9C6E-EBA226BBE203}" type="presParOf" srcId="{F07DDB96-DFFC-467E-8CE3-9C71CFAE419F}" destId="{DC15211A-9F30-437C-9BAB-A0876FE9D6A4}" srcOrd="7" destOrd="0" presId="urn:microsoft.com/office/officeart/2005/8/layout/vList2"/>
    <dgm:cxn modelId="{E19121A0-A314-4BD9-BA86-CB030A7AFFF8}" type="presParOf" srcId="{F07DDB96-DFFC-467E-8CE3-9C71CFAE419F}" destId="{BBA0D119-2844-40CD-905A-CB0B6CBB6B05}" srcOrd="8" destOrd="0" presId="urn:microsoft.com/office/officeart/2005/8/layout/vList2"/>
    <dgm:cxn modelId="{C0AEBF90-0ABB-4FEA-BB38-B7463CDF5945}" type="presParOf" srcId="{F07DDB96-DFFC-467E-8CE3-9C71CFAE419F}" destId="{E358092A-342B-4529-9815-1F0AE5B36549}" srcOrd="9" destOrd="0" presId="urn:microsoft.com/office/officeart/2005/8/layout/vList2"/>
    <dgm:cxn modelId="{7E1CDE9A-15AC-4686-8011-8232FC208D20}" type="presParOf" srcId="{F07DDB96-DFFC-467E-8CE3-9C71CFAE419F}" destId="{7EBAFCAA-D280-4F13-B304-F9BB02392470}" srcOrd="10" destOrd="0" presId="urn:microsoft.com/office/officeart/2005/8/layout/vList2"/>
    <dgm:cxn modelId="{6D823C42-DD34-4E65-88D4-408D5A1BCD1E}" type="presParOf" srcId="{F07DDB96-DFFC-467E-8CE3-9C71CFAE419F}" destId="{0CF19AD4-6692-4A34-8077-84D2660AB261}" srcOrd="11" destOrd="0" presId="urn:microsoft.com/office/officeart/2005/8/layout/vList2"/>
    <dgm:cxn modelId="{B32CA1A2-5690-46E5-B9A0-674C1C1CD488}" type="presParOf" srcId="{F07DDB96-DFFC-467E-8CE3-9C71CFAE419F}" destId="{31B3BBB6-C9AA-4A05-BDC4-92348BE5DBA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392829-A7D3-4DC1-8851-C934CD22F1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76D1F1-0DAB-40D2-9BDC-581F8A07038C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RISC CPU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三个要素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E732F-ACD5-48C4-B720-FAAEB847E9E1}" type="parTrans" cxnId="{2B1D06C6-9F6F-4CF7-B4EF-A3210DFCF1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2997B4-EB9A-4DAF-A13C-7AFE48B24A39}" type="sibTrans" cxnId="{2B1D06C6-9F6F-4CF7-B4EF-A3210DFCF1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DDD9D7-FF0B-4EE7-9161-6417CCE4D630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一个有限的简单的指令集；</a:t>
          </a:r>
        </a:p>
      </dgm:t>
    </dgm:pt>
    <dgm:pt modelId="{8EC42791-1525-4185-A2FC-BF3354907572}" type="parTrans" cxnId="{A5916065-5797-4AAB-8646-8191B7EFE9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858695-DD10-42DD-8B00-8CAF05064557}" type="sibTrans" cxnId="{A5916065-5797-4AAB-8646-8191B7EFE9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CC6A02-777A-4279-A9AB-CE1968AA4018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配备大量的通用寄存器；</a:t>
          </a:r>
        </a:p>
      </dgm:t>
    </dgm:pt>
    <dgm:pt modelId="{8775CEA0-639A-42C1-95E1-17BE707CCE8D}" type="parTrans" cxnId="{352E0259-0AB0-482A-8531-8ABA07AF9E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E0A46-5AA9-4A92-8B1A-66231BCA7B62}" type="sibTrans" cxnId="{352E0259-0AB0-482A-8531-8ABA07AF9E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901AD-BBB7-473B-8173-C9B9EA203716}">
      <dgm:prSet/>
      <dgm:spPr/>
      <dgm:t>
        <a:bodyPr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对指令流水线的优化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4301D3E-B168-4558-A12F-DB4AB1022E0E}" type="parTrans" cxnId="{ACE1990B-A297-4E63-B2BA-36549BDFB8D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2D919-3781-4D26-B37E-06BAEAD4224E}" type="sibTrans" cxnId="{ACE1990B-A297-4E63-B2BA-36549BDFB8D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B43F2C-DFF6-4BE8-94BB-31842EA708D5}">
      <dgm:prSet/>
      <dgm:spPr/>
      <dgm:t>
        <a:bodyPr/>
        <a:lstStyle/>
        <a:p>
          <a:pPr marL="457200" indent="0">
            <a:lnSpc>
              <a:spcPct val="90000"/>
            </a:lnSpc>
            <a:spcAft>
              <a:spcPct val="15000"/>
            </a:spcAft>
          </a:pP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编译技术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06A793A-667F-402A-9BCE-B93B15D1B9B0}" type="parTrans" cxnId="{95F357B5-2ECE-4C50-A5C4-3904112D7E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2950F-DECF-490D-9F0B-23294EC7920A}" type="sibTrans" cxnId="{95F357B5-2ECE-4C50-A5C4-3904112D7E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82282-6995-44D3-8DCB-54180D0331AB}" type="pres">
      <dgm:prSet presAssocID="{99392829-A7D3-4DC1-8851-C934CD22F12A}" presName="linear" presStyleCnt="0">
        <dgm:presLayoutVars>
          <dgm:dir/>
          <dgm:animLvl val="lvl"/>
          <dgm:resizeHandles val="exact"/>
        </dgm:presLayoutVars>
      </dgm:prSet>
      <dgm:spPr/>
    </dgm:pt>
    <dgm:pt modelId="{32F98035-A723-4C28-9B53-6E9DA3F7C82A}" type="pres">
      <dgm:prSet presAssocID="{8176D1F1-0DAB-40D2-9BDC-581F8A07038C}" presName="parentLin" presStyleCnt="0"/>
      <dgm:spPr/>
    </dgm:pt>
    <dgm:pt modelId="{4DC55111-EFB5-4F82-A376-A8D01BE69798}" type="pres">
      <dgm:prSet presAssocID="{8176D1F1-0DAB-40D2-9BDC-581F8A07038C}" presName="parentLeftMargin" presStyleLbl="node1" presStyleIdx="0" presStyleCnt="1"/>
      <dgm:spPr/>
    </dgm:pt>
    <dgm:pt modelId="{23E0AE61-222D-452B-A46B-0AFF44531C8B}" type="pres">
      <dgm:prSet presAssocID="{8176D1F1-0DAB-40D2-9BDC-581F8A07038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2AEC63-23BB-4880-94A5-242111385A07}" type="pres">
      <dgm:prSet presAssocID="{8176D1F1-0DAB-40D2-9BDC-581F8A07038C}" presName="negativeSpace" presStyleCnt="0"/>
      <dgm:spPr/>
    </dgm:pt>
    <dgm:pt modelId="{0C3F2089-F166-48AC-8224-5D80C72770E4}" type="pres">
      <dgm:prSet presAssocID="{8176D1F1-0DAB-40D2-9BDC-581F8A07038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CE1990B-A297-4E63-B2BA-36549BDFB8DF}" srcId="{8176D1F1-0DAB-40D2-9BDC-581F8A07038C}" destId="{4B7901AD-BBB7-473B-8173-C9B9EA203716}" srcOrd="2" destOrd="0" parTransId="{A4301D3E-B168-4558-A12F-DB4AB1022E0E}" sibTransId="{D062D919-3781-4D26-B37E-06BAEAD4224E}"/>
    <dgm:cxn modelId="{4CE7A11D-4C8F-40C9-B7A0-ABBDE82E71DA}" type="presOf" srcId="{8176D1F1-0DAB-40D2-9BDC-581F8A07038C}" destId="{4DC55111-EFB5-4F82-A376-A8D01BE69798}" srcOrd="0" destOrd="0" presId="urn:microsoft.com/office/officeart/2005/8/layout/list1"/>
    <dgm:cxn modelId="{A5916065-5797-4AAB-8646-8191B7EFE929}" srcId="{8176D1F1-0DAB-40D2-9BDC-581F8A07038C}" destId="{36DDD9D7-FF0B-4EE7-9161-6417CCE4D630}" srcOrd="0" destOrd="0" parTransId="{8EC42791-1525-4185-A2FC-BF3354907572}" sibTransId="{5B858695-DD10-42DD-8B00-8CAF05064557}"/>
    <dgm:cxn modelId="{83AC5966-D4FA-4DBF-9C1A-0CF5F0621A7B}" type="presOf" srcId="{8176D1F1-0DAB-40D2-9BDC-581F8A07038C}" destId="{23E0AE61-222D-452B-A46B-0AFF44531C8B}" srcOrd="1" destOrd="0" presId="urn:microsoft.com/office/officeart/2005/8/layout/list1"/>
    <dgm:cxn modelId="{352E0259-0AB0-482A-8531-8ABA07AF9E4F}" srcId="{8176D1F1-0DAB-40D2-9BDC-581F8A07038C}" destId="{F2CC6A02-777A-4279-A9AB-CE1968AA4018}" srcOrd="1" destOrd="0" parTransId="{8775CEA0-639A-42C1-95E1-17BE707CCE8D}" sibTransId="{6A8E0A46-5AA9-4A92-8B1A-66231BCA7B62}"/>
    <dgm:cxn modelId="{89EC96AC-2DF3-4088-87AA-51D162E62E44}" type="presOf" srcId="{F2CC6A02-777A-4279-A9AB-CE1968AA4018}" destId="{0C3F2089-F166-48AC-8224-5D80C72770E4}" srcOrd="0" destOrd="1" presId="urn:microsoft.com/office/officeart/2005/8/layout/list1"/>
    <dgm:cxn modelId="{95F357B5-2ECE-4C50-A5C4-3904112D7E6F}" srcId="{4B7901AD-BBB7-473B-8173-C9B9EA203716}" destId="{EBB43F2C-DFF6-4BE8-94BB-31842EA708D5}" srcOrd="0" destOrd="0" parTransId="{A06A793A-667F-402A-9BCE-B93B15D1B9B0}" sibTransId="{84B2950F-DECF-490D-9F0B-23294EC7920A}"/>
    <dgm:cxn modelId="{8D1FECB6-4412-48B5-9984-5ED6911EC60B}" type="presOf" srcId="{36DDD9D7-FF0B-4EE7-9161-6417CCE4D630}" destId="{0C3F2089-F166-48AC-8224-5D80C72770E4}" srcOrd="0" destOrd="0" presId="urn:microsoft.com/office/officeart/2005/8/layout/list1"/>
    <dgm:cxn modelId="{C602E1BC-427E-4CF6-95FD-E9A035665F9E}" type="presOf" srcId="{EBB43F2C-DFF6-4BE8-94BB-31842EA708D5}" destId="{0C3F2089-F166-48AC-8224-5D80C72770E4}" srcOrd="0" destOrd="3" presId="urn:microsoft.com/office/officeart/2005/8/layout/list1"/>
    <dgm:cxn modelId="{2B1D06C6-9F6F-4CF7-B4EF-A3210DFCF14F}" srcId="{99392829-A7D3-4DC1-8851-C934CD22F12A}" destId="{8176D1F1-0DAB-40D2-9BDC-581F8A07038C}" srcOrd="0" destOrd="0" parTransId="{10CE732F-ACD5-48C4-B720-FAAEB847E9E1}" sibTransId="{F12997B4-EB9A-4DAF-A13C-7AFE48B24A39}"/>
    <dgm:cxn modelId="{A6643EDC-3E35-42A9-9DB9-052547A37987}" type="presOf" srcId="{99392829-A7D3-4DC1-8851-C934CD22F12A}" destId="{3CF82282-6995-44D3-8DCB-54180D0331AB}" srcOrd="0" destOrd="0" presId="urn:microsoft.com/office/officeart/2005/8/layout/list1"/>
    <dgm:cxn modelId="{394DFFF0-7CB1-443E-86DF-029CFAA3758E}" type="presOf" srcId="{4B7901AD-BBB7-473B-8173-C9B9EA203716}" destId="{0C3F2089-F166-48AC-8224-5D80C72770E4}" srcOrd="0" destOrd="2" presId="urn:microsoft.com/office/officeart/2005/8/layout/list1"/>
    <dgm:cxn modelId="{480052F6-0027-4622-A6ED-2985DCE7CAE9}" type="presParOf" srcId="{3CF82282-6995-44D3-8DCB-54180D0331AB}" destId="{32F98035-A723-4C28-9B53-6E9DA3F7C82A}" srcOrd="0" destOrd="0" presId="urn:microsoft.com/office/officeart/2005/8/layout/list1"/>
    <dgm:cxn modelId="{3C01FA54-F528-47A3-A6DF-D1674B2CDBBF}" type="presParOf" srcId="{32F98035-A723-4C28-9B53-6E9DA3F7C82A}" destId="{4DC55111-EFB5-4F82-A376-A8D01BE69798}" srcOrd="0" destOrd="0" presId="urn:microsoft.com/office/officeart/2005/8/layout/list1"/>
    <dgm:cxn modelId="{24A167E8-6B27-426B-B3D8-15F39005DBF8}" type="presParOf" srcId="{32F98035-A723-4C28-9B53-6E9DA3F7C82A}" destId="{23E0AE61-222D-452B-A46B-0AFF44531C8B}" srcOrd="1" destOrd="0" presId="urn:microsoft.com/office/officeart/2005/8/layout/list1"/>
    <dgm:cxn modelId="{E0D82CD3-2E2D-4C99-A901-5B03ABFB5108}" type="presParOf" srcId="{3CF82282-6995-44D3-8DCB-54180D0331AB}" destId="{122AEC63-23BB-4880-94A5-242111385A07}" srcOrd="1" destOrd="0" presId="urn:microsoft.com/office/officeart/2005/8/layout/list1"/>
    <dgm:cxn modelId="{57C6699A-D376-4DBC-A8C1-CEE145C62608}" type="presParOf" srcId="{3CF82282-6995-44D3-8DCB-54180D0331AB}" destId="{0C3F2089-F166-48AC-8224-5D80C72770E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5243D2F-9E17-4FFE-A530-B46CC52873B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F6C44FF-8D78-4395-BC0D-383915B87072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RISC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机器的特征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7E54D5-D177-42CD-BE18-60E0C65F4929}" type="parTrans" cxnId="{CF181129-0A6C-46EC-A311-F29A6DFACD5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252A7F-EA61-4F1B-BC0F-10F2CFB31B3C}" type="sibTrans" cxnId="{CF181129-0A6C-46EC-A311-F29A6DFACD5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A51B6B-D7BD-438E-AB45-0CD56D2978C8}">
      <dgm:prSet phldrT="[文本]"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使用等长指令（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4B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BDEEF-4445-4D5B-8109-CC37741520F6}" type="parTrans" cxnId="{1EEFABBA-C10A-4D06-A328-3060482851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C8A352-7193-42BE-9133-AEBD8E97A097}" type="sibTrans" cxnId="{1EEFABBA-C10A-4D06-A328-3060482851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D5A4C6-CE95-4715-8CE3-05FC16BAAA9A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寻址方式少且简单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3147E9D-6D77-40F6-8DD5-D8F5E8E3B852}" type="parTrans" cxnId="{4043AB52-318A-4F64-B829-56EB5BAAFF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329B1-5102-406B-A6BA-77A54E8E2EBA}" type="sibTrans" cxnId="{4043AB52-318A-4F64-B829-56EB5BAAFF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251906-8FEF-474A-BF85-63468E03E6A1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只有取数指令、存数指令访问存储器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5628DF7-2B3B-4897-A3D9-0812065985CF}" type="parTrans" cxnId="{CF63856F-6077-4D47-A3F1-465996870A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DC1B0D-369F-43AC-BE3D-0724464FF07D}" type="sibTrans" cxnId="{CF63856F-6077-4D47-A3F1-465996870A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3E866-E5E9-4489-B1E7-58107A797982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指令数目相对较少，指令格式简单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0E7B2F95-7218-40F0-8944-64E04214B94C}" type="parTrans" cxnId="{9E7AD9A3-4A72-4E46-BD6D-E70C8D9FD8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930710-A309-4C9B-B96B-B05C03AF84AD}" type="sibTrans" cxnId="{9E7AD9A3-4A72-4E46-BD6D-E70C8D9FD8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9EE040-9187-42E7-B75E-A39FBF004826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指令功能简单，控制器多采用硬连线方式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E259589-9BB2-44EC-ACAD-95F9CF4FF810}" type="parTrans" cxnId="{1CD0CD2F-0C67-4ABA-A0EF-907EABE949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C6E094-4280-48BF-892A-6B294C15F40B}" type="sibTrans" cxnId="{1CD0CD2F-0C67-4ABA-A0EF-907EABE949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9007E-1178-4BD9-8876-B126277F3DD6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指令的执行平均时间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(CPI)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为一个时钟周期。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CA61DF93-58CE-4933-9CEB-6B007F490331}" type="parTrans" cxnId="{9D71B143-A1AC-438A-A9F7-D2900B2343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2A42B-509D-4F88-9D3A-7E5621F29D59}" type="sibTrans" cxnId="{9D71B143-A1AC-438A-A9F7-D2900B23431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FEE3D1-3671-4D74-923B-A863CF5F1394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配置大量寄存器、优化使用。</a:t>
          </a:r>
        </a:p>
      </dgm:t>
    </dgm:pt>
    <dgm:pt modelId="{989BF470-2771-4772-98B7-E12030A56C0A}" type="parTrans" cxnId="{68C55353-1E0A-48E4-913A-0D4C5E6C6C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8B8C45-AAAD-41CE-A9E3-D1AF8089A288}" type="sibTrans" cxnId="{68C55353-1E0A-48E4-913A-0D4C5E6C6C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74A1D-FFF9-4EF9-8B3F-AD16EA54B6A1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支持指令流水并强调指令流水的优化使用。</a:t>
          </a:r>
        </a:p>
      </dgm:t>
    </dgm:pt>
    <dgm:pt modelId="{A48305A4-8792-475A-9005-0706C890EF2D}" type="parTrans" cxnId="{BF34D095-E810-4D85-9CA3-4119AF642D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F05564-F59E-44C5-9B84-74B4E25BA56B}" type="sibTrans" cxnId="{BF34D095-E810-4D85-9CA3-4119AF642D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A960FD-B27E-4052-A40C-B13AD9EE2F9F}">
      <dgm:prSet/>
      <dgm:spPr/>
      <dgm:t>
        <a:bodyPr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RISC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技术的复杂性在它的编译程序</a:t>
          </a:r>
        </a:p>
      </dgm:t>
    </dgm:pt>
    <dgm:pt modelId="{D3E27880-28A9-41BB-9E68-264713128A42}" type="parTrans" cxnId="{6AF8CD3F-B9C3-4BBB-9A34-CC6F9BCF0A5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04FFF3-6EEF-421B-976E-B64763F85B80}" type="sibTrans" cxnId="{6AF8CD3F-B9C3-4BBB-9A34-CC6F9BCF0A5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0688B4-7AE6-4BA2-93E3-5EF5CC59BFF1}" type="pres">
      <dgm:prSet presAssocID="{15243D2F-9E17-4FFE-A530-B46CC52873BD}" presName="linear" presStyleCnt="0">
        <dgm:presLayoutVars>
          <dgm:dir/>
          <dgm:animLvl val="lvl"/>
          <dgm:resizeHandles val="exact"/>
        </dgm:presLayoutVars>
      </dgm:prSet>
      <dgm:spPr/>
    </dgm:pt>
    <dgm:pt modelId="{BA3F895F-0745-42FC-A02D-910537C7C768}" type="pres">
      <dgm:prSet presAssocID="{3F6C44FF-8D78-4395-BC0D-383915B87072}" presName="parentLin" presStyleCnt="0"/>
      <dgm:spPr/>
    </dgm:pt>
    <dgm:pt modelId="{0EF1BFE3-86E8-4D9D-BC6A-C914E7B80E40}" type="pres">
      <dgm:prSet presAssocID="{3F6C44FF-8D78-4395-BC0D-383915B87072}" presName="parentLeftMargin" presStyleLbl="node1" presStyleIdx="0" presStyleCnt="1"/>
      <dgm:spPr/>
    </dgm:pt>
    <dgm:pt modelId="{94FD1560-B310-4BEA-8359-037ADDE9E422}" type="pres">
      <dgm:prSet presAssocID="{3F6C44FF-8D78-4395-BC0D-383915B8707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D59697-18F2-4776-BAE4-F8D142B09CFF}" type="pres">
      <dgm:prSet presAssocID="{3F6C44FF-8D78-4395-BC0D-383915B87072}" presName="negativeSpace" presStyleCnt="0"/>
      <dgm:spPr/>
    </dgm:pt>
    <dgm:pt modelId="{638AD27E-9F3A-40BF-9E34-5C0671C8BACC}" type="pres">
      <dgm:prSet presAssocID="{3F6C44FF-8D78-4395-BC0D-383915B8707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39B1300-1999-4483-8BCF-03635031F6A6}" type="presOf" srcId="{63A9007E-1178-4BD9-8876-B126277F3DD6}" destId="{638AD27E-9F3A-40BF-9E34-5C0671C8BACC}" srcOrd="0" destOrd="5" presId="urn:microsoft.com/office/officeart/2005/8/layout/list1"/>
    <dgm:cxn modelId="{78ABA804-678F-4582-BA65-D41F6E6BE547}" type="presOf" srcId="{31251906-8FEF-474A-BF85-63468E03E6A1}" destId="{638AD27E-9F3A-40BF-9E34-5C0671C8BACC}" srcOrd="0" destOrd="2" presId="urn:microsoft.com/office/officeart/2005/8/layout/list1"/>
    <dgm:cxn modelId="{B53BA327-1947-412E-BC5F-4C15A75A8B6A}" type="presOf" srcId="{3F6C44FF-8D78-4395-BC0D-383915B87072}" destId="{94FD1560-B310-4BEA-8359-037ADDE9E422}" srcOrd="1" destOrd="0" presId="urn:microsoft.com/office/officeart/2005/8/layout/list1"/>
    <dgm:cxn modelId="{CF181129-0A6C-46EC-A311-F29A6DFACD53}" srcId="{15243D2F-9E17-4FFE-A530-B46CC52873BD}" destId="{3F6C44FF-8D78-4395-BC0D-383915B87072}" srcOrd="0" destOrd="0" parTransId="{437E54D5-D177-42CD-BE18-60E0C65F4929}" sibTransId="{8E252A7F-EA61-4F1B-BC0F-10F2CFB31B3C}"/>
    <dgm:cxn modelId="{1CD0CD2F-0C67-4ABA-A0EF-907EABE94981}" srcId="{3F6C44FF-8D78-4395-BC0D-383915B87072}" destId="{1C9EE040-9187-42E7-B75E-A39FBF004826}" srcOrd="4" destOrd="0" parTransId="{8E259589-9BB2-44EC-ACAD-95F9CF4FF810}" sibTransId="{8AC6E094-4280-48BF-892A-6B294C15F40B}"/>
    <dgm:cxn modelId="{5796433F-8B85-4B33-996F-3210BEC9CB22}" type="presOf" srcId="{EDA51B6B-D7BD-438E-AB45-0CD56D2978C8}" destId="{638AD27E-9F3A-40BF-9E34-5C0671C8BACC}" srcOrd="0" destOrd="0" presId="urn:microsoft.com/office/officeart/2005/8/layout/list1"/>
    <dgm:cxn modelId="{6AF8CD3F-B9C3-4BBB-9A34-CC6F9BCF0A53}" srcId="{3F6C44FF-8D78-4395-BC0D-383915B87072}" destId="{ACA960FD-B27E-4052-A40C-B13AD9EE2F9F}" srcOrd="8" destOrd="0" parTransId="{D3E27880-28A9-41BB-9E68-264713128A42}" sibTransId="{BE04FFF3-6EEF-421B-976E-B64763F85B80}"/>
    <dgm:cxn modelId="{9D71B143-A1AC-438A-A9F7-D2900B23431B}" srcId="{3F6C44FF-8D78-4395-BC0D-383915B87072}" destId="{63A9007E-1178-4BD9-8876-B126277F3DD6}" srcOrd="5" destOrd="0" parTransId="{CA61DF93-58CE-4933-9CEB-6B007F490331}" sibTransId="{1102A42B-509D-4F88-9D3A-7E5621F29D59}"/>
    <dgm:cxn modelId="{CEF22668-30E6-4063-8880-D4B7C7D8F959}" type="presOf" srcId="{3F6C44FF-8D78-4395-BC0D-383915B87072}" destId="{0EF1BFE3-86E8-4D9D-BC6A-C914E7B80E40}" srcOrd="0" destOrd="0" presId="urn:microsoft.com/office/officeart/2005/8/layout/list1"/>
    <dgm:cxn modelId="{C8C6516B-2558-461B-A00C-48A2AF877B14}" type="presOf" srcId="{15243D2F-9E17-4FFE-A530-B46CC52873BD}" destId="{310688B4-7AE6-4BA2-93E3-5EF5CC59BFF1}" srcOrd="0" destOrd="0" presId="urn:microsoft.com/office/officeart/2005/8/layout/list1"/>
    <dgm:cxn modelId="{CF63856F-6077-4D47-A3F1-465996870AEF}" srcId="{3F6C44FF-8D78-4395-BC0D-383915B87072}" destId="{31251906-8FEF-474A-BF85-63468E03E6A1}" srcOrd="2" destOrd="0" parTransId="{45628DF7-2B3B-4897-A3D9-0812065985CF}" sibTransId="{4DDC1B0D-369F-43AC-BE3D-0724464FF07D}"/>
    <dgm:cxn modelId="{4043AB52-318A-4F64-B829-56EB5BAAFFCB}" srcId="{3F6C44FF-8D78-4395-BC0D-383915B87072}" destId="{CBD5A4C6-CE95-4715-8CE3-05FC16BAAA9A}" srcOrd="1" destOrd="0" parTransId="{63147E9D-6D77-40F6-8DD5-D8F5E8E3B852}" sibTransId="{B0E329B1-5102-406B-A6BA-77A54E8E2EBA}"/>
    <dgm:cxn modelId="{68C55353-1E0A-48E4-913A-0D4C5E6C6C62}" srcId="{3F6C44FF-8D78-4395-BC0D-383915B87072}" destId="{79FEE3D1-3671-4D74-923B-A863CF5F1394}" srcOrd="6" destOrd="0" parTransId="{989BF470-2771-4772-98B7-E12030A56C0A}" sibTransId="{A68B8C45-AAAD-41CE-A9E3-D1AF8089A288}"/>
    <dgm:cxn modelId="{D7BDD47E-C30F-4034-BF95-A553A7F8E35A}" type="presOf" srcId="{1C9EE040-9187-42E7-B75E-A39FBF004826}" destId="{638AD27E-9F3A-40BF-9E34-5C0671C8BACC}" srcOrd="0" destOrd="4" presId="urn:microsoft.com/office/officeart/2005/8/layout/list1"/>
    <dgm:cxn modelId="{BF34D095-E810-4D85-9CA3-4119AF642D80}" srcId="{3F6C44FF-8D78-4395-BC0D-383915B87072}" destId="{A5074A1D-FFF9-4EF9-8B3F-AD16EA54B6A1}" srcOrd="7" destOrd="0" parTransId="{A48305A4-8792-475A-9005-0706C890EF2D}" sibTransId="{AEF05564-F59E-44C5-9B84-74B4E25BA56B}"/>
    <dgm:cxn modelId="{9E7AD9A3-4A72-4E46-BD6D-E70C8D9FD8D0}" srcId="{3F6C44FF-8D78-4395-BC0D-383915B87072}" destId="{0153E866-E5E9-4489-B1E7-58107A797982}" srcOrd="3" destOrd="0" parTransId="{0E7B2F95-7218-40F0-8944-64E04214B94C}" sibTransId="{64930710-A309-4C9B-B96B-B05C03AF84AD}"/>
    <dgm:cxn modelId="{67F485A5-CC44-4854-920B-A77114BE7BEA}" type="presOf" srcId="{CBD5A4C6-CE95-4715-8CE3-05FC16BAAA9A}" destId="{638AD27E-9F3A-40BF-9E34-5C0671C8BACC}" srcOrd="0" destOrd="1" presId="urn:microsoft.com/office/officeart/2005/8/layout/list1"/>
    <dgm:cxn modelId="{EB04EFA7-3F23-4A15-A497-184E56F59343}" type="presOf" srcId="{79FEE3D1-3671-4D74-923B-A863CF5F1394}" destId="{638AD27E-9F3A-40BF-9E34-5C0671C8BACC}" srcOrd="0" destOrd="6" presId="urn:microsoft.com/office/officeart/2005/8/layout/list1"/>
    <dgm:cxn modelId="{1EEFABBA-C10A-4D06-A328-306048285106}" srcId="{3F6C44FF-8D78-4395-BC0D-383915B87072}" destId="{EDA51B6B-D7BD-438E-AB45-0CD56D2978C8}" srcOrd="0" destOrd="0" parTransId="{61ABDEEF-4445-4D5B-8109-CC37741520F6}" sibTransId="{95C8A352-7193-42BE-9133-AEBD8E97A097}"/>
    <dgm:cxn modelId="{AFF244CE-9838-4185-8EB0-39FCDC260005}" type="presOf" srcId="{A5074A1D-FFF9-4EF9-8B3F-AD16EA54B6A1}" destId="{638AD27E-9F3A-40BF-9E34-5C0671C8BACC}" srcOrd="0" destOrd="7" presId="urn:microsoft.com/office/officeart/2005/8/layout/list1"/>
    <dgm:cxn modelId="{4E0814E3-F7EA-4591-B624-DB3D6C882C64}" type="presOf" srcId="{ACA960FD-B27E-4052-A40C-B13AD9EE2F9F}" destId="{638AD27E-9F3A-40BF-9E34-5C0671C8BACC}" srcOrd="0" destOrd="8" presId="urn:microsoft.com/office/officeart/2005/8/layout/list1"/>
    <dgm:cxn modelId="{E3C939E9-4217-4354-A922-7E54B9A0AA95}" type="presOf" srcId="{0153E866-E5E9-4489-B1E7-58107A797982}" destId="{638AD27E-9F3A-40BF-9E34-5C0671C8BACC}" srcOrd="0" destOrd="3" presId="urn:microsoft.com/office/officeart/2005/8/layout/list1"/>
    <dgm:cxn modelId="{44B016B2-9E83-4C62-AD00-D347DA3BDCDA}" type="presParOf" srcId="{310688B4-7AE6-4BA2-93E3-5EF5CC59BFF1}" destId="{BA3F895F-0745-42FC-A02D-910537C7C768}" srcOrd="0" destOrd="0" presId="urn:microsoft.com/office/officeart/2005/8/layout/list1"/>
    <dgm:cxn modelId="{984A59DB-5C78-4623-BE47-8151E18045DD}" type="presParOf" srcId="{BA3F895F-0745-42FC-A02D-910537C7C768}" destId="{0EF1BFE3-86E8-4D9D-BC6A-C914E7B80E40}" srcOrd="0" destOrd="0" presId="urn:microsoft.com/office/officeart/2005/8/layout/list1"/>
    <dgm:cxn modelId="{3C72E755-05AD-4BED-9F4C-441259CBBB8B}" type="presParOf" srcId="{BA3F895F-0745-42FC-A02D-910537C7C768}" destId="{94FD1560-B310-4BEA-8359-037ADDE9E422}" srcOrd="1" destOrd="0" presId="urn:microsoft.com/office/officeart/2005/8/layout/list1"/>
    <dgm:cxn modelId="{AB5CECA5-D69E-4925-B963-00E59CB67A28}" type="presParOf" srcId="{310688B4-7AE6-4BA2-93E3-5EF5CC59BFF1}" destId="{8ED59697-18F2-4776-BAE4-F8D142B09CFF}" srcOrd="1" destOrd="0" presId="urn:microsoft.com/office/officeart/2005/8/layout/list1"/>
    <dgm:cxn modelId="{9BF244B6-90C2-47C6-858C-060A867531D4}" type="presParOf" srcId="{310688B4-7AE6-4BA2-93E3-5EF5CC59BFF1}" destId="{638AD27E-9F3A-40BF-9E34-5C0671C8BAC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E2FAA-75D8-4DF4-8F29-201D451A67F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EA9B8A6-55E2-4B9F-B76E-BD753C2DB87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输入信号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AB9496F-E502-4780-8104-2B0DB17B4260}" type="parTrans" cxnId="{762499B2-EE5F-402F-8910-28F692BBFE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55EE5D5-6182-416A-9FD4-A20DD1F17EE3}" type="sibTrans" cxnId="{762499B2-EE5F-402F-8910-28F692BBFE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49503E1-259D-4596-B560-37EB7D1A708B}">
      <dgm:prSet phldrT="[文本]"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输出信号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94BEE55-080E-4AF9-8D6D-E100D8053A01}" type="parTrans" cxnId="{1D691114-5759-4971-82D7-D90DEA743CF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9303E0C-66B8-4752-A2F5-9A4A66FCFBE7}" type="sibTrans" cxnId="{1D691114-5759-4971-82D7-D90DEA743CF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DDA874-92EF-4F8F-8E56-DF28E709B5AB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指令译码器的输出 </a:t>
          </a:r>
          <a:r>
            <a:rPr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</a:t>
          </a:r>
          <a:endParaRPr lang="zh-CN" altLang="en-US" b="1" i="1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2D77A6A-AEB1-4FFE-A45D-562C92909EFE}" type="parTrans" cxnId="{C19D2B4B-BDC5-406E-BCAF-9B7137E7A2A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961E275-BAA0-4C40-84F8-058176CC4E5B}" type="sibTrans" cxnId="{C19D2B4B-BDC5-406E-BCAF-9B7137E7A2A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467A599-E5AD-4497-BCC1-051BFE3801C8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执行部件的反馈信息</a:t>
          </a:r>
          <a:r>
            <a:rPr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j</a:t>
          </a:r>
          <a:endParaRPr lang="zh-CN" altLang="en-US" b="1" i="1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1B0897ED-D491-4450-A7AF-6358F6A44653}" type="parTrans" cxnId="{11AEDB34-CE56-4E26-B920-FDC4F4C57F1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B73A444-BC2B-4AE5-AE81-7F3650D4527A}" type="sibTrans" cxnId="{11AEDB34-CE56-4E26-B920-FDC4F4C57F1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E1A2094-1AD3-4124-93C8-96ECC5D33CDB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节拍电位 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</a:t>
          </a:r>
        </a:p>
      </dgm:t>
    </dgm:pt>
    <dgm:pt modelId="{5D5D8280-135A-434D-B550-1728775CE673}" type="parTrans" cxnId="{F3685FB2-1648-495B-BDC5-49777ADAE24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3A165BD-0471-4BDD-AA83-18D0562C904B}" type="sibTrans" cxnId="{F3685FB2-1648-495B-BDC5-49777ADAE24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D845A13-66A3-4F15-9479-F51F98E1A05E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节拍脉冲 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endParaRPr lang="zh-CN" altLang="en-US" b="1" i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AE6465-6962-4604-B9DB-54CA0F9D3F8E}" type="parTrans" cxnId="{13B14B62-75EE-40BA-B64C-9B3E931CBCE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A55C182-CFCA-4669-B4DC-4887E8578C32}" type="sibTrans" cxnId="{13B14B62-75EE-40BA-B64C-9B3E931CBCE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C796173-E755-40EC-ACD3-6D1A0CC5E0BE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微操作控制信号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微命令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D0A522D-D34C-46E3-9D5A-A81B319EC47D}" type="parTrans" cxnId="{91AFAA16-1ECE-4EE3-99DC-6EF07A4B185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3A9AA29-0251-478B-B18C-28EFB87C66BD}" type="sibTrans" cxnId="{91AFAA16-1ECE-4EE3-99DC-6EF07A4B185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109688C-EBB5-4DF9-8651-34FAA30C9509}" type="pres">
      <dgm:prSet presAssocID="{E21E2FAA-75D8-4DF4-8F29-201D451A67F7}" presName="linear" presStyleCnt="0">
        <dgm:presLayoutVars>
          <dgm:dir/>
          <dgm:animLvl val="lvl"/>
          <dgm:resizeHandles val="exact"/>
        </dgm:presLayoutVars>
      </dgm:prSet>
      <dgm:spPr/>
    </dgm:pt>
    <dgm:pt modelId="{BBDE3FDD-F318-42E4-98D7-26ED4DEE988F}" type="pres">
      <dgm:prSet presAssocID="{2EA9B8A6-55E2-4B9F-B76E-BD753C2DB876}" presName="parentLin" presStyleCnt="0"/>
      <dgm:spPr/>
    </dgm:pt>
    <dgm:pt modelId="{DF110925-EEB6-4566-8EA0-1F2BBC6B9BA8}" type="pres">
      <dgm:prSet presAssocID="{2EA9B8A6-55E2-4B9F-B76E-BD753C2DB876}" presName="parentLeftMargin" presStyleLbl="node1" presStyleIdx="0" presStyleCnt="2"/>
      <dgm:spPr/>
    </dgm:pt>
    <dgm:pt modelId="{5CDCDE4B-60E1-414B-A201-E963E7524341}" type="pres">
      <dgm:prSet presAssocID="{2EA9B8A6-55E2-4B9F-B76E-BD753C2DB8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7313CC-FB9E-491F-A273-BA5B082DD2DF}" type="pres">
      <dgm:prSet presAssocID="{2EA9B8A6-55E2-4B9F-B76E-BD753C2DB876}" presName="negativeSpace" presStyleCnt="0"/>
      <dgm:spPr/>
    </dgm:pt>
    <dgm:pt modelId="{98A56ED8-6166-4072-911F-075189D5301B}" type="pres">
      <dgm:prSet presAssocID="{2EA9B8A6-55E2-4B9F-B76E-BD753C2DB876}" presName="childText" presStyleLbl="conFgAcc1" presStyleIdx="0" presStyleCnt="2">
        <dgm:presLayoutVars>
          <dgm:bulletEnabled val="1"/>
        </dgm:presLayoutVars>
      </dgm:prSet>
      <dgm:spPr/>
    </dgm:pt>
    <dgm:pt modelId="{4DC92656-BBFD-4EB5-A26D-A401FAD9D4D1}" type="pres">
      <dgm:prSet presAssocID="{155EE5D5-6182-416A-9FD4-A20DD1F17EE3}" presName="spaceBetweenRectangles" presStyleCnt="0"/>
      <dgm:spPr/>
    </dgm:pt>
    <dgm:pt modelId="{80B3DA3D-D981-4EA2-9D3F-1B32D47BB852}" type="pres">
      <dgm:prSet presAssocID="{749503E1-259D-4596-B560-37EB7D1A708B}" presName="parentLin" presStyleCnt="0"/>
      <dgm:spPr/>
    </dgm:pt>
    <dgm:pt modelId="{BB18EA54-5AE4-42F6-BD5A-C78C100C8218}" type="pres">
      <dgm:prSet presAssocID="{749503E1-259D-4596-B560-37EB7D1A708B}" presName="parentLeftMargin" presStyleLbl="node1" presStyleIdx="0" presStyleCnt="2"/>
      <dgm:spPr/>
    </dgm:pt>
    <dgm:pt modelId="{FC202028-4577-4820-8322-D92993CF1E15}" type="pres">
      <dgm:prSet presAssocID="{749503E1-259D-4596-B560-37EB7D1A70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D72B58-6F72-4B30-A89A-6623A55BEFA1}" type="pres">
      <dgm:prSet presAssocID="{749503E1-259D-4596-B560-37EB7D1A708B}" presName="negativeSpace" presStyleCnt="0"/>
      <dgm:spPr/>
    </dgm:pt>
    <dgm:pt modelId="{8842538B-1B73-426E-8EA8-E705FC78C7B6}" type="pres">
      <dgm:prSet presAssocID="{749503E1-259D-4596-B560-37EB7D1A70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D691114-5759-4971-82D7-D90DEA743CF7}" srcId="{E21E2FAA-75D8-4DF4-8F29-201D451A67F7}" destId="{749503E1-259D-4596-B560-37EB7D1A708B}" srcOrd="1" destOrd="0" parTransId="{694BEE55-080E-4AF9-8D6D-E100D8053A01}" sibTransId="{99303E0C-66B8-4752-A2F5-9A4A66FCFBE7}"/>
    <dgm:cxn modelId="{69FB0315-5E6F-4052-9E7C-8D4E16DEAAC4}" type="presOf" srcId="{749503E1-259D-4596-B560-37EB7D1A708B}" destId="{BB18EA54-5AE4-42F6-BD5A-C78C100C8218}" srcOrd="0" destOrd="0" presId="urn:microsoft.com/office/officeart/2005/8/layout/list1"/>
    <dgm:cxn modelId="{91AFAA16-1ECE-4EE3-99DC-6EF07A4B1851}" srcId="{749503E1-259D-4596-B560-37EB7D1A708B}" destId="{7C796173-E755-40EC-ACD3-6D1A0CC5E0BE}" srcOrd="0" destOrd="0" parTransId="{7D0A522D-D34C-46E3-9D5A-A81B319EC47D}" sibTransId="{73A9AA29-0251-478B-B18C-28EFB87C66BD}"/>
    <dgm:cxn modelId="{11AEDB34-CE56-4E26-B920-FDC4F4C57F14}" srcId="{2EA9B8A6-55E2-4B9F-B76E-BD753C2DB876}" destId="{8467A599-E5AD-4497-BCC1-051BFE3801C8}" srcOrd="1" destOrd="0" parTransId="{1B0897ED-D491-4450-A7AF-6358F6A44653}" sibTransId="{EB73A444-BC2B-4AE5-AE81-7F3650D4527A}"/>
    <dgm:cxn modelId="{13B14B62-75EE-40BA-B64C-9B3E931CBCE5}" srcId="{2EA9B8A6-55E2-4B9F-B76E-BD753C2DB876}" destId="{0D845A13-66A3-4F15-9479-F51F98E1A05E}" srcOrd="3" destOrd="0" parTransId="{E9AE6465-6962-4604-B9DB-54CA0F9D3F8E}" sibTransId="{7A55C182-CFCA-4669-B4DC-4887E8578C32}"/>
    <dgm:cxn modelId="{3F122A64-D0F9-4DCE-9B86-133C5F5DDBE1}" type="presOf" srcId="{8467A599-E5AD-4497-BCC1-051BFE3801C8}" destId="{98A56ED8-6166-4072-911F-075189D5301B}" srcOrd="0" destOrd="1" presId="urn:microsoft.com/office/officeart/2005/8/layout/list1"/>
    <dgm:cxn modelId="{23006A68-BDD1-44E0-9634-CCEEAF03C5B4}" type="presOf" srcId="{48DDA874-92EF-4F8F-8E56-DF28E709B5AB}" destId="{98A56ED8-6166-4072-911F-075189D5301B}" srcOrd="0" destOrd="0" presId="urn:microsoft.com/office/officeart/2005/8/layout/list1"/>
    <dgm:cxn modelId="{C19D2B4B-BDC5-406E-BCAF-9B7137E7A2A4}" srcId="{2EA9B8A6-55E2-4B9F-B76E-BD753C2DB876}" destId="{48DDA874-92EF-4F8F-8E56-DF28E709B5AB}" srcOrd="0" destOrd="0" parTransId="{62D77A6A-AEB1-4FFE-A45D-562C92909EFE}" sibTransId="{8961E275-BAA0-4C40-84F8-058176CC4E5B}"/>
    <dgm:cxn modelId="{53F2C677-446A-4AE8-ADD3-947D0AA26965}" type="presOf" srcId="{2EA9B8A6-55E2-4B9F-B76E-BD753C2DB876}" destId="{DF110925-EEB6-4566-8EA0-1F2BBC6B9BA8}" srcOrd="0" destOrd="0" presId="urn:microsoft.com/office/officeart/2005/8/layout/list1"/>
    <dgm:cxn modelId="{422866AC-8E9D-474A-88A1-6887F2104F82}" type="presOf" srcId="{0D845A13-66A3-4F15-9479-F51F98E1A05E}" destId="{98A56ED8-6166-4072-911F-075189D5301B}" srcOrd="0" destOrd="3" presId="urn:microsoft.com/office/officeart/2005/8/layout/list1"/>
    <dgm:cxn modelId="{F3685FB2-1648-495B-BDC5-49777ADAE24A}" srcId="{2EA9B8A6-55E2-4B9F-B76E-BD753C2DB876}" destId="{EE1A2094-1AD3-4124-93C8-96ECC5D33CDB}" srcOrd="2" destOrd="0" parTransId="{5D5D8280-135A-434D-B550-1728775CE673}" sibTransId="{23A165BD-0471-4BDD-AA83-18D0562C904B}"/>
    <dgm:cxn modelId="{762499B2-EE5F-402F-8910-28F692BBFE35}" srcId="{E21E2FAA-75D8-4DF4-8F29-201D451A67F7}" destId="{2EA9B8A6-55E2-4B9F-B76E-BD753C2DB876}" srcOrd="0" destOrd="0" parTransId="{8AB9496F-E502-4780-8104-2B0DB17B4260}" sibTransId="{155EE5D5-6182-416A-9FD4-A20DD1F17EE3}"/>
    <dgm:cxn modelId="{D9A8ACD2-13CD-4D7D-8AC2-49421B724846}" type="presOf" srcId="{7C796173-E755-40EC-ACD3-6D1A0CC5E0BE}" destId="{8842538B-1B73-426E-8EA8-E705FC78C7B6}" srcOrd="0" destOrd="0" presId="urn:microsoft.com/office/officeart/2005/8/layout/list1"/>
    <dgm:cxn modelId="{258DB2E1-854A-490D-924E-317B8A9B1D66}" type="presOf" srcId="{EE1A2094-1AD3-4124-93C8-96ECC5D33CDB}" destId="{98A56ED8-6166-4072-911F-075189D5301B}" srcOrd="0" destOrd="2" presId="urn:microsoft.com/office/officeart/2005/8/layout/list1"/>
    <dgm:cxn modelId="{44D82AEA-3B21-4FBF-9313-AB123F192CC5}" type="presOf" srcId="{E21E2FAA-75D8-4DF4-8F29-201D451A67F7}" destId="{6109688C-EBB5-4DF9-8651-34FAA30C9509}" srcOrd="0" destOrd="0" presId="urn:microsoft.com/office/officeart/2005/8/layout/list1"/>
    <dgm:cxn modelId="{2B4D8FEB-F91D-4D6F-A907-4394BEFDC834}" type="presOf" srcId="{2EA9B8A6-55E2-4B9F-B76E-BD753C2DB876}" destId="{5CDCDE4B-60E1-414B-A201-E963E7524341}" srcOrd="1" destOrd="0" presId="urn:microsoft.com/office/officeart/2005/8/layout/list1"/>
    <dgm:cxn modelId="{97DF15F5-A205-4CFA-B1FB-C1D81B34576F}" type="presOf" srcId="{749503E1-259D-4596-B560-37EB7D1A708B}" destId="{FC202028-4577-4820-8322-D92993CF1E15}" srcOrd="1" destOrd="0" presId="urn:microsoft.com/office/officeart/2005/8/layout/list1"/>
    <dgm:cxn modelId="{592CF1B9-FB0A-4CD3-BA4E-052015ACF948}" type="presParOf" srcId="{6109688C-EBB5-4DF9-8651-34FAA30C9509}" destId="{BBDE3FDD-F318-42E4-98D7-26ED4DEE988F}" srcOrd="0" destOrd="0" presId="urn:microsoft.com/office/officeart/2005/8/layout/list1"/>
    <dgm:cxn modelId="{8A3BFA90-FD81-4A93-8464-12EE9DAC2CE0}" type="presParOf" srcId="{BBDE3FDD-F318-42E4-98D7-26ED4DEE988F}" destId="{DF110925-EEB6-4566-8EA0-1F2BBC6B9BA8}" srcOrd="0" destOrd="0" presId="urn:microsoft.com/office/officeart/2005/8/layout/list1"/>
    <dgm:cxn modelId="{68AD60D9-B425-4337-B42A-FDE13BD99556}" type="presParOf" srcId="{BBDE3FDD-F318-42E4-98D7-26ED4DEE988F}" destId="{5CDCDE4B-60E1-414B-A201-E963E7524341}" srcOrd="1" destOrd="0" presId="urn:microsoft.com/office/officeart/2005/8/layout/list1"/>
    <dgm:cxn modelId="{5F86E284-2B4A-486B-8EF2-56020208AA45}" type="presParOf" srcId="{6109688C-EBB5-4DF9-8651-34FAA30C9509}" destId="{BF7313CC-FB9E-491F-A273-BA5B082DD2DF}" srcOrd="1" destOrd="0" presId="urn:microsoft.com/office/officeart/2005/8/layout/list1"/>
    <dgm:cxn modelId="{34513593-8491-4BD9-88DC-E63591CE9AAD}" type="presParOf" srcId="{6109688C-EBB5-4DF9-8651-34FAA30C9509}" destId="{98A56ED8-6166-4072-911F-075189D5301B}" srcOrd="2" destOrd="0" presId="urn:microsoft.com/office/officeart/2005/8/layout/list1"/>
    <dgm:cxn modelId="{E7DC572A-C7A1-4DD1-9B20-A64D259B3AB7}" type="presParOf" srcId="{6109688C-EBB5-4DF9-8651-34FAA30C9509}" destId="{4DC92656-BBFD-4EB5-A26D-A401FAD9D4D1}" srcOrd="3" destOrd="0" presId="urn:microsoft.com/office/officeart/2005/8/layout/list1"/>
    <dgm:cxn modelId="{9249C60D-EAD9-4B0B-A48D-6433982CE125}" type="presParOf" srcId="{6109688C-EBB5-4DF9-8651-34FAA30C9509}" destId="{80B3DA3D-D981-4EA2-9D3F-1B32D47BB852}" srcOrd="4" destOrd="0" presId="urn:microsoft.com/office/officeart/2005/8/layout/list1"/>
    <dgm:cxn modelId="{91C25D47-8501-40F4-A645-D011448A4BDA}" type="presParOf" srcId="{80B3DA3D-D981-4EA2-9D3F-1B32D47BB852}" destId="{BB18EA54-5AE4-42F6-BD5A-C78C100C8218}" srcOrd="0" destOrd="0" presId="urn:microsoft.com/office/officeart/2005/8/layout/list1"/>
    <dgm:cxn modelId="{55A75855-3F1A-489D-8339-AB622D951338}" type="presParOf" srcId="{80B3DA3D-D981-4EA2-9D3F-1B32D47BB852}" destId="{FC202028-4577-4820-8322-D92993CF1E15}" srcOrd="1" destOrd="0" presId="urn:microsoft.com/office/officeart/2005/8/layout/list1"/>
    <dgm:cxn modelId="{71178669-319C-4665-8BC3-AC3D618CE7CB}" type="presParOf" srcId="{6109688C-EBB5-4DF9-8651-34FAA30C9509}" destId="{86D72B58-6F72-4B30-A89A-6623A55BEFA1}" srcOrd="5" destOrd="0" presId="urn:microsoft.com/office/officeart/2005/8/layout/list1"/>
    <dgm:cxn modelId="{2C0CAD47-2A1E-4818-B282-A055B6D5B85D}" type="presParOf" srcId="{6109688C-EBB5-4DF9-8651-34FAA30C9509}" destId="{8842538B-1B73-426E-8EA8-E705FC78C7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F980F-5816-4896-98D1-D44CEDBDC90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89759AA-8232-4CC2-91D6-BE0D1241F361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操作控制信号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89DE98-F801-4BCA-B089-8F40744353A9}" type="parTrans" cxnId="{CA9AEA6C-AFDA-4038-9893-3B74891D60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712151D-0F8B-480A-B6BB-AFB309C1D8B5}" type="sibTrans" cxnId="{CA9AEA6C-AFDA-4038-9893-3B74891D60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3B5CFA3-77F9-49B9-A9A7-69F67E2FB1D7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RD(I)—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读指存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F099E22-8836-45EC-B6CD-D88D4FC49430}" type="parTrans" cxnId="{63E73B81-7B3F-4AEA-B183-E5D1FAC2F26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C687B30-01D1-4A12-B820-7F98E096B850}" type="sibTrans" cxnId="{63E73B81-7B3F-4AEA-B183-E5D1FAC2F26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CC7106B-73EE-4699-BB94-5C8F45C6AD67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RD(D)—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读数存</a:t>
          </a:r>
        </a:p>
      </dgm:t>
    </dgm:pt>
    <dgm:pt modelId="{14607414-64B9-4C02-AF0F-41692E625F16}" type="parTrans" cxnId="{167C08FB-D4CB-456D-9E24-A4968F96799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CA3569E-F486-41E1-A734-79FB34C20BA3}" type="sibTrans" cxnId="{167C08FB-D4CB-456D-9E24-A4968F96799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58B3231-871C-408B-8B7A-3A079095FB0D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WE(D)—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写数存</a:t>
          </a:r>
        </a:p>
      </dgm:t>
    </dgm:pt>
    <dgm:pt modelId="{760C7705-BCE2-4735-945F-AD5D1A9FDEF0}" type="parTrans" cxnId="{29D86094-2D60-4A25-93AF-4BF7E025FD6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22C1C42-095D-4620-B6FD-E3A70706862E}" type="sibTrans" cxnId="{29D86094-2D60-4A25-93AF-4BF7E025FD6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FBBED6E-F233-4CF8-966C-9AE0906510C8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LDPC—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090A8CF2-6526-4C6C-8B8E-6898A08F13D3}" type="parTrans" cxnId="{5392A44F-70A5-461D-8E6E-A9B9B8B95C3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668A9A-6C21-4382-AB2F-BD991386B00B}" type="sibTrans" cxnId="{5392A44F-70A5-461D-8E6E-A9B9B8B95C3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303B45A-E73E-4DC8-B89E-565699D65386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LDIR—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IR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2A0CB8E3-E151-4622-B9F5-4F630EF9897F}" type="parTrans" cxnId="{FB053E9C-C0BE-47B2-B72F-25B6107C4B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E923AE1-CAE3-4017-9A1A-E72EBEF9BA60}" type="sibTrans" cxnId="{FB053E9C-C0BE-47B2-B72F-25B6107C4B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F910BC-8B8D-4D55-93ED-94A487C97508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LDAR—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AR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6CE77EBB-C6F4-4FE4-AF05-E27F9C588854}" type="parTrans" cxnId="{51CD2A45-F412-4BDA-8F1C-6791104637C9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BA64F52-F53A-44BA-BB27-C2A5F8DB05A6}" type="sibTrans" cxnId="{51CD2A45-F412-4BDA-8F1C-6791104637C9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EE0DB3A-68B2-44C2-801E-123D99387073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LDDR—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E5EA1AEB-580F-4CC6-B55E-74230EAA610B}" type="parTrans" cxnId="{54E3C9B9-7018-4EA7-A5C6-9AED8FEA4E3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F4035FF-9310-4A58-8A8F-D9275B4136BC}" type="sibTrans" cxnId="{54E3C9B9-7018-4EA7-A5C6-9AED8FEA4E3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1EE2E78-DBBA-40A0-8565-EF24BDD2A0B9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PC+1</a:t>
          </a:r>
        </a:p>
      </dgm:t>
    </dgm:pt>
    <dgm:pt modelId="{3E2B1BA7-76A3-4334-A5C4-D7AB0E911AA0}" type="parTrans" cxnId="{6F279C37-D939-4B7F-A992-9DDADEC8764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921639-0500-4DA2-B7BC-BE1CE82E9EB9}" type="sibTrans" cxnId="{6F279C37-D939-4B7F-A992-9DDADEC8764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EAD77EA-BC10-48AE-89EF-D43228A16934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2E7CEC50-DFE2-408D-B603-E1F128978FBE}" type="parTrans" cxnId="{FFE188F2-F99A-4947-9776-4CAEFCAD0E3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60AC813-0BD8-4CF4-A285-C81E69A931B9}" type="sibTrans" cxnId="{FFE188F2-F99A-4947-9776-4CAEFCAD0E3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56EAF1C-A1A2-436F-958D-BFE8E2A5D2B8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BD03F70-558D-438C-89BC-854CC509E5CF}" type="parTrans" cxnId="{C5570E85-C7AE-490D-B5B4-B604B612CF32}">
      <dgm:prSet/>
      <dgm:spPr/>
      <dgm:t>
        <a:bodyPr/>
        <a:lstStyle/>
        <a:p>
          <a:endParaRPr lang="zh-CN" altLang="en-US"/>
        </a:p>
      </dgm:t>
    </dgm:pt>
    <dgm:pt modelId="{5E9CBC61-8AA9-4A1C-986B-D9781BD97835}" type="sibTrans" cxnId="{C5570E85-C7AE-490D-B5B4-B604B612CF32}">
      <dgm:prSet/>
      <dgm:spPr/>
      <dgm:t>
        <a:bodyPr/>
        <a:lstStyle/>
        <a:p>
          <a:endParaRPr lang="zh-CN" altLang="en-US"/>
        </a:p>
      </dgm:t>
    </dgm:pt>
    <dgm:pt modelId="{3A73D0B6-0EEA-4F88-9884-F14C0F800B9D}" type="pres">
      <dgm:prSet presAssocID="{96EF980F-5816-4896-98D1-D44CEDBDC902}" presName="linear" presStyleCnt="0">
        <dgm:presLayoutVars>
          <dgm:dir/>
          <dgm:animLvl val="lvl"/>
          <dgm:resizeHandles val="exact"/>
        </dgm:presLayoutVars>
      </dgm:prSet>
      <dgm:spPr/>
    </dgm:pt>
    <dgm:pt modelId="{82BD666B-8A93-4CF0-96F6-27C00981E8A8}" type="pres">
      <dgm:prSet presAssocID="{189759AA-8232-4CC2-91D6-BE0D1241F361}" presName="parentLin" presStyleCnt="0"/>
      <dgm:spPr/>
    </dgm:pt>
    <dgm:pt modelId="{B266FE91-45BF-4585-91AA-BF227E254876}" type="pres">
      <dgm:prSet presAssocID="{189759AA-8232-4CC2-91D6-BE0D1241F361}" presName="parentLeftMargin" presStyleLbl="node1" presStyleIdx="0" presStyleCnt="1"/>
      <dgm:spPr/>
    </dgm:pt>
    <dgm:pt modelId="{E3BFCAB8-9332-4D30-B754-8A47D5FA58F6}" type="pres">
      <dgm:prSet presAssocID="{189759AA-8232-4CC2-91D6-BE0D1241F3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80630D-4EF6-4304-8177-C9EFF76CB576}" type="pres">
      <dgm:prSet presAssocID="{189759AA-8232-4CC2-91D6-BE0D1241F361}" presName="negativeSpace" presStyleCnt="0"/>
      <dgm:spPr/>
    </dgm:pt>
    <dgm:pt modelId="{4E42F7CC-4EC6-4AD6-8755-534AFCD72E01}" type="pres">
      <dgm:prSet presAssocID="{189759AA-8232-4CC2-91D6-BE0D1241F36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279C37-D939-4B7F-A992-9DDADEC87643}" srcId="{189759AA-8232-4CC2-91D6-BE0D1241F361}" destId="{E1EE2E78-DBBA-40A0-8565-EF24BDD2A0B9}" srcOrd="7" destOrd="0" parTransId="{3E2B1BA7-76A3-4334-A5C4-D7AB0E911AA0}" sibTransId="{02921639-0500-4DA2-B7BC-BE1CE82E9EB9}"/>
    <dgm:cxn modelId="{51CD2A45-F412-4BDA-8F1C-6791104637C9}" srcId="{189759AA-8232-4CC2-91D6-BE0D1241F361}" destId="{A9F910BC-8B8D-4D55-93ED-94A487C97508}" srcOrd="5" destOrd="0" parTransId="{6CE77EBB-C6F4-4FE4-AF05-E27F9C588854}" sibTransId="{8BA64F52-F53A-44BA-BB27-C2A5F8DB05A6}"/>
    <dgm:cxn modelId="{CA9AEA6C-AFDA-4038-9893-3B74891D605E}" srcId="{96EF980F-5816-4896-98D1-D44CEDBDC902}" destId="{189759AA-8232-4CC2-91D6-BE0D1241F361}" srcOrd="0" destOrd="0" parTransId="{1089DE98-F801-4BCA-B089-8F40744353A9}" sibTransId="{F712151D-0F8B-480A-B6BB-AFB309C1D8B5}"/>
    <dgm:cxn modelId="{5392A44F-70A5-461D-8E6E-A9B9B8B95C3A}" srcId="{189759AA-8232-4CC2-91D6-BE0D1241F361}" destId="{7FBBED6E-F233-4CF8-966C-9AE0906510C8}" srcOrd="3" destOrd="0" parTransId="{090A8CF2-6526-4C6C-8B8E-6898A08F13D3}" sibTransId="{10668A9A-6C21-4382-AB2F-BD991386B00B}"/>
    <dgm:cxn modelId="{1AE7D651-0643-4292-9AA0-6C99A645BB6A}" type="presOf" srcId="{158B3231-871C-408B-8B7A-3A079095FB0D}" destId="{4E42F7CC-4EC6-4AD6-8755-534AFCD72E01}" srcOrd="0" destOrd="2" presId="urn:microsoft.com/office/officeart/2005/8/layout/list1"/>
    <dgm:cxn modelId="{FCA22B55-CAD8-486F-BF0C-F8FEC42F6AE4}" type="presOf" srcId="{7FBBED6E-F233-4CF8-966C-9AE0906510C8}" destId="{4E42F7CC-4EC6-4AD6-8755-534AFCD72E01}" srcOrd="0" destOrd="3" presId="urn:microsoft.com/office/officeart/2005/8/layout/list1"/>
    <dgm:cxn modelId="{2099F659-24CA-4A5D-9B8C-21203950AF7E}" type="presOf" srcId="{8CC7106B-73EE-4699-BB94-5C8F45C6AD67}" destId="{4E42F7CC-4EC6-4AD6-8755-534AFCD72E01}" srcOrd="0" destOrd="1" presId="urn:microsoft.com/office/officeart/2005/8/layout/list1"/>
    <dgm:cxn modelId="{63E73B81-7B3F-4AEA-B183-E5D1FAC2F26F}" srcId="{189759AA-8232-4CC2-91D6-BE0D1241F361}" destId="{93B5CFA3-77F9-49B9-A9A7-69F67E2FB1D7}" srcOrd="0" destOrd="0" parTransId="{4F099E22-8836-45EC-B6CD-D88D4FC49430}" sibTransId="{1C687B30-01D1-4A12-B820-7F98E096B850}"/>
    <dgm:cxn modelId="{C5570E85-C7AE-490D-B5B4-B604B612CF32}" srcId="{189759AA-8232-4CC2-91D6-BE0D1241F361}" destId="{456EAF1C-A1A2-436F-958D-BFE8E2A5D2B8}" srcOrd="8" destOrd="0" parTransId="{8BD03F70-558D-438C-89BC-854CC509E5CF}" sibTransId="{5E9CBC61-8AA9-4A1C-986B-D9781BD97835}"/>
    <dgm:cxn modelId="{4E354190-1831-423F-8377-815D6144776A}" type="presOf" srcId="{2EAD77EA-BC10-48AE-89EF-D43228A16934}" destId="{4E42F7CC-4EC6-4AD6-8755-534AFCD72E01}" srcOrd="0" destOrd="9" presId="urn:microsoft.com/office/officeart/2005/8/layout/list1"/>
    <dgm:cxn modelId="{F63ED291-BFBD-4E91-A267-1DED6796CDC6}" type="presOf" srcId="{189759AA-8232-4CC2-91D6-BE0D1241F361}" destId="{E3BFCAB8-9332-4D30-B754-8A47D5FA58F6}" srcOrd="1" destOrd="0" presId="urn:microsoft.com/office/officeart/2005/8/layout/list1"/>
    <dgm:cxn modelId="{29D86094-2D60-4A25-93AF-4BF7E025FD6E}" srcId="{189759AA-8232-4CC2-91D6-BE0D1241F361}" destId="{158B3231-871C-408B-8B7A-3A079095FB0D}" srcOrd="2" destOrd="0" parTransId="{760C7705-BCE2-4735-945F-AD5D1A9FDEF0}" sibTransId="{322C1C42-095D-4620-B6FD-E3A70706862E}"/>
    <dgm:cxn modelId="{C0798E9B-EB87-43DD-B87F-C5C5E4B654A7}" type="presOf" srcId="{5EE0DB3A-68B2-44C2-801E-123D99387073}" destId="{4E42F7CC-4EC6-4AD6-8755-534AFCD72E01}" srcOrd="0" destOrd="6" presId="urn:microsoft.com/office/officeart/2005/8/layout/list1"/>
    <dgm:cxn modelId="{FB053E9C-C0BE-47B2-B72F-25B6107C4B5E}" srcId="{189759AA-8232-4CC2-91D6-BE0D1241F361}" destId="{2303B45A-E73E-4DC8-B89E-565699D65386}" srcOrd="4" destOrd="0" parTransId="{2A0CB8E3-E151-4622-B9F5-4F630EF9897F}" sibTransId="{5E923AE1-CAE3-4017-9A1A-E72EBEF9BA60}"/>
    <dgm:cxn modelId="{5A6A3E9F-E5E6-43BA-B355-7EB33EE43E02}" type="presOf" srcId="{2303B45A-E73E-4DC8-B89E-565699D65386}" destId="{4E42F7CC-4EC6-4AD6-8755-534AFCD72E01}" srcOrd="0" destOrd="4" presId="urn:microsoft.com/office/officeart/2005/8/layout/list1"/>
    <dgm:cxn modelId="{C13F29A0-C588-4C15-B06A-60E93F6129D0}" type="presOf" srcId="{93B5CFA3-77F9-49B9-A9A7-69F67E2FB1D7}" destId="{4E42F7CC-4EC6-4AD6-8755-534AFCD72E01}" srcOrd="0" destOrd="0" presId="urn:microsoft.com/office/officeart/2005/8/layout/list1"/>
    <dgm:cxn modelId="{00D1FCA2-EA87-4AD6-8FA2-C44162DADD90}" type="presOf" srcId="{E1EE2E78-DBBA-40A0-8565-EF24BDD2A0B9}" destId="{4E42F7CC-4EC6-4AD6-8755-534AFCD72E01}" srcOrd="0" destOrd="7" presId="urn:microsoft.com/office/officeart/2005/8/layout/list1"/>
    <dgm:cxn modelId="{54E3C9B9-7018-4EA7-A5C6-9AED8FEA4E3C}" srcId="{189759AA-8232-4CC2-91D6-BE0D1241F361}" destId="{5EE0DB3A-68B2-44C2-801E-123D99387073}" srcOrd="6" destOrd="0" parTransId="{E5EA1AEB-580F-4CC6-B55E-74230EAA610B}" sibTransId="{DF4035FF-9310-4A58-8A8F-D9275B4136BC}"/>
    <dgm:cxn modelId="{33E33ABE-8CB5-4CA3-AB18-8B1BAF4AF78A}" type="presOf" srcId="{A9F910BC-8B8D-4D55-93ED-94A487C97508}" destId="{4E42F7CC-4EC6-4AD6-8755-534AFCD72E01}" srcOrd="0" destOrd="5" presId="urn:microsoft.com/office/officeart/2005/8/layout/list1"/>
    <dgm:cxn modelId="{9F91B3BF-2A02-4702-8977-8F1409D7F4AE}" type="presOf" srcId="{189759AA-8232-4CC2-91D6-BE0D1241F361}" destId="{B266FE91-45BF-4585-91AA-BF227E254876}" srcOrd="0" destOrd="0" presId="urn:microsoft.com/office/officeart/2005/8/layout/list1"/>
    <dgm:cxn modelId="{F598FDEB-23AA-456B-A019-FF7026C0A608}" type="presOf" srcId="{96EF980F-5816-4896-98D1-D44CEDBDC902}" destId="{3A73D0B6-0EEA-4F88-9884-F14C0F800B9D}" srcOrd="0" destOrd="0" presId="urn:microsoft.com/office/officeart/2005/8/layout/list1"/>
    <dgm:cxn modelId="{342135F0-9C49-476B-B81C-2B86A7336A59}" type="presOf" srcId="{456EAF1C-A1A2-436F-958D-BFE8E2A5D2B8}" destId="{4E42F7CC-4EC6-4AD6-8755-534AFCD72E01}" srcOrd="0" destOrd="8" presId="urn:microsoft.com/office/officeart/2005/8/layout/list1"/>
    <dgm:cxn modelId="{FFE188F2-F99A-4947-9776-4CAEFCAD0E3D}" srcId="{189759AA-8232-4CC2-91D6-BE0D1241F361}" destId="{2EAD77EA-BC10-48AE-89EF-D43228A16934}" srcOrd="9" destOrd="0" parTransId="{2E7CEC50-DFE2-408D-B603-E1F128978FBE}" sibTransId="{160AC813-0BD8-4CF4-A285-C81E69A931B9}"/>
    <dgm:cxn modelId="{167C08FB-D4CB-456D-9E24-A4968F967997}" srcId="{189759AA-8232-4CC2-91D6-BE0D1241F361}" destId="{8CC7106B-73EE-4699-BB94-5C8F45C6AD67}" srcOrd="1" destOrd="0" parTransId="{14607414-64B9-4C02-AF0F-41692E625F16}" sibTransId="{ECA3569E-F486-41E1-A734-79FB34C20BA3}"/>
    <dgm:cxn modelId="{47A52A2C-EADE-44B4-B81A-8E6A8A1B954E}" type="presParOf" srcId="{3A73D0B6-0EEA-4F88-9884-F14C0F800B9D}" destId="{82BD666B-8A93-4CF0-96F6-27C00981E8A8}" srcOrd="0" destOrd="0" presId="urn:microsoft.com/office/officeart/2005/8/layout/list1"/>
    <dgm:cxn modelId="{BC110071-CA12-4E13-82C7-06A1747D9FB9}" type="presParOf" srcId="{82BD666B-8A93-4CF0-96F6-27C00981E8A8}" destId="{B266FE91-45BF-4585-91AA-BF227E254876}" srcOrd="0" destOrd="0" presId="urn:microsoft.com/office/officeart/2005/8/layout/list1"/>
    <dgm:cxn modelId="{C610600C-0FD2-4C77-89AE-BA1D5CC1C616}" type="presParOf" srcId="{82BD666B-8A93-4CF0-96F6-27C00981E8A8}" destId="{E3BFCAB8-9332-4D30-B754-8A47D5FA58F6}" srcOrd="1" destOrd="0" presId="urn:microsoft.com/office/officeart/2005/8/layout/list1"/>
    <dgm:cxn modelId="{6DCC5031-E31B-4A03-81D4-ECF70843F7B4}" type="presParOf" srcId="{3A73D0B6-0EEA-4F88-9884-F14C0F800B9D}" destId="{D880630D-4EF6-4304-8177-C9EFF76CB576}" srcOrd="1" destOrd="0" presId="urn:microsoft.com/office/officeart/2005/8/layout/list1"/>
    <dgm:cxn modelId="{34F385F3-B460-4BA5-A64A-5C0C37E056CB}" type="presParOf" srcId="{3A73D0B6-0EEA-4F88-9884-F14C0F800B9D}" destId="{4E42F7CC-4EC6-4AD6-8755-534AFCD72E0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6B1AD-E767-412E-9CE9-0FF1E108A2B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73B45FE-AD50-4988-A423-FADC6CF67A07}">
      <dgm:prSet phldrT="[文本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设计</a:t>
          </a:r>
          <a:endParaRPr lang="zh-CN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C98B63B-81D8-4C1C-B016-84B6149C557B}" type="parTrans" cxnId="{348AC09E-D439-4031-8E79-8819B0F66875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9CB9742-88E2-4269-B8B5-972C81D24E19}" type="sibTrans" cxnId="{348AC09E-D439-4031-8E79-8819B0F66875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1C4E18F-8B27-42B3-BCD9-C9FF3B45BFCB}">
      <dgm:prSet custT="1"/>
      <dgm:spPr/>
      <dgm:t>
        <a:bodyPr lIns="144000" rIns="144000"/>
        <a:lstStyle/>
        <a:p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采用</a:t>
          </a:r>
          <a:r>
            <a: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同步控制</a:t>
          </a:r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方式，将所有指令的指令周期都设为</a:t>
          </a:r>
          <a:r>
            <a: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en-US" altLang="zh-CN" sz="14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5435AE34-68B8-4AF5-9488-804777B0E961}" type="parTrans" cxnId="{5FAA6999-28D1-4211-8AEA-FDCFC23A0472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DF450BAE-FEB6-4616-A83F-A376C7E4A300}" type="sibTrans" cxnId="{5FAA6999-28D1-4211-8AEA-FDCFC23A0472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2A5C2AD-02CB-43BE-B2AC-5CB8BD7C8AB1}">
      <dgm:prSet custT="1"/>
      <dgm:spPr/>
      <dgm:t>
        <a:bodyPr lIns="144000" rIns="144000"/>
        <a:lstStyle/>
        <a:p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图中</a:t>
          </a:r>
          <a:r>
            <a: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baseline="-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、</a:t>
          </a:r>
          <a:r>
            <a: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baseline="-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、</a:t>
          </a:r>
          <a:r>
            <a: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baseline="-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为节拍电位信号，各自等于</a:t>
          </a:r>
          <a:r>
            <a: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一个</a:t>
          </a:r>
          <a:r>
            <a: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en-US" altLang="zh-CN" sz="1400" b="1" dirty="0">
            <a:solidFill>
              <a:srgbClr val="C000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ABA70FF0-6181-48A9-A140-4150B6B7F373}" type="parTrans" cxnId="{0A35B27A-E3C6-431E-AEF8-DFFC35885D9A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47B4C65-B508-4BF7-B1BF-DE278256981C}" type="sibTrans" cxnId="{0A35B27A-E3C6-431E-AEF8-DFFC35885D9A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48F2267-87AA-4BE7-B016-885B7CEC8317}">
      <dgm:prSet custT="1"/>
      <dgm:spPr/>
      <dgm:t>
        <a:bodyPr lIns="144000" rIns="144000"/>
        <a:lstStyle/>
        <a:p>
          <a:r>
            <a:rPr lang="en-US" altLang="zh-CN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、</a:t>
          </a:r>
          <a:r>
            <a:rPr lang="en-US" altLang="zh-CN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ADD</a:t>
          </a:r>
          <a:r>
            <a:rPr lang="zh-CN" altLang="en-US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和</a:t>
          </a:r>
          <a:r>
            <a:rPr lang="en-US" altLang="zh-CN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JMP</a:t>
          </a:r>
          <a:r>
            <a:rPr lang="zh-CN" altLang="en-US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指令在</a:t>
          </a:r>
          <a:r>
            <a:rPr lang="en-US" altLang="zh-CN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baseline="-30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1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不执行任何操作</a:t>
          </a:r>
          <a:endParaRPr lang="zh-CN" altLang="en-US" sz="14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18FD0FE4-D405-400A-9A58-55EA805695A9}" type="parTrans" cxnId="{DA82B759-27AC-4F3F-B5B3-8D9EE188423C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E8FBB7D7-1697-40AC-8C97-8036F2CE9C9E}" type="sibTrans" cxnId="{DA82B759-27AC-4F3F-B5B3-8D9EE188423C}">
      <dgm:prSet/>
      <dgm:spPr/>
      <dgm:t>
        <a:bodyPr/>
        <a:lstStyle/>
        <a:p>
          <a:endParaRPr lang="zh-CN" altLang="en-US" sz="14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593834D-04AA-4D8C-BC56-2F894603951E}" type="pres">
      <dgm:prSet presAssocID="{1F46B1AD-E767-412E-9CE9-0FF1E108A2B5}" presName="linear" presStyleCnt="0">
        <dgm:presLayoutVars>
          <dgm:dir/>
          <dgm:animLvl val="lvl"/>
          <dgm:resizeHandles val="exact"/>
        </dgm:presLayoutVars>
      </dgm:prSet>
      <dgm:spPr/>
    </dgm:pt>
    <dgm:pt modelId="{A9DFB0D0-5127-4189-8C00-83714CBE30DB}" type="pres">
      <dgm:prSet presAssocID="{573B45FE-AD50-4988-A423-FADC6CF67A07}" presName="parentLin" presStyleCnt="0"/>
      <dgm:spPr/>
    </dgm:pt>
    <dgm:pt modelId="{216F6B80-5B4B-4148-9432-A4CACF80D5C5}" type="pres">
      <dgm:prSet presAssocID="{573B45FE-AD50-4988-A423-FADC6CF67A07}" presName="parentLeftMargin" presStyleLbl="node1" presStyleIdx="0" presStyleCnt="1"/>
      <dgm:spPr/>
    </dgm:pt>
    <dgm:pt modelId="{20D99C6B-284E-4EAB-857B-6B1773CFB854}" type="pres">
      <dgm:prSet presAssocID="{573B45FE-AD50-4988-A423-FADC6CF67A0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F0A8B2-F582-4FF8-8CED-489A2F0D7D5E}" type="pres">
      <dgm:prSet presAssocID="{573B45FE-AD50-4988-A423-FADC6CF67A07}" presName="negativeSpace" presStyleCnt="0"/>
      <dgm:spPr/>
    </dgm:pt>
    <dgm:pt modelId="{0844242A-880A-4F82-B20F-576E82D06CC2}" type="pres">
      <dgm:prSet presAssocID="{573B45FE-AD50-4988-A423-FADC6CF67A0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7092574-98C8-44D6-BF0E-77966870ADE3}" type="presOf" srcId="{92A5C2AD-02CB-43BE-B2AC-5CB8BD7C8AB1}" destId="{0844242A-880A-4F82-B20F-576E82D06CC2}" srcOrd="0" destOrd="1" presId="urn:microsoft.com/office/officeart/2005/8/layout/list1"/>
    <dgm:cxn modelId="{BABE5E59-FD9E-49AA-A139-FA02BE78D993}" type="presOf" srcId="{048F2267-87AA-4BE7-B016-885B7CEC8317}" destId="{0844242A-880A-4F82-B20F-576E82D06CC2}" srcOrd="0" destOrd="2" presId="urn:microsoft.com/office/officeart/2005/8/layout/list1"/>
    <dgm:cxn modelId="{DA82B759-27AC-4F3F-B5B3-8D9EE188423C}" srcId="{573B45FE-AD50-4988-A423-FADC6CF67A07}" destId="{048F2267-87AA-4BE7-B016-885B7CEC8317}" srcOrd="2" destOrd="0" parTransId="{18FD0FE4-D405-400A-9A58-55EA805695A9}" sibTransId="{E8FBB7D7-1697-40AC-8C97-8036F2CE9C9E}"/>
    <dgm:cxn modelId="{0A35B27A-E3C6-431E-AEF8-DFFC35885D9A}" srcId="{573B45FE-AD50-4988-A423-FADC6CF67A07}" destId="{92A5C2AD-02CB-43BE-B2AC-5CB8BD7C8AB1}" srcOrd="1" destOrd="0" parTransId="{ABA70FF0-6181-48A9-A140-4150B6B7F373}" sibTransId="{F47B4C65-B508-4BF7-B1BF-DE278256981C}"/>
    <dgm:cxn modelId="{7C6DEE86-D75B-4642-826A-36EE53DD7087}" type="presOf" srcId="{573B45FE-AD50-4988-A423-FADC6CF67A07}" destId="{20D99C6B-284E-4EAB-857B-6B1773CFB854}" srcOrd="1" destOrd="0" presId="urn:microsoft.com/office/officeart/2005/8/layout/list1"/>
    <dgm:cxn modelId="{5FAA6999-28D1-4211-8AEA-FDCFC23A0472}" srcId="{573B45FE-AD50-4988-A423-FADC6CF67A07}" destId="{91C4E18F-8B27-42B3-BCD9-C9FF3B45BFCB}" srcOrd="0" destOrd="0" parTransId="{5435AE34-68B8-4AF5-9488-804777B0E961}" sibTransId="{DF450BAE-FEB6-4616-A83F-A376C7E4A300}"/>
    <dgm:cxn modelId="{348AC09E-D439-4031-8E79-8819B0F66875}" srcId="{1F46B1AD-E767-412E-9CE9-0FF1E108A2B5}" destId="{573B45FE-AD50-4988-A423-FADC6CF67A07}" srcOrd="0" destOrd="0" parTransId="{0C98B63B-81D8-4C1C-B016-84B6149C557B}" sibTransId="{99CB9742-88E2-4269-B8B5-972C81D24E19}"/>
    <dgm:cxn modelId="{B184D1A8-8317-4E8E-9D5A-17062D08BD5D}" type="presOf" srcId="{91C4E18F-8B27-42B3-BCD9-C9FF3B45BFCB}" destId="{0844242A-880A-4F82-B20F-576E82D06CC2}" srcOrd="0" destOrd="0" presId="urn:microsoft.com/office/officeart/2005/8/layout/list1"/>
    <dgm:cxn modelId="{CB6A3CE3-1A61-4DB0-AA23-2CA77C1ABADE}" type="presOf" srcId="{573B45FE-AD50-4988-A423-FADC6CF67A07}" destId="{216F6B80-5B4B-4148-9432-A4CACF80D5C5}" srcOrd="0" destOrd="0" presId="urn:microsoft.com/office/officeart/2005/8/layout/list1"/>
    <dgm:cxn modelId="{DECB9AEC-40F7-48D6-823C-173DE6C9EC6E}" type="presOf" srcId="{1F46B1AD-E767-412E-9CE9-0FF1E108A2B5}" destId="{7593834D-04AA-4D8C-BC56-2F894603951E}" srcOrd="0" destOrd="0" presId="urn:microsoft.com/office/officeart/2005/8/layout/list1"/>
    <dgm:cxn modelId="{F658CCB2-5498-4CC0-B3C1-ADBF0713C506}" type="presParOf" srcId="{7593834D-04AA-4D8C-BC56-2F894603951E}" destId="{A9DFB0D0-5127-4189-8C00-83714CBE30DB}" srcOrd="0" destOrd="0" presId="urn:microsoft.com/office/officeart/2005/8/layout/list1"/>
    <dgm:cxn modelId="{E3B36909-DF39-43DE-ADD3-213B0D73CB60}" type="presParOf" srcId="{A9DFB0D0-5127-4189-8C00-83714CBE30DB}" destId="{216F6B80-5B4B-4148-9432-A4CACF80D5C5}" srcOrd="0" destOrd="0" presId="urn:microsoft.com/office/officeart/2005/8/layout/list1"/>
    <dgm:cxn modelId="{A33372E3-ACE0-4560-B2CD-078C3A29D34C}" type="presParOf" srcId="{A9DFB0D0-5127-4189-8C00-83714CBE30DB}" destId="{20D99C6B-284E-4EAB-857B-6B1773CFB854}" srcOrd="1" destOrd="0" presId="urn:microsoft.com/office/officeart/2005/8/layout/list1"/>
    <dgm:cxn modelId="{571136E8-6BCC-4821-A604-F281BCD3FD59}" type="presParOf" srcId="{7593834D-04AA-4D8C-BC56-2F894603951E}" destId="{47F0A8B2-F582-4FF8-8CED-489A2F0D7D5E}" srcOrd="1" destOrd="0" presId="urn:microsoft.com/office/officeart/2005/8/layout/list1"/>
    <dgm:cxn modelId="{25B404F5-055A-4EFF-8DF2-A93E617C132F}" type="presParOf" srcId="{7593834D-04AA-4D8C-BC56-2F894603951E}" destId="{0844242A-880A-4F82-B20F-576E82D06CC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6B1AD-E767-412E-9CE9-0FF1E108A2B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73B45FE-AD50-4988-A423-FADC6CF67A07}">
      <dgm:prSet phldrT="[文本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设计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C98B63B-81D8-4C1C-B016-84B6149C557B}" type="parTrans" cxnId="{348AC09E-D439-4031-8E79-8819B0F66875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9CB9742-88E2-4269-B8B5-972C81D24E19}" type="sibTrans" cxnId="{348AC09E-D439-4031-8E79-8819B0F66875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1C4E18F-8B27-42B3-BCD9-C9FF3B45BFCB}">
      <dgm:prSet custT="1"/>
      <dgm:spPr/>
      <dgm:t>
        <a:bodyPr lIns="144000" rIns="144000"/>
        <a:lstStyle/>
        <a:p>
          <a:pPr>
            <a:buNone/>
          </a:pPr>
          <a:r>
            <a: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固定</a:t>
          </a:r>
          <a:r>
            <a: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个机器周期，</a:t>
          </a:r>
          <a:r>
            <a: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</a:t>
          </a:r>
          <a:r>
            <a: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个节拍</a:t>
          </a:r>
          <a:endParaRPr lang="en-US" altLang="zh-CN" sz="18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5435AE34-68B8-4AF5-9488-804777B0E961}" type="parTrans" cxnId="{5FAA6999-28D1-4211-8AEA-FDCFC23A0472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DF450BAE-FEB6-4616-A83F-A376C7E4A300}" type="sibTrans" cxnId="{5FAA6999-28D1-4211-8AEA-FDCFC23A0472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593834D-04AA-4D8C-BC56-2F894603951E}" type="pres">
      <dgm:prSet presAssocID="{1F46B1AD-E767-412E-9CE9-0FF1E108A2B5}" presName="linear" presStyleCnt="0">
        <dgm:presLayoutVars>
          <dgm:dir/>
          <dgm:animLvl val="lvl"/>
          <dgm:resizeHandles val="exact"/>
        </dgm:presLayoutVars>
      </dgm:prSet>
      <dgm:spPr/>
    </dgm:pt>
    <dgm:pt modelId="{A9DFB0D0-5127-4189-8C00-83714CBE30DB}" type="pres">
      <dgm:prSet presAssocID="{573B45FE-AD50-4988-A423-FADC6CF67A07}" presName="parentLin" presStyleCnt="0"/>
      <dgm:spPr/>
    </dgm:pt>
    <dgm:pt modelId="{216F6B80-5B4B-4148-9432-A4CACF80D5C5}" type="pres">
      <dgm:prSet presAssocID="{573B45FE-AD50-4988-A423-FADC6CF67A07}" presName="parentLeftMargin" presStyleLbl="node1" presStyleIdx="0" presStyleCnt="1"/>
      <dgm:spPr/>
    </dgm:pt>
    <dgm:pt modelId="{20D99C6B-284E-4EAB-857B-6B1773CFB854}" type="pres">
      <dgm:prSet presAssocID="{573B45FE-AD50-4988-A423-FADC6CF67A0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F0A8B2-F582-4FF8-8CED-489A2F0D7D5E}" type="pres">
      <dgm:prSet presAssocID="{573B45FE-AD50-4988-A423-FADC6CF67A07}" presName="negativeSpace" presStyleCnt="0"/>
      <dgm:spPr/>
    </dgm:pt>
    <dgm:pt modelId="{0844242A-880A-4F82-B20F-576E82D06CC2}" type="pres">
      <dgm:prSet presAssocID="{573B45FE-AD50-4988-A423-FADC6CF67A0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C6DEE86-D75B-4642-826A-36EE53DD7087}" type="presOf" srcId="{573B45FE-AD50-4988-A423-FADC6CF67A07}" destId="{20D99C6B-284E-4EAB-857B-6B1773CFB854}" srcOrd="1" destOrd="0" presId="urn:microsoft.com/office/officeart/2005/8/layout/list1"/>
    <dgm:cxn modelId="{5FAA6999-28D1-4211-8AEA-FDCFC23A0472}" srcId="{573B45FE-AD50-4988-A423-FADC6CF67A07}" destId="{91C4E18F-8B27-42B3-BCD9-C9FF3B45BFCB}" srcOrd="0" destOrd="0" parTransId="{5435AE34-68B8-4AF5-9488-804777B0E961}" sibTransId="{DF450BAE-FEB6-4616-A83F-A376C7E4A300}"/>
    <dgm:cxn modelId="{348AC09E-D439-4031-8E79-8819B0F66875}" srcId="{1F46B1AD-E767-412E-9CE9-0FF1E108A2B5}" destId="{573B45FE-AD50-4988-A423-FADC6CF67A07}" srcOrd="0" destOrd="0" parTransId="{0C98B63B-81D8-4C1C-B016-84B6149C557B}" sibTransId="{99CB9742-88E2-4269-B8B5-972C81D24E19}"/>
    <dgm:cxn modelId="{B184D1A8-8317-4E8E-9D5A-17062D08BD5D}" type="presOf" srcId="{91C4E18F-8B27-42B3-BCD9-C9FF3B45BFCB}" destId="{0844242A-880A-4F82-B20F-576E82D06CC2}" srcOrd="0" destOrd="0" presId="urn:microsoft.com/office/officeart/2005/8/layout/list1"/>
    <dgm:cxn modelId="{CB6A3CE3-1A61-4DB0-AA23-2CA77C1ABADE}" type="presOf" srcId="{573B45FE-AD50-4988-A423-FADC6CF67A07}" destId="{216F6B80-5B4B-4148-9432-A4CACF80D5C5}" srcOrd="0" destOrd="0" presId="urn:microsoft.com/office/officeart/2005/8/layout/list1"/>
    <dgm:cxn modelId="{DECB9AEC-40F7-48D6-823C-173DE6C9EC6E}" type="presOf" srcId="{1F46B1AD-E767-412E-9CE9-0FF1E108A2B5}" destId="{7593834D-04AA-4D8C-BC56-2F894603951E}" srcOrd="0" destOrd="0" presId="urn:microsoft.com/office/officeart/2005/8/layout/list1"/>
    <dgm:cxn modelId="{F658CCB2-5498-4CC0-B3C1-ADBF0713C506}" type="presParOf" srcId="{7593834D-04AA-4D8C-BC56-2F894603951E}" destId="{A9DFB0D0-5127-4189-8C00-83714CBE30DB}" srcOrd="0" destOrd="0" presId="urn:microsoft.com/office/officeart/2005/8/layout/list1"/>
    <dgm:cxn modelId="{E3B36909-DF39-43DE-ADD3-213B0D73CB60}" type="presParOf" srcId="{A9DFB0D0-5127-4189-8C00-83714CBE30DB}" destId="{216F6B80-5B4B-4148-9432-A4CACF80D5C5}" srcOrd="0" destOrd="0" presId="urn:microsoft.com/office/officeart/2005/8/layout/list1"/>
    <dgm:cxn modelId="{A33372E3-ACE0-4560-B2CD-078C3A29D34C}" type="presParOf" srcId="{A9DFB0D0-5127-4189-8C00-83714CBE30DB}" destId="{20D99C6B-284E-4EAB-857B-6B1773CFB854}" srcOrd="1" destOrd="0" presId="urn:microsoft.com/office/officeart/2005/8/layout/list1"/>
    <dgm:cxn modelId="{571136E8-6BCC-4821-A604-F281BCD3FD59}" type="presParOf" srcId="{7593834D-04AA-4D8C-BC56-2F894603951E}" destId="{47F0A8B2-F582-4FF8-8CED-489A2F0D7D5E}" srcOrd="1" destOrd="0" presId="urn:microsoft.com/office/officeart/2005/8/layout/list1"/>
    <dgm:cxn modelId="{25B404F5-055A-4EFF-8DF2-A93E617C132F}" type="presParOf" srcId="{7593834D-04AA-4D8C-BC56-2F894603951E}" destId="{0844242A-880A-4F82-B20F-576E82D06CC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D88014-134E-4BC4-9F20-76818BA9940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CE74227-1A62-4668-9D19-5F187AC15F21}">
      <dgm:prSet phldrT="[文本]" custT="1"/>
      <dgm:spPr>
        <a:solidFill>
          <a:srgbClr val="8AC4A7"/>
        </a:solidFill>
      </dgm:spPr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设计步骤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8D611-B1FC-43F1-8DE4-456DFA93939A}" type="parTrans" cxnId="{540BFCDA-E7AC-461A-9D57-08C9B2A3346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BAA17A-DFF2-4F43-BAE8-77780BB0A156}" type="sibTrans" cxnId="{540BFCDA-E7AC-461A-9D57-08C9B2A3346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B56E7E-2695-429F-83DA-629067F791C9}">
      <dgm:prSet custT="1"/>
      <dgm:spPr>
        <a:ln>
          <a:solidFill>
            <a:srgbClr val="8AC4A7"/>
          </a:solidFill>
        </a:ln>
      </dgm:spPr>
      <dgm:t>
        <a:bodyPr lIns="360000" rIns="360000"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画出指令周期流程图，明确各节拍控制信号</a:t>
          </a:r>
        </a:p>
      </dgm:t>
    </dgm:pt>
    <dgm:pt modelId="{248B5CDC-3983-47C8-A725-8CE8B979436F}" type="sibTrans" cxnId="{4D096FD9-2D4B-4F87-B96A-25EB9D60801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B5A5C6-9E92-4166-A668-0DE4056371D8}" type="parTrans" cxnId="{4D096FD9-2D4B-4F87-B96A-25EB9D60801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3A1EB4-D703-42A5-9FD5-975760B1DCEE}">
      <dgm:prSet custT="1"/>
      <dgm:spPr>
        <a:ln>
          <a:solidFill>
            <a:srgbClr val="8AC4A7"/>
          </a:solidFill>
        </a:ln>
      </dgm:spPr>
      <dgm:t>
        <a:bodyPr lIns="360000" rIns="360000"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找出产生同一个微操作信号的所有条件，建立操作时间表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BDBE9C0-2802-451E-85E0-151BF9FAB209}" type="sibTrans" cxnId="{2CAA6C07-D3EA-499F-9041-3376BF77F3B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9194F-EC5B-4920-A131-49AE9D8A672E}" type="parTrans" cxnId="{2CAA6C07-D3EA-499F-9041-3376BF77F3B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BF561-CC47-47E5-A97A-8DA55193996B}">
      <dgm:prSet custT="1"/>
      <dgm:spPr>
        <a:ln>
          <a:solidFill>
            <a:srgbClr val="8AC4A7"/>
          </a:solidFill>
        </a:ln>
      </dgm:spPr>
      <dgm:t>
        <a:bodyPr lIns="360000" rIns="360000"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08AA0EE-5C97-40C0-B9D1-2B381722F2DF}" type="sibTrans" cxnId="{AF71EBD3-D847-444D-AA57-780850F62F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8422E-4E7E-427C-9F8B-51F319E8DA33}" type="parTrans" cxnId="{AF71EBD3-D847-444D-AA57-780850F62F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C686E3-B95D-48CA-91FA-05E9548721C2}">
      <dgm:prSet custT="1"/>
      <dgm:spPr>
        <a:ln>
          <a:solidFill>
            <a:srgbClr val="8AC4A7"/>
          </a:solidFill>
        </a:ln>
      </dgm:spPr>
      <dgm:t>
        <a:bodyPr lIns="360000" rIns="360000"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与时序信号组合，写出逻辑表达式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A66E6C7-3E47-4E3C-858D-DC1786D8CD28}" type="sibTrans" cxnId="{2EA2A56D-10B2-4E95-B122-E4053727324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440ADB-EEFF-46FF-900E-43C3631FF840}" type="parTrans" cxnId="{2EA2A56D-10B2-4E95-B122-E4053727324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5A0912-649E-47D1-B470-AFB43ED67EF9}">
      <dgm:prSet custT="1"/>
      <dgm:spPr>
        <a:ln>
          <a:solidFill>
            <a:srgbClr val="8AC4A7"/>
          </a:solidFill>
        </a:ln>
      </dgm:spPr>
      <dgm:t>
        <a:bodyPr lIns="360000" rIns="360000"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化简、用门电路或可编程器件物理实现</a:t>
          </a:r>
        </a:p>
      </dgm:t>
    </dgm:pt>
    <dgm:pt modelId="{4B78524E-DF84-48FF-9777-323C19ED644F}" type="sibTrans" cxnId="{0F05F5C0-EE10-43D4-8B53-595B83A7DC4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11159A-9416-42A7-B926-E2F9365B937F}" type="parTrans" cxnId="{0F05F5C0-EE10-43D4-8B53-595B83A7DC4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AF7876-B2E3-4361-A339-641558E3923F}" type="pres">
      <dgm:prSet presAssocID="{0DD88014-134E-4BC4-9F20-76818BA99407}" presName="linear" presStyleCnt="0">
        <dgm:presLayoutVars>
          <dgm:dir/>
          <dgm:animLvl val="lvl"/>
          <dgm:resizeHandles val="exact"/>
        </dgm:presLayoutVars>
      </dgm:prSet>
      <dgm:spPr/>
    </dgm:pt>
    <dgm:pt modelId="{E6CC9253-D926-47CC-822E-B1268551332E}" type="pres">
      <dgm:prSet presAssocID="{7CE74227-1A62-4668-9D19-5F187AC15F21}" presName="parentLin" presStyleCnt="0"/>
      <dgm:spPr/>
    </dgm:pt>
    <dgm:pt modelId="{67D5F232-5487-408B-8201-22E6ACDEFAF1}" type="pres">
      <dgm:prSet presAssocID="{7CE74227-1A62-4668-9D19-5F187AC15F21}" presName="parentLeftMargin" presStyleLbl="node1" presStyleIdx="0" presStyleCnt="1"/>
      <dgm:spPr/>
    </dgm:pt>
    <dgm:pt modelId="{FE97F42A-6996-4B6F-8380-FA58D1FC4EF3}" type="pres">
      <dgm:prSet presAssocID="{7CE74227-1A62-4668-9D19-5F187AC15F2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FF7BF0-D87D-4252-8C79-6063CC30FDD5}" type="pres">
      <dgm:prSet presAssocID="{7CE74227-1A62-4668-9D19-5F187AC15F21}" presName="negativeSpace" presStyleCnt="0"/>
      <dgm:spPr/>
    </dgm:pt>
    <dgm:pt modelId="{3D43D732-BAAD-4520-9850-0133BC3DBB95}" type="pres">
      <dgm:prSet presAssocID="{7CE74227-1A62-4668-9D19-5F187AC15F2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CAA6C07-D3EA-499F-9041-3376BF77F3B6}" srcId="{7CE74227-1A62-4668-9D19-5F187AC15F21}" destId="{363A1EB4-D703-42A5-9FD5-975760B1DCEE}" srcOrd="1" destOrd="0" parTransId="{0EC9194F-EC5B-4920-A131-49AE9D8A672E}" sibTransId="{EBDBE9C0-2802-451E-85E0-151BF9FAB209}"/>
    <dgm:cxn modelId="{C536881D-70DA-4B20-A941-F5387F509470}" type="presOf" srcId="{12C686E3-B95D-48CA-91FA-05E9548721C2}" destId="{3D43D732-BAAD-4520-9850-0133BC3DBB95}" srcOrd="0" destOrd="3" presId="urn:microsoft.com/office/officeart/2005/8/layout/list1"/>
    <dgm:cxn modelId="{FBBC9427-606A-43CA-ABCE-FE8E56E72BA9}" type="presOf" srcId="{363A1EB4-D703-42A5-9FD5-975760B1DCEE}" destId="{3D43D732-BAAD-4520-9850-0133BC3DBB95}" srcOrd="0" destOrd="1" presId="urn:microsoft.com/office/officeart/2005/8/layout/list1"/>
    <dgm:cxn modelId="{4F9BE265-DB90-4AF4-AA95-4303BAEB48F5}" type="presOf" srcId="{0DD88014-134E-4BC4-9F20-76818BA99407}" destId="{93AF7876-B2E3-4361-A339-641558E3923F}" srcOrd="0" destOrd="0" presId="urn:microsoft.com/office/officeart/2005/8/layout/list1"/>
    <dgm:cxn modelId="{2EA2A56D-10B2-4E95-B122-E40537273245}" srcId="{7CE74227-1A62-4668-9D19-5F187AC15F21}" destId="{12C686E3-B95D-48CA-91FA-05E9548721C2}" srcOrd="3" destOrd="0" parTransId="{05440ADB-EEFF-46FF-900E-43C3631FF840}" sibTransId="{8A66E6C7-3E47-4E3C-858D-DC1786D8CD28}"/>
    <dgm:cxn modelId="{FFD8BB55-4380-4575-ACA0-EEC81C07E4E3}" type="presOf" srcId="{B35A0912-649E-47D1-B470-AFB43ED67EF9}" destId="{3D43D732-BAAD-4520-9850-0133BC3DBB95}" srcOrd="0" destOrd="4" presId="urn:microsoft.com/office/officeart/2005/8/layout/list1"/>
    <dgm:cxn modelId="{3ED5AEA6-D411-488B-B710-ED760420F96A}" type="presOf" srcId="{7CE74227-1A62-4668-9D19-5F187AC15F21}" destId="{67D5F232-5487-408B-8201-22E6ACDEFAF1}" srcOrd="0" destOrd="0" presId="urn:microsoft.com/office/officeart/2005/8/layout/list1"/>
    <dgm:cxn modelId="{0F05F5C0-EE10-43D4-8B53-595B83A7DC49}" srcId="{7CE74227-1A62-4668-9D19-5F187AC15F21}" destId="{B35A0912-649E-47D1-B470-AFB43ED67EF9}" srcOrd="4" destOrd="0" parTransId="{FE11159A-9416-42A7-B926-E2F9365B937F}" sibTransId="{4B78524E-DF84-48FF-9777-323C19ED644F}"/>
    <dgm:cxn modelId="{9B2988C8-F5EC-4BFF-83D9-5A1D7E037ECB}" type="presOf" srcId="{7DB56E7E-2695-429F-83DA-629067F791C9}" destId="{3D43D732-BAAD-4520-9850-0133BC3DBB95}" srcOrd="0" destOrd="0" presId="urn:microsoft.com/office/officeart/2005/8/layout/list1"/>
    <dgm:cxn modelId="{678544D3-F56D-43AE-9228-AAD342D06ADC}" type="presOf" srcId="{7CE74227-1A62-4668-9D19-5F187AC15F21}" destId="{FE97F42A-6996-4B6F-8380-FA58D1FC4EF3}" srcOrd="1" destOrd="0" presId="urn:microsoft.com/office/officeart/2005/8/layout/list1"/>
    <dgm:cxn modelId="{AF71EBD3-D847-444D-AA57-780850F62F60}" srcId="{7CE74227-1A62-4668-9D19-5F187AC15F21}" destId="{EEEBF561-CC47-47E5-A97A-8DA55193996B}" srcOrd="2" destOrd="0" parTransId="{C3A8422E-4E7E-427C-9F8B-51F319E8DA33}" sibTransId="{808AA0EE-5C97-40C0-B9D1-2B381722F2DF}"/>
    <dgm:cxn modelId="{4D096FD9-2D4B-4F87-B96A-25EB9D608011}" srcId="{7CE74227-1A62-4668-9D19-5F187AC15F21}" destId="{7DB56E7E-2695-429F-83DA-629067F791C9}" srcOrd="0" destOrd="0" parTransId="{F0B5A5C6-9E92-4166-A668-0DE4056371D8}" sibTransId="{248B5CDC-3983-47C8-A725-8CE8B979436F}"/>
    <dgm:cxn modelId="{540BFCDA-E7AC-461A-9D57-08C9B2A33463}" srcId="{0DD88014-134E-4BC4-9F20-76818BA99407}" destId="{7CE74227-1A62-4668-9D19-5F187AC15F21}" srcOrd="0" destOrd="0" parTransId="{F9A8D611-B1FC-43F1-8DE4-456DFA93939A}" sibTransId="{FEBAA17A-DFF2-4F43-BAE8-77780BB0A156}"/>
    <dgm:cxn modelId="{84946DF0-6FEF-4A35-97E6-6C59B15BE412}" type="presOf" srcId="{EEEBF561-CC47-47E5-A97A-8DA55193996B}" destId="{3D43D732-BAAD-4520-9850-0133BC3DBB95}" srcOrd="0" destOrd="2" presId="urn:microsoft.com/office/officeart/2005/8/layout/list1"/>
    <dgm:cxn modelId="{F92D841B-9C2D-4865-8EBE-2F3E159F6C4E}" type="presParOf" srcId="{93AF7876-B2E3-4361-A339-641558E3923F}" destId="{E6CC9253-D926-47CC-822E-B1268551332E}" srcOrd="0" destOrd="0" presId="urn:microsoft.com/office/officeart/2005/8/layout/list1"/>
    <dgm:cxn modelId="{898CF4F3-A731-497D-9B5C-FCB159D27CD6}" type="presParOf" srcId="{E6CC9253-D926-47CC-822E-B1268551332E}" destId="{67D5F232-5487-408B-8201-22E6ACDEFAF1}" srcOrd="0" destOrd="0" presId="urn:microsoft.com/office/officeart/2005/8/layout/list1"/>
    <dgm:cxn modelId="{136A8797-F91C-4093-850E-D7F5F13BC703}" type="presParOf" srcId="{E6CC9253-D926-47CC-822E-B1268551332E}" destId="{FE97F42A-6996-4B6F-8380-FA58D1FC4EF3}" srcOrd="1" destOrd="0" presId="urn:microsoft.com/office/officeart/2005/8/layout/list1"/>
    <dgm:cxn modelId="{873A1718-D714-43EE-BDB3-AB5F6746137B}" type="presParOf" srcId="{93AF7876-B2E3-4361-A339-641558E3923F}" destId="{05FF7BF0-D87D-4252-8C79-6063CC30FDD5}" srcOrd="1" destOrd="0" presId="urn:microsoft.com/office/officeart/2005/8/layout/list1"/>
    <dgm:cxn modelId="{ED84EC5D-3E56-4B86-95D1-C210B708E63B}" type="presParOf" srcId="{93AF7876-B2E3-4361-A339-641558E3923F}" destId="{3D43D732-BAAD-4520-9850-0133BC3DBB9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EF980F-5816-4896-98D1-D44CEDBDC90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89759AA-8232-4CC2-91D6-BE0D1241F361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操作控制信号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89DE98-F801-4BCA-B089-8F40744353A9}" type="parTrans" cxnId="{CA9AEA6C-AFDA-4038-9893-3B74891D60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712151D-0F8B-480A-B6BB-AFB309C1D8B5}" type="sibTrans" cxnId="{CA9AEA6C-AFDA-4038-9893-3B74891D60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3B5CFA3-77F9-49B9-A9A7-69F67E2FB1D7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RD(I)—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读指存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F099E22-8836-45EC-B6CD-D88D4FC49430}" type="parTrans" cxnId="{63E73B81-7B3F-4AEA-B183-E5D1FAC2F26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C687B30-01D1-4A12-B820-7F98E096B850}" type="sibTrans" cxnId="{63E73B81-7B3F-4AEA-B183-E5D1FAC2F26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CC7106B-73EE-4699-BB94-5C8F45C6AD67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RD(D)—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读数存</a:t>
          </a:r>
        </a:p>
      </dgm:t>
    </dgm:pt>
    <dgm:pt modelId="{14607414-64B9-4C02-AF0F-41692E625F16}" type="parTrans" cxnId="{167C08FB-D4CB-456D-9E24-A4968F96799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CA3569E-F486-41E1-A734-79FB34C20BA3}" type="sibTrans" cxnId="{167C08FB-D4CB-456D-9E24-A4968F96799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58B3231-871C-408B-8B7A-3A079095FB0D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WE(D)—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写数存</a:t>
          </a:r>
        </a:p>
      </dgm:t>
    </dgm:pt>
    <dgm:pt modelId="{760C7705-BCE2-4735-945F-AD5D1A9FDEF0}" type="parTrans" cxnId="{29D86094-2D60-4A25-93AF-4BF7E025FD6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22C1C42-095D-4620-B6FD-E3A70706862E}" type="sibTrans" cxnId="{29D86094-2D60-4A25-93AF-4BF7E025FD6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FBBED6E-F233-4CF8-966C-9AE0906510C8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LDPC—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090A8CF2-6526-4C6C-8B8E-6898A08F13D3}" type="parTrans" cxnId="{5392A44F-70A5-461D-8E6E-A9B9B8B95C3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668A9A-6C21-4382-AB2F-BD991386B00B}" type="sibTrans" cxnId="{5392A44F-70A5-461D-8E6E-A9B9B8B95C3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303B45A-E73E-4DC8-B89E-565699D65386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LDIR—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IR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2A0CB8E3-E151-4622-B9F5-4F630EF9897F}" type="parTrans" cxnId="{FB053E9C-C0BE-47B2-B72F-25B6107C4B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E923AE1-CAE3-4017-9A1A-E72EBEF9BA60}" type="sibTrans" cxnId="{FB053E9C-C0BE-47B2-B72F-25B6107C4B5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F910BC-8B8D-4D55-93ED-94A487C97508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LDAR—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AR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6CE77EBB-C6F4-4FE4-AF05-E27F9C588854}" type="parTrans" cxnId="{51CD2A45-F412-4BDA-8F1C-6791104637C9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BA64F52-F53A-44BA-BB27-C2A5F8DB05A6}" type="sibTrans" cxnId="{51CD2A45-F412-4BDA-8F1C-6791104637C9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EE0DB3A-68B2-44C2-801E-123D99387073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LDDR—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E5EA1AEB-580F-4CC6-B55E-74230EAA610B}" type="parTrans" cxnId="{54E3C9B9-7018-4EA7-A5C6-9AED8FEA4E3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F4035FF-9310-4A58-8A8F-D9275B4136BC}" type="sibTrans" cxnId="{54E3C9B9-7018-4EA7-A5C6-9AED8FEA4E3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1EE2E78-DBBA-40A0-8565-EF24BDD2A0B9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PC+1</a:t>
          </a:r>
        </a:p>
      </dgm:t>
    </dgm:pt>
    <dgm:pt modelId="{3E2B1BA7-76A3-4334-A5C4-D7AB0E911AA0}" type="parTrans" cxnId="{6F279C37-D939-4B7F-A992-9DDADEC8764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921639-0500-4DA2-B7BC-BE1CE82E9EB9}" type="sibTrans" cxnId="{6F279C37-D939-4B7F-A992-9DDADEC8764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EAD77EA-BC10-48AE-89EF-D43228A16934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2E7CEC50-DFE2-408D-B603-E1F128978FBE}" type="parTrans" cxnId="{FFE188F2-F99A-4947-9776-4CAEFCAD0E3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60AC813-0BD8-4CF4-A285-C81E69A931B9}" type="sibTrans" cxnId="{FFE188F2-F99A-4947-9776-4CAEFCAD0E3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56EAF1C-A1A2-436F-958D-BFE8E2A5D2B8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1600" b="1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BD03F70-558D-438C-89BC-854CC509E5CF}" type="parTrans" cxnId="{C5570E85-C7AE-490D-B5B4-B604B612CF32}">
      <dgm:prSet/>
      <dgm:spPr/>
      <dgm:t>
        <a:bodyPr/>
        <a:lstStyle/>
        <a:p>
          <a:endParaRPr lang="zh-CN" altLang="en-US"/>
        </a:p>
      </dgm:t>
    </dgm:pt>
    <dgm:pt modelId="{5E9CBC61-8AA9-4A1C-986B-D9781BD97835}" type="sibTrans" cxnId="{C5570E85-C7AE-490D-B5B4-B604B612CF32}">
      <dgm:prSet/>
      <dgm:spPr/>
      <dgm:t>
        <a:bodyPr/>
        <a:lstStyle/>
        <a:p>
          <a:endParaRPr lang="zh-CN" altLang="en-US"/>
        </a:p>
      </dgm:t>
    </dgm:pt>
    <dgm:pt modelId="{3A73D0B6-0EEA-4F88-9884-F14C0F800B9D}" type="pres">
      <dgm:prSet presAssocID="{96EF980F-5816-4896-98D1-D44CEDBDC902}" presName="linear" presStyleCnt="0">
        <dgm:presLayoutVars>
          <dgm:dir/>
          <dgm:animLvl val="lvl"/>
          <dgm:resizeHandles val="exact"/>
        </dgm:presLayoutVars>
      </dgm:prSet>
      <dgm:spPr/>
    </dgm:pt>
    <dgm:pt modelId="{82BD666B-8A93-4CF0-96F6-27C00981E8A8}" type="pres">
      <dgm:prSet presAssocID="{189759AA-8232-4CC2-91D6-BE0D1241F361}" presName="parentLin" presStyleCnt="0"/>
      <dgm:spPr/>
    </dgm:pt>
    <dgm:pt modelId="{B266FE91-45BF-4585-91AA-BF227E254876}" type="pres">
      <dgm:prSet presAssocID="{189759AA-8232-4CC2-91D6-BE0D1241F361}" presName="parentLeftMargin" presStyleLbl="node1" presStyleIdx="0" presStyleCnt="1"/>
      <dgm:spPr/>
    </dgm:pt>
    <dgm:pt modelId="{E3BFCAB8-9332-4D30-B754-8A47D5FA58F6}" type="pres">
      <dgm:prSet presAssocID="{189759AA-8232-4CC2-91D6-BE0D1241F3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80630D-4EF6-4304-8177-C9EFF76CB576}" type="pres">
      <dgm:prSet presAssocID="{189759AA-8232-4CC2-91D6-BE0D1241F361}" presName="negativeSpace" presStyleCnt="0"/>
      <dgm:spPr/>
    </dgm:pt>
    <dgm:pt modelId="{4E42F7CC-4EC6-4AD6-8755-534AFCD72E01}" type="pres">
      <dgm:prSet presAssocID="{189759AA-8232-4CC2-91D6-BE0D1241F36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279C37-D939-4B7F-A992-9DDADEC87643}" srcId="{189759AA-8232-4CC2-91D6-BE0D1241F361}" destId="{E1EE2E78-DBBA-40A0-8565-EF24BDD2A0B9}" srcOrd="7" destOrd="0" parTransId="{3E2B1BA7-76A3-4334-A5C4-D7AB0E911AA0}" sibTransId="{02921639-0500-4DA2-B7BC-BE1CE82E9EB9}"/>
    <dgm:cxn modelId="{51CD2A45-F412-4BDA-8F1C-6791104637C9}" srcId="{189759AA-8232-4CC2-91D6-BE0D1241F361}" destId="{A9F910BC-8B8D-4D55-93ED-94A487C97508}" srcOrd="5" destOrd="0" parTransId="{6CE77EBB-C6F4-4FE4-AF05-E27F9C588854}" sibTransId="{8BA64F52-F53A-44BA-BB27-C2A5F8DB05A6}"/>
    <dgm:cxn modelId="{CA9AEA6C-AFDA-4038-9893-3B74891D605E}" srcId="{96EF980F-5816-4896-98D1-D44CEDBDC902}" destId="{189759AA-8232-4CC2-91D6-BE0D1241F361}" srcOrd="0" destOrd="0" parTransId="{1089DE98-F801-4BCA-B089-8F40744353A9}" sibTransId="{F712151D-0F8B-480A-B6BB-AFB309C1D8B5}"/>
    <dgm:cxn modelId="{5392A44F-70A5-461D-8E6E-A9B9B8B95C3A}" srcId="{189759AA-8232-4CC2-91D6-BE0D1241F361}" destId="{7FBBED6E-F233-4CF8-966C-9AE0906510C8}" srcOrd="3" destOrd="0" parTransId="{090A8CF2-6526-4C6C-8B8E-6898A08F13D3}" sibTransId="{10668A9A-6C21-4382-AB2F-BD991386B00B}"/>
    <dgm:cxn modelId="{1AE7D651-0643-4292-9AA0-6C99A645BB6A}" type="presOf" srcId="{158B3231-871C-408B-8B7A-3A079095FB0D}" destId="{4E42F7CC-4EC6-4AD6-8755-534AFCD72E01}" srcOrd="0" destOrd="2" presId="urn:microsoft.com/office/officeart/2005/8/layout/list1"/>
    <dgm:cxn modelId="{FCA22B55-CAD8-486F-BF0C-F8FEC42F6AE4}" type="presOf" srcId="{7FBBED6E-F233-4CF8-966C-9AE0906510C8}" destId="{4E42F7CC-4EC6-4AD6-8755-534AFCD72E01}" srcOrd="0" destOrd="3" presId="urn:microsoft.com/office/officeart/2005/8/layout/list1"/>
    <dgm:cxn modelId="{2099F659-24CA-4A5D-9B8C-21203950AF7E}" type="presOf" srcId="{8CC7106B-73EE-4699-BB94-5C8F45C6AD67}" destId="{4E42F7CC-4EC6-4AD6-8755-534AFCD72E01}" srcOrd="0" destOrd="1" presId="urn:microsoft.com/office/officeart/2005/8/layout/list1"/>
    <dgm:cxn modelId="{63E73B81-7B3F-4AEA-B183-E5D1FAC2F26F}" srcId="{189759AA-8232-4CC2-91D6-BE0D1241F361}" destId="{93B5CFA3-77F9-49B9-A9A7-69F67E2FB1D7}" srcOrd="0" destOrd="0" parTransId="{4F099E22-8836-45EC-B6CD-D88D4FC49430}" sibTransId="{1C687B30-01D1-4A12-B820-7F98E096B850}"/>
    <dgm:cxn modelId="{C5570E85-C7AE-490D-B5B4-B604B612CF32}" srcId="{189759AA-8232-4CC2-91D6-BE0D1241F361}" destId="{456EAF1C-A1A2-436F-958D-BFE8E2A5D2B8}" srcOrd="8" destOrd="0" parTransId="{8BD03F70-558D-438C-89BC-854CC509E5CF}" sibTransId="{5E9CBC61-8AA9-4A1C-986B-D9781BD97835}"/>
    <dgm:cxn modelId="{4E354190-1831-423F-8377-815D6144776A}" type="presOf" srcId="{2EAD77EA-BC10-48AE-89EF-D43228A16934}" destId="{4E42F7CC-4EC6-4AD6-8755-534AFCD72E01}" srcOrd="0" destOrd="9" presId="urn:microsoft.com/office/officeart/2005/8/layout/list1"/>
    <dgm:cxn modelId="{F63ED291-BFBD-4E91-A267-1DED6796CDC6}" type="presOf" srcId="{189759AA-8232-4CC2-91D6-BE0D1241F361}" destId="{E3BFCAB8-9332-4D30-B754-8A47D5FA58F6}" srcOrd="1" destOrd="0" presId="urn:microsoft.com/office/officeart/2005/8/layout/list1"/>
    <dgm:cxn modelId="{29D86094-2D60-4A25-93AF-4BF7E025FD6E}" srcId="{189759AA-8232-4CC2-91D6-BE0D1241F361}" destId="{158B3231-871C-408B-8B7A-3A079095FB0D}" srcOrd="2" destOrd="0" parTransId="{760C7705-BCE2-4735-945F-AD5D1A9FDEF0}" sibTransId="{322C1C42-095D-4620-B6FD-E3A70706862E}"/>
    <dgm:cxn modelId="{C0798E9B-EB87-43DD-B87F-C5C5E4B654A7}" type="presOf" srcId="{5EE0DB3A-68B2-44C2-801E-123D99387073}" destId="{4E42F7CC-4EC6-4AD6-8755-534AFCD72E01}" srcOrd="0" destOrd="6" presId="urn:microsoft.com/office/officeart/2005/8/layout/list1"/>
    <dgm:cxn modelId="{FB053E9C-C0BE-47B2-B72F-25B6107C4B5E}" srcId="{189759AA-8232-4CC2-91D6-BE0D1241F361}" destId="{2303B45A-E73E-4DC8-B89E-565699D65386}" srcOrd="4" destOrd="0" parTransId="{2A0CB8E3-E151-4622-B9F5-4F630EF9897F}" sibTransId="{5E923AE1-CAE3-4017-9A1A-E72EBEF9BA60}"/>
    <dgm:cxn modelId="{5A6A3E9F-E5E6-43BA-B355-7EB33EE43E02}" type="presOf" srcId="{2303B45A-E73E-4DC8-B89E-565699D65386}" destId="{4E42F7CC-4EC6-4AD6-8755-534AFCD72E01}" srcOrd="0" destOrd="4" presId="urn:microsoft.com/office/officeart/2005/8/layout/list1"/>
    <dgm:cxn modelId="{C13F29A0-C588-4C15-B06A-60E93F6129D0}" type="presOf" srcId="{93B5CFA3-77F9-49B9-A9A7-69F67E2FB1D7}" destId="{4E42F7CC-4EC6-4AD6-8755-534AFCD72E01}" srcOrd="0" destOrd="0" presId="urn:microsoft.com/office/officeart/2005/8/layout/list1"/>
    <dgm:cxn modelId="{00D1FCA2-EA87-4AD6-8FA2-C44162DADD90}" type="presOf" srcId="{E1EE2E78-DBBA-40A0-8565-EF24BDD2A0B9}" destId="{4E42F7CC-4EC6-4AD6-8755-534AFCD72E01}" srcOrd="0" destOrd="7" presId="urn:microsoft.com/office/officeart/2005/8/layout/list1"/>
    <dgm:cxn modelId="{54E3C9B9-7018-4EA7-A5C6-9AED8FEA4E3C}" srcId="{189759AA-8232-4CC2-91D6-BE0D1241F361}" destId="{5EE0DB3A-68B2-44C2-801E-123D99387073}" srcOrd="6" destOrd="0" parTransId="{E5EA1AEB-580F-4CC6-B55E-74230EAA610B}" sibTransId="{DF4035FF-9310-4A58-8A8F-D9275B4136BC}"/>
    <dgm:cxn modelId="{33E33ABE-8CB5-4CA3-AB18-8B1BAF4AF78A}" type="presOf" srcId="{A9F910BC-8B8D-4D55-93ED-94A487C97508}" destId="{4E42F7CC-4EC6-4AD6-8755-534AFCD72E01}" srcOrd="0" destOrd="5" presId="urn:microsoft.com/office/officeart/2005/8/layout/list1"/>
    <dgm:cxn modelId="{9F91B3BF-2A02-4702-8977-8F1409D7F4AE}" type="presOf" srcId="{189759AA-8232-4CC2-91D6-BE0D1241F361}" destId="{B266FE91-45BF-4585-91AA-BF227E254876}" srcOrd="0" destOrd="0" presId="urn:microsoft.com/office/officeart/2005/8/layout/list1"/>
    <dgm:cxn modelId="{F598FDEB-23AA-456B-A019-FF7026C0A608}" type="presOf" srcId="{96EF980F-5816-4896-98D1-D44CEDBDC902}" destId="{3A73D0B6-0EEA-4F88-9884-F14C0F800B9D}" srcOrd="0" destOrd="0" presId="urn:microsoft.com/office/officeart/2005/8/layout/list1"/>
    <dgm:cxn modelId="{342135F0-9C49-476B-B81C-2B86A7336A59}" type="presOf" srcId="{456EAF1C-A1A2-436F-958D-BFE8E2A5D2B8}" destId="{4E42F7CC-4EC6-4AD6-8755-534AFCD72E01}" srcOrd="0" destOrd="8" presId="urn:microsoft.com/office/officeart/2005/8/layout/list1"/>
    <dgm:cxn modelId="{FFE188F2-F99A-4947-9776-4CAEFCAD0E3D}" srcId="{189759AA-8232-4CC2-91D6-BE0D1241F361}" destId="{2EAD77EA-BC10-48AE-89EF-D43228A16934}" srcOrd="9" destOrd="0" parTransId="{2E7CEC50-DFE2-408D-B603-E1F128978FBE}" sibTransId="{160AC813-0BD8-4CF4-A285-C81E69A931B9}"/>
    <dgm:cxn modelId="{167C08FB-D4CB-456D-9E24-A4968F967997}" srcId="{189759AA-8232-4CC2-91D6-BE0D1241F361}" destId="{8CC7106B-73EE-4699-BB94-5C8F45C6AD67}" srcOrd="1" destOrd="0" parTransId="{14607414-64B9-4C02-AF0F-41692E625F16}" sibTransId="{ECA3569E-F486-41E1-A734-79FB34C20BA3}"/>
    <dgm:cxn modelId="{47A52A2C-EADE-44B4-B81A-8E6A8A1B954E}" type="presParOf" srcId="{3A73D0B6-0EEA-4F88-9884-F14C0F800B9D}" destId="{82BD666B-8A93-4CF0-96F6-27C00981E8A8}" srcOrd="0" destOrd="0" presId="urn:microsoft.com/office/officeart/2005/8/layout/list1"/>
    <dgm:cxn modelId="{BC110071-CA12-4E13-82C7-06A1747D9FB9}" type="presParOf" srcId="{82BD666B-8A93-4CF0-96F6-27C00981E8A8}" destId="{B266FE91-45BF-4585-91AA-BF227E254876}" srcOrd="0" destOrd="0" presId="urn:microsoft.com/office/officeart/2005/8/layout/list1"/>
    <dgm:cxn modelId="{C610600C-0FD2-4C77-89AE-BA1D5CC1C616}" type="presParOf" srcId="{82BD666B-8A93-4CF0-96F6-27C00981E8A8}" destId="{E3BFCAB8-9332-4D30-B754-8A47D5FA58F6}" srcOrd="1" destOrd="0" presId="urn:microsoft.com/office/officeart/2005/8/layout/list1"/>
    <dgm:cxn modelId="{6DCC5031-E31B-4A03-81D4-ECF70843F7B4}" type="presParOf" srcId="{3A73D0B6-0EEA-4F88-9884-F14C0F800B9D}" destId="{D880630D-4EF6-4304-8177-C9EFF76CB576}" srcOrd="1" destOrd="0" presId="urn:microsoft.com/office/officeart/2005/8/layout/list1"/>
    <dgm:cxn modelId="{34F385F3-B460-4BA5-A64A-5C0C37E056CB}" type="presParOf" srcId="{3A73D0B6-0EEA-4F88-9884-F14C0F800B9D}" destId="{4E42F7CC-4EC6-4AD6-8755-534AFCD72E0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987CC0-A182-4953-9C18-E0FC01B106A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422A051-FBFC-4B8A-8936-D2A031C18E97}">
      <dgm:prSet phldrT="[文本]" custT="1"/>
      <dgm:spPr/>
      <dgm:t>
        <a:bodyPr/>
        <a:lstStyle/>
        <a:p>
          <a:r>
            <a: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硬连线控制器</a:t>
          </a:r>
          <a:endParaRPr lang="zh-CN" altLang="en-US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E81FE-D64F-4A16-95DC-389DF46EED1F}" type="parTrans" cxnId="{54573F63-200B-4057-A072-311AA241CEA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E82B5-D66E-4A97-BEE8-9B21E0C11FE1}" type="sibTrans" cxnId="{54573F63-200B-4057-A072-311AA241CEA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D35357-8605-4B9C-9C20-1194F963363C}">
      <dgm:prSet custT="1"/>
      <dgm:spPr/>
      <dgm:t>
        <a:bodyPr/>
        <a:lstStyle/>
        <a:p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执行速度快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E05A4DF-94EF-433C-A306-E01CE2916538}" type="parTrans" cxnId="{E36B04A7-380E-4B97-BE4A-413E879A584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CD8190-6329-4F9C-B718-9982121A451B}" type="sibTrans" cxnId="{E36B04A7-380E-4B97-BE4A-413E879A584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678B5-0142-4C06-9366-48D18A2A695B}">
      <dgm:prSet custT="1"/>
      <dgm:spPr/>
      <dgm:t>
        <a:bodyPr/>
        <a:lstStyle/>
        <a:p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设计复杂，代价昂贵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53C01BE-7DC6-43BB-8BEF-531E0088700E}" type="parTrans" cxnId="{F8A6BE2A-AEDB-4660-B2A6-DA7822BEC4E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276E7-2390-4161-B42E-28B462039406}" type="sibTrans" cxnId="{F8A6BE2A-AEDB-4660-B2A6-DA7822BEC4E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DE538F-63EE-4E32-84A0-E6F43332E0CD}">
      <dgm:prSet custT="1"/>
      <dgm:spPr/>
      <dgm:t>
        <a:bodyPr/>
        <a:lstStyle/>
        <a:p>
          <a:r>
            <a: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en-US" altLang="zh-C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AED11FC-16DC-4607-BE1D-A6FA3A4F98F8}" type="parTrans" cxnId="{5C276916-C510-4E53-8037-9630CAEE50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85B798-AE72-40C6-947B-F64D0C68B126}" type="sibTrans" cxnId="{5C276916-C510-4E53-8037-9630CAEE50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74910-78C7-47AC-8708-A47F4EB08019}">
      <dgm:prSet custT="1"/>
      <dgm:spPr/>
      <dgm:t>
        <a:bodyPr/>
        <a:lstStyle/>
        <a:p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设计简单，便于维护修改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23C7A4AB-011F-4107-83E3-D2E6398968BF}" type="parTrans" cxnId="{4D663A43-40FD-4CD2-BF77-E1B919E6C79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86546B-1781-4D2E-BEE5-BD21A10F0DC2}" type="sibTrans" cxnId="{4D663A43-40FD-4CD2-BF77-E1B919E6C79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01079-217C-40C4-8882-2756FA375479}" type="pres">
      <dgm:prSet presAssocID="{0A987CC0-A182-4953-9C18-E0FC01B106A4}" presName="Name0" presStyleCnt="0">
        <dgm:presLayoutVars>
          <dgm:dir/>
          <dgm:animLvl val="lvl"/>
          <dgm:resizeHandles val="exact"/>
        </dgm:presLayoutVars>
      </dgm:prSet>
      <dgm:spPr/>
    </dgm:pt>
    <dgm:pt modelId="{AF13DCB4-076D-4DFA-9DA3-AC35936A7190}" type="pres">
      <dgm:prSet presAssocID="{6422A051-FBFC-4B8A-8936-D2A031C18E97}" presName="composite" presStyleCnt="0"/>
      <dgm:spPr/>
    </dgm:pt>
    <dgm:pt modelId="{F7248E65-2ECE-4F72-953A-36D42216D78C}" type="pres">
      <dgm:prSet presAssocID="{6422A051-FBFC-4B8A-8936-D2A031C18E9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29C10E6-4414-43DC-BEDD-F324045C3C2B}" type="pres">
      <dgm:prSet presAssocID="{6422A051-FBFC-4B8A-8936-D2A031C18E97}" presName="desTx" presStyleLbl="alignAccFollowNode1" presStyleIdx="0" presStyleCnt="2">
        <dgm:presLayoutVars>
          <dgm:bulletEnabled val="1"/>
        </dgm:presLayoutVars>
      </dgm:prSet>
      <dgm:spPr/>
    </dgm:pt>
    <dgm:pt modelId="{B8D35CF1-B401-4EAF-B1B7-53F85CDE5874}" type="pres">
      <dgm:prSet presAssocID="{1E0E82B5-D66E-4A97-BEE8-9B21E0C11FE1}" presName="space" presStyleCnt="0"/>
      <dgm:spPr/>
    </dgm:pt>
    <dgm:pt modelId="{DA7CDE44-0558-46C0-B8C5-C50447C6B7F8}" type="pres">
      <dgm:prSet presAssocID="{EEDE538F-63EE-4E32-84A0-E6F43332E0CD}" presName="composite" presStyleCnt="0"/>
      <dgm:spPr/>
    </dgm:pt>
    <dgm:pt modelId="{C689CEE3-256C-4B17-80BE-81D7C585A24F}" type="pres">
      <dgm:prSet presAssocID="{EEDE538F-63EE-4E32-84A0-E6F43332E0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BC1318A-3664-459C-AFE4-1CA94B791050}" type="pres">
      <dgm:prSet presAssocID="{EEDE538F-63EE-4E32-84A0-E6F43332E0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C276916-C510-4E53-8037-9630CAEE50F8}" srcId="{0A987CC0-A182-4953-9C18-E0FC01B106A4}" destId="{EEDE538F-63EE-4E32-84A0-E6F43332E0CD}" srcOrd="1" destOrd="0" parTransId="{AAED11FC-16DC-4607-BE1D-A6FA3A4F98F8}" sibTransId="{2D85B798-AE72-40C6-947B-F64D0C68B126}"/>
    <dgm:cxn modelId="{F8A6BE2A-AEDB-4660-B2A6-DA7822BEC4E6}" srcId="{6422A051-FBFC-4B8A-8936-D2A031C18E97}" destId="{F4F678B5-0142-4C06-9366-48D18A2A695B}" srcOrd="1" destOrd="0" parTransId="{853C01BE-7DC6-43BB-8BEF-531E0088700E}" sibTransId="{002276E7-2390-4161-B42E-28B462039406}"/>
    <dgm:cxn modelId="{B2BA1A62-CCE0-4EBF-85A0-51B64890935D}" type="presOf" srcId="{D8D35357-8605-4B9C-9C20-1194F963363C}" destId="{F29C10E6-4414-43DC-BEDD-F324045C3C2B}" srcOrd="0" destOrd="0" presId="urn:microsoft.com/office/officeart/2005/8/layout/hList1"/>
    <dgm:cxn modelId="{4D663A43-40FD-4CD2-BF77-E1B919E6C79C}" srcId="{EEDE538F-63EE-4E32-84A0-E6F43332E0CD}" destId="{F9674910-78C7-47AC-8708-A47F4EB08019}" srcOrd="0" destOrd="0" parTransId="{23C7A4AB-011F-4107-83E3-D2E6398968BF}" sibTransId="{9C86546B-1781-4D2E-BEE5-BD21A10F0DC2}"/>
    <dgm:cxn modelId="{54573F63-200B-4057-A072-311AA241CEAC}" srcId="{0A987CC0-A182-4953-9C18-E0FC01B106A4}" destId="{6422A051-FBFC-4B8A-8936-D2A031C18E97}" srcOrd="0" destOrd="0" parTransId="{A1CE81FE-D64F-4A16-95DC-389DF46EED1F}" sibTransId="{1E0E82B5-D66E-4A97-BEE8-9B21E0C11FE1}"/>
    <dgm:cxn modelId="{BC1C3447-2E69-42C1-8862-349EFE319514}" type="presOf" srcId="{0A987CC0-A182-4953-9C18-E0FC01B106A4}" destId="{4F001079-217C-40C4-8882-2756FA375479}" srcOrd="0" destOrd="0" presId="urn:microsoft.com/office/officeart/2005/8/layout/hList1"/>
    <dgm:cxn modelId="{1E884E87-9B7E-4E12-9351-4CAF3E0ECDDD}" type="presOf" srcId="{EEDE538F-63EE-4E32-84A0-E6F43332E0CD}" destId="{C689CEE3-256C-4B17-80BE-81D7C585A24F}" srcOrd="0" destOrd="0" presId="urn:microsoft.com/office/officeart/2005/8/layout/hList1"/>
    <dgm:cxn modelId="{9BEE4C9B-370D-4E07-9FFF-2E95CE628DAF}" type="presOf" srcId="{F4F678B5-0142-4C06-9366-48D18A2A695B}" destId="{F29C10E6-4414-43DC-BEDD-F324045C3C2B}" srcOrd="0" destOrd="1" presId="urn:microsoft.com/office/officeart/2005/8/layout/hList1"/>
    <dgm:cxn modelId="{E36B04A7-380E-4B97-BE4A-413E879A5841}" srcId="{6422A051-FBFC-4B8A-8936-D2A031C18E97}" destId="{D8D35357-8605-4B9C-9C20-1194F963363C}" srcOrd="0" destOrd="0" parTransId="{6E05A4DF-94EF-433C-A306-E01CE2916538}" sibTransId="{DFCD8190-6329-4F9C-B718-9982121A451B}"/>
    <dgm:cxn modelId="{9228F1D7-FDEB-4ADF-9EC5-AB14F34D9949}" type="presOf" srcId="{F9674910-78C7-47AC-8708-A47F4EB08019}" destId="{3BC1318A-3664-459C-AFE4-1CA94B791050}" srcOrd="0" destOrd="0" presId="urn:microsoft.com/office/officeart/2005/8/layout/hList1"/>
    <dgm:cxn modelId="{839580E6-5A3F-46A9-883B-91F5C9A8D760}" type="presOf" srcId="{6422A051-FBFC-4B8A-8936-D2A031C18E97}" destId="{F7248E65-2ECE-4F72-953A-36D42216D78C}" srcOrd="0" destOrd="0" presId="urn:microsoft.com/office/officeart/2005/8/layout/hList1"/>
    <dgm:cxn modelId="{57DF8E23-90EA-4BFC-98FD-94A733C26AB8}" type="presParOf" srcId="{4F001079-217C-40C4-8882-2756FA375479}" destId="{AF13DCB4-076D-4DFA-9DA3-AC35936A7190}" srcOrd="0" destOrd="0" presId="urn:microsoft.com/office/officeart/2005/8/layout/hList1"/>
    <dgm:cxn modelId="{3AECC60F-C1EE-428D-827A-3FEB6280F5AD}" type="presParOf" srcId="{AF13DCB4-076D-4DFA-9DA3-AC35936A7190}" destId="{F7248E65-2ECE-4F72-953A-36D42216D78C}" srcOrd="0" destOrd="0" presId="urn:microsoft.com/office/officeart/2005/8/layout/hList1"/>
    <dgm:cxn modelId="{BB00C6D2-4F55-49E2-8899-B72112324BF0}" type="presParOf" srcId="{AF13DCB4-076D-4DFA-9DA3-AC35936A7190}" destId="{F29C10E6-4414-43DC-BEDD-F324045C3C2B}" srcOrd="1" destOrd="0" presId="urn:microsoft.com/office/officeart/2005/8/layout/hList1"/>
    <dgm:cxn modelId="{8C704EAD-4828-4D09-900A-09D710C43A07}" type="presParOf" srcId="{4F001079-217C-40C4-8882-2756FA375479}" destId="{B8D35CF1-B401-4EAF-B1B7-53F85CDE5874}" srcOrd="1" destOrd="0" presId="urn:microsoft.com/office/officeart/2005/8/layout/hList1"/>
    <dgm:cxn modelId="{10D74229-5DA5-4878-822B-B2EBF15986AC}" type="presParOf" srcId="{4F001079-217C-40C4-8882-2756FA375479}" destId="{DA7CDE44-0558-46C0-B8C5-C50447C6B7F8}" srcOrd="2" destOrd="0" presId="urn:microsoft.com/office/officeart/2005/8/layout/hList1"/>
    <dgm:cxn modelId="{9C519577-325B-44FD-8239-AAE700BD53F2}" type="presParOf" srcId="{DA7CDE44-0558-46C0-B8C5-C50447C6B7F8}" destId="{C689CEE3-256C-4B17-80BE-81D7C585A24F}" srcOrd="0" destOrd="0" presId="urn:microsoft.com/office/officeart/2005/8/layout/hList1"/>
    <dgm:cxn modelId="{2DC6B2BC-ACA5-4DCB-9FA4-A78C8141663E}" type="presParOf" srcId="{DA7CDE44-0558-46C0-B8C5-C50447C6B7F8}" destId="{3BC1318A-3664-459C-AFE4-1CA94B7910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E6E6FE-E242-4637-AA1F-9EDF977CD75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BC94664-D72C-431D-9916-E19C0B41213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结构特点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4537DBF-A687-4107-BC98-40EA905A134B}" type="parTrans" cxnId="{05A39E04-33C4-4A71-87B6-AD71C8A9229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5CFD11A-6853-4232-9E29-854505BE06F5}" type="sibTrans" cxnId="{05A39E04-33C4-4A71-87B6-AD71C8A9229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AED0C6B-6C44-4AF9-887F-82677651852C}">
      <dgm:prSet/>
      <dgm:spPr/>
      <dgm:t>
        <a:bodyPr/>
        <a:lstStyle/>
        <a:p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哈佛结构</a:t>
          </a:r>
          <a:r>
            <a: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Cache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CD1A2A2-341A-4EC1-9449-EDACBBE0D9FD}" type="parTrans" cxnId="{A7F0144A-9598-4129-A642-EA7AB07A2B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A9CE7C-EDCD-4D9E-A99E-8D344D200C38}" type="sibTrans" cxnId="{A7F0144A-9598-4129-A642-EA7AB07A2B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FF975A0-A793-4CD4-BA37-11D0AB2FD1B9}">
      <dgm:prSet/>
      <dgm:spPr/>
      <dgm:t>
        <a:bodyPr/>
        <a:lstStyle/>
        <a:p>
          <a:r>
            <a: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路超标量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22773FD-DC96-4464-8BF4-33D02BC933C5}" type="parTrans" cxnId="{2A6FA18D-5CA6-4AB7-A023-8E3BD515075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FC1CABA-EA9D-4449-8864-96CC47997E92}" type="sibTrans" cxnId="{2A6FA18D-5CA6-4AB7-A023-8E3BD515075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4F230A2-C085-4260-A3B9-47C040C1127B}">
      <dgm:prSet/>
      <dgm:spPr/>
      <dgm:t>
        <a:bodyPr/>
        <a:lstStyle/>
        <a:p>
          <a:r>
            <a: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32</a:t>
          </a:r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r>
            <a: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0586E68-FACB-4ECA-86C4-420FD6FF72AE}" type="parTrans" cxnId="{83935333-6214-4900-B94C-7373AE1F202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63275D3-2296-4FE9-840D-163546B37BCB}" type="sibTrans" cxnId="{83935333-6214-4900-B94C-7373AE1F202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E133306-EAEE-403F-A7B0-2BC7B8E8A4BB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80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FPU</a:t>
          </a:r>
        </a:p>
      </dgm:t>
    </dgm:pt>
    <dgm:pt modelId="{9A3558E9-E784-43A2-B9A4-61BB756931AC}" type="parTrans" cxnId="{24C3F27F-F298-4633-AEBC-0FF1291E005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F7B071-512A-4CCC-8928-E05A50DAD107}" type="sibTrans" cxnId="{24C3F27F-F298-4633-AEBC-0FF1291E005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207028-0516-474F-9BEC-A1CFC210A1F3}">
      <dgm:prSet/>
      <dgm:spPr/>
      <dgm:t>
        <a:bodyPr/>
        <a:lstStyle/>
        <a:p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外部数据总线宽度为</a:t>
          </a:r>
          <a:r>
            <a: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64</a:t>
          </a:r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位，外部地址总线宽度为</a:t>
          </a:r>
          <a:r>
            <a: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32</a:t>
          </a:r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DD50613-2CD3-4019-BCEC-99E5B1330FCD}" type="parTrans" cxnId="{BEDA71D8-AD02-441B-B563-F067C3313F7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CC6071C-E681-41EE-8897-75FF207B088A}" type="sibTrans" cxnId="{BEDA71D8-AD02-441B-B563-F067C3313F7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01ACAFA-A2B3-4B17-8CFE-524A23EBD01F}">
      <dgm:prSet/>
      <dgm:spPr/>
      <dgm:t>
        <a:bodyPr/>
        <a:lstStyle/>
        <a:p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微程序控制器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E01124C-B38F-4AC1-A6FA-F69E9E668886}" type="parTrans" cxnId="{EAECA92D-B643-42DC-8293-2326A1A7526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BDD76D6-A979-4C47-B29F-82C2F7ACAD72}" type="sibTrans" cxnId="{EAECA92D-B643-42DC-8293-2326A1A7526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CCC480D-424C-4732-80D0-3329EA7050D4}" type="pres">
      <dgm:prSet presAssocID="{A9E6E6FE-E242-4637-AA1F-9EDF977CD75E}" presName="linear" presStyleCnt="0">
        <dgm:presLayoutVars>
          <dgm:dir/>
          <dgm:animLvl val="lvl"/>
          <dgm:resizeHandles val="exact"/>
        </dgm:presLayoutVars>
      </dgm:prSet>
      <dgm:spPr/>
    </dgm:pt>
    <dgm:pt modelId="{4ECC737E-BAD6-42EA-87CE-4B52DA12F959}" type="pres">
      <dgm:prSet presAssocID="{8BC94664-D72C-431D-9916-E19C0B412134}" presName="parentLin" presStyleCnt="0"/>
      <dgm:spPr/>
    </dgm:pt>
    <dgm:pt modelId="{761C5A78-C34B-47BB-87A1-7EEE29B5E68D}" type="pres">
      <dgm:prSet presAssocID="{8BC94664-D72C-431D-9916-E19C0B412134}" presName="parentLeftMargin" presStyleLbl="node1" presStyleIdx="0" presStyleCnt="1"/>
      <dgm:spPr/>
    </dgm:pt>
    <dgm:pt modelId="{053C121C-82B1-4343-A041-FD969C7C109F}" type="pres">
      <dgm:prSet presAssocID="{8BC94664-D72C-431D-9916-E19C0B41213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DF0FD8D-59C2-4031-99AE-57302450D26F}" type="pres">
      <dgm:prSet presAssocID="{8BC94664-D72C-431D-9916-E19C0B412134}" presName="negativeSpace" presStyleCnt="0"/>
      <dgm:spPr/>
    </dgm:pt>
    <dgm:pt modelId="{BA131743-DB1E-44D0-8907-4DCB229BD2D4}" type="pres">
      <dgm:prSet presAssocID="{8BC94664-D72C-431D-9916-E19C0B41213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5A39E04-33C4-4A71-87B6-AD71C8A92294}" srcId="{A9E6E6FE-E242-4637-AA1F-9EDF977CD75E}" destId="{8BC94664-D72C-431D-9916-E19C0B412134}" srcOrd="0" destOrd="0" parTransId="{14537DBF-A687-4107-BC98-40EA905A134B}" sibTransId="{45CFD11A-6853-4232-9E29-854505BE06F5}"/>
    <dgm:cxn modelId="{EAECA92D-B643-42DC-8293-2326A1A75262}" srcId="{8BC94664-D72C-431D-9916-E19C0B412134}" destId="{A01ACAFA-A2B3-4B17-8CFE-524A23EBD01F}" srcOrd="5" destOrd="0" parTransId="{1E01124C-B38F-4AC1-A6FA-F69E9E668886}" sibTransId="{3BDD76D6-A979-4C47-B29F-82C2F7ACAD72}"/>
    <dgm:cxn modelId="{83935333-6214-4900-B94C-7373AE1F2023}" srcId="{8BC94664-D72C-431D-9916-E19C0B412134}" destId="{24F230A2-C085-4260-A3B9-47C040C1127B}" srcOrd="2" destOrd="0" parTransId="{20586E68-FACB-4ECA-86C4-420FD6FF72AE}" sibTransId="{E63275D3-2296-4FE9-840D-163546B37BCB}"/>
    <dgm:cxn modelId="{A7F0144A-9598-4129-A642-EA7AB07A2B35}" srcId="{8BC94664-D72C-431D-9916-E19C0B412134}" destId="{DAED0C6B-6C44-4AF9-887F-82677651852C}" srcOrd="0" destOrd="0" parTransId="{8CD1A2A2-341A-4EC1-9449-EDACBBE0D9FD}" sibTransId="{48A9CE7C-EDCD-4D9E-A99E-8D344D200C38}"/>
    <dgm:cxn modelId="{7B29B37D-6DEF-40DF-AFEF-1E12C86CAB7F}" type="presOf" srcId="{A9E6E6FE-E242-4637-AA1F-9EDF977CD75E}" destId="{7CCC480D-424C-4732-80D0-3329EA7050D4}" srcOrd="0" destOrd="0" presId="urn:microsoft.com/office/officeart/2005/8/layout/list1"/>
    <dgm:cxn modelId="{40EE387F-6A70-41D0-8F62-A1EE44652BDC}" type="presOf" srcId="{DAED0C6B-6C44-4AF9-887F-82677651852C}" destId="{BA131743-DB1E-44D0-8907-4DCB229BD2D4}" srcOrd="0" destOrd="0" presId="urn:microsoft.com/office/officeart/2005/8/layout/list1"/>
    <dgm:cxn modelId="{24C3F27F-F298-4633-AEBC-0FF1291E0050}" srcId="{8BC94664-D72C-431D-9916-E19C0B412134}" destId="{CE133306-EAEE-403F-A7B0-2BC7B8E8A4BB}" srcOrd="3" destOrd="0" parTransId="{9A3558E9-E784-43A2-B9A4-61BB756931AC}" sibTransId="{CDF7B071-512A-4CCC-8928-E05A50DAD107}"/>
    <dgm:cxn modelId="{5769A088-CF4D-4065-B200-453E39B9C129}" type="presOf" srcId="{8BC94664-D72C-431D-9916-E19C0B412134}" destId="{053C121C-82B1-4343-A041-FD969C7C109F}" srcOrd="1" destOrd="0" presId="urn:microsoft.com/office/officeart/2005/8/layout/list1"/>
    <dgm:cxn modelId="{A400468D-97F5-4E37-BF48-9AF999DD913C}" type="presOf" srcId="{10207028-0516-474F-9BEC-A1CFC210A1F3}" destId="{BA131743-DB1E-44D0-8907-4DCB229BD2D4}" srcOrd="0" destOrd="4" presId="urn:microsoft.com/office/officeart/2005/8/layout/list1"/>
    <dgm:cxn modelId="{2A6FA18D-5CA6-4AB7-A023-8E3BD515075B}" srcId="{8BC94664-D72C-431D-9916-E19C0B412134}" destId="{7FF975A0-A793-4CD4-BA37-11D0AB2FD1B9}" srcOrd="1" destOrd="0" parTransId="{222773FD-DC96-4464-8BF4-33D02BC933C5}" sibTransId="{5FC1CABA-EA9D-4449-8864-96CC47997E92}"/>
    <dgm:cxn modelId="{FAD0DE9A-1DEA-46FF-B5D5-8005FBEA6D9B}" type="presOf" srcId="{7FF975A0-A793-4CD4-BA37-11D0AB2FD1B9}" destId="{BA131743-DB1E-44D0-8907-4DCB229BD2D4}" srcOrd="0" destOrd="1" presId="urn:microsoft.com/office/officeart/2005/8/layout/list1"/>
    <dgm:cxn modelId="{2CD2A0AE-60B1-40E3-98FA-891DBBC06AD3}" type="presOf" srcId="{A01ACAFA-A2B3-4B17-8CFE-524A23EBD01F}" destId="{BA131743-DB1E-44D0-8907-4DCB229BD2D4}" srcOrd="0" destOrd="5" presId="urn:microsoft.com/office/officeart/2005/8/layout/list1"/>
    <dgm:cxn modelId="{09B323B0-015F-44A8-A856-283108218257}" type="presOf" srcId="{8BC94664-D72C-431D-9916-E19C0B412134}" destId="{761C5A78-C34B-47BB-87A1-7EEE29B5E68D}" srcOrd="0" destOrd="0" presId="urn:microsoft.com/office/officeart/2005/8/layout/list1"/>
    <dgm:cxn modelId="{BEDA71D8-AD02-441B-B563-F067C3313F79}" srcId="{8BC94664-D72C-431D-9916-E19C0B412134}" destId="{10207028-0516-474F-9BEC-A1CFC210A1F3}" srcOrd="4" destOrd="0" parTransId="{DDD50613-2CD3-4019-BCEC-99E5B1330FCD}" sibTransId="{BCC6071C-E681-41EE-8897-75FF207B088A}"/>
    <dgm:cxn modelId="{BE2652DF-1599-4C61-A60B-61B144C05772}" type="presOf" srcId="{24F230A2-C085-4260-A3B9-47C040C1127B}" destId="{BA131743-DB1E-44D0-8907-4DCB229BD2D4}" srcOrd="0" destOrd="2" presId="urn:microsoft.com/office/officeart/2005/8/layout/list1"/>
    <dgm:cxn modelId="{9E53F4F3-90A2-4024-B8E6-5CFDA04B33C6}" type="presOf" srcId="{CE133306-EAEE-403F-A7B0-2BC7B8E8A4BB}" destId="{BA131743-DB1E-44D0-8907-4DCB229BD2D4}" srcOrd="0" destOrd="3" presId="urn:microsoft.com/office/officeart/2005/8/layout/list1"/>
    <dgm:cxn modelId="{C2BCC18D-B012-4C0B-8875-A61B6652E806}" type="presParOf" srcId="{7CCC480D-424C-4732-80D0-3329EA7050D4}" destId="{4ECC737E-BAD6-42EA-87CE-4B52DA12F959}" srcOrd="0" destOrd="0" presId="urn:microsoft.com/office/officeart/2005/8/layout/list1"/>
    <dgm:cxn modelId="{9623F747-25BE-4A88-8BF1-0FBBDD80F7AF}" type="presParOf" srcId="{4ECC737E-BAD6-42EA-87CE-4B52DA12F959}" destId="{761C5A78-C34B-47BB-87A1-7EEE29B5E68D}" srcOrd="0" destOrd="0" presId="urn:microsoft.com/office/officeart/2005/8/layout/list1"/>
    <dgm:cxn modelId="{5908FC84-403A-4EC7-A3A5-EB11690B4B04}" type="presParOf" srcId="{4ECC737E-BAD6-42EA-87CE-4B52DA12F959}" destId="{053C121C-82B1-4343-A041-FD969C7C109F}" srcOrd="1" destOrd="0" presId="urn:microsoft.com/office/officeart/2005/8/layout/list1"/>
    <dgm:cxn modelId="{324F59CE-FDBB-4B9A-9960-95CE029D6B99}" type="presParOf" srcId="{7CCC480D-424C-4732-80D0-3329EA7050D4}" destId="{1DF0FD8D-59C2-4031-99AE-57302450D26F}" srcOrd="1" destOrd="0" presId="urn:microsoft.com/office/officeart/2005/8/layout/list1"/>
    <dgm:cxn modelId="{5D27EC48-A368-4123-9001-FD8FB462603E}" type="presParOf" srcId="{7CCC480D-424C-4732-80D0-3329EA7050D4}" destId="{BA131743-DB1E-44D0-8907-4DCB229BD2D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44BB5-3EF2-4E7C-B563-32696A3B8834}">
      <dsp:nvSpPr>
        <dsp:cNvPr id="0" name=""/>
        <dsp:cNvSpPr/>
      </dsp:nvSpPr>
      <dsp:spPr>
        <a:xfrm>
          <a:off x="0" y="53816"/>
          <a:ext cx="3659187" cy="5270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5.1 CPU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功能和组成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30" y="79546"/>
        <a:ext cx="3607727" cy="475625"/>
      </dsp:txXfrm>
    </dsp:sp>
    <dsp:sp modelId="{AC7C35D5-3D5D-4E97-B4BC-139746ED3850}">
      <dsp:nvSpPr>
        <dsp:cNvPr id="0" name=""/>
        <dsp:cNvSpPr/>
      </dsp:nvSpPr>
      <dsp:spPr>
        <a:xfrm>
          <a:off x="0" y="629861"/>
          <a:ext cx="3659187" cy="527085"/>
        </a:xfrm>
        <a:prstGeom prst="roundRect">
          <a:avLst/>
        </a:prstGeom>
        <a:solidFill>
          <a:schemeClr val="accent5">
            <a:hueOff val="-551426"/>
            <a:satOff val="-2962"/>
            <a:lumOff val="1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5.2 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指令周期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655591"/>
        <a:ext cx="3607727" cy="475625"/>
      </dsp:txXfrm>
    </dsp:sp>
    <dsp:sp modelId="{3467D2AA-8966-4B9F-9671-5D39352E2907}">
      <dsp:nvSpPr>
        <dsp:cNvPr id="0" name=""/>
        <dsp:cNvSpPr/>
      </dsp:nvSpPr>
      <dsp:spPr>
        <a:xfrm>
          <a:off x="0" y="1205906"/>
          <a:ext cx="3659187" cy="527085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5.3 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时序产生器和控制方式</a:t>
          </a:r>
        </a:p>
      </dsp:txBody>
      <dsp:txXfrm>
        <a:off x="25730" y="1231636"/>
        <a:ext cx="3607727" cy="475625"/>
      </dsp:txXfrm>
    </dsp:sp>
    <dsp:sp modelId="{6D4D4FA5-E737-488D-84E9-DE0CA83505F2}">
      <dsp:nvSpPr>
        <dsp:cNvPr id="0" name=""/>
        <dsp:cNvSpPr/>
      </dsp:nvSpPr>
      <dsp:spPr>
        <a:xfrm>
          <a:off x="0" y="1781951"/>
          <a:ext cx="3659187" cy="527085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5.4 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1807681"/>
        <a:ext cx="3607727" cy="475625"/>
      </dsp:txXfrm>
    </dsp:sp>
    <dsp:sp modelId="{BBA0D119-2844-40CD-905A-CB0B6CBB6B05}">
      <dsp:nvSpPr>
        <dsp:cNvPr id="0" name=""/>
        <dsp:cNvSpPr/>
      </dsp:nvSpPr>
      <dsp:spPr>
        <a:xfrm>
          <a:off x="0" y="2357996"/>
          <a:ext cx="3659187" cy="527085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5.5 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硬布线控制器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2383726"/>
        <a:ext cx="3607727" cy="475625"/>
      </dsp:txXfrm>
    </dsp:sp>
    <dsp:sp modelId="{7EBAFCAA-D280-4F13-B304-F9BB02392470}">
      <dsp:nvSpPr>
        <dsp:cNvPr id="0" name=""/>
        <dsp:cNvSpPr/>
      </dsp:nvSpPr>
      <dsp:spPr>
        <a:xfrm>
          <a:off x="0" y="2934041"/>
          <a:ext cx="3659187" cy="527085"/>
        </a:xfrm>
        <a:prstGeom prst="roundRect">
          <a:avLst/>
        </a:prstGeom>
        <a:solidFill>
          <a:schemeClr val="accent5">
            <a:hueOff val="-2757130"/>
            <a:satOff val="-14808"/>
            <a:lumOff val="50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5.6 </a:t>
          </a:r>
          <a:r>
            <a:rPr lang="zh-CN" altLang="en-US" sz="1700" b="1" kern="1200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流水</a:t>
          </a:r>
          <a:r>
            <a:rPr lang="en-US" altLang="zh-CN" sz="1700" b="1" kern="1200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sz="1700" b="1" kern="1200" dirty="0">
            <a:solidFill>
              <a:schemeClr val="tx1">
                <a:lumMod val="6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2959771"/>
        <a:ext cx="3607727" cy="475625"/>
      </dsp:txXfrm>
    </dsp:sp>
    <dsp:sp modelId="{31B3BBB6-C9AA-4A05-BDC4-92348BE5DBA0}">
      <dsp:nvSpPr>
        <dsp:cNvPr id="0" name=""/>
        <dsp:cNvSpPr/>
      </dsp:nvSpPr>
      <dsp:spPr>
        <a:xfrm>
          <a:off x="0" y="3510086"/>
          <a:ext cx="3659187" cy="527085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5.7 RISC</a:t>
          </a:r>
          <a:r>
            <a:rPr lang="zh-CN" altLang="en-US" sz="1700" b="1" kern="1200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 </a:t>
          </a:r>
          <a:r>
            <a:rPr lang="en-US" altLang="zh-CN" sz="1700" b="1" kern="1200">
              <a:solidFill>
                <a:schemeClr val="tx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sz="1700" b="1" kern="1200" dirty="0">
            <a:solidFill>
              <a:schemeClr val="tx1">
                <a:lumMod val="6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3535816"/>
        <a:ext cx="3607727" cy="4756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F2089-F166-48AC-8224-5D80C72770E4}">
      <dsp:nvSpPr>
        <dsp:cNvPr id="0" name=""/>
        <dsp:cNvSpPr/>
      </dsp:nvSpPr>
      <dsp:spPr>
        <a:xfrm>
          <a:off x="0" y="371205"/>
          <a:ext cx="7677150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37388" rIns="595832" bIns="149352" numCol="1" spcCol="1270" anchor="t" anchorCtr="0">
          <a:noAutofit/>
        </a:bodyPr>
        <a:lstStyle/>
        <a:p>
          <a:pPr marL="360000" lvl="1" indent="-360000" algn="l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一个有限的简单的指令集；</a:t>
          </a:r>
        </a:p>
        <a:p>
          <a:pPr marL="360000" lvl="1" indent="-360000" algn="l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配备大量的通用寄存器；</a:t>
          </a:r>
        </a:p>
        <a:p>
          <a:pPr marL="360000" lvl="1" indent="-360000" algn="l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对指令流水线的优化</a:t>
          </a:r>
          <a:endParaRPr lang="en-US" altLang="zh-CN" sz="21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457200" lvl="2" indent="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编译技术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71205"/>
        <a:ext cx="7677150" cy="2447550"/>
      </dsp:txXfrm>
    </dsp:sp>
    <dsp:sp modelId="{23E0AE61-222D-452B-A46B-0AFF44531C8B}">
      <dsp:nvSpPr>
        <dsp:cNvPr id="0" name=""/>
        <dsp:cNvSpPr/>
      </dsp:nvSpPr>
      <dsp:spPr>
        <a:xfrm>
          <a:off x="383857" y="61245"/>
          <a:ext cx="537400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RISC CPU</a:t>
          </a:r>
          <a:r>
            <a:rPr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三个要素</a:t>
          </a:r>
          <a:endParaRPr lang="zh-CN" altLang="en-US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4119" y="91507"/>
        <a:ext cx="5313481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AD27E-9F3A-40BF-9E34-5C0671C8BACC}">
      <dsp:nvSpPr>
        <dsp:cNvPr id="0" name=""/>
        <dsp:cNvSpPr/>
      </dsp:nvSpPr>
      <dsp:spPr>
        <a:xfrm>
          <a:off x="0" y="286015"/>
          <a:ext cx="7677150" cy="385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20904" numCol="1" spcCol="1270" anchor="t" anchorCtr="0">
          <a:noAutofit/>
        </a:bodyPr>
        <a:lstStyle/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使用等长指令（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4B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）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寻址方式少且简单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只有取数指令、存数指令访问存储器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指令数目相对较少，指令格式简单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指令功能简单，控制器多采用硬连线方式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指令的执行平均时间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(CPI)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为一个时钟周期。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配置大量寄存器、优化使用。</a:t>
          </a: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支持指令流水并强调指令流水的优化使用。</a:t>
          </a:r>
        </a:p>
        <a:p>
          <a:pPr marL="288000" lvl="1" indent="-28800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RISC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技术的复杂性在它的编译程序</a:t>
          </a:r>
        </a:p>
      </dsp:txBody>
      <dsp:txXfrm>
        <a:off x="0" y="286015"/>
        <a:ext cx="7677150" cy="3855600"/>
      </dsp:txXfrm>
    </dsp:sp>
    <dsp:sp modelId="{94FD1560-B310-4BEA-8359-037ADDE9E422}">
      <dsp:nvSpPr>
        <dsp:cNvPr id="0" name=""/>
        <dsp:cNvSpPr/>
      </dsp:nvSpPr>
      <dsp:spPr>
        <a:xfrm>
          <a:off x="383857" y="35095"/>
          <a:ext cx="537400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RISC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机器的特征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55" y="59593"/>
        <a:ext cx="532500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56ED8-6166-4072-911F-075189D5301B}">
      <dsp:nvSpPr>
        <dsp:cNvPr id="0" name=""/>
        <dsp:cNvSpPr/>
      </dsp:nvSpPr>
      <dsp:spPr>
        <a:xfrm>
          <a:off x="0" y="306243"/>
          <a:ext cx="3656013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416560" rIns="2837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指令译码器的输出 </a:t>
          </a:r>
          <a:r>
            <a:rPr lang="en-US" altLang="zh-CN" sz="2000" b="1" i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20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</a:t>
          </a:r>
          <a:endParaRPr lang="zh-CN" altLang="en-US" sz="2000" b="1" i="1" kern="1200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执行部件的反馈信息</a:t>
          </a:r>
          <a:r>
            <a:rPr lang="en-US" altLang="zh-CN" sz="2000" b="1" i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en-US" altLang="zh-CN" sz="20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j</a:t>
          </a:r>
          <a:endParaRPr lang="zh-CN" altLang="en-US" sz="2000" b="1" i="1" kern="1200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节拍电位 </a:t>
          </a:r>
          <a:r>
            <a:rPr lang="en-US" altLang="zh-CN" sz="20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节拍脉冲 </a:t>
          </a:r>
          <a:r>
            <a:rPr lang="en-US" altLang="zh-CN" sz="20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endParaRPr lang="zh-CN" altLang="en-US" sz="2000" b="1" i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06243"/>
        <a:ext cx="3656013" cy="2394000"/>
      </dsp:txXfrm>
    </dsp:sp>
    <dsp:sp modelId="{5CDCDE4B-60E1-414B-A201-E963E7524341}">
      <dsp:nvSpPr>
        <dsp:cNvPr id="0" name=""/>
        <dsp:cNvSpPr/>
      </dsp:nvSpPr>
      <dsp:spPr>
        <a:xfrm>
          <a:off x="182800" y="11043"/>
          <a:ext cx="2559209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输入信号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1621" y="39864"/>
        <a:ext cx="2501567" cy="532758"/>
      </dsp:txXfrm>
    </dsp:sp>
    <dsp:sp modelId="{8842538B-1B73-426E-8EA8-E705FC78C7B6}">
      <dsp:nvSpPr>
        <dsp:cNvPr id="0" name=""/>
        <dsp:cNvSpPr/>
      </dsp:nvSpPr>
      <dsp:spPr>
        <a:xfrm>
          <a:off x="0" y="3103444"/>
          <a:ext cx="3656013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416560" rIns="2837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微操作控制信号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微命令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103444"/>
        <a:ext cx="3656013" cy="976500"/>
      </dsp:txXfrm>
    </dsp:sp>
    <dsp:sp modelId="{FC202028-4577-4820-8322-D92993CF1E15}">
      <dsp:nvSpPr>
        <dsp:cNvPr id="0" name=""/>
        <dsp:cNvSpPr/>
      </dsp:nvSpPr>
      <dsp:spPr>
        <a:xfrm>
          <a:off x="182800" y="2808244"/>
          <a:ext cx="2559209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输出信号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1621" y="2837065"/>
        <a:ext cx="2501567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2F7CC-4EC6-4AD6-8755-534AFCD72E01}">
      <dsp:nvSpPr>
        <dsp:cNvPr id="0" name=""/>
        <dsp:cNvSpPr/>
      </dsp:nvSpPr>
      <dsp:spPr>
        <a:xfrm>
          <a:off x="0" y="336754"/>
          <a:ext cx="2520000" cy="374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580" tIns="458216" rIns="1955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RD(I)—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读指存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RD(D)—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读数存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WE(D)—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写数存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LDPC—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LDIR—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IR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LDAR—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AR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LDDR—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PC+1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kern="1200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kern="1200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36754"/>
        <a:ext cx="2520000" cy="3742200"/>
      </dsp:txXfrm>
    </dsp:sp>
    <dsp:sp modelId="{E3BFCAB8-9332-4D30-B754-8A47D5FA58F6}">
      <dsp:nvSpPr>
        <dsp:cNvPr id="0" name=""/>
        <dsp:cNvSpPr/>
      </dsp:nvSpPr>
      <dsp:spPr>
        <a:xfrm>
          <a:off x="126000" y="12034"/>
          <a:ext cx="176400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0" rIns="666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操作控制信号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157703" y="43737"/>
        <a:ext cx="170059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4242A-880A-4F82-B20F-576E82D06CC2}">
      <dsp:nvSpPr>
        <dsp:cNvPr id="0" name=""/>
        <dsp:cNvSpPr/>
      </dsp:nvSpPr>
      <dsp:spPr>
        <a:xfrm>
          <a:off x="0" y="185684"/>
          <a:ext cx="303282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229108" rIns="14400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采用</a:t>
          </a:r>
          <a:r>
            <a:rPr lang="zh-CN" altLang="en-US" sz="14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同步控制</a:t>
          </a: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方式，将所有指令的指令周期都设为</a:t>
          </a:r>
          <a:r>
            <a:rPr lang="en-US" altLang="zh-CN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en-US" altLang="zh-CN" sz="14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图中</a:t>
          </a:r>
          <a:r>
            <a:rPr lang="en-US" altLang="zh-CN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kern="1200" baseline="-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、</a:t>
          </a:r>
          <a:r>
            <a:rPr lang="en-US" altLang="zh-CN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kern="1200" baseline="-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、</a:t>
          </a:r>
          <a:r>
            <a:rPr lang="en-US" altLang="zh-CN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kern="1200" baseline="-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1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为节拍电位信号，各自等于</a:t>
          </a:r>
          <a:r>
            <a:rPr lang="zh-CN" altLang="en-US" sz="14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一个</a:t>
          </a:r>
          <a:r>
            <a:rPr lang="en-US" altLang="zh-CN" sz="14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14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en-US" altLang="zh-CN" sz="1400" b="1" kern="1200" dirty="0">
            <a:solidFill>
              <a:srgbClr val="C000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、</a:t>
          </a:r>
          <a:r>
            <a:rPr lang="en-US" altLang="zh-CN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ADD</a:t>
          </a:r>
          <a:r>
            <a:rPr lang="zh-CN" altLang="en-US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和</a:t>
          </a:r>
          <a:r>
            <a:rPr lang="en-US" altLang="zh-CN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JMP</a:t>
          </a:r>
          <a:r>
            <a:rPr lang="zh-CN" altLang="en-US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指令在</a:t>
          </a:r>
          <a:r>
            <a:rPr lang="en-US" altLang="zh-CN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</a:t>
          </a:r>
          <a:r>
            <a:rPr lang="en-US" altLang="zh-CN" sz="1400" b="1" kern="1200" baseline="-30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14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不执行任何操作</a:t>
          </a:r>
          <a:endParaRPr lang="zh-CN" altLang="en-US" sz="14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sp:txBody>
      <dsp:txXfrm>
        <a:off x="0" y="185684"/>
        <a:ext cx="3032820" cy="1663200"/>
      </dsp:txXfrm>
    </dsp:sp>
    <dsp:sp modelId="{20D99C6B-284E-4EAB-857B-6B1773CFB854}">
      <dsp:nvSpPr>
        <dsp:cNvPr id="0" name=""/>
        <dsp:cNvSpPr/>
      </dsp:nvSpPr>
      <dsp:spPr>
        <a:xfrm>
          <a:off x="151641" y="23324"/>
          <a:ext cx="212297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43" tIns="0" rIns="802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设计</a:t>
          </a:r>
          <a:endParaRPr lang="zh-CN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167493" y="39176"/>
        <a:ext cx="2091270" cy="293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4242A-880A-4F82-B20F-576E82D06CC2}">
      <dsp:nvSpPr>
        <dsp:cNvPr id="0" name=""/>
        <dsp:cNvSpPr/>
      </dsp:nvSpPr>
      <dsp:spPr>
        <a:xfrm>
          <a:off x="0" y="242339"/>
          <a:ext cx="331236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333248" rIns="144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固定</a:t>
          </a:r>
          <a:r>
            <a:rPr lang="en-US" altLang="zh-CN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个机器周期，</a:t>
          </a:r>
          <a:r>
            <a:rPr lang="en-US" altLang="zh-CN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</a:t>
          </a:r>
          <a:r>
            <a: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个节拍</a:t>
          </a:r>
          <a:endParaRPr lang="en-US" altLang="zh-CN" sz="18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sp:txBody>
      <dsp:txXfrm>
        <a:off x="0" y="242339"/>
        <a:ext cx="3312368" cy="831600"/>
      </dsp:txXfrm>
    </dsp:sp>
    <dsp:sp modelId="{20D99C6B-284E-4EAB-857B-6B1773CFB854}">
      <dsp:nvSpPr>
        <dsp:cNvPr id="0" name=""/>
        <dsp:cNvSpPr/>
      </dsp:nvSpPr>
      <dsp:spPr>
        <a:xfrm>
          <a:off x="165618" y="6179"/>
          <a:ext cx="2318657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40" tIns="0" rIns="876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设计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188675" y="29236"/>
        <a:ext cx="2272543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3D732-BAAD-4520-9850-0133BC3DBB95}">
      <dsp:nvSpPr>
        <dsp:cNvPr id="0" name=""/>
        <dsp:cNvSpPr/>
      </dsp:nvSpPr>
      <dsp:spPr>
        <a:xfrm>
          <a:off x="0" y="344966"/>
          <a:ext cx="7677150" cy="381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58216" rIns="360000" bIns="170688" numCol="1" spcCol="1270" anchor="t" anchorCtr="0">
          <a:noAutofit/>
        </a:bodyPr>
        <a:lstStyle/>
        <a:p>
          <a:pPr marL="3600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画出指令周期流程图，明确各节拍控制信号</a:t>
          </a:r>
        </a:p>
        <a:p>
          <a:pPr marL="3600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找出产生同一个微操作信号的所有条件，建立操作时间表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3600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3600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与时序信号组合，写出逻辑表达式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360000" lvl="1" indent="-3600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化简、用门电路或可编程器件物理实现</a:t>
          </a:r>
        </a:p>
      </dsp:txBody>
      <dsp:txXfrm>
        <a:off x="0" y="344966"/>
        <a:ext cx="7677150" cy="3811500"/>
      </dsp:txXfrm>
    </dsp:sp>
    <dsp:sp modelId="{FE97F42A-6996-4B6F-8380-FA58D1FC4EF3}">
      <dsp:nvSpPr>
        <dsp:cNvPr id="0" name=""/>
        <dsp:cNvSpPr/>
      </dsp:nvSpPr>
      <dsp:spPr>
        <a:xfrm>
          <a:off x="383857" y="20246"/>
          <a:ext cx="5374005" cy="649440"/>
        </a:xfrm>
        <a:prstGeom prst="roundRect">
          <a:avLst/>
        </a:prstGeom>
        <a:solidFill>
          <a:srgbClr val="8AC4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设计步骤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560" y="51949"/>
        <a:ext cx="5310599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2F7CC-4EC6-4AD6-8755-534AFCD72E01}">
      <dsp:nvSpPr>
        <dsp:cNvPr id="0" name=""/>
        <dsp:cNvSpPr/>
      </dsp:nvSpPr>
      <dsp:spPr>
        <a:xfrm>
          <a:off x="0" y="336754"/>
          <a:ext cx="2520000" cy="374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580" tIns="458216" rIns="1955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RD(I)—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读指存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RD(D)—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读数存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WE(D)—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写数存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LDPC—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LDIR—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IR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LDAR—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AR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LDDR—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PC+1</a:t>
          </a: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kern="1200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x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600" b="1" kern="12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LDR</a:t>
          </a:r>
          <a:r>
            <a:rPr lang="en-US" altLang="zh-CN" sz="1600" b="1" kern="1200" baseline="-25000" dirty="0" err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—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写入</a:t>
          </a:r>
          <a:r>
            <a:rPr lang="en-US" altLang="zh-CN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kern="1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36754"/>
        <a:ext cx="2520000" cy="3742200"/>
      </dsp:txXfrm>
    </dsp:sp>
    <dsp:sp modelId="{E3BFCAB8-9332-4D30-B754-8A47D5FA58F6}">
      <dsp:nvSpPr>
        <dsp:cNvPr id="0" name=""/>
        <dsp:cNvSpPr/>
      </dsp:nvSpPr>
      <dsp:spPr>
        <a:xfrm>
          <a:off x="126000" y="12034"/>
          <a:ext cx="176400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0" rIns="666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操作控制信号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157703" y="43737"/>
        <a:ext cx="1700594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48E65-2ECE-4F72-953A-36D42216D78C}">
      <dsp:nvSpPr>
        <dsp:cNvPr id="0" name=""/>
        <dsp:cNvSpPr/>
      </dsp:nvSpPr>
      <dsp:spPr>
        <a:xfrm>
          <a:off x="37" y="24479"/>
          <a:ext cx="3587418" cy="921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硬连线控制器</a:t>
          </a:r>
          <a:endParaRPr lang="zh-CN" altLang="en-US" sz="24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" y="24479"/>
        <a:ext cx="3587418" cy="921600"/>
      </dsp:txXfrm>
    </dsp:sp>
    <dsp:sp modelId="{F29C10E6-4414-43DC-BEDD-F324045C3C2B}">
      <dsp:nvSpPr>
        <dsp:cNvPr id="0" name=""/>
        <dsp:cNvSpPr/>
      </dsp:nvSpPr>
      <dsp:spPr>
        <a:xfrm>
          <a:off x="37" y="946080"/>
          <a:ext cx="3587418" cy="14054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执行速度快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设计复杂，代价昂贵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37" y="946080"/>
        <a:ext cx="3587418" cy="1405440"/>
      </dsp:txXfrm>
    </dsp:sp>
    <dsp:sp modelId="{C689CEE3-256C-4B17-80BE-81D7C585A24F}">
      <dsp:nvSpPr>
        <dsp:cNvPr id="0" name=""/>
        <dsp:cNvSpPr/>
      </dsp:nvSpPr>
      <dsp:spPr>
        <a:xfrm>
          <a:off x="4089694" y="24479"/>
          <a:ext cx="3587418" cy="9216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89694" y="24479"/>
        <a:ext cx="3587418" cy="921600"/>
      </dsp:txXfrm>
    </dsp:sp>
    <dsp:sp modelId="{3BC1318A-3664-459C-AFE4-1CA94B791050}">
      <dsp:nvSpPr>
        <dsp:cNvPr id="0" name=""/>
        <dsp:cNvSpPr/>
      </dsp:nvSpPr>
      <dsp:spPr>
        <a:xfrm>
          <a:off x="4089694" y="946080"/>
          <a:ext cx="3587418" cy="140544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设计简单，便于维护修改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89694" y="946080"/>
        <a:ext cx="3587418" cy="1405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1743-DB1E-44D0-8907-4DCB229BD2D4}">
      <dsp:nvSpPr>
        <dsp:cNvPr id="0" name=""/>
        <dsp:cNvSpPr/>
      </dsp:nvSpPr>
      <dsp:spPr>
        <a:xfrm>
          <a:off x="0" y="366093"/>
          <a:ext cx="3659187" cy="365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16560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哈佛结构</a:t>
          </a:r>
          <a:r>
            <a:rPr lang="en-US" altLang="zh-CN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Cache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路超标量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32</a:t>
          </a:r>
          <a:r>
            <a:rPr lang="zh-CN" altLang="en-US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r>
            <a:rPr lang="en-US" altLang="zh-CN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80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FPU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外部数据总线宽度为</a:t>
          </a:r>
          <a:r>
            <a:rPr lang="en-US" altLang="zh-CN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64</a:t>
          </a:r>
          <a:r>
            <a:rPr lang="zh-CN" altLang="en-US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位，外部地址总线宽度为</a:t>
          </a:r>
          <a:r>
            <a:rPr lang="en-US" altLang="zh-CN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32</a:t>
          </a:r>
          <a:r>
            <a:rPr lang="zh-CN" altLang="en-US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微程序控制器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66093"/>
        <a:ext cx="3659187" cy="3654000"/>
      </dsp:txXfrm>
    </dsp:sp>
    <dsp:sp modelId="{053C121C-82B1-4343-A041-FD969C7C109F}">
      <dsp:nvSpPr>
        <dsp:cNvPr id="0" name=""/>
        <dsp:cNvSpPr/>
      </dsp:nvSpPr>
      <dsp:spPr>
        <a:xfrm>
          <a:off x="182959" y="70893"/>
          <a:ext cx="256143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结构特点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1780" y="99714"/>
        <a:ext cx="250378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指令流程图体现了</a:t>
            </a:r>
            <a:r>
              <a:rPr lang="en-US" altLang="zh-CN" dirty="0"/>
              <a:t>CPU</a:t>
            </a:r>
            <a:r>
              <a:rPr lang="zh-CN" altLang="en-US" dirty="0"/>
              <a:t>的四大功能：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指令控制，</a:t>
            </a:r>
            <a:r>
              <a:rPr lang="en-US" altLang="zh-CN" dirty="0"/>
              <a:t>PC+1</a:t>
            </a:r>
            <a:r>
              <a:rPr lang="zh-CN" altLang="en-US" dirty="0"/>
              <a:t>命令</a:t>
            </a:r>
            <a:r>
              <a:rPr lang="en-US" altLang="zh-CN" dirty="0"/>
              <a:t>/</a:t>
            </a:r>
            <a:r>
              <a:rPr lang="zh-CN" altLang="en-US" dirty="0"/>
              <a:t>取指周期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操作控制，每个方框内形成数据通路所需的信号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时间控制，每个方框表示一个</a:t>
            </a:r>
            <a:r>
              <a:rPr lang="en-US" altLang="zh-CN" dirty="0"/>
              <a:t>CPU</a:t>
            </a:r>
            <a:r>
              <a:rPr lang="zh-CN" altLang="en-US" dirty="0"/>
              <a:t>周期，每个指令的流程图体现了该指令的指令周期时间长短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数据加工，方框内对数据进行处理</a:t>
            </a:r>
            <a:endParaRPr lang="en-US" altLang="zh-CN" dirty="0"/>
          </a:p>
          <a:p>
            <a:r>
              <a:rPr lang="zh-CN" altLang="en-US" sz="2400" dirty="0">
                <a:cs typeface="+mn-ea"/>
                <a:sym typeface="+mn-lt"/>
              </a:rPr>
              <a:t>所有指令的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取指周期是完全相同的</a:t>
            </a:r>
            <a:r>
              <a:rPr lang="zh-CN" altLang="en-US" sz="2400" dirty="0">
                <a:solidFill>
                  <a:schemeClr val="hlink"/>
                </a:solidFill>
                <a:cs typeface="+mn-ea"/>
                <a:sym typeface="+mn-lt"/>
              </a:rPr>
              <a:t>，</a:t>
            </a:r>
            <a:r>
              <a:rPr lang="zh-CN" altLang="en-US" sz="2400" dirty="0">
                <a:cs typeface="+mn-ea"/>
                <a:sym typeface="+mn-lt"/>
              </a:rPr>
              <a:t>而且是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一个</a:t>
            </a:r>
            <a:r>
              <a:rPr lang="en-US" altLang="zh-CN" sz="2400" b="1" dirty="0">
                <a:solidFill>
                  <a:srgbClr val="2453CA"/>
                </a:solidFill>
                <a:cs typeface="+mn-ea"/>
                <a:sym typeface="+mn-lt"/>
              </a:rPr>
              <a:t>CPU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周期。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在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执行周期</a:t>
            </a:r>
            <a:r>
              <a:rPr lang="zh-CN" altLang="en-US" sz="2400" dirty="0">
                <a:cs typeface="+mn-ea"/>
                <a:sym typeface="+mn-lt"/>
              </a:rPr>
              <a:t>，由于各条指令的功能不同，所用的</a:t>
            </a:r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周期也是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各不相同</a:t>
            </a:r>
            <a:endParaRPr lang="zh-CN" altLang="en-US" sz="2400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E11F-083F-49AE-B53E-0381F8F1C9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0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指令流程图体现了</a:t>
            </a:r>
            <a:r>
              <a:rPr lang="en-US" altLang="zh-CN" dirty="0"/>
              <a:t>CPU</a:t>
            </a:r>
            <a:r>
              <a:rPr lang="zh-CN" altLang="en-US" dirty="0"/>
              <a:t>的四大功能：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指令控制，</a:t>
            </a:r>
            <a:r>
              <a:rPr lang="en-US" altLang="zh-CN" dirty="0"/>
              <a:t>PC+1</a:t>
            </a:r>
            <a:r>
              <a:rPr lang="zh-CN" altLang="en-US" dirty="0"/>
              <a:t>命令</a:t>
            </a:r>
            <a:r>
              <a:rPr lang="en-US" altLang="zh-CN" dirty="0"/>
              <a:t>/</a:t>
            </a:r>
            <a:r>
              <a:rPr lang="zh-CN" altLang="en-US" dirty="0"/>
              <a:t>取指周期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操作控制，每个方框内形成数据通路所需的信号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时间控制，每个方框表示一个</a:t>
            </a:r>
            <a:r>
              <a:rPr lang="en-US" altLang="zh-CN" dirty="0"/>
              <a:t>CPU</a:t>
            </a:r>
            <a:r>
              <a:rPr lang="zh-CN" altLang="en-US" dirty="0"/>
              <a:t>周期，每个指令的流程图体现了该指令的指令周期时间长短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数据加工，方框内对数据进行处理</a:t>
            </a:r>
            <a:endParaRPr lang="en-US" altLang="zh-CN" dirty="0"/>
          </a:p>
          <a:p>
            <a:r>
              <a:rPr lang="zh-CN" altLang="en-US" sz="2400" dirty="0">
                <a:cs typeface="+mn-ea"/>
                <a:sym typeface="+mn-lt"/>
              </a:rPr>
              <a:t>所有指令的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取指周期是完全相同的</a:t>
            </a:r>
            <a:r>
              <a:rPr lang="zh-CN" altLang="en-US" sz="2400" dirty="0">
                <a:solidFill>
                  <a:schemeClr val="hlink"/>
                </a:solidFill>
                <a:cs typeface="+mn-ea"/>
                <a:sym typeface="+mn-lt"/>
              </a:rPr>
              <a:t>，</a:t>
            </a:r>
            <a:r>
              <a:rPr lang="zh-CN" altLang="en-US" sz="2400" dirty="0">
                <a:cs typeface="+mn-ea"/>
                <a:sym typeface="+mn-lt"/>
              </a:rPr>
              <a:t>而且是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一个</a:t>
            </a:r>
            <a:r>
              <a:rPr lang="en-US" altLang="zh-CN" sz="2400" b="1" dirty="0">
                <a:solidFill>
                  <a:srgbClr val="2453CA"/>
                </a:solidFill>
                <a:cs typeface="+mn-ea"/>
                <a:sym typeface="+mn-lt"/>
              </a:rPr>
              <a:t>CPU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周期。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在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执行周期</a:t>
            </a:r>
            <a:r>
              <a:rPr lang="zh-CN" altLang="en-US" sz="2400" dirty="0">
                <a:cs typeface="+mn-ea"/>
                <a:sym typeface="+mn-lt"/>
              </a:rPr>
              <a:t>，由于各条指令的功能不同，所用的</a:t>
            </a:r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周期也是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各不相同</a:t>
            </a:r>
            <a:endParaRPr lang="zh-CN" altLang="en-US" sz="2400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E11F-083F-49AE-B53E-0381F8F1C9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是节拍电位；</a:t>
            </a:r>
            <a:endParaRPr lang="en-US" altLang="zh-CN" sz="12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sz="1200" b="1" baseline="-250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为节拍脉冲；</a:t>
            </a:r>
            <a:endParaRPr lang="en-US" altLang="zh-CN" sz="12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MOV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LAD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ADD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STO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JMP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表示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OP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字段译码输出信号</a:t>
            </a:r>
            <a:r>
              <a:rPr lang="en-US" altLang="zh-CN" sz="1200" b="1" i="1" dirty="0" err="1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1200" b="1" i="1" baseline="-25000" dirty="0" err="1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12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不考虑执行部件的反馈</a:t>
            </a:r>
            <a:endParaRPr lang="en-US" altLang="zh-CN" sz="12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列出每个微命令</a:t>
            </a:r>
            <a:r>
              <a:rPr lang="en-US" altLang="zh-CN" sz="1200" b="1" i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在哪个电位、哪个节拍、哪个指令发产生？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8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15E778-45ED-4EA0-B74E-C03C57FE5E19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472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A80F4DD-A883-48AD-9746-13C9B86E14BF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268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2DBE8F8-ED2A-4F53-B75B-2D52669EB2D1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824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88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2541-1F1C-4275-B0D2-8B47AE4CB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5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930896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930896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A4C471-EE6B-4FC8-9E61-A341FD7B58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8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Layout" Target="../diagrams/layout6.xml"/><Relationship Id="rId7" Type="http://schemas.openxmlformats.org/officeDocument/2006/relationships/oleObject" Target="../embeddings/oleObject2.bin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7.xml"/><Relationship Id="rId7" Type="http://schemas.openxmlformats.org/officeDocument/2006/relationships/slide" Target="slide1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3.bin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3.bin"/><Relationship Id="rId5" Type="http://schemas.openxmlformats.org/officeDocument/2006/relationships/slide" Target="slide14.xml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9.xml"/><Relationship Id="rId7" Type="http://schemas.openxmlformats.org/officeDocument/2006/relationships/hyperlink" Target="5.34.swf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Layout" Target="../diagrams/layout2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第五章   中央处理器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本章讨论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的功能组成，控制器的工作原理和实现方法，微程序控制原理，基本控制单元的设计以及先进的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系统设计技术。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三级时序   同步控制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71119" y="2257798"/>
            <a:ext cx="5978793" cy="3547466"/>
            <a:chOff x="2269313" y="581559"/>
            <a:chExt cx="9696927" cy="6065100"/>
          </a:xfrm>
        </p:grpSpPr>
        <p:sp>
          <p:nvSpPr>
            <p:cNvPr id="5" name="Line 123"/>
            <p:cNvSpPr>
              <a:spLocks noChangeShapeType="1"/>
            </p:cNvSpPr>
            <p:nvPr/>
          </p:nvSpPr>
          <p:spPr bwMode="auto">
            <a:xfrm>
              <a:off x="8922607" y="1803797"/>
              <a:ext cx="0" cy="4798197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Line 122"/>
            <p:cNvSpPr>
              <a:spLocks noChangeShapeType="1"/>
            </p:cNvSpPr>
            <p:nvPr/>
          </p:nvSpPr>
          <p:spPr bwMode="auto">
            <a:xfrm>
              <a:off x="8331074" y="1803797"/>
              <a:ext cx="0" cy="4800538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Line 121"/>
            <p:cNvSpPr>
              <a:spLocks noChangeShapeType="1"/>
            </p:cNvSpPr>
            <p:nvPr/>
          </p:nvSpPr>
          <p:spPr bwMode="auto">
            <a:xfrm>
              <a:off x="7726675" y="1796462"/>
              <a:ext cx="0" cy="4798523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123"/>
            <p:cNvSpPr>
              <a:spLocks noChangeShapeType="1"/>
            </p:cNvSpPr>
            <p:nvPr/>
          </p:nvSpPr>
          <p:spPr bwMode="auto">
            <a:xfrm>
              <a:off x="11360101" y="1803797"/>
              <a:ext cx="0" cy="4790138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122"/>
            <p:cNvSpPr>
              <a:spLocks noChangeShapeType="1"/>
            </p:cNvSpPr>
            <p:nvPr/>
          </p:nvSpPr>
          <p:spPr bwMode="auto">
            <a:xfrm>
              <a:off x="10754937" y="1803797"/>
              <a:ext cx="0" cy="4800538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121"/>
            <p:cNvSpPr>
              <a:spLocks noChangeShapeType="1"/>
            </p:cNvSpPr>
            <p:nvPr/>
          </p:nvSpPr>
          <p:spPr bwMode="auto">
            <a:xfrm>
              <a:off x="10141269" y="1796462"/>
              <a:ext cx="0" cy="4798523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123"/>
            <p:cNvSpPr>
              <a:spLocks noChangeShapeType="1"/>
            </p:cNvSpPr>
            <p:nvPr/>
          </p:nvSpPr>
          <p:spPr bwMode="auto">
            <a:xfrm>
              <a:off x="6522799" y="1803797"/>
              <a:ext cx="0" cy="4794925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122"/>
            <p:cNvSpPr>
              <a:spLocks noChangeShapeType="1"/>
            </p:cNvSpPr>
            <p:nvPr/>
          </p:nvSpPr>
          <p:spPr bwMode="auto">
            <a:xfrm>
              <a:off x="5908277" y="1798185"/>
              <a:ext cx="0" cy="4800538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121"/>
            <p:cNvSpPr>
              <a:spLocks noChangeShapeType="1"/>
            </p:cNvSpPr>
            <p:nvPr/>
          </p:nvSpPr>
          <p:spPr bwMode="auto">
            <a:xfrm>
              <a:off x="5299060" y="1790849"/>
              <a:ext cx="0" cy="4855810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123"/>
            <p:cNvSpPr>
              <a:spLocks noChangeShapeType="1"/>
            </p:cNvSpPr>
            <p:nvPr/>
          </p:nvSpPr>
          <p:spPr bwMode="auto">
            <a:xfrm>
              <a:off x="4082778" y="1798184"/>
              <a:ext cx="0" cy="4791189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122"/>
            <p:cNvSpPr>
              <a:spLocks noChangeShapeType="1"/>
            </p:cNvSpPr>
            <p:nvPr/>
          </p:nvSpPr>
          <p:spPr bwMode="auto">
            <a:xfrm>
              <a:off x="3479783" y="1798186"/>
              <a:ext cx="0" cy="4800538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21"/>
            <p:cNvSpPr>
              <a:spLocks noChangeShapeType="1"/>
            </p:cNvSpPr>
            <p:nvPr/>
          </p:nvSpPr>
          <p:spPr bwMode="auto">
            <a:xfrm>
              <a:off x="2875383" y="1790849"/>
              <a:ext cx="0" cy="4844840"/>
            </a:xfrm>
            <a:prstGeom prst="line">
              <a:avLst/>
            </a:prstGeom>
            <a:noFill/>
            <a:ln w="12700" cap="sq">
              <a:solidFill>
                <a:schemeClr val="bg2">
                  <a:lumMod val="2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269313" y="581559"/>
              <a:ext cx="9696927" cy="6037583"/>
              <a:chOff x="2269313" y="581559"/>
              <a:chExt cx="9696927" cy="6037583"/>
            </a:xfrm>
          </p:grpSpPr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9537292" y="581559"/>
                <a:ext cx="5085" cy="6037583"/>
              </a:xfrm>
              <a:prstGeom prst="line">
                <a:avLst/>
              </a:prstGeom>
              <a:noFill/>
              <a:ln w="12700" cap="sq">
                <a:solidFill>
                  <a:schemeClr val="bg2">
                    <a:lumMod val="25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1966240" y="581559"/>
                <a:ext cx="0" cy="6037583"/>
              </a:xfrm>
              <a:prstGeom prst="line">
                <a:avLst/>
              </a:prstGeom>
              <a:noFill/>
              <a:ln w="12700" cap="sq">
                <a:solidFill>
                  <a:schemeClr val="bg2">
                    <a:lumMod val="25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7119579" y="1258752"/>
                <a:ext cx="0" cy="5354779"/>
              </a:xfrm>
              <a:prstGeom prst="line">
                <a:avLst/>
              </a:prstGeom>
              <a:noFill/>
              <a:ln w="12700" cap="sq">
                <a:solidFill>
                  <a:schemeClr val="bg2">
                    <a:lumMod val="25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269313" y="581559"/>
                <a:ext cx="0" cy="6007815"/>
              </a:xfrm>
              <a:prstGeom prst="line">
                <a:avLst/>
              </a:prstGeom>
              <a:noFill/>
              <a:ln w="12700" cap="sq">
                <a:solidFill>
                  <a:schemeClr val="bg1">
                    <a:lumMod val="95000"/>
                    <a:lumOff val="5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4691086" y="1214411"/>
                <a:ext cx="0" cy="5354779"/>
              </a:xfrm>
              <a:prstGeom prst="line">
                <a:avLst/>
              </a:prstGeom>
              <a:noFill/>
              <a:ln w="12700" cap="sq">
                <a:solidFill>
                  <a:schemeClr val="bg2">
                    <a:lumMod val="25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1" name="Text Box 129"/>
          <p:cNvSpPr txBox="1">
            <a:spLocks noChangeArrowheads="1"/>
          </p:cNvSpPr>
          <p:nvPr/>
        </p:nvSpPr>
        <p:spPr bwMode="auto">
          <a:xfrm>
            <a:off x="657847" y="2931829"/>
            <a:ext cx="889817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defTabSz="964326" eaLnBrk="1" fontAlgn="auto" hangingPunct="1">
              <a:spcBef>
                <a:spcPct val="50000"/>
              </a:spcBef>
              <a:spcAft>
                <a:spcPts val="0"/>
              </a:spcAft>
              <a:defRPr sz="2109" ker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zh-CN" altLang="en-US" sz="1280" b="1" dirty="0">
                <a:solidFill>
                  <a:srgbClr val="C00000"/>
                </a:solidFill>
              </a:rPr>
              <a:t>时钟</a:t>
            </a:r>
            <a:endParaRPr lang="zh-CN" altLang="el-GR" sz="1280" b="1" dirty="0">
              <a:solidFill>
                <a:srgbClr val="C00000"/>
              </a:solidFill>
            </a:endParaRPr>
          </a:p>
        </p:txBody>
      </p: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1BB7E71F-3F88-5852-0FAB-3E6B63BB798B}"/>
              </a:ext>
            </a:extLst>
          </p:cNvPr>
          <p:cNvGrpSpPr/>
          <p:nvPr/>
        </p:nvGrpSpPr>
        <p:grpSpPr>
          <a:xfrm>
            <a:off x="1891325" y="2936413"/>
            <a:ext cx="6351970" cy="194654"/>
            <a:chOff x="1891325" y="2936413"/>
            <a:chExt cx="6351970" cy="194654"/>
          </a:xfrm>
        </p:grpSpPr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2266039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2266039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640753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2453912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2453912" y="3125778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2640753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3015466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2828626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2828626" y="3125778"/>
              <a:ext cx="186840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3015466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3203340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203340" y="3125778"/>
              <a:ext cx="180156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 flipV="1">
              <a:off x="1891325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1891325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2079198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2079198" y="3125778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3757670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3757670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4132384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3945543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3945543" y="3125778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4132384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4507097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4320257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4320257" y="3125778"/>
              <a:ext cx="186840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4507097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4694971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4694971" y="3125778"/>
              <a:ext cx="180156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V="1">
              <a:off x="3382956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382956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3570829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3570829" y="3125778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 flipV="1">
              <a:off x="5255785" y="2941702"/>
              <a:ext cx="0" cy="184075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255785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5630499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5443658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443658" y="3131067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630499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6005213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818373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818373" y="3131067"/>
              <a:ext cx="186840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6005213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6193086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6193087" y="3131067"/>
              <a:ext cx="180156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V="1">
              <a:off x="4891740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4891740" y="2936413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5079613" y="293641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Line 52"/>
            <p:cNvSpPr>
              <a:spLocks noChangeShapeType="1"/>
            </p:cNvSpPr>
            <p:nvPr/>
          </p:nvSpPr>
          <p:spPr bwMode="auto">
            <a:xfrm>
              <a:off x="5079614" y="3125778"/>
              <a:ext cx="170360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 flipV="1">
              <a:off x="6747416" y="2941702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747416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7122131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935290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6935290" y="3131067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7122131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7496844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7310004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7310004" y="3131067"/>
              <a:ext cx="186840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7496844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7684717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7684718" y="3131067"/>
              <a:ext cx="180156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 flipV="1">
              <a:off x="6372703" y="2941702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6372703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>
              <a:off x="6560576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Line 52"/>
            <p:cNvSpPr>
              <a:spLocks noChangeShapeType="1"/>
            </p:cNvSpPr>
            <p:nvPr/>
          </p:nvSpPr>
          <p:spPr bwMode="auto">
            <a:xfrm>
              <a:off x="6560576" y="3131067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Line 12"/>
            <p:cNvSpPr>
              <a:spLocks noChangeShapeType="1"/>
            </p:cNvSpPr>
            <p:nvPr/>
          </p:nvSpPr>
          <p:spPr bwMode="auto">
            <a:xfrm flipV="1">
              <a:off x="8243294" y="2941702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 flipV="1">
              <a:off x="7868581" y="2941702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7868581" y="2941702"/>
              <a:ext cx="187873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Line 51"/>
            <p:cNvSpPr>
              <a:spLocks noChangeShapeType="1"/>
            </p:cNvSpPr>
            <p:nvPr/>
          </p:nvSpPr>
          <p:spPr bwMode="auto">
            <a:xfrm>
              <a:off x="8056454" y="2941703"/>
              <a:ext cx="0" cy="189364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>
              <a:off x="8056454" y="3131067"/>
              <a:ext cx="186841" cy="0"/>
            </a:xfrm>
            <a:prstGeom prst="line">
              <a:avLst/>
            </a:prstGeom>
            <a:noFill/>
            <a:ln w="28575" cap="sq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9" name="Text Box 68"/>
          <p:cNvSpPr txBox="1">
            <a:spLocks noChangeArrowheads="1"/>
          </p:cNvSpPr>
          <p:nvPr/>
        </p:nvSpPr>
        <p:spPr bwMode="auto">
          <a:xfrm>
            <a:off x="1295696" y="4976982"/>
            <a:ext cx="576000" cy="31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422" b="1" kern="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22" b="1" kern="0" baseline="-2500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3</a:t>
            </a:r>
            <a:endParaRPr lang="el-GR" altLang="zh-CN" sz="1422" b="1" kern="0" baseline="-25000" dirty="0">
              <a:solidFill>
                <a:srgbClr val="ED7D3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3F6D9C1-429B-CC05-E8E3-963566112C36}"/>
              </a:ext>
            </a:extLst>
          </p:cNvPr>
          <p:cNvGrpSpPr/>
          <p:nvPr/>
        </p:nvGrpSpPr>
        <p:grpSpPr>
          <a:xfrm>
            <a:off x="1901480" y="5055140"/>
            <a:ext cx="6357175" cy="154022"/>
            <a:chOff x="1901480" y="5055140"/>
            <a:chExt cx="6357175" cy="154022"/>
          </a:xfrm>
        </p:grpSpPr>
        <p:sp>
          <p:nvSpPr>
            <p:cNvPr id="127" name="object 62"/>
            <p:cNvSpPr/>
            <p:nvPr/>
          </p:nvSpPr>
          <p:spPr>
            <a:xfrm>
              <a:off x="3034047" y="5059934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>
              <a:off x="3023561" y="5059237"/>
              <a:ext cx="374714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0" name="Line 85"/>
            <p:cNvSpPr>
              <a:spLocks noChangeShapeType="1"/>
            </p:cNvSpPr>
            <p:nvPr/>
          </p:nvSpPr>
          <p:spPr bwMode="auto">
            <a:xfrm>
              <a:off x="1901480" y="5201505"/>
              <a:ext cx="1122081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/>
          </p:nvSpPr>
          <p:spPr bwMode="auto">
            <a:xfrm flipV="1">
              <a:off x="3023561" y="5059237"/>
              <a:ext cx="0" cy="1422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2" name="Line 89"/>
            <p:cNvSpPr>
              <a:spLocks noChangeShapeType="1"/>
            </p:cNvSpPr>
            <p:nvPr/>
          </p:nvSpPr>
          <p:spPr bwMode="auto">
            <a:xfrm>
              <a:off x="3398275" y="5059237"/>
              <a:ext cx="0" cy="1422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3" name="Line 90"/>
            <p:cNvSpPr>
              <a:spLocks noChangeShapeType="1"/>
            </p:cNvSpPr>
            <p:nvPr/>
          </p:nvSpPr>
          <p:spPr bwMode="auto">
            <a:xfrm>
              <a:off x="3398275" y="5201505"/>
              <a:ext cx="1108822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4" name="object 62"/>
            <p:cNvSpPr/>
            <p:nvPr/>
          </p:nvSpPr>
          <p:spPr>
            <a:xfrm>
              <a:off x="4530817" y="5065089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4514615" y="5064392"/>
              <a:ext cx="1496769" cy="142269"/>
              <a:chOff x="2531676" y="4762352"/>
              <a:chExt cx="2427590" cy="304709"/>
            </a:xfrm>
          </p:grpSpPr>
          <p:sp>
            <p:nvSpPr>
              <p:cNvPr id="148" name="Line 87"/>
              <p:cNvSpPr>
                <a:spLocks noChangeShapeType="1"/>
              </p:cNvSpPr>
              <p:nvPr/>
            </p:nvSpPr>
            <p:spPr bwMode="auto">
              <a:xfrm flipV="1">
                <a:off x="2531676" y="4762352"/>
                <a:ext cx="0" cy="28489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607744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89"/>
              <p:cNvSpPr>
                <a:spLocks noChangeShapeType="1"/>
              </p:cNvSpPr>
              <p:nvPr/>
            </p:nvSpPr>
            <p:spPr bwMode="auto">
              <a:xfrm>
                <a:off x="3148689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Line 90"/>
              <p:cNvSpPr>
                <a:spLocks noChangeShapeType="1"/>
              </p:cNvSpPr>
              <p:nvPr/>
            </p:nvSpPr>
            <p:spPr bwMode="auto">
              <a:xfrm>
                <a:off x="3147014" y="5067059"/>
                <a:ext cx="1812252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" name="object 62"/>
            <p:cNvSpPr/>
            <p:nvPr/>
          </p:nvSpPr>
          <p:spPr>
            <a:xfrm>
              <a:off x="6026038" y="5060463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6009837" y="5059766"/>
              <a:ext cx="1499408" cy="142269"/>
              <a:chOff x="2531676" y="4762352"/>
              <a:chExt cx="2431870" cy="304709"/>
            </a:xfrm>
          </p:grpSpPr>
          <p:sp>
            <p:nvSpPr>
              <p:cNvPr id="144" name="Line 87"/>
              <p:cNvSpPr>
                <a:spLocks noChangeShapeType="1"/>
              </p:cNvSpPr>
              <p:nvPr/>
            </p:nvSpPr>
            <p:spPr bwMode="auto">
              <a:xfrm flipV="1">
                <a:off x="2531676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589206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Line 89"/>
              <p:cNvSpPr>
                <a:spLocks noChangeShapeType="1"/>
              </p:cNvSpPr>
              <p:nvPr/>
            </p:nvSpPr>
            <p:spPr bwMode="auto">
              <a:xfrm>
                <a:off x="3130151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Line 90"/>
              <p:cNvSpPr>
                <a:spLocks noChangeShapeType="1"/>
              </p:cNvSpPr>
              <p:nvPr/>
            </p:nvSpPr>
            <p:spPr bwMode="auto">
              <a:xfrm>
                <a:off x="3147014" y="5067060"/>
                <a:ext cx="1816532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" name="object 62"/>
            <p:cNvSpPr/>
            <p:nvPr/>
          </p:nvSpPr>
          <p:spPr>
            <a:xfrm>
              <a:off x="7521260" y="5055837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7506011" y="5055140"/>
              <a:ext cx="752644" cy="142269"/>
              <a:chOff x="2533221" y="4762352"/>
              <a:chExt cx="1220704" cy="304709"/>
            </a:xfrm>
          </p:grpSpPr>
          <p:sp>
            <p:nvSpPr>
              <p:cNvPr id="140" name="Line 87"/>
              <p:cNvSpPr>
                <a:spLocks noChangeShapeType="1"/>
              </p:cNvSpPr>
              <p:nvPr/>
            </p:nvSpPr>
            <p:spPr bwMode="auto">
              <a:xfrm flipV="1">
                <a:off x="2533221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607744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Line 89"/>
              <p:cNvSpPr>
                <a:spLocks noChangeShapeType="1"/>
              </p:cNvSpPr>
              <p:nvPr/>
            </p:nvSpPr>
            <p:spPr bwMode="auto">
              <a:xfrm>
                <a:off x="3148689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90"/>
              <p:cNvSpPr>
                <a:spLocks noChangeShapeType="1"/>
              </p:cNvSpPr>
              <p:nvPr/>
            </p:nvSpPr>
            <p:spPr bwMode="auto">
              <a:xfrm>
                <a:off x="3155045" y="5067059"/>
                <a:ext cx="598880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8" name="Text Box 69"/>
          <p:cNvSpPr txBox="1">
            <a:spLocks noChangeArrowheads="1"/>
          </p:cNvSpPr>
          <p:nvPr/>
        </p:nvSpPr>
        <p:spPr bwMode="auto">
          <a:xfrm>
            <a:off x="1295696" y="5278065"/>
            <a:ext cx="576000" cy="3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422" b="1" kern="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22" b="1" kern="0" baseline="-2500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422" b="1" kern="0" baseline="-25000" dirty="0">
              <a:solidFill>
                <a:srgbClr val="ED7D3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903723" y="5362548"/>
            <a:ext cx="6350192" cy="157363"/>
            <a:chOff x="1663533" y="6361705"/>
            <a:chExt cx="10299293" cy="251824"/>
          </a:xfrm>
        </p:grpSpPr>
        <p:sp>
          <p:nvSpPr>
            <p:cNvPr id="100" name="object 62"/>
            <p:cNvSpPr/>
            <p:nvPr/>
          </p:nvSpPr>
          <p:spPr>
            <a:xfrm>
              <a:off x="1672112" y="6362275"/>
              <a:ext cx="583237" cy="230557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1" name="Line 88"/>
            <p:cNvSpPr>
              <a:spLocks noChangeShapeType="1"/>
            </p:cNvSpPr>
            <p:nvPr/>
          </p:nvSpPr>
          <p:spPr bwMode="auto">
            <a:xfrm>
              <a:off x="4085017" y="6374152"/>
              <a:ext cx="607744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2" name="Line 88"/>
            <p:cNvSpPr>
              <a:spLocks noChangeShapeType="1"/>
            </p:cNvSpPr>
            <p:nvPr/>
          </p:nvSpPr>
          <p:spPr bwMode="auto">
            <a:xfrm>
              <a:off x="1663533" y="6361705"/>
              <a:ext cx="607744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>
              <a:off x="2277091" y="6601820"/>
              <a:ext cx="1807925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4" name="object 62"/>
            <p:cNvSpPr/>
            <p:nvPr/>
          </p:nvSpPr>
          <p:spPr>
            <a:xfrm>
              <a:off x="4093596" y="6374722"/>
              <a:ext cx="583237" cy="230557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085017" y="6374152"/>
              <a:ext cx="0" cy="2276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6" name="Line 89"/>
            <p:cNvSpPr>
              <a:spLocks noChangeShapeType="1"/>
            </p:cNvSpPr>
            <p:nvPr/>
          </p:nvSpPr>
          <p:spPr bwMode="auto">
            <a:xfrm>
              <a:off x="4692761" y="6374152"/>
              <a:ext cx="0" cy="2276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7" name="Line 90"/>
            <p:cNvSpPr>
              <a:spLocks noChangeShapeType="1"/>
            </p:cNvSpPr>
            <p:nvPr/>
          </p:nvSpPr>
          <p:spPr bwMode="auto">
            <a:xfrm>
              <a:off x="4691087" y="6601820"/>
              <a:ext cx="1802983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8" name="object 62"/>
            <p:cNvSpPr/>
            <p:nvPr/>
          </p:nvSpPr>
          <p:spPr>
            <a:xfrm>
              <a:off x="6521186" y="6382972"/>
              <a:ext cx="583237" cy="230557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6512607" y="6382402"/>
              <a:ext cx="2409052" cy="227669"/>
              <a:chOff x="2540945" y="4762352"/>
              <a:chExt cx="2409052" cy="304709"/>
            </a:xfrm>
          </p:grpSpPr>
          <p:sp>
            <p:nvSpPr>
              <p:cNvPr id="123" name="Line 87"/>
              <p:cNvSpPr>
                <a:spLocks noChangeShapeType="1"/>
              </p:cNvSpPr>
              <p:nvPr/>
            </p:nvSpPr>
            <p:spPr bwMode="auto">
              <a:xfrm flipV="1">
                <a:off x="2540945" y="4762352"/>
                <a:ext cx="0" cy="293665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607744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89"/>
              <p:cNvSpPr>
                <a:spLocks noChangeShapeType="1"/>
              </p:cNvSpPr>
              <p:nvPr/>
            </p:nvSpPr>
            <p:spPr bwMode="auto">
              <a:xfrm>
                <a:off x="3148689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90"/>
              <p:cNvSpPr>
                <a:spLocks noChangeShapeType="1"/>
              </p:cNvSpPr>
              <p:nvPr/>
            </p:nvSpPr>
            <p:spPr bwMode="auto">
              <a:xfrm>
                <a:off x="3166250" y="5067059"/>
                <a:ext cx="1783747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object 62"/>
            <p:cNvSpPr/>
            <p:nvPr/>
          </p:nvSpPr>
          <p:spPr>
            <a:xfrm>
              <a:off x="8946266" y="6375569"/>
              <a:ext cx="583237" cy="230557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8919149" y="6374999"/>
              <a:ext cx="2441139" cy="227669"/>
              <a:chOff x="2522407" y="4762352"/>
              <a:chExt cx="2441139" cy="304709"/>
            </a:xfrm>
          </p:grpSpPr>
          <p:sp>
            <p:nvSpPr>
              <p:cNvPr id="119" name="Line 87"/>
              <p:cNvSpPr>
                <a:spLocks noChangeShapeType="1"/>
              </p:cNvSpPr>
              <p:nvPr/>
            </p:nvSpPr>
            <p:spPr bwMode="auto">
              <a:xfrm flipV="1">
                <a:off x="2522407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Line 88"/>
              <p:cNvSpPr>
                <a:spLocks noChangeShapeType="1"/>
              </p:cNvSpPr>
              <p:nvPr/>
            </p:nvSpPr>
            <p:spPr bwMode="auto">
              <a:xfrm>
                <a:off x="2540946" y="4762352"/>
                <a:ext cx="591815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Line 89"/>
              <p:cNvSpPr>
                <a:spLocks noChangeShapeType="1"/>
              </p:cNvSpPr>
              <p:nvPr/>
            </p:nvSpPr>
            <p:spPr bwMode="auto">
              <a:xfrm>
                <a:off x="3139420" y="4772262"/>
                <a:ext cx="0" cy="29479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Line 90"/>
              <p:cNvSpPr>
                <a:spLocks noChangeShapeType="1"/>
              </p:cNvSpPr>
              <p:nvPr/>
            </p:nvSpPr>
            <p:spPr bwMode="auto">
              <a:xfrm>
                <a:off x="3147014" y="5067060"/>
                <a:ext cx="1816532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object 62"/>
            <p:cNvSpPr/>
            <p:nvPr/>
          </p:nvSpPr>
          <p:spPr>
            <a:xfrm>
              <a:off x="11371346" y="6368166"/>
              <a:ext cx="583237" cy="230557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1362767" y="6367596"/>
              <a:ext cx="600059" cy="227669"/>
              <a:chOff x="2540945" y="4762352"/>
              <a:chExt cx="600059" cy="304709"/>
            </a:xfrm>
          </p:grpSpPr>
          <p:sp>
            <p:nvSpPr>
              <p:cNvPr id="116" name="Line 87"/>
              <p:cNvSpPr>
                <a:spLocks noChangeShapeType="1"/>
              </p:cNvSpPr>
              <p:nvPr/>
            </p:nvSpPr>
            <p:spPr bwMode="auto">
              <a:xfrm flipV="1">
                <a:off x="2540945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600059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Line 89"/>
              <p:cNvSpPr>
                <a:spLocks noChangeShapeType="1"/>
              </p:cNvSpPr>
              <p:nvPr/>
            </p:nvSpPr>
            <p:spPr bwMode="auto">
              <a:xfrm>
                <a:off x="3137103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 flipV="1">
              <a:off x="1663533" y="6361705"/>
              <a:ext cx="0" cy="2276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5" name="Line 89"/>
            <p:cNvSpPr>
              <a:spLocks noChangeShapeType="1"/>
            </p:cNvSpPr>
            <p:nvPr/>
          </p:nvSpPr>
          <p:spPr bwMode="auto">
            <a:xfrm>
              <a:off x="2271277" y="6361705"/>
              <a:ext cx="0" cy="2276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53" name="Text Box 67"/>
          <p:cNvSpPr txBox="1">
            <a:spLocks noChangeArrowheads="1"/>
          </p:cNvSpPr>
          <p:nvPr/>
        </p:nvSpPr>
        <p:spPr bwMode="auto">
          <a:xfrm>
            <a:off x="1295696" y="4675916"/>
            <a:ext cx="576000" cy="3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422" b="1" kern="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22" b="1" kern="0" baseline="-2500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2</a:t>
            </a:r>
            <a:endParaRPr lang="el-GR" altLang="zh-CN" sz="1422" b="1" kern="0" baseline="-25000" dirty="0">
              <a:solidFill>
                <a:srgbClr val="ED7D3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6DB9B5EB-30FA-0464-FEE7-5E2046A9F1AA}"/>
              </a:ext>
            </a:extLst>
          </p:cNvPr>
          <p:cNvGrpSpPr/>
          <p:nvPr/>
        </p:nvGrpSpPr>
        <p:grpSpPr>
          <a:xfrm>
            <a:off x="1901480" y="4744067"/>
            <a:ext cx="6357174" cy="157139"/>
            <a:chOff x="1901480" y="4744067"/>
            <a:chExt cx="6357174" cy="157139"/>
          </a:xfrm>
        </p:grpSpPr>
        <p:sp>
          <p:nvSpPr>
            <p:cNvPr id="154" name="Line 85"/>
            <p:cNvSpPr>
              <a:spLocks noChangeShapeType="1"/>
            </p:cNvSpPr>
            <p:nvPr/>
          </p:nvSpPr>
          <p:spPr bwMode="auto">
            <a:xfrm>
              <a:off x="1901480" y="4890433"/>
              <a:ext cx="748915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5" name="object 62"/>
            <p:cNvSpPr/>
            <p:nvPr/>
          </p:nvSpPr>
          <p:spPr>
            <a:xfrm>
              <a:off x="2661377" y="4751977"/>
              <a:ext cx="359604" cy="144074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6" name="Line 87"/>
            <p:cNvSpPr>
              <a:spLocks noChangeShapeType="1"/>
            </p:cNvSpPr>
            <p:nvPr/>
          </p:nvSpPr>
          <p:spPr bwMode="auto">
            <a:xfrm flipV="1">
              <a:off x="2650395" y="4748164"/>
              <a:ext cx="0" cy="1422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7" name="Line 89"/>
            <p:cNvSpPr>
              <a:spLocks noChangeShapeType="1"/>
            </p:cNvSpPr>
            <p:nvPr/>
          </p:nvSpPr>
          <p:spPr bwMode="auto">
            <a:xfrm>
              <a:off x="3025109" y="4748164"/>
              <a:ext cx="0" cy="1422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8" name="Line 90"/>
            <p:cNvSpPr>
              <a:spLocks noChangeShapeType="1"/>
            </p:cNvSpPr>
            <p:nvPr/>
          </p:nvSpPr>
          <p:spPr bwMode="auto">
            <a:xfrm>
              <a:off x="3024077" y="4890432"/>
              <a:ext cx="1113563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9" name="object 62"/>
            <p:cNvSpPr/>
            <p:nvPr/>
          </p:nvSpPr>
          <p:spPr>
            <a:xfrm>
              <a:off x="4158146" y="4757132"/>
              <a:ext cx="359604" cy="144074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4137639" y="4753320"/>
              <a:ext cx="1503218" cy="142269"/>
              <a:chOff x="2525497" y="4762352"/>
              <a:chExt cx="2438049" cy="304709"/>
            </a:xfrm>
          </p:grpSpPr>
          <p:sp>
            <p:nvSpPr>
              <p:cNvPr id="174" name="Line 87"/>
              <p:cNvSpPr>
                <a:spLocks noChangeShapeType="1"/>
              </p:cNvSpPr>
              <p:nvPr/>
            </p:nvSpPr>
            <p:spPr bwMode="auto">
              <a:xfrm flipV="1">
                <a:off x="2525497" y="4762352"/>
                <a:ext cx="0" cy="284892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607744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89"/>
              <p:cNvSpPr>
                <a:spLocks noChangeShapeType="1"/>
              </p:cNvSpPr>
              <p:nvPr/>
            </p:nvSpPr>
            <p:spPr bwMode="auto">
              <a:xfrm>
                <a:off x="3148689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Line 90"/>
              <p:cNvSpPr>
                <a:spLocks noChangeShapeType="1"/>
              </p:cNvSpPr>
              <p:nvPr/>
            </p:nvSpPr>
            <p:spPr bwMode="auto">
              <a:xfrm>
                <a:off x="3147014" y="5067060"/>
                <a:ext cx="1816532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object 62"/>
            <p:cNvSpPr/>
            <p:nvPr/>
          </p:nvSpPr>
          <p:spPr>
            <a:xfrm>
              <a:off x="5653368" y="4752506"/>
              <a:ext cx="359604" cy="144074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5640004" y="4748694"/>
              <a:ext cx="1488836" cy="142269"/>
              <a:chOff x="2537083" y="4762352"/>
              <a:chExt cx="2414723" cy="304709"/>
            </a:xfrm>
          </p:grpSpPr>
          <p:sp>
            <p:nvSpPr>
              <p:cNvPr id="170" name="Line 87"/>
              <p:cNvSpPr>
                <a:spLocks noChangeShapeType="1"/>
              </p:cNvSpPr>
              <p:nvPr/>
            </p:nvSpPr>
            <p:spPr bwMode="auto">
              <a:xfrm flipV="1">
                <a:off x="2537083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598475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Line 89"/>
              <p:cNvSpPr>
                <a:spLocks noChangeShapeType="1"/>
              </p:cNvSpPr>
              <p:nvPr/>
            </p:nvSpPr>
            <p:spPr bwMode="auto">
              <a:xfrm>
                <a:off x="3139420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Line 90"/>
              <p:cNvSpPr>
                <a:spLocks noChangeShapeType="1"/>
              </p:cNvSpPr>
              <p:nvPr/>
            </p:nvSpPr>
            <p:spPr bwMode="auto">
              <a:xfrm>
                <a:off x="3147014" y="5067059"/>
                <a:ext cx="1804792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object 62"/>
            <p:cNvSpPr/>
            <p:nvPr/>
          </p:nvSpPr>
          <p:spPr>
            <a:xfrm>
              <a:off x="7148589" y="4747880"/>
              <a:ext cx="359604" cy="144074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7131891" y="4744067"/>
              <a:ext cx="1126763" cy="142269"/>
              <a:chOff x="2531676" y="4762352"/>
              <a:chExt cx="1827482" cy="304709"/>
            </a:xfrm>
          </p:grpSpPr>
          <p:sp>
            <p:nvSpPr>
              <p:cNvPr id="166" name="Line 87"/>
              <p:cNvSpPr>
                <a:spLocks noChangeShapeType="1"/>
              </p:cNvSpPr>
              <p:nvPr/>
            </p:nvSpPr>
            <p:spPr bwMode="auto">
              <a:xfrm flipV="1">
                <a:off x="2531676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601049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Line 89"/>
              <p:cNvSpPr>
                <a:spLocks noChangeShapeType="1"/>
              </p:cNvSpPr>
              <p:nvPr/>
            </p:nvSpPr>
            <p:spPr bwMode="auto">
              <a:xfrm>
                <a:off x="3139420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Line 90"/>
              <p:cNvSpPr>
                <a:spLocks noChangeShapeType="1"/>
              </p:cNvSpPr>
              <p:nvPr/>
            </p:nvSpPr>
            <p:spPr bwMode="auto">
              <a:xfrm>
                <a:off x="3147014" y="5067059"/>
                <a:ext cx="1212144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ED7D3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5" name="Line 88"/>
            <p:cNvSpPr>
              <a:spLocks noChangeShapeType="1"/>
            </p:cNvSpPr>
            <p:nvPr/>
          </p:nvSpPr>
          <p:spPr bwMode="auto">
            <a:xfrm>
              <a:off x="2650395" y="4748164"/>
              <a:ext cx="374714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rgbClr val="ED7D3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Text Box 66"/>
          <p:cNvSpPr txBox="1">
            <a:spLocks noChangeArrowheads="1"/>
          </p:cNvSpPr>
          <p:nvPr/>
        </p:nvSpPr>
        <p:spPr bwMode="auto">
          <a:xfrm>
            <a:off x="1295696" y="4374838"/>
            <a:ext cx="576000" cy="3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422" b="1" kern="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22" b="1" kern="0" baseline="-25000" dirty="0">
                <a:solidFill>
                  <a:srgbClr val="ED7D3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1</a:t>
            </a:r>
            <a:endParaRPr lang="el-GR" altLang="zh-CN" sz="1422" b="1" kern="0" baseline="-25000" dirty="0">
              <a:solidFill>
                <a:srgbClr val="ED7D3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1" name="Text Box 128"/>
          <p:cNvSpPr txBox="1">
            <a:spLocks noChangeArrowheads="1"/>
          </p:cNvSpPr>
          <p:nvPr/>
        </p:nvSpPr>
        <p:spPr bwMode="auto">
          <a:xfrm>
            <a:off x="709735" y="4378354"/>
            <a:ext cx="889817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defTabSz="964326" eaLnBrk="1" fontAlgn="auto" hangingPunct="1">
              <a:spcBef>
                <a:spcPct val="50000"/>
              </a:spcBef>
              <a:spcAft>
                <a:spcPts val="0"/>
              </a:spcAft>
              <a:defRPr sz="2109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zh-CN" altLang="en-US" sz="128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节拍脉冲</a:t>
            </a:r>
            <a:endParaRPr lang="zh-CN" altLang="el-GR" sz="128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</a:endParaRPr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81142326-1C32-B775-F0D4-5CF74D4E9930}"/>
              </a:ext>
            </a:extLst>
          </p:cNvPr>
          <p:cNvGrpSpPr/>
          <p:nvPr/>
        </p:nvGrpSpPr>
        <p:grpSpPr>
          <a:xfrm>
            <a:off x="1901482" y="4429392"/>
            <a:ext cx="6356652" cy="169242"/>
            <a:chOff x="1901482" y="4429392"/>
            <a:chExt cx="6356652" cy="169242"/>
          </a:xfrm>
        </p:grpSpPr>
        <p:sp>
          <p:nvSpPr>
            <p:cNvPr id="182" name="Line 85"/>
            <p:cNvSpPr>
              <a:spLocks noChangeShapeType="1"/>
            </p:cNvSpPr>
            <p:nvPr/>
          </p:nvSpPr>
          <p:spPr bwMode="auto">
            <a:xfrm>
              <a:off x="1901482" y="4579349"/>
              <a:ext cx="375748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3" name="object 62"/>
            <p:cNvSpPr/>
            <p:nvPr/>
          </p:nvSpPr>
          <p:spPr>
            <a:xfrm>
              <a:off x="2282024" y="4449342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4" name="Line 87"/>
            <p:cNvSpPr>
              <a:spLocks noChangeShapeType="1"/>
            </p:cNvSpPr>
            <p:nvPr/>
          </p:nvSpPr>
          <p:spPr bwMode="auto">
            <a:xfrm flipV="1">
              <a:off x="2277229" y="4437081"/>
              <a:ext cx="0" cy="1422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5" name="Line 88"/>
            <p:cNvSpPr>
              <a:spLocks noChangeShapeType="1"/>
            </p:cNvSpPr>
            <p:nvPr/>
          </p:nvSpPr>
          <p:spPr bwMode="auto">
            <a:xfrm>
              <a:off x="2277229" y="4437081"/>
              <a:ext cx="374714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6" name="Line 89"/>
            <p:cNvSpPr>
              <a:spLocks noChangeShapeType="1"/>
            </p:cNvSpPr>
            <p:nvPr/>
          </p:nvSpPr>
          <p:spPr bwMode="auto">
            <a:xfrm>
              <a:off x="2651943" y="4437081"/>
              <a:ext cx="0" cy="1422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7" name="Line 90"/>
            <p:cNvSpPr>
              <a:spLocks noChangeShapeType="1"/>
            </p:cNvSpPr>
            <p:nvPr/>
          </p:nvSpPr>
          <p:spPr bwMode="auto">
            <a:xfrm>
              <a:off x="2650912" y="4579349"/>
              <a:ext cx="1118325" cy="0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8" name="object 62"/>
            <p:cNvSpPr/>
            <p:nvPr/>
          </p:nvSpPr>
          <p:spPr>
            <a:xfrm>
              <a:off x="3778793" y="4449809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769236" y="4442236"/>
              <a:ext cx="1497602" cy="142269"/>
              <a:chOff x="2533221" y="4762352"/>
              <a:chExt cx="2428941" cy="304709"/>
            </a:xfrm>
          </p:grpSpPr>
          <p:sp>
            <p:nvSpPr>
              <p:cNvPr id="203" name="Line 87"/>
              <p:cNvSpPr>
                <a:spLocks noChangeShapeType="1"/>
              </p:cNvSpPr>
              <p:nvPr/>
            </p:nvSpPr>
            <p:spPr bwMode="auto">
              <a:xfrm flipV="1">
                <a:off x="2533221" y="4762352"/>
                <a:ext cx="0" cy="293665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Line 88"/>
              <p:cNvSpPr>
                <a:spLocks noChangeShapeType="1"/>
              </p:cNvSpPr>
              <p:nvPr/>
            </p:nvSpPr>
            <p:spPr bwMode="auto">
              <a:xfrm>
                <a:off x="2540945" y="4762352"/>
                <a:ext cx="589785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Line 89"/>
              <p:cNvSpPr>
                <a:spLocks noChangeShapeType="1"/>
              </p:cNvSpPr>
              <p:nvPr/>
            </p:nvSpPr>
            <p:spPr bwMode="auto">
              <a:xfrm>
                <a:off x="3140965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Line 90"/>
              <p:cNvSpPr>
                <a:spLocks noChangeShapeType="1"/>
              </p:cNvSpPr>
              <p:nvPr/>
            </p:nvSpPr>
            <p:spPr bwMode="auto">
              <a:xfrm>
                <a:off x="3147014" y="5067059"/>
                <a:ext cx="1815148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0" name="object 62"/>
            <p:cNvSpPr/>
            <p:nvPr/>
          </p:nvSpPr>
          <p:spPr>
            <a:xfrm>
              <a:off x="5274015" y="4454561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5266839" y="4437610"/>
              <a:ext cx="1496074" cy="142269"/>
              <a:chOff x="2537083" y="4762352"/>
              <a:chExt cx="2426463" cy="304709"/>
            </a:xfrm>
          </p:grpSpPr>
          <p:sp>
            <p:nvSpPr>
              <p:cNvPr id="199" name="Line 87"/>
              <p:cNvSpPr>
                <a:spLocks noChangeShapeType="1"/>
              </p:cNvSpPr>
              <p:nvPr/>
            </p:nvSpPr>
            <p:spPr bwMode="auto">
              <a:xfrm flipV="1">
                <a:off x="2537083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Line 88"/>
              <p:cNvSpPr>
                <a:spLocks noChangeShapeType="1"/>
              </p:cNvSpPr>
              <p:nvPr/>
            </p:nvSpPr>
            <p:spPr bwMode="auto">
              <a:xfrm>
                <a:off x="2537083" y="4762352"/>
                <a:ext cx="607744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Line 89"/>
              <p:cNvSpPr>
                <a:spLocks noChangeShapeType="1"/>
              </p:cNvSpPr>
              <p:nvPr/>
            </p:nvSpPr>
            <p:spPr bwMode="auto">
              <a:xfrm>
                <a:off x="3144827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Line 90"/>
              <p:cNvSpPr>
                <a:spLocks noChangeShapeType="1"/>
              </p:cNvSpPr>
              <p:nvPr/>
            </p:nvSpPr>
            <p:spPr bwMode="auto">
              <a:xfrm>
                <a:off x="3147014" y="5067060"/>
                <a:ext cx="1816532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2" name="object 62"/>
            <p:cNvSpPr/>
            <p:nvPr/>
          </p:nvSpPr>
          <p:spPr>
            <a:xfrm>
              <a:off x="6769236" y="4449935"/>
              <a:ext cx="359604" cy="144073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FF9900"/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6758726" y="4432984"/>
              <a:ext cx="1499408" cy="142269"/>
              <a:chOff x="2531676" y="4762352"/>
              <a:chExt cx="2431870" cy="304709"/>
            </a:xfrm>
          </p:grpSpPr>
          <p:sp>
            <p:nvSpPr>
              <p:cNvPr id="195" name="Line 87"/>
              <p:cNvSpPr>
                <a:spLocks noChangeShapeType="1"/>
              </p:cNvSpPr>
              <p:nvPr/>
            </p:nvSpPr>
            <p:spPr bwMode="auto">
              <a:xfrm flipV="1">
                <a:off x="2531676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Line 88"/>
              <p:cNvSpPr>
                <a:spLocks noChangeShapeType="1"/>
              </p:cNvSpPr>
              <p:nvPr/>
            </p:nvSpPr>
            <p:spPr bwMode="auto">
              <a:xfrm>
                <a:off x="2531676" y="4762352"/>
                <a:ext cx="607744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Line 89"/>
              <p:cNvSpPr>
                <a:spLocks noChangeShapeType="1"/>
              </p:cNvSpPr>
              <p:nvPr/>
            </p:nvSpPr>
            <p:spPr bwMode="auto">
              <a:xfrm>
                <a:off x="3139420" y="4762352"/>
                <a:ext cx="0" cy="304709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Line 90"/>
              <p:cNvSpPr>
                <a:spLocks noChangeShapeType="1"/>
              </p:cNvSpPr>
              <p:nvPr/>
            </p:nvSpPr>
            <p:spPr bwMode="auto">
              <a:xfrm>
                <a:off x="3147014" y="5067060"/>
                <a:ext cx="1816532" cy="0"/>
              </a:xfrm>
              <a:prstGeom prst="line">
                <a:avLst/>
              </a:prstGeom>
              <a:noFill/>
              <a:ln w="28575" cap="sq">
                <a:solidFill>
                  <a:srgbClr val="ED7D3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ysClr val="windowText" lastClr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" name="Line 87"/>
            <p:cNvSpPr>
              <a:spLocks noChangeShapeType="1"/>
            </p:cNvSpPr>
            <p:nvPr/>
          </p:nvSpPr>
          <p:spPr bwMode="auto">
            <a:xfrm flipV="1">
              <a:off x="8257217" y="4429392"/>
              <a:ext cx="0" cy="142269"/>
            </a:xfrm>
            <a:prstGeom prst="line">
              <a:avLst/>
            </a:prstGeom>
            <a:noFill/>
            <a:ln w="28575" cap="sq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2271866" y="2491825"/>
            <a:ext cx="4487464" cy="295136"/>
            <a:chOff x="2277091" y="1086722"/>
            <a:chExt cx="7278160" cy="472298"/>
          </a:xfrm>
        </p:grpSpPr>
        <p:sp>
          <p:nvSpPr>
            <p:cNvPr id="208" name="Line 70"/>
            <p:cNvSpPr>
              <a:spLocks noChangeShapeType="1"/>
            </p:cNvSpPr>
            <p:nvPr/>
          </p:nvSpPr>
          <p:spPr bwMode="auto">
            <a:xfrm>
              <a:off x="2277091" y="1502443"/>
              <a:ext cx="2409232" cy="0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chemeClr val="bg1"/>
                </a:solidFill>
              </a:endParaRPr>
            </a:p>
          </p:txBody>
        </p:sp>
        <p:sp>
          <p:nvSpPr>
            <p:cNvPr id="209" name="Text Box 71"/>
            <p:cNvSpPr txBox="1">
              <a:spLocks noChangeArrowheads="1"/>
            </p:cNvSpPr>
            <p:nvPr/>
          </p:nvSpPr>
          <p:spPr bwMode="auto">
            <a:xfrm>
              <a:off x="2807568" y="1096045"/>
              <a:ext cx="1443183" cy="4629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defTabSz="964326" eaLnBrk="1" fontAlgn="auto" hangingPunct="1">
                <a:spcBef>
                  <a:spcPct val="50000"/>
                </a:spcBef>
                <a:spcAft>
                  <a:spcPts val="0"/>
                </a:spcAft>
                <a:defRPr sz="2109" kern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r>
                <a:rPr lang="zh-CN" altLang="en-US" sz="1280" dirty="0">
                  <a:solidFill>
                    <a:schemeClr val="bg1"/>
                  </a:solidFill>
                </a:rPr>
                <a:t>取指周期</a:t>
              </a:r>
              <a:endParaRPr lang="zh-CN" altLang="el-GR" sz="1280" dirty="0">
                <a:solidFill>
                  <a:schemeClr val="bg1"/>
                </a:solidFill>
              </a:endParaRPr>
            </a:p>
          </p:txBody>
        </p:sp>
        <p:sp>
          <p:nvSpPr>
            <p:cNvPr id="210" name="Line 124"/>
            <p:cNvSpPr>
              <a:spLocks noChangeShapeType="1"/>
            </p:cNvSpPr>
            <p:nvPr/>
          </p:nvSpPr>
          <p:spPr bwMode="auto">
            <a:xfrm>
              <a:off x="4708894" y="1502443"/>
              <a:ext cx="2430974" cy="0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chemeClr val="bg1"/>
                </a:solidFill>
              </a:endParaRPr>
            </a:p>
          </p:txBody>
        </p:sp>
        <p:sp>
          <p:nvSpPr>
            <p:cNvPr id="211" name="Text Box 71"/>
            <p:cNvSpPr txBox="1">
              <a:spLocks noChangeArrowheads="1"/>
            </p:cNvSpPr>
            <p:nvPr/>
          </p:nvSpPr>
          <p:spPr bwMode="auto">
            <a:xfrm>
              <a:off x="5181973" y="1091384"/>
              <a:ext cx="1443183" cy="4629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defTabSz="964326" eaLnBrk="1" fontAlgn="auto" hangingPunct="1">
                <a:spcBef>
                  <a:spcPct val="50000"/>
                </a:spcBef>
                <a:spcAft>
                  <a:spcPts val="0"/>
                </a:spcAft>
                <a:defRPr sz="2109" ker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r>
                <a:rPr lang="zh-CN" altLang="en-US" sz="1280" dirty="0">
                  <a:solidFill>
                    <a:schemeClr val="bg1"/>
                  </a:solidFill>
                </a:rPr>
                <a:t>执行周期</a:t>
              </a:r>
              <a:endParaRPr lang="zh-CN" altLang="el-GR" sz="1280" dirty="0">
                <a:solidFill>
                  <a:schemeClr val="bg1"/>
                </a:solidFill>
              </a:endParaRPr>
            </a:p>
          </p:txBody>
        </p:sp>
        <p:sp>
          <p:nvSpPr>
            <p:cNvPr id="212" name="Text Box 71"/>
            <p:cNvSpPr txBox="1">
              <a:spLocks noChangeArrowheads="1"/>
            </p:cNvSpPr>
            <p:nvPr/>
          </p:nvSpPr>
          <p:spPr bwMode="auto">
            <a:xfrm>
              <a:off x="7556377" y="1086722"/>
              <a:ext cx="1443183" cy="4629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defTabSz="964326" eaLnBrk="1" fontAlgn="auto" hangingPunct="1">
                <a:spcBef>
                  <a:spcPct val="50000"/>
                </a:spcBef>
                <a:spcAft>
                  <a:spcPts val="0"/>
                </a:spcAft>
                <a:defRPr sz="2109" kern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r>
                <a:rPr lang="zh-CN" altLang="en-US" sz="1280" dirty="0">
                  <a:solidFill>
                    <a:schemeClr val="bg1"/>
                  </a:solidFill>
                </a:rPr>
                <a:t>执行周期</a:t>
              </a:r>
              <a:endParaRPr lang="zh-CN" altLang="el-GR" sz="1280" dirty="0">
                <a:solidFill>
                  <a:schemeClr val="bg1"/>
                </a:solidFill>
              </a:endParaRPr>
            </a:p>
          </p:txBody>
        </p:sp>
        <p:sp>
          <p:nvSpPr>
            <p:cNvPr id="213" name="Line 124"/>
            <p:cNvSpPr>
              <a:spLocks noChangeShapeType="1"/>
            </p:cNvSpPr>
            <p:nvPr/>
          </p:nvSpPr>
          <p:spPr bwMode="auto">
            <a:xfrm>
              <a:off x="7124277" y="1498368"/>
              <a:ext cx="2430974" cy="0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1891058" y="3636937"/>
            <a:ext cx="6358854" cy="153986"/>
            <a:chOff x="1659891" y="3184168"/>
            <a:chExt cx="10313341" cy="246418"/>
          </a:xfrm>
        </p:grpSpPr>
        <p:sp>
          <p:nvSpPr>
            <p:cNvPr id="242" name="Line 85"/>
            <p:cNvSpPr>
              <a:spLocks noChangeShapeType="1"/>
            </p:cNvSpPr>
            <p:nvPr/>
          </p:nvSpPr>
          <p:spPr bwMode="auto">
            <a:xfrm>
              <a:off x="1659891" y="3411837"/>
              <a:ext cx="3025580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3" name="object 62"/>
            <p:cNvSpPr/>
            <p:nvPr/>
          </p:nvSpPr>
          <p:spPr>
            <a:xfrm>
              <a:off x="4698830" y="3204787"/>
              <a:ext cx="2432431" cy="225799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0066FF"/>
              </a:fgClr>
              <a:bgClr>
                <a:schemeClr val="bg1"/>
              </a:bgClr>
            </a:pattFill>
            <a:ln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4" name="Line 87"/>
            <p:cNvSpPr>
              <a:spLocks noChangeShapeType="1"/>
            </p:cNvSpPr>
            <p:nvPr/>
          </p:nvSpPr>
          <p:spPr bwMode="auto">
            <a:xfrm flipV="1">
              <a:off x="4691086" y="3184168"/>
              <a:ext cx="0" cy="227669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5" name="Line 88"/>
            <p:cNvSpPr>
              <a:spLocks noChangeShapeType="1"/>
            </p:cNvSpPr>
            <p:nvPr/>
          </p:nvSpPr>
          <p:spPr bwMode="auto">
            <a:xfrm>
              <a:off x="4691086" y="3184168"/>
              <a:ext cx="2416158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6" name="Line 89"/>
            <p:cNvSpPr>
              <a:spLocks noChangeShapeType="1"/>
            </p:cNvSpPr>
            <p:nvPr/>
          </p:nvSpPr>
          <p:spPr bwMode="auto">
            <a:xfrm>
              <a:off x="7137615" y="3184168"/>
              <a:ext cx="0" cy="227669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7" name="Line 90"/>
            <p:cNvSpPr>
              <a:spLocks noChangeShapeType="1"/>
            </p:cNvSpPr>
            <p:nvPr/>
          </p:nvSpPr>
          <p:spPr bwMode="auto">
            <a:xfrm>
              <a:off x="7142428" y="3411836"/>
              <a:ext cx="4830804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1882490" y="3318707"/>
            <a:ext cx="6367083" cy="151699"/>
            <a:chOff x="1330667" y="2588356"/>
            <a:chExt cx="8953711" cy="213327"/>
          </a:xfrm>
        </p:grpSpPr>
        <p:sp>
          <p:nvSpPr>
            <p:cNvPr id="231" name="Line 88"/>
            <p:cNvSpPr>
              <a:spLocks noChangeShapeType="1"/>
            </p:cNvSpPr>
            <p:nvPr/>
          </p:nvSpPr>
          <p:spPr bwMode="auto">
            <a:xfrm flipV="1">
              <a:off x="6100184" y="2794024"/>
              <a:ext cx="2082002" cy="2256"/>
            </a:xfrm>
            <a:prstGeom prst="line">
              <a:avLst/>
            </a:prstGeom>
            <a:noFill/>
            <a:ln w="28575" cap="sq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 dirty="0">
                <a:solidFill>
                  <a:srgbClr val="00B05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218" name="组合 217"/>
            <p:cNvGrpSpPr/>
            <p:nvPr/>
          </p:nvGrpSpPr>
          <p:grpSpPr>
            <a:xfrm>
              <a:off x="1330667" y="2588356"/>
              <a:ext cx="8953711" cy="213327"/>
              <a:chOff x="1659892" y="2686355"/>
              <a:chExt cx="10326689" cy="242760"/>
            </a:xfrm>
          </p:grpSpPr>
          <p:sp>
            <p:nvSpPr>
              <p:cNvPr id="221" name="Line 85"/>
              <p:cNvSpPr>
                <a:spLocks noChangeShapeType="1"/>
              </p:cNvSpPr>
              <p:nvPr/>
            </p:nvSpPr>
            <p:spPr bwMode="auto">
              <a:xfrm>
                <a:off x="1659892" y="2914025"/>
                <a:ext cx="609420" cy="0"/>
              </a:xfrm>
              <a:prstGeom prst="line">
                <a:avLst/>
              </a:prstGeom>
              <a:noFill/>
              <a:ln w="28575" cap="sq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bject 62"/>
              <p:cNvSpPr/>
              <p:nvPr/>
            </p:nvSpPr>
            <p:spPr>
              <a:xfrm>
                <a:off x="2285485" y="2698557"/>
                <a:ext cx="2422554" cy="230558"/>
              </a:xfrm>
              <a:custGeom>
                <a:avLst/>
                <a:gdLst/>
                <a:ahLst/>
                <a:cxnLst/>
                <a:rect l="l" t="t" r="r" b="b"/>
                <a:pathLst>
                  <a:path w="1501139" h="315594">
                    <a:moveTo>
                      <a:pt x="0" y="0"/>
                    </a:moveTo>
                    <a:lnTo>
                      <a:pt x="0" y="315468"/>
                    </a:lnTo>
                    <a:lnTo>
                      <a:pt x="1501139" y="315468"/>
                    </a:lnTo>
                    <a:lnTo>
                      <a:pt x="1501139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endParaRPr sz="995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Line 87"/>
              <p:cNvSpPr>
                <a:spLocks noChangeShapeType="1"/>
              </p:cNvSpPr>
              <p:nvPr/>
            </p:nvSpPr>
            <p:spPr bwMode="auto">
              <a:xfrm flipV="1">
                <a:off x="2289766" y="2686355"/>
                <a:ext cx="0" cy="227669"/>
              </a:xfrm>
              <a:prstGeom prst="line">
                <a:avLst/>
              </a:prstGeom>
              <a:noFill/>
              <a:ln w="28575" cap="sq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Line 88"/>
              <p:cNvSpPr>
                <a:spLocks noChangeShapeType="1"/>
              </p:cNvSpPr>
              <p:nvPr/>
            </p:nvSpPr>
            <p:spPr bwMode="auto">
              <a:xfrm>
                <a:off x="2295628" y="2686358"/>
                <a:ext cx="2389842" cy="0"/>
              </a:xfrm>
              <a:prstGeom prst="line">
                <a:avLst/>
              </a:prstGeom>
              <a:noFill/>
              <a:ln w="28575" cap="sq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Line 89"/>
              <p:cNvSpPr>
                <a:spLocks noChangeShapeType="1"/>
              </p:cNvSpPr>
              <p:nvPr/>
            </p:nvSpPr>
            <p:spPr bwMode="auto">
              <a:xfrm>
                <a:off x="4704682" y="2686355"/>
                <a:ext cx="0" cy="227669"/>
              </a:xfrm>
              <a:prstGeom prst="line">
                <a:avLst/>
              </a:prstGeom>
              <a:noFill/>
              <a:ln w="28575" cap="sq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Line 90"/>
              <p:cNvSpPr>
                <a:spLocks noChangeShapeType="1"/>
              </p:cNvSpPr>
              <p:nvPr/>
            </p:nvSpPr>
            <p:spPr bwMode="auto">
              <a:xfrm>
                <a:off x="4723216" y="2914024"/>
                <a:ext cx="2423874" cy="0"/>
              </a:xfrm>
              <a:prstGeom prst="line">
                <a:avLst/>
              </a:prstGeom>
              <a:noFill/>
              <a:ln w="28575" cap="sq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Line 87"/>
              <p:cNvSpPr>
                <a:spLocks noChangeShapeType="1"/>
              </p:cNvSpPr>
              <p:nvPr/>
            </p:nvSpPr>
            <p:spPr bwMode="auto">
              <a:xfrm flipV="1">
                <a:off x="11986581" y="2689701"/>
                <a:ext cx="0" cy="224324"/>
              </a:xfrm>
              <a:prstGeom prst="line">
                <a:avLst/>
              </a:prstGeom>
              <a:noFill/>
              <a:ln w="28575" cap="sq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/>
                <a:endParaRPr lang="zh-CN" altLang="en-US" sz="1138" ker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Line 90"/>
              <p:cNvSpPr>
                <a:spLocks noChangeShapeType="1"/>
              </p:cNvSpPr>
              <p:nvPr/>
            </p:nvSpPr>
            <p:spPr bwMode="auto">
              <a:xfrm>
                <a:off x="9571504" y="2914024"/>
                <a:ext cx="2408997" cy="0"/>
              </a:xfrm>
              <a:prstGeom prst="line">
                <a:avLst/>
              </a:prstGeom>
              <a:noFill/>
              <a:ln w="28575" cap="sq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08">
                  <a:defRPr/>
                </a:pPr>
                <a:endParaRPr lang="zh-CN" altLang="en-US" sz="1138" ker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8" name="Text Box 127"/>
          <p:cNvSpPr txBox="1">
            <a:spLocks noChangeArrowheads="1"/>
          </p:cNvSpPr>
          <p:nvPr/>
        </p:nvSpPr>
        <p:spPr bwMode="auto">
          <a:xfrm>
            <a:off x="1295696" y="3289874"/>
            <a:ext cx="576000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80" b="1" kern="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28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l-GR" sz="128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9" name="Text Box 127"/>
          <p:cNvSpPr txBox="1">
            <a:spLocks noChangeArrowheads="1"/>
          </p:cNvSpPr>
          <p:nvPr/>
        </p:nvSpPr>
        <p:spPr bwMode="auto">
          <a:xfrm>
            <a:off x="1295696" y="3608322"/>
            <a:ext cx="576000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80" b="1" kern="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280" b="1" kern="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l-GR" sz="1280" b="1" kern="0" baseline="-25000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1" name="组合 250"/>
          <p:cNvGrpSpPr/>
          <p:nvPr/>
        </p:nvGrpSpPr>
        <p:grpSpPr>
          <a:xfrm>
            <a:off x="2274464" y="2223564"/>
            <a:ext cx="4471781" cy="289310"/>
            <a:chOff x="1881879" y="1048310"/>
            <a:chExt cx="8393668" cy="406842"/>
          </a:xfrm>
        </p:grpSpPr>
        <p:sp>
          <p:nvSpPr>
            <p:cNvPr id="252" name="Line 124"/>
            <p:cNvSpPr>
              <a:spLocks noChangeShapeType="1"/>
            </p:cNvSpPr>
            <p:nvPr/>
          </p:nvSpPr>
          <p:spPr bwMode="auto">
            <a:xfrm>
              <a:off x="1881879" y="1232316"/>
              <a:ext cx="2606499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3" name="Line 124"/>
            <p:cNvSpPr>
              <a:spLocks noChangeShapeType="1"/>
            </p:cNvSpPr>
            <p:nvPr/>
          </p:nvSpPr>
          <p:spPr bwMode="auto">
            <a:xfrm>
              <a:off x="7528963" y="1232316"/>
              <a:ext cx="2746584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4556192" y="1048310"/>
              <a:ext cx="3034415" cy="4068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964326" eaLnBrk="1" fontAlgn="auto" hangingPunct="1">
                <a:spcBef>
                  <a:spcPct val="50000"/>
                </a:spcBef>
                <a:spcAft>
                  <a:spcPts val="0"/>
                </a:spcAft>
                <a:defRPr sz="2109" ker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</a:defRPr>
              </a:lvl9pPr>
            </a:lstStyle>
            <a:p>
              <a:r>
                <a:rPr lang="zh-CN" altLang="en-US" sz="1280" dirty="0">
                  <a:solidFill>
                    <a:srgbClr val="7030A0"/>
                  </a:solidFill>
                </a:rPr>
                <a:t>主状态周期</a:t>
              </a:r>
              <a:endParaRPr lang="zh-CN" altLang="el-GR" sz="128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8D7DF756-5D93-407E-814F-6956DAD8DED6}"/>
              </a:ext>
            </a:extLst>
          </p:cNvPr>
          <p:cNvGrpSpPr/>
          <p:nvPr/>
        </p:nvGrpSpPr>
        <p:grpSpPr>
          <a:xfrm>
            <a:off x="1842270" y="4008454"/>
            <a:ext cx="6429087" cy="144608"/>
            <a:chOff x="-751108" y="3184168"/>
            <a:chExt cx="10322511" cy="231411"/>
          </a:xfrm>
        </p:grpSpPr>
        <p:sp>
          <p:nvSpPr>
            <p:cNvPr id="259" name="Line 85">
              <a:extLst>
                <a:ext uri="{FF2B5EF4-FFF2-40B4-BE49-F238E27FC236}">
                  <a16:creationId xmlns:a16="http://schemas.microsoft.com/office/drawing/2014/main" id="{BB062029-0A92-4BE7-AE3C-1BE2B912A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51108" y="3411836"/>
              <a:ext cx="7847577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0" name="object 62">
              <a:extLst>
                <a:ext uri="{FF2B5EF4-FFF2-40B4-BE49-F238E27FC236}">
                  <a16:creationId xmlns:a16="http://schemas.microsoft.com/office/drawing/2014/main" id="{24F78448-04F1-4FF5-B96F-31FF3204CC4B}"/>
                </a:ext>
              </a:extLst>
            </p:cNvPr>
            <p:cNvSpPr/>
            <p:nvPr/>
          </p:nvSpPr>
          <p:spPr>
            <a:xfrm>
              <a:off x="4698830" y="3189780"/>
              <a:ext cx="2432431" cy="225799"/>
            </a:xfrm>
            <a:custGeom>
              <a:avLst/>
              <a:gdLst/>
              <a:ahLst/>
              <a:cxnLst/>
              <a:rect l="l" t="t" r="r" b="b"/>
              <a:pathLst>
                <a:path w="1501139" h="315594">
                  <a:moveTo>
                    <a:pt x="0" y="0"/>
                  </a:moveTo>
                  <a:lnTo>
                    <a:pt x="0" y="315468"/>
                  </a:lnTo>
                  <a:lnTo>
                    <a:pt x="1501139" y="315468"/>
                  </a:lnTo>
                  <a:lnTo>
                    <a:pt x="1501139" y="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rgbClr val="0066FF"/>
              </a:fgClr>
              <a:bgClr>
                <a:schemeClr val="bg1"/>
              </a:bgClr>
            </a:pattFill>
            <a:ln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 sz="995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1" name="Line 87">
              <a:extLst>
                <a:ext uri="{FF2B5EF4-FFF2-40B4-BE49-F238E27FC236}">
                  <a16:creationId xmlns:a16="http://schemas.microsoft.com/office/drawing/2014/main" id="{DFF5EEDE-03A6-43C1-82E9-D317E1A3C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1086" y="3184168"/>
              <a:ext cx="0" cy="227669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2" name="Line 88">
              <a:extLst>
                <a:ext uri="{FF2B5EF4-FFF2-40B4-BE49-F238E27FC236}">
                  <a16:creationId xmlns:a16="http://schemas.microsoft.com/office/drawing/2014/main" id="{D4B3E9DB-B046-4831-803E-6A833F9C1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1086" y="3184168"/>
              <a:ext cx="2416158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/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3" name="Line 89">
              <a:extLst>
                <a:ext uri="{FF2B5EF4-FFF2-40B4-BE49-F238E27FC236}">
                  <a16:creationId xmlns:a16="http://schemas.microsoft.com/office/drawing/2014/main" id="{211E6539-C3B7-4F8E-806E-FB95FEE25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615" y="3184168"/>
              <a:ext cx="0" cy="227669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4" name="Line 90">
              <a:extLst>
                <a:ext uri="{FF2B5EF4-FFF2-40B4-BE49-F238E27FC236}">
                  <a16:creationId xmlns:a16="http://schemas.microsoft.com/office/drawing/2014/main" id="{041F31C9-43EF-40E0-89BA-2E16DCA72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2428" y="3411837"/>
              <a:ext cx="2428975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08">
                <a:defRPr/>
              </a:pPr>
              <a:endParaRPr lang="zh-CN" altLang="en-US" sz="1138" kern="0">
                <a:solidFill>
                  <a:sysClr val="windowText" lastClr="00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71" name="Text Box 127">
            <a:extLst>
              <a:ext uri="{FF2B5EF4-FFF2-40B4-BE49-F238E27FC236}">
                <a16:creationId xmlns:a16="http://schemas.microsoft.com/office/drawing/2014/main" id="{C32E5142-0437-4AE2-BB25-FF918D1C2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696" y="3996282"/>
            <a:ext cx="576000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80" b="1" kern="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280" b="1" kern="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l-GR" sz="1280" b="1" kern="0" baseline="-25000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5" name="Text Box 128">
            <a:extLst>
              <a:ext uri="{FF2B5EF4-FFF2-40B4-BE49-F238E27FC236}">
                <a16:creationId xmlns:a16="http://schemas.microsoft.com/office/drawing/2014/main" id="{B44C141B-7601-48D2-BA59-8DA4C4C4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356992"/>
            <a:ext cx="889817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defTabSz="964326" eaLnBrk="1" fontAlgn="auto" hangingPunct="1">
              <a:spcBef>
                <a:spcPct val="50000"/>
              </a:spcBef>
              <a:spcAft>
                <a:spcPts val="0"/>
              </a:spcAft>
              <a:defRPr sz="2109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zh-CN" altLang="en-US" sz="1280" b="1" dirty="0">
                <a:solidFill>
                  <a:schemeClr val="bg1"/>
                </a:solidFill>
              </a:rPr>
              <a:t>节拍电位</a:t>
            </a:r>
            <a:endParaRPr lang="zh-CN" altLang="el-GR" sz="1280" b="1" dirty="0">
              <a:solidFill>
                <a:schemeClr val="bg1"/>
              </a:solidFill>
            </a:endParaRPr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E3EEDA81-6013-F34B-0F30-FDAC2EE63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14" name="灯片编号占位符 213">
            <a:extLst>
              <a:ext uri="{FF2B5EF4-FFF2-40B4-BE49-F238E27FC236}">
                <a16:creationId xmlns:a16="http://schemas.microsoft.com/office/drawing/2014/main" id="{9AB1A377-422C-2B6D-3CA2-D8BAB123A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32" name="Text Box 129">
            <a:extLst>
              <a:ext uri="{FF2B5EF4-FFF2-40B4-BE49-F238E27FC236}">
                <a16:creationId xmlns:a16="http://schemas.microsoft.com/office/drawing/2014/main" id="{571137ED-76E0-5F64-7D93-F852B83E5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696" y="2924944"/>
            <a:ext cx="576000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defTabSz="964326" eaLnBrk="1" fontAlgn="auto" hangingPunct="1">
              <a:spcBef>
                <a:spcPct val="50000"/>
              </a:spcBef>
              <a:spcAft>
                <a:spcPts val="0"/>
              </a:spcAft>
              <a:defRPr sz="2109" ker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r"/>
            <a:r>
              <a:rPr lang="en-US" altLang="zh-CN" sz="128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CN" altLang="el-GR" sz="128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3" name="图示 232">
            <a:extLst>
              <a:ext uri="{FF2B5EF4-FFF2-40B4-BE49-F238E27FC236}">
                <a16:creationId xmlns:a16="http://schemas.microsoft.com/office/drawing/2014/main" id="{D987E22B-0373-E19A-B6FA-B413B2A14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318873"/>
              </p:ext>
            </p:extLst>
          </p:nvPr>
        </p:nvGraphicFramePr>
        <p:xfrm>
          <a:off x="5436096" y="980728"/>
          <a:ext cx="331236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5" name="动作按钮: 上一张 23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1EF20AF-F8C6-F308-32B3-59CC402157FF}"/>
              </a:ext>
            </a:extLst>
          </p:cNvPr>
          <p:cNvSpPr/>
          <p:nvPr/>
        </p:nvSpPr>
        <p:spPr>
          <a:xfrm>
            <a:off x="8172400" y="1052736"/>
            <a:ext cx="360040" cy="360040"/>
          </a:xfrm>
          <a:prstGeom prst="actionButtonReturn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98" grpId="0"/>
      <p:bldP spid="153" grpId="0"/>
      <p:bldP spid="179" grpId="0"/>
      <p:bldP spid="181" grpId="0"/>
      <p:bldP spid="248" grpId="0"/>
      <p:bldP spid="249" grpId="0"/>
      <p:bldP spid="271" grpId="0"/>
      <p:bldP spid="2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83E3548-361C-41B1-8A4D-9BEE9DAD82A3}" type="slidenum">
              <a:rPr lang="en-US" altLang="zh-CN" sz="1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pPr algn="r" eaLnBrk="1" hangingPunct="1"/>
              <a:t>11</a:t>
            </a:fld>
            <a:endParaRPr lang="en-US" altLang="zh-CN" sz="1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3. </a:t>
            </a:r>
            <a:r>
              <a:rPr lang="zh-CN" altLang="en-US" dirty="0">
                <a:sym typeface="+mn-lt"/>
              </a:rPr>
              <a:t>微操作控制信号产生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070553-E8A8-CE51-07E1-9C90FFF9E3A7}"/>
              </a:ext>
            </a:extLst>
          </p:cNvPr>
          <p:cNvGrpSpPr/>
          <p:nvPr/>
        </p:nvGrpSpPr>
        <p:grpSpPr>
          <a:xfrm>
            <a:off x="1475666" y="2422440"/>
            <a:ext cx="6310761" cy="2912893"/>
            <a:chOff x="1475666" y="2422440"/>
            <a:chExt cx="6310761" cy="291289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1489357-019A-1B65-3B41-1B2E6BDEF34F}"/>
                </a:ext>
              </a:extLst>
            </p:cNvPr>
            <p:cNvSpPr/>
            <p:nvPr/>
          </p:nvSpPr>
          <p:spPr>
            <a:xfrm>
              <a:off x="1475666" y="2422440"/>
              <a:ext cx="2538548" cy="1894972"/>
            </a:xfrm>
            <a:custGeom>
              <a:avLst/>
              <a:gdLst>
                <a:gd name="connsiteX0" fmla="*/ 151598 w 2538548"/>
                <a:gd name="connsiteY0" fmla="*/ 0 h 1894972"/>
                <a:gd name="connsiteX1" fmla="*/ 2386950 w 2538548"/>
                <a:gd name="connsiteY1" fmla="*/ 0 h 1894972"/>
                <a:gd name="connsiteX2" fmla="*/ 2538548 w 2538548"/>
                <a:gd name="connsiteY2" fmla="*/ 151598 h 1894972"/>
                <a:gd name="connsiteX3" fmla="*/ 2538548 w 2538548"/>
                <a:gd name="connsiteY3" fmla="*/ 1894972 h 1894972"/>
                <a:gd name="connsiteX4" fmla="*/ 2538548 w 2538548"/>
                <a:gd name="connsiteY4" fmla="*/ 1894972 h 1894972"/>
                <a:gd name="connsiteX5" fmla="*/ 0 w 2538548"/>
                <a:gd name="connsiteY5" fmla="*/ 1894972 h 1894972"/>
                <a:gd name="connsiteX6" fmla="*/ 0 w 2538548"/>
                <a:gd name="connsiteY6" fmla="*/ 1894972 h 1894972"/>
                <a:gd name="connsiteX7" fmla="*/ 0 w 2538548"/>
                <a:gd name="connsiteY7" fmla="*/ 151598 h 1894972"/>
                <a:gd name="connsiteX8" fmla="*/ 151598 w 2538548"/>
                <a:gd name="connsiteY8" fmla="*/ 0 h 189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8548" h="1894972">
                  <a:moveTo>
                    <a:pt x="151598" y="0"/>
                  </a:moveTo>
                  <a:lnTo>
                    <a:pt x="2386950" y="0"/>
                  </a:lnTo>
                  <a:cubicBezTo>
                    <a:pt x="2470675" y="0"/>
                    <a:pt x="2538548" y="67873"/>
                    <a:pt x="2538548" y="151598"/>
                  </a:cubicBezTo>
                  <a:lnTo>
                    <a:pt x="2538548" y="1894972"/>
                  </a:lnTo>
                  <a:lnTo>
                    <a:pt x="2538548" y="1894972"/>
                  </a:lnTo>
                  <a:lnTo>
                    <a:pt x="0" y="1894972"/>
                  </a:lnTo>
                  <a:lnTo>
                    <a:pt x="0" y="1894972"/>
                  </a:lnTo>
                  <a:lnTo>
                    <a:pt x="0" y="151598"/>
                  </a:lnTo>
                  <a:cubicBezTo>
                    <a:pt x="0" y="67873"/>
                    <a:pt x="67873" y="0"/>
                    <a:pt x="151598" y="0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1" tIns="135841" rIns="74881" bIns="3048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4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微命令由</a:t>
              </a:r>
              <a:r>
                <a:rPr lang="zh-CN" altLang="en-US" sz="2400" b="1" kern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微指令</a:t>
              </a:r>
              <a:r>
                <a:rPr lang="zh-CN" altLang="en-US" sz="24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产生</a:t>
              </a: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E07499D-BA2D-6AF6-4816-B7A430475E43}"/>
                </a:ext>
              </a:extLst>
            </p:cNvPr>
            <p:cNvSpPr/>
            <p:nvPr/>
          </p:nvSpPr>
          <p:spPr>
            <a:xfrm>
              <a:off x="1475666" y="4317412"/>
              <a:ext cx="2538548" cy="814838"/>
            </a:xfrm>
            <a:custGeom>
              <a:avLst/>
              <a:gdLst>
                <a:gd name="connsiteX0" fmla="*/ 0 w 2538548"/>
                <a:gd name="connsiteY0" fmla="*/ 0 h 814838"/>
                <a:gd name="connsiteX1" fmla="*/ 2538548 w 2538548"/>
                <a:gd name="connsiteY1" fmla="*/ 0 h 814838"/>
                <a:gd name="connsiteX2" fmla="*/ 2538548 w 2538548"/>
                <a:gd name="connsiteY2" fmla="*/ 814838 h 814838"/>
                <a:gd name="connsiteX3" fmla="*/ 0 w 2538548"/>
                <a:gd name="connsiteY3" fmla="*/ 814838 h 814838"/>
                <a:gd name="connsiteX4" fmla="*/ 0 w 2538548"/>
                <a:gd name="connsiteY4" fmla="*/ 0 h 81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548" h="814838">
                  <a:moveTo>
                    <a:pt x="0" y="0"/>
                  </a:moveTo>
                  <a:lnTo>
                    <a:pt x="2538548" y="0"/>
                  </a:lnTo>
                  <a:lnTo>
                    <a:pt x="2538548" y="814838"/>
                  </a:lnTo>
                  <a:lnTo>
                    <a:pt x="0" y="8148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00" tIns="0" rIns="540000" bIns="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CN" altLang="en-US" sz="2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微程序控制器</a:t>
              </a:r>
              <a:endParaRPr lang="zh-CN" altLang="en-US" sz="2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CF2FB9E-7B4E-2EEB-139F-A3C2255CFA63}"/>
                </a:ext>
              </a:extLst>
            </p:cNvPr>
            <p:cNvSpPr/>
            <p:nvPr/>
          </p:nvSpPr>
          <p:spPr>
            <a:xfrm>
              <a:off x="3568223" y="4446842"/>
              <a:ext cx="888491" cy="888491"/>
            </a:xfrm>
            <a:prstGeom prst="ellipse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EDFC4C3-8117-8DD7-533A-ECEAEADB92CC}"/>
                </a:ext>
              </a:extLst>
            </p:cNvPr>
            <p:cNvSpPr/>
            <p:nvPr/>
          </p:nvSpPr>
          <p:spPr>
            <a:xfrm>
              <a:off x="4804297" y="2422440"/>
              <a:ext cx="2538548" cy="1894972"/>
            </a:xfrm>
            <a:custGeom>
              <a:avLst/>
              <a:gdLst>
                <a:gd name="connsiteX0" fmla="*/ 151598 w 2538548"/>
                <a:gd name="connsiteY0" fmla="*/ 0 h 1894972"/>
                <a:gd name="connsiteX1" fmla="*/ 2386950 w 2538548"/>
                <a:gd name="connsiteY1" fmla="*/ 0 h 1894972"/>
                <a:gd name="connsiteX2" fmla="*/ 2538548 w 2538548"/>
                <a:gd name="connsiteY2" fmla="*/ 151598 h 1894972"/>
                <a:gd name="connsiteX3" fmla="*/ 2538548 w 2538548"/>
                <a:gd name="connsiteY3" fmla="*/ 1894972 h 1894972"/>
                <a:gd name="connsiteX4" fmla="*/ 2538548 w 2538548"/>
                <a:gd name="connsiteY4" fmla="*/ 1894972 h 1894972"/>
                <a:gd name="connsiteX5" fmla="*/ 0 w 2538548"/>
                <a:gd name="connsiteY5" fmla="*/ 1894972 h 1894972"/>
                <a:gd name="connsiteX6" fmla="*/ 0 w 2538548"/>
                <a:gd name="connsiteY6" fmla="*/ 1894972 h 1894972"/>
                <a:gd name="connsiteX7" fmla="*/ 0 w 2538548"/>
                <a:gd name="connsiteY7" fmla="*/ 151598 h 1894972"/>
                <a:gd name="connsiteX8" fmla="*/ 151598 w 2538548"/>
                <a:gd name="connsiteY8" fmla="*/ 0 h 189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8548" h="1894972">
                  <a:moveTo>
                    <a:pt x="151598" y="0"/>
                  </a:moveTo>
                  <a:lnTo>
                    <a:pt x="2386950" y="0"/>
                  </a:lnTo>
                  <a:cubicBezTo>
                    <a:pt x="2470675" y="0"/>
                    <a:pt x="2538548" y="67873"/>
                    <a:pt x="2538548" y="151598"/>
                  </a:cubicBezTo>
                  <a:lnTo>
                    <a:pt x="2538548" y="1894972"/>
                  </a:lnTo>
                  <a:lnTo>
                    <a:pt x="2538548" y="1894972"/>
                  </a:lnTo>
                  <a:lnTo>
                    <a:pt x="0" y="1894972"/>
                  </a:lnTo>
                  <a:lnTo>
                    <a:pt x="0" y="1894972"/>
                  </a:lnTo>
                  <a:lnTo>
                    <a:pt x="0" y="151598"/>
                  </a:lnTo>
                  <a:cubicBezTo>
                    <a:pt x="0" y="67873"/>
                    <a:pt x="67873" y="0"/>
                    <a:pt x="151598" y="0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3308557"/>
                <a:satOff val="-17770"/>
                <a:lumOff val="607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881" tIns="135841" rIns="74881" bIns="3048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4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微命令由</a:t>
              </a:r>
              <a:r>
                <a:rPr lang="zh-CN" altLang="en-US" sz="2400" b="1" kern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布尔代数表达式</a:t>
              </a:r>
              <a:r>
                <a:rPr lang="zh-CN" altLang="en-US" sz="24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描述的</a:t>
              </a:r>
              <a:r>
                <a:rPr lang="zh-CN" altLang="en-US" sz="2400" b="1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输出函数</a:t>
              </a:r>
              <a:r>
                <a:rPr lang="zh-CN" altLang="en-US" sz="24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产生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332D159-E402-5E08-54C3-B3CF53B0A21C}"/>
                </a:ext>
              </a:extLst>
            </p:cNvPr>
            <p:cNvSpPr/>
            <p:nvPr/>
          </p:nvSpPr>
          <p:spPr>
            <a:xfrm>
              <a:off x="4804297" y="4317412"/>
              <a:ext cx="2538548" cy="814838"/>
            </a:xfrm>
            <a:custGeom>
              <a:avLst/>
              <a:gdLst>
                <a:gd name="connsiteX0" fmla="*/ 0 w 2538548"/>
                <a:gd name="connsiteY0" fmla="*/ 0 h 814838"/>
                <a:gd name="connsiteX1" fmla="*/ 2538548 w 2538548"/>
                <a:gd name="connsiteY1" fmla="*/ 0 h 814838"/>
                <a:gd name="connsiteX2" fmla="*/ 2538548 w 2538548"/>
                <a:gd name="connsiteY2" fmla="*/ 814838 h 814838"/>
                <a:gd name="connsiteX3" fmla="*/ 0 w 2538548"/>
                <a:gd name="connsiteY3" fmla="*/ 814838 h 814838"/>
                <a:gd name="connsiteX4" fmla="*/ 0 w 2538548"/>
                <a:gd name="connsiteY4" fmla="*/ 0 h 81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548" h="814838">
                  <a:moveTo>
                    <a:pt x="0" y="0"/>
                  </a:moveTo>
                  <a:lnTo>
                    <a:pt x="2538548" y="0"/>
                  </a:lnTo>
                  <a:lnTo>
                    <a:pt x="2538548" y="814838"/>
                  </a:lnTo>
                  <a:lnTo>
                    <a:pt x="0" y="8148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3308557"/>
                <a:satOff val="-17770"/>
                <a:lumOff val="6078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00" tIns="0" rIns="540000" bIns="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CN" altLang="en-US" sz="2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硬连线控制器</a:t>
              </a:r>
              <a:endParaRPr lang="en-US" altLang="zh-CN" sz="2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D553B2-9644-FFEC-C2F0-FFD0DD647F9B}"/>
                </a:ext>
              </a:extLst>
            </p:cNvPr>
            <p:cNvSpPr/>
            <p:nvPr/>
          </p:nvSpPr>
          <p:spPr>
            <a:xfrm>
              <a:off x="6897936" y="4446842"/>
              <a:ext cx="888491" cy="888491"/>
            </a:xfrm>
            <a:prstGeom prst="ellipse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B360E-D8BA-BB82-675E-1108564A1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23535-7BAB-BA44-1571-8BB9A09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83E3548-361C-41B1-8A4D-9BEE9DAD82A3}" type="slidenum">
              <a:rPr lang="en-US" altLang="zh-CN" sz="1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pPr algn="r" eaLnBrk="1" hangingPunct="1"/>
              <a:t>12</a:t>
            </a:fld>
            <a:endParaRPr lang="en-US" altLang="zh-CN" sz="1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硬连线控制器设计方法</a:t>
            </a:r>
            <a:endParaRPr lang="en-US" altLang="zh-CN" dirty="0">
              <a:sym typeface="+mn-lt"/>
            </a:endParaRP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EFB3A0D-3B4B-61D4-94A3-1F68ADBAC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709287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DCCAD-D74E-B258-0C27-3A448241D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6D0026-C4DA-55ED-851B-62108C334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411E263-F68B-F52D-9D62-E105F8989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94989"/>
              </p:ext>
            </p:extLst>
          </p:nvPr>
        </p:nvGraphicFramePr>
        <p:xfrm>
          <a:off x="3059832" y="4221088"/>
          <a:ext cx="253705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7880" imgH="241200" progId="Equation.DSMT4">
                  <p:embed/>
                </p:oleObj>
              </mc:Choice>
              <mc:Fallback>
                <p:oleObj name="Equation" r:id="rId7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2" y="4221088"/>
                        <a:ext cx="2537052" cy="46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57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ED278-2DBB-B03E-E49D-13B21822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cs typeface="Times New Roman" panose="02020603050405020304" pitchFamily="18" charset="0"/>
                <a:sym typeface="+mn-lt"/>
              </a:rPr>
              <a:t>例</a:t>
            </a:r>
            <a:r>
              <a:rPr kumimoji="1" lang="en-US" altLang="zh-CN" sz="24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cs typeface="Times New Roman" panose="02020603050405020304" pitchFamily="18" charset="0"/>
                <a:sym typeface="+mn-lt"/>
              </a:rPr>
              <a:t>5.3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根据下图写出以下操作控制信号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RD(I)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RD(D)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WE(D)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LDPC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LDIR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LDAR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LDDR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PC+1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2400" cap="none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2400" cap="none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的逻辑表达式</a:t>
            </a:r>
            <a:endParaRPr lang="zh-CN" altLang="en-US" sz="24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D19CC-7D27-A95F-F9EB-EB05E378D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12ED27-975C-E5C4-47C3-ED69782C5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0" name="内容占位符 16">
            <a:extLst>
              <a:ext uri="{FF2B5EF4-FFF2-40B4-BE49-F238E27FC236}">
                <a16:creationId xmlns:a16="http://schemas.microsoft.com/office/drawing/2014/main" id="{82AE7218-D5F5-A6DA-DF08-A35BCCFFFF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6443485"/>
              </p:ext>
            </p:extLst>
          </p:nvPr>
        </p:nvGraphicFramePr>
        <p:xfrm>
          <a:off x="855663" y="1930400"/>
          <a:ext cx="2520000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43D0998-DEC8-D209-FBF8-46EDA1892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510"/>
              </p:ext>
            </p:extLst>
          </p:nvPr>
        </p:nvGraphicFramePr>
        <p:xfrm>
          <a:off x="5491519" y="2651582"/>
          <a:ext cx="1024649" cy="1152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649">
                  <a:extLst>
                    <a:ext uri="{9D8B030D-6E8A-4147-A177-3AD203B41FA5}">
                      <a16:colId xmlns:a16="http://schemas.microsoft.com/office/drawing/2014/main" val="334699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48822998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7475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214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354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9234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3243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6942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358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176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2B59C1-9EEA-3BE5-2B95-B9E23F872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96102"/>
              </p:ext>
            </p:extLst>
          </p:nvPr>
        </p:nvGraphicFramePr>
        <p:xfrm>
          <a:off x="6876272" y="2651582"/>
          <a:ext cx="994315" cy="1152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15">
                  <a:extLst>
                    <a:ext uri="{9D8B030D-6E8A-4147-A177-3AD203B41FA5}">
                      <a16:colId xmlns:a16="http://schemas.microsoft.com/office/drawing/2014/main" val="334699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488229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2536424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地址码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7475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14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102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LAD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6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354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103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ADD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69234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104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STO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(R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243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105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JMP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6942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106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358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107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1767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F3652B6-231E-9FEC-B199-0D80EC26DE6F}"/>
              </a:ext>
            </a:extLst>
          </p:cNvPr>
          <p:cNvSpPr txBox="1"/>
          <p:nvPr/>
        </p:nvSpPr>
        <p:spPr>
          <a:xfrm>
            <a:off x="5779551" y="4031778"/>
            <a:ext cx="72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3787A6-1A5F-075E-2255-49D178498FB9}"/>
              </a:ext>
            </a:extLst>
          </p:cNvPr>
          <p:cNvSpPr txBox="1"/>
          <p:nvPr/>
        </p:nvSpPr>
        <p:spPr>
          <a:xfrm>
            <a:off x="7164240" y="4019734"/>
            <a:ext cx="72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3935E0-A5D5-D7DB-7B6C-704D843B69B9}"/>
              </a:ext>
            </a:extLst>
          </p:cNvPr>
          <p:cNvSpPr txBox="1"/>
          <p:nvPr/>
        </p:nvSpPr>
        <p:spPr>
          <a:xfrm>
            <a:off x="4102206" y="3945100"/>
            <a:ext cx="720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19CC4001-1945-8CCA-8482-34C9BFA2A4A2}"/>
              </a:ext>
            </a:extLst>
          </p:cNvPr>
          <p:cNvSpPr/>
          <p:nvPr/>
        </p:nvSpPr>
        <p:spPr>
          <a:xfrm>
            <a:off x="6078296" y="3803710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C2F167-8BBA-4291-19D9-B9E12AD34355}"/>
              </a:ext>
            </a:extLst>
          </p:cNvPr>
          <p:cNvSpPr txBox="1"/>
          <p:nvPr/>
        </p:nvSpPr>
        <p:spPr>
          <a:xfrm>
            <a:off x="3995888" y="3465024"/>
            <a:ext cx="36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9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9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966F77-CEBB-6837-04BD-0CDA24025AB3}"/>
              </a:ext>
            </a:extLst>
          </p:cNvPr>
          <p:cNvSpPr txBox="1"/>
          <p:nvPr/>
        </p:nvSpPr>
        <p:spPr>
          <a:xfrm>
            <a:off x="4571952" y="3465024"/>
            <a:ext cx="36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9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9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组合 15">
            <a:extLst>
              <a:ext uri="{FF2B5EF4-FFF2-40B4-BE49-F238E27FC236}">
                <a16:creationId xmlns:a16="http://schemas.microsoft.com/office/drawing/2014/main" id="{786C2850-D639-6C44-D6C3-2E4B4DFBA47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95888" y="2728480"/>
            <a:ext cx="936104" cy="431999"/>
            <a:chOff x="755576" y="4493104"/>
            <a:chExt cx="2304256" cy="497612"/>
          </a:xfrm>
        </p:grpSpPr>
        <p:grpSp>
          <p:nvGrpSpPr>
            <p:cNvPr id="41" name="组合 11">
              <a:extLst>
                <a:ext uri="{FF2B5EF4-FFF2-40B4-BE49-F238E27FC236}">
                  <a16:creationId xmlns:a16="http://schemas.microsoft.com/office/drawing/2014/main" id="{06ED20D6-9B24-5072-71F9-CBDA5CFA7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576" y="4493104"/>
              <a:ext cx="2304256" cy="497612"/>
              <a:chOff x="755576" y="4506751"/>
              <a:chExt cx="2304256" cy="497612"/>
            </a:xfrm>
          </p:grpSpPr>
          <p:sp>
            <p:nvSpPr>
              <p:cNvPr id="43" name="梯形 42">
                <a:extLst>
                  <a:ext uri="{FF2B5EF4-FFF2-40B4-BE49-F238E27FC236}">
                    <a16:creationId xmlns:a16="http://schemas.microsoft.com/office/drawing/2014/main" id="{970D63D8-F47F-819F-E47B-EAAA64E66599}"/>
                  </a:ext>
                </a:extLst>
              </p:cNvPr>
              <p:cNvSpPr/>
              <p:nvPr/>
            </p:nvSpPr>
            <p:spPr>
              <a:xfrm flipV="1">
                <a:off x="755576" y="4506751"/>
                <a:ext cx="2304256" cy="497612"/>
              </a:xfrm>
              <a:prstGeom prst="trapezoid">
                <a:avLst>
                  <a:gd name="adj" fmla="val 6843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梯形 43">
                <a:extLst>
                  <a:ext uri="{FF2B5EF4-FFF2-40B4-BE49-F238E27FC236}">
                    <a16:creationId xmlns:a16="http://schemas.microsoft.com/office/drawing/2014/main" id="{6C4B6D3E-9C58-CD8C-5FA6-17CD3B38FD6B}"/>
                  </a:ext>
                </a:extLst>
              </p:cNvPr>
              <p:cNvSpPr/>
              <p:nvPr/>
            </p:nvSpPr>
            <p:spPr>
              <a:xfrm flipV="1">
                <a:off x="1633389" y="4506752"/>
                <a:ext cx="526641" cy="82942"/>
              </a:xfrm>
              <a:prstGeom prst="trapezoid">
                <a:avLst>
                  <a:gd name="adj" fmla="val 55874"/>
                </a:avLst>
              </a:prstGeom>
              <a:solidFill>
                <a:srgbClr val="EAED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5BC5179B-A20B-DF66-E498-C29E894373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35593" y="4651089"/>
              <a:ext cx="1063385" cy="19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箭头: 上 44">
            <a:extLst>
              <a:ext uri="{FF2B5EF4-FFF2-40B4-BE49-F238E27FC236}">
                <a16:creationId xmlns:a16="http://schemas.microsoft.com/office/drawing/2014/main" id="{31F05723-DED7-44C7-47C4-E55A3C978656}"/>
              </a:ext>
            </a:extLst>
          </p:cNvPr>
          <p:cNvSpPr/>
          <p:nvPr/>
        </p:nvSpPr>
        <p:spPr>
          <a:xfrm>
            <a:off x="4135014" y="3645024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 45">
            <a:extLst>
              <a:ext uri="{FF2B5EF4-FFF2-40B4-BE49-F238E27FC236}">
                <a16:creationId xmlns:a16="http://schemas.microsoft.com/office/drawing/2014/main" id="{81F0C75B-9522-A361-7D55-806760791409}"/>
              </a:ext>
            </a:extLst>
          </p:cNvPr>
          <p:cNvSpPr/>
          <p:nvPr/>
        </p:nvSpPr>
        <p:spPr>
          <a:xfrm>
            <a:off x="4679976" y="3645024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3A125360-43B0-ECDA-5CFE-18EDDA643EC0}"/>
              </a:ext>
            </a:extLst>
          </p:cNvPr>
          <p:cNvSpPr/>
          <p:nvPr/>
        </p:nvSpPr>
        <p:spPr>
          <a:xfrm>
            <a:off x="4135014" y="317030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2CD78C87-0662-3DB7-02C8-FB67A86A4898}"/>
              </a:ext>
            </a:extLst>
          </p:cNvPr>
          <p:cNvSpPr/>
          <p:nvPr/>
        </p:nvSpPr>
        <p:spPr>
          <a:xfrm>
            <a:off x="4678190" y="317030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162691F5-8CED-4A5B-D0BE-3A6B62F7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44" y="4149080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LDDR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52" name="Text Box 11">
            <a:extLst>
              <a:ext uri="{FF2B5EF4-FFF2-40B4-BE49-F238E27FC236}">
                <a16:creationId xmlns:a16="http://schemas.microsoft.com/office/drawing/2014/main" id="{B3D2FF31-16F5-4BEF-AE0D-338B7E5D4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52" y="422155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LDPC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074A8BA9-5C98-9CF1-7830-8DAF7714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69747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BE019A1B-AD18-A670-AAD8-212F57413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968" y="369747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FC3428D1-024A-542A-900E-6C235894A7F1}"/>
              </a:ext>
            </a:extLst>
          </p:cNvPr>
          <p:cNvSpPr/>
          <p:nvPr/>
        </p:nvSpPr>
        <p:spPr>
          <a:xfrm>
            <a:off x="4427936" y="242088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6BD2CB2-790C-A852-EC8A-3E1D465C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16" y="2795598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RD(I)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1989ACF1-D744-DBC1-A441-DC9D2C7C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40" y="2795598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RD(D)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F411EC9-FBA8-04DC-CF93-7AD8721D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40" y="3083630"/>
            <a:ext cx="612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WE(D)</a:t>
            </a:r>
            <a:r>
              <a:rPr lang="en-US" altLang="zh-CN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56" name="箭头: 上 55">
            <a:extLst>
              <a:ext uri="{FF2B5EF4-FFF2-40B4-BE49-F238E27FC236}">
                <a16:creationId xmlns:a16="http://schemas.microsoft.com/office/drawing/2014/main" id="{3CA45631-80FE-BF51-770B-5B2F05761AE2}"/>
              </a:ext>
            </a:extLst>
          </p:cNvPr>
          <p:cNvSpPr/>
          <p:nvPr/>
        </p:nvSpPr>
        <p:spPr>
          <a:xfrm>
            <a:off x="7452284" y="3803710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上下 56">
            <a:extLst>
              <a:ext uri="{FF2B5EF4-FFF2-40B4-BE49-F238E27FC236}">
                <a16:creationId xmlns:a16="http://schemas.microsoft.com/office/drawing/2014/main" id="{73896640-0224-30BF-6AF5-31B4AA48C8A8}"/>
              </a:ext>
            </a:extLst>
          </p:cNvPr>
          <p:cNvSpPr/>
          <p:nvPr/>
        </p:nvSpPr>
        <p:spPr>
          <a:xfrm>
            <a:off x="6078296" y="2420888"/>
            <a:ext cx="108000" cy="2160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上下 57">
            <a:extLst>
              <a:ext uri="{FF2B5EF4-FFF2-40B4-BE49-F238E27FC236}">
                <a16:creationId xmlns:a16="http://schemas.microsoft.com/office/drawing/2014/main" id="{6FF713B9-11ED-5444-7F1F-7A0E7508543B}"/>
              </a:ext>
            </a:extLst>
          </p:cNvPr>
          <p:cNvSpPr/>
          <p:nvPr/>
        </p:nvSpPr>
        <p:spPr>
          <a:xfrm>
            <a:off x="7452284" y="2420904"/>
            <a:ext cx="108000" cy="2160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ABB124-5965-0561-4C8F-3E70B13F5529}"/>
              </a:ext>
            </a:extLst>
          </p:cNvPr>
          <p:cNvCxnSpPr>
            <a:cxnSpLocks/>
          </p:cNvCxnSpPr>
          <p:nvPr/>
        </p:nvCxnSpPr>
        <p:spPr>
          <a:xfrm>
            <a:off x="4216802" y="2378220"/>
            <a:ext cx="21602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49316EE-4421-C812-EEA0-E8BC3B3B409F}"/>
              </a:ext>
            </a:extLst>
          </p:cNvPr>
          <p:cNvCxnSpPr>
            <a:cxnSpLocks/>
            <a:stCxn id="70" idx="3"/>
            <a:endCxn id="77" idx="3"/>
          </p:cNvCxnSpPr>
          <p:nvPr/>
        </p:nvCxnSpPr>
        <p:spPr>
          <a:xfrm flipH="1">
            <a:off x="6989792" y="2376878"/>
            <a:ext cx="174448" cy="3356378"/>
          </a:xfrm>
          <a:prstGeom prst="bentConnector3">
            <a:avLst>
              <a:gd name="adj1" fmla="val -725099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5">
            <a:extLst>
              <a:ext uri="{FF2B5EF4-FFF2-40B4-BE49-F238E27FC236}">
                <a16:creationId xmlns:a16="http://schemas.microsoft.com/office/drawing/2014/main" id="{E4FEBA83-664B-4BD5-DE81-BA08BA253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08" y="530120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IR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40C09B9-0FC7-0353-1D73-4D868BB8098D}"/>
              </a:ext>
            </a:extLst>
          </p:cNvPr>
          <p:cNvSpPr/>
          <p:nvPr/>
        </p:nvSpPr>
        <p:spPr>
          <a:xfrm>
            <a:off x="7020224" y="230487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A08CD63-B2F5-33D4-AF9C-EC0D70635120}"/>
              </a:ext>
            </a:extLst>
          </p:cNvPr>
          <p:cNvSpPr/>
          <p:nvPr/>
        </p:nvSpPr>
        <p:spPr>
          <a:xfrm>
            <a:off x="6845776" y="566124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上 79">
            <a:extLst>
              <a:ext uri="{FF2B5EF4-FFF2-40B4-BE49-F238E27FC236}">
                <a16:creationId xmlns:a16="http://schemas.microsoft.com/office/drawing/2014/main" id="{991ED778-B984-89D4-9A71-6D1BCD856182}"/>
              </a:ext>
            </a:extLst>
          </p:cNvPr>
          <p:cNvSpPr/>
          <p:nvPr/>
        </p:nvSpPr>
        <p:spPr>
          <a:xfrm>
            <a:off x="7355814" y="5496912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C8922B1-98D7-B817-225D-4657DECA93CC}"/>
              </a:ext>
            </a:extLst>
          </p:cNvPr>
          <p:cNvSpPr txBox="1"/>
          <p:nvPr/>
        </p:nvSpPr>
        <p:spPr>
          <a:xfrm>
            <a:off x="5796088" y="4653136"/>
            <a:ext cx="720000" cy="43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时序发生器</a:t>
            </a:r>
            <a:endParaRPr lang="en-US" altLang="zh-CN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操作控制器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1D38149-C251-8383-0B5F-7C96B885E235}"/>
              </a:ext>
            </a:extLst>
          </p:cNvPr>
          <p:cNvSpPr txBox="1"/>
          <p:nvPr/>
        </p:nvSpPr>
        <p:spPr>
          <a:xfrm>
            <a:off x="6804200" y="4653136"/>
            <a:ext cx="432048" cy="43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指令译码器</a:t>
            </a:r>
          </a:p>
        </p:txBody>
      </p:sp>
      <p:sp>
        <p:nvSpPr>
          <p:cNvPr id="83" name="箭头: 上 82">
            <a:extLst>
              <a:ext uri="{FF2B5EF4-FFF2-40B4-BE49-F238E27FC236}">
                <a16:creationId xmlns:a16="http://schemas.microsoft.com/office/drawing/2014/main" id="{0C5FCED8-4CFA-E4AC-0DDE-AA1C2D4A6727}"/>
              </a:ext>
            </a:extLst>
          </p:cNvPr>
          <p:cNvSpPr/>
          <p:nvPr/>
        </p:nvSpPr>
        <p:spPr>
          <a:xfrm>
            <a:off x="6984232" y="508512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8C787CC5-D9DB-EC73-FAAD-806A2E190C6F}"/>
              </a:ext>
            </a:extLst>
          </p:cNvPr>
          <p:cNvSpPr/>
          <p:nvPr/>
        </p:nvSpPr>
        <p:spPr>
          <a:xfrm>
            <a:off x="7452284" y="4514010"/>
            <a:ext cx="108000" cy="79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F1675AB-4019-EF14-8442-C48DB56737AF}"/>
              </a:ext>
            </a:extLst>
          </p:cNvPr>
          <p:cNvCxnSpPr>
            <a:cxnSpLocks/>
          </p:cNvCxnSpPr>
          <p:nvPr/>
        </p:nvCxnSpPr>
        <p:spPr>
          <a:xfrm>
            <a:off x="5318260" y="2348880"/>
            <a:ext cx="0" cy="3060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62">
            <a:extLst>
              <a:ext uri="{FF2B5EF4-FFF2-40B4-BE49-F238E27FC236}">
                <a16:creationId xmlns:a16="http://schemas.microsoft.com/office/drawing/2014/main" id="{7F9A6D21-48F9-B2FA-256E-160924D15247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>
            <a:off x="4462206" y="4125100"/>
            <a:ext cx="829826" cy="344900"/>
          </a:xfrm>
          <a:prstGeom prst="bent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1">
            <a:extLst>
              <a:ext uri="{FF2B5EF4-FFF2-40B4-BE49-F238E27FC236}">
                <a16:creationId xmlns:a16="http://schemas.microsoft.com/office/drawing/2014/main" id="{E5780C57-D37B-5663-0B5B-0DE960155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736" y="422155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LDAR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1B0B8C4-E2A7-21C9-F191-28860DF8373A}"/>
              </a:ext>
            </a:extLst>
          </p:cNvPr>
          <p:cNvCxnSpPr>
            <a:cxnSpLocks/>
          </p:cNvCxnSpPr>
          <p:nvPr/>
        </p:nvCxnSpPr>
        <p:spPr>
          <a:xfrm>
            <a:off x="5292032" y="4476232"/>
            <a:ext cx="252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箭头: 上 106">
            <a:extLst>
              <a:ext uri="{FF2B5EF4-FFF2-40B4-BE49-F238E27FC236}">
                <a16:creationId xmlns:a16="http://schemas.microsoft.com/office/drawing/2014/main" id="{D15AACDF-B356-548C-911C-3CCEAC1D480F}"/>
              </a:ext>
            </a:extLst>
          </p:cNvPr>
          <p:cNvSpPr/>
          <p:nvPr/>
        </p:nvSpPr>
        <p:spPr>
          <a:xfrm>
            <a:off x="6078296" y="422597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上 107">
            <a:extLst>
              <a:ext uri="{FF2B5EF4-FFF2-40B4-BE49-F238E27FC236}">
                <a16:creationId xmlns:a16="http://schemas.microsoft.com/office/drawing/2014/main" id="{97AF36D3-C8EA-E286-5798-F38145CEEB0F}"/>
              </a:ext>
            </a:extLst>
          </p:cNvPr>
          <p:cNvSpPr/>
          <p:nvPr/>
        </p:nvSpPr>
        <p:spPr>
          <a:xfrm>
            <a:off x="7452284" y="422597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A9B9A9A4-ECC7-1A72-1F06-BADCAE64EC32}"/>
              </a:ext>
            </a:extLst>
          </p:cNvPr>
          <p:cNvGrpSpPr/>
          <p:nvPr/>
        </p:nvGrpSpPr>
        <p:grpSpPr>
          <a:xfrm>
            <a:off x="6876208" y="5301208"/>
            <a:ext cx="720032" cy="180000"/>
            <a:chOff x="7308304" y="4797152"/>
            <a:chExt cx="720032" cy="180000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F742FE2-4DD1-2C21-3147-B96FD9941B1B}"/>
                </a:ext>
              </a:extLst>
            </p:cNvPr>
            <p:cNvSpPr txBox="1"/>
            <p:nvPr/>
          </p:nvSpPr>
          <p:spPr>
            <a:xfrm>
              <a:off x="7308304" y="4797152"/>
              <a:ext cx="288000" cy="18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95000"/>
                  <a:lumOff val="5000"/>
                </a:schemeClr>
              </a:solidFill>
            </a:ln>
          </p:spPr>
          <p:txBody>
            <a:bodyPr wrap="square" lIns="36000" tIns="0" rIns="36000" bIns="0" rtlCol="0" anchor="ctr" anchorCtr="0">
              <a:noAutofit/>
            </a:bodyPr>
            <a:lstStyle/>
            <a:p>
              <a:pPr algn="ctr"/>
              <a:r>
                <a:rPr lang="en-US" altLang="zh-CN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</a:t>
              </a:r>
              <a:endPara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F46761E-77A8-7AF6-D604-C9A80F1D7058}"/>
                </a:ext>
              </a:extLst>
            </p:cNvPr>
            <p:cNvSpPr txBox="1"/>
            <p:nvPr/>
          </p:nvSpPr>
          <p:spPr>
            <a:xfrm>
              <a:off x="7596336" y="4797152"/>
              <a:ext cx="432000" cy="18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95000"/>
                  <a:lumOff val="5000"/>
                </a:schemeClr>
              </a:solidFill>
            </a:ln>
          </p:spPr>
          <p:txBody>
            <a:bodyPr wrap="square" lIns="36000" tIns="0" rIns="36000" bIns="0" rtlCol="0" anchor="ctr" anchorCtr="0">
              <a:noAutofit/>
            </a:bodyPr>
            <a:lstStyle/>
            <a:p>
              <a:pPr algn="ctr"/>
              <a:r>
                <a:rPr lang="zh-CN" altLang="en-US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地址码</a:t>
              </a:r>
            </a:p>
          </p:txBody>
        </p:sp>
      </p:grpSp>
      <p:sp>
        <p:nvSpPr>
          <p:cNvPr id="114" name="Text Box 15">
            <a:extLst>
              <a:ext uri="{FF2B5EF4-FFF2-40B4-BE49-F238E27FC236}">
                <a16:creationId xmlns:a16="http://schemas.microsoft.com/office/drawing/2014/main" id="{B939D065-28EF-EBA3-E01A-8FE10892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80" y="5471468"/>
            <a:ext cx="612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通往</a:t>
            </a:r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端口</a:t>
            </a:r>
            <a:endParaRPr lang="en-US" altLang="zh-CN" sz="9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9886A0-5877-B9CB-8E5A-6AC6368D4C3B}"/>
              </a:ext>
            </a:extLst>
          </p:cNvPr>
          <p:cNvCxnSpPr>
            <a:cxnSpLocks/>
          </p:cNvCxnSpPr>
          <p:nvPr/>
        </p:nvCxnSpPr>
        <p:spPr>
          <a:xfrm flipH="1">
            <a:off x="6516216" y="4725144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109BAD9-BE12-5A1F-8D12-A2EDD6A23F05}"/>
              </a:ext>
            </a:extLst>
          </p:cNvPr>
          <p:cNvCxnSpPr>
            <a:cxnSpLocks/>
          </p:cNvCxnSpPr>
          <p:nvPr/>
        </p:nvCxnSpPr>
        <p:spPr>
          <a:xfrm flipH="1">
            <a:off x="6516216" y="4821155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963ED4C-7AF7-EC4E-9C38-2A0C3F6AA3D7}"/>
              </a:ext>
            </a:extLst>
          </p:cNvPr>
          <p:cNvCxnSpPr>
            <a:cxnSpLocks/>
          </p:cNvCxnSpPr>
          <p:nvPr/>
        </p:nvCxnSpPr>
        <p:spPr>
          <a:xfrm flipH="1">
            <a:off x="6516216" y="5013176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FE525BF-C742-AABC-EF02-DD5169937E7D}"/>
              </a:ext>
            </a:extLst>
          </p:cNvPr>
          <p:cNvCxnSpPr>
            <a:cxnSpLocks/>
          </p:cNvCxnSpPr>
          <p:nvPr/>
        </p:nvCxnSpPr>
        <p:spPr>
          <a:xfrm flipH="1">
            <a:off x="6516216" y="4917166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92C2BAE-4D32-FA9E-B367-875E54D4F3FC}"/>
              </a:ext>
            </a:extLst>
          </p:cNvPr>
          <p:cNvCxnSpPr>
            <a:cxnSpLocks/>
          </p:cNvCxnSpPr>
          <p:nvPr/>
        </p:nvCxnSpPr>
        <p:spPr>
          <a:xfrm flipH="1" flipV="1">
            <a:off x="5611246" y="4723576"/>
            <a:ext cx="180000" cy="1568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A1D4006-69A5-32AB-8D9B-270B25DE72DE}"/>
              </a:ext>
            </a:extLst>
          </p:cNvPr>
          <p:cNvCxnSpPr>
            <a:cxnSpLocks/>
          </p:cNvCxnSpPr>
          <p:nvPr/>
        </p:nvCxnSpPr>
        <p:spPr>
          <a:xfrm flipH="1">
            <a:off x="5611246" y="4821155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88A6A08-F17A-0414-F8C2-FFF3D6C14538}"/>
              </a:ext>
            </a:extLst>
          </p:cNvPr>
          <p:cNvCxnSpPr>
            <a:cxnSpLocks/>
          </p:cNvCxnSpPr>
          <p:nvPr/>
        </p:nvCxnSpPr>
        <p:spPr>
          <a:xfrm flipH="1">
            <a:off x="5611246" y="5008286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D8AFEAB-FE15-4197-1F42-E0349AC003AF}"/>
              </a:ext>
            </a:extLst>
          </p:cNvPr>
          <p:cNvCxnSpPr>
            <a:cxnSpLocks/>
          </p:cNvCxnSpPr>
          <p:nvPr/>
        </p:nvCxnSpPr>
        <p:spPr>
          <a:xfrm flipH="1">
            <a:off x="5611246" y="4917166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15">
            <a:extLst>
              <a:ext uri="{FF2B5EF4-FFF2-40B4-BE49-F238E27FC236}">
                <a16:creationId xmlns:a16="http://schemas.microsoft.com/office/drawing/2014/main" id="{2BACB17E-D148-47E2-D31A-0AEAC8AE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26" y="4633576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622BB050-653F-F7BB-0B9F-43AE243FE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26" y="4734924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</a:p>
        </p:txBody>
      </p:sp>
      <p:sp>
        <p:nvSpPr>
          <p:cNvPr id="129" name="Text Box 15">
            <a:extLst>
              <a:ext uri="{FF2B5EF4-FFF2-40B4-BE49-F238E27FC236}">
                <a16:creationId xmlns:a16="http://schemas.microsoft.com/office/drawing/2014/main" id="{715B6898-8E79-624C-0911-A5931A37A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16" y="4921608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8765E8D-49EA-11C0-55A9-345E3B667A21}"/>
              </a:ext>
            </a:extLst>
          </p:cNvPr>
          <p:cNvCxnSpPr>
            <a:cxnSpLocks/>
            <a:stCxn id="132" idx="1"/>
            <a:endCxn id="9" idx="3"/>
          </p:cNvCxnSpPr>
          <p:nvPr/>
        </p:nvCxnSpPr>
        <p:spPr>
          <a:xfrm flipH="1">
            <a:off x="7884240" y="4109734"/>
            <a:ext cx="14280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15">
            <a:extLst>
              <a:ext uri="{FF2B5EF4-FFF2-40B4-BE49-F238E27FC236}">
                <a16:creationId xmlns:a16="http://schemas.microsoft.com/office/drawing/2014/main" id="{C60B905D-ED2E-AC4F-ABF5-748737AD6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042" y="4019734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+1</a:t>
            </a:r>
            <a:endParaRPr lang="en-US" altLang="zh-CN" sz="900" b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5" name="Text Box 11">
            <a:extLst>
              <a:ext uri="{FF2B5EF4-FFF2-40B4-BE49-F238E27FC236}">
                <a16:creationId xmlns:a16="http://schemas.microsoft.com/office/drawing/2014/main" id="{29F5E40E-0B83-9070-7E8A-E8F1ED3F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551723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LDIR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61382F3-DF33-3B72-C2CF-A2F68649CAB6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4691566" y="2798920"/>
            <a:ext cx="276514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15">
            <a:extLst>
              <a:ext uri="{FF2B5EF4-FFF2-40B4-BE49-F238E27FC236}">
                <a16:creationId xmlns:a16="http://schemas.microsoft.com/office/drawing/2014/main" id="{B965B200-0507-0CB4-E41D-CB4D5B0D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708920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ADD</a:t>
            </a:r>
            <a:endParaRPr lang="en-US" altLang="zh-CN" sz="900" b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07E35FA-8524-3BA5-E1D0-EBEC749DE453}"/>
              </a:ext>
            </a:extLst>
          </p:cNvPr>
          <p:cNvCxnSpPr>
            <a:cxnSpLocks/>
            <a:stCxn id="140" idx="1"/>
            <a:endCxn id="43" idx="3"/>
          </p:cNvCxnSpPr>
          <p:nvPr/>
        </p:nvCxnSpPr>
        <p:spPr>
          <a:xfrm flipH="1" flipV="1">
            <a:off x="4784175" y="2944480"/>
            <a:ext cx="183905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5">
            <a:extLst>
              <a:ext uri="{FF2B5EF4-FFF2-40B4-BE49-F238E27FC236}">
                <a16:creationId xmlns:a16="http://schemas.microsoft.com/office/drawing/2014/main" id="{DCA2A0AE-7B74-EFC9-9E49-D28C7B11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857826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AND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7FBDFB6-1DF2-7D3C-10A9-3C7A96BFEB15}"/>
              </a:ext>
            </a:extLst>
          </p:cNvPr>
          <p:cNvCxnSpPr>
            <a:cxnSpLocks/>
            <a:stCxn id="142" idx="1"/>
          </p:cNvCxnSpPr>
          <p:nvPr/>
        </p:nvCxnSpPr>
        <p:spPr>
          <a:xfrm flipH="1">
            <a:off x="4860032" y="3088746"/>
            <a:ext cx="108048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15">
            <a:extLst>
              <a:ext uri="{FF2B5EF4-FFF2-40B4-BE49-F238E27FC236}">
                <a16:creationId xmlns:a16="http://schemas.microsoft.com/office/drawing/2014/main" id="{210A6712-3A8C-1143-B1B2-F6329B49C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998746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传送</a:t>
            </a:r>
            <a:endParaRPr lang="en-US" altLang="zh-CN" sz="9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8" name="Text Box 15">
            <a:extLst>
              <a:ext uri="{FF2B5EF4-FFF2-40B4-BE49-F238E27FC236}">
                <a16:creationId xmlns:a16="http://schemas.microsoft.com/office/drawing/2014/main" id="{106A5F6C-B8F5-774E-1BC4-324FF1823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736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ABUS(D)</a:t>
            </a:r>
          </a:p>
        </p:txBody>
      </p:sp>
      <p:sp>
        <p:nvSpPr>
          <p:cNvPr id="149" name="Text Box 15">
            <a:extLst>
              <a:ext uri="{FF2B5EF4-FFF2-40B4-BE49-F238E27FC236}">
                <a16:creationId xmlns:a16="http://schemas.microsoft.com/office/drawing/2014/main" id="{A093E18D-243A-FB0C-544C-CACE4AC7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ABUS(I)</a:t>
            </a:r>
          </a:p>
        </p:txBody>
      </p:sp>
      <p:sp>
        <p:nvSpPr>
          <p:cNvPr id="150" name="Text Box 15">
            <a:extLst>
              <a:ext uri="{FF2B5EF4-FFF2-40B4-BE49-F238E27FC236}">
                <a16:creationId xmlns:a16="http://schemas.microsoft.com/office/drawing/2014/main" id="{337A950E-08A8-25D6-58A8-BC7D2539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173770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DBUS</a:t>
            </a:r>
          </a:p>
        </p:txBody>
      </p:sp>
      <p:sp>
        <p:nvSpPr>
          <p:cNvPr id="151" name="Text Box 15">
            <a:extLst>
              <a:ext uri="{FF2B5EF4-FFF2-40B4-BE49-F238E27FC236}">
                <a16:creationId xmlns:a16="http://schemas.microsoft.com/office/drawing/2014/main" id="{015B9A6B-83C0-B585-53A9-C79CA786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1621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IBUS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291628B9-1398-1038-3A58-BC94FD573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12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PC+1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>
            <a:hlinkClick r:id="rId7" action="ppaction://hlinksldjump"/>
            <a:extLst>
              <a:ext uri="{FF2B5EF4-FFF2-40B4-BE49-F238E27FC236}">
                <a16:creationId xmlns:a16="http://schemas.microsoft.com/office/drawing/2014/main" id="{9F908FAE-C69D-7C17-1F18-9D32DC39D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304" y="1412776"/>
            <a:ext cx="965642" cy="520585"/>
          </a:xfrm>
          <a:prstGeom prst="rect">
            <a:avLst/>
          </a:prstGeom>
        </p:spPr>
      </p:pic>
      <p:sp>
        <p:nvSpPr>
          <p:cNvPr id="10" name="Text Box 15">
            <a:extLst>
              <a:ext uri="{FF2B5EF4-FFF2-40B4-BE49-F238E27FC236}">
                <a16:creationId xmlns:a16="http://schemas.microsoft.com/office/drawing/2014/main" id="{172FBB04-DB7D-EC7A-1B8E-257B200E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4928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DCache</a:t>
            </a:r>
            <a:endParaRPr lang="en-US" altLang="zh-CN" sz="9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D2BB74D-A3B0-02A1-EEF7-004AF2CA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24928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ICache</a:t>
            </a:r>
            <a:endParaRPr lang="en-US" altLang="zh-CN" sz="9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026D7696-F082-1E51-0CCD-3DE2F6148F58}"/>
              </a:ext>
            </a:extLst>
          </p:cNvPr>
          <p:cNvSpPr/>
          <p:nvPr/>
        </p:nvSpPr>
        <p:spPr>
          <a:xfrm>
            <a:off x="6968584" y="5496912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17" grpId="0"/>
      <p:bldP spid="49" grpId="0"/>
      <p:bldP spid="14" grpId="0"/>
      <p:bldP spid="15" grpId="0"/>
      <p:bldP spid="16" grpId="0"/>
      <p:bldP spid="51" grpId="0"/>
      <p:bldP spid="13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BFE2729-1B59-47A6-BA9C-7BA42122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ym typeface="+mn-lt"/>
              </a:rPr>
              <a:t>① 画出指令周期流程图</a:t>
            </a:r>
            <a:endParaRPr lang="zh-CN" altLang="en-US" sz="28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E3B0027-243D-4F74-9129-F40CC15ED0E8}"/>
              </a:ext>
            </a:extLst>
          </p:cNvPr>
          <p:cNvSpPr/>
          <p:nvPr/>
        </p:nvSpPr>
        <p:spPr bwMode="auto">
          <a:xfrm>
            <a:off x="3878956" y="2708920"/>
            <a:ext cx="1260000" cy="576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ABUS(I)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IBUS  IR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PC + 1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4E96671-A175-4519-8040-F2A6438A01D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 bwMode="auto">
          <a:xfrm flipV="1">
            <a:off x="4508956" y="3284920"/>
            <a:ext cx="0" cy="7207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2076FC-AA1E-460F-8C9B-B2B5B3A515B8}"/>
              </a:ext>
            </a:extLst>
          </p:cNvPr>
          <p:cNvCxnSpPr>
            <a:cxnSpLocks/>
          </p:cNvCxnSpPr>
          <p:nvPr/>
        </p:nvCxnSpPr>
        <p:spPr bwMode="auto">
          <a:xfrm>
            <a:off x="2138398" y="4062402"/>
            <a:ext cx="576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8AB8DB-D407-43A7-A4CC-A0638D683906}"/>
              </a:ext>
            </a:extLst>
          </p:cNvPr>
          <p:cNvCxnSpPr>
            <a:cxnSpLocks/>
            <a:stCxn id="130" idx="2"/>
          </p:cNvCxnSpPr>
          <p:nvPr/>
        </p:nvCxnSpPr>
        <p:spPr bwMode="auto">
          <a:xfrm>
            <a:off x="1124692" y="3398423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BB57742-460E-1458-A09F-D28D78462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5294F-7206-3366-F9BA-C50A494CD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F840FE9-2765-C0F9-F4EF-48746591BFFA}"/>
              </a:ext>
            </a:extLst>
          </p:cNvPr>
          <p:cNvGrpSpPr/>
          <p:nvPr/>
        </p:nvGrpSpPr>
        <p:grpSpPr>
          <a:xfrm>
            <a:off x="1598422" y="3847535"/>
            <a:ext cx="1080000" cy="2101745"/>
            <a:chOff x="1598422" y="3847535"/>
            <a:chExt cx="1080000" cy="210174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F801F39-2F39-BDB5-49DF-FEE620978464}"/>
                </a:ext>
              </a:extLst>
            </p:cNvPr>
            <p:cNvGrpSpPr/>
            <p:nvPr/>
          </p:nvGrpSpPr>
          <p:grpSpPr>
            <a:xfrm>
              <a:off x="1930953" y="5542319"/>
              <a:ext cx="414938" cy="406961"/>
              <a:chOff x="2388981" y="5623419"/>
              <a:chExt cx="414938" cy="406961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30425BA1-4996-B43F-C55E-C2D755F513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96451" y="5623419"/>
                <a:ext cx="0" cy="330414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7DD60D67-13B4-85AF-1417-AAA6DB1F0FB5}"/>
                  </a:ext>
                </a:extLst>
              </p:cNvPr>
              <p:cNvSpPr/>
              <p:nvPr/>
            </p:nvSpPr>
            <p:spPr bwMode="auto">
              <a:xfrm rot="1107521">
                <a:off x="2388981" y="5922558"/>
                <a:ext cx="414938" cy="107822"/>
              </a:xfrm>
              <a:custGeom>
                <a:avLst/>
                <a:gdLst>
                  <a:gd name="connsiteX0" fmla="*/ 0 w 414938"/>
                  <a:gd name="connsiteY0" fmla="*/ 107822 h 107822"/>
                  <a:gd name="connsiteX1" fmla="*/ 99892 w 414938"/>
                  <a:gd name="connsiteY1" fmla="*/ 30982 h 107822"/>
                  <a:gd name="connsiteX2" fmla="*/ 238205 w 414938"/>
                  <a:gd name="connsiteY2" fmla="*/ 100138 h 107822"/>
                  <a:gd name="connsiteX3" fmla="*/ 376517 w 414938"/>
                  <a:gd name="connsiteY3" fmla="*/ 15614 h 107822"/>
                  <a:gd name="connsiteX4" fmla="*/ 414938 w 414938"/>
                  <a:gd name="connsiteY4" fmla="*/ 246 h 10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938" h="107822">
                    <a:moveTo>
                      <a:pt x="0" y="107822"/>
                    </a:moveTo>
                    <a:cubicBezTo>
                      <a:pt x="30095" y="70042"/>
                      <a:pt x="60191" y="32263"/>
                      <a:pt x="99892" y="30982"/>
                    </a:cubicBezTo>
                    <a:cubicBezTo>
                      <a:pt x="139593" y="29701"/>
                      <a:pt x="192101" y="102699"/>
                      <a:pt x="238205" y="100138"/>
                    </a:cubicBezTo>
                    <a:cubicBezTo>
                      <a:pt x="284309" y="97577"/>
                      <a:pt x="347062" y="32263"/>
                      <a:pt x="376517" y="15614"/>
                    </a:cubicBezTo>
                    <a:cubicBezTo>
                      <a:pt x="405973" y="-1035"/>
                      <a:pt x="410455" y="-395"/>
                      <a:pt x="414938" y="246"/>
                    </a:cubicBezTo>
                  </a:path>
                </a:pathLst>
              </a:custGeom>
              <a:noFill/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72EFC50-888A-48E2-9484-898CF31E78BC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 bwMode="auto">
            <a:xfrm flipV="1">
              <a:off x="2138422" y="4062979"/>
              <a:ext cx="0" cy="10824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5972433-15D2-4B67-9D82-296F6FEF0C4F}"/>
                </a:ext>
              </a:extLst>
            </p:cNvPr>
            <p:cNvSpPr/>
            <p:nvPr/>
          </p:nvSpPr>
          <p:spPr>
            <a:xfrm>
              <a:off x="1940422" y="3847535"/>
              <a:ext cx="396000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A03BC0A0-F091-4F2F-89FD-F2343F35B93D}"/>
                </a:ext>
              </a:extLst>
            </p:cNvPr>
            <p:cNvSpPr/>
            <p:nvPr/>
          </p:nvSpPr>
          <p:spPr bwMode="auto">
            <a:xfrm>
              <a:off x="1598422" y="4171222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DR</a:t>
              </a:r>
            </a:p>
            <a:p>
              <a:pPr algn="ctr"/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DR 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D5E5005-68C6-5BC7-A4D0-E96C0281D13A}"/>
                </a:ext>
              </a:extLst>
            </p:cNvPr>
            <p:cNvSpPr/>
            <p:nvPr/>
          </p:nvSpPr>
          <p:spPr bwMode="auto">
            <a:xfrm>
              <a:off x="1598422" y="5151364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NULL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0BC2271-C5A5-FA4A-22BF-BAEF8E4B0316}"/>
                </a:ext>
              </a:extLst>
            </p:cNvPr>
            <p:cNvCxnSpPr>
              <a:cxnSpLocks/>
              <a:stCxn id="12" idx="0"/>
              <a:endCxn id="38" idx="2"/>
            </p:cNvCxnSpPr>
            <p:nvPr/>
          </p:nvCxnSpPr>
          <p:spPr bwMode="auto">
            <a:xfrm flipV="1">
              <a:off x="2138422" y="4603222"/>
              <a:ext cx="0" cy="548142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D1A0395-0488-0B9C-D91F-9EF222CA67B9}"/>
              </a:ext>
            </a:extLst>
          </p:cNvPr>
          <p:cNvGrpSpPr/>
          <p:nvPr/>
        </p:nvGrpSpPr>
        <p:grpSpPr>
          <a:xfrm>
            <a:off x="2998924" y="3847535"/>
            <a:ext cx="1260000" cy="2101745"/>
            <a:chOff x="3060564" y="3847535"/>
            <a:chExt cx="1260000" cy="2101745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6E1EB2C-6FA7-41A9-BC8C-DD863D133A55}"/>
                </a:ext>
              </a:extLst>
            </p:cNvPr>
            <p:cNvCxnSpPr>
              <a:cxnSpLocks/>
              <a:stCxn id="24" idx="0"/>
              <a:endCxn id="28" idx="2"/>
            </p:cNvCxnSpPr>
            <p:nvPr/>
          </p:nvCxnSpPr>
          <p:spPr bwMode="auto">
            <a:xfrm flipV="1">
              <a:off x="3690564" y="4062979"/>
              <a:ext cx="0" cy="10824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91297B1-1AFA-4068-B01A-50E01474821E}"/>
                </a:ext>
              </a:extLst>
            </p:cNvPr>
            <p:cNvSpPr/>
            <p:nvPr/>
          </p:nvSpPr>
          <p:spPr bwMode="auto">
            <a:xfrm>
              <a:off x="3150564" y="4171222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IR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AR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05D42E3-7A6E-4FF5-BE83-98677A0FB60E}"/>
                </a:ext>
              </a:extLst>
            </p:cNvPr>
            <p:cNvSpPr/>
            <p:nvPr/>
          </p:nvSpPr>
          <p:spPr bwMode="auto">
            <a:xfrm>
              <a:off x="3060564" y="5102520"/>
              <a:ext cx="1260000" cy="576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AR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ABUS(D)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ctr" defTabSz="914400"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DBUS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DR</a:t>
              </a:r>
            </a:p>
            <a:p>
              <a:pPr algn="ctr" defTabSz="914400"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DR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3A7E7AF-9D5A-4E48-8199-805B383C2ED5}"/>
                </a:ext>
              </a:extLst>
            </p:cNvPr>
            <p:cNvSpPr/>
            <p:nvPr/>
          </p:nvSpPr>
          <p:spPr>
            <a:xfrm>
              <a:off x="3492564" y="3847535"/>
              <a:ext cx="396000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LAD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6471466-1833-4A96-460C-EEA68A1B420E}"/>
                </a:ext>
              </a:extLst>
            </p:cNvPr>
            <p:cNvCxnSpPr>
              <a:cxnSpLocks/>
              <a:stCxn id="26" idx="0"/>
              <a:endCxn id="24" idx="2"/>
            </p:cNvCxnSpPr>
            <p:nvPr/>
          </p:nvCxnSpPr>
          <p:spPr bwMode="auto">
            <a:xfrm flipV="1">
              <a:off x="3690564" y="4603222"/>
              <a:ext cx="0" cy="49929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AE3E5F84-0D49-3F13-9A8E-41E691FB673D}"/>
                </a:ext>
              </a:extLst>
            </p:cNvPr>
            <p:cNvSpPr/>
            <p:nvPr/>
          </p:nvSpPr>
          <p:spPr bwMode="auto">
            <a:xfrm>
              <a:off x="3145563" y="4886520"/>
              <a:ext cx="540000" cy="216000"/>
            </a:xfrm>
            <a:prstGeom prst="roundRect">
              <a:avLst>
                <a:gd name="adj" fmla="val 0"/>
              </a:avLst>
            </a:prstGeom>
            <a:noFill/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defRPr/>
              </a:pPr>
              <a:r>
                <a:rPr lang="en-US" altLang="zh-CN" sz="1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RD(D)</a:t>
              </a:r>
              <a:endPara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304A59A-3674-0145-359D-421B838F47C2}"/>
                </a:ext>
              </a:extLst>
            </p:cNvPr>
            <p:cNvGrpSpPr/>
            <p:nvPr/>
          </p:nvGrpSpPr>
          <p:grpSpPr>
            <a:xfrm>
              <a:off x="3483095" y="5618521"/>
              <a:ext cx="414938" cy="330759"/>
              <a:chOff x="2388981" y="5623419"/>
              <a:chExt cx="414938" cy="330759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214F204D-7DA8-699A-0AFA-5198378D06A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96451" y="5623419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CB741CFF-9F71-FA80-6122-0F3469AB07D5}"/>
                  </a:ext>
                </a:extLst>
              </p:cNvPr>
              <p:cNvSpPr/>
              <p:nvPr/>
            </p:nvSpPr>
            <p:spPr bwMode="auto">
              <a:xfrm rot="1107521">
                <a:off x="2388981" y="5846356"/>
                <a:ext cx="414938" cy="107822"/>
              </a:xfrm>
              <a:custGeom>
                <a:avLst/>
                <a:gdLst>
                  <a:gd name="connsiteX0" fmla="*/ 0 w 414938"/>
                  <a:gd name="connsiteY0" fmla="*/ 107822 h 107822"/>
                  <a:gd name="connsiteX1" fmla="*/ 99892 w 414938"/>
                  <a:gd name="connsiteY1" fmla="*/ 30982 h 107822"/>
                  <a:gd name="connsiteX2" fmla="*/ 238205 w 414938"/>
                  <a:gd name="connsiteY2" fmla="*/ 100138 h 107822"/>
                  <a:gd name="connsiteX3" fmla="*/ 376517 w 414938"/>
                  <a:gd name="connsiteY3" fmla="*/ 15614 h 107822"/>
                  <a:gd name="connsiteX4" fmla="*/ 414938 w 414938"/>
                  <a:gd name="connsiteY4" fmla="*/ 246 h 10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938" h="107822">
                    <a:moveTo>
                      <a:pt x="0" y="107822"/>
                    </a:moveTo>
                    <a:cubicBezTo>
                      <a:pt x="30095" y="70042"/>
                      <a:pt x="60191" y="32263"/>
                      <a:pt x="99892" y="30982"/>
                    </a:cubicBezTo>
                    <a:cubicBezTo>
                      <a:pt x="139593" y="29701"/>
                      <a:pt x="192101" y="102699"/>
                      <a:pt x="238205" y="100138"/>
                    </a:cubicBezTo>
                    <a:cubicBezTo>
                      <a:pt x="284309" y="97577"/>
                      <a:pt x="347062" y="32263"/>
                      <a:pt x="376517" y="15614"/>
                    </a:cubicBezTo>
                    <a:cubicBezTo>
                      <a:pt x="405973" y="-1035"/>
                      <a:pt x="410455" y="-395"/>
                      <a:pt x="414938" y="246"/>
                    </a:cubicBezTo>
                  </a:path>
                </a:pathLst>
              </a:custGeom>
              <a:noFill/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C8B29F9-EDFF-A85C-F6DD-B5D072AE8B6C}"/>
              </a:ext>
            </a:extLst>
          </p:cNvPr>
          <p:cNvGrpSpPr/>
          <p:nvPr/>
        </p:nvGrpSpPr>
        <p:grpSpPr>
          <a:xfrm>
            <a:off x="4579426" y="3847535"/>
            <a:ext cx="1080000" cy="2101745"/>
            <a:chOff x="4596000" y="3847535"/>
            <a:chExt cx="1080000" cy="2101745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935C4FC-8995-9BD5-438B-99DCEA96E268}"/>
                </a:ext>
              </a:extLst>
            </p:cNvPr>
            <p:cNvGrpSpPr/>
            <p:nvPr/>
          </p:nvGrpSpPr>
          <p:grpSpPr>
            <a:xfrm>
              <a:off x="4928531" y="5542319"/>
              <a:ext cx="414938" cy="406961"/>
              <a:chOff x="2388981" y="5623419"/>
              <a:chExt cx="414938" cy="406961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8BED58D8-DC93-E16D-E5FA-0EBE01ABD8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96451" y="5623419"/>
                <a:ext cx="0" cy="330414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5EB1DCC9-D58F-335A-06C6-4E4D8828BC2D}"/>
                  </a:ext>
                </a:extLst>
              </p:cNvPr>
              <p:cNvSpPr/>
              <p:nvPr/>
            </p:nvSpPr>
            <p:spPr bwMode="auto">
              <a:xfrm rot="1107521">
                <a:off x="2388981" y="5922558"/>
                <a:ext cx="414938" cy="107822"/>
              </a:xfrm>
              <a:custGeom>
                <a:avLst/>
                <a:gdLst>
                  <a:gd name="connsiteX0" fmla="*/ 0 w 414938"/>
                  <a:gd name="connsiteY0" fmla="*/ 107822 h 107822"/>
                  <a:gd name="connsiteX1" fmla="*/ 99892 w 414938"/>
                  <a:gd name="connsiteY1" fmla="*/ 30982 h 107822"/>
                  <a:gd name="connsiteX2" fmla="*/ 238205 w 414938"/>
                  <a:gd name="connsiteY2" fmla="*/ 100138 h 107822"/>
                  <a:gd name="connsiteX3" fmla="*/ 376517 w 414938"/>
                  <a:gd name="connsiteY3" fmla="*/ 15614 h 107822"/>
                  <a:gd name="connsiteX4" fmla="*/ 414938 w 414938"/>
                  <a:gd name="connsiteY4" fmla="*/ 246 h 10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938" h="107822">
                    <a:moveTo>
                      <a:pt x="0" y="107822"/>
                    </a:moveTo>
                    <a:cubicBezTo>
                      <a:pt x="30095" y="70042"/>
                      <a:pt x="60191" y="32263"/>
                      <a:pt x="99892" y="30982"/>
                    </a:cubicBezTo>
                    <a:cubicBezTo>
                      <a:pt x="139593" y="29701"/>
                      <a:pt x="192101" y="102699"/>
                      <a:pt x="238205" y="100138"/>
                    </a:cubicBezTo>
                    <a:cubicBezTo>
                      <a:pt x="284309" y="97577"/>
                      <a:pt x="347062" y="32263"/>
                      <a:pt x="376517" y="15614"/>
                    </a:cubicBezTo>
                    <a:cubicBezTo>
                      <a:pt x="405973" y="-1035"/>
                      <a:pt x="410455" y="-395"/>
                      <a:pt x="414938" y="246"/>
                    </a:cubicBezTo>
                  </a:path>
                </a:pathLst>
              </a:custGeom>
              <a:noFill/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9BE428B-4872-4791-BA45-BDD3BB1CEF7B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 bwMode="auto">
            <a:xfrm flipV="1">
              <a:off x="5136000" y="4062979"/>
              <a:ext cx="0" cy="10824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449139E-470F-4CAD-A6C8-77009F827AEC}"/>
                </a:ext>
              </a:extLst>
            </p:cNvPr>
            <p:cNvSpPr/>
            <p:nvPr/>
          </p:nvSpPr>
          <p:spPr>
            <a:xfrm>
              <a:off x="4938000" y="3847535"/>
              <a:ext cx="396000" cy="21544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ADD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ED0CF93-FA5B-414B-AA6B-D11DFC6B749C}"/>
                </a:ext>
              </a:extLst>
            </p:cNvPr>
            <p:cNvSpPr/>
            <p:nvPr/>
          </p:nvSpPr>
          <p:spPr bwMode="auto">
            <a:xfrm>
              <a:off x="4596000" y="4171222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4400"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+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 DR</a:t>
              </a:r>
            </a:p>
            <a:p>
              <a:pPr lvl="0" algn="ctr" defTabSz="914400"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DR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kumimoji="0" lang="zh-CN" altLang="en-US" sz="1200" b="1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592643D-E890-AEF8-9562-764366BF742B}"/>
                </a:ext>
              </a:extLst>
            </p:cNvPr>
            <p:cNvSpPr/>
            <p:nvPr/>
          </p:nvSpPr>
          <p:spPr bwMode="auto">
            <a:xfrm>
              <a:off x="4596000" y="5151364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NULL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D782FAA-F17E-C43A-EAF0-2763C05878D4}"/>
                </a:ext>
              </a:extLst>
            </p:cNvPr>
            <p:cNvCxnSpPr>
              <a:cxnSpLocks/>
              <a:stCxn id="13" idx="0"/>
              <a:endCxn id="34" idx="2"/>
            </p:cNvCxnSpPr>
            <p:nvPr/>
          </p:nvCxnSpPr>
          <p:spPr bwMode="auto">
            <a:xfrm flipV="1">
              <a:off x="5136000" y="4603222"/>
              <a:ext cx="0" cy="548142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4A6EE6B-8EA9-4BE5-9CB7-D9CC07B9C2FE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 bwMode="auto">
          <a:xfrm flipV="1">
            <a:off x="6519928" y="4062979"/>
            <a:ext cx="0" cy="1082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FF563F1-9E25-1CFD-BE34-A2E3E626502D}"/>
              </a:ext>
            </a:extLst>
          </p:cNvPr>
          <p:cNvGrpSpPr/>
          <p:nvPr/>
        </p:nvGrpSpPr>
        <p:grpSpPr>
          <a:xfrm>
            <a:off x="5979928" y="3847535"/>
            <a:ext cx="1080000" cy="2101745"/>
            <a:chOff x="6030072" y="3847535"/>
            <a:chExt cx="1080000" cy="2101745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7415936-011B-7411-BD77-C75E7EE41BAB}"/>
                </a:ext>
              </a:extLst>
            </p:cNvPr>
            <p:cNvGrpSpPr/>
            <p:nvPr/>
          </p:nvGrpSpPr>
          <p:grpSpPr>
            <a:xfrm>
              <a:off x="6362603" y="5542319"/>
              <a:ext cx="414938" cy="406961"/>
              <a:chOff x="2388981" y="5623419"/>
              <a:chExt cx="414938" cy="406961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840ED384-4009-3C12-617F-8D3CCAE809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96451" y="5623419"/>
                <a:ext cx="0" cy="330414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51548B8C-3E6B-3D44-3D4D-EDAC0CE164B9}"/>
                  </a:ext>
                </a:extLst>
              </p:cNvPr>
              <p:cNvSpPr/>
              <p:nvPr/>
            </p:nvSpPr>
            <p:spPr bwMode="auto">
              <a:xfrm rot="1107521">
                <a:off x="2388981" y="5922558"/>
                <a:ext cx="414938" cy="107822"/>
              </a:xfrm>
              <a:custGeom>
                <a:avLst/>
                <a:gdLst>
                  <a:gd name="connsiteX0" fmla="*/ 0 w 414938"/>
                  <a:gd name="connsiteY0" fmla="*/ 107822 h 107822"/>
                  <a:gd name="connsiteX1" fmla="*/ 99892 w 414938"/>
                  <a:gd name="connsiteY1" fmla="*/ 30982 h 107822"/>
                  <a:gd name="connsiteX2" fmla="*/ 238205 w 414938"/>
                  <a:gd name="connsiteY2" fmla="*/ 100138 h 107822"/>
                  <a:gd name="connsiteX3" fmla="*/ 376517 w 414938"/>
                  <a:gd name="connsiteY3" fmla="*/ 15614 h 107822"/>
                  <a:gd name="connsiteX4" fmla="*/ 414938 w 414938"/>
                  <a:gd name="connsiteY4" fmla="*/ 246 h 10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938" h="107822">
                    <a:moveTo>
                      <a:pt x="0" y="107822"/>
                    </a:moveTo>
                    <a:cubicBezTo>
                      <a:pt x="30095" y="70042"/>
                      <a:pt x="60191" y="32263"/>
                      <a:pt x="99892" y="30982"/>
                    </a:cubicBezTo>
                    <a:cubicBezTo>
                      <a:pt x="139593" y="29701"/>
                      <a:pt x="192101" y="102699"/>
                      <a:pt x="238205" y="100138"/>
                    </a:cubicBezTo>
                    <a:cubicBezTo>
                      <a:pt x="284309" y="97577"/>
                      <a:pt x="347062" y="32263"/>
                      <a:pt x="376517" y="15614"/>
                    </a:cubicBezTo>
                    <a:cubicBezTo>
                      <a:pt x="405973" y="-1035"/>
                      <a:pt x="410455" y="-395"/>
                      <a:pt x="414938" y="246"/>
                    </a:cubicBezTo>
                  </a:path>
                </a:pathLst>
              </a:custGeom>
              <a:noFill/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1F7E50F-FFF1-4B0E-AE19-456BFDB6DEA4}"/>
                </a:ext>
              </a:extLst>
            </p:cNvPr>
            <p:cNvSpPr/>
            <p:nvPr/>
          </p:nvSpPr>
          <p:spPr bwMode="auto">
            <a:xfrm>
              <a:off x="6030072" y="4171222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4400"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AR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40430F0-6738-4C12-B872-D2B76E4B5BE5}"/>
                </a:ext>
              </a:extLst>
            </p:cNvPr>
            <p:cNvSpPr/>
            <p:nvPr/>
          </p:nvSpPr>
          <p:spPr bwMode="auto">
            <a:xfrm>
              <a:off x="6030072" y="5151364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4400"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2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 DBUS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62E31C-9EC6-43A3-B84D-55D95C0CA19F}"/>
                </a:ext>
              </a:extLst>
            </p:cNvPr>
            <p:cNvSpPr/>
            <p:nvPr/>
          </p:nvSpPr>
          <p:spPr>
            <a:xfrm>
              <a:off x="6372072" y="3847535"/>
              <a:ext cx="396000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STO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3D6743-7D66-6727-910C-96071A0DC9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570072" y="4603222"/>
            <a:ext cx="0" cy="54814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E3FB81C-B30C-0A6C-2A11-9D4413CD9C73}"/>
              </a:ext>
            </a:extLst>
          </p:cNvPr>
          <p:cNvSpPr/>
          <p:nvPr/>
        </p:nvSpPr>
        <p:spPr bwMode="auto">
          <a:xfrm>
            <a:off x="6012184" y="4941168"/>
            <a:ext cx="540000" cy="216000"/>
          </a:xfrm>
          <a:prstGeom prst="roundRect">
            <a:avLst>
              <a:gd name="adj" fmla="val 0"/>
            </a:avLst>
          </a:prstGeom>
          <a:noFill/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defRPr/>
            </a:pP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WE(D)</a:t>
            </a:r>
            <a:endParaRPr lang="zh-CN" altLang="en-US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7EF152F-336C-49D2-845F-E6360C8FC7A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 bwMode="auto">
          <a:xfrm flipV="1">
            <a:off x="7920432" y="4062979"/>
            <a:ext cx="0" cy="1082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356C4A-23E7-D702-A9E3-D25EA2186FAF}"/>
              </a:ext>
            </a:extLst>
          </p:cNvPr>
          <p:cNvGrpSpPr/>
          <p:nvPr/>
        </p:nvGrpSpPr>
        <p:grpSpPr>
          <a:xfrm>
            <a:off x="7380432" y="3847535"/>
            <a:ext cx="1080000" cy="2101745"/>
            <a:chOff x="7380432" y="3847535"/>
            <a:chExt cx="1080000" cy="2101745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4E48AB9A-0666-1295-EBB9-905B11563421}"/>
                </a:ext>
              </a:extLst>
            </p:cNvPr>
            <p:cNvGrpSpPr/>
            <p:nvPr/>
          </p:nvGrpSpPr>
          <p:grpSpPr>
            <a:xfrm>
              <a:off x="7712963" y="5542319"/>
              <a:ext cx="414938" cy="406961"/>
              <a:chOff x="2388981" y="5623419"/>
              <a:chExt cx="414938" cy="406961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E19C45B8-1F1C-2A74-5601-B538E64B7A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96451" y="5623419"/>
                <a:ext cx="0" cy="330414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D104CFD3-A241-FE92-19D8-8CFB141D85E0}"/>
                  </a:ext>
                </a:extLst>
              </p:cNvPr>
              <p:cNvSpPr/>
              <p:nvPr/>
            </p:nvSpPr>
            <p:spPr bwMode="auto">
              <a:xfrm rot="1107521">
                <a:off x="2388981" y="5922558"/>
                <a:ext cx="414938" cy="107822"/>
              </a:xfrm>
              <a:custGeom>
                <a:avLst/>
                <a:gdLst>
                  <a:gd name="connsiteX0" fmla="*/ 0 w 414938"/>
                  <a:gd name="connsiteY0" fmla="*/ 107822 h 107822"/>
                  <a:gd name="connsiteX1" fmla="*/ 99892 w 414938"/>
                  <a:gd name="connsiteY1" fmla="*/ 30982 h 107822"/>
                  <a:gd name="connsiteX2" fmla="*/ 238205 w 414938"/>
                  <a:gd name="connsiteY2" fmla="*/ 100138 h 107822"/>
                  <a:gd name="connsiteX3" fmla="*/ 376517 w 414938"/>
                  <a:gd name="connsiteY3" fmla="*/ 15614 h 107822"/>
                  <a:gd name="connsiteX4" fmla="*/ 414938 w 414938"/>
                  <a:gd name="connsiteY4" fmla="*/ 246 h 10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938" h="107822">
                    <a:moveTo>
                      <a:pt x="0" y="107822"/>
                    </a:moveTo>
                    <a:cubicBezTo>
                      <a:pt x="30095" y="70042"/>
                      <a:pt x="60191" y="32263"/>
                      <a:pt x="99892" y="30982"/>
                    </a:cubicBezTo>
                    <a:cubicBezTo>
                      <a:pt x="139593" y="29701"/>
                      <a:pt x="192101" y="102699"/>
                      <a:pt x="238205" y="100138"/>
                    </a:cubicBezTo>
                    <a:cubicBezTo>
                      <a:pt x="284309" y="97577"/>
                      <a:pt x="347062" y="32263"/>
                      <a:pt x="376517" y="15614"/>
                    </a:cubicBezTo>
                    <a:cubicBezTo>
                      <a:pt x="405973" y="-1035"/>
                      <a:pt x="410455" y="-395"/>
                      <a:pt x="414938" y="246"/>
                    </a:cubicBezTo>
                  </a:path>
                </a:pathLst>
              </a:custGeom>
              <a:noFill/>
              <a:ln w="28575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3E0C69-5B68-41B9-9ECB-B840DF355F5F}"/>
                </a:ext>
              </a:extLst>
            </p:cNvPr>
            <p:cNvSpPr/>
            <p:nvPr/>
          </p:nvSpPr>
          <p:spPr>
            <a:xfrm>
              <a:off x="7722432" y="3847535"/>
              <a:ext cx="396000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JMP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7BF64D5-5F50-459E-954E-30B6E6C931C3}"/>
                </a:ext>
              </a:extLst>
            </p:cNvPr>
            <p:cNvSpPr/>
            <p:nvPr/>
          </p:nvSpPr>
          <p:spPr bwMode="auto">
            <a:xfrm>
              <a:off x="7380432" y="4171222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IR  PC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C91BB3-EBAD-E05A-6F24-50014DA8BCA6}"/>
                </a:ext>
              </a:extLst>
            </p:cNvPr>
            <p:cNvSpPr/>
            <p:nvPr/>
          </p:nvSpPr>
          <p:spPr bwMode="auto">
            <a:xfrm>
              <a:off x="7380432" y="5151364"/>
              <a:ext cx="1080000" cy="4320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NULL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7FF2EBF-99CC-C346-FA4C-7E93B29E128E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 bwMode="auto">
          <a:xfrm flipV="1">
            <a:off x="7920432" y="4603222"/>
            <a:ext cx="0" cy="54814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703935B-0EA6-C55A-081D-55D41BC9912D}"/>
              </a:ext>
            </a:extLst>
          </p:cNvPr>
          <p:cNvCxnSpPr>
            <a:cxnSpLocks/>
          </p:cNvCxnSpPr>
          <p:nvPr/>
        </p:nvCxnSpPr>
        <p:spPr bwMode="auto">
          <a:xfrm>
            <a:off x="971600" y="4838490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204163F-39F3-D5A9-6D0F-79A33735884C}"/>
              </a:ext>
            </a:extLst>
          </p:cNvPr>
          <p:cNvCxnSpPr>
            <a:cxnSpLocks/>
          </p:cNvCxnSpPr>
          <p:nvPr/>
        </p:nvCxnSpPr>
        <p:spPr bwMode="auto">
          <a:xfrm>
            <a:off x="971600" y="5894608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009CBCF-CE36-7CBC-B06A-4B06DA88DC19}"/>
              </a:ext>
            </a:extLst>
          </p:cNvPr>
          <p:cNvCxnSpPr>
            <a:cxnSpLocks/>
          </p:cNvCxnSpPr>
          <p:nvPr/>
        </p:nvCxnSpPr>
        <p:spPr bwMode="auto">
          <a:xfrm>
            <a:off x="971600" y="2636912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A64AC0F-FA68-1E0A-7C3A-1868F9E7831E}"/>
              </a:ext>
            </a:extLst>
          </p:cNvPr>
          <p:cNvSpPr/>
          <p:nvPr/>
        </p:nvSpPr>
        <p:spPr>
          <a:xfrm>
            <a:off x="3878956" y="2147566"/>
            <a:ext cx="1260000" cy="360000"/>
          </a:xfrm>
          <a:prstGeom prst="roundRect">
            <a:avLst>
              <a:gd name="adj" fmla="val 4174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E47D72B-BAAE-C9C4-5B08-D0D2EA9A0A1B}"/>
              </a:ext>
            </a:extLst>
          </p:cNvPr>
          <p:cNvCxnSpPr>
            <a:cxnSpLocks/>
            <a:stCxn id="44" idx="0"/>
            <a:endCxn id="125" idx="2"/>
          </p:cNvCxnSpPr>
          <p:nvPr/>
        </p:nvCxnSpPr>
        <p:spPr bwMode="auto">
          <a:xfrm flipV="1">
            <a:off x="4508956" y="2507566"/>
            <a:ext cx="0" cy="201354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67FC2FAB-AFBB-6710-BB17-44AA770D4E1E}"/>
              </a:ext>
            </a:extLst>
          </p:cNvPr>
          <p:cNvSpPr/>
          <p:nvPr/>
        </p:nvSpPr>
        <p:spPr>
          <a:xfrm>
            <a:off x="917744" y="309064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2F6A929-41F2-FC07-2770-1DE81B7EE138}"/>
              </a:ext>
            </a:extLst>
          </p:cNvPr>
          <p:cNvCxnSpPr>
            <a:cxnSpLocks/>
            <a:stCxn id="130" idx="0"/>
          </p:cNvCxnSpPr>
          <p:nvPr/>
        </p:nvCxnSpPr>
        <p:spPr bwMode="auto">
          <a:xfrm flipV="1">
            <a:off x="1124692" y="2627132"/>
            <a:ext cx="0" cy="463514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4F7B6D5-2C15-CD18-7FEC-9C420144DC6C}"/>
              </a:ext>
            </a:extLst>
          </p:cNvPr>
          <p:cNvCxnSpPr>
            <a:cxnSpLocks/>
            <a:stCxn id="140" idx="2"/>
          </p:cNvCxnSpPr>
          <p:nvPr/>
        </p:nvCxnSpPr>
        <p:spPr bwMode="auto">
          <a:xfrm>
            <a:off x="1126712" y="4464320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78B6CAF-894D-118E-3587-D7F3A5E432A4}"/>
              </a:ext>
            </a:extLst>
          </p:cNvPr>
          <p:cNvSpPr/>
          <p:nvPr/>
        </p:nvSpPr>
        <p:spPr>
          <a:xfrm>
            <a:off x="919764" y="415654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31639D4-7F64-8A56-0FAE-D72A99498AF4}"/>
              </a:ext>
            </a:extLst>
          </p:cNvPr>
          <p:cNvCxnSpPr>
            <a:cxnSpLocks/>
            <a:stCxn id="140" idx="0"/>
          </p:cNvCxnSpPr>
          <p:nvPr/>
        </p:nvCxnSpPr>
        <p:spPr bwMode="auto">
          <a:xfrm flipV="1">
            <a:off x="1126712" y="3806376"/>
            <a:ext cx="0" cy="350167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2EC8C291-2F65-7944-7B28-01BF2483C9BE}"/>
              </a:ext>
            </a:extLst>
          </p:cNvPr>
          <p:cNvCxnSpPr>
            <a:cxnSpLocks/>
            <a:stCxn id="143" idx="2"/>
          </p:cNvCxnSpPr>
          <p:nvPr/>
        </p:nvCxnSpPr>
        <p:spPr bwMode="auto">
          <a:xfrm>
            <a:off x="1124692" y="5520437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97DDA95D-5A61-27E5-3D1B-0164E4555BCE}"/>
              </a:ext>
            </a:extLst>
          </p:cNvPr>
          <p:cNvSpPr/>
          <p:nvPr/>
        </p:nvSpPr>
        <p:spPr>
          <a:xfrm>
            <a:off x="917744" y="5212660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F7A619B-58D1-97B0-A073-9DDC8B3C950B}"/>
              </a:ext>
            </a:extLst>
          </p:cNvPr>
          <p:cNvCxnSpPr>
            <a:cxnSpLocks/>
            <a:stCxn id="143" idx="0"/>
          </p:cNvCxnSpPr>
          <p:nvPr/>
        </p:nvCxnSpPr>
        <p:spPr bwMode="auto">
          <a:xfrm flipV="1">
            <a:off x="1124692" y="4836616"/>
            <a:ext cx="0" cy="376044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" name="菱形 4">
            <a:extLst>
              <a:ext uri="{FF2B5EF4-FFF2-40B4-BE49-F238E27FC236}">
                <a16:creationId xmlns:a16="http://schemas.microsoft.com/office/drawing/2014/main" id="{710A126E-FF7C-AF72-1B82-FF0EB1D043E3}"/>
              </a:ext>
            </a:extLst>
          </p:cNvPr>
          <p:cNvSpPr/>
          <p:nvPr/>
        </p:nvSpPr>
        <p:spPr bwMode="auto">
          <a:xfrm>
            <a:off x="3878956" y="3356992"/>
            <a:ext cx="1260000" cy="360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译码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61C7BD-F995-61FF-DE0B-62FA6BE8213D}"/>
              </a:ext>
            </a:extLst>
          </p:cNvPr>
          <p:cNvCxnSpPr>
            <a:cxnSpLocks/>
          </p:cNvCxnSpPr>
          <p:nvPr/>
        </p:nvCxnSpPr>
        <p:spPr bwMode="auto">
          <a:xfrm>
            <a:off x="971600" y="3789040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DA8657-F15F-9202-8FC4-6511F140A81C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4508956" y="3716992"/>
            <a:ext cx="0" cy="32400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Text Box 68">
            <a:extLst>
              <a:ext uri="{FF2B5EF4-FFF2-40B4-BE49-F238E27FC236}">
                <a16:creationId xmlns:a16="http://schemas.microsoft.com/office/drawing/2014/main" id="{BEF5A008-51CB-D963-0A83-2D1D8115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370" y="2895466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3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69">
            <a:extLst>
              <a:ext uri="{FF2B5EF4-FFF2-40B4-BE49-F238E27FC236}">
                <a16:creationId xmlns:a16="http://schemas.microsoft.com/office/drawing/2014/main" id="{20C2A479-E6DE-3B25-AA39-BC57E7ADC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370" y="3082011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66">
            <a:extLst>
              <a:ext uri="{FF2B5EF4-FFF2-40B4-BE49-F238E27FC236}">
                <a16:creationId xmlns:a16="http://schemas.microsoft.com/office/drawing/2014/main" id="{90D2D534-EBE7-8E74-388F-2E2004D3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370" y="2708920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1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Box 68">
            <a:extLst>
              <a:ext uri="{FF2B5EF4-FFF2-40B4-BE49-F238E27FC236}">
                <a16:creationId xmlns:a16="http://schemas.microsoft.com/office/drawing/2014/main" id="{DC5DF33E-E4F7-E5BB-014A-9AFB9FBF0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198" y="4205027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3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69">
            <a:extLst>
              <a:ext uri="{FF2B5EF4-FFF2-40B4-BE49-F238E27FC236}">
                <a16:creationId xmlns:a16="http://schemas.microsoft.com/office/drawing/2014/main" id="{B39EF278-2688-805A-41F7-90114AAC4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198" y="4391572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Box 69">
            <a:extLst>
              <a:ext uri="{FF2B5EF4-FFF2-40B4-BE49-F238E27FC236}">
                <a16:creationId xmlns:a16="http://schemas.microsoft.com/office/drawing/2014/main" id="{8CE426A8-4940-DC70-B78C-97733B7D8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586" y="4311265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 Box 68">
            <a:extLst>
              <a:ext uri="{FF2B5EF4-FFF2-40B4-BE49-F238E27FC236}">
                <a16:creationId xmlns:a16="http://schemas.microsoft.com/office/drawing/2014/main" id="{DDC8DA3C-5056-E138-AF18-82BF07AB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560" y="4216198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3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69">
            <a:extLst>
              <a:ext uri="{FF2B5EF4-FFF2-40B4-BE49-F238E27FC236}">
                <a16:creationId xmlns:a16="http://schemas.microsoft.com/office/drawing/2014/main" id="{423461F1-5E63-1F53-0DB5-2E3FD60B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560" y="4402743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 Box 69">
            <a:extLst>
              <a:ext uri="{FF2B5EF4-FFF2-40B4-BE49-F238E27FC236}">
                <a16:creationId xmlns:a16="http://schemas.microsoft.com/office/drawing/2014/main" id="{4DEE2E5C-448D-BFDE-8A99-D017986C2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862" y="4307766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69">
            <a:extLst>
              <a:ext uri="{FF2B5EF4-FFF2-40B4-BE49-F238E27FC236}">
                <a16:creationId xmlns:a16="http://schemas.microsoft.com/office/drawing/2014/main" id="{A1AB6BBB-BBBF-725B-6F60-14756B0D2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202" y="4327326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 Box 68">
            <a:extLst>
              <a:ext uri="{FF2B5EF4-FFF2-40B4-BE49-F238E27FC236}">
                <a16:creationId xmlns:a16="http://schemas.microsoft.com/office/drawing/2014/main" id="{051DEBCB-6EC8-DDF2-B9AA-6225612D0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908" y="5309508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3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 Box 69">
            <a:extLst>
              <a:ext uri="{FF2B5EF4-FFF2-40B4-BE49-F238E27FC236}">
                <a16:creationId xmlns:a16="http://schemas.microsoft.com/office/drawing/2014/main" id="{8B6652D8-E8E9-C92B-304D-F8A433DF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908" y="5496053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 66">
            <a:extLst>
              <a:ext uri="{FF2B5EF4-FFF2-40B4-BE49-F238E27FC236}">
                <a16:creationId xmlns:a16="http://schemas.microsoft.com/office/drawing/2014/main" id="{E383B5FB-775E-BD68-6ABC-9AC6DCB1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908" y="5122962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1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69">
            <a:extLst>
              <a:ext uri="{FF2B5EF4-FFF2-40B4-BE49-F238E27FC236}">
                <a16:creationId xmlns:a16="http://schemas.microsoft.com/office/drawing/2014/main" id="{85431F1B-0006-E693-4CC2-055B7FF8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80" y="5301208"/>
            <a:ext cx="216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4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69">
            <a:extLst>
              <a:ext uri="{FF2B5EF4-FFF2-40B4-BE49-F238E27FC236}">
                <a16:creationId xmlns:a16="http://schemas.microsoft.com/office/drawing/2014/main" id="{BA300D28-D12C-650D-8886-915E7B7E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645" y="4946305"/>
            <a:ext cx="324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0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defTabSz="685708" eaLnBrk="1" hangingPunct="1">
              <a:spcBef>
                <a:spcPct val="50000"/>
              </a:spcBef>
              <a:defRPr/>
            </a:pPr>
            <a:r>
              <a:rPr lang="en-US" altLang="zh-CN" sz="12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200" b="1" kern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3</a:t>
            </a:r>
            <a:endParaRPr lang="el-GR" altLang="zh-CN" sz="1200" b="1" kern="0" baseline="-25000" dirty="0">
              <a:solidFill>
                <a:srgbClr val="00B050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动作按钮: 获取信息 6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AB8F572-FF40-7928-6C81-0ECD707CBC8A}"/>
              </a:ext>
            </a:extLst>
          </p:cNvPr>
          <p:cNvSpPr/>
          <p:nvPr/>
        </p:nvSpPr>
        <p:spPr>
          <a:xfrm>
            <a:off x="7956376" y="908720"/>
            <a:ext cx="360000" cy="360000"/>
          </a:xfrm>
          <a:prstGeom prst="actionButtonInformat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 Box 11">
            <a:extLst>
              <a:ext uri="{FF2B5EF4-FFF2-40B4-BE49-F238E27FC236}">
                <a16:creationId xmlns:a16="http://schemas.microsoft.com/office/drawing/2014/main" id="{C1A7178E-9626-4F35-6FC2-71687B92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04" y="2737752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RD(I)</a:t>
            </a:r>
          </a:p>
        </p:txBody>
      </p:sp>
      <p:sp>
        <p:nvSpPr>
          <p:cNvPr id="68" name="Text Box 11">
            <a:extLst>
              <a:ext uri="{FF2B5EF4-FFF2-40B4-BE49-F238E27FC236}">
                <a16:creationId xmlns:a16="http://schemas.microsoft.com/office/drawing/2014/main" id="{4D6B7019-7F95-19EC-F327-2A380E5C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52" y="2930894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LDIR</a:t>
            </a:r>
            <a:endParaRPr lang="en-US" altLang="zh-CN" sz="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9" name="Text Box 15">
            <a:extLst>
              <a:ext uri="{FF2B5EF4-FFF2-40B4-BE49-F238E27FC236}">
                <a16:creationId xmlns:a16="http://schemas.microsoft.com/office/drawing/2014/main" id="{E7513D60-F97C-B063-84B1-49202478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04" y="3124036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+1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0" name="Text Box 11">
            <a:extLst>
              <a:ext uri="{FF2B5EF4-FFF2-40B4-BE49-F238E27FC236}">
                <a16:creationId xmlns:a16="http://schemas.microsoft.com/office/drawing/2014/main" id="{0196A259-C492-26EA-D672-2B192EC1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24" y="424397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LDDR</a:t>
            </a:r>
            <a:endParaRPr lang="en-US" altLang="zh-CN" sz="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78323554-634D-AFA5-CF9C-7FEF40B2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4437112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endParaRPr lang="en-US" altLang="zh-CN" sz="900" b="1" baseline="-25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eaLnBrk="1" hangingPunct="1"/>
            <a:endParaRPr lang="en-US" altLang="zh-CN" sz="900" b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B0140325-A051-C234-8168-90953BE1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432912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LDAR</a:t>
            </a:r>
            <a:endParaRPr lang="en-US" altLang="zh-CN" sz="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2F153753-46E1-FA8A-B0FA-66FB7538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270" y="423419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LDDR</a:t>
            </a:r>
            <a:endParaRPr lang="en-US" altLang="zh-CN" sz="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4" name="Text Box 15">
            <a:extLst>
              <a:ext uri="{FF2B5EF4-FFF2-40B4-BE49-F238E27FC236}">
                <a16:creationId xmlns:a16="http://schemas.microsoft.com/office/drawing/2014/main" id="{BC2D1E3E-8D24-EAF0-9FD0-9DD57A704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222" y="4427332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endParaRPr lang="en-US" altLang="zh-CN" sz="900" b="1" baseline="-25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eaLnBrk="1" hangingPunct="1"/>
            <a:endParaRPr lang="en-US" altLang="zh-CN" sz="900" b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52EF9D47-BD5D-18E4-6FC7-C0EA343D2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774" y="4317419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LDAR</a:t>
            </a:r>
            <a:endParaRPr lang="en-US" altLang="zh-CN" sz="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EC4C0A84-F3A3-6029-B147-381795A48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416" y="4321674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LDPC</a:t>
            </a:r>
            <a:endParaRPr lang="en-US" altLang="zh-CN" sz="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7" name="Text Box 11">
            <a:extLst>
              <a:ext uri="{FF2B5EF4-FFF2-40B4-BE49-F238E27FC236}">
                <a16:creationId xmlns:a16="http://schemas.microsoft.com/office/drawing/2014/main" id="{78363AB1-74A8-1452-47E9-567FC2E23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325023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LDDR</a:t>
            </a:r>
            <a:endParaRPr lang="en-US" altLang="zh-CN" sz="9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0EFE898-123F-F675-B5C9-A6878E114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896" y="5518165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endParaRPr lang="en-US" altLang="zh-CN" sz="900" b="1" baseline="-25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eaLnBrk="1" hangingPunct="1"/>
            <a:endParaRPr lang="en-US" altLang="zh-CN" sz="900" b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324C56F7-9022-DC70-518F-87948B10909B}"/>
              </a:ext>
            </a:extLst>
          </p:cNvPr>
          <p:cNvSpPr/>
          <p:nvPr/>
        </p:nvSpPr>
        <p:spPr>
          <a:xfrm>
            <a:off x="5796136" y="3068960"/>
            <a:ext cx="684000" cy="216024"/>
          </a:xfrm>
          <a:prstGeom prst="borderCallout1">
            <a:avLst>
              <a:gd name="adj1" fmla="val 54421"/>
              <a:gd name="adj2" fmla="val -53277"/>
              <a:gd name="adj3" fmla="val 53050"/>
              <a:gd name="adj4" fmla="val -2896"/>
            </a:avLst>
          </a:prstGeom>
          <a:solidFill>
            <a:srgbClr val="FFFF00"/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LDPC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6" name="图片 15">
            <a:hlinkClick r:id="rId4" action="ppaction://hlinksldjump"/>
            <a:extLst>
              <a:ext uri="{FF2B5EF4-FFF2-40B4-BE49-F238E27FC236}">
                <a16:creationId xmlns:a16="http://schemas.microsoft.com/office/drawing/2014/main" id="{A764DA88-49C8-873E-C943-49433B971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556792"/>
            <a:ext cx="785198" cy="6480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2F962D-5123-FF1E-8C4A-70F60483FD7B}"/>
              </a:ext>
            </a:extLst>
          </p:cNvPr>
          <p:cNvSpPr txBox="1"/>
          <p:nvPr/>
        </p:nvSpPr>
        <p:spPr>
          <a:xfrm>
            <a:off x="6516216" y="2996952"/>
            <a:ext cx="21602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注：本例中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只完成外部信号设置，需要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LDPC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使得完成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225830-8783-E283-7211-8A0328DB7904}"/>
              </a:ext>
            </a:extLst>
          </p:cNvPr>
          <p:cNvSpPr txBox="1"/>
          <p:nvPr/>
        </p:nvSpPr>
        <p:spPr>
          <a:xfrm>
            <a:off x="1062226" y="1484784"/>
            <a:ext cx="2326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画出指令流程图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定脉冲周期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写信号</a:t>
            </a:r>
          </a:p>
        </p:txBody>
      </p:sp>
    </p:spTree>
    <p:extLst>
      <p:ext uri="{BB962C8B-B14F-4D97-AF65-F5344CB8AC3E}">
        <p14:creationId xmlns:p14="http://schemas.microsoft.com/office/powerpoint/2010/main" val="207439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7" grpId="0"/>
      <p:bldP spid="29" grpId="0"/>
      <p:bldP spid="31" grpId="0"/>
      <p:bldP spid="32" grpId="0"/>
      <p:bldP spid="36" grpId="0"/>
      <p:bldP spid="40" grpId="0"/>
      <p:bldP spid="42" grpId="0"/>
      <p:bldP spid="43" grpId="0"/>
      <p:bldP spid="45" grpId="0"/>
      <p:bldP spid="48" grpId="0"/>
      <p:bldP spid="49" grpId="0"/>
      <p:bldP spid="52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46D675F-D4A2-8FEC-042F-7F993E3A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ym typeface="+mn-lt"/>
              </a:rPr>
              <a:t>② 列出微操作时间表</a:t>
            </a:r>
            <a:endParaRPr lang="zh-CN" altLang="en-US" sz="2800" dirty="0"/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102668"/>
              </p:ext>
            </p:extLst>
          </p:nvPr>
        </p:nvGraphicFramePr>
        <p:xfrm>
          <a:off x="855663" y="1916113"/>
          <a:ext cx="7677154" cy="4206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65757377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3186166207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544924016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397489168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204447535"/>
                    </a:ext>
                  </a:extLst>
                </a:gridCol>
                <a:gridCol w="618011">
                  <a:extLst>
                    <a:ext uri="{9D8B030D-6E8A-4147-A177-3AD203B41FA5}">
                      <a16:colId xmlns:a16="http://schemas.microsoft.com/office/drawing/2014/main" val="835120447"/>
                    </a:ext>
                  </a:extLst>
                </a:gridCol>
              </a:tblGrid>
              <a:tr h="311029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微命令 </a:t>
                      </a:r>
                      <a:endParaRPr kumimoji="1" lang="en-US" altLang="zh-CN" sz="12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时序信号 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LDAR</a:t>
                      </a:r>
                      <a:endParaRPr kumimoji="1" lang="en-US" altLang="zh-CN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72000" marR="72000"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LDDR</a:t>
                      </a: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LDIR</a:t>
                      </a: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LDR</a:t>
                      </a:r>
                      <a:r>
                        <a:rPr kumimoji="1" lang="en-US" altLang="zh-CN" sz="1200" b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LDR</a:t>
                      </a:r>
                      <a:r>
                        <a:rPr kumimoji="1" lang="en-US" altLang="zh-CN" sz="1200" b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PC+1</a:t>
                      </a: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LDPC</a:t>
                      </a: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WE(D)</a:t>
                      </a: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RD(D)</a:t>
                      </a: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RD(I)</a:t>
                      </a: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576278"/>
                  </a:ext>
                </a:extLst>
              </a:tr>
              <a:tr h="186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节拍电位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节拍脉冲</a:t>
                      </a:r>
                      <a:endParaRPr kumimoji="1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A0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2000" marR="72000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/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15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M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kumimoji="1" lang="en-US" altLang="zh-CN" sz="1200" b="1" i="0" u="none" strike="noStrike" kern="1200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615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M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kumimoji="1" lang="en-US" altLang="zh-CN" sz="1200" b="1" i="0" u="none" strike="noStrike" kern="1200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0" marR="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615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M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kumimoji="1" lang="en-US" altLang="zh-CN" sz="1200" b="1" i="0" u="none" strike="noStrike" kern="1200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r>
                        <a:rPr kumimoji="1" lang="en-US" altLang="zh-CN" sz="12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kumimoji="1" lang="en-US" altLang="zh-CN" sz="1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18000" marR="18000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3BE9D-6822-006F-B0A4-6DD19B964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01923E59-403E-4A68-A698-9F79F8E1FEE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A8FD7C-E283-4667-BA61-F1A9EF7E9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2F164A3-8215-DEF7-5F9E-2A52C1D35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726950"/>
              </p:ext>
            </p:extLst>
          </p:nvPr>
        </p:nvGraphicFramePr>
        <p:xfrm>
          <a:off x="6876256" y="1412776"/>
          <a:ext cx="172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6256" y="1412776"/>
                        <a:ext cx="172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0B1F044-44F2-AE6F-6165-9F296A730663}"/>
              </a:ext>
            </a:extLst>
          </p:cNvPr>
          <p:cNvSpPr txBox="1"/>
          <p:nvPr/>
        </p:nvSpPr>
        <p:spPr>
          <a:xfrm>
            <a:off x="3635896" y="1412776"/>
            <a:ext cx="3384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设：</a:t>
            </a:r>
            <a:r>
              <a:rPr lang="zh-CN" altLang="en-US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不考虑执行部件的反馈</a:t>
            </a:r>
            <a:endParaRPr lang="en-US" altLang="zh-CN" sz="20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动作按钮: 转到主页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7EDE57A-FE5A-0C57-9C9F-874A87BFEC4F}"/>
              </a:ext>
            </a:extLst>
          </p:cNvPr>
          <p:cNvSpPr/>
          <p:nvPr/>
        </p:nvSpPr>
        <p:spPr>
          <a:xfrm>
            <a:off x="7956376" y="908720"/>
            <a:ext cx="360000" cy="360000"/>
          </a:xfrm>
          <a:prstGeom prst="actionButtonHom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E010F933-B908-A536-F267-798923AE7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446" y="4530855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MOV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2BF04D73-C600-898F-C704-F44AEF17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361" y="480617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MOV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999D3B6F-BF84-7B03-F3C1-AE6EE14BE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796" y="3431683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D7B5F8AC-DDC2-51CD-37E6-EA59C8F99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626" y="3705427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35777F22-6622-FB8B-1F2F-D9C197AFA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883" y="3705427"/>
            <a:ext cx="36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67FCB21A-59BC-BA9E-174A-35FBB126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950" y="288684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7567C714-0805-B13F-9490-AC5A29F93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950" y="3159702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112EACA7-D005-7199-7FFE-42358A9E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950" y="3432564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2A107176-A671-7A5C-786A-C68C06033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950" y="3705427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1CBD190D-FFC9-2CD5-ED1E-6CC706DA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503" y="480617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F662FFD1-80E2-FDF6-F980-DB2EE0EA9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322" y="5080294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5E10E874-2DCE-CFBA-3610-11967DCB2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322" y="5354701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1F58CF57-A205-DA60-0A92-FA7360DC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322" y="5629108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4AEDDA19-5BBB-0EEE-7309-50B496F4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361" y="5903516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EB99D4B3-8B66-25EE-F76A-DEF06FF3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629108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5BA25D96-A951-9291-2071-3E81FD07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361" y="5903516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C9982B57-4213-3F92-D56F-15C424DD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530855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ADD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2D86C623-6C34-C674-F642-10CC3AB2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80617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ADD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181C90A5-9AC0-E645-8545-15EF379E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587" y="480617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STO</a:t>
            </a: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01FCB92C-792B-C8FF-EA9D-64A82618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5629108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STO</a:t>
            </a: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373BAEA6-7E73-D1B0-273F-5265E1E5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884" y="4806170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JMP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B401C391-A2C6-EAAA-D60A-B20D0B186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762847"/>
              </p:ext>
            </p:extLst>
          </p:nvPr>
        </p:nvGraphicFramePr>
        <p:xfrm>
          <a:off x="8028384" y="2526237"/>
          <a:ext cx="342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228600" progId="Equation.DSMT4">
                  <p:embed/>
                </p:oleObj>
              </mc:Choice>
              <mc:Fallback>
                <p:oleObj name="Equation" r:id="rId6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28384" y="2526237"/>
                        <a:ext cx="3429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1">
            <a:extLst>
              <a:ext uri="{FF2B5EF4-FFF2-40B4-BE49-F238E27FC236}">
                <a16:creationId xmlns:a16="http://schemas.microsoft.com/office/drawing/2014/main" id="{5821302C-CCA5-D605-A27F-C3C25F913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322" y="5903516"/>
            <a:ext cx="36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LAD</a:t>
            </a:r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0788B584-7D99-449B-E48E-050985477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13398"/>
              </p:ext>
            </p:extLst>
          </p:nvPr>
        </p:nvGraphicFramePr>
        <p:xfrm>
          <a:off x="7236296" y="1988840"/>
          <a:ext cx="736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228600" progId="Equation.DSMT4">
                  <p:embed/>
                </p:oleObj>
              </mc:Choice>
              <mc:Fallback>
                <p:oleObj name="Equation" r:id="rId8" imgW="73656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B401C391-A2C6-EAAA-D60A-B20D0B186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6296" y="1988840"/>
                        <a:ext cx="7366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E88E0F23-5125-D24C-604B-707E88B39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80998"/>
              </p:ext>
            </p:extLst>
          </p:nvPr>
        </p:nvGraphicFramePr>
        <p:xfrm>
          <a:off x="6530975" y="2565400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228600" progId="Equation.DSMT4">
                  <p:embed/>
                </p:oleObj>
              </mc:Choice>
              <mc:Fallback>
                <p:oleObj name="Equation" r:id="rId10" imgW="8506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0788B584-7D99-449B-E48E-0509854777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0975" y="2565400"/>
                        <a:ext cx="8509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C32A9877-72F6-00E1-5A92-C3950611E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820030"/>
              </p:ext>
            </p:extLst>
          </p:nvPr>
        </p:nvGraphicFramePr>
        <p:xfrm>
          <a:off x="5970973" y="1989138"/>
          <a:ext cx="863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280" imgH="228600" progId="Equation.DSMT4">
                  <p:embed/>
                </p:oleObj>
              </mc:Choice>
              <mc:Fallback>
                <p:oleObj name="Equation" r:id="rId12" imgW="8632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E88E0F23-5125-D24C-604B-707E88B39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0973" y="1989138"/>
                        <a:ext cx="8636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9E2108B4-0469-9970-877A-1BB42163A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07033"/>
              </p:ext>
            </p:extLst>
          </p:nvPr>
        </p:nvGraphicFramePr>
        <p:xfrm>
          <a:off x="5495925" y="2565400"/>
          <a:ext cx="457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228600" progId="Equation.DSMT4">
                  <p:embed/>
                </p:oleObj>
              </mc:Choice>
              <mc:Fallback>
                <p:oleObj name="Equation" r:id="rId14" imgW="457200" imgH="2286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C32A9877-72F6-00E1-5A92-C3950611E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5925" y="2565400"/>
                        <a:ext cx="4572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7A354F12-1CD0-7C0C-41ED-3A44031FE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736413"/>
              </p:ext>
            </p:extLst>
          </p:nvPr>
        </p:nvGraphicFramePr>
        <p:xfrm>
          <a:off x="4703763" y="1989138"/>
          <a:ext cx="88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8840" imgH="228600" progId="Equation.DSMT4">
                  <p:embed/>
                </p:oleObj>
              </mc:Choice>
              <mc:Fallback>
                <p:oleObj name="Equation" r:id="rId16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03763" y="1989138"/>
                        <a:ext cx="8890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E4D795D-F608-242B-8297-B0D94EE68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5483"/>
              </p:ext>
            </p:extLst>
          </p:nvPr>
        </p:nvGraphicFramePr>
        <p:xfrm>
          <a:off x="4087813" y="2852738"/>
          <a:ext cx="2133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33360" imgH="228600" progId="Equation.DSMT4">
                  <p:embed/>
                </p:oleObj>
              </mc:Choice>
              <mc:Fallback>
                <p:oleObj name="Equation" r:id="rId18" imgW="2133360" imgH="2286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7A354F12-1CD0-7C0C-41ED-3A44031FE2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87813" y="2852738"/>
                        <a:ext cx="21336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E6469C4B-ADE0-051E-D432-B3AB810DE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565"/>
              </p:ext>
            </p:extLst>
          </p:nvPr>
        </p:nvGraphicFramePr>
        <p:xfrm>
          <a:off x="3650185" y="1988840"/>
          <a:ext cx="457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57200" imgH="228600" progId="Equation.DSMT4">
                  <p:embed/>
                </p:oleObj>
              </mc:Choice>
              <mc:Fallback>
                <p:oleObj name="Equation" r:id="rId20" imgW="457200" imgH="2286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7A354F12-1CD0-7C0C-41ED-3A44031FE2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50185" y="1988840"/>
                        <a:ext cx="4572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EF04196E-8FDB-A131-993B-8F78789BD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91550"/>
              </p:ext>
            </p:extLst>
          </p:nvPr>
        </p:nvGraphicFramePr>
        <p:xfrm>
          <a:off x="827584" y="1484784"/>
          <a:ext cx="274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43200" imgH="228600" progId="Equation.DSMT4">
                  <p:embed/>
                </p:oleObj>
              </mc:Choice>
              <mc:Fallback>
                <p:oleObj name="Equation" r:id="rId22" imgW="2743200" imgH="2286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0E4D795D-F608-242B-8297-B0D94EE68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27584" y="1484784"/>
                        <a:ext cx="27432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27A8647D-CBDA-5F53-944B-136EC3B64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81159"/>
              </p:ext>
            </p:extLst>
          </p:nvPr>
        </p:nvGraphicFramePr>
        <p:xfrm>
          <a:off x="1941513" y="2565400"/>
          <a:ext cx="138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84200" imgH="228600" progId="Equation.DSMT4">
                  <p:embed/>
                </p:oleObj>
              </mc:Choice>
              <mc:Fallback>
                <p:oleObj name="Equation" r:id="rId24" imgW="1384200" imgH="2286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0E4D795D-F608-242B-8297-B0D94EE68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41513" y="2565400"/>
                        <a:ext cx="1384300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C5AC6EC-832F-D127-EA20-6D8287FCBE1E}"/>
              </a:ext>
            </a:extLst>
          </p:cNvPr>
          <p:cNvCxnSpPr/>
          <p:nvPr/>
        </p:nvCxnSpPr>
        <p:spPr>
          <a:xfrm>
            <a:off x="4499992" y="2564904"/>
            <a:ext cx="144016" cy="28803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980716C-41C1-00E4-713F-CA813F71EE4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199184" y="1713384"/>
            <a:ext cx="1076672" cy="56348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E85A12-682A-983D-78CB-50357C967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615886"/>
              </p:ext>
            </p:extLst>
          </p:nvPr>
        </p:nvGraphicFramePr>
        <p:xfrm>
          <a:off x="5748338" y="1700213"/>
          <a:ext cx="13096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07880" imgH="228600" progId="Equation.DSMT4">
                  <p:embed/>
                </p:oleObj>
              </mc:Choice>
              <mc:Fallback>
                <p:oleObj name="Equation" r:id="rId26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48338" y="1700213"/>
                        <a:ext cx="1309687" cy="230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98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硬连线与微程序控制器比较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C5AEF8B-A5E1-1C98-E0E0-159FDA53F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08511"/>
              </p:ext>
            </p:extLst>
          </p:nvPr>
        </p:nvGraphicFramePr>
        <p:xfrm>
          <a:off x="855663" y="1916113"/>
          <a:ext cx="7677150" cy="23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0AEB80-5C0D-0D64-BA54-D0616A6F8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A953DDF-5A96-68EF-2678-A7C88D973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AA76-1803-69D8-DFE8-4AEFC0BCC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流水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D0AC3-9E33-68CE-408E-240018ABA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5.6.4 Pentium CPU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1989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年初，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0.8um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工艺，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310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万晶体管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5V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电压，功耗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20W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非固定长度指令格式，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种寻址方式，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191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条指令，兼具有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RISC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CISC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特性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提供了更加灵活的存储器寻址结构，可以支持传统的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大小的页面，也可以支持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大小的页面（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TLB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）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动态转移预测技术（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BTB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转移目标缓存）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>
              <a:buSzPct val="40000"/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BD6041-A25E-36CB-99B7-C9C64F5D9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7E0CEC5-6C81-E06B-DFBF-E221D2879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9551C36-6CA9-49A5-2C0B-CF0A8E34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Pentium</a:t>
            </a:r>
            <a:r>
              <a:rPr lang="zh-CN" altLang="en-US" dirty="0">
                <a:sym typeface="+mn-lt"/>
              </a:rPr>
              <a:t>结构图</a:t>
            </a:r>
            <a:endParaRPr lang="zh-CN" altLang="en-US" dirty="0"/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C1363325-F695-6705-D1F9-3FD02AEBAA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4940055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047A5AC-7287-A823-A8AF-FA16A1D3C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BA110-71D0-64EF-BBFB-BED7922B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923E59-403E-4A68-A698-9F79F8E1FEE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5a36">
            <a:hlinkClick r:id="rId7" action="ppaction://hlinkfile"/>
            <a:extLst>
              <a:ext uri="{FF2B5EF4-FFF2-40B4-BE49-F238E27FC236}">
                <a16:creationId xmlns:a16="http://schemas.microsoft.com/office/drawing/2014/main" id="{C1B0AD53-F7DE-AFC2-F2A8-4FC9EB8A34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80672"/>
            <a:ext cx="3656013" cy="379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ym typeface="+mn-lt"/>
              </a:rPr>
              <a:t>第五章   中央处理器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1450C97-1960-A63A-D756-B98FCE9B1E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2124345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D0DA4D6-BA3C-0754-952C-B4FC8C832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29150" y="2833390"/>
            <a:ext cx="3656013" cy="2285008"/>
          </a:xfr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E710471-3318-7BDF-21B7-6270C100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70CD6C-C0B8-F70E-600A-268998D56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8532A-5C52-8515-E592-DCBDABD5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5.7 RISC CPU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0EE7F78-36E7-25D0-FF2B-4CEED8F0C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7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RISC CPU</a:t>
            </a:r>
            <a:r>
              <a:rPr lang="zh-CN" altLang="en-US" dirty="0">
                <a:sym typeface="+mn-lt"/>
              </a:rPr>
              <a:t>三个要素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0E7096A-19B2-ADF2-1B37-8931879A2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459209"/>
              </p:ext>
            </p:extLst>
          </p:nvPr>
        </p:nvGraphicFramePr>
        <p:xfrm>
          <a:off x="855663" y="1916113"/>
          <a:ext cx="767715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66886-D249-58C0-DC75-6EA815A0A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EE87A-6EFD-8FC0-9639-BD69FFB5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RISC</a:t>
            </a:r>
            <a:r>
              <a:rPr lang="zh-CN" altLang="en-US" dirty="0">
                <a:sym typeface="+mn-lt"/>
              </a:rPr>
              <a:t>机器的特征：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23DEF14B-C59B-B04F-EFB4-53D580CE1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297335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6A49B813-9C56-4FE5-9CE4-ED118F51EA35}" type="slidenum">
              <a:rPr lang="en-US" altLang="zh-CN" smtClean="0"/>
              <a:pPr/>
              <a:t>22</a:t>
            </a:fld>
            <a:endParaRPr lang="en-US" altLang="zh-CN"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2F79-0D02-72BB-7FA4-B92FF4C8E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49805E-D86B-95D8-F92B-13CEA7F6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RISC</a:t>
            </a:r>
            <a:r>
              <a:rPr lang="zh-CN" altLang="en-US" dirty="0">
                <a:sym typeface="+mn-lt"/>
              </a:rPr>
              <a:t>与</a:t>
            </a:r>
            <a:r>
              <a:rPr lang="en-US" altLang="zh-CN" dirty="0">
                <a:sym typeface="+mn-lt"/>
              </a:rPr>
              <a:t>CISC</a:t>
            </a:r>
            <a:r>
              <a:rPr lang="zh-CN" altLang="en-US" dirty="0">
                <a:sym typeface="+mn-lt"/>
              </a:rPr>
              <a:t>的主要特征对比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15CB59D-9169-F199-8D88-F9A4F7B7F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176048"/>
              </p:ext>
            </p:extLst>
          </p:nvPr>
        </p:nvGraphicFramePr>
        <p:xfrm>
          <a:off x="855663" y="1916113"/>
          <a:ext cx="7677151" cy="410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2161">
                  <a:extLst>
                    <a:ext uri="{9D8B030D-6E8A-4147-A177-3AD203B41FA5}">
                      <a16:colId xmlns:a16="http://schemas.microsoft.com/office/drawing/2014/main" val="3403843834"/>
                    </a:ext>
                  </a:extLst>
                </a:gridCol>
                <a:gridCol w="2772495">
                  <a:extLst>
                    <a:ext uri="{9D8B030D-6E8A-4147-A177-3AD203B41FA5}">
                      <a16:colId xmlns:a16="http://schemas.microsoft.com/office/drawing/2014/main" val="4147420332"/>
                    </a:ext>
                  </a:extLst>
                </a:gridCol>
                <a:gridCol w="2772495">
                  <a:extLst>
                    <a:ext uri="{9D8B030D-6E8A-4147-A177-3AD203B41FA5}">
                      <a16:colId xmlns:a16="http://schemas.microsoft.com/office/drawing/2014/main" val="2041477997"/>
                    </a:ext>
                  </a:extLst>
                </a:gridCol>
              </a:tblGrid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比较内容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CISC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RISC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653643465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指令系统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复杂，庞大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简单，精简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225411871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指令数目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一般大于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200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一般小于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100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26937059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指令格式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一般大于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一般小于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775332701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寻址方式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一般大于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一般小于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516631854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指令字长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不固定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等长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110972800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可访存指令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不加限制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只有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LOAD/STORE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指令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28116381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各种指令使用频率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相差很大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相差不大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789920465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各种指令执行时间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相差很大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绝大多数在一个周期内完成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082152415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优化编译实现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很难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较容易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521208068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程序源代码长度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较短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较长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240514607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控制器实现方式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绝大多数为微程序控制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绝大多数为硬连线控制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04647996"/>
                  </a:ext>
                </a:extLst>
              </a:tr>
              <a:tr h="26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软件系统开发时间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较短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较长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634575679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A7F558-45B5-05B4-B08A-57C35CD5B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923E59-403E-4A68-A698-9F79F8E1FEE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3769705-7AE2-26CF-2AC1-F1E63A234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/>
          </a:p>
        </p:txBody>
      </p:sp>
    </p:spTree>
  </p:cSld>
  <p:clrMapOvr>
    <a:masterClrMapping/>
  </p:clrMapOvr>
  <p:transition spd="med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DE3D4D1-271D-F9FC-20C7-707153A8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MIPS </a:t>
            </a:r>
            <a:r>
              <a:rPr lang="en-US" altLang="zh-CN" dirty="0" err="1">
                <a:sym typeface="+mn-lt"/>
              </a:rPr>
              <a:t>Aptiv</a:t>
            </a:r>
            <a:r>
              <a:rPr lang="zh-CN" altLang="en-US" dirty="0">
                <a:sym typeface="+mn-lt"/>
              </a:rPr>
              <a:t>框图</a:t>
            </a:r>
            <a:endParaRPr lang="zh-CN" altLang="en-US" dirty="0"/>
          </a:p>
        </p:txBody>
      </p:sp>
      <p:pic>
        <p:nvPicPr>
          <p:cNvPr id="17" name="Picture 4" descr="http://microchip.wdfiles.com/local--files/32bit:mz-arch-cpu-overview/mpu-core-v2.png">
            <a:extLst>
              <a:ext uri="{FF2B5EF4-FFF2-40B4-BE49-F238E27FC236}">
                <a16:creationId xmlns:a16="http://schemas.microsoft.com/office/drawing/2014/main" id="{F0E903FE-0837-BE6B-9073-58089C68B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69" y="1916113"/>
            <a:ext cx="6933538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148978EE-0885-4DE0-9143-B19395459209}" type="slidenum">
              <a:rPr lang="en-US" altLang="zh-CN" smtClean="0"/>
              <a:pPr/>
              <a:t>24</a:t>
            </a:fld>
            <a:endParaRPr lang="en-US" altLang="zh-CN" dirty="0"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2F80B58-58BC-6453-804A-96DB4490D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5580112" y="58772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硬布线控制器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6228184" y="1988840"/>
            <a:ext cx="1080000" cy="288000"/>
          </a:xfrm>
          <a:prstGeom prst="wedgeRectCallout">
            <a:avLst>
              <a:gd name="adj1" fmla="val -3781"/>
              <a:gd name="adj2" fmla="val 1981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指令缓存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7236296" y="5327788"/>
            <a:ext cx="1080000" cy="288000"/>
          </a:xfrm>
          <a:prstGeom prst="wedgeRectCallout">
            <a:avLst>
              <a:gd name="adj1" fmla="val -49421"/>
              <a:gd name="adj2" fmla="val -852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数据缓存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7452320" y="3429000"/>
            <a:ext cx="1080000" cy="288000"/>
          </a:xfrm>
          <a:prstGeom prst="wedgeRectCallout">
            <a:avLst>
              <a:gd name="adj1" fmla="val -71911"/>
              <a:gd name="adj2" fmla="val 1313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总线接口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228184" y="4437112"/>
            <a:ext cx="1115144" cy="472698"/>
          </a:xfrm>
          <a:prstGeom prst="wedgeRectCallout">
            <a:avLst>
              <a:gd name="adj1" fmla="val -68254"/>
              <a:gd name="adj2" fmla="val -952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内存管理单元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4283968" y="5733256"/>
            <a:ext cx="1115144" cy="472698"/>
          </a:xfrm>
          <a:prstGeom prst="wedgeRectCallout">
            <a:avLst>
              <a:gd name="adj1" fmla="val -46046"/>
              <a:gd name="adj2" fmla="val -2140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算术与逻辑运算器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267744" y="5805264"/>
            <a:ext cx="1080000" cy="288000"/>
          </a:xfrm>
          <a:prstGeom prst="wedgeRectCallout">
            <a:avLst>
              <a:gd name="adj1" fmla="val 69641"/>
              <a:gd name="adj2" fmla="val -984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协处理器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3275856" y="1700808"/>
            <a:ext cx="1080000" cy="288032"/>
          </a:xfrm>
          <a:prstGeom prst="wedgeRectCallout">
            <a:avLst>
              <a:gd name="adj1" fmla="val 29049"/>
              <a:gd name="adj2" fmla="val 2256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指令译码器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611560" y="3645024"/>
            <a:ext cx="1080000" cy="288000"/>
          </a:xfrm>
          <a:prstGeom prst="wedgeRectCallout">
            <a:avLst>
              <a:gd name="adj1" fmla="val 78679"/>
              <a:gd name="adj2" fmla="val 218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通用寄存器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611560" y="4005064"/>
            <a:ext cx="1080000" cy="288000"/>
          </a:xfrm>
          <a:prstGeom prst="wedgeRectCallout">
            <a:avLst>
              <a:gd name="adj1" fmla="val 82973"/>
              <a:gd name="adj2" fmla="val 14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220105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9EB5367-B165-7BB4-E078-3329A286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处理器</a:t>
            </a:r>
            <a:r>
              <a:rPr lang="en-US" altLang="zh-CN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框图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148978EE-0885-4DE0-9143-B19395459209}" type="slidenum">
              <a:rPr lang="en-US" altLang="zh-CN" smtClean="0"/>
              <a:pPr/>
              <a:t>25</a:t>
            </a:fld>
            <a:endParaRPr lang="en-US" altLang="zh-CN"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F954E6-06AD-74CE-0674-E82A8FBE7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364088" y="591520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平均微程序为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条微指令</a:t>
            </a:r>
          </a:p>
        </p:txBody>
      </p:sp>
      <p:pic>
        <p:nvPicPr>
          <p:cNvPr id="12" name="Picture 2" descr="http://www.linleygroup.com/mpr/h/2014/11262/S110_Nvidia_Denver_F3.png">
            <a:extLst>
              <a:ext uri="{FF2B5EF4-FFF2-40B4-BE49-F238E27FC236}">
                <a16:creationId xmlns:a16="http://schemas.microsoft.com/office/drawing/2014/main" id="{D8D357A5-1D10-B593-19D9-A327D753D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2194719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8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>
                <a:sym typeface="+mn-lt"/>
              </a:rPr>
              <a:t>本章重点内容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的功能（控制器的功能、</a:t>
            </a:r>
            <a:r>
              <a:rPr lang="en-US" altLang="zh-CN" dirty="0">
                <a:sym typeface="+mn-lt"/>
              </a:rPr>
              <a:t>6</a:t>
            </a:r>
            <a:r>
              <a:rPr lang="zh-CN" altLang="en-US" dirty="0">
                <a:sym typeface="+mn-lt"/>
              </a:rPr>
              <a:t>类寄存器）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dirty="0">
                <a:sym typeface="+mn-lt"/>
              </a:rPr>
              <a:t>指令周期基本概念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sym typeface="+mn-lt"/>
              </a:rPr>
              <a:t>五种基本指令的指令周期及其数据通路流程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dirty="0">
                <a:highlight>
                  <a:srgbClr val="FFFF00"/>
                </a:highlight>
                <a:sym typeface="+mn-lt"/>
              </a:rPr>
              <a:t>时序产生器和控制方式基本原理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sym typeface="+mn-lt"/>
              </a:rPr>
              <a:t>微程序控制器工作原理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dirty="0">
                <a:sym typeface="+mn-lt"/>
              </a:rPr>
              <a:t>微程序设计基本概念</a:t>
            </a:r>
          </a:p>
          <a:p>
            <a:pPr>
              <a:buSzPct val="40000"/>
              <a:buFont typeface="Wingdings" panose="05000000000000000000" pitchFamily="2" charset="2"/>
              <a:buChar char="l"/>
            </a:pPr>
            <a:r>
              <a:rPr lang="zh-CN" altLang="en-US" dirty="0">
                <a:sym typeface="+mn-lt"/>
              </a:rPr>
              <a:t>硬连线控制器基本概念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D0867D-2568-79C3-1D62-BD08C4EB4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E500D05-3A29-37A9-8B4F-017701C2E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本章容易混淆的一些概念</a:t>
            </a:r>
          </a:p>
        </p:txBody>
      </p:sp>
      <p:sp>
        <p:nvSpPr>
          <p:cNvPr id="174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zh-CN" altLang="en-US" sz="2600" b="1" dirty="0">
                <a:solidFill>
                  <a:srgbClr val="C00000"/>
                </a:solidFill>
                <a:cs typeface="+mn-ea"/>
                <a:sym typeface="+mn-lt"/>
              </a:rPr>
              <a:t>周期</a:t>
            </a:r>
            <a:r>
              <a:rPr lang="zh-CN" altLang="en-US" sz="2600" dirty="0">
                <a:cs typeface="+mn-ea"/>
                <a:sym typeface="+mn-lt"/>
              </a:rPr>
              <a:t>表示一段时间</a:t>
            </a:r>
            <a:endParaRPr lang="en-US" altLang="zh-CN" sz="2600" dirty="0">
              <a:cs typeface="+mn-ea"/>
              <a:sym typeface="+mn-lt"/>
            </a:endParaRPr>
          </a:p>
          <a:p>
            <a:pPr eaLnBrk="1" hangingPunct="1"/>
            <a:r>
              <a:rPr lang="zh-CN" altLang="en-US" sz="2600" b="1" dirty="0">
                <a:solidFill>
                  <a:srgbClr val="C00000"/>
                </a:solidFill>
                <a:cs typeface="+mn-ea"/>
                <a:sym typeface="+mn-lt"/>
              </a:rPr>
              <a:t>指令周期</a:t>
            </a:r>
            <a:r>
              <a:rPr lang="zh-CN" altLang="en-US" sz="2600" dirty="0">
                <a:cs typeface="+mn-ea"/>
                <a:sym typeface="+mn-lt"/>
              </a:rPr>
              <a:t>指机器指令从取指到执行完成所花的时间，包括</a:t>
            </a:r>
            <a:r>
              <a:rPr lang="zh-CN" altLang="en-US" sz="2600" b="1" dirty="0">
                <a:solidFill>
                  <a:srgbClr val="C00000"/>
                </a:solidFill>
                <a:cs typeface="+mn-ea"/>
                <a:sym typeface="+mn-lt"/>
              </a:rPr>
              <a:t>取指周期</a:t>
            </a:r>
            <a:r>
              <a:rPr lang="zh-CN" altLang="en-US" sz="2600" dirty="0">
                <a:cs typeface="+mn-ea"/>
                <a:sym typeface="+mn-lt"/>
              </a:rPr>
              <a:t>和</a:t>
            </a:r>
            <a:r>
              <a:rPr lang="zh-CN" altLang="en-US" sz="2600" b="1" dirty="0">
                <a:solidFill>
                  <a:srgbClr val="C00000"/>
                </a:solidFill>
                <a:cs typeface="+mn-ea"/>
                <a:sym typeface="+mn-lt"/>
              </a:rPr>
              <a:t>执行周期</a:t>
            </a:r>
            <a:r>
              <a:rPr lang="zh-CN" altLang="en-US" sz="2600" dirty="0">
                <a:cs typeface="+mn-ea"/>
                <a:sym typeface="+mn-lt"/>
              </a:rPr>
              <a:t>。</a:t>
            </a:r>
          </a:p>
          <a:p>
            <a:pPr eaLnBrk="1" hangingPunct="1"/>
            <a:r>
              <a:rPr lang="en-US" altLang="zh-CN" sz="2600" b="1" dirty="0">
                <a:solidFill>
                  <a:srgbClr val="C00000"/>
                </a:solidFill>
                <a:cs typeface="+mn-ea"/>
                <a:sym typeface="+mn-lt"/>
              </a:rPr>
              <a:t>CPU</a:t>
            </a:r>
            <a:r>
              <a:rPr lang="zh-CN" altLang="en-US" sz="2600" b="1" dirty="0">
                <a:solidFill>
                  <a:srgbClr val="C00000"/>
                </a:solidFill>
                <a:cs typeface="+mn-ea"/>
                <a:sym typeface="+mn-lt"/>
              </a:rPr>
              <a:t>周期</a:t>
            </a:r>
            <a:r>
              <a:rPr lang="en-US" altLang="zh-CN" sz="2600" dirty="0">
                <a:cs typeface="+mn-ea"/>
                <a:sym typeface="+mn-lt"/>
              </a:rPr>
              <a:t>=</a:t>
            </a:r>
            <a:r>
              <a:rPr lang="zh-CN" altLang="en-US" sz="2600" dirty="0">
                <a:cs typeface="+mn-ea"/>
                <a:sym typeface="+mn-lt"/>
              </a:rPr>
              <a:t>机器周期，一个</a:t>
            </a:r>
            <a:r>
              <a:rPr lang="en-US" altLang="zh-CN" sz="2600" dirty="0">
                <a:cs typeface="+mn-ea"/>
                <a:sym typeface="+mn-lt"/>
              </a:rPr>
              <a:t>CPU</a:t>
            </a:r>
            <a:r>
              <a:rPr lang="zh-CN" altLang="en-US" sz="2600" dirty="0">
                <a:cs typeface="+mn-ea"/>
                <a:sym typeface="+mn-lt"/>
              </a:rPr>
              <a:t>周期包括多个节拍脉冲。</a:t>
            </a:r>
          </a:p>
          <a:p>
            <a:pPr eaLnBrk="1" hangingPunct="1"/>
            <a:r>
              <a:rPr lang="zh-CN" altLang="en-US" sz="2600" dirty="0">
                <a:cs typeface="+mn-ea"/>
                <a:sym typeface="+mn-lt"/>
              </a:rPr>
              <a:t>节拍脉冲</a:t>
            </a:r>
            <a:r>
              <a:rPr lang="en-US" altLang="zh-CN" sz="2600" dirty="0">
                <a:cs typeface="+mn-ea"/>
                <a:sym typeface="+mn-lt"/>
              </a:rPr>
              <a:t>=T</a:t>
            </a:r>
            <a:r>
              <a:rPr lang="zh-CN" altLang="en-US" sz="2600" dirty="0">
                <a:cs typeface="+mn-ea"/>
                <a:sym typeface="+mn-lt"/>
              </a:rPr>
              <a:t>周期，处理操作的最基本单位</a:t>
            </a:r>
          </a:p>
          <a:p>
            <a:pPr eaLnBrk="1" hangingPunct="1"/>
            <a:r>
              <a:rPr lang="zh-CN" altLang="en-US" sz="2600" dirty="0">
                <a:cs typeface="+mn-ea"/>
                <a:sym typeface="+mn-lt"/>
              </a:rPr>
              <a:t>指令周期 ＞</a:t>
            </a:r>
            <a:r>
              <a:rPr lang="en-US" altLang="zh-CN" sz="2600" dirty="0">
                <a:cs typeface="+mn-ea"/>
                <a:sym typeface="+mn-lt"/>
              </a:rPr>
              <a:t>CPU/</a:t>
            </a:r>
            <a:r>
              <a:rPr lang="zh-CN" altLang="en-US" sz="2600" dirty="0">
                <a:cs typeface="+mn-ea"/>
                <a:sym typeface="+mn-lt"/>
              </a:rPr>
              <a:t>机器周期 ＞ 节拍脉冲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7600592-1402-42F0-F919-55A3C21B9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70CA5F-9A32-9A5E-31D2-4CA63AA3F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数据通路举例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866" y="1564323"/>
            <a:ext cx="3198022" cy="415448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/>
              <a:t>某机字长</a:t>
            </a:r>
            <a:r>
              <a:rPr lang="en-US" altLang="zh-CN" sz="1800" dirty="0"/>
              <a:t>16</a:t>
            </a:r>
            <a:r>
              <a:rPr lang="zh-CN" altLang="en-US" sz="1800" dirty="0"/>
              <a:t>位，指令</a:t>
            </a:r>
            <a:r>
              <a:rPr lang="en-US" altLang="zh-CN" sz="1800" dirty="0"/>
              <a:t>16</a:t>
            </a:r>
            <a:r>
              <a:rPr lang="zh-CN" altLang="en-US" sz="1800" dirty="0"/>
              <a:t>位定长；</a:t>
            </a:r>
            <a:endParaRPr lang="en-US" altLang="zh-CN" sz="1800" dirty="0"/>
          </a:p>
          <a:p>
            <a:pPr algn="just">
              <a:lnSpc>
                <a:spcPct val="150000"/>
              </a:lnSpc>
            </a:pPr>
            <a:r>
              <a:rPr lang="zh-CN" altLang="en-US" sz="1800" dirty="0"/>
              <a:t>指令</a:t>
            </a:r>
            <a:r>
              <a:rPr lang="en-US" altLang="zh-CN" sz="1800" dirty="0"/>
              <a:t>ADD (R1)</a:t>
            </a:r>
            <a:r>
              <a:rPr lang="zh-CN" altLang="en-US" sz="1800" dirty="0"/>
              <a:t>，</a:t>
            </a:r>
            <a:r>
              <a:rPr lang="en-US" altLang="zh-CN" sz="1800" dirty="0"/>
              <a:t>R0</a:t>
            </a:r>
            <a:r>
              <a:rPr lang="zh-CN" altLang="en-US" sz="1800" dirty="0"/>
              <a:t>的功能为</a:t>
            </a:r>
            <a:r>
              <a:rPr lang="en-US" altLang="zh-CN" sz="1800" dirty="0"/>
              <a:t>(R0)+((R1)) </a:t>
            </a:r>
            <a:r>
              <a:rPr lang="en-US" altLang="zh-CN" sz="1800" dirty="0">
                <a:sym typeface="Wingdings" panose="05000000000000000000" pitchFamily="2" charset="2"/>
              </a:rPr>
              <a:t>(R1)</a:t>
            </a:r>
            <a:r>
              <a:rPr lang="zh-CN" altLang="en-US" sz="1800" dirty="0">
                <a:sym typeface="Wingdings" panose="05000000000000000000" pitchFamily="2" charset="2"/>
              </a:rPr>
              <a:t>，即将</a:t>
            </a:r>
            <a:r>
              <a:rPr lang="en-US" altLang="zh-CN" sz="1800" dirty="0">
                <a:sym typeface="Wingdings" panose="05000000000000000000" pitchFamily="2" charset="2"/>
              </a:rPr>
              <a:t>R0</a:t>
            </a:r>
            <a:r>
              <a:rPr lang="zh-CN" altLang="en-US" sz="1800" dirty="0">
                <a:sym typeface="Wingdings" panose="05000000000000000000" pitchFamily="2" charset="2"/>
              </a:rPr>
              <a:t>中数据与</a:t>
            </a:r>
            <a:r>
              <a:rPr lang="en-US" altLang="zh-CN" sz="1800" dirty="0">
                <a:sym typeface="Wingdings" panose="05000000000000000000" pitchFamily="2" charset="2"/>
              </a:rPr>
              <a:t>R1</a:t>
            </a:r>
            <a:r>
              <a:rPr lang="zh-CN" altLang="en-US" sz="1800" dirty="0">
                <a:sym typeface="Wingdings" panose="05000000000000000000" pitchFamily="2" charset="2"/>
              </a:rPr>
              <a:t>内容所指向的主存单元的数据相加，并将结果送入</a:t>
            </a:r>
            <a:r>
              <a:rPr lang="en-US" altLang="zh-CN" sz="1800" dirty="0">
                <a:sym typeface="Wingdings" panose="05000000000000000000" pitchFamily="2" charset="2"/>
              </a:rPr>
              <a:t>R1</a:t>
            </a:r>
            <a:r>
              <a:rPr lang="zh-CN" altLang="en-US" sz="1800" dirty="0">
                <a:sym typeface="Wingdings" panose="05000000000000000000" pitchFamily="2" charset="2"/>
              </a:rPr>
              <a:t>内容所指向的主存单元中；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/>
              <a:t>数据通路图中控制信号为</a:t>
            </a:r>
            <a:r>
              <a:rPr lang="en-US" altLang="zh-CN" sz="1800" dirty="0"/>
              <a:t>1</a:t>
            </a:r>
            <a:r>
              <a:rPr lang="zh-CN" altLang="en-US" sz="1800" dirty="0"/>
              <a:t>表示有效，假设</a:t>
            </a:r>
            <a:r>
              <a:rPr lang="en-US" altLang="zh-CN" sz="1800" dirty="0"/>
              <a:t>MAR</a:t>
            </a:r>
            <a:r>
              <a:rPr lang="zh-CN" altLang="en-US" sz="1800" dirty="0"/>
              <a:t>输出一直处于使能状态；</a:t>
            </a:r>
            <a:endParaRPr lang="en-US" altLang="zh-CN" sz="1800" dirty="0"/>
          </a:p>
          <a:p>
            <a:pPr algn="just">
              <a:lnSpc>
                <a:spcPct val="150000"/>
              </a:lnSpc>
            </a:pPr>
            <a:endParaRPr lang="zh-CN" altLang="en-US" sz="1800" dirty="0">
              <a:sym typeface="Wingdings" panose="05000000000000000000" pitchFamily="2" charset="2"/>
            </a:endParaRPr>
          </a:p>
        </p:txBody>
      </p:sp>
      <p:sp>
        <p:nvSpPr>
          <p:cNvPr id="8" name="圆角矩形 117">
            <a:extLst>
              <a:ext uri="{FF2B5EF4-FFF2-40B4-BE49-F238E27FC236}">
                <a16:creationId xmlns:a16="http://schemas.microsoft.com/office/drawing/2014/main" id="{33937793-42CF-4BF1-B1D9-812EF647B986}"/>
              </a:ext>
            </a:extLst>
          </p:cNvPr>
          <p:cNvSpPr/>
          <p:nvPr/>
        </p:nvSpPr>
        <p:spPr>
          <a:xfrm>
            <a:off x="3642154" y="1615636"/>
            <a:ext cx="5171303" cy="4053707"/>
          </a:xfrm>
          <a:prstGeom prst="roundRect">
            <a:avLst>
              <a:gd name="adj" fmla="val 17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6B200B-64B4-4025-B8B7-7CDCFDAACE16}"/>
              </a:ext>
            </a:extLst>
          </p:cNvPr>
          <p:cNvGrpSpPr/>
          <p:nvPr/>
        </p:nvGrpSpPr>
        <p:grpSpPr>
          <a:xfrm>
            <a:off x="7440628" y="3866275"/>
            <a:ext cx="1324792" cy="1796830"/>
            <a:chOff x="9920836" y="4012032"/>
            <a:chExt cx="1766389" cy="2395774"/>
          </a:xfrm>
        </p:grpSpPr>
        <p:sp>
          <p:nvSpPr>
            <p:cNvPr id="10" name="任意多边形: 形状 32">
              <a:extLst>
                <a:ext uri="{FF2B5EF4-FFF2-40B4-BE49-F238E27FC236}">
                  <a16:creationId xmlns:a16="http://schemas.microsoft.com/office/drawing/2014/main" id="{36094D10-F764-404F-B6B7-75C7137E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300" y="5460718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</a:p>
          </p:txBody>
        </p:sp>
        <p:sp>
          <p:nvSpPr>
            <p:cNvPr id="11" name="任意多边形: 形状 33">
              <a:extLst>
                <a:ext uri="{FF2B5EF4-FFF2-40B4-BE49-F238E27FC236}">
                  <a16:creationId xmlns:a16="http://schemas.microsoft.com/office/drawing/2014/main" id="{79410D16-3B84-481E-BE0F-DA035F60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5900" y="4526858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1CD4840-44C4-4AF3-B200-05524B7DE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250" y="4012032"/>
              <a:ext cx="0" cy="514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A3A6AA0-2B98-4AC8-A6EE-C27FA3538EC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28" y="5764632"/>
              <a:ext cx="0" cy="3696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68CC525-9B0B-4303-B94A-4713EA862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3946" y="5616746"/>
              <a:ext cx="31453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C4EB584-EFC4-4E3E-9B31-6BB06E244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1546" y="4682886"/>
              <a:ext cx="309666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6919514-F7A6-4BC2-B453-E40A50EB3A38}"/>
                </a:ext>
              </a:extLst>
            </p:cNvPr>
            <p:cNvSpPr txBox="1"/>
            <p:nvPr/>
          </p:nvSpPr>
          <p:spPr>
            <a:xfrm>
              <a:off x="10900145" y="4543735"/>
              <a:ext cx="6373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PCin</a:t>
              </a:r>
              <a:endParaRPr lang="zh-CN" altLang="en-US" sz="105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EE74BE3-10EE-4082-A91E-31BD3294225C}"/>
                </a:ext>
              </a:extLst>
            </p:cNvPr>
            <p:cNvSpPr txBox="1"/>
            <p:nvPr/>
          </p:nvSpPr>
          <p:spPr>
            <a:xfrm>
              <a:off x="11120404" y="5461292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IRin</a:t>
              </a:r>
              <a:endParaRPr lang="zh-CN" altLang="en-US" sz="105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70EEB5A-F05C-468E-9099-0D6402D44D23}"/>
                </a:ext>
              </a:extLst>
            </p:cNvPr>
            <p:cNvSpPr txBox="1"/>
            <p:nvPr/>
          </p:nvSpPr>
          <p:spPr>
            <a:xfrm>
              <a:off x="10432547" y="5004869"/>
              <a:ext cx="7014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PC+1</a:t>
              </a:r>
              <a:endParaRPr lang="zh-CN" altLang="en-US" sz="105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913ACA4-0D2A-46F0-83F2-E4B88311A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5280" y="4852985"/>
              <a:ext cx="0" cy="301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33595D5-48B6-43C1-8ACA-A8BA08FD9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0754" y="4050465"/>
              <a:ext cx="0" cy="1574532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6185085-D6E0-4ED1-BF4D-1FD6233CC603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54" y="5637354"/>
              <a:ext cx="2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45F483A-2A0B-41A1-9413-C303A2A0EE53}"/>
                </a:ext>
              </a:extLst>
            </p:cNvPr>
            <p:cNvGrpSpPr/>
            <p:nvPr/>
          </p:nvGrpSpPr>
          <p:grpSpPr>
            <a:xfrm flipH="1">
              <a:off x="10450330" y="4012032"/>
              <a:ext cx="266489" cy="488940"/>
              <a:chOff x="1420475" y="2677983"/>
              <a:chExt cx="266489" cy="48894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FC504577-960F-4588-A72B-DF97BB2E65F7}"/>
                  </a:ext>
                </a:extLst>
              </p:cNvPr>
              <p:cNvGrpSpPr/>
              <p:nvPr/>
            </p:nvGrpSpPr>
            <p:grpSpPr>
              <a:xfrm rot="16200000">
                <a:off x="1367054" y="2847013"/>
                <a:ext cx="488940" cy="150880"/>
                <a:chOff x="1119937" y="3992881"/>
                <a:chExt cx="488940" cy="150880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0FD15951-262B-4082-81BF-813331E06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64407" y="3823851"/>
                  <a:ext cx="0" cy="488940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96C9DC33-3AD6-4637-906C-B61447CCD70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6FA1411-1BF2-4005-8A17-A30BBE3EE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D2AF2A-5083-4AD0-A781-8FF499F28261}"/>
                </a:ext>
              </a:extLst>
            </p:cNvPr>
            <p:cNvSpPr txBox="1"/>
            <p:nvPr/>
          </p:nvSpPr>
          <p:spPr>
            <a:xfrm>
              <a:off x="10703509" y="4152665"/>
              <a:ext cx="83750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PCout</a:t>
              </a:r>
              <a:endParaRPr lang="zh-CN" altLang="en-US" sz="105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F0122D-D01E-4894-A300-7AE0B78FF7C6}"/>
                </a:ext>
              </a:extLst>
            </p:cNvPr>
            <p:cNvSpPr txBox="1"/>
            <p:nvPr/>
          </p:nvSpPr>
          <p:spPr>
            <a:xfrm>
              <a:off x="9920836" y="6069251"/>
              <a:ext cx="1502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/>
                <a:t>至指令译码部件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075919-D936-48F9-B752-66BF7633C1E1}"/>
              </a:ext>
            </a:extLst>
          </p:cNvPr>
          <p:cNvGrpSpPr/>
          <p:nvPr/>
        </p:nvGrpSpPr>
        <p:grpSpPr>
          <a:xfrm>
            <a:off x="5967453" y="3866275"/>
            <a:ext cx="1164067" cy="1842569"/>
            <a:chOff x="7956605" y="4012032"/>
            <a:chExt cx="1552089" cy="2456759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C490A42-9D2B-442E-B171-F42F8F8BEDE6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74" y="4615736"/>
              <a:ext cx="0" cy="314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05E8096-B436-4F75-907F-FADF1AD3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880" y="4322729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45290FF-C8CA-4879-9A23-AEAF9E17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5802" y="5547825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AC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DCE54E4-A19C-4AA7-A604-EE5B601E8CDE}"/>
                </a:ext>
              </a:extLst>
            </p:cNvPr>
            <p:cNvGrpSpPr/>
            <p:nvPr/>
          </p:nvGrpSpPr>
          <p:grpSpPr>
            <a:xfrm>
              <a:off x="8626379" y="4936143"/>
              <a:ext cx="882315" cy="360565"/>
              <a:chOff x="11122591" y="4959142"/>
              <a:chExt cx="1265333" cy="517090"/>
            </a:xfrm>
          </p:grpSpPr>
          <p:sp>
            <p:nvSpPr>
              <p:cNvPr id="51" name="任意多边形: 形状 296">
                <a:extLst>
                  <a:ext uri="{FF2B5EF4-FFF2-40B4-BE49-F238E27FC236}">
                    <a16:creationId xmlns:a16="http://schemas.microsoft.com/office/drawing/2014/main" id="{5F72799C-A09D-4178-8CA1-C83C1BAB354E}"/>
                  </a:ext>
                </a:extLst>
              </p:cNvPr>
              <p:cNvSpPr/>
              <p:nvPr/>
            </p:nvSpPr>
            <p:spPr>
              <a:xfrm rot="5400000">
                <a:off x="11525653" y="4556076"/>
                <a:ext cx="459202" cy="1265333"/>
              </a:xfrm>
              <a:custGeom>
                <a:avLst/>
                <a:gdLst>
                  <a:gd name="connsiteX0" fmla="*/ 0 w 375612"/>
                  <a:gd name="connsiteY0" fmla="*/ 0 h 683490"/>
                  <a:gd name="connsiteX1" fmla="*/ 375612 w 375612"/>
                  <a:gd name="connsiteY1" fmla="*/ 237066 h 683490"/>
                  <a:gd name="connsiteX2" fmla="*/ 375612 w 375612"/>
                  <a:gd name="connsiteY2" fmla="*/ 467975 h 683490"/>
                  <a:gd name="connsiteX3" fmla="*/ 6157 w 375612"/>
                  <a:gd name="connsiteY3" fmla="*/ 683490 h 683490"/>
                  <a:gd name="connsiteX4" fmla="*/ 6157 w 375612"/>
                  <a:gd name="connsiteY4" fmla="*/ 406400 h 683490"/>
                  <a:gd name="connsiteX5" fmla="*/ 70812 w 375612"/>
                  <a:gd name="connsiteY5" fmla="*/ 341745 h 683490"/>
                  <a:gd name="connsiteX6" fmla="*/ 9236 w 375612"/>
                  <a:gd name="connsiteY6" fmla="*/ 280169 h 683490"/>
                  <a:gd name="connsiteX7" fmla="*/ 0 w 375612"/>
                  <a:gd name="connsiteY7" fmla="*/ 0 h 68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612" h="683490">
                    <a:moveTo>
                      <a:pt x="0" y="0"/>
                    </a:moveTo>
                    <a:lnTo>
                      <a:pt x="375612" y="237066"/>
                    </a:lnTo>
                    <a:lnTo>
                      <a:pt x="375612" y="467975"/>
                    </a:lnTo>
                    <a:lnTo>
                      <a:pt x="6157" y="683490"/>
                    </a:lnTo>
                    <a:lnTo>
                      <a:pt x="6157" y="406400"/>
                    </a:lnTo>
                    <a:lnTo>
                      <a:pt x="70812" y="341745"/>
                    </a:lnTo>
                    <a:lnTo>
                      <a:pt x="9236" y="280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80" dirty="0">
                  <a:solidFill>
                    <a:schemeClr val="tx1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B3A66F5-8BF3-45E0-B7F3-75C18A13A751}"/>
                  </a:ext>
                </a:extLst>
              </p:cNvPr>
              <p:cNvSpPr/>
              <p:nvPr/>
            </p:nvSpPr>
            <p:spPr>
              <a:xfrm>
                <a:off x="11380146" y="4990702"/>
                <a:ext cx="874184" cy="48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zh-CN" altLang="en-US" sz="105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39EBADE-6A5D-4B78-8973-907099E58ED0}"/>
                </a:ext>
              </a:extLst>
            </p:cNvPr>
            <p:cNvCxnSpPr>
              <a:cxnSpLocks/>
            </p:cNvCxnSpPr>
            <p:nvPr/>
          </p:nvCxnSpPr>
          <p:spPr>
            <a:xfrm>
              <a:off x="9361708" y="4030885"/>
              <a:ext cx="0" cy="899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9019874-51E9-4030-9774-B2F72382FC26}"/>
                </a:ext>
              </a:extLst>
            </p:cNvPr>
            <p:cNvCxnSpPr>
              <a:cxnSpLocks/>
            </p:cNvCxnSpPr>
            <p:nvPr/>
          </p:nvCxnSpPr>
          <p:spPr>
            <a:xfrm>
              <a:off x="8345408" y="4481589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A2001DE-DFA1-4E33-8891-8C961CB9C9EC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27" y="5711774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07FC4B1-1764-4261-B7AA-6BD7F50FB765}"/>
                </a:ext>
              </a:extLst>
            </p:cNvPr>
            <p:cNvCxnSpPr>
              <a:cxnSpLocks/>
            </p:cNvCxnSpPr>
            <p:nvPr/>
          </p:nvCxnSpPr>
          <p:spPr>
            <a:xfrm>
              <a:off x="8543021" y="5136433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2C01AE1-7934-42C8-9C38-8BCF61C95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24" y="4012033"/>
              <a:ext cx="0" cy="2284085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3FCB5BC-B5AA-42B9-AF02-77C812F63A9E}"/>
                </a:ext>
              </a:extLst>
            </p:cNvPr>
            <p:cNvCxnSpPr>
              <a:cxnSpLocks/>
            </p:cNvCxnSpPr>
            <p:nvPr/>
          </p:nvCxnSpPr>
          <p:spPr>
            <a:xfrm>
              <a:off x="8012724" y="6296127"/>
              <a:ext cx="1056376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DE79BEC-6377-4EE1-AE02-E272C48B9A7F}"/>
                </a:ext>
              </a:extLst>
            </p:cNvPr>
            <p:cNvGrpSpPr/>
            <p:nvPr/>
          </p:nvGrpSpPr>
          <p:grpSpPr>
            <a:xfrm rot="10800000">
              <a:off x="8920521" y="5882360"/>
              <a:ext cx="235986" cy="413758"/>
              <a:chOff x="1536083" y="2723603"/>
              <a:chExt cx="235986" cy="413758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67BBB3A9-E773-43D5-B971-A8C3F8A3A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3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25B9A34-0349-487F-A5C7-7CD444648F59}"/>
                  </a:ext>
                </a:extLst>
              </p:cNvPr>
              <p:cNvGrpSpPr/>
              <p:nvPr/>
            </p:nvGrpSpPr>
            <p:grpSpPr>
              <a:xfrm rot="16200000">
                <a:off x="1404644" y="2855042"/>
                <a:ext cx="413758" cy="150880"/>
                <a:chOff x="1149498" y="3992881"/>
                <a:chExt cx="413758" cy="150880"/>
              </a:xfrm>
            </p:grpSpPr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AA18F4E6-FC41-4266-8492-1033DA8AF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56377" y="3861441"/>
                  <a:ext cx="0" cy="413758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0CCE740-AAA9-4E8E-8E3C-2B771BF2A6EE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6AB52E4-9577-452A-8567-343D6EFF84A5}"/>
                </a:ext>
              </a:extLst>
            </p:cNvPr>
            <p:cNvSpPr txBox="1"/>
            <p:nvPr/>
          </p:nvSpPr>
          <p:spPr>
            <a:xfrm>
              <a:off x="8219500" y="5914794"/>
              <a:ext cx="72402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ACout</a:t>
              </a:r>
              <a:endParaRPr lang="zh-CN" altLang="en-US" sz="105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7A225DE-92C0-436B-BF94-C7C6DA80C4F7}"/>
                </a:ext>
              </a:extLst>
            </p:cNvPr>
            <p:cNvSpPr txBox="1"/>
            <p:nvPr/>
          </p:nvSpPr>
          <p:spPr>
            <a:xfrm>
              <a:off x="8067758" y="5529842"/>
              <a:ext cx="63735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ACin</a:t>
              </a:r>
              <a:endParaRPr lang="zh-CN" altLang="en-US" sz="105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7CD965D-6993-4218-BD27-EC06A763102F}"/>
                </a:ext>
              </a:extLst>
            </p:cNvPr>
            <p:cNvSpPr txBox="1"/>
            <p:nvPr/>
          </p:nvSpPr>
          <p:spPr>
            <a:xfrm>
              <a:off x="8067758" y="4979009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Add</a:t>
              </a:r>
              <a:endParaRPr lang="zh-CN" altLang="en-US" sz="105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09B2C4D-1962-4ADD-9841-D9936E8DA5E8}"/>
                </a:ext>
              </a:extLst>
            </p:cNvPr>
            <p:cNvSpPr txBox="1"/>
            <p:nvPr/>
          </p:nvSpPr>
          <p:spPr>
            <a:xfrm>
              <a:off x="7956605" y="4323923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Ain</a:t>
              </a:r>
              <a:endParaRPr lang="zh-CN" altLang="en-US" sz="105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AB34AB2-DCE7-4948-9232-9CEEDE8643BA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46" y="4012032"/>
              <a:ext cx="0" cy="2997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9E57D7A-E953-4325-A471-EC11E2EA0144}"/>
                </a:ext>
              </a:extLst>
            </p:cNvPr>
            <p:cNvCxnSpPr>
              <a:cxnSpLocks/>
            </p:cNvCxnSpPr>
            <p:nvPr/>
          </p:nvCxnSpPr>
          <p:spPr>
            <a:xfrm>
              <a:off x="9081046" y="5256355"/>
              <a:ext cx="0" cy="272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18A4F46-8FC2-4A64-BFBA-2E701BF7B11B}"/>
              </a:ext>
            </a:extLst>
          </p:cNvPr>
          <p:cNvGrpSpPr/>
          <p:nvPr/>
        </p:nvGrpSpPr>
        <p:grpSpPr>
          <a:xfrm>
            <a:off x="4490224" y="3866273"/>
            <a:ext cx="1400165" cy="1240055"/>
            <a:chOff x="5986965" y="4012032"/>
            <a:chExt cx="1866886" cy="1653407"/>
          </a:xfrm>
        </p:grpSpPr>
        <p:sp>
          <p:nvSpPr>
            <p:cNvPr id="54" name="任意多边形: 形状 34">
              <a:extLst>
                <a:ext uri="{FF2B5EF4-FFF2-40B4-BE49-F238E27FC236}">
                  <a16:creationId xmlns:a16="http://schemas.microsoft.com/office/drawing/2014/main" id="{D6836065-D58E-47F1-9430-B1456DA4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9130" y="4561582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R0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BA8EE7-DF9D-48BE-9CDD-DCF3F187E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4776" y="4699790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12E58F3-43DB-4B22-9348-ED77F6D86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4776" y="5477167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F2AAC42-C90F-4B22-ADE0-B9967D90059D}"/>
                </a:ext>
              </a:extLst>
            </p:cNvPr>
            <p:cNvCxnSpPr>
              <a:cxnSpLocks/>
            </p:cNvCxnSpPr>
            <p:nvPr/>
          </p:nvCxnSpPr>
          <p:spPr>
            <a:xfrm>
              <a:off x="6492338" y="4708091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5E52B29-F6BC-4E40-ADF5-B32096CCAB5E}"/>
                </a:ext>
              </a:extLst>
            </p:cNvPr>
            <p:cNvCxnSpPr>
              <a:cxnSpLocks/>
            </p:cNvCxnSpPr>
            <p:nvPr/>
          </p:nvCxnSpPr>
          <p:spPr>
            <a:xfrm>
              <a:off x="6492338" y="5479916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667FA1C-E97C-4E87-B8A0-1FD84F93F3FE}"/>
                </a:ext>
              </a:extLst>
            </p:cNvPr>
            <p:cNvGrpSpPr/>
            <p:nvPr/>
          </p:nvGrpSpPr>
          <p:grpSpPr>
            <a:xfrm flipH="1">
              <a:off x="6912813" y="4208882"/>
              <a:ext cx="266488" cy="347429"/>
              <a:chOff x="1420475" y="2808983"/>
              <a:chExt cx="266488" cy="347429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4718E85B-74BE-4143-A93A-9F9815810981}"/>
                  </a:ext>
                </a:extLst>
              </p:cNvPr>
              <p:cNvGrpSpPr/>
              <p:nvPr/>
            </p:nvGrpSpPr>
            <p:grpSpPr>
              <a:xfrm rot="16200000">
                <a:off x="1437808" y="2907258"/>
                <a:ext cx="347429" cy="150880"/>
                <a:chOff x="1130446" y="3992881"/>
                <a:chExt cx="347429" cy="150880"/>
              </a:xfrm>
            </p:grpSpPr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2934E2AB-782B-4A76-9977-A9505356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4161" y="3894605"/>
                  <a:ext cx="0" cy="347429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7" name="等腰三角形 76">
                  <a:extLst>
                    <a:ext uri="{FF2B5EF4-FFF2-40B4-BE49-F238E27FC236}">
                      <a16:creationId xmlns:a16="http://schemas.microsoft.com/office/drawing/2014/main" id="{5A5558DE-86A0-4B8C-BD24-2432203ED15E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358D3603-77B5-4F0A-888F-CF3D77A35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EA48196-5888-4656-BB1D-D7282928F6AE}"/>
                </a:ext>
              </a:extLst>
            </p:cNvPr>
            <p:cNvGrpSpPr/>
            <p:nvPr/>
          </p:nvGrpSpPr>
          <p:grpSpPr>
            <a:xfrm flipH="1">
              <a:off x="6914946" y="4970861"/>
              <a:ext cx="266488" cy="341786"/>
              <a:chOff x="1420475" y="2807536"/>
              <a:chExt cx="266488" cy="341786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BDCE414-EDBE-40ED-8AE2-6DCFA04E12D1}"/>
                  </a:ext>
                </a:extLst>
              </p:cNvPr>
              <p:cNvGrpSpPr/>
              <p:nvPr/>
            </p:nvGrpSpPr>
            <p:grpSpPr>
              <a:xfrm rot="16200000">
                <a:off x="1440630" y="2902989"/>
                <a:ext cx="341786" cy="150880"/>
                <a:chOff x="1137537" y="3992881"/>
                <a:chExt cx="341786" cy="150880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7E4244BF-775A-4F4F-9933-B79638004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8430" y="3897427"/>
                  <a:ext cx="0" cy="341786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3F63E80F-38FE-46A5-A89E-ECE46DAF8F45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F8E8D2D-F92E-48F9-9405-2B82D69DE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F46348A-E7F5-40C6-B106-BF0BC7F6955D}"/>
                </a:ext>
              </a:extLst>
            </p:cNvPr>
            <p:cNvCxnSpPr>
              <a:cxnSpLocks/>
            </p:cNvCxnSpPr>
            <p:nvPr/>
          </p:nvCxnSpPr>
          <p:spPr>
            <a:xfrm>
              <a:off x="6021100" y="4970861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B5F404-553D-4F08-AACA-166CCEFE4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100" y="4012032"/>
              <a:ext cx="0" cy="95882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BA530E3-B9B0-4A99-BD4E-0E4733A8B4ED}"/>
                </a:ext>
              </a:extLst>
            </p:cNvPr>
            <p:cNvCxnSpPr>
              <a:cxnSpLocks/>
            </p:cNvCxnSpPr>
            <p:nvPr/>
          </p:nvCxnSpPr>
          <p:spPr>
            <a:xfrm>
              <a:off x="6021100" y="4208882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BD5E901-6747-4EAF-AC3E-8237950840F8}"/>
                </a:ext>
              </a:extLst>
            </p:cNvPr>
            <p:cNvSpPr txBox="1"/>
            <p:nvPr/>
          </p:nvSpPr>
          <p:spPr>
            <a:xfrm>
              <a:off x="7126729" y="4245747"/>
              <a:ext cx="72712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R0out</a:t>
              </a:r>
              <a:endParaRPr lang="zh-CN" altLang="en-US" sz="105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4A71874-9BFB-4C76-BD60-C9122DFCEFDB}"/>
                </a:ext>
              </a:extLst>
            </p:cNvPr>
            <p:cNvSpPr txBox="1"/>
            <p:nvPr/>
          </p:nvSpPr>
          <p:spPr>
            <a:xfrm>
              <a:off x="7126458" y="4990955"/>
              <a:ext cx="72712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R1out</a:t>
              </a:r>
              <a:endParaRPr lang="zh-CN" altLang="en-US" sz="105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7848D1E-E81A-4995-9CBD-FF78F44C8EEB}"/>
                </a:ext>
              </a:extLst>
            </p:cNvPr>
            <p:cNvSpPr txBox="1"/>
            <p:nvPr/>
          </p:nvSpPr>
          <p:spPr>
            <a:xfrm>
              <a:off x="5986965" y="5326884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R1in</a:t>
              </a:r>
              <a:endParaRPr lang="zh-CN" altLang="en-US" sz="105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D856A58-209A-4EB0-8D4B-351FAD6B9DC0}"/>
                </a:ext>
              </a:extLst>
            </p:cNvPr>
            <p:cNvSpPr txBox="1"/>
            <p:nvPr/>
          </p:nvSpPr>
          <p:spPr>
            <a:xfrm>
              <a:off x="5987954" y="4549196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R0in</a:t>
              </a:r>
              <a:endParaRPr lang="zh-CN" altLang="en-US" sz="1050" dirty="0"/>
            </a:p>
          </p:txBody>
        </p:sp>
        <p:sp>
          <p:nvSpPr>
            <p:cNvPr id="68" name="任意多边形: 形状 35">
              <a:extLst>
                <a:ext uri="{FF2B5EF4-FFF2-40B4-BE49-F238E27FC236}">
                  <a16:creationId xmlns:a16="http://schemas.microsoft.com/office/drawing/2014/main" id="{E974FB02-FE53-46CE-9DCF-21AA6EA3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9130" y="5329087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R1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3051F64-2CCF-4094-9C7C-5B1360FAA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2379" y="4036548"/>
              <a:ext cx="0" cy="144061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664B292-611D-4330-A6EE-22EB96401EBB}"/>
              </a:ext>
            </a:extLst>
          </p:cNvPr>
          <p:cNvGrpSpPr/>
          <p:nvPr/>
        </p:nvGrpSpPr>
        <p:grpSpPr>
          <a:xfrm>
            <a:off x="4108464" y="2647358"/>
            <a:ext cx="4488776" cy="1177997"/>
            <a:chOff x="5477951" y="2386811"/>
            <a:chExt cx="5985035" cy="1570662"/>
          </a:xfrm>
        </p:grpSpPr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E29B2927-5FB4-4AA8-84B5-4368B90A3B79}"/>
                </a:ext>
              </a:extLst>
            </p:cNvPr>
            <p:cNvCxnSpPr>
              <a:cxnSpLocks/>
            </p:cNvCxnSpPr>
            <p:nvPr/>
          </p:nvCxnSpPr>
          <p:spPr>
            <a:xfrm>
              <a:off x="8968516" y="2386811"/>
              <a:ext cx="0" cy="761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675009C-75D8-43CD-B0E0-5A6B82544A9F}"/>
                </a:ext>
              </a:extLst>
            </p:cNvPr>
            <p:cNvGrpSpPr/>
            <p:nvPr/>
          </p:nvGrpSpPr>
          <p:grpSpPr>
            <a:xfrm>
              <a:off x="5477951" y="2386811"/>
              <a:ext cx="4899603" cy="1570662"/>
              <a:chOff x="5477951" y="2386811"/>
              <a:chExt cx="4899603" cy="1570662"/>
            </a:xfrm>
          </p:grpSpPr>
          <p:sp>
            <p:nvSpPr>
              <p:cNvPr id="82" name="任意多边形: 形状 42">
                <a:extLst>
                  <a:ext uri="{FF2B5EF4-FFF2-40B4-BE49-F238E27FC236}">
                    <a16:creationId xmlns:a16="http://schemas.microsoft.com/office/drawing/2014/main" id="{5679864B-A2A6-4D1A-B812-0507DFE73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7951" y="3165149"/>
                <a:ext cx="685875" cy="318592"/>
              </a:xfrm>
              <a:custGeom>
                <a:avLst/>
                <a:gdLst>
                  <a:gd name="connsiteX0" fmla="*/ 0 w 761860"/>
                  <a:gd name="connsiteY0" fmla="*/ 0 h 312057"/>
                  <a:gd name="connsiteX1" fmla="*/ 761860 w 761860"/>
                  <a:gd name="connsiteY1" fmla="*/ 0 h 312057"/>
                  <a:gd name="connsiteX2" fmla="*/ 761860 w 761860"/>
                  <a:gd name="connsiteY2" fmla="*/ 312057 h 312057"/>
                  <a:gd name="connsiteX3" fmla="*/ 0 w 76186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860" h="312057">
                    <a:moveTo>
                      <a:pt x="0" y="0"/>
                    </a:moveTo>
                    <a:lnTo>
                      <a:pt x="761860" y="0"/>
                    </a:lnTo>
                    <a:lnTo>
                      <a:pt x="761860" y="312057"/>
                    </a:lnTo>
                    <a:lnTo>
                      <a:pt x="0" y="312057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MAR</a:t>
                </a:r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3A2AA69E-CB7F-4722-82B3-E21FF0661D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7516" y="3473866"/>
                <a:ext cx="0" cy="454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620AE737-43A5-44A8-85D0-3C1325F44F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4331" y="3473866"/>
                <a:ext cx="0" cy="4836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78645C94-1C69-4DE4-AAAC-155B96A6DE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1052" y="2729387"/>
                <a:ext cx="0" cy="4222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B9EC9FC2-3016-40FE-81BA-6C7C608E6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5420" y="3316707"/>
                <a:ext cx="252662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4DDE309A-89CA-432F-9D16-4B19DB9D9E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2625" y="3317655"/>
                <a:ext cx="307950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4DAA0C2-1D7B-4E91-A1D7-91EBE9631539}"/>
                  </a:ext>
                </a:extLst>
              </p:cNvPr>
              <p:cNvGrpSpPr/>
              <p:nvPr/>
            </p:nvGrpSpPr>
            <p:grpSpPr>
              <a:xfrm>
                <a:off x="8368761" y="2729387"/>
                <a:ext cx="265218" cy="395723"/>
                <a:chOff x="1414125" y="2760689"/>
                <a:chExt cx="265218" cy="395723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97376F21-3A10-4C5E-85B6-7ABCFC56AF95}"/>
                    </a:ext>
                  </a:extLst>
                </p:cNvPr>
                <p:cNvGrpSpPr/>
                <p:nvPr/>
              </p:nvGrpSpPr>
              <p:grpSpPr>
                <a:xfrm rot="16200000">
                  <a:off x="1406041" y="2883111"/>
                  <a:ext cx="395723" cy="150880"/>
                  <a:chOff x="1130446" y="3985261"/>
                  <a:chExt cx="395723" cy="150880"/>
                </a:xfrm>
              </p:grpSpPr>
              <p:cxnSp>
                <p:nvCxnSpPr>
                  <p:cNvPr id="104" name="直接连接符 103">
                    <a:extLst>
                      <a:ext uri="{FF2B5EF4-FFF2-40B4-BE49-F238E27FC236}">
                        <a16:creationId xmlns:a16="http://schemas.microsoft.com/office/drawing/2014/main" id="{D03BE8B9-8D51-40BD-8893-6A25DE9C06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328308" y="3864108"/>
                    <a:ext cx="0" cy="395723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00"/>
                    </a:solidFill>
                    <a:miter lim="800000"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5" name="等腰三角形 104">
                    <a:extLst>
                      <a:ext uri="{FF2B5EF4-FFF2-40B4-BE49-F238E27FC236}">
                        <a16:creationId xmlns:a16="http://schemas.microsoft.com/office/drawing/2014/main" id="{914FF8FA-D051-441D-A8E0-FF199747C4D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255478" y="3990194"/>
                    <a:ext cx="150880" cy="141013"/>
                  </a:xfrm>
                  <a:prstGeom prst="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65024" tIns="32512" rIns="65024" bIns="3251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44">
                      <a:solidFill>
                        <a:schemeClr val="bg2">
                          <a:lumMod val="75000"/>
                        </a:schemeClr>
                      </a:solidFill>
                      <a:latin typeface="Segoe UI Black" panose="020B0A02040204020203" pitchFamily="34" charset="0"/>
                      <a:cs typeface="Segoe UI Black" panose="020B0A02040204020203" pitchFamily="34" charset="0"/>
                    </a:endParaRPr>
                  </a:p>
                </p:txBody>
              </p:sp>
            </p:grp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867FA94C-0EDF-4134-AF91-1C0A6F74E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4125" y="2963223"/>
                  <a:ext cx="135694" cy="0"/>
                </a:xfrm>
                <a:prstGeom prst="line">
                  <a:avLst/>
                </a:prstGeom>
                <a:noFill/>
                <a:ln w="19050" cap="sq">
                  <a:solidFill>
                    <a:srgbClr val="0066FF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29C7134-CBB2-426A-8371-25274B493937}"/>
                  </a:ext>
                </a:extLst>
              </p:cNvPr>
              <p:cNvGrpSpPr/>
              <p:nvPr/>
            </p:nvGrpSpPr>
            <p:grpSpPr>
              <a:xfrm rot="10800000">
                <a:off x="8903705" y="3472862"/>
                <a:ext cx="272838" cy="423298"/>
                <a:chOff x="1423650" y="2733113"/>
                <a:chExt cx="272838" cy="423298"/>
              </a:xfrm>
            </p:grpSpPr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C0EAA1BA-C49A-4C07-A0CA-DE1A40B1918A}"/>
                    </a:ext>
                  </a:extLst>
                </p:cNvPr>
                <p:cNvGrpSpPr/>
                <p:nvPr/>
              </p:nvGrpSpPr>
              <p:grpSpPr>
                <a:xfrm rot="16200000">
                  <a:off x="1409399" y="2869322"/>
                  <a:ext cx="423298" cy="150880"/>
                  <a:chOff x="1130448" y="4002406"/>
                  <a:chExt cx="423298" cy="150880"/>
                </a:xfrm>
              </p:grpSpPr>
              <p:cxnSp>
                <p:nvCxnSpPr>
                  <p:cNvPr id="100" name="直接连接符 99">
                    <a:extLst>
                      <a:ext uri="{FF2B5EF4-FFF2-40B4-BE49-F238E27FC236}">
                        <a16:creationId xmlns:a16="http://schemas.microsoft.com/office/drawing/2014/main" id="{FF928276-3415-4991-AD61-8BF08B3C67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42097" y="3866196"/>
                    <a:ext cx="0" cy="42329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00"/>
                    </a:solidFill>
                    <a:miter lim="800000"/>
                    <a:headEnd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1" name="等腰三角形 100">
                    <a:extLst>
                      <a:ext uri="{FF2B5EF4-FFF2-40B4-BE49-F238E27FC236}">
                        <a16:creationId xmlns:a16="http://schemas.microsoft.com/office/drawing/2014/main" id="{479B4587-52FE-4D7A-99A0-5A83DAF79023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255478" y="4007339"/>
                    <a:ext cx="150880" cy="141013"/>
                  </a:xfrm>
                  <a:prstGeom prst="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65024" tIns="32512" rIns="65024" bIns="3251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44">
                      <a:solidFill>
                        <a:schemeClr val="bg2">
                          <a:lumMod val="75000"/>
                        </a:schemeClr>
                      </a:solidFill>
                      <a:latin typeface="Segoe UI Black" panose="020B0A02040204020203" pitchFamily="34" charset="0"/>
                      <a:cs typeface="Segoe UI Black" panose="020B0A02040204020203" pitchFamily="34" charset="0"/>
                    </a:endParaRPr>
                  </a:p>
                </p:txBody>
              </p:sp>
            </p:grp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BD1358DA-EE27-4D80-BFFF-05B668F5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3650" y="2963223"/>
                  <a:ext cx="135694" cy="0"/>
                </a:xfrm>
                <a:prstGeom prst="line">
                  <a:avLst/>
                </a:prstGeom>
                <a:noFill/>
                <a:ln w="19050" cap="sq">
                  <a:solidFill>
                    <a:srgbClr val="0066FF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082163F-9EB3-4C31-BC8A-1852E4E7BA0B}"/>
                  </a:ext>
                </a:extLst>
              </p:cNvPr>
              <p:cNvSpPr txBox="1"/>
              <p:nvPr/>
            </p:nvSpPr>
            <p:spPr>
              <a:xfrm>
                <a:off x="6428428" y="3153713"/>
                <a:ext cx="786968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MARin</a:t>
                </a:r>
                <a:endParaRPr lang="zh-CN" altLang="en-US" sz="105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1FF1CAE-EFFD-42CB-9845-7C8E6A0A6D5F}"/>
                  </a:ext>
                </a:extLst>
              </p:cNvPr>
              <p:cNvSpPr txBox="1"/>
              <p:nvPr/>
            </p:nvSpPr>
            <p:spPr>
              <a:xfrm>
                <a:off x="7364784" y="3171205"/>
                <a:ext cx="797655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MDRin</a:t>
                </a:r>
                <a:endParaRPr lang="zh-CN" altLang="en-US" sz="1050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088BDA1-CBDF-4032-BE82-5D5AED9567C5}"/>
                  </a:ext>
                </a:extLst>
              </p:cNvPr>
              <p:cNvSpPr txBox="1"/>
              <p:nvPr/>
            </p:nvSpPr>
            <p:spPr>
              <a:xfrm>
                <a:off x="7374950" y="2790309"/>
                <a:ext cx="102635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MDRoutE</a:t>
                </a:r>
                <a:endParaRPr lang="zh-CN" altLang="en-US" sz="1050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B8F3171-4C36-44E2-8F6D-17707070AF99}"/>
                  </a:ext>
                </a:extLst>
              </p:cNvPr>
              <p:cNvSpPr txBox="1"/>
              <p:nvPr/>
            </p:nvSpPr>
            <p:spPr>
              <a:xfrm>
                <a:off x="9234225" y="3504123"/>
                <a:ext cx="906659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MDRout</a:t>
                </a:r>
                <a:endParaRPr lang="zh-CN" altLang="en-US" sz="1050" dirty="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23069AF-1A30-4A07-9786-005046B09859}"/>
                  </a:ext>
                </a:extLst>
              </p:cNvPr>
              <p:cNvSpPr txBox="1"/>
              <p:nvPr/>
            </p:nvSpPr>
            <p:spPr>
              <a:xfrm>
                <a:off x="9460209" y="3171059"/>
                <a:ext cx="917345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MDRinE</a:t>
                </a:r>
                <a:endParaRPr lang="zh-CN" altLang="en-US" sz="1050" dirty="0"/>
              </a:p>
            </p:txBody>
          </p:sp>
          <p:sp>
            <p:nvSpPr>
              <p:cNvPr id="95" name="任意多边形: 形状 29">
                <a:extLst>
                  <a:ext uri="{FF2B5EF4-FFF2-40B4-BE49-F238E27FC236}">
                    <a16:creationId xmlns:a16="http://schemas.microsoft.com/office/drawing/2014/main" id="{72A6AC62-C774-4932-8CDC-90C630C24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6608" y="3147969"/>
                <a:ext cx="697988" cy="312057"/>
              </a:xfrm>
              <a:custGeom>
                <a:avLst/>
                <a:gdLst>
                  <a:gd name="connsiteX0" fmla="*/ 0 w 761860"/>
                  <a:gd name="connsiteY0" fmla="*/ 0 h 312057"/>
                  <a:gd name="connsiteX1" fmla="*/ 761860 w 761860"/>
                  <a:gd name="connsiteY1" fmla="*/ 0 h 312057"/>
                  <a:gd name="connsiteX2" fmla="*/ 761860 w 761860"/>
                  <a:gd name="connsiteY2" fmla="*/ 312057 h 312057"/>
                  <a:gd name="connsiteX3" fmla="*/ 0 w 76186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860" h="312057">
                    <a:moveTo>
                      <a:pt x="0" y="0"/>
                    </a:moveTo>
                    <a:lnTo>
                      <a:pt x="761860" y="0"/>
                    </a:lnTo>
                    <a:lnTo>
                      <a:pt x="761860" y="312057"/>
                    </a:lnTo>
                    <a:lnTo>
                      <a:pt x="0" y="312057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MDR</a:t>
                </a:r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9AF9118D-6EBC-4123-A088-7F48D14CBF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3350" y="3317127"/>
                <a:ext cx="307950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4F3D2B8C-FDCA-4122-B138-D29D83E8E7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5291" y="2386811"/>
                <a:ext cx="0" cy="294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EC5CBE8-1B39-4356-9B9D-FBD801B107D8}"/>
                </a:ext>
              </a:extLst>
            </p:cNvPr>
            <p:cNvSpPr txBox="1"/>
            <p:nvPr/>
          </p:nvSpPr>
          <p:spPr>
            <a:xfrm>
              <a:off x="10601211" y="3571362"/>
              <a:ext cx="861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内总线</a:t>
              </a: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8D3F07B3-BE03-4076-959D-D40A4EED74EC}"/>
              </a:ext>
            </a:extLst>
          </p:cNvPr>
          <p:cNvGrpSpPr/>
          <p:nvPr/>
        </p:nvGrpSpPr>
        <p:grpSpPr>
          <a:xfrm>
            <a:off x="3787495" y="1685125"/>
            <a:ext cx="4792625" cy="1261883"/>
            <a:chOff x="5049993" y="1103834"/>
            <a:chExt cx="6390166" cy="1682510"/>
          </a:xfrm>
        </p:grpSpPr>
        <p:sp>
          <p:nvSpPr>
            <p:cNvPr id="107" name="Rectangle 129">
              <a:extLst>
                <a:ext uri="{FF2B5EF4-FFF2-40B4-BE49-F238E27FC236}">
                  <a16:creationId xmlns:a16="http://schemas.microsoft.com/office/drawing/2014/main" id="{93EBCAEF-9B7C-4794-AAC3-BBEEDF995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716" y="1117092"/>
              <a:ext cx="4522661" cy="537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5024" tIns="32512" rIns="65024" bIns="32512" numCol="1" anchor="ctr" anchorCtr="1" compatLnSpc="1">
              <a:prstTxWarp prst="textNoShape">
                <a:avLst/>
              </a:prstTxWarp>
            </a:bodyPr>
            <a:lstStyle/>
            <a:p>
              <a:pPr algn="ctr" defTabSz="650207" eaLnBrk="0" hangingPunct="0"/>
              <a:endParaRPr lang="en-US" altLang="zh-CN" sz="2844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CBC116B-988B-4EDF-82B0-A90A38EDC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181" y="1668428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A24394C-A401-4A55-B5C2-20AEA11A7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180" y="1668428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48B7AA05-5494-4FC1-A122-58220C204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1923" y="1668428"/>
              <a:ext cx="0" cy="602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65C6C834-03C1-415F-9FA2-157CBCF85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092" y="1668428"/>
              <a:ext cx="0" cy="1044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50EBDE6-1767-4481-B5C1-8BE0D70C0E97}"/>
                </a:ext>
              </a:extLst>
            </p:cNvPr>
            <p:cNvSpPr txBox="1"/>
            <p:nvPr/>
          </p:nvSpPr>
          <p:spPr>
            <a:xfrm>
              <a:off x="10887103" y="1703995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CB</a:t>
              </a:r>
              <a:endParaRPr lang="zh-CN" altLang="en-US" sz="1050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F208F41-CB87-4D0B-8AB4-C8C3FEF88370}"/>
                </a:ext>
              </a:extLst>
            </p:cNvPr>
            <p:cNvSpPr txBox="1"/>
            <p:nvPr/>
          </p:nvSpPr>
          <p:spPr>
            <a:xfrm>
              <a:off x="10887103" y="2035231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DB</a:t>
              </a:r>
              <a:endParaRPr lang="zh-CN" altLang="en-US" sz="1050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833665A-6697-487E-96C5-87ADD3B23CCC}"/>
                </a:ext>
              </a:extLst>
            </p:cNvPr>
            <p:cNvSpPr txBox="1"/>
            <p:nvPr/>
          </p:nvSpPr>
          <p:spPr>
            <a:xfrm>
              <a:off x="10887103" y="2373555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AB</a:t>
              </a:r>
              <a:endParaRPr lang="zh-CN" altLang="en-US" sz="1050" b="1" dirty="0"/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96283D4-FBBF-4D42-9511-14B20B718F39}"/>
                </a:ext>
              </a:extLst>
            </p:cNvPr>
            <p:cNvGrpSpPr/>
            <p:nvPr/>
          </p:nvGrpSpPr>
          <p:grpSpPr>
            <a:xfrm>
              <a:off x="7422811" y="1388113"/>
              <a:ext cx="3067647" cy="338555"/>
              <a:chOff x="5783211" y="1480904"/>
              <a:chExt cx="3067647" cy="338555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CC70FA8D-C400-4625-8227-BF3DD5C51659}"/>
                  </a:ext>
                </a:extLst>
              </p:cNvPr>
              <p:cNvSpPr txBox="1"/>
              <p:nvPr/>
            </p:nvSpPr>
            <p:spPr>
              <a:xfrm>
                <a:off x="5783211" y="1480904"/>
                <a:ext cx="77628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EE9001A-C199-4F1E-BC7A-80115D2A62FB}"/>
                  </a:ext>
                </a:extLst>
              </p:cNvPr>
              <p:cNvSpPr txBox="1"/>
              <p:nvPr/>
            </p:nvSpPr>
            <p:spPr>
              <a:xfrm>
                <a:off x="6560050" y="1480904"/>
                <a:ext cx="81475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MemW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FE9D20F-1769-4267-A5E8-83F71869B900}"/>
                  </a:ext>
                </a:extLst>
              </p:cNvPr>
              <p:cNvSpPr txBox="1"/>
              <p:nvPr/>
            </p:nvSpPr>
            <p:spPr>
              <a:xfrm>
                <a:off x="7423870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2">
                        <a:lumMod val="25000"/>
                      </a:schemeClr>
                    </a:solidFill>
                  </a:rPr>
                  <a:t>Data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A620AE0-0C97-4826-9778-2EF35EA1F588}"/>
                  </a:ext>
                </a:extLst>
              </p:cNvPr>
              <p:cNvSpPr txBox="1"/>
              <p:nvPr/>
            </p:nvSpPr>
            <p:spPr>
              <a:xfrm>
                <a:off x="8224191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Addr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035819A-CA50-4C1F-8C96-9C22AF170E47}"/>
                </a:ext>
              </a:extLst>
            </p:cNvPr>
            <p:cNvSpPr/>
            <p:nvPr/>
          </p:nvSpPr>
          <p:spPr>
            <a:xfrm>
              <a:off x="8540741" y="1103834"/>
              <a:ext cx="1231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50207" eaLnBrk="0" hangingPunct="0"/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存储器</a:t>
              </a:r>
              <a:r>
                <a: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  <a:cs typeface="Segoe UI Black" panose="020B0A02040204020203" pitchFamily="34" charset="0"/>
                </a:rPr>
                <a:t>(M)</a:t>
              </a:r>
              <a:endParaRPr lang="en-US" altLang="zh-CN" sz="3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Segoe UI Black" panose="020B0A02040204020203" pitchFamily="34" charset="0"/>
              </a:endParaRPr>
            </a:p>
          </p:txBody>
        </p:sp>
        <p:sp>
          <p:nvSpPr>
            <p:cNvPr id="117" name="箭头: 左右 1">
              <a:extLst>
                <a:ext uri="{FF2B5EF4-FFF2-40B4-BE49-F238E27FC236}">
                  <a16:creationId xmlns:a16="http://schemas.microsoft.com/office/drawing/2014/main" id="{09A00E56-34B8-4A9E-9C6A-8CAB38541BF3}"/>
                </a:ext>
              </a:extLst>
            </p:cNvPr>
            <p:cNvSpPr/>
            <p:nvPr/>
          </p:nvSpPr>
          <p:spPr>
            <a:xfrm>
              <a:off x="5049993" y="1868773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箭头: 左右 25">
              <a:extLst>
                <a:ext uri="{FF2B5EF4-FFF2-40B4-BE49-F238E27FC236}">
                  <a16:creationId xmlns:a16="http://schemas.microsoft.com/office/drawing/2014/main" id="{7CC9070B-DA9D-4867-A6C4-92FC1FF1813C}"/>
                </a:ext>
              </a:extLst>
            </p:cNvPr>
            <p:cNvSpPr/>
            <p:nvPr/>
          </p:nvSpPr>
          <p:spPr>
            <a:xfrm>
              <a:off x="5049993" y="2216439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箭头: 左右 26">
              <a:extLst>
                <a:ext uri="{FF2B5EF4-FFF2-40B4-BE49-F238E27FC236}">
                  <a16:creationId xmlns:a16="http://schemas.microsoft.com/office/drawing/2014/main" id="{A4E44D42-777B-4827-8324-703E9452D191}"/>
                </a:ext>
              </a:extLst>
            </p:cNvPr>
            <p:cNvSpPr/>
            <p:nvPr/>
          </p:nvSpPr>
          <p:spPr>
            <a:xfrm>
              <a:off x="5049993" y="2557755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箭头: 左右 41">
            <a:extLst>
              <a:ext uri="{FF2B5EF4-FFF2-40B4-BE49-F238E27FC236}">
                <a16:creationId xmlns:a16="http://schemas.microsoft.com/office/drawing/2014/main" id="{19F81E6D-E2E9-4C2E-9058-B0D43213463B}"/>
              </a:ext>
            </a:extLst>
          </p:cNvPr>
          <p:cNvSpPr/>
          <p:nvPr/>
        </p:nvSpPr>
        <p:spPr>
          <a:xfrm>
            <a:off x="3787495" y="3746232"/>
            <a:ext cx="4792625" cy="17144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A3D775-5CD8-F3C3-1416-C1A1B1FF5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E9845D-4C10-2427-A039-A078C4393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/>
          <p:cNvSpPr/>
          <p:nvPr/>
        </p:nvSpPr>
        <p:spPr>
          <a:xfrm>
            <a:off x="3642154" y="1615636"/>
            <a:ext cx="5171303" cy="4053707"/>
          </a:xfrm>
          <a:prstGeom prst="roundRect">
            <a:avLst>
              <a:gd name="adj" fmla="val 17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数据通路举例</a:t>
            </a:r>
            <a:r>
              <a:rPr lang="en-US" altLang="zh-CN" dirty="0"/>
              <a:t>---</a:t>
            </a:r>
            <a:r>
              <a:rPr lang="zh-CN" altLang="en-US" dirty="0"/>
              <a:t>取指令周期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7440628" y="3866275"/>
            <a:ext cx="1324792" cy="1796830"/>
            <a:chOff x="9920836" y="4012032"/>
            <a:chExt cx="1766389" cy="2395774"/>
          </a:xfrm>
        </p:grpSpPr>
        <p:sp>
          <p:nvSpPr>
            <p:cNvPr id="9" name="任意多边形: 形状 32">
              <a:extLst>
                <a:ext uri="{FF2B5EF4-FFF2-40B4-BE49-F238E27FC236}">
                  <a16:creationId xmlns:a16="http://schemas.microsoft.com/office/drawing/2014/main" id="{E483DF0C-7E5A-4866-ADBC-2CF3B8AC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300" y="5460718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</a:p>
          </p:txBody>
        </p:sp>
        <p:sp>
          <p:nvSpPr>
            <p:cNvPr id="10" name="任意多边形: 形状 33">
              <a:extLst>
                <a:ext uri="{FF2B5EF4-FFF2-40B4-BE49-F238E27FC236}">
                  <a16:creationId xmlns:a16="http://schemas.microsoft.com/office/drawing/2014/main" id="{A77185CA-A56B-43E0-865F-EDF970EC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5900" y="4526858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4D56AA4-8FAA-403D-9CA0-289CABF8F9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250" y="4012032"/>
              <a:ext cx="0" cy="514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F352247-C851-42F2-9B24-4D06CAF82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28" y="5764632"/>
              <a:ext cx="0" cy="3696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8877315-DC6F-422D-8BBC-82EDA2BEB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3946" y="5616746"/>
              <a:ext cx="31453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A82F766-9B00-4F33-A977-EFBB59532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1546" y="4682886"/>
              <a:ext cx="309666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10900145" y="4543735"/>
              <a:ext cx="6373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PCin</a:t>
              </a:r>
              <a:endParaRPr lang="zh-CN" altLang="en-US" sz="105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120404" y="5461292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IRin</a:t>
              </a:r>
              <a:endParaRPr lang="zh-CN" altLang="en-US" sz="105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432547" y="5004869"/>
              <a:ext cx="7014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PC+1</a:t>
              </a:r>
              <a:endParaRPr lang="zh-CN" altLang="en-US" sz="1050" dirty="0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53AD8C2-7511-421A-8A0B-C524ACBCB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5280" y="4852985"/>
              <a:ext cx="0" cy="301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0754" y="4050465"/>
              <a:ext cx="0" cy="1574532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3F3FFF8-75CA-49C5-81D7-5C211493CCF5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54" y="5637354"/>
              <a:ext cx="2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FC942D7-D710-4F5E-B95B-0596F8E3CF0E}"/>
                </a:ext>
              </a:extLst>
            </p:cNvPr>
            <p:cNvGrpSpPr/>
            <p:nvPr/>
          </p:nvGrpSpPr>
          <p:grpSpPr>
            <a:xfrm flipH="1">
              <a:off x="10450330" y="4012032"/>
              <a:ext cx="266489" cy="488940"/>
              <a:chOff x="1420475" y="2677983"/>
              <a:chExt cx="266489" cy="488940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A23C584-B62C-42EB-9C2B-E7D60688896C}"/>
                  </a:ext>
                </a:extLst>
              </p:cNvPr>
              <p:cNvGrpSpPr/>
              <p:nvPr/>
            </p:nvGrpSpPr>
            <p:grpSpPr>
              <a:xfrm rot="16200000">
                <a:off x="1367054" y="2847013"/>
                <a:ext cx="488940" cy="150880"/>
                <a:chOff x="1119937" y="3992881"/>
                <a:chExt cx="488940" cy="150880"/>
              </a:xfrm>
            </p:grpSpPr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164ED7A7-CF0A-4E6C-889A-D038DB9C1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64407" y="3823851"/>
                  <a:ext cx="0" cy="488940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6" name="等腰三角形 95">
                  <a:extLst>
                    <a:ext uri="{FF2B5EF4-FFF2-40B4-BE49-F238E27FC236}">
                      <a16:creationId xmlns:a16="http://schemas.microsoft.com/office/drawing/2014/main" id="{7E0940EB-D97D-4814-9C57-072989D4C2F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5AC8A4A-B9AA-40FE-B3AF-56486E0D2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7" name="文本框 96"/>
            <p:cNvSpPr txBox="1"/>
            <p:nvPr/>
          </p:nvSpPr>
          <p:spPr>
            <a:xfrm>
              <a:off x="10703509" y="4152665"/>
              <a:ext cx="83750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PCout</a:t>
              </a:r>
              <a:endParaRPr lang="zh-CN" altLang="en-US" sz="1050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9920836" y="6069251"/>
              <a:ext cx="1502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/>
                <a:t>至指令译码部件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67454" y="3866275"/>
            <a:ext cx="1164065" cy="1842569"/>
            <a:chOff x="7956605" y="4012032"/>
            <a:chExt cx="1552086" cy="245675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74" y="4615736"/>
              <a:ext cx="0" cy="314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: 形状 30">
              <a:extLst>
                <a:ext uri="{FF2B5EF4-FFF2-40B4-BE49-F238E27FC236}">
                  <a16:creationId xmlns:a16="http://schemas.microsoft.com/office/drawing/2014/main" id="{A9BA8DB9-35BD-4CC6-B807-555E0938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880" y="4322729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</a:p>
          </p:txBody>
        </p:sp>
        <p:sp>
          <p:nvSpPr>
            <p:cNvPr id="8" name="任意多边形: 形状 31">
              <a:extLst>
                <a:ext uri="{FF2B5EF4-FFF2-40B4-BE49-F238E27FC236}">
                  <a16:creationId xmlns:a16="http://schemas.microsoft.com/office/drawing/2014/main" id="{FBDED215-5DF2-4B03-9F22-CE09C67B9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5802" y="5547825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AC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EF40DA4-3401-4B97-8F12-8A1C8E73199E}"/>
                </a:ext>
              </a:extLst>
            </p:cNvPr>
            <p:cNvGrpSpPr/>
            <p:nvPr/>
          </p:nvGrpSpPr>
          <p:grpSpPr>
            <a:xfrm>
              <a:off x="8626376" y="4936151"/>
              <a:ext cx="882315" cy="360561"/>
              <a:chOff x="11122587" y="4959142"/>
              <a:chExt cx="1265333" cy="517083"/>
            </a:xfrm>
          </p:grpSpPr>
          <p:sp>
            <p:nvSpPr>
              <p:cNvPr id="13" name="任意多边形: 形状 296">
                <a:extLst>
                  <a:ext uri="{FF2B5EF4-FFF2-40B4-BE49-F238E27FC236}">
                    <a16:creationId xmlns:a16="http://schemas.microsoft.com/office/drawing/2014/main" id="{8EFE083F-C92A-4B83-B481-8E494E18FC8C}"/>
                  </a:ext>
                </a:extLst>
              </p:cNvPr>
              <p:cNvSpPr/>
              <p:nvPr/>
            </p:nvSpPr>
            <p:spPr>
              <a:xfrm rot="5400000">
                <a:off x="11525653" y="4556076"/>
                <a:ext cx="459202" cy="1265333"/>
              </a:xfrm>
              <a:custGeom>
                <a:avLst/>
                <a:gdLst>
                  <a:gd name="connsiteX0" fmla="*/ 0 w 375612"/>
                  <a:gd name="connsiteY0" fmla="*/ 0 h 683490"/>
                  <a:gd name="connsiteX1" fmla="*/ 375612 w 375612"/>
                  <a:gd name="connsiteY1" fmla="*/ 237066 h 683490"/>
                  <a:gd name="connsiteX2" fmla="*/ 375612 w 375612"/>
                  <a:gd name="connsiteY2" fmla="*/ 467975 h 683490"/>
                  <a:gd name="connsiteX3" fmla="*/ 6157 w 375612"/>
                  <a:gd name="connsiteY3" fmla="*/ 683490 h 683490"/>
                  <a:gd name="connsiteX4" fmla="*/ 6157 w 375612"/>
                  <a:gd name="connsiteY4" fmla="*/ 406400 h 683490"/>
                  <a:gd name="connsiteX5" fmla="*/ 70812 w 375612"/>
                  <a:gd name="connsiteY5" fmla="*/ 341745 h 683490"/>
                  <a:gd name="connsiteX6" fmla="*/ 9236 w 375612"/>
                  <a:gd name="connsiteY6" fmla="*/ 280169 h 683490"/>
                  <a:gd name="connsiteX7" fmla="*/ 0 w 375612"/>
                  <a:gd name="connsiteY7" fmla="*/ 0 h 68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612" h="683490">
                    <a:moveTo>
                      <a:pt x="0" y="0"/>
                    </a:moveTo>
                    <a:lnTo>
                      <a:pt x="375612" y="237066"/>
                    </a:lnTo>
                    <a:lnTo>
                      <a:pt x="375612" y="467975"/>
                    </a:lnTo>
                    <a:lnTo>
                      <a:pt x="6157" y="683490"/>
                    </a:lnTo>
                    <a:lnTo>
                      <a:pt x="6157" y="406400"/>
                    </a:lnTo>
                    <a:lnTo>
                      <a:pt x="70812" y="341745"/>
                    </a:lnTo>
                    <a:lnTo>
                      <a:pt x="9236" y="280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80" dirty="0">
                  <a:solidFill>
                    <a:schemeClr val="tx1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32A8BF2-3B69-4777-A8E3-8883A886D7E5}"/>
                  </a:ext>
                </a:extLst>
              </p:cNvPr>
              <p:cNvSpPr/>
              <p:nvPr/>
            </p:nvSpPr>
            <p:spPr>
              <a:xfrm>
                <a:off x="11380146" y="4990702"/>
                <a:ext cx="874184" cy="48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zh-CN" altLang="en-US" sz="105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F2626E9-2B6F-4939-9F8F-2022908347DE}"/>
                </a:ext>
              </a:extLst>
            </p:cNvPr>
            <p:cNvCxnSpPr>
              <a:cxnSpLocks/>
            </p:cNvCxnSpPr>
            <p:nvPr/>
          </p:nvCxnSpPr>
          <p:spPr>
            <a:xfrm>
              <a:off x="9361708" y="4030885"/>
              <a:ext cx="0" cy="899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850D115-6935-4BC5-A177-5843D7EF9312}"/>
                </a:ext>
              </a:extLst>
            </p:cNvPr>
            <p:cNvCxnSpPr>
              <a:cxnSpLocks/>
            </p:cNvCxnSpPr>
            <p:nvPr/>
          </p:nvCxnSpPr>
          <p:spPr>
            <a:xfrm>
              <a:off x="8345408" y="4481589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9EFB39B-95A7-47FA-8D6F-6B5E50F1E1D6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27" y="5711774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94F95E2-D602-49F5-A458-CBD37FFB9BC1}"/>
                </a:ext>
              </a:extLst>
            </p:cNvPr>
            <p:cNvCxnSpPr>
              <a:cxnSpLocks/>
            </p:cNvCxnSpPr>
            <p:nvPr/>
          </p:nvCxnSpPr>
          <p:spPr>
            <a:xfrm>
              <a:off x="8543021" y="5136433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511EB20-F315-4C42-A912-B1DDDA87C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24" y="4012033"/>
              <a:ext cx="0" cy="2284085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23707F6-144E-41DA-9376-5FF657FD1F2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724" y="6296127"/>
              <a:ext cx="1056376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89FEDC2-EB92-4092-AD3F-E3497880FF13}"/>
                </a:ext>
              </a:extLst>
            </p:cNvPr>
            <p:cNvGrpSpPr/>
            <p:nvPr/>
          </p:nvGrpSpPr>
          <p:grpSpPr>
            <a:xfrm rot="10800000">
              <a:off x="8920521" y="5882360"/>
              <a:ext cx="235986" cy="413758"/>
              <a:chOff x="1536083" y="2723603"/>
              <a:chExt cx="235986" cy="413758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6C66825-98FA-4E4F-A556-7727EB4A1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3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5ACB876-9E57-4F76-8C57-033397443425}"/>
                  </a:ext>
                </a:extLst>
              </p:cNvPr>
              <p:cNvGrpSpPr/>
              <p:nvPr/>
            </p:nvGrpSpPr>
            <p:grpSpPr>
              <a:xfrm rot="16200000">
                <a:off x="1404644" y="2855042"/>
                <a:ext cx="413758" cy="150880"/>
                <a:chOff x="1149498" y="3992881"/>
                <a:chExt cx="413758" cy="15088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31080CFC-BA56-44E2-BBA4-C8F2D2677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56377" y="3861441"/>
                  <a:ext cx="0" cy="413758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93A7EA77-D939-48DD-AF2C-3124885773CF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</p:grpSp>
        <p:sp>
          <p:nvSpPr>
            <p:cNvPr id="72" name="文本框 71"/>
            <p:cNvSpPr txBox="1"/>
            <p:nvPr/>
          </p:nvSpPr>
          <p:spPr>
            <a:xfrm>
              <a:off x="8219500" y="5914794"/>
              <a:ext cx="72402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ACout</a:t>
              </a:r>
              <a:endParaRPr lang="zh-CN" altLang="en-US" sz="105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67758" y="5529842"/>
              <a:ext cx="63735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ACin</a:t>
              </a:r>
              <a:endParaRPr lang="zh-CN" altLang="en-US" sz="105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8067758" y="4979009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Add</a:t>
              </a:r>
              <a:endParaRPr lang="zh-CN" altLang="en-US" sz="105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956605" y="4323923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Ain</a:t>
              </a:r>
              <a:endParaRPr lang="zh-CN" altLang="en-US" sz="1050" dirty="0"/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46" y="4012032"/>
              <a:ext cx="0" cy="2997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9081046" y="5256355"/>
              <a:ext cx="0" cy="272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4490224" y="3866273"/>
            <a:ext cx="1400165" cy="1240055"/>
            <a:chOff x="5986965" y="4012032"/>
            <a:chExt cx="1866886" cy="1653407"/>
          </a:xfrm>
        </p:grpSpPr>
        <p:sp>
          <p:nvSpPr>
            <p:cNvPr id="11" name="任意多边形: 形状 34">
              <a:extLst>
                <a:ext uri="{FF2B5EF4-FFF2-40B4-BE49-F238E27FC236}">
                  <a16:creationId xmlns:a16="http://schemas.microsoft.com/office/drawing/2014/main" id="{748A95D7-C3F0-4222-A234-3F91D7E2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9130" y="4561582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R0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924B7A3-8046-40C3-BD78-6DC6FFED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4776" y="4699790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8076A71-6A57-4738-B45E-DAD59017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4776" y="5477167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F040E78-B3F3-44B5-B8B7-B59F15D61EA7}"/>
                </a:ext>
              </a:extLst>
            </p:cNvPr>
            <p:cNvCxnSpPr>
              <a:cxnSpLocks/>
            </p:cNvCxnSpPr>
            <p:nvPr/>
          </p:nvCxnSpPr>
          <p:spPr>
            <a:xfrm>
              <a:off x="6492338" y="4708091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3A56A9-B7DE-4B7B-8CA4-1FEA9DE89079}"/>
                </a:ext>
              </a:extLst>
            </p:cNvPr>
            <p:cNvCxnSpPr>
              <a:cxnSpLocks/>
            </p:cNvCxnSpPr>
            <p:nvPr/>
          </p:nvCxnSpPr>
          <p:spPr>
            <a:xfrm>
              <a:off x="6492338" y="5479916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121360C-8504-4FBA-AE81-133AAFFA29F0}"/>
                </a:ext>
              </a:extLst>
            </p:cNvPr>
            <p:cNvGrpSpPr/>
            <p:nvPr/>
          </p:nvGrpSpPr>
          <p:grpSpPr>
            <a:xfrm flipH="1">
              <a:off x="6912813" y="4208882"/>
              <a:ext cx="266488" cy="347429"/>
              <a:chOff x="1420475" y="2808983"/>
              <a:chExt cx="266488" cy="347429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46D11B6-ECB8-43DC-9949-1D3DD4D882C4}"/>
                  </a:ext>
                </a:extLst>
              </p:cNvPr>
              <p:cNvGrpSpPr/>
              <p:nvPr/>
            </p:nvGrpSpPr>
            <p:grpSpPr>
              <a:xfrm rot="16200000">
                <a:off x="1437808" y="2907258"/>
                <a:ext cx="347429" cy="150880"/>
                <a:chOff x="1130446" y="3992881"/>
                <a:chExt cx="347429" cy="150880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497714B6-7A5B-4A8D-ACCB-7F16CFC89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4161" y="3894605"/>
                  <a:ext cx="0" cy="347429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CA1F2170-E09F-405E-944E-D420899CF761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80BDC24-8077-4292-A621-CADD06D5F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FC942D7-D710-4F5E-B95B-0596F8E3CF0E}"/>
                </a:ext>
              </a:extLst>
            </p:cNvPr>
            <p:cNvGrpSpPr/>
            <p:nvPr/>
          </p:nvGrpSpPr>
          <p:grpSpPr>
            <a:xfrm flipH="1">
              <a:off x="6914946" y="4970861"/>
              <a:ext cx="266488" cy="341786"/>
              <a:chOff x="1420475" y="2807536"/>
              <a:chExt cx="266488" cy="341786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23C584-B62C-42EB-9C2B-E7D60688896C}"/>
                  </a:ext>
                </a:extLst>
              </p:cNvPr>
              <p:cNvGrpSpPr/>
              <p:nvPr/>
            </p:nvGrpSpPr>
            <p:grpSpPr>
              <a:xfrm rot="16200000">
                <a:off x="1440630" y="2902989"/>
                <a:ext cx="341786" cy="150880"/>
                <a:chOff x="1137537" y="3992881"/>
                <a:chExt cx="341786" cy="150880"/>
              </a:xfrm>
            </p:grpSpPr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164ED7A7-CF0A-4E6C-889A-D038DB9C1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8430" y="3897427"/>
                  <a:ext cx="0" cy="341786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7E0940EB-D97D-4814-9C57-072989D4C2F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5AC8A4A-B9AA-40FE-B3AF-56486E0D2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489D0E-767C-433D-9010-002D3ED29C9F}"/>
                </a:ext>
              </a:extLst>
            </p:cNvPr>
            <p:cNvCxnSpPr>
              <a:cxnSpLocks/>
            </p:cNvCxnSpPr>
            <p:nvPr/>
          </p:nvCxnSpPr>
          <p:spPr>
            <a:xfrm>
              <a:off x="6021100" y="4970861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100" y="4012032"/>
              <a:ext cx="0" cy="95882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6B8DD70-6094-4B2E-BA8B-3C0DABC653ED}"/>
                </a:ext>
              </a:extLst>
            </p:cNvPr>
            <p:cNvCxnSpPr>
              <a:cxnSpLocks/>
            </p:cNvCxnSpPr>
            <p:nvPr/>
          </p:nvCxnSpPr>
          <p:spPr>
            <a:xfrm>
              <a:off x="6021100" y="4208882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126729" y="4245747"/>
              <a:ext cx="72712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R0out</a:t>
              </a:r>
              <a:endParaRPr lang="zh-CN" altLang="en-US" sz="105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126458" y="4990955"/>
              <a:ext cx="72712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R1out</a:t>
              </a:r>
              <a:endParaRPr lang="zh-CN" altLang="en-US" sz="105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986965" y="5326884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R1in</a:t>
              </a:r>
              <a:endParaRPr lang="zh-CN" altLang="en-US" sz="10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987954" y="4549196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R0in</a:t>
              </a:r>
              <a:endParaRPr lang="zh-CN" altLang="en-US" sz="1050" dirty="0"/>
            </a:p>
          </p:txBody>
        </p:sp>
        <p:sp>
          <p:nvSpPr>
            <p:cNvPr id="113" name="任意多边形: 形状 35">
              <a:extLst>
                <a:ext uri="{FF2B5EF4-FFF2-40B4-BE49-F238E27FC236}">
                  <a16:creationId xmlns:a16="http://schemas.microsoft.com/office/drawing/2014/main" id="{F5C582F1-291C-4F19-A17B-41CE016D9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9130" y="5329087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R1</a:t>
              </a: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2379" y="4036548"/>
              <a:ext cx="0" cy="144061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4108464" y="2647358"/>
            <a:ext cx="4488776" cy="1177997"/>
            <a:chOff x="5477951" y="2386811"/>
            <a:chExt cx="5985035" cy="1570662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B72DDD9-A203-49C5-97AB-D3B986328D86}"/>
                </a:ext>
              </a:extLst>
            </p:cNvPr>
            <p:cNvCxnSpPr>
              <a:cxnSpLocks/>
            </p:cNvCxnSpPr>
            <p:nvPr/>
          </p:nvCxnSpPr>
          <p:spPr>
            <a:xfrm>
              <a:off x="8968516" y="2386811"/>
              <a:ext cx="0" cy="761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5477951" y="2386811"/>
              <a:ext cx="4899603" cy="1570662"/>
              <a:chOff x="5477951" y="2386811"/>
              <a:chExt cx="4899603" cy="1570662"/>
            </a:xfrm>
          </p:grpSpPr>
          <p:sp>
            <p:nvSpPr>
              <p:cNvPr id="15" name="任意多边形: 形状 42">
                <a:extLst>
                  <a:ext uri="{FF2B5EF4-FFF2-40B4-BE49-F238E27FC236}">
                    <a16:creationId xmlns:a16="http://schemas.microsoft.com/office/drawing/2014/main" id="{023BFDC2-F3E5-4C1D-BD06-B8220793C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7951" y="3165149"/>
                <a:ext cx="685875" cy="318592"/>
              </a:xfrm>
              <a:custGeom>
                <a:avLst/>
                <a:gdLst>
                  <a:gd name="connsiteX0" fmla="*/ 0 w 761860"/>
                  <a:gd name="connsiteY0" fmla="*/ 0 h 312057"/>
                  <a:gd name="connsiteX1" fmla="*/ 761860 w 761860"/>
                  <a:gd name="connsiteY1" fmla="*/ 0 h 312057"/>
                  <a:gd name="connsiteX2" fmla="*/ 761860 w 761860"/>
                  <a:gd name="connsiteY2" fmla="*/ 312057 h 312057"/>
                  <a:gd name="connsiteX3" fmla="*/ 0 w 76186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860" h="312057">
                    <a:moveTo>
                      <a:pt x="0" y="0"/>
                    </a:moveTo>
                    <a:lnTo>
                      <a:pt x="761860" y="0"/>
                    </a:lnTo>
                    <a:lnTo>
                      <a:pt x="761860" y="312057"/>
                    </a:lnTo>
                    <a:lnTo>
                      <a:pt x="0" y="312057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MAR</a:t>
                </a: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653AD8C2-7511-421A-8A0B-C524ACBCB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7516" y="3473866"/>
                <a:ext cx="0" cy="454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97AEC581-8686-4F36-8E99-13BE9ADB4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4331" y="3473866"/>
                <a:ext cx="0" cy="4836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3F3FFF8-75CA-49C5-81D7-5C211493C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1052" y="2729387"/>
                <a:ext cx="0" cy="4222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A6B49705-2513-4637-8055-13548AAF9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5420" y="3316707"/>
                <a:ext cx="252662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5E29BED-12D5-4182-81D8-E21D0FC7AB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2625" y="3317655"/>
                <a:ext cx="307950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B5FAEDC8-F28B-40AB-9FBD-962EF4E81DC1}"/>
                  </a:ext>
                </a:extLst>
              </p:cNvPr>
              <p:cNvGrpSpPr/>
              <p:nvPr/>
            </p:nvGrpSpPr>
            <p:grpSpPr>
              <a:xfrm>
                <a:off x="8368761" y="2729387"/>
                <a:ext cx="265218" cy="395723"/>
                <a:chOff x="1414125" y="2760689"/>
                <a:chExt cx="265218" cy="395723"/>
              </a:xfrm>
            </p:grpSpPr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8891199F-9BEF-46E5-8FEF-34ECCE37FB71}"/>
                    </a:ext>
                  </a:extLst>
                </p:cNvPr>
                <p:cNvGrpSpPr/>
                <p:nvPr/>
              </p:nvGrpSpPr>
              <p:grpSpPr>
                <a:xfrm rot="16200000">
                  <a:off x="1406041" y="2883111"/>
                  <a:ext cx="395723" cy="150880"/>
                  <a:chOff x="1130446" y="3985261"/>
                  <a:chExt cx="395723" cy="150880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A00E47B1-A462-4E59-A553-0D5A69E700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328308" y="3864108"/>
                    <a:ext cx="0" cy="395723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00"/>
                    </a:solidFill>
                    <a:miter lim="800000"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6" name="等腰三角形 45">
                    <a:extLst>
                      <a:ext uri="{FF2B5EF4-FFF2-40B4-BE49-F238E27FC236}">
                        <a16:creationId xmlns:a16="http://schemas.microsoft.com/office/drawing/2014/main" id="{BD896D56-A723-4812-B608-D98DA65D5A20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255478" y="3990194"/>
                    <a:ext cx="150880" cy="141013"/>
                  </a:xfrm>
                  <a:prstGeom prst="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65024" tIns="32512" rIns="65024" bIns="3251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44">
                      <a:solidFill>
                        <a:schemeClr val="bg2">
                          <a:lumMod val="75000"/>
                        </a:schemeClr>
                      </a:solidFill>
                      <a:latin typeface="Segoe UI Black" panose="020B0A02040204020203" pitchFamily="34" charset="0"/>
                      <a:cs typeface="Segoe UI Black" panose="020B0A02040204020203" pitchFamily="34" charset="0"/>
                    </a:endParaRPr>
                  </a:p>
                </p:txBody>
              </p:sp>
            </p:grp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BC2812B6-716D-4703-8C82-D9B222888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4125" y="2963223"/>
                  <a:ext cx="135694" cy="0"/>
                </a:xfrm>
                <a:prstGeom prst="line">
                  <a:avLst/>
                </a:prstGeom>
                <a:noFill/>
                <a:ln w="19050" cap="sq">
                  <a:solidFill>
                    <a:srgbClr val="0066FF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89FEDC2-EB92-4092-AD3F-E3497880FF13}"/>
                  </a:ext>
                </a:extLst>
              </p:cNvPr>
              <p:cNvGrpSpPr/>
              <p:nvPr/>
            </p:nvGrpSpPr>
            <p:grpSpPr>
              <a:xfrm rot="10800000">
                <a:off x="8903705" y="3472862"/>
                <a:ext cx="272838" cy="423298"/>
                <a:chOff x="1423650" y="2733113"/>
                <a:chExt cx="272838" cy="423298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35ACB876-9E57-4F76-8C57-033397443425}"/>
                    </a:ext>
                  </a:extLst>
                </p:cNvPr>
                <p:cNvGrpSpPr/>
                <p:nvPr/>
              </p:nvGrpSpPr>
              <p:grpSpPr>
                <a:xfrm rot="16200000">
                  <a:off x="1409399" y="2869322"/>
                  <a:ext cx="423298" cy="150880"/>
                  <a:chOff x="1130448" y="4002406"/>
                  <a:chExt cx="423298" cy="150880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31080CFC-BA56-44E2-BBA4-C8F2D2677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42097" y="3866196"/>
                    <a:ext cx="0" cy="42329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00"/>
                    </a:solidFill>
                    <a:miter lim="800000"/>
                    <a:headEnd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4" name="等腰三角形 63">
                    <a:extLst>
                      <a:ext uri="{FF2B5EF4-FFF2-40B4-BE49-F238E27FC236}">
                        <a16:creationId xmlns:a16="http://schemas.microsoft.com/office/drawing/2014/main" id="{93A7EA77-D939-48DD-AF2C-3124885773C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255478" y="4007339"/>
                    <a:ext cx="150880" cy="141013"/>
                  </a:xfrm>
                  <a:prstGeom prst="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65024" tIns="32512" rIns="65024" bIns="3251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44">
                      <a:solidFill>
                        <a:schemeClr val="bg2">
                          <a:lumMod val="75000"/>
                        </a:schemeClr>
                      </a:solidFill>
                      <a:latin typeface="Segoe UI Black" panose="020B0A02040204020203" pitchFamily="34" charset="0"/>
                      <a:cs typeface="Segoe UI Black" panose="020B0A02040204020203" pitchFamily="34" charset="0"/>
                    </a:endParaRPr>
                  </a:p>
                </p:txBody>
              </p:sp>
            </p:grp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E6C66825-98FA-4E4F-A556-7727EB4A1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3650" y="2963223"/>
                  <a:ext cx="135694" cy="0"/>
                </a:xfrm>
                <a:prstGeom prst="line">
                  <a:avLst/>
                </a:prstGeom>
                <a:noFill/>
                <a:ln w="19050" cap="sq">
                  <a:solidFill>
                    <a:srgbClr val="0066FF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0" name="文本框 79"/>
              <p:cNvSpPr txBox="1"/>
              <p:nvPr/>
            </p:nvSpPr>
            <p:spPr>
              <a:xfrm>
                <a:off x="6428428" y="3153713"/>
                <a:ext cx="786968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MARin</a:t>
                </a:r>
                <a:endParaRPr lang="zh-CN" altLang="en-US" sz="1050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364784" y="3171205"/>
                <a:ext cx="797655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MDRin</a:t>
                </a:r>
                <a:endParaRPr lang="zh-CN" altLang="en-US" sz="1050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374950" y="2790309"/>
                <a:ext cx="102635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MDRoutE</a:t>
                </a:r>
                <a:endParaRPr lang="zh-CN" altLang="en-US" sz="105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9234225" y="3504123"/>
                <a:ext cx="906659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MDRout</a:t>
                </a:r>
                <a:endParaRPr lang="zh-CN" altLang="en-US" sz="1050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9460209" y="3171059"/>
                <a:ext cx="917345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/>
                  <a:t>MDRinE</a:t>
                </a:r>
                <a:endParaRPr lang="zh-CN" altLang="en-US" sz="1050" dirty="0"/>
              </a:p>
            </p:txBody>
          </p:sp>
          <p:sp>
            <p:nvSpPr>
              <p:cNvPr id="107" name="任意多边形: 形状 29">
                <a:extLst>
                  <a:ext uri="{FF2B5EF4-FFF2-40B4-BE49-F238E27FC236}">
                    <a16:creationId xmlns:a16="http://schemas.microsoft.com/office/drawing/2014/main" id="{32BD2ADA-4711-4330-8720-2BB30378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6608" y="3147969"/>
                <a:ext cx="697988" cy="312057"/>
              </a:xfrm>
              <a:custGeom>
                <a:avLst/>
                <a:gdLst>
                  <a:gd name="connsiteX0" fmla="*/ 0 w 761860"/>
                  <a:gd name="connsiteY0" fmla="*/ 0 h 312057"/>
                  <a:gd name="connsiteX1" fmla="*/ 761860 w 761860"/>
                  <a:gd name="connsiteY1" fmla="*/ 0 h 312057"/>
                  <a:gd name="connsiteX2" fmla="*/ 761860 w 761860"/>
                  <a:gd name="connsiteY2" fmla="*/ 312057 h 312057"/>
                  <a:gd name="connsiteX3" fmla="*/ 0 w 761860"/>
                  <a:gd name="connsiteY3" fmla="*/ 312057 h 31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860" h="312057">
                    <a:moveTo>
                      <a:pt x="0" y="0"/>
                    </a:moveTo>
                    <a:lnTo>
                      <a:pt x="761860" y="0"/>
                    </a:lnTo>
                    <a:lnTo>
                      <a:pt x="761860" y="312057"/>
                    </a:lnTo>
                    <a:lnTo>
                      <a:pt x="0" y="312057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MDR</a:t>
                </a:r>
              </a:p>
            </p:txBody>
          </p: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B5E29BED-12D5-4182-81D8-E21D0FC7AB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3350" y="3317127"/>
                <a:ext cx="307950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41BC4AFD-ECD8-437F-B756-AC997A704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5291" y="2386811"/>
                <a:ext cx="0" cy="294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文本框 97"/>
            <p:cNvSpPr txBox="1"/>
            <p:nvPr/>
          </p:nvSpPr>
          <p:spPr>
            <a:xfrm>
              <a:off x="10601211" y="3571362"/>
              <a:ext cx="861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内总线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787495" y="1685125"/>
            <a:ext cx="4792625" cy="1261883"/>
            <a:chOff x="5049993" y="1103834"/>
            <a:chExt cx="6390166" cy="1682510"/>
          </a:xfrm>
        </p:grpSpPr>
        <p:sp>
          <p:nvSpPr>
            <p:cNvPr id="4" name="Rectangle 129">
              <a:extLst>
                <a:ext uri="{FF2B5EF4-FFF2-40B4-BE49-F238E27FC236}">
                  <a16:creationId xmlns:a16="http://schemas.microsoft.com/office/drawing/2014/main" id="{2435FD2C-A24C-4689-98C7-2CB961669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716" y="1117092"/>
              <a:ext cx="4522661" cy="537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5024" tIns="32512" rIns="65024" bIns="32512" numCol="1" anchor="ctr" anchorCtr="1" compatLnSpc="1">
              <a:prstTxWarp prst="textNoShape">
                <a:avLst/>
              </a:prstTxWarp>
            </a:bodyPr>
            <a:lstStyle/>
            <a:p>
              <a:pPr algn="ctr" defTabSz="650207" eaLnBrk="0" hangingPunct="0"/>
              <a:endParaRPr lang="en-US" altLang="zh-CN" sz="2844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28AA071-DE69-4EED-95CE-42AA0BA04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181" y="1668428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90A5C6-C6D9-48AB-8CEF-178F4C52B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180" y="1668428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81D3ED8-4085-4B5F-B975-C5145A84F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1923" y="1668428"/>
              <a:ext cx="0" cy="602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FD2777E-F5D9-481E-82E3-BF92F7A50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092" y="1668428"/>
              <a:ext cx="0" cy="1044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10887103" y="1703995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CB</a:t>
              </a:r>
              <a:endParaRPr lang="zh-CN" altLang="en-US" sz="1050" b="1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887103" y="2035231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DB</a:t>
              </a:r>
              <a:endParaRPr lang="zh-CN" altLang="en-US" sz="1050" b="1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887103" y="2373555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AB</a:t>
              </a:r>
              <a:endParaRPr lang="zh-CN" altLang="en-US" sz="1050" b="1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422811" y="1388113"/>
              <a:ext cx="3067647" cy="338555"/>
              <a:chOff x="5783211" y="1480904"/>
              <a:chExt cx="3067647" cy="338555"/>
            </a:xfrm>
          </p:grpSpPr>
          <p:sp>
            <p:nvSpPr>
              <p:cNvPr id="101" name="文本框 100"/>
              <p:cNvSpPr txBox="1"/>
              <p:nvPr/>
            </p:nvSpPr>
            <p:spPr>
              <a:xfrm>
                <a:off x="5783211" y="1480904"/>
                <a:ext cx="77628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560050" y="1480904"/>
                <a:ext cx="81475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MemW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423870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2">
                        <a:lumMod val="25000"/>
                      </a:schemeClr>
                    </a:solidFill>
                  </a:rPr>
                  <a:t>Data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224191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Addr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05" name="矩形 104"/>
            <p:cNvSpPr/>
            <p:nvPr/>
          </p:nvSpPr>
          <p:spPr>
            <a:xfrm>
              <a:off x="8540741" y="1103834"/>
              <a:ext cx="1231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50207" eaLnBrk="0" hangingPunct="0"/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存储器</a:t>
              </a:r>
              <a:r>
                <a: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  <a:cs typeface="Segoe UI Black" panose="020B0A02040204020203" pitchFamily="34" charset="0"/>
                </a:rPr>
                <a:t>(M)</a:t>
              </a:r>
              <a:endParaRPr lang="en-US" altLang="zh-CN" sz="3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Segoe UI Black" panose="020B0A02040204020203" pitchFamily="34" charset="0"/>
              </a:endParaRPr>
            </a:p>
          </p:txBody>
        </p:sp>
        <p:sp>
          <p:nvSpPr>
            <p:cNvPr id="106" name="箭头: 左右 1">
              <a:extLst>
                <a:ext uri="{FF2B5EF4-FFF2-40B4-BE49-F238E27FC236}">
                  <a16:creationId xmlns:a16="http://schemas.microsoft.com/office/drawing/2014/main" id="{996636A0-00AA-48AB-B258-D242820B9A22}"/>
                </a:ext>
              </a:extLst>
            </p:cNvPr>
            <p:cNvSpPr/>
            <p:nvPr/>
          </p:nvSpPr>
          <p:spPr>
            <a:xfrm>
              <a:off x="5049993" y="1868773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箭头: 左右 25">
              <a:extLst>
                <a:ext uri="{FF2B5EF4-FFF2-40B4-BE49-F238E27FC236}">
                  <a16:creationId xmlns:a16="http://schemas.microsoft.com/office/drawing/2014/main" id="{159DDD52-3097-4F50-8B3B-DC12B15186A7}"/>
                </a:ext>
              </a:extLst>
            </p:cNvPr>
            <p:cNvSpPr/>
            <p:nvPr/>
          </p:nvSpPr>
          <p:spPr>
            <a:xfrm>
              <a:off x="5049993" y="2216439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左右 26">
              <a:extLst>
                <a:ext uri="{FF2B5EF4-FFF2-40B4-BE49-F238E27FC236}">
                  <a16:creationId xmlns:a16="http://schemas.microsoft.com/office/drawing/2014/main" id="{61E57429-D09F-45AB-A6BF-975851883249}"/>
                </a:ext>
              </a:extLst>
            </p:cNvPr>
            <p:cNvSpPr/>
            <p:nvPr/>
          </p:nvSpPr>
          <p:spPr>
            <a:xfrm>
              <a:off x="5049993" y="2557755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箭头: 左右 41">
            <a:extLst>
              <a:ext uri="{FF2B5EF4-FFF2-40B4-BE49-F238E27FC236}">
                <a16:creationId xmlns:a16="http://schemas.microsoft.com/office/drawing/2014/main" id="{45CFFF9C-7495-480D-ADA8-24DAB30E6801}"/>
              </a:ext>
            </a:extLst>
          </p:cNvPr>
          <p:cNvSpPr/>
          <p:nvPr/>
        </p:nvSpPr>
        <p:spPr>
          <a:xfrm>
            <a:off x="3787495" y="3746232"/>
            <a:ext cx="4792625" cy="17144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直线 3"/>
          <p:cNvSpPr>
            <a:spLocks noChangeShapeType="1"/>
          </p:cNvSpPr>
          <p:nvPr/>
        </p:nvSpPr>
        <p:spPr bwMode="auto">
          <a:xfrm flipV="1">
            <a:off x="7892139" y="3832158"/>
            <a:ext cx="0" cy="39848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直线 5"/>
          <p:cNvSpPr>
            <a:spLocks noChangeShapeType="1"/>
          </p:cNvSpPr>
          <p:nvPr/>
        </p:nvSpPr>
        <p:spPr bwMode="auto">
          <a:xfrm flipV="1">
            <a:off x="4388289" y="3456384"/>
            <a:ext cx="0" cy="36897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椭圆 6"/>
          <p:cNvSpPr>
            <a:spLocks noChangeArrowheads="1"/>
          </p:cNvSpPr>
          <p:nvPr/>
        </p:nvSpPr>
        <p:spPr bwMode="auto">
          <a:xfrm>
            <a:off x="8053506" y="3938692"/>
            <a:ext cx="468186" cy="28294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2" name="直线 10"/>
          <p:cNvSpPr>
            <a:spLocks noChangeShapeType="1"/>
          </p:cNvSpPr>
          <p:nvPr/>
        </p:nvSpPr>
        <p:spPr bwMode="auto">
          <a:xfrm flipH="1" flipV="1">
            <a:off x="4388289" y="3832158"/>
            <a:ext cx="350385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直线 20"/>
          <p:cNvSpPr>
            <a:spLocks noChangeShapeType="1"/>
          </p:cNvSpPr>
          <p:nvPr/>
        </p:nvSpPr>
        <p:spPr bwMode="auto">
          <a:xfrm flipV="1">
            <a:off x="4383248" y="2868249"/>
            <a:ext cx="0" cy="332834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直线 21"/>
          <p:cNvSpPr>
            <a:spLocks noChangeShapeType="1"/>
          </p:cNvSpPr>
          <p:nvPr/>
        </p:nvSpPr>
        <p:spPr bwMode="auto">
          <a:xfrm>
            <a:off x="4386325" y="2861105"/>
            <a:ext cx="3224744" cy="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" name="直线 22"/>
          <p:cNvSpPr>
            <a:spLocks noChangeShapeType="1"/>
          </p:cNvSpPr>
          <p:nvPr/>
        </p:nvSpPr>
        <p:spPr bwMode="auto">
          <a:xfrm flipV="1">
            <a:off x="7611069" y="2108571"/>
            <a:ext cx="0" cy="752534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" name="椭圆 7"/>
          <p:cNvSpPr>
            <a:spLocks noChangeArrowheads="1"/>
          </p:cNvSpPr>
          <p:nvPr/>
        </p:nvSpPr>
        <p:spPr bwMode="auto">
          <a:xfrm>
            <a:off x="4863898" y="3172507"/>
            <a:ext cx="480947" cy="30803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7" name="椭圆 14"/>
          <p:cNvSpPr>
            <a:spLocks noChangeArrowheads="1"/>
          </p:cNvSpPr>
          <p:nvPr/>
        </p:nvSpPr>
        <p:spPr bwMode="auto">
          <a:xfrm>
            <a:off x="5540014" y="1885835"/>
            <a:ext cx="584764" cy="241763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8" name="直线 11"/>
          <p:cNvSpPr>
            <a:spLocks noChangeShapeType="1"/>
          </p:cNvSpPr>
          <p:nvPr/>
        </p:nvSpPr>
        <p:spPr bwMode="auto">
          <a:xfrm flipH="1" flipV="1">
            <a:off x="6741503" y="2599060"/>
            <a:ext cx="249445" cy="0"/>
          </a:xfrm>
          <a:prstGeom prst="line">
            <a:avLst/>
          </a:prstGeom>
          <a:noFill/>
          <a:ln w="57150" cap="sq">
            <a:solidFill>
              <a:srgbClr val="441BA9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" name="直线 12"/>
          <p:cNvSpPr>
            <a:spLocks noChangeShapeType="1"/>
          </p:cNvSpPr>
          <p:nvPr/>
        </p:nvSpPr>
        <p:spPr bwMode="auto">
          <a:xfrm>
            <a:off x="6990949" y="2119521"/>
            <a:ext cx="0" cy="479539"/>
          </a:xfrm>
          <a:prstGeom prst="line">
            <a:avLst/>
          </a:prstGeom>
          <a:noFill/>
          <a:ln w="57150" cap="sq">
            <a:solidFill>
              <a:srgbClr val="441BA9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" name="直线 13"/>
          <p:cNvSpPr>
            <a:spLocks noChangeShapeType="1"/>
          </p:cNvSpPr>
          <p:nvPr/>
        </p:nvSpPr>
        <p:spPr bwMode="auto">
          <a:xfrm>
            <a:off x="6727258" y="2599060"/>
            <a:ext cx="0" cy="624144"/>
          </a:xfrm>
          <a:prstGeom prst="line">
            <a:avLst/>
          </a:prstGeom>
          <a:noFill/>
          <a:ln w="57150" cap="sq">
            <a:solidFill>
              <a:srgbClr val="441BA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" name="椭圆 13"/>
          <p:cNvSpPr>
            <a:spLocks noChangeArrowheads="1"/>
          </p:cNvSpPr>
          <p:nvPr/>
        </p:nvSpPr>
        <p:spPr bwMode="auto">
          <a:xfrm>
            <a:off x="7108057" y="3225290"/>
            <a:ext cx="594272" cy="223056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2" name="椭圆 13"/>
          <p:cNvSpPr>
            <a:spLocks noChangeArrowheads="1"/>
          </p:cNvSpPr>
          <p:nvPr/>
        </p:nvSpPr>
        <p:spPr bwMode="auto">
          <a:xfrm>
            <a:off x="7846578" y="4600682"/>
            <a:ext cx="401122" cy="220397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3" name="直线 15"/>
          <p:cNvSpPr>
            <a:spLocks noChangeShapeType="1"/>
          </p:cNvSpPr>
          <p:nvPr/>
        </p:nvSpPr>
        <p:spPr bwMode="auto">
          <a:xfrm>
            <a:off x="6733772" y="3470060"/>
            <a:ext cx="0" cy="362097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直线 16"/>
          <p:cNvSpPr>
            <a:spLocks noChangeShapeType="1"/>
          </p:cNvSpPr>
          <p:nvPr/>
        </p:nvSpPr>
        <p:spPr bwMode="auto">
          <a:xfrm flipV="1">
            <a:off x="6741411" y="3832498"/>
            <a:ext cx="751655" cy="0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直线 17"/>
          <p:cNvSpPr>
            <a:spLocks noChangeShapeType="1"/>
          </p:cNvSpPr>
          <p:nvPr/>
        </p:nvSpPr>
        <p:spPr bwMode="auto">
          <a:xfrm>
            <a:off x="7493066" y="3866275"/>
            <a:ext cx="0" cy="1221834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椭圆 18"/>
          <p:cNvSpPr>
            <a:spLocks noChangeArrowheads="1"/>
          </p:cNvSpPr>
          <p:nvPr/>
        </p:nvSpPr>
        <p:spPr bwMode="auto">
          <a:xfrm>
            <a:off x="6920254" y="3487894"/>
            <a:ext cx="641141" cy="215582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7" name="椭圆 19"/>
          <p:cNvSpPr>
            <a:spLocks noChangeArrowheads="1"/>
          </p:cNvSpPr>
          <p:nvPr/>
        </p:nvSpPr>
        <p:spPr bwMode="auto">
          <a:xfrm>
            <a:off x="8355626" y="4952789"/>
            <a:ext cx="354803" cy="218883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8" name="直线 16"/>
          <p:cNvSpPr>
            <a:spLocks noChangeShapeType="1"/>
          </p:cNvSpPr>
          <p:nvPr/>
        </p:nvSpPr>
        <p:spPr bwMode="auto">
          <a:xfrm flipV="1">
            <a:off x="7508056" y="5086170"/>
            <a:ext cx="201026" cy="0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3852172" y="33905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C1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6763075" y="289450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C2</a:t>
            </a:r>
            <a:endParaRPr lang="zh-CN" altLang="en-US" dirty="0">
              <a:solidFill>
                <a:srgbClr val="7030A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7411263" y="51218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C3</a:t>
            </a:r>
            <a:endParaRPr lang="zh-CN" altLang="en-US" dirty="0">
              <a:solidFill>
                <a:srgbClr val="00B05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2" name="任意多边形: 形状 42">
            <a:extLst>
              <a:ext uri="{FF2B5EF4-FFF2-40B4-BE49-F238E27FC236}">
                <a16:creationId xmlns:a16="http://schemas.microsoft.com/office/drawing/2014/main" id="{4A0FF9C7-D9EE-4AE8-9AD0-4893D383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63" y="3231547"/>
            <a:ext cx="514406" cy="230764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MAR</a:t>
            </a:r>
          </a:p>
        </p:txBody>
      </p:sp>
      <p:sp>
        <p:nvSpPr>
          <p:cNvPr id="213" name="任意多边形: 形状 29">
            <a:extLst>
              <a:ext uri="{FF2B5EF4-FFF2-40B4-BE49-F238E27FC236}">
                <a16:creationId xmlns:a16="http://schemas.microsoft.com/office/drawing/2014/main" id="{2A1EDC56-B274-4955-9465-69B8D6410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621" y="3215896"/>
            <a:ext cx="523491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MDR</a:t>
            </a:r>
          </a:p>
        </p:txBody>
      </p:sp>
      <p:sp>
        <p:nvSpPr>
          <p:cNvPr id="214" name="任意多边形: 形状 33">
            <a:extLst>
              <a:ext uri="{FF2B5EF4-FFF2-40B4-BE49-F238E27FC236}">
                <a16:creationId xmlns:a16="http://schemas.microsoft.com/office/drawing/2014/main" id="{F318D43F-07CB-4513-89E7-C605545F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78" y="4253983"/>
            <a:ext cx="379235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</a:p>
        </p:txBody>
      </p:sp>
      <p:sp>
        <p:nvSpPr>
          <p:cNvPr id="215" name="任意多边形: 形状 32">
            <a:extLst>
              <a:ext uri="{FF2B5EF4-FFF2-40B4-BE49-F238E27FC236}">
                <a16:creationId xmlns:a16="http://schemas.microsoft.com/office/drawing/2014/main" id="{8657A2F8-3E5F-49B4-845C-EAC04C28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225" y="4952929"/>
            <a:ext cx="379235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</a:p>
        </p:txBody>
      </p:sp>
      <p:sp>
        <p:nvSpPr>
          <p:cNvPr id="149" name="内容占位符 2">
            <a:extLst>
              <a:ext uri="{FF2B5EF4-FFF2-40B4-BE49-F238E27FC236}">
                <a16:creationId xmlns:a16="http://schemas.microsoft.com/office/drawing/2014/main" id="{254F0D4D-0D0D-4B09-9519-D94F58B264CD}"/>
              </a:ext>
            </a:extLst>
          </p:cNvPr>
          <p:cNvSpPr txBox="1">
            <a:spLocks/>
          </p:cNvSpPr>
          <p:nvPr/>
        </p:nvSpPr>
        <p:spPr>
          <a:xfrm>
            <a:off x="179366" y="1868615"/>
            <a:ext cx="3246463" cy="198497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/>
              <a:t>下表为取指令和译码阶段每个节拍</a:t>
            </a:r>
            <a:r>
              <a:rPr lang="en-US" altLang="zh-CN" sz="1800" dirty="0"/>
              <a:t>(</a:t>
            </a:r>
            <a:r>
              <a:rPr lang="zh-CN" altLang="en-US" sz="1800" dirty="0"/>
              <a:t>时钟周期</a:t>
            </a:r>
            <a:r>
              <a:rPr lang="en-US" altLang="zh-CN" sz="1800" dirty="0"/>
              <a:t>)</a:t>
            </a:r>
            <a:r>
              <a:rPr lang="zh-CN" altLang="en-US" sz="1800" dirty="0"/>
              <a:t>的功能和控制信号，请按相同方式给出执行阶段各节拍的功能和有效控制信号。</a:t>
            </a:r>
          </a:p>
        </p:txBody>
      </p:sp>
      <p:graphicFrame>
        <p:nvGraphicFramePr>
          <p:cNvPr id="152" name="表格 151">
            <a:extLst>
              <a:ext uri="{FF2B5EF4-FFF2-40B4-BE49-F238E27FC236}">
                <a16:creationId xmlns:a16="http://schemas.microsoft.com/office/drawing/2014/main" id="{FC268A66-DA72-4F46-84C9-DCD033CFD828}"/>
              </a:ext>
            </a:extLst>
          </p:cNvPr>
          <p:cNvGraphicFramePr>
            <a:graphicFrameLocks noGrp="1"/>
          </p:cNvGraphicFramePr>
          <p:nvPr/>
        </p:nvGraphicFramePr>
        <p:xfrm>
          <a:off x="105647" y="3945664"/>
          <a:ext cx="3482206" cy="20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54">
                  <a:extLst>
                    <a:ext uri="{9D8B030D-6E8A-4147-A177-3AD203B41FA5}">
                      <a16:colId xmlns:a16="http://schemas.microsoft.com/office/drawing/2014/main" val="292678982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131788017"/>
                    </a:ext>
                  </a:extLst>
                </a:gridCol>
                <a:gridCol w="1482827">
                  <a:extLst>
                    <a:ext uri="{9D8B030D-6E8A-4147-A177-3AD203B41FA5}">
                      <a16:colId xmlns:a16="http://schemas.microsoft.com/office/drawing/2014/main" val="4051872776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34719248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C1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(PC)</a:t>
                      </a:r>
                      <a:r>
                        <a:rPr lang="en-US" altLang="zh-CN" sz="14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MAR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PCout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MARin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3885140142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C2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M(MAR)</a:t>
                      </a:r>
                      <a:r>
                        <a:rPr lang="en-US" altLang="zh-CN" sz="1400" b="0" dirty="0"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altLang="zh-CN" sz="1400" dirty="0"/>
                        <a:t>MDR</a:t>
                      </a:r>
                    </a:p>
                    <a:p>
                      <a:pPr algn="ctr"/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(PC)+1</a:t>
                      </a:r>
                      <a:r>
                        <a:rPr lang="en-US" altLang="zh-CN" sz="14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PC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MemR</a:t>
                      </a:r>
                      <a:r>
                        <a:rPr lang="en-US" altLang="zh-CN" sz="1400" dirty="0"/>
                        <a:t>, MDRinE,PC+1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62743525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C3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(MDR) IR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MDRout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IRin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458428814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C4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指令译码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无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017263300"/>
                  </a:ext>
                </a:extLst>
              </a:tr>
            </a:tbl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6A606-2134-AEB7-2712-DB9243054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AFBC7F6-B74B-D2BA-F8F8-C050FCEC17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09" grpId="1"/>
      <p:bldP spid="210" grpId="0"/>
      <p:bldP spid="210" grpId="1"/>
      <p:bldP spid="211" grpId="0"/>
      <p:bldP spid="211" grpId="1"/>
      <p:bldP spid="212" grpId="0" animBg="1"/>
      <p:bldP spid="213" grpId="0" animBg="1"/>
      <p:bldP spid="214" grpId="0" animBg="1"/>
      <p:bldP spid="2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4624E-EE22-78B1-51CC-B05720F3A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5.5  </a:t>
            </a:r>
            <a:r>
              <a:rPr lang="zh-CN" altLang="en-US" dirty="0">
                <a:sym typeface="+mn-lt"/>
              </a:rPr>
              <a:t>硬连线控制器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2D4D7AB-3572-F92C-196F-09B1F0D1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/>
          <p:cNvSpPr/>
          <p:nvPr/>
        </p:nvSpPr>
        <p:spPr>
          <a:xfrm>
            <a:off x="3642154" y="1615636"/>
            <a:ext cx="5171303" cy="4053707"/>
          </a:xfrm>
          <a:prstGeom prst="roundRect">
            <a:avLst>
              <a:gd name="adj" fmla="val 17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数据通路举例</a:t>
            </a:r>
            <a:r>
              <a:rPr lang="en-US" altLang="zh-CN" dirty="0"/>
              <a:t>---</a:t>
            </a:r>
            <a:r>
              <a:rPr lang="zh-CN" altLang="en-US" dirty="0"/>
              <a:t>执行指令周期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787495" y="1685126"/>
            <a:ext cx="4977924" cy="4023718"/>
            <a:chOff x="3917030" y="1048341"/>
            <a:chExt cx="6637232" cy="5364957"/>
          </a:xfrm>
        </p:grpSpPr>
        <p:sp>
          <p:nvSpPr>
            <p:cNvPr id="4" name="Rectangle 129">
              <a:extLst>
                <a:ext uri="{FF2B5EF4-FFF2-40B4-BE49-F238E27FC236}">
                  <a16:creationId xmlns:a16="http://schemas.microsoft.com/office/drawing/2014/main" id="{2435FD2C-A24C-4689-98C7-2CB961669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753" y="1061599"/>
              <a:ext cx="4522661" cy="537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5024" tIns="32512" rIns="65024" bIns="32512" numCol="1" anchor="ctr" anchorCtr="1" compatLnSpc="1">
              <a:prstTxWarp prst="textNoShape">
                <a:avLst/>
              </a:prstTxWarp>
            </a:bodyPr>
            <a:lstStyle/>
            <a:p>
              <a:pPr algn="ctr" defTabSz="650207" eaLnBrk="0" hangingPunct="0"/>
              <a:endParaRPr lang="en-US" altLang="zh-CN" sz="2844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7695011" y="4560243"/>
              <a:ext cx="0" cy="314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: 形状 30">
              <a:extLst>
                <a:ext uri="{FF2B5EF4-FFF2-40B4-BE49-F238E27FC236}">
                  <a16:creationId xmlns:a16="http://schemas.microsoft.com/office/drawing/2014/main" id="{A9BA8DB9-35BD-4CC6-B807-555E0938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917" y="4267236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</a:p>
          </p:txBody>
        </p:sp>
        <p:sp>
          <p:nvSpPr>
            <p:cNvPr id="8" name="任意多边形: 形状 31">
              <a:extLst>
                <a:ext uri="{FF2B5EF4-FFF2-40B4-BE49-F238E27FC236}">
                  <a16:creationId xmlns:a16="http://schemas.microsoft.com/office/drawing/2014/main" id="{FBDED215-5DF2-4B03-9F22-CE09C67B9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2839" y="5492332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AC</a:t>
              </a:r>
            </a:p>
          </p:txBody>
        </p:sp>
        <p:sp>
          <p:nvSpPr>
            <p:cNvPr id="9" name="任意多边形: 形状 32">
              <a:extLst>
                <a:ext uri="{FF2B5EF4-FFF2-40B4-BE49-F238E27FC236}">
                  <a16:creationId xmlns:a16="http://schemas.microsoft.com/office/drawing/2014/main" id="{E483DF0C-7E5A-4866-ADBC-2CF3B8AC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5337" y="5405225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</a:p>
          </p:txBody>
        </p:sp>
        <p:sp>
          <p:nvSpPr>
            <p:cNvPr id="10" name="任意多边形: 形状 33">
              <a:extLst>
                <a:ext uri="{FF2B5EF4-FFF2-40B4-BE49-F238E27FC236}">
                  <a16:creationId xmlns:a16="http://schemas.microsoft.com/office/drawing/2014/main" id="{A77185CA-A56B-43E0-865F-EDF970EC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937" y="4471365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</a:p>
          </p:txBody>
        </p:sp>
        <p:sp>
          <p:nvSpPr>
            <p:cNvPr id="11" name="任意多边形: 形状 34">
              <a:extLst>
                <a:ext uri="{FF2B5EF4-FFF2-40B4-BE49-F238E27FC236}">
                  <a16:creationId xmlns:a16="http://schemas.microsoft.com/office/drawing/2014/main" id="{748A95D7-C3F0-4222-A234-3F91D7E2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167" y="4506089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R0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EF40DA4-3401-4B97-8F12-8A1C8E73199E}"/>
                </a:ext>
              </a:extLst>
            </p:cNvPr>
            <p:cNvGrpSpPr/>
            <p:nvPr/>
          </p:nvGrpSpPr>
          <p:grpSpPr>
            <a:xfrm>
              <a:off x="7493413" y="4880658"/>
              <a:ext cx="882315" cy="360561"/>
              <a:chOff x="11122587" y="4959142"/>
              <a:chExt cx="1265333" cy="517083"/>
            </a:xfrm>
          </p:grpSpPr>
          <p:sp>
            <p:nvSpPr>
              <p:cNvPr id="13" name="任意多边形: 形状 296">
                <a:extLst>
                  <a:ext uri="{FF2B5EF4-FFF2-40B4-BE49-F238E27FC236}">
                    <a16:creationId xmlns:a16="http://schemas.microsoft.com/office/drawing/2014/main" id="{8EFE083F-C92A-4B83-B481-8E494E18FC8C}"/>
                  </a:ext>
                </a:extLst>
              </p:cNvPr>
              <p:cNvSpPr/>
              <p:nvPr/>
            </p:nvSpPr>
            <p:spPr>
              <a:xfrm rot="5400000">
                <a:off x="11525653" y="4556076"/>
                <a:ext cx="459202" cy="1265333"/>
              </a:xfrm>
              <a:custGeom>
                <a:avLst/>
                <a:gdLst>
                  <a:gd name="connsiteX0" fmla="*/ 0 w 375612"/>
                  <a:gd name="connsiteY0" fmla="*/ 0 h 683490"/>
                  <a:gd name="connsiteX1" fmla="*/ 375612 w 375612"/>
                  <a:gd name="connsiteY1" fmla="*/ 237066 h 683490"/>
                  <a:gd name="connsiteX2" fmla="*/ 375612 w 375612"/>
                  <a:gd name="connsiteY2" fmla="*/ 467975 h 683490"/>
                  <a:gd name="connsiteX3" fmla="*/ 6157 w 375612"/>
                  <a:gd name="connsiteY3" fmla="*/ 683490 h 683490"/>
                  <a:gd name="connsiteX4" fmla="*/ 6157 w 375612"/>
                  <a:gd name="connsiteY4" fmla="*/ 406400 h 683490"/>
                  <a:gd name="connsiteX5" fmla="*/ 70812 w 375612"/>
                  <a:gd name="connsiteY5" fmla="*/ 341745 h 683490"/>
                  <a:gd name="connsiteX6" fmla="*/ 9236 w 375612"/>
                  <a:gd name="connsiteY6" fmla="*/ 280169 h 683490"/>
                  <a:gd name="connsiteX7" fmla="*/ 0 w 375612"/>
                  <a:gd name="connsiteY7" fmla="*/ 0 h 68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612" h="683490">
                    <a:moveTo>
                      <a:pt x="0" y="0"/>
                    </a:moveTo>
                    <a:lnTo>
                      <a:pt x="375612" y="237066"/>
                    </a:lnTo>
                    <a:lnTo>
                      <a:pt x="375612" y="467975"/>
                    </a:lnTo>
                    <a:lnTo>
                      <a:pt x="6157" y="683490"/>
                    </a:lnTo>
                    <a:lnTo>
                      <a:pt x="6157" y="406400"/>
                    </a:lnTo>
                    <a:lnTo>
                      <a:pt x="70812" y="341745"/>
                    </a:lnTo>
                    <a:lnTo>
                      <a:pt x="9236" y="280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80" dirty="0">
                  <a:solidFill>
                    <a:schemeClr val="tx1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32A8BF2-3B69-4777-A8E3-8883A886D7E5}"/>
                  </a:ext>
                </a:extLst>
              </p:cNvPr>
              <p:cNvSpPr/>
              <p:nvPr/>
            </p:nvSpPr>
            <p:spPr>
              <a:xfrm>
                <a:off x="11380147" y="4990702"/>
                <a:ext cx="874185" cy="48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zh-CN" altLang="en-US" sz="105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5" name="任意多边形: 形状 42">
              <a:extLst>
                <a:ext uri="{FF2B5EF4-FFF2-40B4-BE49-F238E27FC236}">
                  <a16:creationId xmlns:a16="http://schemas.microsoft.com/office/drawing/2014/main" id="{023BFDC2-F3E5-4C1D-BD06-B8220793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605" y="3109657"/>
              <a:ext cx="737259" cy="280140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MAR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F2626E9-2B6F-4939-9F8F-2022908347DE}"/>
                </a:ext>
              </a:extLst>
            </p:cNvPr>
            <p:cNvCxnSpPr>
              <a:cxnSpLocks/>
            </p:cNvCxnSpPr>
            <p:nvPr/>
          </p:nvCxnSpPr>
          <p:spPr>
            <a:xfrm>
              <a:off x="8228745" y="3975392"/>
              <a:ext cx="0" cy="899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4D56AA4-8FAA-403D-9CA0-289CABF8F947}"/>
                </a:ext>
              </a:extLst>
            </p:cNvPr>
            <p:cNvCxnSpPr>
              <a:cxnSpLocks/>
            </p:cNvCxnSpPr>
            <p:nvPr/>
          </p:nvCxnSpPr>
          <p:spPr>
            <a:xfrm>
              <a:off x="9136287" y="3956539"/>
              <a:ext cx="0" cy="514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F352247-C851-42F2-9B24-4D06CAF8253D}"/>
                </a:ext>
              </a:extLst>
            </p:cNvPr>
            <p:cNvCxnSpPr>
              <a:cxnSpLocks/>
            </p:cNvCxnSpPr>
            <p:nvPr/>
          </p:nvCxnSpPr>
          <p:spPr>
            <a:xfrm>
              <a:off x="9433365" y="5709139"/>
              <a:ext cx="0" cy="3696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28AA071-DE69-4EED-95CE-42AA0BA04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693" y="1612935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90A5C6-C6D9-48AB-8CEF-178F4C52B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217" y="1612935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81D3ED8-4085-4B5F-B975-C5145A84F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8960" y="1612935"/>
              <a:ext cx="0" cy="602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FD2777E-F5D9-481E-82E3-BF92F7A50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5129" y="1612935"/>
              <a:ext cx="0" cy="1044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1BC4AFD-ECD8-437F-B756-AC997A704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803" y="2331318"/>
              <a:ext cx="0" cy="294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B72DDD9-A203-49C5-97AB-D3B986328D86}"/>
                </a:ext>
              </a:extLst>
            </p:cNvPr>
            <p:cNvCxnSpPr>
              <a:cxnSpLocks/>
            </p:cNvCxnSpPr>
            <p:nvPr/>
          </p:nvCxnSpPr>
          <p:spPr>
            <a:xfrm>
              <a:off x="7835553" y="2331318"/>
              <a:ext cx="0" cy="761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53AD8C2-7511-421A-8A0B-C524ACBCB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4553" y="3418373"/>
              <a:ext cx="0" cy="454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7AEC581-8686-4F36-8E99-13BE9ADB4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368" y="3418373"/>
              <a:ext cx="0" cy="48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3F3FFF8-75CA-49C5-81D7-5C211493C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089" y="2673894"/>
              <a:ext cx="0" cy="422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924B7A3-8046-40C3-BD78-6DC6FFED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813" y="4644297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8076A71-6A57-4738-B45E-DAD59017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813" y="5421674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F040E78-B3F3-44B5-B8B7-B59F15D61EA7}"/>
                </a:ext>
              </a:extLst>
            </p:cNvPr>
            <p:cNvCxnSpPr>
              <a:cxnSpLocks/>
            </p:cNvCxnSpPr>
            <p:nvPr/>
          </p:nvCxnSpPr>
          <p:spPr>
            <a:xfrm>
              <a:off x="5359375" y="4652598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3A56A9-B7DE-4B7B-8CA4-1FEA9DE89079}"/>
                </a:ext>
              </a:extLst>
            </p:cNvPr>
            <p:cNvCxnSpPr>
              <a:cxnSpLocks/>
            </p:cNvCxnSpPr>
            <p:nvPr/>
          </p:nvCxnSpPr>
          <p:spPr>
            <a:xfrm>
              <a:off x="5359375" y="5424423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8877315-DC6F-422D-8BBC-82EDA2BEB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0983" y="5561253"/>
              <a:ext cx="31453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A82F766-9B00-4F33-A977-EFBB59532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8583" y="4627393"/>
              <a:ext cx="309666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850D115-6935-4BC5-A177-5843D7EF9312}"/>
                </a:ext>
              </a:extLst>
            </p:cNvPr>
            <p:cNvCxnSpPr>
              <a:cxnSpLocks/>
            </p:cNvCxnSpPr>
            <p:nvPr/>
          </p:nvCxnSpPr>
          <p:spPr>
            <a:xfrm>
              <a:off x="7212445" y="4426096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9EFB39B-95A7-47FA-8D6F-6B5E50F1E1D6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64" y="5656281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6B49705-2513-4637-8055-13548AAF92D2}"/>
                </a:ext>
              </a:extLst>
            </p:cNvPr>
            <p:cNvCxnSpPr>
              <a:cxnSpLocks/>
            </p:cNvCxnSpPr>
            <p:nvPr/>
          </p:nvCxnSpPr>
          <p:spPr>
            <a:xfrm>
              <a:off x="7033407" y="3261214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E29BED-12D5-4182-81D8-E21D0FC7A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62" y="3262162"/>
              <a:ext cx="307950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94F95E2-D602-49F5-A458-CBD37FFB9BC1}"/>
                </a:ext>
              </a:extLst>
            </p:cNvPr>
            <p:cNvCxnSpPr>
              <a:cxnSpLocks/>
            </p:cNvCxnSpPr>
            <p:nvPr/>
          </p:nvCxnSpPr>
          <p:spPr>
            <a:xfrm>
              <a:off x="7410058" y="5080940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511EB20-F315-4C42-A912-B1DDDA87C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761" y="3956540"/>
              <a:ext cx="0" cy="2284085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23707F6-144E-41DA-9376-5FF657FD1F29}"/>
                </a:ext>
              </a:extLst>
            </p:cNvPr>
            <p:cNvCxnSpPr>
              <a:cxnSpLocks/>
            </p:cNvCxnSpPr>
            <p:nvPr/>
          </p:nvCxnSpPr>
          <p:spPr>
            <a:xfrm>
              <a:off x="6879761" y="6240634"/>
              <a:ext cx="1056376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5FAEDC8-F28B-40AB-9FBD-962EF4E81DC1}"/>
                </a:ext>
              </a:extLst>
            </p:cNvPr>
            <p:cNvGrpSpPr/>
            <p:nvPr/>
          </p:nvGrpSpPr>
          <p:grpSpPr>
            <a:xfrm>
              <a:off x="7235798" y="2673894"/>
              <a:ext cx="265218" cy="395723"/>
              <a:chOff x="1414125" y="2760689"/>
              <a:chExt cx="265218" cy="395723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8891199F-9BEF-46E5-8FEF-34ECCE37FB71}"/>
                  </a:ext>
                </a:extLst>
              </p:cNvPr>
              <p:cNvGrpSpPr/>
              <p:nvPr/>
            </p:nvGrpSpPr>
            <p:grpSpPr>
              <a:xfrm rot="16200000">
                <a:off x="1406041" y="2883111"/>
                <a:ext cx="395723" cy="150880"/>
                <a:chOff x="1130446" y="3985261"/>
                <a:chExt cx="395723" cy="150880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A00E47B1-A462-4E59-A553-0D5A69E70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328308" y="3864108"/>
                  <a:ext cx="0" cy="395723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BD896D56-A723-4812-B608-D98DA65D5A2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019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C2812B6-716D-4703-8C82-D9B222888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412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121360C-8504-4FBA-AE81-133AAFFA29F0}"/>
                </a:ext>
              </a:extLst>
            </p:cNvPr>
            <p:cNvGrpSpPr/>
            <p:nvPr/>
          </p:nvGrpSpPr>
          <p:grpSpPr>
            <a:xfrm flipH="1">
              <a:off x="5779850" y="4153389"/>
              <a:ext cx="266488" cy="347429"/>
              <a:chOff x="1420475" y="2808983"/>
              <a:chExt cx="266488" cy="347429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46D11B6-ECB8-43DC-9949-1D3DD4D882C4}"/>
                  </a:ext>
                </a:extLst>
              </p:cNvPr>
              <p:cNvGrpSpPr/>
              <p:nvPr/>
            </p:nvGrpSpPr>
            <p:grpSpPr>
              <a:xfrm rot="16200000">
                <a:off x="1437808" y="2907258"/>
                <a:ext cx="347429" cy="150880"/>
                <a:chOff x="1130446" y="3992881"/>
                <a:chExt cx="347429" cy="150880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497714B6-7A5B-4A8D-ACCB-7F16CFC89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4161" y="3894605"/>
                  <a:ext cx="0" cy="347429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CA1F2170-E09F-405E-944E-D420899CF761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80BDC24-8077-4292-A621-CADD06D5F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FC942D7-D710-4F5E-B95B-0596F8E3CF0E}"/>
                </a:ext>
              </a:extLst>
            </p:cNvPr>
            <p:cNvGrpSpPr/>
            <p:nvPr/>
          </p:nvGrpSpPr>
          <p:grpSpPr>
            <a:xfrm flipH="1">
              <a:off x="5781983" y="4915368"/>
              <a:ext cx="266488" cy="341786"/>
              <a:chOff x="1420475" y="2807536"/>
              <a:chExt cx="266488" cy="341786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23C584-B62C-42EB-9C2B-E7D60688896C}"/>
                  </a:ext>
                </a:extLst>
              </p:cNvPr>
              <p:cNvGrpSpPr/>
              <p:nvPr/>
            </p:nvGrpSpPr>
            <p:grpSpPr>
              <a:xfrm rot="16200000">
                <a:off x="1440630" y="2902989"/>
                <a:ext cx="341786" cy="150880"/>
                <a:chOff x="1137537" y="3992881"/>
                <a:chExt cx="341786" cy="150880"/>
              </a:xfrm>
            </p:grpSpPr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164ED7A7-CF0A-4E6C-889A-D038DB9C1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8430" y="3897427"/>
                  <a:ext cx="0" cy="341786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7E0940EB-D97D-4814-9C57-072989D4C2F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5AC8A4A-B9AA-40FE-B3AF-56486E0D2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489D0E-767C-433D-9010-002D3ED29C9F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37" y="4915368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137" y="3956539"/>
              <a:ext cx="0" cy="95882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6B8DD70-6094-4B2E-BA8B-3C0DABC653ED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37" y="4153389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89FEDC2-EB92-4092-AD3F-E3497880FF13}"/>
                </a:ext>
              </a:extLst>
            </p:cNvPr>
            <p:cNvGrpSpPr/>
            <p:nvPr/>
          </p:nvGrpSpPr>
          <p:grpSpPr>
            <a:xfrm rot="10800000">
              <a:off x="7770742" y="3417369"/>
              <a:ext cx="272838" cy="423298"/>
              <a:chOff x="1423650" y="2733113"/>
              <a:chExt cx="272838" cy="423298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35ACB876-9E57-4F76-8C57-033397443425}"/>
                  </a:ext>
                </a:extLst>
              </p:cNvPr>
              <p:cNvGrpSpPr/>
              <p:nvPr/>
            </p:nvGrpSpPr>
            <p:grpSpPr>
              <a:xfrm rot="16200000">
                <a:off x="1409399" y="2869322"/>
                <a:ext cx="423298" cy="150880"/>
                <a:chOff x="1130448" y="4002406"/>
                <a:chExt cx="423298" cy="150880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31080CFC-BA56-44E2-BBA4-C8F2D2677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42097" y="3866196"/>
                  <a:ext cx="0" cy="423298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3A7EA77-D939-48DD-AF2C-3124885773CF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4007339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6C66825-98FA-4E4F-A556-7727EB4A1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650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89FEDC2-EB92-4092-AD3F-E3497880FF13}"/>
                </a:ext>
              </a:extLst>
            </p:cNvPr>
            <p:cNvGrpSpPr/>
            <p:nvPr/>
          </p:nvGrpSpPr>
          <p:grpSpPr>
            <a:xfrm rot="10800000">
              <a:off x="7787558" y="5826867"/>
              <a:ext cx="235986" cy="413758"/>
              <a:chOff x="1536083" y="2723603"/>
              <a:chExt cx="235986" cy="413758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6C66825-98FA-4E4F-A556-7727EB4A1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3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5ACB876-9E57-4F76-8C57-033397443425}"/>
                  </a:ext>
                </a:extLst>
              </p:cNvPr>
              <p:cNvGrpSpPr/>
              <p:nvPr/>
            </p:nvGrpSpPr>
            <p:grpSpPr>
              <a:xfrm rot="16200000">
                <a:off x="1404644" y="2855042"/>
                <a:ext cx="413758" cy="150880"/>
                <a:chOff x="1149498" y="3992881"/>
                <a:chExt cx="413758" cy="15088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31080CFC-BA56-44E2-BBA4-C8F2D2677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56377" y="3861441"/>
                  <a:ext cx="0" cy="413758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93A7EA77-D939-48DD-AF2C-3124885773CF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767182" y="4488242"/>
              <a:ext cx="6373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PCin</a:t>
              </a:r>
              <a:endParaRPr lang="zh-CN" altLang="en-US" sz="105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987441" y="5405799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IRin</a:t>
              </a:r>
              <a:endParaRPr lang="zh-CN" altLang="en-US" sz="105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86537" y="5859301"/>
              <a:ext cx="72402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ACout</a:t>
              </a:r>
              <a:endParaRPr lang="zh-CN" altLang="en-US" sz="105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934795" y="5474347"/>
              <a:ext cx="6373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ACin</a:t>
              </a:r>
              <a:endParaRPr lang="zh-CN" altLang="en-US" sz="105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934795" y="4923515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Add</a:t>
              </a:r>
              <a:endParaRPr lang="zh-CN" altLang="en-US" sz="105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823642" y="4268430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Ain</a:t>
              </a:r>
              <a:endParaRPr lang="zh-CN" altLang="en-US" sz="105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993765" y="4190254"/>
              <a:ext cx="72712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R0out</a:t>
              </a:r>
              <a:endParaRPr lang="zh-CN" altLang="en-US" sz="105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993495" y="4935462"/>
              <a:ext cx="72712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R1out</a:t>
              </a:r>
              <a:endParaRPr lang="zh-CN" altLang="en-US" sz="105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854002" y="5271391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R1in</a:t>
              </a:r>
              <a:endParaRPr lang="zh-CN" altLang="en-US" sz="10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854991" y="4493703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R0in</a:t>
              </a:r>
              <a:endParaRPr lang="zh-CN" altLang="en-US" sz="105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295466" y="3098221"/>
              <a:ext cx="78696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MARin</a:t>
              </a:r>
              <a:endParaRPr lang="zh-CN" altLang="en-US" sz="105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231821" y="3115713"/>
              <a:ext cx="7976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MDRin</a:t>
              </a:r>
              <a:endParaRPr lang="zh-CN" altLang="en-US" sz="105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241987" y="2734817"/>
              <a:ext cx="102635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MDRoutE</a:t>
              </a:r>
              <a:endParaRPr lang="zh-CN" altLang="en-US" sz="105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101262" y="3448629"/>
              <a:ext cx="90665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MDRout</a:t>
              </a:r>
              <a:endParaRPr lang="zh-CN" altLang="en-US" sz="105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327246" y="3115566"/>
              <a:ext cx="91734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MDRinE</a:t>
              </a:r>
              <a:endParaRPr lang="zh-CN" altLang="en-US" sz="105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754141" y="1648502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CB</a:t>
              </a:r>
              <a:endParaRPr lang="zh-CN" altLang="en-US" sz="1050" b="1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754141" y="1979738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DB</a:t>
              </a:r>
              <a:endParaRPr lang="zh-CN" altLang="en-US" sz="1050" b="1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754141" y="2318062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AB</a:t>
              </a:r>
              <a:endParaRPr lang="zh-CN" altLang="en-US" sz="1050" b="1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299583" y="4949377"/>
              <a:ext cx="7014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PC+1</a:t>
              </a:r>
              <a:endParaRPr lang="zh-CN" altLang="en-US" sz="1050" dirty="0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53AD8C2-7511-421A-8A0B-C524ACBCB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2317" y="4797492"/>
              <a:ext cx="0" cy="301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7791" y="3994972"/>
              <a:ext cx="0" cy="1574532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3F3FFF8-75CA-49C5-81D7-5C211493CCF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791" y="5581861"/>
              <a:ext cx="2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FC942D7-D710-4F5E-B95B-0596F8E3CF0E}"/>
                </a:ext>
              </a:extLst>
            </p:cNvPr>
            <p:cNvGrpSpPr/>
            <p:nvPr/>
          </p:nvGrpSpPr>
          <p:grpSpPr>
            <a:xfrm flipH="1">
              <a:off x="9317367" y="3956539"/>
              <a:ext cx="266489" cy="488940"/>
              <a:chOff x="1420475" y="2677983"/>
              <a:chExt cx="266489" cy="488940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A23C584-B62C-42EB-9C2B-E7D60688896C}"/>
                  </a:ext>
                </a:extLst>
              </p:cNvPr>
              <p:cNvGrpSpPr/>
              <p:nvPr/>
            </p:nvGrpSpPr>
            <p:grpSpPr>
              <a:xfrm rot="16200000">
                <a:off x="1367054" y="2847013"/>
                <a:ext cx="488940" cy="150880"/>
                <a:chOff x="1119937" y="3992881"/>
                <a:chExt cx="488940" cy="150880"/>
              </a:xfrm>
            </p:grpSpPr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164ED7A7-CF0A-4E6C-889A-D038DB9C1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64407" y="3823851"/>
                  <a:ext cx="0" cy="488940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6" name="等腰三角形 95">
                  <a:extLst>
                    <a:ext uri="{FF2B5EF4-FFF2-40B4-BE49-F238E27FC236}">
                      <a16:creationId xmlns:a16="http://schemas.microsoft.com/office/drawing/2014/main" id="{7E0940EB-D97D-4814-9C57-072989D4C2F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5AC8A4A-B9AA-40FE-B3AF-56486E0D2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7" name="文本框 96"/>
            <p:cNvSpPr txBox="1"/>
            <p:nvPr/>
          </p:nvSpPr>
          <p:spPr>
            <a:xfrm>
              <a:off x="9570546" y="4097171"/>
              <a:ext cx="83750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PCout</a:t>
              </a:r>
              <a:endParaRPr lang="zh-CN" altLang="en-US" sz="105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468249" y="3515870"/>
              <a:ext cx="861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内总线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787873" y="6013758"/>
              <a:ext cx="1502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/>
                <a:t>至指令译码部件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6289848" y="1332620"/>
              <a:ext cx="3067647" cy="338555"/>
              <a:chOff x="5783211" y="1480904"/>
              <a:chExt cx="3067647" cy="338555"/>
            </a:xfrm>
          </p:grpSpPr>
          <p:sp>
            <p:nvSpPr>
              <p:cNvPr id="101" name="文本框 100"/>
              <p:cNvSpPr txBox="1"/>
              <p:nvPr/>
            </p:nvSpPr>
            <p:spPr>
              <a:xfrm>
                <a:off x="5783211" y="1480904"/>
                <a:ext cx="77628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560050" y="1480904"/>
                <a:ext cx="81475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MemW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423870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2">
                        <a:lumMod val="25000"/>
                      </a:schemeClr>
                    </a:solidFill>
                  </a:rPr>
                  <a:t>Data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224191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Addr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05" name="矩形 104"/>
            <p:cNvSpPr/>
            <p:nvPr/>
          </p:nvSpPr>
          <p:spPr>
            <a:xfrm>
              <a:off x="7407778" y="1048341"/>
              <a:ext cx="1231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50207" eaLnBrk="0" hangingPunct="0"/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存储器</a:t>
              </a:r>
              <a:r>
                <a: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  <a:cs typeface="Segoe UI Black" panose="020B0A02040204020203" pitchFamily="34" charset="0"/>
                </a:rPr>
                <a:t>(M)</a:t>
              </a:r>
              <a:endParaRPr lang="en-US" altLang="zh-CN" sz="3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Segoe UI Black" panose="020B0A02040204020203" pitchFamily="34" charset="0"/>
              </a:endParaRPr>
            </a:p>
          </p:txBody>
        </p:sp>
        <p:sp>
          <p:nvSpPr>
            <p:cNvPr id="106" name="箭头: 左右 1">
              <a:extLst>
                <a:ext uri="{FF2B5EF4-FFF2-40B4-BE49-F238E27FC236}">
                  <a16:creationId xmlns:a16="http://schemas.microsoft.com/office/drawing/2014/main" id="{996636A0-00AA-48AB-B258-D242820B9A22}"/>
                </a:ext>
              </a:extLst>
            </p:cNvPr>
            <p:cNvSpPr/>
            <p:nvPr/>
          </p:nvSpPr>
          <p:spPr>
            <a:xfrm>
              <a:off x="3917030" y="1813280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29">
              <a:extLst>
                <a:ext uri="{FF2B5EF4-FFF2-40B4-BE49-F238E27FC236}">
                  <a16:creationId xmlns:a16="http://schemas.microsoft.com/office/drawing/2014/main" id="{32BD2ADA-4711-4330-8720-2BB30378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645" y="3092476"/>
              <a:ext cx="697988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MDR</a:t>
              </a:r>
            </a:p>
          </p:txBody>
        </p:sp>
        <p:sp>
          <p:nvSpPr>
            <p:cNvPr id="108" name="箭头: 左右 25">
              <a:extLst>
                <a:ext uri="{FF2B5EF4-FFF2-40B4-BE49-F238E27FC236}">
                  <a16:creationId xmlns:a16="http://schemas.microsoft.com/office/drawing/2014/main" id="{159DDD52-3097-4F50-8B3B-DC12B15186A7}"/>
                </a:ext>
              </a:extLst>
            </p:cNvPr>
            <p:cNvSpPr/>
            <p:nvPr/>
          </p:nvSpPr>
          <p:spPr>
            <a:xfrm>
              <a:off x="3917030" y="2160946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5E29BED-12D5-4182-81D8-E21D0FC7A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8957" y="3261634"/>
              <a:ext cx="307950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383" y="3956539"/>
              <a:ext cx="0" cy="2997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箭头: 左右 41">
              <a:extLst>
                <a:ext uri="{FF2B5EF4-FFF2-40B4-BE49-F238E27FC236}">
                  <a16:creationId xmlns:a16="http://schemas.microsoft.com/office/drawing/2014/main" id="{45CFFF9C-7495-480D-ADA8-24DAB30E6801}"/>
                </a:ext>
              </a:extLst>
            </p:cNvPr>
            <p:cNvSpPr/>
            <p:nvPr/>
          </p:nvSpPr>
          <p:spPr>
            <a:xfrm>
              <a:off x="3917030" y="3796483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7948083" y="5200862"/>
              <a:ext cx="0" cy="272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任意多边形: 形状 35">
              <a:extLst>
                <a:ext uri="{FF2B5EF4-FFF2-40B4-BE49-F238E27FC236}">
                  <a16:creationId xmlns:a16="http://schemas.microsoft.com/office/drawing/2014/main" id="{F5C582F1-291C-4F19-A17B-41CE016D9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167" y="5273594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R1</a:t>
              </a: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416" y="3981055"/>
              <a:ext cx="0" cy="144061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左右 26">
              <a:extLst>
                <a:ext uri="{FF2B5EF4-FFF2-40B4-BE49-F238E27FC236}">
                  <a16:creationId xmlns:a16="http://schemas.microsoft.com/office/drawing/2014/main" id="{61E57429-D09F-45AB-A6BF-975851883249}"/>
                </a:ext>
              </a:extLst>
            </p:cNvPr>
            <p:cNvSpPr/>
            <p:nvPr/>
          </p:nvSpPr>
          <p:spPr>
            <a:xfrm>
              <a:off x="3917030" y="2502262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直线 5"/>
          <p:cNvSpPr>
            <a:spLocks noChangeShapeType="1"/>
          </p:cNvSpPr>
          <p:nvPr/>
        </p:nvSpPr>
        <p:spPr bwMode="auto">
          <a:xfrm flipV="1">
            <a:off x="4388289" y="3456384"/>
            <a:ext cx="0" cy="114408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椭圆 6"/>
          <p:cNvSpPr>
            <a:spLocks noChangeArrowheads="1"/>
          </p:cNvSpPr>
          <p:nvPr/>
        </p:nvSpPr>
        <p:spPr bwMode="auto">
          <a:xfrm>
            <a:off x="5379918" y="4581336"/>
            <a:ext cx="431512" cy="28294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4" name="直线 20"/>
          <p:cNvSpPr>
            <a:spLocks noChangeShapeType="1"/>
          </p:cNvSpPr>
          <p:nvPr/>
        </p:nvSpPr>
        <p:spPr bwMode="auto">
          <a:xfrm flipV="1">
            <a:off x="4383248" y="2868249"/>
            <a:ext cx="0" cy="332834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直线 21"/>
          <p:cNvSpPr>
            <a:spLocks noChangeShapeType="1"/>
          </p:cNvSpPr>
          <p:nvPr/>
        </p:nvSpPr>
        <p:spPr bwMode="auto">
          <a:xfrm>
            <a:off x="4386325" y="2861105"/>
            <a:ext cx="3224744" cy="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直线 22"/>
          <p:cNvSpPr>
            <a:spLocks noChangeShapeType="1"/>
          </p:cNvSpPr>
          <p:nvPr/>
        </p:nvSpPr>
        <p:spPr bwMode="auto">
          <a:xfrm flipV="1">
            <a:off x="7611069" y="2108571"/>
            <a:ext cx="0" cy="752534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椭圆 7"/>
          <p:cNvSpPr>
            <a:spLocks noChangeArrowheads="1"/>
          </p:cNvSpPr>
          <p:nvPr/>
        </p:nvSpPr>
        <p:spPr bwMode="auto">
          <a:xfrm>
            <a:off x="4863898" y="3172507"/>
            <a:ext cx="480947" cy="30803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9" name="椭圆 14"/>
          <p:cNvSpPr>
            <a:spLocks noChangeArrowheads="1"/>
          </p:cNvSpPr>
          <p:nvPr/>
        </p:nvSpPr>
        <p:spPr bwMode="auto">
          <a:xfrm>
            <a:off x="5540014" y="1885835"/>
            <a:ext cx="584764" cy="241763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0" name="直线 11"/>
          <p:cNvSpPr>
            <a:spLocks noChangeShapeType="1"/>
          </p:cNvSpPr>
          <p:nvPr/>
        </p:nvSpPr>
        <p:spPr bwMode="auto">
          <a:xfrm flipH="1" flipV="1">
            <a:off x="6741503" y="2599060"/>
            <a:ext cx="249445" cy="0"/>
          </a:xfrm>
          <a:prstGeom prst="line">
            <a:avLst/>
          </a:prstGeom>
          <a:noFill/>
          <a:ln w="57150" cap="sq">
            <a:solidFill>
              <a:srgbClr val="441BA9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直线 12"/>
          <p:cNvSpPr>
            <a:spLocks noChangeShapeType="1"/>
          </p:cNvSpPr>
          <p:nvPr/>
        </p:nvSpPr>
        <p:spPr bwMode="auto">
          <a:xfrm>
            <a:off x="6990949" y="2119521"/>
            <a:ext cx="0" cy="479539"/>
          </a:xfrm>
          <a:prstGeom prst="line">
            <a:avLst/>
          </a:prstGeom>
          <a:noFill/>
          <a:ln w="57150" cap="sq">
            <a:solidFill>
              <a:srgbClr val="441BA9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直线 13"/>
          <p:cNvSpPr>
            <a:spLocks noChangeShapeType="1"/>
          </p:cNvSpPr>
          <p:nvPr/>
        </p:nvSpPr>
        <p:spPr bwMode="auto">
          <a:xfrm>
            <a:off x="6727258" y="2599060"/>
            <a:ext cx="0" cy="624144"/>
          </a:xfrm>
          <a:prstGeom prst="line">
            <a:avLst/>
          </a:prstGeom>
          <a:noFill/>
          <a:ln w="57150" cap="sq">
            <a:solidFill>
              <a:srgbClr val="441BA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椭圆 13"/>
          <p:cNvSpPr>
            <a:spLocks noChangeArrowheads="1"/>
          </p:cNvSpPr>
          <p:nvPr/>
        </p:nvSpPr>
        <p:spPr bwMode="auto">
          <a:xfrm>
            <a:off x="7108057" y="3225290"/>
            <a:ext cx="594272" cy="223056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2" name="椭圆 18"/>
          <p:cNvSpPr>
            <a:spLocks noChangeArrowheads="1"/>
          </p:cNvSpPr>
          <p:nvPr/>
        </p:nvSpPr>
        <p:spPr bwMode="auto">
          <a:xfrm>
            <a:off x="6920254" y="3487894"/>
            <a:ext cx="641141" cy="215582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3" name="椭圆 19"/>
          <p:cNvSpPr>
            <a:spLocks noChangeArrowheads="1"/>
          </p:cNvSpPr>
          <p:nvPr/>
        </p:nvSpPr>
        <p:spPr bwMode="auto">
          <a:xfrm>
            <a:off x="5955406" y="4096279"/>
            <a:ext cx="354803" cy="218883"/>
          </a:xfrm>
          <a:prstGeom prst="ellipse">
            <a:avLst/>
          </a:prstGeom>
          <a:solidFill>
            <a:srgbClr val="41873D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852172" y="33905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C1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763075" y="289450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C2</a:t>
            </a:r>
            <a:endParaRPr lang="zh-CN" altLang="en-US" dirty="0">
              <a:solidFill>
                <a:srgbClr val="7030A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117917" y="38271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C3</a:t>
            </a:r>
            <a:endParaRPr lang="zh-CN" altLang="en-US" dirty="0">
              <a:solidFill>
                <a:srgbClr val="00B05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8" name="直线 21">
            <a:extLst>
              <a:ext uri="{FF2B5EF4-FFF2-40B4-BE49-F238E27FC236}">
                <a16:creationId xmlns:a16="http://schemas.microsoft.com/office/drawing/2014/main" id="{A827A97D-610B-4A17-9226-10BE9D94A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8289" y="4600563"/>
            <a:ext cx="852903" cy="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直线 20">
            <a:extLst>
              <a:ext uri="{FF2B5EF4-FFF2-40B4-BE49-F238E27FC236}">
                <a16:creationId xmlns:a16="http://schemas.microsoft.com/office/drawing/2014/main" id="{47FFB243-2898-4B55-8563-400AF275F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1191" y="4600465"/>
            <a:ext cx="0" cy="230834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直线 15">
            <a:extLst>
              <a:ext uri="{FF2B5EF4-FFF2-40B4-BE49-F238E27FC236}">
                <a16:creationId xmlns:a16="http://schemas.microsoft.com/office/drawing/2014/main" id="{718F16C5-839D-4877-9EAE-718BCE237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772" y="3480537"/>
            <a:ext cx="0" cy="351620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直线 16">
            <a:extLst>
              <a:ext uri="{FF2B5EF4-FFF2-40B4-BE49-F238E27FC236}">
                <a16:creationId xmlns:a16="http://schemas.microsoft.com/office/drawing/2014/main" id="{8668822B-DD9B-4A94-B51E-C40ECD75C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7396" y="3832157"/>
            <a:ext cx="98991" cy="0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直线 17">
            <a:extLst>
              <a:ext uri="{FF2B5EF4-FFF2-40B4-BE49-F238E27FC236}">
                <a16:creationId xmlns:a16="http://schemas.microsoft.com/office/drawing/2014/main" id="{8B57F4FC-7F23-4806-8BF2-7E9BC242C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634" y="3837668"/>
            <a:ext cx="0" cy="248822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" name="任意多边形: 形状 42">
            <a:extLst>
              <a:ext uri="{FF2B5EF4-FFF2-40B4-BE49-F238E27FC236}">
                <a16:creationId xmlns:a16="http://schemas.microsoft.com/office/drawing/2014/main" id="{2A5F6B84-C3D7-4BBE-9BC7-4CB215FF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873" y="3231546"/>
            <a:ext cx="549996" cy="216036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MAR</a:t>
            </a:r>
          </a:p>
        </p:txBody>
      </p:sp>
      <p:sp>
        <p:nvSpPr>
          <p:cNvPr id="166" name="任意多边形: 形状 29">
            <a:extLst>
              <a:ext uri="{FF2B5EF4-FFF2-40B4-BE49-F238E27FC236}">
                <a16:creationId xmlns:a16="http://schemas.microsoft.com/office/drawing/2014/main" id="{9699B4B8-9CB6-4E11-85D0-8DDF0FEA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621" y="3215896"/>
            <a:ext cx="523491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MDR</a:t>
            </a:r>
          </a:p>
        </p:txBody>
      </p:sp>
      <p:sp>
        <p:nvSpPr>
          <p:cNvPr id="167" name="任意多边形: 形状 30">
            <a:extLst>
              <a:ext uri="{FF2B5EF4-FFF2-40B4-BE49-F238E27FC236}">
                <a16:creationId xmlns:a16="http://schemas.microsoft.com/office/drawing/2014/main" id="{8D10931E-D3F2-4855-986B-0C938C44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197" y="4098746"/>
            <a:ext cx="379235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</a:p>
        </p:txBody>
      </p:sp>
      <p:sp>
        <p:nvSpPr>
          <p:cNvPr id="168" name="直线 17">
            <a:extLst>
              <a:ext uri="{FF2B5EF4-FFF2-40B4-BE49-F238E27FC236}">
                <a16:creationId xmlns:a16="http://schemas.microsoft.com/office/drawing/2014/main" id="{6B186014-219D-418E-BBF8-99251A22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7100" y="4361076"/>
            <a:ext cx="0" cy="193868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0FDF8A-E50D-4557-BF08-5E821C6A4E25}"/>
              </a:ext>
            </a:extLst>
          </p:cNvPr>
          <p:cNvSpPr/>
          <p:nvPr/>
        </p:nvSpPr>
        <p:spPr>
          <a:xfrm>
            <a:off x="883462" y="2096560"/>
            <a:ext cx="1954043" cy="492820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/>
              <a:t>((R1)) </a:t>
            </a:r>
            <a:r>
              <a:rPr lang="en-US" altLang="zh-CN" sz="1500" b="1" dirty="0">
                <a:sym typeface="Wingdings" panose="05000000000000000000" pitchFamily="2" charset="2"/>
              </a:rPr>
              <a:t> A</a:t>
            </a:r>
            <a:endParaRPr lang="zh-CN" altLang="en-US" sz="1500" b="1" dirty="0"/>
          </a:p>
        </p:txBody>
      </p: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39701747-C699-4D7E-B828-33490F4B7FB0}"/>
              </a:ext>
            </a:extLst>
          </p:cNvPr>
          <p:cNvGraphicFramePr>
            <a:graphicFrameLocks noGrp="1"/>
          </p:cNvGraphicFramePr>
          <p:nvPr/>
        </p:nvGraphicFramePr>
        <p:xfrm>
          <a:off x="105647" y="3945664"/>
          <a:ext cx="3482206" cy="169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54">
                  <a:extLst>
                    <a:ext uri="{9D8B030D-6E8A-4147-A177-3AD203B41FA5}">
                      <a16:colId xmlns:a16="http://schemas.microsoft.com/office/drawing/2014/main" val="292678982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131788017"/>
                    </a:ext>
                  </a:extLst>
                </a:gridCol>
                <a:gridCol w="1482827">
                  <a:extLst>
                    <a:ext uri="{9D8B030D-6E8A-4147-A177-3AD203B41FA5}">
                      <a16:colId xmlns:a16="http://schemas.microsoft.com/office/drawing/2014/main" val="4051872776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34719248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C1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MAR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(R1)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R1out,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MARin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3885140142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>
                        <a:sym typeface="Wingdings" panose="05000000000000000000" pitchFamily="2" charset="2"/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62743525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458428814"/>
                  </a:ext>
                </a:extLst>
              </a:tr>
            </a:tbl>
          </a:graphicData>
        </a:graphic>
      </p:graphicFrame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39701747-C699-4D7E-B828-33490F4B7FB0}"/>
              </a:ext>
            </a:extLst>
          </p:cNvPr>
          <p:cNvGraphicFramePr>
            <a:graphicFrameLocks noGrp="1"/>
          </p:cNvGraphicFramePr>
          <p:nvPr/>
        </p:nvGraphicFramePr>
        <p:xfrm>
          <a:off x="105647" y="3945664"/>
          <a:ext cx="3482206" cy="169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54">
                  <a:extLst>
                    <a:ext uri="{9D8B030D-6E8A-4147-A177-3AD203B41FA5}">
                      <a16:colId xmlns:a16="http://schemas.microsoft.com/office/drawing/2014/main" val="292678982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131788017"/>
                    </a:ext>
                  </a:extLst>
                </a:gridCol>
                <a:gridCol w="1482827">
                  <a:extLst>
                    <a:ext uri="{9D8B030D-6E8A-4147-A177-3AD203B41FA5}">
                      <a16:colId xmlns:a16="http://schemas.microsoft.com/office/drawing/2014/main" val="4051872776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34719248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C1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MAR</a:t>
                      </a:r>
                      <a:r>
                        <a:rPr lang="en-US" altLang="zh-CN" sz="1400" dirty="0"/>
                        <a:t>(R1)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R1out, </a:t>
                      </a:r>
                      <a:r>
                        <a:rPr lang="en-US" altLang="zh-CN" sz="1400" dirty="0" err="1"/>
                        <a:t>MARin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3885140142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MDR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M(MAR)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MemR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MDRinE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62743525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458428814"/>
                  </a:ext>
                </a:extLst>
              </a:tr>
            </a:tbl>
          </a:graphicData>
        </a:graphic>
      </p:graphicFrame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39701747-C699-4D7E-B828-33490F4B7FB0}"/>
              </a:ext>
            </a:extLst>
          </p:cNvPr>
          <p:cNvGraphicFramePr>
            <a:graphicFrameLocks noGrp="1"/>
          </p:cNvGraphicFramePr>
          <p:nvPr/>
        </p:nvGraphicFramePr>
        <p:xfrm>
          <a:off x="105647" y="3945664"/>
          <a:ext cx="3482206" cy="169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54">
                  <a:extLst>
                    <a:ext uri="{9D8B030D-6E8A-4147-A177-3AD203B41FA5}">
                      <a16:colId xmlns:a16="http://schemas.microsoft.com/office/drawing/2014/main" val="292678982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131788017"/>
                    </a:ext>
                  </a:extLst>
                </a:gridCol>
                <a:gridCol w="1482827">
                  <a:extLst>
                    <a:ext uri="{9D8B030D-6E8A-4147-A177-3AD203B41FA5}">
                      <a16:colId xmlns:a16="http://schemas.microsoft.com/office/drawing/2014/main" val="4051872776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34719248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C1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</a:t>
                      </a:r>
                      <a:r>
                        <a:rPr lang="en-US" altLang="zh-CN" sz="1400"/>
                        <a:t>R1)</a:t>
                      </a:r>
                      <a:r>
                        <a:rPr lang="en-US" altLang="zh-CN" sz="1400" b="0"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altLang="zh-CN" sz="1400" b="1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MAR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R1out, </a:t>
                      </a:r>
                      <a:r>
                        <a:rPr lang="en-US" altLang="zh-CN" sz="1400" dirty="0" err="1"/>
                        <a:t>MARin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3885140142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C2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M(MAR)</a:t>
                      </a:r>
                      <a:r>
                        <a:rPr lang="en-US" altLang="zh-CN" sz="1400" b="0" dirty="0"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altLang="zh-CN" sz="1400" dirty="0"/>
                        <a:t>MDR</a:t>
                      </a:r>
                      <a:endParaRPr lang="en-US" altLang="zh-CN" sz="1400" dirty="0">
                        <a:sym typeface="Wingdings" panose="05000000000000000000" pitchFamily="2" charset="2"/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MemR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MDRinE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62743525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C3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(MDR) A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MDRout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, Ain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458428814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6389C-5A81-72D6-4FD4-DC56BD671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7313C-45C3-AB25-BD09-D2E11F024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52" grpId="0" animBg="1"/>
      <p:bldP spid="153" grpId="0" animBg="1"/>
      <p:bldP spid="156" grpId="0"/>
      <p:bldP spid="156" grpId="1"/>
      <p:bldP spid="158" grpId="0"/>
      <p:bldP spid="158" grpId="1"/>
      <p:bldP spid="159" grpId="0"/>
      <p:bldP spid="159" grpId="1"/>
      <p:bldP spid="148" grpId="0" animBg="1"/>
      <p:bldP spid="149" grpId="0" animBg="1"/>
      <p:bldP spid="160" grpId="0" animBg="1"/>
      <p:bldP spid="161" grpId="0" animBg="1"/>
      <p:bldP spid="162" grpId="0" animBg="1"/>
      <p:bldP spid="163" grpId="0" animBg="1"/>
      <p:bldP spid="166" grpId="0" animBg="1"/>
      <p:bldP spid="167" grpId="0" animBg="1"/>
      <p:bldP spid="1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/>
          <p:cNvSpPr/>
          <p:nvPr/>
        </p:nvSpPr>
        <p:spPr>
          <a:xfrm>
            <a:off x="3642154" y="1615636"/>
            <a:ext cx="5171303" cy="4053707"/>
          </a:xfrm>
          <a:prstGeom prst="roundRect">
            <a:avLst>
              <a:gd name="adj" fmla="val 17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数据通路举例</a:t>
            </a:r>
            <a:r>
              <a:rPr lang="en-US" altLang="zh-CN" dirty="0"/>
              <a:t>---</a:t>
            </a:r>
            <a:r>
              <a:rPr lang="zh-CN" altLang="en-US" dirty="0"/>
              <a:t>执行指令周期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787495" y="1685126"/>
            <a:ext cx="4977924" cy="4023718"/>
            <a:chOff x="3917030" y="1048341"/>
            <a:chExt cx="6637232" cy="5364957"/>
          </a:xfrm>
        </p:grpSpPr>
        <p:sp>
          <p:nvSpPr>
            <p:cNvPr id="4" name="Rectangle 129">
              <a:extLst>
                <a:ext uri="{FF2B5EF4-FFF2-40B4-BE49-F238E27FC236}">
                  <a16:creationId xmlns:a16="http://schemas.microsoft.com/office/drawing/2014/main" id="{2435FD2C-A24C-4689-98C7-2CB961669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753" y="1061599"/>
              <a:ext cx="4522661" cy="537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5024" tIns="32512" rIns="65024" bIns="32512" numCol="1" anchor="ctr" anchorCtr="1" compatLnSpc="1">
              <a:prstTxWarp prst="textNoShape">
                <a:avLst/>
              </a:prstTxWarp>
            </a:bodyPr>
            <a:lstStyle/>
            <a:p>
              <a:pPr algn="ctr" defTabSz="650207" eaLnBrk="0" hangingPunct="0"/>
              <a:endParaRPr lang="en-US" altLang="zh-CN" sz="2844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7695011" y="4560243"/>
              <a:ext cx="0" cy="314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: 形状 30">
              <a:extLst>
                <a:ext uri="{FF2B5EF4-FFF2-40B4-BE49-F238E27FC236}">
                  <a16:creationId xmlns:a16="http://schemas.microsoft.com/office/drawing/2014/main" id="{A9BA8DB9-35BD-4CC6-B807-555E0938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917" y="4267236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</a:p>
          </p:txBody>
        </p:sp>
        <p:sp>
          <p:nvSpPr>
            <p:cNvPr id="8" name="任意多边形: 形状 31">
              <a:extLst>
                <a:ext uri="{FF2B5EF4-FFF2-40B4-BE49-F238E27FC236}">
                  <a16:creationId xmlns:a16="http://schemas.microsoft.com/office/drawing/2014/main" id="{FBDED215-5DF2-4B03-9F22-CE09C67B9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2839" y="5492332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AC</a:t>
              </a:r>
            </a:p>
          </p:txBody>
        </p:sp>
        <p:sp>
          <p:nvSpPr>
            <p:cNvPr id="9" name="任意多边形: 形状 32">
              <a:extLst>
                <a:ext uri="{FF2B5EF4-FFF2-40B4-BE49-F238E27FC236}">
                  <a16:creationId xmlns:a16="http://schemas.microsoft.com/office/drawing/2014/main" id="{E483DF0C-7E5A-4866-ADBC-2CF3B8AC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5337" y="5405225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</a:p>
          </p:txBody>
        </p:sp>
        <p:sp>
          <p:nvSpPr>
            <p:cNvPr id="10" name="任意多边形: 形状 33">
              <a:extLst>
                <a:ext uri="{FF2B5EF4-FFF2-40B4-BE49-F238E27FC236}">
                  <a16:creationId xmlns:a16="http://schemas.microsoft.com/office/drawing/2014/main" id="{A77185CA-A56B-43E0-865F-EDF970EC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937" y="4471365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</a:p>
          </p:txBody>
        </p:sp>
        <p:sp>
          <p:nvSpPr>
            <p:cNvPr id="11" name="任意多边形: 形状 34">
              <a:extLst>
                <a:ext uri="{FF2B5EF4-FFF2-40B4-BE49-F238E27FC236}">
                  <a16:creationId xmlns:a16="http://schemas.microsoft.com/office/drawing/2014/main" id="{748A95D7-C3F0-4222-A234-3F91D7E2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167" y="4506089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R0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EF40DA4-3401-4B97-8F12-8A1C8E73199E}"/>
                </a:ext>
              </a:extLst>
            </p:cNvPr>
            <p:cNvGrpSpPr/>
            <p:nvPr/>
          </p:nvGrpSpPr>
          <p:grpSpPr>
            <a:xfrm>
              <a:off x="7493413" y="4880658"/>
              <a:ext cx="882315" cy="360561"/>
              <a:chOff x="11122587" y="4959142"/>
              <a:chExt cx="1265333" cy="517083"/>
            </a:xfrm>
          </p:grpSpPr>
          <p:sp>
            <p:nvSpPr>
              <p:cNvPr id="13" name="任意多边形: 形状 296">
                <a:extLst>
                  <a:ext uri="{FF2B5EF4-FFF2-40B4-BE49-F238E27FC236}">
                    <a16:creationId xmlns:a16="http://schemas.microsoft.com/office/drawing/2014/main" id="{8EFE083F-C92A-4B83-B481-8E494E18FC8C}"/>
                  </a:ext>
                </a:extLst>
              </p:cNvPr>
              <p:cNvSpPr/>
              <p:nvPr/>
            </p:nvSpPr>
            <p:spPr>
              <a:xfrm rot="5400000">
                <a:off x="11525653" y="4556076"/>
                <a:ext cx="459202" cy="1265333"/>
              </a:xfrm>
              <a:custGeom>
                <a:avLst/>
                <a:gdLst>
                  <a:gd name="connsiteX0" fmla="*/ 0 w 375612"/>
                  <a:gd name="connsiteY0" fmla="*/ 0 h 683490"/>
                  <a:gd name="connsiteX1" fmla="*/ 375612 w 375612"/>
                  <a:gd name="connsiteY1" fmla="*/ 237066 h 683490"/>
                  <a:gd name="connsiteX2" fmla="*/ 375612 w 375612"/>
                  <a:gd name="connsiteY2" fmla="*/ 467975 h 683490"/>
                  <a:gd name="connsiteX3" fmla="*/ 6157 w 375612"/>
                  <a:gd name="connsiteY3" fmla="*/ 683490 h 683490"/>
                  <a:gd name="connsiteX4" fmla="*/ 6157 w 375612"/>
                  <a:gd name="connsiteY4" fmla="*/ 406400 h 683490"/>
                  <a:gd name="connsiteX5" fmla="*/ 70812 w 375612"/>
                  <a:gd name="connsiteY5" fmla="*/ 341745 h 683490"/>
                  <a:gd name="connsiteX6" fmla="*/ 9236 w 375612"/>
                  <a:gd name="connsiteY6" fmla="*/ 280169 h 683490"/>
                  <a:gd name="connsiteX7" fmla="*/ 0 w 375612"/>
                  <a:gd name="connsiteY7" fmla="*/ 0 h 68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612" h="683490">
                    <a:moveTo>
                      <a:pt x="0" y="0"/>
                    </a:moveTo>
                    <a:lnTo>
                      <a:pt x="375612" y="237066"/>
                    </a:lnTo>
                    <a:lnTo>
                      <a:pt x="375612" y="467975"/>
                    </a:lnTo>
                    <a:lnTo>
                      <a:pt x="6157" y="683490"/>
                    </a:lnTo>
                    <a:lnTo>
                      <a:pt x="6157" y="406400"/>
                    </a:lnTo>
                    <a:lnTo>
                      <a:pt x="70812" y="341745"/>
                    </a:lnTo>
                    <a:lnTo>
                      <a:pt x="9236" y="280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80" dirty="0">
                  <a:solidFill>
                    <a:schemeClr val="tx1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32A8BF2-3B69-4777-A8E3-8883A886D7E5}"/>
                  </a:ext>
                </a:extLst>
              </p:cNvPr>
              <p:cNvSpPr/>
              <p:nvPr/>
            </p:nvSpPr>
            <p:spPr>
              <a:xfrm>
                <a:off x="11380147" y="4990702"/>
                <a:ext cx="874185" cy="48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zh-CN" altLang="en-US" sz="105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5" name="任意多边形: 形状 42">
              <a:extLst>
                <a:ext uri="{FF2B5EF4-FFF2-40B4-BE49-F238E27FC236}">
                  <a16:creationId xmlns:a16="http://schemas.microsoft.com/office/drawing/2014/main" id="{023BFDC2-F3E5-4C1D-BD06-B8220793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259" y="3109657"/>
              <a:ext cx="738604" cy="326845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MAR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F2626E9-2B6F-4939-9F8F-2022908347DE}"/>
                </a:ext>
              </a:extLst>
            </p:cNvPr>
            <p:cNvCxnSpPr>
              <a:cxnSpLocks/>
            </p:cNvCxnSpPr>
            <p:nvPr/>
          </p:nvCxnSpPr>
          <p:spPr>
            <a:xfrm>
              <a:off x="8228745" y="3975392"/>
              <a:ext cx="0" cy="899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4D56AA4-8FAA-403D-9CA0-289CABF8F947}"/>
                </a:ext>
              </a:extLst>
            </p:cNvPr>
            <p:cNvCxnSpPr>
              <a:cxnSpLocks/>
            </p:cNvCxnSpPr>
            <p:nvPr/>
          </p:nvCxnSpPr>
          <p:spPr>
            <a:xfrm>
              <a:off x="9136287" y="3956539"/>
              <a:ext cx="0" cy="514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F352247-C851-42F2-9B24-4D06CAF8253D}"/>
                </a:ext>
              </a:extLst>
            </p:cNvPr>
            <p:cNvCxnSpPr>
              <a:cxnSpLocks/>
            </p:cNvCxnSpPr>
            <p:nvPr/>
          </p:nvCxnSpPr>
          <p:spPr>
            <a:xfrm>
              <a:off x="9433365" y="5709139"/>
              <a:ext cx="0" cy="3696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28AA071-DE69-4EED-95CE-42AA0BA04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693" y="1612935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90A5C6-C6D9-48AB-8CEF-178F4C52B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217" y="1612935"/>
              <a:ext cx="0" cy="309566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81D3ED8-4085-4B5F-B975-C5145A84F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8960" y="1612935"/>
              <a:ext cx="0" cy="602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FD2777E-F5D9-481E-82E3-BF92F7A50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5129" y="1612935"/>
              <a:ext cx="0" cy="1044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1BC4AFD-ECD8-437F-B756-AC997A704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153" y="2331318"/>
              <a:ext cx="0" cy="294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B72DDD9-A203-49C5-97AB-D3B986328D86}"/>
                </a:ext>
              </a:extLst>
            </p:cNvPr>
            <p:cNvCxnSpPr>
              <a:cxnSpLocks/>
            </p:cNvCxnSpPr>
            <p:nvPr/>
          </p:nvCxnSpPr>
          <p:spPr>
            <a:xfrm>
              <a:off x="7835553" y="2331318"/>
              <a:ext cx="0" cy="761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53AD8C2-7511-421A-8A0B-C524ACBCB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203" y="3418373"/>
              <a:ext cx="0" cy="454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7AEC581-8686-4F36-8E99-13BE9ADB4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368" y="3418373"/>
              <a:ext cx="0" cy="48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3F3FFF8-75CA-49C5-81D7-5C211493C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089" y="2673894"/>
              <a:ext cx="0" cy="422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924B7A3-8046-40C3-BD78-6DC6FFED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813" y="4644297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8076A71-6A57-4738-B45E-DAD59017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813" y="5421674"/>
              <a:ext cx="496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F040E78-B3F3-44B5-B8B7-B59F15D61EA7}"/>
                </a:ext>
              </a:extLst>
            </p:cNvPr>
            <p:cNvCxnSpPr>
              <a:cxnSpLocks/>
            </p:cNvCxnSpPr>
            <p:nvPr/>
          </p:nvCxnSpPr>
          <p:spPr>
            <a:xfrm>
              <a:off x="5359375" y="4652598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3A56A9-B7DE-4B7B-8CA4-1FEA9DE89079}"/>
                </a:ext>
              </a:extLst>
            </p:cNvPr>
            <p:cNvCxnSpPr>
              <a:cxnSpLocks/>
            </p:cNvCxnSpPr>
            <p:nvPr/>
          </p:nvCxnSpPr>
          <p:spPr>
            <a:xfrm>
              <a:off x="5359375" y="5424423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8877315-DC6F-422D-8BBC-82EDA2BEB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0983" y="5561253"/>
              <a:ext cx="31453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A82F766-9B00-4F33-A977-EFBB59532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8583" y="4627393"/>
              <a:ext cx="309666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850D115-6935-4BC5-A177-5843D7EF9312}"/>
                </a:ext>
              </a:extLst>
            </p:cNvPr>
            <p:cNvCxnSpPr>
              <a:cxnSpLocks/>
            </p:cNvCxnSpPr>
            <p:nvPr/>
          </p:nvCxnSpPr>
          <p:spPr>
            <a:xfrm>
              <a:off x="7212445" y="4426096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9EFB39B-95A7-47FA-8D6F-6B5E50F1E1D6}"/>
                </a:ext>
              </a:extLst>
            </p:cNvPr>
            <p:cNvCxnSpPr>
              <a:cxnSpLocks/>
            </p:cNvCxnSpPr>
            <p:nvPr/>
          </p:nvCxnSpPr>
          <p:spPr>
            <a:xfrm>
              <a:off x="7453414" y="5656281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6B49705-2513-4637-8055-13548AAF92D2}"/>
                </a:ext>
              </a:extLst>
            </p:cNvPr>
            <p:cNvCxnSpPr>
              <a:cxnSpLocks/>
            </p:cNvCxnSpPr>
            <p:nvPr/>
          </p:nvCxnSpPr>
          <p:spPr>
            <a:xfrm>
              <a:off x="7033407" y="3261214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E29BED-12D5-4182-81D8-E21D0FC7A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62" y="3262162"/>
              <a:ext cx="307950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94F95E2-D602-49F5-A458-CBD37FFB9BC1}"/>
                </a:ext>
              </a:extLst>
            </p:cNvPr>
            <p:cNvCxnSpPr>
              <a:cxnSpLocks/>
            </p:cNvCxnSpPr>
            <p:nvPr/>
          </p:nvCxnSpPr>
          <p:spPr>
            <a:xfrm>
              <a:off x="7410058" y="5080940"/>
              <a:ext cx="252662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511EB20-F315-4C42-A912-B1DDDA87C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761" y="3956540"/>
              <a:ext cx="0" cy="2284085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23707F6-144E-41DA-9376-5FF657FD1F29}"/>
                </a:ext>
              </a:extLst>
            </p:cNvPr>
            <p:cNvCxnSpPr>
              <a:cxnSpLocks/>
            </p:cNvCxnSpPr>
            <p:nvPr/>
          </p:nvCxnSpPr>
          <p:spPr>
            <a:xfrm>
              <a:off x="6879761" y="6240634"/>
              <a:ext cx="1056376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5FAEDC8-F28B-40AB-9FBD-962EF4E81DC1}"/>
                </a:ext>
              </a:extLst>
            </p:cNvPr>
            <p:cNvGrpSpPr/>
            <p:nvPr/>
          </p:nvGrpSpPr>
          <p:grpSpPr>
            <a:xfrm>
              <a:off x="7235798" y="2673894"/>
              <a:ext cx="265218" cy="395723"/>
              <a:chOff x="1414125" y="2760689"/>
              <a:chExt cx="265218" cy="395723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8891199F-9BEF-46E5-8FEF-34ECCE37FB71}"/>
                  </a:ext>
                </a:extLst>
              </p:cNvPr>
              <p:cNvGrpSpPr/>
              <p:nvPr/>
            </p:nvGrpSpPr>
            <p:grpSpPr>
              <a:xfrm rot="16200000">
                <a:off x="1406041" y="2883111"/>
                <a:ext cx="395723" cy="150880"/>
                <a:chOff x="1130446" y="3985261"/>
                <a:chExt cx="395723" cy="150880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A00E47B1-A462-4E59-A553-0D5A69E70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328308" y="3864108"/>
                  <a:ext cx="0" cy="395723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BD896D56-A723-4812-B608-D98DA65D5A2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019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C2812B6-716D-4703-8C82-D9B222888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412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121360C-8504-4FBA-AE81-133AAFFA29F0}"/>
                </a:ext>
              </a:extLst>
            </p:cNvPr>
            <p:cNvGrpSpPr/>
            <p:nvPr/>
          </p:nvGrpSpPr>
          <p:grpSpPr>
            <a:xfrm flipH="1">
              <a:off x="5779850" y="4153389"/>
              <a:ext cx="266488" cy="347429"/>
              <a:chOff x="1420475" y="2808983"/>
              <a:chExt cx="266488" cy="347429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46D11B6-ECB8-43DC-9949-1D3DD4D882C4}"/>
                  </a:ext>
                </a:extLst>
              </p:cNvPr>
              <p:cNvGrpSpPr/>
              <p:nvPr/>
            </p:nvGrpSpPr>
            <p:grpSpPr>
              <a:xfrm rot="16200000">
                <a:off x="1437808" y="2907258"/>
                <a:ext cx="347429" cy="150880"/>
                <a:chOff x="1130446" y="3992881"/>
                <a:chExt cx="347429" cy="150880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497714B6-7A5B-4A8D-ACCB-7F16CFC89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4161" y="3894605"/>
                  <a:ext cx="0" cy="347429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CA1F2170-E09F-405E-944E-D420899CF761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80BDC24-8077-4292-A621-CADD06D5F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FC942D7-D710-4F5E-B95B-0596F8E3CF0E}"/>
                </a:ext>
              </a:extLst>
            </p:cNvPr>
            <p:cNvGrpSpPr/>
            <p:nvPr/>
          </p:nvGrpSpPr>
          <p:grpSpPr>
            <a:xfrm flipH="1">
              <a:off x="5781983" y="4915368"/>
              <a:ext cx="266488" cy="341786"/>
              <a:chOff x="1420475" y="2807536"/>
              <a:chExt cx="266488" cy="341786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23C584-B62C-42EB-9C2B-E7D60688896C}"/>
                  </a:ext>
                </a:extLst>
              </p:cNvPr>
              <p:cNvGrpSpPr/>
              <p:nvPr/>
            </p:nvGrpSpPr>
            <p:grpSpPr>
              <a:xfrm rot="16200000">
                <a:off x="1440630" y="2902989"/>
                <a:ext cx="341786" cy="150880"/>
                <a:chOff x="1137537" y="3992881"/>
                <a:chExt cx="341786" cy="150880"/>
              </a:xfrm>
            </p:grpSpPr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164ED7A7-CF0A-4E6C-889A-D038DB9C1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08430" y="3897427"/>
                  <a:ext cx="0" cy="341786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7E0940EB-D97D-4814-9C57-072989D4C2F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5AC8A4A-B9AA-40FE-B3AF-56486E0D2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489D0E-767C-433D-9010-002D3ED29C9F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37" y="4915368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137" y="3956539"/>
              <a:ext cx="0" cy="95882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6B8DD70-6094-4B2E-BA8B-3C0DABC653ED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37" y="4153389"/>
              <a:ext cx="967155" cy="0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89FEDC2-EB92-4092-AD3F-E3497880FF13}"/>
                </a:ext>
              </a:extLst>
            </p:cNvPr>
            <p:cNvGrpSpPr/>
            <p:nvPr/>
          </p:nvGrpSpPr>
          <p:grpSpPr>
            <a:xfrm rot="10800000">
              <a:off x="7770742" y="3417369"/>
              <a:ext cx="272838" cy="423298"/>
              <a:chOff x="1423650" y="2733113"/>
              <a:chExt cx="272838" cy="423298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35ACB876-9E57-4F76-8C57-033397443425}"/>
                  </a:ext>
                </a:extLst>
              </p:cNvPr>
              <p:cNvGrpSpPr/>
              <p:nvPr/>
            </p:nvGrpSpPr>
            <p:grpSpPr>
              <a:xfrm rot="16200000">
                <a:off x="1409399" y="2869322"/>
                <a:ext cx="423298" cy="150880"/>
                <a:chOff x="1130448" y="4002406"/>
                <a:chExt cx="423298" cy="150880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31080CFC-BA56-44E2-BBA4-C8F2D2677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42097" y="3866196"/>
                  <a:ext cx="0" cy="423298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3A7EA77-D939-48DD-AF2C-3124885773CF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4007339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6C66825-98FA-4E4F-A556-7727EB4A1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650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89FEDC2-EB92-4092-AD3F-E3497880FF13}"/>
                </a:ext>
              </a:extLst>
            </p:cNvPr>
            <p:cNvGrpSpPr/>
            <p:nvPr/>
          </p:nvGrpSpPr>
          <p:grpSpPr>
            <a:xfrm rot="10800000">
              <a:off x="7787558" y="5826867"/>
              <a:ext cx="235986" cy="413758"/>
              <a:chOff x="1536083" y="2723603"/>
              <a:chExt cx="235986" cy="413758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6C66825-98FA-4E4F-A556-7727EB4A1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3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5ACB876-9E57-4F76-8C57-033397443425}"/>
                  </a:ext>
                </a:extLst>
              </p:cNvPr>
              <p:cNvGrpSpPr/>
              <p:nvPr/>
            </p:nvGrpSpPr>
            <p:grpSpPr>
              <a:xfrm rot="16200000">
                <a:off x="1404644" y="2855042"/>
                <a:ext cx="413758" cy="150880"/>
                <a:chOff x="1149498" y="3992881"/>
                <a:chExt cx="413758" cy="15088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31080CFC-BA56-44E2-BBA4-C8F2D2677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56377" y="3861441"/>
                  <a:ext cx="0" cy="413758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93A7EA77-D939-48DD-AF2C-3124885773CF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767182" y="4488242"/>
              <a:ext cx="6373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PCin</a:t>
              </a:r>
              <a:endParaRPr lang="zh-CN" altLang="en-US" sz="105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987441" y="5405799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IRin</a:t>
              </a:r>
              <a:endParaRPr lang="zh-CN" altLang="en-US" sz="105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86537" y="5859301"/>
              <a:ext cx="72402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ACout</a:t>
              </a:r>
              <a:endParaRPr lang="zh-CN" altLang="en-US" sz="105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906221" y="5474347"/>
              <a:ext cx="6373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ACin</a:t>
              </a:r>
              <a:endParaRPr lang="zh-CN" altLang="en-US" sz="105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934795" y="4923515"/>
              <a:ext cx="5668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Add</a:t>
              </a:r>
              <a:endParaRPr lang="zh-CN" altLang="en-US" sz="105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823642" y="4268430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Ain</a:t>
              </a:r>
              <a:endParaRPr lang="zh-CN" altLang="en-US" sz="105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993765" y="4190254"/>
              <a:ext cx="72712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R0out</a:t>
              </a:r>
              <a:endParaRPr lang="zh-CN" altLang="en-US" sz="105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993495" y="4935462"/>
              <a:ext cx="72712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R1out</a:t>
              </a:r>
              <a:endParaRPr lang="zh-CN" altLang="en-US" sz="105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854002" y="5271391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R1in</a:t>
              </a:r>
              <a:endParaRPr lang="zh-CN" altLang="en-US" sz="10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854991" y="4493703"/>
              <a:ext cx="61811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R0in</a:t>
              </a:r>
              <a:endParaRPr lang="zh-CN" altLang="en-US" sz="105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295466" y="3098221"/>
              <a:ext cx="78696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MARin</a:t>
              </a:r>
              <a:endParaRPr lang="zh-CN" altLang="en-US" sz="105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231821" y="3115713"/>
              <a:ext cx="79765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MDRin</a:t>
              </a:r>
              <a:endParaRPr lang="zh-CN" altLang="en-US" sz="105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241987" y="2734817"/>
              <a:ext cx="102635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MDRoutE</a:t>
              </a:r>
              <a:endParaRPr lang="zh-CN" altLang="en-US" sz="105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101262" y="3448629"/>
              <a:ext cx="90665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MDRout</a:t>
              </a:r>
              <a:endParaRPr lang="zh-CN" altLang="en-US" sz="105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327246" y="3115566"/>
              <a:ext cx="91734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/>
                <a:t>MDRinE</a:t>
              </a:r>
              <a:endParaRPr lang="zh-CN" altLang="en-US" sz="105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754141" y="1648502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CB</a:t>
              </a:r>
              <a:endParaRPr lang="zh-CN" altLang="en-US" sz="1050" b="1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754141" y="1979738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DB</a:t>
              </a:r>
              <a:endParaRPr lang="zh-CN" altLang="en-US" sz="1050" b="1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754141" y="2318062"/>
              <a:ext cx="506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AB</a:t>
              </a:r>
              <a:endParaRPr lang="zh-CN" altLang="en-US" sz="1050" b="1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299583" y="4949377"/>
              <a:ext cx="7014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PC+1</a:t>
              </a:r>
              <a:endParaRPr lang="zh-CN" altLang="en-US" sz="1050" dirty="0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53AD8C2-7511-421A-8A0B-C524ACBCB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2317" y="4797492"/>
              <a:ext cx="0" cy="301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7791" y="3994972"/>
              <a:ext cx="0" cy="1574532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3F3FFF8-75CA-49C5-81D7-5C211493CCF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791" y="5581861"/>
              <a:ext cx="2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FC942D7-D710-4F5E-B95B-0596F8E3CF0E}"/>
                </a:ext>
              </a:extLst>
            </p:cNvPr>
            <p:cNvGrpSpPr/>
            <p:nvPr/>
          </p:nvGrpSpPr>
          <p:grpSpPr>
            <a:xfrm flipH="1">
              <a:off x="9317367" y="3956539"/>
              <a:ext cx="266489" cy="488940"/>
              <a:chOff x="1420475" y="2677983"/>
              <a:chExt cx="266489" cy="488940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A23C584-B62C-42EB-9C2B-E7D60688896C}"/>
                  </a:ext>
                </a:extLst>
              </p:cNvPr>
              <p:cNvGrpSpPr/>
              <p:nvPr/>
            </p:nvGrpSpPr>
            <p:grpSpPr>
              <a:xfrm rot="16200000">
                <a:off x="1367054" y="2847013"/>
                <a:ext cx="488940" cy="150880"/>
                <a:chOff x="1119937" y="3992881"/>
                <a:chExt cx="488940" cy="150880"/>
              </a:xfrm>
            </p:grpSpPr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164ED7A7-CF0A-4E6C-889A-D038DB9C1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364407" y="3823851"/>
                  <a:ext cx="0" cy="488940"/>
                </a:xfrm>
                <a:prstGeom prst="line">
                  <a:avLst/>
                </a:prstGeom>
                <a:noFill/>
                <a:ln w="19050" cap="sq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6" name="等腰三角形 95">
                  <a:extLst>
                    <a:ext uri="{FF2B5EF4-FFF2-40B4-BE49-F238E27FC236}">
                      <a16:creationId xmlns:a16="http://schemas.microsoft.com/office/drawing/2014/main" id="{7E0940EB-D97D-4814-9C57-072989D4C2F0}"/>
                    </a:ext>
                  </a:extLst>
                </p:cNvPr>
                <p:cNvSpPr/>
                <p:nvPr/>
              </p:nvSpPr>
              <p:spPr>
                <a:xfrm rot="5400000" flipH="1">
                  <a:off x="1255478" y="3997814"/>
                  <a:ext cx="150880" cy="141013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65024" tIns="32512" rIns="65024" bIns="3251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44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5AC8A4A-B9AA-40FE-B3AF-56486E0D2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475" y="2963223"/>
                <a:ext cx="13569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7" name="文本框 96"/>
            <p:cNvSpPr txBox="1"/>
            <p:nvPr/>
          </p:nvSpPr>
          <p:spPr>
            <a:xfrm>
              <a:off x="9570546" y="4097171"/>
              <a:ext cx="83750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PCout</a:t>
              </a:r>
              <a:endParaRPr lang="zh-CN" altLang="en-US" sz="105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468249" y="3515870"/>
              <a:ext cx="861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内总线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787873" y="6013758"/>
              <a:ext cx="15029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/>
                <a:t>至指令译码部件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6289848" y="1332620"/>
              <a:ext cx="3067647" cy="338555"/>
              <a:chOff x="5783211" y="1480904"/>
              <a:chExt cx="3067647" cy="338555"/>
            </a:xfrm>
          </p:grpSpPr>
          <p:sp>
            <p:nvSpPr>
              <p:cNvPr id="101" name="文本框 100"/>
              <p:cNvSpPr txBox="1"/>
              <p:nvPr/>
            </p:nvSpPr>
            <p:spPr>
              <a:xfrm>
                <a:off x="5783211" y="1480904"/>
                <a:ext cx="77628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560050" y="1480904"/>
                <a:ext cx="81475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MemW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423870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2">
                        <a:lumMod val="25000"/>
                      </a:schemeClr>
                    </a:solidFill>
                  </a:rPr>
                  <a:t>Data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224191" y="1480904"/>
                <a:ext cx="6266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err="1">
                    <a:solidFill>
                      <a:schemeClr val="bg2">
                        <a:lumMod val="25000"/>
                      </a:schemeClr>
                    </a:solidFill>
                  </a:rPr>
                  <a:t>Addr</a:t>
                </a:r>
                <a:endParaRPr lang="zh-CN" altLang="en-US" sz="105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05" name="矩形 104"/>
            <p:cNvSpPr/>
            <p:nvPr/>
          </p:nvSpPr>
          <p:spPr>
            <a:xfrm>
              <a:off x="7407778" y="1048341"/>
              <a:ext cx="1231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50207" eaLnBrk="0" hangingPunct="0"/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存储器</a:t>
              </a:r>
              <a:r>
                <a: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  <a:cs typeface="Segoe UI Black" panose="020B0A02040204020203" pitchFamily="34" charset="0"/>
                </a:rPr>
                <a:t>(M)</a:t>
              </a:r>
              <a:endParaRPr lang="en-US" altLang="zh-CN" sz="3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Segoe UI Black" panose="020B0A02040204020203" pitchFamily="34" charset="0"/>
              </a:endParaRPr>
            </a:p>
          </p:txBody>
        </p:sp>
        <p:sp>
          <p:nvSpPr>
            <p:cNvPr id="106" name="箭头: 左右 1">
              <a:extLst>
                <a:ext uri="{FF2B5EF4-FFF2-40B4-BE49-F238E27FC236}">
                  <a16:creationId xmlns:a16="http://schemas.microsoft.com/office/drawing/2014/main" id="{996636A0-00AA-48AB-B258-D242820B9A22}"/>
                </a:ext>
              </a:extLst>
            </p:cNvPr>
            <p:cNvSpPr/>
            <p:nvPr/>
          </p:nvSpPr>
          <p:spPr>
            <a:xfrm>
              <a:off x="3917030" y="1813280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29">
              <a:extLst>
                <a:ext uri="{FF2B5EF4-FFF2-40B4-BE49-F238E27FC236}">
                  <a16:creationId xmlns:a16="http://schemas.microsoft.com/office/drawing/2014/main" id="{32BD2ADA-4711-4330-8720-2BB30378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645" y="3092476"/>
              <a:ext cx="697988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MDR</a:t>
              </a:r>
            </a:p>
          </p:txBody>
        </p:sp>
        <p:sp>
          <p:nvSpPr>
            <p:cNvPr id="108" name="箭头: 左右 25">
              <a:extLst>
                <a:ext uri="{FF2B5EF4-FFF2-40B4-BE49-F238E27FC236}">
                  <a16:creationId xmlns:a16="http://schemas.microsoft.com/office/drawing/2014/main" id="{159DDD52-3097-4F50-8B3B-DC12B15186A7}"/>
                </a:ext>
              </a:extLst>
            </p:cNvPr>
            <p:cNvSpPr/>
            <p:nvPr/>
          </p:nvSpPr>
          <p:spPr>
            <a:xfrm>
              <a:off x="3917030" y="2160946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5E29BED-12D5-4182-81D8-E21D0FC7A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8957" y="3261634"/>
              <a:ext cx="307950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383" y="3956539"/>
              <a:ext cx="0" cy="2997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箭头: 左右 41">
              <a:extLst>
                <a:ext uri="{FF2B5EF4-FFF2-40B4-BE49-F238E27FC236}">
                  <a16:creationId xmlns:a16="http://schemas.microsoft.com/office/drawing/2014/main" id="{45CFFF9C-7495-480D-ADA8-24DAB30E6801}"/>
                </a:ext>
              </a:extLst>
            </p:cNvPr>
            <p:cNvSpPr/>
            <p:nvPr/>
          </p:nvSpPr>
          <p:spPr>
            <a:xfrm>
              <a:off x="3917030" y="3796483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B5FEE0D-5231-48AA-BEBD-9E800DA44D23}"/>
                </a:ext>
              </a:extLst>
            </p:cNvPr>
            <p:cNvCxnSpPr>
              <a:cxnSpLocks/>
            </p:cNvCxnSpPr>
            <p:nvPr/>
          </p:nvCxnSpPr>
          <p:spPr>
            <a:xfrm>
              <a:off x="7948083" y="5200862"/>
              <a:ext cx="0" cy="272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任意多边形: 形状 35">
              <a:extLst>
                <a:ext uri="{FF2B5EF4-FFF2-40B4-BE49-F238E27FC236}">
                  <a16:creationId xmlns:a16="http://schemas.microsoft.com/office/drawing/2014/main" id="{F5C582F1-291C-4F19-A17B-41CE016D9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167" y="5273594"/>
              <a:ext cx="505646" cy="312057"/>
            </a:xfrm>
            <a:custGeom>
              <a:avLst/>
              <a:gdLst>
                <a:gd name="connsiteX0" fmla="*/ 0 w 761860"/>
                <a:gd name="connsiteY0" fmla="*/ 0 h 312057"/>
                <a:gd name="connsiteX1" fmla="*/ 761860 w 761860"/>
                <a:gd name="connsiteY1" fmla="*/ 0 h 312057"/>
                <a:gd name="connsiteX2" fmla="*/ 761860 w 761860"/>
                <a:gd name="connsiteY2" fmla="*/ 312057 h 312057"/>
                <a:gd name="connsiteX3" fmla="*/ 0 w 761860"/>
                <a:gd name="connsiteY3" fmla="*/ 312057 h 3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60" h="312057">
                  <a:moveTo>
                    <a:pt x="0" y="0"/>
                  </a:moveTo>
                  <a:lnTo>
                    <a:pt x="761860" y="0"/>
                  </a:lnTo>
                  <a:lnTo>
                    <a:pt x="761860" y="312057"/>
                  </a:lnTo>
                  <a:lnTo>
                    <a:pt x="0" y="31205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R1</a:t>
              </a: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2A0C945-0BF1-4D18-9DBB-D141E5DD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416" y="3981055"/>
              <a:ext cx="0" cy="1440619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左右 26">
              <a:extLst>
                <a:ext uri="{FF2B5EF4-FFF2-40B4-BE49-F238E27FC236}">
                  <a16:creationId xmlns:a16="http://schemas.microsoft.com/office/drawing/2014/main" id="{61E57429-D09F-45AB-A6BF-975851883249}"/>
                </a:ext>
              </a:extLst>
            </p:cNvPr>
            <p:cNvSpPr/>
            <p:nvPr/>
          </p:nvSpPr>
          <p:spPr>
            <a:xfrm>
              <a:off x="3917030" y="2502262"/>
              <a:ext cx="6390166" cy="22858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直线 5"/>
          <p:cNvSpPr>
            <a:spLocks noChangeShapeType="1"/>
          </p:cNvSpPr>
          <p:nvPr/>
        </p:nvSpPr>
        <p:spPr bwMode="auto">
          <a:xfrm>
            <a:off x="7023911" y="3845773"/>
            <a:ext cx="0" cy="709171"/>
          </a:xfrm>
          <a:prstGeom prst="line">
            <a:avLst/>
          </a:prstGeom>
          <a:noFill/>
          <a:ln w="57150" cap="sq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椭圆 6"/>
          <p:cNvSpPr>
            <a:spLocks noChangeArrowheads="1"/>
          </p:cNvSpPr>
          <p:nvPr/>
        </p:nvSpPr>
        <p:spPr bwMode="auto">
          <a:xfrm>
            <a:off x="5386983" y="4011166"/>
            <a:ext cx="431512" cy="28294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4" name="直线 20"/>
          <p:cNvSpPr>
            <a:spLocks noChangeShapeType="1"/>
          </p:cNvSpPr>
          <p:nvPr/>
        </p:nvSpPr>
        <p:spPr bwMode="auto">
          <a:xfrm flipV="1">
            <a:off x="4383248" y="2868249"/>
            <a:ext cx="0" cy="332834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直线 21"/>
          <p:cNvSpPr>
            <a:spLocks noChangeShapeType="1"/>
          </p:cNvSpPr>
          <p:nvPr/>
        </p:nvSpPr>
        <p:spPr bwMode="auto">
          <a:xfrm>
            <a:off x="4386325" y="2861105"/>
            <a:ext cx="3224744" cy="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直线 22"/>
          <p:cNvSpPr>
            <a:spLocks noChangeShapeType="1"/>
          </p:cNvSpPr>
          <p:nvPr/>
        </p:nvSpPr>
        <p:spPr bwMode="auto">
          <a:xfrm flipV="1">
            <a:off x="7611069" y="2099427"/>
            <a:ext cx="0" cy="752534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椭圆 14"/>
          <p:cNvSpPr>
            <a:spLocks noChangeArrowheads="1"/>
          </p:cNvSpPr>
          <p:nvPr/>
        </p:nvSpPr>
        <p:spPr bwMode="auto">
          <a:xfrm>
            <a:off x="6161607" y="1878481"/>
            <a:ext cx="584764" cy="241763"/>
          </a:xfrm>
          <a:prstGeom prst="ellipse">
            <a:avLst/>
          </a:prstGeom>
          <a:solidFill>
            <a:schemeClr val="accent6">
              <a:lumMod val="60000"/>
              <a:lumOff val="40000"/>
              <a:alpha val="25098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0" name="直线 11"/>
          <p:cNvSpPr>
            <a:spLocks noChangeShapeType="1"/>
          </p:cNvSpPr>
          <p:nvPr/>
        </p:nvSpPr>
        <p:spPr bwMode="auto">
          <a:xfrm flipH="1" flipV="1">
            <a:off x="6427836" y="2603441"/>
            <a:ext cx="563605" cy="0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直线 12"/>
          <p:cNvSpPr>
            <a:spLocks noChangeShapeType="1"/>
          </p:cNvSpPr>
          <p:nvPr/>
        </p:nvSpPr>
        <p:spPr bwMode="auto">
          <a:xfrm>
            <a:off x="6993824" y="2090467"/>
            <a:ext cx="0" cy="508593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直线 13"/>
          <p:cNvSpPr>
            <a:spLocks noChangeShapeType="1"/>
          </p:cNvSpPr>
          <p:nvPr/>
        </p:nvSpPr>
        <p:spPr bwMode="auto">
          <a:xfrm>
            <a:off x="6427837" y="2614506"/>
            <a:ext cx="0" cy="586576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椭圆 13"/>
          <p:cNvSpPr>
            <a:spLocks noChangeArrowheads="1"/>
          </p:cNvSpPr>
          <p:nvPr/>
        </p:nvSpPr>
        <p:spPr bwMode="auto">
          <a:xfrm>
            <a:off x="5523143" y="3231854"/>
            <a:ext cx="594272" cy="223056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6989059" y="49690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C4</a:t>
            </a:r>
            <a:endParaRPr lang="zh-CN" altLang="en-US" dirty="0">
              <a:solidFill>
                <a:srgbClr val="0066FF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763075" y="289450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C5</a:t>
            </a:r>
            <a:endParaRPr lang="zh-CN" altLang="en-US" dirty="0">
              <a:solidFill>
                <a:srgbClr val="0066FF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8" name="直线 21">
            <a:extLst>
              <a:ext uri="{FF2B5EF4-FFF2-40B4-BE49-F238E27FC236}">
                <a16:creationId xmlns:a16="http://schemas.microsoft.com/office/drawing/2014/main" id="{A827A97D-610B-4A17-9226-10BE9D94A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7772" y="3832157"/>
            <a:ext cx="1776139" cy="0"/>
          </a:xfrm>
          <a:prstGeom prst="line">
            <a:avLst/>
          </a:prstGeom>
          <a:noFill/>
          <a:ln w="57150" cap="sq">
            <a:solidFill>
              <a:srgbClr val="FF66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直线 20">
            <a:extLst>
              <a:ext uri="{FF2B5EF4-FFF2-40B4-BE49-F238E27FC236}">
                <a16:creationId xmlns:a16="http://schemas.microsoft.com/office/drawing/2014/main" id="{47FFB243-2898-4B55-8563-400AF275F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4735" y="3832157"/>
            <a:ext cx="0" cy="432895"/>
          </a:xfrm>
          <a:prstGeom prst="line">
            <a:avLst/>
          </a:prstGeom>
          <a:noFill/>
          <a:ln w="57150" cap="sq">
            <a:solidFill>
              <a:srgbClr val="FF6600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直线 15">
            <a:extLst>
              <a:ext uri="{FF2B5EF4-FFF2-40B4-BE49-F238E27FC236}">
                <a16:creationId xmlns:a16="http://schemas.microsoft.com/office/drawing/2014/main" id="{718F16C5-839D-4877-9EAE-718BCE237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30" y="5270806"/>
            <a:ext cx="0" cy="310319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直线 16">
            <a:extLst>
              <a:ext uri="{FF2B5EF4-FFF2-40B4-BE49-F238E27FC236}">
                <a16:creationId xmlns:a16="http://schemas.microsoft.com/office/drawing/2014/main" id="{8668822B-DD9B-4A94-B51E-C40ECD75C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4901" y="5589589"/>
            <a:ext cx="795170" cy="0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直线 17">
            <a:extLst>
              <a:ext uri="{FF2B5EF4-FFF2-40B4-BE49-F238E27FC236}">
                <a16:creationId xmlns:a16="http://schemas.microsoft.com/office/drawing/2014/main" id="{8B57F4FC-7F23-4806-8BF2-7E9BC242C2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5470" y="3461897"/>
            <a:ext cx="0" cy="358763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" name="任意多边形: 形状 42">
            <a:extLst>
              <a:ext uri="{FF2B5EF4-FFF2-40B4-BE49-F238E27FC236}">
                <a16:creationId xmlns:a16="http://schemas.microsoft.com/office/drawing/2014/main" id="{2A5F6B84-C3D7-4BBE-9BC7-4CB215FF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192" y="3231546"/>
            <a:ext cx="568677" cy="251675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MAR</a:t>
            </a:r>
          </a:p>
        </p:txBody>
      </p:sp>
      <p:sp>
        <p:nvSpPr>
          <p:cNvPr id="166" name="任意多边形: 形状 29">
            <a:extLst>
              <a:ext uri="{FF2B5EF4-FFF2-40B4-BE49-F238E27FC236}">
                <a16:creationId xmlns:a16="http://schemas.microsoft.com/office/drawing/2014/main" id="{9699B4B8-9CB6-4E11-85D0-8DDF0FEA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621" y="3215896"/>
            <a:ext cx="523491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0066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MDR</a:t>
            </a:r>
          </a:p>
        </p:txBody>
      </p:sp>
      <p:sp>
        <p:nvSpPr>
          <p:cNvPr id="167" name="任意多边形: 形状 30">
            <a:extLst>
              <a:ext uri="{FF2B5EF4-FFF2-40B4-BE49-F238E27FC236}">
                <a16:creationId xmlns:a16="http://schemas.microsoft.com/office/drawing/2014/main" id="{8D10931E-D3F2-4855-986B-0C938C44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197" y="4098746"/>
            <a:ext cx="379235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</a:p>
        </p:txBody>
      </p:sp>
      <p:sp>
        <p:nvSpPr>
          <p:cNvPr id="168" name="直线 17">
            <a:extLst>
              <a:ext uri="{FF2B5EF4-FFF2-40B4-BE49-F238E27FC236}">
                <a16:creationId xmlns:a16="http://schemas.microsoft.com/office/drawing/2014/main" id="{6B186014-219D-418E-BBF8-99251A22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956" y="4361076"/>
            <a:ext cx="0" cy="193868"/>
          </a:xfrm>
          <a:prstGeom prst="line">
            <a:avLst/>
          </a:prstGeom>
          <a:noFill/>
          <a:ln w="57150" cap="sq">
            <a:solidFill>
              <a:srgbClr val="00B05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椭圆 6">
            <a:extLst>
              <a:ext uri="{FF2B5EF4-FFF2-40B4-BE49-F238E27FC236}">
                <a16:creationId xmlns:a16="http://schemas.microsoft.com/office/drawing/2014/main" id="{C8F41CEB-9416-4377-B455-B061F00F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31" y="4560691"/>
            <a:ext cx="374502" cy="28294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5" name="椭圆 6">
            <a:extLst>
              <a:ext uri="{FF2B5EF4-FFF2-40B4-BE49-F238E27FC236}">
                <a16:creationId xmlns:a16="http://schemas.microsoft.com/office/drawing/2014/main" id="{DC8B1A54-1D52-4C69-97EE-F094F9E6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36" y="4969222"/>
            <a:ext cx="374502" cy="282940"/>
          </a:xfrm>
          <a:prstGeom prst="ellipse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7" name="任意多边形: 形状 30">
            <a:extLst>
              <a:ext uri="{FF2B5EF4-FFF2-40B4-BE49-F238E27FC236}">
                <a16:creationId xmlns:a16="http://schemas.microsoft.com/office/drawing/2014/main" id="{AD796FA6-1E83-4152-9854-78C17F27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28" y="5014811"/>
            <a:ext cx="379235" cy="234043"/>
          </a:xfrm>
          <a:custGeom>
            <a:avLst/>
            <a:gdLst>
              <a:gd name="connsiteX0" fmla="*/ 0 w 761860"/>
              <a:gd name="connsiteY0" fmla="*/ 0 h 312057"/>
              <a:gd name="connsiteX1" fmla="*/ 761860 w 761860"/>
              <a:gd name="connsiteY1" fmla="*/ 0 h 312057"/>
              <a:gd name="connsiteX2" fmla="*/ 761860 w 761860"/>
              <a:gd name="connsiteY2" fmla="*/ 312057 h 312057"/>
              <a:gd name="connsiteX3" fmla="*/ 0 w 761860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60" h="312057">
                <a:moveTo>
                  <a:pt x="0" y="0"/>
                </a:moveTo>
                <a:lnTo>
                  <a:pt x="761860" y="0"/>
                </a:lnTo>
                <a:lnTo>
                  <a:pt x="761860" y="312057"/>
                </a:lnTo>
                <a:lnTo>
                  <a:pt x="0" y="312057"/>
                </a:lnTo>
                <a:close/>
              </a:path>
            </a:pathLst>
          </a:custGeom>
          <a:solidFill>
            <a:srgbClr val="0066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AC</a:t>
            </a:r>
          </a:p>
        </p:txBody>
      </p:sp>
      <p:sp>
        <p:nvSpPr>
          <p:cNvPr id="150" name="直线 17">
            <a:extLst>
              <a:ext uri="{FF2B5EF4-FFF2-40B4-BE49-F238E27FC236}">
                <a16:creationId xmlns:a16="http://schemas.microsoft.com/office/drawing/2014/main" id="{E4890DED-1EBB-4593-8B17-100806135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071" y="4822339"/>
            <a:ext cx="0" cy="181397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" name="直线 15">
            <a:extLst>
              <a:ext uri="{FF2B5EF4-FFF2-40B4-BE49-F238E27FC236}">
                <a16:creationId xmlns:a16="http://schemas.microsoft.com/office/drawing/2014/main" id="{D32D214E-44B9-444F-99BF-FF4C54E18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9543" y="3832157"/>
            <a:ext cx="0" cy="1747182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" name="直线 16">
            <a:extLst>
              <a:ext uri="{FF2B5EF4-FFF2-40B4-BE49-F238E27FC236}">
                <a16:creationId xmlns:a16="http://schemas.microsoft.com/office/drawing/2014/main" id="{5E646DA8-53F3-4131-9CCC-04BF56B16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9543" y="3832156"/>
            <a:ext cx="430190" cy="0"/>
          </a:xfrm>
          <a:prstGeom prst="line">
            <a:avLst/>
          </a:prstGeom>
          <a:noFill/>
          <a:ln w="57150" cap="sq">
            <a:solidFill>
              <a:srgbClr val="0066FF"/>
            </a:solidFill>
            <a:miter lim="800000"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椭圆 13">
            <a:extLst>
              <a:ext uri="{FF2B5EF4-FFF2-40B4-BE49-F238E27FC236}">
                <a16:creationId xmlns:a16="http://schemas.microsoft.com/office/drawing/2014/main" id="{C3910AEA-48A1-4864-99FA-135467D1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108" y="2939449"/>
            <a:ext cx="667949" cy="223056"/>
          </a:xfrm>
          <a:prstGeom prst="ellipse">
            <a:avLst/>
          </a:prstGeom>
          <a:solidFill>
            <a:schemeClr val="accent6">
              <a:lumMod val="60000"/>
              <a:lumOff val="40000"/>
              <a:alpha val="25098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7" name="椭圆 13">
            <a:extLst>
              <a:ext uri="{FF2B5EF4-FFF2-40B4-BE49-F238E27FC236}">
                <a16:creationId xmlns:a16="http://schemas.microsoft.com/office/drawing/2014/main" id="{93B1F39F-13C5-4FDD-8C24-19285202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935" y="5310044"/>
            <a:ext cx="594272" cy="223056"/>
          </a:xfrm>
          <a:prstGeom prst="ellipse">
            <a:avLst/>
          </a:prstGeom>
          <a:solidFill>
            <a:srgbClr val="441BA9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D9E84A-A225-4D1A-89EF-EBC89C0B719E}"/>
              </a:ext>
            </a:extLst>
          </p:cNvPr>
          <p:cNvSpPr/>
          <p:nvPr/>
        </p:nvSpPr>
        <p:spPr>
          <a:xfrm>
            <a:off x="883462" y="2096560"/>
            <a:ext cx="1954043" cy="492820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/>
              <a:t>(R0)+((R1))</a:t>
            </a:r>
            <a:r>
              <a:rPr lang="en-US" altLang="zh-CN" sz="1500" b="1" dirty="0">
                <a:sym typeface="Wingdings" panose="05000000000000000000" pitchFamily="2" charset="2"/>
              </a:rPr>
              <a:t>(R1)</a:t>
            </a:r>
            <a:endParaRPr lang="zh-CN" altLang="en-US" sz="1500" b="1" dirty="0"/>
          </a:p>
        </p:txBody>
      </p:sp>
      <p:graphicFrame>
        <p:nvGraphicFramePr>
          <p:cNvPr id="153" name="表格 152">
            <a:extLst>
              <a:ext uri="{FF2B5EF4-FFF2-40B4-BE49-F238E27FC236}">
                <a16:creationId xmlns:a16="http://schemas.microsoft.com/office/drawing/2014/main" id="{55505862-55F2-4B30-92F0-4B802EDEE6AF}"/>
              </a:ext>
            </a:extLst>
          </p:cNvPr>
          <p:cNvGraphicFramePr>
            <a:graphicFrameLocks noGrp="1"/>
          </p:cNvGraphicFramePr>
          <p:nvPr/>
        </p:nvGraphicFramePr>
        <p:xfrm>
          <a:off x="16854" y="3812772"/>
          <a:ext cx="3635372" cy="169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21">
                  <a:extLst>
                    <a:ext uri="{9D8B030D-6E8A-4147-A177-3AD203B41FA5}">
                      <a16:colId xmlns:a16="http://schemas.microsoft.com/office/drawing/2014/main" val="2926789822"/>
                    </a:ext>
                  </a:extLst>
                </a:gridCol>
                <a:gridCol w="1471706">
                  <a:extLst>
                    <a:ext uri="{9D8B030D-6E8A-4147-A177-3AD203B41FA5}">
                      <a16:colId xmlns:a16="http://schemas.microsoft.com/office/drawing/2014/main" val="2131788017"/>
                    </a:ext>
                  </a:extLst>
                </a:gridCol>
                <a:gridCol w="1637545">
                  <a:extLst>
                    <a:ext uri="{9D8B030D-6E8A-4147-A177-3AD203B41FA5}">
                      <a16:colId xmlns:a16="http://schemas.microsoft.com/office/drawing/2014/main" val="4051872776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34719248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C4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AC ALU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R0out,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ADD,ACin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3885140142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>
                        <a:sym typeface="Wingdings" panose="05000000000000000000" pitchFamily="2" charset="2"/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62743525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458428814"/>
                  </a:ext>
                </a:extLst>
              </a:tr>
            </a:tbl>
          </a:graphicData>
        </a:graphic>
      </p:graphicFrame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55505862-55F2-4B30-92F0-4B802EDEE6AF}"/>
              </a:ext>
            </a:extLst>
          </p:cNvPr>
          <p:cNvGraphicFramePr>
            <a:graphicFrameLocks noGrp="1"/>
          </p:cNvGraphicFramePr>
          <p:nvPr/>
        </p:nvGraphicFramePr>
        <p:xfrm>
          <a:off x="11780" y="3837971"/>
          <a:ext cx="3635372" cy="169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21">
                  <a:extLst>
                    <a:ext uri="{9D8B030D-6E8A-4147-A177-3AD203B41FA5}">
                      <a16:colId xmlns:a16="http://schemas.microsoft.com/office/drawing/2014/main" val="2926789822"/>
                    </a:ext>
                  </a:extLst>
                </a:gridCol>
                <a:gridCol w="1471706">
                  <a:extLst>
                    <a:ext uri="{9D8B030D-6E8A-4147-A177-3AD203B41FA5}">
                      <a16:colId xmlns:a16="http://schemas.microsoft.com/office/drawing/2014/main" val="2131788017"/>
                    </a:ext>
                  </a:extLst>
                </a:gridCol>
                <a:gridCol w="1637545">
                  <a:extLst>
                    <a:ext uri="{9D8B030D-6E8A-4147-A177-3AD203B41FA5}">
                      <a16:colId xmlns:a16="http://schemas.microsoft.com/office/drawing/2014/main" val="4051872776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34719248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C4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AC ALU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R0out, </a:t>
                      </a:r>
                      <a:r>
                        <a:rPr lang="en-US" altLang="zh-CN" sz="1400" dirty="0" err="1"/>
                        <a:t>ADD,ACin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3885140142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C5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MDR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A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Acout,MDRin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62743525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458428814"/>
                  </a:ext>
                </a:extLst>
              </a:tr>
            </a:tbl>
          </a:graphicData>
        </a:graphic>
      </p:graphicFrame>
      <p:graphicFrame>
        <p:nvGraphicFramePr>
          <p:cNvPr id="152" name="表格 151">
            <a:extLst>
              <a:ext uri="{FF2B5EF4-FFF2-40B4-BE49-F238E27FC236}">
                <a16:creationId xmlns:a16="http://schemas.microsoft.com/office/drawing/2014/main" id="{55505862-55F2-4B30-92F0-4B802EDEE6AF}"/>
              </a:ext>
            </a:extLst>
          </p:cNvPr>
          <p:cNvGraphicFramePr>
            <a:graphicFrameLocks noGrp="1"/>
          </p:cNvGraphicFramePr>
          <p:nvPr/>
        </p:nvGraphicFramePr>
        <p:xfrm>
          <a:off x="10180" y="3834537"/>
          <a:ext cx="3635372" cy="169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21">
                  <a:extLst>
                    <a:ext uri="{9D8B030D-6E8A-4147-A177-3AD203B41FA5}">
                      <a16:colId xmlns:a16="http://schemas.microsoft.com/office/drawing/2014/main" val="2926789822"/>
                    </a:ext>
                  </a:extLst>
                </a:gridCol>
                <a:gridCol w="1471706">
                  <a:extLst>
                    <a:ext uri="{9D8B030D-6E8A-4147-A177-3AD203B41FA5}">
                      <a16:colId xmlns:a16="http://schemas.microsoft.com/office/drawing/2014/main" val="2131788017"/>
                    </a:ext>
                  </a:extLst>
                </a:gridCol>
                <a:gridCol w="1637545">
                  <a:extLst>
                    <a:ext uri="{9D8B030D-6E8A-4147-A177-3AD203B41FA5}">
                      <a16:colId xmlns:a16="http://schemas.microsoft.com/office/drawing/2014/main" val="4051872776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34719248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C4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ALU</a:t>
                      </a:r>
                      <a:r>
                        <a:rPr lang="en-US" altLang="zh-CN" sz="14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AC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R0out, </a:t>
                      </a:r>
                      <a:r>
                        <a:rPr lang="en-US" altLang="zh-CN" sz="1400" dirty="0" err="1"/>
                        <a:t>ADD,ACin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3885140142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C5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zh-CN" sz="14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/>
                        <a:t>MDR</a:t>
                      </a:r>
                      <a:endParaRPr lang="en-US" altLang="zh-CN" sz="1400" dirty="0">
                        <a:sym typeface="Wingdings" panose="05000000000000000000" pitchFamily="2" charset="2"/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ACout,MDRin</a:t>
                      </a:r>
                      <a:endParaRPr lang="zh-CN" altLang="en-US" sz="1400" dirty="0"/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162743525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C6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(MDR)</a:t>
                      </a:r>
                      <a:r>
                        <a:rPr lang="en-US" altLang="zh-CN" sz="1400" b="0" dirty="0"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M(MAR)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C00000"/>
                          </a:solidFill>
                        </a:rPr>
                        <a:t>MDRoutE,MemW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54617" marR="54617" marT="27308" marB="27308" anchor="ctr" anchorCtr="1"/>
                </a:tc>
                <a:extLst>
                  <a:ext uri="{0D108BD9-81ED-4DB2-BD59-A6C34878D82A}">
                    <a16:rowId xmlns:a16="http://schemas.microsoft.com/office/drawing/2014/main" val="2458428814"/>
                  </a:ext>
                </a:extLst>
              </a:tr>
            </a:tbl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ED33F-38A2-11BF-3404-9B9079AF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16" name="灯片编号占位符 115">
            <a:extLst>
              <a:ext uri="{FF2B5EF4-FFF2-40B4-BE49-F238E27FC236}">
                <a16:creationId xmlns:a16="http://schemas.microsoft.com/office/drawing/2014/main" id="{A07D0755-1ACA-188F-EFBF-1B298EBC2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4" grpId="0" animBg="1"/>
      <p:bldP spid="135" grpId="0" animBg="1"/>
      <p:bldP spid="136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56" grpId="0"/>
      <p:bldP spid="156" grpId="1"/>
      <p:bldP spid="158" grpId="0"/>
      <p:bldP spid="158" grpId="1"/>
      <p:bldP spid="148" grpId="0" animBg="1"/>
      <p:bldP spid="149" grpId="0" animBg="1"/>
      <p:bldP spid="160" grpId="0" animBg="1"/>
      <p:bldP spid="161" grpId="0" animBg="1"/>
      <p:bldP spid="162" grpId="0" animBg="1"/>
      <p:bldP spid="166" grpId="0" animBg="1"/>
      <p:bldP spid="144" grpId="0" animBg="1"/>
      <p:bldP spid="145" grpId="0" animBg="1"/>
      <p:bldP spid="147" grpId="0" animBg="1"/>
      <p:bldP spid="150" grpId="0" animBg="1"/>
      <p:bldP spid="151" grpId="0" animBg="1"/>
      <p:bldP spid="154" grpId="0" animBg="1"/>
      <p:bldP spid="155" grpId="0" animBg="1"/>
      <p:bldP spid="1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硬连线控制器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硬连线控制器</a:t>
            </a:r>
            <a:r>
              <a:rPr lang="en-US" altLang="zh-CN" dirty="0">
                <a:sym typeface="+mn-lt"/>
              </a:rPr>
              <a:t>(Hard-wired controller)</a:t>
            </a:r>
          </a:p>
          <a:p>
            <a:pPr lvl="1"/>
            <a:r>
              <a:rPr lang="zh-CN" altLang="en-US" dirty="0">
                <a:sym typeface="+mn-lt"/>
              </a:rPr>
              <a:t>也称为硬布线控制器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把控制器看作产生控制信号的逻辑电路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由门电路和触发器构成</a:t>
            </a:r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6A49B813-9C56-4FE5-9CE4-ED118F51EA35}" type="slidenum">
              <a:rPr lang="en-US" altLang="zh-CN" smtClean="0"/>
              <a:pPr>
                <a:defRPr/>
              </a:pPr>
              <a:t>4</a:t>
            </a:fld>
            <a:endParaRPr lang="en-US" altLang="zh-CN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01E97-ABEC-959C-C352-9F9940952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1.</a:t>
            </a:r>
            <a:r>
              <a:rPr lang="zh-CN" altLang="en-US" dirty="0">
                <a:sym typeface="+mn-lt"/>
              </a:rPr>
              <a:t>基本思想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F29B2582-1270-3E28-0F90-E63E0515A71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29150" y="1930400"/>
          <a:ext cx="3656013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446875-C65A-4FB5-5597-BC95012DD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3E5FE-DEC6-8454-CBAF-09A560802A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CA93899-B9F6-491A-2774-41178DA14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239740"/>
              </p:ext>
            </p:extLst>
          </p:nvPr>
        </p:nvGraphicFramePr>
        <p:xfrm>
          <a:off x="1259632" y="1700808"/>
          <a:ext cx="273251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7880" imgH="241200" progId="Equation.DSMT4">
                  <p:embed/>
                </p:oleObj>
              </mc:Choice>
              <mc:Fallback>
                <p:oleObj name="Equation" r:id="rId7" imgW="130788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CA93899-B9F6-491A-2774-41178DA14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2732514" cy="50405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8ACCA23-8609-36AE-86FB-DB979CDFDA57}"/>
              </a:ext>
            </a:extLst>
          </p:cNvPr>
          <p:cNvSpPr txBox="1"/>
          <p:nvPr/>
        </p:nvSpPr>
        <p:spPr>
          <a:xfrm>
            <a:off x="1079632" y="4653136"/>
            <a:ext cx="1080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CB2FC-F69C-DCA5-93AD-AA4F8566DA4B}"/>
              </a:ext>
            </a:extLst>
          </p:cNvPr>
          <p:cNvSpPr txBox="1"/>
          <p:nvPr/>
        </p:nvSpPr>
        <p:spPr>
          <a:xfrm>
            <a:off x="1079632" y="3752592"/>
            <a:ext cx="1080000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指令译码器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18AD88D-A205-C0D4-04DC-DD89F8957D70}"/>
              </a:ext>
            </a:extLst>
          </p:cNvPr>
          <p:cNvCxnSpPr>
            <a:cxnSpLocks/>
          </p:cNvCxnSpPr>
          <p:nvPr/>
        </p:nvCxnSpPr>
        <p:spPr>
          <a:xfrm>
            <a:off x="2159752" y="3861048"/>
            <a:ext cx="36004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>
            <a:extLst>
              <a:ext uri="{FF2B5EF4-FFF2-40B4-BE49-F238E27FC236}">
                <a16:creationId xmlns:a16="http://schemas.microsoft.com/office/drawing/2014/main" id="{C8A0C22A-BC51-5486-8316-3DCA0077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624" y="369628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7303F3-A2C9-EF53-7C4C-FDFA1C98D538}"/>
              </a:ext>
            </a:extLst>
          </p:cNvPr>
          <p:cNvCxnSpPr>
            <a:cxnSpLocks/>
          </p:cNvCxnSpPr>
          <p:nvPr/>
        </p:nvCxnSpPr>
        <p:spPr>
          <a:xfrm>
            <a:off x="2159752" y="4033768"/>
            <a:ext cx="36004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1681DCD-5D77-F746-E3FD-C62F1AFC5802}"/>
              </a:ext>
            </a:extLst>
          </p:cNvPr>
          <p:cNvCxnSpPr>
            <a:cxnSpLocks/>
          </p:cNvCxnSpPr>
          <p:nvPr/>
        </p:nvCxnSpPr>
        <p:spPr>
          <a:xfrm>
            <a:off x="2159752" y="4186168"/>
            <a:ext cx="360040" cy="0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ADEF267-4B36-0ACD-8747-F724BE74DE89}"/>
              </a:ext>
            </a:extLst>
          </p:cNvPr>
          <p:cNvCxnSpPr>
            <a:cxnSpLocks/>
          </p:cNvCxnSpPr>
          <p:nvPr/>
        </p:nvCxnSpPr>
        <p:spPr>
          <a:xfrm>
            <a:off x="2159752" y="4365104"/>
            <a:ext cx="36004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5">
            <a:extLst>
              <a:ext uri="{FF2B5EF4-FFF2-40B4-BE49-F238E27FC236}">
                <a16:creationId xmlns:a16="http://schemas.microsoft.com/office/drawing/2014/main" id="{42807A9D-FD54-D636-35A3-FB6A314D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84" y="4365104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900" b="1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</a:t>
            </a:r>
            <a:endParaRPr lang="en-US" altLang="zh-CN" sz="900" b="1" i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30EEAD6D-E587-4922-EE35-1CA80D4E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160" y="3876752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A727B2-26E9-AFBB-E147-0E05ACF9948C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619632" y="4472592"/>
            <a:ext cx="0" cy="180544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A886C9-3DD2-71E8-6E92-52E9224EDED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51640" y="3030224"/>
            <a:ext cx="135784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5">
            <a:extLst>
              <a:ext uri="{FF2B5EF4-FFF2-40B4-BE49-F238E27FC236}">
                <a16:creationId xmlns:a16="http://schemas.microsoft.com/office/drawing/2014/main" id="{00DFD503-7E47-B1B2-6134-C57FE673C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40" y="2940224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3761DD1-330C-3CD1-C38F-77636A38C3A1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151640" y="3200528"/>
            <a:ext cx="1357376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DA66293-741F-B429-80A9-B71928C77DFD}"/>
              </a:ext>
            </a:extLst>
          </p:cNvPr>
          <p:cNvCxnSpPr>
            <a:cxnSpLocks/>
          </p:cNvCxnSpPr>
          <p:nvPr/>
        </p:nvCxnSpPr>
        <p:spPr>
          <a:xfrm>
            <a:off x="1151824" y="3358056"/>
            <a:ext cx="1368000" cy="0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4DD54E3-6421-EBC4-45E1-654FB09B46EC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151640" y="3521752"/>
            <a:ext cx="136800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5">
            <a:extLst>
              <a:ext uri="{FF2B5EF4-FFF2-40B4-BE49-F238E27FC236}">
                <a16:creationId xmlns:a16="http://schemas.microsoft.com/office/drawing/2014/main" id="{3B29C986-148D-55A1-E367-FC511933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40" y="3434080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</a:t>
            </a:r>
            <a:r>
              <a:rPr lang="en-US" altLang="zh-CN" sz="900" b="1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j</a:t>
            </a:r>
            <a:endParaRPr lang="en-US" altLang="zh-CN" sz="900" b="1" i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Text Box 15">
            <a:extLst>
              <a:ext uri="{FF2B5EF4-FFF2-40B4-BE49-F238E27FC236}">
                <a16:creationId xmlns:a16="http://schemas.microsoft.com/office/drawing/2014/main" id="{FAF31D20-B75C-55EA-F5F3-C3777C665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40" y="311052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B4870B5-227D-825B-F019-B18E312038C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243936" y="5149400"/>
            <a:ext cx="126000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5">
            <a:extLst>
              <a:ext uri="{FF2B5EF4-FFF2-40B4-BE49-F238E27FC236}">
                <a16:creationId xmlns:a16="http://schemas.microsoft.com/office/drawing/2014/main" id="{67F1577F-A1DF-2566-E752-1F5DE0F39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36" y="5059400"/>
            <a:ext cx="288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3600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9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启动</a:t>
            </a:r>
            <a:endParaRPr lang="en-US" altLang="zh-CN" sz="9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A17141D-193F-A28F-7A06-3520418BF4E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243936" y="5314019"/>
            <a:ext cx="126000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1D19FAF-C202-2810-3A51-9AD268F679BE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243936" y="5477232"/>
            <a:ext cx="1260000" cy="1406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1B93B1-2BCE-6B2B-38AA-69B3AB54969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243936" y="5640928"/>
            <a:ext cx="1260000" cy="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5">
            <a:extLst>
              <a:ext uri="{FF2B5EF4-FFF2-40B4-BE49-F238E27FC236}">
                <a16:creationId xmlns:a16="http://schemas.microsoft.com/office/drawing/2014/main" id="{63C0811E-A17E-45F3-6B09-E8837B0E7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36" y="5553256"/>
            <a:ext cx="288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3600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900" b="1" i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复位</a:t>
            </a:r>
            <a:endParaRPr lang="en-US" altLang="zh-CN" sz="900" b="1" i="1" baseline="-25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86912B28-8BB5-5640-64F9-69E57CD4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36" y="5224019"/>
            <a:ext cx="288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3600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9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停止</a:t>
            </a:r>
            <a:endParaRPr lang="en-US" altLang="zh-CN" sz="900" b="1" baseline="-25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0" name="Text Box 15">
            <a:extLst>
              <a:ext uri="{FF2B5EF4-FFF2-40B4-BE49-F238E27FC236}">
                <a16:creationId xmlns:a16="http://schemas.microsoft.com/office/drawing/2014/main" id="{27FF788C-0AD5-4C36-948E-A64DF8891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36" y="5388638"/>
            <a:ext cx="288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3600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9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时钟</a:t>
            </a:r>
            <a:endParaRPr lang="en-US" altLang="zh-CN" sz="900" b="1" baseline="-25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C25AA7-1CA8-6F9F-E4C5-C748F0BFD704}"/>
              </a:ext>
            </a:extLst>
          </p:cNvPr>
          <p:cNvCxnSpPr>
            <a:cxnSpLocks/>
          </p:cNvCxnSpPr>
          <p:nvPr/>
        </p:nvCxnSpPr>
        <p:spPr>
          <a:xfrm flipV="1">
            <a:off x="2735816" y="4509120"/>
            <a:ext cx="0" cy="504056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5">
            <a:extLst>
              <a:ext uri="{FF2B5EF4-FFF2-40B4-BE49-F238E27FC236}">
                <a16:creationId xmlns:a16="http://schemas.microsoft.com/office/drawing/2014/main" id="{1C586336-1463-DD98-978D-9391060B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16" y="4833176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9E80EC8-C4CA-EC0D-38F3-BAFDD1CD31B6}"/>
              </a:ext>
            </a:extLst>
          </p:cNvPr>
          <p:cNvCxnSpPr>
            <a:cxnSpLocks/>
          </p:cNvCxnSpPr>
          <p:nvPr/>
        </p:nvCxnSpPr>
        <p:spPr>
          <a:xfrm flipV="1">
            <a:off x="2879832" y="4509120"/>
            <a:ext cx="0" cy="504056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15">
            <a:extLst>
              <a:ext uri="{FF2B5EF4-FFF2-40B4-BE49-F238E27FC236}">
                <a16:creationId xmlns:a16="http://schemas.microsoft.com/office/drawing/2014/main" id="{B4B77B37-D249-6707-B4E1-8C5D9FF74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48" y="4833176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sz="9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E22D96-0D38-40BD-839A-574EB5B15A41}"/>
              </a:ext>
            </a:extLst>
          </p:cNvPr>
          <p:cNvCxnSpPr>
            <a:cxnSpLocks/>
          </p:cNvCxnSpPr>
          <p:nvPr/>
        </p:nvCxnSpPr>
        <p:spPr>
          <a:xfrm flipV="1">
            <a:off x="3023848" y="4509120"/>
            <a:ext cx="0" cy="504056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C1FFF08-957A-5599-887C-9259C49FBDC2}"/>
              </a:ext>
            </a:extLst>
          </p:cNvPr>
          <p:cNvCxnSpPr>
            <a:cxnSpLocks/>
          </p:cNvCxnSpPr>
          <p:nvPr/>
        </p:nvCxnSpPr>
        <p:spPr>
          <a:xfrm flipV="1">
            <a:off x="3527904" y="4509120"/>
            <a:ext cx="0" cy="504056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4E386C48-0D45-9B58-CEBE-64FBAC3B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904" y="4833176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69749CA-5061-DC2E-9AA1-7E7DEA1E1BE6}"/>
              </a:ext>
            </a:extLst>
          </p:cNvPr>
          <p:cNvCxnSpPr>
            <a:cxnSpLocks/>
          </p:cNvCxnSpPr>
          <p:nvPr/>
        </p:nvCxnSpPr>
        <p:spPr>
          <a:xfrm flipV="1">
            <a:off x="3671920" y="4509120"/>
            <a:ext cx="0" cy="504056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15">
            <a:extLst>
              <a:ext uri="{FF2B5EF4-FFF2-40B4-BE49-F238E27FC236}">
                <a16:creationId xmlns:a16="http://schemas.microsoft.com/office/drawing/2014/main" id="{77BF7678-69AD-0840-C7D7-DFF2BB39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36" y="4833176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sz="9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k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8D15AFC-7D64-1EC2-0A52-7C933DA9A2BD}"/>
              </a:ext>
            </a:extLst>
          </p:cNvPr>
          <p:cNvCxnSpPr>
            <a:cxnSpLocks/>
          </p:cNvCxnSpPr>
          <p:nvPr/>
        </p:nvCxnSpPr>
        <p:spPr>
          <a:xfrm flipV="1">
            <a:off x="3815936" y="4509120"/>
            <a:ext cx="0" cy="504056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5">
            <a:extLst>
              <a:ext uri="{FF2B5EF4-FFF2-40B4-BE49-F238E27FC236}">
                <a16:creationId xmlns:a16="http://schemas.microsoft.com/office/drawing/2014/main" id="{A102FF10-BD27-F54B-83A4-66E85504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832" y="2276872"/>
            <a:ext cx="10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3600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微操作控制信号</a:t>
            </a:r>
            <a:endParaRPr lang="en-US" altLang="zh-CN" sz="1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DF1E75D-CEE6-8D10-1862-635FCB9C28A4}"/>
              </a:ext>
            </a:extLst>
          </p:cNvPr>
          <p:cNvCxnSpPr>
            <a:cxnSpLocks/>
          </p:cNvCxnSpPr>
          <p:nvPr/>
        </p:nvCxnSpPr>
        <p:spPr>
          <a:xfrm flipV="1">
            <a:off x="2771840" y="2451848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5">
            <a:extLst>
              <a:ext uri="{FF2B5EF4-FFF2-40B4-BE49-F238E27FC236}">
                <a16:creationId xmlns:a16="http://schemas.microsoft.com/office/drawing/2014/main" id="{F16ECA97-0A96-6DD7-CEBC-7A9B5A82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840" y="260600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20CE4E69-A756-D546-FEB4-E1DF8487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44" y="260600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3E29281-F8E4-B73B-B15D-F449A2EF93F5}"/>
              </a:ext>
            </a:extLst>
          </p:cNvPr>
          <p:cNvCxnSpPr>
            <a:cxnSpLocks/>
          </p:cNvCxnSpPr>
          <p:nvPr/>
        </p:nvCxnSpPr>
        <p:spPr>
          <a:xfrm flipV="1">
            <a:off x="3707944" y="2451848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721C0B-84D7-1405-C099-C0C64F66C714}"/>
              </a:ext>
            </a:extLst>
          </p:cNvPr>
          <p:cNvCxnSpPr>
            <a:cxnSpLocks/>
          </p:cNvCxnSpPr>
          <p:nvPr/>
        </p:nvCxnSpPr>
        <p:spPr>
          <a:xfrm flipV="1">
            <a:off x="2923061" y="2451848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9ED622F-E063-FF7C-BAAF-E550EA85105B}"/>
              </a:ext>
            </a:extLst>
          </p:cNvPr>
          <p:cNvCxnSpPr>
            <a:cxnSpLocks/>
          </p:cNvCxnSpPr>
          <p:nvPr/>
        </p:nvCxnSpPr>
        <p:spPr>
          <a:xfrm flipV="1">
            <a:off x="3074282" y="2451848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0F2BC95-08E5-B5A9-2983-B258667880FF}"/>
              </a:ext>
            </a:extLst>
          </p:cNvPr>
          <p:cNvCxnSpPr>
            <a:cxnSpLocks/>
          </p:cNvCxnSpPr>
          <p:nvPr/>
        </p:nvCxnSpPr>
        <p:spPr>
          <a:xfrm flipV="1">
            <a:off x="3556724" y="2451848"/>
            <a:ext cx="0" cy="324000"/>
          </a:xfrm>
          <a:prstGeom prst="straightConnector1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15">
            <a:extLst>
              <a:ext uri="{FF2B5EF4-FFF2-40B4-BE49-F238E27FC236}">
                <a16:creationId xmlns:a16="http://schemas.microsoft.com/office/drawing/2014/main" id="{83999E7F-8E01-FBE2-9473-8AB85C3C3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503" y="260600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……</a:t>
            </a:r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535C3E9D-D758-9E98-E4C1-A18A5BCC0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708920"/>
            <a:ext cx="10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3600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结果反馈信息</a:t>
            </a:r>
            <a:endParaRPr lang="en-US" altLang="zh-CN" sz="1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DDE3099-76C9-904F-7263-1D58EF36B78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3959952" y="3644964"/>
            <a:ext cx="12700" cy="1723212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83">
            <a:extLst>
              <a:ext uri="{FF2B5EF4-FFF2-40B4-BE49-F238E27FC236}">
                <a16:creationId xmlns:a16="http://schemas.microsoft.com/office/drawing/2014/main" id="{7D2BC65F-0874-0982-1DBE-2CCCD684BF1F}"/>
              </a:ext>
            </a:extLst>
          </p:cNvPr>
          <p:cNvCxnSpPr>
            <a:cxnSpLocks/>
          </p:cNvCxnSpPr>
          <p:nvPr/>
        </p:nvCxnSpPr>
        <p:spPr>
          <a:xfrm>
            <a:off x="3934552" y="3418840"/>
            <a:ext cx="36000" cy="2160000"/>
          </a:xfrm>
          <a:prstGeom prst="bentConnector3">
            <a:avLst>
              <a:gd name="adj1" fmla="val 1235556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E978E8C-1DD7-47A6-7C7D-B9EB9AB337C9}"/>
              </a:ext>
            </a:extLst>
          </p:cNvPr>
          <p:cNvSpPr txBox="1"/>
          <p:nvPr/>
        </p:nvSpPr>
        <p:spPr>
          <a:xfrm>
            <a:off x="2519792" y="2780928"/>
            <a:ext cx="1440160" cy="172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树形逻辑网格</a:t>
            </a:r>
            <a:endParaRPr lang="en-US" altLang="zh-CN" sz="12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12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B523C-5EDD-AD26-C8AF-0193D8D0F754}"/>
              </a:ext>
            </a:extLst>
          </p:cNvPr>
          <p:cNvSpPr txBox="1"/>
          <p:nvPr/>
        </p:nvSpPr>
        <p:spPr>
          <a:xfrm>
            <a:off x="2519792" y="5008176"/>
            <a:ext cx="144016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节拍电位</a:t>
            </a:r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节拍脉冲发生器</a:t>
            </a:r>
          </a:p>
        </p:txBody>
      </p:sp>
    </p:spTree>
    <p:extLst>
      <p:ext uri="{BB962C8B-B14F-4D97-AF65-F5344CB8AC3E}">
        <p14:creationId xmlns:p14="http://schemas.microsoft.com/office/powerpoint/2010/main" val="277973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65A-E100-4959-8802-C2D1AF7F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</a:t>
            </a:r>
          </a:p>
        </p:txBody>
      </p:sp>
      <p:graphicFrame>
        <p:nvGraphicFramePr>
          <p:cNvPr id="13" name="内容占位符 4">
            <a:extLst>
              <a:ext uri="{FF2B5EF4-FFF2-40B4-BE49-F238E27FC236}">
                <a16:creationId xmlns:a16="http://schemas.microsoft.com/office/drawing/2014/main" id="{0BEB0C5D-9FCB-4056-8FD4-2FA94910F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386449"/>
              </p:ext>
            </p:extLst>
          </p:nvPr>
        </p:nvGraphicFramePr>
        <p:xfrm>
          <a:off x="1403648" y="2132856"/>
          <a:ext cx="2232248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118395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288846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MOV Rx, Ry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2518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Rx, 6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347367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Rx, Ry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231980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STO Rx, (Ry)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10922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JMP 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377834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 Rx,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Ry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2489739017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53199F-7CBE-3A74-92D6-F4C258167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873F7-729A-9AE6-EE35-358441D2F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365" name="文本框 14364">
            <a:extLst>
              <a:ext uri="{FF2B5EF4-FFF2-40B4-BE49-F238E27FC236}">
                <a16:creationId xmlns:a16="http://schemas.microsoft.com/office/drawing/2014/main" id="{465DC405-0DAD-EBAE-2B4B-138FAB50A9DB}"/>
              </a:ext>
            </a:extLst>
          </p:cNvPr>
          <p:cNvSpPr txBox="1"/>
          <p:nvPr/>
        </p:nvSpPr>
        <p:spPr>
          <a:xfrm>
            <a:off x="474370" y="2477656"/>
            <a:ext cx="1145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366" name="表格 14365">
            <a:extLst>
              <a:ext uri="{FF2B5EF4-FFF2-40B4-BE49-F238E27FC236}">
                <a16:creationId xmlns:a16="http://schemas.microsoft.com/office/drawing/2014/main" id="{305454F2-5401-3E7F-3624-E88DEEC83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00938"/>
              </p:ext>
            </p:extLst>
          </p:nvPr>
        </p:nvGraphicFramePr>
        <p:xfrm>
          <a:off x="5491519" y="2651582"/>
          <a:ext cx="1024649" cy="1152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649">
                  <a:extLst>
                    <a:ext uri="{9D8B030D-6E8A-4147-A177-3AD203B41FA5}">
                      <a16:colId xmlns:a16="http://schemas.microsoft.com/office/drawing/2014/main" val="334699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48822998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7475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214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354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9234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3243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6942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358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17670"/>
                  </a:ext>
                </a:extLst>
              </a:tr>
            </a:tbl>
          </a:graphicData>
        </a:graphic>
      </p:graphicFrame>
      <p:graphicFrame>
        <p:nvGraphicFramePr>
          <p:cNvPr id="14367" name="表格 14366">
            <a:extLst>
              <a:ext uri="{FF2B5EF4-FFF2-40B4-BE49-F238E27FC236}">
                <a16:creationId xmlns:a16="http://schemas.microsoft.com/office/drawing/2014/main" id="{02A830C9-EAC3-29A6-71D6-540070D34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22189"/>
              </p:ext>
            </p:extLst>
          </p:nvPr>
        </p:nvGraphicFramePr>
        <p:xfrm>
          <a:off x="6876272" y="2651582"/>
          <a:ext cx="994315" cy="1152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15">
                  <a:extLst>
                    <a:ext uri="{9D8B030D-6E8A-4147-A177-3AD203B41FA5}">
                      <a16:colId xmlns:a16="http://schemas.microsoft.com/office/drawing/2014/main" val="334699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488229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2536424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地址码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7475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14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102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LAD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6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354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103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ADD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69234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104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STO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(R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243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105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JMP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6942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106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358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107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17670"/>
                  </a:ext>
                </a:extLst>
              </a:tr>
            </a:tbl>
          </a:graphicData>
        </a:graphic>
      </p:graphicFrame>
      <p:sp>
        <p:nvSpPr>
          <p:cNvPr id="14368" name="文本框 14367">
            <a:extLst>
              <a:ext uri="{FF2B5EF4-FFF2-40B4-BE49-F238E27FC236}">
                <a16:creationId xmlns:a16="http://schemas.microsoft.com/office/drawing/2014/main" id="{FD10475A-D050-3B29-A2F4-02307C657FA5}"/>
              </a:ext>
            </a:extLst>
          </p:cNvPr>
          <p:cNvSpPr txBox="1"/>
          <p:nvPr/>
        </p:nvSpPr>
        <p:spPr>
          <a:xfrm>
            <a:off x="5779551" y="4031778"/>
            <a:ext cx="72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69" name="文本框 14368">
            <a:extLst>
              <a:ext uri="{FF2B5EF4-FFF2-40B4-BE49-F238E27FC236}">
                <a16:creationId xmlns:a16="http://schemas.microsoft.com/office/drawing/2014/main" id="{E87A1A00-3730-F752-A072-A9FC82C7C15A}"/>
              </a:ext>
            </a:extLst>
          </p:cNvPr>
          <p:cNvSpPr txBox="1"/>
          <p:nvPr/>
        </p:nvSpPr>
        <p:spPr>
          <a:xfrm>
            <a:off x="7164240" y="4019734"/>
            <a:ext cx="72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70" name="文本框 14369">
            <a:extLst>
              <a:ext uri="{FF2B5EF4-FFF2-40B4-BE49-F238E27FC236}">
                <a16:creationId xmlns:a16="http://schemas.microsoft.com/office/drawing/2014/main" id="{BC66CA5A-9DB1-68EB-46D3-6A83A5572996}"/>
              </a:ext>
            </a:extLst>
          </p:cNvPr>
          <p:cNvSpPr txBox="1"/>
          <p:nvPr/>
        </p:nvSpPr>
        <p:spPr>
          <a:xfrm>
            <a:off x="4102206" y="3945100"/>
            <a:ext cx="720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71" name="箭头: 上 14370">
            <a:extLst>
              <a:ext uri="{FF2B5EF4-FFF2-40B4-BE49-F238E27FC236}">
                <a16:creationId xmlns:a16="http://schemas.microsoft.com/office/drawing/2014/main" id="{A1A0C1AB-F57D-BEE3-4778-6825EFF75338}"/>
              </a:ext>
            </a:extLst>
          </p:cNvPr>
          <p:cNvSpPr/>
          <p:nvPr/>
        </p:nvSpPr>
        <p:spPr>
          <a:xfrm>
            <a:off x="6078296" y="3803710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72" name="文本框 14371">
            <a:extLst>
              <a:ext uri="{FF2B5EF4-FFF2-40B4-BE49-F238E27FC236}">
                <a16:creationId xmlns:a16="http://schemas.microsoft.com/office/drawing/2014/main" id="{14B6A367-DDB8-9EA8-D6EF-86C3014FA626}"/>
              </a:ext>
            </a:extLst>
          </p:cNvPr>
          <p:cNvSpPr txBox="1"/>
          <p:nvPr/>
        </p:nvSpPr>
        <p:spPr>
          <a:xfrm>
            <a:off x="3995888" y="3465024"/>
            <a:ext cx="36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9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9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73" name="文本框 14372">
            <a:extLst>
              <a:ext uri="{FF2B5EF4-FFF2-40B4-BE49-F238E27FC236}">
                <a16:creationId xmlns:a16="http://schemas.microsoft.com/office/drawing/2014/main" id="{05B74BA5-F86A-44ED-AAAE-CD4D66AFEE00}"/>
              </a:ext>
            </a:extLst>
          </p:cNvPr>
          <p:cNvSpPr txBox="1"/>
          <p:nvPr/>
        </p:nvSpPr>
        <p:spPr>
          <a:xfrm>
            <a:off x="4571952" y="3465024"/>
            <a:ext cx="36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9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9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374" name="组合 15">
            <a:extLst>
              <a:ext uri="{FF2B5EF4-FFF2-40B4-BE49-F238E27FC236}">
                <a16:creationId xmlns:a16="http://schemas.microsoft.com/office/drawing/2014/main" id="{9B16F49B-73CA-1E0A-EAA5-4AF747477F1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95888" y="2728484"/>
            <a:ext cx="936104" cy="431999"/>
            <a:chOff x="755576" y="4493100"/>
            <a:chExt cx="2304257" cy="497612"/>
          </a:xfrm>
        </p:grpSpPr>
        <p:grpSp>
          <p:nvGrpSpPr>
            <p:cNvPr id="14375" name="组合 11">
              <a:extLst>
                <a:ext uri="{FF2B5EF4-FFF2-40B4-BE49-F238E27FC236}">
                  <a16:creationId xmlns:a16="http://schemas.microsoft.com/office/drawing/2014/main" id="{FF1B97D0-BDA1-E0E3-AF19-995F45AB6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576" y="4493100"/>
              <a:ext cx="2304257" cy="497612"/>
              <a:chOff x="755576" y="4506751"/>
              <a:chExt cx="2304256" cy="497612"/>
            </a:xfrm>
          </p:grpSpPr>
          <p:sp>
            <p:nvSpPr>
              <p:cNvPr id="14377" name="梯形 14376">
                <a:extLst>
                  <a:ext uri="{FF2B5EF4-FFF2-40B4-BE49-F238E27FC236}">
                    <a16:creationId xmlns:a16="http://schemas.microsoft.com/office/drawing/2014/main" id="{1B25EDD5-4765-8656-9C92-FB23AAFB19AC}"/>
                  </a:ext>
                </a:extLst>
              </p:cNvPr>
              <p:cNvSpPr/>
              <p:nvPr/>
            </p:nvSpPr>
            <p:spPr>
              <a:xfrm flipV="1">
                <a:off x="755576" y="4506751"/>
                <a:ext cx="2304256" cy="497612"/>
              </a:xfrm>
              <a:prstGeom prst="trapezoid">
                <a:avLst>
                  <a:gd name="adj" fmla="val 6843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78" name="梯形 14377">
                <a:extLst>
                  <a:ext uri="{FF2B5EF4-FFF2-40B4-BE49-F238E27FC236}">
                    <a16:creationId xmlns:a16="http://schemas.microsoft.com/office/drawing/2014/main" id="{D5CA947A-1BE3-3119-01C3-10829E4E017F}"/>
                  </a:ext>
                </a:extLst>
              </p:cNvPr>
              <p:cNvSpPr/>
              <p:nvPr/>
            </p:nvSpPr>
            <p:spPr>
              <a:xfrm flipV="1">
                <a:off x="1633389" y="4506752"/>
                <a:ext cx="526641" cy="82942"/>
              </a:xfrm>
              <a:prstGeom prst="trapezoid">
                <a:avLst>
                  <a:gd name="adj" fmla="val 55874"/>
                </a:avLst>
              </a:prstGeom>
              <a:solidFill>
                <a:srgbClr val="EAED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376" name="矩形 14">
              <a:extLst>
                <a:ext uri="{FF2B5EF4-FFF2-40B4-BE49-F238E27FC236}">
                  <a16:creationId xmlns:a16="http://schemas.microsoft.com/office/drawing/2014/main" id="{D7FF1932-CD3F-1C0B-830E-FB15282952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35593" y="4651089"/>
              <a:ext cx="1063385" cy="19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379" name="箭头: 上 14378">
            <a:extLst>
              <a:ext uri="{FF2B5EF4-FFF2-40B4-BE49-F238E27FC236}">
                <a16:creationId xmlns:a16="http://schemas.microsoft.com/office/drawing/2014/main" id="{A4220E91-B487-D99A-88F0-B2C1AD673F9E}"/>
              </a:ext>
            </a:extLst>
          </p:cNvPr>
          <p:cNvSpPr/>
          <p:nvPr/>
        </p:nvSpPr>
        <p:spPr>
          <a:xfrm>
            <a:off x="4135014" y="3645024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80" name="箭头: 上 14379">
            <a:extLst>
              <a:ext uri="{FF2B5EF4-FFF2-40B4-BE49-F238E27FC236}">
                <a16:creationId xmlns:a16="http://schemas.microsoft.com/office/drawing/2014/main" id="{6E629C84-B777-E06B-1B81-7863F9D57FBA}"/>
              </a:ext>
            </a:extLst>
          </p:cNvPr>
          <p:cNvSpPr/>
          <p:nvPr/>
        </p:nvSpPr>
        <p:spPr>
          <a:xfrm>
            <a:off x="4679976" y="3645024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81" name="箭头: 上 14380">
            <a:extLst>
              <a:ext uri="{FF2B5EF4-FFF2-40B4-BE49-F238E27FC236}">
                <a16:creationId xmlns:a16="http://schemas.microsoft.com/office/drawing/2014/main" id="{BA3E7985-61FA-1A5F-E285-3884AD6871B7}"/>
              </a:ext>
            </a:extLst>
          </p:cNvPr>
          <p:cNvSpPr/>
          <p:nvPr/>
        </p:nvSpPr>
        <p:spPr>
          <a:xfrm>
            <a:off x="4135014" y="317030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82" name="箭头: 上 14381">
            <a:extLst>
              <a:ext uri="{FF2B5EF4-FFF2-40B4-BE49-F238E27FC236}">
                <a16:creationId xmlns:a16="http://schemas.microsoft.com/office/drawing/2014/main" id="{B30BA86D-F530-191E-B2F8-8E68C8637E46}"/>
              </a:ext>
            </a:extLst>
          </p:cNvPr>
          <p:cNvSpPr/>
          <p:nvPr/>
        </p:nvSpPr>
        <p:spPr>
          <a:xfrm>
            <a:off x="4678190" y="317030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83" name="Text Box 9">
            <a:extLst>
              <a:ext uri="{FF2B5EF4-FFF2-40B4-BE49-F238E27FC236}">
                <a16:creationId xmlns:a16="http://schemas.microsoft.com/office/drawing/2014/main" id="{CB1014B3-1EF3-D57F-DF19-00449F7C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44" y="4149080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LDDR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4384" name="Text Box 11">
            <a:extLst>
              <a:ext uri="{FF2B5EF4-FFF2-40B4-BE49-F238E27FC236}">
                <a16:creationId xmlns:a16="http://schemas.microsoft.com/office/drawing/2014/main" id="{65B9C1B8-06B6-2FAE-D010-E42CC639D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52" y="422155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LDPC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4385" name="Text Box 9">
            <a:extLst>
              <a:ext uri="{FF2B5EF4-FFF2-40B4-BE49-F238E27FC236}">
                <a16:creationId xmlns:a16="http://schemas.microsoft.com/office/drawing/2014/main" id="{0D084E60-8B4F-4B34-90B0-A6472D2F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69747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4386" name="Text Box 9">
            <a:extLst>
              <a:ext uri="{FF2B5EF4-FFF2-40B4-BE49-F238E27FC236}">
                <a16:creationId xmlns:a16="http://schemas.microsoft.com/office/drawing/2014/main" id="{8DC82499-C7E7-1D77-8091-7C6964A23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968" y="369747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4387" name="箭头: 上 14386">
            <a:extLst>
              <a:ext uri="{FF2B5EF4-FFF2-40B4-BE49-F238E27FC236}">
                <a16:creationId xmlns:a16="http://schemas.microsoft.com/office/drawing/2014/main" id="{41D353AF-0F85-FFAB-09A7-2D64AEE8CFFA}"/>
              </a:ext>
            </a:extLst>
          </p:cNvPr>
          <p:cNvSpPr/>
          <p:nvPr/>
        </p:nvSpPr>
        <p:spPr>
          <a:xfrm>
            <a:off x="4427936" y="242088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88" name="Text Box 11">
            <a:extLst>
              <a:ext uri="{FF2B5EF4-FFF2-40B4-BE49-F238E27FC236}">
                <a16:creationId xmlns:a16="http://schemas.microsoft.com/office/drawing/2014/main" id="{AD16F323-4DB1-18F4-59CB-8B50521B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16" y="2795598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RD(I)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389" name="Text Box 11">
            <a:extLst>
              <a:ext uri="{FF2B5EF4-FFF2-40B4-BE49-F238E27FC236}">
                <a16:creationId xmlns:a16="http://schemas.microsoft.com/office/drawing/2014/main" id="{D9DB9E8E-DB9A-84F7-F717-0957E143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40" y="2795598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RD(D)</a:t>
            </a:r>
          </a:p>
        </p:txBody>
      </p:sp>
      <p:sp>
        <p:nvSpPr>
          <p:cNvPr id="14390" name="Text Box 11">
            <a:extLst>
              <a:ext uri="{FF2B5EF4-FFF2-40B4-BE49-F238E27FC236}">
                <a16:creationId xmlns:a16="http://schemas.microsoft.com/office/drawing/2014/main" id="{E4FE0861-B420-FD95-622D-BF13D1CE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40" y="3083630"/>
            <a:ext cx="612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WE(D)</a:t>
            </a:r>
            <a:r>
              <a:rPr lang="en-US" altLang="zh-CN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4391" name="箭头: 上 14390">
            <a:extLst>
              <a:ext uri="{FF2B5EF4-FFF2-40B4-BE49-F238E27FC236}">
                <a16:creationId xmlns:a16="http://schemas.microsoft.com/office/drawing/2014/main" id="{52D16999-AB70-29DD-58E2-53304E797897}"/>
              </a:ext>
            </a:extLst>
          </p:cNvPr>
          <p:cNvSpPr/>
          <p:nvPr/>
        </p:nvSpPr>
        <p:spPr>
          <a:xfrm>
            <a:off x="7452284" y="3803710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92" name="箭头: 上下 14391">
            <a:extLst>
              <a:ext uri="{FF2B5EF4-FFF2-40B4-BE49-F238E27FC236}">
                <a16:creationId xmlns:a16="http://schemas.microsoft.com/office/drawing/2014/main" id="{0690F2BC-567D-1577-9AC2-AFFD62B4B1A0}"/>
              </a:ext>
            </a:extLst>
          </p:cNvPr>
          <p:cNvSpPr/>
          <p:nvPr/>
        </p:nvSpPr>
        <p:spPr>
          <a:xfrm>
            <a:off x="6078296" y="2420888"/>
            <a:ext cx="108000" cy="2160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93" name="箭头: 上下 14392">
            <a:extLst>
              <a:ext uri="{FF2B5EF4-FFF2-40B4-BE49-F238E27FC236}">
                <a16:creationId xmlns:a16="http://schemas.microsoft.com/office/drawing/2014/main" id="{2773E52C-6966-A878-8B8C-799C8D6A719E}"/>
              </a:ext>
            </a:extLst>
          </p:cNvPr>
          <p:cNvSpPr/>
          <p:nvPr/>
        </p:nvSpPr>
        <p:spPr>
          <a:xfrm>
            <a:off x="7452284" y="2420904"/>
            <a:ext cx="108000" cy="2160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94" name="直接连接符 14393">
            <a:extLst>
              <a:ext uri="{FF2B5EF4-FFF2-40B4-BE49-F238E27FC236}">
                <a16:creationId xmlns:a16="http://schemas.microsoft.com/office/drawing/2014/main" id="{4DA9504E-C533-673E-4541-5FA2BFC1537B}"/>
              </a:ext>
            </a:extLst>
          </p:cNvPr>
          <p:cNvCxnSpPr>
            <a:cxnSpLocks/>
          </p:cNvCxnSpPr>
          <p:nvPr/>
        </p:nvCxnSpPr>
        <p:spPr>
          <a:xfrm>
            <a:off x="4216802" y="2378220"/>
            <a:ext cx="21602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5" name="直接连接符 62">
            <a:extLst>
              <a:ext uri="{FF2B5EF4-FFF2-40B4-BE49-F238E27FC236}">
                <a16:creationId xmlns:a16="http://schemas.microsoft.com/office/drawing/2014/main" id="{5EB28D0F-4485-19C2-1CFF-190D839219F0}"/>
              </a:ext>
            </a:extLst>
          </p:cNvPr>
          <p:cNvCxnSpPr>
            <a:cxnSpLocks/>
            <a:stCxn id="14397" idx="3"/>
            <a:endCxn id="14398" idx="3"/>
          </p:cNvCxnSpPr>
          <p:nvPr/>
        </p:nvCxnSpPr>
        <p:spPr>
          <a:xfrm flipH="1">
            <a:off x="6989792" y="2376878"/>
            <a:ext cx="174448" cy="3356378"/>
          </a:xfrm>
          <a:prstGeom prst="bentConnector3">
            <a:avLst>
              <a:gd name="adj1" fmla="val -725099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96" name="Text Box 15">
            <a:extLst>
              <a:ext uri="{FF2B5EF4-FFF2-40B4-BE49-F238E27FC236}">
                <a16:creationId xmlns:a16="http://schemas.microsoft.com/office/drawing/2014/main" id="{682B48C5-02F2-7583-4AA5-2661B1269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08" y="530120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IR</a:t>
            </a:r>
          </a:p>
        </p:txBody>
      </p:sp>
      <p:sp>
        <p:nvSpPr>
          <p:cNvPr id="14397" name="矩形 14396">
            <a:extLst>
              <a:ext uri="{FF2B5EF4-FFF2-40B4-BE49-F238E27FC236}">
                <a16:creationId xmlns:a16="http://schemas.microsoft.com/office/drawing/2014/main" id="{FA2086A0-44ED-C73A-D74A-665BC944D373}"/>
              </a:ext>
            </a:extLst>
          </p:cNvPr>
          <p:cNvSpPr/>
          <p:nvPr/>
        </p:nvSpPr>
        <p:spPr>
          <a:xfrm>
            <a:off x="7020224" y="230487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98" name="矩形 14397">
            <a:extLst>
              <a:ext uri="{FF2B5EF4-FFF2-40B4-BE49-F238E27FC236}">
                <a16:creationId xmlns:a16="http://schemas.microsoft.com/office/drawing/2014/main" id="{9AC176AD-CF78-39FC-4AD2-E68FB005A664}"/>
              </a:ext>
            </a:extLst>
          </p:cNvPr>
          <p:cNvSpPr/>
          <p:nvPr/>
        </p:nvSpPr>
        <p:spPr>
          <a:xfrm>
            <a:off x="6845776" y="566124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99" name="箭头: 上 14398">
            <a:extLst>
              <a:ext uri="{FF2B5EF4-FFF2-40B4-BE49-F238E27FC236}">
                <a16:creationId xmlns:a16="http://schemas.microsoft.com/office/drawing/2014/main" id="{8C60AD28-F8B6-059C-7006-55BF015E7D02}"/>
              </a:ext>
            </a:extLst>
          </p:cNvPr>
          <p:cNvSpPr/>
          <p:nvPr/>
        </p:nvSpPr>
        <p:spPr>
          <a:xfrm>
            <a:off x="7355814" y="5496912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00" name="文本框 14399">
            <a:extLst>
              <a:ext uri="{FF2B5EF4-FFF2-40B4-BE49-F238E27FC236}">
                <a16:creationId xmlns:a16="http://schemas.microsoft.com/office/drawing/2014/main" id="{C015AAEB-DCBE-6DF2-EB39-1CE1AE0BB438}"/>
              </a:ext>
            </a:extLst>
          </p:cNvPr>
          <p:cNvSpPr txBox="1"/>
          <p:nvPr/>
        </p:nvSpPr>
        <p:spPr>
          <a:xfrm>
            <a:off x="5796088" y="4653136"/>
            <a:ext cx="720000" cy="43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时序发生器</a:t>
            </a:r>
            <a:endParaRPr lang="en-US" altLang="zh-CN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操作控制器</a:t>
            </a:r>
          </a:p>
        </p:txBody>
      </p:sp>
      <p:sp>
        <p:nvSpPr>
          <p:cNvPr id="14401" name="文本框 14400">
            <a:extLst>
              <a:ext uri="{FF2B5EF4-FFF2-40B4-BE49-F238E27FC236}">
                <a16:creationId xmlns:a16="http://schemas.microsoft.com/office/drawing/2014/main" id="{2A44524C-4B40-6631-EC02-8C770B69781B}"/>
              </a:ext>
            </a:extLst>
          </p:cNvPr>
          <p:cNvSpPr txBox="1"/>
          <p:nvPr/>
        </p:nvSpPr>
        <p:spPr>
          <a:xfrm>
            <a:off x="6804200" y="4653136"/>
            <a:ext cx="432048" cy="43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指令译码器</a:t>
            </a:r>
          </a:p>
        </p:txBody>
      </p:sp>
      <p:sp>
        <p:nvSpPr>
          <p:cNvPr id="14402" name="箭头: 上 14401">
            <a:extLst>
              <a:ext uri="{FF2B5EF4-FFF2-40B4-BE49-F238E27FC236}">
                <a16:creationId xmlns:a16="http://schemas.microsoft.com/office/drawing/2014/main" id="{509BF0D0-57A1-3D66-0AA8-1B91C60AD4E1}"/>
              </a:ext>
            </a:extLst>
          </p:cNvPr>
          <p:cNvSpPr/>
          <p:nvPr/>
        </p:nvSpPr>
        <p:spPr>
          <a:xfrm>
            <a:off x="6984232" y="508512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03" name="箭头: 上 14402">
            <a:extLst>
              <a:ext uri="{FF2B5EF4-FFF2-40B4-BE49-F238E27FC236}">
                <a16:creationId xmlns:a16="http://schemas.microsoft.com/office/drawing/2014/main" id="{2A18E3F7-8F94-6FC1-8D63-7A1717281A7C}"/>
              </a:ext>
            </a:extLst>
          </p:cNvPr>
          <p:cNvSpPr/>
          <p:nvPr/>
        </p:nvSpPr>
        <p:spPr>
          <a:xfrm>
            <a:off x="7452284" y="4514010"/>
            <a:ext cx="108000" cy="79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04" name="直接连接符 14403">
            <a:extLst>
              <a:ext uri="{FF2B5EF4-FFF2-40B4-BE49-F238E27FC236}">
                <a16:creationId xmlns:a16="http://schemas.microsoft.com/office/drawing/2014/main" id="{F6829628-64DE-9E44-C14F-69D46C2CD4E6}"/>
              </a:ext>
            </a:extLst>
          </p:cNvPr>
          <p:cNvCxnSpPr>
            <a:cxnSpLocks/>
          </p:cNvCxnSpPr>
          <p:nvPr/>
        </p:nvCxnSpPr>
        <p:spPr>
          <a:xfrm>
            <a:off x="5318260" y="2348880"/>
            <a:ext cx="0" cy="3060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5" name="直接连接符 62">
            <a:extLst>
              <a:ext uri="{FF2B5EF4-FFF2-40B4-BE49-F238E27FC236}">
                <a16:creationId xmlns:a16="http://schemas.microsoft.com/office/drawing/2014/main" id="{F59EDD90-9924-CB53-F87B-0BFD516BD7F1}"/>
              </a:ext>
            </a:extLst>
          </p:cNvPr>
          <p:cNvCxnSpPr>
            <a:cxnSpLocks/>
            <a:endCxn id="14370" idx="2"/>
          </p:cNvCxnSpPr>
          <p:nvPr/>
        </p:nvCxnSpPr>
        <p:spPr>
          <a:xfrm rot="10800000">
            <a:off x="4462206" y="4125100"/>
            <a:ext cx="829826" cy="344900"/>
          </a:xfrm>
          <a:prstGeom prst="bent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06" name="Text Box 11">
            <a:extLst>
              <a:ext uri="{FF2B5EF4-FFF2-40B4-BE49-F238E27FC236}">
                <a16:creationId xmlns:a16="http://schemas.microsoft.com/office/drawing/2014/main" id="{4FDAACE2-F53E-9B88-8331-47B93E4B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736" y="422155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LDAR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cxnSp>
        <p:nvCxnSpPr>
          <p:cNvPr id="14407" name="直接连接符 14406">
            <a:extLst>
              <a:ext uri="{FF2B5EF4-FFF2-40B4-BE49-F238E27FC236}">
                <a16:creationId xmlns:a16="http://schemas.microsoft.com/office/drawing/2014/main" id="{46E9BC5F-526B-0561-B59D-D3DE8AFFC092}"/>
              </a:ext>
            </a:extLst>
          </p:cNvPr>
          <p:cNvCxnSpPr>
            <a:cxnSpLocks/>
          </p:cNvCxnSpPr>
          <p:nvPr/>
        </p:nvCxnSpPr>
        <p:spPr>
          <a:xfrm>
            <a:off x="5292032" y="4476232"/>
            <a:ext cx="252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08" name="箭头: 上 14407">
            <a:extLst>
              <a:ext uri="{FF2B5EF4-FFF2-40B4-BE49-F238E27FC236}">
                <a16:creationId xmlns:a16="http://schemas.microsoft.com/office/drawing/2014/main" id="{CCE0A252-3979-3854-AED0-B29E349E2CD0}"/>
              </a:ext>
            </a:extLst>
          </p:cNvPr>
          <p:cNvSpPr/>
          <p:nvPr/>
        </p:nvSpPr>
        <p:spPr>
          <a:xfrm>
            <a:off x="6078296" y="422597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09" name="箭头: 上 14408">
            <a:extLst>
              <a:ext uri="{FF2B5EF4-FFF2-40B4-BE49-F238E27FC236}">
                <a16:creationId xmlns:a16="http://schemas.microsoft.com/office/drawing/2014/main" id="{E178616A-2592-AFCA-524F-77BEB6BE8D92}"/>
              </a:ext>
            </a:extLst>
          </p:cNvPr>
          <p:cNvSpPr/>
          <p:nvPr/>
        </p:nvSpPr>
        <p:spPr>
          <a:xfrm>
            <a:off x="7452284" y="422597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10" name="组合 14409">
            <a:extLst>
              <a:ext uri="{FF2B5EF4-FFF2-40B4-BE49-F238E27FC236}">
                <a16:creationId xmlns:a16="http://schemas.microsoft.com/office/drawing/2014/main" id="{9B718339-7566-87E1-28DD-BCDAD4CCC3AA}"/>
              </a:ext>
            </a:extLst>
          </p:cNvPr>
          <p:cNvGrpSpPr/>
          <p:nvPr/>
        </p:nvGrpSpPr>
        <p:grpSpPr>
          <a:xfrm>
            <a:off x="6876208" y="5301208"/>
            <a:ext cx="720032" cy="180000"/>
            <a:chOff x="7308304" y="4797152"/>
            <a:chExt cx="720032" cy="180000"/>
          </a:xfrm>
        </p:grpSpPr>
        <p:sp>
          <p:nvSpPr>
            <p:cNvPr id="14411" name="文本框 14410">
              <a:extLst>
                <a:ext uri="{FF2B5EF4-FFF2-40B4-BE49-F238E27FC236}">
                  <a16:creationId xmlns:a16="http://schemas.microsoft.com/office/drawing/2014/main" id="{DB1912E4-1BFB-5A7A-0C9D-847E6F65FF72}"/>
                </a:ext>
              </a:extLst>
            </p:cNvPr>
            <p:cNvSpPr txBox="1"/>
            <p:nvPr/>
          </p:nvSpPr>
          <p:spPr>
            <a:xfrm>
              <a:off x="7308304" y="4797152"/>
              <a:ext cx="288000" cy="18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95000"/>
                  <a:lumOff val="5000"/>
                </a:schemeClr>
              </a:solidFill>
            </a:ln>
          </p:spPr>
          <p:txBody>
            <a:bodyPr wrap="square" lIns="36000" tIns="0" rIns="36000" bIns="0" rtlCol="0" anchor="ctr" anchorCtr="0">
              <a:noAutofit/>
            </a:bodyPr>
            <a:lstStyle/>
            <a:p>
              <a:pPr algn="ctr"/>
              <a:r>
                <a:rPr lang="en-US" altLang="zh-CN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</a:t>
              </a:r>
              <a:endPara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12" name="文本框 14411">
              <a:extLst>
                <a:ext uri="{FF2B5EF4-FFF2-40B4-BE49-F238E27FC236}">
                  <a16:creationId xmlns:a16="http://schemas.microsoft.com/office/drawing/2014/main" id="{3DCD9B67-2E99-53B9-592E-41C01BDFAD82}"/>
                </a:ext>
              </a:extLst>
            </p:cNvPr>
            <p:cNvSpPr txBox="1"/>
            <p:nvPr/>
          </p:nvSpPr>
          <p:spPr>
            <a:xfrm>
              <a:off x="7596336" y="4797152"/>
              <a:ext cx="432000" cy="18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95000"/>
                  <a:lumOff val="5000"/>
                </a:schemeClr>
              </a:solidFill>
            </a:ln>
          </p:spPr>
          <p:txBody>
            <a:bodyPr wrap="square" lIns="36000" tIns="0" rIns="36000" bIns="0" rtlCol="0" anchor="ctr" anchorCtr="0">
              <a:noAutofit/>
            </a:bodyPr>
            <a:lstStyle/>
            <a:p>
              <a:pPr algn="ctr"/>
              <a:r>
                <a:rPr lang="zh-CN" altLang="en-US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地址码</a:t>
              </a:r>
            </a:p>
          </p:txBody>
        </p:sp>
      </p:grpSp>
      <p:sp>
        <p:nvSpPr>
          <p:cNvPr id="14413" name="Text Box 15">
            <a:extLst>
              <a:ext uri="{FF2B5EF4-FFF2-40B4-BE49-F238E27FC236}">
                <a16:creationId xmlns:a16="http://schemas.microsoft.com/office/drawing/2014/main" id="{8A58DC46-8196-A26B-1FAC-F620506BC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80" y="5471468"/>
            <a:ext cx="612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通往</a:t>
            </a:r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端口</a:t>
            </a:r>
            <a:endParaRPr lang="en-US" altLang="zh-CN" sz="9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4414" name="直接箭头连接符 14413">
            <a:extLst>
              <a:ext uri="{FF2B5EF4-FFF2-40B4-BE49-F238E27FC236}">
                <a16:creationId xmlns:a16="http://schemas.microsoft.com/office/drawing/2014/main" id="{8E9D643B-1B66-3ED0-FF44-F5B29B625014}"/>
              </a:ext>
            </a:extLst>
          </p:cNvPr>
          <p:cNvCxnSpPr>
            <a:cxnSpLocks/>
          </p:cNvCxnSpPr>
          <p:nvPr/>
        </p:nvCxnSpPr>
        <p:spPr>
          <a:xfrm flipH="1">
            <a:off x="6516216" y="4725144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5" name="直接箭头连接符 14414">
            <a:extLst>
              <a:ext uri="{FF2B5EF4-FFF2-40B4-BE49-F238E27FC236}">
                <a16:creationId xmlns:a16="http://schemas.microsoft.com/office/drawing/2014/main" id="{7FB63F3A-5438-9208-B455-23C37F16DF92}"/>
              </a:ext>
            </a:extLst>
          </p:cNvPr>
          <p:cNvCxnSpPr>
            <a:cxnSpLocks/>
          </p:cNvCxnSpPr>
          <p:nvPr/>
        </p:nvCxnSpPr>
        <p:spPr>
          <a:xfrm flipH="1">
            <a:off x="6516216" y="4821155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6" name="直接箭头连接符 14415">
            <a:extLst>
              <a:ext uri="{FF2B5EF4-FFF2-40B4-BE49-F238E27FC236}">
                <a16:creationId xmlns:a16="http://schemas.microsoft.com/office/drawing/2014/main" id="{BCCE3200-4E50-892A-BE85-2996D3965892}"/>
              </a:ext>
            </a:extLst>
          </p:cNvPr>
          <p:cNvCxnSpPr>
            <a:cxnSpLocks/>
          </p:cNvCxnSpPr>
          <p:nvPr/>
        </p:nvCxnSpPr>
        <p:spPr>
          <a:xfrm flipH="1">
            <a:off x="6516216" y="5013176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7" name="直接箭头连接符 14416">
            <a:extLst>
              <a:ext uri="{FF2B5EF4-FFF2-40B4-BE49-F238E27FC236}">
                <a16:creationId xmlns:a16="http://schemas.microsoft.com/office/drawing/2014/main" id="{A06C78AF-F137-88B0-A971-B904E0AD4BE9}"/>
              </a:ext>
            </a:extLst>
          </p:cNvPr>
          <p:cNvCxnSpPr>
            <a:cxnSpLocks/>
          </p:cNvCxnSpPr>
          <p:nvPr/>
        </p:nvCxnSpPr>
        <p:spPr>
          <a:xfrm flipH="1">
            <a:off x="6516216" y="4917166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8" name="直接箭头连接符 14417">
            <a:extLst>
              <a:ext uri="{FF2B5EF4-FFF2-40B4-BE49-F238E27FC236}">
                <a16:creationId xmlns:a16="http://schemas.microsoft.com/office/drawing/2014/main" id="{973D2A8F-5F68-14EE-693E-483FCC7CDAFF}"/>
              </a:ext>
            </a:extLst>
          </p:cNvPr>
          <p:cNvCxnSpPr>
            <a:cxnSpLocks/>
          </p:cNvCxnSpPr>
          <p:nvPr/>
        </p:nvCxnSpPr>
        <p:spPr>
          <a:xfrm flipH="1" flipV="1">
            <a:off x="5611246" y="4723576"/>
            <a:ext cx="180000" cy="1568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9" name="直接箭头连接符 14418">
            <a:extLst>
              <a:ext uri="{FF2B5EF4-FFF2-40B4-BE49-F238E27FC236}">
                <a16:creationId xmlns:a16="http://schemas.microsoft.com/office/drawing/2014/main" id="{FA811C5A-4BD6-776E-5659-3D48B844A92E}"/>
              </a:ext>
            </a:extLst>
          </p:cNvPr>
          <p:cNvCxnSpPr>
            <a:cxnSpLocks/>
          </p:cNvCxnSpPr>
          <p:nvPr/>
        </p:nvCxnSpPr>
        <p:spPr>
          <a:xfrm flipH="1">
            <a:off x="5611246" y="4821155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0" name="直接箭头连接符 14419">
            <a:extLst>
              <a:ext uri="{FF2B5EF4-FFF2-40B4-BE49-F238E27FC236}">
                <a16:creationId xmlns:a16="http://schemas.microsoft.com/office/drawing/2014/main" id="{297ED3C9-07D4-D692-1F93-8DD6C342C8D9}"/>
              </a:ext>
            </a:extLst>
          </p:cNvPr>
          <p:cNvCxnSpPr>
            <a:cxnSpLocks/>
          </p:cNvCxnSpPr>
          <p:nvPr/>
        </p:nvCxnSpPr>
        <p:spPr>
          <a:xfrm flipH="1">
            <a:off x="5611246" y="5008286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1" name="直接箭头连接符 14420">
            <a:extLst>
              <a:ext uri="{FF2B5EF4-FFF2-40B4-BE49-F238E27FC236}">
                <a16:creationId xmlns:a16="http://schemas.microsoft.com/office/drawing/2014/main" id="{5809E8DC-1EB3-22CF-F827-5D611C89AA38}"/>
              </a:ext>
            </a:extLst>
          </p:cNvPr>
          <p:cNvCxnSpPr>
            <a:cxnSpLocks/>
          </p:cNvCxnSpPr>
          <p:nvPr/>
        </p:nvCxnSpPr>
        <p:spPr>
          <a:xfrm flipH="1">
            <a:off x="5611246" y="4917166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2" name="Text Box 15">
            <a:extLst>
              <a:ext uri="{FF2B5EF4-FFF2-40B4-BE49-F238E27FC236}">
                <a16:creationId xmlns:a16="http://schemas.microsoft.com/office/drawing/2014/main" id="{94C0CB65-39DB-F231-B674-CD577F9E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26" y="4633576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14423" name="Text Box 15">
            <a:extLst>
              <a:ext uri="{FF2B5EF4-FFF2-40B4-BE49-F238E27FC236}">
                <a16:creationId xmlns:a16="http://schemas.microsoft.com/office/drawing/2014/main" id="{22768A94-490F-9E92-1BE3-CC1C5CEDA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26" y="4734924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</a:p>
        </p:txBody>
      </p:sp>
      <p:sp>
        <p:nvSpPr>
          <p:cNvPr id="14424" name="Text Box 15">
            <a:extLst>
              <a:ext uri="{FF2B5EF4-FFF2-40B4-BE49-F238E27FC236}">
                <a16:creationId xmlns:a16="http://schemas.microsoft.com/office/drawing/2014/main" id="{06A89673-05FC-A53D-DA69-C0368096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16" y="4921608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</a:p>
        </p:txBody>
      </p:sp>
      <p:cxnSp>
        <p:nvCxnSpPr>
          <p:cNvPr id="14425" name="直接箭头连接符 14424">
            <a:extLst>
              <a:ext uri="{FF2B5EF4-FFF2-40B4-BE49-F238E27FC236}">
                <a16:creationId xmlns:a16="http://schemas.microsoft.com/office/drawing/2014/main" id="{183A1707-9EC4-D20B-CF83-063882C4975F}"/>
              </a:ext>
            </a:extLst>
          </p:cNvPr>
          <p:cNvCxnSpPr>
            <a:cxnSpLocks/>
            <a:stCxn id="14426" idx="1"/>
            <a:endCxn id="14369" idx="3"/>
          </p:cNvCxnSpPr>
          <p:nvPr/>
        </p:nvCxnSpPr>
        <p:spPr>
          <a:xfrm flipH="1">
            <a:off x="7884240" y="4109734"/>
            <a:ext cx="14280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6" name="Text Box 15">
            <a:extLst>
              <a:ext uri="{FF2B5EF4-FFF2-40B4-BE49-F238E27FC236}">
                <a16:creationId xmlns:a16="http://schemas.microsoft.com/office/drawing/2014/main" id="{1FC08F9B-A485-EE81-E8E7-0DCB59C9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042" y="4019734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+1</a:t>
            </a:r>
            <a:endParaRPr lang="en-US" altLang="zh-CN" sz="900" b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4428" name="直接箭头连接符 14427">
            <a:extLst>
              <a:ext uri="{FF2B5EF4-FFF2-40B4-BE49-F238E27FC236}">
                <a16:creationId xmlns:a16="http://schemas.microsoft.com/office/drawing/2014/main" id="{EA2E4F75-98E5-4C9D-1306-9E2C6DD93EFE}"/>
              </a:ext>
            </a:extLst>
          </p:cNvPr>
          <p:cNvCxnSpPr>
            <a:cxnSpLocks/>
            <a:stCxn id="14429" idx="1"/>
          </p:cNvCxnSpPr>
          <p:nvPr/>
        </p:nvCxnSpPr>
        <p:spPr>
          <a:xfrm flipH="1">
            <a:off x="4691566" y="2798920"/>
            <a:ext cx="276514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9" name="Text Box 15">
            <a:extLst>
              <a:ext uri="{FF2B5EF4-FFF2-40B4-BE49-F238E27FC236}">
                <a16:creationId xmlns:a16="http://schemas.microsoft.com/office/drawing/2014/main" id="{3FEFEC90-7CFD-1EDE-2740-64BF0903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708920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ADD</a:t>
            </a:r>
            <a:endParaRPr lang="en-US" altLang="zh-CN" sz="900" b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4430" name="直接箭头连接符 14429">
            <a:extLst>
              <a:ext uri="{FF2B5EF4-FFF2-40B4-BE49-F238E27FC236}">
                <a16:creationId xmlns:a16="http://schemas.microsoft.com/office/drawing/2014/main" id="{D6983FAC-C81C-B761-4CDD-783E809242D7}"/>
              </a:ext>
            </a:extLst>
          </p:cNvPr>
          <p:cNvCxnSpPr>
            <a:cxnSpLocks/>
            <a:stCxn id="14431" idx="1"/>
            <a:endCxn id="14377" idx="3"/>
          </p:cNvCxnSpPr>
          <p:nvPr/>
        </p:nvCxnSpPr>
        <p:spPr>
          <a:xfrm flipH="1" flipV="1">
            <a:off x="4784175" y="2944480"/>
            <a:ext cx="183905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31" name="Text Box 15">
            <a:extLst>
              <a:ext uri="{FF2B5EF4-FFF2-40B4-BE49-F238E27FC236}">
                <a16:creationId xmlns:a16="http://schemas.microsoft.com/office/drawing/2014/main" id="{C968C577-D2CB-E29D-A180-8D1EBA26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857826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AND</a:t>
            </a:r>
          </a:p>
        </p:txBody>
      </p:sp>
      <p:cxnSp>
        <p:nvCxnSpPr>
          <p:cNvPr id="14432" name="直接箭头连接符 14431">
            <a:extLst>
              <a:ext uri="{FF2B5EF4-FFF2-40B4-BE49-F238E27FC236}">
                <a16:creationId xmlns:a16="http://schemas.microsoft.com/office/drawing/2014/main" id="{ECF92145-1986-7D63-7BF3-49ECADC780B2}"/>
              </a:ext>
            </a:extLst>
          </p:cNvPr>
          <p:cNvCxnSpPr>
            <a:cxnSpLocks/>
            <a:stCxn id="14433" idx="1"/>
          </p:cNvCxnSpPr>
          <p:nvPr/>
        </p:nvCxnSpPr>
        <p:spPr>
          <a:xfrm flipH="1">
            <a:off x="4860032" y="3088746"/>
            <a:ext cx="108048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33" name="Text Box 15">
            <a:extLst>
              <a:ext uri="{FF2B5EF4-FFF2-40B4-BE49-F238E27FC236}">
                <a16:creationId xmlns:a16="http://schemas.microsoft.com/office/drawing/2014/main" id="{4B8BE481-F3CF-CD2B-5F81-C954E413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998746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传送</a:t>
            </a:r>
            <a:endParaRPr lang="en-US" altLang="zh-CN" sz="9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434" name="Text Box 15">
            <a:extLst>
              <a:ext uri="{FF2B5EF4-FFF2-40B4-BE49-F238E27FC236}">
                <a16:creationId xmlns:a16="http://schemas.microsoft.com/office/drawing/2014/main" id="{D271D6AD-2ADE-687C-ED4E-A72E26D1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736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ABUS(D)</a:t>
            </a:r>
          </a:p>
        </p:txBody>
      </p:sp>
      <p:sp>
        <p:nvSpPr>
          <p:cNvPr id="14435" name="Text Box 15">
            <a:extLst>
              <a:ext uri="{FF2B5EF4-FFF2-40B4-BE49-F238E27FC236}">
                <a16:creationId xmlns:a16="http://schemas.microsoft.com/office/drawing/2014/main" id="{48E5F052-A515-6F17-1CA1-33ED1FDD2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ABUS(I)</a:t>
            </a:r>
          </a:p>
        </p:txBody>
      </p:sp>
      <p:sp>
        <p:nvSpPr>
          <p:cNvPr id="14436" name="Text Box 15">
            <a:extLst>
              <a:ext uri="{FF2B5EF4-FFF2-40B4-BE49-F238E27FC236}">
                <a16:creationId xmlns:a16="http://schemas.microsoft.com/office/drawing/2014/main" id="{3643E7CF-417A-6C93-FA8D-3EA74571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173770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DBUS</a:t>
            </a:r>
          </a:p>
        </p:txBody>
      </p:sp>
      <p:sp>
        <p:nvSpPr>
          <p:cNvPr id="14437" name="Text Box 15">
            <a:extLst>
              <a:ext uri="{FF2B5EF4-FFF2-40B4-BE49-F238E27FC236}">
                <a16:creationId xmlns:a16="http://schemas.microsoft.com/office/drawing/2014/main" id="{62C241AA-CDFE-A3D7-5D5D-A271A20F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1621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IBUS</a:t>
            </a:r>
          </a:p>
        </p:txBody>
      </p:sp>
      <p:sp>
        <p:nvSpPr>
          <p:cNvPr id="14438" name="Text Box 15">
            <a:extLst>
              <a:ext uri="{FF2B5EF4-FFF2-40B4-BE49-F238E27FC236}">
                <a16:creationId xmlns:a16="http://schemas.microsoft.com/office/drawing/2014/main" id="{D1551330-C477-AA3F-5913-AD41270AD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12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PC+1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439" name="Text Box 15">
            <a:extLst>
              <a:ext uri="{FF2B5EF4-FFF2-40B4-BE49-F238E27FC236}">
                <a16:creationId xmlns:a16="http://schemas.microsoft.com/office/drawing/2014/main" id="{D92755E6-4C01-1DE2-44F8-933CA2EE3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4928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DCache</a:t>
            </a:r>
            <a:endParaRPr lang="en-US" altLang="zh-CN" sz="9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440" name="Text Box 15">
            <a:extLst>
              <a:ext uri="{FF2B5EF4-FFF2-40B4-BE49-F238E27FC236}">
                <a16:creationId xmlns:a16="http://schemas.microsoft.com/office/drawing/2014/main" id="{0C8659DD-46F7-7A7D-67D1-6957DDCBE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24928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ICache</a:t>
            </a:r>
            <a:endParaRPr lang="en-US" altLang="zh-CN" sz="9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441" name="箭头: 上 14440">
            <a:extLst>
              <a:ext uri="{FF2B5EF4-FFF2-40B4-BE49-F238E27FC236}">
                <a16:creationId xmlns:a16="http://schemas.microsoft.com/office/drawing/2014/main" id="{52EA6A4D-DF57-3866-FEEF-A44ACC5FCAAE}"/>
              </a:ext>
            </a:extLst>
          </p:cNvPr>
          <p:cNvSpPr/>
          <p:nvPr/>
        </p:nvSpPr>
        <p:spPr>
          <a:xfrm>
            <a:off x="6968584" y="5496912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27" name="Text Box 11">
            <a:extLst>
              <a:ext uri="{FF2B5EF4-FFF2-40B4-BE49-F238E27FC236}">
                <a16:creationId xmlns:a16="http://schemas.microsoft.com/office/drawing/2014/main" id="{20F0F56D-0517-1100-3DB3-A3EE1BA6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551723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LDIR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03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965A-E100-4959-8802-C2D1AF7F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结构</a:t>
            </a: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4DCCE61-1D98-6EEF-BF50-8229B9DE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B5BCE78-68C7-E7DF-27FC-D28BD7D4F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4" name="内容占位符 16">
            <a:extLst>
              <a:ext uri="{FF2B5EF4-FFF2-40B4-BE49-F238E27FC236}">
                <a16:creationId xmlns:a16="http://schemas.microsoft.com/office/drawing/2014/main" id="{7788016F-F1F8-22C5-37EB-0D8D58C8A7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229909"/>
              </p:ext>
            </p:extLst>
          </p:nvPr>
        </p:nvGraphicFramePr>
        <p:xfrm>
          <a:off x="855663" y="1930400"/>
          <a:ext cx="2520000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3F03FB6B-C17F-72EC-EE65-4CF4C7C2F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00938"/>
              </p:ext>
            </p:extLst>
          </p:nvPr>
        </p:nvGraphicFramePr>
        <p:xfrm>
          <a:off x="5491519" y="2651582"/>
          <a:ext cx="1024649" cy="1152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649">
                  <a:extLst>
                    <a:ext uri="{9D8B030D-6E8A-4147-A177-3AD203B41FA5}">
                      <a16:colId xmlns:a16="http://schemas.microsoft.com/office/drawing/2014/main" val="334699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48822998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7475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214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354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9234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3243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6942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358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17670"/>
                  </a:ext>
                </a:extLst>
              </a:tr>
            </a:tbl>
          </a:graphicData>
        </a:graphic>
      </p:graphicFrame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20BEA7D3-C1CD-7349-DB40-BA4EE9BE2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22189"/>
              </p:ext>
            </p:extLst>
          </p:nvPr>
        </p:nvGraphicFramePr>
        <p:xfrm>
          <a:off x="6876272" y="2651582"/>
          <a:ext cx="994315" cy="1152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15">
                  <a:extLst>
                    <a:ext uri="{9D8B030D-6E8A-4147-A177-3AD203B41FA5}">
                      <a16:colId xmlns:a16="http://schemas.microsoft.com/office/drawing/2014/main" val="334699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488229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2536424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地址码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7475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14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102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LAD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6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354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103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ADD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69234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104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STO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(R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243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105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JMP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6942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106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9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358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107</a:t>
                      </a:r>
                      <a:endParaRPr lang="zh-CN" altLang="en-US" sz="9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17670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37B55839-A9D3-A08D-922B-CC62531547BE}"/>
              </a:ext>
            </a:extLst>
          </p:cNvPr>
          <p:cNvSpPr txBox="1"/>
          <p:nvPr/>
        </p:nvSpPr>
        <p:spPr>
          <a:xfrm>
            <a:off x="5779551" y="4031778"/>
            <a:ext cx="72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B38089E-5600-2FE6-A307-B5FDF63CABD7}"/>
              </a:ext>
            </a:extLst>
          </p:cNvPr>
          <p:cNvSpPr txBox="1"/>
          <p:nvPr/>
        </p:nvSpPr>
        <p:spPr>
          <a:xfrm>
            <a:off x="7164240" y="4019734"/>
            <a:ext cx="72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4301F66-23EC-9DE8-4D24-480F6E4BFF89}"/>
              </a:ext>
            </a:extLst>
          </p:cNvPr>
          <p:cNvSpPr txBox="1"/>
          <p:nvPr/>
        </p:nvSpPr>
        <p:spPr>
          <a:xfrm>
            <a:off x="4102206" y="3945100"/>
            <a:ext cx="720000" cy="1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8ABC8ED0-0F3C-0145-8DA8-FC46C9A28577}"/>
              </a:ext>
            </a:extLst>
          </p:cNvPr>
          <p:cNvSpPr/>
          <p:nvPr/>
        </p:nvSpPr>
        <p:spPr>
          <a:xfrm>
            <a:off x="6078296" y="3803710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9254466-4214-04EF-03AE-620D1462449D}"/>
              </a:ext>
            </a:extLst>
          </p:cNvPr>
          <p:cNvSpPr txBox="1"/>
          <p:nvPr/>
        </p:nvSpPr>
        <p:spPr>
          <a:xfrm>
            <a:off x="3995888" y="3465024"/>
            <a:ext cx="36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9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9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66A361B-8414-3F45-17D2-BA14CA7157CB}"/>
              </a:ext>
            </a:extLst>
          </p:cNvPr>
          <p:cNvSpPr txBox="1"/>
          <p:nvPr/>
        </p:nvSpPr>
        <p:spPr>
          <a:xfrm>
            <a:off x="4571952" y="3465024"/>
            <a:ext cx="36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altLang="zh-C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9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9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3" name="组合 15">
            <a:extLst>
              <a:ext uri="{FF2B5EF4-FFF2-40B4-BE49-F238E27FC236}">
                <a16:creationId xmlns:a16="http://schemas.microsoft.com/office/drawing/2014/main" id="{7FA1C602-DB22-6AD9-D6B9-040B4173E6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95888" y="2728480"/>
            <a:ext cx="936104" cy="431999"/>
            <a:chOff x="755576" y="4493104"/>
            <a:chExt cx="2304256" cy="497612"/>
          </a:xfrm>
        </p:grpSpPr>
        <p:grpSp>
          <p:nvGrpSpPr>
            <p:cNvPr id="104" name="组合 11">
              <a:extLst>
                <a:ext uri="{FF2B5EF4-FFF2-40B4-BE49-F238E27FC236}">
                  <a16:creationId xmlns:a16="http://schemas.microsoft.com/office/drawing/2014/main" id="{2A4B4037-E6C5-C1C5-520D-3B3B7743C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576" y="4493104"/>
              <a:ext cx="2304256" cy="497612"/>
              <a:chOff x="755576" y="4506751"/>
              <a:chExt cx="2304256" cy="497612"/>
            </a:xfrm>
          </p:grpSpPr>
          <p:sp>
            <p:nvSpPr>
              <p:cNvPr id="106" name="梯形 105">
                <a:extLst>
                  <a:ext uri="{FF2B5EF4-FFF2-40B4-BE49-F238E27FC236}">
                    <a16:creationId xmlns:a16="http://schemas.microsoft.com/office/drawing/2014/main" id="{4B23D0F6-547A-16B2-5E1C-468F18558E26}"/>
                  </a:ext>
                </a:extLst>
              </p:cNvPr>
              <p:cNvSpPr/>
              <p:nvPr/>
            </p:nvSpPr>
            <p:spPr>
              <a:xfrm flipV="1">
                <a:off x="755576" y="4506751"/>
                <a:ext cx="2304256" cy="497612"/>
              </a:xfrm>
              <a:prstGeom prst="trapezoid">
                <a:avLst>
                  <a:gd name="adj" fmla="val 6843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梯形 106">
                <a:extLst>
                  <a:ext uri="{FF2B5EF4-FFF2-40B4-BE49-F238E27FC236}">
                    <a16:creationId xmlns:a16="http://schemas.microsoft.com/office/drawing/2014/main" id="{4899CE89-8EAB-CBCE-98CC-CE5C403D3629}"/>
                  </a:ext>
                </a:extLst>
              </p:cNvPr>
              <p:cNvSpPr/>
              <p:nvPr/>
            </p:nvSpPr>
            <p:spPr>
              <a:xfrm flipV="1">
                <a:off x="1633389" y="4506752"/>
                <a:ext cx="526641" cy="82942"/>
              </a:xfrm>
              <a:prstGeom prst="trapezoid">
                <a:avLst>
                  <a:gd name="adj" fmla="val 55874"/>
                </a:avLst>
              </a:prstGeom>
              <a:solidFill>
                <a:srgbClr val="EAED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矩形 14">
              <a:extLst>
                <a:ext uri="{FF2B5EF4-FFF2-40B4-BE49-F238E27FC236}">
                  <a16:creationId xmlns:a16="http://schemas.microsoft.com/office/drawing/2014/main" id="{D73C24DD-95E3-81A9-4CA2-659B27302F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35593" y="4651089"/>
              <a:ext cx="1063385" cy="19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箭头: 上 107">
            <a:extLst>
              <a:ext uri="{FF2B5EF4-FFF2-40B4-BE49-F238E27FC236}">
                <a16:creationId xmlns:a16="http://schemas.microsoft.com/office/drawing/2014/main" id="{3C1833AB-E6CA-D3D8-ECD0-A36B6EB1E6F6}"/>
              </a:ext>
            </a:extLst>
          </p:cNvPr>
          <p:cNvSpPr/>
          <p:nvPr/>
        </p:nvSpPr>
        <p:spPr>
          <a:xfrm>
            <a:off x="4135014" y="3645024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上 108">
            <a:extLst>
              <a:ext uri="{FF2B5EF4-FFF2-40B4-BE49-F238E27FC236}">
                <a16:creationId xmlns:a16="http://schemas.microsoft.com/office/drawing/2014/main" id="{1A87ADA5-7843-2ED2-76AF-2C5EB403EBC7}"/>
              </a:ext>
            </a:extLst>
          </p:cNvPr>
          <p:cNvSpPr/>
          <p:nvPr/>
        </p:nvSpPr>
        <p:spPr>
          <a:xfrm>
            <a:off x="4679976" y="3645024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上 109">
            <a:extLst>
              <a:ext uri="{FF2B5EF4-FFF2-40B4-BE49-F238E27FC236}">
                <a16:creationId xmlns:a16="http://schemas.microsoft.com/office/drawing/2014/main" id="{E8B9ED40-57C5-8192-B157-D94FBE5DFF76}"/>
              </a:ext>
            </a:extLst>
          </p:cNvPr>
          <p:cNvSpPr/>
          <p:nvPr/>
        </p:nvSpPr>
        <p:spPr>
          <a:xfrm>
            <a:off x="4135014" y="317030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上 110">
            <a:extLst>
              <a:ext uri="{FF2B5EF4-FFF2-40B4-BE49-F238E27FC236}">
                <a16:creationId xmlns:a16="http://schemas.microsoft.com/office/drawing/2014/main" id="{EB975037-1621-08EF-2FA2-21EF600A5427}"/>
              </a:ext>
            </a:extLst>
          </p:cNvPr>
          <p:cNvSpPr/>
          <p:nvPr/>
        </p:nvSpPr>
        <p:spPr>
          <a:xfrm>
            <a:off x="4678190" y="317030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6CB5006E-0BF3-D2F8-0AC4-1EBDC54A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44" y="4149080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LDDR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13" name="Text Box 11">
            <a:extLst>
              <a:ext uri="{FF2B5EF4-FFF2-40B4-BE49-F238E27FC236}">
                <a16:creationId xmlns:a16="http://schemas.microsoft.com/office/drawing/2014/main" id="{274BB84F-2DE1-19A1-B046-4E644D60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52" y="422155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LDPC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14" name="Text Box 9">
            <a:extLst>
              <a:ext uri="{FF2B5EF4-FFF2-40B4-BE49-F238E27FC236}">
                <a16:creationId xmlns:a16="http://schemas.microsoft.com/office/drawing/2014/main" id="{95ACA014-9A9B-ED66-28E9-FEDA95E9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69747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15" name="Text Box 9">
            <a:extLst>
              <a:ext uri="{FF2B5EF4-FFF2-40B4-BE49-F238E27FC236}">
                <a16:creationId xmlns:a16="http://schemas.microsoft.com/office/drawing/2014/main" id="{42979814-ED57-B90B-434E-8FDA0CA03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968" y="369747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LDR</a:t>
            </a:r>
            <a:r>
              <a:rPr lang="en-US" altLang="zh-CN" sz="9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16" name="箭头: 上 115">
            <a:extLst>
              <a:ext uri="{FF2B5EF4-FFF2-40B4-BE49-F238E27FC236}">
                <a16:creationId xmlns:a16="http://schemas.microsoft.com/office/drawing/2014/main" id="{4A9C3ACB-EDD8-AC33-8E8A-B6C2E88CD170}"/>
              </a:ext>
            </a:extLst>
          </p:cNvPr>
          <p:cNvSpPr/>
          <p:nvPr/>
        </p:nvSpPr>
        <p:spPr>
          <a:xfrm>
            <a:off x="4427936" y="2420888"/>
            <a:ext cx="108000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 Box 11">
            <a:extLst>
              <a:ext uri="{FF2B5EF4-FFF2-40B4-BE49-F238E27FC236}">
                <a16:creationId xmlns:a16="http://schemas.microsoft.com/office/drawing/2014/main" id="{7AAE6C0C-F61B-0E85-11A3-22724C0F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16" y="2795598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RD(I)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8" name="Text Box 11">
            <a:extLst>
              <a:ext uri="{FF2B5EF4-FFF2-40B4-BE49-F238E27FC236}">
                <a16:creationId xmlns:a16="http://schemas.microsoft.com/office/drawing/2014/main" id="{E9867603-902A-D3BF-2032-90D4D5CCC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40" y="2795598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RD(D)</a:t>
            </a:r>
          </a:p>
        </p:txBody>
      </p:sp>
      <p:sp>
        <p:nvSpPr>
          <p:cNvPr id="119" name="Text Box 11">
            <a:extLst>
              <a:ext uri="{FF2B5EF4-FFF2-40B4-BE49-F238E27FC236}">
                <a16:creationId xmlns:a16="http://schemas.microsoft.com/office/drawing/2014/main" id="{4017E274-EFD4-F8C3-BA89-9AD69F94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40" y="3083630"/>
            <a:ext cx="612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WE(D)</a:t>
            </a:r>
            <a:r>
              <a:rPr lang="en-US" altLang="zh-CN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120" name="箭头: 上 119">
            <a:extLst>
              <a:ext uri="{FF2B5EF4-FFF2-40B4-BE49-F238E27FC236}">
                <a16:creationId xmlns:a16="http://schemas.microsoft.com/office/drawing/2014/main" id="{A909A5D5-6E7C-AFF8-49EC-3FC0B77FDF1A}"/>
              </a:ext>
            </a:extLst>
          </p:cNvPr>
          <p:cNvSpPr/>
          <p:nvPr/>
        </p:nvSpPr>
        <p:spPr>
          <a:xfrm>
            <a:off x="7452284" y="3803710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箭头: 上下 120">
            <a:extLst>
              <a:ext uri="{FF2B5EF4-FFF2-40B4-BE49-F238E27FC236}">
                <a16:creationId xmlns:a16="http://schemas.microsoft.com/office/drawing/2014/main" id="{45A103AA-BA8D-0595-F169-6AF4F4DB5C2F}"/>
              </a:ext>
            </a:extLst>
          </p:cNvPr>
          <p:cNvSpPr/>
          <p:nvPr/>
        </p:nvSpPr>
        <p:spPr>
          <a:xfrm>
            <a:off x="6078296" y="2420888"/>
            <a:ext cx="108000" cy="2160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上下 121">
            <a:extLst>
              <a:ext uri="{FF2B5EF4-FFF2-40B4-BE49-F238E27FC236}">
                <a16:creationId xmlns:a16="http://schemas.microsoft.com/office/drawing/2014/main" id="{AF503711-4949-2B5E-0AC0-24213EFD0A06}"/>
              </a:ext>
            </a:extLst>
          </p:cNvPr>
          <p:cNvSpPr/>
          <p:nvPr/>
        </p:nvSpPr>
        <p:spPr>
          <a:xfrm>
            <a:off x="7452284" y="2420904"/>
            <a:ext cx="108000" cy="2160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C6F663C-B548-1BD3-A275-8337595FF6D5}"/>
              </a:ext>
            </a:extLst>
          </p:cNvPr>
          <p:cNvCxnSpPr>
            <a:cxnSpLocks/>
          </p:cNvCxnSpPr>
          <p:nvPr/>
        </p:nvCxnSpPr>
        <p:spPr>
          <a:xfrm>
            <a:off x="4216802" y="2378220"/>
            <a:ext cx="216024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62">
            <a:extLst>
              <a:ext uri="{FF2B5EF4-FFF2-40B4-BE49-F238E27FC236}">
                <a16:creationId xmlns:a16="http://schemas.microsoft.com/office/drawing/2014/main" id="{B483D378-8520-5ED9-AC25-E30752169503}"/>
              </a:ext>
            </a:extLst>
          </p:cNvPr>
          <p:cNvCxnSpPr>
            <a:cxnSpLocks/>
            <a:stCxn id="126" idx="3"/>
            <a:endCxn id="127" idx="3"/>
          </p:cNvCxnSpPr>
          <p:nvPr/>
        </p:nvCxnSpPr>
        <p:spPr>
          <a:xfrm flipH="1">
            <a:off x="6989792" y="2376878"/>
            <a:ext cx="174448" cy="3356378"/>
          </a:xfrm>
          <a:prstGeom prst="bentConnector3">
            <a:avLst>
              <a:gd name="adj1" fmla="val -725099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15">
            <a:extLst>
              <a:ext uri="{FF2B5EF4-FFF2-40B4-BE49-F238E27FC236}">
                <a16:creationId xmlns:a16="http://schemas.microsoft.com/office/drawing/2014/main" id="{7A94C20E-4C2B-0E18-566F-67666DEF5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08" y="530120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IR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3ADEC60-D8A1-DB08-3A91-CB297397AF66}"/>
              </a:ext>
            </a:extLst>
          </p:cNvPr>
          <p:cNvSpPr/>
          <p:nvPr/>
        </p:nvSpPr>
        <p:spPr>
          <a:xfrm>
            <a:off x="7020224" y="230487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07FFA0D-F584-4B08-ACE4-A4627A398560}"/>
              </a:ext>
            </a:extLst>
          </p:cNvPr>
          <p:cNvSpPr/>
          <p:nvPr/>
        </p:nvSpPr>
        <p:spPr>
          <a:xfrm>
            <a:off x="6845776" y="566124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FB589C1C-3C1E-1E9A-0E0D-00A24B8683E8}"/>
              </a:ext>
            </a:extLst>
          </p:cNvPr>
          <p:cNvSpPr/>
          <p:nvPr/>
        </p:nvSpPr>
        <p:spPr>
          <a:xfrm>
            <a:off x="7355814" y="5496912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E3C87BB-4AB9-469A-2EB9-20BAA5B81084}"/>
              </a:ext>
            </a:extLst>
          </p:cNvPr>
          <p:cNvSpPr txBox="1"/>
          <p:nvPr/>
        </p:nvSpPr>
        <p:spPr>
          <a:xfrm>
            <a:off x="5796088" y="4653136"/>
            <a:ext cx="720000" cy="43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时序发生器</a:t>
            </a:r>
            <a:endParaRPr lang="en-US" altLang="zh-CN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操作控制器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0859EC3-6BD4-CCF3-DADC-1D7E13DE2A31}"/>
              </a:ext>
            </a:extLst>
          </p:cNvPr>
          <p:cNvSpPr txBox="1"/>
          <p:nvPr/>
        </p:nvSpPr>
        <p:spPr>
          <a:xfrm>
            <a:off x="6804200" y="4653136"/>
            <a:ext cx="432048" cy="43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指令译码器</a:t>
            </a:r>
          </a:p>
        </p:txBody>
      </p:sp>
      <p:sp>
        <p:nvSpPr>
          <p:cNvPr id="131" name="箭头: 上 130">
            <a:extLst>
              <a:ext uri="{FF2B5EF4-FFF2-40B4-BE49-F238E27FC236}">
                <a16:creationId xmlns:a16="http://schemas.microsoft.com/office/drawing/2014/main" id="{24641B6C-284A-3105-D04E-EF70076284A2}"/>
              </a:ext>
            </a:extLst>
          </p:cNvPr>
          <p:cNvSpPr/>
          <p:nvPr/>
        </p:nvSpPr>
        <p:spPr>
          <a:xfrm>
            <a:off x="6984232" y="508512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FF1EAAB1-B5BA-7805-106C-48D7480E6204}"/>
              </a:ext>
            </a:extLst>
          </p:cNvPr>
          <p:cNvSpPr/>
          <p:nvPr/>
        </p:nvSpPr>
        <p:spPr>
          <a:xfrm>
            <a:off x="7452284" y="4514010"/>
            <a:ext cx="108000" cy="79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17BDF745-DFA0-A78A-EA8F-522990D4493F}"/>
              </a:ext>
            </a:extLst>
          </p:cNvPr>
          <p:cNvCxnSpPr>
            <a:cxnSpLocks/>
          </p:cNvCxnSpPr>
          <p:nvPr/>
        </p:nvCxnSpPr>
        <p:spPr>
          <a:xfrm>
            <a:off x="5318260" y="2348880"/>
            <a:ext cx="0" cy="3060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62">
            <a:extLst>
              <a:ext uri="{FF2B5EF4-FFF2-40B4-BE49-F238E27FC236}">
                <a16:creationId xmlns:a16="http://schemas.microsoft.com/office/drawing/2014/main" id="{B74B429C-2A88-C918-A8C4-71623AD37EF0}"/>
              </a:ext>
            </a:extLst>
          </p:cNvPr>
          <p:cNvCxnSpPr>
            <a:cxnSpLocks/>
            <a:endCxn id="99" idx="2"/>
          </p:cNvCxnSpPr>
          <p:nvPr/>
        </p:nvCxnSpPr>
        <p:spPr>
          <a:xfrm rot="10800000">
            <a:off x="4462206" y="4125100"/>
            <a:ext cx="829826" cy="344900"/>
          </a:xfrm>
          <a:prstGeom prst="bent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 Box 11">
            <a:extLst>
              <a:ext uri="{FF2B5EF4-FFF2-40B4-BE49-F238E27FC236}">
                <a16:creationId xmlns:a16="http://schemas.microsoft.com/office/drawing/2014/main" id="{FFAA94F7-3606-A188-CC81-FE23D451D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736" y="422155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LDAR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A62E3D18-C356-2F6C-D28A-7199989D8BC6}"/>
              </a:ext>
            </a:extLst>
          </p:cNvPr>
          <p:cNvCxnSpPr>
            <a:cxnSpLocks/>
          </p:cNvCxnSpPr>
          <p:nvPr/>
        </p:nvCxnSpPr>
        <p:spPr>
          <a:xfrm>
            <a:off x="5292032" y="4476232"/>
            <a:ext cx="252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箭头: 上 136">
            <a:extLst>
              <a:ext uri="{FF2B5EF4-FFF2-40B4-BE49-F238E27FC236}">
                <a16:creationId xmlns:a16="http://schemas.microsoft.com/office/drawing/2014/main" id="{A3E11EB4-5601-6030-52F5-ABD63BCB7E9A}"/>
              </a:ext>
            </a:extLst>
          </p:cNvPr>
          <p:cNvSpPr/>
          <p:nvPr/>
        </p:nvSpPr>
        <p:spPr>
          <a:xfrm>
            <a:off x="6078296" y="422597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箭头: 上 137">
            <a:extLst>
              <a:ext uri="{FF2B5EF4-FFF2-40B4-BE49-F238E27FC236}">
                <a16:creationId xmlns:a16="http://schemas.microsoft.com/office/drawing/2014/main" id="{D6EE81CF-D6F8-1EF1-5B2E-CD245824EAF5}"/>
              </a:ext>
            </a:extLst>
          </p:cNvPr>
          <p:cNvSpPr/>
          <p:nvPr/>
        </p:nvSpPr>
        <p:spPr>
          <a:xfrm>
            <a:off x="7452284" y="4225978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A3D27589-94BB-F9F0-82BA-88B9ABEA01AE}"/>
              </a:ext>
            </a:extLst>
          </p:cNvPr>
          <p:cNvGrpSpPr/>
          <p:nvPr/>
        </p:nvGrpSpPr>
        <p:grpSpPr>
          <a:xfrm>
            <a:off x="6876208" y="5301208"/>
            <a:ext cx="720032" cy="180000"/>
            <a:chOff x="7308304" y="4797152"/>
            <a:chExt cx="720032" cy="180000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B505E2F6-76E3-832D-9C4A-5FCA803C6F2F}"/>
                </a:ext>
              </a:extLst>
            </p:cNvPr>
            <p:cNvSpPr txBox="1"/>
            <p:nvPr/>
          </p:nvSpPr>
          <p:spPr>
            <a:xfrm>
              <a:off x="7308304" y="4797152"/>
              <a:ext cx="288000" cy="18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95000"/>
                  <a:lumOff val="5000"/>
                </a:schemeClr>
              </a:solidFill>
            </a:ln>
          </p:spPr>
          <p:txBody>
            <a:bodyPr wrap="square" lIns="36000" tIns="0" rIns="36000" bIns="0" rtlCol="0" anchor="ctr" anchorCtr="0">
              <a:noAutofit/>
            </a:bodyPr>
            <a:lstStyle/>
            <a:p>
              <a:pPr algn="ctr"/>
              <a:r>
                <a:rPr lang="en-US" altLang="zh-CN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</a:t>
              </a:r>
              <a:endParaRPr lang="zh-CN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97FD595-6F69-AFE2-6A5C-14D60789AA4C}"/>
                </a:ext>
              </a:extLst>
            </p:cNvPr>
            <p:cNvSpPr txBox="1"/>
            <p:nvPr/>
          </p:nvSpPr>
          <p:spPr>
            <a:xfrm>
              <a:off x="7596336" y="4797152"/>
              <a:ext cx="432000" cy="18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95000"/>
                  <a:lumOff val="5000"/>
                </a:schemeClr>
              </a:solidFill>
            </a:ln>
          </p:spPr>
          <p:txBody>
            <a:bodyPr wrap="square" lIns="36000" tIns="0" rIns="36000" bIns="0" rtlCol="0" anchor="ctr" anchorCtr="0">
              <a:noAutofit/>
            </a:bodyPr>
            <a:lstStyle/>
            <a:p>
              <a:pPr algn="ctr"/>
              <a:r>
                <a:rPr lang="zh-CN" altLang="en-US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地址码</a:t>
              </a:r>
            </a:p>
          </p:txBody>
        </p:sp>
      </p:grpSp>
      <p:sp>
        <p:nvSpPr>
          <p:cNvPr id="142" name="Text Box 15">
            <a:extLst>
              <a:ext uri="{FF2B5EF4-FFF2-40B4-BE49-F238E27FC236}">
                <a16:creationId xmlns:a16="http://schemas.microsoft.com/office/drawing/2014/main" id="{F3A3158E-EC21-6F7D-8050-FDEEAC87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80" y="5471468"/>
            <a:ext cx="612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通往</a:t>
            </a:r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端口</a:t>
            </a:r>
            <a:endParaRPr lang="en-US" altLang="zh-CN" sz="9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E10D0B9-EAB2-C611-9E3E-5DB372E90D99}"/>
              </a:ext>
            </a:extLst>
          </p:cNvPr>
          <p:cNvCxnSpPr>
            <a:cxnSpLocks/>
          </p:cNvCxnSpPr>
          <p:nvPr/>
        </p:nvCxnSpPr>
        <p:spPr>
          <a:xfrm flipH="1">
            <a:off x="6516216" y="4725144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58E0A26-D154-EC5E-7C45-290A426F4CF4}"/>
              </a:ext>
            </a:extLst>
          </p:cNvPr>
          <p:cNvCxnSpPr>
            <a:cxnSpLocks/>
          </p:cNvCxnSpPr>
          <p:nvPr/>
        </p:nvCxnSpPr>
        <p:spPr>
          <a:xfrm flipH="1">
            <a:off x="6516216" y="4821155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618E4952-DEB9-2681-47B1-565FE78DB72A}"/>
              </a:ext>
            </a:extLst>
          </p:cNvPr>
          <p:cNvCxnSpPr>
            <a:cxnSpLocks/>
          </p:cNvCxnSpPr>
          <p:nvPr/>
        </p:nvCxnSpPr>
        <p:spPr>
          <a:xfrm flipH="1">
            <a:off x="6516216" y="5013176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B97196B-EB28-E31D-4718-77F1F89C5D1A}"/>
              </a:ext>
            </a:extLst>
          </p:cNvPr>
          <p:cNvCxnSpPr>
            <a:cxnSpLocks/>
          </p:cNvCxnSpPr>
          <p:nvPr/>
        </p:nvCxnSpPr>
        <p:spPr>
          <a:xfrm flipH="1">
            <a:off x="6516216" y="4917166"/>
            <a:ext cx="288032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1B06106-E17E-091C-9617-AF7B2054D1EC}"/>
              </a:ext>
            </a:extLst>
          </p:cNvPr>
          <p:cNvCxnSpPr>
            <a:cxnSpLocks/>
          </p:cNvCxnSpPr>
          <p:nvPr/>
        </p:nvCxnSpPr>
        <p:spPr>
          <a:xfrm flipH="1" flipV="1">
            <a:off x="5611246" y="4723576"/>
            <a:ext cx="180000" cy="1568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FF19845C-F338-0EBE-6F40-9FAF795D15E6}"/>
              </a:ext>
            </a:extLst>
          </p:cNvPr>
          <p:cNvCxnSpPr>
            <a:cxnSpLocks/>
          </p:cNvCxnSpPr>
          <p:nvPr/>
        </p:nvCxnSpPr>
        <p:spPr>
          <a:xfrm flipH="1">
            <a:off x="5611246" y="4821155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4E30E31-5214-14F5-DD4D-4C5903BC9E22}"/>
              </a:ext>
            </a:extLst>
          </p:cNvPr>
          <p:cNvCxnSpPr>
            <a:cxnSpLocks/>
          </p:cNvCxnSpPr>
          <p:nvPr/>
        </p:nvCxnSpPr>
        <p:spPr>
          <a:xfrm flipH="1">
            <a:off x="5611246" y="5008286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2522708-FF66-15CE-F322-91374BD5650B}"/>
              </a:ext>
            </a:extLst>
          </p:cNvPr>
          <p:cNvCxnSpPr>
            <a:cxnSpLocks/>
          </p:cNvCxnSpPr>
          <p:nvPr/>
        </p:nvCxnSpPr>
        <p:spPr>
          <a:xfrm flipH="1">
            <a:off x="5611246" y="4917166"/>
            <a:ext cx="18000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5">
            <a:extLst>
              <a:ext uri="{FF2B5EF4-FFF2-40B4-BE49-F238E27FC236}">
                <a16:creationId xmlns:a16="http://schemas.microsoft.com/office/drawing/2014/main" id="{D4050B1D-227B-76E6-BCEE-F4212A60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26" y="4633576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152" name="Text Box 15">
            <a:extLst>
              <a:ext uri="{FF2B5EF4-FFF2-40B4-BE49-F238E27FC236}">
                <a16:creationId xmlns:a16="http://schemas.microsoft.com/office/drawing/2014/main" id="{8DDF9EEE-236D-DCB1-5923-1440631F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26" y="4734924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</a:p>
        </p:txBody>
      </p:sp>
      <p:sp>
        <p:nvSpPr>
          <p:cNvPr id="153" name="Text Box 15">
            <a:extLst>
              <a:ext uri="{FF2B5EF4-FFF2-40B4-BE49-F238E27FC236}">
                <a16:creationId xmlns:a16="http://schemas.microsoft.com/office/drawing/2014/main" id="{D3F988EA-BDF6-688C-01B8-9C899247F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16" y="4921608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9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46BF1152-2ECF-9E44-F188-BBAFE09CFA37}"/>
              </a:ext>
            </a:extLst>
          </p:cNvPr>
          <p:cNvCxnSpPr>
            <a:cxnSpLocks/>
            <a:stCxn id="155" idx="1"/>
            <a:endCxn id="98" idx="3"/>
          </p:cNvCxnSpPr>
          <p:nvPr/>
        </p:nvCxnSpPr>
        <p:spPr>
          <a:xfrm flipH="1">
            <a:off x="7884240" y="4109734"/>
            <a:ext cx="142802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 Box 15">
            <a:extLst>
              <a:ext uri="{FF2B5EF4-FFF2-40B4-BE49-F238E27FC236}">
                <a16:creationId xmlns:a16="http://schemas.microsoft.com/office/drawing/2014/main" id="{126E928B-02DB-E4C4-7558-6699374E9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042" y="4019734"/>
            <a:ext cx="14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+1</a:t>
            </a:r>
            <a:endParaRPr lang="en-US" altLang="zh-CN" sz="900" b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F36F534-A1D3-B700-EDD1-C448C20F7E2E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4691566" y="2798920"/>
            <a:ext cx="276514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 Box 15">
            <a:extLst>
              <a:ext uri="{FF2B5EF4-FFF2-40B4-BE49-F238E27FC236}">
                <a16:creationId xmlns:a16="http://schemas.microsoft.com/office/drawing/2014/main" id="{DF46F29C-FCCA-82F6-E49F-FAC1E261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708920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ADD</a:t>
            </a:r>
            <a:endParaRPr lang="en-US" altLang="zh-CN" sz="900" b="1" baseline="-2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C4687200-7642-C004-04E8-2D3DA66A35F8}"/>
              </a:ext>
            </a:extLst>
          </p:cNvPr>
          <p:cNvCxnSpPr>
            <a:cxnSpLocks/>
            <a:stCxn id="160" idx="1"/>
            <a:endCxn id="106" idx="3"/>
          </p:cNvCxnSpPr>
          <p:nvPr/>
        </p:nvCxnSpPr>
        <p:spPr>
          <a:xfrm flipH="1" flipV="1">
            <a:off x="4784175" y="2944480"/>
            <a:ext cx="183905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 Box 15">
            <a:extLst>
              <a:ext uri="{FF2B5EF4-FFF2-40B4-BE49-F238E27FC236}">
                <a16:creationId xmlns:a16="http://schemas.microsoft.com/office/drawing/2014/main" id="{6E08F3E3-92E5-07CD-8010-F2B241EB3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857826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AND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4E3568F-585A-A3ED-01C1-C359A0D1D21E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4860032" y="3088746"/>
            <a:ext cx="108048" cy="0"/>
          </a:xfrm>
          <a:prstGeom prst="straightConnector1">
            <a:avLst/>
          </a:prstGeom>
          <a:ln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15">
            <a:extLst>
              <a:ext uri="{FF2B5EF4-FFF2-40B4-BE49-F238E27FC236}">
                <a16:creationId xmlns:a16="http://schemas.microsoft.com/office/drawing/2014/main" id="{447D7B8D-A0E4-46D1-B728-7F3497A6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80" y="2998746"/>
            <a:ext cx="324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传送</a:t>
            </a:r>
            <a:endParaRPr lang="en-US" altLang="zh-CN" sz="9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3" name="Text Box 15">
            <a:extLst>
              <a:ext uri="{FF2B5EF4-FFF2-40B4-BE49-F238E27FC236}">
                <a16:creationId xmlns:a16="http://schemas.microsoft.com/office/drawing/2014/main" id="{844F92CB-51EC-1464-22A0-05A984911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736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ABUS(D)</a:t>
            </a:r>
          </a:p>
        </p:txBody>
      </p:sp>
      <p:sp>
        <p:nvSpPr>
          <p:cNvPr id="164" name="Text Box 15">
            <a:extLst>
              <a:ext uri="{FF2B5EF4-FFF2-40B4-BE49-F238E27FC236}">
                <a16:creationId xmlns:a16="http://schemas.microsoft.com/office/drawing/2014/main" id="{154A6C75-7E09-556B-24C4-FEFD9C055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ABUS(I)</a:t>
            </a:r>
          </a:p>
        </p:txBody>
      </p:sp>
      <p:sp>
        <p:nvSpPr>
          <p:cNvPr id="165" name="Text Box 15">
            <a:extLst>
              <a:ext uri="{FF2B5EF4-FFF2-40B4-BE49-F238E27FC236}">
                <a16:creationId xmlns:a16="http://schemas.microsoft.com/office/drawing/2014/main" id="{CC024423-30B6-B24F-022D-D4254C67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173770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DBUS</a:t>
            </a:r>
          </a:p>
        </p:txBody>
      </p:sp>
      <p:sp>
        <p:nvSpPr>
          <p:cNvPr id="166" name="Text Box 15">
            <a:extLst>
              <a:ext uri="{FF2B5EF4-FFF2-40B4-BE49-F238E27FC236}">
                <a16:creationId xmlns:a16="http://schemas.microsoft.com/office/drawing/2014/main" id="{70E6A7A1-C219-ED30-D8EF-C37C40660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1621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IBUS</a:t>
            </a:r>
          </a:p>
        </p:txBody>
      </p:sp>
      <p:sp>
        <p:nvSpPr>
          <p:cNvPr id="167" name="Text Box 15">
            <a:extLst>
              <a:ext uri="{FF2B5EF4-FFF2-40B4-BE49-F238E27FC236}">
                <a16:creationId xmlns:a16="http://schemas.microsoft.com/office/drawing/2014/main" id="{4FF9BC87-EFE9-8CC2-F327-239A90FD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12" y="3861048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PC+1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  <a:endParaRPr lang="en-US" altLang="zh-CN" sz="9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8" name="Text Box 15">
            <a:extLst>
              <a:ext uri="{FF2B5EF4-FFF2-40B4-BE49-F238E27FC236}">
                <a16:creationId xmlns:a16="http://schemas.microsoft.com/office/drawing/2014/main" id="{7B7C5A3B-0705-F8C9-0D78-FD0A2E89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4928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DCache</a:t>
            </a:r>
            <a:endParaRPr lang="en-US" altLang="zh-CN" sz="9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9" name="Text Box 15">
            <a:extLst>
              <a:ext uri="{FF2B5EF4-FFF2-40B4-BE49-F238E27FC236}">
                <a16:creationId xmlns:a16="http://schemas.microsoft.com/office/drawing/2014/main" id="{363640F4-28AC-8556-9B4D-57D35ACA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2492896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3600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ICache</a:t>
            </a:r>
            <a:endParaRPr lang="en-US" altLang="zh-CN" sz="9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0" name="箭头: 上 169">
            <a:extLst>
              <a:ext uri="{FF2B5EF4-FFF2-40B4-BE49-F238E27FC236}">
                <a16:creationId xmlns:a16="http://schemas.microsoft.com/office/drawing/2014/main" id="{4AC2D206-6100-C5DA-7C04-1DC812354140}"/>
              </a:ext>
            </a:extLst>
          </p:cNvPr>
          <p:cNvSpPr/>
          <p:nvPr/>
        </p:nvSpPr>
        <p:spPr>
          <a:xfrm>
            <a:off x="6968584" y="5496912"/>
            <a:ext cx="108000" cy="216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Text Box 11">
            <a:extLst>
              <a:ext uri="{FF2B5EF4-FFF2-40B4-BE49-F238E27FC236}">
                <a16:creationId xmlns:a16="http://schemas.microsoft.com/office/drawing/2014/main" id="{EB175A99-DAD8-5169-7A59-389C8C1B3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5517232"/>
            <a:ext cx="576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LDIR 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(T</a:t>
            </a:r>
            <a:r>
              <a:rPr lang="en-US" altLang="zh-CN" sz="9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</a:t>
            </a:r>
            <a:r>
              <a:rPr lang="en-US" altLang="zh-CN" sz="9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7FF2EBF-99CC-C346-FA4C-7E93B29E128E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 bwMode="auto">
          <a:xfrm flipV="1">
            <a:off x="7644177" y="4603222"/>
            <a:ext cx="0" cy="98014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D782FAA-F17E-C43A-EAF0-2763C05878D4}"/>
              </a:ext>
            </a:extLst>
          </p:cNvPr>
          <p:cNvCxnSpPr>
            <a:cxnSpLocks/>
            <a:stCxn id="13" idx="2"/>
            <a:endCxn id="34" idx="2"/>
          </p:cNvCxnSpPr>
          <p:nvPr/>
        </p:nvCxnSpPr>
        <p:spPr bwMode="auto">
          <a:xfrm flipV="1">
            <a:off x="5136000" y="4603222"/>
            <a:ext cx="0" cy="98014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BC2271-C5A5-FA4A-22BF-BAEF8E4B0316}"/>
              </a:ext>
            </a:extLst>
          </p:cNvPr>
          <p:cNvCxnSpPr>
            <a:cxnSpLocks/>
            <a:stCxn id="12" idx="2"/>
            <a:endCxn id="38" idx="2"/>
          </p:cNvCxnSpPr>
          <p:nvPr/>
        </p:nvCxnSpPr>
        <p:spPr bwMode="auto">
          <a:xfrm flipV="1">
            <a:off x="2447824" y="4603222"/>
            <a:ext cx="0" cy="98014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304A59A-3674-0145-359D-421B838F47C2}"/>
              </a:ext>
            </a:extLst>
          </p:cNvPr>
          <p:cNvGrpSpPr/>
          <p:nvPr/>
        </p:nvGrpSpPr>
        <p:grpSpPr>
          <a:xfrm>
            <a:off x="3584443" y="5618521"/>
            <a:ext cx="414938" cy="330759"/>
            <a:chOff x="2388981" y="5623419"/>
            <a:chExt cx="414938" cy="330759"/>
          </a:xfrm>
        </p:grpSpPr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14F204D-7DA8-699A-0AFA-5198378D06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6451" y="5623419"/>
              <a:ext cx="0" cy="252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CB741CFF-9F71-FA80-6122-0F3469AB07D5}"/>
                </a:ext>
              </a:extLst>
            </p:cNvPr>
            <p:cNvSpPr/>
            <p:nvPr/>
          </p:nvSpPr>
          <p:spPr bwMode="auto">
            <a:xfrm rot="1107521">
              <a:off x="2388981" y="5846356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3F801F39-2F39-BDB5-49DF-FEE620978464}"/>
              </a:ext>
            </a:extLst>
          </p:cNvPr>
          <p:cNvGrpSpPr/>
          <p:nvPr/>
        </p:nvGrpSpPr>
        <p:grpSpPr>
          <a:xfrm>
            <a:off x="2240355" y="5542319"/>
            <a:ext cx="414938" cy="406961"/>
            <a:chOff x="2388981" y="5623419"/>
            <a:chExt cx="414938" cy="406961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0425BA1-4996-B43F-C55E-C2D755F513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6451" y="5623419"/>
              <a:ext cx="0" cy="33041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7DD60D67-13B4-85AF-1417-AAA6DB1F0FB5}"/>
                </a:ext>
              </a:extLst>
            </p:cNvPr>
            <p:cNvSpPr/>
            <p:nvPr/>
          </p:nvSpPr>
          <p:spPr bwMode="auto">
            <a:xfrm rot="1107521">
              <a:off x="2388981" y="5922558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9935C4FC-8995-9BD5-438B-99DCEA96E268}"/>
              </a:ext>
            </a:extLst>
          </p:cNvPr>
          <p:cNvGrpSpPr/>
          <p:nvPr/>
        </p:nvGrpSpPr>
        <p:grpSpPr>
          <a:xfrm>
            <a:off x="4928531" y="5542319"/>
            <a:ext cx="414938" cy="406961"/>
            <a:chOff x="2388981" y="5623419"/>
            <a:chExt cx="414938" cy="406961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BED58D8-DC93-E16D-E5FA-0EBE01ABD8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6451" y="5623419"/>
              <a:ext cx="0" cy="33041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5EB1DCC9-D58F-335A-06C6-4E4D8828BC2D}"/>
                </a:ext>
              </a:extLst>
            </p:cNvPr>
            <p:cNvSpPr/>
            <p:nvPr/>
          </p:nvSpPr>
          <p:spPr bwMode="auto">
            <a:xfrm rot="1107521">
              <a:off x="2388981" y="5922558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7415936-011B-7411-BD77-C75E7EE41BAB}"/>
              </a:ext>
            </a:extLst>
          </p:cNvPr>
          <p:cNvGrpSpPr/>
          <p:nvPr/>
        </p:nvGrpSpPr>
        <p:grpSpPr>
          <a:xfrm>
            <a:off x="6182619" y="5542319"/>
            <a:ext cx="414938" cy="406961"/>
            <a:chOff x="2388981" y="5623419"/>
            <a:chExt cx="414938" cy="406961"/>
          </a:xfrm>
        </p:grpSpPr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40ED384-4009-3C12-617F-8D3CCAE809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6451" y="5623419"/>
              <a:ext cx="0" cy="33041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51548B8C-3E6B-3D44-3D4D-EDAC0CE164B9}"/>
                </a:ext>
              </a:extLst>
            </p:cNvPr>
            <p:cNvSpPr/>
            <p:nvPr/>
          </p:nvSpPr>
          <p:spPr bwMode="auto">
            <a:xfrm rot="1107521">
              <a:off x="2388981" y="5922558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E48AB9A-0666-1295-EBB9-905B11563421}"/>
              </a:ext>
            </a:extLst>
          </p:cNvPr>
          <p:cNvGrpSpPr/>
          <p:nvPr/>
        </p:nvGrpSpPr>
        <p:grpSpPr>
          <a:xfrm>
            <a:off x="7436708" y="5542319"/>
            <a:ext cx="414938" cy="406961"/>
            <a:chOff x="2388981" y="5623419"/>
            <a:chExt cx="414938" cy="406961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19C45B8-1F1C-2A74-5601-B538E64B7A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6451" y="5623419"/>
              <a:ext cx="0" cy="33041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D104CFD3-A241-FE92-19D8-8CFB141D85E0}"/>
                </a:ext>
              </a:extLst>
            </p:cNvPr>
            <p:cNvSpPr/>
            <p:nvPr/>
          </p:nvSpPr>
          <p:spPr bwMode="auto">
            <a:xfrm rot="1107521">
              <a:off x="2388981" y="5922558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0BFE2729-1B59-47A6-BA9C-7BA42122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指令执行流程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E3B0027-243D-4F74-9129-F40CC15ED0E8}"/>
              </a:ext>
            </a:extLst>
          </p:cNvPr>
          <p:cNvSpPr/>
          <p:nvPr/>
        </p:nvSpPr>
        <p:spPr bwMode="auto">
          <a:xfrm>
            <a:off x="3878956" y="2708920"/>
            <a:ext cx="1260000" cy="576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ABUS(I)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IBUS  IR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PC + 1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4E96671-A175-4519-8040-F2A6438A01D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 bwMode="auto">
          <a:xfrm flipV="1">
            <a:off x="4508956" y="3284920"/>
            <a:ext cx="0" cy="7207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2076FC-AA1E-460F-8C9B-B2B5B3A515B8}"/>
              </a:ext>
            </a:extLst>
          </p:cNvPr>
          <p:cNvCxnSpPr>
            <a:cxnSpLocks/>
          </p:cNvCxnSpPr>
          <p:nvPr/>
        </p:nvCxnSpPr>
        <p:spPr bwMode="auto">
          <a:xfrm>
            <a:off x="2449538" y="4062402"/>
            <a:ext cx="5184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8AB8DB-D407-43A7-A4CC-A0638D683906}"/>
              </a:ext>
            </a:extLst>
          </p:cNvPr>
          <p:cNvCxnSpPr>
            <a:cxnSpLocks/>
            <a:stCxn id="130" idx="2"/>
          </p:cNvCxnSpPr>
          <p:nvPr/>
        </p:nvCxnSpPr>
        <p:spPr bwMode="auto">
          <a:xfrm>
            <a:off x="1124692" y="3366864"/>
            <a:ext cx="0" cy="391559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BB57742-460E-1458-A09F-D28D78462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5294F-7206-3366-F9BA-C50A494CD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72EFC50-888A-48E2-9484-898CF31E78BC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 bwMode="auto">
          <a:xfrm flipV="1">
            <a:off x="2447824" y="4062979"/>
            <a:ext cx="0" cy="1082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5972433-15D2-4B67-9D82-296F6FEF0C4F}"/>
              </a:ext>
            </a:extLst>
          </p:cNvPr>
          <p:cNvSpPr/>
          <p:nvPr/>
        </p:nvSpPr>
        <p:spPr>
          <a:xfrm>
            <a:off x="2249824" y="3847535"/>
            <a:ext cx="396000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03BC0A0-F091-4F2F-89FD-F2343F35B93D}"/>
              </a:ext>
            </a:extLst>
          </p:cNvPr>
          <p:cNvSpPr/>
          <p:nvPr/>
        </p:nvSpPr>
        <p:spPr bwMode="auto">
          <a:xfrm>
            <a:off x="1907824" y="4171222"/>
            <a:ext cx="1080000" cy="43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DR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DR 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1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D5E5005-68C6-5BC7-A4D0-E96C0281D13A}"/>
              </a:ext>
            </a:extLst>
          </p:cNvPr>
          <p:cNvSpPr/>
          <p:nvPr/>
        </p:nvSpPr>
        <p:spPr bwMode="auto">
          <a:xfrm>
            <a:off x="1907824" y="5151364"/>
            <a:ext cx="1080000" cy="432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6E1EB2C-6FA7-41A9-BC8C-DD863D133A55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 bwMode="auto">
          <a:xfrm flipV="1">
            <a:off x="3791912" y="4062979"/>
            <a:ext cx="0" cy="1082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91297B1-1AFA-4068-B01A-50E01474821E}"/>
              </a:ext>
            </a:extLst>
          </p:cNvPr>
          <p:cNvSpPr/>
          <p:nvPr/>
        </p:nvSpPr>
        <p:spPr bwMode="auto">
          <a:xfrm>
            <a:off x="3251912" y="4171222"/>
            <a:ext cx="1080000" cy="43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AR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5D42E3-7A6E-4FF5-BE83-98677A0FB60E}"/>
              </a:ext>
            </a:extLst>
          </p:cNvPr>
          <p:cNvSpPr/>
          <p:nvPr/>
        </p:nvSpPr>
        <p:spPr bwMode="auto">
          <a:xfrm>
            <a:off x="3161912" y="5102520"/>
            <a:ext cx="1260000" cy="576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defRPr/>
            </a:pP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AR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ABUS(D)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defRPr/>
            </a:pP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DBUS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DR</a:t>
            </a:r>
          </a:p>
          <a:p>
            <a:pPr algn="ctr" defTabSz="914400">
              <a:defRPr/>
            </a:pP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DR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1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A7E7AF-9D5A-4E48-8199-805B383C2ED5}"/>
              </a:ext>
            </a:extLst>
          </p:cNvPr>
          <p:cNvSpPr/>
          <p:nvPr/>
        </p:nvSpPr>
        <p:spPr>
          <a:xfrm>
            <a:off x="3593912" y="3847535"/>
            <a:ext cx="396000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LAD</a:t>
            </a:r>
            <a:endParaRPr lang="zh-CN" altLang="en-US" sz="14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6471466-1833-4A96-460C-EEA68A1B420E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 bwMode="auto">
          <a:xfrm flipV="1">
            <a:off x="3791912" y="4603222"/>
            <a:ext cx="0" cy="49929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E3E5F84-0D49-3F13-9A8E-41E691FB673D}"/>
              </a:ext>
            </a:extLst>
          </p:cNvPr>
          <p:cNvSpPr/>
          <p:nvPr/>
        </p:nvSpPr>
        <p:spPr bwMode="auto">
          <a:xfrm>
            <a:off x="3246911" y="4886520"/>
            <a:ext cx="540000" cy="216000"/>
          </a:xfrm>
          <a:prstGeom prst="roundRect">
            <a:avLst>
              <a:gd name="adj" fmla="val 0"/>
            </a:avLst>
          </a:prstGeom>
          <a:noFill/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RD(D)</a:t>
            </a:r>
            <a:endParaRPr lang="zh-CN" altLang="en-US" sz="12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9BE428B-4872-4791-BA45-BDD3BB1CEF7B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 bwMode="auto">
          <a:xfrm flipV="1">
            <a:off x="5136000" y="4062979"/>
            <a:ext cx="0" cy="1082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449139E-470F-4CAD-A6C8-77009F827AEC}"/>
              </a:ext>
            </a:extLst>
          </p:cNvPr>
          <p:cNvSpPr/>
          <p:nvPr/>
        </p:nvSpPr>
        <p:spPr>
          <a:xfrm>
            <a:off x="4938000" y="3847535"/>
            <a:ext cx="396000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</a:t>
            </a:r>
            <a:endParaRPr lang="zh-CN" altLang="en-US" sz="14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ED0CF93-FA5B-414B-AA6B-D11DFC6B749C}"/>
              </a:ext>
            </a:extLst>
          </p:cNvPr>
          <p:cNvSpPr/>
          <p:nvPr/>
        </p:nvSpPr>
        <p:spPr bwMode="auto">
          <a:xfrm>
            <a:off x="4596000" y="4171222"/>
            <a:ext cx="1080000" cy="43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>
              <a:defRPr/>
            </a:pPr>
            <a:r>
              <a:rPr lang="en-US" altLang="zh-CN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 DR</a:t>
            </a:r>
          </a:p>
          <a:p>
            <a:pPr lvl="0" algn="ctr" defTabSz="914400">
              <a:defRPr/>
            </a:pP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DR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kumimoji="0" lang="zh-CN" altLang="en-US" sz="1200" b="1" i="0" u="none" strike="noStrike" cap="none" normalizeH="0" baseline="-250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592643D-E890-AEF8-9562-764366BF742B}"/>
              </a:ext>
            </a:extLst>
          </p:cNvPr>
          <p:cNvSpPr/>
          <p:nvPr/>
        </p:nvSpPr>
        <p:spPr bwMode="auto">
          <a:xfrm>
            <a:off x="4596000" y="5151364"/>
            <a:ext cx="1080000" cy="432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4A6EE6B-8EA9-4BE5-9CB7-D9CC07B9C2FE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 bwMode="auto">
          <a:xfrm flipV="1">
            <a:off x="6390088" y="4062979"/>
            <a:ext cx="0" cy="1082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1F7E50F-FFF1-4B0E-AE19-456BFDB6DEA4}"/>
              </a:ext>
            </a:extLst>
          </p:cNvPr>
          <p:cNvSpPr/>
          <p:nvPr/>
        </p:nvSpPr>
        <p:spPr bwMode="auto">
          <a:xfrm>
            <a:off x="5850088" y="4171222"/>
            <a:ext cx="1080000" cy="43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>
              <a:defRPr/>
            </a:pP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AR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0430F0-6738-4C12-B872-D2B76E4B5BE5}"/>
              </a:ext>
            </a:extLst>
          </p:cNvPr>
          <p:cNvSpPr/>
          <p:nvPr/>
        </p:nvSpPr>
        <p:spPr bwMode="auto">
          <a:xfrm>
            <a:off x="5850088" y="5151364"/>
            <a:ext cx="1080000" cy="43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>
              <a:defRPr/>
            </a:pP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 DBUS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62E31C-9EC6-43A3-B84D-55D95C0CA19F}"/>
              </a:ext>
            </a:extLst>
          </p:cNvPr>
          <p:cNvSpPr/>
          <p:nvPr/>
        </p:nvSpPr>
        <p:spPr>
          <a:xfrm>
            <a:off x="6192088" y="3847535"/>
            <a:ext cx="396000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STO</a:t>
            </a:r>
            <a:endParaRPr lang="zh-CN" altLang="en-US" sz="14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3D6743-7D66-6727-910C-96071A0DC9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390088" y="4603222"/>
            <a:ext cx="0" cy="54814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E3FB81C-B30C-0A6C-2A11-9D4413CD9C73}"/>
              </a:ext>
            </a:extLst>
          </p:cNvPr>
          <p:cNvSpPr/>
          <p:nvPr/>
        </p:nvSpPr>
        <p:spPr bwMode="auto">
          <a:xfrm>
            <a:off x="5832200" y="4941168"/>
            <a:ext cx="540000" cy="216000"/>
          </a:xfrm>
          <a:prstGeom prst="roundRect">
            <a:avLst>
              <a:gd name="adj" fmla="val 0"/>
            </a:avLst>
          </a:prstGeom>
          <a:noFill/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WE(D)</a:t>
            </a:r>
            <a:endParaRPr lang="zh-CN" altLang="en-US" sz="12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7EF152F-336C-49D2-845F-E6360C8FC7A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 bwMode="auto">
          <a:xfrm flipV="1">
            <a:off x="7644177" y="4062979"/>
            <a:ext cx="0" cy="1082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3E0C69-5B68-41B9-9ECB-B840DF355F5F}"/>
              </a:ext>
            </a:extLst>
          </p:cNvPr>
          <p:cNvSpPr/>
          <p:nvPr/>
        </p:nvSpPr>
        <p:spPr>
          <a:xfrm>
            <a:off x="7446177" y="3847535"/>
            <a:ext cx="396000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JMP</a:t>
            </a:r>
            <a:endParaRPr lang="zh-CN" altLang="en-US" sz="14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7BF64D5-5F50-459E-954E-30B6E6C931C3}"/>
              </a:ext>
            </a:extLst>
          </p:cNvPr>
          <p:cNvSpPr/>
          <p:nvPr/>
        </p:nvSpPr>
        <p:spPr bwMode="auto">
          <a:xfrm>
            <a:off x="7104177" y="4171222"/>
            <a:ext cx="1080000" cy="43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IR  PC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C91BB3-EBAD-E05A-6F24-50014DA8BCA6}"/>
              </a:ext>
            </a:extLst>
          </p:cNvPr>
          <p:cNvSpPr/>
          <p:nvPr/>
        </p:nvSpPr>
        <p:spPr bwMode="auto">
          <a:xfrm>
            <a:off x="7104177" y="5151364"/>
            <a:ext cx="1080000" cy="432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703935B-0EA6-C55A-081D-55D41BC9912D}"/>
              </a:ext>
            </a:extLst>
          </p:cNvPr>
          <p:cNvCxnSpPr>
            <a:cxnSpLocks/>
          </p:cNvCxnSpPr>
          <p:nvPr/>
        </p:nvCxnSpPr>
        <p:spPr bwMode="auto">
          <a:xfrm>
            <a:off x="971600" y="4838490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204163F-39F3-D5A9-6D0F-79A33735884C}"/>
              </a:ext>
            </a:extLst>
          </p:cNvPr>
          <p:cNvCxnSpPr>
            <a:cxnSpLocks/>
          </p:cNvCxnSpPr>
          <p:nvPr/>
        </p:nvCxnSpPr>
        <p:spPr bwMode="auto">
          <a:xfrm>
            <a:off x="971600" y="5894608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009CBCF-CE36-7CBC-B06A-4B06DA88DC19}"/>
              </a:ext>
            </a:extLst>
          </p:cNvPr>
          <p:cNvCxnSpPr>
            <a:cxnSpLocks/>
          </p:cNvCxnSpPr>
          <p:nvPr/>
        </p:nvCxnSpPr>
        <p:spPr bwMode="auto">
          <a:xfrm>
            <a:off x="971600" y="2636912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A64AC0F-FA68-1E0A-7C3A-1868F9E7831E}"/>
              </a:ext>
            </a:extLst>
          </p:cNvPr>
          <p:cNvSpPr/>
          <p:nvPr/>
        </p:nvSpPr>
        <p:spPr>
          <a:xfrm>
            <a:off x="3878956" y="2142636"/>
            <a:ext cx="1260000" cy="360000"/>
          </a:xfrm>
          <a:prstGeom prst="roundRect">
            <a:avLst>
              <a:gd name="adj" fmla="val 4174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E47D72B-BAAE-C9C4-5B08-D0D2EA9A0A1B}"/>
              </a:ext>
            </a:extLst>
          </p:cNvPr>
          <p:cNvCxnSpPr>
            <a:cxnSpLocks/>
            <a:stCxn id="44" idx="0"/>
            <a:endCxn id="125" idx="2"/>
          </p:cNvCxnSpPr>
          <p:nvPr/>
        </p:nvCxnSpPr>
        <p:spPr bwMode="auto">
          <a:xfrm flipV="1">
            <a:off x="4508956" y="2502636"/>
            <a:ext cx="0" cy="206284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67FC2FAB-AFBB-6710-BB17-44AA770D4E1E}"/>
              </a:ext>
            </a:extLst>
          </p:cNvPr>
          <p:cNvSpPr/>
          <p:nvPr/>
        </p:nvSpPr>
        <p:spPr>
          <a:xfrm>
            <a:off x="917744" y="305908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2F6A929-41F2-FC07-2770-1DE81B7EE138}"/>
              </a:ext>
            </a:extLst>
          </p:cNvPr>
          <p:cNvCxnSpPr>
            <a:cxnSpLocks/>
            <a:stCxn id="130" idx="0"/>
          </p:cNvCxnSpPr>
          <p:nvPr/>
        </p:nvCxnSpPr>
        <p:spPr bwMode="auto">
          <a:xfrm flipV="1">
            <a:off x="1124692" y="2627132"/>
            <a:ext cx="0" cy="431955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4F7B6D5-2C15-CD18-7FEC-9C420144DC6C}"/>
              </a:ext>
            </a:extLst>
          </p:cNvPr>
          <p:cNvCxnSpPr>
            <a:cxnSpLocks/>
            <a:stCxn id="140" idx="2"/>
          </p:cNvCxnSpPr>
          <p:nvPr/>
        </p:nvCxnSpPr>
        <p:spPr bwMode="auto">
          <a:xfrm>
            <a:off x="1126712" y="4464320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78B6CAF-894D-118E-3587-D7F3A5E432A4}"/>
              </a:ext>
            </a:extLst>
          </p:cNvPr>
          <p:cNvSpPr/>
          <p:nvPr/>
        </p:nvSpPr>
        <p:spPr>
          <a:xfrm>
            <a:off x="919764" y="415654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31639D4-7F64-8A56-0FAE-D72A99498AF4}"/>
              </a:ext>
            </a:extLst>
          </p:cNvPr>
          <p:cNvCxnSpPr>
            <a:cxnSpLocks/>
            <a:stCxn id="140" idx="0"/>
          </p:cNvCxnSpPr>
          <p:nvPr/>
        </p:nvCxnSpPr>
        <p:spPr bwMode="auto">
          <a:xfrm flipV="1">
            <a:off x="1126712" y="3806376"/>
            <a:ext cx="0" cy="350167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2EC8C291-2F65-7944-7B28-01BF2483C9BE}"/>
              </a:ext>
            </a:extLst>
          </p:cNvPr>
          <p:cNvCxnSpPr>
            <a:cxnSpLocks/>
            <a:stCxn id="143" idx="2"/>
          </p:cNvCxnSpPr>
          <p:nvPr/>
        </p:nvCxnSpPr>
        <p:spPr bwMode="auto">
          <a:xfrm>
            <a:off x="1124692" y="5520437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97DDA95D-5A61-27E5-3D1B-0164E4555BCE}"/>
              </a:ext>
            </a:extLst>
          </p:cNvPr>
          <p:cNvSpPr/>
          <p:nvPr/>
        </p:nvSpPr>
        <p:spPr>
          <a:xfrm>
            <a:off x="917744" y="5212660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F7A619B-58D1-97B0-A073-9DDC8B3C950B}"/>
              </a:ext>
            </a:extLst>
          </p:cNvPr>
          <p:cNvCxnSpPr>
            <a:cxnSpLocks/>
            <a:stCxn id="143" idx="0"/>
          </p:cNvCxnSpPr>
          <p:nvPr/>
        </p:nvCxnSpPr>
        <p:spPr bwMode="auto">
          <a:xfrm flipV="1">
            <a:off x="1124692" y="4836616"/>
            <a:ext cx="0" cy="376044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" name="菱形 4">
            <a:extLst>
              <a:ext uri="{FF2B5EF4-FFF2-40B4-BE49-F238E27FC236}">
                <a16:creationId xmlns:a16="http://schemas.microsoft.com/office/drawing/2014/main" id="{710A126E-FF7C-AF72-1B82-FF0EB1D043E3}"/>
              </a:ext>
            </a:extLst>
          </p:cNvPr>
          <p:cNvSpPr/>
          <p:nvPr/>
        </p:nvSpPr>
        <p:spPr bwMode="auto">
          <a:xfrm>
            <a:off x="3878956" y="3356992"/>
            <a:ext cx="1260000" cy="360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译码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61C7BD-F995-61FF-DE0B-62FA6BE8213D}"/>
              </a:ext>
            </a:extLst>
          </p:cNvPr>
          <p:cNvCxnSpPr>
            <a:cxnSpLocks/>
          </p:cNvCxnSpPr>
          <p:nvPr/>
        </p:nvCxnSpPr>
        <p:spPr bwMode="auto">
          <a:xfrm>
            <a:off x="971600" y="3789040"/>
            <a:ext cx="7200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AA93A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DA8657-F15F-9202-8FC4-6511F140A81C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4508956" y="3716992"/>
            <a:ext cx="0" cy="32400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39" name="图示 38">
            <a:extLst>
              <a:ext uri="{FF2B5EF4-FFF2-40B4-BE49-F238E27FC236}">
                <a16:creationId xmlns:a16="http://schemas.microsoft.com/office/drawing/2014/main" id="{B79A1AD9-6BB7-B79F-2E4B-EF8D7FA3E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759742"/>
              </p:ext>
            </p:extLst>
          </p:nvPr>
        </p:nvGraphicFramePr>
        <p:xfrm>
          <a:off x="5364088" y="692696"/>
          <a:ext cx="3032820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E1C5B2-79CD-F4FA-BF27-3A045066AD8A}"/>
              </a:ext>
            </a:extLst>
          </p:cNvPr>
          <p:cNvGrpSpPr/>
          <p:nvPr/>
        </p:nvGrpSpPr>
        <p:grpSpPr>
          <a:xfrm>
            <a:off x="1005786" y="1700808"/>
            <a:ext cx="3062158" cy="360040"/>
            <a:chOff x="3885786" y="5507556"/>
            <a:chExt cx="3062158" cy="360040"/>
          </a:xfrm>
        </p:grpSpPr>
        <p:sp>
          <p:nvSpPr>
            <p:cNvPr id="41" name="文本框 40">
              <a:hlinkClick r:id="rId8" action="ppaction://hlinksldjump"/>
              <a:extLst>
                <a:ext uri="{FF2B5EF4-FFF2-40B4-BE49-F238E27FC236}">
                  <a16:creationId xmlns:a16="http://schemas.microsoft.com/office/drawing/2014/main" id="{133E74B5-2AFA-F5C3-403C-1F094A824BF2}"/>
                </a:ext>
              </a:extLst>
            </p:cNvPr>
            <p:cNvSpPr txBox="1"/>
            <p:nvPr/>
          </p:nvSpPr>
          <p:spPr>
            <a:xfrm>
              <a:off x="4067944" y="5512725"/>
              <a:ext cx="2880000" cy="3497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216000" tIns="36000" bIns="36000" anchor="ctr" anchorCtr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如何区分不同的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周期</a:t>
              </a:r>
            </a:p>
          </p:txBody>
        </p:sp>
        <p:sp>
          <p:nvSpPr>
            <p:cNvPr id="42" name="椭圆 41">
              <a:hlinkClick r:id="rId9" action="ppaction://hlinksldjump"/>
              <a:extLst>
                <a:ext uri="{FF2B5EF4-FFF2-40B4-BE49-F238E27FC236}">
                  <a16:creationId xmlns:a16="http://schemas.microsoft.com/office/drawing/2014/main" id="{80D03B20-1B5F-4B3F-CD81-E70E733CF54C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30" grpId="0"/>
      <p:bldP spid="140" grpId="0"/>
      <p:bldP spid="143" grpId="0"/>
      <p:bldGraphic spid="3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>
                <a:sym typeface="+mn-lt"/>
              </a:rPr>
              <a:t>硬连线控制器时序</a:t>
            </a:r>
            <a:endParaRPr lang="zh-CN" altLang="en-US" dirty="0"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设定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三个电位信号，各自等于一个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周期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每个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周期包括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个节拍脉冲（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~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AC8C4-48F6-3BAF-BBED-D01B75B75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03C34-A311-CBE9-9283-48D6A8C71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62568</TotalTime>
  <Words>2793</Words>
  <Application>Microsoft Office PowerPoint</Application>
  <PresentationFormat>全屏显示(4:3)</PresentationFormat>
  <Paragraphs>913</Paragraphs>
  <Slides>31</Slides>
  <Notes>6</Notes>
  <HiddenSlides>15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等线</vt:lpstr>
      <vt:lpstr>黑体</vt:lpstr>
      <vt:lpstr>楷体</vt:lpstr>
      <vt:lpstr>宋体</vt:lpstr>
      <vt:lpstr>微软雅黑</vt:lpstr>
      <vt:lpstr>Arial</vt:lpstr>
      <vt:lpstr>Courier New</vt:lpstr>
      <vt:lpstr>Segoe UI Black</vt:lpstr>
      <vt:lpstr>Times New Roman</vt:lpstr>
      <vt:lpstr>Tw Cen MT</vt:lpstr>
      <vt:lpstr>Wingdings</vt:lpstr>
      <vt:lpstr>电路</vt:lpstr>
      <vt:lpstr>Equation</vt:lpstr>
      <vt:lpstr>第五章   中央处理器</vt:lpstr>
      <vt:lpstr>第五章   中央处理器</vt:lpstr>
      <vt:lpstr>5.5  硬连线控制器</vt:lpstr>
      <vt:lpstr>硬连线控制器</vt:lpstr>
      <vt:lpstr>1.基本思想</vt:lpstr>
      <vt:lpstr>CPU结构</vt:lpstr>
      <vt:lpstr>CPU结构</vt:lpstr>
      <vt:lpstr>2.指令执行流程</vt:lpstr>
      <vt:lpstr>硬连线控制器时序</vt:lpstr>
      <vt:lpstr>三级时序   同步控制</vt:lpstr>
      <vt:lpstr>3. 微操作控制信号产生</vt:lpstr>
      <vt:lpstr>硬连线控制器设计方法</vt:lpstr>
      <vt:lpstr>例5.3 根据下图写出以下操作控制信号RD(I)、RD(D)、WE(D)、LDPC、LDIR、LDAR、LDDR、PC+1、LDRx、LDRy的逻辑表达式</vt:lpstr>
      <vt:lpstr>① 画出指令周期流程图</vt:lpstr>
      <vt:lpstr>② 列出微操作时间表</vt:lpstr>
      <vt:lpstr>硬连线与微程序控制器比较</vt:lpstr>
      <vt:lpstr>5.6 流水CPU</vt:lpstr>
      <vt:lpstr>5.6.4 Pentium CPU</vt:lpstr>
      <vt:lpstr>Pentium结构图</vt:lpstr>
      <vt:lpstr>5.7 RISC CPU</vt:lpstr>
      <vt:lpstr>RISC CPU三个要素</vt:lpstr>
      <vt:lpstr>RISC机器的特征：</vt:lpstr>
      <vt:lpstr>RISC与CISC的主要特征对比</vt:lpstr>
      <vt:lpstr>MIPS Aptiv框图</vt:lpstr>
      <vt:lpstr>ARM处理器 框图</vt:lpstr>
      <vt:lpstr>本章重点内容</vt:lpstr>
      <vt:lpstr>本章容易混淆的一些概念</vt:lpstr>
      <vt:lpstr>数据通路举例</vt:lpstr>
      <vt:lpstr>数据通路举例---取指令周期</vt:lpstr>
      <vt:lpstr>数据通路举例---执行指令周期</vt:lpstr>
      <vt:lpstr>数据通路举例---执行指令周期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Zag Y</cp:lastModifiedBy>
  <cp:revision>1482</cp:revision>
  <dcterms:created xsi:type="dcterms:W3CDTF">2005-06-26T12:14:54Z</dcterms:created>
  <dcterms:modified xsi:type="dcterms:W3CDTF">2023-11-10T14:46:19Z</dcterms:modified>
</cp:coreProperties>
</file>