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257" r:id="rId4"/>
    <p:sldId id="266" r:id="rId5"/>
    <p:sldId id="265" r:id="rId6"/>
    <p:sldId id="260" r:id="rId7"/>
    <p:sldId id="299" r:id="rId8"/>
    <p:sldId id="267" r:id="rId9"/>
    <p:sldId id="268" r:id="rId10"/>
    <p:sldId id="261" r:id="rId11"/>
    <p:sldId id="273" r:id="rId12"/>
    <p:sldId id="275" r:id="rId13"/>
    <p:sldId id="278" r:id="rId14"/>
    <p:sldId id="279" r:id="rId15"/>
    <p:sldId id="280" r:id="rId16"/>
    <p:sldId id="263" r:id="rId17"/>
    <p:sldId id="281" r:id="rId18"/>
    <p:sldId id="283" r:id="rId19"/>
    <p:sldId id="282" r:id="rId20"/>
    <p:sldId id="264" r:id="rId21"/>
    <p:sldId id="290" r:id="rId22"/>
    <p:sldId id="28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g Y" initials="ZY" lastIdx="1" clrIdx="0">
    <p:extLst>
      <p:ext uri="{19B8F6BF-5375-455C-9EA6-DF929625EA0E}">
        <p15:presenceInfo xmlns:p15="http://schemas.microsoft.com/office/powerpoint/2012/main" userId="85bc7a1f6cef1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9CDB0-B182-459F-858F-996DA575D037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6D18-7983-4E86-A671-05922DC08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4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63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2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9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5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415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39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68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685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959B3C-2A39-4E31-AA39-935DA0447EE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57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110C4-954E-AD3E-2499-3FFD562F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6000" dirty="0"/>
              <a:t>自动机的状态转换图表示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BA8E5-2F04-EFEB-6AB0-792413051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2102 </a:t>
            </a:r>
            <a:r>
              <a:rPr lang="zh-CN" altLang="en-US" dirty="0"/>
              <a:t>张信羽 </a:t>
            </a:r>
            <a:r>
              <a:rPr lang="en-US" altLang="zh-CN" dirty="0"/>
              <a:t>120211080425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6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454" y="60158"/>
            <a:ext cx="8187071" cy="4064627"/>
          </a:xfrm>
        </p:spPr>
        <p:txBody>
          <a:bodyPr/>
          <a:lstStyle/>
          <a:p>
            <a:r>
              <a:rPr lang="en-US" altLang="zh-CN" sz="8800" dirty="0"/>
              <a:t>3 </a:t>
            </a:r>
            <a:r>
              <a:rPr lang="zh-CN" altLang="en-US" sz="8800" dirty="0"/>
              <a:t>详细设计</a:t>
            </a:r>
            <a:endParaRPr lang="en-US" altLang="zh-CN" sz="8800" dirty="0"/>
          </a:p>
        </p:txBody>
      </p:sp>
    </p:spTree>
    <p:extLst>
      <p:ext uri="{BB962C8B-B14F-4D97-AF65-F5344CB8AC3E}">
        <p14:creationId xmlns:p14="http://schemas.microsoft.com/office/powerpoint/2010/main" val="31181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算法流程图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EFEF1B-8EFA-230C-07E2-67A7F396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33662"/>
            <a:ext cx="5701707" cy="5448492"/>
          </a:xfrm>
        </p:spPr>
      </p:pic>
    </p:spTree>
    <p:extLst>
      <p:ext uri="{BB962C8B-B14F-4D97-AF65-F5344CB8AC3E}">
        <p14:creationId xmlns:p14="http://schemas.microsoft.com/office/powerpoint/2010/main" val="166702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系统的类图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32361F-C0F9-28F3-6257-87E44E906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48" y="1254857"/>
            <a:ext cx="8006622" cy="534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39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关键数据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——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结点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86C74B-E313-5E2C-C911-FF92F026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188"/>
              </p:ext>
            </p:extLst>
          </p:nvPr>
        </p:nvGraphicFramePr>
        <p:xfrm>
          <a:off x="1251678" y="1195754"/>
          <a:ext cx="7123934" cy="5565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3462">
                  <a:extLst>
                    <a:ext uri="{9D8B030D-6E8A-4147-A177-3AD203B41FA5}">
                      <a16:colId xmlns:a16="http://schemas.microsoft.com/office/drawing/2014/main" val="3276374084"/>
                    </a:ext>
                  </a:extLst>
                </a:gridCol>
                <a:gridCol w="3280472">
                  <a:extLst>
                    <a:ext uri="{9D8B030D-6E8A-4147-A177-3AD203B41FA5}">
                      <a16:colId xmlns:a16="http://schemas.microsoft.com/office/drawing/2014/main" val="4036721387"/>
                    </a:ext>
                  </a:extLst>
                </a:gridCol>
              </a:tblGrid>
              <a:tr h="795134">
                <a:tc grid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alt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Node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43745"/>
                  </a:ext>
                </a:extLst>
              </a:tr>
              <a:tr h="794725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2800" kern="100" dirty="0">
                          <a:effectLst/>
                        </a:rPr>
                        <a:t>数据名称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2800" kern="100">
                          <a:effectLst/>
                        </a:rPr>
                        <a:t>数据含义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6358087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800" kern="100" dirty="0">
                          <a:effectLst/>
                        </a:rPr>
                        <a:t>graph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effectLst/>
                        </a:rPr>
                        <a:t>父图形小部件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0901877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2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m_nodeName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effectLst/>
                        </a:rPr>
                        <a:t>结点名称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5943433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2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m_nodeState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effectLst/>
                        </a:rPr>
                        <a:t>结点状态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5728986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2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inner_circle_size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effectLst/>
                        </a:rPr>
                        <a:t>内圆直径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46584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2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node_size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外圆直径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32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0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关键数据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——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边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706038D-E1AF-D299-CB53-1F0E91C1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71786"/>
              </p:ext>
            </p:extLst>
          </p:nvPr>
        </p:nvGraphicFramePr>
        <p:xfrm>
          <a:off x="1251678" y="1204546"/>
          <a:ext cx="10494845" cy="5753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6440">
                  <a:extLst>
                    <a:ext uri="{9D8B030D-6E8A-4147-A177-3AD203B41FA5}">
                      <a16:colId xmlns:a16="http://schemas.microsoft.com/office/drawing/2014/main" val="2914513658"/>
                    </a:ext>
                  </a:extLst>
                </a:gridCol>
                <a:gridCol w="5248405">
                  <a:extLst>
                    <a:ext uri="{9D8B030D-6E8A-4147-A177-3AD203B41FA5}">
                      <a16:colId xmlns:a16="http://schemas.microsoft.com/office/drawing/2014/main" val="3398121360"/>
                    </a:ext>
                  </a:extLst>
                </a:gridCol>
              </a:tblGrid>
              <a:tr h="609508">
                <a:tc grid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</a:rPr>
                        <a:t>Edge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88342"/>
                  </a:ext>
                </a:extLst>
              </a:tr>
              <a:tr h="609193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endParaRPr lang="en-US" altLang="zh-CN" sz="3600" kern="100" dirty="0">
                        <a:effectLst/>
                      </a:endParaRP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3600" kern="100" dirty="0">
                          <a:effectLst/>
                        </a:rPr>
                        <a:t>数据名称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endParaRPr lang="en-US" altLang="zh-CN" sz="3600" kern="100" dirty="0">
                        <a:effectLst/>
                      </a:endParaRP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3600" kern="100" dirty="0">
                          <a:effectLst/>
                        </a:rPr>
                        <a:t>数据含义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1805820"/>
                  </a:ext>
                </a:extLst>
              </a:tr>
              <a:tr h="777703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graph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kern="100" dirty="0">
                          <a:effectLst/>
                        </a:rPr>
                        <a:t>父图形小部件</a:t>
                      </a:r>
                      <a:endParaRPr lang="zh-CN" alt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endParaRPr lang="zh-CN" altLang="en-US" sz="3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0839553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</a:rPr>
                        <a:t>source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边的起始结点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4312060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altLang="zh-CN" sz="3600" kern="100" dirty="0" err="1">
                          <a:effectLst/>
                        </a:rPr>
                        <a:t>dest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effectLst/>
                        </a:rPr>
                        <a:t>边的目标结点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7545096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</a:rPr>
                        <a:t>angle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</a:rPr>
                        <a:t>180°-</a:t>
                      </a:r>
                      <a:r>
                        <a:rPr lang="zh-CN" altLang="en-US" sz="3600" kern="100" dirty="0">
                          <a:effectLst/>
                        </a:rPr>
                        <a:t>箭头和线段的夹角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2833052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 err="1">
                          <a:effectLst/>
                        </a:rPr>
                        <a:t>arrow_size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effectLst/>
                        </a:rPr>
                        <a:t>箭头长度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6992488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altLang="zh-CN" sz="3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input_list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正向边的输入列表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8940585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altLang="zh-CN" sz="3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re_input_list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反向边的输入列表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176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15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关键数据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——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抽象自动机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D3F5436-2D3C-1D34-8523-C06309957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57902"/>
              </p:ext>
            </p:extLst>
          </p:nvPr>
        </p:nvGraphicFramePr>
        <p:xfrm>
          <a:off x="1424354" y="1474839"/>
          <a:ext cx="7666892" cy="5277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6061">
                  <a:extLst>
                    <a:ext uri="{9D8B030D-6E8A-4147-A177-3AD203B41FA5}">
                      <a16:colId xmlns:a16="http://schemas.microsoft.com/office/drawing/2014/main" val="1825797516"/>
                    </a:ext>
                  </a:extLst>
                </a:gridCol>
                <a:gridCol w="4790831">
                  <a:extLst>
                    <a:ext uri="{9D8B030D-6E8A-4147-A177-3AD203B41FA5}">
                      <a16:colId xmlns:a16="http://schemas.microsoft.com/office/drawing/2014/main" val="3493694857"/>
                    </a:ext>
                  </a:extLst>
                </a:gridCol>
              </a:tblGrid>
              <a:tr h="736478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AbstractAutomata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01266"/>
                  </a:ext>
                </a:extLst>
              </a:tr>
              <a:tr h="73607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数据名称</a:t>
                      </a: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数据含义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213277884"/>
                  </a:ext>
                </a:extLst>
              </a:tr>
              <a:tr h="73903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sl_state_set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状态集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1286474094"/>
                  </a:ext>
                </a:extLst>
              </a:tr>
              <a:tr h="736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altLang="zh-CN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sl_input_list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输入符号集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1976696741"/>
                  </a:ext>
                </a:extLst>
              </a:tr>
              <a:tr h="736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altLang="zh-CN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s_init_state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初态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4190795406"/>
                  </a:ext>
                </a:extLst>
              </a:tr>
              <a:tr h="736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altLang="zh-CN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sl_final_state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终态集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1552134903"/>
                  </a:ext>
                </a:extLst>
              </a:tr>
              <a:tr h="85663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altLang="zh-CN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func_list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转换函数列表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331189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5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454" y="60158"/>
            <a:ext cx="8187071" cy="4064627"/>
          </a:xfrm>
        </p:spPr>
        <p:txBody>
          <a:bodyPr/>
          <a:lstStyle/>
          <a:p>
            <a:r>
              <a:rPr lang="en-US" altLang="zh-CN" sz="8800" dirty="0"/>
              <a:t>4 </a:t>
            </a:r>
            <a:r>
              <a:rPr lang="zh-CN" altLang="en-US" sz="8800" dirty="0"/>
              <a:t>实现过程</a:t>
            </a:r>
            <a:endParaRPr lang="en-US" altLang="zh-CN" sz="8800" dirty="0"/>
          </a:p>
        </p:txBody>
      </p:sp>
    </p:spTree>
    <p:extLst>
      <p:ext uri="{BB962C8B-B14F-4D97-AF65-F5344CB8AC3E}">
        <p14:creationId xmlns:p14="http://schemas.microsoft.com/office/powerpoint/2010/main" val="420477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29763F-2E82-CB96-86E8-32BDABB6E8A9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选中模式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646779-2FF4-9A06-4345-1DB69BD2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62" y="382385"/>
            <a:ext cx="5385253" cy="64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FC5664-BB3A-8A5E-4DA2-A3642D395B9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点击画布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1A0EF-1911-8330-8815-559F6266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28725"/>
            <a:ext cx="80581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F2CD47B6-2FFB-E217-82F1-1AD19C89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kumimoji="0" lang="zh-CN" altLang="en-US" sz="5400" b="1" i="0" u="none" strike="noStrike" kern="1200" cap="all" spc="400" normalizeH="0" baseline="0" noProof="0" dirty="0">
                <a:ln>
                  <a:noFill/>
                </a:ln>
                <a:solidFill>
                  <a:srgbClr val="F8B323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点击按钮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2F4291-180E-FD84-7411-238C3FA6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22" y="382385"/>
            <a:ext cx="4828081" cy="6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F5E37-CB4D-7863-38E1-48FC043B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3F3F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7200" b="1" i="0" u="none" strike="noStrike" kern="1200" cap="all" spc="400" normalizeH="0" baseline="0" noProof="0" dirty="0">
                <a:ln>
                  <a:noFill/>
                </a:ln>
                <a:solidFill>
                  <a:srgbClr val="F8B323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ECCB3-8990-A2EF-0A26-84EE6157F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1 </a:t>
            </a:r>
            <a:r>
              <a:rPr lang="zh-CN" altLang="en-US" sz="4400" dirty="0"/>
              <a:t>题目分析</a:t>
            </a:r>
            <a:endParaRPr lang="en-US" altLang="zh-CN" sz="4400" dirty="0"/>
          </a:p>
          <a:p>
            <a:r>
              <a:rPr lang="en-US" altLang="zh-CN" sz="4400" dirty="0"/>
              <a:t>2 </a:t>
            </a:r>
            <a:r>
              <a:rPr lang="zh-CN" altLang="en-US" sz="4400" dirty="0"/>
              <a:t>概要设计</a:t>
            </a:r>
            <a:endParaRPr lang="en-US" altLang="zh-CN" sz="4400" dirty="0"/>
          </a:p>
          <a:p>
            <a:r>
              <a:rPr lang="en-US" altLang="zh-CN" sz="4400" dirty="0"/>
              <a:t>3 </a:t>
            </a:r>
            <a:r>
              <a:rPr lang="zh-CN" altLang="en-US" sz="4400" dirty="0"/>
              <a:t>详细设计</a:t>
            </a:r>
            <a:endParaRPr lang="en-US" altLang="zh-CN" sz="4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DA054-78B5-3294-2426-EFA5693A4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4 </a:t>
            </a:r>
            <a:r>
              <a:rPr lang="zh-CN" altLang="en-US" sz="4400" dirty="0"/>
              <a:t>实现过程</a:t>
            </a:r>
            <a:endParaRPr lang="en-US" altLang="zh-CN" sz="4400" dirty="0"/>
          </a:p>
          <a:p>
            <a:r>
              <a:rPr lang="en-US" altLang="zh-CN" sz="4400" dirty="0"/>
              <a:t>5 </a:t>
            </a:r>
            <a:r>
              <a:rPr lang="zh-CN" altLang="en-US" sz="4400" dirty="0"/>
              <a:t>运行结果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95224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454" y="60158"/>
            <a:ext cx="8187071" cy="4064627"/>
          </a:xfrm>
        </p:spPr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67953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B37B96-3B6B-B146-D3A6-215AE48413AB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08605C00-FB23-151D-6B85-8890F6F0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31" y="1591564"/>
            <a:ext cx="611822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021648-25C4-6B72-AD5F-18451927D033}"/>
              </a:ext>
            </a:extLst>
          </p:cNvPr>
          <p:cNvSpPr txBox="1"/>
          <p:nvPr/>
        </p:nvSpPr>
        <p:spPr>
          <a:xfrm>
            <a:off x="991333" y="1242751"/>
            <a:ext cx="1045088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设置状态为添加点，点击绘图区一个地方，弹出窗口，输入状态名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，选择状态为初态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74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45088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点击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OK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按钮绘制结点，显示如下：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DD3A90-3CAD-B3EB-9F38-F31D48C0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97" y="1591564"/>
            <a:ext cx="5535705" cy="4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1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45088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用同样的方法画更多的点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56C2D9-A47F-F041-3A57-7F3A48CD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591564"/>
            <a:ext cx="5405071" cy="44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50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637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状态切换到添加边，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点击绘图区一个地方，弹出窗口，输入起点为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，终点为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，正向边信息填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a,b,c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，反向边信息填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d,e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B0F8CE-26A5-A7CF-A054-89352865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4882330" cy="40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51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按钮绘制边，显示如下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80D75-C7F0-292D-3D19-17D8B525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98746"/>
            <a:ext cx="5285108" cy="43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3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添加更多的边，并将点移动到合适的地方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7984A1-AA88-F62C-3C4D-E4C10D24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98746"/>
            <a:ext cx="5076825" cy="42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0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2</a:t>
            </a:r>
            <a:r>
              <a:rPr lang="zh-CN" altLang="en-US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：状态图和文件的转换</a:t>
            </a:r>
            <a:endParaRPr lang="zh-CN" altLang="zh-CN" sz="48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点击侧边栏“导入文件”按钮，输入文件名，这里选中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graph.graph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4" name="图片 1">
            <a:extLst>
              <a:ext uri="{FF2B5EF4-FFF2-40B4-BE49-F238E27FC236}">
                <a16:creationId xmlns:a16="http://schemas.microsoft.com/office/drawing/2014/main" id="{6D6E3417-9686-2D03-56CC-7EE7ABCB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598746"/>
            <a:ext cx="6502882" cy="413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05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2</a:t>
            </a:r>
            <a:r>
              <a:rPr lang="zh-CN" altLang="en-US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：状态图和文件的转换</a:t>
            </a:r>
            <a:endParaRPr lang="zh-CN" altLang="zh-CN" sz="48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点击打开按钮，自动在画布上绘制状态图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C842CC-EA6F-9EE1-4E9A-810793A7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98746"/>
            <a:ext cx="5126117" cy="42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3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3</a:t>
            </a:r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：状态图和状态矩阵的转换</a:t>
            </a:r>
            <a:endParaRPr lang="zh-CN" altLang="zh-CN" sz="44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使用测试用例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的数据，点击侧边栏“导出为矩阵”，结果如下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F4351440-D6CD-6B4F-4910-C2B97CFF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598746"/>
            <a:ext cx="7637308" cy="40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454" y="60158"/>
            <a:ext cx="8187071" cy="4064627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题目分析</a:t>
            </a:r>
          </a:p>
        </p:txBody>
      </p:sp>
    </p:spTree>
    <p:extLst>
      <p:ext uri="{BB962C8B-B14F-4D97-AF65-F5344CB8AC3E}">
        <p14:creationId xmlns:p14="http://schemas.microsoft.com/office/powerpoint/2010/main" val="2740848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3</a:t>
            </a:r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：状态图和状态矩阵的转换</a:t>
            </a:r>
            <a:endParaRPr lang="zh-CN" altLang="zh-CN" sz="44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点击从矩阵导入按钮，填写状态集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、终态集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、初态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、输入符号集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</a:p>
        </p:txBody>
      </p:sp>
      <p:pic>
        <p:nvPicPr>
          <p:cNvPr id="12290" name="图片 1">
            <a:extLst>
              <a:ext uri="{FF2B5EF4-FFF2-40B4-BE49-F238E27FC236}">
                <a16:creationId xmlns:a16="http://schemas.microsoft.com/office/drawing/2014/main" id="{FDB71307-09CA-7152-6B6F-75CD3AF77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17" y="1598746"/>
            <a:ext cx="3408362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47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3</a:t>
            </a:r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：状态图和状态矩阵的转换</a:t>
            </a:r>
            <a:endParaRPr lang="zh-CN" altLang="zh-CN" sz="44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击转换函数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按钮，往生成的表格里面填信息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983FE1-6E98-53D8-E588-BBB8899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56" y="1619250"/>
            <a:ext cx="5381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6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3</a:t>
            </a:r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：状态图和状态矩阵的转换</a:t>
            </a:r>
            <a:endParaRPr lang="zh-CN" altLang="zh-CN" sz="44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击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OK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按钮，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自动在画布中绘制状态图，结点的坐标随机生成</a:t>
            </a:r>
          </a:p>
          <a:p>
            <a:pPr indent="304800" algn="just">
              <a:lnSpc>
                <a:spcPts val="2000"/>
              </a:lnSpc>
            </a:pP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F205DA-921C-4665-7E1B-D850ADA7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45398"/>
            <a:ext cx="5711830" cy="47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72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9C320-7E72-5E22-6ED0-D39041E5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13676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CN" altLang="en-US" sz="5400" b="1" i="0" u="none" strike="noStrike" kern="1200" cap="all" spc="400" normalizeH="0" baseline="0" noProof="0" dirty="0">
                <a:ln>
                  <a:noFill/>
                </a:ln>
                <a:solidFill>
                  <a:srgbClr val="F8B323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课程设计要求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E515-35A6-89FB-A9F2-05D7781A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zh-CN" sz="3600" dirty="0"/>
              <a:t>要求设计一个具有绘图功能的程序，可以手工以状态转换图的方式绘制自动机；</a:t>
            </a:r>
          </a:p>
          <a:p>
            <a:pPr lvl="0"/>
            <a:r>
              <a:rPr lang="zh-CN" altLang="zh-CN" sz="3600" dirty="0"/>
              <a:t>图形化的自动机可以保存，读取；</a:t>
            </a:r>
          </a:p>
          <a:p>
            <a:pPr lvl="0"/>
            <a:r>
              <a:rPr lang="zh-CN" altLang="zh-CN" sz="3600" dirty="0"/>
              <a:t>根据状态转换图得出自动机的状态转换矩阵；</a:t>
            </a:r>
          </a:p>
          <a:p>
            <a:pPr lvl="0"/>
            <a:r>
              <a:rPr lang="zh-CN" altLang="zh-CN" sz="3600" dirty="0"/>
              <a:t>根据状态转换矩阵，自动绘制出状态转换图（可以不完成）。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0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5400" b="1" i="0" u="none" strike="noStrike" kern="1200" cap="all" spc="400" normalizeH="0" baseline="0" noProof="0" dirty="0">
                <a:ln>
                  <a:noFill/>
                </a:ln>
                <a:solidFill>
                  <a:srgbClr val="F8B323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要求分析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E515-35A6-89FB-A9F2-05D7781A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自动机状态转换图的绘制</a:t>
            </a:r>
            <a:endParaRPr lang="en-US" altLang="zh-CN" sz="3600" dirty="0"/>
          </a:p>
          <a:p>
            <a:r>
              <a:rPr lang="zh-CN" altLang="en-US" sz="3600" dirty="0"/>
              <a:t>自动机状态转换图和文件的等价变换</a:t>
            </a:r>
            <a:endParaRPr lang="en-US" altLang="zh-CN" sz="3600" dirty="0"/>
          </a:p>
          <a:p>
            <a:r>
              <a:rPr lang="zh-CN" altLang="en-US" sz="3600" dirty="0"/>
              <a:t>自动机状态转换图和状态转换矩阵的等价变换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322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148" y="0"/>
            <a:ext cx="9529009" cy="4064627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2</a:t>
            </a:r>
            <a:r>
              <a:rPr lang="zh-CN" altLang="en-US" sz="8000" dirty="0"/>
              <a:t>概要设计</a:t>
            </a:r>
          </a:p>
        </p:txBody>
      </p:sp>
    </p:spTree>
    <p:extLst>
      <p:ext uri="{BB962C8B-B14F-4D97-AF65-F5344CB8AC3E}">
        <p14:creationId xmlns:p14="http://schemas.microsoft.com/office/powerpoint/2010/main" val="59634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系统界面</a:t>
            </a:r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847BD058-E617-B780-7B04-C0D76574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272443"/>
            <a:ext cx="611822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5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四个模式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E515-35A6-89FB-A9F2-05D7781A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470637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移动：鼠标单击图上的点（对应状态），长按不松手，移动鼠标，点会跟随鼠标移动，与之相连的边自动调整。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添加点：在图中一个位置单击鼠标，弹出提示框，输入点名称（状态名）及是否是初态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终态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中间态，点击确认后，该位置新增一个点。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添加边：在图中一个位置单击鼠标，弹出提示框，输入起点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，终点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和边的信息（输入符号），点击确认后增加一条边，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可以是同一个点，添加自环。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删除：鼠标点击边则删除边，点击点则删除点和与它相连的所有边。</a:t>
            </a:r>
          </a:p>
          <a:p>
            <a:pPr algn="just">
              <a:lnSpc>
                <a:spcPts val="2200"/>
              </a:lnSpc>
              <a:tabLst>
                <a:tab pos="266700" algn="l"/>
              </a:tabLst>
            </a:pPr>
            <a:endParaRPr lang="zh-CN" altLang="zh-CN" sz="3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41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四个按钮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E515-35A6-89FB-A9F2-05D7781A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导出为文件：弹出对话框，填写文件存储位置。点击保存后，状态转换图被保存到指定位置的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graph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文件里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从文件导入：弹出对话框，填写文件存储位置。点击打开后，自动在画布中绘制状态转换图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导出为矩阵：弹出对话框，显示与状态转换图等价的状态转换矩阵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从矩阵导入：弹出对话框，填写状态集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、输入符号表Σ、初态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、状态集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。点击转换函数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按钮，根据上述信息生成状态转换矩阵。可以往状态矩阵中填信息，点击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按钮后，根据上述信息自动在画布中绘制状态转换图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38373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1531</TotalTime>
  <Words>858</Words>
  <Application>Microsoft Office PowerPoint</Application>
  <PresentationFormat>宽屏</PresentationFormat>
  <Paragraphs>112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Arial</vt:lpstr>
      <vt:lpstr>Gill Sans MT</vt:lpstr>
      <vt:lpstr>Impact</vt:lpstr>
      <vt:lpstr>Times New Roman</vt:lpstr>
      <vt:lpstr>Wingdings</vt:lpstr>
      <vt:lpstr>徽章</vt:lpstr>
      <vt:lpstr>自动机的状态转换图表示</vt:lpstr>
      <vt:lpstr>目录</vt:lpstr>
      <vt:lpstr>1 题目分析</vt:lpstr>
      <vt:lpstr>课程设计要求</vt:lpstr>
      <vt:lpstr>要求分析</vt:lpstr>
      <vt:lpstr>2概要设计</vt:lpstr>
      <vt:lpstr>系统界面</vt:lpstr>
      <vt:lpstr>四个模式</vt:lpstr>
      <vt:lpstr>四个按钮</vt:lpstr>
      <vt:lpstr>3 详细设计</vt:lpstr>
      <vt:lpstr>算法流程图</vt:lpstr>
      <vt:lpstr>系统的类图</vt:lpstr>
      <vt:lpstr>关键数据——结点</vt:lpstr>
      <vt:lpstr>关键数据——边</vt:lpstr>
      <vt:lpstr>关键数据——抽象自动机</vt:lpstr>
      <vt:lpstr>4 实现过程</vt:lpstr>
      <vt:lpstr>PowerPoint 演示文稿</vt:lpstr>
      <vt:lpstr>PowerPoint 演示文稿</vt:lpstr>
      <vt:lpstr>点击按钮</vt:lpstr>
      <vt:lpstr>5 运行结果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LR(0)分析法研究</dc:title>
  <dc:creator>王 心然</dc:creator>
  <cp:lastModifiedBy>Zag Y</cp:lastModifiedBy>
  <cp:revision>10</cp:revision>
  <dcterms:created xsi:type="dcterms:W3CDTF">2023-02-09T05:49:01Z</dcterms:created>
  <dcterms:modified xsi:type="dcterms:W3CDTF">2023-12-30T12:33:44Z</dcterms:modified>
</cp:coreProperties>
</file>