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38"/>
  </p:handoutMasterIdLst>
  <p:sldIdLst>
    <p:sldId id="256" r:id="rId3"/>
    <p:sldId id="271" r:id="rId4"/>
    <p:sldId id="272" r:id="rId5"/>
    <p:sldId id="273" r:id="rId6"/>
    <p:sldId id="313" r:id="rId7"/>
    <p:sldId id="308" r:id="rId8"/>
    <p:sldId id="312" r:id="rId9"/>
    <p:sldId id="309" r:id="rId10"/>
    <p:sldId id="310" r:id="rId11"/>
    <p:sldId id="311" r:id="rId12"/>
    <p:sldId id="314" r:id="rId13"/>
    <p:sldId id="304" r:id="rId14"/>
    <p:sldId id="305" r:id="rId15"/>
    <p:sldId id="315" r:id="rId16"/>
    <p:sldId id="316" r:id="rId17"/>
    <p:sldId id="278" r:id="rId18"/>
    <p:sldId id="282" r:id="rId19"/>
    <p:sldId id="283" r:id="rId20"/>
    <p:sldId id="280" r:id="rId21"/>
    <p:sldId id="274" r:id="rId22"/>
    <p:sldId id="276" r:id="rId23"/>
    <p:sldId id="284" r:id="rId24"/>
    <p:sldId id="279" r:id="rId25"/>
    <p:sldId id="286" r:id="rId26"/>
    <p:sldId id="294" r:id="rId27"/>
    <p:sldId id="285" r:id="rId29"/>
    <p:sldId id="287" r:id="rId30"/>
    <p:sldId id="288" r:id="rId31"/>
    <p:sldId id="289" r:id="rId32"/>
    <p:sldId id="290" r:id="rId33"/>
    <p:sldId id="292" r:id="rId34"/>
    <p:sldId id="293" r:id="rId35"/>
    <p:sldId id="291" r:id="rId36"/>
    <p:sldId id="258" r:id="rId37"/>
  </p:sldIdLst>
  <p:sldSz cx="9144000" cy="6858000" type="screen4x3"/>
  <p:notesSz cx="6858000" cy="9144000"/>
  <p:custDataLst>
    <p:tags r:id="rId4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28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9C5"/>
    <a:srgbClr val="DC007C"/>
    <a:srgbClr val="0080CB"/>
    <a:srgbClr val="ED43BC"/>
    <a:srgbClr val="14A862"/>
    <a:srgbClr val="009DE7"/>
    <a:srgbClr val="CBECFB"/>
    <a:srgbClr val="0280CB"/>
    <a:srgbClr val="6FBB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00" autoAdjust="0"/>
    <p:restoredTop sz="78758" autoAdjust="0"/>
  </p:normalViewPr>
  <p:slideViewPr>
    <p:cSldViewPr snapToGrid="0">
      <p:cViewPr>
        <p:scale>
          <a:sx n="60" d="100"/>
          <a:sy n="60" d="100"/>
        </p:scale>
        <p:origin x="-210" y="-72"/>
      </p:cViewPr>
      <p:guideLst>
        <p:guide orient="horz" pos="2112"/>
        <p:guide pos="2856"/>
      </p:guideLst>
    </p:cSldViewPr>
  </p:slideViewPr>
  <p:notesTextViewPr>
    <p:cViewPr>
      <p:scale>
        <a:sx n="1" d="1"/>
        <a:sy n="1" d="1"/>
      </p:scale>
      <p:origin x="0" y="0"/>
    </p:cViewPr>
  </p:notesTextViewPr>
  <p:notesViewPr>
    <p:cSldViewPr snapToGrid="0">
      <p:cViewPr varScale="1">
        <p:scale>
          <a:sx n="52" d="100"/>
          <a:sy n="52" d="100"/>
        </p:scale>
        <p:origin x="2862"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gs" Target="tags/tag1.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5" Type="http://schemas.openxmlformats.org/officeDocument/2006/relationships/image" Target="../media/image13.wmf"/><Relationship Id="rId4" Type="http://schemas.openxmlformats.org/officeDocument/2006/relationships/image" Target="../media/image12.w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27.wmf"/><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B3DA5D-B12B-4CF4-8491-A16095CA5B75}"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80BE6B-463C-4C4F-AD28-3E021ADD87BC}"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5009CD-E715-4677-A8F4-2C10367E248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D6992E-C0CB-47C0-9C55-30A39BE3C5D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ts val="2700"/>
              </a:lnSpc>
            </a:pPr>
            <a:r>
              <a:rPr lang="zh-CN" altLang="en-US" sz="1200" dirty="0" smtClean="0">
                <a:latin typeface="幼圆" panose="02010509060101010101" pitchFamily="49" charset="-122"/>
                <a:ea typeface="幼圆" panose="02010509060101010101" pitchFamily="49" charset="-122"/>
              </a:rPr>
              <a:t>模糊推理是采用模糊逻辑由给定的输入到输出的映射过程。模糊推理包括五个方面：</a:t>
            </a:r>
            <a:endParaRPr lang="en-US" altLang="zh-CN" sz="1200" dirty="0" smtClean="0">
              <a:latin typeface="幼圆" panose="02010509060101010101" pitchFamily="49" charset="-122"/>
              <a:ea typeface="幼圆" panose="02010509060101010101" pitchFamily="49" charset="-122"/>
            </a:endParaRPr>
          </a:p>
          <a:p>
            <a:pPr algn="just">
              <a:lnSpc>
                <a:spcPts val="2700"/>
              </a:lnSpc>
            </a:pPr>
            <a:r>
              <a:rPr lang="en-US" altLang="zh-CN" sz="1200" dirty="0" smtClean="0">
                <a:latin typeface="幼圆" panose="02010509060101010101" pitchFamily="49" charset="-122"/>
                <a:ea typeface="幼圆" panose="02010509060101010101" pitchFamily="49" charset="-122"/>
              </a:rPr>
              <a:t>·</a:t>
            </a:r>
            <a:r>
              <a:rPr lang="zh-CN" altLang="en-US" sz="1200" dirty="0" smtClean="0">
                <a:latin typeface="幼圆" panose="02010509060101010101" pitchFamily="49" charset="-122"/>
                <a:ea typeface="幼圆" panose="02010509060101010101" pitchFamily="49" charset="-122"/>
              </a:rPr>
              <a:t>输入变量模糊化，即把确定的输入转化为由隶属度描述的模糊集</a:t>
            </a:r>
            <a:endParaRPr lang="en-US" altLang="zh-CN" sz="1200" dirty="0" smtClean="0">
              <a:latin typeface="幼圆" panose="02010509060101010101" pitchFamily="49" charset="-122"/>
              <a:ea typeface="幼圆" panose="02010509060101010101" pitchFamily="49" charset="-122"/>
            </a:endParaRPr>
          </a:p>
          <a:p>
            <a:pPr algn="just">
              <a:lnSpc>
                <a:spcPts val="2700"/>
              </a:lnSpc>
            </a:pPr>
            <a:r>
              <a:rPr lang="en-US" altLang="zh-CN" sz="1200" dirty="0" smtClean="0">
                <a:latin typeface="幼圆" panose="02010509060101010101" pitchFamily="49" charset="-122"/>
                <a:ea typeface="幼圆" panose="02010509060101010101" pitchFamily="49" charset="-122"/>
              </a:rPr>
              <a:t>·</a:t>
            </a:r>
            <a:r>
              <a:rPr lang="zh-CN" altLang="en-US" sz="1200" dirty="0" smtClean="0">
                <a:latin typeface="幼圆" panose="02010509060101010101" pitchFamily="49" charset="-122"/>
                <a:ea typeface="幼圆" panose="02010509060101010101" pitchFamily="49" charset="-122"/>
              </a:rPr>
              <a:t>在模糊规则的前件中应用模糊算予</a:t>
            </a:r>
            <a:r>
              <a:rPr lang="en-US" altLang="zh-CN" sz="1200" dirty="0" smtClean="0">
                <a:latin typeface="幼圆" panose="02010509060101010101" pitchFamily="49" charset="-122"/>
                <a:ea typeface="幼圆" panose="02010509060101010101" pitchFamily="49" charset="-122"/>
              </a:rPr>
              <a:t>(</a:t>
            </a:r>
            <a:r>
              <a:rPr lang="zh-CN" altLang="en-US" sz="1200" dirty="0" smtClean="0">
                <a:latin typeface="幼圆" panose="02010509060101010101" pitchFamily="49" charset="-122"/>
                <a:ea typeface="幼圆" panose="02010509060101010101" pitchFamily="49" charset="-122"/>
              </a:rPr>
              <a:t>与、或、非</a:t>
            </a:r>
            <a:r>
              <a:rPr lang="en-US" altLang="zh-CN" sz="1200" dirty="0" smtClean="0">
                <a:latin typeface="幼圆" panose="02010509060101010101" pitchFamily="49" charset="-122"/>
                <a:ea typeface="幼圆" panose="02010509060101010101" pitchFamily="49" charset="-122"/>
              </a:rPr>
              <a:t>)</a:t>
            </a:r>
            <a:endParaRPr lang="en-US" altLang="zh-CN" sz="1200" dirty="0" smtClean="0">
              <a:latin typeface="幼圆" panose="02010509060101010101" pitchFamily="49" charset="-122"/>
              <a:ea typeface="幼圆" panose="02010509060101010101" pitchFamily="49" charset="-122"/>
            </a:endParaRPr>
          </a:p>
          <a:p>
            <a:pPr algn="just">
              <a:lnSpc>
                <a:spcPts val="2700"/>
              </a:lnSpc>
            </a:pPr>
            <a:r>
              <a:rPr lang="en-US" altLang="zh-CN" sz="1200" dirty="0" smtClean="0">
                <a:latin typeface="幼圆" panose="02010509060101010101" pitchFamily="49" charset="-122"/>
                <a:ea typeface="幼圆" panose="02010509060101010101" pitchFamily="49" charset="-122"/>
              </a:rPr>
              <a:t>·</a:t>
            </a:r>
            <a:r>
              <a:rPr lang="zh-CN" altLang="en-US" sz="1200" dirty="0" smtClean="0">
                <a:latin typeface="幼圆" panose="02010509060101010101" pitchFamily="49" charset="-122"/>
                <a:ea typeface="幼圆" panose="02010509060101010101" pitchFamily="49" charset="-122"/>
              </a:rPr>
              <a:t>根据模糊蕴含运算由前提推断结论</a:t>
            </a:r>
            <a:endParaRPr lang="en-US" altLang="zh-CN" sz="1200" dirty="0" smtClean="0">
              <a:latin typeface="幼圆" panose="02010509060101010101" pitchFamily="49" charset="-122"/>
              <a:ea typeface="幼圆" panose="02010509060101010101" pitchFamily="49" charset="-122"/>
            </a:endParaRPr>
          </a:p>
          <a:p>
            <a:pPr algn="just">
              <a:lnSpc>
                <a:spcPts val="2700"/>
              </a:lnSpc>
            </a:pPr>
            <a:r>
              <a:rPr lang="en-US" altLang="zh-CN" sz="1200" dirty="0" smtClean="0">
                <a:latin typeface="幼圆" panose="02010509060101010101" pitchFamily="49" charset="-122"/>
                <a:ea typeface="幼圆" panose="02010509060101010101" pitchFamily="49" charset="-122"/>
              </a:rPr>
              <a:t>·</a:t>
            </a:r>
            <a:r>
              <a:rPr lang="zh-CN" altLang="en-US" sz="1200" dirty="0" smtClean="0">
                <a:latin typeface="幼圆" panose="02010509060101010101" pitchFamily="49" charset="-122"/>
                <a:ea typeface="幼圆" panose="02010509060101010101" pitchFamily="49" charset="-122"/>
              </a:rPr>
              <a:t>合成每一个规则的结论部分，得出总的结论</a:t>
            </a:r>
            <a:endParaRPr lang="en-US" altLang="zh-CN" sz="1200" dirty="0" smtClean="0">
              <a:latin typeface="幼圆" panose="02010509060101010101" pitchFamily="49" charset="-122"/>
              <a:ea typeface="幼圆" panose="02010509060101010101" pitchFamily="49" charset="-122"/>
            </a:endParaRPr>
          </a:p>
          <a:p>
            <a:pPr algn="just">
              <a:lnSpc>
                <a:spcPts val="2700"/>
              </a:lnSpc>
            </a:pPr>
            <a:r>
              <a:rPr lang="en-US" altLang="zh-CN" sz="1200" dirty="0" smtClean="0">
                <a:latin typeface="幼圆" panose="02010509060101010101" pitchFamily="49" charset="-122"/>
                <a:ea typeface="幼圆" panose="02010509060101010101" pitchFamily="49" charset="-122"/>
              </a:rPr>
              <a:t>·</a:t>
            </a:r>
            <a:r>
              <a:rPr lang="zh-CN" altLang="en-US" sz="1200" dirty="0" smtClean="0">
                <a:latin typeface="幼圆" panose="02010509060101010101" pitchFamily="49" charset="-122"/>
                <a:ea typeface="幼圆" panose="02010509060101010101" pitchFamily="49" charset="-122"/>
              </a:rPr>
              <a:t>反模糊化，即把输出的模糊量转化为确定的输出</a:t>
            </a:r>
            <a:endParaRPr lang="en-US" altLang="zh-CN" sz="1200" dirty="0" smtClean="0">
              <a:latin typeface="幼圆" panose="02010509060101010101" pitchFamily="49" charset="-122"/>
              <a:ea typeface="幼圆" panose="02010509060101010101" pitchFamily="49" charset="-122"/>
            </a:endParaRPr>
          </a:p>
        </p:txBody>
      </p:sp>
      <p:sp>
        <p:nvSpPr>
          <p:cNvPr id="4" name="灯片编号占位符 3"/>
          <p:cNvSpPr>
            <a:spLocks noGrp="1"/>
          </p:cNvSpPr>
          <p:nvPr>
            <p:ph type="sldNum" sz="quarter" idx="10"/>
          </p:nvPr>
        </p:nvSpPr>
        <p:spPr/>
        <p:txBody>
          <a:bodyPr/>
          <a:lstStyle/>
          <a:p>
            <a:fld id="{E4D6992E-C0CB-47C0-9C55-30A39BE3C5D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D6992E-C0CB-47C0-9C55-30A39BE3C5D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D6992E-C0CB-47C0-9C55-30A39BE3C5D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D6992E-C0CB-47C0-9C55-30A39BE3C5D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D6992E-C0CB-47C0-9C55-30A39BE3C5D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D6992E-C0CB-47C0-9C55-30A39BE3C5D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D6992E-C0CB-47C0-9C55-30A39BE3C5D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D6992E-C0CB-47C0-9C55-30A39BE3C5D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ts val="2700"/>
              </a:lnSpc>
            </a:pPr>
            <a:r>
              <a:rPr lang="zh-CN" altLang="en-US" sz="1200" dirty="0" smtClean="0">
                <a:latin typeface="幼圆" panose="02010509060101010101" pitchFamily="49" charset="-122"/>
                <a:ea typeface="幼圆" panose="02010509060101010101" pitchFamily="49" charset="-122"/>
              </a:rPr>
              <a:t>最大隶属原则</a:t>
            </a:r>
            <a:r>
              <a:rPr lang="en-US" altLang="zh-CN" sz="1200" dirty="0" smtClean="0">
                <a:latin typeface="幼圆" panose="02010509060101010101" pitchFamily="49" charset="-122"/>
                <a:ea typeface="幼圆" panose="02010509060101010101" pitchFamily="49" charset="-122"/>
              </a:rPr>
              <a:t>(maximum membership principle)</a:t>
            </a:r>
            <a:r>
              <a:rPr lang="zh-CN" altLang="en-US" sz="1200" dirty="0" smtClean="0">
                <a:latin typeface="幼圆" panose="02010509060101010101" pitchFamily="49" charset="-122"/>
                <a:ea typeface="幼圆" panose="02010509060101010101" pitchFamily="49" charset="-122"/>
              </a:rPr>
              <a:t>是模糊数学的基本原则之一，它是用模糊集理论进行模型识别的一种直接方法，对于</a:t>
            </a:r>
            <a:r>
              <a:rPr lang="en-US" altLang="zh-CN" sz="1200" dirty="0" smtClean="0">
                <a:latin typeface="幼圆" panose="02010509060101010101" pitchFamily="49" charset="-122"/>
                <a:ea typeface="幼圆" panose="02010509060101010101" pitchFamily="49" charset="-122"/>
              </a:rPr>
              <a:t>n</a:t>
            </a:r>
            <a:r>
              <a:rPr lang="zh-CN" altLang="en-US" sz="1200" dirty="0" smtClean="0">
                <a:latin typeface="幼圆" panose="02010509060101010101" pitchFamily="49" charset="-122"/>
                <a:ea typeface="幼圆" panose="02010509060101010101" pitchFamily="49" charset="-122"/>
              </a:rPr>
              <a:t>个实际模型，可以表示为论域</a:t>
            </a:r>
            <a:r>
              <a:rPr lang="en-US" altLang="zh-CN" sz="1200" dirty="0" smtClean="0">
                <a:latin typeface="幼圆" panose="02010509060101010101" pitchFamily="49" charset="-122"/>
                <a:ea typeface="幼圆" panose="02010509060101010101" pitchFamily="49" charset="-122"/>
              </a:rPr>
              <a:t>X</a:t>
            </a:r>
            <a:r>
              <a:rPr lang="zh-CN" altLang="en-US" sz="1200" dirty="0" smtClean="0">
                <a:latin typeface="幼圆" panose="02010509060101010101" pitchFamily="49" charset="-122"/>
                <a:ea typeface="幼圆" panose="02010509060101010101" pitchFamily="49" charset="-122"/>
              </a:rPr>
              <a:t>上的</a:t>
            </a:r>
            <a:r>
              <a:rPr lang="en-US" altLang="zh-CN" sz="1200" dirty="0" smtClean="0">
                <a:latin typeface="幼圆" panose="02010509060101010101" pitchFamily="49" charset="-122"/>
                <a:ea typeface="幼圆" panose="02010509060101010101" pitchFamily="49" charset="-122"/>
              </a:rPr>
              <a:t>n</a:t>
            </a:r>
            <a:r>
              <a:rPr lang="zh-CN" altLang="en-US" sz="1200" dirty="0" smtClean="0">
                <a:latin typeface="幼圆" panose="02010509060101010101" pitchFamily="49" charset="-122"/>
                <a:ea typeface="幼圆" panose="02010509060101010101" pitchFamily="49" charset="-122"/>
              </a:rPr>
              <a:t>个模糊子集</a:t>
            </a:r>
            <a:r>
              <a:rPr lang="en-US" altLang="zh-CN" sz="1200" dirty="0" smtClean="0">
                <a:latin typeface="幼圆" panose="02010509060101010101" pitchFamily="49" charset="-122"/>
                <a:ea typeface="幼圆" panose="02010509060101010101" pitchFamily="49" charset="-122"/>
              </a:rPr>
              <a:t>A₁</a:t>
            </a:r>
            <a:r>
              <a:rPr lang="zh-CN" altLang="en-US" sz="1200" dirty="0" smtClean="0">
                <a:latin typeface="幼圆" panose="02010509060101010101" pitchFamily="49" charset="-122"/>
                <a:ea typeface="幼圆" panose="02010509060101010101" pitchFamily="49" charset="-122"/>
              </a:rPr>
              <a:t>，</a:t>
            </a:r>
            <a:r>
              <a:rPr lang="en-US" altLang="zh-CN" sz="1200" dirty="0" smtClean="0">
                <a:latin typeface="幼圆" panose="02010509060101010101" pitchFamily="49" charset="-122"/>
                <a:ea typeface="幼圆" panose="02010509060101010101" pitchFamily="49" charset="-122"/>
              </a:rPr>
              <a:t>A₂</a:t>
            </a:r>
            <a:r>
              <a:rPr lang="zh-CN" altLang="en-US" sz="1200" dirty="0" smtClean="0">
                <a:latin typeface="幼圆" panose="02010509060101010101" pitchFamily="49" charset="-122"/>
                <a:ea typeface="幼圆" panose="02010509060101010101" pitchFamily="49" charset="-122"/>
              </a:rPr>
              <a:t>，</a:t>
            </a:r>
            <a:r>
              <a:rPr lang="en-US" altLang="zh-CN" sz="1200" dirty="0" smtClean="0">
                <a:latin typeface="幼圆" panose="02010509060101010101" pitchFamily="49" charset="-122"/>
                <a:ea typeface="幼圆" panose="02010509060101010101" pitchFamily="49" charset="-122"/>
              </a:rPr>
              <a:t>…</a:t>
            </a:r>
            <a:r>
              <a:rPr lang="zh-CN" altLang="en-US" sz="1200" dirty="0" smtClean="0">
                <a:latin typeface="幼圆" panose="02010509060101010101" pitchFamily="49" charset="-122"/>
                <a:ea typeface="幼圆" panose="02010509060101010101" pitchFamily="49" charset="-122"/>
              </a:rPr>
              <a:t>，</a:t>
            </a:r>
            <a:r>
              <a:rPr lang="en-US" altLang="zh-CN" sz="1200" dirty="0" smtClean="0">
                <a:latin typeface="幼圆" panose="02010509060101010101" pitchFamily="49" charset="-122"/>
                <a:ea typeface="幼圆" panose="02010509060101010101" pitchFamily="49" charset="-122"/>
              </a:rPr>
              <a:t>An</a:t>
            </a:r>
            <a:r>
              <a:rPr lang="zh-CN" altLang="en-US" sz="1200" dirty="0" smtClean="0">
                <a:latin typeface="幼圆" panose="02010509060101010101" pitchFamily="49" charset="-122"/>
                <a:ea typeface="幼圆" panose="02010509060101010101" pitchFamily="49" charset="-122"/>
              </a:rPr>
              <a:t>，</a:t>
            </a:r>
            <a:r>
              <a:rPr lang="en-US" altLang="zh-CN" sz="1200" dirty="0" smtClean="0">
                <a:latin typeface="幼圆" panose="02010509060101010101" pitchFamily="49" charset="-122"/>
                <a:ea typeface="幼圆" panose="02010509060101010101" pitchFamily="49" charset="-122"/>
              </a:rPr>
              <a:t>x0∈X</a:t>
            </a:r>
            <a:r>
              <a:rPr lang="zh-CN" altLang="en-US" sz="1200" dirty="0" smtClean="0">
                <a:latin typeface="幼圆" panose="02010509060101010101" pitchFamily="49" charset="-122"/>
                <a:ea typeface="幼圆" panose="02010509060101010101" pitchFamily="49" charset="-122"/>
              </a:rPr>
              <a:t>为一具体识别对象，如果有</a:t>
            </a:r>
            <a:r>
              <a:rPr lang="en-US" altLang="zh-CN" sz="1200" dirty="0" smtClean="0">
                <a:latin typeface="幼圆" panose="02010509060101010101" pitchFamily="49" charset="-122"/>
                <a:ea typeface="幼圆" panose="02010509060101010101" pitchFamily="49" charset="-122"/>
              </a:rPr>
              <a:t>i0≤n</a:t>
            </a:r>
            <a:r>
              <a:rPr lang="zh-CN" altLang="en-US" sz="1200" dirty="0" smtClean="0">
                <a:latin typeface="幼圆" panose="02010509060101010101" pitchFamily="49" charset="-122"/>
                <a:ea typeface="幼圆" panose="02010509060101010101" pitchFamily="49" charset="-122"/>
              </a:rPr>
              <a:t>，使</a:t>
            </a:r>
            <a:r>
              <a:rPr lang="en-US" altLang="zh-CN" sz="1200" dirty="0" smtClean="0">
                <a:latin typeface="幼圆" panose="02010509060101010101" pitchFamily="49" charset="-122"/>
                <a:ea typeface="幼圆" panose="02010509060101010101" pitchFamily="49" charset="-122"/>
              </a:rPr>
              <a:t>Ai0(x0)=max(A1(x0)</a:t>
            </a:r>
            <a:r>
              <a:rPr lang="zh-CN" altLang="en-US" sz="1200" dirty="0" smtClean="0">
                <a:latin typeface="幼圆" panose="02010509060101010101" pitchFamily="49" charset="-122"/>
                <a:ea typeface="幼圆" panose="02010509060101010101" pitchFamily="49" charset="-122"/>
              </a:rPr>
              <a:t>，</a:t>
            </a:r>
            <a:r>
              <a:rPr lang="en-US" altLang="zh-CN" sz="1200" dirty="0" smtClean="0">
                <a:latin typeface="幼圆" panose="02010509060101010101" pitchFamily="49" charset="-122"/>
                <a:ea typeface="幼圆" panose="02010509060101010101" pitchFamily="49" charset="-122"/>
              </a:rPr>
              <a:t>A2(x0)</a:t>
            </a:r>
            <a:r>
              <a:rPr lang="zh-CN" altLang="en-US" sz="1200" dirty="0" smtClean="0">
                <a:latin typeface="幼圆" panose="02010509060101010101" pitchFamily="49" charset="-122"/>
                <a:ea typeface="幼圆" panose="02010509060101010101" pitchFamily="49" charset="-122"/>
              </a:rPr>
              <a:t>，</a:t>
            </a:r>
            <a:r>
              <a:rPr lang="en-US" altLang="zh-CN" sz="1200" dirty="0" smtClean="0">
                <a:latin typeface="幼圆" panose="02010509060101010101" pitchFamily="49" charset="-122"/>
                <a:ea typeface="幼圆" panose="02010509060101010101" pitchFamily="49" charset="-122"/>
              </a:rPr>
              <a:t>…</a:t>
            </a:r>
            <a:r>
              <a:rPr lang="zh-CN" altLang="en-US" sz="1200" dirty="0" smtClean="0">
                <a:latin typeface="幼圆" panose="02010509060101010101" pitchFamily="49" charset="-122"/>
                <a:ea typeface="幼圆" panose="02010509060101010101" pitchFamily="49" charset="-122"/>
              </a:rPr>
              <a:t>，</a:t>
            </a:r>
            <a:r>
              <a:rPr lang="en-US" altLang="zh-CN" sz="1200" dirty="0" smtClean="0">
                <a:latin typeface="幼圆" panose="02010509060101010101" pitchFamily="49" charset="-122"/>
                <a:ea typeface="幼圆" panose="02010509060101010101" pitchFamily="49" charset="-122"/>
              </a:rPr>
              <a:t>An(x0))</a:t>
            </a:r>
            <a:r>
              <a:rPr lang="zh-CN" altLang="en-US" sz="1200" dirty="0" smtClean="0">
                <a:latin typeface="幼圆" panose="02010509060101010101" pitchFamily="49" charset="-122"/>
                <a:ea typeface="幼圆" panose="02010509060101010101" pitchFamily="49" charset="-122"/>
              </a:rPr>
              <a:t>，则称</a:t>
            </a:r>
            <a:r>
              <a:rPr lang="en-US" altLang="zh-CN" sz="1200" dirty="0" smtClean="0">
                <a:latin typeface="幼圆" panose="02010509060101010101" pitchFamily="49" charset="-122"/>
                <a:ea typeface="幼圆" panose="02010509060101010101" pitchFamily="49" charset="-122"/>
              </a:rPr>
              <a:t>x0</a:t>
            </a:r>
            <a:r>
              <a:rPr lang="zh-CN" altLang="en-US" sz="1200" dirty="0" smtClean="0">
                <a:latin typeface="幼圆" panose="02010509060101010101" pitchFamily="49" charset="-122"/>
                <a:ea typeface="幼圆" panose="02010509060101010101" pitchFamily="49" charset="-122"/>
              </a:rPr>
              <a:t>相对隶属于</a:t>
            </a:r>
            <a:r>
              <a:rPr lang="en-US" altLang="zh-CN" sz="1200" dirty="0" smtClean="0">
                <a:latin typeface="幼圆" panose="02010509060101010101" pitchFamily="49" charset="-122"/>
                <a:ea typeface="幼圆" panose="02010509060101010101" pitchFamily="49" charset="-122"/>
              </a:rPr>
              <a:t>Ai0.</a:t>
            </a:r>
            <a:endParaRPr lang="zh-CN" altLang="en-US" dirty="0"/>
          </a:p>
        </p:txBody>
      </p:sp>
      <p:sp>
        <p:nvSpPr>
          <p:cNvPr id="4" name="灯片编号占位符 3"/>
          <p:cNvSpPr>
            <a:spLocks noGrp="1"/>
          </p:cNvSpPr>
          <p:nvPr>
            <p:ph type="sldNum" sz="quarter" idx="10"/>
          </p:nvPr>
        </p:nvSpPr>
        <p:spPr/>
        <p:txBody>
          <a:bodyPr/>
          <a:lstStyle/>
          <a:p>
            <a:fld id="{E4D6992E-C0CB-47C0-9C55-30A39BE3C5D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cxnSp>
        <p:nvCxnSpPr>
          <p:cNvPr id="8" name="直接连接符 7"/>
          <p:cNvCxnSpPr/>
          <p:nvPr userDrawn="1"/>
        </p:nvCxnSpPr>
        <p:spPr>
          <a:xfrm>
            <a:off x="255535" y="4420427"/>
            <a:ext cx="8615009" cy="0"/>
          </a:xfrm>
          <a:prstGeom prst="line">
            <a:avLst/>
          </a:prstGeom>
          <a:ln w="19050">
            <a:solidFill>
              <a:srgbClr val="0080CB"/>
            </a:solidFill>
          </a:ln>
        </p:spPr>
        <p:style>
          <a:lnRef idx="1">
            <a:schemeClr val="accent1"/>
          </a:lnRef>
          <a:fillRef idx="0">
            <a:schemeClr val="accent1"/>
          </a:fillRef>
          <a:effectRef idx="0">
            <a:schemeClr val="accent1"/>
          </a:effectRef>
          <a:fontRef idx="minor">
            <a:schemeClr val="tx1"/>
          </a:fontRef>
        </p:style>
      </p:cxnSp>
      <p:sp>
        <p:nvSpPr>
          <p:cNvPr id="9" name="标题 1"/>
          <p:cNvSpPr>
            <a:spLocks noGrp="1"/>
          </p:cNvSpPr>
          <p:nvPr>
            <p:ph type="ctrTitle" hasCustomPrompt="1"/>
          </p:nvPr>
        </p:nvSpPr>
        <p:spPr>
          <a:xfrm>
            <a:off x="760912" y="2348677"/>
            <a:ext cx="4421777" cy="1320166"/>
          </a:xfrm>
          <a:prstGeom prst="rect">
            <a:avLst/>
          </a:prstGeom>
        </p:spPr>
        <p:txBody>
          <a:bodyPr anchor="b"/>
          <a:lstStyle>
            <a:lvl1pPr algn="ctr">
              <a:defRPr sz="3300" b="1">
                <a:solidFill>
                  <a:srgbClr val="002060"/>
                </a:solidFill>
                <a:latin typeface="微软雅黑" panose="020B0503020204020204" pitchFamily="34" charset="-122"/>
                <a:ea typeface="微软雅黑" panose="020B0503020204020204" pitchFamily="34" charset="-122"/>
              </a:defRPr>
            </a:lvl1pPr>
          </a:lstStyle>
          <a:p>
            <a:r>
              <a:rPr lang="zh-CN" altLang="en-US" dirty="0"/>
              <a:t>课程名称</a:t>
            </a:r>
            <a:endParaRPr lang="zh-CN" altLang="en-US" dirty="0"/>
          </a:p>
        </p:txBody>
      </p:sp>
      <p:sp>
        <p:nvSpPr>
          <p:cNvPr id="10" name="副标题 2"/>
          <p:cNvSpPr>
            <a:spLocks noGrp="1"/>
          </p:cNvSpPr>
          <p:nvPr>
            <p:ph type="subTitle" idx="1" hasCustomPrompt="1"/>
          </p:nvPr>
        </p:nvSpPr>
        <p:spPr>
          <a:xfrm>
            <a:off x="760911" y="4647904"/>
            <a:ext cx="6858000" cy="1655762"/>
          </a:xfrm>
          <a:prstGeom prst="rect">
            <a:avLst/>
          </a:prstGeom>
        </p:spPr>
        <p:txBody>
          <a:bodyPr/>
          <a:lstStyle>
            <a:lvl1pPr marL="0" indent="0" algn="ctr">
              <a:buNone/>
              <a:defRPr sz="1800" b="1">
                <a:solidFill>
                  <a:srgbClr val="002060"/>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ltLang="zh-CN" dirty="0"/>
              <a:t>2018</a:t>
            </a:r>
            <a:r>
              <a:rPr lang="zh-CN" altLang="en-US" dirty="0"/>
              <a:t>年</a:t>
            </a:r>
            <a:r>
              <a:rPr lang="en-US" altLang="zh-CN" dirty="0"/>
              <a:t>6</a:t>
            </a:r>
            <a:r>
              <a:rPr lang="zh-CN" altLang="en-US" dirty="0"/>
              <a:t>月</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6_标题幻灯片">
    <p:spTree>
      <p:nvGrpSpPr>
        <p:cNvPr id="1" name=""/>
        <p:cNvGrpSpPr/>
        <p:nvPr/>
      </p:nvGrpSpPr>
      <p:grpSpPr>
        <a:xfrm>
          <a:off x="0" y="0"/>
          <a:ext cx="0" cy="0"/>
          <a:chOff x="0" y="0"/>
          <a:chExt cx="0" cy="0"/>
        </a:xfrm>
      </p:grpSpPr>
      <p:sp>
        <p:nvSpPr>
          <p:cNvPr id="10" name="矩形 9"/>
          <p:cNvSpPr/>
          <p:nvPr userDrawn="1"/>
        </p:nvSpPr>
        <p:spPr>
          <a:xfrm>
            <a:off x="0" y="308161"/>
            <a:ext cx="9144000" cy="798991"/>
          </a:xfrm>
          <a:prstGeom prst="rect">
            <a:avLst/>
          </a:prstGeom>
          <a:gradFill flip="none" rotWithShape="1">
            <a:gsLst>
              <a:gs pos="10000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800" b="1" spc="225" dirty="0">
              <a:latin typeface="微软雅黑" panose="020B0503020204020204" pitchFamily="34" charset="-122"/>
              <a:ea typeface="微软雅黑" panose="020B0503020204020204" pitchFamily="34" charset="-122"/>
            </a:endParaRPr>
          </a:p>
        </p:txBody>
      </p:sp>
      <p:sp>
        <p:nvSpPr>
          <p:cNvPr id="6" name="标题 1"/>
          <p:cNvSpPr>
            <a:spLocks noGrp="1"/>
          </p:cNvSpPr>
          <p:nvPr>
            <p:ph type="title"/>
          </p:nvPr>
        </p:nvSpPr>
        <p:spPr>
          <a:xfrm>
            <a:off x="210849" y="431826"/>
            <a:ext cx="8547797" cy="700992"/>
          </a:xfrm>
          <a:prstGeom prst="rect">
            <a:avLst/>
          </a:prstGeom>
        </p:spPr>
        <p:txBody>
          <a:bodyPr/>
          <a:lstStyle>
            <a:lvl1pPr>
              <a:defRPr sz="27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10" name="矩形 9"/>
          <p:cNvSpPr/>
          <p:nvPr userDrawn="1"/>
        </p:nvSpPr>
        <p:spPr>
          <a:xfrm>
            <a:off x="0" y="4505317"/>
            <a:ext cx="9144000" cy="798991"/>
          </a:xfrm>
          <a:prstGeom prst="rect">
            <a:avLst/>
          </a:prstGeom>
          <a:gradFill flip="none" rotWithShape="1">
            <a:gsLst>
              <a:gs pos="10000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800" b="1" spc="225" dirty="0">
              <a:latin typeface="微软雅黑" panose="020B0503020204020204" pitchFamily="34" charset="-122"/>
              <a:ea typeface="微软雅黑" panose="020B0503020204020204" pitchFamily="34" charset="-122"/>
            </a:endParaRPr>
          </a:p>
        </p:txBody>
      </p:sp>
      <p:sp>
        <p:nvSpPr>
          <p:cNvPr id="6" name="副标题 2"/>
          <p:cNvSpPr>
            <a:spLocks noGrp="1"/>
          </p:cNvSpPr>
          <p:nvPr>
            <p:ph type="subTitle" idx="1" hasCustomPrompt="1"/>
          </p:nvPr>
        </p:nvSpPr>
        <p:spPr>
          <a:xfrm>
            <a:off x="868680" y="2230438"/>
            <a:ext cx="370332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单击以编辑母版副标题样式</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8.bin"/><Relationship Id="rId8" Type="http://schemas.openxmlformats.org/officeDocument/2006/relationships/image" Target="../media/image12.wmf"/><Relationship Id="rId7" Type="http://schemas.openxmlformats.org/officeDocument/2006/relationships/oleObject" Target="../embeddings/oleObject7.bin"/><Relationship Id="rId6" Type="http://schemas.openxmlformats.org/officeDocument/2006/relationships/image" Target="../media/image11.wmf"/><Relationship Id="rId5" Type="http://schemas.openxmlformats.org/officeDocument/2006/relationships/oleObject" Target="../embeddings/oleObject6.bin"/><Relationship Id="rId4" Type="http://schemas.openxmlformats.org/officeDocument/2006/relationships/image" Target="../media/image10.wmf"/><Relationship Id="rId3" Type="http://schemas.openxmlformats.org/officeDocument/2006/relationships/oleObject" Target="../embeddings/oleObject5.bin"/><Relationship Id="rId2" Type="http://schemas.openxmlformats.org/officeDocument/2006/relationships/image" Target="../media/image9.wmf"/><Relationship Id="rId13" Type="http://schemas.openxmlformats.org/officeDocument/2006/relationships/vmlDrawing" Target="../drawings/vmlDrawing2.vml"/><Relationship Id="rId12" Type="http://schemas.openxmlformats.org/officeDocument/2006/relationships/slideLayout" Target="../slideLayouts/slideLayout2.xml"/><Relationship Id="rId11" Type="http://schemas.openxmlformats.org/officeDocument/2006/relationships/image" Target="../media/image14.png"/><Relationship Id="rId10" Type="http://schemas.openxmlformats.org/officeDocument/2006/relationships/image" Target="../media/image13.wmf"/><Relationship Id="rId1"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2.xml"/><Relationship Id="rId6" Type="http://schemas.openxmlformats.org/officeDocument/2006/relationships/image" Target="../media/image18.wmf"/><Relationship Id="rId5" Type="http://schemas.openxmlformats.org/officeDocument/2006/relationships/oleObject" Target="../embeddings/oleObject11.bin"/><Relationship Id="rId4" Type="http://schemas.openxmlformats.org/officeDocument/2006/relationships/image" Target="../media/image17.wmf"/><Relationship Id="rId3" Type="http://schemas.openxmlformats.org/officeDocument/2006/relationships/oleObject" Target="../embeddings/oleObject10.bin"/><Relationship Id="rId2" Type="http://schemas.openxmlformats.org/officeDocument/2006/relationships/image" Target="../media/image16.wmf"/><Relationship Id="rId1" Type="http://schemas.openxmlformats.org/officeDocument/2006/relationships/oleObject" Target="../embeddings/oleObject9.bin"/></Relationships>
</file>

<file path=ppt/slides/_rels/slide13.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slideLayout" Target="../slideLayouts/slideLayout2.xml"/><Relationship Id="rId6" Type="http://schemas.openxmlformats.org/officeDocument/2006/relationships/image" Target="../media/image21.wmf"/><Relationship Id="rId5" Type="http://schemas.openxmlformats.org/officeDocument/2006/relationships/oleObject" Target="../embeddings/oleObject14.bin"/><Relationship Id="rId4" Type="http://schemas.openxmlformats.org/officeDocument/2006/relationships/image" Target="../media/image20.wmf"/><Relationship Id="rId3" Type="http://schemas.openxmlformats.org/officeDocument/2006/relationships/oleObject" Target="../embeddings/oleObject13.bin"/><Relationship Id="rId2" Type="http://schemas.openxmlformats.org/officeDocument/2006/relationships/image" Target="../media/image19.wmf"/><Relationship Id="rId1" Type="http://schemas.openxmlformats.org/officeDocument/2006/relationships/oleObject" Target="../embeddings/oleObject12.bin"/></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7.wmf"/><Relationship Id="rId7" Type="http://schemas.openxmlformats.org/officeDocument/2006/relationships/oleObject" Target="../embeddings/oleObject18.bin"/><Relationship Id="rId6" Type="http://schemas.openxmlformats.org/officeDocument/2006/relationships/image" Target="../media/image26.wmf"/><Relationship Id="rId5" Type="http://schemas.openxmlformats.org/officeDocument/2006/relationships/oleObject" Target="../embeddings/oleObject17.bin"/><Relationship Id="rId4" Type="http://schemas.openxmlformats.org/officeDocument/2006/relationships/image" Target="../media/image25.wmf"/><Relationship Id="rId3" Type="http://schemas.openxmlformats.org/officeDocument/2006/relationships/oleObject" Target="../embeddings/oleObject16.bin"/><Relationship Id="rId2" Type="http://schemas.openxmlformats.org/officeDocument/2006/relationships/image" Target="../media/image24.wmf"/><Relationship Id="rId10" Type="http://schemas.openxmlformats.org/officeDocument/2006/relationships/vmlDrawing" Target="../drawings/vmlDrawing5.vml"/><Relationship Id="rId1" Type="http://schemas.openxmlformats.org/officeDocument/2006/relationships/oleObject" Target="../embeddings/oleObject15.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7" Type="http://schemas.openxmlformats.org/officeDocument/2006/relationships/vmlDrawing" Target="../drawings/vmlDrawing6.vml"/><Relationship Id="rId6" Type="http://schemas.openxmlformats.org/officeDocument/2006/relationships/slideLayout" Target="../slideLayouts/slideLayout2.xml"/><Relationship Id="rId5" Type="http://schemas.openxmlformats.org/officeDocument/2006/relationships/image" Target="../media/image35.wmf"/><Relationship Id="rId4" Type="http://schemas.openxmlformats.org/officeDocument/2006/relationships/oleObject" Target="../embeddings/oleObject19.bin"/><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image" Target="../media/image3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image" Target="../media/image41.png"/></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vmlDrawing" Target="../drawings/vmlDrawing7.vml"/><Relationship Id="rId4" Type="http://schemas.openxmlformats.org/officeDocument/2006/relationships/slideLayout" Target="../slideLayouts/slideLayout2.xml"/><Relationship Id="rId3" Type="http://schemas.openxmlformats.org/officeDocument/2006/relationships/image" Target="../media/image44.png"/><Relationship Id="rId2" Type="http://schemas.openxmlformats.org/officeDocument/2006/relationships/image" Target="../media/image43.wmf"/><Relationship Id="rId1" Type="http://schemas.openxmlformats.org/officeDocument/2006/relationships/oleObject" Target="../embeddings/oleObject20.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47.png"/><Relationship Id="rId1" Type="http://schemas.openxmlformats.org/officeDocument/2006/relationships/image" Target="../media/image4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image" Target="../media/image5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 Id="rId3" Type="http://schemas.openxmlformats.org/officeDocument/2006/relationships/oleObject" Target="../embeddings/oleObject2.bin"/><Relationship Id="rId2" Type="http://schemas.openxmlformats.org/officeDocument/2006/relationships/image" Target="../media/image6.w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dirty="0">
                <a:solidFill>
                  <a:schemeClr val="accent1">
                    <a:lumMod val="50000"/>
                  </a:schemeClr>
                </a:solidFill>
              </a:rPr>
              <a:t>课程</a:t>
            </a:r>
            <a:r>
              <a:rPr lang="zh-CN" altLang="en-US" dirty="0" smtClean="0">
                <a:solidFill>
                  <a:schemeClr val="accent1">
                    <a:lumMod val="50000"/>
                  </a:schemeClr>
                </a:solidFill>
              </a:rPr>
              <a:t>名称：</a:t>
            </a:r>
            <a:r>
              <a:rPr lang="zh-CN" altLang="en-US" sz="4800" dirty="0" smtClean="0">
                <a:solidFill>
                  <a:schemeClr val="accent1">
                    <a:lumMod val="50000"/>
                  </a:schemeClr>
                </a:solidFill>
              </a:rPr>
              <a:t>模糊理论</a:t>
            </a:r>
            <a:endParaRPr lang="zh-CN" altLang="en-US" sz="4800" dirty="0">
              <a:solidFill>
                <a:schemeClr val="accent1">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59151" name="标题 859150"/>
          <p:cNvSpPr>
            <a:spLocks noGrp="1"/>
          </p:cNvSpPr>
          <p:nvPr>
            <p:ph type="title"/>
          </p:nvPr>
        </p:nvSpPr>
        <p:spPr>
          <a:xfrm>
            <a:off x="158144" y="456591"/>
            <a:ext cx="8547797" cy="700992"/>
          </a:xfrm>
          <a:prstGeom prst="rect">
            <a:avLst/>
          </a:prstGeom>
          <a:noFill/>
          <a:ln w="9525">
            <a:noFill/>
          </a:ln>
        </p:spPr>
        <p:txBody>
          <a:bodyPr/>
          <a:p>
            <a:r>
              <a:rPr lang="en-US" altLang="zh-CN" sz="3600">
                <a:solidFill>
                  <a:schemeClr val="bg1"/>
                </a:solidFill>
                <a:ea typeface="隶书" panose="02010509060101010101" pitchFamily="49" charset="-122"/>
              </a:rPr>
              <a:t>old</a:t>
            </a:r>
            <a:endParaRPr lang="en-US" altLang="zh-CN" sz="3600" dirty="0">
              <a:solidFill>
                <a:schemeClr val="bg1"/>
              </a:solidFill>
              <a:ea typeface="隶书" panose="02010509060101010101" pitchFamily="49" charset="-122"/>
            </a:endParaRPr>
          </a:p>
        </p:txBody>
      </p:sp>
      <p:graphicFrame>
        <p:nvGraphicFramePr>
          <p:cNvPr id="859152" name="对象 859151"/>
          <p:cNvGraphicFramePr/>
          <p:nvPr/>
        </p:nvGraphicFramePr>
        <p:xfrm>
          <a:off x="1422400" y="1244600"/>
          <a:ext cx="5867400" cy="1676400"/>
        </p:xfrm>
        <a:graphic>
          <a:graphicData uri="http://schemas.openxmlformats.org/presentationml/2006/ole">
            <mc:AlternateContent xmlns:mc="http://schemas.openxmlformats.org/markup-compatibility/2006">
              <mc:Choice xmlns:v="urn:schemas-microsoft-com:vml" Requires="v">
                <p:oleObj spid="_x0000_s3084" name="" r:id="rId1" imgW="5143500" imgH="1358900" progId="Equation.3">
                  <p:embed/>
                </p:oleObj>
              </mc:Choice>
              <mc:Fallback>
                <p:oleObj name="" r:id="rId1" imgW="5143500" imgH="1358900" progId="Equation.3">
                  <p:embed/>
                  <p:pic>
                    <p:nvPicPr>
                      <p:cNvPr id="0" name="图片 3083"/>
                      <p:cNvPicPr/>
                      <p:nvPr/>
                    </p:nvPicPr>
                    <p:blipFill>
                      <a:blip r:embed="rId2"/>
                      <a:stretch>
                        <a:fillRect/>
                      </a:stretch>
                    </p:blipFill>
                    <p:spPr>
                      <a:xfrm>
                        <a:off x="1422400" y="1244600"/>
                        <a:ext cx="5867400" cy="1676400"/>
                      </a:xfrm>
                      <a:prstGeom prst="rect">
                        <a:avLst/>
                      </a:prstGeom>
                      <a:noFill/>
                      <a:ln w="38100">
                        <a:noFill/>
                        <a:miter/>
                      </a:ln>
                    </p:spPr>
                  </p:pic>
                </p:oleObj>
              </mc:Fallback>
            </mc:AlternateContent>
          </a:graphicData>
        </a:graphic>
      </p:graphicFrame>
      <p:graphicFrame>
        <p:nvGraphicFramePr>
          <p:cNvPr id="859156" name="对象 859155"/>
          <p:cNvGraphicFramePr/>
          <p:nvPr/>
        </p:nvGraphicFramePr>
        <p:xfrm>
          <a:off x="5029200" y="4064000"/>
          <a:ext cx="936625" cy="673100"/>
        </p:xfrm>
        <a:graphic>
          <a:graphicData uri="http://schemas.openxmlformats.org/presentationml/2006/ole">
            <mc:AlternateContent xmlns:mc="http://schemas.openxmlformats.org/markup-compatibility/2006">
              <mc:Choice xmlns:v="urn:schemas-microsoft-com:vml" Requires="v">
                <p:oleObj spid="_x0000_s3088" name="" r:id="rId3" imgW="405765" imgH="292100" progId="Equation.3">
                  <p:embed/>
                </p:oleObj>
              </mc:Choice>
              <mc:Fallback>
                <p:oleObj name="" r:id="rId3" imgW="405765" imgH="292100" progId="Equation.3">
                  <p:embed/>
                  <p:pic>
                    <p:nvPicPr>
                      <p:cNvPr id="0" name="图片 3087"/>
                      <p:cNvPicPr/>
                      <p:nvPr/>
                    </p:nvPicPr>
                    <p:blipFill>
                      <a:blip r:embed="rId4"/>
                      <a:stretch>
                        <a:fillRect/>
                      </a:stretch>
                    </p:blipFill>
                    <p:spPr>
                      <a:xfrm>
                        <a:off x="5029200" y="4064000"/>
                        <a:ext cx="936625" cy="673100"/>
                      </a:xfrm>
                      <a:prstGeom prst="rect">
                        <a:avLst/>
                      </a:prstGeom>
                      <a:noFill/>
                      <a:ln w="38100">
                        <a:noFill/>
                        <a:miter/>
                      </a:ln>
                    </p:spPr>
                  </p:pic>
                </p:oleObj>
              </mc:Fallback>
            </mc:AlternateContent>
          </a:graphicData>
        </a:graphic>
      </p:graphicFrame>
      <p:grpSp>
        <p:nvGrpSpPr>
          <p:cNvPr id="859157" name="组合 859156"/>
          <p:cNvGrpSpPr/>
          <p:nvPr/>
        </p:nvGrpSpPr>
        <p:grpSpPr>
          <a:xfrm>
            <a:off x="3200400" y="3149600"/>
            <a:ext cx="4114800" cy="2895600"/>
            <a:chOff x="288" y="2256"/>
            <a:chExt cx="2457" cy="1824"/>
          </a:xfrm>
        </p:grpSpPr>
        <p:sp>
          <p:nvSpPr>
            <p:cNvPr id="859158" name="直接连接符 859157"/>
            <p:cNvSpPr/>
            <p:nvPr/>
          </p:nvSpPr>
          <p:spPr>
            <a:xfrm>
              <a:off x="288" y="3696"/>
              <a:ext cx="2457" cy="0"/>
            </a:xfrm>
            <a:prstGeom prst="line">
              <a:avLst/>
            </a:prstGeom>
            <a:ln w="28575" cap="flat" cmpd="sng">
              <a:solidFill>
                <a:schemeClr val="tx1"/>
              </a:solidFill>
              <a:prstDash val="solid"/>
              <a:headEnd type="none" w="med" len="med"/>
              <a:tailEnd type="triangle" w="lg" len="med"/>
            </a:ln>
          </p:spPr>
        </p:sp>
        <p:sp>
          <p:nvSpPr>
            <p:cNvPr id="859159" name="直接连接符 859158"/>
            <p:cNvSpPr/>
            <p:nvPr/>
          </p:nvSpPr>
          <p:spPr>
            <a:xfrm flipV="1">
              <a:off x="627" y="2256"/>
              <a:ext cx="0" cy="1824"/>
            </a:xfrm>
            <a:prstGeom prst="line">
              <a:avLst/>
            </a:prstGeom>
            <a:ln w="28575" cap="flat" cmpd="sng">
              <a:solidFill>
                <a:schemeClr val="tx1"/>
              </a:solidFill>
              <a:prstDash val="solid"/>
              <a:headEnd type="none" w="med" len="med"/>
              <a:tailEnd type="triangle" w="lg" len="med"/>
            </a:ln>
          </p:spPr>
        </p:sp>
        <p:graphicFrame>
          <p:nvGraphicFramePr>
            <p:cNvPr id="859160" name="对象 859159"/>
            <p:cNvGraphicFramePr/>
            <p:nvPr/>
          </p:nvGraphicFramePr>
          <p:xfrm>
            <a:off x="1488" y="3696"/>
            <a:ext cx="313" cy="253"/>
          </p:xfrm>
          <a:graphic>
            <a:graphicData uri="http://schemas.openxmlformats.org/presentationml/2006/ole">
              <mc:AlternateContent xmlns:mc="http://schemas.openxmlformats.org/markup-compatibility/2006">
                <mc:Choice xmlns:v="urn:schemas-microsoft-com:vml" Requires="v">
                  <p:oleObj spid="_x0000_s3089" name="" r:id="rId5" imgW="202565" imgH="177800" progId="Equation.3">
                    <p:embed/>
                  </p:oleObj>
                </mc:Choice>
                <mc:Fallback>
                  <p:oleObj name="" r:id="rId5" imgW="202565" imgH="177800" progId="Equation.3">
                    <p:embed/>
                    <p:pic>
                      <p:nvPicPr>
                        <p:cNvPr id="0" name="图片 3088"/>
                        <p:cNvPicPr/>
                        <p:nvPr/>
                      </p:nvPicPr>
                      <p:blipFill>
                        <a:blip r:embed="rId6">
                          <a:clrChange>
                            <a:clrFrom>
                              <a:srgbClr val="000000"/>
                            </a:clrFrom>
                            <a:clrTo>
                              <a:srgbClr val="000000"/>
                            </a:clrTo>
                          </a:clrChange>
                        </a:blip>
                        <a:stretch>
                          <a:fillRect/>
                        </a:stretch>
                      </p:blipFill>
                      <p:spPr>
                        <a:xfrm>
                          <a:off x="1488" y="3696"/>
                          <a:ext cx="313" cy="253"/>
                        </a:xfrm>
                        <a:prstGeom prst="rect">
                          <a:avLst/>
                        </a:prstGeom>
                        <a:noFill/>
                        <a:ln w="38100">
                          <a:noFill/>
                          <a:miter/>
                        </a:ln>
                      </p:spPr>
                    </p:pic>
                  </p:oleObj>
                </mc:Fallback>
              </mc:AlternateContent>
            </a:graphicData>
          </a:graphic>
        </p:graphicFrame>
        <p:sp>
          <p:nvSpPr>
            <p:cNvPr id="859161" name="直接连接符 859160"/>
            <p:cNvSpPr/>
            <p:nvPr/>
          </p:nvSpPr>
          <p:spPr>
            <a:xfrm flipV="1">
              <a:off x="373" y="2680"/>
              <a:ext cx="2289" cy="0"/>
            </a:xfrm>
            <a:prstGeom prst="line">
              <a:avLst/>
            </a:prstGeom>
            <a:ln w="22225" cap="flat" cmpd="sng">
              <a:solidFill>
                <a:srgbClr val="000080"/>
              </a:solidFill>
              <a:prstDash val="dash"/>
              <a:headEnd type="none" w="med" len="med"/>
              <a:tailEnd type="none" w="med" len="med"/>
            </a:ln>
          </p:spPr>
        </p:sp>
        <p:graphicFrame>
          <p:nvGraphicFramePr>
            <p:cNvPr id="859162" name="对象 859161"/>
            <p:cNvGraphicFramePr/>
            <p:nvPr/>
          </p:nvGraphicFramePr>
          <p:xfrm>
            <a:off x="373" y="2399"/>
            <a:ext cx="197" cy="243"/>
          </p:xfrm>
          <a:graphic>
            <a:graphicData uri="http://schemas.openxmlformats.org/presentationml/2006/ole">
              <mc:AlternateContent xmlns:mc="http://schemas.openxmlformats.org/markup-compatibility/2006">
                <mc:Choice xmlns:v="urn:schemas-microsoft-com:vml" Requires="v">
                  <p:oleObj spid="_x0000_s3095" name="" r:id="rId7" imgW="88265" imgH="165100" progId="Equation.3">
                    <p:embed/>
                  </p:oleObj>
                </mc:Choice>
                <mc:Fallback>
                  <p:oleObj name="" r:id="rId7" imgW="88265" imgH="165100" progId="Equation.3">
                    <p:embed/>
                    <p:pic>
                      <p:nvPicPr>
                        <p:cNvPr id="0" name="图片 3094"/>
                        <p:cNvPicPr/>
                        <p:nvPr/>
                      </p:nvPicPr>
                      <p:blipFill>
                        <a:blip r:embed="rId8">
                          <a:clrChange>
                            <a:clrFrom>
                              <a:srgbClr val="000000"/>
                            </a:clrFrom>
                            <a:clrTo>
                              <a:srgbClr val="000000"/>
                            </a:clrTo>
                          </a:clrChange>
                        </a:blip>
                        <a:stretch>
                          <a:fillRect/>
                        </a:stretch>
                      </p:blipFill>
                      <p:spPr>
                        <a:xfrm>
                          <a:off x="373" y="2399"/>
                          <a:ext cx="197" cy="243"/>
                        </a:xfrm>
                        <a:prstGeom prst="rect">
                          <a:avLst/>
                        </a:prstGeom>
                        <a:noFill/>
                        <a:ln w="38100">
                          <a:noFill/>
                          <a:miter/>
                        </a:ln>
                      </p:spPr>
                    </p:pic>
                  </p:oleObj>
                </mc:Fallback>
              </mc:AlternateContent>
            </a:graphicData>
          </a:graphic>
        </p:graphicFrame>
        <p:graphicFrame>
          <p:nvGraphicFramePr>
            <p:cNvPr id="859163" name="对象 859162"/>
            <p:cNvGraphicFramePr/>
            <p:nvPr/>
          </p:nvGraphicFramePr>
          <p:xfrm>
            <a:off x="288" y="3706"/>
            <a:ext cx="364" cy="222"/>
          </p:xfrm>
          <a:graphic>
            <a:graphicData uri="http://schemas.openxmlformats.org/presentationml/2006/ole">
              <mc:AlternateContent xmlns:mc="http://schemas.openxmlformats.org/markup-compatibility/2006">
                <mc:Choice xmlns:v="urn:schemas-microsoft-com:vml" Requires="v">
                  <p:oleObj spid="_x0000_s3090" name="" r:id="rId9" imgW="165100" imgH="177800" progId="Equation.3">
                    <p:embed/>
                  </p:oleObj>
                </mc:Choice>
                <mc:Fallback>
                  <p:oleObj name="" r:id="rId9" imgW="165100" imgH="177800" progId="Equation.3">
                    <p:embed/>
                    <p:pic>
                      <p:nvPicPr>
                        <p:cNvPr id="0" name="图片 3089"/>
                        <p:cNvPicPr/>
                        <p:nvPr/>
                      </p:nvPicPr>
                      <p:blipFill>
                        <a:blip r:embed="rId10">
                          <a:clrChange>
                            <a:clrFrom>
                              <a:srgbClr val="000000"/>
                            </a:clrFrom>
                            <a:clrTo>
                              <a:srgbClr val="000000"/>
                            </a:clrTo>
                          </a:clrChange>
                        </a:blip>
                        <a:stretch>
                          <a:fillRect/>
                        </a:stretch>
                      </p:blipFill>
                      <p:spPr>
                        <a:xfrm>
                          <a:off x="288" y="3706"/>
                          <a:ext cx="364" cy="222"/>
                        </a:xfrm>
                        <a:prstGeom prst="rect">
                          <a:avLst/>
                        </a:prstGeom>
                        <a:noFill/>
                        <a:ln w="38100">
                          <a:noFill/>
                          <a:miter/>
                        </a:ln>
                      </p:spPr>
                    </p:pic>
                  </p:oleObj>
                </mc:Fallback>
              </mc:AlternateContent>
            </a:graphicData>
          </a:graphic>
        </p:graphicFrame>
        <p:sp>
          <p:nvSpPr>
            <p:cNvPr id="859164" name="直接连接符 859163"/>
            <p:cNvSpPr/>
            <p:nvPr/>
          </p:nvSpPr>
          <p:spPr>
            <a:xfrm>
              <a:off x="528" y="2688"/>
              <a:ext cx="170" cy="0"/>
            </a:xfrm>
            <a:prstGeom prst="line">
              <a:avLst/>
            </a:prstGeom>
            <a:ln w="28575" cap="flat" cmpd="sng">
              <a:solidFill>
                <a:schemeClr val="tx1"/>
              </a:solidFill>
              <a:prstDash val="solid"/>
              <a:headEnd type="none" w="med" len="med"/>
              <a:tailEnd type="none" w="med" len="med"/>
            </a:ln>
          </p:spPr>
        </p:sp>
      </p:grpSp>
      <p:sp>
        <p:nvSpPr>
          <p:cNvPr id="859165" name="直接连接符 859164"/>
          <p:cNvSpPr/>
          <p:nvPr/>
        </p:nvSpPr>
        <p:spPr>
          <a:xfrm>
            <a:off x="3733800" y="5435600"/>
            <a:ext cx="1600200" cy="0"/>
          </a:xfrm>
          <a:prstGeom prst="line">
            <a:avLst/>
          </a:prstGeom>
          <a:ln w="50800" cap="flat" cmpd="sng">
            <a:solidFill>
              <a:srgbClr val="FF0000"/>
            </a:solidFill>
            <a:prstDash val="solid"/>
            <a:headEnd type="none" w="med" len="med"/>
            <a:tailEnd type="none" w="med" len="med"/>
          </a:ln>
        </p:spPr>
      </p:sp>
      <p:sp>
        <p:nvSpPr>
          <p:cNvPr id="859166" name="任意多边形 859165"/>
          <p:cNvSpPr/>
          <p:nvPr/>
        </p:nvSpPr>
        <p:spPr>
          <a:xfrm flipH="1">
            <a:off x="5334000" y="3873500"/>
            <a:ext cx="1677988" cy="1533525"/>
          </a:xfrm>
          <a:custGeom>
            <a:avLst/>
            <a:gdLst>
              <a:gd name="txL" fmla="*/ 0 w 22018"/>
              <a:gd name="txT" fmla="*/ 0 h 21600"/>
              <a:gd name="txR" fmla="*/ 22018 w 22018"/>
              <a:gd name="txB" fmla="*/ 21600 h 21600"/>
            </a:gdLst>
            <a:ahLst/>
            <a:cxnLst>
              <a:cxn ang="180">
                <a:pos x="0" y="4"/>
              </a:cxn>
              <a:cxn ang="0">
                <a:pos x="22018" y="21600"/>
              </a:cxn>
              <a:cxn ang="90">
                <a:pos x="418" y="21600"/>
              </a:cxn>
            </a:cxnLst>
            <a:rect l="txL" t="txT" r="txR" b="txB"/>
            <a:pathLst>
              <a:path w="22018" h="21600" fill="none">
                <a:moveTo>
                  <a:pt x="0" y="4"/>
                </a:moveTo>
                <a:arcTo wR="21600" hR="21600" stAng="-5466531" swAng="5466531"/>
              </a:path>
              <a:path w="22018" h="21600" stroke="0">
                <a:moveTo>
                  <a:pt x="0" y="4"/>
                </a:moveTo>
                <a:arcTo wR="21600" hR="21600" stAng="-5466531" swAng="5466531"/>
                <a:lnTo>
                  <a:pt x="418" y="21600"/>
                </a:lnTo>
                <a:close/>
              </a:path>
            </a:pathLst>
          </a:custGeom>
          <a:noFill/>
          <a:ln w="50800" cap="flat" cmpd="sng">
            <a:solidFill>
              <a:srgbClr val="FF0000"/>
            </a:solidFill>
            <a:prstDash val="solid"/>
            <a:headEnd type="none" w="med" len="med"/>
            <a:tailEnd type="none" w="med" len="med"/>
          </a:ln>
        </p:spPr>
        <p:txBody>
          <a:bodyPr/>
          <a:p>
            <a:endParaRPr lang="zh-CN" altLang="en-US"/>
          </a:p>
        </p:txBody>
      </p:sp>
      <p:pic>
        <p:nvPicPr>
          <p:cNvPr id="2" name="图片 1"/>
          <p:cNvPicPr>
            <a:picLocks noChangeAspect="1"/>
          </p:cNvPicPr>
          <p:nvPr/>
        </p:nvPicPr>
        <p:blipFill>
          <a:blip r:embed="rId11"/>
          <a:stretch>
            <a:fillRect/>
          </a:stretch>
        </p:blipFill>
        <p:spPr>
          <a:xfrm>
            <a:off x="2265045" y="3002915"/>
            <a:ext cx="5050155" cy="3274695"/>
          </a:xfrm>
          <a:prstGeom prst="rect">
            <a:avLst/>
          </a:prstGeom>
        </p:spPr>
      </p:pic>
    </p:spTree>
  </p:cSld>
  <p:clrMapOvr>
    <a:masterClrMapping/>
  </p:clrMapOvr>
  <p:transition spd="med">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59152"/>
                                        </p:tgtEl>
                                        <p:attrNameLst>
                                          <p:attrName>style.visibility</p:attrName>
                                        </p:attrNameLst>
                                      </p:cBhvr>
                                      <p:to>
                                        <p:strVal val="visible"/>
                                      </p:to>
                                    </p:set>
                                    <p:animEffect transition="in" filter="wipe(left)">
                                      <p:cBhvr>
                                        <p:cTn id="7" dur="500"/>
                                        <p:tgtEl>
                                          <p:spTgt spid="85915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59157"/>
                                        </p:tgtEl>
                                        <p:attrNameLst>
                                          <p:attrName>style.visibility</p:attrName>
                                        </p:attrNameLst>
                                      </p:cBhvr>
                                      <p:to>
                                        <p:strVal val="visible"/>
                                      </p:to>
                                    </p:set>
                                    <p:animEffect transition="in" filter="dissolve">
                                      <p:cBhvr>
                                        <p:cTn id="12" dur="500"/>
                                        <p:tgtEl>
                                          <p:spTgt spid="85915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59165"/>
                                        </p:tgtEl>
                                        <p:attrNameLst>
                                          <p:attrName>style.visibility</p:attrName>
                                        </p:attrNameLst>
                                      </p:cBhvr>
                                      <p:to>
                                        <p:strVal val="visible"/>
                                      </p:to>
                                    </p:set>
                                    <p:animEffect transition="in" filter="dissolve">
                                      <p:cBhvr>
                                        <p:cTn id="17" dur="500"/>
                                        <p:tgtEl>
                                          <p:spTgt spid="85916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59166"/>
                                        </p:tgtEl>
                                        <p:attrNameLst>
                                          <p:attrName>style.visibility</p:attrName>
                                        </p:attrNameLst>
                                      </p:cBhvr>
                                      <p:to>
                                        <p:strVal val="visible"/>
                                      </p:to>
                                    </p:set>
                                    <p:animEffect transition="in" filter="dissolve">
                                      <p:cBhvr>
                                        <p:cTn id="22" dur="500"/>
                                        <p:tgtEl>
                                          <p:spTgt spid="85916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59156"/>
                                        </p:tgtEl>
                                        <p:attrNameLst>
                                          <p:attrName>style.visibility</p:attrName>
                                        </p:attrNameLst>
                                      </p:cBhvr>
                                      <p:to>
                                        <p:strVal val="visible"/>
                                      </p:to>
                                    </p:set>
                                    <p:animEffect transition="in" filter="wipe(left)">
                                      <p:cBhvr>
                                        <p:cTn id="27" dur="500"/>
                                        <p:tgtEl>
                                          <p:spTgt spid="859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young</a:t>
            </a:r>
            <a:endParaRPr lang="en-US" altLang="zh-CN"/>
          </a:p>
        </p:txBody>
      </p:sp>
      <p:pic>
        <p:nvPicPr>
          <p:cNvPr id="5" name="图片 4"/>
          <p:cNvPicPr>
            <a:picLocks noChangeAspect="1"/>
          </p:cNvPicPr>
          <p:nvPr/>
        </p:nvPicPr>
        <p:blipFill>
          <a:blip r:embed="rId1"/>
          <a:stretch>
            <a:fillRect/>
          </a:stretch>
        </p:blipFill>
        <p:spPr>
          <a:xfrm>
            <a:off x="1275715" y="1452245"/>
            <a:ext cx="6764020" cy="44456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0" name="标题 870409"/>
          <p:cNvSpPr>
            <a:spLocks noGrp="1"/>
          </p:cNvSpPr>
          <p:nvPr>
            <p:ph type="title"/>
          </p:nvPr>
        </p:nvSpPr>
        <p:spPr>
          <a:prstGeom prst="rect">
            <a:avLst/>
          </a:prstGeom>
          <a:noFill/>
          <a:ln w="9525">
            <a:noFill/>
          </a:ln>
        </p:spPr>
        <p:txBody>
          <a:bodyPr/>
          <a:p>
            <a:r>
              <a:rPr lang="zh-CN" altLang="en-US" sz="3600" b="1" dirty="0">
                <a:solidFill>
                  <a:schemeClr val="bg1"/>
                </a:solidFill>
                <a:ea typeface="隶书" panose="02010509060101010101" pitchFamily="49" charset="-122"/>
              </a:rPr>
              <a:t>模糊子集之间的关系与运算</a:t>
            </a:r>
            <a:endParaRPr lang="zh-CN" altLang="en-US" sz="3600" b="1" dirty="0">
              <a:solidFill>
                <a:schemeClr val="bg1"/>
              </a:solidFill>
              <a:ea typeface="隶书" panose="02010509060101010101" pitchFamily="49" charset="-122"/>
            </a:endParaRPr>
          </a:p>
        </p:txBody>
      </p:sp>
      <p:graphicFrame>
        <p:nvGraphicFramePr>
          <p:cNvPr id="870411" name="对象 870410"/>
          <p:cNvGraphicFramePr/>
          <p:nvPr/>
        </p:nvGraphicFramePr>
        <p:xfrm>
          <a:off x="96838" y="1219200"/>
          <a:ext cx="8151812" cy="1454150"/>
        </p:xfrm>
        <a:graphic>
          <a:graphicData uri="http://schemas.openxmlformats.org/presentationml/2006/ole">
            <mc:AlternateContent xmlns:mc="http://schemas.openxmlformats.org/markup-compatibility/2006">
              <mc:Choice xmlns:v="urn:schemas-microsoft-com:vml" Requires="v">
                <p:oleObj spid="_x0000_s3096" name="" r:id="rId1" imgW="5842000" imgH="1104900" progId="Equation.3">
                  <p:embed/>
                </p:oleObj>
              </mc:Choice>
              <mc:Fallback>
                <p:oleObj name="" r:id="rId1" imgW="5842000" imgH="1104900" progId="Equation.3">
                  <p:embed/>
                  <p:pic>
                    <p:nvPicPr>
                      <p:cNvPr id="0" name="图片 3095"/>
                      <p:cNvPicPr/>
                      <p:nvPr/>
                    </p:nvPicPr>
                    <p:blipFill>
                      <a:blip r:embed="rId2"/>
                      <a:stretch>
                        <a:fillRect/>
                      </a:stretch>
                    </p:blipFill>
                    <p:spPr>
                      <a:xfrm>
                        <a:off x="96838" y="1219200"/>
                        <a:ext cx="8151812" cy="1454150"/>
                      </a:xfrm>
                      <a:prstGeom prst="rect">
                        <a:avLst/>
                      </a:prstGeom>
                      <a:noFill/>
                      <a:ln w="38100">
                        <a:noFill/>
                        <a:miter/>
                      </a:ln>
                    </p:spPr>
                  </p:pic>
                </p:oleObj>
              </mc:Fallback>
            </mc:AlternateContent>
          </a:graphicData>
        </a:graphic>
      </p:graphicFrame>
      <p:graphicFrame>
        <p:nvGraphicFramePr>
          <p:cNvPr id="870412" name="对象 870411"/>
          <p:cNvGraphicFramePr/>
          <p:nvPr/>
        </p:nvGraphicFramePr>
        <p:xfrm>
          <a:off x="58738" y="2684463"/>
          <a:ext cx="5507037" cy="671512"/>
        </p:xfrm>
        <a:graphic>
          <a:graphicData uri="http://schemas.openxmlformats.org/presentationml/2006/ole">
            <mc:AlternateContent xmlns:mc="http://schemas.openxmlformats.org/markup-compatibility/2006">
              <mc:Choice xmlns:v="urn:schemas-microsoft-com:vml" Requires="v">
                <p:oleObj spid="_x0000_s3098" name="" r:id="rId3" imgW="4011295" imgH="482600" progId="Equation.3">
                  <p:embed/>
                </p:oleObj>
              </mc:Choice>
              <mc:Fallback>
                <p:oleObj name="" r:id="rId3" imgW="4011295" imgH="482600" progId="Equation.3">
                  <p:embed/>
                  <p:pic>
                    <p:nvPicPr>
                      <p:cNvPr id="0" name="图片 3097"/>
                      <p:cNvPicPr/>
                      <p:nvPr/>
                    </p:nvPicPr>
                    <p:blipFill>
                      <a:blip r:embed="rId4"/>
                      <a:stretch>
                        <a:fillRect/>
                      </a:stretch>
                    </p:blipFill>
                    <p:spPr>
                      <a:xfrm>
                        <a:off x="58738" y="2684463"/>
                        <a:ext cx="5507037" cy="671512"/>
                      </a:xfrm>
                      <a:prstGeom prst="rect">
                        <a:avLst/>
                      </a:prstGeom>
                      <a:noFill/>
                      <a:ln w="38100">
                        <a:noFill/>
                        <a:miter/>
                      </a:ln>
                    </p:spPr>
                  </p:pic>
                </p:oleObj>
              </mc:Fallback>
            </mc:AlternateContent>
          </a:graphicData>
        </a:graphic>
      </p:graphicFrame>
      <p:graphicFrame>
        <p:nvGraphicFramePr>
          <p:cNvPr id="870413" name="对象 870412"/>
          <p:cNvGraphicFramePr/>
          <p:nvPr/>
        </p:nvGraphicFramePr>
        <p:xfrm>
          <a:off x="2098675" y="3370263"/>
          <a:ext cx="6256338" cy="711200"/>
        </p:xfrm>
        <a:graphic>
          <a:graphicData uri="http://schemas.openxmlformats.org/presentationml/2006/ole">
            <mc:AlternateContent xmlns:mc="http://schemas.openxmlformats.org/markup-compatibility/2006">
              <mc:Choice xmlns:v="urn:schemas-microsoft-com:vml" Requires="v">
                <p:oleObj spid="_x0000_s3099" name="" r:id="rId5" imgW="4432300" imgH="508000" progId="Equation.3">
                  <p:embed/>
                </p:oleObj>
              </mc:Choice>
              <mc:Fallback>
                <p:oleObj name="" r:id="rId5" imgW="4432300" imgH="508000" progId="Equation.3">
                  <p:embed/>
                  <p:pic>
                    <p:nvPicPr>
                      <p:cNvPr id="0" name="图片 3098"/>
                      <p:cNvPicPr/>
                      <p:nvPr/>
                    </p:nvPicPr>
                    <p:blipFill>
                      <a:blip r:embed="rId6"/>
                      <a:stretch>
                        <a:fillRect/>
                      </a:stretch>
                    </p:blipFill>
                    <p:spPr>
                      <a:xfrm>
                        <a:off x="2098675" y="3370263"/>
                        <a:ext cx="6256338" cy="711200"/>
                      </a:xfrm>
                      <a:prstGeom prst="rect">
                        <a:avLst/>
                      </a:prstGeom>
                      <a:noFill/>
                      <a:ln w="38100">
                        <a:noFill/>
                        <a:miter/>
                      </a:ln>
                    </p:spPr>
                  </p:pic>
                </p:oleObj>
              </mc:Fallback>
            </mc:AlternateContent>
          </a:graphicData>
        </a:graphic>
      </p:graphicFrame>
    </p:spTree>
  </p:cSld>
  <p:clrMapOvr>
    <a:masterClrMapping/>
  </p:clrMapOvr>
  <p:transition spd="med">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70411"/>
                                        </p:tgtEl>
                                        <p:attrNameLst>
                                          <p:attrName>style.visibility</p:attrName>
                                        </p:attrNameLst>
                                      </p:cBhvr>
                                      <p:to>
                                        <p:strVal val="visible"/>
                                      </p:to>
                                    </p:set>
                                    <p:animEffect transition="in" filter="wipe(left)">
                                      <p:cBhvr>
                                        <p:cTn id="7" dur="500"/>
                                        <p:tgtEl>
                                          <p:spTgt spid="8704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70412"/>
                                        </p:tgtEl>
                                        <p:attrNameLst>
                                          <p:attrName>style.visibility</p:attrName>
                                        </p:attrNameLst>
                                      </p:cBhvr>
                                      <p:to>
                                        <p:strVal val="visible"/>
                                      </p:to>
                                    </p:set>
                                    <p:animEffect transition="in" filter="wipe(left)">
                                      <p:cBhvr>
                                        <p:cTn id="12" dur="500"/>
                                        <p:tgtEl>
                                          <p:spTgt spid="8704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70413"/>
                                        </p:tgtEl>
                                        <p:attrNameLst>
                                          <p:attrName>style.visibility</p:attrName>
                                        </p:attrNameLst>
                                      </p:cBhvr>
                                      <p:to>
                                        <p:strVal val="visible"/>
                                      </p:to>
                                    </p:set>
                                    <p:animEffect transition="in" filter="wipe(left)">
                                      <p:cBhvr>
                                        <p:cTn id="17" dur="500"/>
                                        <p:tgtEl>
                                          <p:spTgt spid="870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37282" name="对象 737281"/>
          <p:cNvGraphicFramePr/>
          <p:nvPr/>
        </p:nvGraphicFramePr>
        <p:xfrm>
          <a:off x="241300" y="1223963"/>
          <a:ext cx="8564563" cy="1327150"/>
        </p:xfrm>
        <a:graphic>
          <a:graphicData uri="http://schemas.openxmlformats.org/presentationml/2006/ole">
            <mc:AlternateContent xmlns:mc="http://schemas.openxmlformats.org/markup-compatibility/2006">
              <mc:Choice xmlns:v="urn:schemas-microsoft-com:vml" Requires="v">
                <p:oleObj spid="_x0000_s3106" name="" r:id="rId1" imgW="6146800" imgH="965200" progId="Equation.3">
                  <p:embed/>
                </p:oleObj>
              </mc:Choice>
              <mc:Fallback>
                <p:oleObj name="" r:id="rId1" imgW="6146800" imgH="965200" progId="Equation.3">
                  <p:embed/>
                  <p:pic>
                    <p:nvPicPr>
                      <p:cNvPr id="0" name="图片 3105"/>
                      <p:cNvPicPr/>
                      <p:nvPr/>
                    </p:nvPicPr>
                    <p:blipFill>
                      <a:blip r:embed="rId2"/>
                      <a:stretch>
                        <a:fillRect/>
                      </a:stretch>
                    </p:blipFill>
                    <p:spPr>
                      <a:xfrm>
                        <a:off x="241300" y="1223963"/>
                        <a:ext cx="8564563" cy="1327150"/>
                      </a:xfrm>
                      <a:prstGeom prst="rect">
                        <a:avLst/>
                      </a:prstGeom>
                      <a:noFill/>
                      <a:ln w="38100">
                        <a:noFill/>
                        <a:miter/>
                      </a:ln>
                    </p:spPr>
                  </p:pic>
                </p:oleObj>
              </mc:Fallback>
            </mc:AlternateContent>
          </a:graphicData>
        </a:graphic>
      </p:graphicFrame>
      <p:sp>
        <p:nvSpPr>
          <p:cNvPr id="2" name="标题 1"/>
          <p:cNvSpPr>
            <a:spLocks noGrp="1"/>
          </p:cNvSpPr>
          <p:nvPr>
            <p:ph type="title"/>
          </p:nvPr>
        </p:nvSpPr>
        <p:spPr>
          <a:xfrm>
            <a:off x="128299" y="264186"/>
            <a:ext cx="8547797" cy="700992"/>
          </a:xfrm>
        </p:spPr>
        <p:txBody>
          <a:bodyPr/>
          <a:p>
            <a:r>
              <a:rPr lang="zh-CN" altLang="en-US"/>
              <a:t>模糊子集运算</a:t>
            </a:r>
            <a:endParaRPr lang="zh-CN" altLang="en-US"/>
          </a:p>
        </p:txBody>
      </p:sp>
      <p:graphicFrame>
        <p:nvGraphicFramePr>
          <p:cNvPr id="737283" name="对象 737282"/>
          <p:cNvGraphicFramePr/>
          <p:nvPr/>
        </p:nvGraphicFramePr>
        <p:xfrm>
          <a:off x="1049338" y="2443163"/>
          <a:ext cx="7626350" cy="2420937"/>
        </p:xfrm>
        <a:graphic>
          <a:graphicData uri="http://schemas.openxmlformats.org/presentationml/2006/ole">
            <mc:AlternateContent xmlns:mc="http://schemas.openxmlformats.org/markup-compatibility/2006">
              <mc:Choice xmlns:v="urn:schemas-microsoft-com:vml" Requires="v">
                <p:oleObj spid="_x0000_s3107" name="" r:id="rId3" imgW="5943600" imgH="1739900" progId="Equation.3">
                  <p:embed/>
                </p:oleObj>
              </mc:Choice>
              <mc:Fallback>
                <p:oleObj name="" r:id="rId3" imgW="5943600" imgH="1739900" progId="Equation.3">
                  <p:embed/>
                  <p:pic>
                    <p:nvPicPr>
                      <p:cNvPr id="0" name="图片 3106"/>
                      <p:cNvPicPr/>
                      <p:nvPr/>
                    </p:nvPicPr>
                    <p:blipFill>
                      <a:blip r:embed="rId4"/>
                      <a:stretch>
                        <a:fillRect/>
                      </a:stretch>
                    </p:blipFill>
                    <p:spPr>
                      <a:xfrm>
                        <a:off x="1049338" y="2443163"/>
                        <a:ext cx="7626350" cy="2420937"/>
                      </a:xfrm>
                      <a:prstGeom prst="rect">
                        <a:avLst/>
                      </a:prstGeom>
                      <a:noFill/>
                      <a:ln w="38100">
                        <a:noFill/>
                        <a:miter/>
                      </a:ln>
                    </p:spPr>
                  </p:pic>
                </p:oleObj>
              </mc:Fallback>
            </mc:AlternateContent>
          </a:graphicData>
        </a:graphic>
      </p:graphicFrame>
      <p:graphicFrame>
        <p:nvGraphicFramePr>
          <p:cNvPr id="737292" name="对象 737291"/>
          <p:cNvGraphicFramePr/>
          <p:nvPr/>
        </p:nvGraphicFramePr>
        <p:xfrm>
          <a:off x="152400" y="5041900"/>
          <a:ext cx="7732713" cy="1525588"/>
        </p:xfrm>
        <a:graphic>
          <a:graphicData uri="http://schemas.openxmlformats.org/presentationml/2006/ole">
            <mc:AlternateContent xmlns:mc="http://schemas.openxmlformats.org/markup-compatibility/2006">
              <mc:Choice xmlns:v="urn:schemas-microsoft-com:vml" Requires="v">
                <p:oleObj spid="_x0000_s3110" name="" r:id="rId5" imgW="5588000" imgH="1117600" progId="Equation.3">
                  <p:embed/>
                </p:oleObj>
              </mc:Choice>
              <mc:Fallback>
                <p:oleObj name="" r:id="rId5" imgW="5588000" imgH="1117600" progId="Equation.3">
                  <p:embed/>
                  <p:pic>
                    <p:nvPicPr>
                      <p:cNvPr id="0" name="图片 3109"/>
                      <p:cNvPicPr/>
                      <p:nvPr/>
                    </p:nvPicPr>
                    <p:blipFill>
                      <a:blip r:embed="rId6"/>
                      <a:stretch>
                        <a:fillRect/>
                      </a:stretch>
                    </p:blipFill>
                    <p:spPr>
                      <a:xfrm>
                        <a:off x="152400" y="5041900"/>
                        <a:ext cx="7732713" cy="1525588"/>
                      </a:xfrm>
                      <a:prstGeom prst="rect">
                        <a:avLst/>
                      </a:prstGeom>
                      <a:noFill/>
                      <a:ln w="38100">
                        <a:noFill/>
                        <a:miter/>
                      </a:ln>
                    </p:spPr>
                  </p:pic>
                </p:oleObj>
              </mc:Fallback>
            </mc:AlternateContent>
          </a:graphicData>
        </a:graphic>
      </p:graphicFrame>
    </p:spTree>
  </p:cSld>
  <p:clrMapOvr>
    <a:masterClrMapping/>
  </p:clrMapOvr>
  <p:transition spd="med">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37282"/>
                                        </p:tgtEl>
                                        <p:attrNameLst>
                                          <p:attrName>style.visibility</p:attrName>
                                        </p:attrNameLst>
                                      </p:cBhvr>
                                      <p:to>
                                        <p:strVal val="visible"/>
                                      </p:to>
                                    </p:set>
                                    <p:animEffect transition="in" filter="wipe(left)">
                                      <p:cBhvr>
                                        <p:cTn id="7" dur="500"/>
                                        <p:tgtEl>
                                          <p:spTgt spid="7372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37283"/>
                                        </p:tgtEl>
                                        <p:attrNameLst>
                                          <p:attrName>style.visibility</p:attrName>
                                        </p:attrNameLst>
                                      </p:cBhvr>
                                      <p:to>
                                        <p:strVal val="visible"/>
                                      </p:to>
                                    </p:set>
                                    <p:animEffect transition="in" filter="wipe(left)">
                                      <p:cBhvr>
                                        <p:cTn id="12" dur="500"/>
                                        <p:tgtEl>
                                          <p:spTgt spid="73728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37292"/>
                                        </p:tgtEl>
                                        <p:attrNameLst>
                                          <p:attrName>style.visibility</p:attrName>
                                        </p:attrNameLst>
                                      </p:cBhvr>
                                      <p:to>
                                        <p:strVal val="visible"/>
                                      </p:to>
                                    </p:set>
                                    <p:animEffect transition="in" filter="wipe(left)">
                                      <p:cBhvr>
                                        <p:cTn id="17" dur="500"/>
                                        <p:tgtEl>
                                          <p:spTgt spid="737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模糊集合</a:t>
            </a:r>
            <a:endParaRPr lang="zh-CN" altLang="en-US"/>
          </a:p>
        </p:txBody>
      </p:sp>
      <p:pic>
        <p:nvPicPr>
          <p:cNvPr id="5" name="图片 4"/>
          <p:cNvPicPr>
            <a:picLocks noChangeAspect="1"/>
          </p:cNvPicPr>
          <p:nvPr/>
        </p:nvPicPr>
        <p:blipFill>
          <a:blip r:embed="rId1"/>
          <a:stretch>
            <a:fillRect/>
          </a:stretch>
        </p:blipFill>
        <p:spPr>
          <a:xfrm>
            <a:off x="643255" y="1429385"/>
            <a:ext cx="7502525" cy="44831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模糊集合与普通集合的关系</a:t>
            </a:r>
            <a:endParaRPr lang="zh-CN" altLang="en-US"/>
          </a:p>
        </p:txBody>
      </p:sp>
      <p:pic>
        <p:nvPicPr>
          <p:cNvPr id="5" name="图片 4"/>
          <p:cNvPicPr>
            <a:picLocks noChangeAspect="1"/>
          </p:cNvPicPr>
          <p:nvPr/>
        </p:nvPicPr>
        <p:blipFill>
          <a:blip r:embed="rId1"/>
          <a:stretch>
            <a:fillRect/>
          </a:stretch>
        </p:blipFill>
        <p:spPr>
          <a:xfrm>
            <a:off x="494030" y="1329055"/>
            <a:ext cx="7721600" cy="46729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模糊集合</a:t>
            </a:r>
            <a:endParaRPr lang="zh-CN" altLang="en-US" dirty="0"/>
          </a:p>
        </p:txBody>
      </p:sp>
      <p:grpSp>
        <p:nvGrpSpPr>
          <p:cNvPr id="2054" name="组合 2053"/>
          <p:cNvGrpSpPr/>
          <p:nvPr/>
        </p:nvGrpSpPr>
        <p:grpSpPr>
          <a:xfrm>
            <a:off x="554196" y="1213658"/>
            <a:ext cx="8021101" cy="4428702"/>
            <a:chOff x="491132" y="1213658"/>
            <a:chExt cx="8021101" cy="4428702"/>
          </a:xfrm>
        </p:grpSpPr>
        <p:grpSp>
          <p:nvGrpSpPr>
            <p:cNvPr id="2053" name="组合 2052"/>
            <p:cNvGrpSpPr/>
            <p:nvPr/>
          </p:nvGrpSpPr>
          <p:grpSpPr>
            <a:xfrm>
              <a:off x="491132" y="1213658"/>
              <a:ext cx="8021101" cy="4428702"/>
              <a:chOff x="491132" y="1213658"/>
              <a:chExt cx="8021101" cy="4428702"/>
            </a:xfrm>
          </p:grpSpPr>
          <p:sp>
            <p:nvSpPr>
              <p:cNvPr id="13" name="TextBox 12"/>
              <p:cNvSpPr txBox="1"/>
              <p:nvPr/>
            </p:nvSpPr>
            <p:spPr>
              <a:xfrm>
                <a:off x="491132" y="1213658"/>
                <a:ext cx="8021101" cy="3554819"/>
              </a:xfrm>
              <a:prstGeom prst="rect">
                <a:avLst/>
              </a:prstGeom>
              <a:noFill/>
            </p:spPr>
            <p:txBody>
              <a:bodyPr wrap="square" rtlCol="0">
                <a:spAutoFit/>
              </a:bodyPr>
              <a:lstStyle/>
              <a:p>
                <a:pPr algn="just">
                  <a:lnSpc>
                    <a:spcPts val="2700"/>
                  </a:lnSpc>
                  <a:buFontTx/>
                  <a:buNone/>
                </a:pPr>
                <a:r>
                  <a:rPr lang="en-US" altLang="zh-CN" sz="2000" dirty="0" smtClean="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模糊</a:t>
                </a:r>
                <a:r>
                  <a:rPr lang="zh-CN" altLang="en-US" sz="2000" dirty="0">
                    <a:latin typeface="幼圆" panose="02010509060101010101" pitchFamily="49" charset="-122"/>
                    <a:ea typeface="幼圆" panose="02010509060101010101" pitchFamily="49" charset="-122"/>
                  </a:rPr>
                  <a:t>集合是用来表达模糊性概念的集合。 又称模糊集、模糊子集。普通的集合是指具有某种属性的对象的全体</a:t>
                </a:r>
                <a:r>
                  <a:rPr lang="zh-CN" altLang="en-US" sz="2000" dirty="0" smtClean="0">
                    <a:latin typeface="幼圆" panose="02010509060101010101" pitchFamily="49" charset="-122"/>
                    <a:ea typeface="幼圆" panose="02010509060101010101" pitchFamily="49" charset="-122"/>
                  </a:rPr>
                  <a:t>。</a:t>
                </a:r>
                <a:endParaRPr lang="en-US" altLang="zh-CN" sz="2000" dirty="0" smtClean="0">
                  <a:latin typeface="幼圆" panose="02010509060101010101" pitchFamily="49" charset="-122"/>
                  <a:ea typeface="幼圆" panose="02010509060101010101" pitchFamily="49" charset="-122"/>
                </a:endParaRPr>
              </a:p>
              <a:p>
                <a:pPr algn="just">
                  <a:lnSpc>
                    <a:spcPts val="2700"/>
                  </a:lnSpc>
                  <a:buFontTx/>
                  <a:buNone/>
                </a:pP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模糊度：一</a:t>
                </a:r>
                <a:r>
                  <a:rPr lang="zh-CN" altLang="en-US" sz="2000" dirty="0">
                    <a:latin typeface="幼圆" panose="02010509060101010101" pitchFamily="49" charset="-122"/>
                    <a:ea typeface="幼圆" panose="02010509060101010101" pitchFamily="49" charset="-122"/>
                  </a:rPr>
                  <a:t>个模糊集</a:t>
                </a:r>
                <a:r>
                  <a:rPr lang="en-US" altLang="zh-CN" sz="2000" dirty="0">
                    <a:latin typeface="幼圆" panose="02010509060101010101" pitchFamily="49" charset="-122"/>
                    <a:ea typeface="幼圆" panose="02010509060101010101" pitchFamily="49" charset="-122"/>
                  </a:rPr>
                  <a:t>A</a:t>
                </a:r>
                <a:r>
                  <a:rPr lang="zh-CN" altLang="en-US" sz="2000" dirty="0">
                    <a:latin typeface="幼圆" panose="02010509060101010101" pitchFamily="49" charset="-122"/>
                    <a:ea typeface="幼圆" panose="02010509060101010101" pitchFamily="49" charset="-122"/>
                  </a:rPr>
                  <a:t>的模糊度衡量、反映了</a:t>
                </a:r>
                <a:r>
                  <a:rPr lang="en-US" altLang="zh-CN" sz="2000" dirty="0">
                    <a:latin typeface="幼圆" panose="02010509060101010101" pitchFamily="49" charset="-122"/>
                    <a:ea typeface="幼圆" panose="02010509060101010101" pitchFamily="49" charset="-122"/>
                  </a:rPr>
                  <a:t>A</a:t>
                </a:r>
                <a:r>
                  <a:rPr lang="zh-CN" altLang="en-US" sz="2000" dirty="0">
                    <a:latin typeface="幼圆" panose="02010509060101010101" pitchFamily="49" charset="-122"/>
                    <a:ea typeface="幼圆" panose="02010509060101010101" pitchFamily="49" charset="-122"/>
                  </a:rPr>
                  <a:t>的模糊</a:t>
                </a:r>
                <a:r>
                  <a:rPr lang="zh-CN" altLang="en-US" sz="2000" dirty="0" smtClean="0">
                    <a:latin typeface="幼圆" panose="02010509060101010101" pitchFamily="49" charset="-122"/>
                    <a:ea typeface="幼圆" panose="02010509060101010101" pitchFamily="49" charset="-122"/>
                  </a:rPr>
                  <a:t>程度。</a:t>
                </a:r>
                <a:endParaRPr lang="en-US" altLang="zh-CN" sz="2000" dirty="0" smtClean="0">
                  <a:latin typeface="幼圆" panose="02010509060101010101" pitchFamily="49" charset="-122"/>
                  <a:ea typeface="幼圆" panose="02010509060101010101" pitchFamily="49" charset="-122"/>
                </a:endParaRPr>
              </a:p>
              <a:p>
                <a:pPr algn="just">
                  <a:lnSpc>
                    <a:spcPts val="2700"/>
                  </a:lnSpc>
                  <a:buFontTx/>
                  <a:buNone/>
                </a:pP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模糊集合</a:t>
                </a:r>
                <a:r>
                  <a:rPr lang="zh-CN" altLang="en-US" sz="2000" dirty="0">
                    <a:latin typeface="幼圆" panose="02010509060101010101" pitchFamily="49" charset="-122"/>
                    <a:ea typeface="幼圆" panose="02010509060101010101" pitchFamily="49" charset="-122"/>
                  </a:rPr>
                  <a:t>运算：模糊集合间的并、交、补（余）运算</a:t>
                </a:r>
                <a:r>
                  <a:rPr lang="zh-CN" altLang="en-US" sz="2000" dirty="0" smtClean="0">
                    <a:latin typeface="幼圆" panose="02010509060101010101" pitchFamily="49" charset="-122"/>
                    <a:ea typeface="幼圆" panose="02010509060101010101" pitchFamily="49" charset="-122"/>
                  </a:rPr>
                  <a:t>具有性质：冥等律，交换律，结合律，吸收律，分配律，零壹律</a:t>
                </a: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两极律</a:t>
                </a: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，复原律，对偶律</a:t>
                </a:r>
                <a:r>
                  <a:rPr lang="en-US" altLang="zh-CN" sz="2000" dirty="0" smtClean="0">
                    <a:latin typeface="幼圆" panose="02010509060101010101" pitchFamily="49" charset="-122"/>
                    <a:ea typeface="幼圆" panose="02010509060101010101" pitchFamily="49" charset="-122"/>
                  </a:rPr>
                  <a:t>(De Morgan</a:t>
                </a:r>
                <a:r>
                  <a:rPr lang="zh-CN" altLang="en-US" sz="2000" dirty="0" smtClean="0">
                    <a:latin typeface="幼圆" panose="02010509060101010101" pitchFamily="49" charset="-122"/>
                    <a:ea typeface="幼圆" panose="02010509060101010101" pitchFamily="49" charset="-122"/>
                  </a:rPr>
                  <a:t>律</a:t>
                </a: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，排中律</a:t>
                </a: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互补律</a:t>
                </a: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。算子和性质和普通集合运算相似，用  表示模糊集。</a:t>
                </a:r>
                <a:endParaRPr lang="en-US" altLang="zh-CN" sz="2000" dirty="0" smtClean="0">
                  <a:latin typeface="幼圆" panose="02010509060101010101" pitchFamily="49" charset="-122"/>
                  <a:ea typeface="幼圆" panose="02010509060101010101" pitchFamily="49" charset="-122"/>
                </a:endParaRPr>
              </a:p>
              <a:p>
                <a:pPr algn="just">
                  <a:lnSpc>
                    <a:spcPts val="2700"/>
                  </a:lnSpc>
                  <a:buFontTx/>
                  <a:buNone/>
                </a:pPr>
                <a:r>
                  <a:rPr lang="en-US" altLang="zh-CN" sz="2000" dirty="0">
                    <a:latin typeface="幼圆" panose="02010509060101010101" pitchFamily="49" charset="-122"/>
                    <a:ea typeface="幼圆" panose="02010509060101010101" pitchFamily="49" charset="-122"/>
                  </a:rPr>
                  <a:t>	</a:t>
                </a:r>
                <a:endParaRPr lang="en-US" altLang="zh-CN" sz="2000" dirty="0" smtClean="0">
                  <a:latin typeface="幼圆" panose="02010509060101010101" pitchFamily="49" charset="-122"/>
                  <a:ea typeface="幼圆" panose="02010509060101010101" pitchFamily="49" charset="-122"/>
                </a:endParaRPr>
              </a:p>
              <a:p>
                <a:pPr algn="just">
                  <a:lnSpc>
                    <a:spcPts val="2700"/>
                  </a:lnSpc>
                  <a:buFontTx/>
                  <a:buNone/>
                </a:pPr>
                <a:r>
                  <a:rPr lang="zh-CN" altLang="en-US" sz="2000" dirty="0" smtClean="0">
                    <a:latin typeface="幼圆" panose="02010509060101010101" pitchFamily="49" charset="-122"/>
                    <a:ea typeface="幼圆" panose="02010509060101010101" pitchFamily="49" charset="-122"/>
                  </a:rPr>
                  <a:t>例如：冥等律：</a:t>
                </a:r>
                <a:endParaRPr lang="en-US" altLang="zh-CN" sz="2000" dirty="0">
                  <a:latin typeface="幼圆" panose="02010509060101010101" pitchFamily="49" charset="-122"/>
                  <a:ea typeface="幼圆" panose="02010509060101010101" pitchFamily="49" charset="-122"/>
                </a:endParaRPr>
              </a:p>
              <a:p>
                <a:pPr algn="just">
                  <a:lnSpc>
                    <a:spcPts val="2700"/>
                  </a:lnSpc>
                  <a:buFontTx/>
                  <a:buNone/>
                </a:pPr>
                <a:endParaRPr lang="en-US" altLang="zh-CN" sz="2000" dirty="0">
                  <a:latin typeface="幼圆" panose="02010509060101010101" pitchFamily="49" charset="-122"/>
                  <a:ea typeface="幼圆" panose="02010509060101010101" pitchFamily="49" charset="-122"/>
                </a:endParaRPr>
              </a:p>
            </p:txBody>
          </p:sp>
          <p:graphicFrame>
            <p:nvGraphicFramePr>
              <p:cNvPr id="23" name="对象 22"/>
              <p:cNvGraphicFramePr>
                <a:graphicFrameLocks noChangeAspect="1"/>
              </p:cNvGraphicFramePr>
              <p:nvPr/>
            </p:nvGraphicFramePr>
            <p:xfrm>
              <a:off x="2264206" y="3933808"/>
              <a:ext cx="3119690" cy="511358"/>
            </p:xfrm>
            <a:graphic>
              <a:graphicData uri="http://schemas.openxmlformats.org/presentationml/2006/ole">
                <mc:AlternateContent xmlns:mc="http://schemas.openxmlformats.org/markup-compatibility/2006">
                  <mc:Choice xmlns:v="urn:schemas-microsoft-com:vml" Requires="v">
                    <p:oleObj spid="_x0000_s3415" name="Equation" r:id="rId1" imgW="2730500" imgH="469900" progId="Equation.3">
                      <p:embed/>
                    </p:oleObj>
                  </mc:Choice>
                  <mc:Fallback>
                    <p:oleObj name="Equation" r:id="rId1" imgW="2730500" imgH="469900" progId="Equation.3">
                      <p:embed/>
                      <p:pic>
                        <p:nvPicPr>
                          <p:cNvPr id="0" name="Object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4206" y="3933808"/>
                            <a:ext cx="3119690" cy="511358"/>
                          </a:xfrm>
                          <a:prstGeom prst="rect">
                            <a:avLst/>
                          </a:prstGeom>
                          <a:noFill/>
                          <a:ln>
                            <a:noFill/>
                          </a:ln>
                        </p:spPr>
                      </p:pic>
                    </p:oleObj>
                  </mc:Fallback>
                </mc:AlternateContent>
              </a:graphicData>
            </a:graphic>
          </p:graphicFrame>
          <p:sp>
            <p:nvSpPr>
              <p:cNvPr id="31" name="TextBox 30"/>
              <p:cNvSpPr txBox="1"/>
              <p:nvPr/>
            </p:nvSpPr>
            <p:spPr>
              <a:xfrm>
                <a:off x="1269567" y="4703562"/>
                <a:ext cx="4010550" cy="438582"/>
              </a:xfrm>
              <a:prstGeom prst="rect">
                <a:avLst/>
              </a:prstGeom>
              <a:noFill/>
            </p:spPr>
            <p:txBody>
              <a:bodyPr wrap="square" rtlCol="0">
                <a:spAutoFit/>
              </a:bodyPr>
              <a:lstStyle/>
              <a:p>
                <a:pPr algn="just">
                  <a:lnSpc>
                    <a:spcPts val="2700"/>
                  </a:lnSpc>
                  <a:buFontTx/>
                  <a:buNone/>
                </a:pPr>
                <a:r>
                  <a:rPr lang="zh-CN" altLang="en-US" sz="2000" dirty="0" smtClean="0">
                    <a:latin typeface="幼圆" panose="02010509060101010101" pitchFamily="49" charset="-122"/>
                    <a:ea typeface="幼圆" panose="02010509060101010101" pitchFamily="49" charset="-122"/>
                  </a:rPr>
                  <a:t>对偶律：</a:t>
                </a:r>
                <a:endParaRPr lang="en-US" altLang="zh-CN" sz="2000" dirty="0">
                  <a:latin typeface="幼圆" panose="02010509060101010101" pitchFamily="49" charset="-122"/>
                  <a:ea typeface="幼圆" panose="02010509060101010101" pitchFamily="49" charset="-122"/>
                </a:endParaRPr>
              </a:p>
            </p:txBody>
          </p:sp>
          <p:graphicFrame>
            <p:nvGraphicFramePr>
              <p:cNvPr id="30" name="对象 29"/>
              <p:cNvGraphicFramePr>
                <a:graphicFrameLocks noChangeAspect="1"/>
              </p:cNvGraphicFramePr>
              <p:nvPr/>
            </p:nvGraphicFramePr>
            <p:xfrm>
              <a:off x="2380574" y="4426874"/>
              <a:ext cx="2536925" cy="1215486"/>
            </p:xfrm>
            <a:graphic>
              <a:graphicData uri="http://schemas.openxmlformats.org/presentationml/2006/ole">
                <mc:AlternateContent xmlns:mc="http://schemas.openxmlformats.org/markup-compatibility/2006">
                  <mc:Choice xmlns:v="urn:schemas-microsoft-com:vml" Requires="v">
                    <p:oleObj spid="_x0000_s3416" name="Equation" r:id="rId3" imgW="2324100" imgH="1168400" progId="Equation.3">
                      <p:embed/>
                    </p:oleObj>
                  </mc:Choice>
                  <mc:Fallback>
                    <p:oleObj name="Equation" r:id="rId3" imgW="2324100" imgH="1168400"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0574" y="4426874"/>
                            <a:ext cx="2536925" cy="1215486"/>
                          </a:xfrm>
                          <a:prstGeom prst="rect">
                            <a:avLst/>
                          </a:prstGeom>
                          <a:noFill/>
                          <a:ln>
                            <a:noFill/>
                          </a:ln>
                        </p:spPr>
                      </p:pic>
                    </p:oleObj>
                  </mc:Fallback>
                </mc:AlternateContent>
              </a:graphicData>
            </a:graphic>
          </p:graphicFrame>
        </p:grpSp>
        <p:graphicFrame>
          <p:nvGraphicFramePr>
            <p:cNvPr id="2048" name="对象 2047"/>
            <p:cNvGraphicFramePr>
              <a:graphicFrameLocks noChangeAspect="1"/>
            </p:cNvGraphicFramePr>
            <p:nvPr/>
          </p:nvGraphicFramePr>
          <p:xfrm>
            <a:off x="1609725" y="3343274"/>
            <a:ext cx="241724" cy="322299"/>
          </p:xfrm>
          <a:graphic>
            <a:graphicData uri="http://schemas.openxmlformats.org/presentationml/2006/ole">
              <mc:AlternateContent xmlns:mc="http://schemas.openxmlformats.org/markup-compatibility/2006">
                <mc:Choice xmlns:v="urn:schemas-microsoft-com:vml" Requires="v">
                  <p:oleObj spid="_x0000_s3417" name="Equation" r:id="rId5" imgW="3657600" imgH="4876800" progId="Equation.DSMT4">
                    <p:embed/>
                  </p:oleObj>
                </mc:Choice>
                <mc:Fallback>
                  <p:oleObj name="Equation" r:id="rId5" imgW="3657600" imgH="4876800" progId="Equation.DSMT4">
                    <p:embed/>
                    <p:pic>
                      <p:nvPicPr>
                        <p:cNvPr id="0" name="图片 3416"/>
                        <p:cNvPicPr/>
                        <p:nvPr/>
                      </p:nvPicPr>
                      <p:blipFill>
                        <a:blip r:embed="rId6"/>
                        <a:stretch>
                          <a:fillRect/>
                        </a:stretch>
                      </p:blipFill>
                      <p:spPr>
                        <a:xfrm>
                          <a:off x="1609725" y="3343274"/>
                          <a:ext cx="241724" cy="322299"/>
                        </a:xfrm>
                        <a:prstGeom prst="rect">
                          <a:avLst/>
                        </a:prstGeom>
                      </p:spPr>
                    </p:pic>
                  </p:oleObj>
                </mc:Fallback>
              </mc:AlternateContent>
            </a:graphicData>
          </a:graphic>
        </p:graphicFrame>
      </p:grpSp>
      <p:grpSp>
        <p:nvGrpSpPr>
          <p:cNvPr id="2052" name="组合 2051"/>
          <p:cNvGrpSpPr/>
          <p:nvPr/>
        </p:nvGrpSpPr>
        <p:grpSpPr>
          <a:xfrm>
            <a:off x="504786" y="5530331"/>
            <a:ext cx="7756358" cy="829208"/>
            <a:chOff x="410190" y="5356905"/>
            <a:chExt cx="7756358" cy="829208"/>
          </a:xfrm>
        </p:grpSpPr>
        <p:sp>
          <p:nvSpPr>
            <p:cNvPr id="2049" name="矩形 2048"/>
            <p:cNvSpPr/>
            <p:nvPr/>
          </p:nvSpPr>
          <p:spPr>
            <a:xfrm>
              <a:off x="410190" y="5356905"/>
              <a:ext cx="5785660" cy="438582"/>
            </a:xfrm>
            <a:prstGeom prst="rect">
              <a:avLst/>
            </a:prstGeom>
          </p:spPr>
          <p:txBody>
            <a:bodyPr wrap="square">
              <a:spAutoFit/>
            </a:bodyPr>
            <a:lstStyle/>
            <a:p>
              <a:pPr algn="just">
                <a:lnSpc>
                  <a:spcPts val="2700"/>
                </a:lnSpc>
              </a:pPr>
              <a:r>
                <a:rPr lang="en-US" altLang="zh-CN" sz="2000" dirty="0" smtClean="0">
                  <a:latin typeface="幼圆" panose="02010509060101010101" pitchFamily="49" charset="-122"/>
                  <a:ea typeface="幼圆" panose="02010509060101010101" pitchFamily="49" charset="-122"/>
                </a:rPr>
                <a:t>	</a:t>
              </a:r>
              <a:r>
                <a:rPr lang="zh-CN" altLang="en-US" sz="2000" b="1" dirty="0" smtClean="0">
                  <a:latin typeface="幼圆" panose="02010509060101010101" pitchFamily="49" charset="-122"/>
                  <a:ea typeface="幼圆" panose="02010509060101010101" pitchFamily="49" charset="-122"/>
                </a:rPr>
                <a:t>注意：</a:t>
              </a:r>
              <a:r>
                <a:rPr lang="zh-CN" altLang="en-US" sz="2000" dirty="0" smtClean="0">
                  <a:latin typeface="幼圆" panose="02010509060101010101" pitchFamily="49" charset="-122"/>
                  <a:ea typeface="幼圆" panose="02010509060101010101" pitchFamily="49" charset="-122"/>
                </a:rPr>
                <a:t>模糊</a:t>
              </a:r>
              <a:r>
                <a:rPr lang="zh-CN" altLang="en-US" sz="2000" dirty="0">
                  <a:latin typeface="幼圆" panose="02010509060101010101" pitchFamily="49" charset="-122"/>
                  <a:ea typeface="幼圆" panose="02010509060101010101" pitchFamily="49" charset="-122"/>
                </a:rPr>
                <a:t>集的</a:t>
              </a:r>
              <a:r>
                <a:rPr lang="zh-CN" altLang="en-US" sz="2000" b="1" dirty="0">
                  <a:latin typeface="幼圆" panose="02010509060101010101" pitchFamily="49" charset="-122"/>
                  <a:ea typeface="幼圆" panose="02010509060101010101" pitchFamily="49" charset="-122"/>
                </a:rPr>
                <a:t>补运算</a:t>
              </a:r>
              <a:r>
                <a:rPr lang="zh-CN" altLang="en-US" sz="2000" dirty="0">
                  <a:latin typeface="幼圆" panose="02010509060101010101" pitchFamily="49" charset="-122"/>
                  <a:ea typeface="幼圆" panose="02010509060101010101" pitchFamily="49" charset="-122"/>
                </a:rPr>
                <a:t>不满足互补律，</a:t>
              </a:r>
              <a:r>
                <a:rPr lang="zh-CN" altLang="en-US" sz="2000" dirty="0" smtClean="0">
                  <a:latin typeface="幼圆" panose="02010509060101010101" pitchFamily="49" charset="-122"/>
                  <a:ea typeface="幼圆" panose="02010509060101010101" pitchFamily="49" charset="-122"/>
                </a:rPr>
                <a:t>即：</a:t>
              </a:r>
              <a:endParaRPr lang="zh-CN" altLang="en-US" sz="2000" dirty="0">
                <a:latin typeface="幼圆" panose="02010509060101010101" pitchFamily="49" charset="-122"/>
                <a:ea typeface="幼圆" panose="02010509060101010101" pitchFamily="49" charset="-122"/>
              </a:endParaRPr>
            </a:p>
          </p:txBody>
        </p:sp>
        <p:graphicFrame>
          <p:nvGraphicFramePr>
            <p:cNvPr id="2051" name="对象 2050"/>
            <p:cNvGraphicFramePr>
              <a:graphicFrameLocks noChangeAspect="1"/>
            </p:cNvGraphicFramePr>
            <p:nvPr/>
          </p:nvGraphicFramePr>
          <p:xfrm>
            <a:off x="5735921" y="5356905"/>
            <a:ext cx="2430627" cy="475977"/>
          </p:xfrm>
          <a:graphic>
            <a:graphicData uri="http://schemas.openxmlformats.org/presentationml/2006/ole">
              <mc:AlternateContent xmlns:mc="http://schemas.openxmlformats.org/markup-compatibility/2006">
                <mc:Choice xmlns:v="urn:schemas-microsoft-com:vml" Requires="v">
                  <p:oleObj spid="_x0000_s3418" name="Microsoft 公式 3.0" r:id="rId7" imgW="2882900" imgH="533400" progId="Equation.3">
                    <p:embed/>
                  </p:oleObj>
                </mc:Choice>
                <mc:Fallback>
                  <p:oleObj name="Microsoft 公式 3.0" r:id="rId7" imgW="2882900" imgH="5334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35921" y="5356905"/>
                          <a:ext cx="2430627" cy="475977"/>
                        </a:xfrm>
                        <a:prstGeom prst="rect">
                          <a:avLst/>
                        </a:prstGeom>
                        <a:noFill/>
                        <a:ln>
                          <a:noFill/>
                        </a:ln>
                      </p:spPr>
                    </p:pic>
                  </p:oleObj>
                </mc:Fallback>
              </mc:AlternateContent>
            </a:graphicData>
          </a:graphic>
        </p:graphicFrame>
        <p:sp>
          <p:nvSpPr>
            <p:cNvPr id="37" name="矩形 36"/>
            <p:cNvSpPr/>
            <p:nvPr/>
          </p:nvSpPr>
          <p:spPr>
            <a:xfrm>
              <a:off x="491132" y="5790812"/>
              <a:ext cx="5785660" cy="395301"/>
            </a:xfrm>
            <a:prstGeom prst="rect">
              <a:avLst/>
            </a:prstGeom>
          </p:spPr>
          <p:txBody>
            <a:bodyPr wrap="square">
              <a:spAutoFit/>
            </a:bodyPr>
            <a:lstStyle/>
            <a:p>
              <a:pPr algn="just">
                <a:lnSpc>
                  <a:spcPts val="2700"/>
                </a:lnSpc>
              </a:pPr>
              <a:r>
                <a:rPr lang="zh-CN" altLang="en-US" sz="2000" dirty="0" smtClean="0">
                  <a:latin typeface="幼圆" panose="02010509060101010101" pitchFamily="49" charset="-122"/>
                  <a:ea typeface="幼圆" panose="02010509060101010101" pitchFamily="49" charset="-122"/>
                </a:rPr>
                <a:t>不一定成立</a:t>
              </a:r>
              <a:endParaRPr lang="zh-CN" altLang="en-US" sz="2000" dirty="0">
                <a:latin typeface="幼圆" panose="02010509060101010101" pitchFamily="49" charset="-122"/>
                <a:ea typeface="幼圆" panose="02010509060101010101" pitchFamily="49" charset="-122"/>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模糊集合运算</a:t>
            </a:r>
            <a:r>
              <a:rPr lang="en-US" altLang="zh-CN" dirty="0" smtClean="0"/>
              <a:t>-</a:t>
            </a:r>
            <a:r>
              <a:rPr lang="zh-CN" altLang="en-US" dirty="0" smtClean="0"/>
              <a:t>排中律</a:t>
            </a:r>
            <a:r>
              <a:rPr lang="en-US" altLang="zh-CN" dirty="0" smtClean="0"/>
              <a:t>(</a:t>
            </a:r>
            <a:r>
              <a:rPr lang="zh-CN" altLang="en-US" dirty="0" smtClean="0"/>
              <a:t>互补律</a:t>
            </a:r>
            <a:r>
              <a:rPr lang="en-US" altLang="zh-CN" dirty="0" smtClean="0"/>
              <a:t>)</a:t>
            </a:r>
            <a:endParaRPr lang="zh-CN" altLang="en-US" dirty="0"/>
          </a:p>
        </p:txBody>
      </p:sp>
      <p:sp>
        <p:nvSpPr>
          <p:cNvPr id="13" name="TextBox 12"/>
          <p:cNvSpPr txBox="1"/>
          <p:nvPr/>
        </p:nvSpPr>
        <p:spPr>
          <a:xfrm>
            <a:off x="491132" y="1166360"/>
            <a:ext cx="8021101" cy="4247317"/>
          </a:xfrm>
          <a:prstGeom prst="rect">
            <a:avLst/>
          </a:prstGeom>
          <a:noFill/>
        </p:spPr>
        <p:txBody>
          <a:bodyPr wrap="square" rtlCol="0">
            <a:spAutoFit/>
          </a:bodyPr>
          <a:lstStyle/>
          <a:p>
            <a:pPr algn="just">
              <a:lnSpc>
                <a:spcPts val="2700"/>
              </a:lnSpc>
              <a:buFontTx/>
              <a:buNone/>
            </a:pPr>
            <a:r>
              <a:rPr lang="zh-CN" altLang="en-US" sz="2000" dirty="0" smtClean="0">
                <a:latin typeface="幼圆" panose="02010509060101010101" pitchFamily="49" charset="-122"/>
                <a:ea typeface="幼圆" panose="02010509060101010101" pitchFamily="49" charset="-122"/>
              </a:rPr>
              <a:t>排中律：</a:t>
            </a:r>
            <a:endParaRPr lang="en-US" altLang="zh-CN" sz="2000" dirty="0" smtClean="0">
              <a:latin typeface="幼圆" panose="02010509060101010101" pitchFamily="49" charset="-122"/>
              <a:ea typeface="幼圆" panose="02010509060101010101" pitchFamily="49" charset="-122"/>
            </a:endParaRPr>
          </a:p>
          <a:p>
            <a:pPr algn="just">
              <a:lnSpc>
                <a:spcPts val="2700"/>
              </a:lnSpc>
              <a:buFontTx/>
              <a:buNone/>
            </a:pPr>
            <a:r>
              <a:rPr lang="en-US" altLang="zh-CN" sz="2000" dirty="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内容：</a:t>
            </a:r>
            <a:r>
              <a:rPr lang="zh-CN" altLang="en-US" sz="2000" dirty="0">
                <a:latin typeface="幼圆" panose="02010509060101010101" pitchFamily="49" charset="-122"/>
                <a:ea typeface="幼圆" panose="02010509060101010101" pitchFamily="49" charset="-122"/>
              </a:rPr>
              <a:t>两个互相矛盾的思想不同时为假，其中必有一真。</a:t>
            </a:r>
            <a:endParaRPr lang="zh-CN" altLang="en-US" sz="2000" dirty="0">
              <a:latin typeface="幼圆" panose="02010509060101010101" pitchFamily="49" charset="-122"/>
              <a:ea typeface="幼圆" panose="02010509060101010101" pitchFamily="49" charset="-122"/>
            </a:endParaRPr>
          </a:p>
          <a:p>
            <a:pPr algn="just">
              <a:lnSpc>
                <a:spcPts val="2700"/>
              </a:lnSpc>
              <a:buFontTx/>
              <a:buNone/>
            </a:pPr>
            <a:r>
              <a:rPr lang="zh-CN" altLang="en-US" sz="2000" dirty="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逻辑要求：</a:t>
            </a:r>
            <a:r>
              <a:rPr lang="zh-CN" altLang="en-US" sz="2000" dirty="0">
                <a:latin typeface="幼圆" panose="02010509060101010101" pitchFamily="49" charset="-122"/>
                <a:ea typeface="幼圆" panose="02010509060101010101" pitchFamily="49" charset="-122"/>
              </a:rPr>
              <a:t>对两个互相矛盾的命题，不能同时否定，必须肯定其中的一个</a:t>
            </a:r>
            <a:r>
              <a:rPr lang="zh-CN" altLang="en-US" sz="2000" dirty="0" smtClean="0">
                <a:latin typeface="幼圆" panose="02010509060101010101" pitchFamily="49" charset="-122"/>
                <a:ea typeface="幼圆" panose="02010509060101010101" pitchFamily="49" charset="-122"/>
              </a:rPr>
              <a:t>。违反</a:t>
            </a:r>
            <a:r>
              <a:rPr lang="zh-CN" altLang="en-US" sz="2000" dirty="0">
                <a:latin typeface="幼圆" panose="02010509060101010101" pitchFamily="49" charset="-122"/>
                <a:ea typeface="幼圆" panose="02010509060101010101" pitchFamily="49" charset="-122"/>
              </a:rPr>
              <a:t>这一要求的逻辑错误，通常称为“</a:t>
            </a:r>
            <a:r>
              <a:rPr lang="zh-CN" altLang="en-US" sz="2000" b="1" dirty="0">
                <a:latin typeface="幼圆" panose="02010509060101010101" pitchFamily="49" charset="-122"/>
                <a:ea typeface="幼圆" panose="02010509060101010101" pitchFamily="49" charset="-122"/>
              </a:rPr>
              <a:t>两不可</a:t>
            </a:r>
            <a:r>
              <a:rPr lang="zh-CN" altLang="en-US" sz="2000" dirty="0">
                <a:latin typeface="幼圆" panose="02010509060101010101" pitchFamily="49" charset="-122"/>
                <a:ea typeface="幼圆" panose="02010509060101010101" pitchFamily="49" charset="-122"/>
              </a:rPr>
              <a:t>”，即对两个互相矛盾的命题都否定。</a:t>
            </a:r>
            <a:endParaRPr lang="zh-CN" altLang="en-US" sz="2000" dirty="0">
              <a:latin typeface="幼圆" panose="02010509060101010101" pitchFamily="49" charset="-122"/>
              <a:ea typeface="幼圆" panose="02010509060101010101" pitchFamily="49" charset="-122"/>
            </a:endParaRPr>
          </a:p>
          <a:p>
            <a:pPr algn="just">
              <a:lnSpc>
                <a:spcPts val="2700"/>
              </a:lnSpc>
              <a:buFontTx/>
              <a:buNone/>
            </a:pPr>
            <a:endParaRPr lang="en-US" altLang="zh-CN" sz="2000" dirty="0" smtClean="0">
              <a:latin typeface="幼圆" panose="02010509060101010101" pitchFamily="49" charset="-122"/>
              <a:ea typeface="幼圆" panose="02010509060101010101" pitchFamily="49" charset="-122"/>
            </a:endParaRPr>
          </a:p>
          <a:p>
            <a:pPr algn="just">
              <a:lnSpc>
                <a:spcPts val="2700"/>
              </a:lnSpc>
              <a:buFontTx/>
              <a:buNone/>
            </a:pPr>
            <a:r>
              <a:rPr lang="zh-CN" altLang="en-US" sz="2000" dirty="0">
                <a:latin typeface="幼圆" panose="02010509060101010101" pitchFamily="49" charset="-122"/>
                <a:ea typeface="幼圆" panose="02010509060101010101" pitchFamily="49" charset="-122"/>
              </a:rPr>
              <a:t>例如</a:t>
            </a:r>
            <a:r>
              <a:rPr lang="zh-CN" altLang="en-US" sz="2000" dirty="0" smtClean="0">
                <a:latin typeface="幼圆" panose="02010509060101010101" pitchFamily="49" charset="-122"/>
                <a:ea typeface="幼圆" panose="02010509060101010101" pitchFamily="49" charset="-122"/>
              </a:rPr>
              <a:t>：议论“</a:t>
            </a:r>
            <a:r>
              <a:rPr lang="zh-CN" altLang="en-US" sz="2000" dirty="0">
                <a:latin typeface="幼圆" panose="02010509060101010101" pitchFamily="49" charset="-122"/>
                <a:ea typeface="幼圆" panose="02010509060101010101" pitchFamily="49" charset="-122"/>
              </a:rPr>
              <a:t>说世上有鬼，这是迷信，我不同意；但要就此断定世上无鬼，这我也不同意，因为有些现象还真不好解释。</a:t>
            </a:r>
            <a:r>
              <a:rPr lang="zh-CN" altLang="en-US" sz="2000" dirty="0" smtClean="0">
                <a:latin typeface="幼圆" panose="02010509060101010101" pitchFamily="49" charset="-122"/>
                <a:ea typeface="幼圆" panose="02010509060101010101" pitchFamily="49" charset="-122"/>
              </a:rPr>
              <a:t>” 就是</a:t>
            </a:r>
            <a:r>
              <a:rPr lang="zh-CN" altLang="en-US" sz="2000" dirty="0">
                <a:latin typeface="幼圆" panose="02010509060101010101" pitchFamily="49" charset="-122"/>
                <a:ea typeface="幼圆" panose="02010509060101010101" pitchFamily="49" charset="-122"/>
              </a:rPr>
              <a:t>“两不可”，对“世上有鬼”和“世上无鬼”这两个互相矛盾的命题同时都加否定，</a:t>
            </a:r>
            <a:r>
              <a:rPr lang="zh-CN" altLang="en-US" sz="2000" b="1" dirty="0">
                <a:latin typeface="幼圆" panose="02010509060101010101" pitchFamily="49" charset="-122"/>
                <a:ea typeface="幼圆" panose="02010509060101010101" pitchFamily="49" charset="-122"/>
              </a:rPr>
              <a:t>违反排中律</a:t>
            </a:r>
            <a:r>
              <a:rPr lang="zh-CN" altLang="en-US" sz="2000" dirty="0">
                <a:latin typeface="幼圆" panose="02010509060101010101" pitchFamily="49" charset="-122"/>
                <a:ea typeface="幼圆" panose="02010509060101010101" pitchFamily="49" charset="-122"/>
              </a:rPr>
              <a:t>。</a:t>
            </a:r>
            <a:endParaRPr lang="zh-CN" altLang="en-US" sz="2000" dirty="0">
              <a:latin typeface="幼圆" panose="02010509060101010101" pitchFamily="49" charset="-122"/>
              <a:ea typeface="幼圆" panose="02010509060101010101" pitchFamily="49" charset="-122"/>
            </a:endParaRPr>
          </a:p>
          <a:p>
            <a:pPr algn="just">
              <a:lnSpc>
                <a:spcPts val="2700"/>
              </a:lnSpc>
              <a:buFontTx/>
              <a:buNone/>
            </a:pPr>
            <a:endParaRPr lang="en-US" altLang="zh-CN" sz="2000" dirty="0" smtClean="0">
              <a:latin typeface="幼圆" panose="02010509060101010101" pitchFamily="49" charset="-122"/>
              <a:ea typeface="幼圆" panose="02010509060101010101" pitchFamily="49" charset="-122"/>
            </a:endParaRPr>
          </a:p>
          <a:p>
            <a:pPr algn="just">
              <a:lnSpc>
                <a:spcPts val="2700"/>
              </a:lnSpc>
              <a:buFontTx/>
              <a:buNone/>
            </a:pPr>
            <a:endParaRPr lang="zh-CN" altLang="en-US" sz="2000" dirty="0">
              <a:latin typeface="幼圆" panose="02010509060101010101" pitchFamily="49" charset="-122"/>
              <a:ea typeface="幼圆" panose="02010509060101010101" pitchFamily="49" charset="-122"/>
            </a:endParaRPr>
          </a:p>
        </p:txBody>
      </p:sp>
      <p:sp>
        <p:nvSpPr>
          <p:cNvPr id="14" name="TextBox 13"/>
          <p:cNvSpPr txBox="1"/>
          <p:nvPr/>
        </p:nvSpPr>
        <p:spPr>
          <a:xfrm>
            <a:off x="506892" y="4760907"/>
            <a:ext cx="8021101" cy="1823576"/>
          </a:xfrm>
          <a:prstGeom prst="rect">
            <a:avLst/>
          </a:prstGeom>
          <a:noFill/>
        </p:spPr>
        <p:txBody>
          <a:bodyPr wrap="square" rtlCol="0">
            <a:spAutoFit/>
          </a:bodyPr>
          <a:lstStyle/>
          <a:p>
            <a:pPr algn="just">
              <a:lnSpc>
                <a:spcPts val="2700"/>
              </a:lnSpc>
              <a:buFontTx/>
              <a:buNone/>
            </a:pPr>
            <a:r>
              <a:rPr lang="en-US" altLang="zh-CN" sz="2000" dirty="0" smtClean="0">
                <a:latin typeface="幼圆" panose="02010509060101010101" pitchFamily="49" charset="-122"/>
                <a:ea typeface="幼圆" panose="02010509060101010101" pitchFamily="49" charset="-122"/>
              </a:rPr>
              <a:t>·</a:t>
            </a:r>
            <a:r>
              <a:rPr lang="zh-CN" altLang="en-US" sz="2000" dirty="0">
                <a:latin typeface="幼圆" panose="02010509060101010101" pitchFamily="49" charset="-122"/>
                <a:ea typeface="幼圆" panose="02010509060101010101" pitchFamily="49" charset="-122"/>
              </a:rPr>
              <a:t>对互相矛盾的命题，不能同时肯定 ，也不能同时否定。同时肯定违反不矛盾律；同时否定违反排中律。</a:t>
            </a:r>
            <a:endParaRPr lang="zh-CN" altLang="en-US" sz="2000" dirty="0">
              <a:latin typeface="幼圆" panose="02010509060101010101" pitchFamily="49" charset="-122"/>
              <a:ea typeface="幼圆" panose="02010509060101010101" pitchFamily="49" charset="-122"/>
            </a:endParaRPr>
          </a:p>
          <a:p>
            <a:pPr algn="just">
              <a:lnSpc>
                <a:spcPts val="2700"/>
              </a:lnSpc>
              <a:buFontTx/>
              <a:buNone/>
            </a:pP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对</a:t>
            </a:r>
            <a:r>
              <a:rPr lang="zh-CN" altLang="en-US" sz="2000" dirty="0">
                <a:latin typeface="幼圆" panose="02010509060101010101" pitchFamily="49" charset="-122"/>
                <a:ea typeface="幼圆" panose="02010509060101010101" pitchFamily="49" charset="-122"/>
              </a:rPr>
              <a:t>互相反对的命题，不能同时肯定，可以同时否定。同时肯定违反不矛盾律；同时否定不违反排中律。</a:t>
            </a:r>
            <a:endParaRPr lang="zh-CN" altLang="en-US" sz="2000" dirty="0">
              <a:latin typeface="幼圆" panose="02010509060101010101" pitchFamily="49" charset="-122"/>
              <a:ea typeface="幼圆" panose="02010509060101010101" pitchFamily="49" charset="-122"/>
            </a:endParaRPr>
          </a:p>
          <a:p>
            <a:pPr algn="just">
              <a:lnSpc>
                <a:spcPts val="2700"/>
              </a:lnSpc>
              <a:buFontTx/>
              <a:buNone/>
            </a:pPr>
            <a:endParaRPr lang="zh-CN" altLang="en-US" sz="2000" dirty="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模糊集合运算</a:t>
            </a:r>
            <a:r>
              <a:rPr lang="en-US" altLang="zh-CN" dirty="0" smtClean="0"/>
              <a:t>-</a:t>
            </a:r>
            <a:r>
              <a:rPr lang="zh-CN" altLang="en-US" dirty="0" smtClean="0"/>
              <a:t>排中律</a:t>
            </a:r>
            <a:r>
              <a:rPr lang="en-US" altLang="zh-CN" dirty="0" smtClean="0"/>
              <a:t>(</a:t>
            </a:r>
            <a:r>
              <a:rPr lang="zh-CN" altLang="en-US" dirty="0" smtClean="0"/>
              <a:t>互补律</a:t>
            </a:r>
            <a:r>
              <a:rPr lang="en-US" altLang="zh-CN" dirty="0" smtClean="0"/>
              <a:t>)</a:t>
            </a:r>
            <a:endParaRPr lang="zh-CN" altLang="en-US" dirty="0"/>
          </a:p>
        </p:txBody>
      </p:sp>
      <p:sp>
        <p:nvSpPr>
          <p:cNvPr id="13" name="TextBox 12"/>
          <p:cNvSpPr txBox="1"/>
          <p:nvPr/>
        </p:nvSpPr>
        <p:spPr>
          <a:xfrm>
            <a:off x="491132" y="1276722"/>
            <a:ext cx="8021101" cy="5286062"/>
          </a:xfrm>
          <a:prstGeom prst="rect">
            <a:avLst/>
          </a:prstGeom>
          <a:noFill/>
        </p:spPr>
        <p:txBody>
          <a:bodyPr wrap="square" rtlCol="0">
            <a:spAutoFit/>
          </a:bodyPr>
          <a:lstStyle/>
          <a:p>
            <a:pPr algn="just">
              <a:lnSpc>
                <a:spcPts val="2700"/>
              </a:lnSpc>
              <a:buFontTx/>
              <a:buNone/>
            </a:pP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对两个互相反对的命题同时都否定，</a:t>
            </a:r>
            <a:r>
              <a:rPr lang="zh-CN" altLang="en-US" sz="2000" b="1" dirty="0" smtClean="0">
                <a:latin typeface="幼圆" panose="02010509060101010101" pitchFamily="49" charset="-122"/>
                <a:ea typeface="幼圆" panose="02010509060101010101" pitchFamily="49" charset="-122"/>
              </a:rPr>
              <a:t>不违反排中律</a:t>
            </a:r>
            <a:r>
              <a:rPr lang="zh-CN" altLang="en-US" sz="2000" dirty="0" smtClean="0">
                <a:latin typeface="幼圆" panose="02010509060101010101" pitchFamily="49" charset="-122"/>
                <a:ea typeface="幼圆" panose="02010509060101010101" pitchFamily="49" charset="-122"/>
              </a:rPr>
              <a:t>。</a:t>
            </a:r>
            <a:endParaRPr lang="en-US" altLang="zh-CN" sz="2000" dirty="0" smtClean="0">
              <a:latin typeface="幼圆" panose="02010509060101010101" pitchFamily="49" charset="-122"/>
              <a:ea typeface="幼圆" panose="02010509060101010101" pitchFamily="49" charset="-122"/>
            </a:endParaRPr>
          </a:p>
          <a:p>
            <a:pPr algn="just">
              <a:lnSpc>
                <a:spcPts val="2700"/>
              </a:lnSpc>
              <a:buFontTx/>
              <a:buNone/>
            </a:pPr>
            <a:r>
              <a:rPr lang="en-US" altLang="zh-CN" sz="2000" dirty="0" smtClean="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例如：“我不认为所有的人都是自私的，我也不认为所有的人都不是自私的”，这段议论</a:t>
            </a:r>
            <a:r>
              <a:rPr lang="zh-CN" altLang="en-US" sz="2000" b="1" dirty="0" smtClean="0">
                <a:latin typeface="幼圆" panose="02010509060101010101" pitchFamily="49" charset="-122"/>
                <a:ea typeface="幼圆" panose="02010509060101010101" pitchFamily="49" charset="-122"/>
              </a:rPr>
              <a:t>不违反排中律</a:t>
            </a:r>
            <a:r>
              <a:rPr lang="zh-CN" altLang="en-US" sz="2000" dirty="0" smtClean="0">
                <a:latin typeface="幼圆" panose="02010509060101010101" pitchFamily="49" charset="-122"/>
                <a:ea typeface="幼圆" panose="02010509060101010101" pitchFamily="49" charset="-122"/>
              </a:rPr>
              <a:t>，因为它所否定的两个命题是同一素材的全称肯定命题和全称否定命题，它们之间是互相反对关系。</a:t>
            </a:r>
            <a:endParaRPr lang="zh-CN" altLang="en-US" sz="2000" dirty="0" smtClean="0">
              <a:latin typeface="幼圆" panose="02010509060101010101" pitchFamily="49" charset="-122"/>
              <a:ea typeface="幼圆" panose="02010509060101010101" pitchFamily="49" charset="-122"/>
            </a:endParaRPr>
          </a:p>
          <a:p>
            <a:pPr algn="just">
              <a:lnSpc>
                <a:spcPts val="2700"/>
              </a:lnSpc>
              <a:buFontTx/>
              <a:buNone/>
            </a:pP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对</a:t>
            </a:r>
            <a:r>
              <a:rPr lang="zh-CN" altLang="en-US" sz="2000" dirty="0">
                <a:latin typeface="幼圆" panose="02010509060101010101" pitchFamily="49" charset="-122"/>
                <a:ea typeface="幼圆" panose="02010509060101010101" pitchFamily="49" charset="-122"/>
              </a:rPr>
              <a:t>特殊问语的回答，不能简单套用</a:t>
            </a:r>
            <a:r>
              <a:rPr lang="zh-CN" altLang="en-US" sz="2000" dirty="0" smtClean="0">
                <a:latin typeface="幼圆" panose="02010509060101010101" pitchFamily="49" charset="-122"/>
                <a:ea typeface="幼圆" panose="02010509060101010101" pitchFamily="49" charset="-122"/>
              </a:rPr>
              <a:t>排中律</a:t>
            </a:r>
            <a:r>
              <a:rPr lang="zh-CN" altLang="en-US" sz="2000" dirty="0">
                <a:latin typeface="幼圆" panose="02010509060101010101" pitchFamily="49" charset="-122"/>
                <a:ea typeface="幼圆" panose="02010509060101010101" pitchFamily="49" charset="-122"/>
              </a:rPr>
              <a:t>。</a:t>
            </a:r>
            <a:endParaRPr lang="en-US" altLang="zh-CN" sz="2000" dirty="0" smtClean="0">
              <a:latin typeface="幼圆" panose="02010509060101010101" pitchFamily="49" charset="-122"/>
              <a:ea typeface="幼圆" panose="02010509060101010101" pitchFamily="49" charset="-122"/>
            </a:endParaRPr>
          </a:p>
          <a:p>
            <a:pPr algn="just">
              <a:lnSpc>
                <a:spcPts val="2700"/>
              </a:lnSpc>
              <a:buFontTx/>
              <a:buNone/>
            </a:pPr>
            <a:r>
              <a:rPr lang="en-US" altLang="zh-CN" sz="2000" dirty="0">
                <a:latin typeface="幼圆" panose="02010509060101010101" pitchFamily="49" charset="-122"/>
                <a:ea typeface="幼圆" panose="02010509060101010101" pitchFamily="49" charset="-122"/>
              </a:rPr>
              <a:t>	</a:t>
            </a:r>
            <a:endParaRPr lang="en-US" altLang="zh-CN" sz="2000" dirty="0" smtClean="0">
              <a:latin typeface="幼圆" panose="02010509060101010101" pitchFamily="49" charset="-122"/>
              <a:ea typeface="幼圆" panose="02010509060101010101" pitchFamily="49" charset="-122"/>
            </a:endParaRPr>
          </a:p>
          <a:p>
            <a:pPr algn="just">
              <a:lnSpc>
                <a:spcPts val="2700"/>
              </a:lnSpc>
              <a:buFontTx/>
              <a:buNone/>
            </a:pPr>
            <a:r>
              <a:rPr lang="en-US" altLang="zh-CN" sz="2000" dirty="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例如</a:t>
            </a:r>
            <a:r>
              <a:rPr lang="zh-CN" altLang="en-US" sz="2000" dirty="0">
                <a:latin typeface="幼圆" panose="02010509060101010101" pitchFamily="49" charset="-122"/>
                <a:ea typeface="幼圆" panose="02010509060101010101" pitchFamily="49" charset="-122"/>
              </a:rPr>
              <a:t>，某宿舍失窃，保安人员问其中的一位住宿者：“你以后是否再偷东西了？”</a:t>
            </a:r>
            <a:r>
              <a:rPr lang="zh-CN" altLang="en-US" sz="2000" dirty="0" smtClean="0">
                <a:latin typeface="幼圆" panose="02010509060101010101" pitchFamily="49" charset="-122"/>
                <a:ea typeface="幼圆" panose="02010509060101010101" pitchFamily="49" charset="-122"/>
              </a:rPr>
              <a:t>，表面</a:t>
            </a:r>
            <a:r>
              <a:rPr lang="zh-CN" altLang="en-US" sz="2000" dirty="0">
                <a:latin typeface="幼圆" panose="02010509060101010101" pitchFamily="49" charset="-122"/>
                <a:ea typeface="幼圆" panose="02010509060101010101" pitchFamily="49" charset="-122"/>
              </a:rPr>
              <a:t>上看，“我以后不再偷东西”和“我以后再继续偷东西”是两个互相矛盾的命题，由排中律，必须肯定其中的一个。但肯定其中任何一个命题对于被提问者来说都是不恰当的，如果他事实上没有偷过东西的话。“特殊问语”事实上预设了一个对被提问者不利的前提，如在上例中预设被提问者偷过东西</a:t>
            </a:r>
            <a:r>
              <a:rPr lang="zh-CN" altLang="en-US" sz="2000" dirty="0" smtClean="0">
                <a:latin typeface="幼圆" panose="02010509060101010101" pitchFamily="49" charset="-122"/>
                <a:ea typeface="幼圆" panose="02010509060101010101" pitchFamily="49" charset="-122"/>
              </a:rPr>
              <a:t>。</a:t>
            </a:r>
            <a:endParaRPr lang="en-US" altLang="zh-CN" sz="2000" dirty="0" smtClean="0">
              <a:latin typeface="幼圆" panose="02010509060101010101" pitchFamily="49" charset="-122"/>
              <a:ea typeface="幼圆" panose="02010509060101010101" pitchFamily="49" charset="-122"/>
            </a:endParaRPr>
          </a:p>
          <a:p>
            <a:pPr algn="just">
              <a:lnSpc>
                <a:spcPts val="2700"/>
              </a:lnSpc>
              <a:buFontTx/>
              <a:buNone/>
            </a:pPr>
            <a:r>
              <a:rPr lang="en-US" altLang="zh-CN" sz="2000" dirty="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因此</a:t>
            </a:r>
            <a:r>
              <a:rPr lang="zh-CN" altLang="en-US" sz="2000" dirty="0">
                <a:latin typeface="幼圆" panose="02010509060101010101" pitchFamily="49" charset="-122"/>
                <a:ea typeface="幼圆" panose="02010509060101010101" pitchFamily="49" charset="-122"/>
              </a:rPr>
              <a:t>，对特殊问语的恰当回答，是针对问题的预设，而不是针对问题自身。</a:t>
            </a:r>
            <a:endParaRPr lang="zh-CN" altLang="en-US" sz="2000" dirty="0">
              <a:latin typeface="幼圆" panose="02010509060101010101" pitchFamily="49" charset="-122"/>
              <a:ea typeface="幼圆" panose="02010509060101010101" pitchFamily="49" charset="-122"/>
            </a:endParaRPr>
          </a:p>
          <a:p>
            <a:pPr algn="just">
              <a:lnSpc>
                <a:spcPts val="2700"/>
              </a:lnSpc>
              <a:buFontTx/>
              <a:buNone/>
            </a:pPr>
            <a:endParaRPr lang="zh-CN" altLang="en-US" sz="2000" dirty="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模糊集合</a:t>
            </a:r>
            <a:r>
              <a:rPr lang="en-US" altLang="zh-CN" dirty="0" smtClean="0"/>
              <a:t>-</a:t>
            </a:r>
            <a:r>
              <a:rPr lang="zh-CN" altLang="en-US" dirty="0" smtClean="0"/>
              <a:t>三种表示方法</a:t>
            </a:r>
            <a:endParaRPr lang="zh-CN" altLang="en-US"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38552" y="2048363"/>
            <a:ext cx="566737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491132" y="1213658"/>
            <a:ext cx="8021101" cy="741550"/>
          </a:xfrm>
          <a:prstGeom prst="rect">
            <a:avLst/>
          </a:prstGeom>
          <a:noFill/>
        </p:spPr>
        <p:txBody>
          <a:bodyPr wrap="square" rtlCol="0">
            <a:spAutoFit/>
          </a:bodyPr>
          <a:lstStyle/>
          <a:p>
            <a:pPr algn="just">
              <a:lnSpc>
                <a:spcPts val="2700"/>
              </a:lnSpc>
              <a:buFontTx/>
              <a:buNone/>
            </a:pPr>
            <a:r>
              <a:rPr lang="en-US" altLang="zh-CN" sz="2000" dirty="0" smtClean="0">
                <a:latin typeface="幼圆" panose="02010509060101010101" pitchFamily="49" charset="-122"/>
                <a:ea typeface="幼圆" panose="02010509060101010101" pitchFamily="49" charset="-122"/>
              </a:rPr>
              <a:t>·</a:t>
            </a:r>
            <a:r>
              <a:rPr lang="en-US" altLang="zh-CN" sz="2000" dirty="0" err="1" smtClean="0">
                <a:latin typeface="幼圆" panose="02010509060101010101" pitchFamily="49" charset="-122"/>
                <a:ea typeface="幼圆" panose="02010509060101010101" pitchFamily="49" charset="-122"/>
              </a:rPr>
              <a:t>Zadeh</a:t>
            </a:r>
            <a:r>
              <a:rPr lang="zh-CN" altLang="en-US" sz="2000" dirty="0" smtClean="0">
                <a:latin typeface="幼圆" panose="02010509060101010101" pitchFamily="49" charset="-122"/>
                <a:ea typeface="幼圆" panose="02010509060101010101" pitchFamily="49" charset="-122"/>
              </a:rPr>
              <a:t>表示方法：</a:t>
            </a:r>
            <a:r>
              <a:rPr lang="en-US" altLang="zh-CN" sz="2000" dirty="0" smtClean="0">
                <a:latin typeface="幼圆" panose="02010509060101010101" pitchFamily="49" charset="-122"/>
                <a:ea typeface="幼圆" panose="02010509060101010101" pitchFamily="49" charset="-122"/>
              </a:rPr>
              <a:t>	</a:t>
            </a:r>
            <a:endParaRPr lang="en-US" altLang="zh-CN" sz="2000" dirty="0" smtClean="0">
              <a:latin typeface="幼圆" panose="02010509060101010101" pitchFamily="49" charset="-122"/>
              <a:ea typeface="幼圆" panose="02010509060101010101" pitchFamily="49" charset="-122"/>
            </a:endParaRPr>
          </a:p>
          <a:p>
            <a:pPr algn="just">
              <a:lnSpc>
                <a:spcPts val="2700"/>
              </a:lnSpc>
              <a:buFontTx/>
              <a:buNone/>
            </a:pPr>
            <a:r>
              <a:rPr lang="zh-CN" altLang="en-US" sz="2000" dirty="0" smtClean="0">
                <a:latin typeface="幼圆" panose="02010509060101010101" pitchFamily="49" charset="-122"/>
                <a:ea typeface="幼圆" panose="02010509060101010101" pitchFamily="49" charset="-122"/>
              </a:rPr>
              <a:t>当论域</a:t>
            </a:r>
            <a:r>
              <a:rPr lang="en-US" altLang="zh-CN" sz="2000" dirty="0">
                <a:latin typeface="幼圆" panose="02010509060101010101" pitchFamily="49" charset="-122"/>
                <a:ea typeface="幼圆" panose="02010509060101010101" pitchFamily="49" charset="-122"/>
              </a:rPr>
              <a:t>X</a:t>
            </a:r>
            <a:r>
              <a:rPr lang="zh-CN" altLang="en-US" sz="2000" dirty="0">
                <a:latin typeface="幼圆" panose="02010509060101010101" pitchFamily="49" charset="-122"/>
                <a:ea typeface="幼圆" panose="02010509060101010101" pitchFamily="49" charset="-122"/>
              </a:rPr>
              <a:t>为有限集时，记</a:t>
            </a:r>
            <a:r>
              <a:rPr lang="en-US" altLang="zh-CN" sz="2000" dirty="0">
                <a:latin typeface="幼圆" panose="02010509060101010101" pitchFamily="49" charset="-122"/>
                <a:ea typeface="幼圆" panose="02010509060101010101" pitchFamily="49" charset="-122"/>
              </a:rPr>
              <a:t>X={x</a:t>
            </a:r>
            <a:r>
              <a:rPr lang="en-US" altLang="zh-CN" sz="2000" baseline="-25000" dirty="0">
                <a:latin typeface="幼圆" panose="02010509060101010101" pitchFamily="49" charset="-122"/>
                <a:ea typeface="幼圆" panose="02010509060101010101" pitchFamily="49" charset="-122"/>
              </a:rPr>
              <a:t>1</a:t>
            </a:r>
            <a:r>
              <a:rPr lang="en-US" altLang="zh-CN" sz="2000" dirty="0">
                <a:latin typeface="幼圆" panose="02010509060101010101" pitchFamily="49" charset="-122"/>
                <a:ea typeface="幼圆" panose="02010509060101010101" pitchFamily="49" charset="-122"/>
              </a:rPr>
              <a:t>,x</a:t>
            </a:r>
            <a:r>
              <a:rPr lang="en-US" altLang="zh-CN" sz="2000" baseline="-25000" dirty="0">
                <a:latin typeface="幼圆" panose="02010509060101010101" pitchFamily="49" charset="-122"/>
                <a:ea typeface="幼圆" panose="02010509060101010101" pitchFamily="49" charset="-122"/>
              </a:rPr>
              <a:t>2</a:t>
            </a:r>
            <a:r>
              <a:rPr lang="en-US" altLang="zh-CN" sz="2000" dirty="0">
                <a:latin typeface="幼圆" panose="02010509060101010101" pitchFamily="49" charset="-122"/>
                <a:ea typeface="幼圆" panose="02010509060101010101" pitchFamily="49" charset="-122"/>
              </a:rPr>
              <a:t>,…,</a:t>
            </a:r>
            <a:r>
              <a:rPr lang="en-US" altLang="zh-CN" sz="2000" dirty="0" err="1">
                <a:latin typeface="幼圆" panose="02010509060101010101" pitchFamily="49" charset="-122"/>
                <a:ea typeface="幼圆" panose="02010509060101010101" pitchFamily="49" charset="-122"/>
              </a:rPr>
              <a:t>x</a:t>
            </a:r>
            <a:r>
              <a:rPr lang="en-US" altLang="zh-CN" sz="2000" baseline="-25000" dirty="0" err="1">
                <a:latin typeface="幼圆" panose="02010509060101010101" pitchFamily="49" charset="-122"/>
                <a:ea typeface="幼圆" panose="02010509060101010101" pitchFamily="49" charset="-122"/>
              </a:rPr>
              <a:t>n</a:t>
            </a:r>
            <a:r>
              <a:rPr lang="en-US" altLang="zh-CN" sz="2000" dirty="0" smtClean="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a:t>
            </a:r>
            <a:r>
              <a:rPr lang="zh-CN" altLang="en-US" sz="2000" dirty="0">
                <a:latin typeface="幼圆" panose="02010509060101010101" pitchFamily="49" charset="-122"/>
                <a:ea typeface="幼圆" panose="02010509060101010101" pitchFamily="49" charset="-122"/>
              </a:rPr>
              <a:t>则</a:t>
            </a:r>
            <a:r>
              <a:rPr lang="en-US" altLang="zh-CN" sz="2000" dirty="0">
                <a:latin typeface="幼圆" panose="02010509060101010101" pitchFamily="49" charset="-122"/>
                <a:ea typeface="幼圆" panose="02010509060101010101" pitchFamily="49" charset="-122"/>
              </a:rPr>
              <a:t>X</a:t>
            </a:r>
            <a:r>
              <a:rPr lang="zh-CN" altLang="en-US" sz="2000" dirty="0">
                <a:latin typeface="幼圆" panose="02010509060101010101" pitchFamily="49" charset="-122"/>
                <a:ea typeface="幼圆" panose="02010509060101010101" pitchFamily="49" charset="-122"/>
              </a:rPr>
              <a:t>上的模糊集</a:t>
            </a:r>
            <a:r>
              <a:rPr lang="en-US" altLang="zh-CN" sz="2000" dirty="0" smtClean="0">
                <a:latin typeface="幼圆" panose="02010509060101010101" pitchFamily="49" charset="-122"/>
                <a:ea typeface="幼圆" panose="02010509060101010101" pitchFamily="49" charset="-122"/>
              </a:rPr>
              <a:t>A</a:t>
            </a:r>
            <a:r>
              <a:rPr lang="zh-CN" altLang="en-US" sz="2000" dirty="0" smtClean="0">
                <a:latin typeface="幼圆" panose="02010509060101010101" pitchFamily="49" charset="-122"/>
                <a:ea typeface="幼圆" panose="02010509060101010101" pitchFamily="49" charset="-122"/>
              </a:rPr>
              <a:t>可以</a:t>
            </a:r>
            <a:r>
              <a:rPr lang="zh-CN" altLang="en-US" sz="2000" dirty="0">
                <a:latin typeface="幼圆" panose="02010509060101010101" pitchFamily="49" charset="-122"/>
                <a:ea typeface="幼圆" panose="02010509060101010101" pitchFamily="49" charset="-122"/>
              </a:rPr>
              <a:t>写成</a:t>
            </a:r>
            <a:r>
              <a:rPr lang="zh-CN" altLang="en-US" sz="2000" dirty="0" smtClean="0">
                <a:latin typeface="幼圆" panose="02010509060101010101" pitchFamily="49" charset="-122"/>
                <a:ea typeface="幼圆" panose="02010509060101010101" pitchFamily="49" charset="-122"/>
              </a:rPr>
              <a:t>：</a:t>
            </a:r>
            <a:endParaRPr lang="en-US" altLang="zh-CN" sz="2000" dirty="0">
              <a:latin typeface="幼圆" panose="02010509060101010101" pitchFamily="49" charset="-122"/>
              <a:ea typeface="幼圆" panose="02010509060101010101" pitchFamily="49" charset="-122"/>
            </a:endParaRPr>
          </a:p>
        </p:txBody>
      </p:sp>
      <mc:AlternateContent xmlns:mc="http://schemas.openxmlformats.org/markup-compatibility/2006">
        <mc:Choice xmlns:a14="http://schemas.microsoft.com/office/drawing/2010/main" Requires="a14">
          <p:sp>
            <p:nvSpPr>
              <p:cNvPr id="21" name="TextBox 20"/>
              <p:cNvSpPr txBox="1"/>
              <p:nvPr/>
            </p:nvSpPr>
            <p:spPr>
              <a:xfrm>
                <a:off x="643532" y="3031972"/>
                <a:ext cx="8021101" cy="784830"/>
              </a:xfrm>
              <a:prstGeom prst="rect">
                <a:avLst/>
              </a:prstGeom>
              <a:noFill/>
            </p:spPr>
            <p:txBody>
              <a:bodyPr wrap="square" rtlCol="0">
                <a:spAutoFit/>
              </a:bodyPr>
              <a:lstStyle/>
              <a:p>
                <a:pPr algn="just">
                  <a:lnSpc>
                    <a:spcPts val="2700"/>
                  </a:lnSpc>
                </a:pPr>
                <a:r>
                  <a:rPr lang="en-US" altLang="zh-CN" dirty="0" smtClean="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注</a:t>
                </a:r>
                <a:r>
                  <a:rPr lang="zh-CN" altLang="en-US" sz="2000" dirty="0">
                    <a:latin typeface="幼圆" panose="02010509060101010101" pitchFamily="49" charset="-122"/>
                    <a:ea typeface="幼圆" panose="02010509060101010101" pitchFamily="49" charset="-122"/>
                  </a:rPr>
                  <a:t>：“∑”和“</a:t>
                </a:r>
                <a:r>
                  <a:rPr lang="en-US" altLang="zh-CN" sz="2000" dirty="0">
                    <a:latin typeface="幼圆" panose="02010509060101010101" pitchFamily="49" charset="-122"/>
                    <a:ea typeface="幼圆" panose="02010509060101010101" pitchFamily="49" charset="-122"/>
                  </a:rPr>
                  <a:t>+</a:t>
                </a:r>
                <a:r>
                  <a:rPr lang="zh-CN" altLang="en-US" sz="2000" dirty="0">
                    <a:latin typeface="幼圆" panose="02010509060101010101" pitchFamily="49" charset="-122"/>
                    <a:ea typeface="幼圆" panose="02010509060101010101" pitchFamily="49" charset="-122"/>
                  </a:rPr>
                  <a:t>”不是求和的意思，只是</a:t>
                </a:r>
                <a:r>
                  <a:rPr lang="zh-CN" altLang="en-US" sz="2000" b="1" dirty="0">
                    <a:latin typeface="幼圆" panose="02010509060101010101" pitchFamily="49" charset="-122"/>
                    <a:ea typeface="幼圆" panose="02010509060101010101" pitchFamily="49" charset="-122"/>
                  </a:rPr>
                  <a:t>概括集合诸元</a:t>
                </a:r>
                <a:r>
                  <a:rPr lang="zh-CN" altLang="en-US" sz="2000" dirty="0">
                    <a:latin typeface="幼圆" panose="02010509060101010101" pitchFamily="49" charset="-122"/>
                    <a:ea typeface="幼圆" panose="02010509060101010101" pitchFamily="49" charset="-122"/>
                  </a:rPr>
                  <a:t>的记号；</a:t>
                </a:r>
                <a:r>
                  <a:rPr lang="zh-CN" altLang="en-US" sz="2000" dirty="0" smtClean="0">
                    <a:latin typeface="幼圆" panose="02010509060101010101" pitchFamily="49" charset="-122"/>
                    <a:ea typeface="幼圆" panose="02010509060101010101" pitchFamily="49" charset="-122"/>
                  </a:rPr>
                  <a:t>“ </a:t>
                </a:r>
                <a14:m>
                  <m:oMath xmlns:m="http://schemas.openxmlformats.org/officeDocument/2006/math">
                    <m:f>
                      <m:fPr>
                        <m:type m:val="lin"/>
                        <m:ctrlPr>
                          <a:rPr lang="zh-CN" altLang="en-US" sz="2000" i="1" smtClean="0">
                            <a:latin typeface="Cambria Math" panose="02040503050406030204"/>
                            <a:ea typeface="幼圆" panose="02010509060101010101" pitchFamily="49" charset="-122"/>
                          </a:rPr>
                        </m:ctrlPr>
                      </m:fPr>
                      <m:num>
                        <m:r>
                          <a:rPr lang="zh-CN" altLang="en-US" sz="2000" i="1">
                            <a:solidFill>
                              <a:prstClr val="black"/>
                            </a:solidFill>
                            <a:latin typeface="Cambria Math" panose="02040503050406030204"/>
                            <a:ea typeface="幼圆" panose="02010509060101010101" pitchFamily="49" charset="-122"/>
                          </a:rPr>
                          <m:t>𝜇</m:t>
                        </m:r>
                        <m:r>
                          <a:rPr lang="en-US" altLang="zh-CN" sz="2000" i="1" baseline="-25000">
                            <a:solidFill>
                              <a:prstClr val="black"/>
                            </a:solidFill>
                            <a:latin typeface="Cambria Math" panose="02040503050406030204"/>
                            <a:ea typeface="幼圆" panose="02010509060101010101" pitchFamily="49" charset="-122"/>
                          </a:rPr>
                          <m:t>𝐴</m:t>
                        </m:r>
                        <m:r>
                          <a:rPr lang="en-US" altLang="zh-CN" sz="2000" i="1">
                            <a:solidFill>
                              <a:prstClr val="black"/>
                            </a:solidFill>
                            <a:latin typeface="Cambria Math" panose="02040503050406030204"/>
                            <a:ea typeface="幼圆" panose="02010509060101010101" pitchFamily="49" charset="-122"/>
                          </a:rPr>
                          <m:t>(</m:t>
                        </m:r>
                        <m:r>
                          <a:rPr lang="en-US" altLang="zh-CN" sz="2000" i="1">
                            <a:solidFill>
                              <a:prstClr val="black"/>
                            </a:solidFill>
                            <a:latin typeface="Cambria Math" panose="02040503050406030204"/>
                            <a:ea typeface="幼圆" panose="02010509060101010101" pitchFamily="49" charset="-122"/>
                          </a:rPr>
                          <m:t>𝑥𝑖</m:t>
                        </m:r>
                        <m:r>
                          <a:rPr lang="en-US" altLang="zh-CN" sz="2000" i="1">
                            <a:solidFill>
                              <a:prstClr val="black"/>
                            </a:solidFill>
                            <a:latin typeface="Cambria Math" panose="02040503050406030204"/>
                            <a:ea typeface="幼圆" panose="02010509060101010101" pitchFamily="49" charset="-122"/>
                          </a:rPr>
                          <m:t>)</m:t>
                        </m:r>
                      </m:num>
                      <m:den>
                        <m:r>
                          <m:rPr>
                            <m:nor/>
                          </m:rPr>
                          <a:rPr lang="en-US" altLang="zh-CN" sz="2000" b="0" i="0" dirty="0" smtClean="0">
                            <a:latin typeface="幼圆" panose="02010509060101010101" pitchFamily="49" charset="-122"/>
                            <a:ea typeface="幼圆" panose="02010509060101010101" pitchFamily="49" charset="-122"/>
                          </a:rPr>
                          <m:t>x</m:t>
                        </m:r>
                        <m:r>
                          <m:rPr>
                            <m:nor/>
                          </m:rPr>
                          <a:rPr lang="en-US" altLang="zh-CN" sz="2000" baseline="-25000" dirty="0">
                            <a:latin typeface="幼圆" panose="02010509060101010101" pitchFamily="49" charset="-122"/>
                            <a:ea typeface="幼圆" panose="02010509060101010101" pitchFamily="49" charset="-122"/>
                          </a:rPr>
                          <m:t>i</m:t>
                        </m:r>
                      </m:den>
                    </m:f>
                  </m:oMath>
                </a14:m>
                <a:r>
                  <a:rPr lang="en-US" altLang="zh-CN" sz="2000" dirty="0" smtClean="0">
                    <a:latin typeface="幼圆" panose="02010509060101010101" pitchFamily="49" charset="-122"/>
                    <a:ea typeface="幼圆" panose="02010509060101010101" pitchFamily="49" charset="-122"/>
                  </a:rPr>
                  <a:t> </a:t>
                </a:r>
                <a:r>
                  <a:rPr lang="el-GR"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表示点</a:t>
                </a:r>
                <a:r>
                  <a:rPr lang="en-US" altLang="zh-CN" sz="2400" dirty="0" smtClean="0">
                    <a:latin typeface="幼圆" panose="02010509060101010101" pitchFamily="49" charset="-122"/>
                    <a:ea typeface="幼圆" panose="02010509060101010101" pitchFamily="49" charset="-122"/>
                  </a:rPr>
                  <a:t>x</a:t>
                </a:r>
                <a:r>
                  <a:rPr lang="en-US" altLang="zh-CN" sz="2400" baseline="-25000" dirty="0" smtClean="0">
                    <a:latin typeface="幼圆" panose="02010509060101010101" pitchFamily="49" charset="-122"/>
                    <a:ea typeface="幼圆" panose="02010509060101010101" pitchFamily="49" charset="-122"/>
                  </a:rPr>
                  <a:t>i</a:t>
                </a:r>
                <a:r>
                  <a:rPr lang="zh-CN" altLang="en-US" sz="2000" dirty="0" smtClean="0">
                    <a:latin typeface="幼圆" panose="02010509060101010101" pitchFamily="49" charset="-122"/>
                    <a:ea typeface="幼圆" panose="02010509060101010101" pitchFamily="49" charset="-122"/>
                  </a:rPr>
                  <a:t>对</a:t>
                </a:r>
                <a:r>
                  <a:rPr lang="zh-CN" altLang="en-US" sz="2000" dirty="0">
                    <a:latin typeface="幼圆" panose="02010509060101010101" pitchFamily="49" charset="-122"/>
                    <a:ea typeface="幼圆" panose="02010509060101010101" pitchFamily="49" charset="-122"/>
                  </a:rPr>
                  <a:t>模糊集</a:t>
                </a:r>
                <a:r>
                  <a:rPr lang="en-US" altLang="zh-CN" sz="2000" dirty="0">
                    <a:latin typeface="幼圆" panose="02010509060101010101" pitchFamily="49" charset="-122"/>
                    <a:ea typeface="幼圆" panose="02010509060101010101" pitchFamily="49" charset="-122"/>
                  </a:rPr>
                  <a:t>A</a:t>
                </a:r>
                <a:r>
                  <a:rPr lang="zh-CN" altLang="en-US" sz="2000" dirty="0">
                    <a:latin typeface="幼圆" panose="02010509060101010101" pitchFamily="49" charset="-122"/>
                    <a:ea typeface="幼圆" panose="02010509060101010101" pitchFamily="49" charset="-122"/>
                  </a:rPr>
                  <a:t>的</a:t>
                </a:r>
                <a:r>
                  <a:rPr lang="zh-CN" altLang="en-US" sz="2000" b="1" dirty="0">
                    <a:latin typeface="幼圆" panose="02010509060101010101" pitchFamily="49" charset="-122"/>
                    <a:ea typeface="幼圆" panose="02010509060101010101" pitchFamily="49" charset="-122"/>
                  </a:rPr>
                  <a:t>隶属度</a:t>
                </a:r>
                <a:r>
                  <a:rPr lang="zh-CN" altLang="en-US" sz="2000" dirty="0">
                    <a:latin typeface="幼圆" panose="02010509060101010101" pitchFamily="49" charset="-122"/>
                    <a:ea typeface="幼圆" panose="02010509060101010101" pitchFamily="49" charset="-122"/>
                  </a:rPr>
                  <a:t>是</a:t>
                </a:r>
                <a14:m>
                  <m:oMath xmlns:m="http://schemas.openxmlformats.org/officeDocument/2006/math">
                    <m:r>
                      <a:rPr lang="zh-CN" altLang="en-US" sz="2400" i="1" smtClean="0">
                        <a:latin typeface="Cambria Math" panose="02040503050406030204"/>
                        <a:ea typeface="幼圆" panose="02010509060101010101" pitchFamily="49" charset="-122"/>
                      </a:rPr>
                      <m:t>𝜇</m:t>
                    </m:r>
                    <m:r>
                      <a:rPr lang="en-US" altLang="zh-CN" sz="2400" b="0" i="1" baseline="-25000" smtClean="0">
                        <a:latin typeface="Cambria Math" panose="02040503050406030204"/>
                        <a:ea typeface="幼圆" panose="02010509060101010101" pitchFamily="49" charset="-122"/>
                      </a:rPr>
                      <m:t>𝐴</m:t>
                    </m:r>
                    <m:r>
                      <a:rPr lang="en-US" altLang="zh-CN" sz="2400" b="0" i="1" smtClean="0">
                        <a:latin typeface="Cambria Math" panose="02040503050406030204"/>
                        <a:ea typeface="幼圆" panose="02010509060101010101" pitchFamily="49" charset="-122"/>
                      </a:rPr>
                      <m:t>(</m:t>
                    </m:r>
                    <m:r>
                      <a:rPr lang="en-US" altLang="zh-CN" sz="2400" b="0" i="1" smtClean="0">
                        <a:latin typeface="Cambria Math" panose="02040503050406030204"/>
                        <a:ea typeface="幼圆" panose="02010509060101010101" pitchFamily="49" charset="-122"/>
                      </a:rPr>
                      <m:t>𝑥𝑖</m:t>
                    </m:r>
                    <m:r>
                      <a:rPr lang="en-US" altLang="zh-CN" sz="2400" b="0" i="1" smtClean="0">
                        <a:latin typeface="Cambria Math" panose="02040503050406030204"/>
                        <a:ea typeface="幼圆" panose="02010509060101010101" pitchFamily="49" charset="-122"/>
                      </a:rPr>
                      <m:t>)</m:t>
                    </m:r>
                  </m:oMath>
                </a14:m>
                <a:r>
                  <a:rPr lang="zh-CN" altLang="el-GR" sz="2000" dirty="0" smtClean="0">
                    <a:latin typeface="幼圆" panose="02010509060101010101" pitchFamily="49" charset="-122"/>
                    <a:ea typeface="幼圆" panose="02010509060101010101" pitchFamily="49" charset="-122"/>
                  </a:rPr>
                  <a:t>。</a:t>
                </a:r>
                <a:endParaRPr lang="zh-CN" altLang="el-GR" sz="2000" dirty="0">
                  <a:latin typeface="幼圆" panose="02010509060101010101" pitchFamily="49" charset="-122"/>
                  <a:ea typeface="幼圆" panose="02010509060101010101" pitchFamily="49" charset="-122"/>
                </a:endParaRPr>
              </a:p>
            </p:txBody>
          </p:sp>
        </mc:Choice>
        <mc:Fallback>
          <p:sp>
            <p:nvSpPr>
              <p:cNvPr id="21" name="TextBox 20"/>
              <p:cNvSpPr txBox="1">
                <a:spLocks noRot="1" noChangeAspect="1" noMove="1" noResize="1" noEditPoints="1" noAdjustHandles="1" noChangeArrowheads="1" noChangeShapeType="1" noTextEdit="1"/>
              </p:cNvSpPr>
              <p:nvPr/>
            </p:nvSpPr>
            <p:spPr>
              <a:xfrm>
                <a:off x="643532" y="3031972"/>
                <a:ext cx="8021101" cy="784830"/>
              </a:xfrm>
              <a:prstGeom prst="rect">
                <a:avLst/>
              </a:prstGeom>
              <a:blipFill rotWithShape="1">
                <a:blip r:embed="rId2"/>
                <a:stretch>
                  <a:fillRect l="-3" t="-61" r="1" b="-913"/>
                </a:stretch>
              </a:blipFill>
            </p:spPr>
            <p:txBody>
              <a:bodyPr/>
              <a:lstStyle/>
              <a:p>
                <a:r>
                  <a:rPr lang="zh-CN" altLang="en-US">
                    <a:noFill/>
                  </a:rPr>
                  <a:t> </a:t>
                </a:r>
              </a:p>
            </p:txBody>
          </p:sp>
        </mc:Fallback>
      </mc:AlternateContent>
      <p:grpSp>
        <p:nvGrpSpPr>
          <p:cNvPr id="24" name="组合 23"/>
          <p:cNvGrpSpPr/>
          <p:nvPr/>
        </p:nvGrpSpPr>
        <p:grpSpPr>
          <a:xfrm>
            <a:off x="572169" y="3939619"/>
            <a:ext cx="8088988" cy="914846"/>
            <a:chOff x="491132" y="1229671"/>
            <a:chExt cx="8088988" cy="914846"/>
          </a:xfrm>
        </p:grpSpPr>
        <p:sp>
          <p:nvSpPr>
            <p:cNvPr id="25" name="TextBox 24"/>
            <p:cNvSpPr txBox="1"/>
            <p:nvPr/>
          </p:nvSpPr>
          <p:spPr>
            <a:xfrm>
              <a:off x="491132" y="1229671"/>
              <a:ext cx="8088988" cy="438582"/>
            </a:xfrm>
            <a:prstGeom prst="rect">
              <a:avLst/>
            </a:prstGeom>
            <a:noFill/>
          </p:spPr>
          <p:txBody>
            <a:bodyPr wrap="square" rtlCol="0">
              <a:spAutoFit/>
            </a:bodyPr>
            <a:lstStyle/>
            <a:p>
              <a:pPr algn="just">
                <a:lnSpc>
                  <a:spcPts val="2700"/>
                </a:lnSpc>
                <a:buFontTx/>
                <a:buNone/>
              </a:pP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序</a:t>
              </a:r>
              <a:r>
                <a:rPr lang="zh-CN" altLang="en-US" sz="2000" dirty="0">
                  <a:latin typeface="幼圆" panose="02010509060101010101" pitchFamily="49" charset="-122"/>
                  <a:ea typeface="幼圆" panose="02010509060101010101" pitchFamily="49" charset="-122"/>
                </a:rPr>
                <a:t>对表示</a:t>
              </a:r>
              <a:r>
                <a:rPr lang="zh-CN" altLang="en-US" sz="2000" dirty="0" smtClean="0">
                  <a:latin typeface="幼圆" panose="02010509060101010101" pitchFamily="49" charset="-122"/>
                  <a:ea typeface="幼圆" panose="02010509060101010101" pitchFamily="49" charset="-122"/>
                </a:rPr>
                <a:t>方法</a:t>
              </a:r>
              <a:r>
                <a:rPr lang="en-US" altLang="zh-CN" sz="2000" dirty="0" smtClean="0">
                  <a:latin typeface="幼圆" panose="02010509060101010101" pitchFamily="49" charset="-122"/>
                  <a:ea typeface="幼圆" panose="02010509060101010101" pitchFamily="49" charset="-122"/>
                </a:rPr>
                <a:t>:</a:t>
              </a:r>
              <a:endParaRPr lang="en-US" altLang="zh-CN" sz="2000" dirty="0" smtClean="0">
                <a:latin typeface="幼圆" panose="02010509060101010101" pitchFamily="49" charset="-122"/>
                <a:ea typeface="幼圆" panose="02010509060101010101" pitchFamily="49" charset="-122"/>
              </a:endParaRPr>
            </a:p>
          </p:txBody>
        </p:sp>
        <p:pic>
          <p:nvPicPr>
            <p:cNvPr id="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4776" y="1630167"/>
              <a:ext cx="59817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7" name="组合 26"/>
          <p:cNvGrpSpPr/>
          <p:nvPr/>
        </p:nvGrpSpPr>
        <p:grpSpPr>
          <a:xfrm>
            <a:off x="610282" y="4888564"/>
            <a:ext cx="8088988" cy="792926"/>
            <a:chOff x="491132" y="1230961"/>
            <a:chExt cx="8088988" cy="792926"/>
          </a:xfrm>
        </p:grpSpPr>
        <p:sp>
          <p:nvSpPr>
            <p:cNvPr id="28" name="TextBox 27"/>
            <p:cNvSpPr txBox="1"/>
            <p:nvPr/>
          </p:nvSpPr>
          <p:spPr>
            <a:xfrm>
              <a:off x="491132" y="1230961"/>
              <a:ext cx="8088988" cy="438582"/>
            </a:xfrm>
            <a:prstGeom prst="rect">
              <a:avLst/>
            </a:prstGeom>
            <a:noFill/>
          </p:spPr>
          <p:txBody>
            <a:bodyPr wrap="square" rtlCol="0">
              <a:spAutoFit/>
            </a:bodyPr>
            <a:lstStyle/>
            <a:p>
              <a:pPr algn="just">
                <a:lnSpc>
                  <a:spcPts val="2700"/>
                </a:lnSpc>
                <a:buFontTx/>
                <a:buNone/>
              </a:pPr>
              <a:r>
                <a:rPr lang="en-US" altLang="zh-CN" sz="2000" dirty="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向量表示</a:t>
              </a:r>
              <a:r>
                <a:rPr lang="zh-CN" altLang="en-US" sz="2000" dirty="0">
                  <a:latin typeface="幼圆" panose="02010509060101010101" pitchFamily="49" charset="-122"/>
                  <a:ea typeface="幼圆" panose="02010509060101010101" pitchFamily="49" charset="-122"/>
                </a:rPr>
                <a:t>方法</a:t>
              </a:r>
              <a:r>
                <a:rPr lang="zh-CN" altLang="en-US" sz="2000" dirty="0" smtClean="0">
                  <a:latin typeface="幼圆" panose="02010509060101010101" pitchFamily="49" charset="-122"/>
                  <a:ea typeface="幼圆" panose="02010509060101010101" pitchFamily="49" charset="-122"/>
                </a:rPr>
                <a:t>：</a:t>
              </a:r>
              <a:endParaRPr lang="zh-CN" altLang="en-US" sz="2000" dirty="0">
                <a:latin typeface="幼圆" panose="02010509060101010101" pitchFamily="49" charset="-122"/>
                <a:ea typeface="幼圆" panose="02010509060101010101" pitchFamily="49" charset="-122"/>
              </a:endParaRPr>
            </a:p>
          </p:txBody>
        </p:sp>
        <p:pic>
          <p:nvPicPr>
            <p:cNvPr id="2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4813" y="1642887"/>
              <a:ext cx="40481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引入</a:t>
            </a:r>
            <a:r>
              <a:rPr lang="en-US" altLang="zh-CN" dirty="0" smtClean="0"/>
              <a:t>-</a:t>
            </a:r>
            <a:r>
              <a:rPr lang="zh-CN" altLang="en-US" dirty="0" smtClean="0"/>
              <a:t>种子悖论</a:t>
            </a:r>
            <a:endParaRPr lang="zh-CN" altLang="en-US" dirty="0"/>
          </a:p>
        </p:txBody>
      </p:sp>
      <p:sp>
        <p:nvSpPr>
          <p:cNvPr id="3" name="TextBox 2"/>
          <p:cNvSpPr txBox="1"/>
          <p:nvPr/>
        </p:nvSpPr>
        <p:spPr>
          <a:xfrm>
            <a:off x="491132" y="1280783"/>
            <a:ext cx="8088988" cy="1477328"/>
          </a:xfrm>
          <a:prstGeom prst="rect">
            <a:avLst/>
          </a:prstGeom>
          <a:noFill/>
        </p:spPr>
        <p:txBody>
          <a:bodyPr wrap="square" rtlCol="0">
            <a:spAutoFit/>
          </a:bodyPr>
          <a:lstStyle/>
          <a:p>
            <a:pPr algn="just">
              <a:lnSpc>
                <a:spcPts val="2700"/>
              </a:lnSpc>
              <a:buFontTx/>
              <a:buNone/>
            </a:pPr>
            <a:r>
              <a:rPr lang="zh-CN" altLang="en-US" sz="2000" dirty="0" smtClean="0">
                <a:latin typeface="幼圆" panose="02010509060101010101" pitchFamily="49" charset="-122"/>
                <a:ea typeface="幼圆" panose="02010509060101010101" pitchFamily="49" charset="-122"/>
              </a:rPr>
              <a:t>   “一粒种子肯定不叫一堆，两粒也不是，三粒也不是</a:t>
            </a: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另一方面，所有的人都同意，一亿粒种子肯定叫一堆。那么，适当的界限在哪里？我们能不能说，</a:t>
            </a:r>
            <a:r>
              <a:rPr lang="en-US" altLang="zh-CN" sz="2000" dirty="0" smtClean="0">
                <a:latin typeface="幼圆" panose="02010509060101010101" pitchFamily="49" charset="-122"/>
                <a:ea typeface="幼圆" panose="02010509060101010101" pitchFamily="49" charset="-122"/>
              </a:rPr>
              <a:t>12358</a:t>
            </a:r>
            <a:r>
              <a:rPr lang="en-US" altLang="zh-CN" sz="2000" b="1" dirty="0" smtClean="0">
                <a:latin typeface="幼圆" panose="02010509060101010101" pitchFamily="49" charset="-122"/>
                <a:ea typeface="幼圆" panose="02010509060101010101" pitchFamily="49" charset="-122"/>
              </a:rPr>
              <a:t>5</a:t>
            </a:r>
            <a:r>
              <a:rPr lang="zh-CN" altLang="en-US" sz="2000" dirty="0" smtClean="0">
                <a:latin typeface="幼圆" panose="02010509060101010101" pitchFamily="49" charset="-122"/>
                <a:ea typeface="幼圆" panose="02010509060101010101" pitchFamily="49" charset="-122"/>
              </a:rPr>
              <a:t>粒种子不叫一堆而</a:t>
            </a:r>
            <a:r>
              <a:rPr lang="en-US" altLang="zh-CN" sz="2000" dirty="0" smtClean="0">
                <a:latin typeface="幼圆" panose="02010509060101010101" pitchFamily="49" charset="-122"/>
                <a:ea typeface="幼圆" panose="02010509060101010101" pitchFamily="49" charset="-122"/>
              </a:rPr>
              <a:t>12358</a:t>
            </a:r>
            <a:r>
              <a:rPr lang="en-US" altLang="zh-CN" sz="2000" b="1" dirty="0" smtClean="0">
                <a:latin typeface="幼圆" panose="02010509060101010101" pitchFamily="49" charset="-122"/>
                <a:ea typeface="幼圆" panose="02010509060101010101" pitchFamily="49" charset="-122"/>
              </a:rPr>
              <a:t>6</a:t>
            </a:r>
            <a:r>
              <a:rPr lang="zh-CN" altLang="en-US" sz="2000" dirty="0" smtClean="0">
                <a:latin typeface="幼圆" panose="02010509060101010101" pitchFamily="49" charset="-122"/>
                <a:ea typeface="幼圆" panose="02010509060101010101" pitchFamily="49" charset="-122"/>
              </a:rPr>
              <a:t>粒就构成一堆？”</a:t>
            </a:r>
            <a:endParaRPr lang="en-US" altLang="zh-CN" sz="2000" dirty="0" smtClean="0">
              <a:latin typeface="幼圆" panose="02010509060101010101" pitchFamily="49" charset="-122"/>
              <a:ea typeface="幼圆" panose="02010509060101010101" pitchFamily="49" charset="-122"/>
            </a:endParaRPr>
          </a:p>
          <a:p>
            <a:pPr algn="just">
              <a:lnSpc>
                <a:spcPts val="2700"/>
              </a:lnSpc>
              <a:buFontTx/>
              <a:buNone/>
            </a:pPr>
            <a:r>
              <a:rPr lang="en-US" altLang="zh-CN" sz="2000" dirty="0" smtClean="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古老的古希腊悖论</a:t>
            </a:r>
            <a:endParaRPr lang="en-US" altLang="zh-CN" sz="2000" dirty="0" smtClean="0">
              <a:latin typeface="幼圆" panose="02010509060101010101" pitchFamily="49" charset="-122"/>
              <a:ea typeface="幼圆" panose="02010509060101010101" pitchFamily="49" charset="-122"/>
            </a:endParaRPr>
          </a:p>
        </p:txBody>
      </p:sp>
      <p:pic>
        <p:nvPicPr>
          <p:cNvPr id="1027" name="Picture 3" descr="E:\1华研\4研二上\6-AI2011-ppt修改\修改ppt\tu\34.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1871" y="2870996"/>
            <a:ext cx="3707490" cy="22989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1华研\4研二上\6-AI2011-ppt修改\修改ppt\tu\3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33524" y="2870996"/>
            <a:ext cx="3712090" cy="227071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91132" y="5253714"/>
            <a:ext cx="8088988" cy="1131079"/>
          </a:xfrm>
          <a:prstGeom prst="rect">
            <a:avLst/>
          </a:prstGeom>
          <a:noFill/>
        </p:spPr>
        <p:txBody>
          <a:bodyPr wrap="square" rtlCol="0">
            <a:spAutoFit/>
          </a:bodyPr>
          <a:lstStyle/>
          <a:p>
            <a:pPr algn="just">
              <a:lnSpc>
                <a:spcPts val="2700"/>
              </a:lnSpc>
              <a:buFontTx/>
              <a:buNone/>
            </a:pPr>
            <a:r>
              <a:rPr lang="en-US" altLang="zh-CN" sz="2000" dirty="0" smtClean="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确实</a:t>
            </a:r>
            <a:r>
              <a:rPr lang="zh-CN" altLang="en-US" sz="2000" dirty="0">
                <a:latin typeface="幼圆" panose="02010509060101010101" pitchFamily="49" charset="-122"/>
                <a:ea typeface="幼圆" panose="02010509060101010101" pitchFamily="49" charset="-122"/>
              </a:rPr>
              <a:t>，“一粒”和</a:t>
            </a:r>
            <a:r>
              <a:rPr lang="zh-CN" altLang="en-US" sz="2000" dirty="0" smtClean="0">
                <a:latin typeface="幼圆" panose="02010509060101010101" pitchFamily="49" charset="-122"/>
                <a:ea typeface="幼圆" panose="02010509060101010101" pitchFamily="49" charset="-122"/>
              </a:rPr>
              <a:t>“一堆”两</a:t>
            </a:r>
            <a:r>
              <a:rPr lang="zh-CN" altLang="en-US" sz="2000" dirty="0">
                <a:latin typeface="幼圆" panose="02010509060101010101" pitchFamily="49" charset="-122"/>
                <a:ea typeface="幼圆" panose="02010509060101010101" pitchFamily="49" charset="-122"/>
              </a:rPr>
              <a:t>个</a:t>
            </a:r>
            <a:r>
              <a:rPr lang="zh-CN" altLang="en-US" sz="2000" dirty="0" smtClean="0">
                <a:latin typeface="幼圆" panose="02010509060101010101" pitchFamily="49" charset="-122"/>
                <a:ea typeface="幼圆" panose="02010509060101010101" pitchFamily="49" charset="-122"/>
              </a:rPr>
              <a:t>概念有很大的区别。</a:t>
            </a:r>
            <a:r>
              <a:rPr lang="zh-CN" altLang="en-US" sz="2000" dirty="0">
                <a:latin typeface="幼圆" panose="02010509060101010101" pitchFamily="49" charset="-122"/>
                <a:ea typeface="幼圆" panose="02010509060101010101" pitchFamily="49" charset="-122"/>
              </a:rPr>
              <a:t>但是，它们的区别是逐渐的，而不是突变的，两者之间并不存在明确的界限。换句话说，“一堆”这个概念带有某种程度的模糊性</a:t>
            </a:r>
            <a:r>
              <a:rPr lang="zh-CN" altLang="en-US" sz="2000" dirty="0" smtClean="0">
                <a:latin typeface="幼圆" panose="02010509060101010101" pitchFamily="49" charset="-122"/>
                <a:ea typeface="幼圆" panose="02010509060101010101" pitchFamily="49" charset="-122"/>
              </a:rPr>
              <a:t>。</a:t>
            </a:r>
            <a:endParaRPr lang="zh-CN" altLang="en-US" sz="2000" dirty="0">
              <a:latin typeface="幼圆" panose="02010509060101010101" pitchFamily="49" charset="-122"/>
              <a:ea typeface="幼圆" panose="020105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smtClean="0"/>
              <a:t>模糊</a:t>
            </a:r>
            <a:r>
              <a:rPr lang="zh-CN" altLang="en-US" dirty="0"/>
              <a:t>集合</a:t>
            </a:r>
            <a:r>
              <a:rPr lang="en-US" altLang="zh-CN" dirty="0"/>
              <a:t>-</a:t>
            </a:r>
            <a:r>
              <a:rPr lang="zh-CN" altLang="en-US" dirty="0"/>
              <a:t>三种表示方法</a:t>
            </a:r>
            <a:endParaRPr lang="zh-CN" altLang="en-US" dirty="0"/>
          </a:p>
        </p:txBody>
      </p:sp>
      <p:sp>
        <p:nvSpPr>
          <p:cNvPr id="7" name="TextBox 6"/>
          <p:cNvSpPr txBox="1"/>
          <p:nvPr/>
        </p:nvSpPr>
        <p:spPr>
          <a:xfrm>
            <a:off x="491132" y="1264157"/>
            <a:ext cx="8088988" cy="1131079"/>
          </a:xfrm>
          <a:prstGeom prst="rect">
            <a:avLst/>
          </a:prstGeom>
          <a:noFill/>
        </p:spPr>
        <p:txBody>
          <a:bodyPr wrap="square" rtlCol="0">
            <a:spAutoFit/>
          </a:bodyPr>
          <a:lstStyle/>
          <a:p>
            <a:pPr algn="just">
              <a:lnSpc>
                <a:spcPts val="2700"/>
              </a:lnSpc>
              <a:buFontTx/>
              <a:buNone/>
            </a:pPr>
            <a:r>
              <a:rPr lang="en-US" altLang="zh-CN" sz="2000" dirty="0" smtClean="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例：对于“高个子”</a:t>
            </a:r>
            <a:r>
              <a:rPr lang="en-US" altLang="zh-CN" sz="2000" dirty="0" smtClean="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模糊集</a:t>
            </a:r>
            <a:r>
              <a:rPr lang="en-US" altLang="zh-CN" sz="2000" dirty="0" smtClean="0">
                <a:latin typeface="幼圆" panose="02010509060101010101" pitchFamily="49" charset="-122"/>
                <a:ea typeface="幼圆" panose="02010509060101010101" pitchFamily="49" charset="-122"/>
              </a:rPr>
              <a:t>A</a:t>
            </a:r>
            <a:r>
              <a:rPr lang="zh-CN" altLang="en-US" sz="2000" dirty="0" smtClean="0">
                <a:latin typeface="幼圆" panose="02010509060101010101" pitchFamily="49" charset="-122"/>
                <a:ea typeface="幼圆" panose="02010509060101010101" pitchFamily="49" charset="-122"/>
              </a:rPr>
              <a:t>，设论域</a:t>
            </a:r>
            <a:r>
              <a:rPr lang="en-US" altLang="zh-CN" sz="2000" dirty="0" smtClean="0">
                <a:latin typeface="幼圆" panose="02010509060101010101" pitchFamily="49" charset="-122"/>
                <a:ea typeface="幼圆" panose="02010509060101010101" pitchFamily="49" charset="-122"/>
              </a:rPr>
              <a:t>X={x</a:t>
            </a:r>
            <a:r>
              <a:rPr lang="en-US" altLang="zh-CN" sz="2000" baseline="-25000" dirty="0" smtClean="0">
                <a:latin typeface="幼圆" panose="02010509060101010101" pitchFamily="49" charset="-122"/>
                <a:ea typeface="幼圆" panose="02010509060101010101" pitchFamily="49" charset="-122"/>
              </a:rPr>
              <a:t>1</a:t>
            </a:r>
            <a:r>
              <a:rPr lang="en-US" altLang="zh-CN" sz="2000" dirty="0" smtClean="0">
                <a:latin typeface="幼圆" panose="02010509060101010101" pitchFamily="49" charset="-122"/>
                <a:ea typeface="幼圆" panose="02010509060101010101" pitchFamily="49" charset="-122"/>
              </a:rPr>
              <a:t>(140),</a:t>
            </a:r>
            <a:r>
              <a:rPr lang="en-US" altLang="zh-CN" sz="2000" dirty="0">
                <a:latin typeface="幼圆" panose="02010509060101010101" pitchFamily="49" charset="-122"/>
                <a:ea typeface="幼圆" panose="02010509060101010101" pitchFamily="49" charset="-122"/>
              </a:rPr>
              <a:t> </a:t>
            </a:r>
            <a:r>
              <a:rPr lang="en-US" altLang="zh-CN" sz="2000" dirty="0" smtClean="0">
                <a:latin typeface="幼圆" panose="02010509060101010101" pitchFamily="49" charset="-122"/>
                <a:ea typeface="幼圆" panose="02010509060101010101" pitchFamily="49" charset="-122"/>
              </a:rPr>
              <a:t>x</a:t>
            </a:r>
            <a:r>
              <a:rPr lang="en-US" altLang="zh-CN" sz="2000" baseline="-25000" dirty="0" smtClean="0">
                <a:latin typeface="幼圆" panose="02010509060101010101" pitchFamily="49" charset="-122"/>
                <a:ea typeface="幼圆" panose="02010509060101010101" pitchFamily="49" charset="-122"/>
              </a:rPr>
              <a:t>2</a:t>
            </a:r>
            <a:r>
              <a:rPr lang="en-US" altLang="zh-CN" sz="2000" dirty="0" smtClean="0">
                <a:latin typeface="幼圆" panose="02010509060101010101" pitchFamily="49" charset="-122"/>
                <a:ea typeface="幼圆" panose="02010509060101010101" pitchFamily="49" charset="-122"/>
              </a:rPr>
              <a:t>(150),</a:t>
            </a:r>
            <a:r>
              <a:rPr lang="en-US" altLang="zh-CN" sz="2000" dirty="0">
                <a:latin typeface="幼圆" panose="02010509060101010101" pitchFamily="49" charset="-122"/>
                <a:ea typeface="幼圆" panose="02010509060101010101" pitchFamily="49" charset="-122"/>
              </a:rPr>
              <a:t> </a:t>
            </a:r>
            <a:r>
              <a:rPr lang="en-US" altLang="zh-CN" sz="2000" dirty="0" smtClean="0">
                <a:latin typeface="幼圆" panose="02010509060101010101" pitchFamily="49" charset="-122"/>
                <a:ea typeface="幼圆" panose="02010509060101010101" pitchFamily="49" charset="-122"/>
              </a:rPr>
              <a:t>x</a:t>
            </a:r>
            <a:r>
              <a:rPr lang="en-US" altLang="zh-CN" sz="2000" baseline="-25000" dirty="0" smtClean="0">
                <a:latin typeface="幼圆" panose="02010509060101010101" pitchFamily="49" charset="-122"/>
                <a:ea typeface="幼圆" panose="02010509060101010101" pitchFamily="49" charset="-122"/>
              </a:rPr>
              <a:t>3</a:t>
            </a:r>
            <a:r>
              <a:rPr lang="en-US" altLang="zh-CN" sz="2000" dirty="0" smtClean="0">
                <a:latin typeface="幼圆" panose="02010509060101010101" pitchFamily="49" charset="-122"/>
                <a:ea typeface="幼圆" panose="02010509060101010101" pitchFamily="49" charset="-122"/>
              </a:rPr>
              <a:t>(160),</a:t>
            </a:r>
            <a:r>
              <a:rPr lang="en-US" altLang="zh-CN" sz="2000" dirty="0">
                <a:latin typeface="幼圆" panose="02010509060101010101" pitchFamily="49" charset="-122"/>
                <a:ea typeface="幼圆" panose="02010509060101010101" pitchFamily="49" charset="-122"/>
              </a:rPr>
              <a:t> </a:t>
            </a:r>
            <a:r>
              <a:rPr lang="en-US" altLang="zh-CN" sz="2000" dirty="0" smtClean="0">
                <a:latin typeface="幼圆" panose="02010509060101010101" pitchFamily="49" charset="-122"/>
                <a:ea typeface="幼圆" panose="02010509060101010101" pitchFamily="49" charset="-122"/>
              </a:rPr>
              <a:t>x</a:t>
            </a:r>
            <a:r>
              <a:rPr lang="en-US" altLang="zh-CN" sz="2000" baseline="-25000" dirty="0" smtClean="0">
                <a:latin typeface="幼圆" panose="02010509060101010101" pitchFamily="49" charset="-122"/>
                <a:ea typeface="幼圆" panose="02010509060101010101" pitchFamily="49" charset="-122"/>
              </a:rPr>
              <a:t>4</a:t>
            </a:r>
            <a:r>
              <a:rPr lang="en-US" altLang="zh-CN" sz="2000" dirty="0" smtClean="0">
                <a:latin typeface="幼圆" panose="02010509060101010101" pitchFamily="49" charset="-122"/>
                <a:ea typeface="幼圆" panose="02010509060101010101" pitchFamily="49" charset="-122"/>
              </a:rPr>
              <a:t>(170),</a:t>
            </a:r>
            <a:r>
              <a:rPr lang="en-US" altLang="zh-CN" sz="2000" dirty="0">
                <a:latin typeface="幼圆" panose="02010509060101010101" pitchFamily="49" charset="-122"/>
                <a:ea typeface="幼圆" panose="02010509060101010101" pitchFamily="49" charset="-122"/>
              </a:rPr>
              <a:t> </a:t>
            </a:r>
            <a:r>
              <a:rPr lang="en-US" altLang="zh-CN" sz="2000" dirty="0" smtClean="0">
                <a:latin typeface="幼圆" panose="02010509060101010101" pitchFamily="49" charset="-122"/>
                <a:ea typeface="幼圆" panose="02010509060101010101" pitchFamily="49" charset="-122"/>
              </a:rPr>
              <a:t>x</a:t>
            </a:r>
            <a:r>
              <a:rPr lang="en-US" altLang="zh-CN" sz="2000" baseline="-25000" dirty="0" smtClean="0">
                <a:latin typeface="幼圆" panose="02010509060101010101" pitchFamily="49" charset="-122"/>
                <a:ea typeface="幼圆" panose="02010509060101010101" pitchFamily="49" charset="-122"/>
              </a:rPr>
              <a:t>5</a:t>
            </a:r>
            <a:r>
              <a:rPr lang="en-US" altLang="zh-CN" sz="2000" dirty="0" smtClean="0">
                <a:latin typeface="幼圆" panose="02010509060101010101" pitchFamily="49" charset="-122"/>
                <a:ea typeface="幼圆" panose="02010509060101010101" pitchFamily="49" charset="-122"/>
              </a:rPr>
              <a:t>(180),</a:t>
            </a:r>
            <a:r>
              <a:rPr lang="en-US" altLang="zh-CN" sz="2000" dirty="0">
                <a:latin typeface="幼圆" panose="02010509060101010101" pitchFamily="49" charset="-122"/>
                <a:ea typeface="幼圆" panose="02010509060101010101" pitchFamily="49" charset="-122"/>
              </a:rPr>
              <a:t> </a:t>
            </a:r>
            <a:r>
              <a:rPr lang="en-US" altLang="zh-CN" sz="2000" dirty="0" smtClean="0">
                <a:latin typeface="幼圆" panose="02010509060101010101" pitchFamily="49" charset="-122"/>
                <a:ea typeface="幼圆" panose="02010509060101010101" pitchFamily="49" charset="-122"/>
              </a:rPr>
              <a:t>x</a:t>
            </a:r>
            <a:r>
              <a:rPr lang="en-US" altLang="zh-CN" sz="2000" baseline="-25000" dirty="0" smtClean="0">
                <a:latin typeface="幼圆" panose="02010509060101010101" pitchFamily="49" charset="-122"/>
                <a:ea typeface="幼圆" panose="02010509060101010101" pitchFamily="49" charset="-122"/>
              </a:rPr>
              <a:t>6</a:t>
            </a:r>
            <a:r>
              <a:rPr lang="en-US" altLang="zh-CN" sz="2000" dirty="0" smtClean="0">
                <a:latin typeface="幼圆" panose="02010509060101010101" pitchFamily="49" charset="-122"/>
                <a:ea typeface="幼圆" panose="02010509060101010101" pitchFamily="49" charset="-122"/>
              </a:rPr>
              <a:t>(190),}</a:t>
            </a:r>
            <a:r>
              <a:rPr lang="zh-CN" altLang="en-US" sz="2000" dirty="0" smtClean="0">
                <a:latin typeface="幼圆" panose="02010509060101010101" pitchFamily="49" charset="-122"/>
                <a:ea typeface="幼圆" panose="02010509060101010101" pitchFamily="49" charset="-122"/>
              </a:rPr>
              <a:t>用以表示身高（单位</a:t>
            </a:r>
            <a:r>
              <a:rPr lang="en-US" altLang="zh-CN" sz="2000" dirty="0" smtClean="0">
                <a:latin typeface="幼圆" panose="02010509060101010101" pitchFamily="49" charset="-122"/>
                <a:ea typeface="幼圆" panose="02010509060101010101" pitchFamily="49" charset="-122"/>
              </a:rPr>
              <a:t>cm</a:t>
            </a:r>
            <a:r>
              <a:rPr lang="zh-CN" altLang="en-US" sz="2000" dirty="0" smtClean="0">
                <a:latin typeface="幼圆" panose="02010509060101010101" pitchFamily="49" charset="-122"/>
                <a:ea typeface="幼圆" panose="02010509060101010101" pitchFamily="49" charset="-122"/>
              </a:rPr>
              <a:t>），并定义在模糊集</a:t>
            </a:r>
            <a:r>
              <a:rPr lang="en-US" altLang="zh-CN" sz="2000" dirty="0" smtClean="0">
                <a:latin typeface="幼圆" panose="02010509060101010101" pitchFamily="49" charset="-122"/>
                <a:ea typeface="幼圆" panose="02010509060101010101" pitchFamily="49" charset="-122"/>
              </a:rPr>
              <a:t>A</a:t>
            </a:r>
            <a:r>
              <a:rPr lang="zh-CN" altLang="en-US" sz="2000" dirty="0" smtClean="0">
                <a:latin typeface="幼圆" panose="02010509060101010101" pitchFamily="49" charset="-122"/>
                <a:ea typeface="幼圆" panose="02010509060101010101" pitchFamily="49" charset="-122"/>
              </a:rPr>
              <a:t>上的隶属度函数：</a:t>
            </a:r>
            <a:endParaRPr lang="en-US" altLang="zh-CN" sz="2000" dirty="0" smtClean="0">
              <a:latin typeface="幼圆" panose="02010509060101010101" pitchFamily="49" charset="-122"/>
              <a:ea typeface="幼圆" panose="02010509060101010101" pitchFamily="49" charset="-122"/>
            </a:endParaRPr>
          </a:p>
        </p:txBody>
      </p:sp>
      <p:pic>
        <p:nvPicPr>
          <p:cNvPr id="409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19800" y="2290438"/>
            <a:ext cx="24384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491132" y="3004813"/>
            <a:ext cx="8021101" cy="395301"/>
          </a:xfrm>
          <a:prstGeom prst="rect">
            <a:avLst/>
          </a:prstGeom>
          <a:noFill/>
        </p:spPr>
        <p:txBody>
          <a:bodyPr wrap="square" rtlCol="0">
            <a:spAutoFit/>
          </a:bodyPr>
          <a:lstStyle/>
          <a:p>
            <a:pPr algn="just">
              <a:lnSpc>
                <a:spcPts val="2700"/>
              </a:lnSpc>
              <a:buFontTx/>
              <a:buNone/>
            </a:pPr>
            <a:r>
              <a:rPr lang="en-US" altLang="zh-CN" sz="2000" dirty="0" smtClean="0">
                <a:latin typeface="幼圆" panose="02010509060101010101" pitchFamily="49" charset="-122"/>
                <a:ea typeface="幼圆" panose="02010509060101010101" pitchFamily="49" charset="-122"/>
              </a:rPr>
              <a:t>·</a:t>
            </a:r>
            <a:r>
              <a:rPr lang="en-US" altLang="zh-CN" sz="2000" dirty="0" err="1" smtClean="0">
                <a:latin typeface="幼圆" panose="02010509060101010101" pitchFamily="49" charset="-122"/>
                <a:ea typeface="幼圆" panose="02010509060101010101" pitchFamily="49" charset="-122"/>
              </a:rPr>
              <a:t>Zadeh</a:t>
            </a:r>
            <a:r>
              <a:rPr lang="zh-CN" altLang="en-US" sz="2000" dirty="0" smtClean="0">
                <a:latin typeface="幼圆" panose="02010509060101010101" pitchFamily="49" charset="-122"/>
                <a:ea typeface="幼圆" panose="02010509060101010101" pitchFamily="49" charset="-122"/>
              </a:rPr>
              <a:t>表示方法：</a:t>
            </a:r>
            <a:r>
              <a:rPr lang="en-US" altLang="zh-CN" sz="2000" dirty="0" smtClean="0">
                <a:latin typeface="幼圆" panose="02010509060101010101" pitchFamily="49" charset="-122"/>
                <a:ea typeface="幼圆" panose="02010509060101010101" pitchFamily="49" charset="-122"/>
              </a:rPr>
              <a:t>	</a:t>
            </a:r>
            <a:endParaRPr lang="en-US" altLang="zh-CN" sz="2000" dirty="0" smtClean="0">
              <a:latin typeface="幼圆" panose="02010509060101010101" pitchFamily="49" charset="-122"/>
              <a:ea typeface="幼圆" panose="02010509060101010101" pitchFamily="49" charset="-122"/>
            </a:endParaRPr>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6715" y="3401210"/>
            <a:ext cx="5267325"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511574" y="5318522"/>
            <a:ext cx="8021101" cy="438582"/>
          </a:xfrm>
          <a:prstGeom prst="rect">
            <a:avLst/>
          </a:prstGeom>
          <a:noFill/>
        </p:spPr>
        <p:txBody>
          <a:bodyPr wrap="square" rtlCol="0">
            <a:spAutoFit/>
          </a:bodyPr>
          <a:lstStyle/>
          <a:p>
            <a:pPr algn="just">
              <a:lnSpc>
                <a:spcPts val="2700"/>
              </a:lnSpc>
              <a:buFontTx/>
              <a:buNone/>
            </a:pP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向量表示方法：</a:t>
            </a:r>
            <a:r>
              <a:rPr lang="en-US" altLang="zh-CN" sz="2000" dirty="0" smtClean="0">
                <a:latin typeface="幼圆" panose="02010509060101010101" pitchFamily="49" charset="-122"/>
                <a:ea typeface="幼圆" panose="02010509060101010101" pitchFamily="49" charset="-122"/>
              </a:rPr>
              <a:t>	</a:t>
            </a:r>
            <a:endParaRPr lang="en-US" altLang="zh-CN" sz="2000" dirty="0" smtClean="0">
              <a:latin typeface="幼圆" panose="02010509060101010101" pitchFamily="49" charset="-122"/>
              <a:ea typeface="幼圆" panose="02010509060101010101" pitchFamily="49" charset="-122"/>
            </a:endParaRPr>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7803" y="5798154"/>
            <a:ext cx="3603455" cy="43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505669" y="4338619"/>
            <a:ext cx="8088988" cy="395301"/>
          </a:xfrm>
          <a:prstGeom prst="rect">
            <a:avLst/>
          </a:prstGeom>
          <a:noFill/>
        </p:spPr>
        <p:txBody>
          <a:bodyPr wrap="square" rtlCol="0">
            <a:spAutoFit/>
          </a:bodyPr>
          <a:lstStyle/>
          <a:p>
            <a:pPr algn="just">
              <a:lnSpc>
                <a:spcPts val="2700"/>
              </a:lnSpc>
              <a:buFontTx/>
              <a:buNone/>
            </a:pP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序</a:t>
            </a:r>
            <a:r>
              <a:rPr lang="zh-CN" altLang="en-US" sz="2000" dirty="0">
                <a:latin typeface="幼圆" panose="02010509060101010101" pitchFamily="49" charset="-122"/>
                <a:ea typeface="幼圆" panose="02010509060101010101" pitchFamily="49" charset="-122"/>
              </a:rPr>
              <a:t>对表示</a:t>
            </a:r>
            <a:r>
              <a:rPr lang="zh-CN" altLang="en-US" sz="2000" dirty="0" smtClean="0">
                <a:latin typeface="幼圆" panose="02010509060101010101" pitchFamily="49" charset="-122"/>
                <a:ea typeface="幼圆" panose="02010509060101010101" pitchFamily="49" charset="-122"/>
              </a:rPr>
              <a:t>方法</a:t>
            </a:r>
            <a:r>
              <a:rPr lang="en-US" altLang="zh-CN" sz="2000" dirty="0" smtClean="0">
                <a:latin typeface="幼圆" panose="02010509060101010101" pitchFamily="49" charset="-122"/>
                <a:ea typeface="幼圆" panose="02010509060101010101" pitchFamily="49" charset="-122"/>
              </a:rPr>
              <a:t>:</a:t>
            </a:r>
            <a:endParaRPr lang="en-US" altLang="zh-CN" sz="2000" dirty="0" smtClean="0">
              <a:latin typeface="幼圆" panose="02010509060101010101" pitchFamily="49" charset="-122"/>
              <a:ea typeface="幼圆" panose="02010509060101010101" pitchFamily="49" charset="-122"/>
            </a:endParaRPr>
          </a:p>
        </p:txBody>
      </p:sp>
      <p:graphicFrame>
        <p:nvGraphicFramePr>
          <p:cNvPr id="5" name="对象 4"/>
          <p:cNvGraphicFramePr>
            <a:graphicFrameLocks noChangeAspect="1"/>
          </p:cNvGraphicFramePr>
          <p:nvPr/>
        </p:nvGraphicFramePr>
        <p:xfrm>
          <a:off x="1301750" y="4733925"/>
          <a:ext cx="7235825" cy="584200"/>
        </p:xfrm>
        <a:graphic>
          <a:graphicData uri="http://schemas.openxmlformats.org/presentationml/2006/ole">
            <mc:AlternateContent xmlns:mc="http://schemas.openxmlformats.org/markup-compatibility/2006">
              <mc:Choice xmlns:v="urn:schemas-microsoft-com:vml" Requires="v">
                <p:oleObj spid="_x0000_s4201" name="Equation" r:id="rId4" imgW="78028800" imgH="5486400" progId="Equation.DSMT4">
                  <p:embed/>
                </p:oleObj>
              </mc:Choice>
              <mc:Fallback>
                <p:oleObj name="Equation" r:id="rId4" imgW="78028800" imgH="5486400" progId="Equation.DSMT4">
                  <p:embed/>
                  <p:pic>
                    <p:nvPicPr>
                      <p:cNvPr id="0" name="图片 4200"/>
                      <p:cNvPicPr/>
                      <p:nvPr/>
                    </p:nvPicPr>
                    <p:blipFill>
                      <a:blip r:embed="rId5"/>
                      <a:stretch>
                        <a:fillRect/>
                      </a:stretch>
                    </p:blipFill>
                    <p:spPr>
                      <a:xfrm>
                        <a:off x="1301750" y="4733925"/>
                        <a:ext cx="7235825" cy="584200"/>
                      </a:xfrm>
                      <a:prstGeom prst="rect">
                        <a:avLst/>
                      </a:prstGeom>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模糊</a:t>
            </a:r>
            <a:r>
              <a:rPr lang="zh-CN" altLang="en-US" dirty="0"/>
              <a:t>矩阵</a:t>
            </a:r>
            <a:endParaRPr lang="zh-CN" altLang="en-US" dirty="0"/>
          </a:p>
        </p:txBody>
      </p:sp>
      <p:sp>
        <p:nvSpPr>
          <p:cNvPr id="3" name="TextBox 2"/>
          <p:cNvSpPr txBox="1"/>
          <p:nvPr/>
        </p:nvSpPr>
        <p:spPr>
          <a:xfrm>
            <a:off x="509298" y="1193204"/>
            <a:ext cx="8088988" cy="1131079"/>
          </a:xfrm>
          <a:prstGeom prst="rect">
            <a:avLst/>
          </a:prstGeom>
          <a:noFill/>
        </p:spPr>
        <p:txBody>
          <a:bodyPr wrap="square" rtlCol="0">
            <a:spAutoFit/>
          </a:bodyPr>
          <a:lstStyle/>
          <a:p>
            <a:pPr algn="just">
              <a:lnSpc>
                <a:spcPts val="2700"/>
              </a:lnSpc>
              <a:buFontTx/>
              <a:buNone/>
            </a:pPr>
            <a:r>
              <a:rPr lang="en-US" altLang="zh-CN" sz="2000" dirty="0" smtClean="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模糊关系：设论域</a:t>
            </a:r>
            <a:r>
              <a:rPr lang="en-US" altLang="zh-CN" sz="2000" dirty="0" smtClean="0">
                <a:latin typeface="幼圆" panose="02010509060101010101" pitchFamily="49" charset="-122"/>
                <a:ea typeface="幼圆" panose="02010509060101010101" pitchFamily="49" charset="-122"/>
              </a:rPr>
              <a:t>U</a:t>
            </a:r>
            <a:r>
              <a:rPr lang="zh-CN" altLang="en-US" sz="2000" dirty="0" smtClean="0">
                <a:latin typeface="幼圆" panose="02010509060101010101" pitchFamily="49" charset="-122"/>
                <a:ea typeface="幼圆" panose="02010509060101010101" pitchFamily="49" charset="-122"/>
              </a:rPr>
              <a:t>，</a:t>
            </a:r>
            <a:r>
              <a:rPr lang="en-US" altLang="zh-CN" sz="2000" dirty="0" smtClean="0">
                <a:latin typeface="幼圆" panose="02010509060101010101" pitchFamily="49" charset="-122"/>
                <a:ea typeface="幼圆" panose="02010509060101010101" pitchFamily="49" charset="-122"/>
              </a:rPr>
              <a:t>V</a:t>
            </a:r>
            <a:r>
              <a:rPr lang="zh-CN" altLang="en-US" sz="2000" dirty="0" smtClean="0">
                <a:latin typeface="幼圆" panose="02010509060101010101" pitchFamily="49" charset="-122"/>
                <a:ea typeface="幼圆" panose="02010509060101010101" pitchFamily="49" charset="-122"/>
              </a:rPr>
              <a:t>，</a:t>
            </a:r>
            <a:r>
              <a:rPr lang="zh-CN" altLang="en-US" sz="2000" dirty="0">
                <a:latin typeface="幼圆" panose="02010509060101010101" pitchFamily="49" charset="-122"/>
                <a:ea typeface="幼圆" panose="02010509060101010101" pitchFamily="49" charset="-122"/>
              </a:rPr>
              <a:t>乘积空间</a:t>
            </a:r>
            <a:r>
              <a:rPr lang="zh-CN" altLang="en-US" sz="2000" dirty="0" smtClean="0">
                <a:latin typeface="幼圆" panose="02010509060101010101" pitchFamily="49" charset="-122"/>
                <a:ea typeface="幼圆" panose="02010509060101010101" pitchFamily="49" charset="-122"/>
              </a:rPr>
              <a:t>上</a:t>
            </a:r>
            <a:r>
              <a:rPr lang="en-US" altLang="zh-CN" sz="2000" dirty="0" smtClean="0">
                <a:latin typeface="幼圆" panose="02010509060101010101" pitchFamily="49" charset="-122"/>
                <a:ea typeface="幼圆" panose="02010509060101010101" pitchFamily="49" charset="-122"/>
              </a:rPr>
              <a:t>U×V={(</a:t>
            </a:r>
            <a:r>
              <a:rPr lang="en-US" altLang="zh-CN" sz="2000" dirty="0" err="1" smtClean="0">
                <a:latin typeface="幼圆" panose="02010509060101010101" pitchFamily="49" charset="-122"/>
                <a:ea typeface="幼圆" panose="02010509060101010101" pitchFamily="49" charset="-122"/>
              </a:rPr>
              <a:t>u,v</a:t>
            </a:r>
            <a:r>
              <a:rPr lang="en-US" altLang="zh-CN" sz="2000" dirty="0" smtClean="0">
                <a:latin typeface="幼圆" panose="02010509060101010101" pitchFamily="49" charset="-122"/>
                <a:ea typeface="幼圆" panose="02010509060101010101" pitchFamily="49" charset="-122"/>
              </a:rPr>
              <a:t>)|</a:t>
            </a:r>
            <a:r>
              <a:rPr lang="en-US" altLang="zh-CN" sz="2000" dirty="0" err="1" smtClean="0">
                <a:latin typeface="幼圆" panose="02010509060101010101" pitchFamily="49" charset="-122"/>
                <a:ea typeface="幼圆" panose="02010509060101010101" pitchFamily="49" charset="-122"/>
              </a:rPr>
              <a:t>u∈U,v∈V</a:t>
            </a: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上</a:t>
            </a:r>
            <a:r>
              <a:rPr lang="zh-CN" altLang="en-US" sz="2000" dirty="0">
                <a:latin typeface="幼圆" panose="02010509060101010101" pitchFamily="49" charset="-122"/>
                <a:ea typeface="幼圆" panose="02010509060101010101" pitchFamily="49" charset="-122"/>
              </a:rPr>
              <a:t>的一个</a:t>
            </a:r>
            <a:r>
              <a:rPr lang="zh-CN" altLang="en-US" sz="2000" dirty="0" smtClean="0">
                <a:latin typeface="幼圆" panose="02010509060101010101" pitchFamily="49" charset="-122"/>
                <a:ea typeface="幼圆" panose="02010509060101010101" pitchFamily="49" charset="-122"/>
              </a:rPr>
              <a:t>模糊子集</a:t>
            </a:r>
            <a:r>
              <a:rPr lang="en-US" altLang="zh-CN" sz="2000" dirty="0" smtClean="0">
                <a:latin typeface="幼圆" panose="02010509060101010101" pitchFamily="49" charset="-122"/>
                <a:ea typeface="幼圆" panose="02010509060101010101" pitchFamily="49" charset="-122"/>
              </a:rPr>
              <a:t>R</a:t>
            </a:r>
            <a:r>
              <a:rPr lang="zh-CN" altLang="en-US" sz="2000" dirty="0" smtClean="0">
                <a:latin typeface="幼圆" panose="02010509060101010101" pitchFamily="49" charset="-122"/>
                <a:ea typeface="幼圆" panose="02010509060101010101" pitchFamily="49" charset="-122"/>
              </a:rPr>
              <a:t>为</a:t>
            </a:r>
            <a:r>
              <a:rPr lang="zh-CN" altLang="en-US" sz="2000" dirty="0">
                <a:latin typeface="幼圆" panose="02010509060101010101" pitchFamily="49" charset="-122"/>
                <a:ea typeface="幼圆" panose="02010509060101010101" pitchFamily="49" charset="-122"/>
              </a:rPr>
              <a:t>从从</a:t>
            </a:r>
            <a:r>
              <a:rPr lang="zh-CN" altLang="en-US" sz="2000" dirty="0" smtClean="0">
                <a:latin typeface="幼圆" panose="02010509060101010101" pitchFamily="49" charset="-122"/>
                <a:ea typeface="幼圆" panose="02010509060101010101" pitchFamily="49" charset="-122"/>
              </a:rPr>
              <a:t>集合</a:t>
            </a:r>
            <a:r>
              <a:rPr lang="en-US" altLang="zh-CN" sz="2000" dirty="0" smtClean="0">
                <a:latin typeface="幼圆" panose="02010509060101010101" pitchFamily="49" charset="-122"/>
                <a:ea typeface="幼圆" panose="02010509060101010101" pitchFamily="49" charset="-122"/>
              </a:rPr>
              <a:t>U</a:t>
            </a:r>
            <a:r>
              <a:rPr lang="zh-CN" altLang="en-US" sz="2000" dirty="0" smtClean="0">
                <a:latin typeface="幼圆" panose="02010509060101010101" pitchFamily="49" charset="-122"/>
                <a:ea typeface="幼圆" panose="02010509060101010101" pitchFamily="49" charset="-122"/>
              </a:rPr>
              <a:t>到集合</a:t>
            </a:r>
            <a:r>
              <a:rPr lang="en-US" altLang="zh-CN" sz="2000" dirty="0" smtClean="0">
                <a:latin typeface="幼圆" panose="02010509060101010101" pitchFamily="49" charset="-122"/>
                <a:ea typeface="幼圆" panose="02010509060101010101" pitchFamily="49" charset="-122"/>
              </a:rPr>
              <a:t>V</a:t>
            </a:r>
            <a:r>
              <a:rPr lang="zh-CN" altLang="en-US" sz="2000" dirty="0" smtClean="0">
                <a:latin typeface="幼圆" panose="02010509060101010101" pitchFamily="49" charset="-122"/>
                <a:ea typeface="幼圆" panose="02010509060101010101" pitchFamily="49" charset="-122"/>
              </a:rPr>
              <a:t>的</a:t>
            </a:r>
            <a:r>
              <a:rPr lang="zh-CN" altLang="en-US" sz="2000" dirty="0">
                <a:latin typeface="幼圆" panose="02010509060101010101" pitchFamily="49" charset="-122"/>
                <a:ea typeface="幼圆" panose="02010509060101010101" pitchFamily="49" charset="-122"/>
              </a:rPr>
              <a:t>模糊关系。如果模糊</a:t>
            </a:r>
            <a:r>
              <a:rPr lang="zh-CN" altLang="en-US" sz="2000" dirty="0" smtClean="0">
                <a:latin typeface="幼圆" panose="02010509060101010101" pitchFamily="49" charset="-122"/>
                <a:ea typeface="幼圆" panose="02010509060101010101" pitchFamily="49" charset="-122"/>
              </a:rPr>
              <a:t>关系</a:t>
            </a:r>
            <a:r>
              <a:rPr lang="en-US" altLang="zh-CN" sz="2000" dirty="0" smtClean="0">
                <a:latin typeface="幼圆" panose="02010509060101010101" pitchFamily="49" charset="-122"/>
                <a:ea typeface="幼圆" panose="02010509060101010101" pitchFamily="49" charset="-122"/>
              </a:rPr>
              <a:t>R</a:t>
            </a:r>
            <a:r>
              <a:rPr lang="zh-CN" altLang="en-US" sz="2000" dirty="0" smtClean="0">
                <a:latin typeface="幼圆" panose="02010509060101010101" pitchFamily="49" charset="-122"/>
                <a:ea typeface="幼圆" panose="02010509060101010101" pitchFamily="49" charset="-122"/>
              </a:rPr>
              <a:t>的</a:t>
            </a:r>
            <a:r>
              <a:rPr lang="zh-CN" altLang="en-US" sz="2000" dirty="0">
                <a:latin typeface="幼圆" panose="02010509060101010101" pitchFamily="49" charset="-122"/>
                <a:ea typeface="幼圆" panose="02010509060101010101" pitchFamily="49" charset="-122"/>
              </a:rPr>
              <a:t>隶属函数</a:t>
            </a:r>
            <a:r>
              <a:rPr lang="zh-CN" altLang="en-US" sz="2000" dirty="0" smtClean="0">
                <a:latin typeface="幼圆" panose="02010509060101010101" pitchFamily="49" charset="-122"/>
                <a:ea typeface="幼圆" panose="02010509060101010101" pitchFamily="49" charset="-122"/>
              </a:rPr>
              <a:t>为</a:t>
            </a:r>
            <a:r>
              <a:rPr lang="en-US" altLang="zh-CN" sz="2000" dirty="0">
                <a:latin typeface="幼圆" panose="02010509060101010101" pitchFamily="49" charset="-122"/>
                <a:ea typeface="幼圆" panose="02010509060101010101" pitchFamily="49" charset="-122"/>
              </a:rPr>
              <a:t>:</a:t>
            </a:r>
            <a:endParaRPr lang="en-US" altLang="zh-CN" sz="2000" dirty="0" smtClean="0">
              <a:latin typeface="幼圆" panose="02010509060101010101" pitchFamily="49" charset="-122"/>
              <a:ea typeface="幼圆" panose="02010509060101010101" pitchFamily="49" charset="-122"/>
            </a:endParaRPr>
          </a:p>
        </p:txBody>
      </p:sp>
      <p:pic>
        <p:nvPicPr>
          <p:cNvPr id="614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61120" y="2190743"/>
            <a:ext cx="6033575" cy="400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61847" y="3438483"/>
            <a:ext cx="8088988" cy="2516073"/>
          </a:xfrm>
          <a:prstGeom prst="rect">
            <a:avLst/>
          </a:prstGeom>
          <a:noFill/>
        </p:spPr>
        <p:txBody>
          <a:bodyPr wrap="square" rtlCol="0">
            <a:spAutoFit/>
          </a:bodyPr>
          <a:lstStyle/>
          <a:p>
            <a:pPr algn="just">
              <a:lnSpc>
                <a:spcPts val="2700"/>
              </a:lnSpc>
              <a:buFontTx/>
              <a:buNone/>
            </a:pPr>
            <a:r>
              <a:rPr lang="en-US" altLang="zh-CN" sz="2000" dirty="0" smtClean="0">
                <a:latin typeface="幼圆" panose="02010509060101010101" pitchFamily="49" charset="-122"/>
                <a:ea typeface="幼圆" panose="02010509060101010101" pitchFamily="49" charset="-122"/>
              </a:rPr>
              <a:t>	</a:t>
            </a:r>
            <a:r>
              <a:rPr lang="zh-CN" altLang="en-US" sz="2000" b="1" dirty="0" smtClean="0">
                <a:latin typeface="幼圆" panose="02010509060101010101" pitchFamily="49" charset="-122"/>
                <a:ea typeface="幼圆" panose="02010509060101010101" pitchFamily="49" charset="-122"/>
              </a:rPr>
              <a:t>模糊</a:t>
            </a:r>
            <a:r>
              <a:rPr lang="zh-CN" altLang="en-US" sz="2000" b="1" dirty="0">
                <a:latin typeface="幼圆" panose="02010509060101010101" pitchFamily="49" charset="-122"/>
                <a:ea typeface="幼圆" panose="02010509060101010101" pitchFamily="49" charset="-122"/>
              </a:rPr>
              <a:t>矩阵</a:t>
            </a:r>
            <a:r>
              <a:rPr lang="zh-CN" altLang="en-US" sz="2000" dirty="0">
                <a:latin typeface="幼圆" panose="02010509060101010101" pitchFamily="49" charset="-122"/>
                <a:ea typeface="幼圆" panose="02010509060101010101" pitchFamily="49" charset="-122"/>
              </a:rPr>
              <a:t>（</a:t>
            </a:r>
            <a:r>
              <a:rPr lang="en-US" altLang="zh-CN" sz="2000" dirty="0">
                <a:latin typeface="幼圆" panose="02010509060101010101" pitchFamily="49" charset="-122"/>
                <a:ea typeface="幼圆" panose="02010509060101010101" pitchFamily="49" charset="-122"/>
              </a:rPr>
              <a:t>fuzzy matrix</a:t>
            </a:r>
            <a:r>
              <a:rPr lang="zh-CN" altLang="en-US" sz="2000" dirty="0">
                <a:latin typeface="幼圆" panose="02010509060101010101" pitchFamily="49" charset="-122"/>
                <a:ea typeface="幼圆" panose="02010509060101010101" pitchFamily="49" charset="-122"/>
              </a:rPr>
              <a:t>）用来表示模糊关系的矩阵，</a:t>
            </a:r>
            <a:r>
              <a:rPr lang="zh-CN" altLang="en-US" sz="2000" dirty="0" smtClean="0">
                <a:latin typeface="幼圆" panose="02010509060101010101" pitchFamily="49" charset="-122"/>
                <a:ea typeface="幼圆" panose="02010509060101010101" pitchFamily="49" charset="-122"/>
              </a:rPr>
              <a:t>如果集合</a:t>
            </a:r>
            <a:r>
              <a:rPr lang="en-US" altLang="zh-CN" sz="2000" dirty="0">
                <a:latin typeface="幼圆" panose="02010509060101010101" pitchFamily="49" charset="-122"/>
                <a:ea typeface="幼圆" panose="02010509060101010101" pitchFamily="49" charset="-122"/>
              </a:rPr>
              <a:t>X</a:t>
            </a:r>
            <a:r>
              <a:rPr lang="zh-CN" altLang="en-US" sz="2000" dirty="0">
                <a:latin typeface="幼圆" panose="02010509060101010101" pitchFamily="49" charset="-122"/>
                <a:ea typeface="幼圆" panose="02010509060101010101" pitchFamily="49" charset="-122"/>
              </a:rPr>
              <a:t>有</a:t>
            </a:r>
            <a:r>
              <a:rPr lang="en-US" altLang="zh-CN" sz="2000" dirty="0">
                <a:latin typeface="幼圆" panose="02010509060101010101" pitchFamily="49" charset="-122"/>
                <a:ea typeface="幼圆" panose="02010509060101010101" pitchFamily="49" charset="-122"/>
              </a:rPr>
              <a:t>m</a:t>
            </a:r>
            <a:r>
              <a:rPr lang="zh-CN" altLang="en-US" sz="2000" dirty="0">
                <a:latin typeface="幼圆" panose="02010509060101010101" pitchFamily="49" charset="-122"/>
                <a:ea typeface="幼圆" panose="02010509060101010101" pitchFamily="49" charset="-122"/>
              </a:rPr>
              <a:t>个元素，集合</a:t>
            </a:r>
            <a:r>
              <a:rPr lang="en-US" altLang="zh-CN" sz="2000" dirty="0">
                <a:latin typeface="幼圆" panose="02010509060101010101" pitchFamily="49" charset="-122"/>
                <a:ea typeface="幼圆" panose="02010509060101010101" pitchFamily="49" charset="-122"/>
              </a:rPr>
              <a:t>Y</a:t>
            </a:r>
            <a:r>
              <a:rPr lang="zh-CN" altLang="en-US" sz="2000" dirty="0">
                <a:latin typeface="幼圆" panose="02010509060101010101" pitchFamily="49" charset="-122"/>
                <a:ea typeface="幼圆" panose="02010509060101010101" pitchFamily="49" charset="-122"/>
              </a:rPr>
              <a:t>有</a:t>
            </a:r>
            <a:r>
              <a:rPr lang="en-US" altLang="zh-CN" sz="2000" dirty="0">
                <a:latin typeface="幼圆" panose="02010509060101010101" pitchFamily="49" charset="-122"/>
                <a:ea typeface="幼圆" panose="02010509060101010101" pitchFamily="49" charset="-122"/>
              </a:rPr>
              <a:t>n</a:t>
            </a:r>
            <a:r>
              <a:rPr lang="zh-CN" altLang="en-US" sz="2000" dirty="0">
                <a:latin typeface="幼圆" panose="02010509060101010101" pitchFamily="49" charset="-122"/>
                <a:ea typeface="幼圆" panose="02010509060101010101" pitchFamily="49" charset="-122"/>
              </a:rPr>
              <a:t>个元素</a:t>
            </a:r>
            <a:r>
              <a:rPr lang="zh-CN" altLang="en-US" sz="2000" dirty="0" smtClean="0">
                <a:latin typeface="幼圆" panose="02010509060101010101" pitchFamily="49" charset="-122"/>
                <a:ea typeface="幼圆" panose="02010509060101010101" pitchFamily="49" charset="-122"/>
              </a:rPr>
              <a:t>，</a:t>
            </a:r>
            <a:r>
              <a:rPr lang="zh-CN" altLang="en-US" sz="2000" dirty="0">
                <a:latin typeface="幼圆" panose="02010509060101010101" pitchFamily="49" charset="-122"/>
                <a:ea typeface="幼圆" panose="02010509060101010101" pitchFamily="49" charset="-122"/>
              </a:rPr>
              <a:t>可用矩阵表示</a:t>
            </a:r>
            <a:r>
              <a:rPr lang="zh-CN" altLang="en-US" sz="2000" dirty="0" smtClean="0">
                <a:latin typeface="幼圆" panose="02010509060101010101" pitchFamily="49" charset="-122"/>
                <a:ea typeface="幼圆" panose="02010509060101010101" pitchFamily="49" charset="-122"/>
              </a:rPr>
              <a:t>由</a:t>
            </a:r>
            <a:r>
              <a:rPr lang="zh-CN" altLang="en-US" sz="2000" dirty="0">
                <a:latin typeface="幼圆" panose="02010509060101010101" pitchFamily="49" charset="-122"/>
                <a:ea typeface="幼圆" panose="02010509060101010101" pitchFamily="49" charset="-122"/>
              </a:rPr>
              <a:t>集合</a:t>
            </a:r>
            <a:r>
              <a:rPr lang="en-US" altLang="zh-CN" sz="2000" dirty="0">
                <a:latin typeface="幼圆" panose="02010509060101010101" pitchFamily="49" charset="-122"/>
                <a:ea typeface="幼圆" panose="02010509060101010101" pitchFamily="49" charset="-122"/>
              </a:rPr>
              <a:t>X</a:t>
            </a:r>
            <a:r>
              <a:rPr lang="zh-CN" altLang="en-US" sz="2000" dirty="0">
                <a:latin typeface="幼圆" panose="02010509060101010101" pitchFamily="49" charset="-122"/>
                <a:ea typeface="幼圆" panose="02010509060101010101" pitchFamily="49" charset="-122"/>
              </a:rPr>
              <a:t>到集合</a:t>
            </a:r>
            <a:r>
              <a:rPr lang="en-US" altLang="zh-CN" sz="2000" dirty="0">
                <a:latin typeface="幼圆" panose="02010509060101010101" pitchFamily="49" charset="-122"/>
                <a:ea typeface="幼圆" panose="02010509060101010101" pitchFamily="49" charset="-122"/>
              </a:rPr>
              <a:t>Y</a:t>
            </a:r>
            <a:r>
              <a:rPr lang="zh-CN" altLang="en-US" sz="2000" dirty="0">
                <a:latin typeface="幼圆" panose="02010509060101010101" pitchFamily="49" charset="-122"/>
                <a:ea typeface="幼圆" panose="02010509060101010101" pitchFamily="49" charset="-122"/>
              </a:rPr>
              <a:t>中的模糊</a:t>
            </a:r>
            <a:r>
              <a:rPr lang="zh-CN" altLang="en-US" sz="2000" dirty="0" smtClean="0">
                <a:latin typeface="幼圆" panose="02010509060101010101" pitchFamily="49" charset="-122"/>
                <a:ea typeface="幼圆" panose="02010509060101010101" pitchFamily="49" charset="-122"/>
              </a:rPr>
              <a:t>关系</a:t>
            </a:r>
            <a:r>
              <a:rPr lang="en-US" altLang="zh-CN" sz="2000" dirty="0" smtClean="0">
                <a:latin typeface="幼圆" panose="02010509060101010101" pitchFamily="49" charset="-122"/>
                <a:ea typeface="幼圆" panose="02010509060101010101" pitchFamily="49" charset="-122"/>
              </a:rPr>
              <a:t>R</a:t>
            </a:r>
            <a:r>
              <a:rPr lang="zh-CN" altLang="en-US" sz="2000" dirty="0" smtClean="0">
                <a:latin typeface="幼圆" panose="02010509060101010101" pitchFamily="49" charset="-122"/>
                <a:ea typeface="幼圆" panose="02010509060101010101" pitchFamily="49" charset="-122"/>
              </a:rPr>
              <a:t>。</a:t>
            </a:r>
            <a:endParaRPr lang="en-US" altLang="zh-CN" sz="2000" dirty="0" smtClean="0">
              <a:latin typeface="幼圆" panose="02010509060101010101" pitchFamily="49" charset="-122"/>
              <a:ea typeface="幼圆" panose="02010509060101010101" pitchFamily="49" charset="-122"/>
            </a:endParaRPr>
          </a:p>
          <a:p>
            <a:pPr algn="just">
              <a:lnSpc>
                <a:spcPts val="2700"/>
              </a:lnSpc>
              <a:buFontTx/>
              <a:buNone/>
            </a:pPr>
            <a:r>
              <a:rPr lang="en-US" altLang="zh-CN" sz="2000" dirty="0" smtClean="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定义：设矩阵 </a:t>
            </a:r>
            <a:r>
              <a:rPr lang="en-US" altLang="zh-CN" sz="2000" dirty="0" smtClean="0">
                <a:latin typeface="幼圆" panose="02010509060101010101" pitchFamily="49" charset="-122"/>
                <a:ea typeface="幼圆" panose="02010509060101010101" pitchFamily="49" charset="-122"/>
              </a:rPr>
              <a:t>R=(</a:t>
            </a:r>
            <a:r>
              <a:rPr lang="en-US" altLang="zh-CN" sz="2400" dirty="0" err="1" smtClean="0">
                <a:latin typeface="幼圆" panose="02010509060101010101" pitchFamily="49" charset="-122"/>
                <a:ea typeface="幼圆" panose="02010509060101010101" pitchFamily="49" charset="-122"/>
              </a:rPr>
              <a:t>r</a:t>
            </a:r>
            <a:r>
              <a:rPr lang="en-US" altLang="zh-CN" sz="2000" baseline="-25000" dirty="0" err="1" smtClean="0">
                <a:latin typeface="幼圆" panose="02010509060101010101" pitchFamily="49" charset="-122"/>
                <a:ea typeface="幼圆" panose="02010509060101010101" pitchFamily="49" charset="-122"/>
              </a:rPr>
              <a:t>ij</a:t>
            </a:r>
            <a:r>
              <a:rPr lang="en-US" altLang="zh-CN" sz="2000" dirty="0" smtClean="0">
                <a:latin typeface="幼圆" panose="02010509060101010101" pitchFamily="49" charset="-122"/>
                <a:ea typeface="幼圆" panose="02010509060101010101" pitchFamily="49" charset="-122"/>
              </a:rPr>
              <a:t>)</a:t>
            </a:r>
            <a:r>
              <a:rPr lang="en-US" altLang="zh-CN" sz="2000" baseline="-25000" dirty="0" err="1" smtClean="0">
                <a:latin typeface="幼圆" panose="02010509060101010101" pitchFamily="49" charset="-122"/>
                <a:ea typeface="幼圆" panose="02010509060101010101" pitchFamily="49" charset="-122"/>
              </a:rPr>
              <a:t>m×n</a:t>
            </a:r>
            <a:r>
              <a:rPr lang="zh-CN" altLang="en-US" sz="2000" dirty="0" smtClean="0">
                <a:latin typeface="幼圆" panose="02010509060101010101" pitchFamily="49" charset="-122"/>
                <a:ea typeface="幼圆" panose="02010509060101010101" pitchFamily="49" charset="-122"/>
              </a:rPr>
              <a:t>，</a:t>
            </a:r>
            <a:r>
              <a:rPr lang="en-US" altLang="zh-CN" sz="2400" dirty="0" err="1" smtClean="0">
                <a:solidFill>
                  <a:prstClr val="black"/>
                </a:solidFill>
                <a:latin typeface="幼圆" panose="02010509060101010101" pitchFamily="49" charset="-122"/>
                <a:ea typeface="幼圆" panose="02010509060101010101" pitchFamily="49" charset="-122"/>
              </a:rPr>
              <a:t>r</a:t>
            </a:r>
            <a:r>
              <a:rPr lang="en-US" altLang="zh-CN" sz="2000" baseline="-25000" dirty="0" err="1" smtClean="0">
                <a:solidFill>
                  <a:prstClr val="black"/>
                </a:solidFill>
                <a:latin typeface="幼圆" panose="02010509060101010101" pitchFamily="49" charset="-122"/>
                <a:ea typeface="幼圆" panose="02010509060101010101" pitchFamily="49" charset="-122"/>
              </a:rPr>
              <a:t>ij</a:t>
            </a:r>
            <a:r>
              <a:rPr lang="zh-CN" altLang="en-US" sz="2000" dirty="0" smtClean="0">
                <a:solidFill>
                  <a:prstClr val="black"/>
                </a:solidFill>
                <a:latin typeface="幼圆" panose="02010509060101010101" pitchFamily="49" charset="-122"/>
                <a:ea typeface="幼圆" panose="02010509060101010101" pitchFamily="49" charset="-122"/>
              </a:rPr>
              <a:t>∈</a:t>
            </a:r>
            <a:r>
              <a:rPr lang="en-US" altLang="zh-CN" sz="2000" dirty="0" smtClean="0">
                <a:solidFill>
                  <a:prstClr val="black"/>
                </a:solidFill>
                <a:latin typeface="幼圆" panose="02010509060101010101" pitchFamily="49" charset="-122"/>
                <a:ea typeface="幼圆" panose="02010509060101010101" pitchFamily="49" charset="-122"/>
              </a:rPr>
              <a:t>[0,1],i= 1,2,…,</a:t>
            </a:r>
            <a:r>
              <a:rPr lang="en-US" altLang="zh-CN" sz="2000" dirty="0" err="1" smtClean="0">
                <a:solidFill>
                  <a:prstClr val="black"/>
                </a:solidFill>
                <a:latin typeface="幼圆" panose="02010509060101010101" pitchFamily="49" charset="-122"/>
                <a:ea typeface="幼圆" panose="02010509060101010101" pitchFamily="49" charset="-122"/>
              </a:rPr>
              <a:t>m,j</a:t>
            </a:r>
            <a:r>
              <a:rPr lang="en-US" altLang="zh-CN" sz="2000" dirty="0" smtClean="0">
                <a:solidFill>
                  <a:prstClr val="black"/>
                </a:solidFill>
                <a:latin typeface="幼圆" panose="02010509060101010101" pitchFamily="49" charset="-122"/>
                <a:ea typeface="幼圆" panose="02010509060101010101" pitchFamily="49" charset="-122"/>
              </a:rPr>
              <a:t>=</a:t>
            </a:r>
            <a:r>
              <a:rPr lang="en-US" altLang="zh-CN" sz="2000" dirty="0">
                <a:solidFill>
                  <a:prstClr val="black"/>
                </a:solidFill>
                <a:latin typeface="幼圆" panose="02010509060101010101" pitchFamily="49" charset="-122"/>
                <a:ea typeface="幼圆" panose="02010509060101010101" pitchFamily="49" charset="-122"/>
              </a:rPr>
              <a:t> 1,2</a:t>
            </a:r>
            <a:r>
              <a:rPr lang="en-US" altLang="zh-CN" sz="2000" dirty="0" smtClean="0">
                <a:solidFill>
                  <a:prstClr val="black"/>
                </a:solidFill>
                <a:latin typeface="幼圆" panose="02010509060101010101" pitchFamily="49" charset="-122"/>
                <a:ea typeface="幼圆" panose="02010509060101010101" pitchFamily="49" charset="-122"/>
              </a:rPr>
              <a:t>,…,n,</a:t>
            </a:r>
            <a:r>
              <a:rPr lang="zh-CN" altLang="en-US" sz="2000" dirty="0" smtClean="0">
                <a:solidFill>
                  <a:prstClr val="black"/>
                </a:solidFill>
                <a:latin typeface="幼圆" panose="02010509060101010101" pitchFamily="49" charset="-122"/>
                <a:ea typeface="幼圆" panose="02010509060101010101" pitchFamily="49" charset="-122"/>
              </a:rPr>
              <a:t>则</a:t>
            </a:r>
            <a:r>
              <a:rPr lang="en-US" altLang="zh-CN" sz="2000" dirty="0" smtClean="0">
                <a:solidFill>
                  <a:prstClr val="black"/>
                </a:solidFill>
                <a:latin typeface="幼圆" panose="02010509060101010101" pitchFamily="49" charset="-122"/>
                <a:ea typeface="幼圆" panose="02010509060101010101" pitchFamily="49" charset="-122"/>
              </a:rPr>
              <a:t>R</a:t>
            </a:r>
            <a:r>
              <a:rPr lang="zh-CN" altLang="en-US" sz="2000" dirty="0" smtClean="0">
                <a:solidFill>
                  <a:prstClr val="black"/>
                </a:solidFill>
                <a:latin typeface="幼圆" panose="02010509060101010101" pitchFamily="49" charset="-122"/>
                <a:ea typeface="幼圆" panose="02010509060101010101" pitchFamily="49" charset="-122"/>
              </a:rPr>
              <a:t>成为模糊矩阵。</a:t>
            </a:r>
            <a:endParaRPr lang="en-US" altLang="zh-CN" sz="2000" dirty="0" smtClean="0">
              <a:solidFill>
                <a:prstClr val="black"/>
              </a:solidFill>
              <a:latin typeface="幼圆" panose="02010509060101010101" pitchFamily="49" charset="-122"/>
              <a:ea typeface="幼圆" panose="02010509060101010101" pitchFamily="49" charset="-122"/>
            </a:endParaRPr>
          </a:p>
          <a:p>
            <a:pPr algn="just">
              <a:lnSpc>
                <a:spcPts val="2700"/>
              </a:lnSpc>
            </a:pPr>
            <a:r>
              <a:rPr lang="en-US" altLang="zh-CN" sz="2000" dirty="0">
                <a:solidFill>
                  <a:prstClr val="black"/>
                </a:solidFill>
                <a:latin typeface="幼圆" panose="02010509060101010101" pitchFamily="49" charset="-122"/>
                <a:ea typeface="幼圆" panose="02010509060101010101" pitchFamily="49" charset="-122"/>
              </a:rPr>
              <a:t>·</a:t>
            </a:r>
            <a:r>
              <a:rPr lang="zh-CN" altLang="en-US" sz="2000" dirty="0" smtClean="0">
                <a:solidFill>
                  <a:prstClr val="black"/>
                </a:solidFill>
                <a:latin typeface="幼圆" panose="02010509060101010101" pitchFamily="49" charset="-122"/>
                <a:ea typeface="幼圆" panose="02010509060101010101" pitchFamily="49" charset="-122"/>
              </a:rPr>
              <a:t>如果</a:t>
            </a:r>
            <a:r>
              <a:rPr lang="en-US" altLang="zh-CN" sz="2400" dirty="0" err="1">
                <a:solidFill>
                  <a:prstClr val="black"/>
                </a:solidFill>
                <a:latin typeface="幼圆" panose="02010509060101010101" pitchFamily="49" charset="-122"/>
                <a:ea typeface="幼圆" panose="02010509060101010101" pitchFamily="49" charset="-122"/>
              </a:rPr>
              <a:t>r</a:t>
            </a:r>
            <a:r>
              <a:rPr lang="en-US" altLang="zh-CN" sz="2000" baseline="-25000" dirty="0" err="1">
                <a:solidFill>
                  <a:prstClr val="black"/>
                </a:solidFill>
                <a:latin typeface="幼圆" panose="02010509060101010101" pitchFamily="49" charset="-122"/>
                <a:ea typeface="幼圆" panose="02010509060101010101" pitchFamily="49" charset="-122"/>
              </a:rPr>
              <a:t>ij</a:t>
            </a:r>
            <a:r>
              <a:rPr lang="zh-CN" altLang="en-US" sz="2000" dirty="0" smtClean="0">
                <a:solidFill>
                  <a:prstClr val="black"/>
                </a:solidFill>
                <a:latin typeface="幼圆" panose="02010509060101010101" pitchFamily="49" charset="-122"/>
                <a:ea typeface="幼圆" panose="02010509060101010101" pitchFamily="49" charset="-122"/>
              </a:rPr>
              <a:t>∈</a:t>
            </a:r>
            <a:r>
              <a:rPr lang="en-US" altLang="zh-CN" sz="2000" dirty="0" smtClean="0">
                <a:solidFill>
                  <a:prstClr val="black"/>
                </a:solidFill>
                <a:latin typeface="幼圆" panose="02010509060101010101" pitchFamily="49" charset="-122"/>
                <a:ea typeface="幼圆" panose="02010509060101010101" pitchFamily="49" charset="-122"/>
              </a:rPr>
              <a:t>{0,1},</a:t>
            </a:r>
            <a:r>
              <a:rPr lang="zh-CN" altLang="en-US" sz="2000" dirty="0" smtClean="0">
                <a:solidFill>
                  <a:prstClr val="black"/>
                </a:solidFill>
                <a:latin typeface="幼圆" panose="02010509060101010101" pitchFamily="49" charset="-122"/>
                <a:ea typeface="幼圆" panose="02010509060101010101" pitchFamily="49" charset="-122"/>
              </a:rPr>
              <a:t>则称 </a:t>
            </a:r>
            <a:r>
              <a:rPr lang="en-US" altLang="zh-CN" sz="2000" dirty="0" smtClean="0">
                <a:solidFill>
                  <a:prstClr val="black"/>
                </a:solidFill>
                <a:latin typeface="幼圆" panose="02010509060101010101" pitchFamily="49" charset="-122"/>
                <a:ea typeface="幼圆" panose="02010509060101010101" pitchFamily="49" charset="-122"/>
              </a:rPr>
              <a:t>R </a:t>
            </a:r>
            <a:r>
              <a:rPr lang="zh-CN" altLang="en-US" sz="2000" dirty="0" smtClean="0">
                <a:solidFill>
                  <a:prstClr val="black"/>
                </a:solidFill>
                <a:latin typeface="幼圆" panose="02010509060101010101" pitchFamily="49" charset="-122"/>
                <a:ea typeface="幼圆" panose="02010509060101010101" pitchFamily="49" charset="-122"/>
              </a:rPr>
              <a:t>为布尔</a:t>
            </a:r>
            <a:r>
              <a:rPr lang="en-US" altLang="zh-CN" sz="2000" dirty="0" smtClean="0">
                <a:solidFill>
                  <a:prstClr val="black"/>
                </a:solidFill>
                <a:latin typeface="幼圆" panose="02010509060101010101" pitchFamily="49" charset="-122"/>
                <a:ea typeface="幼圆" panose="02010509060101010101" pitchFamily="49" charset="-122"/>
              </a:rPr>
              <a:t>(</a:t>
            </a:r>
            <a:r>
              <a:rPr lang="en-US" altLang="zh-CN" sz="2000" dirty="0" err="1" smtClean="0">
                <a:solidFill>
                  <a:prstClr val="black"/>
                </a:solidFill>
                <a:latin typeface="幼圆" panose="02010509060101010101" pitchFamily="49" charset="-122"/>
                <a:ea typeface="幼圆" panose="02010509060101010101" pitchFamily="49" charset="-122"/>
              </a:rPr>
              <a:t>Bool</a:t>
            </a:r>
            <a:r>
              <a:rPr lang="en-US" altLang="zh-CN" sz="2000" dirty="0" smtClean="0">
                <a:solidFill>
                  <a:prstClr val="black"/>
                </a:solidFill>
                <a:latin typeface="幼圆" panose="02010509060101010101" pitchFamily="49" charset="-122"/>
                <a:ea typeface="幼圆" panose="02010509060101010101" pitchFamily="49" charset="-122"/>
              </a:rPr>
              <a:t>)</a:t>
            </a:r>
            <a:r>
              <a:rPr lang="zh-CN" altLang="en-US" sz="2000" dirty="0" smtClean="0">
                <a:solidFill>
                  <a:prstClr val="black"/>
                </a:solidFill>
                <a:latin typeface="幼圆" panose="02010509060101010101" pitchFamily="49" charset="-122"/>
                <a:ea typeface="幼圆" panose="02010509060101010101" pitchFamily="49" charset="-122"/>
              </a:rPr>
              <a:t>矩阵。</a:t>
            </a:r>
            <a:endParaRPr lang="en-US" altLang="zh-CN" sz="2000" dirty="0" smtClean="0">
              <a:solidFill>
                <a:prstClr val="black"/>
              </a:solidFill>
              <a:latin typeface="幼圆" panose="02010509060101010101" pitchFamily="49" charset="-122"/>
              <a:ea typeface="幼圆" panose="02010509060101010101" pitchFamily="49" charset="-122"/>
            </a:endParaRPr>
          </a:p>
          <a:p>
            <a:pPr algn="just">
              <a:lnSpc>
                <a:spcPts val="2700"/>
              </a:lnSpc>
            </a:pPr>
            <a:r>
              <a:rPr lang="en-US" altLang="zh-CN" sz="2000" dirty="0">
                <a:solidFill>
                  <a:prstClr val="black"/>
                </a:solidFill>
                <a:latin typeface="幼圆" panose="02010509060101010101" pitchFamily="49" charset="-122"/>
                <a:ea typeface="幼圆" panose="02010509060101010101" pitchFamily="49" charset="-122"/>
              </a:rPr>
              <a:t>·</a:t>
            </a:r>
            <a:r>
              <a:rPr lang="zh-CN" altLang="en-US" sz="2000" dirty="0" smtClean="0">
                <a:solidFill>
                  <a:prstClr val="black"/>
                </a:solidFill>
                <a:latin typeface="幼圆" panose="02010509060101010101" pitchFamily="49" charset="-122"/>
                <a:ea typeface="幼圆" panose="02010509060101010101" pitchFamily="49" charset="-122"/>
              </a:rPr>
              <a:t>当模糊矩阵</a:t>
            </a:r>
            <a:r>
              <a:rPr lang="en-US" altLang="zh-CN" sz="2000" dirty="0" smtClean="0">
                <a:solidFill>
                  <a:prstClr val="black"/>
                </a:solidFill>
                <a:latin typeface="幼圆" panose="02010509060101010101" pitchFamily="49" charset="-122"/>
                <a:ea typeface="幼圆" panose="02010509060101010101" pitchFamily="49" charset="-122"/>
              </a:rPr>
              <a:t>R=(</a:t>
            </a:r>
            <a:r>
              <a:rPr lang="en-US" altLang="zh-CN" sz="2400" dirty="0" err="1" smtClean="0">
                <a:solidFill>
                  <a:prstClr val="black"/>
                </a:solidFill>
                <a:latin typeface="幼圆" panose="02010509060101010101" pitchFamily="49" charset="-122"/>
                <a:ea typeface="幼圆" panose="02010509060101010101" pitchFamily="49" charset="-122"/>
              </a:rPr>
              <a:t>r</a:t>
            </a:r>
            <a:r>
              <a:rPr lang="en-US" altLang="zh-CN" sz="2000" baseline="-25000" dirty="0" err="1" smtClean="0">
                <a:solidFill>
                  <a:prstClr val="black"/>
                </a:solidFill>
                <a:latin typeface="幼圆" panose="02010509060101010101" pitchFamily="49" charset="-122"/>
                <a:ea typeface="幼圆" panose="02010509060101010101" pitchFamily="49" charset="-122"/>
              </a:rPr>
              <a:t>ij</a:t>
            </a:r>
            <a:r>
              <a:rPr lang="en-US" altLang="zh-CN" sz="2000" dirty="0" smtClean="0">
                <a:solidFill>
                  <a:prstClr val="black"/>
                </a:solidFill>
                <a:latin typeface="幼圆" panose="02010509060101010101" pitchFamily="49" charset="-122"/>
                <a:ea typeface="幼圆" panose="02010509060101010101" pitchFamily="49" charset="-122"/>
              </a:rPr>
              <a:t>)</a:t>
            </a:r>
            <a:r>
              <a:rPr lang="en-US" altLang="zh-CN" sz="2000" baseline="-25000" dirty="0" err="1" smtClean="0">
                <a:solidFill>
                  <a:prstClr val="black"/>
                </a:solidFill>
                <a:latin typeface="幼圆" panose="02010509060101010101" pitchFamily="49" charset="-122"/>
                <a:ea typeface="幼圆" panose="02010509060101010101" pitchFamily="49" charset="-122"/>
              </a:rPr>
              <a:t>m×n</a:t>
            </a:r>
            <a:r>
              <a:rPr lang="zh-CN" altLang="en-US" sz="2000" dirty="0" smtClean="0">
                <a:solidFill>
                  <a:prstClr val="black"/>
                </a:solidFill>
                <a:latin typeface="幼圆" panose="02010509060101010101" pitchFamily="49" charset="-122"/>
                <a:ea typeface="幼圆" panose="02010509060101010101" pitchFamily="49" charset="-122"/>
              </a:rPr>
              <a:t>对角线上的元素都为</a:t>
            </a:r>
            <a:r>
              <a:rPr lang="en-US" altLang="zh-CN" sz="2000" dirty="0" smtClean="0">
                <a:solidFill>
                  <a:prstClr val="black"/>
                </a:solidFill>
                <a:latin typeface="幼圆" panose="02010509060101010101" pitchFamily="49" charset="-122"/>
                <a:ea typeface="幼圆" panose="02010509060101010101" pitchFamily="49" charset="-122"/>
              </a:rPr>
              <a:t>1</a:t>
            </a:r>
            <a:r>
              <a:rPr lang="zh-CN" altLang="en-US" sz="2000" dirty="0" smtClean="0">
                <a:solidFill>
                  <a:prstClr val="black"/>
                </a:solidFill>
                <a:latin typeface="幼圆" panose="02010509060101010101" pitchFamily="49" charset="-122"/>
                <a:ea typeface="幼圆" panose="02010509060101010101" pitchFamily="49" charset="-122"/>
              </a:rPr>
              <a:t>时，</a:t>
            </a:r>
            <a:r>
              <a:rPr lang="en-US" altLang="zh-CN" sz="2000" dirty="0" smtClean="0">
                <a:solidFill>
                  <a:prstClr val="black"/>
                </a:solidFill>
                <a:latin typeface="幼圆" panose="02010509060101010101" pitchFamily="49" charset="-122"/>
                <a:ea typeface="幼圆" panose="02010509060101010101" pitchFamily="49" charset="-122"/>
              </a:rPr>
              <a:t>R</a:t>
            </a:r>
            <a:r>
              <a:rPr lang="zh-CN" altLang="en-US" sz="2000" dirty="0" smtClean="0">
                <a:solidFill>
                  <a:prstClr val="black"/>
                </a:solidFill>
                <a:latin typeface="幼圆" panose="02010509060101010101" pitchFamily="49" charset="-122"/>
                <a:ea typeface="幼圆" panose="02010509060101010101" pitchFamily="49" charset="-122"/>
              </a:rPr>
              <a:t>为模糊自反矩阵。</a:t>
            </a:r>
            <a:endParaRPr lang="en-US" altLang="zh-CN" sz="2000" dirty="0" smtClean="0">
              <a:latin typeface="幼圆" panose="02010509060101010101" pitchFamily="49" charset="-122"/>
              <a:ea typeface="幼圆" panose="02010509060101010101" pitchFamily="49" charset="-122"/>
            </a:endParaRPr>
          </a:p>
        </p:txBody>
      </p:sp>
      <mc:AlternateContent xmlns:mc="http://schemas.openxmlformats.org/markup-compatibility/2006">
        <mc:Choice xmlns:a14="http://schemas.microsoft.com/office/drawing/2010/main" Requires="a14">
          <p:sp>
            <p:nvSpPr>
              <p:cNvPr id="8" name="TextBox 7"/>
              <p:cNvSpPr txBox="1"/>
              <p:nvPr/>
            </p:nvSpPr>
            <p:spPr>
              <a:xfrm>
                <a:off x="567102" y="2669905"/>
                <a:ext cx="8088988" cy="784830"/>
              </a:xfrm>
              <a:prstGeom prst="rect">
                <a:avLst/>
              </a:prstGeom>
              <a:noFill/>
            </p:spPr>
            <p:txBody>
              <a:bodyPr wrap="square" rtlCol="0">
                <a:spAutoFit/>
              </a:bodyPr>
              <a:lstStyle/>
              <a:p>
                <a:pPr algn="just">
                  <a:lnSpc>
                    <a:spcPts val="2700"/>
                  </a:lnSpc>
                </a:pPr>
                <a:r>
                  <a:rPr lang="zh-CN" altLang="en-US" sz="2000" dirty="0" smtClean="0">
                    <a:latin typeface="幼圆" panose="02010509060101010101" pitchFamily="49" charset="-122"/>
                    <a:ea typeface="幼圆" panose="02010509060101010101" pitchFamily="49" charset="-122"/>
                  </a:rPr>
                  <a:t>则称隶属度</a:t>
                </a:r>
                <a14:m>
                  <m:oMath xmlns:m="http://schemas.openxmlformats.org/officeDocument/2006/math">
                    <m:r>
                      <a:rPr lang="zh-CN" altLang="en-US" sz="2000" i="1">
                        <a:latin typeface="Cambria Math" panose="02040503050406030204"/>
                        <a:ea typeface="幼圆" panose="02010509060101010101" pitchFamily="49" charset="-122"/>
                      </a:rPr>
                      <m:t>𝜇</m:t>
                    </m:r>
                    <m:r>
                      <a:rPr lang="en-US" altLang="zh-CN" sz="2000" i="1" baseline="-25000">
                        <a:latin typeface="Cambria Math" panose="02040503050406030204"/>
                        <a:ea typeface="幼圆" panose="02010509060101010101" pitchFamily="49" charset="-122"/>
                      </a:rPr>
                      <m:t>𝑅</m:t>
                    </m:r>
                    <m:r>
                      <a:rPr lang="en-US" altLang="zh-CN" sz="2000" i="1">
                        <a:latin typeface="Cambria Math" panose="02040503050406030204"/>
                        <a:ea typeface="幼圆" panose="02010509060101010101" pitchFamily="49" charset="-122"/>
                      </a:rPr>
                      <m:t>(</m:t>
                    </m:r>
                    <m:r>
                      <a:rPr lang="en-US" altLang="zh-CN" sz="2000" i="1">
                        <a:latin typeface="Cambria Math" panose="02040503050406030204"/>
                        <a:ea typeface="幼圆" panose="02010509060101010101" pitchFamily="49" charset="-122"/>
                      </a:rPr>
                      <m:t>𝑥</m:t>
                    </m:r>
                    <m:r>
                      <a:rPr lang="en-US" altLang="zh-CN" sz="2000" i="1">
                        <a:latin typeface="Cambria Math" panose="02040503050406030204"/>
                        <a:ea typeface="幼圆" panose="02010509060101010101" pitchFamily="49" charset="-122"/>
                      </a:rPr>
                      <m:t>,</m:t>
                    </m:r>
                    <m:r>
                      <a:rPr lang="en-US" altLang="zh-CN" sz="2000" i="1">
                        <a:latin typeface="Cambria Math" panose="02040503050406030204"/>
                        <a:ea typeface="幼圆" panose="02010509060101010101" pitchFamily="49" charset="-122"/>
                      </a:rPr>
                      <m:t>𝑦</m:t>
                    </m:r>
                    <m:r>
                      <a:rPr lang="en-US" altLang="zh-CN" sz="2000" i="1">
                        <a:latin typeface="Cambria Math" panose="02040503050406030204"/>
                        <a:ea typeface="幼圆" panose="02010509060101010101" pitchFamily="49" charset="-122"/>
                      </a:rPr>
                      <m:t>)</m:t>
                    </m:r>
                  </m:oMath>
                </a14:m>
                <a:r>
                  <a:rPr lang="zh-CN" altLang="en-US" sz="2000" dirty="0" smtClean="0">
                    <a:latin typeface="幼圆" panose="02010509060101010101" pitchFamily="49" charset="-122"/>
                    <a:ea typeface="幼圆" panose="02010509060101010101" pitchFamily="49" charset="-122"/>
                  </a:rPr>
                  <a:t>为</a:t>
                </a:r>
                <a:r>
                  <a:rPr lang="en-US" altLang="zh-CN" sz="2000" dirty="0" smtClean="0">
                    <a:latin typeface="幼圆" panose="02010509060101010101" pitchFamily="49" charset="-122"/>
                    <a:ea typeface="幼圆" panose="02010509060101010101" pitchFamily="49" charset="-122"/>
                  </a:rPr>
                  <a:t>(x</a:t>
                </a:r>
                <a:r>
                  <a:rPr lang="zh-CN" altLang="en-US" sz="2000" dirty="0" smtClean="0">
                    <a:latin typeface="幼圆" panose="02010509060101010101" pitchFamily="49" charset="-122"/>
                    <a:ea typeface="幼圆" panose="02010509060101010101" pitchFamily="49" charset="-122"/>
                  </a:rPr>
                  <a:t>，</a:t>
                </a:r>
                <a:r>
                  <a:rPr lang="en-US" altLang="zh-CN" sz="2000" dirty="0" smtClean="0">
                    <a:latin typeface="幼圆" panose="02010509060101010101" pitchFamily="49" charset="-122"/>
                    <a:ea typeface="幼圆" panose="02010509060101010101" pitchFamily="49" charset="-122"/>
                  </a:rPr>
                  <a:t>y)</a:t>
                </a:r>
                <a:r>
                  <a:rPr lang="zh-CN" altLang="en-US" sz="2000" dirty="0" smtClean="0">
                    <a:latin typeface="幼圆" panose="02010509060101010101" pitchFamily="49" charset="-122"/>
                    <a:ea typeface="幼圆" panose="02010509060101010101" pitchFamily="49" charset="-122"/>
                  </a:rPr>
                  <a:t>关于模糊关系</a:t>
                </a:r>
                <a:r>
                  <a:rPr lang="en-US" altLang="zh-CN" sz="2000" dirty="0" smtClean="0">
                    <a:latin typeface="幼圆" panose="02010509060101010101" pitchFamily="49" charset="-122"/>
                    <a:ea typeface="幼圆" panose="02010509060101010101" pitchFamily="49" charset="-122"/>
                  </a:rPr>
                  <a:t>R</a:t>
                </a:r>
                <a:r>
                  <a:rPr lang="zh-CN" altLang="en-US" sz="2000" dirty="0" smtClean="0">
                    <a:latin typeface="幼圆" panose="02010509060101010101" pitchFamily="49" charset="-122"/>
                    <a:ea typeface="幼圆" panose="02010509060101010101" pitchFamily="49" charset="-122"/>
                  </a:rPr>
                  <a:t>的相关程度。</a:t>
                </a:r>
                <a:endParaRPr lang="en-US" altLang="zh-CN" sz="2000" dirty="0" smtClean="0">
                  <a:latin typeface="幼圆" panose="02010509060101010101" pitchFamily="49" charset="-122"/>
                  <a:ea typeface="幼圆" panose="02010509060101010101" pitchFamily="49" charset="-122"/>
                </a:endParaRPr>
              </a:p>
              <a:p>
                <a:pPr algn="just">
                  <a:lnSpc>
                    <a:spcPts val="2700"/>
                  </a:lnSpc>
                </a:pPr>
                <a:r>
                  <a:rPr lang="en-US" altLang="zh-CN" sz="2000" dirty="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类似的，可以定义多元模糊关系。</a:t>
                </a:r>
                <a:endParaRPr lang="en-US" altLang="zh-CN" sz="2400" dirty="0" smtClean="0">
                  <a:latin typeface="幼圆" panose="02010509060101010101" pitchFamily="49" charset="-122"/>
                  <a:ea typeface="幼圆" panose="02010509060101010101" pitchFamily="49" charset="-122"/>
                </a:endParaRPr>
              </a:p>
            </p:txBody>
          </p:sp>
        </mc:Choice>
        <mc:Fallback>
          <p:sp>
            <p:nvSpPr>
              <p:cNvPr id="8" name="TextBox 7"/>
              <p:cNvSpPr txBox="1">
                <a:spLocks noRot="1" noChangeAspect="1" noMove="1" noResize="1" noEditPoints="1" noAdjustHandles="1" noChangeArrowheads="1" noChangeShapeType="1" noTextEdit="1"/>
              </p:cNvSpPr>
              <p:nvPr/>
            </p:nvSpPr>
            <p:spPr>
              <a:xfrm>
                <a:off x="567102" y="2669905"/>
                <a:ext cx="8088988" cy="784830"/>
              </a:xfrm>
              <a:prstGeom prst="rect">
                <a:avLst/>
              </a:prstGeom>
              <a:blipFill rotWithShape="1">
                <a:blip r:embed="rId2"/>
                <a:stretch>
                  <a:fillRect l="-1" t="-47" r="5" b="43"/>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模糊</a:t>
            </a:r>
            <a:r>
              <a:rPr lang="zh-CN" altLang="en-US" dirty="0"/>
              <a:t>矩阵</a:t>
            </a:r>
            <a:endParaRPr lang="zh-CN" altLang="en-US" dirty="0"/>
          </a:p>
        </p:txBody>
      </p:sp>
      <p:sp>
        <p:nvSpPr>
          <p:cNvPr id="3" name="TextBox 2"/>
          <p:cNvSpPr txBox="1"/>
          <p:nvPr/>
        </p:nvSpPr>
        <p:spPr>
          <a:xfrm>
            <a:off x="509298" y="1193204"/>
            <a:ext cx="8088988" cy="1131079"/>
          </a:xfrm>
          <a:prstGeom prst="rect">
            <a:avLst/>
          </a:prstGeom>
          <a:noFill/>
        </p:spPr>
        <p:txBody>
          <a:bodyPr wrap="square" rtlCol="0">
            <a:spAutoFit/>
          </a:bodyPr>
          <a:lstStyle/>
          <a:p>
            <a:pPr algn="just">
              <a:lnSpc>
                <a:spcPts val="2700"/>
              </a:lnSpc>
              <a:buFontTx/>
              <a:buNone/>
            </a:pPr>
            <a:r>
              <a:rPr lang="en-US" altLang="zh-CN" sz="2000" dirty="0" smtClean="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例如：设科研成果等级</a:t>
            </a:r>
            <a:r>
              <a:rPr lang="en-US" altLang="zh-CN" sz="2000" dirty="0" smtClean="0">
                <a:latin typeface="幼圆" panose="02010509060101010101" pitchFamily="49" charset="-122"/>
                <a:ea typeface="幼圆" panose="02010509060101010101" pitchFamily="49" charset="-122"/>
              </a:rPr>
              <a:t>U = (x</a:t>
            </a:r>
            <a:r>
              <a:rPr lang="en-US" altLang="zh-CN" sz="2000" baseline="-25000" dirty="0" smtClean="0">
                <a:latin typeface="幼圆" panose="02010509060101010101" pitchFamily="49" charset="-122"/>
                <a:ea typeface="幼圆" panose="02010509060101010101" pitchFamily="49" charset="-122"/>
              </a:rPr>
              <a:t>1</a:t>
            </a:r>
            <a:r>
              <a:rPr lang="en-US" altLang="zh-CN" sz="2000" dirty="0" smtClean="0">
                <a:latin typeface="幼圆" panose="02010509060101010101" pitchFamily="49" charset="-122"/>
                <a:ea typeface="幼圆" panose="02010509060101010101" pitchFamily="49" charset="-122"/>
              </a:rPr>
              <a:t>,x</a:t>
            </a:r>
            <a:r>
              <a:rPr lang="en-US" altLang="zh-CN" sz="2000" baseline="-25000" dirty="0" smtClean="0">
                <a:latin typeface="幼圆" panose="02010509060101010101" pitchFamily="49" charset="-122"/>
                <a:ea typeface="幼圆" panose="02010509060101010101" pitchFamily="49" charset="-122"/>
              </a:rPr>
              <a:t>2</a:t>
            </a:r>
            <a:r>
              <a:rPr lang="en-US" altLang="zh-CN" sz="2000" dirty="0" smtClean="0">
                <a:latin typeface="幼圆" panose="02010509060101010101" pitchFamily="49" charset="-122"/>
                <a:ea typeface="幼圆" panose="02010509060101010101" pitchFamily="49" charset="-122"/>
              </a:rPr>
              <a:t>,…,x</a:t>
            </a:r>
            <a:r>
              <a:rPr lang="en-US" altLang="zh-CN" sz="2000" baseline="-25000" dirty="0" smtClean="0">
                <a:latin typeface="幼圆" panose="02010509060101010101" pitchFamily="49" charset="-122"/>
                <a:ea typeface="幼圆" panose="02010509060101010101" pitchFamily="49" charset="-122"/>
              </a:rPr>
              <a:t>5</a:t>
            </a:r>
            <a:r>
              <a:rPr lang="en-US" altLang="zh-CN" sz="2000" dirty="0" smtClean="0">
                <a:latin typeface="幼圆" panose="02010509060101010101" pitchFamily="49" charset="-122"/>
                <a:ea typeface="幼圆" panose="02010509060101010101" pitchFamily="49" charset="-122"/>
              </a:rPr>
              <a:t>),x</a:t>
            </a:r>
            <a:r>
              <a:rPr lang="en-US" altLang="zh-CN" sz="2000" baseline="-25000" dirty="0" smtClean="0">
                <a:latin typeface="幼圆" panose="02010509060101010101" pitchFamily="49" charset="-122"/>
                <a:ea typeface="幼圆" panose="02010509060101010101" pitchFamily="49" charset="-122"/>
              </a:rPr>
              <a:t>1</a:t>
            </a:r>
            <a:r>
              <a:rPr lang="zh-CN" altLang="en-US" sz="2000" dirty="0" smtClean="0">
                <a:latin typeface="幼圆" panose="02010509060101010101" pitchFamily="49" charset="-122"/>
                <a:ea typeface="幼圆" panose="02010509060101010101" pitchFamily="49" charset="-122"/>
              </a:rPr>
              <a:t>表示创新程度，</a:t>
            </a:r>
            <a:r>
              <a:rPr lang="en-US" altLang="zh-CN" sz="2000" dirty="0" smtClean="0">
                <a:latin typeface="幼圆" panose="02010509060101010101" pitchFamily="49" charset="-122"/>
                <a:ea typeface="幼圆" panose="02010509060101010101" pitchFamily="49" charset="-122"/>
              </a:rPr>
              <a:t>x</a:t>
            </a:r>
            <a:r>
              <a:rPr lang="en-US" altLang="zh-CN" sz="2000" baseline="-25000" dirty="0" smtClean="0">
                <a:latin typeface="幼圆" panose="02010509060101010101" pitchFamily="49" charset="-122"/>
                <a:ea typeface="幼圆" panose="02010509060101010101" pitchFamily="49" charset="-122"/>
              </a:rPr>
              <a:t>2</a:t>
            </a:r>
            <a:r>
              <a:rPr lang="zh-CN" altLang="en-US" sz="2000" dirty="0" smtClean="0">
                <a:latin typeface="幼圆" panose="02010509060101010101" pitchFamily="49" charset="-122"/>
                <a:ea typeface="幼圆" panose="02010509060101010101" pitchFamily="49" charset="-122"/>
              </a:rPr>
              <a:t>表示经济效益，</a:t>
            </a: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a:t>
            </a:r>
            <a:r>
              <a:rPr lang="en-US" altLang="zh-CN" sz="2000" dirty="0" smtClean="0">
                <a:latin typeface="幼圆" panose="02010509060101010101" pitchFamily="49" charset="-122"/>
                <a:ea typeface="幼圆" panose="02010509060101010101" pitchFamily="49" charset="-122"/>
              </a:rPr>
              <a:t>x</a:t>
            </a:r>
            <a:r>
              <a:rPr lang="en-US" altLang="zh-CN" sz="2000" baseline="-25000" dirty="0" smtClean="0">
                <a:latin typeface="幼圆" panose="02010509060101010101" pitchFamily="49" charset="-122"/>
                <a:ea typeface="幼圆" panose="02010509060101010101" pitchFamily="49" charset="-122"/>
              </a:rPr>
              <a:t>5</a:t>
            </a:r>
            <a:r>
              <a:rPr lang="zh-CN" altLang="en-US" sz="2000" dirty="0" smtClean="0">
                <a:latin typeface="幼圆" panose="02010509060101010101" pitchFamily="49" charset="-122"/>
                <a:ea typeface="幼圆" panose="02010509060101010101" pitchFamily="49" charset="-122"/>
              </a:rPr>
              <a:t>表示推广前景。</a:t>
            </a:r>
            <a:r>
              <a:rPr lang="en-US" altLang="zh-CN" sz="2000" dirty="0" smtClean="0">
                <a:latin typeface="幼圆" panose="02010509060101010101" pitchFamily="49" charset="-122"/>
                <a:ea typeface="幼圆" panose="02010509060101010101" pitchFamily="49" charset="-122"/>
              </a:rPr>
              <a:t>V = (y</a:t>
            </a:r>
            <a:r>
              <a:rPr lang="en-US" altLang="zh-CN" sz="2000" baseline="-25000" dirty="0" smtClean="0">
                <a:latin typeface="幼圆" panose="02010509060101010101" pitchFamily="49" charset="-122"/>
                <a:ea typeface="幼圆" panose="02010509060101010101" pitchFamily="49" charset="-122"/>
              </a:rPr>
              <a:t>1</a:t>
            </a:r>
            <a:r>
              <a:rPr lang="en-US" altLang="zh-CN" sz="2000" dirty="0" smtClean="0">
                <a:latin typeface="幼圆" panose="02010509060101010101" pitchFamily="49" charset="-122"/>
                <a:ea typeface="幼圆" panose="02010509060101010101" pitchFamily="49" charset="-122"/>
              </a:rPr>
              <a:t>,y</a:t>
            </a:r>
            <a:r>
              <a:rPr lang="en-US" altLang="zh-CN" sz="2000" baseline="-25000" dirty="0" smtClean="0">
                <a:latin typeface="幼圆" panose="02010509060101010101" pitchFamily="49" charset="-122"/>
                <a:ea typeface="幼圆" panose="02010509060101010101" pitchFamily="49" charset="-122"/>
              </a:rPr>
              <a:t>2</a:t>
            </a:r>
            <a:r>
              <a:rPr lang="en-US" altLang="zh-CN" sz="2000" dirty="0" smtClean="0">
                <a:latin typeface="幼圆" panose="02010509060101010101" pitchFamily="49" charset="-122"/>
                <a:ea typeface="幼圆" panose="02010509060101010101" pitchFamily="49" charset="-122"/>
              </a:rPr>
              <a:t>,y</a:t>
            </a:r>
            <a:r>
              <a:rPr lang="en-US" altLang="zh-CN" sz="2000" baseline="-25000" dirty="0" smtClean="0">
                <a:latin typeface="幼圆" panose="02010509060101010101" pitchFamily="49" charset="-122"/>
                <a:ea typeface="幼圆" panose="02010509060101010101" pitchFamily="49" charset="-122"/>
              </a:rPr>
              <a:t>3</a:t>
            </a:r>
            <a:r>
              <a:rPr lang="en-US" altLang="zh-CN" sz="2000" dirty="0" smtClean="0">
                <a:latin typeface="幼圆" panose="02010509060101010101" pitchFamily="49" charset="-122"/>
                <a:ea typeface="幼圆" panose="02010509060101010101" pitchFamily="49" charset="-122"/>
              </a:rPr>
              <a:t>,y</a:t>
            </a:r>
            <a:r>
              <a:rPr lang="en-US" altLang="zh-CN" sz="2000" baseline="-25000" dirty="0" smtClean="0">
                <a:latin typeface="幼圆" panose="02010509060101010101" pitchFamily="49" charset="-122"/>
                <a:ea typeface="幼圆" panose="02010509060101010101" pitchFamily="49" charset="-122"/>
              </a:rPr>
              <a:t>4</a:t>
            </a: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表示评估指标，</a:t>
            </a:r>
            <a:r>
              <a:rPr lang="en-US" altLang="zh-CN" sz="2000" dirty="0">
                <a:latin typeface="幼圆" panose="02010509060101010101" pitchFamily="49" charset="-122"/>
                <a:ea typeface="幼圆" panose="02010509060101010101" pitchFamily="49" charset="-122"/>
              </a:rPr>
              <a:t> </a:t>
            </a:r>
            <a:r>
              <a:rPr lang="en-US" altLang="zh-CN" sz="2000" dirty="0" smtClean="0">
                <a:latin typeface="幼圆" panose="02010509060101010101" pitchFamily="49" charset="-122"/>
                <a:ea typeface="幼圆" panose="02010509060101010101" pitchFamily="49" charset="-122"/>
              </a:rPr>
              <a:t>y</a:t>
            </a:r>
            <a:r>
              <a:rPr lang="en-US" altLang="zh-CN" sz="2000" baseline="-25000" dirty="0" smtClean="0">
                <a:latin typeface="幼圆" panose="02010509060101010101" pitchFamily="49" charset="-122"/>
                <a:ea typeface="幼圆" panose="02010509060101010101" pitchFamily="49" charset="-122"/>
              </a:rPr>
              <a:t>1</a:t>
            </a:r>
            <a:r>
              <a:rPr lang="en-US" altLang="zh-CN" sz="2000" dirty="0" smtClean="0">
                <a:latin typeface="幼圆" panose="02010509060101010101" pitchFamily="49" charset="-122"/>
                <a:ea typeface="幼圆" panose="02010509060101010101" pitchFamily="49" charset="-122"/>
              </a:rPr>
              <a:t>,y</a:t>
            </a:r>
            <a:r>
              <a:rPr lang="en-US" altLang="zh-CN" sz="2000" baseline="-25000" dirty="0" smtClean="0">
                <a:latin typeface="幼圆" panose="02010509060101010101" pitchFamily="49" charset="-122"/>
                <a:ea typeface="幼圆" panose="02010509060101010101" pitchFamily="49" charset="-122"/>
              </a:rPr>
              <a:t>2</a:t>
            </a:r>
            <a:r>
              <a:rPr lang="en-US" altLang="zh-CN" sz="2000" dirty="0" smtClean="0">
                <a:latin typeface="幼圆" panose="02010509060101010101" pitchFamily="49" charset="-122"/>
                <a:ea typeface="幼圆" panose="02010509060101010101" pitchFamily="49" charset="-122"/>
              </a:rPr>
              <a:t>,y</a:t>
            </a:r>
            <a:r>
              <a:rPr lang="en-US" altLang="zh-CN" sz="2000" baseline="-25000" dirty="0" smtClean="0">
                <a:latin typeface="幼圆" panose="02010509060101010101" pitchFamily="49" charset="-122"/>
                <a:ea typeface="幼圆" panose="02010509060101010101" pitchFamily="49" charset="-122"/>
              </a:rPr>
              <a:t>3</a:t>
            </a:r>
            <a:r>
              <a:rPr lang="en-US" altLang="zh-CN" sz="2000" dirty="0" smtClean="0">
                <a:latin typeface="幼圆" panose="02010509060101010101" pitchFamily="49" charset="-122"/>
                <a:ea typeface="幼圆" panose="02010509060101010101" pitchFamily="49" charset="-122"/>
              </a:rPr>
              <a:t>,y</a:t>
            </a:r>
            <a:r>
              <a:rPr lang="en-US" altLang="zh-CN" sz="2000" baseline="-25000" dirty="0" smtClean="0">
                <a:latin typeface="幼圆" panose="02010509060101010101" pitchFamily="49" charset="-122"/>
                <a:ea typeface="幼圆" panose="02010509060101010101" pitchFamily="49" charset="-122"/>
              </a:rPr>
              <a:t>4</a:t>
            </a:r>
            <a:r>
              <a:rPr lang="zh-CN" altLang="en-US" sz="2000" dirty="0" smtClean="0">
                <a:latin typeface="幼圆" panose="02010509060101010101" pitchFamily="49" charset="-122"/>
                <a:ea typeface="幼圆" panose="02010509060101010101" pitchFamily="49" charset="-122"/>
              </a:rPr>
              <a:t>分别表示优良中差。</a:t>
            </a:r>
            <a:r>
              <a:rPr lang="zh-CN" altLang="en-US" sz="2000" dirty="0">
                <a:latin typeface="幼圆" panose="02010509060101010101" pitchFamily="49" charset="-122"/>
                <a:ea typeface="幼圆" panose="02010509060101010101" pitchFamily="49" charset="-122"/>
              </a:rPr>
              <a:t>用有序对</a:t>
            </a:r>
            <a:r>
              <a:rPr lang="en-US" altLang="zh-CN" sz="2000" dirty="0">
                <a:latin typeface="幼圆" panose="02010509060101010101" pitchFamily="49" charset="-122"/>
                <a:ea typeface="幼圆" panose="02010509060101010101" pitchFamily="49" charset="-122"/>
              </a:rPr>
              <a:t>(x</a:t>
            </a:r>
            <a:r>
              <a:rPr lang="en-US" altLang="zh-CN" sz="2000" baseline="-25000" dirty="0">
                <a:latin typeface="幼圆" panose="02010509060101010101" pitchFamily="49" charset="-122"/>
                <a:ea typeface="幼圆" panose="02010509060101010101" pitchFamily="49" charset="-122"/>
              </a:rPr>
              <a:t>i</a:t>
            </a:r>
            <a:r>
              <a:rPr lang="zh-CN" altLang="en-US" sz="2000" dirty="0">
                <a:latin typeface="幼圆" panose="02010509060101010101" pitchFamily="49" charset="-122"/>
                <a:ea typeface="幼圆" panose="02010509060101010101" pitchFamily="49" charset="-122"/>
              </a:rPr>
              <a:t>，</a:t>
            </a:r>
            <a:r>
              <a:rPr lang="en-US" altLang="zh-CN" sz="2000" dirty="0" err="1">
                <a:latin typeface="幼圆" panose="02010509060101010101" pitchFamily="49" charset="-122"/>
                <a:ea typeface="幼圆" panose="02010509060101010101" pitchFamily="49" charset="-122"/>
              </a:rPr>
              <a:t>y</a:t>
            </a:r>
            <a:r>
              <a:rPr lang="en-US" altLang="zh-CN" sz="2000" baseline="-25000" dirty="0" err="1">
                <a:latin typeface="幼圆" panose="02010509060101010101" pitchFamily="49" charset="-122"/>
                <a:ea typeface="幼圆" panose="02010509060101010101" pitchFamily="49" charset="-122"/>
              </a:rPr>
              <a:t>i</a:t>
            </a:r>
            <a:r>
              <a:rPr lang="en-US" altLang="zh-CN" sz="2000" dirty="0">
                <a:latin typeface="幼圆" panose="02010509060101010101" pitchFamily="49" charset="-122"/>
                <a:ea typeface="幼圆" panose="02010509060101010101" pitchFamily="49" charset="-122"/>
              </a:rPr>
              <a:t>)</a:t>
            </a:r>
            <a:r>
              <a:rPr lang="zh-CN" altLang="en-US" sz="2000" dirty="0">
                <a:latin typeface="幼圆" panose="02010509060101010101" pitchFamily="49" charset="-122"/>
                <a:ea typeface="幼圆" panose="02010509060101010101" pitchFamily="49" charset="-122"/>
              </a:rPr>
              <a:t>指定隶属</a:t>
            </a:r>
            <a:r>
              <a:rPr lang="zh-CN" altLang="en-US" sz="2000" dirty="0" smtClean="0">
                <a:latin typeface="幼圆" panose="02010509060101010101" pitchFamily="49" charset="-122"/>
                <a:ea typeface="幼圆" panose="02010509060101010101" pitchFamily="49" charset="-122"/>
              </a:rPr>
              <a:t>度</a:t>
            </a:r>
            <a:r>
              <a:rPr lang="zh-CN" altLang="en-US" sz="2000" dirty="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如下表：</a:t>
            </a:r>
            <a:endParaRPr lang="en-US" altLang="zh-CN" sz="2000" dirty="0" smtClean="0">
              <a:latin typeface="幼圆" panose="02010509060101010101" pitchFamily="49" charset="-122"/>
              <a:ea typeface="幼圆" panose="02010509060101010101" pitchFamily="49" charset="-122"/>
            </a:endParaRPr>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53516" y="2345319"/>
            <a:ext cx="6606422" cy="2242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714256" y="4619297"/>
            <a:ext cx="7720302" cy="741550"/>
          </a:xfrm>
          <a:prstGeom prst="rect">
            <a:avLst/>
          </a:prstGeom>
          <a:noFill/>
        </p:spPr>
        <p:txBody>
          <a:bodyPr wrap="square" rtlCol="0">
            <a:spAutoFit/>
          </a:bodyPr>
          <a:lstStyle/>
          <a:p>
            <a:pPr algn="just">
              <a:lnSpc>
                <a:spcPts val="2700"/>
              </a:lnSpc>
              <a:buFontTx/>
              <a:buNone/>
            </a:pPr>
            <a:r>
              <a:rPr lang="en-US" altLang="zh-CN" sz="2000" dirty="0" smtClean="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由此确定一个从</a:t>
            </a:r>
            <a:r>
              <a:rPr lang="en-US" altLang="zh-CN" sz="2000" dirty="0" smtClean="0">
                <a:latin typeface="幼圆" panose="02010509060101010101" pitchFamily="49" charset="-122"/>
                <a:ea typeface="幼圆" panose="02010509060101010101" pitchFamily="49" charset="-122"/>
              </a:rPr>
              <a:t>U</a:t>
            </a:r>
            <a:r>
              <a:rPr lang="zh-CN" altLang="en-US" sz="2000" dirty="0" smtClean="0">
                <a:latin typeface="幼圆" panose="02010509060101010101" pitchFamily="49" charset="-122"/>
                <a:ea typeface="幼圆" panose="02010509060101010101" pitchFamily="49" charset="-122"/>
              </a:rPr>
              <a:t>到</a:t>
            </a:r>
            <a:r>
              <a:rPr lang="en-US" altLang="zh-CN" sz="2000" dirty="0" smtClean="0">
                <a:latin typeface="幼圆" panose="02010509060101010101" pitchFamily="49" charset="-122"/>
                <a:ea typeface="幼圆" panose="02010509060101010101" pitchFamily="49" charset="-122"/>
              </a:rPr>
              <a:t>V</a:t>
            </a:r>
            <a:r>
              <a:rPr lang="zh-CN" altLang="en-US" sz="2000" dirty="0" smtClean="0">
                <a:latin typeface="幼圆" panose="02010509060101010101" pitchFamily="49" charset="-122"/>
                <a:ea typeface="幼圆" panose="02010509060101010101" pitchFamily="49" charset="-122"/>
              </a:rPr>
              <a:t>的模糊关系</a:t>
            </a:r>
            <a:r>
              <a:rPr lang="en-US" altLang="zh-CN" sz="2000" dirty="0" smtClean="0">
                <a:latin typeface="幼圆" panose="02010509060101010101" pitchFamily="49" charset="-122"/>
                <a:ea typeface="幼圆" panose="02010509060101010101" pitchFamily="49" charset="-122"/>
              </a:rPr>
              <a:t>R</a:t>
            </a:r>
            <a:r>
              <a:rPr lang="zh-CN" altLang="en-US" sz="2000" dirty="0">
                <a:latin typeface="幼圆" panose="02010509060101010101" pitchFamily="49" charset="-122"/>
                <a:ea typeface="幼圆" panose="02010509060101010101" pitchFamily="49" charset="-122"/>
              </a:rPr>
              <a:t>，这个模糊关系的隶属度函数是一</a:t>
            </a:r>
            <a:r>
              <a:rPr lang="zh-CN" altLang="en-US" sz="2000" dirty="0" smtClean="0">
                <a:latin typeface="幼圆" panose="02010509060101010101" pitchFamily="49" charset="-122"/>
                <a:ea typeface="幼圆" panose="02010509060101010101" pitchFamily="49" charset="-122"/>
              </a:rPr>
              <a:t>个</a:t>
            </a:r>
            <a:r>
              <a:rPr lang="en-US" altLang="zh-CN" sz="2000" dirty="0" smtClean="0">
                <a:latin typeface="幼圆" panose="02010509060101010101" pitchFamily="49" charset="-122"/>
                <a:ea typeface="幼圆" panose="02010509060101010101" pitchFamily="49" charset="-122"/>
              </a:rPr>
              <a:t>5×4</a:t>
            </a:r>
            <a:r>
              <a:rPr lang="zh-CN" altLang="en-US" sz="2000" dirty="0" smtClean="0">
                <a:latin typeface="幼圆" panose="02010509060101010101" pitchFamily="49" charset="-122"/>
                <a:ea typeface="幼圆" panose="02010509060101010101" pitchFamily="49" charset="-122"/>
              </a:rPr>
              <a:t>阶的</a:t>
            </a:r>
            <a:r>
              <a:rPr lang="zh-CN" altLang="en-US" sz="2000" dirty="0">
                <a:latin typeface="幼圆" panose="02010509060101010101" pitchFamily="49" charset="-122"/>
                <a:ea typeface="幼圆" panose="02010509060101010101" pitchFamily="49" charset="-122"/>
              </a:rPr>
              <a:t>矩阵，记为</a:t>
            </a:r>
            <a:endParaRPr lang="en-US" altLang="zh-CN" sz="2000" dirty="0" smtClean="0">
              <a:latin typeface="幼圆" panose="02010509060101010101" pitchFamily="49" charset="-122"/>
              <a:ea typeface="幼圆" panose="02010509060101010101" pitchFamily="49" charset="-122"/>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9168" y="5002756"/>
            <a:ext cx="2350379" cy="1347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775406" y="5986521"/>
            <a:ext cx="7720302" cy="395301"/>
          </a:xfrm>
          <a:prstGeom prst="rect">
            <a:avLst/>
          </a:prstGeom>
          <a:noFill/>
        </p:spPr>
        <p:txBody>
          <a:bodyPr wrap="square" rtlCol="0">
            <a:spAutoFit/>
          </a:bodyPr>
          <a:lstStyle/>
          <a:p>
            <a:pPr algn="just">
              <a:lnSpc>
                <a:spcPts val="2700"/>
              </a:lnSpc>
              <a:buFontTx/>
              <a:buNone/>
            </a:pPr>
            <a:r>
              <a:rPr lang="zh-CN" altLang="en-US" sz="2000" dirty="0" smtClean="0">
                <a:latin typeface="幼圆" panose="02010509060101010101" pitchFamily="49" charset="-122"/>
                <a:ea typeface="幼圆" panose="02010509060101010101" pitchFamily="49" charset="-122"/>
              </a:rPr>
              <a:t>则</a:t>
            </a:r>
            <a:r>
              <a:rPr lang="en-US" altLang="zh-CN" sz="2000" dirty="0" smtClean="0">
                <a:latin typeface="幼圆" panose="02010509060101010101" pitchFamily="49" charset="-122"/>
                <a:ea typeface="幼圆" panose="02010509060101010101" pitchFamily="49" charset="-122"/>
              </a:rPr>
              <a:t>R</a:t>
            </a:r>
            <a:r>
              <a:rPr lang="zh-CN" altLang="en-US" sz="2000" dirty="0" smtClean="0">
                <a:latin typeface="幼圆" panose="02010509060101010101" pitchFamily="49" charset="-122"/>
                <a:ea typeface="幼圆" panose="02010509060101010101" pitchFamily="49" charset="-122"/>
              </a:rPr>
              <a:t>为一个模糊关系矩阵。</a:t>
            </a:r>
            <a:endParaRPr lang="en-US" altLang="zh-CN" sz="2000" dirty="0" smtClean="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模糊推理</a:t>
            </a:r>
            <a:r>
              <a:rPr lang="en-US" altLang="zh-CN" dirty="0" smtClean="0"/>
              <a:t>-</a:t>
            </a:r>
            <a:r>
              <a:rPr lang="zh-CN" altLang="en-US" dirty="0" smtClean="0"/>
              <a:t>引入</a:t>
            </a:r>
            <a:endParaRPr lang="zh-CN" altLang="en-US" dirty="0"/>
          </a:p>
        </p:txBody>
      </p:sp>
      <p:grpSp>
        <p:nvGrpSpPr>
          <p:cNvPr id="4" name="组合 3"/>
          <p:cNvGrpSpPr/>
          <p:nvPr/>
        </p:nvGrpSpPr>
        <p:grpSpPr>
          <a:xfrm>
            <a:off x="491132" y="1297148"/>
            <a:ext cx="8088988" cy="5011957"/>
            <a:chOff x="491132" y="1297148"/>
            <a:chExt cx="8088988" cy="5011957"/>
          </a:xfrm>
        </p:grpSpPr>
        <p:sp>
          <p:nvSpPr>
            <p:cNvPr id="5" name="TextBox 4"/>
            <p:cNvSpPr txBox="1"/>
            <p:nvPr/>
          </p:nvSpPr>
          <p:spPr>
            <a:xfrm>
              <a:off x="491132" y="1297148"/>
              <a:ext cx="8088988" cy="3554819"/>
            </a:xfrm>
            <a:prstGeom prst="rect">
              <a:avLst/>
            </a:prstGeom>
            <a:noFill/>
          </p:spPr>
          <p:txBody>
            <a:bodyPr wrap="square" rtlCol="0">
              <a:spAutoFit/>
            </a:bodyPr>
            <a:lstStyle/>
            <a:p>
              <a:pPr algn="just">
                <a:lnSpc>
                  <a:spcPts val="2700"/>
                </a:lnSpc>
              </a:pPr>
              <a:r>
                <a:rPr lang="en-US" altLang="zh-CN" sz="2000" dirty="0" smtClean="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推理</a:t>
              </a:r>
              <a:r>
                <a:rPr lang="zh-CN" altLang="en-US" sz="2000" dirty="0">
                  <a:latin typeface="幼圆" panose="02010509060101010101" pitchFamily="49" charset="-122"/>
                  <a:ea typeface="幼圆" panose="02010509060101010101" pitchFamily="49" charset="-122"/>
                </a:rPr>
                <a:t>是由一个或几个已知的命题推导出一个新命题的思维过程，其作用是从已知的知识得到未知的</a:t>
              </a:r>
              <a:r>
                <a:rPr lang="zh-CN" altLang="en-US" sz="2000" dirty="0" smtClean="0">
                  <a:latin typeface="幼圆" panose="02010509060101010101" pitchFamily="49" charset="-122"/>
                  <a:ea typeface="幼圆" panose="02010509060101010101" pitchFamily="49" charset="-122"/>
                </a:rPr>
                <a:t>知识</a:t>
              </a:r>
              <a:r>
                <a:rPr lang="zh-CN" altLang="en-US" sz="2000" dirty="0">
                  <a:latin typeface="幼圆" panose="02010509060101010101" pitchFamily="49" charset="-122"/>
                  <a:ea typeface="幼圆" panose="02010509060101010101" pitchFamily="49" charset="-122"/>
                </a:rPr>
                <a:t>，特别是可以得到不可能通过感觉经验掌握的未知知识</a:t>
              </a:r>
              <a:r>
                <a:rPr lang="zh-CN" altLang="en-US" sz="2000" dirty="0" smtClean="0">
                  <a:latin typeface="幼圆" panose="02010509060101010101" pitchFamily="49" charset="-122"/>
                  <a:ea typeface="幼圆" panose="02010509060101010101" pitchFamily="49" charset="-122"/>
                </a:rPr>
                <a:t>。</a:t>
              </a:r>
              <a:endParaRPr lang="en-US" altLang="zh-CN" sz="2000" dirty="0" smtClean="0">
                <a:latin typeface="幼圆" panose="02010509060101010101" pitchFamily="49" charset="-122"/>
                <a:ea typeface="幼圆" panose="02010509060101010101" pitchFamily="49" charset="-122"/>
              </a:endParaRPr>
            </a:p>
            <a:p>
              <a:pPr algn="just">
                <a:lnSpc>
                  <a:spcPts val="2700"/>
                </a:lnSpc>
              </a:pPr>
              <a:r>
                <a:rPr lang="en-US" altLang="zh-CN" sz="2000" dirty="0" smtClean="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有</a:t>
              </a:r>
              <a:r>
                <a:rPr lang="zh-CN" altLang="en-US" sz="2000" dirty="0">
                  <a:latin typeface="幼圆" panose="02010509060101010101" pitchFamily="49" charset="-122"/>
                  <a:ea typeface="幼圆" panose="02010509060101010101" pitchFamily="49" charset="-122"/>
                </a:rPr>
                <a:t>三种经典的推理形式：演绎推理、归纳推理和类比推理。其中演绎推理</a:t>
              </a:r>
              <a:r>
                <a:rPr lang="zh-CN" altLang="en-US" sz="2000" dirty="0" smtClean="0">
                  <a:latin typeface="幼圆" panose="02010509060101010101" pitchFamily="49" charset="-122"/>
                  <a:ea typeface="幼圆" panose="02010509060101010101" pitchFamily="49" charset="-122"/>
                </a:rPr>
                <a:t>有：①三段论</a:t>
              </a:r>
              <a:r>
                <a:rPr lang="zh-CN" altLang="en-US" sz="2000" dirty="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②假言推理，又称</a:t>
              </a:r>
              <a:r>
                <a:rPr lang="zh-CN" altLang="en-US" sz="2000" dirty="0"/>
                <a:t>蕴涵</a:t>
              </a:r>
              <a:r>
                <a:rPr lang="zh-CN" altLang="en-US" sz="2000" dirty="0" smtClean="0"/>
                <a:t>推理；</a:t>
              </a:r>
              <a:r>
                <a:rPr lang="zh-CN" altLang="en-US" sz="2000" dirty="0" smtClean="0">
                  <a:latin typeface="幼圆" panose="02010509060101010101" pitchFamily="49" charset="-122"/>
                  <a:ea typeface="幼圆" panose="02010509060101010101" pitchFamily="49" charset="-122"/>
                </a:rPr>
                <a:t>③选</a:t>
              </a:r>
              <a:r>
                <a:rPr lang="zh-CN" altLang="en-US" sz="2000" dirty="0">
                  <a:latin typeface="幼圆" panose="02010509060101010101" pitchFamily="49" charset="-122"/>
                  <a:ea typeface="幼圆" panose="02010509060101010101" pitchFamily="49" charset="-122"/>
                </a:rPr>
                <a:t>言</a:t>
              </a:r>
              <a:r>
                <a:rPr lang="zh-CN" altLang="en-US" sz="2000" dirty="0" smtClean="0">
                  <a:latin typeface="幼圆" panose="02010509060101010101" pitchFamily="49" charset="-122"/>
                  <a:ea typeface="幼圆" panose="02010509060101010101" pitchFamily="49" charset="-122"/>
                </a:rPr>
                <a:t>推理，</a:t>
              </a:r>
              <a:r>
                <a:rPr lang="zh-CN" altLang="en-US" sz="2000" dirty="0"/>
                <a:t>又称析取推理</a:t>
              </a:r>
              <a:endParaRPr lang="en-US" altLang="zh-CN" sz="2000" dirty="0" smtClean="0">
                <a:latin typeface="幼圆" panose="02010509060101010101" pitchFamily="49" charset="-122"/>
                <a:ea typeface="幼圆" panose="02010509060101010101" pitchFamily="49" charset="-122"/>
              </a:endParaRPr>
            </a:p>
            <a:p>
              <a:pPr algn="just">
                <a:lnSpc>
                  <a:spcPts val="2700"/>
                </a:lnSpc>
              </a:pPr>
              <a:r>
                <a:rPr lang="en-US" altLang="zh-CN" sz="2000" b="1" dirty="0">
                  <a:latin typeface="幼圆" panose="02010509060101010101" pitchFamily="49" charset="-122"/>
                  <a:ea typeface="幼圆" panose="02010509060101010101" pitchFamily="49" charset="-122"/>
                </a:rPr>
                <a:t>	</a:t>
              </a:r>
              <a:r>
                <a:rPr lang="zh-CN" altLang="en-US" sz="2000" dirty="0">
                  <a:latin typeface="幼圆" panose="02010509060101010101" pitchFamily="49" charset="-122"/>
                  <a:ea typeface="幼圆" panose="02010509060101010101" pitchFamily="49" charset="-122"/>
                </a:rPr>
                <a:t>经典的推理模型，本质上是一个精确的数学模型。它不仅要求规则是明确的，同时输入必须与规则</a:t>
              </a:r>
              <a:r>
                <a:rPr lang="zh-CN" altLang="en-US" sz="2000" dirty="0" smtClean="0">
                  <a:latin typeface="幼圆" panose="02010509060101010101" pitchFamily="49" charset="-122"/>
                  <a:ea typeface="幼圆" panose="02010509060101010101" pitchFamily="49" charset="-122"/>
                </a:rPr>
                <a:t>的前</a:t>
              </a:r>
              <a:r>
                <a:rPr lang="zh-CN" altLang="en-US" sz="2000" dirty="0">
                  <a:latin typeface="幼圆" panose="02010509060101010101" pitchFamily="49" charset="-122"/>
                  <a:ea typeface="幼圆" panose="02010509060101010101" pitchFamily="49" charset="-122"/>
                </a:rPr>
                <a:t>件相同，才能得到与后件相同的结论</a:t>
              </a:r>
              <a:r>
                <a:rPr lang="zh-CN" altLang="en-US" sz="2000" dirty="0" smtClean="0">
                  <a:latin typeface="幼圆" panose="02010509060101010101" pitchFamily="49" charset="-122"/>
                  <a:ea typeface="幼圆" panose="02010509060101010101" pitchFamily="49" charset="-122"/>
                </a:rPr>
                <a:t>。绝不</a:t>
              </a:r>
              <a:r>
                <a:rPr lang="zh-CN" altLang="en-US" sz="2000" dirty="0">
                  <a:latin typeface="幼圆" panose="02010509060101010101" pitchFamily="49" charset="-122"/>
                  <a:ea typeface="幼圆" panose="02010509060101010101" pitchFamily="49" charset="-122"/>
                </a:rPr>
                <a:t>能</a:t>
              </a:r>
              <a:r>
                <a:rPr lang="zh-CN" altLang="en-US" sz="2000" dirty="0" smtClean="0">
                  <a:latin typeface="幼圆" panose="02010509060101010101" pitchFamily="49" charset="-122"/>
                  <a:ea typeface="幼圆" panose="02010509060101010101" pitchFamily="49" charset="-122"/>
                </a:rPr>
                <a:t>含糊。</a:t>
              </a:r>
              <a:endParaRPr lang="en-US" altLang="zh-CN" sz="2000" dirty="0" smtClean="0">
                <a:latin typeface="幼圆" panose="02010509060101010101" pitchFamily="49" charset="-122"/>
                <a:ea typeface="幼圆" panose="02010509060101010101" pitchFamily="49" charset="-122"/>
              </a:endParaRPr>
            </a:p>
            <a:p>
              <a:pPr algn="just">
                <a:lnSpc>
                  <a:spcPts val="2700"/>
                </a:lnSpc>
              </a:pPr>
              <a:r>
                <a:rPr lang="en-US" altLang="zh-CN" sz="2000" dirty="0" smtClean="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例如</a:t>
              </a:r>
              <a:r>
                <a:rPr lang="zh-CN" altLang="en-US" sz="2000" dirty="0">
                  <a:latin typeface="幼圆" panose="02010509060101010101" pitchFamily="49" charset="-122"/>
                  <a:ea typeface="幼圆" panose="02010509060101010101" pitchFamily="49" charset="-122"/>
                </a:rPr>
                <a:t>，根据假言推理的肯定前件</a:t>
              </a:r>
              <a:r>
                <a:rPr lang="zh-CN" altLang="en-US" sz="2000" dirty="0" smtClean="0">
                  <a:latin typeface="幼圆" panose="02010509060101010101" pitchFamily="49" charset="-122"/>
                  <a:ea typeface="幼圆" panose="02010509060101010101" pitchFamily="49" charset="-122"/>
                </a:rPr>
                <a:t>式：</a:t>
              </a:r>
              <a:endParaRPr lang="en-US" altLang="zh-CN" sz="2000" dirty="0" smtClean="0">
                <a:latin typeface="幼圆" panose="02010509060101010101" pitchFamily="49" charset="-122"/>
                <a:ea typeface="幼圆" panose="02010509060101010101" pitchFamily="49" charset="-122"/>
              </a:endParaRPr>
            </a:p>
          </p:txBody>
        </p:sp>
        <p:pic>
          <p:nvPicPr>
            <p:cNvPr id="614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44980" y="4463414"/>
              <a:ext cx="2695575"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551788" y="5601219"/>
              <a:ext cx="7917969" cy="707886"/>
            </a:xfrm>
            <a:prstGeom prst="rect">
              <a:avLst/>
            </a:prstGeom>
          </p:spPr>
          <p:txBody>
            <a:bodyPr wrap="square">
              <a:spAutoFit/>
            </a:bodyPr>
            <a:lstStyle/>
            <a:p>
              <a:r>
                <a:rPr lang="en-US" altLang="zh-CN" sz="2000" dirty="0" smtClean="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有</a:t>
              </a:r>
              <a:r>
                <a:rPr lang="zh-CN" altLang="en-US" sz="2000" dirty="0">
                  <a:latin typeface="幼圆" panose="02010509060101010101" pitchFamily="49" charset="-122"/>
                  <a:ea typeface="幼圆" panose="02010509060101010101" pitchFamily="49" charset="-122"/>
                </a:rPr>
                <a:t>：正三角形的三个内角相等</a:t>
              </a:r>
              <a:r>
                <a:rPr lang="en-US" altLang="zh-CN" sz="2000" dirty="0">
                  <a:latin typeface="幼圆" panose="02010509060101010101" pitchFamily="49" charset="-122"/>
                  <a:ea typeface="幼圆" panose="02010509060101010101" pitchFamily="49" charset="-122"/>
                </a:rPr>
                <a:t>(</a:t>
              </a:r>
              <a:r>
                <a:rPr lang="zh-CN" altLang="en-US" sz="2000" dirty="0">
                  <a:latin typeface="幼圆" panose="02010509060101010101" pitchFamily="49" charset="-122"/>
                  <a:ea typeface="幼圆" panose="02010509060101010101" pitchFamily="49" charset="-122"/>
                </a:rPr>
                <a:t>规则</a:t>
              </a: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，如果</a:t>
              </a:r>
              <a:r>
                <a:rPr lang="en-US" altLang="zh-CN" sz="2000" dirty="0" smtClean="0">
                  <a:latin typeface="幼圆" panose="02010509060101010101" pitchFamily="49" charset="-122"/>
                  <a:ea typeface="幼圆" panose="02010509060101010101" pitchFamily="49" charset="-122"/>
                </a:rPr>
                <a:t>ABC</a:t>
              </a:r>
              <a:r>
                <a:rPr lang="zh-CN" altLang="en-US" sz="2000" dirty="0" smtClean="0">
                  <a:latin typeface="幼圆" panose="02010509060101010101" pitchFamily="49" charset="-122"/>
                  <a:ea typeface="幼圆" panose="02010509060101010101" pitchFamily="49" charset="-122"/>
                </a:rPr>
                <a:t>是</a:t>
              </a:r>
              <a:r>
                <a:rPr lang="zh-CN" altLang="en-US" sz="2000" dirty="0">
                  <a:latin typeface="幼圆" panose="02010509060101010101" pitchFamily="49" charset="-122"/>
                  <a:ea typeface="幼圆" panose="02010509060101010101" pitchFamily="49" charset="-122"/>
                </a:rPr>
                <a:t>正三角形</a:t>
              </a:r>
              <a:r>
                <a:rPr lang="en-US" altLang="zh-CN" sz="2000" dirty="0">
                  <a:latin typeface="幼圆" panose="02010509060101010101" pitchFamily="49" charset="-122"/>
                  <a:ea typeface="幼圆" panose="02010509060101010101" pitchFamily="49" charset="-122"/>
                </a:rPr>
                <a:t>(</a:t>
              </a:r>
              <a:r>
                <a:rPr lang="zh-CN" altLang="en-US" sz="2000" dirty="0">
                  <a:latin typeface="幼圆" panose="02010509060101010101" pitchFamily="49" charset="-122"/>
                  <a:ea typeface="幼圆" panose="02010509060101010101" pitchFamily="49" charset="-122"/>
                </a:rPr>
                <a:t>输入</a:t>
              </a:r>
              <a:r>
                <a:rPr lang="en-US" altLang="zh-CN" sz="2000" dirty="0">
                  <a:latin typeface="幼圆" panose="02010509060101010101" pitchFamily="49" charset="-122"/>
                  <a:ea typeface="幼圆" panose="02010509060101010101" pitchFamily="49" charset="-122"/>
                </a:rPr>
                <a:t>)</a:t>
              </a:r>
              <a:r>
                <a:rPr lang="zh-CN" altLang="en-US" sz="2000" dirty="0">
                  <a:latin typeface="幼圆" panose="02010509060101010101" pitchFamily="49" charset="-122"/>
                  <a:ea typeface="幼圆" panose="02010509060101010101" pitchFamily="49" charset="-122"/>
                </a:rPr>
                <a:t>，它的内角相等</a:t>
              </a:r>
              <a:r>
                <a:rPr lang="en-US" altLang="zh-CN" sz="2000" dirty="0">
                  <a:latin typeface="幼圆" panose="02010509060101010101" pitchFamily="49" charset="-122"/>
                  <a:ea typeface="幼圆" panose="02010509060101010101" pitchFamily="49" charset="-122"/>
                </a:rPr>
                <a:t>(</a:t>
              </a:r>
              <a:r>
                <a:rPr lang="zh-CN" altLang="en-US" sz="2000" dirty="0">
                  <a:latin typeface="幼圆" panose="02010509060101010101" pitchFamily="49" charset="-122"/>
                  <a:ea typeface="幼圆" panose="02010509060101010101" pitchFamily="49" charset="-122"/>
                </a:rPr>
                <a:t>输出</a:t>
              </a:r>
              <a:r>
                <a:rPr lang="en-US" altLang="zh-CN" sz="2000" dirty="0">
                  <a:latin typeface="幼圆" panose="02010509060101010101" pitchFamily="49" charset="-122"/>
                  <a:ea typeface="幼圆" panose="02010509060101010101" pitchFamily="49" charset="-122"/>
                </a:rPr>
                <a:t>)</a:t>
              </a:r>
              <a:r>
                <a:rPr lang="zh-CN" altLang="en-US" sz="2000" dirty="0">
                  <a:latin typeface="幼圆" panose="02010509060101010101" pitchFamily="49" charset="-122"/>
                  <a:ea typeface="幼圆" panose="02010509060101010101" pitchFamily="49" charset="-122"/>
                </a:rPr>
                <a:t>。</a:t>
              </a:r>
              <a:endParaRPr lang="zh-CN" altLang="en-US" sz="2000" dirty="0">
                <a:latin typeface="幼圆" panose="02010509060101010101" pitchFamily="49" charset="-122"/>
                <a:ea typeface="幼圆" panose="02010509060101010101" pitchFamily="49" charset="-122"/>
              </a:endParaRP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模糊推理</a:t>
            </a:r>
            <a:r>
              <a:rPr lang="en-US" altLang="zh-CN" dirty="0" smtClean="0"/>
              <a:t>-</a:t>
            </a:r>
            <a:r>
              <a:rPr lang="zh-CN" altLang="en-US" dirty="0" smtClean="0"/>
              <a:t>引入</a:t>
            </a:r>
            <a:endParaRPr lang="zh-CN" altLang="en-US" dirty="0"/>
          </a:p>
        </p:txBody>
      </p:sp>
      <p:sp>
        <p:nvSpPr>
          <p:cNvPr id="5" name="TextBox 4"/>
          <p:cNvSpPr txBox="1"/>
          <p:nvPr/>
        </p:nvSpPr>
        <p:spPr>
          <a:xfrm>
            <a:off x="491132" y="1297148"/>
            <a:ext cx="8088988" cy="1087798"/>
          </a:xfrm>
          <a:prstGeom prst="rect">
            <a:avLst/>
          </a:prstGeom>
          <a:noFill/>
        </p:spPr>
        <p:txBody>
          <a:bodyPr wrap="square" rtlCol="0">
            <a:spAutoFit/>
          </a:bodyPr>
          <a:lstStyle/>
          <a:p>
            <a:pPr algn="just">
              <a:lnSpc>
                <a:spcPts val="2700"/>
              </a:lnSpc>
            </a:pPr>
            <a:r>
              <a:rPr lang="en-US" altLang="zh-CN" sz="2000" dirty="0" smtClean="0">
                <a:latin typeface="幼圆" panose="02010509060101010101" pitchFamily="49" charset="-122"/>
                <a:ea typeface="幼圆" panose="02010509060101010101" pitchFamily="49" charset="-122"/>
              </a:rPr>
              <a:t>	</a:t>
            </a:r>
            <a:r>
              <a:rPr lang="zh-CN" altLang="en-US" sz="2000" dirty="0">
                <a:latin typeface="幼圆" panose="02010509060101010101" pitchFamily="49" charset="-122"/>
                <a:ea typeface="幼圆" panose="02010509060101010101" pitchFamily="49" charset="-122"/>
              </a:rPr>
              <a:t>现实生活中许多的处理过程，特别是人参与的处理过程，本质上是一种近似的处理过程，</a:t>
            </a:r>
            <a:r>
              <a:rPr lang="zh-CN" altLang="en-US" sz="2000" dirty="0" smtClean="0">
                <a:latin typeface="幼圆" panose="02010509060101010101" pitchFamily="49" charset="-122"/>
                <a:ea typeface="幼圆" panose="02010509060101010101" pitchFamily="49" charset="-122"/>
              </a:rPr>
              <a:t>无法套用</a:t>
            </a:r>
            <a:r>
              <a:rPr lang="zh-CN" altLang="en-US" sz="2000" dirty="0">
                <a:latin typeface="幼圆" panose="02010509060101010101" pitchFamily="49" charset="-122"/>
                <a:ea typeface="幼圆" panose="02010509060101010101" pitchFamily="49" charset="-122"/>
              </a:rPr>
              <a:t>精确的数学模型。推理过程也不例外</a:t>
            </a:r>
            <a:r>
              <a:rPr lang="zh-CN" altLang="en-US" sz="2000" dirty="0" smtClean="0">
                <a:latin typeface="幼圆" panose="02010509060101010101" pitchFamily="49" charset="-122"/>
                <a:ea typeface="幼圆" panose="02010509060101010101" pitchFamily="49" charset="-122"/>
              </a:rPr>
              <a:t>。</a:t>
            </a:r>
            <a:r>
              <a:rPr lang="en-US" altLang="zh-CN" sz="2000" dirty="0" smtClean="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例如</a:t>
            </a:r>
            <a:r>
              <a:rPr lang="zh-CN" altLang="en-US" sz="2000" dirty="0">
                <a:latin typeface="幼圆" panose="02010509060101010101" pitchFamily="49" charset="-122"/>
                <a:ea typeface="幼圆" panose="02010509060101010101" pitchFamily="49" charset="-122"/>
              </a:rPr>
              <a:t>，日常生活和工程技术中常遇到的推理过程</a:t>
            </a:r>
            <a:r>
              <a:rPr lang="zh-CN" altLang="en-US" sz="2000" dirty="0" smtClean="0">
                <a:latin typeface="幼圆" panose="02010509060101010101" pitchFamily="49" charset="-122"/>
                <a:ea typeface="幼圆" panose="02010509060101010101" pitchFamily="49" charset="-122"/>
              </a:rPr>
              <a:t>：</a:t>
            </a:r>
            <a:endParaRPr lang="en-US" altLang="zh-CN" sz="2000" dirty="0" smtClean="0">
              <a:latin typeface="幼圆" panose="02010509060101010101" pitchFamily="49" charset="-122"/>
              <a:ea typeface="幼圆" panose="02010509060101010101" pitchFamily="49" charset="-122"/>
            </a:endParaRPr>
          </a:p>
        </p:txBody>
      </p:sp>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3680" y="2593892"/>
            <a:ext cx="7791844" cy="1017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29342" y="3893209"/>
            <a:ext cx="8088988" cy="784830"/>
          </a:xfrm>
          <a:prstGeom prst="rect">
            <a:avLst/>
          </a:prstGeom>
          <a:noFill/>
        </p:spPr>
        <p:txBody>
          <a:bodyPr wrap="square" rtlCol="0">
            <a:spAutoFit/>
          </a:bodyPr>
          <a:lstStyle/>
          <a:p>
            <a:pPr algn="just">
              <a:lnSpc>
                <a:spcPts val="2700"/>
              </a:lnSpc>
            </a:pPr>
            <a:r>
              <a:rPr lang="en-US" altLang="zh-CN" sz="2000" dirty="0" smtClean="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这里</a:t>
            </a:r>
            <a:r>
              <a:rPr lang="zh-CN" altLang="en-US" sz="2000" b="1" dirty="0">
                <a:latin typeface="幼圆" panose="02010509060101010101" pitchFamily="49" charset="-122"/>
                <a:ea typeface="幼圆" panose="02010509060101010101" pitchFamily="49" charset="-122"/>
              </a:rPr>
              <a:t>规则是模糊的</a:t>
            </a:r>
            <a:r>
              <a:rPr lang="zh-CN" altLang="en-US" sz="2000" dirty="0">
                <a:latin typeface="幼圆" panose="02010509060101010101" pitchFamily="49" charset="-122"/>
                <a:ea typeface="幼圆" panose="02010509060101010101" pitchFamily="49" charset="-122"/>
              </a:rPr>
              <a:t>，输入也是模糊的且与规则的前件未必相同，从而导致输出通常与规则的后件不同。</a:t>
            </a:r>
            <a:r>
              <a:rPr lang="zh-CN" altLang="en-US" sz="2000" dirty="0" smtClean="0">
                <a:latin typeface="幼圆" panose="02010509060101010101" pitchFamily="49" charset="-122"/>
                <a:ea typeface="幼圆" panose="02010509060101010101" pitchFamily="49" charset="-122"/>
              </a:rPr>
              <a:t>甚至</a:t>
            </a:r>
            <a:r>
              <a:rPr lang="zh-CN" altLang="en-US" sz="2000" dirty="0">
                <a:latin typeface="幼圆" panose="02010509060101010101" pitchFamily="49" charset="-122"/>
                <a:ea typeface="幼圆" panose="02010509060101010101" pitchFamily="49" charset="-122"/>
              </a:rPr>
              <a:t>会有诸如下面的推理</a:t>
            </a:r>
            <a:r>
              <a:rPr lang="zh-CN" altLang="en-US" sz="2000" dirty="0" smtClean="0">
                <a:latin typeface="幼圆" panose="02010509060101010101" pitchFamily="49" charset="-122"/>
                <a:ea typeface="幼圆" panose="02010509060101010101" pitchFamily="49" charset="-122"/>
              </a:rPr>
              <a:t>过程：</a:t>
            </a:r>
            <a:endParaRPr lang="en-US" altLang="zh-CN" sz="2000" dirty="0" smtClean="0">
              <a:latin typeface="幼圆" panose="02010509060101010101" pitchFamily="49" charset="-122"/>
              <a:ea typeface="幼圆" panose="02010509060101010101" pitchFamily="49" charset="-122"/>
            </a:endParaRP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1974" y="5006373"/>
            <a:ext cx="5010150"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模糊</a:t>
            </a:r>
            <a:r>
              <a:rPr lang="zh-CN" altLang="en-US" dirty="0"/>
              <a:t>推理</a:t>
            </a:r>
            <a:endParaRPr lang="zh-CN" altLang="en-US" dirty="0"/>
          </a:p>
        </p:txBody>
      </p:sp>
      <p:grpSp>
        <p:nvGrpSpPr>
          <p:cNvPr id="36" name="组合 35"/>
          <p:cNvGrpSpPr/>
          <p:nvPr/>
        </p:nvGrpSpPr>
        <p:grpSpPr>
          <a:xfrm>
            <a:off x="533400" y="1281171"/>
            <a:ext cx="8956322" cy="4846355"/>
            <a:chOff x="571500" y="1224021"/>
            <a:chExt cx="8956322" cy="4846355"/>
          </a:xfrm>
        </p:grpSpPr>
        <p:sp>
          <p:nvSpPr>
            <p:cNvPr id="3" name="矩形 2"/>
            <p:cNvSpPr/>
            <p:nvPr/>
          </p:nvSpPr>
          <p:spPr>
            <a:xfrm>
              <a:off x="571500" y="2628900"/>
              <a:ext cx="457200" cy="17716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模糊推理</a:t>
              </a:r>
              <a:endParaRPr lang="zh-CN" altLang="en-US" sz="2000" dirty="0"/>
            </a:p>
          </p:txBody>
        </p:sp>
        <p:sp>
          <p:nvSpPr>
            <p:cNvPr id="5" name="左大括号 4"/>
            <p:cNvSpPr/>
            <p:nvPr/>
          </p:nvSpPr>
          <p:spPr>
            <a:xfrm>
              <a:off x="1104900" y="1524000"/>
              <a:ext cx="266700" cy="41529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6" name="椭圆 5"/>
            <p:cNvSpPr/>
            <p:nvPr/>
          </p:nvSpPr>
          <p:spPr>
            <a:xfrm>
              <a:off x="1562100" y="1885950"/>
              <a:ext cx="2286000" cy="685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模糊推理基础</a:t>
              </a:r>
              <a:endParaRPr lang="zh-CN" altLang="en-US" dirty="0"/>
            </a:p>
          </p:txBody>
        </p:sp>
        <p:sp>
          <p:nvSpPr>
            <p:cNvPr id="7" name="椭圆 6"/>
            <p:cNvSpPr/>
            <p:nvPr/>
          </p:nvSpPr>
          <p:spPr>
            <a:xfrm>
              <a:off x="1619250" y="4162209"/>
              <a:ext cx="2286000" cy="685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模糊推理规则</a:t>
              </a:r>
              <a:endParaRPr lang="zh-CN" altLang="en-US" dirty="0"/>
            </a:p>
          </p:txBody>
        </p:sp>
        <p:sp>
          <p:nvSpPr>
            <p:cNvPr id="8" name="椭圆 7"/>
            <p:cNvSpPr/>
            <p:nvPr/>
          </p:nvSpPr>
          <p:spPr>
            <a:xfrm>
              <a:off x="1657350" y="5384576"/>
              <a:ext cx="2286000" cy="685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模糊推理合成</a:t>
              </a:r>
              <a:endParaRPr lang="zh-CN" altLang="en-US" dirty="0"/>
            </a:p>
          </p:txBody>
        </p:sp>
        <p:sp>
          <p:nvSpPr>
            <p:cNvPr id="9" name="左大括号 8"/>
            <p:cNvSpPr/>
            <p:nvPr/>
          </p:nvSpPr>
          <p:spPr>
            <a:xfrm>
              <a:off x="3905250" y="1462485"/>
              <a:ext cx="266700" cy="150495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0" name="椭圆 9"/>
            <p:cNvSpPr/>
            <p:nvPr/>
          </p:nvSpPr>
          <p:spPr>
            <a:xfrm>
              <a:off x="4248150" y="1524000"/>
              <a:ext cx="1562100" cy="6477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模糊</a:t>
              </a:r>
              <a:r>
                <a:rPr lang="zh-CN" altLang="en-US" dirty="0"/>
                <a:t>关系</a:t>
              </a:r>
              <a:endParaRPr lang="zh-CN" altLang="en-US" dirty="0"/>
            </a:p>
          </p:txBody>
        </p:sp>
        <p:sp>
          <p:nvSpPr>
            <p:cNvPr id="11" name="椭圆 10"/>
            <p:cNvSpPr/>
            <p:nvPr/>
          </p:nvSpPr>
          <p:spPr>
            <a:xfrm>
              <a:off x="4286250" y="2590800"/>
              <a:ext cx="1562100" cy="6477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语言变量</a:t>
              </a:r>
              <a:endParaRPr lang="zh-CN" altLang="en-US" dirty="0"/>
            </a:p>
          </p:txBody>
        </p:sp>
        <p:sp>
          <p:nvSpPr>
            <p:cNvPr id="12" name="左大括号 11"/>
            <p:cNvSpPr/>
            <p:nvPr/>
          </p:nvSpPr>
          <p:spPr>
            <a:xfrm>
              <a:off x="5962650" y="1352550"/>
              <a:ext cx="152400" cy="9525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3" name="左大括号 12"/>
            <p:cNvSpPr/>
            <p:nvPr/>
          </p:nvSpPr>
          <p:spPr>
            <a:xfrm>
              <a:off x="5962650" y="2438399"/>
              <a:ext cx="152400" cy="96999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5" name="TextBox 14"/>
            <p:cNvSpPr txBox="1"/>
            <p:nvPr/>
          </p:nvSpPr>
          <p:spPr>
            <a:xfrm>
              <a:off x="4305300" y="5564062"/>
              <a:ext cx="3257550" cy="438582"/>
            </a:xfrm>
            <a:prstGeom prst="rect">
              <a:avLst/>
            </a:prstGeom>
            <a:noFill/>
          </p:spPr>
          <p:txBody>
            <a:bodyPr wrap="square" rtlCol="0">
              <a:spAutoFit/>
            </a:bodyPr>
            <a:lstStyle/>
            <a:p>
              <a:pPr algn="just">
                <a:lnSpc>
                  <a:spcPts val="2700"/>
                </a:lnSpc>
              </a:pPr>
              <a:r>
                <a:rPr lang="en-US" altLang="zh-CN" sz="2400" dirty="0" smtClean="0">
                  <a:latin typeface="幼圆" panose="02010509060101010101" pitchFamily="49" charset="-122"/>
                  <a:ea typeface="幼圆" panose="02010509060101010101" pitchFamily="49" charset="-122"/>
                </a:rPr>
                <a:t>B = A</a:t>
              </a:r>
              <a:r>
                <a:rPr lang="en-US" altLang="zh-CN" sz="4000" baseline="-20000" dirty="0" smtClean="0">
                  <a:latin typeface="幼圆" panose="02010509060101010101" pitchFamily="49" charset="-122"/>
                  <a:ea typeface="幼圆" panose="02010509060101010101" pitchFamily="49" charset="-122"/>
                </a:rPr>
                <a:t>°</a:t>
              </a:r>
              <a:r>
                <a:rPr lang="en-US" altLang="zh-CN" sz="2400" dirty="0" smtClean="0">
                  <a:latin typeface="幼圆" panose="02010509060101010101" pitchFamily="49" charset="-122"/>
                  <a:ea typeface="幼圆" panose="02010509060101010101" pitchFamily="49" charset="-122"/>
                </a:rPr>
                <a:t>R</a:t>
              </a:r>
              <a:endParaRPr lang="en-US" altLang="zh-CN" sz="2400" dirty="0">
                <a:latin typeface="幼圆" panose="02010509060101010101" pitchFamily="49" charset="-122"/>
                <a:ea typeface="幼圆" panose="02010509060101010101" pitchFamily="49" charset="-122"/>
              </a:endParaRPr>
            </a:p>
          </p:txBody>
        </p:sp>
        <p:grpSp>
          <p:nvGrpSpPr>
            <p:cNvPr id="35" name="组合 34"/>
            <p:cNvGrpSpPr/>
            <p:nvPr/>
          </p:nvGrpSpPr>
          <p:grpSpPr>
            <a:xfrm>
              <a:off x="4095750" y="3657168"/>
              <a:ext cx="3771900" cy="1745401"/>
              <a:chOff x="4591050" y="3657168"/>
              <a:chExt cx="3771900" cy="1745401"/>
            </a:xfrm>
          </p:grpSpPr>
          <p:sp>
            <p:nvSpPr>
              <p:cNvPr id="14" name="左大括号 13"/>
              <p:cNvSpPr/>
              <p:nvPr/>
            </p:nvSpPr>
            <p:spPr>
              <a:xfrm>
                <a:off x="4591050" y="3800259"/>
                <a:ext cx="133350" cy="146706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grpSp>
            <p:nvGrpSpPr>
              <p:cNvPr id="34" name="组合 33"/>
              <p:cNvGrpSpPr/>
              <p:nvPr/>
            </p:nvGrpSpPr>
            <p:grpSpPr>
              <a:xfrm>
                <a:off x="4781550" y="3657168"/>
                <a:ext cx="3581400" cy="1745401"/>
                <a:chOff x="4781550" y="3657168"/>
                <a:chExt cx="3581400" cy="1745401"/>
              </a:xfrm>
            </p:grpSpPr>
            <p:sp>
              <p:nvSpPr>
                <p:cNvPr id="17" name="TextBox 16"/>
                <p:cNvSpPr txBox="1"/>
                <p:nvPr/>
              </p:nvSpPr>
              <p:spPr>
                <a:xfrm>
                  <a:off x="4791075" y="4505109"/>
                  <a:ext cx="3257550" cy="438582"/>
                </a:xfrm>
                <a:prstGeom prst="rect">
                  <a:avLst/>
                </a:prstGeom>
                <a:noFill/>
              </p:spPr>
              <p:txBody>
                <a:bodyPr wrap="square" rtlCol="0">
                  <a:spAutoFit/>
                </a:bodyPr>
                <a:lstStyle/>
                <a:p>
                  <a:pPr algn="just">
                    <a:lnSpc>
                      <a:spcPts val="2700"/>
                    </a:lnSpc>
                  </a:pPr>
                  <a:r>
                    <a:rPr lang="en-US" altLang="zh-CN" sz="2400" dirty="0" smtClean="0">
                      <a:latin typeface="幼圆" panose="02010509060101010101" pitchFamily="49" charset="-122"/>
                      <a:ea typeface="幼圆" panose="02010509060101010101" pitchFamily="49" charset="-122"/>
                    </a:rPr>
                    <a:t>R = (A </a:t>
                  </a:r>
                  <a:r>
                    <a:rPr lang="zh-CN" altLang="en-US" sz="2400" dirty="0" smtClean="0">
                      <a:latin typeface="幼圆" panose="02010509060101010101" pitchFamily="49" charset="-122"/>
                      <a:ea typeface="幼圆" panose="02010509060101010101" pitchFamily="49" charset="-122"/>
                    </a:rPr>
                    <a:t>∪ </a:t>
                  </a:r>
                  <a:r>
                    <a:rPr lang="en-US" altLang="zh-CN" sz="2400" dirty="0" smtClean="0">
                      <a:latin typeface="幼圆" panose="02010509060101010101" pitchFamily="49" charset="-122"/>
                      <a:ea typeface="幼圆" panose="02010509060101010101" pitchFamily="49" charset="-122"/>
                    </a:rPr>
                    <a:t>D)</a:t>
                  </a:r>
                  <a:r>
                    <a:rPr lang="zh-CN" altLang="en-US" sz="2400" dirty="0" smtClean="0">
                      <a:latin typeface="幼圆" panose="02010509060101010101" pitchFamily="49" charset="-122"/>
                      <a:ea typeface="幼圆" panose="02010509060101010101" pitchFamily="49" charset="-122"/>
                    </a:rPr>
                    <a:t>→</a:t>
                  </a:r>
                  <a:r>
                    <a:rPr lang="en-US" altLang="zh-CN" sz="2400" dirty="0" smtClean="0">
                      <a:latin typeface="幼圆" panose="02010509060101010101" pitchFamily="49" charset="-122"/>
                      <a:ea typeface="幼圆" panose="02010509060101010101" pitchFamily="49" charset="-122"/>
                    </a:rPr>
                    <a:t> </a:t>
                  </a:r>
                  <a:r>
                    <a:rPr lang="en-US" altLang="zh-CN" sz="2400" dirty="0">
                      <a:latin typeface="幼圆" panose="02010509060101010101" pitchFamily="49" charset="-122"/>
                      <a:ea typeface="幼圆" panose="02010509060101010101" pitchFamily="49" charset="-122"/>
                    </a:rPr>
                    <a:t>B</a:t>
                  </a:r>
                  <a:endParaRPr lang="en-US" altLang="zh-CN" sz="2400" dirty="0">
                    <a:latin typeface="幼圆" panose="02010509060101010101" pitchFamily="49" charset="-122"/>
                    <a:ea typeface="幼圆" panose="02010509060101010101" pitchFamily="49" charset="-122"/>
                  </a:endParaRPr>
                </a:p>
              </p:txBody>
            </p:sp>
            <p:grpSp>
              <p:nvGrpSpPr>
                <p:cNvPr id="33" name="组合 32"/>
                <p:cNvGrpSpPr/>
                <p:nvPr/>
              </p:nvGrpSpPr>
              <p:grpSpPr>
                <a:xfrm>
                  <a:off x="4781550" y="3657168"/>
                  <a:ext cx="3581400" cy="1745401"/>
                  <a:chOff x="4800600" y="3466668"/>
                  <a:chExt cx="3581400" cy="1745401"/>
                </a:xfrm>
              </p:grpSpPr>
              <p:sp>
                <p:nvSpPr>
                  <p:cNvPr id="16" name="TextBox 15"/>
                  <p:cNvSpPr txBox="1"/>
                  <p:nvPr/>
                </p:nvSpPr>
                <p:spPr>
                  <a:xfrm>
                    <a:off x="4829175" y="4773487"/>
                    <a:ext cx="3257550" cy="438582"/>
                  </a:xfrm>
                  <a:prstGeom prst="rect">
                    <a:avLst/>
                  </a:prstGeom>
                  <a:noFill/>
                </p:spPr>
                <p:txBody>
                  <a:bodyPr wrap="square" rtlCol="0">
                    <a:spAutoFit/>
                  </a:bodyPr>
                  <a:lstStyle/>
                  <a:p>
                    <a:pPr algn="just">
                      <a:lnSpc>
                        <a:spcPts val="2700"/>
                      </a:lnSpc>
                    </a:pPr>
                    <a:r>
                      <a:rPr lang="en-US" altLang="zh-CN" sz="2400" dirty="0" smtClean="0">
                        <a:latin typeface="幼圆" panose="02010509060101010101" pitchFamily="49" charset="-122"/>
                        <a:ea typeface="幼圆" panose="02010509060101010101" pitchFamily="49" charset="-122"/>
                      </a:rPr>
                      <a:t>R = (A </a:t>
                    </a:r>
                    <a:r>
                      <a:rPr lang="zh-CN" altLang="en-US" sz="2400" dirty="0" smtClean="0">
                        <a:latin typeface="幼圆" panose="02010509060101010101" pitchFamily="49" charset="-122"/>
                        <a:ea typeface="幼圆" panose="02010509060101010101" pitchFamily="49" charset="-122"/>
                      </a:rPr>
                      <a:t>∩ </a:t>
                    </a:r>
                    <a:r>
                      <a:rPr lang="en-US" altLang="zh-CN" sz="2400" dirty="0" smtClean="0">
                        <a:latin typeface="幼圆" panose="02010509060101010101" pitchFamily="49" charset="-122"/>
                        <a:ea typeface="幼圆" panose="02010509060101010101" pitchFamily="49" charset="-122"/>
                      </a:rPr>
                      <a:t>E)</a:t>
                    </a:r>
                    <a:r>
                      <a:rPr lang="zh-CN" altLang="en-US" sz="2400" dirty="0" smtClean="0">
                        <a:latin typeface="幼圆" panose="02010509060101010101" pitchFamily="49" charset="-122"/>
                        <a:ea typeface="幼圆" panose="02010509060101010101" pitchFamily="49" charset="-122"/>
                      </a:rPr>
                      <a:t>→</a:t>
                    </a:r>
                    <a:r>
                      <a:rPr lang="en-US" altLang="zh-CN" sz="2400" dirty="0" smtClean="0">
                        <a:latin typeface="幼圆" panose="02010509060101010101" pitchFamily="49" charset="-122"/>
                        <a:ea typeface="幼圆" panose="02010509060101010101" pitchFamily="49" charset="-122"/>
                      </a:rPr>
                      <a:t> </a:t>
                    </a:r>
                    <a:r>
                      <a:rPr lang="en-US" altLang="zh-CN" sz="2400" dirty="0">
                        <a:latin typeface="幼圆" panose="02010509060101010101" pitchFamily="49" charset="-122"/>
                        <a:ea typeface="幼圆" panose="02010509060101010101" pitchFamily="49" charset="-122"/>
                      </a:rPr>
                      <a:t>B</a:t>
                    </a:r>
                    <a:endParaRPr lang="en-US" altLang="zh-CN" sz="2400" dirty="0">
                      <a:latin typeface="幼圆" panose="02010509060101010101" pitchFamily="49" charset="-122"/>
                      <a:ea typeface="幼圆" panose="02010509060101010101" pitchFamily="49" charset="-122"/>
                    </a:endParaRPr>
                  </a:p>
                </p:txBody>
              </p:sp>
              <p:grpSp>
                <p:nvGrpSpPr>
                  <p:cNvPr id="21" name="组合 20"/>
                  <p:cNvGrpSpPr/>
                  <p:nvPr/>
                </p:nvGrpSpPr>
                <p:grpSpPr>
                  <a:xfrm>
                    <a:off x="4800600" y="3893951"/>
                    <a:ext cx="3581400" cy="438582"/>
                    <a:chOff x="4800600" y="3893951"/>
                    <a:chExt cx="3581400" cy="438582"/>
                  </a:xfrm>
                </p:grpSpPr>
                <p:sp>
                  <p:nvSpPr>
                    <p:cNvPr id="18" name="TextBox 17"/>
                    <p:cNvSpPr txBox="1"/>
                    <p:nvPr/>
                  </p:nvSpPr>
                  <p:spPr>
                    <a:xfrm>
                      <a:off x="4800600" y="3893951"/>
                      <a:ext cx="3581400" cy="438582"/>
                    </a:xfrm>
                    <a:prstGeom prst="rect">
                      <a:avLst/>
                    </a:prstGeom>
                    <a:noFill/>
                  </p:spPr>
                  <p:txBody>
                    <a:bodyPr wrap="square" rtlCol="0">
                      <a:spAutoFit/>
                    </a:bodyPr>
                    <a:lstStyle/>
                    <a:p>
                      <a:pPr algn="just">
                        <a:lnSpc>
                          <a:spcPts val="2700"/>
                        </a:lnSpc>
                      </a:pPr>
                      <a:r>
                        <a:rPr lang="en-US" altLang="zh-CN" sz="2400" dirty="0" smtClean="0">
                          <a:latin typeface="幼圆" panose="02010509060101010101" pitchFamily="49" charset="-122"/>
                          <a:ea typeface="幼圆" panose="02010509060101010101" pitchFamily="49" charset="-122"/>
                        </a:rPr>
                        <a:t>R = (A </a:t>
                      </a:r>
                      <a:r>
                        <a:rPr lang="zh-CN" altLang="en-US" sz="2400" dirty="0">
                          <a:latin typeface="幼圆" panose="02010509060101010101" pitchFamily="49" charset="-122"/>
                          <a:ea typeface="幼圆" panose="02010509060101010101" pitchFamily="49" charset="-122"/>
                        </a:rPr>
                        <a:t>→</a:t>
                      </a:r>
                      <a:r>
                        <a:rPr lang="en-US" altLang="zh-CN" sz="2400" dirty="0">
                          <a:latin typeface="幼圆" panose="02010509060101010101" pitchFamily="49" charset="-122"/>
                          <a:ea typeface="幼圆" panose="02010509060101010101" pitchFamily="49" charset="-122"/>
                        </a:rPr>
                        <a:t> </a:t>
                      </a:r>
                      <a:r>
                        <a:rPr lang="en-US" altLang="zh-CN" sz="2400" dirty="0" smtClean="0">
                          <a:latin typeface="幼圆" panose="02010509060101010101" pitchFamily="49" charset="-122"/>
                          <a:ea typeface="幼圆" panose="02010509060101010101" pitchFamily="49" charset="-122"/>
                        </a:rPr>
                        <a:t>B</a:t>
                      </a:r>
                      <a:r>
                        <a:rPr lang="en-US" altLang="zh-CN" sz="2400" dirty="0">
                          <a:latin typeface="幼圆" panose="02010509060101010101" pitchFamily="49" charset="-122"/>
                          <a:ea typeface="幼圆" panose="02010509060101010101" pitchFamily="49" charset="-122"/>
                        </a:rPr>
                        <a:t>)</a:t>
                      </a:r>
                      <a:r>
                        <a:rPr lang="zh-CN" altLang="en-US" sz="2400" dirty="0" smtClean="0">
                          <a:latin typeface="幼圆" panose="02010509060101010101" pitchFamily="49" charset="-122"/>
                          <a:ea typeface="幼圆" panose="02010509060101010101" pitchFamily="49" charset="-122"/>
                        </a:rPr>
                        <a:t>∪</a:t>
                      </a:r>
                      <a:r>
                        <a:rPr lang="en-US" altLang="zh-CN" sz="2400" dirty="0" smtClean="0">
                          <a:latin typeface="幼圆" panose="02010509060101010101" pitchFamily="49" charset="-122"/>
                          <a:ea typeface="幼圆" panose="02010509060101010101" pitchFamily="49" charset="-122"/>
                        </a:rPr>
                        <a:t>(  - C)</a:t>
                      </a:r>
                      <a:endParaRPr lang="en-US" altLang="zh-CN" sz="2400" dirty="0">
                        <a:latin typeface="幼圆" panose="02010509060101010101" pitchFamily="49" charset="-122"/>
                        <a:ea typeface="幼圆" panose="02010509060101010101" pitchFamily="49" charset="-122"/>
                      </a:endParaRPr>
                    </a:p>
                  </p:txBody>
                </p:sp>
                <p:graphicFrame>
                  <p:nvGraphicFramePr>
                    <p:cNvPr id="20" name="对象 19"/>
                    <p:cNvGraphicFramePr>
                      <a:graphicFrameLocks noChangeAspect="1"/>
                    </p:cNvGraphicFramePr>
                    <p:nvPr/>
                  </p:nvGraphicFramePr>
                  <p:xfrm>
                    <a:off x="7105649" y="3911755"/>
                    <a:ext cx="485775" cy="382678"/>
                  </p:xfrm>
                  <a:graphic>
                    <a:graphicData uri="http://schemas.openxmlformats.org/presentationml/2006/ole">
                      <mc:AlternateContent xmlns:mc="http://schemas.openxmlformats.org/markup-compatibility/2006">
                        <mc:Choice xmlns:v="urn:schemas-microsoft-com:vml" Requires="v">
                          <p:oleObj spid="_x0000_s10247" name="Equation" r:id="rId1" imgW="3657600" imgH="4572000" progId="Equation.DSMT4">
                            <p:embed/>
                          </p:oleObj>
                        </mc:Choice>
                        <mc:Fallback>
                          <p:oleObj name="Equation" r:id="rId1" imgW="3657600" imgH="4572000" progId="Equation.DSMT4">
                            <p:embed/>
                            <p:pic>
                              <p:nvPicPr>
                                <p:cNvPr id="0" name="图片 10246"/>
                                <p:cNvPicPr/>
                                <p:nvPr/>
                              </p:nvPicPr>
                              <p:blipFill>
                                <a:blip r:embed="rId2"/>
                                <a:stretch>
                                  <a:fillRect/>
                                </a:stretch>
                              </p:blipFill>
                              <p:spPr>
                                <a:xfrm>
                                  <a:off x="7105649" y="3911755"/>
                                  <a:ext cx="485775" cy="382678"/>
                                </a:xfrm>
                                <a:prstGeom prst="rect">
                                  <a:avLst/>
                                </a:prstGeom>
                              </p:spPr>
                            </p:pic>
                          </p:oleObj>
                        </mc:Fallback>
                      </mc:AlternateContent>
                    </a:graphicData>
                  </a:graphic>
                </p:graphicFrame>
              </p:grpSp>
              <mc:AlternateContent xmlns:mc="http://schemas.openxmlformats.org/markup-compatibility/2006">
                <mc:Choice xmlns:a14="http://schemas.microsoft.com/office/drawing/2010/main" Requires="a14">
                  <p:sp>
                    <p:nvSpPr>
                      <p:cNvPr id="23" name="TextBox 22"/>
                      <p:cNvSpPr txBox="1"/>
                      <p:nvPr/>
                    </p:nvSpPr>
                    <p:spPr>
                      <a:xfrm>
                        <a:off x="4800600" y="3466668"/>
                        <a:ext cx="3581400" cy="438582"/>
                      </a:xfrm>
                      <a:prstGeom prst="rect">
                        <a:avLst/>
                      </a:prstGeom>
                      <a:noFill/>
                    </p:spPr>
                    <p:txBody>
                      <a:bodyPr wrap="square" rtlCol="0">
                        <a:spAutoFit/>
                      </a:bodyPr>
                      <a:lstStyle/>
                      <a:p>
                        <a:pPr algn="just">
                          <a:lnSpc>
                            <a:spcPts val="2700"/>
                          </a:lnSpc>
                        </a:pPr>
                        <a:r>
                          <a:rPr lang="en-US" altLang="zh-CN" sz="2400" dirty="0" smtClean="0">
                            <a:latin typeface="幼圆" panose="02010509060101010101" pitchFamily="49" charset="-122"/>
                            <a:ea typeface="幼圆" panose="02010509060101010101" pitchFamily="49" charset="-122"/>
                          </a:rPr>
                          <a:t>R = A </a:t>
                        </a:r>
                        <a:r>
                          <a:rPr lang="zh-CN" altLang="en-US" sz="2400" dirty="0">
                            <a:latin typeface="幼圆" panose="02010509060101010101" pitchFamily="49" charset="-122"/>
                            <a:ea typeface="幼圆" panose="02010509060101010101" pitchFamily="49" charset="-122"/>
                          </a:rPr>
                          <a:t>→</a:t>
                        </a:r>
                        <a:r>
                          <a:rPr lang="en-US" altLang="zh-CN" sz="2400" dirty="0">
                            <a:latin typeface="幼圆" panose="02010509060101010101" pitchFamily="49" charset="-122"/>
                            <a:ea typeface="幼圆" panose="02010509060101010101" pitchFamily="49" charset="-122"/>
                          </a:rPr>
                          <a:t> </a:t>
                        </a:r>
                        <a:r>
                          <a:rPr lang="en-US" altLang="zh-CN" sz="2400" dirty="0" smtClean="0">
                            <a:latin typeface="幼圆" panose="02010509060101010101" pitchFamily="49" charset="-122"/>
                            <a:ea typeface="幼圆" panose="02010509060101010101" pitchFamily="49" charset="-122"/>
                          </a:rPr>
                          <a:t>B,R</a:t>
                        </a:r>
                        <a14:m>
                          <m:oMath xmlns:m="http://schemas.openxmlformats.org/officeDocument/2006/math">
                            <m:r>
                              <a:rPr lang="en-US" altLang="zh-CN" sz="2400" b="0" i="0" smtClean="0">
                                <a:latin typeface="Cambria Math" panose="02040503050406030204"/>
                                <a:ea typeface="Cambria Math" panose="02040503050406030204"/>
                              </a:rPr>
                              <m:t> </m:t>
                            </m:r>
                            <m:r>
                              <a:rPr lang="en-US" altLang="zh-CN" sz="2400" i="1" smtClean="0">
                                <a:latin typeface="Cambria Math" panose="02040503050406030204"/>
                                <a:ea typeface="Cambria Math" panose="02040503050406030204"/>
                              </a:rPr>
                              <m:t>⊏</m:t>
                            </m:r>
                          </m:oMath>
                        </a14:m>
                        <a:r>
                          <a:rPr lang="en-US" altLang="zh-CN" sz="2400" dirty="0" smtClean="0">
                            <a:latin typeface="幼圆" panose="02010509060101010101" pitchFamily="49" charset="-122"/>
                            <a:ea typeface="幼圆" panose="02010509060101010101" pitchFamily="49" charset="-122"/>
                          </a:rPr>
                          <a:t> U×V</a:t>
                        </a:r>
                        <a:endParaRPr lang="en-US" altLang="zh-CN" sz="2400" dirty="0">
                          <a:latin typeface="幼圆" panose="02010509060101010101" pitchFamily="49" charset="-122"/>
                          <a:ea typeface="幼圆" panose="02010509060101010101" pitchFamily="49" charset="-122"/>
                        </a:endParaRPr>
                      </a:p>
                    </p:txBody>
                  </p:sp>
                </mc:Choice>
                <mc:Fallback>
                  <p:sp>
                    <p:nvSpPr>
                      <p:cNvPr id="23" name="TextBox 22"/>
                      <p:cNvSpPr txBox="1">
                        <a:spLocks noRot="1" noChangeAspect="1" noMove="1" noResize="1" noEditPoints="1" noAdjustHandles="1" noChangeArrowheads="1" noChangeShapeType="1" noTextEdit="1"/>
                      </p:cNvSpPr>
                      <p:nvPr/>
                    </p:nvSpPr>
                    <p:spPr>
                      <a:xfrm>
                        <a:off x="4800600" y="3466668"/>
                        <a:ext cx="3581400" cy="438582"/>
                      </a:xfrm>
                      <a:prstGeom prst="rect">
                        <a:avLst/>
                      </a:prstGeom>
                      <a:blipFill rotWithShape="1">
                        <a:blip r:embed="rId3"/>
                      </a:blipFill>
                    </p:spPr>
                    <p:txBody>
                      <a:bodyPr/>
                      <a:lstStyle/>
                      <a:p>
                        <a:r>
                          <a:rPr lang="zh-CN" altLang="en-US">
                            <a:noFill/>
                          </a:rPr>
                          <a:t> </a:t>
                        </a:r>
                      </a:p>
                    </p:txBody>
                  </p:sp>
                </mc:Fallback>
              </mc:AlternateContent>
            </p:grpSp>
          </p:grpSp>
        </p:grpSp>
        <p:grpSp>
          <p:nvGrpSpPr>
            <p:cNvPr id="28" name="组合 27"/>
            <p:cNvGrpSpPr/>
            <p:nvPr/>
          </p:nvGrpSpPr>
          <p:grpSpPr>
            <a:xfrm>
              <a:off x="6283678" y="1224021"/>
              <a:ext cx="3206044" cy="1138179"/>
              <a:chOff x="6855178" y="1319271"/>
              <a:chExt cx="3206044" cy="1138179"/>
            </a:xfrm>
          </p:grpSpPr>
          <p:sp>
            <p:nvSpPr>
              <p:cNvPr id="25" name="TextBox 24"/>
              <p:cNvSpPr txBox="1"/>
              <p:nvPr/>
            </p:nvSpPr>
            <p:spPr>
              <a:xfrm>
                <a:off x="6855178" y="1319271"/>
                <a:ext cx="3206044" cy="438582"/>
              </a:xfrm>
              <a:prstGeom prst="rect">
                <a:avLst/>
              </a:prstGeom>
              <a:noFill/>
            </p:spPr>
            <p:txBody>
              <a:bodyPr wrap="square" rtlCol="0">
                <a:spAutoFit/>
              </a:bodyPr>
              <a:lstStyle/>
              <a:p>
                <a:pPr algn="just">
                  <a:lnSpc>
                    <a:spcPts val="2700"/>
                  </a:lnSpc>
                  <a:buFontTx/>
                  <a:buNone/>
                </a:pPr>
                <a:r>
                  <a:rPr lang="zh-CN" altLang="en-US" sz="2000" dirty="0" smtClean="0">
                    <a:latin typeface="幼圆" panose="02010509060101010101" pitchFamily="49" charset="-122"/>
                    <a:ea typeface="幼圆" panose="02010509060101010101" pitchFamily="49" charset="-122"/>
                  </a:rPr>
                  <a:t>模糊关系及其矩阵</a:t>
                </a:r>
                <a:endParaRPr lang="en-US" altLang="zh-CN" sz="2000" dirty="0" smtClean="0">
                  <a:latin typeface="幼圆" panose="02010509060101010101" pitchFamily="49" charset="-122"/>
                  <a:ea typeface="幼圆" panose="02010509060101010101" pitchFamily="49" charset="-122"/>
                </a:endParaRPr>
              </a:p>
            </p:txBody>
          </p:sp>
          <p:sp>
            <p:nvSpPr>
              <p:cNvPr id="26" name="TextBox 25"/>
              <p:cNvSpPr txBox="1"/>
              <p:nvPr/>
            </p:nvSpPr>
            <p:spPr>
              <a:xfrm>
                <a:off x="6855178" y="1704543"/>
                <a:ext cx="3206044" cy="438582"/>
              </a:xfrm>
              <a:prstGeom prst="rect">
                <a:avLst/>
              </a:prstGeom>
              <a:noFill/>
            </p:spPr>
            <p:txBody>
              <a:bodyPr wrap="square" rtlCol="0">
                <a:spAutoFit/>
              </a:bodyPr>
              <a:lstStyle/>
              <a:p>
                <a:pPr algn="just">
                  <a:lnSpc>
                    <a:spcPts val="2700"/>
                  </a:lnSpc>
                  <a:buFontTx/>
                  <a:buNone/>
                </a:pPr>
                <a:r>
                  <a:rPr lang="zh-CN" altLang="en-US" sz="2000" dirty="0" smtClean="0">
                    <a:latin typeface="幼圆" panose="02010509060101010101" pitchFamily="49" charset="-122"/>
                    <a:ea typeface="幼圆" panose="02010509060101010101" pitchFamily="49" charset="-122"/>
                  </a:rPr>
                  <a:t>模糊关系</a:t>
                </a: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矩阵</a:t>
                </a: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运算</a:t>
                </a:r>
                <a:endParaRPr lang="en-US" altLang="zh-CN" sz="2000" dirty="0" smtClean="0">
                  <a:latin typeface="幼圆" panose="02010509060101010101" pitchFamily="49" charset="-122"/>
                  <a:ea typeface="幼圆" panose="02010509060101010101" pitchFamily="49" charset="-122"/>
                </a:endParaRPr>
              </a:p>
            </p:txBody>
          </p:sp>
          <p:sp>
            <p:nvSpPr>
              <p:cNvPr id="27" name="TextBox 26"/>
              <p:cNvSpPr txBox="1"/>
              <p:nvPr/>
            </p:nvSpPr>
            <p:spPr>
              <a:xfrm>
                <a:off x="6855178" y="2062149"/>
                <a:ext cx="3206044" cy="395301"/>
              </a:xfrm>
              <a:prstGeom prst="rect">
                <a:avLst/>
              </a:prstGeom>
              <a:noFill/>
            </p:spPr>
            <p:txBody>
              <a:bodyPr wrap="square" rtlCol="0">
                <a:spAutoFit/>
              </a:bodyPr>
              <a:lstStyle/>
              <a:p>
                <a:pPr algn="just">
                  <a:lnSpc>
                    <a:spcPts val="2700"/>
                  </a:lnSpc>
                  <a:buFontTx/>
                  <a:buNone/>
                </a:pPr>
                <a:r>
                  <a:rPr lang="zh-CN" altLang="en-US" sz="2000" dirty="0" smtClean="0">
                    <a:latin typeface="幼圆" panose="02010509060101010101" pitchFamily="49" charset="-122"/>
                    <a:ea typeface="幼圆" panose="02010509060101010101" pitchFamily="49" charset="-122"/>
                  </a:rPr>
                  <a:t>模糊关系合成</a:t>
                </a:r>
                <a:endParaRPr lang="en-US" altLang="zh-CN" sz="2000" dirty="0" smtClean="0">
                  <a:latin typeface="幼圆" panose="02010509060101010101" pitchFamily="49" charset="-122"/>
                  <a:ea typeface="幼圆" panose="02010509060101010101" pitchFamily="49" charset="-122"/>
                </a:endParaRPr>
              </a:p>
            </p:txBody>
          </p:sp>
        </p:grpSp>
        <p:grpSp>
          <p:nvGrpSpPr>
            <p:cNvPr id="29" name="组合 28"/>
            <p:cNvGrpSpPr/>
            <p:nvPr/>
          </p:nvGrpSpPr>
          <p:grpSpPr>
            <a:xfrm>
              <a:off x="6302728" y="2326885"/>
              <a:ext cx="3225094" cy="1138179"/>
              <a:chOff x="6855178" y="1319271"/>
              <a:chExt cx="3225094" cy="1138179"/>
            </a:xfrm>
          </p:grpSpPr>
          <p:sp>
            <p:nvSpPr>
              <p:cNvPr id="30" name="TextBox 29"/>
              <p:cNvSpPr txBox="1"/>
              <p:nvPr/>
            </p:nvSpPr>
            <p:spPr>
              <a:xfrm>
                <a:off x="6874228" y="1319271"/>
                <a:ext cx="3206044" cy="438582"/>
              </a:xfrm>
              <a:prstGeom prst="rect">
                <a:avLst/>
              </a:prstGeom>
              <a:noFill/>
            </p:spPr>
            <p:txBody>
              <a:bodyPr wrap="square" rtlCol="0">
                <a:spAutoFit/>
              </a:bodyPr>
              <a:lstStyle/>
              <a:p>
                <a:pPr algn="just">
                  <a:lnSpc>
                    <a:spcPts val="2700"/>
                  </a:lnSpc>
                  <a:buFontTx/>
                  <a:buNone/>
                </a:pPr>
                <a:r>
                  <a:rPr lang="zh-CN" altLang="en-US" sz="2000" dirty="0">
                    <a:latin typeface="幼圆" panose="02010509060101010101" pitchFamily="49" charset="-122"/>
                    <a:ea typeface="幼圆" panose="02010509060101010101" pitchFamily="49" charset="-122"/>
                  </a:rPr>
                  <a:t>概念</a:t>
                </a:r>
                <a:endParaRPr lang="en-US" altLang="zh-CN" sz="2000" dirty="0" smtClean="0">
                  <a:latin typeface="幼圆" panose="02010509060101010101" pitchFamily="49" charset="-122"/>
                  <a:ea typeface="幼圆" panose="02010509060101010101" pitchFamily="49" charset="-122"/>
                </a:endParaRPr>
              </a:p>
            </p:txBody>
          </p:sp>
          <p:sp>
            <p:nvSpPr>
              <p:cNvPr id="31" name="TextBox 30"/>
              <p:cNvSpPr txBox="1"/>
              <p:nvPr/>
            </p:nvSpPr>
            <p:spPr>
              <a:xfrm>
                <a:off x="6855178" y="1704543"/>
                <a:ext cx="3206044" cy="395301"/>
              </a:xfrm>
              <a:prstGeom prst="rect">
                <a:avLst/>
              </a:prstGeom>
              <a:noFill/>
            </p:spPr>
            <p:txBody>
              <a:bodyPr wrap="square" rtlCol="0">
                <a:spAutoFit/>
              </a:bodyPr>
              <a:lstStyle/>
              <a:p>
                <a:pPr algn="just">
                  <a:lnSpc>
                    <a:spcPts val="2700"/>
                  </a:lnSpc>
                  <a:buFontTx/>
                  <a:buNone/>
                </a:pPr>
                <a:r>
                  <a:rPr lang="zh-CN" altLang="en-US" sz="2000" dirty="0" smtClean="0">
                    <a:latin typeface="幼圆" panose="02010509060101010101" pitchFamily="49" charset="-122"/>
                    <a:ea typeface="幼圆" panose="02010509060101010101" pitchFamily="49" charset="-122"/>
                  </a:rPr>
                  <a:t>语气算子</a:t>
                </a:r>
                <a:endParaRPr lang="en-US" altLang="zh-CN" sz="2000" dirty="0" smtClean="0">
                  <a:latin typeface="幼圆" panose="02010509060101010101" pitchFamily="49" charset="-122"/>
                  <a:ea typeface="幼圆" panose="02010509060101010101" pitchFamily="49" charset="-122"/>
                </a:endParaRPr>
              </a:p>
            </p:txBody>
          </p:sp>
          <p:sp>
            <p:nvSpPr>
              <p:cNvPr id="32" name="TextBox 31"/>
              <p:cNvSpPr txBox="1"/>
              <p:nvPr/>
            </p:nvSpPr>
            <p:spPr>
              <a:xfrm>
                <a:off x="6855178" y="2062149"/>
                <a:ext cx="3206044" cy="395301"/>
              </a:xfrm>
              <a:prstGeom prst="rect">
                <a:avLst/>
              </a:prstGeom>
              <a:noFill/>
            </p:spPr>
            <p:txBody>
              <a:bodyPr wrap="square" rtlCol="0">
                <a:spAutoFit/>
              </a:bodyPr>
              <a:lstStyle/>
              <a:p>
                <a:pPr algn="just">
                  <a:lnSpc>
                    <a:spcPts val="2700"/>
                  </a:lnSpc>
                  <a:buFontTx/>
                  <a:buNone/>
                </a:pPr>
                <a:r>
                  <a:rPr lang="zh-CN" altLang="en-US" sz="2000" dirty="0" smtClean="0">
                    <a:latin typeface="幼圆" panose="02010509060101010101" pitchFamily="49" charset="-122"/>
                    <a:ea typeface="幼圆" panose="02010509060101010101" pitchFamily="49" charset="-122"/>
                  </a:rPr>
                  <a:t>模糊数</a:t>
                </a:r>
                <a:endParaRPr lang="en-US" altLang="zh-CN" sz="2000" dirty="0" smtClean="0">
                  <a:latin typeface="幼圆" panose="02010509060101010101" pitchFamily="49" charset="-122"/>
                  <a:ea typeface="幼圆" panose="02010509060101010101" pitchFamily="49" charset="-122"/>
                </a:endParaRPr>
              </a:p>
            </p:txBody>
          </p:sp>
        </p:gr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模糊推理规则</a:t>
            </a:r>
            <a:endParaRPr lang="zh-CN" altLang="en-US" dirty="0"/>
          </a:p>
        </p:txBody>
      </p:sp>
      <p:sp>
        <p:nvSpPr>
          <p:cNvPr id="5" name="TextBox 4"/>
          <p:cNvSpPr txBox="1"/>
          <p:nvPr/>
        </p:nvSpPr>
        <p:spPr>
          <a:xfrm>
            <a:off x="491132" y="1297148"/>
            <a:ext cx="8088988" cy="3208571"/>
          </a:xfrm>
          <a:prstGeom prst="rect">
            <a:avLst/>
          </a:prstGeom>
          <a:noFill/>
        </p:spPr>
        <p:txBody>
          <a:bodyPr wrap="square" rtlCol="0">
            <a:spAutoFit/>
          </a:bodyPr>
          <a:lstStyle/>
          <a:p>
            <a:pPr algn="just">
              <a:lnSpc>
                <a:spcPts val="2700"/>
              </a:lnSpc>
            </a:pPr>
            <a:r>
              <a:rPr lang="en-US" altLang="zh-CN" sz="2000" dirty="0" smtClean="0">
                <a:latin typeface="幼圆" panose="02010509060101010101" pitchFamily="49" charset="-122"/>
                <a:ea typeface="幼圆" panose="02010509060101010101" pitchFamily="49" charset="-122"/>
              </a:rPr>
              <a:t>	</a:t>
            </a:r>
            <a:r>
              <a:rPr lang="zh-CN" altLang="en-US" sz="2000" b="1" dirty="0" smtClean="0">
                <a:latin typeface="幼圆" panose="02010509060101010101" pitchFamily="49" charset="-122"/>
                <a:ea typeface="幼圆" panose="02010509060101010101" pitchFamily="49" charset="-122"/>
              </a:rPr>
              <a:t>模糊推理</a:t>
            </a:r>
            <a:r>
              <a:rPr lang="zh-CN" altLang="en-US" sz="2000" dirty="0">
                <a:latin typeface="幼圆" panose="02010509060101010101" pitchFamily="49" charset="-122"/>
                <a:ea typeface="幼圆" panose="02010509060101010101" pitchFamily="49" charset="-122"/>
              </a:rPr>
              <a:t>的出发点就是</a:t>
            </a:r>
            <a:r>
              <a:rPr lang="zh-CN" altLang="en-US" sz="2000" dirty="0" smtClean="0">
                <a:latin typeface="幼圆" panose="02010509060101010101" pitchFamily="49" charset="-122"/>
                <a:ea typeface="幼圆" panose="02010509060101010101" pitchFamily="49" charset="-122"/>
              </a:rPr>
              <a:t>：在</a:t>
            </a:r>
            <a:r>
              <a:rPr lang="zh-CN" altLang="en-US" sz="2000" dirty="0">
                <a:latin typeface="幼圆" panose="02010509060101010101" pitchFamily="49" charset="-122"/>
                <a:ea typeface="幼圆" panose="02010509060101010101" pitchFamily="49" charset="-122"/>
              </a:rPr>
              <a:t>经典推理的框架下</a:t>
            </a:r>
            <a:r>
              <a:rPr lang="zh-CN" altLang="en-US" sz="2000" dirty="0" smtClean="0">
                <a:latin typeface="幼圆" panose="02010509060101010101" pitchFamily="49" charset="-122"/>
                <a:ea typeface="幼圆" panose="02010509060101010101" pitchFamily="49" charset="-122"/>
              </a:rPr>
              <a:t>，寻求</a:t>
            </a:r>
            <a:r>
              <a:rPr lang="zh-CN" altLang="en-US" sz="2000" dirty="0">
                <a:latin typeface="幼圆" panose="02010509060101010101" pitchFamily="49" charset="-122"/>
                <a:ea typeface="幼圆" panose="02010509060101010101" pitchFamily="49" charset="-122"/>
              </a:rPr>
              <a:t>一种能反映或模拟人脑进行近似推理的数学模型</a:t>
            </a:r>
            <a:r>
              <a:rPr lang="zh-CN" altLang="en-US" sz="2000" dirty="0" smtClean="0">
                <a:latin typeface="幼圆" panose="02010509060101010101" pitchFamily="49" charset="-122"/>
                <a:ea typeface="幼圆" panose="02010509060101010101" pitchFamily="49" charset="-122"/>
              </a:rPr>
              <a:t>。</a:t>
            </a:r>
            <a:endParaRPr lang="en-US" altLang="zh-CN" sz="2000" dirty="0" smtClean="0">
              <a:latin typeface="幼圆" panose="02010509060101010101" pitchFamily="49" charset="-122"/>
              <a:ea typeface="幼圆" panose="02010509060101010101" pitchFamily="49" charset="-122"/>
            </a:endParaRPr>
          </a:p>
          <a:p>
            <a:pPr algn="just">
              <a:lnSpc>
                <a:spcPts val="2700"/>
              </a:lnSpc>
            </a:pPr>
            <a:r>
              <a:rPr lang="en-US" altLang="zh-CN" sz="2000" b="1" dirty="0">
                <a:latin typeface="幼圆" panose="02010509060101010101" pitchFamily="49" charset="-122"/>
                <a:ea typeface="幼圆" panose="02010509060101010101" pitchFamily="49" charset="-122"/>
              </a:rPr>
              <a:t>	</a:t>
            </a:r>
            <a:r>
              <a:rPr lang="zh-CN" altLang="en-US" sz="2000" b="1" dirty="0" smtClean="0">
                <a:latin typeface="幼圆" panose="02010509060101010101" pitchFamily="49" charset="-122"/>
                <a:ea typeface="幼圆" panose="02010509060101010101" pitchFamily="49" charset="-122"/>
              </a:rPr>
              <a:t>模糊推理</a:t>
            </a:r>
            <a:r>
              <a:rPr lang="zh-CN" altLang="en-US" sz="2000" dirty="0" smtClean="0">
                <a:latin typeface="幼圆" panose="02010509060101010101" pitchFamily="49" charset="-122"/>
                <a:ea typeface="幼圆" panose="02010509060101010101" pitchFamily="49" charset="-122"/>
              </a:rPr>
              <a:t>：</a:t>
            </a:r>
            <a:r>
              <a:rPr lang="zh-CN" altLang="en-US" sz="2000" dirty="0">
                <a:latin typeface="幼圆" panose="02010509060101010101" pitchFamily="49" charset="-122"/>
                <a:ea typeface="幼圆" panose="02010509060101010101" pitchFamily="49" charset="-122"/>
              </a:rPr>
              <a:t>是不确定推理的一</a:t>
            </a:r>
            <a:r>
              <a:rPr lang="zh-CN" altLang="en-US" sz="2000" dirty="0" smtClean="0">
                <a:latin typeface="幼圆" panose="02010509060101010101" pitchFamily="49" charset="-122"/>
                <a:ea typeface="幼圆" panose="02010509060101010101" pitchFamily="49" charset="-122"/>
              </a:rPr>
              <a:t>种</a:t>
            </a:r>
            <a:r>
              <a:rPr lang="zh-CN" altLang="en-US" sz="2000" dirty="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以</a:t>
            </a:r>
            <a:r>
              <a:rPr lang="zh-CN" altLang="en-US" sz="2000" b="1" dirty="0">
                <a:latin typeface="幼圆" panose="02010509060101010101" pitchFamily="49" charset="-122"/>
                <a:ea typeface="幼圆" panose="02010509060101010101" pitchFamily="49" charset="-122"/>
              </a:rPr>
              <a:t>模糊集合论</a:t>
            </a:r>
            <a:r>
              <a:rPr lang="zh-CN" altLang="en-US" sz="2000" dirty="0">
                <a:latin typeface="幼圆" panose="02010509060101010101" pitchFamily="49" charset="-122"/>
                <a:ea typeface="幼圆" panose="02010509060101010101" pitchFamily="49" charset="-122"/>
              </a:rPr>
              <a:t>为基础描述工具，对以一般集合论为基础描述工具的数理逻辑进行扩展，从而建立了模糊推理理论</a:t>
            </a:r>
            <a:r>
              <a:rPr lang="zh-CN" altLang="en-US" sz="2000" dirty="0" smtClean="0">
                <a:latin typeface="幼圆" panose="02010509060101010101" pitchFamily="49" charset="-122"/>
                <a:ea typeface="幼圆" panose="02010509060101010101" pitchFamily="49" charset="-122"/>
              </a:rPr>
              <a:t>。</a:t>
            </a:r>
            <a:endParaRPr lang="en-US" altLang="zh-CN" sz="2000" dirty="0" smtClean="0">
              <a:latin typeface="幼圆" panose="02010509060101010101" pitchFamily="49" charset="-122"/>
              <a:ea typeface="幼圆" panose="02010509060101010101" pitchFamily="49" charset="-122"/>
            </a:endParaRPr>
          </a:p>
          <a:p>
            <a:pPr algn="just">
              <a:lnSpc>
                <a:spcPts val="2700"/>
              </a:lnSpc>
            </a:pPr>
            <a:r>
              <a:rPr lang="en-US" altLang="zh-CN" sz="2000" dirty="0">
                <a:latin typeface="幼圆" panose="02010509060101010101" pitchFamily="49" charset="-122"/>
                <a:ea typeface="幼圆" panose="02010509060101010101" pitchFamily="49" charset="-122"/>
              </a:rPr>
              <a:t>	</a:t>
            </a:r>
            <a:r>
              <a:rPr lang="en-US" altLang="zh-CN" sz="2000" dirty="0" smtClean="0">
                <a:latin typeface="幼圆" panose="02010509060101010101" pitchFamily="49" charset="-122"/>
                <a:ea typeface="幼圆" panose="02010509060101010101" pitchFamily="49" charset="-122"/>
              </a:rPr>
              <a:t>(1)</a:t>
            </a:r>
            <a:r>
              <a:rPr lang="zh-CN" altLang="en-US" sz="2000" dirty="0" smtClean="0">
                <a:latin typeface="幼圆" panose="02010509060101010101" pitchFamily="49" charset="-122"/>
                <a:ea typeface="幼圆" panose="02010509060101010101" pitchFamily="49" charset="-122"/>
              </a:rPr>
              <a:t>模糊推理</a:t>
            </a:r>
            <a:r>
              <a:rPr lang="zh-CN" altLang="en-US" sz="2000" dirty="0">
                <a:latin typeface="幼圆" panose="02010509060101010101" pitchFamily="49" charset="-122"/>
                <a:ea typeface="幼圆" panose="02010509060101010101" pitchFamily="49" charset="-122"/>
              </a:rPr>
              <a:t>的基本形式之一是由假言推理发展而来的，因而也有相应的肯定前件式和否定后件式</a:t>
            </a:r>
            <a:r>
              <a:rPr lang="zh-CN" altLang="en-US" sz="2000" dirty="0" smtClean="0">
                <a:latin typeface="幼圆" panose="02010509060101010101" pitchFamily="49" charset="-122"/>
                <a:ea typeface="幼圆" panose="02010509060101010101" pitchFamily="49" charset="-122"/>
              </a:rPr>
              <a:t>，称为</a:t>
            </a:r>
            <a:r>
              <a:rPr lang="zh-CN" altLang="en-US" sz="2000" dirty="0">
                <a:latin typeface="幼圆" panose="02010509060101010101" pitchFamily="49" charset="-122"/>
                <a:ea typeface="幼圆" panose="02010509060101010101" pitchFamily="49" charset="-122"/>
              </a:rPr>
              <a:t>广义的肯定前件式或广义取式</a:t>
            </a:r>
            <a:r>
              <a:rPr lang="en-US" altLang="zh-CN" sz="2000" dirty="0" smtClean="0">
                <a:latin typeface="幼圆" panose="02010509060101010101" pitchFamily="49" charset="-122"/>
                <a:ea typeface="幼圆" panose="02010509060101010101" pitchFamily="49" charset="-122"/>
              </a:rPr>
              <a:t>(GMP</a:t>
            </a:r>
            <a:r>
              <a:rPr lang="zh-CN" altLang="en-US" sz="2000" dirty="0" smtClean="0">
                <a:latin typeface="幼圆" panose="02010509060101010101" pitchFamily="49" charset="-122"/>
                <a:ea typeface="幼圆" panose="02010509060101010101" pitchFamily="49" charset="-122"/>
              </a:rPr>
              <a:t>：</a:t>
            </a:r>
            <a:r>
              <a:rPr lang="en-US" altLang="zh-CN" sz="2000" dirty="0" smtClean="0">
                <a:latin typeface="幼圆" panose="02010509060101010101" pitchFamily="49" charset="-122"/>
                <a:ea typeface="幼圆" panose="02010509060101010101" pitchFamily="49" charset="-122"/>
              </a:rPr>
              <a:t>Generalized  </a:t>
            </a:r>
            <a:r>
              <a:rPr lang="en-US" altLang="zh-CN" sz="2000" dirty="0">
                <a:latin typeface="幼圆" panose="02010509060101010101" pitchFamily="49" charset="-122"/>
                <a:ea typeface="幼圆" panose="02010509060101010101" pitchFamily="49" charset="-122"/>
              </a:rPr>
              <a:t>Modus  </a:t>
            </a:r>
            <a:r>
              <a:rPr lang="en-US" altLang="zh-CN" sz="2000" dirty="0" smtClean="0">
                <a:latin typeface="幼圆" panose="02010509060101010101" pitchFamily="49" charset="-122"/>
                <a:ea typeface="幼圆" panose="02010509060101010101" pitchFamily="49" charset="-122"/>
              </a:rPr>
              <a:t>Ponens)</a:t>
            </a:r>
            <a:r>
              <a:rPr lang="zh-CN" altLang="en-US" sz="2000" dirty="0">
                <a:latin typeface="幼圆" panose="02010509060101010101" pitchFamily="49" charset="-122"/>
                <a:ea typeface="幼圆" panose="02010509060101010101" pitchFamily="49" charset="-122"/>
              </a:rPr>
              <a:t>和广义否定后件式或广义拒取</a:t>
            </a:r>
            <a:r>
              <a:rPr lang="zh-CN" altLang="en-US" sz="2000" dirty="0" smtClean="0">
                <a:latin typeface="幼圆" panose="02010509060101010101" pitchFamily="49" charset="-122"/>
                <a:ea typeface="幼圆" panose="02010509060101010101" pitchFamily="49" charset="-122"/>
              </a:rPr>
              <a:t>式</a:t>
            </a:r>
            <a:r>
              <a:rPr lang="en-US" altLang="zh-CN" sz="2000" dirty="0" smtClean="0">
                <a:latin typeface="幼圆" panose="02010509060101010101" pitchFamily="49" charset="-122"/>
                <a:ea typeface="幼圆" panose="02010509060101010101" pitchFamily="49" charset="-122"/>
              </a:rPr>
              <a:t>(GMT</a:t>
            </a:r>
            <a:r>
              <a:rPr lang="zh-CN" altLang="en-US" sz="2000" dirty="0" smtClean="0">
                <a:latin typeface="幼圆" panose="02010509060101010101" pitchFamily="49" charset="-122"/>
                <a:ea typeface="幼圆" panose="02010509060101010101" pitchFamily="49" charset="-122"/>
              </a:rPr>
              <a:t>：</a:t>
            </a:r>
            <a:r>
              <a:rPr lang="en-US" altLang="zh-CN" sz="2000" dirty="0" smtClean="0">
                <a:latin typeface="幼圆" panose="02010509060101010101" pitchFamily="49" charset="-122"/>
                <a:ea typeface="幼圆" panose="02010509060101010101" pitchFamily="49" charset="-122"/>
              </a:rPr>
              <a:t>Generalized </a:t>
            </a:r>
            <a:r>
              <a:rPr lang="en-US" altLang="zh-CN" sz="2000" dirty="0">
                <a:latin typeface="幼圆" panose="02010509060101010101" pitchFamily="49" charset="-122"/>
                <a:ea typeface="幼圆" panose="02010509060101010101" pitchFamily="49" charset="-122"/>
              </a:rPr>
              <a:t>Modus </a:t>
            </a:r>
            <a:r>
              <a:rPr lang="en-US" altLang="zh-CN" sz="2000" dirty="0" err="1" smtClean="0">
                <a:latin typeface="幼圆" panose="02010509060101010101" pitchFamily="49" charset="-122"/>
                <a:ea typeface="幼圆" panose="02010509060101010101" pitchFamily="49" charset="-122"/>
              </a:rPr>
              <a:t>Tollens</a:t>
            </a:r>
            <a:r>
              <a:rPr lang="en-US" altLang="zh-CN" sz="2000" dirty="0" smtClean="0">
                <a:latin typeface="幼圆" panose="02010509060101010101" pitchFamily="49" charset="-122"/>
                <a:ea typeface="幼圆" panose="02010509060101010101" pitchFamily="49" charset="-122"/>
              </a:rPr>
              <a:t>)</a:t>
            </a:r>
            <a:r>
              <a:rPr lang="zh-CN" altLang="en-US" sz="2000" dirty="0">
                <a:latin typeface="幼圆" panose="02010509060101010101" pitchFamily="49" charset="-122"/>
                <a:ea typeface="幼圆" panose="02010509060101010101" pitchFamily="49" charset="-122"/>
              </a:rPr>
              <a:t>，相应的推理模型分别为：</a:t>
            </a:r>
            <a:endParaRPr lang="en-US" altLang="zh-CN" sz="2000" dirty="0" smtClean="0">
              <a:latin typeface="幼圆" panose="02010509060101010101" pitchFamily="49" charset="-122"/>
              <a:ea typeface="幼圆" panose="02010509060101010101" pitchFamily="49" charset="-122"/>
            </a:endParaRPr>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26791" y="5048520"/>
            <a:ext cx="5417669" cy="120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29342" y="4505416"/>
            <a:ext cx="8088988" cy="395301"/>
          </a:xfrm>
          <a:prstGeom prst="rect">
            <a:avLst/>
          </a:prstGeom>
          <a:noFill/>
        </p:spPr>
        <p:txBody>
          <a:bodyPr wrap="square" rtlCol="0">
            <a:spAutoFit/>
          </a:bodyPr>
          <a:lstStyle/>
          <a:p>
            <a:pPr algn="just">
              <a:lnSpc>
                <a:spcPts val="2700"/>
              </a:lnSpc>
            </a:pPr>
            <a:r>
              <a:rPr lang="en-US" altLang="zh-CN" sz="2000" dirty="0" smtClean="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① </a:t>
            </a:r>
            <a:r>
              <a:rPr lang="en-US" altLang="zh-CN" sz="2000" dirty="0" smtClean="0">
                <a:latin typeface="幼圆" panose="02010509060101010101" pitchFamily="49" charset="-122"/>
                <a:ea typeface="幼圆" panose="02010509060101010101" pitchFamily="49" charset="-122"/>
              </a:rPr>
              <a:t>GMP</a:t>
            </a:r>
            <a:r>
              <a:rPr lang="zh-CN" altLang="en-US" sz="2000" dirty="0" smtClean="0">
                <a:latin typeface="幼圆" panose="02010509060101010101" pitchFamily="49" charset="-122"/>
                <a:ea typeface="幼圆" panose="02010509060101010101" pitchFamily="49" charset="-122"/>
              </a:rPr>
              <a:t>：</a:t>
            </a:r>
            <a:endParaRPr lang="en-US" altLang="zh-CN" sz="2000" dirty="0" smtClean="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模糊推理规则</a:t>
            </a:r>
            <a:endParaRPr lang="zh-CN" altLang="en-US" dirty="0"/>
          </a:p>
        </p:txBody>
      </p:sp>
      <p:sp>
        <p:nvSpPr>
          <p:cNvPr id="5" name="TextBox 4"/>
          <p:cNvSpPr txBox="1"/>
          <p:nvPr/>
        </p:nvSpPr>
        <p:spPr>
          <a:xfrm>
            <a:off x="491132" y="1297148"/>
            <a:ext cx="8088988" cy="395301"/>
          </a:xfrm>
          <a:prstGeom prst="rect">
            <a:avLst/>
          </a:prstGeom>
          <a:noFill/>
        </p:spPr>
        <p:txBody>
          <a:bodyPr wrap="square" rtlCol="0">
            <a:spAutoFit/>
          </a:bodyPr>
          <a:lstStyle/>
          <a:p>
            <a:pPr algn="just">
              <a:lnSpc>
                <a:spcPts val="2700"/>
              </a:lnSpc>
            </a:pPr>
            <a:r>
              <a:rPr lang="en-US" altLang="zh-CN" sz="2000" dirty="0" smtClean="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② </a:t>
            </a:r>
            <a:r>
              <a:rPr lang="en-US" altLang="zh-CN" sz="2000" dirty="0" smtClean="0">
                <a:latin typeface="幼圆" panose="02010509060101010101" pitchFamily="49" charset="-122"/>
                <a:ea typeface="幼圆" panose="02010509060101010101" pitchFamily="49" charset="-122"/>
              </a:rPr>
              <a:t>GMT</a:t>
            </a:r>
            <a:r>
              <a:rPr lang="zh-CN" altLang="en-US" sz="2000" dirty="0" smtClean="0">
                <a:latin typeface="幼圆" panose="02010509060101010101" pitchFamily="49" charset="-122"/>
                <a:ea typeface="幼圆" panose="02010509060101010101" pitchFamily="49" charset="-122"/>
              </a:rPr>
              <a:t>：</a:t>
            </a:r>
            <a:endParaRPr lang="en-US" altLang="zh-CN" sz="2000" dirty="0" smtClean="0">
              <a:latin typeface="幼圆" panose="02010509060101010101" pitchFamily="49" charset="-122"/>
              <a:ea typeface="幼圆" panose="02010509060101010101" pitchFamily="49" charset="-122"/>
            </a:endParaRPr>
          </a:p>
        </p:txBody>
      </p:sp>
      <p:sp>
        <p:nvSpPr>
          <p:cNvPr id="7" name="TextBox 6"/>
          <p:cNvSpPr txBox="1"/>
          <p:nvPr/>
        </p:nvSpPr>
        <p:spPr>
          <a:xfrm>
            <a:off x="585728" y="2944581"/>
            <a:ext cx="8088988" cy="784830"/>
          </a:xfrm>
          <a:prstGeom prst="rect">
            <a:avLst/>
          </a:prstGeom>
          <a:noFill/>
        </p:spPr>
        <p:txBody>
          <a:bodyPr wrap="square" rtlCol="0">
            <a:spAutoFit/>
          </a:bodyPr>
          <a:lstStyle/>
          <a:p>
            <a:pPr algn="just">
              <a:lnSpc>
                <a:spcPts val="2700"/>
              </a:lnSpc>
            </a:pPr>
            <a:r>
              <a:rPr lang="en-US" altLang="zh-CN" sz="2000" dirty="0" smtClean="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其中，</a:t>
            </a:r>
            <a:r>
              <a:rPr lang="en-US" altLang="zh-CN" sz="2000" dirty="0" smtClean="0">
                <a:latin typeface="幼圆" panose="02010509060101010101" pitchFamily="49" charset="-122"/>
                <a:ea typeface="幼圆" panose="02010509060101010101" pitchFamily="49" charset="-122"/>
              </a:rPr>
              <a:t>P</a:t>
            </a:r>
            <a:r>
              <a:rPr lang="zh-CN" altLang="en-US" sz="2000" dirty="0" smtClean="0">
                <a:latin typeface="幼圆" panose="02010509060101010101" pitchFamily="49" charset="-122"/>
                <a:ea typeface="幼圆" panose="02010509060101010101" pitchFamily="49" charset="-122"/>
              </a:rPr>
              <a:t>、</a:t>
            </a:r>
            <a:r>
              <a:rPr lang="en-US" altLang="zh-CN" sz="2000" dirty="0" smtClean="0">
                <a:latin typeface="幼圆" panose="02010509060101010101" pitchFamily="49" charset="-122"/>
                <a:ea typeface="幼圆" panose="02010509060101010101" pitchFamily="49" charset="-122"/>
              </a:rPr>
              <a:t>P′</a:t>
            </a:r>
            <a:r>
              <a:rPr lang="zh-CN" altLang="en-US" sz="2000" dirty="0" smtClean="0">
                <a:latin typeface="幼圆" panose="02010509060101010101" pitchFamily="49" charset="-122"/>
                <a:ea typeface="幼圆" panose="02010509060101010101" pitchFamily="49" charset="-122"/>
              </a:rPr>
              <a:t>、</a:t>
            </a:r>
            <a:r>
              <a:rPr lang="en-US" altLang="zh-CN" sz="2000" dirty="0" smtClean="0">
                <a:latin typeface="幼圆" panose="02010509060101010101" pitchFamily="49" charset="-122"/>
                <a:ea typeface="幼圆" panose="02010509060101010101" pitchFamily="49" charset="-122"/>
              </a:rPr>
              <a:t>Q</a:t>
            </a:r>
            <a:r>
              <a:rPr lang="zh-CN" altLang="en-US" sz="2000" dirty="0" smtClean="0">
                <a:latin typeface="幼圆" panose="02010509060101010101" pitchFamily="49" charset="-122"/>
                <a:ea typeface="幼圆" panose="02010509060101010101" pitchFamily="49" charset="-122"/>
              </a:rPr>
              <a:t>、</a:t>
            </a:r>
            <a:r>
              <a:rPr lang="en-US" altLang="zh-CN" sz="2000" dirty="0" smtClean="0">
                <a:latin typeface="幼圆" panose="02010509060101010101" pitchFamily="49" charset="-122"/>
                <a:ea typeface="幼圆" panose="02010509060101010101" pitchFamily="49" charset="-122"/>
              </a:rPr>
              <a:t>Q′</a:t>
            </a:r>
            <a:r>
              <a:rPr lang="zh-CN" altLang="en-US" sz="2000" dirty="0" smtClean="0">
                <a:latin typeface="幼圆" panose="02010509060101010101" pitchFamily="49" charset="-122"/>
                <a:ea typeface="幼圆" panose="02010509060101010101" pitchFamily="49" charset="-122"/>
              </a:rPr>
              <a:t>分别</a:t>
            </a:r>
            <a:r>
              <a:rPr lang="zh-CN" altLang="en-US" sz="2000" dirty="0">
                <a:latin typeface="幼圆" panose="02010509060101010101" pitchFamily="49" charset="-122"/>
                <a:ea typeface="幼圆" panose="02010509060101010101" pitchFamily="49" charset="-122"/>
              </a:rPr>
              <a:t>为简单模糊</a:t>
            </a:r>
            <a:r>
              <a:rPr lang="zh-CN" altLang="en-US" sz="2000" dirty="0" smtClean="0">
                <a:latin typeface="幼圆" panose="02010509060101010101" pitchFamily="49" charset="-122"/>
                <a:ea typeface="幼圆" panose="02010509060101010101" pitchFamily="49" charset="-122"/>
              </a:rPr>
              <a:t>命题</a:t>
            </a:r>
            <a:r>
              <a:rPr lang="en-US" altLang="zh-CN" sz="2000" dirty="0" smtClean="0">
                <a:latin typeface="幼圆" panose="02010509060101010101" pitchFamily="49" charset="-122"/>
                <a:ea typeface="幼圆" panose="02010509060101010101" pitchFamily="49" charset="-122"/>
              </a:rPr>
              <a:t>x is A</a:t>
            </a:r>
            <a:r>
              <a:rPr lang="zh-CN" altLang="en-US" sz="2000" dirty="0" smtClean="0">
                <a:latin typeface="幼圆" panose="02010509060101010101" pitchFamily="49" charset="-122"/>
                <a:ea typeface="幼圆" panose="02010509060101010101" pitchFamily="49" charset="-122"/>
              </a:rPr>
              <a:t>、</a:t>
            </a:r>
            <a:r>
              <a:rPr lang="en-US" altLang="zh-CN" sz="2000" dirty="0" smtClean="0">
                <a:latin typeface="幼圆" panose="02010509060101010101" pitchFamily="49" charset="-122"/>
                <a:ea typeface="幼圆" panose="02010509060101010101" pitchFamily="49" charset="-122"/>
              </a:rPr>
              <a:t>x </a:t>
            </a:r>
            <a:r>
              <a:rPr lang="en-US" altLang="zh-CN" sz="2000" dirty="0">
                <a:latin typeface="幼圆" panose="02010509060101010101" pitchFamily="49" charset="-122"/>
                <a:ea typeface="幼圆" panose="02010509060101010101" pitchFamily="49" charset="-122"/>
              </a:rPr>
              <a:t>is </a:t>
            </a:r>
            <a:r>
              <a:rPr lang="en-US" altLang="zh-CN" sz="2000" dirty="0" smtClean="0">
                <a:latin typeface="幼圆" panose="02010509060101010101" pitchFamily="49" charset="-122"/>
                <a:ea typeface="幼圆" panose="02010509060101010101" pitchFamily="49" charset="-122"/>
              </a:rPr>
              <a:t>A′</a:t>
            </a:r>
            <a:r>
              <a:rPr lang="zh-CN" altLang="en-US" sz="2000" dirty="0" smtClean="0">
                <a:latin typeface="幼圆" panose="02010509060101010101" pitchFamily="49" charset="-122"/>
                <a:ea typeface="幼圆" panose="02010509060101010101" pitchFamily="49" charset="-122"/>
              </a:rPr>
              <a:t>、</a:t>
            </a:r>
            <a:r>
              <a:rPr lang="en-US" altLang="zh-CN" sz="2000" dirty="0" smtClean="0">
                <a:latin typeface="幼圆" panose="02010509060101010101" pitchFamily="49" charset="-122"/>
                <a:ea typeface="幼圆" panose="02010509060101010101" pitchFamily="49" charset="-122"/>
              </a:rPr>
              <a:t>y </a:t>
            </a:r>
            <a:r>
              <a:rPr lang="en-US" altLang="zh-CN" sz="2000" dirty="0">
                <a:latin typeface="幼圆" panose="02010509060101010101" pitchFamily="49" charset="-122"/>
                <a:ea typeface="幼圆" panose="02010509060101010101" pitchFamily="49" charset="-122"/>
              </a:rPr>
              <a:t>is </a:t>
            </a:r>
            <a:r>
              <a:rPr lang="en-US" altLang="zh-CN" sz="2000" dirty="0" smtClean="0">
                <a:latin typeface="幼圆" panose="02010509060101010101" pitchFamily="49" charset="-122"/>
                <a:ea typeface="幼圆" panose="02010509060101010101" pitchFamily="49" charset="-122"/>
              </a:rPr>
              <a:t>B</a:t>
            </a:r>
            <a:r>
              <a:rPr lang="zh-CN" altLang="en-US" sz="2000" dirty="0" smtClean="0">
                <a:latin typeface="幼圆" panose="02010509060101010101" pitchFamily="49" charset="-122"/>
                <a:ea typeface="幼圆" panose="02010509060101010101" pitchFamily="49" charset="-122"/>
              </a:rPr>
              <a:t>、</a:t>
            </a:r>
            <a:r>
              <a:rPr lang="en-US" altLang="zh-CN" sz="2000" dirty="0" smtClean="0">
                <a:latin typeface="幼圆" panose="02010509060101010101" pitchFamily="49" charset="-122"/>
                <a:ea typeface="幼圆" panose="02010509060101010101" pitchFamily="49" charset="-122"/>
              </a:rPr>
              <a:t>y is B′</a:t>
            </a:r>
            <a:r>
              <a:rPr lang="zh-CN" altLang="en-US" sz="2000" dirty="0" smtClean="0">
                <a:latin typeface="幼圆" panose="02010509060101010101" pitchFamily="49" charset="-122"/>
                <a:ea typeface="幼圆" panose="02010509060101010101" pitchFamily="49" charset="-122"/>
              </a:rPr>
              <a:t>，</a:t>
            </a:r>
            <a:r>
              <a:rPr lang="en-US" altLang="zh-CN" sz="2000" dirty="0" smtClean="0">
                <a:latin typeface="幼圆" panose="02010509060101010101" pitchFamily="49" charset="-122"/>
                <a:ea typeface="幼圆" panose="02010509060101010101" pitchFamily="49" charset="-122"/>
              </a:rPr>
              <a:t>P1</a:t>
            </a:r>
            <a:r>
              <a:rPr lang="zh-CN" altLang="en-US" sz="2000" dirty="0" smtClean="0">
                <a:latin typeface="幼圆" panose="02010509060101010101" pitchFamily="49" charset="-122"/>
                <a:ea typeface="幼圆" panose="02010509060101010101" pitchFamily="49" charset="-122"/>
              </a:rPr>
              <a:t>是</a:t>
            </a:r>
            <a:r>
              <a:rPr lang="zh-CN" altLang="en-US" sz="2000" dirty="0">
                <a:latin typeface="幼圆" panose="02010509060101010101" pitchFamily="49" charset="-122"/>
                <a:ea typeface="幼圆" panose="02010509060101010101" pitchFamily="49" charset="-122"/>
              </a:rPr>
              <a:t>假言模糊命题。</a:t>
            </a:r>
            <a:endParaRPr lang="en-US" altLang="zh-CN" sz="2000" dirty="0" smtClean="0">
              <a:latin typeface="幼圆" panose="02010509060101010101" pitchFamily="49" charset="-122"/>
              <a:ea typeface="幼圆" panose="02010509060101010101" pitchFamily="49" charset="-122"/>
            </a:endParaRPr>
          </a:p>
        </p:txBody>
      </p:sp>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72333" y="1637267"/>
            <a:ext cx="592455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91132" y="3710426"/>
            <a:ext cx="8088988" cy="1131079"/>
          </a:xfrm>
          <a:prstGeom prst="rect">
            <a:avLst/>
          </a:prstGeom>
          <a:noFill/>
        </p:spPr>
        <p:txBody>
          <a:bodyPr wrap="square" rtlCol="0">
            <a:spAutoFit/>
          </a:bodyPr>
          <a:lstStyle/>
          <a:p>
            <a:pPr algn="just">
              <a:lnSpc>
                <a:spcPts val="2700"/>
              </a:lnSpc>
            </a:pPr>
            <a:r>
              <a:rPr lang="en-US" altLang="zh-CN" sz="2000" dirty="0">
                <a:latin typeface="幼圆" panose="02010509060101010101" pitchFamily="49" charset="-122"/>
                <a:ea typeface="幼圆" panose="02010509060101010101" pitchFamily="49" charset="-122"/>
              </a:rPr>
              <a:t>	</a:t>
            </a:r>
            <a:r>
              <a:rPr lang="en-US" altLang="zh-CN" sz="2000" dirty="0" smtClean="0">
                <a:latin typeface="幼圆" panose="02010509060101010101" pitchFamily="49" charset="-122"/>
                <a:ea typeface="幼圆" panose="02010509060101010101" pitchFamily="49" charset="-122"/>
              </a:rPr>
              <a:t>(1)</a:t>
            </a:r>
            <a:r>
              <a:rPr lang="zh-CN" altLang="en-US" sz="2000" dirty="0">
                <a:latin typeface="幼圆" panose="02010509060101010101" pitchFamily="49" charset="-122"/>
                <a:ea typeface="幼圆" panose="02010509060101010101" pitchFamily="49" charset="-122"/>
              </a:rPr>
              <a:t>模糊推理的另一种基本形式是由三段论发展而来的，称为广义三段论或广义假言推理</a:t>
            </a:r>
            <a:r>
              <a:rPr lang="en-US" altLang="zh-CN" sz="2000" dirty="0" smtClean="0">
                <a:latin typeface="幼圆" panose="02010509060101010101" pitchFamily="49" charset="-122"/>
                <a:ea typeface="幼圆" panose="02010509060101010101" pitchFamily="49" charset="-122"/>
              </a:rPr>
              <a:t>(Generalized Hypothetical Syllogism)</a:t>
            </a:r>
            <a:r>
              <a:rPr lang="zh-CN" altLang="en-US" sz="2000" dirty="0">
                <a:latin typeface="幼圆" panose="02010509060101010101" pitchFamily="49" charset="-122"/>
                <a:ea typeface="幼圆" panose="02010509060101010101" pitchFamily="49" charset="-122"/>
              </a:rPr>
              <a:t>，相应的</a:t>
            </a:r>
            <a:r>
              <a:rPr lang="zh-CN" altLang="en-US" sz="2000" dirty="0" smtClean="0">
                <a:latin typeface="幼圆" panose="02010509060101010101" pitchFamily="49" charset="-122"/>
                <a:ea typeface="幼圆" panose="02010509060101010101" pitchFamily="49" charset="-122"/>
              </a:rPr>
              <a:t>推理模型为</a:t>
            </a:r>
            <a:r>
              <a:rPr lang="zh-CN" altLang="en-US" sz="2000" dirty="0">
                <a:latin typeface="幼圆" panose="02010509060101010101" pitchFamily="49" charset="-122"/>
                <a:ea typeface="幼圆" panose="02010509060101010101" pitchFamily="49" charset="-122"/>
              </a:rPr>
              <a:t>： </a:t>
            </a:r>
            <a:endParaRPr lang="en-US" altLang="zh-CN" sz="2000" dirty="0" smtClean="0">
              <a:latin typeface="幼圆" panose="02010509060101010101" pitchFamily="49" charset="-122"/>
              <a:ea typeface="幼圆" panose="02010509060101010101" pitchFamily="49"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1247" y="4857271"/>
            <a:ext cx="5726417" cy="1616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模糊推理规则</a:t>
            </a:r>
            <a:endParaRPr lang="zh-CN" altLang="en-US" dirty="0"/>
          </a:p>
        </p:txBody>
      </p:sp>
      <p:sp>
        <p:nvSpPr>
          <p:cNvPr id="7" name="TextBox 6"/>
          <p:cNvSpPr txBox="1"/>
          <p:nvPr/>
        </p:nvSpPr>
        <p:spPr>
          <a:xfrm>
            <a:off x="569962" y="1557218"/>
            <a:ext cx="8088988" cy="1131079"/>
          </a:xfrm>
          <a:prstGeom prst="rect">
            <a:avLst/>
          </a:prstGeom>
          <a:noFill/>
        </p:spPr>
        <p:txBody>
          <a:bodyPr wrap="square" rtlCol="0">
            <a:spAutoFit/>
          </a:bodyPr>
          <a:lstStyle/>
          <a:p>
            <a:pPr algn="just">
              <a:lnSpc>
                <a:spcPts val="2700"/>
              </a:lnSpc>
            </a:pPr>
            <a:r>
              <a:rPr lang="en-US" altLang="zh-CN" sz="2000" dirty="0" smtClean="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其中</a:t>
            </a:r>
            <a:r>
              <a:rPr lang="en-US" altLang="zh-CN" sz="2000" dirty="0" smtClean="0">
                <a:latin typeface="幼圆" panose="02010509060101010101" pitchFamily="49" charset="-122"/>
                <a:ea typeface="幼圆" panose="02010509060101010101" pitchFamily="49" charset="-122"/>
              </a:rPr>
              <a:t>P</a:t>
            </a:r>
            <a:r>
              <a:rPr lang="zh-CN" altLang="en-US" sz="2000" dirty="0" smtClean="0">
                <a:latin typeface="幼圆" panose="02010509060101010101" pitchFamily="49" charset="-122"/>
                <a:ea typeface="幼圆" panose="02010509060101010101" pitchFamily="49" charset="-122"/>
              </a:rPr>
              <a:t>、</a:t>
            </a:r>
            <a:r>
              <a:rPr lang="en-US" altLang="zh-CN" sz="2000" dirty="0" smtClean="0">
                <a:latin typeface="幼圆" panose="02010509060101010101" pitchFamily="49" charset="-122"/>
                <a:ea typeface="幼圆" panose="02010509060101010101" pitchFamily="49" charset="-122"/>
              </a:rPr>
              <a:t>P′</a:t>
            </a:r>
            <a:r>
              <a:rPr lang="zh-CN" altLang="en-US" sz="2000" dirty="0" smtClean="0">
                <a:latin typeface="幼圆" panose="02010509060101010101" pitchFamily="49" charset="-122"/>
                <a:ea typeface="幼圆" panose="02010509060101010101" pitchFamily="49" charset="-122"/>
              </a:rPr>
              <a:t>、</a:t>
            </a:r>
            <a:r>
              <a:rPr lang="en-US" altLang="zh-CN" sz="2000" dirty="0" smtClean="0">
                <a:latin typeface="幼圆" panose="02010509060101010101" pitchFamily="49" charset="-122"/>
                <a:ea typeface="幼圆" panose="02010509060101010101" pitchFamily="49" charset="-122"/>
              </a:rPr>
              <a:t>Q</a:t>
            </a:r>
            <a:r>
              <a:rPr lang="zh-CN" altLang="en-US" sz="2000" dirty="0" smtClean="0">
                <a:latin typeface="幼圆" panose="02010509060101010101" pitchFamily="49" charset="-122"/>
                <a:ea typeface="幼圆" panose="02010509060101010101" pitchFamily="49" charset="-122"/>
              </a:rPr>
              <a:t>、</a:t>
            </a:r>
            <a:r>
              <a:rPr lang="en-US" altLang="zh-CN" sz="2000" dirty="0" smtClean="0">
                <a:latin typeface="幼圆" panose="02010509060101010101" pitchFamily="49" charset="-122"/>
                <a:ea typeface="幼圆" panose="02010509060101010101" pitchFamily="49" charset="-122"/>
              </a:rPr>
              <a:t>Q′</a:t>
            </a:r>
            <a:r>
              <a:rPr lang="zh-CN" altLang="en-US" sz="2000" dirty="0" smtClean="0">
                <a:latin typeface="幼圆" panose="02010509060101010101" pitchFamily="49" charset="-122"/>
                <a:ea typeface="幼圆" panose="02010509060101010101" pitchFamily="49" charset="-122"/>
              </a:rPr>
              <a:t>、</a:t>
            </a:r>
            <a:r>
              <a:rPr lang="en-US" altLang="zh-CN" sz="2000" dirty="0" smtClean="0">
                <a:latin typeface="幼圆" panose="02010509060101010101" pitchFamily="49" charset="-122"/>
                <a:ea typeface="幼圆" panose="02010509060101010101" pitchFamily="49" charset="-122"/>
              </a:rPr>
              <a:t>R</a:t>
            </a:r>
            <a:r>
              <a:rPr lang="zh-CN" altLang="en-US" sz="2000" dirty="0" smtClean="0">
                <a:latin typeface="幼圆" panose="02010509060101010101" pitchFamily="49" charset="-122"/>
                <a:ea typeface="幼圆" panose="02010509060101010101" pitchFamily="49" charset="-122"/>
              </a:rPr>
              <a:t>、</a:t>
            </a:r>
            <a:r>
              <a:rPr lang="en-US" altLang="zh-CN" sz="2000" dirty="0" smtClean="0">
                <a:latin typeface="幼圆" panose="02010509060101010101" pitchFamily="49" charset="-122"/>
                <a:ea typeface="幼圆" panose="02010509060101010101" pitchFamily="49" charset="-122"/>
              </a:rPr>
              <a:t>R′</a:t>
            </a:r>
            <a:r>
              <a:rPr lang="zh-CN" altLang="en-US" sz="2000" dirty="0" smtClean="0">
                <a:latin typeface="幼圆" panose="02010509060101010101" pitchFamily="49" charset="-122"/>
                <a:ea typeface="幼圆" panose="02010509060101010101" pitchFamily="49" charset="-122"/>
              </a:rPr>
              <a:t>分别</a:t>
            </a:r>
            <a:r>
              <a:rPr lang="zh-CN" altLang="en-US" sz="2000" dirty="0">
                <a:latin typeface="幼圆" panose="02010509060101010101" pitchFamily="49" charset="-122"/>
                <a:ea typeface="幼圆" panose="02010509060101010101" pitchFamily="49" charset="-122"/>
              </a:rPr>
              <a:t>为简单模糊</a:t>
            </a:r>
            <a:r>
              <a:rPr lang="zh-CN" altLang="en-US" sz="2000" dirty="0" smtClean="0">
                <a:latin typeface="幼圆" panose="02010509060101010101" pitchFamily="49" charset="-122"/>
                <a:ea typeface="幼圆" panose="02010509060101010101" pitchFamily="49" charset="-122"/>
              </a:rPr>
              <a:t>命题</a:t>
            </a:r>
            <a:r>
              <a:rPr lang="en-US" altLang="zh-CN" sz="2000" dirty="0" smtClean="0">
                <a:latin typeface="幼圆" panose="02010509060101010101" pitchFamily="49" charset="-122"/>
                <a:ea typeface="幼圆" panose="02010509060101010101" pitchFamily="49" charset="-122"/>
              </a:rPr>
              <a:t>x is A</a:t>
            </a:r>
            <a:r>
              <a:rPr lang="zh-CN" altLang="en-US" sz="2000" dirty="0" smtClean="0">
                <a:latin typeface="幼圆" panose="02010509060101010101" pitchFamily="49" charset="-122"/>
                <a:ea typeface="幼圆" panose="02010509060101010101" pitchFamily="49" charset="-122"/>
              </a:rPr>
              <a:t>、</a:t>
            </a:r>
            <a:r>
              <a:rPr lang="en-US" altLang="zh-CN" sz="2000" dirty="0" smtClean="0">
                <a:latin typeface="幼圆" panose="02010509060101010101" pitchFamily="49" charset="-122"/>
                <a:ea typeface="幼圆" panose="02010509060101010101" pitchFamily="49" charset="-122"/>
              </a:rPr>
              <a:t>x </a:t>
            </a:r>
            <a:r>
              <a:rPr lang="en-US" altLang="zh-CN" sz="2000" dirty="0">
                <a:latin typeface="幼圆" panose="02010509060101010101" pitchFamily="49" charset="-122"/>
                <a:ea typeface="幼圆" panose="02010509060101010101" pitchFamily="49" charset="-122"/>
              </a:rPr>
              <a:t>is </a:t>
            </a:r>
            <a:r>
              <a:rPr lang="en-US" altLang="zh-CN" sz="2000" dirty="0" smtClean="0">
                <a:latin typeface="幼圆" panose="02010509060101010101" pitchFamily="49" charset="-122"/>
                <a:ea typeface="幼圆" panose="02010509060101010101" pitchFamily="49" charset="-122"/>
              </a:rPr>
              <a:t>A′</a:t>
            </a:r>
            <a:r>
              <a:rPr lang="zh-CN" altLang="en-US" sz="2000" dirty="0" smtClean="0">
                <a:latin typeface="幼圆" panose="02010509060101010101" pitchFamily="49" charset="-122"/>
                <a:ea typeface="幼圆" panose="02010509060101010101" pitchFamily="49" charset="-122"/>
              </a:rPr>
              <a:t>、</a:t>
            </a:r>
            <a:r>
              <a:rPr lang="en-US" altLang="zh-CN" sz="2000" dirty="0" smtClean="0">
                <a:latin typeface="幼圆" panose="02010509060101010101" pitchFamily="49" charset="-122"/>
                <a:ea typeface="幼圆" panose="02010509060101010101" pitchFamily="49" charset="-122"/>
              </a:rPr>
              <a:t>y </a:t>
            </a:r>
            <a:r>
              <a:rPr lang="en-US" altLang="zh-CN" sz="2000" dirty="0">
                <a:latin typeface="幼圆" panose="02010509060101010101" pitchFamily="49" charset="-122"/>
                <a:ea typeface="幼圆" panose="02010509060101010101" pitchFamily="49" charset="-122"/>
              </a:rPr>
              <a:t>is </a:t>
            </a:r>
            <a:r>
              <a:rPr lang="en-US" altLang="zh-CN" sz="2000" dirty="0" smtClean="0">
                <a:latin typeface="幼圆" panose="02010509060101010101" pitchFamily="49" charset="-122"/>
                <a:ea typeface="幼圆" panose="02010509060101010101" pitchFamily="49" charset="-122"/>
              </a:rPr>
              <a:t>B</a:t>
            </a:r>
            <a:r>
              <a:rPr lang="zh-CN" altLang="en-US" sz="2000" dirty="0" smtClean="0">
                <a:latin typeface="幼圆" panose="02010509060101010101" pitchFamily="49" charset="-122"/>
                <a:ea typeface="幼圆" panose="02010509060101010101" pitchFamily="49" charset="-122"/>
              </a:rPr>
              <a:t>、</a:t>
            </a:r>
            <a:r>
              <a:rPr lang="en-US" altLang="zh-CN" sz="2000" dirty="0" smtClean="0">
                <a:latin typeface="幼圆" panose="02010509060101010101" pitchFamily="49" charset="-122"/>
                <a:ea typeface="幼圆" panose="02010509060101010101" pitchFamily="49" charset="-122"/>
              </a:rPr>
              <a:t>y </a:t>
            </a:r>
            <a:r>
              <a:rPr lang="en-US" altLang="zh-CN" sz="2000" dirty="0">
                <a:latin typeface="幼圆" panose="02010509060101010101" pitchFamily="49" charset="-122"/>
                <a:ea typeface="幼圆" panose="02010509060101010101" pitchFamily="49" charset="-122"/>
              </a:rPr>
              <a:t>is </a:t>
            </a:r>
            <a:r>
              <a:rPr lang="en-US" altLang="zh-CN" sz="2000" dirty="0" smtClean="0">
                <a:latin typeface="幼圆" panose="02010509060101010101" pitchFamily="49" charset="-122"/>
                <a:ea typeface="幼圆" panose="02010509060101010101" pitchFamily="49" charset="-122"/>
              </a:rPr>
              <a:t>B′</a:t>
            </a:r>
            <a:r>
              <a:rPr lang="zh-CN" altLang="en-US" sz="2000" dirty="0" smtClean="0">
                <a:latin typeface="幼圆" panose="02010509060101010101" pitchFamily="49" charset="-122"/>
                <a:ea typeface="幼圆" panose="02010509060101010101" pitchFamily="49" charset="-122"/>
              </a:rPr>
              <a:t>、</a:t>
            </a:r>
            <a:r>
              <a:rPr lang="en-US" altLang="zh-CN" sz="2000" dirty="0" smtClean="0">
                <a:latin typeface="幼圆" panose="02010509060101010101" pitchFamily="49" charset="-122"/>
                <a:ea typeface="幼圆" panose="02010509060101010101" pitchFamily="49" charset="-122"/>
              </a:rPr>
              <a:t>z </a:t>
            </a:r>
            <a:r>
              <a:rPr lang="en-US" altLang="zh-CN" sz="2000" dirty="0">
                <a:latin typeface="幼圆" panose="02010509060101010101" pitchFamily="49" charset="-122"/>
                <a:ea typeface="幼圆" panose="02010509060101010101" pitchFamily="49" charset="-122"/>
              </a:rPr>
              <a:t>is </a:t>
            </a:r>
            <a:r>
              <a:rPr lang="en-US" altLang="zh-CN" sz="2000" dirty="0" smtClean="0">
                <a:latin typeface="幼圆" panose="02010509060101010101" pitchFamily="49" charset="-122"/>
                <a:ea typeface="幼圆" panose="02010509060101010101" pitchFamily="49" charset="-122"/>
              </a:rPr>
              <a:t>C</a:t>
            </a:r>
            <a:r>
              <a:rPr lang="zh-CN" altLang="en-US" sz="2000" dirty="0" smtClean="0">
                <a:latin typeface="幼圆" panose="02010509060101010101" pitchFamily="49" charset="-122"/>
                <a:ea typeface="幼圆" panose="02010509060101010101" pitchFamily="49" charset="-122"/>
              </a:rPr>
              <a:t>、</a:t>
            </a:r>
            <a:r>
              <a:rPr lang="en-US" altLang="zh-CN" sz="2000" dirty="0" smtClean="0">
                <a:latin typeface="幼圆" panose="02010509060101010101" pitchFamily="49" charset="-122"/>
                <a:ea typeface="幼圆" panose="02010509060101010101" pitchFamily="49" charset="-122"/>
              </a:rPr>
              <a:t>z </a:t>
            </a:r>
            <a:r>
              <a:rPr lang="en-US" altLang="zh-CN" sz="2000" dirty="0">
                <a:latin typeface="幼圆" panose="02010509060101010101" pitchFamily="49" charset="-122"/>
                <a:ea typeface="幼圆" panose="02010509060101010101" pitchFamily="49" charset="-122"/>
              </a:rPr>
              <a:t>is </a:t>
            </a:r>
            <a:r>
              <a:rPr lang="en-US" altLang="zh-CN" sz="2000" dirty="0" smtClean="0">
                <a:latin typeface="幼圆" panose="02010509060101010101" pitchFamily="49" charset="-122"/>
                <a:ea typeface="幼圆" panose="02010509060101010101" pitchFamily="49" charset="-122"/>
              </a:rPr>
              <a:t>C′</a:t>
            </a:r>
            <a:r>
              <a:rPr lang="zh-CN" altLang="en-US" sz="2000" dirty="0" smtClean="0">
                <a:latin typeface="幼圆" panose="02010509060101010101" pitchFamily="49" charset="-122"/>
                <a:ea typeface="幼圆" panose="02010509060101010101" pitchFamily="49" charset="-122"/>
              </a:rPr>
              <a:t>，</a:t>
            </a:r>
            <a:r>
              <a:rPr lang="en-US" altLang="zh-CN" sz="2000" dirty="0" smtClean="0">
                <a:latin typeface="幼圆" panose="02010509060101010101" pitchFamily="49" charset="-122"/>
                <a:ea typeface="幼圆" panose="02010509060101010101" pitchFamily="49" charset="-122"/>
              </a:rPr>
              <a:t>P1</a:t>
            </a:r>
            <a:r>
              <a:rPr lang="zh-CN" altLang="en-US" sz="2000" dirty="0" smtClean="0">
                <a:latin typeface="幼圆" panose="02010509060101010101" pitchFamily="49" charset="-122"/>
                <a:ea typeface="幼圆" panose="02010509060101010101" pitchFamily="49" charset="-122"/>
              </a:rPr>
              <a:t>、</a:t>
            </a:r>
            <a:r>
              <a:rPr lang="en-US" altLang="zh-CN" sz="2000" dirty="0" smtClean="0">
                <a:latin typeface="幼圆" panose="02010509060101010101" pitchFamily="49" charset="-122"/>
                <a:ea typeface="幼圆" panose="02010509060101010101" pitchFamily="49" charset="-122"/>
              </a:rPr>
              <a:t>P2</a:t>
            </a:r>
            <a:r>
              <a:rPr lang="zh-CN" altLang="en-US" sz="2000" dirty="0" smtClean="0">
                <a:latin typeface="幼圆" panose="02010509060101010101" pitchFamily="49" charset="-122"/>
                <a:ea typeface="幼圆" panose="02010509060101010101" pitchFamily="49" charset="-122"/>
              </a:rPr>
              <a:t>和</a:t>
            </a:r>
            <a:r>
              <a:rPr lang="en-US" altLang="zh-CN" sz="2000" dirty="0" smtClean="0">
                <a:latin typeface="幼圆" panose="02010509060101010101" pitchFamily="49" charset="-122"/>
                <a:ea typeface="幼圆" panose="02010509060101010101" pitchFamily="49" charset="-122"/>
              </a:rPr>
              <a:t>P3</a:t>
            </a:r>
            <a:r>
              <a:rPr lang="zh-CN" altLang="en-US" sz="2000" dirty="0" smtClean="0">
                <a:latin typeface="幼圆" panose="02010509060101010101" pitchFamily="49" charset="-122"/>
                <a:ea typeface="幼圆" panose="02010509060101010101" pitchFamily="49" charset="-122"/>
              </a:rPr>
              <a:t>是</a:t>
            </a:r>
            <a:r>
              <a:rPr lang="zh-CN" altLang="en-US" sz="2000" dirty="0">
                <a:latin typeface="幼圆" panose="02010509060101010101" pitchFamily="49" charset="-122"/>
                <a:ea typeface="幼圆" panose="02010509060101010101" pitchFamily="49" charset="-122"/>
              </a:rPr>
              <a:t>三个假言命题。</a:t>
            </a:r>
            <a:endParaRPr lang="en-US" altLang="zh-CN" sz="2000" dirty="0" smtClean="0">
              <a:latin typeface="幼圆" panose="02010509060101010101" pitchFamily="49" charset="-122"/>
              <a:ea typeface="幼圆" panose="02010509060101010101" pitchFamily="49" charset="-122"/>
            </a:endParaRPr>
          </a:p>
        </p:txBody>
      </p:sp>
      <p:sp>
        <p:nvSpPr>
          <p:cNvPr id="6" name="TextBox 5"/>
          <p:cNvSpPr txBox="1"/>
          <p:nvPr/>
        </p:nvSpPr>
        <p:spPr>
          <a:xfrm>
            <a:off x="556597" y="2688297"/>
            <a:ext cx="8088988" cy="1963038"/>
          </a:xfrm>
          <a:prstGeom prst="rect">
            <a:avLst/>
          </a:prstGeom>
          <a:noFill/>
        </p:spPr>
        <p:txBody>
          <a:bodyPr wrap="square" rtlCol="0">
            <a:spAutoFit/>
          </a:bodyPr>
          <a:lstStyle/>
          <a:p>
            <a:pPr algn="just">
              <a:lnSpc>
                <a:spcPts val="3000"/>
              </a:lnSpc>
            </a:pPr>
            <a:r>
              <a:rPr lang="en-US" altLang="zh-CN" sz="2000" dirty="0">
                <a:latin typeface="幼圆" panose="02010509060101010101" pitchFamily="49" charset="-122"/>
                <a:ea typeface="幼圆" panose="02010509060101010101" pitchFamily="49" charset="-122"/>
              </a:rPr>
              <a:t>	</a:t>
            </a:r>
            <a:r>
              <a:rPr lang="zh-CN" altLang="en-US" sz="2000" spc="300" dirty="0">
                <a:latin typeface="幼圆" panose="02010509060101010101" pitchFamily="49" charset="-122"/>
                <a:ea typeface="幼圆" panose="02010509060101010101" pitchFamily="49" charset="-122"/>
              </a:rPr>
              <a:t>当然，模糊推理是近似的、非确定的，它的前提和结论都具有模糊性。类似地，在模糊推理中将</a:t>
            </a:r>
            <a:r>
              <a:rPr lang="zh-CN" altLang="en-US" sz="2000" spc="300" dirty="0" smtClean="0">
                <a:latin typeface="幼圆" panose="02010509060101010101" pitchFamily="49" charset="-122"/>
                <a:ea typeface="幼圆" panose="02010509060101010101" pitchFamily="49" charset="-122"/>
              </a:rPr>
              <a:t>假言模糊</a:t>
            </a:r>
            <a:r>
              <a:rPr lang="zh-CN" altLang="en-US" sz="2000" spc="300" dirty="0">
                <a:latin typeface="幼圆" panose="02010509060101010101" pitchFamily="49" charset="-122"/>
                <a:ea typeface="幼圆" panose="02010509060101010101" pitchFamily="49" charset="-122"/>
              </a:rPr>
              <a:t>命题</a:t>
            </a:r>
            <a:r>
              <a:rPr lang="zh-CN" altLang="en-US" sz="2000" spc="300" dirty="0" smtClean="0">
                <a:latin typeface="幼圆" panose="02010509060101010101" pitchFamily="49" charset="-122"/>
                <a:ea typeface="幼圆" panose="02010509060101010101" pitchFamily="49" charset="-122"/>
              </a:rPr>
              <a:t>“</a:t>
            </a:r>
            <a:r>
              <a:rPr lang="en-US" altLang="zh-CN" sz="2000" spc="300" dirty="0" smtClean="0">
                <a:latin typeface="幼圆" panose="02010509060101010101" pitchFamily="49" charset="-122"/>
                <a:ea typeface="幼圆" panose="02010509060101010101" pitchFamily="49" charset="-122"/>
              </a:rPr>
              <a:t>if x </a:t>
            </a:r>
            <a:r>
              <a:rPr lang="en-US" altLang="zh-CN" sz="2000" spc="300" dirty="0">
                <a:latin typeface="幼圆" panose="02010509060101010101" pitchFamily="49" charset="-122"/>
                <a:ea typeface="幼圆" panose="02010509060101010101" pitchFamily="49" charset="-122"/>
              </a:rPr>
              <a:t>is </a:t>
            </a:r>
            <a:r>
              <a:rPr lang="en-US" altLang="zh-CN" sz="2000" spc="300" dirty="0" smtClean="0">
                <a:latin typeface="幼圆" panose="02010509060101010101" pitchFamily="49" charset="-122"/>
                <a:ea typeface="幼圆" panose="02010509060101010101" pitchFamily="49" charset="-122"/>
              </a:rPr>
              <a:t>A </a:t>
            </a:r>
            <a:r>
              <a:rPr lang="en-US" altLang="zh-CN" sz="2000" spc="300" dirty="0">
                <a:latin typeface="幼圆" panose="02010509060101010101" pitchFamily="49" charset="-122"/>
                <a:ea typeface="幼圆" panose="02010509060101010101" pitchFamily="49" charset="-122"/>
              </a:rPr>
              <a:t>then </a:t>
            </a:r>
            <a:r>
              <a:rPr lang="en-US" altLang="zh-CN" sz="2000" spc="300" dirty="0" smtClean="0">
                <a:latin typeface="幼圆" panose="02010509060101010101" pitchFamily="49" charset="-122"/>
                <a:ea typeface="幼圆" panose="02010509060101010101" pitchFamily="49" charset="-122"/>
              </a:rPr>
              <a:t>y </a:t>
            </a:r>
            <a:r>
              <a:rPr lang="en-US" altLang="zh-CN" sz="2000" spc="300" dirty="0">
                <a:latin typeface="幼圆" panose="02010509060101010101" pitchFamily="49" charset="-122"/>
                <a:ea typeface="幼圆" panose="02010509060101010101" pitchFamily="49" charset="-122"/>
              </a:rPr>
              <a:t>is </a:t>
            </a:r>
            <a:r>
              <a:rPr lang="en-US" altLang="zh-CN" sz="2000" spc="300" dirty="0" smtClean="0">
                <a:latin typeface="幼圆" panose="02010509060101010101" pitchFamily="49" charset="-122"/>
                <a:ea typeface="幼圆" panose="02010509060101010101" pitchFamily="49" charset="-122"/>
              </a:rPr>
              <a:t>B”</a:t>
            </a:r>
            <a:r>
              <a:rPr lang="zh-CN" altLang="en-US" sz="2000" spc="300" dirty="0" smtClean="0">
                <a:latin typeface="幼圆" panose="02010509060101010101" pitchFamily="49" charset="-122"/>
                <a:ea typeface="幼圆" panose="02010509060101010101" pitchFamily="49" charset="-122"/>
              </a:rPr>
              <a:t>称为</a:t>
            </a:r>
            <a:r>
              <a:rPr lang="zh-CN" altLang="en-US" sz="2000" b="1" spc="300" dirty="0" smtClean="0">
                <a:latin typeface="幼圆" panose="02010509060101010101" pitchFamily="49" charset="-122"/>
                <a:ea typeface="幼圆" panose="02010509060101010101" pitchFamily="49" charset="-122"/>
              </a:rPr>
              <a:t>模糊推理规则</a:t>
            </a:r>
            <a:r>
              <a:rPr lang="zh-CN" altLang="en-US" sz="2000" spc="300" dirty="0" smtClean="0">
                <a:latin typeface="幼圆" panose="02010509060101010101" pitchFamily="49" charset="-122"/>
                <a:ea typeface="幼圆" panose="02010509060101010101" pitchFamily="49" charset="-122"/>
              </a:rPr>
              <a:t>，简称</a:t>
            </a:r>
            <a:r>
              <a:rPr lang="zh-CN" altLang="en-US" sz="2000" b="1" spc="300" dirty="0" smtClean="0">
                <a:latin typeface="幼圆" panose="02010509060101010101" pitchFamily="49" charset="-122"/>
                <a:ea typeface="幼圆" panose="02010509060101010101" pitchFamily="49" charset="-122"/>
              </a:rPr>
              <a:t>规则</a:t>
            </a:r>
            <a:r>
              <a:rPr lang="zh-CN" altLang="en-US" sz="2000" spc="300" dirty="0" smtClean="0">
                <a:latin typeface="幼圆" panose="02010509060101010101" pitchFamily="49" charset="-122"/>
                <a:ea typeface="幼圆" panose="02010509060101010101" pitchFamily="49" charset="-122"/>
              </a:rPr>
              <a:t>。</a:t>
            </a:r>
            <a:endParaRPr lang="en-US" altLang="zh-CN" sz="2000" spc="300" dirty="0" smtClean="0">
              <a:latin typeface="幼圆" panose="02010509060101010101" pitchFamily="49" charset="-122"/>
              <a:ea typeface="幼圆" panose="02010509060101010101" pitchFamily="49" charset="-122"/>
            </a:endParaRPr>
          </a:p>
          <a:p>
            <a:pPr algn="just">
              <a:lnSpc>
                <a:spcPts val="3000"/>
              </a:lnSpc>
            </a:pPr>
            <a:r>
              <a:rPr lang="en-US" altLang="zh-CN" sz="2000" spc="300" dirty="0">
                <a:latin typeface="幼圆" panose="02010509060101010101" pitchFamily="49" charset="-122"/>
                <a:ea typeface="幼圆" panose="02010509060101010101" pitchFamily="49" charset="-122"/>
              </a:rPr>
              <a:t>	</a:t>
            </a:r>
            <a:r>
              <a:rPr lang="zh-CN" altLang="en-US" sz="2000" spc="300" dirty="0" smtClean="0">
                <a:latin typeface="幼圆" panose="02010509060101010101" pitchFamily="49" charset="-122"/>
                <a:ea typeface="幼圆" panose="02010509060101010101" pitchFamily="49" charset="-122"/>
              </a:rPr>
              <a:t>于是</a:t>
            </a:r>
            <a:r>
              <a:rPr lang="zh-CN" altLang="en-US" sz="2000" spc="300" dirty="0">
                <a:latin typeface="幼圆" panose="02010509060101010101" pitchFamily="49" charset="-122"/>
                <a:ea typeface="幼圆" panose="02010509060101010101" pitchFamily="49" charset="-122"/>
              </a:rPr>
              <a:t>，无论哪种模糊推理模型都转化为</a:t>
            </a:r>
            <a:r>
              <a:rPr lang="zh-CN" altLang="en-US" sz="2000" spc="300" dirty="0" smtClean="0">
                <a:latin typeface="幼圆" panose="02010509060101010101" pitchFamily="49" charset="-122"/>
                <a:ea typeface="幼圆" panose="02010509060101010101" pitchFamily="49" charset="-122"/>
              </a:rPr>
              <a:t>：在</a:t>
            </a:r>
            <a:r>
              <a:rPr lang="zh-CN" altLang="en-US" sz="2000" spc="300" dirty="0">
                <a:latin typeface="幼圆" panose="02010509060101010101" pitchFamily="49" charset="-122"/>
                <a:ea typeface="幼圆" panose="02010509060101010101" pitchFamily="49" charset="-122"/>
              </a:rPr>
              <a:t>给定的前提条件下，通过模糊推理规则，得到一个对应的</a:t>
            </a:r>
            <a:r>
              <a:rPr lang="zh-CN" altLang="en-US" sz="2000" spc="300" dirty="0" smtClean="0">
                <a:latin typeface="幼圆" panose="02010509060101010101" pitchFamily="49" charset="-122"/>
                <a:ea typeface="幼圆" panose="02010509060101010101" pitchFamily="49" charset="-122"/>
              </a:rPr>
              <a:t>模糊推理论</a:t>
            </a:r>
            <a:r>
              <a:rPr lang="zh-CN" altLang="en-US" sz="2000" spc="300" dirty="0">
                <a:latin typeface="幼圆" panose="02010509060101010101" pitchFamily="49" charset="-122"/>
                <a:ea typeface="幼圆" panose="02010509060101010101" pitchFamily="49" charset="-122"/>
              </a:rPr>
              <a:t>。</a:t>
            </a:r>
            <a:endParaRPr lang="en-US" altLang="zh-CN" sz="2000" spc="300" dirty="0" smtClean="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模糊推理的合成规则</a:t>
            </a:r>
            <a:endParaRPr lang="zh-CN" altLang="en-US" dirty="0"/>
          </a:p>
        </p:txBody>
      </p:sp>
      <p:sp>
        <p:nvSpPr>
          <p:cNvPr id="6" name="TextBox 5"/>
          <p:cNvSpPr txBox="1"/>
          <p:nvPr/>
        </p:nvSpPr>
        <p:spPr>
          <a:xfrm>
            <a:off x="540831" y="1305038"/>
            <a:ext cx="8088988" cy="784830"/>
          </a:xfrm>
          <a:prstGeom prst="rect">
            <a:avLst/>
          </a:prstGeom>
          <a:noFill/>
        </p:spPr>
        <p:txBody>
          <a:bodyPr wrap="square" rtlCol="0">
            <a:spAutoFit/>
          </a:bodyPr>
          <a:lstStyle/>
          <a:p>
            <a:pPr algn="just">
              <a:lnSpc>
                <a:spcPts val="2700"/>
              </a:lnSpc>
            </a:pPr>
            <a:r>
              <a:rPr lang="en-US" altLang="zh-CN" sz="2000" dirty="0" smtClean="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由模糊推理</a:t>
            </a:r>
            <a:r>
              <a:rPr lang="zh-CN" altLang="en-US" sz="2000" dirty="0">
                <a:latin typeface="幼圆" panose="02010509060101010101" pitchFamily="49" charset="-122"/>
                <a:ea typeface="幼圆" panose="02010509060101010101" pitchFamily="49" charset="-122"/>
              </a:rPr>
              <a:t>模型中的规则</a:t>
            </a:r>
            <a:r>
              <a:rPr lang="en-US" altLang="zh-CN" sz="2000" dirty="0">
                <a:latin typeface="幼圆" panose="02010509060101010101" pitchFamily="49" charset="-122"/>
                <a:ea typeface="幼圆" panose="02010509060101010101" pitchFamily="49" charset="-122"/>
              </a:rPr>
              <a:t>(</a:t>
            </a:r>
            <a:r>
              <a:rPr lang="zh-CN" altLang="en-US" sz="2000" dirty="0">
                <a:latin typeface="幼圆" panose="02010509060101010101" pitchFamily="49" charset="-122"/>
                <a:ea typeface="幼圆" panose="02010509060101010101" pitchFamily="49" charset="-122"/>
              </a:rPr>
              <a:t>假言模糊命题</a:t>
            </a: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可知，</a:t>
            </a:r>
            <a:r>
              <a:rPr lang="en-US" altLang="zh-CN" sz="2000" dirty="0" smtClean="0">
                <a:latin typeface="幼圆" panose="02010509060101010101" pitchFamily="49" charset="-122"/>
                <a:ea typeface="幼圆" panose="02010509060101010101" pitchFamily="49" charset="-122"/>
              </a:rPr>
              <a:t>R </a:t>
            </a:r>
            <a:r>
              <a:rPr lang="zh-CN" altLang="en-US" sz="2000" dirty="0" smtClean="0">
                <a:latin typeface="幼圆" panose="02010509060101010101" pitchFamily="49" charset="-122"/>
                <a:ea typeface="幼圆" panose="02010509060101010101" pitchFamily="49" charset="-122"/>
              </a:rPr>
              <a:t>唯一确定</a:t>
            </a:r>
            <a:r>
              <a:rPr lang="zh-CN" altLang="en-US" sz="2000" dirty="0">
                <a:latin typeface="幼圆" panose="02010509060101010101" pitchFamily="49" charset="-122"/>
                <a:ea typeface="幼圆" panose="02010509060101010101" pitchFamily="49" charset="-122"/>
              </a:rPr>
              <a:t>一个</a:t>
            </a:r>
            <a:r>
              <a:rPr lang="zh-CN" altLang="en-US" sz="2000" dirty="0" smtClean="0">
                <a:latin typeface="幼圆" panose="02010509060101010101" pitchFamily="49" charset="-122"/>
                <a:ea typeface="幼圆" panose="02010509060101010101" pitchFamily="49" charset="-122"/>
              </a:rPr>
              <a:t>从</a:t>
            </a:r>
            <a:r>
              <a:rPr lang="en-US" altLang="zh-CN" sz="2000" dirty="0" smtClean="0">
                <a:latin typeface="幼圆" panose="02010509060101010101" pitchFamily="49" charset="-122"/>
                <a:ea typeface="幼圆" panose="02010509060101010101" pitchFamily="49" charset="-122"/>
              </a:rPr>
              <a:t>X</a:t>
            </a:r>
            <a:r>
              <a:rPr lang="zh-CN" altLang="en-US" sz="2000" dirty="0" smtClean="0">
                <a:latin typeface="幼圆" panose="02010509060101010101" pitchFamily="49" charset="-122"/>
                <a:ea typeface="幼圆" panose="02010509060101010101" pitchFamily="49" charset="-122"/>
              </a:rPr>
              <a:t>到</a:t>
            </a:r>
            <a:r>
              <a:rPr lang="en-US" altLang="zh-CN" sz="2000" dirty="0" smtClean="0">
                <a:latin typeface="幼圆" panose="02010509060101010101" pitchFamily="49" charset="-122"/>
                <a:ea typeface="幼圆" panose="02010509060101010101" pitchFamily="49" charset="-122"/>
              </a:rPr>
              <a:t>Y</a:t>
            </a:r>
            <a:r>
              <a:rPr lang="zh-CN" altLang="en-US" sz="2000" dirty="0" smtClean="0">
                <a:latin typeface="幼圆" panose="02010509060101010101" pitchFamily="49" charset="-122"/>
                <a:ea typeface="幼圆" panose="02010509060101010101" pitchFamily="49" charset="-122"/>
              </a:rPr>
              <a:t>的</a:t>
            </a:r>
            <a:r>
              <a:rPr lang="zh-CN" altLang="en-US" sz="2000" dirty="0">
                <a:latin typeface="幼圆" panose="02010509060101010101" pitchFamily="49" charset="-122"/>
                <a:ea typeface="幼圆" panose="02010509060101010101" pitchFamily="49" charset="-122"/>
              </a:rPr>
              <a:t>模糊</a:t>
            </a:r>
            <a:r>
              <a:rPr lang="zh-CN" altLang="en-US" sz="2000" dirty="0" smtClean="0">
                <a:latin typeface="幼圆" panose="02010509060101010101" pitchFamily="49" charset="-122"/>
                <a:ea typeface="幼圆" panose="02010509060101010101" pitchFamily="49" charset="-122"/>
              </a:rPr>
              <a:t>变换</a:t>
            </a:r>
            <a:r>
              <a:rPr lang="en-US" altLang="zh-CN" sz="2000" dirty="0" smtClean="0">
                <a:latin typeface="幼圆" panose="02010509060101010101" pitchFamily="49" charset="-122"/>
                <a:ea typeface="幼圆" panose="02010509060101010101" pitchFamily="49" charset="-122"/>
              </a:rPr>
              <a:t>T</a:t>
            </a:r>
            <a:r>
              <a:rPr lang="en-US" altLang="zh-CN" sz="2000" baseline="-20000" dirty="0" smtClean="0">
                <a:latin typeface="幼圆" panose="02010509060101010101" pitchFamily="49" charset="-122"/>
                <a:ea typeface="幼圆" panose="02010509060101010101" pitchFamily="49" charset="-122"/>
              </a:rPr>
              <a:t>R</a:t>
            </a:r>
            <a:r>
              <a:rPr lang="en-US" altLang="zh-CN" sz="2000" dirty="0" smtClean="0">
                <a:latin typeface="幼圆" panose="02010509060101010101" pitchFamily="49" charset="-122"/>
                <a:ea typeface="幼圆" panose="02010509060101010101" pitchFamily="49" charset="-122"/>
              </a:rPr>
              <a:t>: F(X)→F(Y)</a:t>
            </a:r>
            <a:r>
              <a:rPr lang="zh-CN" altLang="en-US" sz="2000" dirty="0" smtClean="0">
                <a:latin typeface="幼圆" panose="02010509060101010101" pitchFamily="49" charset="-122"/>
                <a:ea typeface="幼圆" panose="02010509060101010101" pitchFamily="49" charset="-122"/>
              </a:rPr>
              <a:t>，对于模糊集</a:t>
            </a:r>
            <a:r>
              <a:rPr lang="en-US" altLang="zh-CN" sz="2000" dirty="0" smtClean="0">
                <a:latin typeface="幼圆" panose="02010509060101010101" pitchFamily="49" charset="-122"/>
                <a:ea typeface="幼圆" panose="02010509060101010101" pitchFamily="49" charset="-122"/>
              </a:rPr>
              <a:t>A</a:t>
            </a:r>
            <a:r>
              <a:rPr lang="zh-CN" altLang="en-US" sz="2000" dirty="0" smtClean="0">
                <a:latin typeface="幼圆" panose="02010509060101010101" pitchFamily="49" charset="-122"/>
                <a:ea typeface="幼圆" panose="02010509060101010101" pitchFamily="49" charset="-122"/>
              </a:rPr>
              <a:t>，使得∀</a:t>
            </a:r>
            <a:r>
              <a:rPr lang="en-US" altLang="zh-CN" sz="2000" dirty="0" smtClean="0">
                <a:latin typeface="幼圆" panose="02010509060101010101" pitchFamily="49" charset="-122"/>
                <a:ea typeface="幼圆" panose="02010509060101010101" pitchFamily="49" charset="-122"/>
              </a:rPr>
              <a:t>A∈F(X)</a:t>
            </a:r>
            <a:r>
              <a:rPr lang="zh-CN" altLang="en-US" sz="2000" dirty="0" smtClean="0">
                <a:latin typeface="幼圆" panose="02010509060101010101" pitchFamily="49" charset="-122"/>
                <a:ea typeface="幼圆" panose="02010509060101010101" pitchFamily="49" charset="-122"/>
              </a:rPr>
              <a:t>均</a:t>
            </a:r>
            <a:r>
              <a:rPr lang="zh-CN" altLang="en-US" sz="2000" dirty="0">
                <a:latin typeface="幼圆" panose="02010509060101010101" pitchFamily="49" charset="-122"/>
                <a:ea typeface="幼圆" panose="02010509060101010101" pitchFamily="49" charset="-122"/>
              </a:rPr>
              <a:t>有</a:t>
            </a:r>
            <a:endParaRPr lang="en-US" altLang="zh-CN" sz="2000" dirty="0" smtClean="0">
              <a:latin typeface="幼圆" panose="02010509060101010101" pitchFamily="49" charset="-122"/>
              <a:ea typeface="幼圆" panose="02010509060101010101" pitchFamily="49" charset="-122"/>
            </a:endParaRPr>
          </a:p>
        </p:txBody>
      </p:sp>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90912" y="2089868"/>
            <a:ext cx="216217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630167" y="2434897"/>
            <a:ext cx="8088988" cy="3785652"/>
          </a:xfrm>
          <a:prstGeom prst="rect">
            <a:avLst/>
          </a:prstGeom>
          <a:noFill/>
        </p:spPr>
        <p:txBody>
          <a:bodyPr wrap="square" rtlCol="0">
            <a:spAutoFit/>
          </a:bodyPr>
          <a:lstStyle/>
          <a:p>
            <a:pPr algn="just">
              <a:lnSpc>
                <a:spcPts val="2700"/>
              </a:lnSpc>
            </a:pPr>
            <a:r>
              <a:rPr lang="en-US" altLang="zh-CN" sz="2000" dirty="0" smtClean="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因此</a:t>
            </a:r>
            <a:r>
              <a:rPr lang="zh-CN" altLang="en-US" sz="2000" dirty="0">
                <a:latin typeface="幼圆" panose="02010509060101010101" pitchFamily="49" charset="-122"/>
                <a:ea typeface="幼圆" panose="02010509060101010101" pitchFamily="49" charset="-122"/>
              </a:rPr>
              <a:t>，考虑到由模糊关系确定的模糊变换可通过模糊关系的合成来实施运算，可将规则</a:t>
            </a:r>
            <a:r>
              <a:rPr lang="en-US" altLang="zh-CN" sz="2000" dirty="0">
                <a:latin typeface="幼圆" panose="02010509060101010101" pitchFamily="49" charset="-122"/>
                <a:ea typeface="幼圆" panose="02010509060101010101" pitchFamily="49" charset="-122"/>
              </a:rPr>
              <a:t>(</a:t>
            </a:r>
            <a:r>
              <a:rPr lang="zh-CN" altLang="en-US" sz="2000" dirty="0">
                <a:latin typeface="幼圆" panose="02010509060101010101" pitchFamily="49" charset="-122"/>
                <a:ea typeface="幼圆" panose="02010509060101010101" pitchFamily="49" charset="-122"/>
              </a:rPr>
              <a:t>假言模糊命题</a:t>
            </a:r>
            <a:r>
              <a:rPr lang="en-US" altLang="zh-CN" sz="2000" dirty="0" smtClean="0">
                <a:latin typeface="幼圆" panose="02010509060101010101" pitchFamily="49" charset="-122"/>
                <a:ea typeface="幼圆" panose="02010509060101010101" pitchFamily="49" charset="-122"/>
              </a:rPr>
              <a:t>)“if x </a:t>
            </a:r>
            <a:r>
              <a:rPr lang="en-US" altLang="zh-CN" sz="2000" dirty="0">
                <a:latin typeface="幼圆" panose="02010509060101010101" pitchFamily="49" charset="-122"/>
                <a:ea typeface="幼圆" panose="02010509060101010101" pitchFamily="49" charset="-122"/>
              </a:rPr>
              <a:t>is </a:t>
            </a:r>
            <a:r>
              <a:rPr lang="en-US" altLang="zh-CN" sz="2000" dirty="0" smtClean="0">
                <a:latin typeface="幼圆" panose="02010509060101010101" pitchFamily="49" charset="-122"/>
                <a:ea typeface="幼圆" panose="02010509060101010101" pitchFamily="49" charset="-122"/>
              </a:rPr>
              <a:t>A </a:t>
            </a:r>
            <a:r>
              <a:rPr lang="en-US" altLang="zh-CN" sz="2000" dirty="0">
                <a:latin typeface="幼圆" panose="02010509060101010101" pitchFamily="49" charset="-122"/>
                <a:ea typeface="幼圆" panose="02010509060101010101" pitchFamily="49" charset="-122"/>
              </a:rPr>
              <a:t>then </a:t>
            </a:r>
            <a:r>
              <a:rPr lang="en-US" altLang="zh-CN" sz="2000" dirty="0" smtClean="0">
                <a:latin typeface="幼圆" panose="02010509060101010101" pitchFamily="49" charset="-122"/>
                <a:ea typeface="幼圆" panose="02010509060101010101" pitchFamily="49" charset="-122"/>
              </a:rPr>
              <a:t>y </a:t>
            </a:r>
            <a:r>
              <a:rPr lang="en-US" altLang="zh-CN" sz="2000" dirty="0">
                <a:latin typeface="幼圆" panose="02010509060101010101" pitchFamily="49" charset="-122"/>
                <a:ea typeface="幼圆" panose="02010509060101010101" pitchFamily="49" charset="-122"/>
              </a:rPr>
              <a:t>is </a:t>
            </a:r>
            <a:r>
              <a:rPr lang="en-US" altLang="zh-CN" sz="2000" dirty="0" smtClean="0">
                <a:latin typeface="幼圆" panose="02010509060101010101" pitchFamily="49" charset="-122"/>
                <a:ea typeface="幼圆" panose="02010509060101010101" pitchFamily="49" charset="-122"/>
              </a:rPr>
              <a:t>B”</a:t>
            </a:r>
            <a:r>
              <a:rPr lang="zh-CN" altLang="en-US" sz="2000" dirty="0">
                <a:latin typeface="幼圆" panose="02010509060101010101" pitchFamily="49" charset="-122"/>
                <a:ea typeface="幼圆" panose="02010509060101010101" pitchFamily="49" charset="-122"/>
              </a:rPr>
              <a:t>可以看作是一个</a:t>
            </a:r>
            <a:r>
              <a:rPr lang="zh-CN" altLang="en-US" sz="2000" dirty="0" smtClean="0">
                <a:latin typeface="幼圆" panose="02010509060101010101" pitchFamily="49" charset="-122"/>
                <a:ea typeface="幼圆" panose="02010509060101010101" pitchFamily="49" charset="-122"/>
              </a:rPr>
              <a:t>从</a:t>
            </a:r>
            <a:r>
              <a:rPr lang="en-US" altLang="zh-CN" sz="2000" dirty="0" smtClean="0">
                <a:latin typeface="幼圆" panose="02010509060101010101" pitchFamily="49" charset="-122"/>
                <a:ea typeface="幼圆" panose="02010509060101010101" pitchFamily="49" charset="-122"/>
              </a:rPr>
              <a:t>X</a:t>
            </a:r>
            <a:r>
              <a:rPr lang="zh-CN" altLang="en-US" sz="2000" dirty="0" smtClean="0">
                <a:latin typeface="幼圆" panose="02010509060101010101" pitchFamily="49" charset="-122"/>
                <a:ea typeface="幼圆" panose="02010509060101010101" pitchFamily="49" charset="-122"/>
              </a:rPr>
              <a:t>到</a:t>
            </a:r>
            <a:r>
              <a:rPr lang="en-US" altLang="zh-CN" sz="2000" dirty="0" smtClean="0">
                <a:latin typeface="幼圆" panose="02010509060101010101" pitchFamily="49" charset="-122"/>
                <a:ea typeface="幼圆" panose="02010509060101010101" pitchFamily="49" charset="-122"/>
              </a:rPr>
              <a:t>Y</a:t>
            </a:r>
            <a:r>
              <a:rPr lang="zh-CN" altLang="en-US" sz="2000" dirty="0" smtClean="0">
                <a:latin typeface="幼圆" panose="02010509060101010101" pitchFamily="49" charset="-122"/>
                <a:ea typeface="幼圆" panose="02010509060101010101" pitchFamily="49" charset="-122"/>
              </a:rPr>
              <a:t>的</a:t>
            </a:r>
            <a:r>
              <a:rPr lang="zh-CN" altLang="en-US" sz="2000" dirty="0">
                <a:latin typeface="幼圆" panose="02010509060101010101" pitchFamily="49" charset="-122"/>
                <a:ea typeface="幼圆" panose="02010509060101010101" pitchFamily="49" charset="-122"/>
              </a:rPr>
              <a:t>模糊关系，记</a:t>
            </a:r>
            <a:r>
              <a:rPr lang="zh-CN" altLang="en-US" sz="2000" dirty="0" smtClean="0">
                <a:latin typeface="幼圆" panose="02010509060101010101" pitchFamily="49" charset="-122"/>
                <a:ea typeface="幼圆" panose="02010509060101010101" pitchFamily="49" charset="-122"/>
              </a:rPr>
              <a:t>作</a:t>
            </a:r>
            <a:r>
              <a:rPr lang="en-US" altLang="zh-CN" sz="2000" dirty="0" smtClean="0">
                <a:latin typeface="幼圆" panose="02010509060101010101" pitchFamily="49" charset="-122"/>
                <a:ea typeface="幼圆" panose="02010509060101010101" pitchFamily="49" charset="-122"/>
              </a:rPr>
              <a:t>R(A→B)</a:t>
            </a:r>
            <a:r>
              <a:rPr lang="zh-CN" altLang="en-US" sz="2000" dirty="0" smtClean="0">
                <a:latin typeface="幼圆" panose="02010509060101010101" pitchFamily="49" charset="-122"/>
                <a:ea typeface="幼圆" panose="02010509060101010101" pitchFamily="49" charset="-122"/>
              </a:rPr>
              <a:t>。</a:t>
            </a:r>
            <a:endParaRPr lang="en-US" altLang="zh-CN" sz="2000" dirty="0" smtClean="0">
              <a:latin typeface="幼圆" panose="02010509060101010101" pitchFamily="49" charset="-122"/>
              <a:ea typeface="幼圆" panose="02010509060101010101" pitchFamily="49" charset="-122"/>
            </a:endParaRPr>
          </a:p>
          <a:p>
            <a:pPr algn="just">
              <a:lnSpc>
                <a:spcPts val="2700"/>
              </a:lnSpc>
            </a:pPr>
            <a:r>
              <a:rPr lang="en-US" altLang="zh-CN" sz="2000" dirty="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广义</a:t>
            </a:r>
            <a:r>
              <a:rPr lang="zh-CN" altLang="en-US" sz="2000" dirty="0">
                <a:latin typeface="幼圆" panose="02010509060101010101" pitchFamily="49" charset="-122"/>
                <a:ea typeface="幼圆" panose="02010509060101010101" pitchFamily="49" charset="-122"/>
              </a:rPr>
              <a:t>肯定前件式模糊推理模型的</a:t>
            </a:r>
            <a:r>
              <a:rPr lang="zh-CN" altLang="en-US" sz="2000" dirty="0" smtClean="0">
                <a:latin typeface="幼圆" panose="02010509060101010101" pitchFamily="49" charset="-122"/>
                <a:ea typeface="幼圆" panose="02010509060101010101" pitchFamily="49" charset="-122"/>
              </a:rPr>
              <a:t>结论</a:t>
            </a:r>
            <a:r>
              <a:rPr lang="zh-CN" altLang="en-US" sz="2000" dirty="0">
                <a:latin typeface="幼圆" panose="02010509060101010101" pitchFamily="49" charset="-122"/>
                <a:ea typeface="幼圆" panose="02010509060101010101" pitchFamily="49" charset="-122"/>
              </a:rPr>
              <a:t>可由下式</a:t>
            </a:r>
            <a:r>
              <a:rPr lang="zh-CN" altLang="en-US" sz="2000" dirty="0" smtClean="0">
                <a:latin typeface="幼圆" panose="02010509060101010101" pitchFamily="49" charset="-122"/>
                <a:ea typeface="幼圆" panose="02010509060101010101" pitchFamily="49" charset="-122"/>
              </a:rPr>
              <a:t>计算</a:t>
            </a:r>
            <a:r>
              <a:rPr lang="en-US" altLang="zh-CN" sz="2000" dirty="0" smtClean="0">
                <a:latin typeface="幼圆" panose="02010509060101010101" pitchFamily="49" charset="-122"/>
                <a:ea typeface="幼圆" panose="02010509060101010101" pitchFamily="49" charset="-122"/>
              </a:rPr>
              <a:t>:</a:t>
            </a:r>
            <a:endParaRPr lang="en-US" altLang="zh-CN" sz="2000" dirty="0" smtClean="0">
              <a:latin typeface="幼圆" panose="02010509060101010101" pitchFamily="49" charset="-122"/>
              <a:ea typeface="幼圆" panose="02010509060101010101" pitchFamily="49" charset="-122"/>
            </a:endParaRPr>
          </a:p>
          <a:p>
            <a:pPr algn="just">
              <a:lnSpc>
                <a:spcPts val="2700"/>
              </a:lnSpc>
              <a:spcAft>
                <a:spcPts val="600"/>
              </a:spcAft>
            </a:pPr>
            <a:r>
              <a:rPr lang="en-US" altLang="zh-CN" sz="2000" dirty="0" smtClean="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①</a:t>
            </a:r>
            <a:r>
              <a:rPr lang="en-US" altLang="zh-CN" sz="2000" dirty="0" smtClean="0">
                <a:latin typeface="幼圆" panose="02010509060101010101" pitchFamily="49" charset="-122"/>
                <a:ea typeface="幼圆" panose="02010509060101010101" pitchFamily="49" charset="-122"/>
              </a:rPr>
              <a:t>B′ </a:t>
            </a:r>
            <a:r>
              <a:rPr lang="en-US" altLang="zh-CN" sz="2000" dirty="0">
                <a:latin typeface="幼圆" panose="02010509060101010101" pitchFamily="49" charset="-122"/>
                <a:ea typeface="幼圆" panose="02010509060101010101" pitchFamily="49" charset="-122"/>
              </a:rPr>
              <a:t>= </a:t>
            </a:r>
            <a:r>
              <a:rPr lang="en-US" altLang="zh-CN" sz="2000" dirty="0" smtClean="0">
                <a:latin typeface="幼圆" panose="02010509060101010101" pitchFamily="49" charset="-122"/>
                <a:ea typeface="幼圆" panose="02010509060101010101" pitchFamily="49" charset="-122"/>
              </a:rPr>
              <a:t>A′°R(A→B) </a:t>
            </a:r>
            <a:endParaRPr lang="en-US" altLang="zh-CN" sz="2000" dirty="0" smtClean="0">
              <a:latin typeface="幼圆" panose="02010509060101010101" pitchFamily="49" charset="-122"/>
              <a:ea typeface="幼圆" panose="02010509060101010101" pitchFamily="49" charset="-122"/>
            </a:endParaRPr>
          </a:p>
          <a:p>
            <a:pPr algn="just">
              <a:lnSpc>
                <a:spcPts val="2700"/>
              </a:lnSpc>
            </a:pP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广义</a:t>
            </a:r>
            <a:r>
              <a:rPr lang="zh-CN" altLang="en-US" sz="2000" dirty="0">
                <a:latin typeface="幼圆" panose="02010509060101010101" pitchFamily="49" charset="-122"/>
                <a:ea typeface="幼圆" panose="02010509060101010101" pitchFamily="49" charset="-122"/>
              </a:rPr>
              <a:t>否定后件式模糊推理模型的</a:t>
            </a:r>
            <a:r>
              <a:rPr lang="zh-CN" altLang="en-US" sz="2000" dirty="0" smtClean="0">
                <a:latin typeface="幼圆" panose="02010509060101010101" pitchFamily="49" charset="-122"/>
                <a:ea typeface="幼圆" panose="02010509060101010101" pitchFamily="49" charset="-122"/>
              </a:rPr>
              <a:t>结论</a:t>
            </a:r>
            <a:r>
              <a:rPr lang="zh-CN" altLang="en-US" sz="2000" dirty="0">
                <a:latin typeface="幼圆" panose="02010509060101010101" pitchFamily="49" charset="-122"/>
                <a:ea typeface="幼圆" panose="02010509060101010101" pitchFamily="49" charset="-122"/>
              </a:rPr>
              <a:t>可由下式</a:t>
            </a:r>
            <a:r>
              <a:rPr lang="zh-CN" altLang="en-US" sz="2000" dirty="0" smtClean="0">
                <a:latin typeface="幼圆" panose="02010509060101010101" pitchFamily="49" charset="-122"/>
                <a:ea typeface="幼圆" panose="02010509060101010101" pitchFamily="49" charset="-122"/>
              </a:rPr>
              <a:t>计算</a:t>
            </a:r>
            <a:r>
              <a:rPr lang="en-US" altLang="zh-CN" sz="2000" dirty="0" smtClean="0">
                <a:latin typeface="幼圆" panose="02010509060101010101" pitchFamily="49" charset="-122"/>
                <a:ea typeface="幼圆" panose="02010509060101010101" pitchFamily="49" charset="-122"/>
              </a:rPr>
              <a:t>:</a:t>
            </a:r>
            <a:endParaRPr lang="en-US" altLang="zh-CN" sz="2000" dirty="0" smtClean="0">
              <a:latin typeface="幼圆" panose="02010509060101010101" pitchFamily="49" charset="-122"/>
              <a:ea typeface="幼圆" panose="02010509060101010101" pitchFamily="49" charset="-122"/>
            </a:endParaRPr>
          </a:p>
          <a:p>
            <a:pPr algn="just">
              <a:lnSpc>
                <a:spcPts val="2700"/>
              </a:lnSpc>
              <a:spcAft>
                <a:spcPts val="600"/>
              </a:spcAft>
            </a:pPr>
            <a:r>
              <a:rPr lang="en-US" altLang="zh-CN" sz="2000" dirty="0" smtClean="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② </a:t>
            </a:r>
            <a:r>
              <a:rPr lang="en-US" altLang="zh-CN" sz="2000" dirty="0" smtClean="0">
                <a:latin typeface="幼圆" panose="02010509060101010101" pitchFamily="49" charset="-122"/>
                <a:ea typeface="幼圆" panose="02010509060101010101" pitchFamily="49" charset="-122"/>
              </a:rPr>
              <a:t>A′ </a:t>
            </a:r>
            <a:r>
              <a:rPr lang="en-US" altLang="zh-CN" sz="2000" dirty="0">
                <a:latin typeface="幼圆" panose="02010509060101010101" pitchFamily="49" charset="-122"/>
                <a:ea typeface="幼圆" panose="02010509060101010101" pitchFamily="49" charset="-122"/>
              </a:rPr>
              <a:t>= </a:t>
            </a:r>
            <a:r>
              <a:rPr lang="en-US" altLang="zh-CN" sz="2000" dirty="0" smtClean="0">
                <a:latin typeface="幼圆" panose="02010509060101010101" pitchFamily="49" charset="-122"/>
                <a:ea typeface="幼圆" panose="02010509060101010101" pitchFamily="49" charset="-122"/>
              </a:rPr>
              <a:t>B′°R−1(A→B) </a:t>
            </a:r>
            <a:endParaRPr lang="en-US" altLang="zh-CN" sz="2000" dirty="0" smtClean="0">
              <a:latin typeface="幼圆" panose="02010509060101010101" pitchFamily="49" charset="-122"/>
              <a:ea typeface="幼圆" panose="02010509060101010101" pitchFamily="49" charset="-122"/>
            </a:endParaRPr>
          </a:p>
          <a:p>
            <a:pPr algn="just">
              <a:lnSpc>
                <a:spcPts val="2700"/>
              </a:lnSpc>
            </a:pP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广义三段模糊推理</a:t>
            </a:r>
            <a:r>
              <a:rPr lang="zh-CN" altLang="en-US" sz="2000" dirty="0">
                <a:latin typeface="幼圆" panose="02010509060101010101" pitchFamily="49" charset="-122"/>
                <a:ea typeface="幼圆" panose="02010509060101010101" pitchFamily="49" charset="-122"/>
              </a:rPr>
              <a:t>模型的</a:t>
            </a:r>
            <a:r>
              <a:rPr lang="zh-CN" altLang="en-US" sz="2000" dirty="0" smtClean="0">
                <a:latin typeface="幼圆" panose="02010509060101010101" pitchFamily="49" charset="-122"/>
                <a:ea typeface="幼圆" panose="02010509060101010101" pitchFamily="49" charset="-122"/>
              </a:rPr>
              <a:t>结论可由下式计算</a:t>
            </a:r>
            <a:r>
              <a:rPr lang="en-US" altLang="zh-CN" sz="2000" dirty="0" smtClean="0">
                <a:latin typeface="幼圆" panose="02010509060101010101" pitchFamily="49" charset="-122"/>
                <a:ea typeface="幼圆" panose="02010509060101010101" pitchFamily="49" charset="-122"/>
              </a:rPr>
              <a:t>:</a:t>
            </a:r>
            <a:endParaRPr lang="en-US" altLang="zh-CN" sz="2000" dirty="0" smtClean="0">
              <a:latin typeface="幼圆" panose="02010509060101010101" pitchFamily="49" charset="-122"/>
              <a:ea typeface="幼圆" panose="02010509060101010101" pitchFamily="49" charset="-122"/>
            </a:endParaRPr>
          </a:p>
          <a:p>
            <a:pPr algn="just">
              <a:lnSpc>
                <a:spcPts val="2700"/>
              </a:lnSpc>
              <a:spcAft>
                <a:spcPts val="600"/>
              </a:spcAft>
            </a:pPr>
            <a:r>
              <a:rPr lang="en-US" altLang="zh-CN" sz="2000" dirty="0" smtClean="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③</a:t>
            </a:r>
            <a:r>
              <a:rPr lang="en-US" altLang="zh-CN" sz="2000" dirty="0" smtClean="0">
                <a:latin typeface="幼圆" panose="02010509060101010101" pitchFamily="49" charset="-122"/>
                <a:ea typeface="幼圆" panose="02010509060101010101" pitchFamily="49" charset="-122"/>
              </a:rPr>
              <a:t>T(A′→C′) </a:t>
            </a:r>
            <a:r>
              <a:rPr lang="en-US" altLang="zh-CN" sz="2000" dirty="0">
                <a:latin typeface="幼圆" panose="02010509060101010101" pitchFamily="49" charset="-122"/>
                <a:ea typeface="幼圆" panose="02010509060101010101" pitchFamily="49" charset="-122"/>
              </a:rPr>
              <a:t>= </a:t>
            </a:r>
            <a:r>
              <a:rPr lang="en-US" altLang="zh-CN" sz="2000" dirty="0" smtClean="0">
                <a:latin typeface="幼圆" panose="02010509060101010101" pitchFamily="49" charset="-122"/>
                <a:ea typeface="幼圆" panose="02010509060101010101" pitchFamily="49" charset="-122"/>
              </a:rPr>
              <a:t>R(A→B)°S(B′→C) </a:t>
            </a:r>
            <a:endParaRPr lang="en-US" altLang="zh-CN" sz="2000" dirty="0" smtClean="0">
              <a:latin typeface="幼圆" panose="02010509060101010101" pitchFamily="49" charset="-122"/>
              <a:ea typeface="幼圆" panose="02010509060101010101" pitchFamily="49" charset="-122"/>
            </a:endParaRPr>
          </a:p>
          <a:p>
            <a:pPr algn="just">
              <a:lnSpc>
                <a:spcPts val="2700"/>
              </a:lnSpc>
            </a:pPr>
            <a:r>
              <a:rPr lang="en-US" altLang="zh-CN" sz="2000" dirty="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我们称①②③式为</a:t>
            </a:r>
            <a:r>
              <a:rPr lang="zh-CN" altLang="en-US" sz="2000" b="1" dirty="0" smtClean="0">
                <a:latin typeface="幼圆" panose="02010509060101010101" pitchFamily="49" charset="-122"/>
                <a:ea typeface="幼圆" panose="02010509060101010101" pitchFamily="49" charset="-122"/>
              </a:rPr>
              <a:t>模糊推理</a:t>
            </a:r>
            <a:r>
              <a:rPr lang="zh-CN" altLang="en-US" sz="2000" b="1" dirty="0">
                <a:latin typeface="幼圆" panose="02010509060101010101" pitchFamily="49" charset="-122"/>
                <a:ea typeface="幼圆" panose="02010509060101010101" pitchFamily="49" charset="-122"/>
              </a:rPr>
              <a:t>的合成</a:t>
            </a:r>
            <a:r>
              <a:rPr lang="zh-CN" altLang="en-US" sz="2000" b="1" dirty="0" smtClean="0">
                <a:latin typeface="幼圆" panose="02010509060101010101" pitchFamily="49" charset="-122"/>
                <a:ea typeface="幼圆" panose="02010509060101010101" pitchFamily="49" charset="-122"/>
              </a:rPr>
              <a:t>规则</a:t>
            </a:r>
            <a:r>
              <a:rPr lang="zh-CN" altLang="en-US" sz="2000" dirty="0" smtClean="0">
                <a:latin typeface="幼圆" panose="02010509060101010101" pitchFamily="49" charset="-122"/>
                <a:ea typeface="幼圆" panose="02010509060101010101" pitchFamily="49" charset="-122"/>
              </a:rPr>
              <a:t>，</a:t>
            </a:r>
            <a:r>
              <a:rPr lang="zh-CN" altLang="en-US" sz="2000" dirty="0">
                <a:latin typeface="幼圆" panose="02010509060101010101" pitchFamily="49" charset="-122"/>
                <a:ea typeface="幼圆" panose="02010509060101010101" pitchFamily="49" charset="-122"/>
              </a:rPr>
              <a:t>简称</a:t>
            </a:r>
            <a:r>
              <a:rPr lang="zh-CN" altLang="en-US" sz="2000" dirty="0" smtClean="0">
                <a:latin typeface="幼圆" panose="02010509060101010101" pitchFamily="49" charset="-122"/>
                <a:ea typeface="幼圆" panose="02010509060101010101" pitchFamily="49" charset="-122"/>
              </a:rPr>
              <a:t>为</a:t>
            </a:r>
            <a:r>
              <a:rPr lang="zh-CN" altLang="en-US" sz="2000" b="1" dirty="0" smtClean="0">
                <a:latin typeface="幼圆" panose="02010509060101010101" pitchFamily="49" charset="-122"/>
                <a:ea typeface="幼圆" panose="02010509060101010101" pitchFamily="49" charset="-122"/>
              </a:rPr>
              <a:t>推理</a:t>
            </a:r>
            <a:r>
              <a:rPr lang="zh-CN" altLang="en-US" sz="2000" b="1" dirty="0">
                <a:latin typeface="幼圆" panose="02010509060101010101" pitchFamily="49" charset="-122"/>
                <a:ea typeface="幼圆" panose="02010509060101010101" pitchFamily="49" charset="-122"/>
              </a:rPr>
              <a:t>合成</a:t>
            </a:r>
            <a:r>
              <a:rPr lang="zh-CN" altLang="en-US" sz="2000" b="1" dirty="0" smtClean="0">
                <a:latin typeface="幼圆" panose="02010509060101010101" pitchFamily="49" charset="-122"/>
                <a:ea typeface="幼圆" panose="02010509060101010101" pitchFamily="49" charset="-122"/>
              </a:rPr>
              <a:t>规则</a:t>
            </a:r>
            <a:r>
              <a:rPr lang="zh-CN" altLang="en-US" sz="2000" dirty="0" smtClean="0">
                <a:latin typeface="幼圆" panose="02010509060101010101" pitchFamily="49" charset="-122"/>
                <a:ea typeface="幼圆" panose="02010509060101010101" pitchFamily="49" charset="-122"/>
              </a:rPr>
              <a:t>。</a:t>
            </a:r>
            <a:endParaRPr lang="en-US" altLang="zh-CN" sz="2000" dirty="0" smtClean="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引入</a:t>
            </a:r>
            <a:r>
              <a:rPr lang="en-US" altLang="zh-CN" dirty="0" smtClean="0"/>
              <a:t>-</a:t>
            </a:r>
            <a:r>
              <a:rPr lang="zh-CN" altLang="en-US" dirty="0" smtClean="0"/>
              <a:t>种子悖论</a:t>
            </a:r>
            <a:endParaRPr lang="zh-CN" altLang="en-US" dirty="0"/>
          </a:p>
        </p:txBody>
      </p:sp>
      <p:sp>
        <p:nvSpPr>
          <p:cNvPr id="9" name="TextBox 8"/>
          <p:cNvSpPr txBox="1"/>
          <p:nvPr/>
        </p:nvSpPr>
        <p:spPr>
          <a:xfrm>
            <a:off x="491132" y="1341105"/>
            <a:ext cx="8088988" cy="4939814"/>
          </a:xfrm>
          <a:prstGeom prst="rect">
            <a:avLst/>
          </a:prstGeom>
          <a:noFill/>
        </p:spPr>
        <p:txBody>
          <a:bodyPr wrap="square" rtlCol="0">
            <a:spAutoFit/>
          </a:bodyPr>
          <a:lstStyle/>
          <a:p>
            <a:pPr algn="just">
              <a:lnSpc>
                <a:spcPts val="2700"/>
              </a:lnSpc>
              <a:buFontTx/>
              <a:buNone/>
            </a:pPr>
            <a:r>
              <a:rPr lang="en-US" altLang="zh-CN" sz="2000" dirty="0" smtClean="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具有模糊性的概念，如</a:t>
            </a:r>
            <a:r>
              <a:rPr lang="zh-CN" altLang="en-US" sz="2000" dirty="0">
                <a:latin typeface="幼圆" panose="02010509060101010101" pitchFamily="49" charset="-122"/>
                <a:ea typeface="幼圆" panose="02010509060101010101" pitchFamily="49" charset="-122"/>
              </a:rPr>
              <a:t>“头发长”</a:t>
            </a:r>
            <a:r>
              <a:rPr lang="zh-CN" altLang="en-US" sz="2000" dirty="0" smtClean="0">
                <a:latin typeface="幼圆" panose="02010509060101010101" pitchFamily="49" charset="-122"/>
                <a:ea typeface="幼圆" panose="02010509060101010101" pitchFamily="49" charset="-122"/>
              </a:rPr>
              <a:t>、</a:t>
            </a:r>
            <a:r>
              <a:rPr lang="zh-CN" altLang="en-US" sz="2000" dirty="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“头发短”</a:t>
            </a:r>
            <a:r>
              <a:rPr lang="zh-CN" altLang="en-US" sz="2000" dirty="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“高个子”、“年轻人”、“很大”、“聪明”、“漂亮的人”、“价廉物美”等等，</a:t>
            </a:r>
            <a:r>
              <a:rPr lang="zh-CN" altLang="en-US" sz="2000" dirty="0">
                <a:latin typeface="幼圆" panose="02010509060101010101" pitchFamily="49" charset="-122"/>
                <a:ea typeface="幼圆" panose="02010509060101010101" pitchFamily="49" charset="-122"/>
              </a:rPr>
              <a:t>不胜枚举</a:t>
            </a:r>
            <a:r>
              <a:rPr lang="zh-CN" altLang="en-US" sz="2000" dirty="0" smtClean="0">
                <a:latin typeface="幼圆" panose="02010509060101010101" pitchFamily="49" charset="-122"/>
                <a:ea typeface="幼圆" panose="02010509060101010101" pitchFamily="49" charset="-122"/>
              </a:rPr>
              <a:t>。</a:t>
            </a:r>
            <a:endParaRPr lang="en-US" altLang="zh-CN" sz="2000" dirty="0" smtClean="0">
              <a:latin typeface="幼圆" panose="02010509060101010101" pitchFamily="49" charset="-122"/>
              <a:ea typeface="幼圆" panose="02010509060101010101" pitchFamily="49" charset="-122"/>
            </a:endParaRPr>
          </a:p>
          <a:p>
            <a:pPr algn="just">
              <a:lnSpc>
                <a:spcPts val="2700"/>
              </a:lnSpc>
              <a:buFontTx/>
              <a:buNone/>
            </a:pPr>
            <a:r>
              <a:rPr lang="en-US" altLang="zh-CN" sz="2000" dirty="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现实</a:t>
            </a:r>
            <a:r>
              <a:rPr lang="zh-CN" altLang="en-US" sz="2000" dirty="0">
                <a:latin typeface="幼圆" panose="02010509060101010101" pitchFamily="49" charset="-122"/>
                <a:ea typeface="幼圆" panose="02010509060101010101" pitchFamily="49" charset="-122"/>
              </a:rPr>
              <a:t>世界中遇到的</a:t>
            </a:r>
            <a:r>
              <a:rPr lang="zh-CN" altLang="en-US" sz="2000" dirty="0" smtClean="0">
                <a:latin typeface="幼圆" panose="02010509060101010101" pitchFamily="49" charset="-122"/>
                <a:ea typeface="幼圆" panose="02010509060101010101" pitchFamily="49" charset="-122"/>
              </a:rPr>
              <a:t>对象大多</a:t>
            </a:r>
            <a:r>
              <a:rPr lang="zh-CN" altLang="en-US" sz="2000" dirty="0">
                <a:latin typeface="幼圆" panose="02010509060101010101" pitchFamily="49" charset="-122"/>
                <a:ea typeface="幼圆" panose="02010509060101010101" pitchFamily="49" charset="-122"/>
              </a:rPr>
              <a:t>是这种模糊的、不确定性的类型</a:t>
            </a:r>
            <a:r>
              <a:rPr lang="zh-CN" altLang="en-US" sz="2000" dirty="0" smtClean="0">
                <a:latin typeface="幼圆" panose="02010509060101010101" pitchFamily="49" charset="-122"/>
                <a:ea typeface="幼圆" panose="02010509060101010101" pitchFamily="49" charset="-122"/>
              </a:rPr>
              <a:t>，</a:t>
            </a:r>
            <a:r>
              <a:rPr lang="zh-CN" altLang="en-US" sz="2000" b="1" dirty="0" smtClean="0">
                <a:latin typeface="幼圆" panose="02010509060101010101" pitchFamily="49" charset="-122"/>
                <a:ea typeface="幼圆" panose="02010509060101010101" pitchFamily="49" charset="-122"/>
              </a:rPr>
              <a:t>模糊</a:t>
            </a:r>
            <a:r>
              <a:rPr lang="zh-CN" altLang="en-US" sz="2000" b="1" dirty="0">
                <a:latin typeface="幼圆" panose="02010509060101010101" pitchFamily="49" charset="-122"/>
                <a:ea typeface="幼圆" panose="02010509060101010101" pitchFamily="49" charset="-122"/>
              </a:rPr>
              <a:t>集合</a:t>
            </a:r>
            <a:r>
              <a:rPr lang="zh-CN" altLang="en-US" sz="2000" dirty="0">
                <a:latin typeface="幼圆" panose="02010509060101010101" pitchFamily="49" charset="-122"/>
                <a:ea typeface="幼圆" panose="02010509060101010101" pitchFamily="49" charset="-122"/>
              </a:rPr>
              <a:t>正反映了这类“亦此亦彼”的</a:t>
            </a:r>
            <a:r>
              <a:rPr lang="zh-CN" altLang="en-US" sz="2000" dirty="0" smtClean="0">
                <a:latin typeface="幼圆" panose="02010509060101010101" pitchFamily="49" charset="-122"/>
                <a:ea typeface="幼圆" panose="02010509060101010101" pitchFamily="49" charset="-122"/>
              </a:rPr>
              <a:t>模糊性。</a:t>
            </a:r>
            <a:endParaRPr lang="en-US" altLang="zh-CN" sz="2000" dirty="0" smtClean="0">
              <a:latin typeface="幼圆" panose="02010509060101010101" pitchFamily="49" charset="-122"/>
              <a:ea typeface="幼圆" panose="02010509060101010101" pitchFamily="49" charset="-122"/>
            </a:endParaRPr>
          </a:p>
          <a:p>
            <a:pPr algn="just">
              <a:lnSpc>
                <a:spcPts val="2700"/>
              </a:lnSpc>
              <a:buFontTx/>
              <a:buNone/>
            </a:pPr>
            <a:r>
              <a:rPr lang="en-US" altLang="zh-CN" sz="2000" dirty="0">
                <a:latin typeface="幼圆" panose="02010509060101010101" pitchFamily="49" charset="-122"/>
                <a:ea typeface="幼圆" panose="02010509060101010101" pitchFamily="49" charset="-122"/>
              </a:rPr>
              <a:t>	</a:t>
            </a:r>
            <a:endParaRPr lang="en-US" altLang="zh-CN" sz="2000" dirty="0" smtClean="0">
              <a:latin typeface="幼圆" panose="02010509060101010101" pitchFamily="49" charset="-122"/>
              <a:ea typeface="幼圆" panose="02010509060101010101" pitchFamily="49" charset="-122"/>
            </a:endParaRPr>
          </a:p>
          <a:p>
            <a:pPr algn="just">
              <a:lnSpc>
                <a:spcPts val="2700"/>
              </a:lnSpc>
              <a:buFontTx/>
              <a:buNone/>
            </a:pPr>
            <a:r>
              <a:rPr lang="zh-CN" altLang="en-US" sz="2000" dirty="0" smtClean="0">
                <a:latin typeface="幼圆" panose="02010509060101010101" pitchFamily="49" charset="-122"/>
                <a:ea typeface="幼圆" panose="02010509060101010101" pitchFamily="49" charset="-122"/>
              </a:rPr>
              <a:t>例如：描述“</a:t>
            </a:r>
            <a:r>
              <a:rPr lang="en-US" altLang="zh-CN" sz="2000" dirty="0" smtClean="0">
                <a:latin typeface="幼圆" panose="02010509060101010101" pitchFamily="49" charset="-122"/>
                <a:ea typeface="幼圆" panose="02010509060101010101" pitchFamily="49" charset="-122"/>
              </a:rPr>
              <a:t>20</a:t>
            </a:r>
            <a:r>
              <a:rPr lang="zh-CN" altLang="en-US" sz="2000" dirty="0" smtClean="0">
                <a:latin typeface="幼圆" panose="02010509060101010101" pitchFamily="49" charset="-122"/>
                <a:ea typeface="幼圆" panose="02010509060101010101" pitchFamily="49" charset="-122"/>
              </a:rPr>
              <a:t>岁左右”</a:t>
            </a:r>
            <a:endParaRPr lang="en-US" altLang="zh-CN" sz="2000" dirty="0" smtClean="0">
              <a:latin typeface="幼圆" panose="02010509060101010101" pitchFamily="49" charset="-122"/>
              <a:ea typeface="幼圆" panose="02010509060101010101" pitchFamily="49" charset="-122"/>
            </a:endParaRPr>
          </a:p>
          <a:p>
            <a:pPr algn="just">
              <a:lnSpc>
                <a:spcPts val="2700"/>
              </a:lnSpc>
            </a:pPr>
            <a:r>
              <a:rPr lang="zh-CN" altLang="en-US" sz="2000" dirty="0">
                <a:latin typeface="幼圆" panose="02010509060101010101" pitchFamily="49" charset="-122"/>
                <a:ea typeface="幼圆" panose="02010509060101010101" pitchFamily="49" charset="-122"/>
              </a:rPr>
              <a:t>原集合（年龄）</a:t>
            </a:r>
            <a:endParaRPr lang="zh-CN" altLang="en-US" sz="2000" dirty="0">
              <a:latin typeface="幼圆" panose="02010509060101010101" pitchFamily="49" charset="-122"/>
              <a:ea typeface="幼圆" panose="02010509060101010101" pitchFamily="49" charset="-122"/>
            </a:endParaRPr>
          </a:p>
          <a:p>
            <a:pPr marL="0" lvl="1" algn="just">
              <a:lnSpc>
                <a:spcPts val="2700"/>
              </a:lnSpc>
            </a:pPr>
            <a:r>
              <a:rPr lang="en-US" altLang="zh-CN" sz="2000" dirty="0" smtClean="0">
                <a:latin typeface="幼圆" panose="02010509060101010101" pitchFamily="49" charset="-122"/>
                <a:ea typeface="幼圆" panose="02010509060101010101" pitchFamily="49" charset="-122"/>
              </a:rPr>
              <a:t> {…, </a:t>
            </a:r>
            <a:r>
              <a:rPr lang="en-US" altLang="zh-CN" sz="2000" dirty="0">
                <a:latin typeface="幼圆" panose="02010509060101010101" pitchFamily="49" charset="-122"/>
                <a:ea typeface="幼圆" panose="02010509060101010101" pitchFamily="49" charset="-122"/>
              </a:rPr>
              <a:t>17, 18, 19, 20, 21, 22, 23</a:t>
            </a:r>
            <a:r>
              <a:rPr lang="en-US" altLang="zh-CN" sz="2000" dirty="0" smtClean="0">
                <a:latin typeface="幼圆" panose="02010509060101010101" pitchFamily="49" charset="-122"/>
                <a:ea typeface="幼圆" panose="02010509060101010101" pitchFamily="49" charset="-122"/>
              </a:rPr>
              <a:t>,…}</a:t>
            </a:r>
            <a:endParaRPr lang="en-US" altLang="zh-CN" sz="2000" dirty="0">
              <a:latin typeface="幼圆" panose="02010509060101010101" pitchFamily="49" charset="-122"/>
              <a:ea typeface="幼圆" panose="02010509060101010101" pitchFamily="49" charset="-122"/>
            </a:endParaRPr>
          </a:p>
          <a:p>
            <a:pPr algn="just">
              <a:lnSpc>
                <a:spcPts val="2700"/>
              </a:lnSpc>
            </a:pPr>
            <a:r>
              <a:rPr lang="en-US" altLang="zh-CN" sz="2000" dirty="0">
                <a:latin typeface="幼圆" panose="02010509060101010101" pitchFamily="49" charset="-122"/>
                <a:ea typeface="幼圆" panose="02010509060101010101" pitchFamily="49" charset="-122"/>
              </a:rPr>
              <a:t>“20</a:t>
            </a:r>
            <a:r>
              <a:rPr lang="zh-CN" altLang="en-US" sz="2000" dirty="0">
                <a:latin typeface="幼圆" panose="02010509060101010101" pitchFamily="49" charset="-122"/>
                <a:ea typeface="幼圆" panose="02010509060101010101" pitchFamily="49" charset="-122"/>
              </a:rPr>
              <a:t>岁左右”这个模糊集可以表示为：</a:t>
            </a:r>
            <a:endParaRPr lang="zh-CN" altLang="en-US" sz="2000" dirty="0">
              <a:latin typeface="幼圆" panose="02010509060101010101" pitchFamily="49" charset="-122"/>
              <a:ea typeface="幼圆" panose="02010509060101010101" pitchFamily="49" charset="-122"/>
            </a:endParaRPr>
          </a:p>
          <a:p>
            <a:pPr marL="0" lvl="1" algn="just">
              <a:lnSpc>
                <a:spcPts val="2700"/>
              </a:lnSpc>
            </a:pPr>
            <a:r>
              <a:rPr lang="en-US" altLang="zh-CN" sz="2000" dirty="0" smtClean="0">
                <a:latin typeface="幼圆" panose="02010509060101010101" pitchFamily="49" charset="-122"/>
                <a:ea typeface="幼圆" panose="02010509060101010101" pitchFamily="49" charset="-122"/>
              </a:rPr>
              <a:t> 0.8/18 </a:t>
            </a:r>
            <a:r>
              <a:rPr lang="en-US" altLang="zh-CN" sz="2000" dirty="0">
                <a:latin typeface="幼圆" panose="02010509060101010101" pitchFamily="49" charset="-122"/>
                <a:ea typeface="幼圆" panose="02010509060101010101" pitchFamily="49" charset="-122"/>
              </a:rPr>
              <a:t>+ </a:t>
            </a:r>
            <a:r>
              <a:rPr lang="en-US" altLang="zh-CN" sz="2000" u="sng" dirty="0">
                <a:latin typeface="幼圆" panose="02010509060101010101" pitchFamily="49" charset="-122"/>
                <a:ea typeface="幼圆" panose="02010509060101010101" pitchFamily="49" charset="-122"/>
              </a:rPr>
              <a:t>0.9</a:t>
            </a:r>
            <a:r>
              <a:rPr lang="en-US" altLang="zh-CN" sz="2000" dirty="0">
                <a:latin typeface="幼圆" panose="02010509060101010101" pitchFamily="49" charset="-122"/>
                <a:ea typeface="幼圆" panose="02010509060101010101" pitchFamily="49" charset="-122"/>
              </a:rPr>
              <a:t>/19 + 1/</a:t>
            </a:r>
            <a:r>
              <a:rPr lang="en-US" altLang="zh-CN" sz="2000" u="sng" dirty="0">
                <a:latin typeface="幼圆" panose="02010509060101010101" pitchFamily="49" charset="-122"/>
                <a:ea typeface="幼圆" panose="02010509060101010101" pitchFamily="49" charset="-122"/>
              </a:rPr>
              <a:t>20</a:t>
            </a:r>
            <a:r>
              <a:rPr lang="en-US" altLang="zh-CN" sz="2000" dirty="0">
                <a:latin typeface="幼圆" panose="02010509060101010101" pitchFamily="49" charset="-122"/>
                <a:ea typeface="幼圆" panose="02010509060101010101" pitchFamily="49" charset="-122"/>
              </a:rPr>
              <a:t> + 0.9/21 + </a:t>
            </a:r>
            <a:r>
              <a:rPr lang="en-US" altLang="zh-CN" sz="2000" dirty="0" smtClean="0">
                <a:latin typeface="幼圆" panose="02010509060101010101" pitchFamily="49" charset="-122"/>
                <a:ea typeface="幼圆" panose="02010509060101010101" pitchFamily="49" charset="-122"/>
              </a:rPr>
              <a:t>0.8/22</a:t>
            </a:r>
            <a:endParaRPr lang="en-US" altLang="zh-CN" sz="2000" dirty="0">
              <a:latin typeface="幼圆" panose="02010509060101010101" pitchFamily="49" charset="-122"/>
              <a:ea typeface="幼圆" panose="02010509060101010101" pitchFamily="49" charset="-122"/>
            </a:endParaRPr>
          </a:p>
          <a:p>
            <a:pPr marL="0" lvl="1" algn="just">
              <a:lnSpc>
                <a:spcPts val="2700"/>
              </a:lnSpc>
            </a:pPr>
            <a:endParaRPr lang="en-US" altLang="zh-CN" sz="2000" dirty="0">
              <a:latin typeface="幼圆" panose="02010509060101010101" pitchFamily="49" charset="-122"/>
              <a:ea typeface="幼圆" panose="02010509060101010101" pitchFamily="49" charset="-122"/>
            </a:endParaRPr>
          </a:p>
          <a:p>
            <a:pPr marL="0" lvl="1" algn="just">
              <a:lnSpc>
                <a:spcPts val="2700"/>
              </a:lnSpc>
            </a:pPr>
            <a:r>
              <a:rPr lang="en-US" altLang="zh-CN" sz="2000" dirty="0" smtClean="0">
                <a:latin typeface="幼圆" panose="02010509060101010101" pitchFamily="49" charset="-122"/>
                <a:ea typeface="幼圆" panose="02010509060101010101" pitchFamily="49" charset="-122"/>
              </a:rPr>
              <a:t> 0.6/17+0.7/18+0.8/19+1/20+0.9/21+0.7/22+0.6/23</a:t>
            </a:r>
            <a:endParaRPr lang="en-US" altLang="zh-CN" sz="2000" dirty="0">
              <a:latin typeface="幼圆" panose="02010509060101010101" pitchFamily="49" charset="-122"/>
              <a:ea typeface="幼圆" panose="02010509060101010101" pitchFamily="49" charset="-122"/>
            </a:endParaRPr>
          </a:p>
          <a:p>
            <a:pPr marL="0" lvl="1" algn="just">
              <a:lnSpc>
                <a:spcPts val="2700"/>
              </a:lnSpc>
            </a:pPr>
            <a:r>
              <a:rPr lang="en-US" altLang="zh-CN" sz="2000" dirty="0" smtClean="0">
                <a:latin typeface="幼圆" panose="02010509060101010101" pitchFamily="49" charset="-122"/>
                <a:ea typeface="幼圆" panose="02010509060101010101" pitchFamily="49" charset="-122"/>
              </a:rPr>
              <a:t> …</a:t>
            </a:r>
            <a:endParaRPr lang="en-US" altLang="zh-CN" sz="2000" dirty="0">
              <a:latin typeface="幼圆" panose="02010509060101010101" pitchFamily="49" charset="-122"/>
              <a:ea typeface="幼圆" panose="02010509060101010101" pitchFamily="49" charset="-122"/>
            </a:endParaRPr>
          </a:p>
        </p:txBody>
      </p:sp>
      <p:sp>
        <p:nvSpPr>
          <p:cNvPr id="7" name="Text Box 4"/>
          <p:cNvSpPr txBox="1">
            <a:spLocks noChangeArrowheads="1"/>
          </p:cNvSpPr>
          <p:nvPr/>
        </p:nvSpPr>
        <p:spPr bwMode="auto">
          <a:xfrm>
            <a:off x="1093761" y="5107026"/>
            <a:ext cx="1584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1800" dirty="0">
                <a:solidFill>
                  <a:srgbClr val="FF0000"/>
                </a:solidFill>
                <a:latin typeface="Tahoma" panose="020B0604030504040204" pitchFamily="34" charset="0"/>
              </a:rPr>
              <a:t>隶属度</a:t>
            </a:r>
            <a:r>
              <a:rPr kumimoji="0" lang="en-US" altLang="zh-CN" sz="1800" dirty="0">
                <a:solidFill>
                  <a:srgbClr val="FF0000"/>
                </a:solidFill>
                <a:latin typeface="Tahoma" panose="020B0604030504040204" pitchFamily="34" charset="0"/>
              </a:rPr>
              <a:t>[0,1]</a:t>
            </a:r>
            <a:endParaRPr kumimoji="0" lang="en-US" altLang="zh-CN" sz="1800" dirty="0">
              <a:solidFill>
                <a:srgbClr val="FF0000"/>
              </a:solidFill>
              <a:latin typeface="Tahoma" panose="020B0604030504040204" pitchFamily="34" charset="0"/>
            </a:endParaRPr>
          </a:p>
        </p:txBody>
      </p:sp>
      <p:sp>
        <p:nvSpPr>
          <p:cNvPr id="8" name="Text Box 5"/>
          <p:cNvSpPr txBox="1">
            <a:spLocks noChangeArrowheads="1"/>
          </p:cNvSpPr>
          <p:nvPr/>
        </p:nvSpPr>
        <p:spPr bwMode="auto">
          <a:xfrm>
            <a:off x="3143580" y="5107025"/>
            <a:ext cx="1584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1800" dirty="0">
                <a:solidFill>
                  <a:srgbClr val="FF0000"/>
                </a:solidFill>
                <a:latin typeface="Tahoma" panose="020B0604030504040204" pitchFamily="34" charset="0"/>
              </a:rPr>
              <a:t>集合元素</a:t>
            </a:r>
            <a:endParaRPr kumimoji="0" lang="zh-CN" altLang="en-US" sz="1800" dirty="0">
              <a:solidFill>
                <a:srgbClr val="FF0000"/>
              </a:solidFill>
              <a:latin typeface="Tahoma" panose="020B060403050404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模糊推理的运算</a:t>
            </a:r>
            <a:endParaRPr lang="zh-CN" altLang="en-US" dirty="0"/>
          </a:p>
        </p:txBody>
      </p:sp>
      <p:sp>
        <p:nvSpPr>
          <p:cNvPr id="6" name="TextBox 5"/>
          <p:cNvSpPr txBox="1"/>
          <p:nvPr/>
        </p:nvSpPr>
        <p:spPr>
          <a:xfrm>
            <a:off x="556597" y="1809550"/>
            <a:ext cx="8088988" cy="2245360"/>
          </a:xfrm>
          <a:prstGeom prst="rect">
            <a:avLst/>
          </a:prstGeom>
          <a:noFill/>
        </p:spPr>
        <p:txBody>
          <a:bodyPr wrap="square" rtlCol="0">
            <a:spAutoFit/>
          </a:bodyPr>
          <a:lstStyle/>
          <a:p>
            <a:pPr algn="just">
              <a:lnSpc>
                <a:spcPts val="2700"/>
              </a:lnSpc>
            </a:pP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模糊关系</a:t>
            </a:r>
            <a:r>
              <a:rPr lang="en-US" altLang="zh-CN" sz="2000" dirty="0" smtClean="0">
                <a:latin typeface="幼圆" panose="02010509060101010101" pitchFamily="49" charset="-122"/>
                <a:ea typeface="幼圆" panose="02010509060101010101" pitchFamily="49" charset="-122"/>
              </a:rPr>
              <a:t>R(A→B)</a:t>
            </a:r>
            <a:r>
              <a:rPr lang="zh-CN" altLang="en-US" sz="2000" dirty="0" smtClean="0">
                <a:latin typeface="幼圆" panose="02010509060101010101" pitchFamily="49" charset="-122"/>
                <a:ea typeface="幼圆" panose="02010509060101010101" pitchFamily="49" charset="-122"/>
              </a:rPr>
              <a:t>可以</a:t>
            </a:r>
            <a:r>
              <a:rPr lang="zh-CN" altLang="en-US" sz="2000" dirty="0">
                <a:latin typeface="幼圆" panose="02010509060101010101" pitchFamily="49" charset="-122"/>
                <a:ea typeface="幼圆" panose="02010509060101010101" pitchFamily="49" charset="-122"/>
              </a:rPr>
              <a:t>用适当的</a:t>
            </a:r>
            <a:r>
              <a:rPr lang="zh-CN" altLang="en-US" sz="2000" dirty="0" smtClean="0">
                <a:latin typeface="幼圆" panose="02010509060101010101" pitchFamily="49" charset="-122"/>
                <a:ea typeface="幼圆" panose="02010509060101010101" pitchFamily="49" charset="-122"/>
              </a:rPr>
              <a:t>模糊</a:t>
            </a:r>
            <a:r>
              <a:rPr lang="zh-CN" altLang="en-US" sz="2000" dirty="0">
                <a:latin typeface="幼圆" panose="02010509060101010101" pitchFamily="49" charset="-122"/>
                <a:ea typeface="幼圆" panose="02010509060101010101" pitchFamily="49" charset="-122"/>
              </a:rPr>
              <a:t>蕴涵算子来表达</a:t>
            </a:r>
            <a:r>
              <a:rPr lang="zh-CN" altLang="en-US" sz="2000" dirty="0" smtClean="0">
                <a:latin typeface="幼圆" panose="02010509060101010101" pitchFamily="49" charset="-122"/>
                <a:ea typeface="幼圆" panose="02010509060101010101" pitchFamily="49" charset="-122"/>
              </a:rPr>
              <a:t>。</a:t>
            </a:r>
            <a:endParaRPr lang="en-US" altLang="zh-CN" sz="2000" dirty="0">
              <a:latin typeface="幼圆" panose="02010509060101010101" pitchFamily="49" charset="-122"/>
              <a:ea typeface="幼圆" panose="02010509060101010101" pitchFamily="49" charset="-122"/>
            </a:endParaRPr>
          </a:p>
          <a:p>
            <a:pPr algn="just">
              <a:lnSpc>
                <a:spcPts val="2700"/>
              </a:lnSpc>
            </a:pPr>
            <a:r>
              <a:rPr lang="en-US" altLang="zh-CN" sz="2000" dirty="0">
                <a:latin typeface="幼圆" panose="02010509060101010101" pitchFamily="49" charset="-122"/>
                <a:ea typeface="幼圆" panose="02010509060101010101" pitchFamily="49" charset="-122"/>
              </a:rPr>
              <a:t> </a:t>
            </a:r>
            <a:r>
              <a:rPr lang="en-US" altLang="zh-CN" sz="2000" dirty="0" smtClean="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例如</a:t>
            </a:r>
            <a:r>
              <a:rPr lang="zh-CN" altLang="en-US" sz="2000" dirty="0">
                <a:latin typeface="幼圆" panose="02010509060101010101" pitchFamily="49" charset="-122"/>
                <a:ea typeface="幼圆" panose="02010509060101010101" pitchFamily="49" charset="-122"/>
              </a:rPr>
              <a:t>，选择模糊</a:t>
            </a:r>
            <a:r>
              <a:rPr lang="zh-CN" altLang="en-US" sz="2000" b="1" dirty="0">
                <a:latin typeface="幼圆" panose="02010509060101010101" pitchFamily="49" charset="-122"/>
                <a:ea typeface="幼圆" panose="02010509060101010101" pitchFamily="49" charset="-122"/>
              </a:rPr>
              <a:t>蕴含</a:t>
            </a:r>
            <a:r>
              <a:rPr lang="zh-CN" altLang="en-US" sz="2000" b="1" dirty="0" smtClean="0">
                <a:latin typeface="幼圆" panose="02010509060101010101" pitchFamily="49" charset="-122"/>
                <a:ea typeface="幼圆" panose="02010509060101010101" pitchFamily="49" charset="-122"/>
              </a:rPr>
              <a:t>算子</a:t>
            </a:r>
            <a:r>
              <a:rPr lang="en-US" altLang="zh-CN" sz="2000" dirty="0" err="1" smtClean="0">
                <a:latin typeface="幼圆" panose="02010509060101010101" pitchFamily="49" charset="-122"/>
                <a:ea typeface="幼圆" panose="02010509060101010101" pitchFamily="49" charset="-122"/>
              </a:rPr>
              <a:t>Rc</a:t>
            </a:r>
            <a:r>
              <a:rPr lang="zh-CN" altLang="en-US" sz="2000" dirty="0" smtClean="0">
                <a:latin typeface="幼圆" panose="02010509060101010101" pitchFamily="49" charset="-122"/>
                <a:ea typeface="幼圆" panose="02010509060101010101" pitchFamily="49" charset="-122"/>
              </a:rPr>
              <a:t>：</a:t>
            </a:r>
            <a:r>
              <a:rPr lang="en-US" altLang="zh-CN" sz="2000" dirty="0" err="1" smtClean="0">
                <a:latin typeface="幼圆" panose="02010509060101010101" pitchFamily="49" charset="-122"/>
                <a:ea typeface="幼圆" panose="02010509060101010101" pitchFamily="49" charset="-122"/>
              </a:rPr>
              <a:t>a→b</a:t>
            </a:r>
            <a:r>
              <a:rPr lang="en-US" altLang="zh-CN" sz="2000" dirty="0" smtClean="0">
                <a:latin typeface="幼圆" panose="02010509060101010101" pitchFamily="49" charset="-122"/>
                <a:ea typeface="幼圆" panose="02010509060101010101" pitchFamily="49" charset="-122"/>
              </a:rPr>
              <a:t> = </a:t>
            </a:r>
            <a:r>
              <a:rPr lang="en-US" altLang="zh-CN" sz="2000" dirty="0" err="1" smtClean="0">
                <a:latin typeface="幼圆" panose="02010509060101010101" pitchFamily="49" charset="-122"/>
                <a:ea typeface="幼圆" panose="02010509060101010101" pitchFamily="49" charset="-122"/>
              </a:rPr>
              <a:t>a∧b</a:t>
            </a:r>
            <a:r>
              <a:rPr lang="zh-CN" altLang="en-US" sz="2000" dirty="0" smtClean="0">
                <a:latin typeface="幼圆" panose="02010509060101010101" pitchFamily="49" charset="-122"/>
                <a:ea typeface="幼圆" panose="02010509060101010101" pitchFamily="49" charset="-122"/>
              </a:rPr>
              <a:t>来表达</a:t>
            </a:r>
            <a:r>
              <a:rPr lang="zh-CN" altLang="en-US" sz="2000" dirty="0">
                <a:latin typeface="幼圆" panose="02010509060101010101" pitchFamily="49" charset="-122"/>
                <a:ea typeface="幼圆" panose="02010509060101010101" pitchFamily="49" charset="-122"/>
              </a:rPr>
              <a:t>模糊</a:t>
            </a:r>
            <a:r>
              <a:rPr lang="zh-CN" altLang="en-US" sz="2000" dirty="0" smtClean="0">
                <a:latin typeface="幼圆" panose="02010509060101010101" pitchFamily="49" charset="-122"/>
                <a:ea typeface="幼圆" panose="02010509060101010101" pitchFamily="49" charset="-122"/>
              </a:rPr>
              <a:t>关系</a:t>
            </a:r>
            <a:r>
              <a:rPr lang="en-US" altLang="zh-CN" sz="2000" dirty="0" smtClean="0">
                <a:latin typeface="幼圆" panose="02010509060101010101" pitchFamily="49" charset="-122"/>
                <a:ea typeface="幼圆" panose="02010509060101010101" pitchFamily="49" charset="-122"/>
              </a:rPr>
              <a:t>R(A→B)</a:t>
            </a:r>
            <a:r>
              <a:rPr lang="zh-CN" altLang="en-US" sz="2000" dirty="0" smtClean="0">
                <a:latin typeface="幼圆" panose="02010509060101010101" pitchFamily="49" charset="-122"/>
                <a:ea typeface="幼圆" panose="02010509060101010101" pitchFamily="49" charset="-122"/>
              </a:rPr>
              <a:t>，则：</a:t>
            </a:r>
            <a:endParaRPr lang="en-US" altLang="zh-CN" sz="2000" dirty="0" smtClean="0">
              <a:latin typeface="幼圆" panose="02010509060101010101" pitchFamily="49" charset="-122"/>
              <a:ea typeface="幼圆" panose="02010509060101010101" pitchFamily="49" charset="-122"/>
            </a:endParaRPr>
          </a:p>
          <a:p>
            <a:pPr algn="just">
              <a:lnSpc>
                <a:spcPts val="2700"/>
              </a:lnSpc>
              <a:spcAft>
                <a:spcPts val="600"/>
              </a:spcAft>
            </a:pPr>
            <a:r>
              <a:rPr lang="en-US" altLang="zh-CN" sz="2000" dirty="0" smtClean="0">
                <a:latin typeface="幼圆" panose="02010509060101010101" pitchFamily="49" charset="-122"/>
                <a:ea typeface="幼圆" panose="02010509060101010101" pitchFamily="49" charset="-122"/>
              </a:rPr>
              <a:t>			R(A→B)(x, y) </a:t>
            </a:r>
            <a:r>
              <a:rPr lang="en-US" altLang="zh-CN" sz="2000" dirty="0">
                <a:latin typeface="幼圆" panose="02010509060101010101" pitchFamily="49" charset="-122"/>
                <a:ea typeface="幼圆" panose="02010509060101010101" pitchFamily="49" charset="-122"/>
              </a:rPr>
              <a:t>= </a:t>
            </a:r>
            <a:r>
              <a:rPr lang="en-US" altLang="zh-CN" sz="2000" dirty="0" smtClean="0">
                <a:latin typeface="幼圆" panose="02010509060101010101" pitchFamily="49" charset="-122"/>
                <a:ea typeface="幼圆" panose="02010509060101010101" pitchFamily="49" charset="-122"/>
              </a:rPr>
              <a:t>A(x)∧B(y)</a:t>
            </a:r>
            <a:r>
              <a:rPr lang="zh-CN" altLang="en-US" sz="2000" dirty="0" smtClean="0">
                <a:latin typeface="幼圆" panose="02010509060101010101" pitchFamily="49" charset="-122"/>
                <a:ea typeface="幼圆" panose="02010509060101010101" pitchFamily="49" charset="-122"/>
              </a:rPr>
              <a:t>，∀</a:t>
            </a:r>
            <a:r>
              <a:rPr lang="en-US" altLang="zh-CN" sz="2000" dirty="0" smtClean="0">
                <a:latin typeface="幼圆" panose="02010509060101010101" pitchFamily="49" charset="-122"/>
                <a:ea typeface="幼圆" panose="02010509060101010101" pitchFamily="49" charset="-122"/>
              </a:rPr>
              <a:t>(x, y)∈X×Y </a:t>
            </a:r>
            <a:endParaRPr lang="en-US" altLang="zh-CN" sz="2000" dirty="0" smtClean="0">
              <a:latin typeface="幼圆" panose="02010509060101010101" pitchFamily="49" charset="-122"/>
              <a:ea typeface="幼圆" panose="02010509060101010101" pitchFamily="49" charset="-122"/>
            </a:endParaRPr>
          </a:p>
          <a:p>
            <a:pPr algn="just">
              <a:lnSpc>
                <a:spcPts val="2700"/>
              </a:lnSpc>
            </a:pPr>
            <a:r>
              <a:rPr lang="en-US" altLang="zh-CN" sz="2000" dirty="0">
                <a:latin typeface="幼圆" panose="02010509060101010101" pitchFamily="49" charset="-122"/>
                <a:ea typeface="幼圆" panose="02010509060101010101" pitchFamily="49" charset="-122"/>
              </a:rPr>
              <a:t>	</a:t>
            </a:r>
            <a:r>
              <a:rPr lang="en-US" altLang="zh-CN" sz="2000" dirty="0" smtClean="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当</a:t>
            </a:r>
            <a:r>
              <a:rPr lang="en-US" altLang="zh-CN" sz="2000" dirty="0" smtClean="0">
                <a:latin typeface="幼圆" panose="02010509060101010101" pitchFamily="49" charset="-122"/>
                <a:ea typeface="幼圆" panose="02010509060101010101" pitchFamily="49" charset="-122"/>
              </a:rPr>
              <a:t>X </a:t>
            </a:r>
            <a:r>
              <a:rPr lang="en-US" altLang="zh-CN" sz="2000" dirty="0">
                <a:latin typeface="幼圆" panose="02010509060101010101" pitchFamily="49" charset="-122"/>
                <a:ea typeface="幼圆" panose="02010509060101010101" pitchFamily="49" charset="-122"/>
              </a:rPr>
              <a:t>= </a:t>
            </a:r>
            <a:r>
              <a:rPr lang="en-US" altLang="zh-CN" sz="2000" dirty="0" smtClean="0">
                <a:latin typeface="幼圆" panose="02010509060101010101" pitchFamily="49" charset="-122"/>
                <a:ea typeface="幼圆" panose="02010509060101010101" pitchFamily="49" charset="-122"/>
              </a:rPr>
              <a:t>{x1, x2, </a:t>
            </a:r>
            <a:r>
              <a:rPr lang="en-US" altLang="zh-CN" sz="2000" dirty="0">
                <a:latin typeface="幼圆" panose="02010509060101010101" pitchFamily="49" charset="-122"/>
                <a:ea typeface="幼圆" panose="02010509060101010101" pitchFamily="49" charset="-122"/>
              </a:rPr>
              <a:t>..., </a:t>
            </a:r>
            <a:r>
              <a:rPr lang="en-US" altLang="zh-CN" sz="2000" dirty="0" err="1" smtClean="0">
                <a:latin typeface="幼圆" panose="02010509060101010101" pitchFamily="49" charset="-122"/>
                <a:ea typeface="幼圆" panose="02010509060101010101" pitchFamily="49" charset="-122"/>
              </a:rPr>
              <a:t>xn</a:t>
            </a: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与</a:t>
            </a:r>
            <a:r>
              <a:rPr lang="en-US" altLang="zh-CN" sz="2000" dirty="0" smtClean="0">
                <a:latin typeface="幼圆" panose="02010509060101010101" pitchFamily="49" charset="-122"/>
                <a:ea typeface="幼圆" panose="02010509060101010101" pitchFamily="49" charset="-122"/>
              </a:rPr>
              <a:t>Y </a:t>
            </a:r>
            <a:r>
              <a:rPr lang="en-US" altLang="zh-CN" sz="2000" dirty="0">
                <a:latin typeface="幼圆" panose="02010509060101010101" pitchFamily="49" charset="-122"/>
                <a:ea typeface="幼圆" panose="02010509060101010101" pitchFamily="49" charset="-122"/>
              </a:rPr>
              <a:t>= </a:t>
            </a:r>
            <a:r>
              <a:rPr lang="en-US" altLang="zh-CN" sz="2000" dirty="0" smtClean="0">
                <a:latin typeface="幼圆" panose="02010509060101010101" pitchFamily="49" charset="-122"/>
                <a:ea typeface="幼圆" panose="02010509060101010101" pitchFamily="49" charset="-122"/>
              </a:rPr>
              <a:t>{y1, y2, </a:t>
            </a:r>
            <a:r>
              <a:rPr lang="en-US" altLang="zh-CN" sz="2000" dirty="0">
                <a:latin typeface="幼圆" panose="02010509060101010101" pitchFamily="49" charset="-122"/>
                <a:ea typeface="幼圆" panose="02010509060101010101" pitchFamily="49" charset="-122"/>
              </a:rPr>
              <a:t>..., </a:t>
            </a:r>
            <a:r>
              <a:rPr lang="en-US" altLang="zh-CN" sz="2000" dirty="0" err="1" smtClean="0">
                <a:latin typeface="幼圆" panose="02010509060101010101" pitchFamily="49" charset="-122"/>
                <a:ea typeface="幼圆" panose="02010509060101010101" pitchFamily="49" charset="-122"/>
              </a:rPr>
              <a:t>ym</a:t>
            </a: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是</a:t>
            </a:r>
            <a:r>
              <a:rPr lang="zh-CN" altLang="en-US" sz="2000" b="1" dirty="0">
                <a:latin typeface="幼圆" panose="02010509060101010101" pitchFamily="49" charset="-122"/>
                <a:ea typeface="幼圆" panose="02010509060101010101" pitchFamily="49" charset="-122"/>
              </a:rPr>
              <a:t>有限论域</a:t>
            </a:r>
            <a:r>
              <a:rPr lang="zh-CN" altLang="en-US" sz="2000" dirty="0">
                <a:latin typeface="幼圆" panose="02010509060101010101" pitchFamily="49" charset="-122"/>
                <a:ea typeface="幼圆" panose="02010509060101010101" pitchFamily="49" charset="-122"/>
              </a:rPr>
              <a:t>时</a:t>
            </a:r>
            <a:r>
              <a:rPr lang="zh-CN" altLang="en-US" sz="2000" dirty="0" smtClean="0">
                <a:latin typeface="幼圆" panose="02010509060101010101" pitchFamily="49" charset="-122"/>
                <a:ea typeface="幼圆" panose="02010509060101010101" pitchFamily="49" charset="-122"/>
              </a:rPr>
              <a:t>，</a:t>
            </a:r>
            <a:r>
              <a:rPr lang="en-US" altLang="zh-CN" sz="2000" dirty="0" smtClean="0">
                <a:latin typeface="幼圆" panose="02010509060101010101" pitchFamily="49" charset="-122"/>
                <a:ea typeface="幼圆" panose="02010509060101010101" pitchFamily="49" charset="-122"/>
              </a:rPr>
              <a:t>R(A→B)</a:t>
            </a:r>
            <a:r>
              <a:rPr lang="zh-CN" altLang="en-US" sz="2000" dirty="0" smtClean="0">
                <a:latin typeface="幼圆" panose="02010509060101010101" pitchFamily="49" charset="-122"/>
                <a:ea typeface="幼圆" panose="02010509060101010101" pitchFamily="49" charset="-122"/>
              </a:rPr>
              <a:t>可用</a:t>
            </a:r>
            <a:r>
              <a:rPr lang="zh-CN" altLang="en-US" sz="2000" b="1" dirty="0">
                <a:latin typeface="幼圆" panose="02010509060101010101" pitchFamily="49" charset="-122"/>
                <a:ea typeface="幼圆" panose="02010509060101010101" pitchFamily="49" charset="-122"/>
              </a:rPr>
              <a:t>模糊</a:t>
            </a:r>
            <a:r>
              <a:rPr lang="zh-CN" altLang="en-US" sz="2000" b="1" dirty="0" smtClean="0">
                <a:latin typeface="幼圆" panose="02010509060101010101" pitchFamily="49" charset="-122"/>
                <a:ea typeface="幼圆" panose="02010509060101010101" pitchFamily="49" charset="-122"/>
              </a:rPr>
              <a:t>矩阵</a:t>
            </a:r>
            <a:r>
              <a:rPr lang="zh-CN" altLang="en-US" sz="2000" dirty="0" smtClean="0">
                <a:latin typeface="幼圆" panose="02010509060101010101" pitchFamily="49" charset="-122"/>
                <a:ea typeface="幼圆" panose="02010509060101010101" pitchFamily="49" charset="-122"/>
              </a:rPr>
              <a:t>表示：</a:t>
            </a:r>
            <a:endParaRPr lang="en-US" altLang="zh-CN" sz="2000" dirty="0" smtClean="0">
              <a:latin typeface="幼圆" panose="02010509060101010101" pitchFamily="49" charset="-122"/>
              <a:ea typeface="幼圆" panose="02010509060101010101" pitchFamily="49" charset="-122"/>
            </a:endParaRPr>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60140" y="4193628"/>
            <a:ext cx="6281902" cy="146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模糊推理的运算</a:t>
            </a:r>
            <a:endParaRPr lang="zh-CN" altLang="en-US" dirty="0"/>
          </a:p>
        </p:txBody>
      </p:sp>
      <p:sp>
        <p:nvSpPr>
          <p:cNvPr id="5" name="TextBox 4"/>
          <p:cNvSpPr txBox="1"/>
          <p:nvPr/>
        </p:nvSpPr>
        <p:spPr>
          <a:xfrm>
            <a:off x="483027" y="1446110"/>
            <a:ext cx="8088988" cy="395301"/>
          </a:xfrm>
          <a:prstGeom prst="rect">
            <a:avLst/>
          </a:prstGeom>
          <a:noFill/>
        </p:spPr>
        <p:txBody>
          <a:bodyPr wrap="square" rtlCol="0">
            <a:spAutoFit/>
          </a:bodyPr>
          <a:lstStyle/>
          <a:p>
            <a:pPr algn="just">
              <a:lnSpc>
                <a:spcPts val="2700"/>
              </a:lnSpc>
            </a:pP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在</a:t>
            </a:r>
            <a:r>
              <a:rPr lang="zh-CN" altLang="en-US" sz="2000" dirty="0">
                <a:latin typeface="幼圆" panose="02010509060101010101" pitchFamily="49" charset="-122"/>
                <a:ea typeface="幼圆" panose="02010509060101010101" pitchFamily="49" charset="-122"/>
              </a:rPr>
              <a:t>模糊推理的背景下，通常选用</a:t>
            </a:r>
            <a:r>
              <a:rPr lang="zh-CN" altLang="en-US" sz="2000" dirty="0" smtClean="0">
                <a:latin typeface="幼圆" panose="02010509060101010101" pitchFamily="49" charset="-122"/>
                <a:ea typeface="幼圆" panose="02010509060101010101" pitchFamily="49" charset="-122"/>
              </a:rPr>
              <a:t>如下</a:t>
            </a:r>
            <a:r>
              <a:rPr lang="zh-CN" altLang="en-US" sz="2000" dirty="0">
                <a:latin typeface="幼圆" panose="02010509060101010101" pitchFamily="49" charset="-122"/>
                <a:ea typeface="幼圆" panose="02010509060101010101" pitchFamily="49" charset="-122"/>
              </a:rPr>
              <a:t>三种合成算子</a:t>
            </a:r>
            <a:r>
              <a:rPr lang="zh-CN" altLang="en-US" sz="2000" dirty="0" smtClean="0">
                <a:latin typeface="幼圆" panose="02010509060101010101" pitchFamily="49" charset="-122"/>
                <a:ea typeface="幼圆" panose="02010509060101010101" pitchFamily="49" charset="-122"/>
              </a:rPr>
              <a:t>：</a:t>
            </a:r>
            <a:endParaRPr lang="en-US" altLang="zh-CN" sz="2000" dirty="0">
              <a:latin typeface="幼圆" panose="02010509060101010101" pitchFamily="49" charset="-122"/>
              <a:ea typeface="幼圆" panose="02010509060101010101" pitchFamily="49" charset="-122"/>
            </a:endParaRPr>
          </a:p>
        </p:txBody>
      </p:sp>
      <p:pic>
        <p:nvPicPr>
          <p:cNvPr id="819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83864" y="2221453"/>
            <a:ext cx="4822031" cy="2129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72363" y="4688543"/>
            <a:ext cx="8088988" cy="1131079"/>
          </a:xfrm>
          <a:prstGeom prst="rect">
            <a:avLst/>
          </a:prstGeom>
          <a:noFill/>
        </p:spPr>
        <p:txBody>
          <a:bodyPr wrap="square" rtlCol="0">
            <a:spAutoFit/>
          </a:bodyPr>
          <a:lstStyle/>
          <a:p>
            <a:pPr algn="just">
              <a:lnSpc>
                <a:spcPts val="2700"/>
              </a:lnSpc>
            </a:pPr>
            <a:r>
              <a:rPr lang="en-US" altLang="zh-CN" sz="2000" dirty="0" smtClean="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在</a:t>
            </a:r>
            <a:r>
              <a:rPr lang="zh-CN" altLang="en-US" sz="2000" dirty="0">
                <a:latin typeface="幼圆" panose="02010509060101010101" pitchFamily="49" charset="-122"/>
                <a:ea typeface="幼圆" panose="02010509060101010101" pitchFamily="49" charset="-122"/>
              </a:rPr>
              <a:t>实际应用中</a:t>
            </a:r>
            <a:r>
              <a:rPr lang="zh-CN" altLang="en-US" sz="2000" dirty="0" smtClean="0">
                <a:latin typeface="幼圆" panose="02010509060101010101" pitchFamily="49" charset="-122"/>
                <a:ea typeface="幼圆" panose="02010509060101010101" pitchFamily="49" charset="-122"/>
              </a:rPr>
              <a:t>，人们</a:t>
            </a:r>
            <a:r>
              <a:rPr lang="zh-CN" altLang="en-US" sz="2000" dirty="0">
                <a:latin typeface="幼圆" panose="02010509060101010101" pitchFamily="49" charset="-122"/>
                <a:ea typeface="幼圆" panose="02010509060101010101" pitchFamily="49" charset="-122"/>
              </a:rPr>
              <a:t>称蕴涵</a:t>
            </a:r>
            <a:r>
              <a:rPr lang="zh-CN" altLang="en-US" sz="2000" dirty="0" smtClean="0">
                <a:latin typeface="幼圆" panose="02010509060101010101" pitchFamily="49" charset="-122"/>
                <a:ea typeface="幼圆" panose="02010509060101010101" pitchFamily="49" charset="-122"/>
              </a:rPr>
              <a:t>算子</a:t>
            </a:r>
            <a:r>
              <a:rPr lang="en-US" altLang="zh-CN" sz="2000" dirty="0" err="1" smtClean="0">
                <a:latin typeface="幼圆" panose="02010509060101010101" pitchFamily="49" charset="-122"/>
                <a:ea typeface="幼圆" panose="02010509060101010101" pitchFamily="49" charset="-122"/>
              </a:rPr>
              <a:t>Rc</a:t>
            </a:r>
            <a:r>
              <a:rPr lang="zh-CN" altLang="en-US" sz="2000" dirty="0" smtClean="0">
                <a:latin typeface="幼圆" panose="02010509060101010101" pitchFamily="49" charset="-122"/>
                <a:ea typeface="幼圆" panose="02010509060101010101" pitchFamily="49" charset="-122"/>
              </a:rPr>
              <a:t>：</a:t>
            </a:r>
            <a:r>
              <a:rPr lang="en-US" altLang="zh-CN" sz="2000" dirty="0" err="1" smtClean="0">
                <a:latin typeface="幼圆" panose="02010509060101010101" pitchFamily="49" charset="-122"/>
                <a:ea typeface="幼圆" panose="02010509060101010101" pitchFamily="49" charset="-122"/>
              </a:rPr>
              <a:t>a→b</a:t>
            </a:r>
            <a:r>
              <a:rPr lang="en-US" altLang="zh-CN" sz="2000" dirty="0" smtClean="0">
                <a:latin typeface="幼圆" panose="02010509060101010101" pitchFamily="49" charset="-122"/>
                <a:ea typeface="幼圆" panose="02010509060101010101" pitchFamily="49" charset="-122"/>
              </a:rPr>
              <a:t> = </a:t>
            </a:r>
            <a:r>
              <a:rPr lang="en-US" altLang="zh-CN" sz="2000" dirty="0" err="1" smtClean="0">
                <a:latin typeface="幼圆" panose="02010509060101010101" pitchFamily="49" charset="-122"/>
                <a:ea typeface="幼圆" panose="02010509060101010101" pitchFamily="49" charset="-122"/>
              </a:rPr>
              <a:t>a∧b</a:t>
            </a:r>
            <a:r>
              <a:rPr lang="zh-CN" altLang="en-US" sz="2000" dirty="0" smtClean="0">
                <a:latin typeface="幼圆" panose="02010509060101010101" pitchFamily="49" charset="-122"/>
                <a:ea typeface="幼圆" panose="02010509060101010101" pitchFamily="49" charset="-122"/>
              </a:rPr>
              <a:t>为</a:t>
            </a:r>
            <a:r>
              <a:rPr lang="zh-CN" altLang="en-US" sz="2000" b="1" dirty="0">
                <a:latin typeface="幼圆" panose="02010509060101010101" pitchFamily="49" charset="-122"/>
                <a:ea typeface="幼圆" panose="02010509060101010101" pitchFamily="49" charset="-122"/>
              </a:rPr>
              <a:t>马丹尼蕴涵算子</a:t>
            </a:r>
            <a:r>
              <a:rPr lang="zh-CN" altLang="en-US" sz="2000" dirty="0" smtClean="0">
                <a:latin typeface="幼圆" panose="02010509060101010101" pitchFamily="49" charset="-122"/>
                <a:ea typeface="幼圆" panose="02010509060101010101" pitchFamily="49" charset="-122"/>
              </a:rPr>
              <a:t>，选用</a:t>
            </a:r>
            <a:r>
              <a:rPr lang="zh-CN" altLang="en-US" sz="2000" dirty="0">
                <a:latin typeface="幼圆" panose="02010509060101010101" pitchFamily="49" charset="-122"/>
                <a:ea typeface="幼圆" panose="02010509060101010101" pitchFamily="49" charset="-122"/>
              </a:rPr>
              <a:t>马丹尼蕴涵算子</a:t>
            </a:r>
            <a:r>
              <a:rPr lang="zh-CN" altLang="en-US" sz="2000" dirty="0" smtClean="0">
                <a:latin typeface="幼圆" panose="02010509060101010101" pitchFamily="49" charset="-122"/>
                <a:ea typeface="幼圆" panose="02010509060101010101" pitchFamily="49" charset="-122"/>
              </a:rPr>
              <a:t>、“</a:t>
            </a:r>
            <a:r>
              <a:rPr lang="en-US" altLang="zh-CN" sz="2000" dirty="0" smtClean="0">
                <a:latin typeface="幼圆" panose="02010509060101010101" pitchFamily="49" charset="-122"/>
                <a:ea typeface="幼圆" panose="02010509060101010101" pitchFamily="49" charset="-122"/>
              </a:rPr>
              <a:t>max−min”</a:t>
            </a:r>
            <a:r>
              <a:rPr lang="zh-CN" altLang="en-US" sz="2000" dirty="0" smtClean="0">
                <a:latin typeface="幼圆" panose="02010509060101010101" pitchFamily="49" charset="-122"/>
                <a:ea typeface="幼圆" panose="02010509060101010101" pitchFamily="49" charset="-122"/>
              </a:rPr>
              <a:t>合成算子</a:t>
            </a:r>
            <a:r>
              <a:rPr lang="zh-CN" altLang="en-US" sz="2000" dirty="0">
                <a:latin typeface="幼圆" panose="02010509060101010101" pitchFamily="49" charset="-122"/>
                <a:ea typeface="幼圆" panose="02010509060101010101" pitchFamily="49" charset="-122"/>
              </a:rPr>
              <a:t>的模糊推理，称为</a:t>
            </a:r>
            <a:r>
              <a:rPr lang="zh-CN" altLang="en-US" sz="2000" b="1" dirty="0">
                <a:latin typeface="幼圆" panose="02010509060101010101" pitchFamily="49" charset="-122"/>
                <a:ea typeface="幼圆" panose="02010509060101010101" pitchFamily="49" charset="-122"/>
              </a:rPr>
              <a:t>马丹尼模糊推理模型</a:t>
            </a:r>
            <a:r>
              <a:rPr lang="zh-CN" altLang="en-US" sz="2000" dirty="0">
                <a:latin typeface="幼圆" panose="02010509060101010101" pitchFamily="49" charset="-122"/>
                <a:ea typeface="幼圆" panose="02010509060101010101" pitchFamily="49" charset="-122"/>
              </a:rPr>
              <a:t>。</a:t>
            </a:r>
            <a:endParaRPr lang="en-US" altLang="zh-CN" sz="2000" dirty="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模糊推理应用</a:t>
            </a:r>
            <a:endParaRPr lang="zh-CN" altLang="en-US" dirty="0"/>
          </a:p>
        </p:txBody>
      </p:sp>
      <p:sp>
        <p:nvSpPr>
          <p:cNvPr id="6" name="TextBox 5"/>
          <p:cNvSpPr txBox="1"/>
          <p:nvPr/>
        </p:nvSpPr>
        <p:spPr>
          <a:xfrm>
            <a:off x="556597" y="1323745"/>
            <a:ext cx="8088988" cy="2862322"/>
          </a:xfrm>
          <a:prstGeom prst="rect">
            <a:avLst/>
          </a:prstGeom>
          <a:noFill/>
        </p:spPr>
        <p:txBody>
          <a:bodyPr wrap="square" rtlCol="0">
            <a:spAutoFit/>
          </a:bodyPr>
          <a:lstStyle/>
          <a:p>
            <a:pPr algn="just">
              <a:lnSpc>
                <a:spcPts val="2700"/>
              </a:lnSpc>
            </a:pPr>
            <a:r>
              <a:rPr lang="en-US" altLang="zh-CN" sz="2000" dirty="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例：人工</a:t>
            </a:r>
            <a:r>
              <a:rPr lang="zh-CN" altLang="en-US" sz="2000" dirty="0">
                <a:latin typeface="幼圆" panose="02010509060101010101" pitchFamily="49" charset="-122"/>
                <a:ea typeface="幼圆" panose="02010509060101010101" pitchFamily="49" charset="-122"/>
              </a:rPr>
              <a:t>调节淋浴水温，有如下的经验规则：如果水温低，则热水阀应开大。取</a:t>
            </a:r>
            <a:r>
              <a:rPr lang="zh-CN" altLang="en-US" sz="2000" dirty="0" smtClean="0">
                <a:latin typeface="幼圆" panose="02010509060101010101" pitchFamily="49" charset="-122"/>
                <a:ea typeface="幼圆" panose="02010509060101010101" pitchFamily="49" charset="-122"/>
              </a:rPr>
              <a:t>论域</a:t>
            </a:r>
            <a:r>
              <a:rPr lang="en-US" altLang="zh-CN" sz="2000" dirty="0" smtClean="0">
                <a:latin typeface="幼圆" panose="02010509060101010101" pitchFamily="49" charset="-122"/>
                <a:ea typeface="幼圆" panose="02010509060101010101" pitchFamily="49" charset="-122"/>
              </a:rPr>
              <a:t>X</a:t>
            </a:r>
            <a:r>
              <a:rPr lang="zh-CN" altLang="en-US" sz="2000" dirty="0" smtClean="0">
                <a:latin typeface="幼圆" panose="02010509060101010101" pitchFamily="49" charset="-122"/>
                <a:ea typeface="幼圆" panose="02010509060101010101" pitchFamily="49" charset="-122"/>
              </a:rPr>
              <a:t>与</a:t>
            </a:r>
            <a:r>
              <a:rPr lang="en-US" altLang="zh-CN" sz="2000" dirty="0" smtClean="0">
                <a:latin typeface="幼圆" panose="02010509060101010101" pitchFamily="49" charset="-122"/>
                <a:ea typeface="幼圆" panose="02010509060101010101" pitchFamily="49" charset="-122"/>
              </a:rPr>
              <a:t>Y</a:t>
            </a:r>
            <a:r>
              <a:rPr lang="zh-CN" altLang="en-US" sz="2000" dirty="0" smtClean="0">
                <a:latin typeface="幼圆" panose="02010509060101010101" pitchFamily="49" charset="-122"/>
                <a:ea typeface="幼圆" panose="02010509060101010101" pitchFamily="49" charset="-122"/>
              </a:rPr>
              <a:t>均为</a:t>
            </a:r>
            <a:r>
              <a:rPr lang="en-US" altLang="zh-CN" sz="2000" dirty="0" smtClean="0">
                <a:latin typeface="幼圆" panose="02010509060101010101" pitchFamily="49" charset="-122"/>
                <a:ea typeface="幼圆" panose="02010509060101010101" pitchFamily="49" charset="-122"/>
              </a:rPr>
              <a:t>{</a:t>
            </a:r>
            <a:r>
              <a:rPr lang="en-US" altLang="zh-CN" sz="2000" dirty="0">
                <a:latin typeface="幼圆" panose="02010509060101010101" pitchFamily="49" charset="-122"/>
                <a:ea typeface="幼圆" panose="02010509060101010101" pitchFamily="49" charset="-122"/>
              </a:rPr>
              <a:t>1, </a:t>
            </a:r>
            <a:r>
              <a:rPr lang="en-US" altLang="zh-CN" sz="2000" dirty="0" smtClean="0">
                <a:latin typeface="幼圆" panose="02010509060101010101" pitchFamily="49" charset="-122"/>
                <a:ea typeface="幼圆" panose="02010509060101010101" pitchFamily="49" charset="-122"/>
              </a:rPr>
              <a:t>2</a:t>
            </a:r>
            <a:r>
              <a:rPr lang="en-US" altLang="zh-CN" sz="2000" dirty="0">
                <a:latin typeface="幼圆" panose="02010509060101010101" pitchFamily="49" charset="-122"/>
                <a:ea typeface="幼圆" panose="02010509060101010101" pitchFamily="49" charset="-122"/>
              </a:rPr>
              <a:t>, 3, 4, 5</a:t>
            </a: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a:t>
            </a:r>
            <a:r>
              <a:rPr lang="zh-CN" altLang="en-US" sz="2000" dirty="0">
                <a:latin typeface="幼圆" panose="02010509060101010101" pitchFamily="49" charset="-122"/>
                <a:ea typeface="幼圆" panose="02010509060101010101" pitchFamily="49" charset="-122"/>
              </a:rPr>
              <a:t>分别表示水温和热水阀</a:t>
            </a:r>
            <a:r>
              <a:rPr lang="zh-CN" altLang="en-US" sz="2000" dirty="0" smtClean="0">
                <a:latin typeface="幼圆" panose="02010509060101010101" pitchFamily="49" charset="-122"/>
                <a:ea typeface="幼圆" panose="02010509060101010101" pitchFamily="49" charset="-122"/>
              </a:rPr>
              <a:t>的五个</a:t>
            </a:r>
            <a:r>
              <a:rPr lang="zh-CN" altLang="en-US" sz="2000" dirty="0">
                <a:latin typeface="幼圆" panose="02010509060101010101" pitchFamily="49" charset="-122"/>
                <a:ea typeface="幼圆" panose="02010509060101010101" pitchFamily="49" charset="-122"/>
              </a:rPr>
              <a:t>等级</a:t>
            </a:r>
            <a:r>
              <a:rPr lang="zh-CN" altLang="en-US" sz="2000" dirty="0" smtClean="0">
                <a:latin typeface="幼圆" panose="02010509060101010101" pitchFamily="49" charset="-122"/>
                <a:ea typeface="幼圆" panose="02010509060101010101" pitchFamily="49" charset="-122"/>
              </a:rPr>
              <a:t>。</a:t>
            </a:r>
            <a:endParaRPr lang="en-US" altLang="zh-CN" sz="2000" dirty="0" smtClean="0">
              <a:latin typeface="幼圆" panose="02010509060101010101" pitchFamily="49" charset="-122"/>
              <a:ea typeface="幼圆" panose="02010509060101010101" pitchFamily="49" charset="-122"/>
            </a:endParaRPr>
          </a:p>
          <a:p>
            <a:pPr algn="just">
              <a:lnSpc>
                <a:spcPts val="2700"/>
              </a:lnSpc>
            </a:pPr>
            <a:r>
              <a:rPr lang="en-US" altLang="zh-CN" sz="2000" dirty="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设</a:t>
            </a:r>
            <a:r>
              <a:rPr lang="en-US" altLang="zh-CN" sz="2000" dirty="0" smtClean="0">
                <a:latin typeface="幼圆" panose="02010509060101010101" pitchFamily="49" charset="-122"/>
                <a:ea typeface="幼圆" panose="02010509060101010101" pitchFamily="49" charset="-122"/>
              </a:rPr>
              <a:t>A</a:t>
            </a:r>
            <a:r>
              <a:rPr lang="zh-CN" altLang="en-US" sz="2000" dirty="0" smtClean="0">
                <a:latin typeface="幼圆" panose="02010509060101010101" pitchFamily="49" charset="-122"/>
                <a:ea typeface="幼圆" panose="02010509060101010101" pitchFamily="49" charset="-122"/>
              </a:rPr>
              <a:t>表示</a:t>
            </a:r>
            <a:r>
              <a:rPr lang="en-US" altLang="zh-CN" sz="2000" dirty="0" smtClean="0">
                <a:latin typeface="幼圆" panose="02010509060101010101" pitchFamily="49" charset="-122"/>
                <a:ea typeface="幼圆" panose="02010509060101010101" pitchFamily="49" charset="-122"/>
              </a:rPr>
              <a:t>X</a:t>
            </a:r>
            <a:r>
              <a:rPr lang="zh-CN" altLang="en-US" sz="2000" dirty="0" smtClean="0">
                <a:latin typeface="幼圆" panose="02010509060101010101" pitchFamily="49" charset="-122"/>
                <a:ea typeface="幼圆" panose="02010509060101010101" pitchFamily="49" charset="-122"/>
              </a:rPr>
              <a:t>上</a:t>
            </a:r>
            <a:r>
              <a:rPr lang="zh-CN" altLang="en-US" sz="2000" dirty="0">
                <a:latin typeface="幼圆" panose="02010509060101010101" pitchFamily="49" charset="-122"/>
                <a:ea typeface="幼圆" panose="02010509060101010101" pitchFamily="49" charset="-122"/>
              </a:rPr>
              <a:t>的模糊集</a:t>
            </a:r>
            <a:r>
              <a:rPr lang="zh-CN" altLang="en-US" sz="2000" dirty="0" smtClean="0">
                <a:latin typeface="幼圆" panose="02010509060101010101" pitchFamily="49" charset="-122"/>
                <a:ea typeface="幼圆" panose="02010509060101010101" pitchFamily="49" charset="-122"/>
              </a:rPr>
              <a:t>“水温低”，</a:t>
            </a:r>
            <a:endParaRPr lang="en-US" altLang="zh-CN" sz="2000" dirty="0" smtClean="0">
              <a:latin typeface="幼圆" panose="02010509060101010101" pitchFamily="49" charset="-122"/>
              <a:ea typeface="幼圆" panose="02010509060101010101" pitchFamily="49" charset="-122"/>
            </a:endParaRPr>
          </a:p>
          <a:p>
            <a:pPr algn="just">
              <a:lnSpc>
                <a:spcPts val="2700"/>
              </a:lnSpc>
            </a:pPr>
            <a:r>
              <a:rPr lang="en-US" altLang="zh-CN" sz="2000" dirty="0">
                <a:latin typeface="幼圆" panose="02010509060101010101" pitchFamily="49" charset="-122"/>
                <a:ea typeface="幼圆" panose="02010509060101010101" pitchFamily="49" charset="-122"/>
              </a:rPr>
              <a:t>	</a:t>
            </a:r>
            <a:r>
              <a:rPr lang="en-US" altLang="zh-CN" sz="2000" dirty="0" smtClean="0">
                <a:latin typeface="幼圆" panose="02010509060101010101" pitchFamily="49" charset="-122"/>
                <a:ea typeface="幼圆" panose="02010509060101010101" pitchFamily="49" charset="-122"/>
              </a:rPr>
              <a:t>		A = </a:t>
            </a:r>
            <a:r>
              <a:rPr lang="en-US" altLang="zh-CN" sz="2000" dirty="0">
                <a:latin typeface="幼圆" panose="02010509060101010101" pitchFamily="49" charset="-122"/>
                <a:ea typeface="幼圆" panose="02010509060101010101" pitchFamily="49" charset="-122"/>
              </a:rPr>
              <a:t>1/1 + 0.5/2 + 0.33/3 </a:t>
            </a:r>
            <a:r>
              <a:rPr lang="en-US" altLang="zh-CN" sz="2000" dirty="0" smtClean="0">
                <a:latin typeface="幼圆" panose="02010509060101010101" pitchFamily="49" charset="-122"/>
                <a:ea typeface="幼圆" panose="02010509060101010101" pitchFamily="49" charset="-122"/>
              </a:rPr>
              <a:t>+ 0.25/4 + 0.2/5</a:t>
            </a:r>
            <a:r>
              <a:rPr lang="zh-CN" altLang="en-US" sz="2000" dirty="0" smtClean="0">
                <a:latin typeface="幼圆" panose="02010509060101010101" pitchFamily="49" charset="-122"/>
                <a:ea typeface="幼圆" panose="02010509060101010101" pitchFamily="49" charset="-122"/>
              </a:rPr>
              <a:t>；</a:t>
            </a:r>
            <a:endParaRPr lang="en-US" altLang="zh-CN" sz="2000" dirty="0" smtClean="0">
              <a:latin typeface="幼圆" panose="02010509060101010101" pitchFamily="49" charset="-122"/>
              <a:ea typeface="幼圆" panose="02010509060101010101" pitchFamily="49" charset="-122"/>
            </a:endParaRPr>
          </a:p>
          <a:p>
            <a:pPr algn="just">
              <a:lnSpc>
                <a:spcPts val="2700"/>
              </a:lnSpc>
            </a:pPr>
            <a:r>
              <a:rPr lang="en-US" altLang="zh-CN" sz="2000" dirty="0" smtClean="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设</a:t>
            </a:r>
            <a:r>
              <a:rPr lang="en-US" altLang="zh-CN" sz="2000" dirty="0" smtClean="0">
                <a:latin typeface="幼圆" panose="02010509060101010101" pitchFamily="49" charset="-122"/>
                <a:ea typeface="幼圆" panose="02010509060101010101" pitchFamily="49" charset="-122"/>
              </a:rPr>
              <a:t>B</a:t>
            </a:r>
            <a:r>
              <a:rPr lang="zh-CN" altLang="en-US" sz="2000" dirty="0" smtClean="0">
                <a:latin typeface="幼圆" panose="02010509060101010101" pitchFamily="49" charset="-122"/>
                <a:ea typeface="幼圆" panose="02010509060101010101" pitchFamily="49" charset="-122"/>
              </a:rPr>
              <a:t>表示</a:t>
            </a:r>
            <a:r>
              <a:rPr lang="en-US" altLang="zh-CN" sz="2000" dirty="0" smtClean="0">
                <a:latin typeface="幼圆" panose="02010509060101010101" pitchFamily="49" charset="-122"/>
                <a:ea typeface="幼圆" panose="02010509060101010101" pitchFamily="49" charset="-122"/>
              </a:rPr>
              <a:t>Y</a:t>
            </a:r>
            <a:r>
              <a:rPr lang="zh-CN" altLang="en-US" sz="2000" dirty="0" smtClean="0">
                <a:latin typeface="幼圆" panose="02010509060101010101" pitchFamily="49" charset="-122"/>
                <a:ea typeface="幼圆" panose="02010509060101010101" pitchFamily="49" charset="-122"/>
              </a:rPr>
              <a:t>上</a:t>
            </a:r>
            <a:r>
              <a:rPr lang="zh-CN" altLang="en-US" sz="2000" dirty="0">
                <a:latin typeface="幼圆" panose="02010509060101010101" pitchFamily="49" charset="-122"/>
                <a:ea typeface="幼圆" panose="02010509060101010101" pitchFamily="49" charset="-122"/>
              </a:rPr>
              <a:t>的模糊集“开大热水阀</a:t>
            </a:r>
            <a:r>
              <a:rPr lang="zh-CN" altLang="en-US" sz="2000" dirty="0" smtClean="0">
                <a:latin typeface="幼圆" panose="02010509060101010101" pitchFamily="49" charset="-122"/>
                <a:ea typeface="幼圆" panose="02010509060101010101" pitchFamily="49" charset="-122"/>
              </a:rPr>
              <a:t>”，</a:t>
            </a:r>
            <a:endParaRPr lang="en-US" altLang="zh-CN" sz="2000" dirty="0" smtClean="0">
              <a:latin typeface="幼圆" panose="02010509060101010101" pitchFamily="49" charset="-122"/>
              <a:ea typeface="幼圆" panose="02010509060101010101" pitchFamily="49" charset="-122"/>
            </a:endParaRPr>
          </a:p>
          <a:p>
            <a:pPr algn="just">
              <a:lnSpc>
                <a:spcPts val="2700"/>
              </a:lnSpc>
            </a:pPr>
            <a:r>
              <a:rPr lang="en-US" altLang="zh-CN" sz="2000" dirty="0">
                <a:latin typeface="幼圆" panose="02010509060101010101" pitchFamily="49" charset="-122"/>
                <a:ea typeface="幼圆" panose="02010509060101010101" pitchFamily="49" charset="-122"/>
              </a:rPr>
              <a:t>	</a:t>
            </a:r>
            <a:r>
              <a:rPr lang="en-US" altLang="zh-CN" sz="2000" dirty="0" smtClean="0">
                <a:latin typeface="幼圆" panose="02010509060101010101" pitchFamily="49" charset="-122"/>
                <a:ea typeface="幼圆" panose="02010509060101010101" pitchFamily="49" charset="-122"/>
              </a:rPr>
              <a:t>		B = </a:t>
            </a:r>
            <a:r>
              <a:rPr lang="en-US" altLang="zh-CN" sz="2000" dirty="0">
                <a:latin typeface="幼圆" panose="02010509060101010101" pitchFamily="49" charset="-122"/>
                <a:ea typeface="幼圆" panose="02010509060101010101" pitchFamily="49" charset="-122"/>
              </a:rPr>
              <a:t>0.2/1 + 0.4/2 + 0.6/3 + 0.8/4 + </a:t>
            </a:r>
            <a:r>
              <a:rPr lang="en-US" altLang="zh-CN" sz="2000" dirty="0" smtClean="0">
                <a:latin typeface="幼圆" panose="02010509060101010101" pitchFamily="49" charset="-122"/>
                <a:ea typeface="幼圆" panose="02010509060101010101" pitchFamily="49" charset="-122"/>
              </a:rPr>
              <a:t>1/5</a:t>
            </a:r>
            <a:r>
              <a:rPr lang="zh-CN" altLang="en-US" sz="2000" dirty="0" smtClean="0">
                <a:latin typeface="幼圆" panose="02010509060101010101" pitchFamily="49" charset="-122"/>
                <a:ea typeface="幼圆" panose="02010509060101010101" pitchFamily="49" charset="-122"/>
              </a:rPr>
              <a:t>。</a:t>
            </a:r>
            <a:endParaRPr lang="en-US" altLang="zh-CN" sz="2000" dirty="0" smtClean="0">
              <a:latin typeface="幼圆" panose="02010509060101010101" pitchFamily="49" charset="-122"/>
              <a:ea typeface="幼圆" panose="02010509060101010101" pitchFamily="49" charset="-122"/>
            </a:endParaRPr>
          </a:p>
          <a:p>
            <a:pPr algn="just">
              <a:lnSpc>
                <a:spcPts val="2700"/>
              </a:lnSpc>
            </a:pPr>
            <a:r>
              <a:rPr lang="en-US" altLang="zh-CN" sz="2000" dirty="0" smtClean="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如果</a:t>
            </a:r>
            <a:r>
              <a:rPr lang="zh-CN" altLang="en-US" sz="2000" dirty="0">
                <a:latin typeface="幼圆" panose="02010509060101010101" pitchFamily="49" charset="-122"/>
                <a:ea typeface="幼圆" panose="02010509060101010101" pitchFamily="49" charset="-122"/>
              </a:rPr>
              <a:t>选用马丹尼蕴涵算子，则模糊</a:t>
            </a:r>
            <a:r>
              <a:rPr lang="zh-CN" altLang="en-US" sz="2000" dirty="0" smtClean="0">
                <a:latin typeface="幼圆" panose="02010509060101010101" pitchFamily="49" charset="-122"/>
                <a:ea typeface="幼圆" panose="02010509060101010101" pitchFamily="49" charset="-122"/>
              </a:rPr>
              <a:t>关系</a:t>
            </a:r>
            <a:r>
              <a:rPr lang="en-US" altLang="zh-CN" sz="2000" dirty="0" smtClean="0">
                <a:latin typeface="幼圆" panose="02010509060101010101" pitchFamily="49" charset="-122"/>
                <a:ea typeface="幼圆" panose="02010509060101010101" pitchFamily="49" charset="-122"/>
              </a:rPr>
              <a:t>R(A→B)</a:t>
            </a:r>
            <a:r>
              <a:rPr lang="zh-CN" altLang="en-US" sz="2000" dirty="0" smtClean="0">
                <a:latin typeface="幼圆" panose="02010509060101010101" pitchFamily="49" charset="-122"/>
                <a:ea typeface="幼圆" panose="02010509060101010101" pitchFamily="49" charset="-122"/>
              </a:rPr>
              <a:t>为</a:t>
            </a:r>
            <a:endParaRPr lang="en-US" altLang="zh-CN" sz="2000" dirty="0" smtClean="0">
              <a:latin typeface="幼圆" panose="02010509060101010101" pitchFamily="49" charset="-122"/>
              <a:ea typeface="幼圆" panose="02010509060101010101" pitchFamily="49" charset="-122"/>
            </a:endParaRPr>
          </a:p>
        </p:txBody>
      </p:sp>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72411" y="4186067"/>
            <a:ext cx="5362763" cy="217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模糊推理应用</a:t>
            </a:r>
            <a:endParaRPr lang="zh-CN" altLang="en-US" dirty="0"/>
          </a:p>
        </p:txBody>
      </p:sp>
      <p:sp>
        <p:nvSpPr>
          <p:cNvPr id="6" name="TextBox 5"/>
          <p:cNvSpPr txBox="1"/>
          <p:nvPr/>
        </p:nvSpPr>
        <p:spPr>
          <a:xfrm>
            <a:off x="556597" y="1276447"/>
            <a:ext cx="8088988" cy="1434047"/>
          </a:xfrm>
          <a:prstGeom prst="rect">
            <a:avLst/>
          </a:prstGeom>
          <a:noFill/>
        </p:spPr>
        <p:txBody>
          <a:bodyPr wrap="square" rtlCol="0">
            <a:spAutoFit/>
          </a:bodyPr>
          <a:lstStyle/>
          <a:p>
            <a:pPr algn="just">
              <a:lnSpc>
                <a:spcPts val="2700"/>
              </a:lnSpc>
            </a:pPr>
            <a:r>
              <a:rPr lang="en-US" altLang="zh-CN" sz="2000" dirty="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设</a:t>
            </a:r>
            <a:r>
              <a:rPr lang="en-US" altLang="zh-CN" sz="2000" dirty="0" smtClean="0">
                <a:latin typeface="幼圆" panose="02010509060101010101" pitchFamily="49" charset="-122"/>
                <a:ea typeface="幼圆" panose="02010509060101010101" pitchFamily="49" charset="-122"/>
              </a:rPr>
              <a:t>A′</a:t>
            </a:r>
            <a:r>
              <a:rPr lang="zh-CN" altLang="en-US" sz="2000" dirty="0" smtClean="0">
                <a:latin typeface="幼圆" panose="02010509060101010101" pitchFamily="49" charset="-122"/>
                <a:ea typeface="幼圆" panose="02010509060101010101" pitchFamily="49" charset="-122"/>
              </a:rPr>
              <a:t>表示</a:t>
            </a:r>
            <a:r>
              <a:rPr lang="en-US" altLang="zh-CN" sz="2000" dirty="0" smtClean="0">
                <a:latin typeface="幼圆" panose="02010509060101010101" pitchFamily="49" charset="-122"/>
                <a:ea typeface="幼圆" panose="02010509060101010101" pitchFamily="49" charset="-122"/>
              </a:rPr>
              <a:t>X</a:t>
            </a:r>
            <a:r>
              <a:rPr lang="zh-CN" altLang="en-US" sz="2000" dirty="0" smtClean="0">
                <a:latin typeface="幼圆" panose="02010509060101010101" pitchFamily="49" charset="-122"/>
                <a:ea typeface="幼圆" panose="02010509060101010101" pitchFamily="49" charset="-122"/>
              </a:rPr>
              <a:t>上</a:t>
            </a:r>
            <a:r>
              <a:rPr lang="zh-CN" altLang="en-US" sz="2000" dirty="0">
                <a:latin typeface="幼圆" panose="02010509060101010101" pitchFamily="49" charset="-122"/>
                <a:ea typeface="幼圆" panose="02010509060101010101" pitchFamily="49" charset="-122"/>
              </a:rPr>
              <a:t>的模糊集</a:t>
            </a:r>
            <a:r>
              <a:rPr lang="zh-CN" altLang="en-US" sz="2000" dirty="0" smtClean="0">
                <a:latin typeface="幼圆" panose="02010509060101010101" pitchFamily="49" charset="-122"/>
                <a:ea typeface="幼圆" panose="02010509060101010101" pitchFamily="49" charset="-122"/>
              </a:rPr>
              <a:t>“水温非常低”，</a:t>
            </a:r>
            <a:endParaRPr lang="en-US" altLang="zh-CN" sz="2000" dirty="0" smtClean="0">
              <a:latin typeface="幼圆" panose="02010509060101010101" pitchFamily="49" charset="-122"/>
              <a:ea typeface="幼圆" panose="02010509060101010101" pitchFamily="49" charset="-122"/>
            </a:endParaRPr>
          </a:p>
          <a:p>
            <a:pPr algn="just">
              <a:lnSpc>
                <a:spcPts val="2700"/>
              </a:lnSpc>
            </a:pPr>
            <a:r>
              <a:rPr lang="en-US" altLang="zh-CN" sz="2000" dirty="0">
                <a:latin typeface="幼圆" panose="02010509060101010101" pitchFamily="49" charset="-122"/>
                <a:ea typeface="幼圆" panose="02010509060101010101" pitchFamily="49" charset="-122"/>
              </a:rPr>
              <a:t>	</a:t>
            </a:r>
            <a:r>
              <a:rPr lang="en-US" altLang="zh-CN" sz="2000" dirty="0" smtClean="0">
                <a:latin typeface="幼圆" panose="02010509060101010101" pitchFamily="49" charset="-122"/>
                <a:ea typeface="幼圆" panose="02010509060101010101" pitchFamily="49" charset="-122"/>
              </a:rPr>
              <a:t>	A′= 1/1 +0.25/2 </a:t>
            </a:r>
            <a:r>
              <a:rPr lang="en-US" altLang="zh-CN" sz="2000" dirty="0">
                <a:latin typeface="幼圆" panose="02010509060101010101" pitchFamily="49" charset="-122"/>
                <a:ea typeface="幼圆" panose="02010509060101010101" pitchFamily="49" charset="-122"/>
              </a:rPr>
              <a:t>+ 0.11/3 + 0.06/4 + </a:t>
            </a:r>
            <a:r>
              <a:rPr lang="en-US" altLang="zh-CN" sz="2000" dirty="0" smtClean="0">
                <a:latin typeface="幼圆" panose="02010509060101010101" pitchFamily="49" charset="-122"/>
                <a:ea typeface="幼圆" panose="02010509060101010101" pitchFamily="49" charset="-122"/>
              </a:rPr>
              <a:t>0.04/5</a:t>
            </a:r>
            <a:r>
              <a:rPr lang="zh-CN" altLang="en-US" sz="2000" dirty="0" smtClean="0">
                <a:latin typeface="幼圆" panose="02010509060101010101" pitchFamily="49" charset="-122"/>
                <a:ea typeface="幼圆" panose="02010509060101010101" pitchFamily="49" charset="-122"/>
              </a:rPr>
              <a:t>，</a:t>
            </a:r>
            <a:endParaRPr lang="en-US" altLang="zh-CN" sz="2000" dirty="0" smtClean="0">
              <a:latin typeface="幼圆" panose="02010509060101010101" pitchFamily="49" charset="-122"/>
              <a:ea typeface="幼圆" panose="02010509060101010101" pitchFamily="49" charset="-122"/>
            </a:endParaRPr>
          </a:p>
          <a:p>
            <a:pPr algn="just">
              <a:lnSpc>
                <a:spcPts val="2700"/>
              </a:lnSpc>
            </a:pPr>
            <a:r>
              <a:rPr lang="en-US" altLang="zh-CN" sz="2000" dirty="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则</a:t>
            </a:r>
            <a:r>
              <a:rPr lang="zh-CN" altLang="en-US" sz="2000" dirty="0">
                <a:latin typeface="幼圆" panose="02010509060101010101" pitchFamily="49" charset="-122"/>
                <a:ea typeface="幼圆" panose="02010509060101010101" pitchFamily="49" charset="-122"/>
              </a:rPr>
              <a:t>当选用</a:t>
            </a:r>
            <a:r>
              <a:rPr lang="zh-CN" altLang="en-US" sz="2000" dirty="0" smtClean="0">
                <a:latin typeface="幼圆" panose="02010509060101010101" pitchFamily="49" charset="-122"/>
                <a:ea typeface="幼圆" panose="02010509060101010101" pitchFamily="49" charset="-122"/>
              </a:rPr>
              <a:t>“</a:t>
            </a:r>
            <a:r>
              <a:rPr lang="en-US" altLang="zh-CN" sz="2000" dirty="0" smtClean="0">
                <a:latin typeface="幼圆" panose="02010509060101010101" pitchFamily="49" charset="-122"/>
                <a:ea typeface="幼圆" panose="02010509060101010101" pitchFamily="49" charset="-122"/>
              </a:rPr>
              <a:t>max−min”</a:t>
            </a:r>
            <a:r>
              <a:rPr lang="zh-CN" altLang="en-US" sz="2000" dirty="0" smtClean="0">
                <a:latin typeface="幼圆" panose="02010509060101010101" pitchFamily="49" charset="-122"/>
                <a:ea typeface="幼圆" panose="02010509060101010101" pitchFamily="49" charset="-122"/>
              </a:rPr>
              <a:t>合成算子</a:t>
            </a:r>
            <a:r>
              <a:rPr lang="zh-CN" altLang="en-US" sz="2000" dirty="0">
                <a:latin typeface="幼圆" panose="02010509060101010101" pitchFamily="49" charset="-122"/>
                <a:ea typeface="幼圆" panose="02010509060101010101" pitchFamily="49" charset="-122"/>
              </a:rPr>
              <a:t>时，由广义肯定前件式模糊推理模型</a:t>
            </a:r>
            <a:r>
              <a:rPr lang="en-US" altLang="zh-CN" sz="2000" dirty="0">
                <a:latin typeface="幼圆" panose="02010509060101010101" pitchFamily="49" charset="-122"/>
                <a:ea typeface="幼圆" panose="02010509060101010101" pitchFamily="49" charset="-122"/>
              </a:rPr>
              <a:t>(</a:t>
            </a:r>
            <a:r>
              <a:rPr lang="zh-CN" altLang="en-US" sz="2000" dirty="0">
                <a:latin typeface="幼圆" panose="02010509060101010101" pitchFamily="49" charset="-122"/>
                <a:ea typeface="幼圆" panose="02010509060101010101" pitchFamily="49" charset="-122"/>
              </a:rPr>
              <a:t>马丹尼模糊推理模型</a:t>
            </a:r>
            <a:r>
              <a:rPr lang="en-US" altLang="zh-CN" sz="2000" dirty="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有：</a:t>
            </a:r>
            <a:endParaRPr lang="en-US" altLang="zh-CN" sz="2000" dirty="0" smtClean="0">
              <a:latin typeface="幼圆" panose="02010509060101010101" pitchFamily="49" charset="-122"/>
              <a:ea typeface="幼圆" panose="02010509060101010101" pitchFamily="49" charset="-122"/>
            </a:endParaRPr>
          </a:p>
        </p:txBody>
      </p:sp>
      <p:sp>
        <p:nvSpPr>
          <p:cNvPr id="7" name="TextBox 6"/>
          <p:cNvSpPr txBox="1"/>
          <p:nvPr/>
        </p:nvSpPr>
        <p:spPr>
          <a:xfrm>
            <a:off x="525065" y="5512414"/>
            <a:ext cx="8088988" cy="784830"/>
          </a:xfrm>
          <a:prstGeom prst="rect">
            <a:avLst/>
          </a:prstGeom>
          <a:noFill/>
        </p:spPr>
        <p:txBody>
          <a:bodyPr wrap="square" rtlCol="0">
            <a:spAutoFit/>
          </a:bodyPr>
          <a:lstStyle/>
          <a:p>
            <a:pPr algn="just">
              <a:lnSpc>
                <a:spcPts val="2700"/>
              </a:lnSpc>
            </a:pPr>
            <a:r>
              <a:rPr lang="en-US" altLang="zh-CN" sz="2000" dirty="0" smtClean="0">
                <a:latin typeface="幼圆" panose="02010509060101010101" pitchFamily="49" charset="-122"/>
                <a:ea typeface="幼圆" panose="02010509060101010101" pitchFamily="49" charset="-122"/>
              </a:rPr>
              <a:t>	 </a:t>
            </a:r>
            <a:r>
              <a:rPr lang="zh-CN" altLang="en-US" sz="2000" dirty="0" smtClean="0">
                <a:latin typeface="幼圆" panose="02010509060101010101" pitchFamily="49" charset="-122"/>
                <a:ea typeface="幼圆" panose="02010509060101010101" pitchFamily="49" charset="-122"/>
              </a:rPr>
              <a:t>如果</a:t>
            </a:r>
            <a:r>
              <a:rPr lang="zh-CN" altLang="en-US" sz="2000" dirty="0">
                <a:latin typeface="幼圆" panose="02010509060101010101" pitchFamily="49" charset="-122"/>
                <a:ea typeface="幼圆" panose="02010509060101010101" pitchFamily="49" charset="-122"/>
              </a:rPr>
              <a:t>采用最大隶属原则清晰化，则应该选择热水阀开到第五个等级。</a:t>
            </a:r>
            <a:endParaRPr lang="en-US" altLang="zh-CN" sz="2000" dirty="0" smtClean="0">
              <a:latin typeface="幼圆" panose="02010509060101010101" pitchFamily="49" charset="-122"/>
              <a:ea typeface="幼圆" panose="02010509060101010101" pitchFamily="49" charset="-122"/>
            </a:endParaRPr>
          </a:p>
        </p:txBody>
      </p:sp>
      <p:grpSp>
        <p:nvGrpSpPr>
          <p:cNvPr id="3" name="组合 2"/>
          <p:cNvGrpSpPr/>
          <p:nvPr/>
        </p:nvGrpSpPr>
        <p:grpSpPr>
          <a:xfrm>
            <a:off x="1450415" y="2981263"/>
            <a:ext cx="7163637" cy="2414146"/>
            <a:chOff x="1450415" y="2918199"/>
            <a:chExt cx="7163637" cy="2414146"/>
          </a:xfrm>
        </p:grpSpPr>
        <p:pic>
          <p:nvPicPr>
            <p:cNvPr id="9221"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81959" y="2918199"/>
              <a:ext cx="7132093" cy="2143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0415" y="5008692"/>
              <a:ext cx="2976206" cy="323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800" y="2927313"/>
            <a:ext cx="2457137" cy="379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a:xfrm>
            <a:off x="960803" y="2826917"/>
            <a:ext cx="3703320" cy="1241822"/>
          </a:xfrm>
        </p:spPr>
        <p:txBody>
          <a:bodyPr/>
          <a:lstStyle/>
          <a:p>
            <a:r>
              <a:rPr lang="zh-CN" altLang="en-US" sz="4050" b="1" dirty="0">
                <a:solidFill>
                  <a:schemeClr val="accent1">
                    <a:lumMod val="50000"/>
                  </a:schemeClr>
                </a:solidFill>
              </a:rPr>
              <a:t>谢谢！</a:t>
            </a:r>
            <a:endParaRPr lang="zh-CN" altLang="en-US" sz="4050" b="1"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模糊理论</a:t>
            </a:r>
            <a:endParaRPr lang="zh-CN" altLang="en-US" dirty="0"/>
          </a:p>
        </p:txBody>
      </p:sp>
      <p:sp>
        <p:nvSpPr>
          <p:cNvPr id="3" name="TextBox 2"/>
          <p:cNvSpPr txBox="1"/>
          <p:nvPr/>
        </p:nvSpPr>
        <p:spPr>
          <a:xfrm>
            <a:off x="491132" y="1264157"/>
            <a:ext cx="8088988" cy="784830"/>
          </a:xfrm>
          <a:prstGeom prst="rect">
            <a:avLst/>
          </a:prstGeom>
          <a:noFill/>
        </p:spPr>
        <p:txBody>
          <a:bodyPr wrap="square" rtlCol="0">
            <a:spAutoFit/>
          </a:bodyPr>
          <a:lstStyle/>
          <a:p>
            <a:pPr algn="just">
              <a:lnSpc>
                <a:spcPts val="2700"/>
              </a:lnSpc>
              <a:buFontTx/>
              <a:buNone/>
            </a:pPr>
            <a:r>
              <a:rPr lang="en-US" altLang="zh-CN" sz="2000" dirty="0" smtClean="0">
                <a:latin typeface="幼圆" panose="02010509060101010101" pitchFamily="49" charset="-122"/>
                <a:ea typeface="幼圆" panose="02010509060101010101" pitchFamily="49" charset="-122"/>
              </a:rPr>
              <a:t>	</a:t>
            </a:r>
            <a:r>
              <a:rPr lang="zh-CN" altLang="en-US" sz="2000" b="1" dirty="0" smtClean="0">
                <a:latin typeface="幼圆" panose="02010509060101010101" pitchFamily="49" charset="-122"/>
                <a:ea typeface="幼圆" panose="02010509060101010101" pitchFamily="49" charset="-122"/>
              </a:rPr>
              <a:t>模糊</a:t>
            </a:r>
            <a:r>
              <a:rPr lang="zh-CN" altLang="en-US" sz="2000" b="1" dirty="0">
                <a:latin typeface="幼圆" panose="02010509060101010101" pitchFamily="49" charset="-122"/>
                <a:ea typeface="幼圆" panose="02010509060101010101" pitchFamily="49" charset="-122"/>
              </a:rPr>
              <a:t>理论</a:t>
            </a:r>
            <a:r>
              <a:rPr lang="zh-CN" altLang="en-US" sz="2000" dirty="0">
                <a:latin typeface="幼圆" panose="02010509060101010101" pitchFamily="49" charset="-122"/>
                <a:ea typeface="幼圆" panose="02010509060101010101" pitchFamily="49" charset="-122"/>
              </a:rPr>
              <a:t>（</a:t>
            </a:r>
            <a:r>
              <a:rPr lang="en-US" altLang="zh-CN" sz="2000" dirty="0">
                <a:latin typeface="幼圆" panose="02010509060101010101" pitchFamily="49" charset="-122"/>
                <a:ea typeface="幼圆" panose="02010509060101010101" pitchFamily="49" charset="-122"/>
              </a:rPr>
              <a:t>Fuzzy Theory</a:t>
            </a:r>
            <a:r>
              <a:rPr lang="zh-CN" altLang="en-US" sz="2000" dirty="0">
                <a:latin typeface="幼圆" panose="02010509060101010101" pitchFamily="49" charset="-122"/>
                <a:ea typeface="幼圆" panose="02010509060101010101" pitchFamily="49" charset="-122"/>
              </a:rPr>
              <a:t>）是指用到了</a:t>
            </a:r>
            <a:r>
              <a:rPr lang="zh-CN" altLang="en-US" sz="2000" b="1" dirty="0">
                <a:latin typeface="幼圆" panose="02010509060101010101" pitchFamily="49" charset="-122"/>
                <a:ea typeface="幼圆" panose="02010509060101010101" pitchFamily="49" charset="-122"/>
              </a:rPr>
              <a:t>模糊集合</a:t>
            </a:r>
            <a:r>
              <a:rPr lang="zh-CN" altLang="en-US" sz="2000" dirty="0">
                <a:latin typeface="幼圆" panose="02010509060101010101" pitchFamily="49" charset="-122"/>
                <a:ea typeface="幼圆" panose="02010509060101010101" pitchFamily="49" charset="-122"/>
              </a:rPr>
              <a:t>的基本概念或连续隶属度函数的理论</a:t>
            </a:r>
            <a:r>
              <a:rPr lang="zh-CN" altLang="en-US" sz="2000" dirty="0" smtClean="0">
                <a:latin typeface="幼圆" panose="02010509060101010101" pitchFamily="49" charset="-122"/>
                <a:ea typeface="幼圆" panose="02010509060101010101" pitchFamily="49" charset="-122"/>
              </a:rPr>
              <a:t>。</a:t>
            </a:r>
            <a:r>
              <a:rPr lang="en-US" altLang="zh-CN" sz="2000" dirty="0" smtClean="0">
                <a:latin typeface="幼圆" panose="02010509060101010101" pitchFamily="49" charset="-122"/>
                <a:ea typeface="幼圆" panose="02010509060101010101" pitchFamily="49" charset="-122"/>
              </a:rPr>
              <a:t>	</a:t>
            </a:r>
            <a:endParaRPr lang="en-US" altLang="zh-CN" sz="2000" dirty="0" smtClean="0">
              <a:latin typeface="幼圆" panose="02010509060101010101" pitchFamily="49" charset="-122"/>
              <a:ea typeface="幼圆" panose="02010509060101010101" pitchFamily="49" charset="-122"/>
            </a:endParaRPr>
          </a:p>
        </p:txBody>
      </p:sp>
      <p:grpSp>
        <p:nvGrpSpPr>
          <p:cNvPr id="2082" name="组合 2081"/>
          <p:cNvGrpSpPr/>
          <p:nvPr/>
        </p:nvGrpSpPr>
        <p:grpSpPr>
          <a:xfrm>
            <a:off x="638002" y="1948103"/>
            <a:ext cx="7895706" cy="4591306"/>
            <a:chOff x="684414" y="3807229"/>
            <a:chExt cx="7895706" cy="4591306"/>
          </a:xfrm>
        </p:grpSpPr>
        <p:sp>
          <p:nvSpPr>
            <p:cNvPr id="4" name="矩形 3"/>
            <p:cNvSpPr/>
            <p:nvPr/>
          </p:nvSpPr>
          <p:spPr>
            <a:xfrm>
              <a:off x="3517319" y="3807229"/>
              <a:ext cx="2044931" cy="48213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模糊理论</a:t>
              </a:r>
              <a:endParaRPr lang="zh-CN" altLang="en-US" dirty="0"/>
            </a:p>
          </p:txBody>
        </p:sp>
        <p:sp>
          <p:nvSpPr>
            <p:cNvPr id="7" name="矩形 6"/>
            <p:cNvSpPr/>
            <p:nvPr/>
          </p:nvSpPr>
          <p:spPr>
            <a:xfrm>
              <a:off x="684414" y="4596940"/>
              <a:ext cx="1177636" cy="48213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模糊数学</a:t>
              </a:r>
              <a:endParaRPr lang="zh-CN" altLang="en-US" dirty="0"/>
            </a:p>
          </p:txBody>
        </p:sp>
        <p:sp>
          <p:nvSpPr>
            <p:cNvPr id="8" name="矩形 7"/>
            <p:cNvSpPr/>
            <p:nvPr/>
          </p:nvSpPr>
          <p:spPr>
            <a:xfrm>
              <a:off x="2177934" y="4580315"/>
              <a:ext cx="1296785" cy="48213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模糊系统</a:t>
              </a:r>
              <a:endParaRPr lang="zh-CN" altLang="en-US" dirty="0"/>
            </a:p>
          </p:txBody>
        </p:sp>
        <p:sp>
          <p:nvSpPr>
            <p:cNvPr id="10" name="矩形 9"/>
            <p:cNvSpPr/>
            <p:nvPr/>
          </p:nvSpPr>
          <p:spPr>
            <a:xfrm>
              <a:off x="3912173" y="4547065"/>
              <a:ext cx="1147156" cy="48213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模糊决策</a:t>
              </a:r>
              <a:endParaRPr lang="zh-CN" altLang="en-US" dirty="0"/>
            </a:p>
          </p:txBody>
        </p:sp>
        <p:sp>
          <p:nvSpPr>
            <p:cNvPr id="11" name="矩形 10"/>
            <p:cNvSpPr/>
            <p:nvPr/>
          </p:nvSpPr>
          <p:spPr>
            <a:xfrm>
              <a:off x="5386648" y="4555375"/>
              <a:ext cx="1213658" cy="61514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不确定性和信息</a:t>
              </a:r>
              <a:endParaRPr lang="zh-CN" altLang="en-US" dirty="0"/>
            </a:p>
          </p:txBody>
        </p:sp>
        <p:sp>
          <p:nvSpPr>
            <p:cNvPr id="12" name="矩形 11"/>
            <p:cNvSpPr/>
            <p:nvPr/>
          </p:nvSpPr>
          <p:spPr>
            <a:xfrm>
              <a:off x="7035339" y="4555375"/>
              <a:ext cx="1544781" cy="61514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模糊逻辑与人工智能</a:t>
              </a:r>
              <a:endParaRPr lang="zh-CN" altLang="en-US" dirty="0"/>
            </a:p>
          </p:txBody>
        </p:sp>
        <p:sp>
          <p:nvSpPr>
            <p:cNvPr id="13" name="矩形 12"/>
            <p:cNvSpPr/>
            <p:nvPr/>
          </p:nvSpPr>
          <p:spPr>
            <a:xfrm>
              <a:off x="764775" y="5419909"/>
              <a:ext cx="996140" cy="148796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600" dirty="0" smtClean="0"/>
                <a:t>模糊集合模糊测度模糊分析模糊关系模糊拓扑</a:t>
              </a:r>
              <a:endParaRPr lang="en-US" altLang="zh-CN" sz="1600" dirty="0" smtClean="0"/>
            </a:p>
            <a:p>
              <a:pPr algn="ctr"/>
              <a:r>
                <a:rPr lang="en-US" altLang="zh-CN" sz="1600" dirty="0" smtClean="0"/>
                <a:t>…</a:t>
              </a:r>
              <a:endParaRPr lang="en-US" altLang="zh-CN" sz="1600" dirty="0" smtClean="0"/>
            </a:p>
          </p:txBody>
        </p:sp>
        <p:sp>
          <p:nvSpPr>
            <p:cNvPr id="14" name="矩形 13"/>
            <p:cNvSpPr/>
            <p:nvPr/>
          </p:nvSpPr>
          <p:spPr>
            <a:xfrm>
              <a:off x="3942304" y="5430971"/>
              <a:ext cx="1147156" cy="86591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600" dirty="0" smtClean="0"/>
                <a:t>多目标优化模糊数学规划</a:t>
              </a:r>
              <a:endParaRPr lang="zh-CN" altLang="en-US" sz="1600" dirty="0"/>
            </a:p>
          </p:txBody>
        </p:sp>
        <p:sp>
          <p:nvSpPr>
            <p:cNvPr id="15" name="矩形 14"/>
            <p:cNvSpPr/>
            <p:nvPr/>
          </p:nvSpPr>
          <p:spPr>
            <a:xfrm>
              <a:off x="7035339" y="5469784"/>
              <a:ext cx="1544781" cy="82709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600" dirty="0" smtClean="0"/>
                <a:t>模糊逻辑原理</a:t>
              </a:r>
              <a:endParaRPr lang="en-US" altLang="zh-CN" sz="1600" dirty="0" smtClean="0"/>
            </a:p>
            <a:p>
              <a:pPr algn="ctr"/>
              <a:r>
                <a:rPr lang="zh-CN" altLang="en-US" sz="1600" dirty="0" smtClean="0"/>
                <a:t>近似推理</a:t>
              </a:r>
              <a:endParaRPr lang="en-US" altLang="zh-CN" sz="1600" dirty="0" smtClean="0"/>
            </a:p>
            <a:p>
              <a:pPr algn="ctr"/>
              <a:r>
                <a:rPr lang="zh-CN" altLang="en-US" sz="1600" dirty="0" smtClean="0"/>
                <a:t>模糊专家系统</a:t>
              </a:r>
              <a:endParaRPr lang="zh-CN" altLang="en-US" sz="1600" dirty="0"/>
            </a:p>
          </p:txBody>
        </p:sp>
        <p:sp>
          <p:nvSpPr>
            <p:cNvPr id="16" name="矩形 15"/>
            <p:cNvSpPr/>
            <p:nvPr/>
          </p:nvSpPr>
          <p:spPr>
            <a:xfrm>
              <a:off x="1270463" y="7099031"/>
              <a:ext cx="1065411" cy="48213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600" dirty="0" smtClean="0"/>
                <a:t>模糊控制</a:t>
              </a:r>
              <a:endParaRPr lang="zh-CN" altLang="en-US" sz="1600" dirty="0"/>
            </a:p>
          </p:txBody>
        </p:sp>
        <p:sp>
          <p:nvSpPr>
            <p:cNvPr id="17" name="矩形 16"/>
            <p:cNvSpPr/>
            <p:nvPr/>
          </p:nvSpPr>
          <p:spPr>
            <a:xfrm>
              <a:off x="2562225" y="7063042"/>
              <a:ext cx="1594139" cy="48213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600" dirty="0" smtClean="0"/>
                <a:t>模糊信号处理</a:t>
              </a:r>
              <a:endParaRPr lang="zh-CN" altLang="en-US" sz="1600" dirty="0"/>
            </a:p>
          </p:txBody>
        </p:sp>
        <p:sp>
          <p:nvSpPr>
            <p:cNvPr id="18" name="矩形 17"/>
            <p:cNvSpPr/>
            <p:nvPr/>
          </p:nvSpPr>
          <p:spPr>
            <a:xfrm>
              <a:off x="4271176" y="7057475"/>
              <a:ext cx="945580" cy="48213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600" dirty="0" smtClean="0"/>
                <a:t>通信</a:t>
              </a:r>
              <a:endParaRPr lang="zh-CN" altLang="en-US" sz="1600" dirty="0"/>
            </a:p>
          </p:txBody>
        </p:sp>
        <p:sp>
          <p:nvSpPr>
            <p:cNvPr id="19" name="矩形 18"/>
            <p:cNvSpPr/>
            <p:nvPr/>
          </p:nvSpPr>
          <p:spPr>
            <a:xfrm>
              <a:off x="1113919" y="7908152"/>
              <a:ext cx="1379913" cy="48213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600" dirty="0" smtClean="0"/>
                <a:t>控制器设计稳定性分析</a:t>
              </a:r>
              <a:endParaRPr lang="zh-CN" altLang="en-US" sz="1600" dirty="0"/>
            </a:p>
          </p:txBody>
        </p:sp>
        <p:sp>
          <p:nvSpPr>
            <p:cNvPr id="20" name="矩形 19"/>
            <p:cNvSpPr/>
            <p:nvPr/>
          </p:nvSpPr>
          <p:spPr>
            <a:xfrm>
              <a:off x="2687097" y="7905359"/>
              <a:ext cx="1379913" cy="48213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600" dirty="0" smtClean="0"/>
                <a:t>模式识别</a:t>
              </a:r>
              <a:endParaRPr lang="en-US" altLang="zh-CN" sz="1600" dirty="0" smtClean="0"/>
            </a:p>
            <a:p>
              <a:pPr algn="ctr"/>
              <a:r>
                <a:rPr lang="zh-CN" altLang="en-US" sz="1600" dirty="0" smtClean="0"/>
                <a:t>图像处理</a:t>
              </a:r>
              <a:endParaRPr lang="zh-CN" altLang="en-US" sz="1600" dirty="0"/>
            </a:p>
          </p:txBody>
        </p:sp>
        <p:sp>
          <p:nvSpPr>
            <p:cNvPr id="21" name="矩形 20"/>
            <p:cNvSpPr/>
            <p:nvPr/>
          </p:nvSpPr>
          <p:spPr>
            <a:xfrm>
              <a:off x="4244705" y="7916397"/>
              <a:ext cx="1125340" cy="48213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600" dirty="0" smtClean="0"/>
                <a:t>信道均衡设置</a:t>
              </a:r>
              <a:endParaRPr lang="zh-CN" altLang="en-US" sz="1600" dirty="0"/>
            </a:p>
          </p:txBody>
        </p:sp>
        <p:sp>
          <p:nvSpPr>
            <p:cNvPr id="22" name="矩形 21"/>
            <p:cNvSpPr/>
            <p:nvPr/>
          </p:nvSpPr>
          <p:spPr>
            <a:xfrm>
              <a:off x="5386648" y="5453160"/>
              <a:ext cx="1446414" cy="74398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600" dirty="0" smtClean="0"/>
                <a:t>可能性理论不确定的度量</a:t>
              </a:r>
              <a:endParaRPr lang="zh-CN" altLang="en-US" sz="1600" dirty="0"/>
            </a:p>
          </p:txBody>
        </p:sp>
        <p:cxnSp>
          <p:nvCxnSpPr>
            <p:cNvPr id="6" name="直接箭头连接符 5"/>
            <p:cNvCxnSpPr>
              <a:stCxn id="4" idx="2"/>
            </p:cNvCxnSpPr>
            <p:nvPr/>
          </p:nvCxnSpPr>
          <p:spPr>
            <a:xfrm flipH="1">
              <a:off x="1262845" y="4289367"/>
              <a:ext cx="3276940" cy="2576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4" idx="2"/>
              <a:endCxn id="8" idx="0"/>
            </p:cNvCxnSpPr>
            <p:nvPr/>
          </p:nvCxnSpPr>
          <p:spPr>
            <a:xfrm flipH="1">
              <a:off x="2826327" y="4289367"/>
              <a:ext cx="1713458" cy="2909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4" idx="2"/>
              <a:endCxn id="10" idx="0"/>
            </p:cNvCxnSpPr>
            <p:nvPr/>
          </p:nvCxnSpPr>
          <p:spPr>
            <a:xfrm flipH="1">
              <a:off x="4485751" y="4289367"/>
              <a:ext cx="54034" cy="2576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4" idx="2"/>
              <a:endCxn id="11" idx="0"/>
            </p:cNvCxnSpPr>
            <p:nvPr/>
          </p:nvCxnSpPr>
          <p:spPr>
            <a:xfrm>
              <a:off x="4539785" y="4289367"/>
              <a:ext cx="1453692" cy="26600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4" idx="2"/>
              <a:endCxn id="12" idx="0"/>
            </p:cNvCxnSpPr>
            <p:nvPr/>
          </p:nvCxnSpPr>
          <p:spPr>
            <a:xfrm>
              <a:off x="4539785" y="4289367"/>
              <a:ext cx="3267945" cy="26600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48" name="直接箭头连接符 2047"/>
            <p:cNvCxnSpPr>
              <a:stCxn id="7" idx="2"/>
              <a:endCxn id="13" idx="0"/>
            </p:cNvCxnSpPr>
            <p:nvPr/>
          </p:nvCxnSpPr>
          <p:spPr>
            <a:xfrm flipH="1">
              <a:off x="1262845" y="5079078"/>
              <a:ext cx="10387" cy="34083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51" name="直接箭头连接符 2050"/>
            <p:cNvCxnSpPr>
              <a:stCxn id="8" idx="2"/>
              <a:endCxn id="16" idx="0"/>
            </p:cNvCxnSpPr>
            <p:nvPr/>
          </p:nvCxnSpPr>
          <p:spPr>
            <a:xfrm flipH="1">
              <a:off x="1803169" y="5062453"/>
              <a:ext cx="1023158" cy="203657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53" name="直接箭头连接符 2052"/>
            <p:cNvCxnSpPr>
              <a:stCxn id="8" idx="2"/>
              <a:endCxn id="17" idx="0"/>
            </p:cNvCxnSpPr>
            <p:nvPr/>
          </p:nvCxnSpPr>
          <p:spPr>
            <a:xfrm>
              <a:off x="2826327" y="5062453"/>
              <a:ext cx="532968" cy="200058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55" name="直接箭头连接符 2054"/>
            <p:cNvCxnSpPr>
              <a:stCxn id="8" idx="2"/>
              <a:endCxn id="18" idx="0"/>
            </p:cNvCxnSpPr>
            <p:nvPr/>
          </p:nvCxnSpPr>
          <p:spPr>
            <a:xfrm>
              <a:off x="2826327" y="5062453"/>
              <a:ext cx="1917639" cy="199502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57" name="直接箭头连接符 2056"/>
            <p:cNvCxnSpPr>
              <a:stCxn id="16" idx="2"/>
              <a:endCxn id="19" idx="0"/>
            </p:cNvCxnSpPr>
            <p:nvPr/>
          </p:nvCxnSpPr>
          <p:spPr>
            <a:xfrm>
              <a:off x="1803169" y="7581169"/>
              <a:ext cx="707" cy="32698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59" name="直接箭头连接符 2058"/>
            <p:cNvCxnSpPr>
              <a:stCxn id="17" idx="2"/>
              <a:endCxn id="20" idx="0"/>
            </p:cNvCxnSpPr>
            <p:nvPr/>
          </p:nvCxnSpPr>
          <p:spPr>
            <a:xfrm>
              <a:off x="3359295" y="7545180"/>
              <a:ext cx="17759" cy="36017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61" name="直接箭头连接符 2060"/>
            <p:cNvCxnSpPr>
              <a:stCxn id="18" idx="2"/>
              <a:endCxn id="21" idx="0"/>
            </p:cNvCxnSpPr>
            <p:nvPr/>
          </p:nvCxnSpPr>
          <p:spPr>
            <a:xfrm>
              <a:off x="4743966" y="7539613"/>
              <a:ext cx="63409" cy="3767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63" name="直接箭头连接符 2062"/>
            <p:cNvCxnSpPr>
              <a:stCxn id="10" idx="2"/>
              <a:endCxn id="14" idx="0"/>
            </p:cNvCxnSpPr>
            <p:nvPr/>
          </p:nvCxnSpPr>
          <p:spPr>
            <a:xfrm>
              <a:off x="4485751" y="5029203"/>
              <a:ext cx="30131" cy="4017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65" name="直接箭头连接符 2064"/>
            <p:cNvCxnSpPr>
              <a:stCxn id="11" idx="2"/>
              <a:endCxn id="22" idx="0"/>
            </p:cNvCxnSpPr>
            <p:nvPr/>
          </p:nvCxnSpPr>
          <p:spPr>
            <a:xfrm>
              <a:off x="5993477" y="5170516"/>
              <a:ext cx="116378" cy="28264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67" name="直接箭头连接符 2066"/>
            <p:cNvCxnSpPr>
              <a:stCxn id="12" idx="2"/>
              <a:endCxn id="15" idx="0"/>
            </p:cNvCxnSpPr>
            <p:nvPr/>
          </p:nvCxnSpPr>
          <p:spPr>
            <a:xfrm>
              <a:off x="7807730" y="5170516"/>
              <a:ext cx="0" cy="2992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普通集合</a:t>
            </a:r>
            <a:endParaRPr lang="zh-CN" altLang="en-US"/>
          </a:p>
        </p:txBody>
      </p:sp>
      <p:pic>
        <p:nvPicPr>
          <p:cNvPr id="5" name="图片 4"/>
          <p:cNvPicPr>
            <a:picLocks noChangeAspect="1"/>
          </p:cNvPicPr>
          <p:nvPr/>
        </p:nvPicPr>
        <p:blipFill>
          <a:blip r:embed="rId1"/>
          <a:stretch>
            <a:fillRect/>
          </a:stretch>
        </p:blipFill>
        <p:spPr>
          <a:xfrm>
            <a:off x="523240" y="1242695"/>
            <a:ext cx="7531100" cy="4648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565150" y="838200"/>
            <a:ext cx="7522845" cy="4840605"/>
          </a:xfrm>
          <a:prstGeom prst="rect">
            <a:avLst/>
          </a:prstGeom>
        </p:spPr>
      </p:pic>
    </p:spTree>
  </p:cSld>
  <p:clrMapOvr>
    <a:masterClrMapping/>
  </p:clrMapOvr>
  <p:transition spd="med">
    <p:strips dir="l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dirty="0">
                <a:sym typeface="+mn-ea"/>
              </a:rPr>
              <a:t>从精确到模糊</a:t>
            </a:r>
            <a:endParaRPr lang="zh-CN" altLang="en-US"/>
          </a:p>
        </p:txBody>
      </p:sp>
      <p:sp>
        <p:nvSpPr>
          <p:cNvPr id="982019" name="文本占位符 982018"/>
          <p:cNvSpPr/>
          <p:nvPr>
            <p:ph type="body" idx="1"/>
          </p:nvPr>
        </p:nvSpPr>
        <p:spPr>
          <a:solidFill>
            <a:srgbClr val="FFFFFF"/>
          </a:solidFill>
          <a:ln>
            <a:solidFill>
              <a:srgbClr val="000000"/>
            </a:solidFill>
          </a:ln>
        </p:spPr>
        <p:txBody>
          <a:bodyPr/>
          <a:p>
            <a:pPr>
              <a:lnSpc>
                <a:spcPct val="90000"/>
              </a:lnSpc>
            </a:pPr>
            <a:r>
              <a:rPr lang="zh-CN" altLang="en-US" dirty="0"/>
              <a:t>精确</a:t>
            </a:r>
            <a:endParaRPr lang="zh-CN" altLang="en-US" dirty="0"/>
          </a:p>
          <a:p>
            <a:pPr lvl="1">
              <a:lnSpc>
                <a:spcPct val="90000"/>
              </a:lnSpc>
            </a:pPr>
            <a:r>
              <a:rPr lang="zh-CN" altLang="en-US" dirty="0"/>
              <a:t>答案确定：要么是，要么不是</a:t>
            </a:r>
            <a:endParaRPr lang="zh-CN" altLang="en-US"/>
          </a:p>
          <a:p>
            <a:pPr lvl="1">
              <a:lnSpc>
                <a:spcPct val="90000"/>
              </a:lnSpc>
            </a:pPr>
            <a:r>
              <a:rPr lang="en-US" altLang="zh-CN" i="1">
                <a:latin typeface="Arial" panose="020B0604020202020204" pitchFamily="34" charset="0"/>
              </a:rPr>
              <a:t>f</a:t>
            </a:r>
            <a:r>
              <a:rPr lang="en-US" altLang="zh-CN">
                <a:latin typeface="Arial" panose="020B0604020202020204" pitchFamily="34" charset="0"/>
              </a:rPr>
              <a:t> : </a:t>
            </a:r>
            <a:r>
              <a:rPr lang="en-US" altLang="zh-CN" i="1">
                <a:latin typeface="Arial" panose="020B0604020202020204" pitchFamily="34" charset="0"/>
              </a:rPr>
              <a:t>A</a:t>
            </a:r>
            <a:r>
              <a:rPr lang="en-US" altLang="zh-CN">
                <a:latin typeface="Arial" panose="020B0604020202020204" pitchFamily="34" charset="0"/>
              </a:rPr>
              <a:t> → {0,1}</a:t>
            </a:r>
            <a:endParaRPr lang="en-US" altLang="zh-CN">
              <a:latin typeface="Arial" panose="020B0604020202020204" pitchFamily="34" charset="0"/>
            </a:endParaRPr>
          </a:p>
          <a:p>
            <a:pPr lvl="1">
              <a:lnSpc>
                <a:spcPct val="90000"/>
              </a:lnSpc>
            </a:pPr>
            <a:r>
              <a:rPr lang="zh-CN" altLang="en-US" dirty="0">
                <a:latin typeface="Arial" panose="020B0604020202020204" pitchFamily="34" charset="0"/>
              </a:rPr>
              <a:t>他</a:t>
            </a:r>
            <a:r>
              <a:rPr lang="zh-CN" altLang="en-US" dirty="0">
                <a:solidFill>
                  <a:srgbClr val="FF0000"/>
                </a:solidFill>
                <a:latin typeface="Arial" panose="020B0604020202020204" pitchFamily="34" charset="0"/>
              </a:rPr>
              <a:t>是</a:t>
            </a:r>
            <a:r>
              <a:rPr lang="zh-CN" altLang="en-US" dirty="0">
                <a:latin typeface="Arial" panose="020B0604020202020204" pitchFamily="34" charset="0"/>
              </a:rPr>
              <a:t>学生？他</a:t>
            </a:r>
            <a:r>
              <a:rPr lang="zh-CN" altLang="en-US" dirty="0">
                <a:solidFill>
                  <a:srgbClr val="FF0000"/>
                </a:solidFill>
                <a:latin typeface="Arial" panose="020B0604020202020204" pitchFamily="34" charset="0"/>
              </a:rPr>
              <a:t>不是</a:t>
            </a:r>
            <a:r>
              <a:rPr lang="zh-CN" altLang="en-US" dirty="0">
                <a:latin typeface="Arial" panose="020B0604020202020204" pitchFamily="34" charset="0"/>
              </a:rPr>
              <a:t>学生？</a:t>
            </a:r>
            <a:endParaRPr lang="zh-CN" altLang="en-US">
              <a:latin typeface="Arial" panose="020B0604020202020204" pitchFamily="34" charset="0"/>
            </a:endParaRPr>
          </a:p>
          <a:p>
            <a:pPr lvl="1">
              <a:lnSpc>
                <a:spcPct val="90000"/>
              </a:lnSpc>
            </a:pPr>
            <a:endParaRPr lang="zh-CN" altLang="en-US">
              <a:latin typeface="Arial" panose="020B0604020202020204" pitchFamily="34" charset="0"/>
            </a:endParaRPr>
          </a:p>
          <a:p>
            <a:pPr>
              <a:lnSpc>
                <a:spcPct val="90000"/>
              </a:lnSpc>
            </a:pPr>
            <a:r>
              <a:rPr lang="zh-CN" altLang="en-US" dirty="0">
                <a:latin typeface="Arial" panose="020B0604020202020204" pitchFamily="34" charset="0"/>
              </a:rPr>
              <a:t>模糊</a:t>
            </a:r>
            <a:endParaRPr lang="zh-CN" altLang="en-US" dirty="0">
              <a:latin typeface="Arial" panose="020B0604020202020204" pitchFamily="34" charset="0"/>
            </a:endParaRPr>
          </a:p>
          <a:p>
            <a:pPr lvl="1">
              <a:lnSpc>
                <a:spcPct val="90000"/>
              </a:lnSpc>
            </a:pPr>
            <a:r>
              <a:rPr lang="zh-CN" altLang="en-US" dirty="0">
                <a:latin typeface="Arial" panose="020B0604020202020204" pitchFamily="34" charset="0"/>
              </a:rPr>
              <a:t>答案不定：也许是，也许不是，也许介于之间</a:t>
            </a:r>
            <a:endParaRPr lang="zh-CN" altLang="en-US">
              <a:latin typeface="Arial" panose="020B0604020202020204" pitchFamily="34" charset="0"/>
            </a:endParaRPr>
          </a:p>
          <a:p>
            <a:pPr lvl="1">
              <a:lnSpc>
                <a:spcPct val="90000"/>
              </a:lnSpc>
            </a:pPr>
            <a:r>
              <a:rPr lang="en-US" altLang="zh-CN" i="1" err="1">
                <a:latin typeface="Arial" panose="020B0604020202020204" pitchFamily="34" charset="0"/>
              </a:rPr>
              <a:t>μ</a:t>
            </a:r>
            <a:r>
              <a:rPr lang="en-US" altLang="zh-CN" i="1" baseline="-25000" err="1">
                <a:latin typeface="Arial" panose="020B0604020202020204" pitchFamily="34" charset="0"/>
              </a:rPr>
              <a:t>A</a:t>
            </a:r>
            <a:r>
              <a:rPr lang="en-US" altLang="zh-CN">
                <a:latin typeface="Arial" panose="020B0604020202020204" pitchFamily="34" charset="0"/>
              </a:rPr>
              <a:t> : </a:t>
            </a:r>
            <a:r>
              <a:rPr lang="en-US" altLang="zh-CN" i="1">
                <a:latin typeface="Arial" panose="020B0604020202020204" pitchFamily="34" charset="0"/>
              </a:rPr>
              <a:t>U </a:t>
            </a:r>
            <a:r>
              <a:rPr lang="en-US" altLang="zh-CN">
                <a:latin typeface="Arial" panose="020B0604020202020204" pitchFamily="34" charset="0"/>
              </a:rPr>
              <a:t>→ [0,1]</a:t>
            </a:r>
            <a:endParaRPr lang="en-US" altLang="zh-CN">
              <a:latin typeface="Arial" panose="020B0604020202020204" pitchFamily="34" charset="0"/>
            </a:endParaRPr>
          </a:p>
          <a:p>
            <a:pPr lvl="1">
              <a:lnSpc>
                <a:spcPct val="90000"/>
              </a:lnSpc>
            </a:pPr>
            <a:r>
              <a:rPr lang="zh-CN" altLang="en-US" dirty="0">
                <a:latin typeface="MS Reference Sans Serif" panose="020B0604030504040204" pitchFamily="34" charset="0"/>
              </a:rPr>
              <a:t>他</a:t>
            </a:r>
            <a:r>
              <a:rPr lang="zh-CN" altLang="en-US" dirty="0">
                <a:solidFill>
                  <a:srgbClr val="FF0000"/>
                </a:solidFill>
                <a:latin typeface="MS Reference Sans Serif" panose="020B0604030504040204" pitchFamily="34" charset="0"/>
              </a:rPr>
              <a:t>是</a:t>
            </a:r>
            <a:r>
              <a:rPr lang="zh-CN" altLang="en-US" dirty="0">
                <a:latin typeface="MS Reference Sans Serif" panose="020B0604030504040204" pitchFamily="34" charset="0"/>
              </a:rPr>
              <a:t>成年人？他</a:t>
            </a:r>
            <a:r>
              <a:rPr lang="zh-CN" altLang="en-US" dirty="0">
                <a:solidFill>
                  <a:srgbClr val="FF0000"/>
                </a:solidFill>
                <a:latin typeface="MS Reference Sans Serif" panose="020B0604030504040204" pitchFamily="34" charset="0"/>
              </a:rPr>
              <a:t>不是</a:t>
            </a:r>
            <a:r>
              <a:rPr lang="zh-CN" altLang="en-US" dirty="0">
                <a:latin typeface="MS Reference Sans Serif" panose="020B0604030504040204" pitchFamily="34" charset="0"/>
              </a:rPr>
              <a:t>成年人？他</a:t>
            </a:r>
            <a:r>
              <a:rPr lang="zh-CN" altLang="en-US" dirty="0">
                <a:solidFill>
                  <a:srgbClr val="FF0000"/>
                </a:solidFill>
                <a:latin typeface="MS Reference Sans Serif" panose="020B0604030504040204" pitchFamily="34" charset="0"/>
              </a:rPr>
              <a:t>大概是</a:t>
            </a:r>
            <a:r>
              <a:rPr lang="zh-CN" altLang="en-US" dirty="0">
                <a:latin typeface="MS Reference Sans Serif" panose="020B0604030504040204" pitchFamily="34" charset="0"/>
              </a:rPr>
              <a:t>成年人？</a:t>
            </a:r>
            <a:endParaRPr lang="zh-CN" altLang="en-US">
              <a:latin typeface="MS Reference Sans Serif" panose="020B060403050404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0315" name="标题 610314"/>
          <p:cNvSpPr>
            <a:spLocks noGrp="1"/>
          </p:cNvSpPr>
          <p:nvPr>
            <p:ph type="title"/>
          </p:nvPr>
        </p:nvSpPr>
        <p:spPr>
          <a:noFill/>
          <a:ln>
            <a:noFill/>
          </a:ln>
        </p:spPr>
        <p:txBody>
          <a:bodyPr/>
          <a:p>
            <a:r>
              <a:rPr lang="zh-CN" altLang="en-US" sz="3600" b="1" dirty="0">
                <a:solidFill>
                  <a:schemeClr val="bg1"/>
                </a:solidFill>
                <a:ea typeface="隶书" panose="02010509060101010101" pitchFamily="49" charset="-122"/>
              </a:rPr>
              <a:t>模糊子集</a:t>
            </a:r>
            <a:endParaRPr lang="zh-CN" altLang="en-US" sz="3600" b="1" dirty="0">
              <a:solidFill>
                <a:schemeClr val="bg1"/>
              </a:solidFill>
              <a:ea typeface="隶书" panose="02010509060101010101" pitchFamily="49" charset="-122"/>
            </a:endParaRPr>
          </a:p>
        </p:txBody>
      </p:sp>
      <p:sp>
        <p:nvSpPr>
          <p:cNvPr id="610318" name="文本框 610317"/>
          <p:cNvSpPr txBox="1"/>
          <p:nvPr/>
        </p:nvSpPr>
        <p:spPr>
          <a:xfrm>
            <a:off x="0" y="946150"/>
            <a:ext cx="5181600" cy="645160"/>
          </a:xfrm>
          <a:prstGeom prst="rect">
            <a:avLst/>
          </a:prstGeom>
          <a:noFill/>
          <a:ln w="9525">
            <a:noFill/>
          </a:ln>
        </p:spPr>
        <p:txBody>
          <a:bodyPr>
            <a:spAutoFit/>
          </a:bodyPr>
          <a:p>
            <a:pPr>
              <a:spcBef>
                <a:spcPct val="50000"/>
              </a:spcBef>
            </a:pPr>
            <a:r>
              <a:rPr lang="zh-CN" altLang="en-US" sz="3600" b="1" dirty="0">
                <a:latin typeface="Times New Roman" panose="02020603050405020304" pitchFamily="18" charset="0"/>
                <a:ea typeface="隶书" panose="02010509060101010101" pitchFamily="49" charset="-122"/>
              </a:rPr>
              <a:t>一、模糊子集的概念</a:t>
            </a:r>
            <a:endParaRPr lang="zh-CN" altLang="en-US" sz="3600" b="1" dirty="0">
              <a:latin typeface="Times New Roman" panose="02020603050405020304" pitchFamily="18" charset="0"/>
              <a:ea typeface="隶书" panose="02010509060101010101" pitchFamily="49" charset="-122"/>
            </a:endParaRPr>
          </a:p>
        </p:txBody>
      </p:sp>
      <p:pic>
        <p:nvPicPr>
          <p:cNvPr id="2" name="图片 1"/>
          <p:cNvPicPr>
            <a:picLocks noChangeAspect="1"/>
          </p:cNvPicPr>
          <p:nvPr/>
        </p:nvPicPr>
        <p:blipFill>
          <a:blip r:embed="rId1"/>
          <a:stretch>
            <a:fillRect/>
          </a:stretch>
        </p:blipFill>
        <p:spPr>
          <a:xfrm>
            <a:off x="495935" y="1713230"/>
            <a:ext cx="8375015" cy="3592830"/>
          </a:xfrm>
          <a:prstGeom prst="rect">
            <a:avLst/>
          </a:prstGeom>
        </p:spPr>
      </p:pic>
    </p:spTree>
  </p:cSld>
  <p:clrMapOvr>
    <a:masterClrMapping/>
  </p:clrMapOvr>
  <p:transition spd="med">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0315"/>
                                        </p:tgtEl>
                                        <p:attrNameLst>
                                          <p:attrName>style.visibility</p:attrName>
                                        </p:attrNameLst>
                                      </p:cBhvr>
                                      <p:to>
                                        <p:strVal val="visible"/>
                                      </p:to>
                                    </p:set>
                                    <p:animEffect transition="in" filter="wipe(left)">
                                      <p:cBhvr>
                                        <p:cTn id="7" dur="500"/>
                                        <p:tgtEl>
                                          <p:spTgt spid="6103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0318"/>
                                        </p:tgtEl>
                                        <p:attrNameLst>
                                          <p:attrName>style.visibility</p:attrName>
                                        </p:attrNameLst>
                                      </p:cBhvr>
                                      <p:to>
                                        <p:strVal val="visible"/>
                                      </p:to>
                                    </p:set>
                                    <p:animEffect transition="in" filter="wipe(left)">
                                      <p:cBhvr>
                                        <p:cTn id="12" dur="500"/>
                                        <p:tgtEl>
                                          <p:spTgt spid="610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15" grpId="0"/>
      <p:bldP spid="6103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00418" name="对象 700417"/>
          <p:cNvGraphicFramePr/>
          <p:nvPr/>
        </p:nvGraphicFramePr>
        <p:xfrm>
          <a:off x="381000" y="3509010"/>
          <a:ext cx="7737475" cy="1954213"/>
        </p:xfrm>
        <a:graphic>
          <a:graphicData uri="http://schemas.openxmlformats.org/presentationml/2006/ole">
            <mc:AlternateContent xmlns:mc="http://schemas.openxmlformats.org/markup-compatibility/2006">
              <mc:Choice xmlns:v="urn:schemas-microsoft-com:vml" Requires="v">
                <p:oleObj spid="_x0000_s3087" name="" r:id="rId1" imgW="5143500" imgH="1358900" progId="Equation.3">
                  <p:embed/>
                </p:oleObj>
              </mc:Choice>
              <mc:Fallback>
                <p:oleObj name="" r:id="rId1" imgW="5143500" imgH="1358900" progId="Equation.3">
                  <p:embed/>
                  <p:pic>
                    <p:nvPicPr>
                      <p:cNvPr id="0" name="图片 3086"/>
                      <p:cNvPicPr/>
                      <p:nvPr/>
                    </p:nvPicPr>
                    <p:blipFill>
                      <a:blip r:embed="rId2"/>
                      <a:stretch>
                        <a:fillRect/>
                      </a:stretch>
                    </p:blipFill>
                    <p:spPr>
                      <a:xfrm>
                        <a:off x="381000" y="3509010"/>
                        <a:ext cx="7737475" cy="1954213"/>
                      </a:xfrm>
                      <a:prstGeom prst="rect">
                        <a:avLst/>
                      </a:prstGeom>
                      <a:noFill/>
                      <a:ln w="38100">
                        <a:noFill/>
                        <a:miter/>
                      </a:ln>
                    </p:spPr>
                  </p:pic>
                </p:oleObj>
              </mc:Fallback>
            </mc:AlternateContent>
          </a:graphicData>
        </a:graphic>
      </p:graphicFrame>
      <p:grpSp>
        <p:nvGrpSpPr>
          <p:cNvPr id="700429" name="组合 700428"/>
          <p:cNvGrpSpPr/>
          <p:nvPr/>
        </p:nvGrpSpPr>
        <p:grpSpPr>
          <a:xfrm>
            <a:off x="0" y="1235710"/>
            <a:ext cx="8991600" cy="1833563"/>
            <a:chOff x="96" y="296"/>
            <a:chExt cx="5664" cy="1155"/>
          </a:xfrm>
        </p:grpSpPr>
        <p:sp>
          <p:nvSpPr>
            <p:cNvPr id="700421" name="矩形 700420"/>
            <p:cNvSpPr/>
            <p:nvPr/>
          </p:nvSpPr>
          <p:spPr>
            <a:xfrm>
              <a:off x="96" y="336"/>
              <a:ext cx="5664" cy="1115"/>
            </a:xfrm>
            <a:prstGeom prst="rect">
              <a:avLst/>
            </a:prstGeom>
            <a:noFill/>
            <a:ln w="9525">
              <a:noFill/>
            </a:ln>
          </p:spPr>
          <p:txBody>
            <a:bodyPr>
              <a:spAutoFit/>
            </a:bodyPr>
            <a:p>
              <a:pPr>
                <a:spcAft>
                  <a:spcPct val="45000"/>
                </a:spcAft>
              </a:pPr>
              <a:r>
                <a:rPr lang="en-US" altLang="zh-CN" sz="2800" b="1" dirty="0">
                  <a:latin typeface="Times New Roman" panose="02020603050405020304" pitchFamily="18" charset="0"/>
                  <a:ea typeface="黑体" panose="02010609060101010101" pitchFamily="2" charset="-122"/>
                </a:rPr>
                <a:t>       </a:t>
              </a:r>
              <a:r>
                <a:rPr lang="zh-CN" altLang="en-US" sz="2800" b="1" dirty="0">
                  <a:latin typeface="Times New Roman" panose="02020603050405020304" pitchFamily="18" charset="0"/>
                  <a:ea typeface="黑体" panose="02010609060101010101" pitchFamily="2" charset="-122"/>
                </a:rPr>
                <a:t>以人的年龄作为论域</a:t>
              </a:r>
              <a:r>
                <a:rPr lang="en-US" altLang="zh-CN" sz="2800" b="1" dirty="0">
                  <a:latin typeface="Times New Roman" panose="02020603050405020304" pitchFamily="18" charset="0"/>
                  <a:ea typeface="黑体" panose="02010609060101010101" pitchFamily="2" charset="-122"/>
                </a:rPr>
                <a:t>X,</a:t>
              </a:r>
              <a:r>
                <a:rPr lang="zh-CN" altLang="en-US" sz="2800" b="1" dirty="0">
                  <a:latin typeface="Times New Roman" panose="02020603050405020304" pitchFamily="18" charset="0"/>
                  <a:ea typeface="黑体" panose="02010609060101010101" pitchFamily="2" charset="-122"/>
                </a:rPr>
                <a:t>模糊集    表示“年老”</a:t>
              </a:r>
              <a:r>
                <a:rPr lang="en-US" altLang="zh-CN" sz="2800" b="1" dirty="0">
                  <a:latin typeface="Times New Roman" panose="02020603050405020304" pitchFamily="18" charset="0"/>
                  <a:ea typeface="黑体" panose="02010609060101010101" pitchFamily="2" charset="-122"/>
                </a:rPr>
                <a:t>,    </a:t>
              </a:r>
              <a:endParaRPr lang="en-US" altLang="zh-CN" sz="2800" b="1" dirty="0">
                <a:latin typeface="Times New Roman" panose="02020603050405020304" pitchFamily="18" charset="0"/>
                <a:ea typeface="黑体" panose="02010609060101010101" pitchFamily="2" charset="-122"/>
              </a:endParaRPr>
            </a:p>
            <a:p>
              <a:pPr>
                <a:lnSpc>
                  <a:spcPct val="120000"/>
                </a:lnSpc>
                <a:spcAft>
                  <a:spcPct val="45000"/>
                </a:spcAft>
              </a:pPr>
              <a:r>
                <a:rPr lang="en-US" altLang="zh-CN" sz="2800" b="1" dirty="0">
                  <a:latin typeface="Times New Roman" panose="02020603050405020304" pitchFamily="18" charset="0"/>
                  <a:ea typeface="黑体" panose="02010609060101010101" pitchFamily="2" charset="-122"/>
                </a:rPr>
                <a:t>     </a:t>
              </a:r>
              <a:r>
                <a:rPr lang="zh-CN" altLang="en-US" sz="2800" b="1" dirty="0">
                  <a:latin typeface="Times New Roman" panose="02020603050405020304" pitchFamily="18" charset="0"/>
                  <a:ea typeface="黑体" panose="02010609060101010101" pitchFamily="2" charset="-122"/>
                </a:rPr>
                <a:t>表示“年轻” ，不妨设 </a:t>
              </a:r>
              <a:r>
                <a:rPr lang="en-US" altLang="zh-CN" sz="2800" b="1" dirty="0" err="1">
                  <a:latin typeface="Times New Roman" panose="02020603050405020304" pitchFamily="18" charset="0"/>
                  <a:ea typeface="黑体" panose="02010609060101010101" pitchFamily="2" charset="-122"/>
                </a:rPr>
                <a:t>X = [0,150]. Zadeh </a:t>
              </a:r>
              <a:r>
                <a:rPr lang="zh-CN" altLang="en-US" sz="2800" b="1" dirty="0">
                  <a:latin typeface="Times New Roman" panose="02020603050405020304" pitchFamily="18" charset="0"/>
                  <a:ea typeface="黑体" panose="02010609060101010101" pitchFamily="2" charset="-122"/>
                </a:rPr>
                <a:t>给出它们的隶属函数分别如下： </a:t>
              </a:r>
              <a:endParaRPr lang="zh-CN" altLang="en-US" sz="2800" b="1" dirty="0">
                <a:latin typeface="Times New Roman" panose="02020603050405020304" pitchFamily="18" charset="0"/>
                <a:ea typeface="黑体" panose="02010609060101010101" pitchFamily="2" charset="-122"/>
              </a:endParaRPr>
            </a:p>
          </p:txBody>
        </p:sp>
        <p:graphicFrame>
          <p:nvGraphicFramePr>
            <p:cNvPr id="700422" name="对象 700421"/>
            <p:cNvGraphicFramePr/>
            <p:nvPr/>
          </p:nvGraphicFramePr>
          <p:xfrm>
            <a:off x="3432" y="296"/>
            <a:ext cx="316" cy="524"/>
          </p:xfrm>
          <a:graphic>
            <a:graphicData uri="http://schemas.openxmlformats.org/presentationml/2006/ole">
              <mc:AlternateContent xmlns:mc="http://schemas.openxmlformats.org/markup-compatibility/2006">
                <mc:Choice xmlns:v="urn:schemas-microsoft-com:vml" Requires="v">
                  <p:oleObj spid="_x0000_s3085" name="" r:id="rId3" imgW="114300" imgH="202565" progId="Equation.3">
                    <p:embed/>
                  </p:oleObj>
                </mc:Choice>
                <mc:Fallback>
                  <p:oleObj name="" r:id="rId3" imgW="114300" imgH="202565" progId="Equation.3">
                    <p:embed/>
                    <p:pic>
                      <p:nvPicPr>
                        <p:cNvPr id="0" name="图片 3084"/>
                        <p:cNvPicPr/>
                        <p:nvPr/>
                      </p:nvPicPr>
                      <p:blipFill>
                        <a:blip r:embed="rId4"/>
                        <a:stretch>
                          <a:fillRect/>
                        </a:stretch>
                      </p:blipFill>
                      <p:spPr>
                        <a:xfrm>
                          <a:off x="3432" y="296"/>
                          <a:ext cx="316" cy="524"/>
                        </a:xfrm>
                        <a:prstGeom prst="rect">
                          <a:avLst/>
                        </a:prstGeom>
                        <a:noFill/>
                        <a:ln w="38100">
                          <a:noFill/>
                          <a:miter/>
                        </a:ln>
                      </p:spPr>
                    </p:pic>
                  </p:oleObj>
                </mc:Fallback>
              </mc:AlternateContent>
            </a:graphicData>
          </a:graphic>
        </p:graphicFrame>
        <p:graphicFrame>
          <p:nvGraphicFramePr>
            <p:cNvPr id="700423" name="对象 700422"/>
            <p:cNvGraphicFramePr/>
            <p:nvPr/>
          </p:nvGraphicFramePr>
          <p:xfrm>
            <a:off x="216" y="744"/>
            <a:ext cx="309" cy="481"/>
          </p:xfrm>
          <a:graphic>
            <a:graphicData uri="http://schemas.openxmlformats.org/presentationml/2006/ole">
              <mc:AlternateContent xmlns:mc="http://schemas.openxmlformats.org/markup-compatibility/2006">
                <mc:Choice xmlns:v="urn:schemas-microsoft-com:vml" Requires="v">
                  <p:oleObj spid="_x0000_s3082" name="" r:id="rId5" imgW="114300" imgH="189865" progId="Equation.3">
                    <p:embed/>
                  </p:oleObj>
                </mc:Choice>
                <mc:Fallback>
                  <p:oleObj name="" r:id="rId5" imgW="114300" imgH="189865" progId="Equation.3">
                    <p:embed/>
                    <p:pic>
                      <p:nvPicPr>
                        <p:cNvPr id="0" name="图片 3081"/>
                        <p:cNvPicPr/>
                        <p:nvPr/>
                      </p:nvPicPr>
                      <p:blipFill>
                        <a:blip r:embed="rId6"/>
                        <a:stretch>
                          <a:fillRect/>
                        </a:stretch>
                      </p:blipFill>
                      <p:spPr>
                        <a:xfrm>
                          <a:off x="216" y="744"/>
                          <a:ext cx="309" cy="481"/>
                        </a:xfrm>
                        <a:prstGeom prst="rect">
                          <a:avLst/>
                        </a:prstGeom>
                        <a:noFill/>
                        <a:ln w="38100">
                          <a:noFill/>
                          <a:miter/>
                        </a:ln>
                      </p:spPr>
                    </p:pic>
                  </p:oleObj>
                </mc:Fallback>
              </mc:AlternateContent>
            </a:graphicData>
          </a:graphic>
        </p:graphicFrame>
      </p:grpSp>
      <p:sp>
        <p:nvSpPr>
          <p:cNvPr id="700428" name="标题 700427"/>
          <p:cNvSpPr>
            <a:spLocks noGrp="1"/>
          </p:cNvSpPr>
          <p:nvPr>
            <p:ph type="title"/>
          </p:nvPr>
        </p:nvSpPr>
        <p:spPr>
          <a:xfrm>
            <a:off x="86389" y="409601"/>
            <a:ext cx="8547797" cy="700992"/>
          </a:xfrm>
          <a:prstGeom prst="rect">
            <a:avLst/>
          </a:prstGeom>
          <a:noFill/>
          <a:ln w="9525">
            <a:noFill/>
          </a:ln>
        </p:spPr>
        <p:txBody>
          <a:bodyPr/>
          <a:p>
            <a:pPr algn="l"/>
            <a:r>
              <a:rPr lang="zh-CN" altLang="en-US" sz="3600" b="1" dirty="0">
                <a:solidFill>
                  <a:schemeClr val="bg1"/>
                </a:solidFill>
                <a:ea typeface="隶书" panose="02010509060101010101" pitchFamily="49" charset="-122"/>
              </a:rPr>
              <a:t>例</a:t>
            </a:r>
            <a:r>
              <a:rPr lang="en-US" altLang="zh-CN" sz="3600" b="1" dirty="0">
                <a:solidFill>
                  <a:schemeClr val="bg1"/>
                </a:solidFill>
                <a:ea typeface="隶书" panose="02010509060101010101" pitchFamily="49" charset="-122"/>
              </a:rPr>
              <a:t>1</a:t>
            </a:r>
            <a:endParaRPr lang="en-US" altLang="zh-CN" sz="3600" b="1" dirty="0">
              <a:solidFill>
                <a:schemeClr val="bg1"/>
              </a:solidFill>
              <a:ea typeface="隶书" panose="02010509060101010101" pitchFamily="49" charset="-122"/>
            </a:endParaRPr>
          </a:p>
        </p:txBody>
      </p:sp>
      <p:sp>
        <p:nvSpPr>
          <p:cNvPr id="700430" name="矩形 700429"/>
          <p:cNvSpPr/>
          <p:nvPr/>
        </p:nvSpPr>
        <p:spPr>
          <a:xfrm>
            <a:off x="4468178" y="5780405"/>
            <a:ext cx="1211580" cy="368300"/>
          </a:xfrm>
          <a:prstGeom prst="rect">
            <a:avLst/>
          </a:prstGeom>
          <a:noFill/>
          <a:ln w="9525">
            <a:noFill/>
          </a:ln>
        </p:spPr>
        <p:txBody>
          <a:bodyPr wrap="none" anchor="t">
            <a:spAutoFit/>
          </a:bodyPr>
          <a:p>
            <a:r>
              <a:rPr lang="en-US" altLang="zh-CN" b="1">
                <a:solidFill>
                  <a:schemeClr val="tx2"/>
                </a:solidFill>
                <a:latin typeface="Times New Roman" panose="02020603050405020304" pitchFamily="18" charset="0"/>
              </a:rPr>
              <a:t>Old\young</a:t>
            </a:r>
            <a:endParaRPr lang="en-US" altLang="zh-CN" b="1">
              <a:solidFill>
                <a:schemeClr val="tx2"/>
              </a:solidFill>
              <a:latin typeface="Times New Roman" panose="02020603050405020304" pitchFamily="18" charset="0"/>
            </a:endParaRPr>
          </a:p>
        </p:txBody>
      </p:sp>
    </p:spTree>
  </p:cSld>
  <p:clrMapOvr>
    <a:masterClrMapping/>
  </p:clrMapOvr>
  <p:transition spd="med">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00418"/>
                                        </p:tgtEl>
                                        <p:attrNameLst>
                                          <p:attrName>style.visibility</p:attrName>
                                        </p:attrNameLst>
                                      </p:cBhvr>
                                      <p:to>
                                        <p:strVal val="visible"/>
                                      </p:to>
                                    </p:set>
                                    <p:animEffect transition="in" filter="wipe(left)">
                                      <p:cBhvr>
                                        <p:cTn id="7" dur="500"/>
                                        <p:tgtEl>
                                          <p:spTgt spid="700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PP_MARK_KEY" val="b1ca5324-0934-4336-9e61-cdddea0f83fc"/>
  <p:tag name="COMMONDATA" val="eyJoZGlkIjoiMTI4MzUxN2UyMmEzY2ZhNTkyNzEzMDgwYTAzOWMyNjQifQ=="/>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4968</Words>
  <Application>WPS 演示</Application>
  <PresentationFormat>全屏显示(4:3)</PresentationFormat>
  <Paragraphs>303</Paragraphs>
  <Slides>34</Slides>
  <Notes>9</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20</vt:i4>
      </vt:variant>
      <vt:variant>
        <vt:lpstr>幻灯片标题</vt:lpstr>
      </vt:variant>
      <vt:variant>
        <vt:i4>34</vt:i4>
      </vt:variant>
    </vt:vector>
  </HeadingPairs>
  <TitlesOfParts>
    <vt:vector size="71" baseType="lpstr">
      <vt:lpstr>Arial</vt:lpstr>
      <vt:lpstr>宋体</vt:lpstr>
      <vt:lpstr>Wingdings</vt:lpstr>
      <vt:lpstr>微软雅黑</vt:lpstr>
      <vt:lpstr>Times New Roman</vt:lpstr>
      <vt:lpstr>幼圆</vt:lpstr>
      <vt:lpstr>Tahoma</vt:lpstr>
      <vt:lpstr>MS Reference Sans Serif</vt:lpstr>
      <vt:lpstr>隶书</vt:lpstr>
      <vt:lpstr>黑体</vt:lpstr>
      <vt:lpstr>Calibri Light</vt:lpstr>
      <vt:lpstr>等线 Light</vt:lpstr>
      <vt:lpstr>Calibri</vt:lpstr>
      <vt:lpstr>等线</vt:lpstr>
      <vt:lpstr>Arial Unicode MS</vt:lpstr>
      <vt:lpstr>Cambria Math</vt:lpstr>
      <vt:lpstr>Office 主题</vt:lpstr>
      <vt:lpstr>Equation.3</vt:lpstr>
      <vt:lpstr>Equation.3</vt:lpstr>
      <vt:lpstr>Equation.3</vt:lpstr>
      <vt:lpstr>Equation.3</vt:lpstr>
      <vt:lpstr>Equation.3</vt:lpstr>
      <vt:lpstr>Equation.3</vt:lpstr>
      <vt:lpstr>Equation.3</vt:lpstr>
      <vt:lpstr>Equation.3</vt:lpstr>
      <vt:lpstr>Equation.DSMT4</vt:lpstr>
      <vt:lpstr>Equation.3</vt:lpstr>
      <vt:lpstr>Equation.DSMT4</vt:lpstr>
      <vt:lpstr>Equation.3</vt:lpstr>
      <vt:lpstr>Equation.DSMT4</vt:lpstr>
      <vt:lpstr>Equation.3</vt:lpstr>
      <vt:lpstr>Equation.3</vt:lpstr>
      <vt:lpstr>Equation.3</vt:lpstr>
      <vt:lpstr>Equation.3</vt:lpstr>
      <vt:lpstr>Equation.3</vt:lpstr>
      <vt:lpstr>Equation.3</vt:lpstr>
      <vt:lpstr>Equation.3</vt:lpstr>
      <vt:lpstr>课程名称：模糊理论</vt:lpstr>
      <vt:lpstr>1 引入-种子悖论</vt:lpstr>
      <vt:lpstr>1 引入-种子悖论</vt:lpstr>
      <vt:lpstr>2 模糊理论</vt:lpstr>
      <vt:lpstr>普通集合</vt:lpstr>
      <vt:lpstr>PowerPoint 演示文稿</vt:lpstr>
      <vt:lpstr>从精确到模糊</vt:lpstr>
      <vt:lpstr>模糊子集</vt:lpstr>
      <vt:lpstr>例1</vt:lpstr>
      <vt:lpstr>old</vt:lpstr>
      <vt:lpstr>young</vt:lpstr>
      <vt:lpstr>模糊子集之间的关系与运算</vt:lpstr>
      <vt:lpstr>模糊子集运算</vt:lpstr>
      <vt:lpstr>模糊集合</vt:lpstr>
      <vt:lpstr>模糊集合与普通集合的关系</vt:lpstr>
      <vt:lpstr>2 模糊集合</vt:lpstr>
      <vt:lpstr>2 模糊集合运算-排中律(互补律)</vt:lpstr>
      <vt:lpstr>2 模糊集合运算-排中律(互补律)</vt:lpstr>
      <vt:lpstr>2 模糊集合-三种表示方法</vt:lpstr>
      <vt:lpstr>2 模糊集合-三种表示方法</vt:lpstr>
      <vt:lpstr>2 模糊矩阵</vt:lpstr>
      <vt:lpstr>2 模糊矩阵</vt:lpstr>
      <vt:lpstr>3 模糊推理-引入</vt:lpstr>
      <vt:lpstr>3 模糊推理-引入</vt:lpstr>
      <vt:lpstr>3 模糊推理</vt:lpstr>
      <vt:lpstr>3 模糊推理规则</vt:lpstr>
      <vt:lpstr>3 模糊推理规则</vt:lpstr>
      <vt:lpstr>3 模糊推理规则</vt:lpstr>
      <vt:lpstr>3 模糊推理的合成规则</vt:lpstr>
      <vt:lpstr>3 模糊推理的运算</vt:lpstr>
      <vt:lpstr>3 模糊推理的运算</vt:lpstr>
      <vt:lpstr>3 模糊推理应用</vt:lpstr>
      <vt:lpstr>3 模糊推理应用</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wokstation</dc:creator>
  <cp:lastModifiedBy>LIU</cp:lastModifiedBy>
  <cp:revision>322</cp:revision>
  <dcterms:created xsi:type="dcterms:W3CDTF">2016-04-05T09:36:00Z</dcterms:created>
  <dcterms:modified xsi:type="dcterms:W3CDTF">2023-02-23T12:35:06Z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2052-11.1.0.12980</vt:lpwstr>
  </property>
  <property fmtid="{D5CDD505-2E9C-101B-9397-08002B2CF9AE}" pid="3" name="ICV">
    <vt:lpwstr>6905F2117F08456CAB2A507F3267DFAA</vt:lpwstr>
  </property>
</Properties>
</file>