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258" r:id="rId22"/>
  </p:sldIdLst>
  <p:sldSz cx="9144000" cy="6858000" type="screen4x3"/>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5"/>
    <a:srgbClr val="DC007C"/>
    <a:srgbClr val="0080CB"/>
    <a:srgbClr val="ED43BC"/>
    <a:srgbClr val="14A862"/>
    <a:srgbClr val="009DE7"/>
    <a:srgbClr val="CBECFB"/>
    <a:srgbClr val="FFFFFF"/>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8290" autoAdjust="0"/>
  </p:normalViewPr>
  <p:slideViewPr>
    <p:cSldViewPr snapToGrid="0">
      <p:cViewPr varScale="1">
        <p:scale>
          <a:sx n="57" d="100"/>
          <a:sy n="57" d="100"/>
        </p:scale>
        <p:origin x="-192" y="-84"/>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7516302" y="6642264"/>
            <a:ext cx="1492716" cy="184666"/>
          </a:xfrm>
          <a:prstGeom prst="rect">
            <a:avLst/>
          </a:prstGeom>
        </p:spPr>
        <p:txBody>
          <a:bodyPr wrap="none">
            <a:spAutoFit/>
          </a:bodyPr>
          <a:lstStyle/>
          <a:p>
            <a:r>
              <a:rPr lang="zh-CN" altLang="en-US" sz="600" dirty="0">
                <a:latin typeface="Times New Roman" panose="02020603050405020304" pitchFamily="18" charset="0"/>
                <a:cs typeface="Times New Roman" panose="02020603050405020304" pitchFamily="18" charset="0"/>
              </a:rPr>
              <a:t>中国网络空间安全人才培养与实训基地</a:t>
            </a:r>
            <a:endParaRPr lang="zh-CN" altLang="en-US" sz="6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64DE79-268F-4C1A-8933-263129D2AF90}" type="datetimeFigureOut">
              <a:rPr lang="en-US" dirty="0"/>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
        <p:nvSpPr>
          <p:cNvPr id="5" name="页脚占位符 4"/>
          <p:cNvSpPr>
            <a:spLocks noGrp="1"/>
          </p:cNvSpPr>
          <p:nvPr>
            <p:ph type="ftr" sz="quarter" idx="11"/>
          </p:nvPr>
        </p:nvSpPr>
        <p:spPr/>
        <p:txBody>
          <a:bodyPr/>
          <a:lstStyle/>
          <a:p>
            <a:pPr lvl="0" eaLnBrk="1" hangingPunct="1">
              <a:spcBef>
                <a:spcPct val="0"/>
              </a:spcBef>
              <a:buClrTx/>
            </a:pPr>
            <a:r>
              <a:rPr lang="en-US" altLang="zh-CN" err="1"/>
              <a:t>人工智能</a:t>
            </a:r>
            <a:endParaRPr lang="en-US" altLang="zh-CN" sz="1400" b="0">
              <a:latin typeface="Tahoma" panose="020B0604030504040204" pitchFamily="34" charset="0"/>
            </a:endParaRPr>
          </a:p>
        </p:txBody>
      </p:sp>
      <p:sp>
        <p:nvSpPr>
          <p:cNvPr id="6" name="灯片编号占位符 5"/>
          <p:cNvSpPr>
            <a:spLocks noGrp="1"/>
          </p:cNvSpPr>
          <p:nvPr>
            <p:ph type="sldNum" sz="quarter" idx="12"/>
          </p:nvPr>
        </p:nvSpPr>
        <p:spPr/>
        <p:txBody>
          <a:bodyPr/>
          <a:lstStyle/>
          <a:p>
            <a:pPr lvl="0" eaLnBrk="1" hangingPunct="1">
              <a:spcBef>
                <a:spcPct val="0"/>
              </a:spcBef>
              <a:buClrTx/>
            </a:pPr>
            <a:fld id="{9A0DB2DC-4C9A-4742-B13C-FB6460FD3503}" type="slidenum">
              <a:rPr lang="en-US" altLang="zh-CN"/>
            </a:fld>
            <a:endParaRPr lang="en-US" altLang="zh-CN">
              <a:latin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13.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4.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solidFill>
                  <a:schemeClr val="accent1">
                    <a:lumMod val="50000"/>
                  </a:schemeClr>
                </a:solidFill>
              </a:rPr>
              <a:t>基于图的知识表示</a:t>
            </a:r>
            <a:br>
              <a:rPr lang="zh-CN" altLang="en-US" dirty="0" smtClean="0">
                <a:solidFill>
                  <a:schemeClr val="accent1">
                    <a:lumMod val="50000"/>
                  </a:schemeClr>
                </a:solidFill>
              </a:rPr>
            </a:br>
            <a:r>
              <a:rPr lang="zh-CN" altLang="en-US" dirty="0" smtClean="0">
                <a:solidFill>
                  <a:schemeClr val="accent1">
                    <a:lumMod val="50000"/>
                  </a:schemeClr>
                </a:solidFill>
              </a:rPr>
              <a:t>与图搜索技术</a:t>
            </a:r>
            <a:endParaRPr lang="en-US" altLang="zh-CN"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anchor="b"/>
          <a:p>
            <a:pPr eaLnBrk="1" hangingPunct="1"/>
            <a:r>
              <a:rPr lang="en-US" altLang="zh-CN" sz="3200" b="1">
                <a:latin typeface="宋体" panose="02010600030101010101" pitchFamily="2" charset="-122"/>
              </a:rPr>
              <a:t>2.1.3 </a:t>
            </a:r>
            <a:r>
              <a:rPr lang="zh-CN" altLang="en-US" sz="3200" b="1" dirty="0">
                <a:latin typeface="宋体" panose="02010600030101010101" pitchFamily="2" charset="-122"/>
              </a:rPr>
              <a:t>图搜索技术</a:t>
            </a:r>
            <a:r>
              <a:rPr lang="en-US" altLang="zh-CN" sz="3200" b="1">
                <a:latin typeface="宋体" panose="02010600030101010101" pitchFamily="2" charset="-122"/>
              </a:rPr>
              <a:t>(3)</a:t>
            </a:r>
            <a:endParaRPr lang="en-US" altLang="zh-CN" sz="3200">
              <a:latin typeface="宋体" panose="02010600030101010101" pitchFamily="2" charset="-122"/>
            </a:endParaRPr>
          </a:p>
        </p:txBody>
      </p:sp>
      <p:sp>
        <p:nvSpPr>
          <p:cNvPr id="14339" name="内容占位符 2"/>
          <p:cNvSpPr>
            <a:spLocks noGrp="1"/>
          </p:cNvSpPr>
          <p:nvPr>
            <p:ph idx="4294967295"/>
          </p:nvPr>
        </p:nvSpPr>
        <p:spPr>
          <a:xfrm>
            <a:off x="0" y="1825625"/>
            <a:ext cx="7886700" cy="4351655"/>
          </a:xfrm>
        </p:spPr>
        <p:txBody>
          <a:bodyPr vert="horz" wrap="square" anchor="t"/>
          <a:p>
            <a:pPr marL="0" indent="0" eaLnBrk="1" hangingPunct="1">
              <a:spcBef>
                <a:spcPct val="50000"/>
              </a:spcBef>
              <a:buNone/>
            </a:pPr>
            <a:r>
              <a:rPr lang="en-US" altLang="zh-CN" sz="2400" b="1"/>
              <a:t>3.</a:t>
            </a:r>
            <a:r>
              <a:rPr lang="zh-CN" altLang="en-US" sz="2400" b="1" dirty="0"/>
              <a:t>搜索策略</a:t>
            </a:r>
            <a:endParaRPr lang="zh-CN" altLang="en-US" sz="2400" dirty="0"/>
          </a:p>
          <a:p>
            <a:pPr marL="0" indent="0" eaLnBrk="1" hangingPunct="1">
              <a:spcBef>
                <a:spcPct val="50000"/>
              </a:spcBef>
              <a:buNone/>
            </a:pPr>
            <a:r>
              <a:rPr lang="zh-CN" altLang="en-US" sz="2400" dirty="0"/>
              <a:t>       搜索策略将决定搜索过程按照什么样的顺序考察节点和经过状态空间图的哪些节点。</a:t>
            </a:r>
            <a:endParaRPr lang="zh-CN" altLang="en-US" sz="2400" dirty="0"/>
          </a:p>
          <a:p>
            <a:pPr marL="0" indent="0" eaLnBrk="1" hangingPunct="1">
              <a:spcBef>
                <a:spcPct val="50000"/>
              </a:spcBef>
              <a:buSzPct val="85000"/>
              <a:buFont typeface="Wingdings" panose="05000000000000000000" pitchFamily="2" charset="2"/>
              <a:buChar char="Ø"/>
            </a:pPr>
            <a:r>
              <a:rPr lang="zh-CN" altLang="en-US" sz="2400" b="1" dirty="0"/>
              <a:t>盲目搜索</a:t>
            </a:r>
            <a:r>
              <a:rPr lang="zh-CN" altLang="en-US" sz="2400" dirty="0"/>
              <a:t>：</a:t>
            </a:r>
            <a:r>
              <a:rPr lang="zh-CN" altLang="en-US" sz="2400" dirty="0">
                <a:solidFill>
                  <a:schemeClr val="hlink"/>
                </a:solidFill>
              </a:rPr>
              <a:t>无向导</a:t>
            </a:r>
            <a:r>
              <a:rPr lang="zh-CN" altLang="en-US" sz="2400" dirty="0"/>
              <a:t>的</a:t>
            </a:r>
            <a:r>
              <a:rPr lang="zh-CN" altLang="en-US" sz="2400" dirty="0">
                <a:solidFill>
                  <a:schemeClr val="hlink"/>
                </a:solidFill>
              </a:rPr>
              <a:t>搜索</a:t>
            </a:r>
            <a:r>
              <a:rPr lang="zh-CN" altLang="en-US" sz="2400" dirty="0"/>
              <a:t>，也称穷举搜索。</a:t>
            </a:r>
            <a:endParaRPr lang="zh-CN" altLang="en-US" sz="2400" dirty="0"/>
          </a:p>
          <a:p>
            <a:pPr marL="0" indent="0" eaLnBrk="1" hangingPunct="1">
              <a:spcBef>
                <a:spcPct val="50000"/>
              </a:spcBef>
              <a:buSzPct val="85000"/>
              <a:buFont typeface="Wingdings" panose="05000000000000000000" pitchFamily="2" charset="2"/>
              <a:buChar char="Ø"/>
            </a:pPr>
            <a:r>
              <a:rPr lang="zh-CN" altLang="en-US" sz="2400" b="1" dirty="0"/>
              <a:t>启发式搜索</a:t>
            </a:r>
            <a:r>
              <a:rPr lang="zh-CN" altLang="en-US" sz="2400" dirty="0"/>
              <a:t>：利用</a:t>
            </a:r>
            <a:r>
              <a:rPr lang="zh-CN" altLang="en-US" sz="2400" dirty="0">
                <a:solidFill>
                  <a:schemeClr val="hlink"/>
                </a:solidFill>
              </a:rPr>
              <a:t>“启发性信息”</a:t>
            </a:r>
            <a:r>
              <a:rPr lang="zh-CN" altLang="en-US" sz="2400" dirty="0"/>
              <a:t>作为</a:t>
            </a:r>
            <a:r>
              <a:rPr lang="zh-CN" altLang="en-US" sz="2400" dirty="0">
                <a:solidFill>
                  <a:schemeClr val="hlink"/>
                </a:solidFill>
              </a:rPr>
              <a:t>导航</a:t>
            </a:r>
            <a:r>
              <a:rPr lang="zh-CN" altLang="en-US" sz="2400" dirty="0"/>
              <a:t>的搜索过程。</a:t>
            </a:r>
            <a:endParaRPr lang="zh-CN" altLang="en-US" sz="2400" dirty="0"/>
          </a:p>
          <a:p>
            <a:pPr marL="0" indent="0" eaLnBrk="1" hangingPunct="1">
              <a:spcBef>
                <a:spcPct val="50000"/>
              </a:spcBef>
              <a:buSzPct val="85000"/>
              <a:buFont typeface="Wingdings" panose="05000000000000000000" pitchFamily="2" charset="2"/>
              <a:buNone/>
            </a:pPr>
            <a:r>
              <a:rPr lang="zh-CN" altLang="en-US" sz="2400" dirty="0"/>
              <a:t>     对于较大或无限状态空间问题，盲目搜索效率太低，所以在实际当中往往是不可行的。启发式搜索广泛地应用于实际问题求解中，如博弈、机器学习、数据挖掘、智能检索等。</a:t>
            </a:r>
            <a:endParaRPr lang="zh-CN" altLang="en-US" sz="2400" dirty="0"/>
          </a:p>
          <a:p>
            <a:pPr marL="0" indent="0" eaLnBrk="1" hangingPunct="1">
              <a:spcBef>
                <a:spcPct val="50000"/>
              </a:spcBef>
              <a:buNone/>
            </a:pP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5"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2.2 </a:t>
            </a:r>
            <a:r>
              <a:rPr lang="zh-CN" altLang="en-US" sz="3200" b="1" dirty="0">
                <a:latin typeface="宋体" panose="02010600030101010101" pitchFamily="2" charset="-122"/>
              </a:rPr>
              <a:t>状态空间图表示</a:t>
            </a:r>
            <a:endParaRPr lang="zh-CN" altLang="en-US" sz="3200" b="1" dirty="0">
              <a:latin typeface="宋体" panose="02010600030101010101" pitchFamily="2" charset="-122"/>
            </a:endParaRPr>
          </a:p>
        </p:txBody>
      </p:sp>
      <p:sp>
        <p:nvSpPr>
          <p:cNvPr id="15366" name="Rectangle 3"/>
          <p:cNvSpPr>
            <a:spLocks noGrp="1"/>
          </p:cNvSpPr>
          <p:nvPr>
            <p:ph type="body" sz="half" idx="4294967295"/>
          </p:nvPr>
        </p:nvSpPr>
        <p:spPr>
          <a:xfrm>
            <a:off x="0" y="1341755"/>
            <a:ext cx="6342380" cy="3887470"/>
          </a:xfrm>
        </p:spPr>
        <p:txBody>
          <a:bodyPr vert="horz" wrap="square"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b="1">
                <a:latin typeface="宋体" panose="02010600030101010101" pitchFamily="2" charset="-122"/>
              </a:rPr>
              <a:t>2.2.1 </a:t>
            </a:r>
            <a:r>
              <a:rPr lang="zh-CN" altLang="en-US" b="1" dirty="0">
                <a:latin typeface="宋体" panose="02010600030101010101" pitchFamily="2" charset="-122"/>
                <a:hlinkClick r:id="rId1" action="ppaction://hlinksldjump"/>
              </a:rPr>
              <a:t>状态空间图</a:t>
            </a:r>
            <a:endParaRPr lang="zh-CN" altLang="en-US" b="1" dirty="0">
              <a:latin typeface="宋体" panose="02010600030101010101" pitchFamily="2" charset="-122"/>
            </a:endParaRPr>
          </a:p>
          <a:p>
            <a:pPr lvl="0" algn="just" eaLnBrk="1" hangingPunct="1">
              <a:buNone/>
            </a:pPr>
            <a:r>
              <a:rPr lang="en-US" altLang="zh-CN" b="1">
                <a:latin typeface="宋体" panose="02010600030101010101" pitchFamily="2" charset="-122"/>
              </a:rPr>
              <a:t>2.2.2 </a:t>
            </a:r>
            <a:r>
              <a:rPr lang="zh-CN" altLang="en-US" b="1" dirty="0">
                <a:latin typeface="宋体" panose="02010600030101010101" pitchFamily="2" charset="-122"/>
                <a:hlinkClick r:id="rId2" action="ppaction://hlinksldjump"/>
              </a:rPr>
              <a:t>隐式状态空间图</a:t>
            </a:r>
            <a:endParaRPr lang="zh-CN" altLang="en-US" b="1"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9"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2.2.1 </a:t>
            </a:r>
            <a:r>
              <a:rPr lang="zh-CN" altLang="en-US" sz="3200" b="1" dirty="0">
                <a:latin typeface="宋体" panose="02010600030101010101" pitchFamily="2" charset="-122"/>
              </a:rPr>
              <a:t>状态空间图（</a:t>
            </a:r>
            <a:r>
              <a:rPr lang="en-US" altLang="zh-CN" sz="3200" b="1">
                <a:latin typeface="宋体" panose="02010600030101010101" pitchFamily="2" charset="-122"/>
              </a:rPr>
              <a:t>1</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16390" name="Rectangle 3"/>
          <p:cNvSpPr>
            <a:spLocks noGrp="1"/>
          </p:cNvSpPr>
          <p:nvPr>
            <p:ph type="body" sz="half" idx="4294967295"/>
          </p:nvPr>
        </p:nvSpPr>
        <p:spPr>
          <a:xfrm>
            <a:off x="1055370" y="1501775"/>
            <a:ext cx="7195820" cy="4791075"/>
          </a:xfrm>
        </p:spPr>
        <p:txBody>
          <a:bodyPr vert="horz" wrap="square" anchor="t"/>
          <a:lstStyle>
            <a:lvl1pPr lvl="0">
              <a:defRPr sz="2800"/>
            </a:lvl1pPr>
            <a:lvl2pPr lvl="1">
              <a:defRPr sz="2400"/>
            </a:lvl2pPr>
            <a:lvl3pPr lvl="2">
              <a:defRPr sz="2000"/>
            </a:lvl3pPr>
            <a:lvl4pPr lvl="3">
              <a:defRPr sz="1800"/>
            </a:lvl4pPr>
            <a:lvl5pPr lvl="4">
              <a:defRPr sz="1800"/>
            </a:lvl5pPr>
          </a:lstStyle>
          <a:p>
            <a:pPr marL="0" lvl="0" indent="0" eaLnBrk="1" hangingPunct="1">
              <a:spcBef>
                <a:spcPct val="50000"/>
              </a:spcBef>
              <a:buNone/>
            </a:pPr>
            <a:r>
              <a:rPr lang="en-US" altLang="zh-CN" sz="2400" b="1"/>
              <a:t>1.</a:t>
            </a:r>
            <a:r>
              <a:rPr lang="zh-CN" altLang="en-US" sz="2400" b="1" dirty="0"/>
              <a:t>状态</a:t>
            </a:r>
            <a:endParaRPr lang="zh-CN" altLang="en-US" sz="2400" b="1" dirty="0"/>
          </a:p>
          <a:p>
            <a:pPr marL="0" lvl="0" indent="0" eaLnBrk="1" hangingPunct="1">
              <a:spcBef>
                <a:spcPct val="50000"/>
              </a:spcBef>
              <a:buNone/>
            </a:pPr>
            <a:r>
              <a:rPr lang="zh-CN" altLang="en-US" sz="2400" b="1" dirty="0"/>
              <a:t>       </a:t>
            </a:r>
            <a:r>
              <a:rPr lang="zh-CN" altLang="en-US" sz="2400" b="1" dirty="0">
                <a:solidFill>
                  <a:schemeClr val="hlink"/>
                </a:solidFill>
              </a:rPr>
              <a:t>状态对应叙述性知识</a:t>
            </a:r>
            <a:r>
              <a:rPr lang="zh-CN" altLang="en-US" sz="2400" dirty="0"/>
              <a:t>，描述一个问题在开始、结束或中间的某一时刻所处的</a:t>
            </a:r>
            <a:r>
              <a:rPr lang="zh-CN" altLang="en-US" sz="2400" dirty="0">
                <a:solidFill>
                  <a:schemeClr val="hlink"/>
                </a:solidFill>
              </a:rPr>
              <a:t>状况</a:t>
            </a:r>
            <a:r>
              <a:rPr lang="zh-CN" altLang="en-US" sz="2400" dirty="0"/>
              <a:t>或</a:t>
            </a:r>
            <a:r>
              <a:rPr lang="zh-CN" altLang="en-US" sz="2400" dirty="0">
                <a:solidFill>
                  <a:schemeClr val="hlink"/>
                </a:solidFill>
              </a:rPr>
              <a:t>状态</a:t>
            </a:r>
            <a:r>
              <a:rPr lang="zh-CN" altLang="en-US" sz="2400" dirty="0"/>
              <a:t>。通常引进一组变量</a:t>
            </a:r>
            <a:r>
              <a:rPr lang="en-US" altLang="zh-CN" sz="2400"/>
              <a:t>               </a:t>
            </a:r>
            <a:r>
              <a:rPr lang="zh-CN" altLang="en-US" sz="2400" dirty="0"/>
              <a:t>，表示与问题状态相关的各种要素，并用这组变量所构成的多元组</a:t>
            </a:r>
            <a:r>
              <a:rPr lang="en-US" altLang="zh-CN" sz="2400"/>
              <a:t>                      </a:t>
            </a:r>
            <a:r>
              <a:rPr lang="zh-CN" altLang="en-US" sz="2400" dirty="0"/>
              <a:t>来表示状态。</a:t>
            </a:r>
            <a:endParaRPr lang="zh-CN" altLang="en-US" sz="2400" dirty="0"/>
          </a:p>
          <a:p>
            <a:pPr marL="0" lvl="0" indent="0" eaLnBrk="1" hangingPunct="1">
              <a:spcBef>
                <a:spcPct val="50000"/>
              </a:spcBef>
              <a:buNone/>
            </a:pPr>
            <a:r>
              <a:rPr lang="zh-CN" altLang="en-US" sz="2400" dirty="0"/>
              <a:t>       状态在状态图中表示为</a:t>
            </a:r>
            <a:r>
              <a:rPr lang="zh-CN" altLang="en-US" sz="2400" b="1" dirty="0">
                <a:solidFill>
                  <a:schemeClr val="hlink"/>
                </a:solidFill>
              </a:rPr>
              <a:t>节点</a:t>
            </a:r>
            <a:r>
              <a:rPr lang="zh-CN" altLang="en-US" sz="2400" dirty="0"/>
              <a:t>。</a:t>
            </a:r>
            <a:endParaRPr lang="en-US" altLang="zh-CN" sz="2400"/>
          </a:p>
          <a:p>
            <a:pPr marL="803275" lvl="1" indent="9525" eaLnBrk="1" hangingPunct="1">
              <a:spcBef>
                <a:spcPct val="50000"/>
              </a:spcBef>
            </a:pPr>
            <a:endParaRPr lang="zh-CN" altLang="en-US" dirty="0"/>
          </a:p>
        </p:txBody>
      </p:sp>
      <p:sp>
        <p:nvSpPr>
          <p:cNvPr id="16391" name="矩形 16390"/>
          <p:cNvSpPr/>
          <p:nvPr/>
        </p:nvSpPr>
        <p:spPr>
          <a:xfrm>
            <a:off x="0" y="0"/>
            <a:ext cx="9144000" cy="0"/>
          </a:xfrm>
          <a:prstGeom prst="rect">
            <a:avLst/>
          </a:prstGeom>
          <a:noFill/>
          <a:ln w="9525">
            <a:noFill/>
          </a:ln>
        </p:spPr>
        <p:txBody>
          <a:bodyPr/>
          <a:p>
            <a:endParaRPr lang="zh-CN" altLang="en-US"/>
          </a:p>
        </p:txBody>
      </p:sp>
      <p:graphicFrame>
        <p:nvGraphicFramePr>
          <p:cNvPr id="16392" name="对象 16391"/>
          <p:cNvGraphicFramePr>
            <a:graphicFrameLocks noChangeAspect="1"/>
          </p:cNvGraphicFramePr>
          <p:nvPr/>
        </p:nvGraphicFramePr>
        <p:xfrm>
          <a:off x="2055813" y="2654300"/>
          <a:ext cx="1439862" cy="357188"/>
        </p:xfrm>
        <a:graphic>
          <a:graphicData uri="http://schemas.openxmlformats.org/presentationml/2006/ole">
            <mc:AlternateContent xmlns:mc="http://schemas.openxmlformats.org/markup-compatibility/2006">
              <mc:Choice xmlns:v="urn:schemas-microsoft-com:vml" Requires="v">
                <p:oleObj spid="_x0000_s3080" name="" r:id="rId1" imgW="774700" imgH="190500" progId="Equation.3">
                  <p:embed/>
                </p:oleObj>
              </mc:Choice>
              <mc:Fallback>
                <p:oleObj name="" r:id="rId1" imgW="774700" imgH="190500" progId="Equation.3">
                  <p:embed/>
                  <p:pic>
                    <p:nvPicPr>
                      <p:cNvPr id="0" name="图片 3079"/>
                      <p:cNvPicPr/>
                      <p:nvPr/>
                    </p:nvPicPr>
                    <p:blipFill>
                      <a:blip r:embed="rId2"/>
                      <a:stretch>
                        <a:fillRect/>
                      </a:stretch>
                    </p:blipFill>
                    <p:spPr>
                      <a:xfrm>
                        <a:off x="2055813" y="2654300"/>
                        <a:ext cx="1439862" cy="357188"/>
                      </a:xfrm>
                      <a:prstGeom prst="rect">
                        <a:avLst/>
                      </a:prstGeom>
                      <a:noFill/>
                      <a:ln w="38100">
                        <a:noFill/>
                        <a:miter/>
                      </a:ln>
                    </p:spPr>
                  </p:pic>
                </p:oleObj>
              </mc:Fallback>
            </mc:AlternateContent>
          </a:graphicData>
        </a:graphic>
      </p:graphicFrame>
      <p:sp>
        <p:nvSpPr>
          <p:cNvPr id="16393" name="矩形 16392"/>
          <p:cNvSpPr/>
          <p:nvPr/>
        </p:nvSpPr>
        <p:spPr>
          <a:xfrm>
            <a:off x="0" y="0"/>
            <a:ext cx="9144000" cy="0"/>
          </a:xfrm>
          <a:prstGeom prst="rect">
            <a:avLst/>
          </a:prstGeom>
          <a:noFill/>
          <a:ln w="9525">
            <a:noFill/>
          </a:ln>
        </p:spPr>
        <p:txBody>
          <a:bodyPr/>
          <a:p>
            <a:endParaRPr lang="zh-CN" altLang="en-US"/>
          </a:p>
        </p:txBody>
      </p:sp>
      <p:graphicFrame>
        <p:nvGraphicFramePr>
          <p:cNvPr id="16394" name="对象 16393"/>
          <p:cNvGraphicFramePr>
            <a:graphicFrameLocks noChangeAspect="1"/>
          </p:cNvGraphicFramePr>
          <p:nvPr/>
        </p:nvGraphicFramePr>
        <p:xfrm>
          <a:off x="5076825" y="3048000"/>
          <a:ext cx="1584325" cy="287338"/>
        </p:xfrm>
        <a:graphic>
          <a:graphicData uri="http://schemas.openxmlformats.org/presentationml/2006/ole">
            <mc:AlternateContent xmlns:mc="http://schemas.openxmlformats.org/markup-compatibility/2006">
              <mc:Choice xmlns:v="urn:schemas-microsoft-com:vml" Requires="v">
                <p:oleObj spid="_x0000_s3081" name="" r:id="rId3" imgW="876935" imgH="190500" progId="Equation.3">
                  <p:embed/>
                </p:oleObj>
              </mc:Choice>
              <mc:Fallback>
                <p:oleObj name="" r:id="rId3" imgW="876935" imgH="190500" progId="Equation.3">
                  <p:embed/>
                  <p:pic>
                    <p:nvPicPr>
                      <p:cNvPr id="0" name="图片 3080"/>
                      <p:cNvPicPr/>
                      <p:nvPr/>
                    </p:nvPicPr>
                    <p:blipFill>
                      <a:blip r:embed="rId4"/>
                      <a:stretch>
                        <a:fillRect/>
                      </a:stretch>
                    </p:blipFill>
                    <p:spPr>
                      <a:xfrm>
                        <a:off x="5076825" y="3048000"/>
                        <a:ext cx="1584325" cy="287338"/>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3"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2.2.1 </a:t>
            </a:r>
            <a:r>
              <a:rPr lang="zh-CN" altLang="en-US" sz="3200" b="1" dirty="0">
                <a:latin typeface="宋体" panose="02010600030101010101" pitchFamily="2" charset="-122"/>
              </a:rPr>
              <a:t>状态空间图（</a:t>
            </a:r>
            <a:r>
              <a:rPr lang="en-US" altLang="zh-CN" sz="3200" b="1">
                <a:latin typeface="宋体" panose="02010600030101010101" pitchFamily="2" charset="-122"/>
              </a:rPr>
              <a:t>2</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17414" name="Rectangle 3"/>
          <p:cNvSpPr>
            <a:spLocks noGrp="1"/>
          </p:cNvSpPr>
          <p:nvPr>
            <p:ph type="body" idx="4294967295"/>
          </p:nvPr>
        </p:nvSpPr>
        <p:spPr>
          <a:xfrm>
            <a:off x="598805" y="1400175"/>
            <a:ext cx="7772400" cy="5040630"/>
          </a:xfrm>
        </p:spPr>
        <p:txBody>
          <a:bodyPr vert="horz" wrap="square" anchor="t"/>
          <a:p>
            <a:pPr marL="0" indent="0" eaLnBrk="1" hangingPunct="1">
              <a:lnSpc>
                <a:spcPct val="90000"/>
              </a:lnSpc>
              <a:spcBef>
                <a:spcPct val="50000"/>
              </a:spcBef>
              <a:buNone/>
            </a:pPr>
            <a:r>
              <a:rPr lang="en-US" altLang="zh-CN" sz="2400" b="1">
                <a:latin typeface="宋体" panose="02010600030101010101" pitchFamily="2" charset="-122"/>
              </a:rPr>
              <a:t>2.</a:t>
            </a:r>
            <a:r>
              <a:rPr lang="zh-CN" altLang="en-US" sz="2400" b="1" dirty="0">
                <a:latin typeface="宋体" panose="02010600030101010101" pitchFamily="2" charset="-122"/>
              </a:rPr>
              <a:t>操作</a:t>
            </a:r>
            <a:endParaRPr lang="zh-CN" altLang="en-US" sz="2400" dirty="0">
              <a:latin typeface="宋体" panose="02010600030101010101" pitchFamily="2" charset="-122"/>
            </a:endParaRPr>
          </a:p>
          <a:p>
            <a:pPr marL="0" indent="0" eaLnBrk="1" hangingPunct="1">
              <a:lnSpc>
                <a:spcPct val="90000"/>
              </a:lnSpc>
              <a:spcBef>
                <a:spcPct val="50000"/>
              </a:spcBef>
              <a:buNone/>
            </a:pPr>
            <a:r>
              <a:rPr lang="zh-CN" altLang="en-US" sz="2400" dirty="0"/>
              <a:t>      </a:t>
            </a:r>
            <a:r>
              <a:rPr lang="zh-CN" altLang="en-US" sz="2400" b="1" dirty="0">
                <a:solidFill>
                  <a:schemeClr val="hlink"/>
                </a:solidFill>
              </a:rPr>
              <a:t>操作对应过程性知识</a:t>
            </a:r>
            <a:r>
              <a:rPr lang="zh-CN" altLang="en-US" sz="2400" dirty="0"/>
              <a:t>，即状态转换规则，描述状态之间的关系。</a:t>
            </a:r>
            <a:endParaRPr lang="zh-CN" altLang="en-US" sz="2400" dirty="0"/>
          </a:p>
          <a:p>
            <a:pPr marL="0" indent="0" eaLnBrk="1" hangingPunct="1">
              <a:lnSpc>
                <a:spcPct val="90000"/>
              </a:lnSpc>
              <a:spcBef>
                <a:spcPct val="50000"/>
              </a:spcBef>
              <a:buFont typeface="Wingdings" panose="05000000000000000000" pitchFamily="2" charset="2"/>
              <a:buChar char="Ø"/>
            </a:pPr>
            <a:r>
              <a:rPr lang="zh-CN" altLang="en-US" sz="2400" dirty="0"/>
              <a:t>描述一个操作要包含两个部分</a:t>
            </a:r>
            <a:endParaRPr lang="zh-CN" altLang="en-US" sz="2400" dirty="0"/>
          </a:p>
          <a:p>
            <a:pPr marL="828675" lvl="1" eaLnBrk="1" hangingPunct="1">
              <a:lnSpc>
                <a:spcPct val="90000"/>
              </a:lnSpc>
              <a:spcBef>
                <a:spcPct val="50000"/>
              </a:spcBef>
              <a:buSzPct val="80000"/>
              <a:buFont typeface="Wingdings" panose="05000000000000000000" pitchFamily="2" charset="2"/>
              <a:buChar char="Ø"/>
            </a:pPr>
            <a:r>
              <a:rPr lang="zh-CN" altLang="en-US" sz="2000" b="1" dirty="0">
                <a:solidFill>
                  <a:schemeClr val="hlink"/>
                </a:solidFill>
              </a:rPr>
              <a:t>条件:</a:t>
            </a:r>
            <a:r>
              <a:rPr lang="zh-CN" altLang="en-US" sz="2000" dirty="0"/>
              <a:t>指明被作用的状态要满足的约束条件</a:t>
            </a:r>
            <a:endParaRPr lang="zh-CN" altLang="en-US" sz="2000" dirty="0"/>
          </a:p>
          <a:p>
            <a:pPr marL="828675" lvl="1" eaLnBrk="1" hangingPunct="1">
              <a:lnSpc>
                <a:spcPct val="90000"/>
              </a:lnSpc>
              <a:spcBef>
                <a:spcPct val="50000"/>
              </a:spcBef>
              <a:buSzPct val="80000"/>
              <a:buFont typeface="Wingdings" panose="05000000000000000000" pitchFamily="2" charset="2"/>
              <a:buChar char="Ø"/>
            </a:pPr>
            <a:r>
              <a:rPr lang="zh-CN" altLang="en-US" sz="2000" b="1" dirty="0">
                <a:solidFill>
                  <a:schemeClr val="hlink"/>
                </a:solidFill>
              </a:rPr>
              <a:t>动作:</a:t>
            </a:r>
            <a:r>
              <a:rPr lang="zh-CN" altLang="en-US" sz="2000" dirty="0"/>
              <a:t>指明一个操作对状态的分量所做的改变。</a:t>
            </a:r>
            <a:endParaRPr lang="zh-CN" altLang="en-US" sz="2000" dirty="0"/>
          </a:p>
          <a:p>
            <a:pPr marL="0" indent="0" eaLnBrk="1" hangingPunct="1">
              <a:lnSpc>
                <a:spcPct val="90000"/>
              </a:lnSpc>
              <a:spcBef>
                <a:spcPct val="50000"/>
              </a:spcBef>
              <a:buSzPct val="80000"/>
              <a:buFont typeface="Wingdings" panose="05000000000000000000" pitchFamily="2" charset="2"/>
              <a:buChar char="Ø"/>
            </a:pPr>
            <a:r>
              <a:rPr lang="zh-CN" altLang="en-US" sz="2400" dirty="0"/>
              <a:t>操作的表示形式可以是一个机械性的步骤、过程、规则或算子。</a:t>
            </a:r>
            <a:endParaRPr lang="zh-CN" altLang="en-US" sz="2400" dirty="0"/>
          </a:p>
          <a:p>
            <a:pPr marL="0" indent="0" eaLnBrk="1" hangingPunct="1">
              <a:lnSpc>
                <a:spcPct val="90000"/>
              </a:lnSpc>
              <a:spcBef>
                <a:spcPct val="50000"/>
              </a:spcBef>
              <a:buSzPct val="80000"/>
              <a:buFont typeface="Wingdings" panose="05000000000000000000" pitchFamily="2" charset="2"/>
              <a:buChar char="Ø"/>
            </a:pPr>
            <a:r>
              <a:rPr lang="zh-CN" altLang="en-US" sz="2400" dirty="0"/>
              <a:t>操作在状态图中表示为</a:t>
            </a:r>
            <a:r>
              <a:rPr lang="zh-CN" altLang="en-US" sz="2400" b="1" dirty="0">
                <a:solidFill>
                  <a:schemeClr val="hlink"/>
                </a:solidFill>
              </a:rPr>
              <a:t>边</a:t>
            </a:r>
            <a:r>
              <a:rPr lang="zh-CN" altLang="en-US" sz="2400" dirty="0"/>
              <a:t>。在程序中，状态转换规则可用数据对、条件语句、规则、函数、过程等表示。</a:t>
            </a:r>
            <a:endParaRPr lang="zh-CN" altLang="en-US" sz="2400" dirty="0"/>
          </a:p>
          <a:p>
            <a:pPr marL="0" indent="0" eaLnBrk="1" hangingPunct="1">
              <a:lnSpc>
                <a:spcPct val="90000"/>
              </a:lnSpc>
              <a:spcBef>
                <a:spcPct val="50000"/>
              </a:spcBef>
              <a:buNone/>
            </a:pPr>
            <a:r>
              <a:rPr lang="zh-CN" altLang="en-US" sz="2400" dirty="0"/>
              <a:t>      如：如果室内温度低于</a:t>
            </a:r>
            <a:r>
              <a:rPr lang="en-US" altLang="zh-CN" sz="2400"/>
              <a:t>26</a:t>
            </a:r>
            <a:r>
              <a:rPr lang="zh-CN" altLang="en-US" sz="2400" dirty="0"/>
              <a:t>度，则关闭空调。   </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7"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2.2.1 </a:t>
            </a:r>
            <a:r>
              <a:rPr lang="zh-CN" altLang="en-US" sz="3200" b="1" dirty="0">
                <a:latin typeface="宋体" panose="02010600030101010101" pitchFamily="2" charset="-122"/>
              </a:rPr>
              <a:t>状态空间图（</a:t>
            </a:r>
            <a:r>
              <a:rPr lang="en-US" altLang="zh-CN" sz="3200" b="1">
                <a:latin typeface="宋体" panose="02010600030101010101" pitchFamily="2" charset="-122"/>
              </a:rPr>
              <a:t>3</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18438" name="Rectangle 3"/>
          <p:cNvSpPr>
            <a:spLocks noGrp="1"/>
          </p:cNvSpPr>
          <p:nvPr>
            <p:ph type="body" idx="4294967295"/>
          </p:nvPr>
        </p:nvSpPr>
        <p:spPr>
          <a:xfrm>
            <a:off x="685800" y="1438910"/>
            <a:ext cx="7772400" cy="4791075"/>
          </a:xfrm>
        </p:spPr>
        <p:txBody>
          <a:bodyPr vert="horz" wrap="square" anchor="t"/>
          <a:p>
            <a:pPr marL="0" indent="0" eaLnBrk="1" hangingPunct="1">
              <a:lnSpc>
                <a:spcPct val="80000"/>
              </a:lnSpc>
              <a:buNone/>
            </a:pPr>
            <a:r>
              <a:rPr lang="en-US" altLang="zh-CN" sz="2800" b="1"/>
              <a:t>3.</a:t>
            </a:r>
            <a:r>
              <a:rPr lang="zh-CN" altLang="en-US" sz="2800" b="1" dirty="0"/>
              <a:t>状态空间图</a:t>
            </a:r>
            <a:endParaRPr lang="zh-CN" altLang="en-US" sz="2800" dirty="0"/>
          </a:p>
          <a:p>
            <a:pPr marL="0" indent="0" eaLnBrk="1" hangingPunct="1">
              <a:spcBef>
                <a:spcPct val="35000"/>
              </a:spcBef>
              <a:buSzPct val="100000"/>
              <a:buFont typeface="Wingdings" panose="05000000000000000000" pitchFamily="2" charset="2"/>
              <a:buChar char="Ø"/>
            </a:pPr>
            <a:r>
              <a:rPr lang="zh-CN" altLang="en-US" sz="2400" dirty="0"/>
              <a:t>问题的</a:t>
            </a:r>
            <a:r>
              <a:rPr lang="zh-CN" altLang="en-US" sz="2400" dirty="0">
                <a:solidFill>
                  <a:schemeClr val="hlink"/>
                </a:solidFill>
              </a:rPr>
              <a:t>状态空间图</a:t>
            </a:r>
            <a:r>
              <a:rPr lang="zh-CN" altLang="en-US" sz="2400" dirty="0"/>
              <a:t>是一个描述该问题全部可能的</a:t>
            </a:r>
            <a:r>
              <a:rPr lang="zh-CN" altLang="en-US" sz="2400" dirty="0">
                <a:solidFill>
                  <a:schemeClr val="hlink"/>
                </a:solidFill>
              </a:rPr>
              <a:t>状态</a:t>
            </a:r>
            <a:r>
              <a:rPr lang="zh-CN" altLang="en-US" sz="2400" dirty="0"/>
              <a:t>及相互</a:t>
            </a:r>
            <a:r>
              <a:rPr lang="zh-CN" altLang="en-US" sz="2400" dirty="0">
                <a:solidFill>
                  <a:schemeClr val="hlink"/>
                </a:solidFill>
              </a:rPr>
              <a:t>关系</a:t>
            </a:r>
            <a:r>
              <a:rPr lang="zh-CN" altLang="en-US" sz="2400" dirty="0"/>
              <a:t>的</a:t>
            </a:r>
            <a:r>
              <a:rPr lang="zh-CN" altLang="en-US" sz="2400" dirty="0">
                <a:solidFill>
                  <a:schemeClr val="hlink"/>
                </a:solidFill>
              </a:rPr>
              <a:t>图</a:t>
            </a:r>
            <a:r>
              <a:rPr lang="zh-CN" altLang="en-US" sz="2400" dirty="0"/>
              <a:t>，如考虑操作的代价，状态空间图就是一个</a:t>
            </a:r>
            <a:r>
              <a:rPr lang="zh-CN" altLang="en-US" sz="2400" dirty="0">
                <a:solidFill>
                  <a:schemeClr val="hlink"/>
                </a:solidFill>
              </a:rPr>
              <a:t>赋值有向图</a:t>
            </a:r>
            <a:r>
              <a:rPr lang="zh-CN" altLang="en-US" sz="2400" dirty="0"/>
              <a:t>。</a:t>
            </a:r>
            <a:endParaRPr lang="zh-CN" altLang="en-US" sz="2400" dirty="0"/>
          </a:p>
          <a:p>
            <a:pPr marL="0" indent="0" eaLnBrk="1" hangingPunct="1">
              <a:lnSpc>
                <a:spcPct val="80000"/>
              </a:lnSpc>
              <a:buSzPct val="100000"/>
              <a:buFont typeface="Wingdings" panose="05000000000000000000" pitchFamily="2" charset="2"/>
              <a:buChar char="Ø"/>
            </a:pPr>
            <a:r>
              <a:rPr lang="zh-CN" altLang="en-US" sz="2400" dirty="0"/>
              <a:t>状态空间常记为三元组：</a:t>
            </a:r>
            <a:endParaRPr lang="en-US" altLang="zh-CN" sz="2800" i="1"/>
          </a:p>
          <a:p>
            <a:pPr marL="0" indent="0" eaLnBrk="1" hangingPunct="1">
              <a:lnSpc>
                <a:spcPct val="80000"/>
              </a:lnSpc>
              <a:buNone/>
            </a:pPr>
            <a:r>
              <a:rPr lang="en-US" altLang="zh-CN" sz="2800" i="1"/>
              <a:t>          </a:t>
            </a:r>
            <a:endParaRPr lang="en-US" altLang="zh-CN" sz="2800" i="1"/>
          </a:p>
          <a:p>
            <a:pPr lvl="1" eaLnBrk="1" hangingPunct="1">
              <a:lnSpc>
                <a:spcPct val="80000"/>
              </a:lnSpc>
              <a:buNone/>
            </a:pPr>
            <a:r>
              <a:rPr lang="en-US" altLang="zh-CN" sz="2400" i="1">
                <a:solidFill>
                  <a:schemeClr val="hlink"/>
                </a:solidFill>
              </a:rPr>
              <a:t>          S</a:t>
            </a:r>
            <a:r>
              <a:rPr lang="zh-CN" altLang="en-US" sz="2400" dirty="0">
                <a:solidFill>
                  <a:schemeClr val="hlink"/>
                </a:solidFill>
              </a:rPr>
              <a:t>：</a:t>
            </a:r>
            <a:r>
              <a:rPr lang="zh-CN" altLang="en-US" sz="2400" dirty="0"/>
              <a:t>初始状态的集合</a:t>
            </a:r>
            <a:endParaRPr lang="zh-CN" altLang="en-US" sz="2400" dirty="0"/>
          </a:p>
          <a:p>
            <a:pPr lvl="1" eaLnBrk="1" hangingPunct="1">
              <a:lnSpc>
                <a:spcPct val="80000"/>
              </a:lnSpc>
              <a:buNone/>
            </a:pPr>
            <a:r>
              <a:rPr lang="en-US" altLang="zh-CN" sz="2400" i="1"/>
              <a:t>          </a:t>
            </a:r>
            <a:r>
              <a:rPr lang="en-US" altLang="zh-CN" sz="2400" i="1">
                <a:solidFill>
                  <a:schemeClr val="hlink"/>
                </a:solidFill>
              </a:rPr>
              <a:t>F</a:t>
            </a:r>
            <a:r>
              <a:rPr lang="zh-CN" altLang="en-US" sz="2400" dirty="0">
                <a:solidFill>
                  <a:schemeClr val="hlink"/>
                </a:solidFill>
              </a:rPr>
              <a:t>：</a:t>
            </a:r>
            <a:r>
              <a:rPr lang="zh-CN" altLang="en-US" sz="2400" dirty="0"/>
              <a:t>操作的集合</a:t>
            </a:r>
            <a:endParaRPr lang="zh-CN" altLang="en-US" sz="2400" dirty="0"/>
          </a:p>
          <a:p>
            <a:pPr lvl="1" eaLnBrk="1" hangingPunct="1">
              <a:lnSpc>
                <a:spcPct val="80000"/>
              </a:lnSpc>
              <a:buNone/>
            </a:pPr>
            <a:r>
              <a:rPr lang="en-US" altLang="zh-CN" sz="2400" i="1"/>
              <a:t>          </a:t>
            </a:r>
            <a:r>
              <a:rPr lang="en-US" altLang="zh-CN" sz="2400" i="1">
                <a:solidFill>
                  <a:schemeClr val="hlink"/>
                </a:solidFill>
              </a:rPr>
              <a:t>G</a:t>
            </a:r>
            <a:r>
              <a:rPr lang="zh-CN" altLang="en-US" sz="2400" dirty="0">
                <a:solidFill>
                  <a:schemeClr val="hlink"/>
                </a:solidFill>
              </a:rPr>
              <a:t>：</a:t>
            </a:r>
            <a:r>
              <a:rPr lang="zh-CN" altLang="en-US" sz="2400" dirty="0"/>
              <a:t>目标状态的集合。       </a:t>
            </a:r>
            <a:endParaRPr lang="zh-CN" altLang="en-US" sz="2400" dirty="0"/>
          </a:p>
          <a:p>
            <a:pPr marL="0" indent="0" eaLnBrk="1" hangingPunct="1">
              <a:lnSpc>
                <a:spcPct val="80000"/>
              </a:lnSpc>
              <a:buSzPct val="100000"/>
              <a:buFont typeface="Wingdings" panose="05000000000000000000" pitchFamily="2" charset="2"/>
              <a:buChar char="Ø"/>
            </a:pPr>
            <a:endParaRPr lang="zh-CN" altLang="en-US" sz="2400" dirty="0"/>
          </a:p>
          <a:p>
            <a:pPr marL="0" indent="0" eaLnBrk="1" hangingPunct="1">
              <a:lnSpc>
                <a:spcPct val="80000"/>
              </a:lnSpc>
              <a:buSzPct val="100000"/>
              <a:buFont typeface="Wingdings" panose="05000000000000000000" pitchFamily="2" charset="2"/>
              <a:buChar char="Ø"/>
            </a:pPr>
            <a:r>
              <a:rPr lang="zh-CN" altLang="en-US" sz="2400" dirty="0"/>
              <a:t>由问题的状态空间表示就可以构造出状态空间图。</a:t>
            </a:r>
            <a:endParaRPr lang="zh-CN" altLang="en-US" sz="2400" dirty="0"/>
          </a:p>
        </p:txBody>
      </p:sp>
      <p:sp>
        <p:nvSpPr>
          <p:cNvPr id="18439" name="矩形 18438"/>
          <p:cNvSpPr/>
          <p:nvPr/>
        </p:nvSpPr>
        <p:spPr>
          <a:xfrm>
            <a:off x="0" y="0"/>
            <a:ext cx="9144000" cy="0"/>
          </a:xfrm>
          <a:prstGeom prst="rect">
            <a:avLst/>
          </a:prstGeom>
          <a:noFill/>
          <a:ln w="9525">
            <a:noFill/>
          </a:ln>
        </p:spPr>
        <p:txBody>
          <a:bodyPr/>
          <a:p>
            <a:endParaRPr lang="zh-CN" altLang="en-US"/>
          </a:p>
        </p:txBody>
      </p:sp>
      <p:graphicFrame>
        <p:nvGraphicFramePr>
          <p:cNvPr id="18440" name="对象 18439"/>
          <p:cNvGraphicFramePr>
            <a:graphicFrameLocks noChangeAspect="1"/>
          </p:cNvGraphicFramePr>
          <p:nvPr/>
        </p:nvGraphicFramePr>
        <p:xfrm>
          <a:off x="2916238" y="3429000"/>
          <a:ext cx="2017712" cy="430213"/>
        </p:xfrm>
        <a:graphic>
          <a:graphicData uri="http://schemas.openxmlformats.org/presentationml/2006/ole">
            <mc:AlternateContent xmlns:mc="http://schemas.openxmlformats.org/markup-compatibility/2006">
              <mc:Choice xmlns:v="urn:schemas-microsoft-com:vml" Requires="v">
                <p:oleObj spid="_x0000_s3082" name="" r:id="rId1" imgW="762000" imgH="165100" progId="Equation.3">
                  <p:embed/>
                </p:oleObj>
              </mc:Choice>
              <mc:Fallback>
                <p:oleObj name="" r:id="rId1" imgW="762000" imgH="165100" progId="Equation.3">
                  <p:embed/>
                  <p:pic>
                    <p:nvPicPr>
                      <p:cNvPr id="0" name="图片 3081"/>
                      <p:cNvPicPr/>
                      <p:nvPr/>
                    </p:nvPicPr>
                    <p:blipFill>
                      <a:blip r:embed="rId2"/>
                      <a:stretch>
                        <a:fillRect/>
                      </a:stretch>
                    </p:blipFill>
                    <p:spPr>
                      <a:xfrm>
                        <a:off x="2916238" y="3429000"/>
                        <a:ext cx="2017712" cy="430213"/>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r>
              <a:rPr lang="en-US" altLang="zh-CN" sz="3200" b="1">
                <a:latin typeface="宋体" panose="02010600030101010101" pitchFamily="2" charset="-122"/>
              </a:rPr>
              <a:t>2.2.1 </a:t>
            </a:r>
            <a:r>
              <a:rPr lang="zh-CN" altLang="en-US" sz="3200" b="1" dirty="0">
                <a:latin typeface="宋体" panose="02010600030101010101" pitchFamily="2" charset="-122"/>
              </a:rPr>
              <a:t>状态空间图（</a:t>
            </a:r>
            <a:r>
              <a:rPr lang="en-US" altLang="zh-CN" sz="3200" b="1">
                <a:latin typeface="宋体" panose="02010600030101010101" pitchFamily="2" charset="-122"/>
              </a:rPr>
              <a:t>4</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19459" name="文本占位符 19458"/>
          <p:cNvSpPr>
            <a:spLocks noGrp="1"/>
          </p:cNvSpPr>
          <p:nvPr>
            <p:ph type="body" idx="4294967295"/>
          </p:nvPr>
        </p:nvSpPr>
        <p:spPr>
          <a:xfrm>
            <a:off x="598805" y="1433195"/>
            <a:ext cx="7772400" cy="4791075"/>
          </a:xfrm>
        </p:spPr>
        <p:txBody>
          <a:bodyPr/>
          <a:p>
            <a:pPr eaLnBrk="1" hangingPunct="1">
              <a:buNone/>
            </a:pPr>
            <a:r>
              <a:rPr lang="en-US" altLang="zh-CN" sz="2800" b="1"/>
              <a:t>4.</a:t>
            </a:r>
            <a:r>
              <a:rPr lang="zh-CN" altLang="en-US" sz="2800" b="1" dirty="0"/>
              <a:t>求解</a:t>
            </a:r>
            <a:endParaRPr lang="zh-CN" altLang="en-US" sz="2800" b="1" dirty="0">
              <a:solidFill>
                <a:schemeClr val="folHlink"/>
              </a:solidFill>
              <a:latin typeface="宋体" panose="02010600030101010101" pitchFamily="2" charset="-122"/>
            </a:endParaRPr>
          </a:p>
          <a:p>
            <a:pPr lvl="1"/>
            <a:r>
              <a:rPr lang="zh-CN" altLang="en-US" sz="2400" b="1" dirty="0">
                <a:latin typeface="宋体" panose="02010600030101010101" pitchFamily="2" charset="-122"/>
              </a:rPr>
              <a:t>在状态空间表示法中，问题求解过程转化为在图中</a:t>
            </a:r>
            <a:r>
              <a:rPr lang="zh-CN" altLang="en-US" sz="2400" b="1" dirty="0">
                <a:solidFill>
                  <a:schemeClr val="hlink"/>
                </a:solidFill>
                <a:latin typeface="宋体" panose="02010600030101010101" pitchFamily="2" charset="-122"/>
              </a:rPr>
              <a:t>寻找</a:t>
            </a:r>
            <a:r>
              <a:rPr lang="zh-CN" altLang="en-US" sz="2400" b="1" dirty="0">
                <a:latin typeface="宋体" panose="02010600030101010101" pitchFamily="2" charset="-122"/>
              </a:rPr>
              <a:t>从初始状态</a:t>
            </a:r>
            <a:r>
              <a:rPr lang="en-US" altLang="zh-CN" sz="2400" b="1">
                <a:solidFill>
                  <a:schemeClr val="hlink"/>
                </a:solidFill>
                <a:latin typeface="宋体" panose="02010600030101010101" pitchFamily="2" charset="-122"/>
              </a:rPr>
              <a:t>Q</a:t>
            </a:r>
            <a:r>
              <a:rPr lang="en-US" altLang="zh-CN" sz="2400" b="1" baseline="-25000">
                <a:solidFill>
                  <a:schemeClr val="hlink"/>
                </a:solidFill>
                <a:latin typeface="宋体" panose="02010600030101010101" pitchFamily="2" charset="-122"/>
              </a:rPr>
              <a:t>s</a:t>
            </a:r>
            <a:r>
              <a:rPr lang="zh-CN" altLang="en-US" sz="2400" b="1" dirty="0">
                <a:latin typeface="宋体" panose="02010600030101010101" pitchFamily="2" charset="-122"/>
              </a:rPr>
              <a:t>出发</a:t>
            </a:r>
            <a:r>
              <a:rPr lang="zh-CN" altLang="en-US" sz="2400" b="1" dirty="0">
                <a:solidFill>
                  <a:schemeClr val="hlink"/>
                </a:solidFill>
                <a:latin typeface="宋体" panose="02010600030101010101" pitchFamily="2" charset="-122"/>
              </a:rPr>
              <a:t>到达</a:t>
            </a:r>
            <a:r>
              <a:rPr lang="zh-CN" altLang="en-US" sz="2400" b="1" dirty="0">
                <a:latin typeface="宋体" panose="02010600030101010101" pitchFamily="2" charset="-122"/>
              </a:rPr>
              <a:t>目标状态</a:t>
            </a:r>
            <a:r>
              <a:rPr lang="en-US" altLang="zh-CN" sz="2400" b="1" err="1">
                <a:solidFill>
                  <a:schemeClr val="hlink"/>
                </a:solidFill>
                <a:latin typeface="宋体" panose="02010600030101010101" pitchFamily="2" charset="-122"/>
              </a:rPr>
              <a:t>Q</a:t>
            </a:r>
            <a:r>
              <a:rPr lang="en-US" altLang="zh-CN" sz="2400" b="1" baseline="-25000" err="1">
                <a:solidFill>
                  <a:schemeClr val="hlink"/>
                </a:solidFill>
                <a:latin typeface="宋体" panose="02010600030101010101" pitchFamily="2" charset="-122"/>
              </a:rPr>
              <a:t>g</a:t>
            </a:r>
            <a:r>
              <a:rPr lang="zh-CN" altLang="en-US" sz="2400" b="1" dirty="0">
                <a:latin typeface="宋体" panose="02010600030101010101" pitchFamily="2" charset="-122"/>
              </a:rPr>
              <a:t>的</a:t>
            </a:r>
            <a:r>
              <a:rPr lang="zh-CN" altLang="en-US" sz="2400" b="1" dirty="0">
                <a:solidFill>
                  <a:schemeClr val="hlink"/>
                </a:solidFill>
                <a:latin typeface="宋体" panose="02010600030101010101" pitchFamily="2" charset="-122"/>
              </a:rPr>
              <a:t>路径</a:t>
            </a:r>
            <a:r>
              <a:rPr lang="zh-CN" altLang="en-US" sz="2400" b="1" dirty="0">
                <a:latin typeface="宋体" panose="02010600030101010101" pitchFamily="2" charset="-122"/>
              </a:rPr>
              <a:t>问题，也就是寻找操作序列的问题。</a:t>
            </a:r>
            <a:endParaRPr lang="zh-CN" altLang="en-US" sz="2400" b="1" dirty="0">
              <a:latin typeface="宋体" panose="02010600030101010101" pitchFamily="2" charset="-122"/>
            </a:endParaRPr>
          </a:p>
          <a:p>
            <a:pPr lvl="1"/>
            <a:r>
              <a:rPr lang="zh-CN" altLang="en-US" sz="2400" b="1" dirty="0">
                <a:latin typeface="宋体" panose="02010600030101010101" pitchFamily="2" charset="-122"/>
              </a:rPr>
              <a:t>状态空间的解为三元组</a:t>
            </a:r>
            <a:r>
              <a:rPr lang="en-US" altLang="zh-CN" sz="2400" b="1">
                <a:latin typeface="宋体" panose="02010600030101010101" pitchFamily="2" charset="-122"/>
              </a:rPr>
              <a:t>&lt; Q</a:t>
            </a:r>
            <a:r>
              <a:rPr lang="en-US" altLang="zh-CN" sz="2400" b="1" baseline="-25000">
                <a:latin typeface="宋体" panose="02010600030101010101" pitchFamily="2" charset="-122"/>
              </a:rPr>
              <a:t>s</a:t>
            </a:r>
            <a:r>
              <a:rPr lang="en-US" altLang="zh-CN" sz="2400" b="1">
                <a:latin typeface="宋体" panose="02010600030101010101" pitchFamily="2" charset="-122"/>
              </a:rPr>
              <a:t>, a, </a:t>
            </a:r>
            <a:r>
              <a:rPr lang="en-US" altLang="zh-CN" sz="2400" b="1" err="1">
                <a:latin typeface="宋体" panose="02010600030101010101" pitchFamily="2" charset="-122"/>
              </a:rPr>
              <a:t>Q</a:t>
            </a:r>
            <a:r>
              <a:rPr lang="en-US" altLang="zh-CN" sz="2400" b="1" baseline="-25000" err="1">
                <a:latin typeface="宋体" panose="02010600030101010101" pitchFamily="2" charset="-122"/>
              </a:rPr>
              <a:t>g</a:t>
            </a:r>
            <a:r>
              <a:rPr lang="en-US" altLang="zh-CN" sz="2400" b="1">
                <a:latin typeface="宋体" panose="02010600030101010101" pitchFamily="2" charset="-122"/>
              </a:rPr>
              <a:t> &gt;</a:t>
            </a:r>
            <a:endParaRPr lang="en-US" altLang="zh-CN" sz="2400" b="1">
              <a:latin typeface="宋体" panose="02010600030101010101" pitchFamily="2" charset="-122"/>
            </a:endParaRPr>
          </a:p>
          <a:p>
            <a:pPr lvl="2"/>
            <a:r>
              <a:rPr lang="en-US" altLang="zh-CN" b="1">
                <a:latin typeface="宋体" panose="02010600030101010101" pitchFamily="2" charset="-122"/>
              </a:rPr>
              <a:t>Q</a:t>
            </a:r>
            <a:r>
              <a:rPr lang="en-US" altLang="zh-CN" b="1" baseline="-25000">
                <a:latin typeface="宋体" panose="02010600030101010101" pitchFamily="2" charset="-122"/>
              </a:rPr>
              <a:t>s</a:t>
            </a:r>
            <a:r>
              <a:rPr lang="en-US" altLang="zh-CN" b="1">
                <a:latin typeface="宋体" panose="02010600030101010101" pitchFamily="2" charset="-122"/>
              </a:rPr>
              <a:t> </a:t>
            </a:r>
            <a:r>
              <a:rPr lang="zh-CN" altLang="en-US" b="1" dirty="0">
                <a:latin typeface="宋体" panose="02010600030101010101" pitchFamily="2" charset="-122"/>
              </a:rPr>
              <a:t>：某个初始状态</a:t>
            </a:r>
            <a:endParaRPr lang="zh-CN" altLang="en-US" b="1" dirty="0">
              <a:latin typeface="宋体" panose="02010600030101010101" pitchFamily="2" charset="-122"/>
            </a:endParaRPr>
          </a:p>
          <a:p>
            <a:pPr lvl="2"/>
            <a:r>
              <a:rPr lang="en-US" altLang="zh-CN" b="1" err="1">
                <a:latin typeface="宋体" panose="02010600030101010101" pitchFamily="2" charset="-122"/>
              </a:rPr>
              <a:t>Q</a:t>
            </a:r>
            <a:r>
              <a:rPr lang="en-US" altLang="zh-CN" b="1" baseline="-25000" err="1">
                <a:latin typeface="宋体" panose="02010600030101010101" pitchFamily="2" charset="-122"/>
              </a:rPr>
              <a:t>g</a:t>
            </a:r>
            <a:r>
              <a:rPr lang="en-US" altLang="zh-CN" b="1">
                <a:latin typeface="宋体" panose="02010600030101010101" pitchFamily="2" charset="-122"/>
              </a:rPr>
              <a:t> </a:t>
            </a:r>
            <a:r>
              <a:rPr lang="zh-CN" altLang="en-US" b="1" dirty="0">
                <a:latin typeface="宋体" panose="02010600030101010101" pitchFamily="2" charset="-122"/>
              </a:rPr>
              <a:t>：某个目标状态</a:t>
            </a:r>
            <a:endParaRPr lang="zh-CN" altLang="en-US" b="1" dirty="0">
              <a:latin typeface="宋体" panose="02010600030101010101" pitchFamily="2" charset="-122"/>
            </a:endParaRPr>
          </a:p>
          <a:p>
            <a:pPr lvl="2"/>
            <a:r>
              <a:rPr lang="en-US" altLang="zh-CN" b="1">
                <a:latin typeface="宋体" panose="02010600030101010101" pitchFamily="2" charset="-122"/>
              </a:rPr>
              <a:t>a</a:t>
            </a:r>
            <a:r>
              <a:rPr lang="zh-CN" altLang="en-US" b="1" dirty="0">
                <a:latin typeface="宋体" panose="02010600030101010101" pitchFamily="2" charset="-122"/>
              </a:rPr>
              <a:t>：把</a:t>
            </a:r>
            <a:r>
              <a:rPr lang="en-US" altLang="zh-CN" b="1">
                <a:latin typeface="宋体" panose="02010600030101010101" pitchFamily="2" charset="-122"/>
              </a:rPr>
              <a:t>Q</a:t>
            </a:r>
            <a:r>
              <a:rPr lang="en-US" altLang="zh-CN" b="1" baseline="-25000">
                <a:latin typeface="宋体" panose="02010600030101010101" pitchFamily="2" charset="-122"/>
              </a:rPr>
              <a:t>s</a:t>
            </a:r>
            <a:r>
              <a:rPr lang="zh-CN" altLang="en-US" b="1" dirty="0">
                <a:latin typeface="宋体" panose="02010600030101010101" pitchFamily="2" charset="-122"/>
              </a:rPr>
              <a:t>变换成</a:t>
            </a:r>
            <a:r>
              <a:rPr lang="en-US" altLang="zh-CN" b="1" err="1">
                <a:latin typeface="宋体" panose="02010600030101010101" pitchFamily="2" charset="-122"/>
              </a:rPr>
              <a:t>Q</a:t>
            </a:r>
            <a:r>
              <a:rPr lang="en-US" altLang="zh-CN" b="1" baseline="-25000" err="1">
                <a:latin typeface="宋体" panose="02010600030101010101" pitchFamily="2" charset="-122"/>
              </a:rPr>
              <a:t>g</a:t>
            </a:r>
            <a:r>
              <a:rPr lang="zh-CN" altLang="en-US" b="1" dirty="0">
                <a:latin typeface="宋体" panose="02010600030101010101" pitchFamily="2" charset="-122"/>
              </a:rPr>
              <a:t>的有限的操作序列</a:t>
            </a:r>
            <a:endParaRPr lang="zh-CN" altLang="en-US" b="1" dirty="0">
              <a:latin typeface="宋体" panose="02010600030101010101" pitchFamily="2" charset="-122"/>
            </a:endParaRPr>
          </a:p>
          <a:p>
            <a:pPr lvl="1"/>
            <a:r>
              <a:rPr lang="zh-CN" altLang="en-US" sz="2400" b="1" dirty="0">
                <a:latin typeface="宋体" panose="02010600030101010101" pitchFamily="2" charset="-122"/>
              </a:rPr>
              <a:t>状态转换图</a:t>
            </a:r>
            <a:endParaRPr lang="zh-CN" altLang="en-US" sz="2400" b="1" dirty="0">
              <a:latin typeface="宋体" panose="02010600030101010101" pitchFamily="2" charset="-122"/>
            </a:endParaRPr>
          </a:p>
          <a:p>
            <a:pPr lvl="2"/>
            <a:endParaRPr lang="zh-CN" altLang="en-US" sz="1800" b="1" dirty="0">
              <a:solidFill>
                <a:schemeClr val="hlink"/>
              </a:solidFill>
              <a:latin typeface="Times New Roman" panose="02020603050405020304" pitchFamily="18" charset="0"/>
            </a:endParaRPr>
          </a:p>
        </p:txBody>
      </p:sp>
      <p:grpSp>
        <p:nvGrpSpPr>
          <p:cNvPr id="19460" name="组合 19459"/>
          <p:cNvGrpSpPr/>
          <p:nvPr/>
        </p:nvGrpSpPr>
        <p:grpSpPr>
          <a:xfrm>
            <a:off x="2051050" y="5300663"/>
            <a:ext cx="5976938" cy="655637"/>
            <a:chOff x="0" y="0"/>
            <a:chExt cx="3765" cy="413"/>
          </a:xfrm>
        </p:grpSpPr>
        <p:sp>
          <p:nvSpPr>
            <p:cNvPr id="19461" name="文本框 19460"/>
            <p:cNvSpPr txBox="1"/>
            <p:nvPr/>
          </p:nvSpPr>
          <p:spPr>
            <a:xfrm>
              <a:off x="681" y="182"/>
              <a:ext cx="363" cy="231"/>
            </a:xfrm>
            <a:prstGeom prst="rect">
              <a:avLst/>
            </a:prstGeom>
            <a:noFill/>
            <a:ln w="9525">
              <a:noFill/>
            </a:ln>
          </p:spPr>
          <p:txBody>
            <a:bodyPr>
              <a:spAutoFit/>
            </a:bodyPr>
            <a:p>
              <a:pPr algn="l">
                <a:spcBef>
                  <a:spcPct val="50000"/>
                </a:spcBef>
                <a:buClrTx/>
                <a:buSzPct val="100000"/>
              </a:pPr>
              <a:r>
                <a:rPr lang="en-US" altLang="zh-CN" sz="1800" b="0">
                  <a:latin typeface="Tahoma" panose="020B0604030504040204" pitchFamily="34" charset="0"/>
                </a:rPr>
                <a:t>S1</a:t>
              </a:r>
              <a:endParaRPr lang="en-US" altLang="zh-CN" sz="1800" b="0">
                <a:latin typeface="Tahoma" panose="020B0604030504040204" pitchFamily="34" charset="0"/>
              </a:endParaRPr>
            </a:p>
          </p:txBody>
        </p:sp>
        <p:sp>
          <p:nvSpPr>
            <p:cNvPr id="19462" name="文本框 19461"/>
            <p:cNvSpPr txBox="1"/>
            <p:nvPr/>
          </p:nvSpPr>
          <p:spPr>
            <a:xfrm>
              <a:off x="2042" y="182"/>
              <a:ext cx="363" cy="231"/>
            </a:xfrm>
            <a:prstGeom prst="rect">
              <a:avLst/>
            </a:prstGeom>
            <a:noFill/>
            <a:ln w="9525">
              <a:noFill/>
            </a:ln>
          </p:spPr>
          <p:txBody>
            <a:bodyPr>
              <a:spAutoFit/>
            </a:bodyPr>
            <a:p>
              <a:pPr algn="l">
                <a:spcBef>
                  <a:spcPct val="50000"/>
                </a:spcBef>
                <a:buClrTx/>
                <a:buSzPct val="100000"/>
              </a:pPr>
              <a:r>
                <a:rPr lang="en-US" altLang="zh-CN" sz="1800" b="0">
                  <a:latin typeface="Tahoma" panose="020B0604030504040204" pitchFamily="34" charset="0"/>
                </a:rPr>
                <a:t>S3</a:t>
              </a:r>
              <a:endParaRPr lang="en-US" altLang="zh-CN" sz="1800" b="0">
                <a:latin typeface="Tahoma" panose="020B0604030504040204" pitchFamily="34" charset="0"/>
              </a:endParaRPr>
            </a:p>
          </p:txBody>
        </p:sp>
        <p:sp>
          <p:nvSpPr>
            <p:cNvPr id="19463" name="文本框 19462"/>
            <p:cNvSpPr txBox="1"/>
            <p:nvPr/>
          </p:nvSpPr>
          <p:spPr>
            <a:xfrm>
              <a:off x="1361" y="182"/>
              <a:ext cx="363" cy="231"/>
            </a:xfrm>
            <a:prstGeom prst="rect">
              <a:avLst/>
            </a:prstGeom>
            <a:noFill/>
            <a:ln w="9525">
              <a:noFill/>
            </a:ln>
          </p:spPr>
          <p:txBody>
            <a:bodyPr>
              <a:spAutoFit/>
            </a:bodyPr>
            <a:p>
              <a:pPr algn="l">
                <a:spcBef>
                  <a:spcPct val="50000"/>
                </a:spcBef>
                <a:buClrTx/>
                <a:buSzPct val="100000"/>
              </a:pPr>
              <a:r>
                <a:rPr lang="en-US" altLang="zh-CN" sz="1800" b="0">
                  <a:latin typeface="Tahoma" panose="020B0604030504040204" pitchFamily="34" charset="0"/>
                </a:rPr>
                <a:t>S2</a:t>
              </a:r>
              <a:endParaRPr lang="en-US" altLang="zh-CN" sz="1800" b="0">
                <a:latin typeface="Tahoma" panose="020B0604030504040204" pitchFamily="34" charset="0"/>
              </a:endParaRPr>
            </a:p>
          </p:txBody>
        </p:sp>
        <p:sp>
          <p:nvSpPr>
            <p:cNvPr id="19464" name="文本框 19463"/>
            <p:cNvSpPr txBox="1"/>
            <p:nvPr/>
          </p:nvSpPr>
          <p:spPr>
            <a:xfrm>
              <a:off x="2677" y="182"/>
              <a:ext cx="363" cy="231"/>
            </a:xfrm>
            <a:prstGeom prst="rect">
              <a:avLst/>
            </a:prstGeom>
            <a:noFill/>
            <a:ln w="9525">
              <a:noFill/>
            </a:ln>
          </p:spPr>
          <p:txBody>
            <a:bodyPr>
              <a:spAutoFit/>
            </a:bodyPr>
            <a:p>
              <a:pPr algn="l">
                <a:spcBef>
                  <a:spcPct val="50000"/>
                </a:spcBef>
                <a:buClrTx/>
                <a:buSzPct val="100000"/>
              </a:pPr>
              <a:r>
                <a:rPr lang="en-US" altLang="zh-CN" sz="1800" b="0">
                  <a:latin typeface="Arial" panose="020B0604020202020204" pitchFamily="34" charset="0"/>
                </a:rPr>
                <a:t>…</a:t>
              </a:r>
              <a:endParaRPr lang="en-US" altLang="zh-CN" sz="1800" b="0">
                <a:latin typeface="Tahoma" panose="020B0604030504040204" pitchFamily="34" charset="0"/>
              </a:endParaRPr>
            </a:p>
          </p:txBody>
        </p:sp>
        <p:sp>
          <p:nvSpPr>
            <p:cNvPr id="19465" name="文本框 19464"/>
            <p:cNvSpPr txBox="1"/>
            <p:nvPr/>
          </p:nvSpPr>
          <p:spPr>
            <a:xfrm>
              <a:off x="273" y="0"/>
              <a:ext cx="363" cy="231"/>
            </a:xfrm>
            <a:prstGeom prst="rect">
              <a:avLst/>
            </a:prstGeom>
            <a:noFill/>
            <a:ln w="9525">
              <a:noFill/>
            </a:ln>
          </p:spPr>
          <p:txBody>
            <a:bodyPr>
              <a:spAutoFit/>
            </a:bodyPr>
            <a:p>
              <a:pPr algn="l">
                <a:spcBef>
                  <a:spcPct val="50000"/>
                </a:spcBef>
                <a:buClrTx/>
                <a:buSzPct val="100000"/>
              </a:pPr>
              <a:r>
                <a:rPr lang="en-US" altLang="zh-CN" sz="1800">
                  <a:solidFill>
                    <a:schemeClr val="hlink"/>
                  </a:solidFill>
                  <a:latin typeface="Times New Roman" panose="02020603050405020304" pitchFamily="18" charset="0"/>
                </a:rPr>
                <a:t>f</a:t>
              </a:r>
              <a:r>
                <a:rPr lang="en-US" altLang="zh-CN" sz="1800" baseline="-25000">
                  <a:solidFill>
                    <a:schemeClr val="hlink"/>
                  </a:solidFill>
                  <a:latin typeface="Tahoma" panose="020B0604030504040204" pitchFamily="34" charset="0"/>
                </a:rPr>
                <a:t>1</a:t>
              </a:r>
              <a:endParaRPr lang="en-US" altLang="zh-CN" sz="1800" baseline="-25000">
                <a:solidFill>
                  <a:schemeClr val="hlink"/>
                </a:solidFill>
                <a:latin typeface="Tahoma" panose="020B0604030504040204" pitchFamily="34" charset="0"/>
              </a:endParaRPr>
            </a:p>
          </p:txBody>
        </p:sp>
        <p:sp>
          <p:nvSpPr>
            <p:cNvPr id="19466" name="文本框 19465"/>
            <p:cNvSpPr txBox="1"/>
            <p:nvPr/>
          </p:nvSpPr>
          <p:spPr>
            <a:xfrm>
              <a:off x="998" y="0"/>
              <a:ext cx="363" cy="231"/>
            </a:xfrm>
            <a:prstGeom prst="rect">
              <a:avLst/>
            </a:prstGeom>
            <a:noFill/>
            <a:ln w="9525">
              <a:noFill/>
            </a:ln>
          </p:spPr>
          <p:txBody>
            <a:bodyPr>
              <a:spAutoFit/>
            </a:bodyPr>
            <a:p>
              <a:pPr algn="l">
                <a:spcBef>
                  <a:spcPct val="50000"/>
                </a:spcBef>
                <a:buClrTx/>
                <a:buSzPct val="100000"/>
              </a:pPr>
              <a:r>
                <a:rPr lang="en-US" altLang="zh-CN" sz="1800">
                  <a:solidFill>
                    <a:schemeClr val="hlink"/>
                  </a:solidFill>
                  <a:latin typeface="Times New Roman" panose="02020603050405020304" pitchFamily="18" charset="0"/>
                </a:rPr>
                <a:t>f</a:t>
              </a:r>
              <a:r>
                <a:rPr lang="en-US" altLang="zh-CN" sz="1800" baseline="-25000">
                  <a:solidFill>
                    <a:schemeClr val="hlink"/>
                  </a:solidFill>
                  <a:latin typeface="Tahoma" panose="020B0604030504040204" pitchFamily="34" charset="0"/>
                </a:rPr>
                <a:t>2</a:t>
              </a:r>
              <a:endParaRPr lang="en-US" altLang="zh-CN" sz="1800" baseline="-25000">
                <a:solidFill>
                  <a:schemeClr val="hlink"/>
                </a:solidFill>
                <a:latin typeface="Tahoma" panose="020B0604030504040204" pitchFamily="34" charset="0"/>
              </a:endParaRPr>
            </a:p>
          </p:txBody>
        </p:sp>
        <p:sp>
          <p:nvSpPr>
            <p:cNvPr id="19467" name="文本框 19466"/>
            <p:cNvSpPr txBox="1"/>
            <p:nvPr/>
          </p:nvSpPr>
          <p:spPr>
            <a:xfrm>
              <a:off x="1633" y="0"/>
              <a:ext cx="363" cy="231"/>
            </a:xfrm>
            <a:prstGeom prst="rect">
              <a:avLst/>
            </a:prstGeom>
            <a:noFill/>
            <a:ln w="9525">
              <a:noFill/>
            </a:ln>
          </p:spPr>
          <p:txBody>
            <a:bodyPr>
              <a:spAutoFit/>
            </a:bodyPr>
            <a:p>
              <a:pPr algn="l">
                <a:spcBef>
                  <a:spcPct val="50000"/>
                </a:spcBef>
                <a:buClrTx/>
                <a:buSzPct val="100000"/>
              </a:pPr>
              <a:r>
                <a:rPr lang="en-US" altLang="zh-CN" sz="1800">
                  <a:solidFill>
                    <a:schemeClr val="hlink"/>
                  </a:solidFill>
                  <a:latin typeface="Times New Roman" panose="02020603050405020304" pitchFamily="18" charset="0"/>
                </a:rPr>
                <a:t>f3</a:t>
              </a:r>
              <a:endParaRPr lang="en-US" altLang="zh-CN" sz="1800">
                <a:solidFill>
                  <a:schemeClr val="hlink"/>
                </a:solidFill>
                <a:latin typeface="Times New Roman" panose="02020603050405020304" pitchFamily="18" charset="0"/>
              </a:endParaRPr>
            </a:p>
          </p:txBody>
        </p:sp>
        <p:sp>
          <p:nvSpPr>
            <p:cNvPr id="19468" name="文本框 19467"/>
            <p:cNvSpPr txBox="1"/>
            <p:nvPr/>
          </p:nvSpPr>
          <p:spPr>
            <a:xfrm>
              <a:off x="2268" y="0"/>
              <a:ext cx="363" cy="231"/>
            </a:xfrm>
            <a:prstGeom prst="rect">
              <a:avLst/>
            </a:prstGeom>
            <a:noFill/>
            <a:ln w="9525">
              <a:noFill/>
            </a:ln>
          </p:spPr>
          <p:txBody>
            <a:bodyPr>
              <a:spAutoFit/>
            </a:bodyPr>
            <a:p>
              <a:pPr algn="l">
                <a:spcBef>
                  <a:spcPct val="50000"/>
                </a:spcBef>
                <a:buClrTx/>
                <a:buSzPct val="100000"/>
              </a:pPr>
              <a:r>
                <a:rPr lang="en-US" altLang="zh-CN" sz="1800">
                  <a:solidFill>
                    <a:schemeClr val="hlink"/>
                  </a:solidFill>
                  <a:latin typeface="Times New Roman" panose="02020603050405020304" pitchFamily="18" charset="0"/>
                </a:rPr>
                <a:t>f</a:t>
              </a:r>
              <a:r>
                <a:rPr lang="en-US" altLang="zh-CN" sz="1800" baseline="-25000">
                  <a:solidFill>
                    <a:schemeClr val="hlink"/>
                  </a:solidFill>
                  <a:latin typeface="Tahoma" panose="020B0604030504040204" pitchFamily="34" charset="0"/>
                </a:rPr>
                <a:t>4</a:t>
              </a:r>
              <a:endParaRPr lang="en-US" altLang="zh-CN" sz="1800" baseline="-25000">
                <a:solidFill>
                  <a:schemeClr val="hlink"/>
                </a:solidFill>
                <a:latin typeface="Tahoma" panose="020B0604030504040204" pitchFamily="34" charset="0"/>
              </a:endParaRPr>
            </a:p>
          </p:txBody>
        </p:sp>
        <p:sp>
          <p:nvSpPr>
            <p:cNvPr id="19469" name="直接连接符 19468"/>
            <p:cNvSpPr/>
            <p:nvPr/>
          </p:nvSpPr>
          <p:spPr>
            <a:xfrm>
              <a:off x="953" y="318"/>
              <a:ext cx="408" cy="0"/>
            </a:xfrm>
            <a:prstGeom prst="line">
              <a:avLst/>
            </a:prstGeom>
            <a:ln w="9525" cap="flat" cmpd="sng">
              <a:solidFill>
                <a:schemeClr val="tx1"/>
              </a:solidFill>
              <a:prstDash val="solid"/>
              <a:headEnd type="none" w="med" len="med"/>
              <a:tailEnd type="triangle" w="med" len="med"/>
            </a:ln>
          </p:spPr>
        </p:sp>
        <p:sp>
          <p:nvSpPr>
            <p:cNvPr id="19470" name="直接连接符 19469"/>
            <p:cNvSpPr/>
            <p:nvPr/>
          </p:nvSpPr>
          <p:spPr>
            <a:xfrm>
              <a:off x="318" y="318"/>
              <a:ext cx="408" cy="0"/>
            </a:xfrm>
            <a:prstGeom prst="line">
              <a:avLst/>
            </a:prstGeom>
            <a:ln w="9525" cap="flat" cmpd="sng">
              <a:solidFill>
                <a:schemeClr val="tx1"/>
              </a:solidFill>
              <a:prstDash val="solid"/>
              <a:headEnd type="none" w="med" len="med"/>
              <a:tailEnd type="triangle" w="med" len="med"/>
            </a:ln>
          </p:spPr>
        </p:sp>
        <p:sp>
          <p:nvSpPr>
            <p:cNvPr id="19471" name="直接连接符 19470"/>
            <p:cNvSpPr/>
            <p:nvPr/>
          </p:nvSpPr>
          <p:spPr>
            <a:xfrm>
              <a:off x="1679" y="318"/>
              <a:ext cx="408" cy="0"/>
            </a:xfrm>
            <a:prstGeom prst="line">
              <a:avLst/>
            </a:prstGeom>
            <a:ln w="9525" cap="flat" cmpd="sng">
              <a:solidFill>
                <a:schemeClr val="tx1"/>
              </a:solidFill>
              <a:prstDash val="solid"/>
              <a:headEnd type="none" w="med" len="med"/>
              <a:tailEnd type="triangle" w="med" len="med"/>
            </a:ln>
          </p:spPr>
        </p:sp>
        <p:sp>
          <p:nvSpPr>
            <p:cNvPr id="19472" name="直接连接符 19471"/>
            <p:cNvSpPr/>
            <p:nvPr/>
          </p:nvSpPr>
          <p:spPr>
            <a:xfrm>
              <a:off x="2268" y="318"/>
              <a:ext cx="408" cy="0"/>
            </a:xfrm>
            <a:prstGeom prst="line">
              <a:avLst/>
            </a:prstGeom>
            <a:ln w="9525" cap="flat" cmpd="sng">
              <a:solidFill>
                <a:schemeClr val="tx1"/>
              </a:solidFill>
              <a:prstDash val="solid"/>
              <a:headEnd type="none" w="med" len="med"/>
              <a:tailEnd type="triangle" w="med" len="med"/>
            </a:ln>
          </p:spPr>
        </p:sp>
        <p:sp>
          <p:nvSpPr>
            <p:cNvPr id="19473" name="文本框 19472"/>
            <p:cNvSpPr txBox="1"/>
            <p:nvPr/>
          </p:nvSpPr>
          <p:spPr>
            <a:xfrm>
              <a:off x="0" y="182"/>
              <a:ext cx="363" cy="231"/>
            </a:xfrm>
            <a:prstGeom prst="rect">
              <a:avLst/>
            </a:prstGeom>
            <a:noFill/>
            <a:ln w="9525">
              <a:noFill/>
            </a:ln>
          </p:spPr>
          <p:txBody>
            <a:bodyPr>
              <a:spAutoFit/>
            </a:bodyPr>
            <a:p>
              <a:pPr algn="l">
                <a:spcBef>
                  <a:spcPct val="50000"/>
                </a:spcBef>
                <a:buClrTx/>
                <a:buSzPct val="100000"/>
              </a:pPr>
              <a:r>
                <a:rPr lang="en-US" altLang="zh-CN" sz="1800">
                  <a:solidFill>
                    <a:schemeClr val="folHlink"/>
                  </a:solidFill>
                  <a:latin typeface="Tahoma" panose="020B0604030504040204" pitchFamily="34" charset="0"/>
                </a:rPr>
                <a:t>Qs</a:t>
              </a:r>
              <a:endParaRPr lang="en-US" altLang="zh-CN" sz="1800">
                <a:solidFill>
                  <a:schemeClr val="folHlink"/>
                </a:solidFill>
                <a:latin typeface="Tahoma" panose="020B0604030504040204" pitchFamily="34" charset="0"/>
              </a:endParaRPr>
            </a:p>
          </p:txBody>
        </p:sp>
        <p:sp>
          <p:nvSpPr>
            <p:cNvPr id="19474" name="文本框 19473"/>
            <p:cNvSpPr txBox="1"/>
            <p:nvPr/>
          </p:nvSpPr>
          <p:spPr>
            <a:xfrm>
              <a:off x="3402" y="182"/>
              <a:ext cx="363" cy="231"/>
            </a:xfrm>
            <a:prstGeom prst="rect">
              <a:avLst/>
            </a:prstGeom>
            <a:noFill/>
            <a:ln w="9525">
              <a:noFill/>
            </a:ln>
          </p:spPr>
          <p:txBody>
            <a:bodyPr>
              <a:spAutoFit/>
            </a:bodyPr>
            <a:p>
              <a:pPr algn="l">
                <a:spcBef>
                  <a:spcPct val="50000"/>
                </a:spcBef>
                <a:buClrTx/>
                <a:buSzPct val="100000"/>
              </a:pPr>
              <a:r>
                <a:rPr lang="en-US" altLang="zh-CN" sz="1800" err="1">
                  <a:solidFill>
                    <a:schemeClr val="folHlink"/>
                  </a:solidFill>
                  <a:latin typeface="Tahoma" panose="020B0604030504040204" pitchFamily="34" charset="0"/>
                </a:rPr>
                <a:t>Qg</a:t>
              </a:r>
              <a:endParaRPr lang="en-US" altLang="zh-CN" sz="1800">
                <a:solidFill>
                  <a:schemeClr val="folHlink"/>
                </a:solidFill>
                <a:latin typeface="Tahoma" panose="020B0604030504040204" pitchFamily="34" charset="0"/>
              </a:endParaRPr>
            </a:p>
          </p:txBody>
        </p:sp>
        <p:sp>
          <p:nvSpPr>
            <p:cNvPr id="19475" name="文本框 19474"/>
            <p:cNvSpPr txBox="1"/>
            <p:nvPr/>
          </p:nvSpPr>
          <p:spPr>
            <a:xfrm>
              <a:off x="2949" y="0"/>
              <a:ext cx="363" cy="231"/>
            </a:xfrm>
            <a:prstGeom prst="rect">
              <a:avLst/>
            </a:prstGeom>
            <a:noFill/>
            <a:ln w="9525">
              <a:noFill/>
            </a:ln>
          </p:spPr>
          <p:txBody>
            <a:bodyPr>
              <a:spAutoFit/>
            </a:bodyPr>
            <a:p>
              <a:pPr algn="l">
                <a:spcBef>
                  <a:spcPct val="50000"/>
                </a:spcBef>
                <a:buClrTx/>
                <a:buSzPct val="100000"/>
              </a:pPr>
              <a:r>
                <a:rPr lang="en-US" altLang="zh-CN" sz="1800">
                  <a:solidFill>
                    <a:schemeClr val="hlink"/>
                  </a:solidFill>
                  <a:latin typeface="Times New Roman" panose="02020603050405020304" pitchFamily="18" charset="0"/>
                </a:rPr>
                <a:t>f</a:t>
              </a:r>
              <a:r>
                <a:rPr lang="en-US" altLang="zh-CN" sz="1800" baseline="-25000">
                  <a:solidFill>
                    <a:schemeClr val="hlink"/>
                  </a:solidFill>
                  <a:latin typeface="Tahoma" panose="020B0604030504040204" pitchFamily="34" charset="0"/>
                </a:rPr>
                <a:t>n</a:t>
              </a:r>
              <a:endParaRPr lang="en-US" altLang="zh-CN" sz="1800" baseline="-25000">
                <a:solidFill>
                  <a:schemeClr val="hlink"/>
                </a:solidFill>
                <a:latin typeface="Tahoma" panose="020B0604030504040204" pitchFamily="34" charset="0"/>
              </a:endParaRPr>
            </a:p>
          </p:txBody>
        </p:sp>
        <p:sp>
          <p:nvSpPr>
            <p:cNvPr id="19476" name="直接连接符 19475"/>
            <p:cNvSpPr/>
            <p:nvPr/>
          </p:nvSpPr>
          <p:spPr>
            <a:xfrm>
              <a:off x="2949" y="318"/>
              <a:ext cx="408" cy="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5" name="Rectangle 2"/>
          <p:cNvSpPr>
            <a:spLocks noGrp="1"/>
          </p:cNvSpPr>
          <p:nvPr>
            <p:ph type="title"/>
          </p:nvPr>
        </p:nvSpPr>
        <p:spPr/>
        <p:txBody>
          <a:bodyPr vert="horz" wrap="square" anchor="b"/>
          <a:p>
            <a:pPr eaLnBrk="1" hangingPunct="1"/>
            <a:r>
              <a:rPr lang="zh-CN" altLang="en-US" sz="2800" b="1" dirty="0"/>
              <a:t>例</a:t>
            </a:r>
            <a:r>
              <a:rPr lang="en-US" altLang="zh-CN" sz="2800" b="1"/>
              <a:t>2.2 </a:t>
            </a:r>
            <a:r>
              <a:rPr lang="zh-CN" altLang="en-US" sz="2800" b="1" dirty="0"/>
              <a:t>翻转钱币问题（</a:t>
            </a:r>
            <a:r>
              <a:rPr lang="en-US" altLang="zh-CN" sz="2800" b="1"/>
              <a:t>1</a:t>
            </a:r>
            <a:r>
              <a:rPr lang="zh-CN" altLang="en-US" sz="2800" b="1" dirty="0"/>
              <a:t>）</a:t>
            </a:r>
            <a:endParaRPr lang="zh-CN" altLang="en-US" sz="2800" b="1" dirty="0"/>
          </a:p>
        </p:txBody>
      </p:sp>
      <p:sp>
        <p:nvSpPr>
          <p:cNvPr id="20486" name="Rectangle 3"/>
          <p:cNvSpPr>
            <a:spLocks noGrp="1"/>
          </p:cNvSpPr>
          <p:nvPr>
            <p:ph type="body" idx="4294967295"/>
          </p:nvPr>
        </p:nvSpPr>
        <p:spPr>
          <a:xfrm>
            <a:off x="0" y="1341755"/>
            <a:ext cx="7772400" cy="4791075"/>
          </a:xfrm>
        </p:spPr>
        <p:txBody>
          <a:bodyPr vert="horz" wrap="square" anchor="t"/>
          <a:p>
            <a:pPr marL="0" indent="0" eaLnBrk="1" hangingPunct="1">
              <a:buNone/>
            </a:pPr>
            <a:r>
              <a:rPr lang="zh-CN" altLang="en-US" sz="2400"/>
              <a:t>      三枚钱币处于反、正、反状态，每次只许翻动一枚钱币，问连续翻动三次后，能否出现全正或全反状态。 </a:t>
            </a:r>
            <a:endParaRPr lang="zh-CN" altLang="en-US" sz="2400"/>
          </a:p>
        </p:txBody>
      </p:sp>
      <p:sp>
        <p:nvSpPr>
          <p:cNvPr id="20487" name="Rectangle 16"/>
          <p:cNvSpPr/>
          <p:nvPr/>
        </p:nvSpPr>
        <p:spPr>
          <a:xfrm>
            <a:off x="1835150" y="5661025"/>
            <a:ext cx="1727200" cy="360363"/>
          </a:xfrm>
          <a:prstGeom prst="rect">
            <a:avLst/>
          </a:prstGeom>
          <a:noFill/>
          <a:ln w="9525">
            <a:noFill/>
          </a:ln>
        </p:spPr>
        <p:txBody>
          <a:bodyPr wrap="none" anchor="ctr"/>
          <a:p>
            <a:pPr>
              <a:spcBef>
                <a:spcPct val="0"/>
              </a:spcBef>
              <a:buClrTx/>
            </a:pPr>
            <a:r>
              <a:rPr lang="zh-CN" altLang="en-US" sz="1800" b="0" dirty="0">
                <a:latin typeface="Tahoma" panose="020B0604030504040204" pitchFamily="34" charset="0"/>
              </a:rPr>
              <a:t>初始状态</a:t>
            </a:r>
            <a:r>
              <a:rPr lang="en-US" altLang="zh-CN" sz="1800" b="0">
                <a:latin typeface="宋体" panose="02010600030101010101" pitchFamily="2" charset="-122"/>
              </a:rPr>
              <a:t>Qs</a:t>
            </a:r>
            <a:endParaRPr lang="el-GR" altLang="en-US" sz="1800" b="0" dirty="0">
              <a:latin typeface="宋体" panose="02010600030101010101" pitchFamily="2" charset="-122"/>
            </a:endParaRPr>
          </a:p>
        </p:txBody>
      </p:sp>
      <p:sp>
        <p:nvSpPr>
          <p:cNvPr id="20488" name="Rectangle 17"/>
          <p:cNvSpPr/>
          <p:nvPr/>
        </p:nvSpPr>
        <p:spPr>
          <a:xfrm>
            <a:off x="5867400" y="5692775"/>
            <a:ext cx="1727200" cy="360363"/>
          </a:xfrm>
          <a:prstGeom prst="rect">
            <a:avLst/>
          </a:prstGeom>
          <a:noFill/>
          <a:ln w="9525">
            <a:noFill/>
          </a:ln>
        </p:spPr>
        <p:txBody>
          <a:bodyPr wrap="none" anchor="ctr"/>
          <a:p>
            <a:pPr>
              <a:spcBef>
                <a:spcPct val="0"/>
              </a:spcBef>
              <a:buClrTx/>
            </a:pPr>
            <a:r>
              <a:rPr lang="zh-CN" altLang="en-US" sz="1800" b="0" dirty="0">
                <a:latin typeface="Tahoma" panose="020B0604030504040204" pitchFamily="34" charset="0"/>
              </a:rPr>
              <a:t>目标状态集合</a:t>
            </a:r>
            <a:r>
              <a:rPr lang="en-US" altLang="zh-CN" sz="1800" b="0">
                <a:latin typeface="Tahoma" panose="020B0604030504040204" pitchFamily="34" charset="0"/>
              </a:rPr>
              <a:t>{</a:t>
            </a:r>
            <a:r>
              <a:rPr lang="en-US" altLang="zh-CN" sz="1800" b="0">
                <a:latin typeface="Times New Roman" panose="02020603050405020304" pitchFamily="18" charset="0"/>
              </a:rPr>
              <a:t>Q</a:t>
            </a:r>
            <a:r>
              <a:rPr lang="en-US" altLang="zh-CN" sz="1800" b="0" baseline="-25000">
                <a:latin typeface="Tahoma" panose="020B0604030504040204" pitchFamily="34" charset="0"/>
              </a:rPr>
              <a:t>0</a:t>
            </a:r>
            <a:r>
              <a:rPr lang="en-US" altLang="zh-CN" sz="1800" b="0">
                <a:latin typeface="Tahoma" panose="020B0604030504040204" pitchFamily="34" charset="0"/>
              </a:rPr>
              <a:t>, </a:t>
            </a:r>
            <a:r>
              <a:rPr lang="en-US" altLang="zh-CN" sz="1800" b="0">
                <a:latin typeface="Times New Roman" panose="02020603050405020304" pitchFamily="18" charset="0"/>
              </a:rPr>
              <a:t>Q</a:t>
            </a:r>
            <a:r>
              <a:rPr lang="en-US" altLang="zh-CN" sz="1800" b="0" baseline="-25000">
                <a:latin typeface="Tahoma" panose="020B0604030504040204" pitchFamily="34" charset="0"/>
              </a:rPr>
              <a:t>7</a:t>
            </a:r>
            <a:r>
              <a:rPr lang="en-US" altLang="zh-CN" sz="1800" b="0">
                <a:latin typeface="Tahoma" panose="020B0604030504040204" pitchFamily="34" charset="0"/>
              </a:rPr>
              <a:t>}</a:t>
            </a:r>
            <a:endParaRPr lang="el-GR" altLang="en-US" sz="1800" b="0" dirty="0">
              <a:latin typeface="宋体" panose="02010600030101010101" pitchFamily="2" charset="-122"/>
            </a:endParaRPr>
          </a:p>
        </p:txBody>
      </p:sp>
      <p:sp>
        <p:nvSpPr>
          <p:cNvPr id="20489" name="矩形 20488"/>
          <p:cNvSpPr/>
          <p:nvPr/>
        </p:nvSpPr>
        <p:spPr>
          <a:xfrm>
            <a:off x="0" y="0"/>
            <a:ext cx="9144000" cy="0"/>
          </a:xfrm>
          <a:prstGeom prst="rect">
            <a:avLst/>
          </a:prstGeom>
          <a:noFill/>
          <a:ln w="9525">
            <a:noFill/>
          </a:ln>
        </p:spPr>
        <p:txBody>
          <a:bodyPr/>
          <a:p>
            <a:endParaRPr lang="zh-CN" altLang="en-US"/>
          </a:p>
        </p:txBody>
      </p:sp>
      <p:graphicFrame>
        <p:nvGraphicFramePr>
          <p:cNvPr id="20490" name="对象 20489"/>
          <p:cNvGraphicFramePr>
            <a:graphicFrameLocks noChangeAspect="1"/>
          </p:cNvGraphicFramePr>
          <p:nvPr/>
        </p:nvGraphicFramePr>
        <p:xfrm>
          <a:off x="1331913" y="2708275"/>
          <a:ext cx="6553200" cy="2628900"/>
        </p:xfrm>
        <a:graphic>
          <a:graphicData uri="http://schemas.openxmlformats.org/presentationml/2006/ole">
            <mc:AlternateContent xmlns:mc="http://schemas.openxmlformats.org/markup-compatibility/2006">
              <mc:Choice xmlns:v="urn:schemas-microsoft-com:vml" Requires="v">
                <p:oleObj spid="_x0000_s3083" name="" r:id="rId1" imgW="8356600" imgH="3352800" progId="Visio.Drawing.11">
                  <p:embed/>
                </p:oleObj>
              </mc:Choice>
              <mc:Fallback>
                <p:oleObj name="" r:id="rId1" imgW="8356600" imgH="3352800" progId="Visio.Drawing.11">
                  <p:embed/>
                  <p:pic>
                    <p:nvPicPr>
                      <p:cNvPr id="0" name="图片 3082"/>
                      <p:cNvPicPr/>
                      <p:nvPr/>
                    </p:nvPicPr>
                    <p:blipFill>
                      <a:blip r:embed="rId2"/>
                      <a:stretch>
                        <a:fillRect/>
                      </a:stretch>
                    </p:blipFill>
                    <p:spPr>
                      <a:xfrm>
                        <a:off x="1331913" y="2708275"/>
                        <a:ext cx="6553200" cy="262890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b"/>
          <a:p>
            <a:r>
              <a:rPr lang="zh-CN" altLang="en-US" sz="2800" b="1" dirty="0"/>
              <a:t>例</a:t>
            </a:r>
            <a:r>
              <a:rPr lang="en-US" altLang="zh-CN" sz="2800" b="1"/>
              <a:t>2.2 </a:t>
            </a:r>
            <a:r>
              <a:rPr lang="zh-CN" altLang="en-US" sz="2800" b="1" dirty="0"/>
              <a:t>翻转钱币问题（</a:t>
            </a:r>
            <a:r>
              <a:rPr lang="en-US" altLang="zh-CN" sz="2800" b="1"/>
              <a:t>2</a:t>
            </a:r>
            <a:r>
              <a:rPr lang="zh-CN" altLang="en-US" sz="2800" b="1" dirty="0"/>
              <a:t>）</a:t>
            </a:r>
            <a:endParaRPr lang="zh-CN" altLang="en-US" sz="2800" b="1" dirty="0"/>
          </a:p>
        </p:txBody>
      </p:sp>
      <p:sp>
        <p:nvSpPr>
          <p:cNvPr id="21507" name="矩形 21506"/>
          <p:cNvSpPr/>
          <p:nvPr/>
        </p:nvSpPr>
        <p:spPr>
          <a:xfrm>
            <a:off x="1219200" y="1371600"/>
            <a:ext cx="7239000" cy="1891665"/>
          </a:xfrm>
          <a:prstGeom prst="rect">
            <a:avLst/>
          </a:prstGeom>
          <a:noFill/>
          <a:ln w="9525">
            <a:noFill/>
          </a:ln>
        </p:spPr>
        <p:txBody>
          <a:bodyPr>
            <a:spAutoFit/>
          </a:bodyPr>
          <a:p>
            <a:pPr algn="just">
              <a:spcBef>
                <a:spcPct val="50000"/>
              </a:spcBef>
            </a:pPr>
            <a:r>
              <a:rPr lang="zh-CN" altLang="en-US" dirty="0">
                <a:latin typeface="仿宋_GB2312" pitchFamily="49" charset="-122"/>
                <a:ea typeface="仿宋_GB2312" pitchFamily="49" charset="-122"/>
              </a:rPr>
              <a:t>引入一个三元组</a:t>
            </a:r>
            <a:r>
              <a:rPr lang="en-US" altLang="zh-CN">
                <a:solidFill>
                  <a:schemeClr val="folHlink"/>
                </a:solidFill>
                <a:latin typeface="仿宋_GB2312" pitchFamily="49" charset="-122"/>
                <a:ea typeface="仿宋_GB2312" pitchFamily="49" charset="-122"/>
              </a:rPr>
              <a:t>(q</a:t>
            </a:r>
            <a:r>
              <a:rPr lang="en-US" altLang="zh-CN" baseline="-25000">
                <a:solidFill>
                  <a:schemeClr val="folHlink"/>
                </a:solidFill>
                <a:latin typeface="仿宋_GB2312" pitchFamily="49" charset="-122"/>
                <a:ea typeface="仿宋_GB2312" pitchFamily="49" charset="-122"/>
              </a:rPr>
              <a:t>0</a:t>
            </a:r>
            <a:r>
              <a:rPr lang="en-US" altLang="zh-CN">
                <a:solidFill>
                  <a:schemeClr val="folHlink"/>
                </a:solidFill>
                <a:latin typeface="仿宋_GB2312" pitchFamily="49" charset="-122"/>
                <a:ea typeface="仿宋_GB2312" pitchFamily="49" charset="-122"/>
              </a:rPr>
              <a:t>,q</a:t>
            </a:r>
            <a:r>
              <a:rPr lang="en-US" altLang="zh-CN" baseline="-25000">
                <a:solidFill>
                  <a:schemeClr val="folHlink"/>
                </a:solidFill>
                <a:latin typeface="仿宋_GB2312" pitchFamily="49" charset="-122"/>
                <a:ea typeface="仿宋_GB2312" pitchFamily="49" charset="-122"/>
              </a:rPr>
              <a:t>1</a:t>
            </a:r>
            <a:r>
              <a:rPr lang="en-US" altLang="zh-CN">
                <a:solidFill>
                  <a:schemeClr val="folHlink"/>
                </a:solidFill>
                <a:latin typeface="仿宋_GB2312" pitchFamily="49" charset="-122"/>
                <a:ea typeface="仿宋_GB2312" pitchFamily="49" charset="-122"/>
              </a:rPr>
              <a:t>,q</a:t>
            </a:r>
            <a:r>
              <a:rPr lang="en-US" altLang="zh-CN" baseline="-25000">
                <a:solidFill>
                  <a:schemeClr val="folHlink"/>
                </a:solidFill>
                <a:latin typeface="仿宋_GB2312" pitchFamily="49" charset="-122"/>
                <a:ea typeface="仿宋_GB2312" pitchFamily="49" charset="-122"/>
              </a:rPr>
              <a:t>2</a:t>
            </a:r>
            <a:r>
              <a:rPr lang="en-US" altLang="zh-CN">
                <a:solidFill>
                  <a:schemeClr val="folHlink"/>
                </a:solidFill>
                <a:latin typeface="仿宋_GB2312" pitchFamily="49" charset="-122"/>
                <a:ea typeface="仿宋_GB2312" pitchFamily="49" charset="-122"/>
              </a:rPr>
              <a:t>)</a:t>
            </a:r>
            <a:r>
              <a:rPr lang="zh-CN" altLang="en-US" dirty="0">
                <a:latin typeface="仿宋_GB2312" pitchFamily="49" charset="-122"/>
                <a:ea typeface="仿宋_GB2312" pitchFamily="49" charset="-122"/>
              </a:rPr>
              <a:t>来描述总状态，钱币正面为</a:t>
            </a:r>
            <a:r>
              <a:rPr lang="en-US" altLang="zh-CN">
                <a:latin typeface="仿宋_GB2312" pitchFamily="49" charset="-122"/>
                <a:ea typeface="仿宋_GB2312" pitchFamily="49" charset="-122"/>
              </a:rPr>
              <a:t>0</a:t>
            </a:r>
            <a:r>
              <a:rPr lang="zh-CN" altLang="en-US" dirty="0">
                <a:latin typeface="仿宋_GB2312" pitchFamily="49" charset="-122"/>
                <a:ea typeface="仿宋_GB2312" pitchFamily="49" charset="-122"/>
              </a:rPr>
              <a:t>，反面为</a:t>
            </a:r>
            <a:r>
              <a:rPr lang="en-US" altLang="zh-CN">
                <a:latin typeface="仿宋_GB2312" pitchFamily="49" charset="-122"/>
                <a:ea typeface="仿宋_GB2312" pitchFamily="49" charset="-122"/>
              </a:rPr>
              <a:t>1</a:t>
            </a:r>
            <a:r>
              <a:rPr lang="zh-CN" altLang="en-US" dirty="0">
                <a:latin typeface="仿宋_GB2312" pitchFamily="49" charset="-122"/>
                <a:ea typeface="仿宋_GB2312" pitchFamily="49" charset="-122"/>
              </a:rPr>
              <a:t>，全部可能的状态为：</a:t>
            </a:r>
            <a:endParaRPr lang="zh-CN" altLang="en-US" dirty="0">
              <a:latin typeface="仿宋_GB2312" pitchFamily="49" charset="-122"/>
              <a:ea typeface="仿宋_GB2312" pitchFamily="49" charset="-122"/>
            </a:endParaRPr>
          </a:p>
          <a:p>
            <a:pPr algn="just">
              <a:spcBef>
                <a:spcPct val="50000"/>
              </a:spcBef>
            </a:pPr>
            <a:r>
              <a:rPr lang="zh-CN" altLang="en-US" dirty="0">
                <a:latin typeface="仿宋_GB2312" pitchFamily="49" charset="-122"/>
                <a:ea typeface="仿宋_GB2312" pitchFamily="49" charset="-122"/>
              </a:rPr>
              <a:t>     </a:t>
            </a:r>
            <a:r>
              <a:rPr lang="en-US" altLang="zh-CN">
                <a:solidFill>
                  <a:schemeClr val="hlink"/>
                </a:solidFill>
                <a:latin typeface="仿宋_GB2312" pitchFamily="49" charset="-122"/>
                <a:ea typeface="仿宋_GB2312" pitchFamily="49" charset="-122"/>
              </a:rPr>
              <a:t>Q</a:t>
            </a:r>
            <a:r>
              <a:rPr lang="en-US" altLang="zh-CN" baseline="-25000">
                <a:solidFill>
                  <a:schemeClr val="hlink"/>
                </a:solidFill>
                <a:latin typeface="仿宋_GB2312" pitchFamily="49" charset="-122"/>
                <a:ea typeface="仿宋_GB2312" pitchFamily="49" charset="-122"/>
              </a:rPr>
              <a:t>0</a:t>
            </a:r>
            <a:r>
              <a:rPr lang="en-US" altLang="zh-CN">
                <a:solidFill>
                  <a:schemeClr val="hlink"/>
                </a:solidFill>
                <a:latin typeface="仿宋_GB2312" pitchFamily="49" charset="-122"/>
                <a:ea typeface="仿宋_GB2312" pitchFamily="49" charset="-122"/>
              </a:rPr>
              <a:t>=(0,0,0)</a:t>
            </a:r>
            <a:r>
              <a:rPr lang="en-US" altLang="zh-CN">
                <a:latin typeface="仿宋_GB2312" pitchFamily="49" charset="-122"/>
                <a:ea typeface="仿宋_GB2312" pitchFamily="49" charset="-122"/>
              </a:rPr>
              <a:t> ; Q</a:t>
            </a:r>
            <a:r>
              <a:rPr lang="en-US" altLang="zh-CN" baseline="-25000">
                <a:latin typeface="仿宋_GB2312" pitchFamily="49" charset="-122"/>
                <a:ea typeface="仿宋_GB2312" pitchFamily="49" charset="-122"/>
              </a:rPr>
              <a:t>1</a:t>
            </a:r>
            <a:r>
              <a:rPr lang="en-US" altLang="zh-CN">
                <a:latin typeface="仿宋_GB2312" pitchFamily="49" charset="-122"/>
                <a:ea typeface="仿宋_GB2312" pitchFamily="49" charset="-122"/>
              </a:rPr>
              <a:t>=(0,0,1); Q</a:t>
            </a:r>
            <a:r>
              <a:rPr lang="en-US" altLang="zh-CN" baseline="-25000">
                <a:latin typeface="仿宋_GB2312" pitchFamily="49" charset="-122"/>
                <a:ea typeface="仿宋_GB2312" pitchFamily="49" charset="-122"/>
              </a:rPr>
              <a:t>2</a:t>
            </a:r>
            <a:r>
              <a:rPr lang="en-US" altLang="zh-CN">
                <a:latin typeface="仿宋_GB2312" pitchFamily="49" charset="-122"/>
                <a:ea typeface="仿宋_GB2312" pitchFamily="49" charset="-122"/>
              </a:rPr>
              <a:t>=(0,1,0)</a:t>
            </a:r>
            <a:endParaRPr lang="en-US" altLang="zh-CN">
              <a:latin typeface="仿宋_GB2312" pitchFamily="49" charset="-122"/>
              <a:ea typeface="仿宋_GB2312" pitchFamily="49" charset="-122"/>
            </a:endParaRPr>
          </a:p>
          <a:p>
            <a:pPr algn="just">
              <a:spcBef>
                <a:spcPct val="50000"/>
              </a:spcBef>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3</a:t>
            </a:r>
            <a:r>
              <a:rPr lang="en-US" altLang="zh-CN">
                <a:latin typeface="仿宋_GB2312" pitchFamily="49" charset="-122"/>
                <a:ea typeface="仿宋_GB2312" pitchFamily="49" charset="-122"/>
              </a:rPr>
              <a:t>=(0,1,1)   ; Q</a:t>
            </a:r>
            <a:r>
              <a:rPr lang="en-US" altLang="zh-CN" baseline="-25000">
                <a:latin typeface="仿宋_GB2312" pitchFamily="49" charset="-122"/>
                <a:ea typeface="仿宋_GB2312" pitchFamily="49" charset="-122"/>
              </a:rPr>
              <a:t>4</a:t>
            </a:r>
            <a:r>
              <a:rPr lang="en-US" altLang="zh-CN">
                <a:latin typeface="仿宋_GB2312" pitchFamily="49" charset="-122"/>
                <a:ea typeface="仿宋_GB2312" pitchFamily="49" charset="-122"/>
              </a:rPr>
              <a:t>=(1,0,0); </a:t>
            </a:r>
            <a:r>
              <a:rPr lang="en-US" altLang="zh-CN">
                <a:solidFill>
                  <a:schemeClr val="accent1"/>
                </a:solidFill>
                <a:latin typeface="仿宋_GB2312" pitchFamily="49" charset="-122"/>
                <a:ea typeface="仿宋_GB2312" pitchFamily="49" charset="-122"/>
              </a:rPr>
              <a:t>Q</a:t>
            </a:r>
            <a:r>
              <a:rPr lang="en-US" altLang="zh-CN" baseline="-25000">
                <a:solidFill>
                  <a:schemeClr val="accent1"/>
                </a:solidFill>
                <a:latin typeface="仿宋_GB2312" pitchFamily="49" charset="-122"/>
                <a:ea typeface="仿宋_GB2312" pitchFamily="49" charset="-122"/>
              </a:rPr>
              <a:t>5</a:t>
            </a:r>
            <a:r>
              <a:rPr lang="en-US" altLang="zh-CN">
                <a:solidFill>
                  <a:schemeClr val="accent1"/>
                </a:solidFill>
                <a:latin typeface="仿宋_GB2312" pitchFamily="49" charset="-122"/>
                <a:ea typeface="仿宋_GB2312" pitchFamily="49" charset="-122"/>
              </a:rPr>
              <a:t>=(1,0,1)</a:t>
            </a:r>
            <a:endParaRPr lang="en-US" altLang="zh-CN">
              <a:solidFill>
                <a:schemeClr val="accent1"/>
              </a:solidFill>
              <a:latin typeface="仿宋_GB2312" pitchFamily="49" charset="-122"/>
              <a:ea typeface="仿宋_GB2312" pitchFamily="49" charset="-122"/>
            </a:endParaRPr>
          </a:p>
          <a:p>
            <a:pPr algn="just">
              <a:spcBef>
                <a:spcPct val="50000"/>
              </a:spcBef>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6</a:t>
            </a:r>
            <a:r>
              <a:rPr lang="en-US" altLang="zh-CN">
                <a:latin typeface="仿宋_GB2312" pitchFamily="49" charset="-122"/>
                <a:ea typeface="仿宋_GB2312" pitchFamily="49" charset="-122"/>
              </a:rPr>
              <a:t>=(1,1,0)   ; </a:t>
            </a:r>
            <a:r>
              <a:rPr lang="en-US" altLang="zh-CN">
                <a:solidFill>
                  <a:schemeClr val="hlink"/>
                </a:solidFill>
                <a:latin typeface="仿宋_GB2312" pitchFamily="49" charset="-122"/>
                <a:ea typeface="仿宋_GB2312" pitchFamily="49" charset="-122"/>
              </a:rPr>
              <a:t>Q</a:t>
            </a:r>
            <a:r>
              <a:rPr lang="en-US" altLang="zh-CN" baseline="-25000">
                <a:solidFill>
                  <a:schemeClr val="hlink"/>
                </a:solidFill>
                <a:latin typeface="仿宋_GB2312" pitchFamily="49" charset="-122"/>
                <a:ea typeface="仿宋_GB2312" pitchFamily="49" charset="-122"/>
              </a:rPr>
              <a:t>7</a:t>
            </a:r>
            <a:r>
              <a:rPr lang="en-US" altLang="zh-CN">
                <a:solidFill>
                  <a:schemeClr val="hlink"/>
                </a:solidFill>
                <a:latin typeface="仿宋_GB2312" pitchFamily="49" charset="-122"/>
                <a:ea typeface="仿宋_GB2312" pitchFamily="49" charset="-122"/>
              </a:rPr>
              <a:t>=(1,1,1)</a:t>
            </a:r>
            <a:r>
              <a:rPr lang="zh-CN" altLang="en-US" dirty="0">
                <a:solidFill>
                  <a:schemeClr val="hlink"/>
                </a:solidFill>
                <a:latin typeface="仿宋_GB2312" pitchFamily="49" charset="-122"/>
                <a:ea typeface="仿宋_GB2312" pitchFamily="49" charset="-122"/>
              </a:rPr>
              <a:t>。</a:t>
            </a:r>
            <a:endParaRPr lang="zh-CN" altLang="en-US" dirty="0">
              <a:solidFill>
                <a:schemeClr val="hlink"/>
              </a:solidFill>
              <a:latin typeface="仿宋_GB2312" pitchFamily="49" charset="-122"/>
              <a:ea typeface="仿宋_GB2312" pitchFamily="49" charset="-122"/>
            </a:endParaRPr>
          </a:p>
        </p:txBody>
      </p:sp>
      <p:sp>
        <p:nvSpPr>
          <p:cNvPr id="21508" name="矩形 21507"/>
          <p:cNvSpPr/>
          <p:nvPr/>
        </p:nvSpPr>
        <p:spPr>
          <a:xfrm>
            <a:off x="1371600" y="3581400"/>
            <a:ext cx="7772400" cy="2445385"/>
          </a:xfrm>
          <a:prstGeom prst="rect">
            <a:avLst/>
          </a:prstGeom>
          <a:noFill/>
          <a:ln w="9525">
            <a:noFill/>
          </a:ln>
        </p:spPr>
        <p:txBody>
          <a:bodyPr>
            <a:spAutoFit/>
          </a:bodyPr>
          <a:p>
            <a:pPr algn="just">
              <a:spcBef>
                <a:spcPct val="50000"/>
              </a:spcBef>
            </a:pPr>
            <a:r>
              <a:rPr lang="zh-CN" altLang="en-US" dirty="0">
                <a:latin typeface="仿宋_GB2312" pitchFamily="49" charset="-122"/>
                <a:ea typeface="仿宋_GB2312" pitchFamily="49" charset="-122"/>
              </a:rPr>
              <a:t>翻动钱币的操作抽象为改变上述状态的算子，</a:t>
            </a:r>
            <a:endParaRPr lang="zh-CN" altLang="en-US" dirty="0">
              <a:latin typeface="仿宋_GB2312" pitchFamily="49" charset="-122"/>
              <a:ea typeface="仿宋_GB2312" pitchFamily="49" charset="-122"/>
            </a:endParaRPr>
          </a:p>
          <a:p>
            <a:pPr algn="just">
              <a:spcBef>
                <a:spcPct val="50000"/>
              </a:spcBef>
            </a:pPr>
            <a:r>
              <a:rPr lang="zh-CN" altLang="en-US" dirty="0">
                <a:latin typeface="仿宋_GB2312" pitchFamily="49" charset="-122"/>
                <a:ea typeface="仿宋_GB2312" pitchFamily="49" charset="-122"/>
              </a:rPr>
              <a:t>    即</a:t>
            </a:r>
            <a:r>
              <a:rPr lang="en-US" altLang="zh-CN">
                <a:solidFill>
                  <a:schemeClr val="folHlink"/>
                </a:solidFill>
                <a:latin typeface="仿宋_GB2312" pitchFamily="49" charset="-122"/>
                <a:ea typeface="仿宋_GB2312" pitchFamily="49" charset="-122"/>
              </a:rPr>
              <a:t>F</a:t>
            </a:r>
            <a:r>
              <a:rPr lang="zh-CN" altLang="en-US" dirty="0">
                <a:solidFill>
                  <a:schemeClr val="folHlink"/>
                </a:solidFill>
                <a:latin typeface="仿宋_GB2312" pitchFamily="49" charset="-122"/>
                <a:ea typeface="仿宋_GB2312" pitchFamily="49" charset="-122"/>
              </a:rPr>
              <a:t>＝</a:t>
            </a:r>
            <a:r>
              <a:rPr lang="en-US" altLang="zh-CN">
                <a:solidFill>
                  <a:schemeClr val="folHlink"/>
                </a:solidFill>
                <a:latin typeface="仿宋_GB2312" pitchFamily="49" charset="-122"/>
                <a:ea typeface="仿宋_GB2312" pitchFamily="49" charset="-122"/>
              </a:rPr>
              <a:t>{a, b, c}</a:t>
            </a:r>
            <a:endParaRPr lang="en-US" altLang="zh-CN">
              <a:solidFill>
                <a:schemeClr val="folHlink"/>
              </a:solidFill>
              <a:latin typeface="仿宋_GB2312" pitchFamily="49" charset="-122"/>
              <a:ea typeface="仿宋_GB2312" pitchFamily="49" charset="-122"/>
            </a:endParaRPr>
          </a:p>
          <a:p>
            <a:pPr algn="just">
              <a:spcBef>
                <a:spcPct val="50000"/>
              </a:spcBef>
            </a:pPr>
            <a:r>
              <a:rPr lang="en-US" altLang="zh-CN">
                <a:latin typeface="仿宋_GB2312" pitchFamily="49" charset="-122"/>
                <a:ea typeface="仿宋_GB2312" pitchFamily="49" charset="-122"/>
              </a:rPr>
              <a:t>    a:</a:t>
            </a:r>
            <a:r>
              <a:rPr lang="zh-CN" altLang="en-US" dirty="0">
                <a:latin typeface="仿宋_GB2312" pitchFamily="49" charset="-122"/>
                <a:ea typeface="仿宋_GB2312" pitchFamily="49" charset="-122"/>
              </a:rPr>
              <a:t>把钱币</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0</a:t>
            </a:r>
            <a:r>
              <a:rPr lang="zh-CN" altLang="en-US" dirty="0">
                <a:latin typeface="仿宋_GB2312" pitchFamily="49" charset="-122"/>
                <a:ea typeface="仿宋_GB2312" pitchFamily="49" charset="-122"/>
              </a:rPr>
              <a:t>翻转一次</a:t>
            </a:r>
            <a:endParaRPr lang="zh-CN" altLang="en-US" dirty="0">
              <a:latin typeface="仿宋_GB2312" pitchFamily="49" charset="-122"/>
              <a:ea typeface="仿宋_GB2312" pitchFamily="49" charset="-122"/>
            </a:endParaRPr>
          </a:p>
          <a:p>
            <a:pPr algn="just">
              <a:spcBef>
                <a:spcPct val="50000"/>
              </a:spcBef>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b:</a:t>
            </a:r>
            <a:r>
              <a:rPr lang="zh-CN" altLang="en-US" dirty="0">
                <a:latin typeface="仿宋_GB2312" pitchFamily="49" charset="-122"/>
                <a:ea typeface="仿宋_GB2312" pitchFamily="49" charset="-122"/>
              </a:rPr>
              <a:t>把钱币</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1</a:t>
            </a:r>
            <a:r>
              <a:rPr lang="zh-CN" altLang="en-US" dirty="0">
                <a:latin typeface="仿宋_GB2312" pitchFamily="49" charset="-122"/>
                <a:ea typeface="仿宋_GB2312" pitchFamily="49" charset="-122"/>
              </a:rPr>
              <a:t>翻转一次</a:t>
            </a:r>
            <a:endParaRPr lang="zh-CN" altLang="en-US" dirty="0">
              <a:latin typeface="仿宋_GB2312" pitchFamily="49" charset="-122"/>
              <a:ea typeface="仿宋_GB2312" pitchFamily="49" charset="-122"/>
            </a:endParaRPr>
          </a:p>
          <a:p>
            <a:pPr algn="just">
              <a:spcBef>
                <a:spcPct val="50000"/>
              </a:spcBef>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c:</a:t>
            </a:r>
            <a:r>
              <a:rPr lang="zh-CN" altLang="en-US" dirty="0">
                <a:latin typeface="仿宋_GB2312" pitchFamily="49" charset="-122"/>
                <a:ea typeface="仿宋_GB2312" pitchFamily="49" charset="-122"/>
              </a:rPr>
              <a:t>把钱币</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2</a:t>
            </a:r>
            <a:r>
              <a:rPr lang="zh-CN" altLang="en-US" dirty="0">
                <a:latin typeface="仿宋_GB2312" pitchFamily="49" charset="-122"/>
                <a:ea typeface="仿宋_GB2312" pitchFamily="49" charset="-122"/>
              </a:rPr>
              <a:t>翻转一次</a:t>
            </a:r>
            <a:endParaRPr lang="zh-CN" altLang="en-US" dirty="0">
              <a:latin typeface="仿宋_GB2312" pitchFamily="49" charset="-122"/>
              <a:ea typeface="仿宋_GB2312" pitchFamily="49" charset="-122"/>
            </a:endParaRPr>
          </a:p>
          <a:p>
            <a:pPr algn="just">
              <a:spcBef>
                <a:spcPct val="50000"/>
              </a:spcBef>
            </a:pPr>
            <a:r>
              <a:rPr lang="zh-CN" altLang="en-US" dirty="0">
                <a:latin typeface="仿宋_GB2312" pitchFamily="49" charset="-122"/>
                <a:ea typeface="仿宋_GB2312" pitchFamily="49" charset="-122"/>
              </a:rPr>
              <a:t>  问题的状态空间为</a:t>
            </a:r>
            <a:r>
              <a:rPr lang="en-US" altLang="zh-CN">
                <a:latin typeface="仿宋_GB2312" pitchFamily="49" charset="-122"/>
                <a:ea typeface="仿宋_GB2312" pitchFamily="49" charset="-122"/>
              </a:rPr>
              <a:t>&lt;{</a:t>
            </a:r>
            <a:r>
              <a:rPr lang="en-US" altLang="zh-CN">
                <a:solidFill>
                  <a:schemeClr val="accent1"/>
                </a:solidFill>
                <a:latin typeface="仿宋_GB2312" pitchFamily="49" charset="-122"/>
                <a:ea typeface="仿宋_GB2312" pitchFamily="49" charset="-122"/>
              </a:rPr>
              <a:t>Q</a:t>
            </a:r>
            <a:r>
              <a:rPr lang="en-US" altLang="zh-CN" baseline="-25000">
                <a:solidFill>
                  <a:schemeClr val="accent1"/>
                </a:solidFill>
                <a:latin typeface="仿宋_GB2312" pitchFamily="49" charset="-122"/>
                <a:ea typeface="仿宋_GB2312" pitchFamily="49" charset="-122"/>
              </a:rPr>
              <a:t>5</a:t>
            </a:r>
            <a:r>
              <a:rPr lang="en-US" altLang="zh-CN">
                <a:latin typeface="仿宋_GB2312" pitchFamily="49" charset="-122"/>
                <a:ea typeface="仿宋_GB2312" pitchFamily="49" charset="-122"/>
              </a:rPr>
              <a:t>}, </a:t>
            </a:r>
            <a:r>
              <a:rPr lang="en-US" altLang="zh-CN">
                <a:solidFill>
                  <a:schemeClr val="folHlink"/>
                </a:solidFill>
                <a:latin typeface="仿宋_GB2312" pitchFamily="49" charset="-122"/>
                <a:ea typeface="仿宋_GB2312" pitchFamily="49" charset="-122"/>
              </a:rPr>
              <a:t>{a, b, c}</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a:t>
            </a:r>
            <a:r>
              <a:rPr lang="en-US" altLang="zh-CN">
                <a:solidFill>
                  <a:schemeClr val="hlink"/>
                </a:solidFill>
                <a:latin typeface="仿宋_GB2312" pitchFamily="49" charset="-122"/>
                <a:ea typeface="仿宋_GB2312" pitchFamily="49" charset="-122"/>
              </a:rPr>
              <a:t>Q</a:t>
            </a:r>
            <a:r>
              <a:rPr lang="en-US" altLang="zh-CN" baseline="-25000">
                <a:solidFill>
                  <a:schemeClr val="hlink"/>
                </a:solidFill>
                <a:latin typeface="仿宋_GB2312" pitchFamily="49" charset="-122"/>
                <a:ea typeface="仿宋_GB2312" pitchFamily="49" charset="-122"/>
              </a:rPr>
              <a:t>0 </a:t>
            </a:r>
            <a:r>
              <a:rPr lang="en-US" altLang="zh-CN">
                <a:solidFill>
                  <a:schemeClr val="hlink"/>
                </a:solidFill>
                <a:latin typeface="仿宋_GB2312" pitchFamily="49" charset="-122"/>
                <a:ea typeface="仿宋_GB2312" pitchFamily="49" charset="-122"/>
              </a:rPr>
              <a:t>Q</a:t>
            </a:r>
            <a:r>
              <a:rPr lang="en-US" altLang="zh-CN" baseline="-25000">
                <a:solidFill>
                  <a:schemeClr val="hlink"/>
                </a:solidFill>
                <a:latin typeface="仿宋_GB2312" pitchFamily="49" charset="-122"/>
                <a:ea typeface="仿宋_GB2312" pitchFamily="49" charset="-122"/>
              </a:rPr>
              <a:t>7</a:t>
            </a:r>
            <a:r>
              <a:rPr lang="en-US" altLang="zh-CN">
                <a:latin typeface="仿宋_GB2312" pitchFamily="49" charset="-122"/>
                <a:ea typeface="仿宋_GB2312" pitchFamily="49" charset="-122"/>
              </a:rPr>
              <a:t>}&gt; </a:t>
            </a:r>
            <a:endParaRPr lang="en-US" altLang="zh-CN">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charRg st="0" end="2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charRg st="21"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8">
                                            <p:txEl>
                                              <p:charRg st="38" end="5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8">
                                            <p:txEl>
                                              <p:charRg st="54" end="7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8">
                                            <p:txEl>
                                              <p:charRg st="70" end="8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charRg st="86"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anchor="b"/>
          <a:p>
            <a:pPr eaLnBrk="1" hangingPunct="1"/>
            <a:r>
              <a:rPr lang="zh-CN" altLang="en-US" sz="2800" b="1" dirty="0"/>
              <a:t>例</a:t>
            </a:r>
            <a:r>
              <a:rPr lang="en-US" altLang="zh-CN" sz="2800" b="1"/>
              <a:t>2.2 </a:t>
            </a:r>
            <a:r>
              <a:rPr lang="zh-CN" altLang="en-US" sz="2800" b="1" dirty="0"/>
              <a:t>翻转钱币问题（</a:t>
            </a:r>
            <a:r>
              <a:rPr lang="en-US" altLang="zh-CN" sz="2800" b="1"/>
              <a:t>4</a:t>
            </a:r>
            <a:r>
              <a:rPr lang="zh-CN" altLang="en-US" sz="2800" b="1" dirty="0"/>
              <a:t>）</a:t>
            </a:r>
            <a:endParaRPr lang="zh-CN" altLang="en-US" sz="2800" b="1" dirty="0"/>
          </a:p>
        </p:txBody>
      </p:sp>
      <p:sp>
        <p:nvSpPr>
          <p:cNvPr id="22531" name="内容占位符 2"/>
          <p:cNvSpPr>
            <a:spLocks noGrp="1"/>
          </p:cNvSpPr>
          <p:nvPr>
            <p:ph idx="4294967295"/>
          </p:nvPr>
        </p:nvSpPr>
        <p:spPr>
          <a:xfrm>
            <a:off x="1441450" y="1341755"/>
            <a:ext cx="7702550" cy="863600"/>
          </a:xfrm>
        </p:spPr>
        <p:txBody>
          <a:bodyPr vert="horz" wrap="square" anchor="t">
            <a:normAutofit lnSpcReduction="20000"/>
          </a:bodyPr>
          <a:p>
            <a:pPr eaLnBrk="1" hangingPunct="1">
              <a:buNone/>
            </a:pPr>
            <a:r>
              <a:rPr lang="en-US" altLang="zh-CN" sz="2400" b="1"/>
              <a:t>3.</a:t>
            </a:r>
            <a:r>
              <a:rPr lang="zh-CN" altLang="en-US" sz="2400" b="1" dirty="0"/>
              <a:t>状态空间图</a:t>
            </a:r>
            <a:endParaRPr lang="zh-CN" altLang="en-US" sz="2400" dirty="0"/>
          </a:p>
          <a:p>
            <a:pPr eaLnBrk="1" hangingPunct="1">
              <a:buNone/>
            </a:pPr>
            <a:r>
              <a:rPr lang="zh-CN" altLang="en-US" sz="2400" dirty="0"/>
              <a:t>      问题的状态空间为：</a:t>
            </a:r>
            <a:r>
              <a:rPr lang="en-US" altLang="zh-CN" sz="2400"/>
              <a:t> </a:t>
            </a:r>
            <a:endParaRPr lang="zh-CN" altLang="en-US" sz="2400" dirty="0"/>
          </a:p>
        </p:txBody>
      </p:sp>
      <p:sp>
        <p:nvSpPr>
          <p:cNvPr id="22535" name="TextBox 6"/>
          <p:cNvSpPr txBox="1"/>
          <p:nvPr/>
        </p:nvSpPr>
        <p:spPr>
          <a:xfrm>
            <a:off x="539750" y="2349500"/>
            <a:ext cx="7993063" cy="829945"/>
          </a:xfrm>
          <a:prstGeom prst="rect">
            <a:avLst/>
          </a:prstGeom>
          <a:noFill/>
          <a:ln w="9525">
            <a:noFill/>
          </a:ln>
        </p:spPr>
        <p:txBody>
          <a:bodyPr>
            <a:spAutoFit/>
          </a:bodyPr>
          <a:p>
            <a:pPr algn="l"/>
            <a:r>
              <a:rPr lang="zh-CN" altLang="en-US" sz="2400" b="0" dirty="0">
                <a:latin typeface="宋体" panose="02010600030101010101" pitchFamily="2" charset="-122"/>
              </a:rPr>
              <a:t>   构造状态空间图：</a:t>
            </a:r>
            <a:endParaRPr lang="zh-CN" altLang="en-US" sz="2400" b="0" dirty="0">
              <a:latin typeface="宋体" panose="02010600030101010101" pitchFamily="2" charset="-122"/>
            </a:endParaRPr>
          </a:p>
          <a:p>
            <a:pPr algn="l"/>
            <a:r>
              <a:rPr lang="zh-CN" altLang="en-US" sz="2400" b="0" dirty="0">
                <a:latin typeface="宋体" panose="02010600030101010101" pitchFamily="2" charset="-122"/>
              </a:rPr>
              <a:t>   </a:t>
            </a:r>
            <a:endParaRPr lang="zh-CN" altLang="en-US" sz="2400" b="0" dirty="0">
              <a:latin typeface="宋体" panose="02010600030101010101" pitchFamily="2" charset="-122"/>
            </a:endParaRPr>
          </a:p>
        </p:txBody>
      </p:sp>
      <p:sp>
        <p:nvSpPr>
          <p:cNvPr id="22536" name="Rectangle 2"/>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22537" name="矩形 22536"/>
          <p:cNvSpPr/>
          <p:nvPr/>
        </p:nvSpPr>
        <p:spPr>
          <a:xfrm>
            <a:off x="0" y="0"/>
            <a:ext cx="9144000" cy="0"/>
          </a:xfrm>
          <a:prstGeom prst="rect">
            <a:avLst/>
          </a:prstGeom>
          <a:noFill/>
          <a:ln w="9525">
            <a:noFill/>
          </a:ln>
        </p:spPr>
        <p:txBody>
          <a:bodyPr/>
          <a:p>
            <a:endParaRPr lang="zh-CN" altLang="en-US"/>
          </a:p>
        </p:txBody>
      </p:sp>
      <p:graphicFrame>
        <p:nvGraphicFramePr>
          <p:cNvPr id="22538" name="对象 22537"/>
          <p:cNvGraphicFramePr>
            <a:graphicFrameLocks noChangeAspect="1"/>
          </p:cNvGraphicFramePr>
          <p:nvPr/>
        </p:nvGraphicFramePr>
        <p:xfrm>
          <a:off x="4284663" y="1844675"/>
          <a:ext cx="3024187" cy="366713"/>
        </p:xfrm>
        <a:graphic>
          <a:graphicData uri="http://schemas.openxmlformats.org/presentationml/2006/ole">
            <mc:AlternateContent xmlns:mc="http://schemas.openxmlformats.org/markup-compatibility/2006">
              <mc:Choice xmlns:v="urn:schemas-microsoft-com:vml" Requires="v">
                <p:oleObj spid="_x0000_s3084" name="" r:id="rId1" imgW="1574800" imgH="190500" progId="Equation.3">
                  <p:embed/>
                </p:oleObj>
              </mc:Choice>
              <mc:Fallback>
                <p:oleObj name="" r:id="rId1" imgW="1574800" imgH="190500" progId="Equation.3">
                  <p:embed/>
                  <p:pic>
                    <p:nvPicPr>
                      <p:cNvPr id="0" name="图片 3083"/>
                      <p:cNvPicPr/>
                      <p:nvPr/>
                    </p:nvPicPr>
                    <p:blipFill>
                      <a:blip r:embed="rId2"/>
                      <a:stretch>
                        <a:fillRect/>
                      </a:stretch>
                    </p:blipFill>
                    <p:spPr>
                      <a:xfrm>
                        <a:off x="4284663" y="1844675"/>
                        <a:ext cx="3024187" cy="366713"/>
                      </a:xfrm>
                      <a:prstGeom prst="rect">
                        <a:avLst/>
                      </a:prstGeom>
                      <a:noFill/>
                      <a:ln w="38100">
                        <a:noFill/>
                        <a:miter/>
                      </a:ln>
                    </p:spPr>
                  </p:pic>
                </p:oleObj>
              </mc:Fallback>
            </mc:AlternateContent>
          </a:graphicData>
        </a:graphic>
      </p:graphicFrame>
      <p:sp>
        <p:nvSpPr>
          <p:cNvPr id="22539" name="矩形 22538"/>
          <p:cNvSpPr/>
          <p:nvPr/>
        </p:nvSpPr>
        <p:spPr>
          <a:xfrm>
            <a:off x="0" y="2390775"/>
            <a:ext cx="9144000" cy="0"/>
          </a:xfrm>
          <a:prstGeom prst="rect">
            <a:avLst/>
          </a:prstGeom>
          <a:noFill/>
          <a:ln w="9525">
            <a:noFill/>
          </a:ln>
        </p:spPr>
        <p:txBody>
          <a:bodyPr/>
          <a:p>
            <a:endParaRPr lang="zh-CN" altLang="en-US"/>
          </a:p>
        </p:txBody>
      </p:sp>
      <p:graphicFrame>
        <p:nvGraphicFramePr>
          <p:cNvPr id="22540" name="对象 22539"/>
          <p:cNvGraphicFramePr>
            <a:graphicFrameLocks noChangeAspect="1"/>
          </p:cNvGraphicFramePr>
          <p:nvPr/>
        </p:nvGraphicFramePr>
        <p:xfrm>
          <a:off x="1547813" y="2708275"/>
          <a:ext cx="6335712" cy="3359150"/>
        </p:xfrm>
        <a:graphic>
          <a:graphicData uri="http://schemas.openxmlformats.org/presentationml/2006/ole">
            <mc:AlternateContent xmlns:mc="http://schemas.openxmlformats.org/markup-compatibility/2006">
              <mc:Choice xmlns:v="urn:schemas-microsoft-com:vml" Requires="v">
                <p:oleObj spid="_x0000_s3086" name="" r:id="rId3" imgW="4255770" imgH="2472055" progId="Visio.Drawing.11">
                  <p:embed/>
                </p:oleObj>
              </mc:Choice>
              <mc:Fallback>
                <p:oleObj name="" r:id="rId3" imgW="4255770" imgH="2472055" progId="Visio.Drawing.11">
                  <p:embed/>
                  <p:pic>
                    <p:nvPicPr>
                      <p:cNvPr id="0" name="图片 3085"/>
                      <p:cNvPicPr/>
                      <p:nvPr/>
                    </p:nvPicPr>
                    <p:blipFill>
                      <a:blip r:embed="rId4"/>
                      <a:stretch>
                        <a:fillRect/>
                      </a:stretch>
                    </p:blipFill>
                    <p:spPr>
                      <a:xfrm>
                        <a:off x="1547813" y="2708275"/>
                        <a:ext cx="6335712" cy="3359150"/>
                      </a:xfrm>
                      <a:prstGeom prst="rect">
                        <a:avLst/>
                      </a:prstGeom>
                      <a:noFill/>
                      <a:ln w="38100">
                        <a:noFill/>
                        <a:miter/>
                      </a:ln>
                    </p:spPr>
                  </p:pic>
                </p:oleObj>
              </mc:Fallback>
            </mc:AlternateContent>
          </a:graphicData>
        </a:graphic>
      </p:graphicFrame>
      <p:sp>
        <p:nvSpPr>
          <p:cNvPr id="22541" name="矩形 22540"/>
          <p:cNvSpPr/>
          <p:nvPr/>
        </p:nvSpPr>
        <p:spPr>
          <a:xfrm>
            <a:off x="3276600" y="2997200"/>
            <a:ext cx="1079500" cy="431800"/>
          </a:xfrm>
          <a:prstGeom prst="rect">
            <a:avLst/>
          </a:prstGeom>
          <a:noFill/>
          <a:ln w="19050" cap="flat" cmpd="sng">
            <a:solidFill>
              <a:schemeClr val="hlink"/>
            </a:solidFill>
            <a:prstDash val="solid"/>
            <a:miter/>
            <a:headEnd type="none" w="med" len="med"/>
            <a:tailEnd type="none" w="med" len="med"/>
          </a:ln>
        </p:spPr>
        <p:txBody>
          <a:bodyPr/>
          <a:p>
            <a:endParaRPr lang="zh-CN" altLang="en-US"/>
          </a:p>
        </p:txBody>
      </p:sp>
      <p:sp>
        <p:nvSpPr>
          <p:cNvPr id="22542" name="矩形 22541"/>
          <p:cNvSpPr/>
          <p:nvPr/>
        </p:nvSpPr>
        <p:spPr>
          <a:xfrm>
            <a:off x="3276600" y="5373688"/>
            <a:ext cx="1079500" cy="431800"/>
          </a:xfrm>
          <a:prstGeom prst="rect">
            <a:avLst/>
          </a:prstGeom>
          <a:noFill/>
          <a:ln w="19050" cap="flat" cmpd="sng">
            <a:solidFill>
              <a:schemeClr val="hlink"/>
            </a:solidFill>
            <a:prstDash val="solid"/>
            <a:miter/>
            <a:headEnd type="none" w="med" len="med"/>
            <a:tailEnd type="none" w="med" len="med"/>
          </a:ln>
        </p:spPr>
        <p:txBody>
          <a:bodyPr/>
          <a:p>
            <a:endParaRPr lang="zh-CN" altLang="en-US"/>
          </a:p>
        </p:txBody>
      </p:sp>
      <p:sp>
        <p:nvSpPr>
          <p:cNvPr id="22543" name="矩形 22542"/>
          <p:cNvSpPr/>
          <p:nvPr/>
        </p:nvSpPr>
        <p:spPr>
          <a:xfrm>
            <a:off x="1763713" y="4581525"/>
            <a:ext cx="1079500" cy="431800"/>
          </a:xfrm>
          <a:prstGeom prst="rect">
            <a:avLst/>
          </a:prstGeom>
          <a:noFill/>
          <a:ln w="19050" cap="flat" cmpd="sng">
            <a:solidFill>
              <a:schemeClr val="folHlink"/>
            </a:solidFill>
            <a:prstDash val="solid"/>
            <a:miter/>
            <a:headEnd type="none" w="med" len="med"/>
            <a:tailEnd type="none" w="med" len="med"/>
          </a:ln>
        </p:spPr>
        <p:txBody>
          <a:bodyPr/>
          <a:p>
            <a:endParaRPr lang="zh-CN" altLang="en-US"/>
          </a:p>
        </p:txBody>
      </p:sp>
      <p:sp>
        <p:nvSpPr>
          <p:cNvPr id="22544" name="矩形 22543"/>
          <p:cNvSpPr/>
          <p:nvPr/>
        </p:nvSpPr>
        <p:spPr>
          <a:xfrm>
            <a:off x="8154988" y="2276475"/>
            <a:ext cx="520700" cy="1938655"/>
          </a:xfrm>
          <a:prstGeom prst="rect">
            <a:avLst/>
          </a:prstGeom>
          <a:solidFill>
            <a:schemeClr val="accent2"/>
          </a:solidFill>
          <a:ln w="9525">
            <a:noFill/>
          </a:ln>
        </p:spPr>
        <p:txBody>
          <a:bodyPr lIns="0" tIns="0" rIns="0" bIns="0">
            <a:spAutoFit/>
          </a:bodyPr>
          <a:p>
            <a:pPr marL="342900" indent="-342900"/>
            <a:r>
              <a:rPr lang="en-US" altLang="zh-CN" b="0" i="1" err="1">
                <a:latin typeface="宋体" panose="02010600030101010101" pitchFamily="2" charset="-122"/>
              </a:rPr>
              <a:t>aab</a:t>
            </a:r>
            <a:endParaRPr lang="en-US" altLang="zh-CN" b="0" i="1">
              <a:latin typeface="宋体" panose="02010600030101010101" pitchFamily="2" charset="-122"/>
            </a:endParaRPr>
          </a:p>
          <a:p>
            <a:pPr marL="342900" indent="-342900"/>
            <a:r>
              <a:rPr lang="en-US" altLang="zh-CN" b="0" i="1" err="1">
                <a:latin typeface="宋体" panose="02010600030101010101" pitchFamily="2" charset="-122"/>
              </a:rPr>
              <a:t>aba</a:t>
            </a:r>
            <a:endParaRPr lang="zh-CN" altLang="en-US" b="0" i="1" dirty="0">
              <a:latin typeface="宋体" panose="02010600030101010101" pitchFamily="2" charset="-122"/>
            </a:endParaRPr>
          </a:p>
          <a:p>
            <a:pPr marL="342900" indent="-342900"/>
            <a:r>
              <a:rPr lang="en-US" altLang="zh-CN" b="0" i="1">
                <a:latin typeface="宋体" panose="02010600030101010101" pitchFamily="2" charset="-122"/>
              </a:rPr>
              <a:t>baa</a:t>
            </a:r>
            <a:endParaRPr lang="zh-CN" altLang="en-US" b="0" i="1" dirty="0">
              <a:latin typeface="宋体" panose="02010600030101010101" pitchFamily="2" charset="-122"/>
            </a:endParaRPr>
          </a:p>
          <a:p>
            <a:pPr marL="342900" indent="-342900"/>
            <a:r>
              <a:rPr lang="en-US" altLang="zh-CN" b="0" i="1" err="1">
                <a:latin typeface="宋体" panose="02010600030101010101" pitchFamily="2" charset="-122"/>
              </a:rPr>
              <a:t>bbb</a:t>
            </a:r>
            <a:endParaRPr lang="zh-CN" altLang="en-US" b="0" i="1" dirty="0">
              <a:latin typeface="宋体" panose="02010600030101010101" pitchFamily="2" charset="-122"/>
            </a:endParaRPr>
          </a:p>
          <a:p>
            <a:pPr marL="342900" indent="-342900"/>
            <a:r>
              <a:rPr lang="en-US" altLang="zh-CN" b="0" i="1">
                <a:latin typeface="宋体" panose="02010600030101010101" pitchFamily="2" charset="-122"/>
              </a:rPr>
              <a:t>bcc</a:t>
            </a:r>
            <a:endParaRPr lang="zh-CN" altLang="en-US" b="0" i="1" dirty="0">
              <a:latin typeface="宋体" panose="02010600030101010101" pitchFamily="2" charset="-122"/>
            </a:endParaRPr>
          </a:p>
          <a:p>
            <a:pPr marL="342900" indent="-342900"/>
            <a:r>
              <a:rPr lang="en-US" altLang="zh-CN" b="0" i="1" err="1">
                <a:latin typeface="宋体" panose="02010600030101010101" pitchFamily="2" charset="-122"/>
              </a:rPr>
              <a:t>cbc</a:t>
            </a:r>
            <a:endParaRPr lang="zh-CN" altLang="en-US" b="0" i="1" dirty="0">
              <a:latin typeface="宋体" panose="02010600030101010101" pitchFamily="2" charset="-122"/>
            </a:endParaRPr>
          </a:p>
          <a:p>
            <a:pPr marL="342900" indent="-342900"/>
            <a:r>
              <a:rPr lang="en-US" altLang="zh-CN" b="0" i="1" err="1">
                <a:latin typeface="宋体" panose="02010600030101010101" pitchFamily="2" charset="-122"/>
              </a:rPr>
              <a:t>ccb</a:t>
            </a:r>
            <a:endParaRPr lang="zh-CN" altLang="en-US" b="0" dirty="0">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vert="horz" wrap="square" anchor="b"/>
          <a:p>
            <a:pPr eaLnBrk="1" hangingPunct="1"/>
            <a:r>
              <a:rPr lang="zh-CN" altLang="en-US" sz="2800" b="1" dirty="0"/>
              <a:t>例</a:t>
            </a:r>
            <a:r>
              <a:rPr lang="en-US" altLang="zh-CN" sz="2800" b="1"/>
              <a:t>2.2 </a:t>
            </a:r>
            <a:r>
              <a:rPr lang="zh-CN" altLang="en-US" sz="2800" b="1" dirty="0"/>
              <a:t>翻转钱币问题（</a:t>
            </a:r>
            <a:r>
              <a:rPr lang="en-US" altLang="zh-CN" sz="2800" b="1"/>
              <a:t>5</a:t>
            </a:r>
            <a:r>
              <a:rPr lang="zh-CN" altLang="en-US" sz="2800" b="1" dirty="0"/>
              <a:t>）</a:t>
            </a:r>
            <a:endParaRPr lang="zh-CN" altLang="en-US" sz="2800" b="1" dirty="0"/>
          </a:p>
        </p:txBody>
      </p:sp>
      <p:sp>
        <p:nvSpPr>
          <p:cNvPr id="23558" name="Rectangle 2"/>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graphicFrame>
        <p:nvGraphicFramePr>
          <p:cNvPr id="23559" name="Object 1"/>
          <p:cNvGraphicFramePr>
            <a:graphicFrameLocks noChangeAspect="1"/>
          </p:cNvGraphicFramePr>
          <p:nvPr/>
        </p:nvGraphicFramePr>
        <p:xfrm>
          <a:off x="1258888" y="1920875"/>
          <a:ext cx="6553200" cy="3740150"/>
        </p:xfrm>
        <a:graphic>
          <a:graphicData uri="http://schemas.openxmlformats.org/presentationml/2006/ole">
            <mc:AlternateContent xmlns:mc="http://schemas.openxmlformats.org/markup-compatibility/2006">
              <mc:Choice xmlns:v="urn:schemas-microsoft-com:vml" Requires="v">
                <p:oleObj spid="_x0000_s3085" name="" r:id="rId1" imgW="5435600" imgH="2794000" progId="Visio.Drawing.11">
                  <p:embed/>
                </p:oleObj>
              </mc:Choice>
              <mc:Fallback>
                <p:oleObj name="" r:id="rId1" imgW="5435600" imgH="2794000" progId="Visio.Drawing.11">
                  <p:embed/>
                  <p:pic>
                    <p:nvPicPr>
                      <p:cNvPr id="0" name="图片 3084"/>
                      <p:cNvPicPr/>
                      <p:nvPr/>
                    </p:nvPicPr>
                    <p:blipFill>
                      <a:blip r:embed="rId2"/>
                      <a:stretch>
                        <a:fillRect/>
                      </a:stretch>
                    </p:blipFill>
                    <p:spPr>
                      <a:xfrm>
                        <a:off x="1258888" y="1920875"/>
                        <a:ext cx="6553200" cy="3740150"/>
                      </a:xfrm>
                      <a:prstGeom prst="rect">
                        <a:avLst/>
                      </a:prstGeom>
                      <a:noFill/>
                      <a:ln w="38100">
                        <a:noFill/>
                        <a:miter/>
                      </a:ln>
                    </p:spPr>
                  </p:pic>
                </p:oleObj>
              </mc:Fallback>
            </mc:AlternateContent>
          </a:graphicData>
        </a:graphic>
      </p:graphicFrame>
      <p:sp>
        <p:nvSpPr>
          <p:cNvPr id="23560" name="TextBox 8"/>
          <p:cNvSpPr txBox="1"/>
          <p:nvPr/>
        </p:nvSpPr>
        <p:spPr>
          <a:xfrm>
            <a:off x="2124075" y="5768975"/>
            <a:ext cx="5832475" cy="368300"/>
          </a:xfrm>
          <a:prstGeom prst="rect">
            <a:avLst/>
          </a:prstGeom>
          <a:noFill/>
          <a:ln w="9525">
            <a:noFill/>
          </a:ln>
        </p:spPr>
        <p:txBody>
          <a:bodyPr>
            <a:spAutoFit/>
          </a:bodyPr>
          <a:p>
            <a:r>
              <a:rPr lang="zh-CN" altLang="en-US" b="0" dirty="0">
                <a:latin typeface="宋体" panose="02010600030101010101" pitchFamily="2" charset="-122"/>
              </a:rPr>
              <a:t>图2-5 翻动三次后三枚钱币问题的状态变化</a:t>
            </a:r>
            <a:endParaRPr lang="zh-CN" altLang="en-US" b="0" dirty="0">
              <a:latin typeface="宋体" panose="02010600030101010101" pitchFamily="2" charset="-122"/>
            </a:endParaRPr>
          </a:p>
        </p:txBody>
      </p:sp>
      <p:sp>
        <p:nvSpPr>
          <p:cNvPr id="23561" name="文本框 23560"/>
          <p:cNvSpPr txBox="1"/>
          <p:nvPr/>
        </p:nvSpPr>
        <p:spPr>
          <a:xfrm>
            <a:off x="1116013" y="1484313"/>
            <a:ext cx="7127875" cy="368935"/>
          </a:xfrm>
          <a:prstGeom prst="rect">
            <a:avLst/>
          </a:prstGeom>
          <a:noFill/>
          <a:ln w="9525">
            <a:noFill/>
          </a:ln>
        </p:spPr>
        <p:txBody>
          <a:bodyPr lIns="0" tIns="0" rIns="0" bIns="0">
            <a:spAutoFit/>
          </a:bodyPr>
          <a:p>
            <a:pPr marL="342900" indent="-342900" algn="l">
              <a:spcBef>
                <a:spcPct val="50000"/>
              </a:spcBef>
            </a:pPr>
            <a:r>
              <a:rPr lang="zh-CN" altLang="en-US" sz="2400" b="0" dirty="0">
                <a:latin typeface="宋体" panose="02010600030101010101" pitchFamily="2" charset="-122"/>
              </a:rPr>
              <a:t>翻转钱币问题状态空间图的另一种表示：</a:t>
            </a:r>
            <a:endParaRPr lang="zh-CN" altLang="en-US" sz="2400" b="0" dirty="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基于图的知识表示与图搜索技术</a:t>
            </a:r>
            <a:endParaRPr lang="zh-CN" altLang="en-US"/>
          </a:p>
        </p:txBody>
      </p:sp>
      <p:pic>
        <p:nvPicPr>
          <p:cNvPr id="3" name="图片 2"/>
          <p:cNvPicPr>
            <a:picLocks noChangeAspect="1"/>
          </p:cNvPicPr>
          <p:nvPr/>
        </p:nvPicPr>
        <p:blipFill>
          <a:blip r:embed="rId1"/>
          <a:stretch>
            <a:fillRect/>
          </a:stretch>
        </p:blipFill>
        <p:spPr>
          <a:xfrm>
            <a:off x="4935220" y="1323340"/>
            <a:ext cx="3823335" cy="4572000"/>
          </a:xfrm>
          <a:prstGeom prst="rect">
            <a:avLst/>
          </a:prstGeom>
        </p:spPr>
      </p:pic>
      <p:pic>
        <p:nvPicPr>
          <p:cNvPr id="4" name="图片 3"/>
          <p:cNvPicPr>
            <a:picLocks noChangeAspect="1"/>
          </p:cNvPicPr>
          <p:nvPr/>
        </p:nvPicPr>
        <p:blipFill>
          <a:blip r:embed="rId2"/>
          <a:stretch>
            <a:fillRect/>
          </a:stretch>
        </p:blipFill>
        <p:spPr>
          <a:xfrm>
            <a:off x="1739265" y="4435475"/>
            <a:ext cx="2546985" cy="2546985"/>
          </a:xfrm>
          <a:prstGeom prst="rect">
            <a:avLst/>
          </a:prstGeom>
        </p:spPr>
      </p:pic>
      <p:pic>
        <p:nvPicPr>
          <p:cNvPr id="5" name="图片 4"/>
          <p:cNvPicPr>
            <a:picLocks noChangeAspect="1"/>
          </p:cNvPicPr>
          <p:nvPr/>
        </p:nvPicPr>
        <p:blipFill>
          <a:blip r:embed="rId3"/>
          <a:stretch>
            <a:fillRect/>
          </a:stretch>
        </p:blipFill>
        <p:spPr>
          <a:xfrm>
            <a:off x="614045" y="1323340"/>
            <a:ext cx="3112135" cy="3112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1 .1</a:t>
            </a:r>
            <a:r>
              <a:rPr lang="zh-CN" altLang="en-US" sz="3200" b="1" dirty="0">
                <a:latin typeface="宋体" panose="02010600030101010101" pitchFamily="2" charset="-122"/>
              </a:rPr>
              <a:t>知识与问题求解框架</a:t>
            </a:r>
            <a:r>
              <a:rPr lang="en-US" altLang="zh-CN" sz="3200" b="1">
                <a:latin typeface="宋体" panose="02010600030101010101" pitchFamily="2" charset="-122"/>
              </a:rPr>
              <a:t>(1)</a:t>
            </a:r>
            <a:endParaRPr lang="en-US" altLang="zh-CN" sz="3200" b="1">
              <a:latin typeface="宋体" panose="02010600030101010101" pitchFamily="2" charset="-122"/>
            </a:endParaRPr>
          </a:p>
        </p:txBody>
      </p:sp>
      <p:sp>
        <p:nvSpPr>
          <p:cNvPr id="7174" name="Rectangle 3"/>
          <p:cNvSpPr>
            <a:spLocks noGrp="1"/>
          </p:cNvSpPr>
          <p:nvPr>
            <p:ph type="body" idx="4294967295"/>
          </p:nvPr>
        </p:nvSpPr>
        <p:spPr>
          <a:xfrm>
            <a:off x="0" y="1268730"/>
            <a:ext cx="7772400" cy="5111750"/>
          </a:xfrm>
        </p:spPr>
        <p:txBody>
          <a:bodyPr vert="horz" wrap="square" anchor="t"/>
          <a:p>
            <a:pPr marL="711200" indent="-711200" eaLnBrk="1" hangingPunct="1">
              <a:buNone/>
            </a:pPr>
            <a:r>
              <a:rPr lang="en-US" altLang="zh-CN" sz="2400" b="1"/>
              <a:t>    1.</a:t>
            </a:r>
            <a:r>
              <a:rPr lang="zh-CN" altLang="en-US" sz="2400" b="1" dirty="0"/>
              <a:t>知识的定义</a:t>
            </a:r>
            <a:endParaRPr lang="zh-CN" altLang="en-US" sz="2400" dirty="0"/>
          </a:p>
          <a:p>
            <a:pPr marL="711200" indent="-711200" eaLnBrk="1" fontAlgn="t" hangingPunct="1">
              <a:buSzPct val="100000"/>
              <a:buFont typeface="Wingdings" panose="05000000000000000000" pitchFamily="2" charset="2"/>
              <a:buChar char="Ø"/>
            </a:pPr>
            <a:r>
              <a:rPr lang="zh-CN" altLang="en-US" sz="2400" b="1" dirty="0">
                <a:solidFill>
                  <a:schemeClr val="hlink"/>
                </a:solidFill>
              </a:rPr>
              <a:t>心理学</a:t>
            </a:r>
            <a:r>
              <a:rPr lang="zh-CN" altLang="en-US" sz="2400" dirty="0"/>
              <a:t>：个体通过与环境相互作用后获得的信息及其组织。</a:t>
            </a:r>
            <a:endParaRPr lang="zh-CN" altLang="en-US" sz="2400" dirty="0"/>
          </a:p>
          <a:p>
            <a:pPr marL="711200" indent="-711200" eaLnBrk="1" hangingPunct="1">
              <a:buSzPct val="100000"/>
              <a:buFont typeface="Wingdings" panose="05000000000000000000" pitchFamily="2" charset="2"/>
              <a:buChar char="Ø"/>
            </a:pPr>
            <a:r>
              <a:rPr lang="zh-CN" altLang="en-US" sz="2400" b="1" dirty="0">
                <a:solidFill>
                  <a:schemeClr val="hlink"/>
                </a:solidFill>
              </a:rPr>
              <a:t>费根鲍姆</a:t>
            </a:r>
            <a:r>
              <a:rPr lang="zh-CN" altLang="en-US" sz="2400" dirty="0"/>
              <a:t>：知识是经过消减、塑造、解释和转换的信息。</a:t>
            </a:r>
            <a:endParaRPr lang="zh-CN" altLang="en-US" sz="2400" dirty="0"/>
          </a:p>
          <a:p>
            <a:pPr marL="711200" indent="-711200" eaLnBrk="1" hangingPunct="1">
              <a:buSzPct val="100000"/>
              <a:buFont typeface="Wingdings" panose="05000000000000000000" pitchFamily="2" charset="2"/>
              <a:buChar char="Ø"/>
            </a:pPr>
            <a:r>
              <a:rPr lang="zh-CN" altLang="en-US" sz="2400" b="1" dirty="0">
                <a:solidFill>
                  <a:schemeClr val="hlink"/>
                </a:solidFill>
              </a:rPr>
              <a:t>博恩斯坦</a:t>
            </a:r>
            <a:r>
              <a:rPr lang="zh-CN" altLang="en-US" sz="2400" b="1" dirty="0"/>
              <a:t>（</a:t>
            </a:r>
            <a:r>
              <a:rPr lang="en-US" altLang="zh-CN" sz="2400" b="1"/>
              <a:t>Bernstein</a:t>
            </a:r>
            <a:r>
              <a:rPr lang="zh-CN" altLang="en-US" sz="2400" b="1" dirty="0"/>
              <a:t>）</a:t>
            </a:r>
            <a:r>
              <a:rPr lang="zh-CN" altLang="en-US" sz="2400" dirty="0"/>
              <a:t>：知识是由特定领域的描述、关系和过程组成的。</a:t>
            </a:r>
            <a:endParaRPr lang="zh-CN" altLang="en-US" sz="2400" dirty="0"/>
          </a:p>
          <a:p>
            <a:pPr marL="711200" indent="-711200" eaLnBrk="1" hangingPunct="1">
              <a:buSzPct val="100000"/>
              <a:buFont typeface="Wingdings" panose="05000000000000000000" pitchFamily="2" charset="2"/>
              <a:buChar char="Ø"/>
            </a:pPr>
            <a:endParaRPr lang="zh-CN" altLang="en-US" sz="2400" dirty="0"/>
          </a:p>
          <a:p>
            <a:pPr marL="711200" indent="-711200" eaLnBrk="1" hangingPunct="1">
              <a:buSzPct val="100000"/>
              <a:buFont typeface="Wingdings" panose="05000000000000000000" pitchFamily="2" charset="2"/>
              <a:buNone/>
            </a:pPr>
            <a:r>
              <a:rPr lang="en-US" altLang="zh-CN" sz="2400"/>
              <a:t>              </a:t>
            </a:r>
            <a:r>
              <a:rPr lang="zh-CN" altLang="en-US" sz="2400" dirty="0"/>
              <a:t>概括地说，知识是高度组织起来的信息集团，是人们在长期的生活和社会实践中、科学研究和科学实验中积累起来的经验或对客观世界规律的认识等。</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anchor="b"/>
          <a:p>
            <a:pPr eaLnBrk="1" hangingPunct="1"/>
            <a:r>
              <a:rPr lang="en-US" altLang="zh-CN" sz="3200" b="1">
                <a:latin typeface="宋体" panose="02010600030101010101" pitchFamily="2" charset="-122"/>
              </a:rPr>
              <a:t>1.1 </a:t>
            </a:r>
            <a:r>
              <a:rPr lang="zh-CN" altLang="en-US" sz="3200" b="1" dirty="0">
                <a:latin typeface="宋体" panose="02010600030101010101" pitchFamily="2" charset="-122"/>
              </a:rPr>
              <a:t>知识与问题求解框架</a:t>
            </a:r>
            <a:r>
              <a:rPr lang="en-US" altLang="zh-CN" sz="3200" b="1">
                <a:latin typeface="宋体" panose="02010600030101010101" pitchFamily="2" charset="-122"/>
              </a:rPr>
              <a:t>(2)</a:t>
            </a:r>
            <a:endParaRPr lang="en-US" altLang="zh-CN" sz="3200">
              <a:latin typeface="宋体" panose="02010600030101010101" pitchFamily="2" charset="-122"/>
            </a:endParaRPr>
          </a:p>
        </p:txBody>
      </p:sp>
      <p:sp>
        <p:nvSpPr>
          <p:cNvPr id="8195" name="内容占位符 2"/>
          <p:cNvSpPr>
            <a:spLocks noGrp="1"/>
          </p:cNvSpPr>
          <p:nvPr>
            <p:ph idx="4294967295"/>
          </p:nvPr>
        </p:nvSpPr>
        <p:spPr>
          <a:xfrm>
            <a:off x="210820" y="1209675"/>
            <a:ext cx="7772400" cy="4791075"/>
          </a:xfrm>
        </p:spPr>
        <p:txBody>
          <a:bodyPr vert="horz" wrap="square" anchor="t">
            <a:normAutofit lnSpcReduction="10000"/>
          </a:bodyPr>
          <a:p>
            <a:pPr marL="812800" indent="-812800" eaLnBrk="1" hangingPunct="1">
              <a:buNone/>
            </a:pPr>
            <a:r>
              <a:rPr lang="en-US" altLang="zh-CN" sz="2400" b="1"/>
              <a:t>2.</a:t>
            </a:r>
            <a:r>
              <a:rPr lang="zh-CN" altLang="en-US" sz="2400" b="1" dirty="0"/>
              <a:t>知识的分类</a:t>
            </a:r>
            <a:endParaRPr lang="zh-CN" altLang="en-US" sz="2400" dirty="0"/>
          </a:p>
          <a:p>
            <a:pPr marL="812800" indent="-812800" eaLnBrk="1" hangingPunct="1">
              <a:buNone/>
            </a:pPr>
            <a:r>
              <a:rPr lang="zh-CN" altLang="en-US" sz="2400" dirty="0"/>
              <a:t>（</a:t>
            </a:r>
            <a:r>
              <a:rPr lang="en-US" altLang="zh-CN" sz="2400"/>
              <a:t>1</a:t>
            </a:r>
            <a:r>
              <a:rPr lang="zh-CN" altLang="en-US" sz="2400" dirty="0"/>
              <a:t>）从应用领域来划分</a:t>
            </a:r>
            <a:endParaRPr lang="zh-CN" altLang="en-US" sz="2400" dirty="0"/>
          </a:p>
          <a:p>
            <a:pPr marL="1278255" lvl="1" eaLnBrk="1" hangingPunct="1"/>
            <a:r>
              <a:rPr lang="zh-CN" altLang="en-US" sz="2000" dirty="0"/>
              <a:t>常识性知识</a:t>
            </a:r>
            <a:endParaRPr lang="zh-CN" altLang="en-US" sz="2000" dirty="0"/>
          </a:p>
          <a:p>
            <a:pPr marL="1278255" lvl="1" eaLnBrk="1" hangingPunct="1"/>
            <a:r>
              <a:rPr lang="zh-CN" altLang="en-US" sz="2000" dirty="0"/>
              <a:t>领域（专业）性知识</a:t>
            </a:r>
            <a:endParaRPr lang="zh-CN" altLang="en-US" sz="2000" dirty="0"/>
          </a:p>
          <a:p>
            <a:pPr marL="812800" indent="-812800" eaLnBrk="1" hangingPunct="1">
              <a:buNone/>
            </a:pPr>
            <a:r>
              <a:rPr lang="zh-CN" altLang="en-US" sz="2400" dirty="0"/>
              <a:t>（</a:t>
            </a:r>
            <a:r>
              <a:rPr lang="en-US" altLang="zh-CN" sz="2400"/>
              <a:t>2</a:t>
            </a:r>
            <a:r>
              <a:rPr lang="zh-CN" altLang="en-US" sz="2400" dirty="0"/>
              <a:t>）从在问题求解中的作用来划分</a:t>
            </a:r>
            <a:endParaRPr lang="zh-CN" altLang="en-US" sz="2400" dirty="0"/>
          </a:p>
          <a:p>
            <a:pPr marL="1278255" lvl="1" eaLnBrk="1" hangingPunct="1"/>
            <a:r>
              <a:rPr lang="zh-CN" altLang="en-US" sz="2000" dirty="0"/>
              <a:t>叙述性知识</a:t>
            </a:r>
            <a:endParaRPr lang="zh-CN" altLang="en-US" sz="2000" dirty="0"/>
          </a:p>
          <a:p>
            <a:pPr marL="1278255" lvl="1" eaLnBrk="1" hangingPunct="1"/>
            <a:r>
              <a:rPr lang="zh-CN" altLang="en-US" sz="2000" dirty="0"/>
              <a:t>过程性知识</a:t>
            </a:r>
            <a:endParaRPr lang="zh-CN" altLang="en-US" sz="2000" dirty="0"/>
          </a:p>
          <a:p>
            <a:pPr marL="1278255" lvl="1" eaLnBrk="1" hangingPunct="1"/>
            <a:r>
              <a:rPr lang="zh-CN" altLang="en-US" sz="2000" dirty="0"/>
              <a:t>控制性知识</a:t>
            </a:r>
            <a:endParaRPr lang="zh-CN" altLang="en-US" sz="2000" dirty="0"/>
          </a:p>
          <a:p>
            <a:pPr marL="812800" indent="-812800" eaLnBrk="1" hangingPunct="1">
              <a:buNone/>
            </a:pPr>
            <a:r>
              <a:rPr lang="zh-CN" altLang="en-US" sz="2400" dirty="0"/>
              <a:t>（</a:t>
            </a:r>
            <a:r>
              <a:rPr lang="en-US" altLang="zh-CN" sz="2400"/>
              <a:t>3</a:t>
            </a:r>
            <a:r>
              <a:rPr lang="zh-CN" altLang="en-US" sz="2400" dirty="0"/>
              <a:t>）从确定性来划分</a:t>
            </a:r>
            <a:endParaRPr lang="zh-CN" altLang="en-US" sz="2400" dirty="0"/>
          </a:p>
          <a:p>
            <a:pPr marL="1278255" lvl="1" eaLnBrk="1" hangingPunct="1"/>
            <a:r>
              <a:rPr lang="zh-CN" altLang="en-US" sz="2000" dirty="0"/>
              <a:t>确定性知识</a:t>
            </a:r>
            <a:endParaRPr lang="zh-CN" altLang="en-US" sz="2000" dirty="0"/>
          </a:p>
          <a:p>
            <a:pPr marL="1278255" lvl="1" eaLnBrk="1" hangingPunct="1"/>
            <a:r>
              <a:rPr lang="zh-CN" altLang="en-US" sz="2000" dirty="0"/>
              <a:t>非确定性知识</a:t>
            </a:r>
            <a:endParaRPr lang="zh-CN" altLang="en-US" sz="2000" dirty="0"/>
          </a:p>
          <a:p>
            <a:pPr marL="812800" indent="-812800" eaLnBrk="1" hangingPunct="1">
              <a:buNone/>
            </a:pPr>
            <a:r>
              <a:rPr lang="zh-CN" altLang="en-US" sz="2400" dirty="0"/>
              <a:t>（</a:t>
            </a:r>
            <a:r>
              <a:rPr lang="en-US" altLang="zh-CN" sz="2400"/>
              <a:t>4</a:t>
            </a:r>
            <a:r>
              <a:rPr lang="zh-CN" altLang="en-US" sz="2400" dirty="0"/>
              <a:t>）从知识的表现形式来划分，可分为文字、符号、声音、图形、图像等。</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anchor="b"/>
          <a:p>
            <a:pPr eaLnBrk="1" hangingPunct="1"/>
            <a:r>
              <a:rPr lang="en-US" altLang="zh-CN" sz="3200" b="1">
                <a:latin typeface="宋体" panose="02010600030101010101" pitchFamily="2" charset="-122"/>
              </a:rPr>
              <a:t>1.1 </a:t>
            </a:r>
            <a:r>
              <a:rPr lang="zh-CN" altLang="en-US" sz="3200" b="1" dirty="0">
                <a:latin typeface="宋体" panose="02010600030101010101" pitchFamily="2" charset="-122"/>
              </a:rPr>
              <a:t>知识与问题求解框架</a:t>
            </a:r>
            <a:r>
              <a:rPr lang="en-US" altLang="zh-CN" sz="3200" b="1">
                <a:latin typeface="宋体" panose="02010600030101010101" pitchFamily="2" charset="-122"/>
              </a:rPr>
              <a:t>(3)</a:t>
            </a:r>
            <a:endParaRPr lang="en-US" altLang="zh-CN" sz="3200" b="1">
              <a:latin typeface="宋体" panose="02010600030101010101" pitchFamily="2" charset="-122"/>
            </a:endParaRPr>
          </a:p>
        </p:txBody>
      </p:sp>
      <p:sp>
        <p:nvSpPr>
          <p:cNvPr id="9219" name="内容占位符 2"/>
          <p:cNvSpPr>
            <a:spLocks noGrp="1"/>
          </p:cNvSpPr>
          <p:nvPr>
            <p:ph idx="4294967295"/>
          </p:nvPr>
        </p:nvSpPr>
        <p:spPr>
          <a:xfrm>
            <a:off x="898525" y="1276985"/>
            <a:ext cx="7705725" cy="4966970"/>
          </a:xfrm>
        </p:spPr>
        <p:txBody>
          <a:bodyPr vert="horz" wrap="square" anchor="t"/>
          <a:p>
            <a:pPr marL="0" indent="0" eaLnBrk="1" hangingPunct="1">
              <a:spcBef>
                <a:spcPct val="50000"/>
              </a:spcBef>
              <a:buNone/>
            </a:pPr>
            <a:r>
              <a:rPr lang="en-US" altLang="zh-CN" sz="2400" b="1"/>
              <a:t>3.</a:t>
            </a:r>
            <a:r>
              <a:rPr lang="zh-CN" altLang="en-US" sz="2400" b="1" dirty="0"/>
              <a:t>问题求解框架</a:t>
            </a:r>
            <a:endParaRPr lang="zh-CN" altLang="en-US" sz="2400" b="1" dirty="0"/>
          </a:p>
          <a:p>
            <a:pPr marL="0" indent="0" eaLnBrk="1" hangingPunct="1">
              <a:spcBef>
                <a:spcPct val="50000"/>
              </a:spcBef>
              <a:buSzPct val="85000"/>
              <a:buFont typeface="Wingdings" panose="05000000000000000000" pitchFamily="2" charset="2"/>
              <a:buChar char="Ø"/>
            </a:pPr>
            <a:r>
              <a:rPr lang="zh-CN" altLang="en-US" sz="2000" b="1" dirty="0"/>
              <a:t>问题：</a:t>
            </a:r>
            <a:r>
              <a:rPr lang="zh-CN" altLang="en-US" sz="2000" dirty="0"/>
              <a:t>是指事件或事物的已知或</a:t>
            </a:r>
            <a:r>
              <a:rPr lang="zh-CN" altLang="en-US" sz="2000" b="1" dirty="0">
                <a:solidFill>
                  <a:schemeClr val="hlink"/>
                </a:solidFill>
              </a:rPr>
              <a:t>当前状态</a:t>
            </a:r>
            <a:r>
              <a:rPr lang="zh-CN" altLang="en-US" sz="2000" dirty="0"/>
              <a:t>与</a:t>
            </a:r>
            <a:r>
              <a:rPr lang="zh-CN" altLang="en-US" sz="2000" b="1" dirty="0">
                <a:solidFill>
                  <a:schemeClr val="hlink"/>
                </a:solidFill>
              </a:rPr>
              <a:t>目标状态</a:t>
            </a:r>
            <a:r>
              <a:rPr lang="zh-CN" altLang="en-US" sz="2000" dirty="0"/>
              <a:t>之间有</a:t>
            </a:r>
            <a:r>
              <a:rPr lang="zh-CN" altLang="en-US" sz="2000" b="1" dirty="0">
                <a:solidFill>
                  <a:schemeClr val="hlink"/>
                </a:solidFill>
              </a:rPr>
              <a:t>差异</a:t>
            </a:r>
            <a:r>
              <a:rPr lang="zh-CN" altLang="en-US" sz="2000" dirty="0"/>
              <a:t>。</a:t>
            </a:r>
            <a:endParaRPr lang="en-US" altLang="zh-CN" sz="2000"/>
          </a:p>
          <a:p>
            <a:pPr marL="0" indent="0" eaLnBrk="1" hangingPunct="1">
              <a:spcBef>
                <a:spcPct val="50000"/>
              </a:spcBef>
              <a:buSzPct val="85000"/>
              <a:buFont typeface="Wingdings" panose="05000000000000000000" pitchFamily="2" charset="2"/>
              <a:buChar char="Ø"/>
            </a:pPr>
            <a:r>
              <a:rPr lang="zh-CN" altLang="en-US" sz="2000" b="1" dirty="0"/>
              <a:t>问题求解：</a:t>
            </a:r>
            <a:r>
              <a:rPr lang="zh-CN" altLang="en-US" sz="2000" dirty="0"/>
              <a:t>是指在一定的控制策略下，</a:t>
            </a:r>
            <a:r>
              <a:rPr lang="zh-CN" altLang="en-US" sz="2000" b="1" dirty="0">
                <a:solidFill>
                  <a:schemeClr val="hlink"/>
                </a:solidFill>
              </a:rPr>
              <a:t>通过</a:t>
            </a:r>
            <a:r>
              <a:rPr lang="zh-CN" altLang="en-US" sz="2000" dirty="0"/>
              <a:t>一系列的</a:t>
            </a:r>
            <a:r>
              <a:rPr lang="zh-CN" altLang="en-US" sz="2000" b="1" dirty="0">
                <a:solidFill>
                  <a:schemeClr val="hlink"/>
                </a:solidFill>
              </a:rPr>
              <a:t>操作</a:t>
            </a:r>
            <a:r>
              <a:rPr lang="zh-CN" altLang="en-US" sz="2000" dirty="0"/>
              <a:t>或</a:t>
            </a:r>
            <a:r>
              <a:rPr lang="zh-CN" altLang="en-US" sz="2000" b="1" dirty="0">
                <a:solidFill>
                  <a:schemeClr val="hlink"/>
                </a:solidFill>
              </a:rPr>
              <a:t>运算</a:t>
            </a:r>
            <a:r>
              <a:rPr lang="zh-CN" altLang="en-US" sz="2000" dirty="0"/>
              <a:t>来</a:t>
            </a:r>
            <a:r>
              <a:rPr lang="zh-CN" altLang="en-US" sz="2000" b="1" dirty="0">
                <a:solidFill>
                  <a:schemeClr val="hlink"/>
                </a:solidFill>
              </a:rPr>
              <a:t>改变</a:t>
            </a:r>
            <a:r>
              <a:rPr lang="zh-CN" altLang="en-US" sz="2000" dirty="0"/>
              <a:t>问题的</a:t>
            </a:r>
            <a:r>
              <a:rPr lang="zh-CN" altLang="en-US" sz="2000" b="1" dirty="0">
                <a:solidFill>
                  <a:schemeClr val="hlink"/>
                </a:solidFill>
              </a:rPr>
              <a:t>状态</a:t>
            </a:r>
            <a:r>
              <a:rPr lang="zh-CN" altLang="en-US" sz="2000" dirty="0"/>
              <a:t>，使之与目标状态接近或一致。</a:t>
            </a:r>
            <a:endParaRPr lang="zh-CN" altLang="en-US" sz="2000" dirty="0"/>
          </a:p>
          <a:p>
            <a:pPr marL="0" indent="0" eaLnBrk="1" hangingPunct="1">
              <a:spcBef>
                <a:spcPct val="50000"/>
              </a:spcBef>
              <a:buNone/>
            </a:pPr>
            <a:r>
              <a:rPr lang="zh-CN" altLang="en-US" sz="2000" dirty="0"/>
              <a:t>例如，魔方，华容道，。</a:t>
            </a:r>
            <a:endParaRPr lang="zh-CN" altLang="en-US" sz="2000" dirty="0"/>
          </a:p>
          <a:p>
            <a:pPr marL="0" indent="0" eaLnBrk="1" hangingPunct="1">
              <a:spcBef>
                <a:spcPct val="50000"/>
              </a:spcBef>
              <a:buNone/>
            </a:pPr>
            <a:r>
              <a:rPr lang="zh-CN" altLang="en-US" sz="2000" dirty="0"/>
              <a:t>又如</a:t>
            </a:r>
            <a:r>
              <a:rPr lang="zh-CN" altLang="en-US" sz="2000" dirty="0">
                <a:sym typeface="+mn-ea"/>
              </a:rPr>
              <a:t>李明在北京，他要去西安（办事）</a:t>
            </a:r>
            <a:r>
              <a:rPr lang="zh-CN" altLang="en-US" sz="2000" dirty="0"/>
              <a:t>，博弈问题。</a:t>
            </a:r>
            <a:endParaRPr lang="zh-CN" altLang="en-US" sz="2000" dirty="0"/>
          </a:p>
          <a:p>
            <a:pPr marL="0" indent="0" eaLnBrk="1" hangingPunct="1">
              <a:spcBef>
                <a:spcPct val="50000"/>
              </a:spcBef>
              <a:buSzPct val="100000"/>
              <a:buFont typeface="Wingdings" panose="05000000000000000000" pitchFamily="2" charset="2"/>
              <a:buChar char="Ø"/>
            </a:pPr>
            <a:r>
              <a:rPr lang="zh-CN" altLang="en-US" sz="2000" b="1" dirty="0"/>
              <a:t>问题的求解框架</a:t>
            </a:r>
            <a:endParaRPr lang="zh-CN" altLang="en-US" sz="2000" dirty="0"/>
          </a:p>
          <a:p>
            <a:pPr marL="0" indent="0" eaLnBrk="1" hangingPunct="1">
              <a:spcBef>
                <a:spcPct val="50000"/>
              </a:spcBef>
              <a:buNone/>
            </a:pPr>
            <a:r>
              <a:rPr lang="zh-CN" altLang="en-US" sz="2000" dirty="0"/>
              <a:t>（</a:t>
            </a:r>
            <a:r>
              <a:rPr lang="en-US" altLang="zh-CN" sz="2000"/>
              <a:t>1</a:t>
            </a:r>
            <a:r>
              <a:rPr lang="zh-CN" altLang="en-US" sz="2000" dirty="0"/>
              <a:t>）</a:t>
            </a:r>
            <a:r>
              <a:rPr lang="zh-CN" altLang="en-US" sz="2000" b="1" dirty="0">
                <a:solidFill>
                  <a:schemeClr val="hlink"/>
                </a:solidFill>
              </a:rPr>
              <a:t>叙述性知识：</a:t>
            </a:r>
            <a:r>
              <a:rPr lang="zh-CN" altLang="en-US" sz="2000" dirty="0"/>
              <a:t>描述问题的状态有关的各种知识。</a:t>
            </a:r>
            <a:endParaRPr lang="zh-CN" altLang="en-US" sz="2000" dirty="0"/>
          </a:p>
          <a:p>
            <a:pPr marL="0" indent="0" eaLnBrk="1" hangingPunct="1">
              <a:spcBef>
                <a:spcPct val="50000"/>
              </a:spcBef>
              <a:buNone/>
            </a:pPr>
            <a:r>
              <a:rPr lang="zh-CN" altLang="en-US" sz="2000" dirty="0"/>
              <a:t>（</a:t>
            </a:r>
            <a:r>
              <a:rPr lang="en-US" altLang="zh-CN" sz="2000"/>
              <a:t>2</a:t>
            </a:r>
            <a:r>
              <a:rPr lang="zh-CN" altLang="en-US" sz="2000" dirty="0"/>
              <a:t>）</a:t>
            </a:r>
            <a:r>
              <a:rPr lang="zh-CN" altLang="en-US" sz="2000" b="1" dirty="0">
                <a:solidFill>
                  <a:schemeClr val="hlink"/>
                </a:solidFill>
              </a:rPr>
              <a:t>过程性知识：</a:t>
            </a:r>
            <a:r>
              <a:rPr lang="zh-CN" altLang="en-US" sz="2000" dirty="0"/>
              <a:t>描述状态之间的变换关系的各种知识。</a:t>
            </a:r>
            <a:endParaRPr lang="zh-CN" altLang="en-US" sz="2000" dirty="0"/>
          </a:p>
          <a:p>
            <a:pPr marL="0" indent="0" eaLnBrk="1" hangingPunct="1">
              <a:spcBef>
                <a:spcPct val="50000"/>
              </a:spcBef>
              <a:buNone/>
            </a:pPr>
            <a:r>
              <a:rPr lang="zh-CN" altLang="en-US" sz="2000" dirty="0"/>
              <a:t>（</a:t>
            </a:r>
            <a:r>
              <a:rPr lang="en-US" altLang="zh-CN" sz="2000"/>
              <a:t>3</a:t>
            </a:r>
            <a:r>
              <a:rPr lang="zh-CN" altLang="en-US" sz="2000" dirty="0"/>
              <a:t>）</a:t>
            </a:r>
            <a:r>
              <a:rPr lang="zh-CN" altLang="en-US" sz="2000" b="1" dirty="0">
                <a:solidFill>
                  <a:schemeClr val="hlink"/>
                </a:solidFill>
              </a:rPr>
              <a:t>控制性知识：</a:t>
            </a:r>
            <a:r>
              <a:rPr lang="zh-CN" altLang="en-US" sz="2000" dirty="0"/>
              <a:t>描述如何在当前状态下选择合适操作的知识。</a:t>
            </a:r>
            <a:endParaRPr lang="zh-CN" altLang="en-US" sz="2000" dirty="0"/>
          </a:p>
          <a:p>
            <a:pPr marL="0" indent="0" eaLnBrk="1" hangingPunct="1">
              <a:spcBef>
                <a:spcPct val="50000"/>
              </a:spcBef>
              <a:buNone/>
            </a:pP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5"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1.2 </a:t>
            </a:r>
            <a:r>
              <a:rPr lang="zh-CN" altLang="en-US" sz="3200" b="1" dirty="0">
                <a:latin typeface="宋体" panose="02010600030101010101" pitchFamily="2" charset="-122"/>
              </a:rPr>
              <a:t>知识表示</a:t>
            </a:r>
            <a:r>
              <a:rPr lang="en-US" altLang="zh-CN" sz="3200" b="1">
                <a:latin typeface="宋体" panose="02010600030101010101" pitchFamily="2" charset="-122"/>
              </a:rPr>
              <a:t>(1)</a:t>
            </a:r>
            <a:endParaRPr lang="en-US" altLang="zh-CN" sz="3200" b="1">
              <a:latin typeface="宋体" panose="02010600030101010101" pitchFamily="2" charset="-122"/>
            </a:endParaRPr>
          </a:p>
        </p:txBody>
      </p:sp>
      <p:sp>
        <p:nvSpPr>
          <p:cNvPr id="10246" name="Rectangle 3"/>
          <p:cNvSpPr>
            <a:spLocks noGrp="1"/>
          </p:cNvSpPr>
          <p:nvPr>
            <p:ph type="body" idx="4294967295"/>
          </p:nvPr>
        </p:nvSpPr>
        <p:spPr>
          <a:xfrm>
            <a:off x="1162050" y="1292860"/>
            <a:ext cx="6624320" cy="4791075"/>
          </a:xfrm>
        </p:spPr>
        <p:txBody>
          <a:bodyPr vert="horz" wrap="square" anchor="t"/>
          <a:p>
            <a:pPr marL="0" indent="0" eaLnBrk="1" hangingPunct="1">
              <a:spcBef>
                <a:spcPct val="50000"/>
              </a:spcBef>
              <a:buSzPct val="85000"/>
              <a:buFont typeface="Wingdings" panose="05000000000000000000" pitchFamily="2" charset="2"/>
              <a:buChar char="Ø"/>
            </a:pPr>
            <a:r>
              <a:rPr lang="zh-CN" altLang="en-US" sz="2400" b="1" dirty="0"/>
              <a:t>知识表示：</a:t>
            </a:r>
            <a:r>
              <a:rPr lang="zh-CN" altLang="en-US" sz="2400" dirty="0"/>
              <a:t>就是研究</a:t>
            </a:r>
            <a:r>
              <a:rPr lang="zh-CN" altLang="en-US" sz="2400" b="1" dirty="0">
                <a:solidFill>
                  <a:schemeClr val="hlink"/>
                </a:solidFill>
              </a:rPr>
              <a:t>在计算机中</a:t>
            </a:r>
            <a:r>
              <a:rPr lang="zh-CN" altLang="en-US" sz="2400" dirty="0"/>
              <a:t>如何用最合适的形式</a:t>
            </a:r>
            <a:r>
              <a:rPr lang="zh-CN" altLang="en-US" sz="2400" b="1" dirty="0">
                <a:solidFill>
                  <a:schemeClr val="hlink"/>
                </a:solidFill>
              </a:rPr>
              <a:t>表示</a:t>
            </a:r>
            <a:r>
              <a:rPr lang="zh-CN" altLang="en-US" sz="2400" dirty="0"/>
              <a:t>问题求解过程中所需要的各种知识，包括构成问题求解框架的全部知识。</a:t>
            </a:r>
            <a:endParaRPr lang="en-US" altLang="zh-CN" sz="2400"/>
          </a:p>
          <a:p>
            <a:pPr marL="0" indent="0" eaLnBrk="1" hangingPunct="1">
              <a:spcBef>
                <a:spcPct val="50000"/>
              </a:spcBef>
              <a:buSzPct val="85000"/>
              <a:buFont typeface="Wingdings" panose="05000000000000000000" pitchFamily="2" charset="2"/>
              <a:buChar char="Ø"/>
            </a:pPr>
            <a:r>
              <a:rPr lang="zh-CN" altLang="en-US" sz="2400" b="1" dirty="0"/>
              <a:t>常用的知识表示形式</a:t>
            </a:r>
            <a:endParaRPr lang="zh-CN" altLang="en-US" sz="2400" dirty="0"/>
          </a:p>
          <a:p>
            <a:pPr marL="828675" lvl="1" eaLnBrk="1" hangingPunct="1">
              <a:spcBef>
                <a:spcPct val="50000"/>
              </a:spcBef>
              <a:buSzPct val="85000"/>
              <a:buFont typeface="Wingdings" panose="05000000000000000000" pitchFamily="2" charset="2"/>
              <a:buChar char="Ø"/>
            </a:pPr>
            <a:r>
              <a:rPr lang="zh-CN" altLang="en-US" sz="2000" dirty="0"/>
              <a:t>状态空间图</a:t>
            </a:r>
            <a:endParaRPr lang="zh-CN" altLang="en-US" sz="2000" dirty="0"/>
          </a:p>
          <a:p>
            <a:pPr marL="828675" lvl="1" eaLnBrk="1" hangingPunct="1">
              <a:spcBef>
                <a:spcPct val="50000"/>
              </a:spcBef>
              <a:buSzPct val="85000"/>
              <a:buFont typeface="Wingdings" panose="05000000000000000000" pitchFamily="2" charset="2"/>
              <a:buChar char="Ø"/>
            </a:pPr>
            <a:r>
              <a:rPr lang="zh-CN" altLang="en-US" sz="2000" dirty="0"/>
              <a:t>与或图</a:t>
            </a:r>
            <a:endParaRPr lang="zh-CN" altLang="en-US" sz="2000" dirty="0"/>
          </a:p>
          <a:p>
            <a:pPr marL="828675" lvl="1" eaLnBrk="1" hangingPunct="1">
              <a:spcBef>
                <a:spcPct val="50000"/>
              </a:spcBef>
              <a:buSzPct val="85000"/>
              <a:buFont typeface="Wingdings" panose="05000000000000000000" pitchFamily="2" charset="2"/>
              <a:buChar char="Ø"/>
            </a:pPr>
            <a:r>
              <a:rPr lang="zh-CN" altLang="en-US" sz="2000" dirty="0"/>
              <a:t>谓词逻辑</a:t>
            </a:r>
            <a:endParaRPr lang="zh-CN" altLang="en-US" sz="2000" dirty="0"/>
          </a:p>
          <a:p>
            <a:pPr marL="828675" lvl="1" eaLnBrk="1" hangingPunct="1">
              <a:spcBef>
                <a:spcPct val="50000"/>
              </a:spcBef>
              <a:buSzPct val="85000"/>
              <a:buFont typeface="Wingdings" panose="05000000000000000000" pitchFamily="2" charset="2"/>
              <a:buChar char="Ø"/>
            </a:pPr>
            <a:r>
              <a:rPr lang="zh-CN" altLang="en-US" sz="2000" dirty="0"/>
              <a:t>产生式</a:t>
            </a:r>
            <a:endParaRPr lang="zh-CN" altLang="en-US" sz="2000" dirty="0"/>
          </a:p>
          <a:p>
            <a:pPr marL="828675" lvl="1" eaLnBrk="1" hangingPunct="1">
              <a:spcBef>
                <a:spcPct val="50000"/>
              </a:spcBef>
              <a:buSzPct val="85000"/>
              <a:buFont typeface="Wingdings" panose="05000000000000000000" pitchFamily="2" charset="2"/>
              <a:buChar char="Ø"/>
            </a:pPr>
            <a:r>
              <a:rPr lang="zh-CN" altLang="en-US" sz="2000" dirty="0"/>
              <a:t>框架</a:t>
            </a:r>
            <a:endParaRPr lang="zh-CN" altLang="en-US" sz="2000" dirty="0"/>
          </a:p>
          <a:p>
            <a:pPr marL="828675" lvl="1" eaLnBrk="1" hangingPunct="1">
              <a:spcBef>
                <a:spcPct val="50000"/>
              </a:spcBef>
              <a:buSzPct val="85000"/>
              <a:buFont typeface="Wingdings" panose="05000000000000000000" pitchFamily="2" charset="2"/>
              <a:buChar char="Ø"/>
            </a:pPr>
            <a:r>
              <a:rPr lang="zh-CN" altLang="en-US" sz="2000" dirty="0"/>
              <a:t>语义网络</a:t>
            </a:r>
            <a:endParaRPr lang="zh-CN" altLang="en-US" sz="2000" dirty="0"/>
          </a:p>
          <a:p>
            <a:pPr marL="828675" lvl="1" eaLnBrk="1" hangingPunct="1">
              <a:spcBef>
                <a:spcPct val="50000"/>
              </a:spcBef>
              <a:buSzPct val="85000"/>
              <a:buFont typeface="Wingdings" panose="05000000000000000000" pitchFamily="2" charset="2"/>
              <a:buChar char="Ø"/>
            </a:pPr>
            <a:r>
              <a:rPr lang="en-US" altLang="zh-CN" sz="2000">
                <a:latin typeface="宋体" panose="02010600030101010101" pitchFamily="2" charset="-122"/>
              </a:rPr>
              <a:t>……</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anchor="b"/>
          <a:p>
            <a:pPr eaLnBrk="1" hangingPunct="1"/>
            <a:r>
              <a:rPr lang="en-US" altLang="zh-CN" sz="3200" b="1">
                <a:latin typeface="宋体" panose="02010600030101010101" pitchFamily="2" charset="-122"/>
              </a:rPr>
              <a:t>1.2 </a:t>
            </a:r>
            <a:r>
              <a:rPr lang="zh-CN" altLang="en-US" sz="3200" b="1" dirty="0">
                <a:latin typeface="宋体" panose="02010600030101010101" pitchFamily="2" charset="-122"/>
              </a:rPr>
              <a:t>知识表示</a:t>
            </a:r>
            <a:r>
              <a:rPr lang="en-US" altLang="zh-CN" sz="3200" b="1">
                <a:latin typeface="宋体" panose="02010600030101010101" pitchFamily="2" charset="-122"/>
              </a:rPr>
              <a:t>(2)</a:t>
            </a:r>
            <a:endParaRPr lang="en-US" altLang="zh-CN" sz="3200" b="1">
              <a:latin typeface="宋体" panose="02010600030101010101" pitchFamily="2" charset="-122"/>
            </a:endParaRPr>
          </a:p>
        </p:txBody>
      </p:sp>
      <p:sp>
        <p:nvSpPr>
          <p:cNvPr id="11270" name="Rectangle 2"/>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1271" name="TextBox 9"/>
          <p:cNvSpPr txBox="1"/>
          <p:nvPr/>
        </p:nvSpPr>
        <p:spPr>
          <a:xfrm>
            <a:off x="827088" y="1341438"/>
            <a:ext cx="7705725" cy="922020"/>
          </a:xfrm>
          <a:prstGeom prst="rect">
            <a:avLst/>
          </a:prstGeom>
          <a:noFill/>
          <a:ln w="9525">
            <a:noFill/>
          </a:ln>
        </p:spPr>
        <p:txBody>
          <a:bodyPr>
            <a:spAutoFit/>
          </a:bodyPr>
          <a:p>
            <a:pPr algn="l"/>
            <a:r>
              <a:rPr lang="zh-CN" altLang="en-US" dirty="0">
                <a:latin typeface="宋体" panose="02010600030101010101" pitchFamily="2" charset="-122"/>
              </a:rPr>
              <a:t>例</a:t>
            </a:r>
            <a:r>
              <a:rPr lang="en-US" altLang="zh-CN">
                <a:latin typeface="宋体" panose="02010600030101010101" pitchFamily="2" charset="-122"/>
              </a:rPr>
              <a:t>2.1</a:t>
            </a:r>
            <a:r>
              <a:rPr lang="zh-CN" altLang="en-US" dirty="0">
                <a:latin typeface="宋体" panose="02010600030101010101" pitchFamily="2" charset="-122"/>
              </a:rPr>
              <a:t>麦卡赛问题</a:t>
            </a:r>
            <a:r>
              <a:rPr lang="zh-CN" altLang="en-US" b="0" dirty="0">
                <a:latin typeface="宋体" panose="02010600030101010101" pitchFamily="2" charset="-122"/>
              </a:rPr>
              <a:t>。</a:t>
            </a:r>
            <a:r>
              <a:rPr lang="zh-CN" altLang="en-US" b="0" dirty="0">
                <a:latin typeface="宋体" panose="02010600030101010101" pitchFamily="2" charset="-122"/>
              </a:rPr>
              <a:t> 在一个</a:t>
            </a:r>
            <a:r>
              <a:rPr lang="en-US" altLang="zh-CN" b="0">
                <a:latin typeface="宋体" panose="02010600030101010101" pitchFamily="2" charset="-122"/>
              </a:rPr>
              <a:t>2</a:t>
            </a:r>
            <a:r>
              <a:rPr lang="en-US" altLang="zh-CN" b="0" i="1">
                <a:latin typeface="宋体" panose="02010600030101010101" pitchFamily="2" charset="-122"/>
              </a:rPr>
              <a:t>n</a:t>
            </a:r>
            <a:r>
              <a:rPr lang="en-US" altLang="zh-CN" b="0">
                <a:latin typeface="宋体" panose="02010600030101010101" pitchFamily="2" charset="-122"/>
                <a:sym typeface="Symbol" panose="05050102010706020507" pitchFamily="18" charset="2"/>
              </a:rPr>
              <a:t></a:t>
            </a:r>
            <a:r>
              <a:rPr lang="en-US" altLang="zh-CN" b="0">
                <a:latin typeface="宋体" panose="02010600030101010101" pitchFamily="2" charset="-122"/>
              </a:rPr>
              <a:t>2</a:t>
            </a:r>
            <a:r>
              <a:rPr lang="en-US" altLang="zh-CN" b="0" i="1">
                <a:latin typeface="宋体" panose="02010600030101010101" pitchFamily="2" charset="-122"/>
              </a:rPr>
              <a:t>n</a:t>
            </a:r>
            <a:r>
              <a:rPr lang="zh-CN" altLang="en-US" b="0" dirty="0">
                <a:latin typeface="宋体" panose="02010600030101010101" pitchFamily="2" charset="-122"/>
              </a:rPr>
              <a:t>的方格棋盘中，去掉对角的两个方格，如图（</a:t>
            </a:r>
            <a:r>
              <a:rPr lang="en-US" altLang="zh-CN" b="0">
                <a:latin typeface="宋体" panose="02010600030101010101" pitchFamily="2" charset="-122"/>
              </a:rPr>
              <a:t>a</a:t>
            </a:r>
            <a:r>
              <a:rPr lang="zh-CN" altLang="en-US" b="0" dirty="0">
                <a:latin typeface="宋体" panose="02010600030101010101" pitchFamily="2" charset="-122"/>
              </a:rPr>
              <a:t>），问能否将它全部划成若干</a:t>
            </a:r>
            <a:r>
              <a:rPr lang="en-US" altLang="zh-CN" b="0">
                <a:latin typeface="宋体" panose="02010600030101010101" pitchFamily="2" charset="-122"/>
              </a:rPr>
              <a:t>1</a:t>
            </a:r>
            <a:r>
              <a:rPr lang="en-US" altLang="zh-CN" b="0">
                <a:latin typeface="宋体" panose="02010600030101010101" pitchFamily="2" charset="-122"/>
                <a:sym typeface="Symbol" panose="05050102010706020507" pitchFamily="18" charset="2"/>
              </a:rPr>
              <a:t></a:t>
            </a:r>
            <a:r>
              <a:rPr lang="en-US" altLang="zh-CN" b="0">
                <a:latin typeface="宋体" panose="02010600030101010101" pitchFamily="2" charset="-122"/>
              </a:rPr>
              <a:t>2</a:t>
            </a:r>
            <a:r>
              <a:rPr lang="zh-CN" altLang="en-US" b="0" dirty="0">
                <a:latin typeface="宋体" panose="02010600030101010101" pitchFamily="2" charset="-122"/>
              </a:rPr>
              <a:t>的小长方块？</a:t>
            </a:r>
            <a:endParaRPr lang="zh-CN" altLang="en-US" b="0" dirty="0">
              <a:latin typeface="宋体" panose="02010600030101010101" pitchFamily="2" charset="-122"/>
            </a:endParaRPr>
          </a:p>
          <a:p>
            <a:endParaRPr lang="zh-CN" altLang="en-US" b="0" dirty="0">
              <a:latin typeface="宋体" panose="02010600030101010101" pitchFamily="2" charset="-122"/>
            </a:endParaRPr>
          </a:p>
        </p:txBody>
      </p:sp>
      <p:sp>
        <p:nvSpPr>
          <p:cNvPr id="11272" name="Rectangle 10"/>
          <p:cNvSpPr/>
          <p:nvPr/>
        </p:nvSpPr>
        <p:spPr>
          <a:xfrm>
            <a:off x="4572000" y="2114233"/>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graphicFrame>
        <p:nvGraphicFramePr>
          <p:cNvPr id="11273" name="Object 9"/>
          <p:cNvGraphicFramePr>
            <a:graphicFrameLocks noChangeAspect="1"/>
          </p:cNvGraphicFramePr>
          <p:nvPr/>
        </p:nvGraphicFramePr>
        <p:xfrm>
          <a:off x="6732588" y="1989138"/>
          <a:ext cx="2068512" cy="3095625"/>
        </p:xfrm>
        <a:graphic>
          <a:graphicData uri="http://schemas.openxmlformats.org/presentationml/2006/ole">
            <mc:AlternateContent xmlns:mc="http://schemas.openxmlformats.org/markup-compatibility/2006">
              <mc:Choice xmlns:v="urn:schemas-microsoft-com:vml" Requires="v">
                <p:oleObj spid="_x0000_s3077" name="" r:id="rId1" imgW="4993640" imgH="2223135" progId="Visio.Drawing.11">
                  <p:embed/>
                </p:oleObj>
              </mc:Choice>
              <mc:Fallback>
                <p:oleObj name="" r:id="rId1" imgW="4993640" imgH="2223135" progId="Visio.Drawing.11">
                  <p:embed/>
                  <p:pic>
                    <p:nvPicPr>
                      <p:cNvPr id="0" name="图片 3076"/>
                      <p:cNvPicPr/>
                      <p:nvPr/>
                    </p:nvPicPr>
                    <p:blipFill>
                      <a:blip r:embed="rId2"/>
                      <a:srcRect l="77998" b="25883"/>
                      <a:stretch>
                        <a:fillRect/>
                      </a:stretch>
                    </p:blipFill>
                    <p:spPr>
                      <a:xfrm>
                        <a:off x="6732588" y="1989138"/>
                        <a:ext cx="2068512" cy="3095625"/>
                      </a:xfrm>
                      <a:prstGeom prst="rect">
                        <a:avLst/>
                      </a:prstGeom>
                      <a:noFill/>
                      <a:ln w="38100">
                        <a:noFill/>
                        <a:miter/>
                      </a:ln>
                    </p:spPr>
                  </p:pic>
                </p:oleObj>
              </mc:Fallback>
            </mc:AlternateContent>
          </a:graphicData>
        </a:graphic>
      </p:graphicFrame>
      <p:graphicFrame>
        <p:nvGraphicFramePr>
          <p:cNvPr id="11274" name="Object 9"/>
          <p:cNvGraphicFramePr>
            <a:graphicFrameLocks noChangeAspect="1"/>
          </p:cNvGraphicFramePr>
          <p:nvPr/>
        </p:nvGraphicFramePr>
        <p:xfrm>
          <a:off x="900113" y="2420938"/>
          <a:ext cx="2447925" cy="3198812"/>
        </p:xfrm>
        <a:graphic>
          <a:graphicData uri="http://schemas.openxmlformats.org/presentationml/2006/ole">
            <mc:AlternateContent xmlns:mc="http://schemas.openxmlformats.org/markup-compatibility/2006">
              <mc:Choice xmlns:v="urn:schemas-microsoft-com:vml" Requires="v">
                <p:oleObj spid="_x0000_s3078" name="" r:id="rId3" imgW="4993640" imgH="2223135" progId="Visio.Drawing.11">
                  <p:embed/>
                </p:oleObj>
              </mc:Choice>
              <mc:Fallback>
                <p:oleObj name="" r:id="rId3" imgW="4993640" imgH="2223135" progId="Visio.Drawing.11">
                  <p:embed/>
                  <p:pic>
                    <p:nvPicPr>
                      <p:cNvPr id="0" name="图片 3077"/>
                      <p:cNvPicPr/>
                      <p:nvPr/>
                    </p:nvPicPr>
                    <p:blipFill>
                      <a:blip r:embed="rId2"/>
                      <a:srcRect r="66005"/>
                      <a:stretch>
                        <a:fillRect/>
                      </a:stretch>
                    </p:blipFill>
                    <p:spPr>
                      <a:xfrm>
                        <a:off x="900113" y="2420938"/>
                        <a:ext cx="2447925" cy="3198812"/>
                      </a:xfrm>
                      <a:prstGeom prst="rect">
                        <a:avLst/>
                      </a:prstGeom>
                      <a:noFill/>
                      <a:ln w="38100">
                        <a:noFill/>
                        <a:miter/>
                      </a:ln>
                    </p:spPr>
                  </p:pic>
                </p:oleObj>
              </mc:Fallback>
            </mc:AlternateContent>
          </a:graphicData>
        </a:graphic>
      </p:graphicFrame>
      <p:graphicFrame>
        <p:nvGraphicFramePr>
          <p:cNvPr id="11275" name="Object 9"/>
          <p:cNvGraphicFramePr>
            <a:graphicFrameLocks noChangeAspect="1"/>
          </p:cNvGraphicFramePr>
          <p:nvPr/>
        </p:nvGraphicFramePr>
        <p:xfrm>
          <a:off x="3851275" y="2390775"/>
          <a:ext cx="2520950" cy="3198813"/>
        </p:xfrm>
        <a:graphic>
          <a:graphicData uri="http://schemas.openxmlformats.org/presentationml/2006/ole">
            <mc:AlternateContent xmlns:mc="http://schemas.openxmlformats.org/markup-compatibility/2006">
              <mc:Choice xmlns:v="urn:schemas-microsoft-com:vml" Requires="v">
                <p:oleObj spid="_x0000_s3076" name="" r:id="rId4" imgW="4993640" imgH="2223135" progId="Visio.Drawing.11">
                  <p:embed/>
                </p:oleObj>
              </mc:Choice>
              <mc:Fallback>
                <p:oleObj name="" r:id="rId4" imgW="4993640" imgH="2223135" progId="Visio.Drawing.11">
                  <p:embed/>
                  <p:pic>
                    <p:nvPicPr>
                      <p:cNvPr id="0" name="图片 3075"/>
                      <p:cNvPicPr/>
                      <p:nvPr/>
                    </p:nvPicPr>
                    <p:blipFill>
                      <a:blip r:embed="rId2"/>
                      <a:srcRect l="39992" r="25000"/>
                      <a:stretch>
                        <a:fillRect/>
                      </a:stretch>
                    </p:blipFill>
                    <p:spPr>
                      <a:xfrm>
                        <a:off x="3851275" y="2390775"/>
                        <a:ext cx="2520950" cy="3198813"/>
                      </a:xfrm>
                      <a:prstGeom prst="rect">
                        <a:avLst/>
                      </a:prstGeom>
                      <a:noFill/>
                      <a:ln w="38100">
                        <a:noFill/>
                        <a:miter/>
                      </a:ln>
                    </p:spPr>
                  </p:pic>
                </p:oleObj>
              </mc:Fallback>
            </mc:AlternateContent>
          </a:graphicData>
        </a:graphic>
      </p:graphicFrame>
      <p:sp>
        <p:nvSpPr>
          <p:cNvPr id="11276" name="矩形 11275"/>
          <p:cNvSpPr/>
          <p:nvPr/>
        </p:nvSpPr>
        <p:spPr>
          <a:xfrm>
            <a:off x="6156325" y="4724400"/>
            <a:ext cx="792163" cy="215900"/>
          </a:xfrm>
          <a:prstGeom prst="rect">
            <a:avLst/>
          </a:prstGeom>
          <a:solidFill>
            <a:schemeClr val="accent1"/>
          </a:solidFill>
          <a:ln w="9525">
            <a:noFill/>
          </a:ln>
        </p:spPr>
        <p:txBody>
          <a:bodyPr wrap="none" lIns="0" tIns="0" rIns="0" bIns="0" anchor="ctr"/>
          <a:p>
            <a:pPr marL="342900" indent="-342900"/>
            <a:r>
              <a:rPr lang="zh-CN" altLang="en-US" sz="1600" dirty="0">
                <a:latin typeface="宋体" panose="02010600030101010101" pitchFamily="2" charset="-122"/>
              </a:rPr>
              <a:t>目标状态</a:t>
            </a:r>
            <a:endParaRPr lang="zh-CN" altLang="en-US" sz="1600" dirty="0">
              <a:latin typeface="宋体" panose="02010600030101010101" pitchFamily="2" charset="-122"/>
            </a:endParaRPr>
          </a:p>
        </p:txBody>
      </p:sp>
      <p:sp>
        <p:nvSpPr>
          <p:cNvPr id="11277" name="矩形 11276"/>
          <p:cNvSpPr/>
          <p:nvPr/>
        </p:nvSpPr>
        <p:spPr>
          <a:xfrm>
            <a:off x="6156325" y="2349500"/>
            <a:ext cx="792163" cy="215900"/>
          </a:xfrm>
          <a:prstGeom prst="rect">
            <a:avLst/>
          </a:prstGeom>
          <a:solidFill>
            <a:schemeClr val="accent1"/>
          </a:solidFill>
          <a:ln w="9525">
            <a:noFill/>
          </a:ln>
        </p:spPr>
        <p:txBody>
          <a:bodyPr wrap="none" lIns="0" tIns="0" rIns="0" bIns="0" anchor="ctr"/>
          <a:p>
            <a:pPr marL="342900" indent="-342900"/>
            <a:r>
              <a:rPr lang="zh-CN" altLang="en-US" sz="1600" dirty="0">
                <a:latin typeface="宋体" panose="02010600030101010101" pitchFamily="2" charset="-122"/>
              </a:rPr>
              <a:t>初始状态</a:t>
            </a:r>
            <a:endParaRPr lang="zh-CN" altLang="en-US" sz="1600" dirty="0">
              <a:latin typeface="宋体" panose="02010600030101010101" pitchFamily="2" charset="-122"/>
            </a:endParaRPr>
          </a:p>
        </p:txBody>
      </p:sp>
      <p:sp>
        <p:nvSpPr>
          <p:cNvPr id="11278" name="矩形 11277"/>
          <p:cNvSpPr/>
          <p:nvPr/>
        </p:nvSpPr>
        <p:spPr>
          <a:xfrm>
            <a:off x="6156325" y="4149725"/>
            <a:ext cx="792163" cy="215900"/>
          </a:xfrm>
          <a:prstGeom prst="rect">
            <a:avLst/>
          </a:prstGeom>
          <a:solidFill>
            <a:schemeClr val="accent1"/>
          </a:solidFill>
          <a:ln w="9525">
            <a:noFill/>
          </a:ln>
        </p:spPr>
        <p:txBody>
          <a:bodyPr wrap="none" lIns="0" tIns="0" rIns="0" bIns="0" anchor="ctr"/>
          <a:p>
            <a:pPr marL="342900" indent="-342900"/>
            <a:r>
              <a:rPr lang="zh-CN" altLang="en-US" sz="1600" dirty="0">
                <a:latin typeface="宋体" panose="02010600030101010101" pitchFamily="2" charset="-122"/>
              </a:rPr>
              <a:t>可达状态</a:t>
            </a:r>
            <a:endParaRPr lang="zh-CN" altLang="en-US" sz="1600" dirty="0">
              <a:latin typeface="宋体" panose="02010600030101010101" pitchFamily="2" charset="-122"/>
            </a:endParaRPr>
          </a:p>
        </p:txBody>
      </p:sp>
      <p:sp>
        <p:nvSpPr>
          <p:cNvPr id="11279" name="文本框 11278"/>
          <p:cNvSpPr txBox="1"/>
          <p:nvPr/>
        </p:nvSpPr>
        <p:spPr>
          <a:xfrm>
            <a:off x="4284663" y="5229225"/>
            <a:ext cx="1152525" cy="276860"/>
          </a:xfrm>
          <a:prstGeom prst="rect">
            <a:avLst/>
          </a:prstGeom>
          <a:solidFill>
            <a:schemeClr val="accent2"/>
          </a:solidFill>
          <a:ln w="9525">
            <a:noFill/>
          </a:ln>
        </p:spPr>
        <p:txBody>
          <a:bodyPr lIns="0" tIns="0" rIns="0" bIns="0">
            <a:spAutoFit/>
          </a:bodyPr>
          <a:p>
            <a:pPr marL="342900" indent="-342900">
              <a:spcBef>
                <a:spcPct val="50000"/>
              </a:spcBef>
            </a:pPr>
            <a:r>
              <a:rPr lang="zh-CN" altLang="en-US" dirty="0">
                <a:latin typeface="宋体" panose="02010600030101010101" pitchFamily="2" charset="-122"/>
              </a:rPr>
              <a:t>同构问题</a:t>
            </a:r>
            <a:endParaRPr lang="zh-CN" altLang="en-US" dirty="0">
              <a:latin typeface="宋体" panose="02010600030101010101" pitchFamily="2" charset="-122"/>
            </a:endParaRPr>
          </a:p>
        </p:txBody>
      </p:sp>
      <p:sp>
        <p:nvSpPr>
          <p:cNvPr id="11280" name="文本框 11279"/>
          <p:cNvSpPr txBox="1"/>
          <p:nvPr/>
        </p:nvSpPr>
        <p:spPr>
          <a:xfrm>
            <a:off x="7380288" y="5229225"/>
            <a:ext cx="1152525" cy="276860"/>
          </a:xfrm>
          <a:prstGeom prst="rect">
            <a:avLst/>
          </a:prstGeom>
          <a:solidFill>
            <a:schemeClr val="accent2"/>
          </a:solidFill>
          <a:ln w="9525">
            <a:noFill/>
          </a:ln>
        </p:spPr>
        <p:txBody>
          <a:bodyPr lIns="0" tIns="0" rIns="0" bIns="0">
            <a:spAutoFit/>
          </a:bodyPr>
          <a:p>
            <a:pPr marL="342900" indent="-342900">
              <a:spcBef>
                <a:spcPct val="50000"/>
              </a:spcBef>
            </a:pPr>
            <a:r>
              <a:rPr lang="zh-CN" altLang="en-US" dirty="0">
                <a:latin typeface="宋体" panose="02010600030101010101" pitchFamily="2" charset="-122"/>
              </a:rPr>
              <a:t>同态问题</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diamond(in)">
                                      <p:cBhvr>
                                        <p:cTn id="7" dur="2000"/>
                                        <p:tgtEl>
                                          <p:spTgt spid="1127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275"/>
                                        </p:tgtEl>
                                        <p:attrNameLst>
                                          <p:attrName>style.visibility</p:attrName>
                                        </p:attrNameLst>
                                      </p:cBhvr>
                                      <p:to>
                                        <p:strVal val="visible"/>
                                      </p:to>
                                    </p:set>
                                    <p:animEffect transition="in" filter="diamond(in)">
                                      <p:cBhvr>
                                        <p:cTn id="12" dur="2000"/>
                                        <p:tgtEl>
                                          <p:spTgt spid="11275"/>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1279"/>
                                        </p:tgtEl>
                                        <p:attrNameLst>
                                          <p:attrName>style.visibility</p:attrName>
                                        </p:attrNameLst>
                                      </p:cBhvr>
                                      <p:to>
                                        <p:strVal val="visible"/>
                                      </p:to>
                                    </p:set>
                                    <p:anim calcmode="lin" valueType="num">
                                      <p:cBhvr additive="base">
                                        <p:cTn id="15" dur="500" fill="hold"/>
                                        <p:tgtEl>
                                          <p:spTgt spid="11279"/>
                                        </p:tgtEl>
                                        <p:attrNameLst>
                                          <p:attrName>ppt_x</p:attrName>
                                        </p:attrNameLst>
                                      </p:cBhvr>
                                      <p:tavLst>
                                        <p:tav tm="0">
                                          <p:val>
                                            <p:strVal val="#ppt_x"/>
                                          </p:val>
                                        </p:tav>
                                        <p:tav tm="100000">
                                          <p:val>
                                            <p:strVal val="#ppt_x"/>
                                          </p:val>
                                        </p:tav>
                                      </p:tavLst>
                                    </p:anim>
                                    <p:anim calcmode="lin" valueType="num">
                                      <p:cBhvr additive="base">
                                        <p:cTn id="16" dur="500" fill="hold"/>
                                        <p:tgtEl>
                                          <p:spTgt spid="1127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11273"/>
                                        </p:tgtEl>
                                        <p:attrNameLst>
                                          <p:attrName>style.visibility</p:attrName>
                                        </p:attrNameLst>
                                      </p:cBhvr>
                                      <p:to>
                                        <p:strVal val="visible"/>
                                      </p:to>
                                    </p:set>
                                    <p:animEffect transition="in" filter="diamond(in)">
                                      <p:cBhvr>
                                        <p:cTn id="21" dur="2000"/>
                                        <p:tgtEl>
                                          <p:spTgt spid="11273"/>
                                        </p:tgtEl>
                                      </p:cBhvr>
                                    </p:animEffect>
                                  </p:childTnLst>
                                </p:cTn>
                              </p:par>
                              <p:par>
                                <p:cTn id="22" presetID="2" presetClass="entr" presetSubtype="4" fill="hold" grpId="0" nodeType="withEffect">
                                  <p:stCondLst>
                                    <p:cond delay="0"/>
                                  </p:stCondLst>
                                  <p:childTnLst>
                                    <p:set>
                                      <p:cBhvr>
                                        <p:cTn id="23" dur="1" fill="hold">
                                          <p:stCondLst>
                                            <p:cond delay="0"/>
                                          </p:stCondLst>
                                        </p:cTn>
                                        <p:tgtEl>
                                          <p:spTgt spid="11280"/>
                                        </p:tgtEl>
                                        <p:attrNameLst>
                                          <p:attrName>style.visibility</p:attrName>
                                        </p:attrNameLst>
                                      </p:cBhvr>
                                      <p:to>
                                        <p:strVal val="visible"/>
                                      </p:to>
                                    </p:set>
                                    <p:anim calcmode="lin" valueType="num">
                                      <p:cBhvr additive="base">
                                        <p:cTn id="24" dur="500" fill="hold"/>
                                        <p:tgtEl>
                                          <p:spTgt spid="11280"/>
                                        </p:tgtEl>
                                        <p:attrNameLst>
                                          <p:attrName>ppt_x</p:attrName>
                                        </p:attrNameLst>
                                      </p:cBhvr>
                                      <p:tavLst>
                                        <p:tav tm="0">
                                          <p:val>
                                            <p:strVal val="#ppt_x"/>
                                          </p:val>
                                        </p:tav>
                                        <p:tav tm="100000">
                                          <p:val>
                                            <p:strVal val="#ppt_x"/>
                                          </p:val>
                                        </p:tav>
                                      </p:tavLst>
                                    </p:anim>
                                    <p:anim calcmode="lin" valueType="num">
                                      <p:cBhvr additive="base">
                                        <p:cTn id="25" dur="500" fill="hold"/>
                                        <p:tgtEl>
                                          <p:spTgt spid="1128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277"/>
                                        </p:tgtEl>
                                        <p:attrNameLst>
                                          <p:attrName>style.visibility</p:attrName>
                                        </p:attrNameLst>
                                      </p:cBhvr>
                                      <p:to>
                                        <p:strVal val="visible"/>
                                      </p:to>
                                    </p:set>
                                    <p:anim calcmode="lin" valueType="num">
                                      <p:cBhvr additive="base">
                                        <p:cTn id="30" dur="500" fill="hold"/>
                                        <p:tgtEl>
                                          <p:spTgt spid="11277"/>
                                        </p:tgtEl>
                                        <p:attrNameLst>
                                          <p:attrName>ppt_x</p:attrName>
                                        </p:attrNameLst>
                                      </p:cBhvr>
                                      <p:tavLst>
                                        <p:tav tm="0">
                                          <p:val>
                                            <p:strVal val="#ppt_x"/>
                                          </p:val>
                                        </p:tav>
                                        <p:tav tm="100000">
                                          <p:val>
                                            <p:strVal val="#ppt_x"/>
                                          </p:val>
                                        </p:tav>
                                      </p:tavLst>
                                    </p:anim>
                                    <p:anim calcmode="lin" valueType="num">
                                      <p:cBhvr additive="base">
                                        <p:cTn id="31"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278"/>
                                        </p:tgtEl>
                                        <p:attrNameLst>
                                          <p:attrName>style.visibility</p:attrName>
                                        </p:attrNameLst>
                                      </p:cBhvr>
                                      <p:to>
                                        <p:strVal val="visible"/>
                                      </p:to>
                                    </p:set>
                                    <p:anim calcmode="lin" valueType="num">
                                      <p:cBhvr additive="base">
                                        <p:cTn id="36" dur="500" fill="hold"/>
                                        <p:tgtEl>
                                          <p:spTgt spid="11278"/>
                                        </p:tgtEl>
                                        <p:attrNameLst>
                                          <p:attrName>ppt_x</p:attrName>
                                        </p:attrNameLst>
                                      </p:cBhvr>
                                      <p:tavLst>
                                        <p:tav tm="0">
                                          <p:val>
                                            <p:strVal val="#ppt_x"/>
                                          </p:val>
                                        </p:tav>
                                        <p:tav tm="100000">
                                          <p:val>
                                            <p:strVal val="#ppt_x"/>
                                          </p:val>
                                        </p:tav>
                                      </p:tavLst>
                                    </p:anim>
                                    <p:anim calcmode="lin" valueType="num">
                                      <p:cBhvr additive="base">
                                        <p:cTn id="37"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276"/>
                                        </p:tgtEl>
                                        <p:attrNameLst>
                                          <p:attrName>style.visibility</p:attrName>
                                        </p:attrNameLst>
                                      </p:cBhvr>
                                      <p:to>
                                        <p:strVal val="visible"/>
                                      </p:to>
                                    </p:set>
                                    <p:anim calcmode="lin" valueType="num">
                                      <p:cBhvr additive="base">
                                        <p:cTn id="42" dur="500" fill="hold"/>
                                        <p:tgtEl>
                                          <p:spTgt spid="11276"/>
                                        </p:tgtEl>
                                        <p:attrNameLst>
                                          <p:attrName>ppt_x</p:attrName>
                                        </p:attrNameLst>
                                      </p:cBhvr>
                                      <p:tavLst>
                                        <p:tav tm="0">
                                          <p:val>
                                            <p:strVal val="#ppt_x"/>
                                          </p:val>
                                        </p:tav>
                                        <p:tav tm="100000">
                                          <p:val>
                                            <p:strVal val="#ppt_x"/>
                                          </p:val>
                                        </p:tav>
                                      </p:tavLst>
                                    </p:anim>
                                    <p:anim calcmode="lin" valueType="num">
                                      <p:cBhvr additive="base">
                                        <p:cTn id="43"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bldLvl="0" animBg="1"/>
      <p:bldP spid="11277" grpId="0" bldLvl="0" animBg="1"/>
      <p:bldP spid="11278" grpId="0" bldLvl="0" animBg="1"/>
      <p:bldP spid="11279" grpId="0" bldLvl="0" animBg="1"/>
      <p:bldP spid="1128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3"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2.1.3 </a:t>
            </a:r>
            <a:r>
              <a:rPr lang="zh-CN" altLang="en-US" sz="3200" b="1" dirty="0">
                <a:latin typeface="宋体" panose="02010600030101010101" pitchFamily="2" charset="-122"/>
              </a:rPr>
              <a:t>图搜索技术</a:t>
            </a:r>
            <a:r>
              <a:rPr lang="en-US" altLang="zh-CN" sz="3200" b="1">
                <a:latin typeface="宋体" panose="02010600030101010101" pitchFamily="2" charset="-122"/>
              </a:rPr>
              <a:t>(1)</a:t>
            </a:r>
            <a:endParaRPr lang="en-US" altLang="zh-CN" sz="3200" b="1">
              <a:latin typeface="宋体" panose="02010600030101010101" pitchFamily="2" charset="-122"/>
            </a:endParaRPr>
          </a:p>
        </p:txBody>
      </p:sp>
      <p:sp>
        <p:nvSpPr>
          <p:cNvPr id="12294" name="Rectangle 3"/>
          <p:cNvSpPr>
            <a:spLocks noGrp="1"/>
          </p:cNvSpPr>
          <p:nvPr>
            <p:ph type="body" idx="4294967295"/>
          </p:nvPr>
        </p:nvSpPr>
        <p:spPr>
          <a:xfrm>
            <a:off x="628650" y="1405890"/>
            <a:ext cx="7886700" cy="4351655"/>
          </a:xfrm>
        </p:spPr>
        <p:txBody>
          <a:bodyPr vert="horz" wrap="square" anchor="t"/>
          <a:p>
            <a:pPr marL="0" indent="0" eaLnBrk="1" hangingPunct="1">
              <a:buNone/>
            </a:pPr>
            <a:r>
              <a:rPr lang="en-US" altLang="zh-CN" sz="2400" b="1"/>
              <a:t>1.</a:t>
            </a:r>
            <a:r>
              <a:rPr lang="zh-CN" altLang="en-US" sz="2400" b="1" dirty="0"/>
              <a:t>搜索</a:t>
            </a:r>
            <a:endParaRPr lang="zh-CN" altLang="en-US" sz="2400" dirty="0"/>
          </a:p>
          <a:p>
            <a:pPr marL="0" indent="0" eaLnBrk="1" hangingPunct="1">
              <a:buNone/>
            </a:pPr>
            <a:r>
              <a:rPr lang="zh-CN" altLang="en-US" sz="2400" dirty="0"/>
              <a:t>      搜索，简单地说就是“寻找”，目的是找到问题的解。在问题求解过程中，待求解的问题被抽象成一定空间上的图，搜索过程就是</a:t>
            </a:r>
            <a:r>
              <a:rPr lang="zh-CN" altLang="en-US" sz="2400" dirty="0">
                <a:solidFill>
                  <a:schemeClr val="hlink"/>
                </a:solidFill>
              </a:rPr>
              <a:t>从</a:t>
            </a:r>
            <a:r>
              <a:rPr lang="zh-CN" altLang="en-US" sz="2400" dirty="0"/>
              <a:t>图中</a:t>
            </a:r>
            <a:r>
              <a:rPr lang="zh-CN" altLang="en-US" sz="2400" dirty="0">
                <a:solidFill>
                  <a:schemeClr val="hlink"/>
                </a:solidFill>
              </a:rPr>
              <a:t>初始节点</a:t>
            </a:r>
            <a:r>
              <a:rPr lang="zh-CN" altLang="en-US" sz="2400" dirty="0"/>
              <a:t>出发，沿着与之相连的边</a:t>
            </a:r>
            <a:r>
              <a:rPr lang="zh-CN" altLang="en-US" sz="2400" dirty="0">
                <a:solidFill>
                  <a:schemeClr val="hlink"/>
                </a:solidFill>
              </a:rPr>
              <a:t>试探着</a:t>
            </a:r>
            <a:r>
              <a:rPr lang="zh-CN" altLang="en-US" sz="2400" dirty="0"/>
              <a:t>前进，</a:t>
            </a:r>
            <a:r>
              <a:rPr lang="zh-CN" altLang="en-US" sz="2400" dirty="0">
                <a:solidFill>
                  <a:schemeClr val="hlink"/>
                </a:solidFill>
              </a:rPr>
              <a:t>寻找目标节点</a:t>
            </a:r>
            <a:r>
              <a:rPr lang="zh-CN" altLang="en-US" sz="2400" dirty="0"/>
              <a:t>或</a:t>
            </a:r>
            <a:r>
              <a:rPr lang="zh-CN" altLang="en-US" sz="2400" dirty="0">
                <a:solidFill>
                  <a:schemeClr val="hlink"/>
                </a:solidFill>
              </a:rPr>
              <a:t>可解节点</a:t>
            </a:r>
            <a:r>
              <a:rPr lang="zh-CN" altLang="en-US" sz="2400" dirty="0"/>
              <a:t>的过程。</a:t>
            </a:r>
            <a:endParaRPr lang="en-US" altLang="zh-CN" sz="2400"/>
          </a:p>
          <a:p>
            <a:pPr marL="0" indent="0" eaLnBrk="1" hangingPunct="1">
              <a:buNone/>
            </a:pPr>
            <a:r>
              <a:rPr lang="en-US" altLang="zh-CN" sz="2400" b="1"/>
              <a:t>2.</a:t>
            </a:r>
            <a:r>
              <a:rPr lang="zh-CN" altLang="en-US" sz="2400" b="1" dirty="0"/>
              <a:t>搜索树</a:t>
            </a:r>
            <a:endParaRPr lang="zh-CN" altLang="en-US" sz="2400" dirty="0"/>
          </a:p>
          <a:p>
            <a:pPr marL="0" indent="0" eaLnBrk="1" hangingPunct="1">
              <a:buNone/>
            </a:pPr>
            <a:r>
              <a:rPr lang="zh-CN" altLang="en-US" sz="2400" dirty="0"/>
              <a:t>       搜索过程中</a:t>
            </a:r>
            <a:r>
              <a:rPr lang="zh-CN" altLang="en-US" sz="2400" dirty="0">
                <a:solidFill>
                  <a:schemeClr val="hlink"/>
                </a:solidFill>
              </a:rPr>
              <a:t>经过</a:t>
            </a:r>
            <a:r>
              <a:rPr lang="zh-CN" altLang="en-US" sz="2400" dirty="0"/>
              <a:t>（考察过）</a:t>
            </a:r>
            <a:r>
              <a:rPr lang="zh-CN" altLang="en-US" sz="2400" dirty="0">
                <a:solidFill>
                  <a:schemeClr val="hlink"/>
                </a:solidFill>
              </a:rPr>
              <a:t>的节点和边</a:t>
            </a:r>
            <a:r>
              <a:rPr lang="zh-CN" altLang="en-US" sz="2400" dirty="0"/>
              <a:t>，按原图的连接关系，便会</a:t>
            </a:r>
            <a:r>
              <a:rPr lang="zh-CN" altLang="en-US" sz="2400" dirty="0">
                <a:solidFill>
                  <a:schemeClr val="hlink"/>
                </a:solidFill>
              </a:rPr>
              <a:t>构成</a:t>
            </a:r>
            <a:r>
              <a:rPr lang="zh-CN" altLang="en-US" sz="2400" dirty="0"/>
              <a:t>一个</a:t>
            </a:r>
            <a:r>
              <a:rPr lang="zh-CN" altLang="en-US" sz="2400" dirty="0">
                <a:solidFill>
                  <a:schemeClr val="hlink"/>
                </a:solidFill>
              </a:rPr>
              <a:t>树型</a:t>
            </a:r>
            <a:r>
              <a:rPr lang="zh-CN" altLang="en-US" sz="2400" dirty="0"/>
              <a:t>的有</a:t>
            </a:r>
            <a:r>
              <a:rPr lang="zh-CN" altLang="en-US" sz="2400" dirty="0">
                <a:solidFill>
                  <a:schemeClr val="hlink"/>
                </a:solidFill>
              </a:rPr>
              <a:t>向图</a:t>
            </a:r>
            <a:r>
              <a:rPr lang="zh-CN" altLang="en-US" sz="2400" dirty="0"/>
              <a:t>，称为搜索树。搜索树是一个搜索过程的搜索轨迹，或称之为</a:t>
            </a:r>
            <a:r>
              <a:rPr lang="zh-CN" altLang="en-US" sz="2400" dirty="0">
                <a:solidFill>
                  <a:schemeClr val="hlink"/>
                </a:solidFill>
              </a:rPr>
              <a:t>搜索空间</a:t>
            </a:r>
            <a:r>
              <a:rPr lang="zh-CN" altLang="en-US" sz="2400" dirty="0"/>
              <a:t>。</a:t>
            </a:r>
            <a:endParaRPr lang="zh-CN" altLang="en-US" sz="2400" dirty="0"/>
          </a:p>
          <a:p>
            <a:pPr marL="0" indent="0" eaLnBrk="1" hangingPunct="1"/>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anchor="b"/>
          <a:p>
            <a:pPr eaLnBrk="1" hangingPunct="1"/>
            <a:r>
              <a:rPr lang="en-US" altLang="zh-CN" sz="3200" b="1">
                <a:latin typeface="宋体" panose="02010600030101010101" pitchFamily="2" charset="-122"/>
              </a:rPr>
              <a:t>2.1.3 </a:t>
            </a:r>
            <a:r>
              <a:rPr lang="zh-CN" altLang="en-US" sz="3200" b="1" dirty="0">
                <a:latin typeface="宋体" panose="02010600030101010101" pitchFamily="2" charset="-122"/>
              </a:rPr>
              <a:t>图搜索技术</a:t>
            </a:r>
            <a:r>
              <a:rPr lang="en-US" altLang="zh-CN" sz="3200" b="1">
                <a:latin typeface="宋体" panose="02010600030101010101" pitchFamily="2" charset="-122"/>
              </a:rPr>
              <a:t>(2)</a:t>
            </a:r>
            <a:endParaRPr lang="en-US" altLang="zh-CN" sz="3200">
              <a:latin typeface="宋体" panose="02010600030101010101" pitchFamily="2" charset="-122"/>
            </a:endParaRPr>
          </a:p>
        </p:txBody>
      </p:sp>
      <p:sp>
        <p:nvSpPr>
          <p:cNvPr id="13318" name="Rectangle 2"/>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graphicFrame>
        <p:nvGraphicFramePr>
          <p:cNvPr id="13319" name="Object 1"/>
          <p:cNvGraphicFramePr>
            <a:graphicFrameLocks noChangeAspect="1"/>
          </p:cNvGraphicFramePr>
          <p:nvPr/>
        </p:nvGraphicFramePr>
        <p:xfrm>
          <a:off x="1908175" y="1773238"/>
          <a:ext cx="4537075" cy="3749675"/>
        </p:xfrm>
        <a:graphic>
          <a:graphicData uri="http://schemas.openxmlformats.org/presentationml/2006/ole">
            <mc:AlternateContent xmlns:mc="http://schemas.openxmlformats.org/markup-compatibility/2006">
              <mc:Choice xmlns:v="urn:schemas-microsoft-com:vml" Requires="v">
                <p:oleObj spid="_x0000_s3079" name="" r:id="rId1" imgW="3533775" imgH="3400425" progId="Visio.Drawing.11">
                  <p:embed/>
                </p:oleObj>
              </mc:Choice>
              <mc:Fallback>
                <p:oleObj name="" r:id="rId1" imgW="3533775" imgH="3400425" progId="Visio.Drawing.11">
                  <p:embed/>
                  <p:pic>
                    <p:nvPicPr>
                      <p:cNvPr id="0" name="图片 3078"/>
                      <p:cNvPicPr/>
                      <p:nvPr/>
                    </p:nvPicPr>
                    <p:blipFill>
                      <a:blip r:embed="rId2"/>
                      <a:stretch>
                        <a:fillRect/>
                      </a:stretch>
                    </p:blipFill>
                    <p:spPr>
                      <a:xfrm>
                        <a:off x="1908175" y="1773238"/>
                        <a:ext cx="4537075" cy="3749675"/>
                      </a:xfrm>
                      <a:prstGeom prst="rect">
                        <a:avLst/>
                      </a:prstGeom>
                      <a:noFill/>
                      <a:ln w="38100">
                        <a:noFill/>
                        <a:miter/>
                      </a:ln>
                    </p:spPr>
                  </p:pic>
                </p:oleObj>
              </mc:Fallback>
            </mc:AlternateContent>
          </a:graphicData>
        </a:graphic>
      </p:graphicFrame>
      <p:sp>
        <p:nvSpPr>
          <p:cNvPr id="13320" name="TextBox 8"/>
          <p:cNvSpPr txBox="1"/>
          <p:nvPr/>
        </p:nvSpPr>
        <p:spPr>
          <a:xfrm>
            <a:off x="1835150" y="5553075"/>
            <a:ext cx="4032250" cy="368300"/>
          </a:xfrm>
          <a:prstGeom prst="rect">
            <a:avLst/>
          </a:prstGeom>
          <a:noFill/>
          <a:ln w="9525">
            <a:noFill/>
          </a:ln>
        </p:spPr>
        <p:txBody>
          <a:bodyPr>
            <a:spAutoFit/>
          </a:bodyPr>
          <a:p>
            <a:r>
              <a:rPr lang="zh-CN" altLang="en-US" b="0" dirty="0">
                <a:latin typeface="宋体" panose="02010600030101010101" pitchFamily="2" charset="-122"/>
              </a:rPr>
              <a:t>图 2-2搜索空间示意图</a:t>
            </a:r>
            <a:endParaRPr lang="zh-CN" altLang="en-US" b="0" dirty="0">
              <a:latin typeface="宋体" panose="02010600030101010101" pitchFamily="2" charset="-122"/>
            </a:endParaRPr>
          </a:p>
        </p:txBody>
      </p:sp>
      <p:sp>
        <p:nvSpPr>
          <p:cNvPr id="13321" name="文本框 13320"/>
          <p:cNvSpPr txBox="1"/>
          <p:nvPr/>
        </p:nvSpPr>
        <p:spPr>
          <a:xfrm>
            <a:off x="1116013" y="1341438"/>
            <a:ext cx="7272337" cy="368935"/>
          </a:xfrm>
          <a:prstGeom prst="rect">
            <a:avLst/>
          </a:prstGeom>
          <a:noFill/>
          <a:ln w="9525">
            <a:noFill/>
          </a:ln>
        </p:spPr>
        <p:txBody>
          <a:bodyPr lIns="0" tIns="0" rIns="0" bIns="0">
            <a:spAutoFit/>
          </a:bodyPr>
          <a:p>
            <a:pPr marL="342900" indent="-342900" algn="l">
              <a:spcBef>
                <a:spcPct val="50000"/>
              </a:spcBef>
            </a:pPr>
            <a:r>
              <a:rPr lang="zh-CN" altLang="en-US" sz="2400" b="0" dirty="0">
                <a:latin typeface="宋体" panose="02010600030101010101" pitchFamily="2" charset="-122"/>
              </a:rPr>
              <a:t>问题的状态空间、搜索空间及解的示意图：</a:t>
            </a:r>
            <a:endParaRPr lang="zh-CN" altLang="en-US" sz="2400" b="0" dirty="0">
              <a:latin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50d96bf8-4277-4c73-85b1-159eaddd9b77"/>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2473</Words>
  <Application>WPS 演示</Application>
  <PresentationFormat>全屏显示(4:3)</PresentationFormat>
  <Paragraphs>205</Paragraphs>
  <Slides>20</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11</vt:i4>
      </vt:variant>
      <vt:variant>
        <vt:lpstr>幻灯片标题</vt:lpstr>
      </vt:variant>
      <vt:variant>
        <vt:i4>20</vt:i4>
      </vt:variant>
    </vt:vector>
  </HeadingPairs>
  <TitlesOfParts>
    <vt:vector size="46" baseType="lpstr">
      <vt:lpstr>Arial</vt:lpstr>
      <vt:lpstr>宋体</vt:lpstr>
      <vt:lpstr>Wingdings</vt:lpstr>
      <vt:lpstr>微软雅黑</vt:lpstr>
      <vt:lpstr>Times New Roman</vt:lpstr>
      <vt:lpstr>Tahoma</vt:lpstr>
      <vt:lpstr>Symbol</vt:lpstr>
      <vt:lpstr>Arial Unicode MS</vt:lpstr>
      <vt:lpstr>等线 Light</vt:lpstr>
      <vt:lpstr>Calibri Light</vt:lpstr>
      <vt:lpstr>等线</vt:lpstr>
      <vt:lpstr>Calibri</vt:lpstr>
      <vt:lpstr>仿宋_GB2312</vt:lpstr>
      <vt:lpstr>仿宋</vt:lpstr>
      <vt:lpstr>Office 主题</vt:lpstr>
      <vt:lpstr>Visio.Drawing.11</vt:lpstr>
      <vt:lpstr>Visio.Drawing.11</vt:lpstr>
      <vt:lpstr>Visio.Drawing.11</vt:lpstr>
      <vt:lpstr>Visio.Drawing.11</vt:lpstr>
      <vt:lpstr>Visio.Drawing.11</vt:lpstr>
      <vt:lpstr>Visio.Drawing.11</vt:lpstr>
      <vt:lpstr>Equation.3</vt:lpstr>
      <vt:lpstr>Equation.3</vt:lpstr>
      <vt:lpstr>Equation.3</vt:lpstr>
      <vt:lpstr>Visio.Drawing.11</vt:lpstr>
      <vt:lpstr>Equation.3</vt:lpstr>
      <vt:lpstr>基于图的知识表示 与图搜索技术</vt:lpstr>
      <vt:lpstr>基于图的知识表示与图搜索技术</vt:lpstr>
      <vt:lpstr>1 .1知识与问题求解框架(1)</vt:lpstr>
      <vt:lpstr>1.1 知识与问题求解框架(2)</vt:lpstr>
      <vt:lpstr>1.1 知识与问题求解框架(3)</vt:lpstr>
      <vt:lpstr>1.2 知识表示(1)</vt:lpstr>
      <vt:lpstr>1.2 知识表示(2)</vt:lpstr>
      <vt:lpstr>2.1.3 图搜索技术(1)</vt:lpstr>
      <vt:lpstr>2.1.3 图搜索技术(2)</vt:lpstr>
      <vt:lpstr>2.1.3 图搜索技术(3)</vt:lpstr>
      <vt:lpstr>2.2 状态空间图表示</vt:lpstr>
      <vt:lpstr>2.2.1 状态空间图（1）</vt:lpstr>
      <vt:lpstr>2.2.1 状态空间图（2）</vt:lpstr>
      <vt:lpstr>2.2.1 状态空间图（3）</vt:lpstr>
      <vt:lpstr>2.2.1 状态空间图（4）</vt:lpstr>
      <vt:lpstr>例2.2 翻转钱币问题（1）</vt:lpstr>
      <vt:lpstr>例2.2 翻转钱币问题（2）</vt:lpstr>
      <vt:lpstr>例2.2 翻转钱币问题（4）</vt:lpstr>
      <vt:lpstr>例2.2 翻转钱币问题（5）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346</cp:revision>
  <dcterms:created xsi:type="dcterms:W3CDTF">2016-04-05T09:36:00Z</dcterms:created>
  <dcterms:modified xsi:type="dcterms:W3CDTF">2023-02-23T12:20:21Z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A1D156329ADF48719F2DDFBEBCADA2B1</vt:lpwstr>
  </property>
</Properties>
</file>