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4"/>
  </p:handoutMasterIdLst>
  <p:sldIdLst>
    <p:sldId id="256" r:id="rId3"/>
    <p:sldId id="273" r:id="rId4"/>
    <p:sldId id="274" r:id="rId5"/>
    <p:sldId id="275" r:id="rId6"/>
    <p:sldId id="276" r:id="rId7"/>
    <p:sldId id="277" r:id="rId8"/>
    <p:sldId id="278" r:id="rId9"/>
    <p:sldId id="279" r:id="rId10"/>
    <p:sldId id="280" r:id="rId11"/>
    <p:sldId id="281" r:id="rId12"/>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402" r:id="rId134"/>
    <p:sldId id="403" r:id="rId135"/>
    <p:sldId id="404" r:id="rId136"/>
    <p:sldId id="405" r:id="rId137"/>
    <p:sldId id="406" r:id="rId138"/>
    <p:sldId id="407" r:id="rId139"/>
    <p:sldId id="408" r:id="rId140"/>
    <p:sldId id="409" r:id="rId141"/>
    <p:sldId id="410" r:id="rId142"/>
    <p:sldId id="258" r:id="rId143"/>
  </p:sldIdLst>
  <p:sldSz cx="9144000" cy="6858000" type="screen4x3"/>
  <p:notesSz cx="6858000" cy="9144000"/>
  <p:custDataLst>
    <p:tags r:id="rId1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5"/>
    <a:srgbClr val="DC007C"/>
    <a:srgbClr val="0080CB"/>
    <a:srgbClr val="ED43BC"/>
    <a:srgbClr val="14A862"/>
    <a:srgbClr val="009DE7"/>
    <a:srgbClr val="CBECFB"/>
    <a:srgbClr val="FFFFFF"/>
    <a:srgbClr val="0280CB"/>
    <a:srgbClr val="6FB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8290" autoAdjust="0"/>
  </p:normalViewPr>
  <p:slideViewPr>
    <p:cSldViewPr snapToGrid="0">
      <p:cViewPr varScale="1">
        <p:scale>
          <a:sx n="59" d="100"/>
          <a:sy n="59" d="100"/>
        </p:scale>
        <p:origin x="1608" y="60"/>
      </p:cViewPr>
      <p:guideLst>
        <p:guide orient="horz" pos="2215"/>
        <p:guide pos="288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8" Type="http://schemas.openxmlformats.org/officeDocument/2006/relationships/tags" Target="tags/tag1.xml"/><Relationship Id="rId147" Type="http://schemas.openxmlformats.org/officeDocument/2006/relationships/tableStyles" Target="tableStyles.xml"/><Relationship Id="rId146" Type="http://schemas.openxmlformats.org/officeDocument/2006/relationships/viewProps" Target="viewProps.xml"/><Relationship Id="rId145" Type="http://schemas.openxmlformats.org/officeDocument/2006/relationships/presProps" Target="presProps.xml"/><Relationship Id="rId144" Type="http://schemas.openxmlformats.org/officeDocument/2006/relationships/handoutMaster" Target="handoutMasters/handoutMaster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notesMaster" Target="notesMasters/notesMaster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54.e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78.w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46.vml.rels><?xml version="1.0" encoding="UTF-8" standalone="yes"?>
<Relationships xmlns="http://schemas.openxmlformats.org/package/2006/relationships"><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4" name="幻灯片图像占位符 13313"/>
          <p:cNvSpPr>
            <a:spLocks noGrp="1" noRot="1" noTextEdit="1"/>
          </p:cNvSpPr>
          <p:nvPr>
            <p:ph type="sldImg"/>
          </p:nvPr>
        </p:nvSpPr>
        <p:spPr/>
      </p:sp>
      <p:sp>
        <p:nvSpPr>
          <p:cNvPr id="13315" name="文本占位符 13314"/>
          <p:cNvSpPr>
            <a:spLocks noGrp="1" noRot="1"/>
          </p:cNvSpPr>
          <p:nvPr>
            <p:ph type="body" idx="1"/>
          </p:nvPr>
        </p:nvSpPr>
        <p:spPr/>
        <p:txBody>
          <a:bodyPr anchor="ctr"/>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幻灯片图像占位符 18433"/>
          <p:cNvSpPr>
            <a:spLocks noGrp="1" noRot="1" noTextEdit="1"/>
          </p:cNvSpPr>
          <p:nvPr>
            <p:ph type="sldImg"/>
          </p:nvPr>
        </p:nvSpPr>
        <p:spPr/>
      </p:sp>
      <p:sp>
        <p:nvSpPr>
          <p:cNvPr id="18435" name="文本占位符 18434"/>
          <p:cNvSpPr>
            <a:spLocks noGrp="1" noRot="1"/>
          </p:cNvSpPr>
          <p:nvPr>
            <p:ph type="body" idx="1"/>
          </p:nvPr>
        </p:nvSpPr>
        <p:spPr/>
        <p:txBody>
          <a:bodyPr anchor="ctr"/>
          <a:p>
            <a:pPr lvl="0"/>
            <a:r>
              <a:rPr lang="zh-CN" altLang="en-US" dirty="0"/>
              <a:t>确定性理论是肖特里菲等在</a:t>
            </a:r>
            <a:r>
              <a:rPr lang="en-US" altLang="zh-CN"/>
              <a:t>1975</a:t>
            </a:r>
            <a:r>
              <a:rPr lang="zh-CN" altLang="en-US" dirty="0"/>
              <a:t>年提出的一种不精确推理模型，在专家系统</a:t>
            </a:r>
            <a:r>
              <a:rPr lang="en-US" altLang="zh-CN"/>
              <a:t>MYCIN</a:t>
            </a:r>
            <a:r>
              <a:rPr lang="zh-CN" altLang="en-US" dirty="0"/>
              <a:t>中得到了应用。</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86.wmf"/><Relationship Id="rId1" Type="http://schemas.openxmlformats.org/officeDocument/2006/relationships/oleObject" Target="../embeddings/oleObject89.bin"/></Relationships>
</file>

<file path=ppt/slides/_rels/slide102.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oleObject" Target="../embeddings/oleObject92.bin"/><Relationship Id="rId4" Type="http://schemas.openxmlformats.org/officeDocument/2006/relationships/image" Target="../media/image88.wmf"/><Relationship Id="rId3" Type="http://schemas.openxmlformats.org/officeDocument/2006/relationships/oleObject" Target="../embeddings/oleObject91.bin"/><Relationship Id="rId2" Type="http://schemas.openxmlformats.org/officeDocument/2006/relationships/image" Target="../media/image87.wmf"/><Relationship Id="rId1" Type="http://schemas.openxmlformats.org/officeDocument/2006/relationships/oleObject" Target="../embeddings/oleObject90.bin"/></Relationships>
</file>

<file path=ppt/slides/_rels/slide10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3.wmf"/><Relationship Id="rId7" Type="http://schemas.openxmlformats.org/officeDocument/2006/relationships/oleObject" Target="../embeddings/oleObject96.bin"/><Relationship Id="rId6" Type="http://schemas.openxmlformats.org/officeDocument/2006/relationships/image" Target="../media/image92.wmf"/><Relationship Id="rId5" Type="http://schemas.openxmlformats.org/officeDocument/2006/relationships/oleObject" Target="../embeddings/oleObject95.bin"/><Relationship Id="rId4" Type="http://schemas.openxmlformats.org/officeDocument/2006/relationships/image" Target="../media/image91.wmf"/><Relationship Id="rId3" Type="http://schemas.openxmlformats.org/officeDocument/2006/relationships/oleObject" Target="../embeddings/oleObject94.bin"/><Relationship Id="rId2" Type="http://schemas.openxmlformats.org/officeDocument/2006/relationships/image" Target="../media/image90.wmf"/><Relationship Id="rId10" Type="http://schemas.openxmlformats.org/officeDocument/2006/relationships/vmlDrawing" Target="../drawings/vmlDrawing39.vml"/><Relationship Id="rId1" Type="http://schemas.openxmlformats.org/officeDocument/2006/relationships/oleObject" Target="../embeddings/oleObject93.bin"/></Relationships>
</file>

<file path=ppt/slides/_rels/slide104.xml.rels><?xml version="1.0" encoding="UTF-8" standalone="yes"?>
<Relationships xmlns="http://schemas.openxmlformats.org/package/2006/relationships"><Relationship Id="rId6" Type="http://schemas.openxmlformats.org/officeDocument/2006/relationships/vmlDrawing" Target="../drawings/vmlDrawing40.vml"/><Relationship Id="rId5" Type="http://schemas.openxmlformats.org/officeDocument/2006/relationships/slideLayout" Target="../slideLayouts/slideLayout2.xml"/><Relationship Id="rId4" Type="http://schemas.openxmlformats.org/officeDocument/2006/relationships/image" Target="../media/image95.wmf"/><Relationship Id="rId3" Type="http://schemas.openxmlformats.org/officeDocument/2006/relationships/oleObject" Target="../embeddings/oleObject98.bin"/><Relationship Id="rId2" Type="http://schemas.openxmlformats.org/officeDocument/2006/relationships/image" Target="../media/image94.wmf"/><Relationship Id="rId1" Type="http://schemas.openxmlformats.org/officeDocument/2006/relationships/oleObject" Target="../embeddings/oleObject97.bin"/></Relationships>
</file>

<file path=ppt/slides/_rels/slide105.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2.xml"/><Relationship Id="rId6" Type="http://schemas.openxmlformats.org/officeDocument/2006/relationships/image" Target="../media/image98.wmf"/><Relationship Id="rId5" Type="http://schemas.openxmlformats.org/officeDocument/2006/relationships/oleObject" Target="../embeddings/oleObject101.bin"/><Relationship Id="rId4" Type="http://schemas.openxmlformats.org/officeDocument/2006/relationships/image" Target="../media/image97.wmf"/><Relationship Id="rId3" Type="http://schemas.openxmlformats.org/officeDocument/2006/relationships/oleObject" Target="../embeddings/oleObject100.bin"/><Relationship Id="rId2" Type="http://schemas.openxmlformats.org/officeDocument/2006/relationships/image" Target="../media/image96.wmf"/><Relationship Id="rId1" Type="http://schemas.openxmlformats.org/officeDocument/2006/relationships/oleObject" Target="../embeddings/oleObject99.bin"/></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2.xml"/><Relationship Id="rId2" Type="http://schemas.openxmlformats.org/officeDocument/2006/relationships/image" Target="../media/image99.wmf"/><Relationship Id="rId1" Type="http://schemas.openxmlformats.org/officeDocument/2006/relationships/oleObject" Target="../embeddings/oleObject102.bin"/></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26.xml"/><Relationship Id="rId1" Type="http://schemas.openxmlformats.org/officeDocument/2006/relationships/slide" Target="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100.wmf"/><Relationship Id="rId1" Type="http://schemas.openxmlformats.org/officeDocument/2006/relationships/oleObject" Target="../embeddings/oleObject10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44.vml"/><Relationship Id="rId3" Type="http://schemas.openxmlformats.org/officeDocument/2006/relationships/slideLayout" Target="../slideLayouts/slideLayout2.xml"/><Relationship Id="rId2" Type="http://schemas.openxmlformats.org/officeDocument/2006/relationships/image" Target="../media/image101.wmf"/><Relationship Id="rId1" Type="http://schemas.openxmlformats.org/officeDocument/2006/relationships/oleObject" Target="../embeddings/oleObject104.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2.xml"/><Relationship Id="rId4" Type="http://schemas.openxmlformats.org/officeDocument/2006/relationships/image" Target="../media/image103.wmf"/><Relationship Id="rId3" Type="http://schemas.openxmlformats.org/officeDocument/2006/relationships/oleObject" Target="../embeddings/oleObject106.bin"/><Relationship Id="rId2" Type="http://schemas.openxmlformats.org/officeDocument/2006/relationships/image" Target="../media/image102.wmf"/><Relationship Id="rId1" Type="http://schemas.openxmlformats.org/officeDocument/2006/relationships/oleObject" Target="../embeddings/oleObject105.bin"/></Relationships>
</file>

<file path=ppt/slides/_rels/slide1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7.wmf"/><Relationship Id="rId7" Type="http://schemas.openxmlformats.org/officeDocument/2006/relationships/oleObject" Target="../embeddings/oleObject110.bin"/><Relationship Id="rId6" Type="http://schemas.openxmlformats.org/officeDocument/2006/relationships/image" Target="../media/image106.wmf"/><Relationship Id="rId5" Type="http://schemas.openxmlformats.org/officeDocument/2006/relationships/oleObject" Target="../embeddings/oleObject109.bin"/><Relationship Id="rId4" Type="http://schemas.openxmlformats.org/officeDocument/2006/relationships/image" Target="../media/image105.wmf"/><Relationship Id="rId3" Type="http://schemas.openxmlformats.org/officeDocument/2006/relationships/oleObject" Target="../embeddings/oleObject108.bin"/><Relationship Id="rId2" Type="http://schemas.openxmlformats.org/officeDocument/2006/relationships/image" Target="../media/image104.wmf"/><Relationship Id="rId10" Type="http://schemas.openxmlformats.org/officeDocument/2006/relationships/vmlDrawing" Target="../drawings/vmlDrawing46.vml"/><Relationship Id="rId1" Type="http://schemas.openxmlformats.org/officeDocument/2006/relationships/oleObject" Target="../embeddings/oleObject107.bin"/></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2.xml"/><Relationship Id="rId2" Type="http://schemas.openxmlformats.org/officeDocument/2006/relationships/image" Target="../media/image108.wmf"/><Relationship Id="rId1" Type="http://schemas.openxmlformats.org/officeDocument/2006/relationships/oleObject" Target="../embeddings/oleObject111.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2.xml"/><Relationship Id="rId4" Type="http://schemas.openxmlformats.org/officeDocument/2006/relationships/image" Target="../media/image110.wmf"/><Relationship Id="rId3" Type="http://schemas.openxmlformats.org/officeDocument/2006/relationships/oleObject" Target="../embeddings/oleObject113.bin"/><Relationship Id="rId2" Type="http://schemas.openxmlformats.org/officeDocument/2006/relationships/image" Target="../media/image109.wmf"/><Relationship Id="rId1" Type="http://schemas.openxmlformats.org/officeDocument/2006/relationships/oleObject" Target="../embeddings/oleObject112.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2.xml"/><Relationship Id="rId4" Type="http://schemas.openxmlformats.org/officeDocument/2006/relationships/image" Target="../media/image112.wmf"/><Relationship Id="rId3" Type="http://schemas.openxmlformats.org/officeDocument/2006/relationships/oleObject" Target="../embeddings/oleObject115.bin"/><Relationship Id="rId2" Type="http://schemas.openxmlformats.org/officeDocument/2006/relationships/image" Target="../media/image111.wmf"/><Relationship Id="rId1" Type="http://schemas.openxmlformats.org/officeDocument/2006/relationships/oleObject" Target="../embeddings/oleObject114.bin"/></Relationships>
</file>

<file path=ppt/slides/_rels/slide121.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2.xml"/><Relationship Id="rId2" Type="http://schemas.openxmlformats.org/officeDocument/2006/relationships/image" Target="../media/image113.wmf"/><Relationship Id="rId1" Type="http://schemas.openxmlformats.org/officeDocument/2006/relationships/oleObject" Target="../embeddings/oleObject116.bin"/></Relationships>
</file>

<file path=ppt/slides/_rels/slide122.xml.rels><?xml version="1.0" encoding="UTF-8" standalone="yes"?>
<Relationships xmlns="http://schemas.openxmlformats.org/package/2006/relationships"><Relationship Id="rId6" Type="http://schemas.openxmlformats.org/officeDocument/2006/relationships/vmlDrawing" Target="../drawings/vmlDrawing51.vml"/><Relationship Id="rId5" Type="http://schemas.openxmlformats.org/officeDocument/2006/relationships/slideLayout" Target="../slideLayouts/slideLayout2.xml"/><Relationship Id="rId4" Type="http://schemas.openxmlformats.org/officeDocument/2006/relationships/image" Target="../media/image115.wmf"/><Relationship Id="rId3" Type="http://schemas.openxmlformats.org/officeDocument/2006/relationships/oleObject" Target="../embeddings/oleObject118.bin"/><Relationship Id="rId2" Type="http://schemas.openxmlformats.org/officeDocument/2006/relationships/image" Target="../media/image114.wmf"/><Relationship Id="rId1" Type="http://schemas.openxmlformats.org/officeDocument/2006/relationships/oleObject" Target="../embeddings/oleObject117.bin"/></Relationships>
</file>

<file path=ppt/slides/_rels/slide123.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oleObject" Target="../embeddings/oleObject121.bin"/><Relationship Id="rId4" Type="http://schemas.openxmlformats.org/officeDocument/2006/relationships/image" Target="../media/image117.wmf"/><Relationship Id="rId3" Type="http://schemas.openxmlformats.org/officeDocument/2006/relationships/oleObject" Target="../embeddings/oleObject120.bin"/><Relationship Id="rId2" Type="http://schemas.openxmlformats.org/officeDocument/2006/relationships/image" Target="../media/image116.wmf"/><Relationship Id="rId1" Type="http://schemas.openxmlformats.org/officeDocument/2006/relationships/oleObject" Target="../embeddings/oleObject119.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53.vml"/><Relationship Id="rId5" Type="http://schemas.openxmlformats.org/officeDocument/2006/relationships/slideLayout" Target="../slideLayouts/slideLayout2.xml"/><Relationship Id="rId4" Type="http://schemas.openxmlformats.org/officeDocument/2006/relationships/image" Target="../media/image120.wmf"/><Relationship Id="rId3" Type="http://schemas.openxmlformats.org/officeDocument/2006/relationships/oleObject" Target="../embeddings/oleObject123.bin"/><Relationship Id="rId2" Type="http://schemas.openxmlformats.org/officeDocument/2006/relationships/image" Target="../media/image119.wmf"/><Relationship Id="rId1" Type="http://schemas.openxmlformats.org/officeDocument/2006/relationships/oleObject" Target="../embeddings/oleObject122.bin"/></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54.vml"/><Relationship Id="rId3" Type="http://schemas.openxmlformats.org/officeDocument/2006/relationships/slideLayout" Target="../slideLayouts/slideLayout2.xml"/><Relationship Id="rId2" Type="http://schemas.openxmlformats.org/officeDocument/2006/relationships/image" Target="../media/image121.wmf"/><Relationship Id="rId1" Type="http://schemas.openxmlformats.org/officeDocument/2006/relationships/oleObject" Target="../embeddings/oleObject124.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4" Type="http://schemas.openxmlformats.org/officeDocument/2006/relationships/vmlDrawing" Target="../drawings/vmlDrawing55.vml"/><Relationship Id="rId3" Type="http://schemas.openxmlformats.org/officeDocument/2006/relationships/slideLayout" Target="../slideLayouts/slideLayout2.xml"/><Relationship Id="rId2" Type="http://schemas.openxmlformats.org/officeDocument/2006/relationships/image" Target="../media/image122.wmf"/><Relationship Id="rId1" Type="http://schemas.openxmlformats.org/officeDocument/2006/relationships/oleObject" Target="../embeddings/oleObject125.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26.xml"/><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 Target="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4" Type="http://schemas.openxmlformats.org/officeDocument/2006/relationships/vmlDrawing" Target="../drawings/vmlDrawing56.vml"/><Relationship Id="rId3" Type="http://schemas.openxmlformats.org/officeDocument/2006/relationships/slideLayout" Target="../slideLayouts/slideLayout2.xml"/><Relationship Id="rId2" Type="http://schemas.openxmlformats.org/officeDocument/2006/relationships/image" Target="../media/image123.wmf"/><Relationship Id="rId1" Type="http://schemas.openxmlformats.org/officeDocument/2006/relationships/oleObject" Target="../embeddings/oleObject126.bin"/></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57.vml"/><Relationship Id="rId3" Type="http://schemas.openxmlformats.org/officeDocument/2006/relationships/slideLayout" Target="../slideLayouts/slideLayout2.xml"/><Relationship Id="rId2" Type="http://schemas.openxmlformats.org/officeDocument/2006/relationships/image" Target="../media/image124.wmf"/><Relationship Id="rId1" Type="http://schemas.openxmlformats.org/officeDocument/2006/relationships/oleObject" Target="../embeddings/oleObject127.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58.vml"/><Relationship Id="rId3" Type="http://schemas.openxmlformats.org/officeDocument/2006/relationships/slideLayout" Target="../slideLayouts/slideLayout2.xml"/><Relationship Id="rId2" Type="http://schemas.openxmlformats.org/officeDocument/2006/relationships/image" Target="../media/image125.wmf"/><Relationship Id="rId1" Type="http://schemas.openxmlformats.org/officeDocument/2006/relationships/oleObject" Target="../embeddings/oleObject128.bin"/></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59.vml"/><Relationship Id="rId3" Type="http://schemas.openxmlformats.org/officeDocument/2006/relationships/slideLayout" Target="../slideLayouts/slideLayout2.xml"/><Relationship Id="rId2" Type="http://schemas.openxmlformats.org/officeDocument/2006/relationships/image" Target="../media/image126.wmf"/><Relationship Id="rId1" Type="http://schemas.openxmlformats.org/officeDocument/2006/relationships/oleObject" Target="../embeddings/oleObject129.bin"/></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0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5.bin"/><Relationship Id="rId4" Type="http://schemas.openxmlformats.org/officeDocument/2006/relationships/image" Target="../media/image3.wmf"/><Relationship Id="rId3" Type="http://schemas.openxmlformats.org/officeDocument/2006/relationships/oleObject" Target="../embeddings/oleObject4.bin"/><Relationship Id="rId2" Type="http://schemas.openxmlformats.org/officeDocument/2006/relationships/image" Target="../media/image1.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53.xml"/><Relationship Id="rId3" Type="http://schemas.openxmlformats.org/officeDocument/2006/relationships/slide" Target="slide39.xml"/><Relationship Id="rId2" Type="http://schemas.openxmlformats.org/officeDocument/2006/relationships/slide" Target="slide37.xml"/><Relationship Id="rId1" Type="http://schemas.openxmlformats.org/officeDocument/2006/relationships/slide" Target="slide2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slide" Target="slide138.xml"/><Relationship Id="rId6" Type="http://schemas.openxmlformats.org/officeDocument/2006/relationships/slide" Target="slide106.xml"/><Relationship Id="rId5" Type="http://schemas.openxmlformats.org/officeDocument/2006/relationships/slide" Target="slide91.xml"/><Relationship Id="rId4" Type="http://schemas.openxmlformats.org/officeDocument/2006/relationships/slide" Target="slide54.xml"/><Relationship Id="rId3" Type="http://schemas.openxmlformats.org/officeDocument/2006/relationships/slide" Target="slide28.xml"/><Relationship Id="rId2" Type="http://schemas.openxmlformats.org/officeDocument/2006/relationships/slide" Target="slide12.xml"/><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11.bin"/><Relationship Id="rId2" Type="http://schemas.openxmlformats.org/officeDocument/2006/relationships/image" Target="../media/image9.wmf"/><Relationship Id="rId1" Type="http://schemas.openxmlformats.org/officeDocument/2006/relationships/oleObject" Target="../embeddings/oleObject10.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4.bin"/><Relationship Id="rId4" Type="http://schemas.openxmlformats.org/officeDocument/2006/relationships/image" Target="../media/image12.wmf"/><Relationship Id="rId3" Type="http://schemas.openxmlformats.org/officeDocument/2006/relationships/oleObject" Target="../embeddings/oleObject13.bin"/><Relationship Id="rId2" Type="http://schemas.openxmlformats.org/officeDocument/2006/relationships/image" Target="../media/image11.wmf"/><Relationship Id="rId1"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66.xml"/><Relationship Id="rId4" Type="http://schemas.openxmlformats.org/officeDocument/2006/relationships/slide" Target="slide64.xml"/><Relationship Id="rId3" Type="http://schemas.openxmlformats.org/officeDocument/2006/relationships/slide" Target="slide62.xml"/><Relationship Id="rId2" Type="http://schemas.openxmlformats.org/officeDocument/2006/relationships/slide" Target="slide61.xml"/><Relationship Id="rId1" Type="http://schemas.openxmlformats.org/officeDocument/2006/relationships/slide" Target="slide5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6.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5.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7.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20.bin"/><Relationship Id="rId4" Type="http://schemas.openxmlformats.org/officeDocument/2006/relationships/image" Target="../media/image18.wmf"/><Relationship Id="rId3" Type="http://schemas.openxmlformats.org/officeDocument/2006/relationships/oleObject" Target="../embeddings/oleObject19.bin"/><Relationship Id="rId2" Type="http://schemas.openxmlformats.org/officeDocument/2006/relationships/image" Target="../media/image17.wmf"/><Relationship Id="rId1"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21.wmf"/><Relationship Id="rId3" Type="http://schemas.openxmlformats.org/officeDocument/2006/relationships/oleObject" Target="../embeddings/oleObject22.bin"/><Relationship Id="rId2" Type="http://schemas.openxmlformats.org/officeDocument/2006/relationships/image" Target="../media/image20.wmf"/><Relationship Id="rId1" Type="http://schemas.openxmlformats.org/officeDocument/2006/relationships/oleObject" Target="../embeddings/oleObject2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 Id="rId3" Type="http://schemas.openxmlformats.org/officeDocument/2006/relationships/oleObject" Target="../embeddings/oleObject24.bin"/><Relationship Id="rId2" Type="http://schemas.openxmlformats.org/officeDocument/2006/relationships/image" Target="../media/image22.wmf"/><Relationship Id="rId1" Type="http://schemas.openxmlformats.org/officeDocument/2006/relationships/oleObject" Target="../embeddings/oleObject23.bin"/></Relationships>
</file>

<file path=ppt/slides/_rels/slide72.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26.wmf"/><Relationship Id="rId3" Type="http://schemas.openxmlformats.org/officeDocument/2006/relationships/oleObject" Target="../embeddings/oleObject27.bin"/><Relationship Id="rId2" Type="http://schemas.openxmlformats.org/officeDocument/2006/relationships/image" Target="../media/image25.wmf"/><Relationship Id="rId1" Type="http://schemas.openxmlformats.org/officeDocument/2006/relationships/oleObject" Target="../embeddings/oleObject26.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8.bin"/></Relationships>
</file>

<file path=ppt/slides/_rels/slide74.xml.rels><?xml version="1.0" encoding="UTF-8" standalone="yes"?>
<Relationships xmlns="http://schemas.openxmlformats.org/package/2006/relationships"><Relationship Id="rId9" Type="http://schemas.openxmlformats.org/officeDocument/2006/relationships/slide" Target="slide58.xml"/><Relationship Id="rId8" Type="http://schemas.openxmlformats.org/officeDocument/2006/relationships/image" Target="../media/image31.wmf"/><Relationship Id="rId7" Type="http://schemas.openxmlformats.org/officeDocument/2006/relationships/oleObject" Target="../embeddings/oleObject32.bin"/><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 Id="rId3" Type="http://schemas.openxmlformats.org/officeDocument/2006/relationships/oleObject" Target="../embeddings/oleObject30.bin"/><Relationship Id="rId2" Type="http://schemas.openxmlformats.org/officeDocument/2006/relationships/image" Target="../media/image28.wmf"/><Relationship Id="rId11" Type="http://schemas.openxmlformats.org/officeDocument/2006/relationships/vmlDrawing" Target="../drawings/vmlDrawing18.vml"/><Relationship Id="rId10" Type="http://schemas.openxmlformats.org/officeDocument/2006/relationships/slideLayout" Target="../slideLayouts/slideLayout2.xml"/><Relationship Id="rId1"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34.bin"/><Relationship Id="rId2" Type="http://schemas.openxmlformats.org/officeDocument/2006/relationships/image" Target="../media/image32.wmf"/><Relationship Id="rId1" Type="http://schemas.openxmlformats.org/officeDocument/2006/relationships/oleObject" Target="../embeddings/oleObject33.bin"/></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36.bin"/><Relationship Id="rId2" Type="http://schemas.openxmlformats.org/officeDocument/2006/relationships/image" Target="../media/image34.wmf"/><Relationship Id="rId1" Type="http://schemas.openxmlformats.org/officeDocument/2006/relationships/oleObject" Target="../embeddings/oleObject35.bin"/></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36.wmf"/><Relationship Id="rId1" Type="http://schemas.openxmlformats.org/officeDocument/2006/relationships/oleObject" Target="../embeddings/oleObject37.bin"/></Relationships>
</file>

<file path=ppt/slides/_rels/slide78.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2.xml"/><Relationship Id="rId7" Type="http://schemas.openxmlformats.org/officeDocument/2006/relationships/image" Target="../media/image38.wmf"/><Relationship Id="rId6" Type="http://schemas.openxmlformats.org/officeDocument/2006/relationships/oleObject" Target="../embeddings/oleObject41.bin"/><Relationship Id="rId5" Type="http://schemas.openxmlformats.org/officeDocument/2006/relationships/image" Target="../media/image37.wmf"/><Relationship Id="rId4" Type="http://schemas.openxmlformats.org/officeDocument/2006/relationships/oleObject" Target="../embeddings/oleObject40.bin"/><Relationship Id="rId3" Type="http://schemas.openxmlformats.org/officeDocument/2006/relationships/oleObject" Target="../embeddings/oleObject39.bin"/><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79.xml.rels><?xml version="1.0" encoding="UTF-8" standalone="yes"?>
<Relationships xmlns="http://schemas.openxmlformats.org/package/2006/relationships"><Relationship Id="rId9" Type="http://schemas.openxmlformats.org/officeDocument/2006/relationships/vmlDrawing" Target="../drawings/vmlDrawing23.vml"/><Relationship Id="rId8" Type="http://schemas.openxmlformats.org/officeDocument/2006/relationships/slideLayout" Target="../slideLayouts/slideLayout2.xml"/><Relationship Id="rId7" Type="http://schemas.openxmlformats.org/officeDocument/2006/relationships/oleObject" Target="../embeddings/oleObject45.bin"/><Relationship Id="rId6" Type="http://schemas.openxmlformats.org/officeDocument/2006/relationships/image" Target="../media/image41.wmf"/><Relationship Id="rId5" Type="http://schemas.openxmlformats.org/officeDocument/2006/relationships/oleObject" Target="../embeddings/oleObject44.bin"/><Relationship Id="rId4" Type="http://schemas.openxmlformats.org/officeDocument/2006/relationships/image" Target="../media/image40.wmf"/><Relationship Id="rId3" Type="http://schemas.openxmlformats.org/officeDocument/2006/relationships/oleObject" Target="../embeddings/oleObject43.bin"/><Relationship Id="rId2" Type="http://schemas.openxmlformats.org/officeDocument/2006/relationships/image" Target="../media/image39.wmf"/><Relationship Id="rId1"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46.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2.xml"/><Relationship Id="rId4" Type="http://schemas.openxmlformats.org/officeDocument/2006/relationships/image" Target="../media/image44.wmf"/><Relationship Id="rId3" Type="http://schemas.openxmlformats.org/officeDocument/2006/relationships/oleObject" Target="../embeddings/oleObject48.bin"/><Relationship Id="rId2" Type="http://schemas.openxmlformats.org/officeDocument/2006/relationships/image" Target="../media/image43.wmf"/><Relationship Id="rId1" Type="http://schemas.openxmlformats.org/officeDocument/2006/relationships/oleObject" Target="../embeddings/oleObject47.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48.wmf"/><Relationship Id="rId7" Type="http://schemas.openxmlformats.org/officeDocument/2006/relationships/oleObject" Target="../embeddings/oleObject52.bin"/><Relationship Id="rId6" Type="http://schemas.openxmlformats.org/officeDocument/2006/relationships/image" Target="../media/image47.wmf"/><Relationship Id="rId5" Type="http://schemas.openxmlformats.org/officeDocument/2006/relationships/oleObject" Target="../embeddings/oleObject51.bin"/><Relationship Id="rId4" Type="http://schemas.openxmlformats.org/officeDocument/2006/relationships/image" Target="../media/image46.wmf"/><Relationship Id="rId3" Type="http://schemas.openxmlformats.org/officeDocument/2006/relationships/oleObject" Target="../embeddings/oleObject50.bin"/><Relationship Id="rId2" Type="http://schemas.openxmlformats.org/officeDocument/2006/relationships/image" Target="../media/image45.wmf"/><Relationship Id="rId12" Type="http://schemas.openxmlformats.org/officeDocument/2006/relationships/vmlDrawing" Target="../drawings/vmlDrawing26.vml"/><Relationship Id="rId11" Type="http://schemas.openxmlformats.org/officeDocument/2006/relationships/slideLayout" Target="../slideLayouts/slideLayout2.xml"/><Relationship Id="rId10" Type="http://schemas.openxmlformats.org/officeDocument/2006/relationships/image" Target="../media/image49.wmf"/><Relationship Id="rId1" Type="http://schemas.openxmlformats.org/officeDocument/2006/relationships/oleObject" Target="../embeddings/oleObject49.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3.wmf"/><Relationship Id="rId7" Type="http://schemas.openxmlformats.org/officeDocument/2006/relationships/oleObject" Target="../embeddings/oleObject57.bin"/><Relationship Id="rId6" Type="http://schemas.openxmlformats.org/officeDocument/2006/relationships/image" Target="../media/image52.wmf"/><Relationship Id="rId5" Type="http://schemas.openxmlformats.org/officeDocument/2006/relationships/oleObject" Target="../embeddings/oleObject56.bin"/><Relationship Id="rId4" Type="http://schemas.openxmlformats.org/officeDocument/2006/relationships/image" Target="../media/image51.wmf"/><Relationship Id="rId3" Type="http://schemas.openxmlformats.org/officeDocument/2006/relationships/oleObject" Target="../embeddings/oleObject55.bin"/><Relationship Id="rId2" Type="http://schemas.openxmlformats.org/officeDocument/2006/relationships/image" Target="../media/image50.wmf"/><Relationship Id="rId12" Type="http://schemas.openxmlformats.org/officeDocument/2006/relationships/vmlDrawing" Target="../drawings/vmlDrawing27.vml"/><Relationship Id="rId11" Type="http://schemas.openxmlformats.org/officeDocument/2006/relationships/slideLayout" Target="../slideLayouts/slideLayout2.xml"/><Relationship Id="rId10" Type="http://schemas.openxmlformats.org/officeDocument/2006/relationships/image" Target="../media/image54.emf"/><Relationship Id="rId1" Type="http://schemas.openxmlformats.org/officeDocument/2006/relationships/oleObject" Target="../embeddings/oleObject54.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58.wmf"/><Relationship Id="rId7" Type="http://schemas.openxmlformats.org/officeDocument/2006/relationships/oleObject" Target="../embeddings/oleObject62.bin"/><Relationship Id="rId6" Type="http://schemas.openxmlformats.org/officeDocument/2006/relationships/image" Target="../media/image57.wmf"/><Relationship Id="rId5" Type="http://schemas.openxmlformats.org/officeDocument/2006/relationships/oleObject" Target="../embeddings/oleObject61.bin"/><Relationship Id="rId4" Type="http://schemas.openxmlformats.org/officeDocument/2006/relationships/image" Target="../media/image56.wmf"/><Relationship Id="rId3" Type="http://schemas.openxmlformats.org/officeDocument/2006/relationships/oleObject" Target="../embeddings/oleObject60.bin"/><Relationship Id="rId2" Type="http://schemas.openxmlformats.org/officeDocument/2006/relationships/image" Target="../media/image55.wmf"/><Relationship Id="rId14" Type="http://schemas.openxmlformats.org/officeDocument/2006/relationships/vmlDrawing" Target="../drawings/vmlDrawing28.vml"/><Relationship Id="rId13" Type="http://schemas.openxmlformats.org/officeDocument/2006/relationships/slideLayout" Target="../slideLayouts/slideLayout2.xml"/><Relationship Id="rId12" Type="http://schemas.openxmlformats.org/officeDocument/2006/relationships/image" Target="../media/image60.wmf"/><Relationship Id="rId11" Type="http://schemas.openxmlformats.org/officeDocument/2006/relationships/oleObject" Target="../embeddings/oleObject64.bin"/><Relationship Id="rId10" Type="http://schemas.openxmlformats.org/officeDocument/2006/relationships/image" Target="../media/image59.wmf"/><Relationship Id="rId1" Type="http://schemas.openxmlformats.org/officeDocument/2006/relationships/oleObject" Target="../embeddings/oleObject59.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64.wmf"/><Relationship Id="rId7" Type="http://schemas.openxmlformats.org/officeDocument/2006/relationships/oleObject" Target="../embeddings/oleObject68.bin"/><Relationship Id="rId6" Type="http://schemas.openxmlformats.org/officeDocument/2006/relationships/image" Target="../media/image63.wmf"/><Relationship Id="rId5" Type="http://schemas.openxmlformats.org/officeDocument/2006/relationships/oleObject" Target="../embeddings/oleObject67.bin"/><Relationship Id="rId4" Type="http://schemas.openxmlformats.org/officeDocument/2006/relationships/image" Target="../media/image62.wmf"/><Relationship Id="rId3" Type="http://schemas.openxmlformats.org/officeDocument/2006/relationships/oleObject" Target="../embeddings/oleObject66.bin"/><Relationship Id="rId2" Type="http://schemas.openxmlformats.org/officeDocument/2006/relationships/image" Target="../media/image61.wmf"/><Relationship Id="rId14" Type="http://schemas.openxmlformats.org/officeDocument/2006/relationships/vmlDrawing" Target="../drawings/vmlDrawing29.vml"/><Relationship Id="rId13" Type="http://schemas.openxmlformats.org/officeDocument/2006/relationships/slideLayout" Target="../slideLayouts/slideLayout2.xml"/><Relationship Id="rId12" Type="http://schemas.openxmlformats.org/officeDocument/2006/relationships/image" Target="../media/image66.wmf"/><Relationship Id="rId11" Type="http://schemas.openxmlformats.org/officeDocument/2006/relationships/oleObject" Target="../embeddings/oleObject70.bin"/><Relationship Id="rId10" Type="http://schemas.openxmlformats.org/officeDocument/2006/relationships/image" Target="../media/image65.wmf"/><Relationship Id="rId1" Type="http://schemas.openxmlformats.org/officeDocument/2006/relationships/oleObject" Target="../embeddings/oleObject65.bin"/></Relationships>
</file>

<file path=ppt/slides/_rels/slide87.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2.xml"/><Relationship Id="rId6" Type="http://schemas.openxmlformats.org/officeDocument/2006/relationships/image" Target="../media/image69.wmf"/><Relationship Id="rId5" Type="http://schemas.openxmlformats.org/officeDocument/2006/relationships/oleObject" Target="../embeddings/oleObject73.bin"/><Relationship Id="rId4" Type="http://schemas.openxmlformats.org/officeDocument/2006/relationships/image" Target="../media/image68.wmf"/><Relationship Id="rId3" Type="http://schemas.openxmlformats.org/officeDocument/2006/relationships/oleObject" Target="../embeddings/oleObject72.bin"/><Relationship Id="rId2" Type="http://schemas.openxmlformats.org/officeDocument/2006/relationships/image" Target="../media/image67.wmf"/><Relationship Id="rId1" Type="http://schemas.openxmlformats.org/officeDocument/2006/relationships/oleObject" Target="../embeddings/oleObject71.bin"/></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71.wmf"/><Relationship Id="rId3" Type="http://schemas.openxmlformats.org/officeDocument/2006/relationships/oleObject" Target="../embeddings/oleObject75.bin"/><Relationship Id="rId2" Type="http://schemas.openxmlformats.org/officeDocument/2006/relationships/image" Target="../media/image70.wmf"/><Relationship Id="rId1" Type="http://schemas.openxmlformats.org/officeDocument/2006/relationships/oleObject" Target="../embeddings/oleObject74.bin"/></Relationships>
</file>

<file path=ppt/slides/_rels/slide89.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2.xml"/><Relationship Id="rId6" Type="http://schemas.openxmlformats.org/officeDocument/2006/relationships/image" Target="../media/image74.wmf"/><Relationship Id="rId5" Type="http://schemas.openxmlformats.org/officeDocument/2006/relationships/oleObject" Target="../embeddings/oleObject78.bin"/><Relationship Id="rId4" Type="http://schemas.openxmlformats.org/officeDocument/2006/relationships/image" Target="../media/image73.wmf"/><Relationship Id="rId3" Type="http://schemas.openxmlformats.org/officeDocument/2006/relationships/oleObject" Target="../embeddings/oleObject77.bin"/><Relationship Id="rId2" Type="http://schemas.openxmlformats.org/officeDocument/2006/relationships/image" Target="../media/image72.wmf"/><Relationship Id="rId1" Type="http://schemas.openxmlformats.org/officeDocument/2006/relationships/oleObject" Target="../embeddings/oleObject7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8.wmf"/><Relationship Id="rId7" Type="http://schemas.openxmlformats.org/officeDocument/2006/relationships/oleObject" Target="../embeddings/oleObject82.bin"/><Relationship Id="rId6" Type="http://schemas.openxmlformats.org/officeDocument/2006/relationships/image" Target="../media/image77.wmf"/><Relationship Id="rId5" Type="http://schemas.openxmlformats.org/officeDocument/2006/relationships/oleObject" Target="../embeddings/oleObject81.bin"/><Relationship Id="rId4" Type="http://schemas.openxmlformats.org/officeDocument/2006/relationships/image" Target="../media/image76.wmf"/><Relationship Id="rId3" Type="http://schemas.openxmlformats.org/officeDocument/2006/relationships/oleObject" Target="../embeddings/oleObject80.bin"/><Relationship Id="rId2" Type="http://schemas.openxmlformats.org/officeDocument/2006/relationships/image" Target="../media/image75.wmf"/><Relationship Id="rId10" Type="http://schemas.openxmlformats.org/officeDocument/2006/relationships/vmlDrawing" Target="../drawings/vmlDrawing33.vml"/><Relationship Id="rId1" Type="http://schemas.openxmlformats.org/officeDocument/2006/relationships/oleObject" Target="../embeddings/oleObject79.bin"/></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quiver.freeserve.co.uk/Dse.htm&#20013;&#31243;&#24207;&#21253;Dempster" TargetMode="External"/><Relationship Id="rId1" Type="http://schemas.openxmlformats.org/officeDocument/2006/relationships/hyperlink" Target="http://yoda.cis.temple.edu:8080/UGAIWWW/lectures/dempster.html" TargetMode="Externa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94.xml"/><Relationship Id="rId1" Type="http://schemas.openxmlformats.org/officeDocument/2006/relationships/slide" Target="slide93.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79.wmf"/><Relationship Id="rId1" Type="http://schemas.openxmlformats.org/officeDocument/2006/relationships/oleObject" Target="../embeddings/oleObject83.bin"/></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7" Type="http://schemas.openxmlformats.org/officeDocument/2006/relationships/vmlDrawing" Target="../drawings/vmlDrawing35.vml"/><Relationship Id="rId6"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wmf"/><Relationship Id="rId3" Type="http://schemas.openxmlformats.org/officeDocument/2006/relationships/oleObject" Target="../embeddings/oleObject85.bin"/><Relationship Id="rId2" Type="http://schemas.openxmlformats.org/officeDocument/2006/relationships/image" Target="../media/image80.wmf"/><Relationship Id="rId1" Type="http://schemas.openxmlformats.org/officeDocument/2006/relationships/oleObject" Target="../embeddings/oleObject84.bin"/></Relationships>
</file>

<file path=ppt/slides/_rels/slide98.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2.xml"/><Relationship Id="rId6" Type="http://schemas.openxmlformats.org/officeDocument/2006/relationships/image" Target="../media/image85.wmf"/><Relationship Id="rId5" Type="http://schemas.openxmlformats.org/officeDocument/2006/relationships/oleObject" Target="../embeddings/oleObject88.bin"/><Relationship Id="rId4" Type="http://schemas.openxmlformats.org/officeDocument/2006/relationships/image" Target="../media/image84.wmf"/><Relationship Id="rId3" Type="http://schemas.openxmlformats.org/officeDocument/2006/relationships/oleObject" Target="../embeddings/oleObject87.bin"/><Relationship Id="rId2" Type="http://schemas.openxmlformats.org/officeDocument/2006/relationships/image" Target="../media/image83.wmf"/><Relationship Id="rId1" Type="http://schemas.openxmlformats.org/officeDocument/2006/relationships/oleObject" Target="../embeddings/oleObject86.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accent1">
                    <a:lumMod val="50000"/>
                  </a:schemeClr>
                </a:solidFill>
              </a:rPr>
              <a:t>不确定性知识的表示</a:t>
            </a:r>
            <a:br>
              <a:rPr lang="zh-CN" altLang="en-US" dirty="0">
                <a:solidFill>
                  <a:schemeClr val="accent1">
                    <a:lumMod val="50000"/>
                  </a:schemeClr>
                </a:solidFill>
              </a:rPr>
            </a:br>
            <a:r>
              <a:rPr lang="zh-CN" altLang="en-US" dirty="0">
                <a:solidFill>
                  <a:schemeClr val="accent1">
                    <a:lumMod val="50000"/>
                  </a:schemeClr>
                </a:solidFill>
              </a:rPr>
              <a:t>与推理技术.</a:t>
            </a:r>
            <a:endParaRPr lang="zh-CN" altLang="en-US" dirty="0">
              <a:solidFill>
                <a:schemeClr val="accent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400079" y="431826"/>
            <a:ext cx="8547797" cy="700992"/>
          </a:xfrm>
        </p:spPr>
        <p:txBody>
          <a:bodyPr anchor="b"/>
          <a:p>
            <a:r>
              <a:rPr lang="en-US" altLang="zh-CN" sz="3200">
                <a:latin typeface="Times New Roman" panose="02020603050405020304" pitchFamily="18" charset="0"/>
              </a:rPr>
              <a:t>4.1.2 </a:t>
            </a:r>
            <a:r>
              <a:rPr lang="zh-CN" altLang="en-US" sz="3200" dirty="0">
                <a:latin typeface="Times New Roman" panose="02020603050405020304" pitchFamily="18" charset="0"/>
              </a:rPr>
              <a:t>不确定性推理（</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291" name="文本占位符 12290"/>
          <p:cNvSpPr>
            <a:spLocks noGrp="1"/>
          </p:cNvSpPr>
          <p:nvPr>
            <p:ph type="body" idx="4294967295"/>
          </p:nvPr>
        </p:nvSpPr>
        <p:spPr>
          <a:xfrm>
            <a:off x="402590" y="1825625"/>
            <a:ext cx="7886700" cy="4351655"/>
          </a:xfrm>
        </p:spPr>
        <p:txBody>
          <a:bodyPr/>
          <a:p>
            <a:pPr>
              <a:buNone/>
            </a:pPr>
            <a:r>
              <a:rPr lang="en-US" altLang="zh-CN"/>
              <a:t>1.</a:t>
            </a:r>
            <a:r>
              <a:rPr lang="zh-CN" altLang="en-US" dirty="0"/>
              <a:t>不确定性推理方法的分类</a:t>
            </a:r>
            <a:endParaRPr lang="zh-CN" altLang="en-US" dirty="0"/>
          </a:p>
        </p:txBody>
      </p:sp>
      <p:sp>
        <p:nvSpPr>
          <p:cNvPr id="12292" name="矩形 12291"/>
          <p:cNvSpPr/>
          <p:nvPr/>
        </p:nvSpPr>
        <p:spPr>
          <a:xfrm>
            <a:off x="2598103" y="2997200"/>
            <a:ext cx="1079500" cy="360363"/>
          </a:xfrm>
          <a:prstGeom prst="rect">
            <a:avLst/>
          </a:prstGeom>
          <a:noFill/>
          <a:ln w="9525">
            <a:noFill/>
          </a:ln>
        </p:spPr>
        <p:txBody>
          <a:bodyPr wrap="none" anchor="ctr"/>
          <a:p>
            <a:r>
              <a:rPr lang="zh-CN" altLang="en-US" sz="1600" b="0" u="none" dirty="0">
                <a:solidFill>
                  <a:schemeClr val="tx1"/>
                </a:solidFill>
                <a:latin typeface="Tahoma" panose="020B0604030504040204" pitchFamily="34" charset="0"/>
              </a:rPr>
              <a:t>控制方法</a:t>
            </a:r>
            <a:endParaRPr lang="zh-CN" altLang="en-US" sz="1600" b="0" u="none" dirty="0">
              <a:solidFill>
                <a:schemeClr val="tx1"/>
              </a:solidFill>
              <a:latin typeface="Tahoma" panose="020B0604030504040204" pitchFamily="34" charset="0"/>
            </a:endParaRPr>
          </a:p>
        </p:txBody>
      </p:sp>
      <p:sp>
        <p:nvSpPr>
          <p:cNvPr id="12293" name="矩形 12292"/>
          <p:cNvSpPr/>
          <p:nvPr/>
        </p:nvSpPr>
        <p:spPr>
          <a:xfrm>
            <a:off x="2599690" y="4149725"/>
            <a:ext cx="1079500" cy="360363"/>
          </a:xfrm>
          <a:prstGeom prst="rect">
            <a:avLst/>
          </a:prstGeom>
          <a:noFill/>
          <a:ln w="9525">
            <a:noFill/>
          </a:ln>
        </p:spPr>
        <p:txBody>
          <a:bodyPr wrap="none" anchor="ctr"/>
          <a:p>
            <a:r>
              <a:rPr lang="zh-CN" altLang="en-US" sz="1600" b="0" u="none" dirty="0">
                <a:solidFill>
                  <a:schemeClr val="tx1"/>
                </a:solidFill>
                <a:latin typeface="Tahoma" panose="020B0604030504040204" pitchFamily="34" charset="0"/>
              </a:rPr>
              <a:t>模型方法</a:t>
            </a:r>
            <a:endParaRPr lang="zh-CN" altLang="en-US" sz="1600" b="0" u="none" dirty="0">
              <a:solidFill>
                <a:schemeClr val="tx1"/>
              </a:solidFill>
              <a:latin typeface="Tahoma" panose="020B0604030504040204" pitchFamily="34" charset="0"/>
            </a:endParaRPr>
          </a:p>
        </p:txBody>
      </p:sp>
      <p:sp>
        <p:nvSpPr>
          <p:cNvPr id="12294" name="左大括号 12293"/>
          <p:cNvSpPr/>
          <p:nvPr/>
        </p:nvSpPr>
        <p:spPr>
          <a:xfrm>
            <a:off x="2526665" y="3141663"/>
            <a:ext cx="71438" cy="1222375"/>
          </a:xfrm>
          <a:prstGeom prst="leftBrace">
            <a:avLst>
              <a:gd name="adj1" fmla="val 142591"/>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12295" name="矩形 12294"/>
          <p:cNvSpPr/>
          <p:nvPr/>
        </p:nvSpPr>
        <p:spPr>
          <a:xfrm>
            <a:off x="3895090" y="3573463"/>
            <a:ext cx="1079500" cy="360362"/>
          </a:xfrm>
          <a:prstGeom prst="rect">
            <a:avLst/>
          </a:prstGeom>
          <a:noFill/>
          <a:ln w="9525">
            <a:noFill/>
          </a:ln>
        </p:spPr>
        <p:txBody>
          <a:bodyPr wrap="none" anchor="ctr"/>
          <a:p>
            <a:r>
              <a:rPr lang="zh-CN" altLang="en-US" sz="1600" b="0" u="none" dirty="0">
                <a:solidFill>
                  <a:schemeClr val="tx1"/>
                </a:solidFill>
                <a:latin typeface="Tahoma" panose="020B0604030504040204" pitchFamily="34" charset="0"/>
              </a:rPr>
              <a:t>非数值方法</a:t>
            </a:r>
            <a:endParaRPr lang="zh-CN" altLang="en-US" sz="1600" b="0" u="none" dirty="0">
              <a:solidFill>
                <a:schemeClr val="tx1"/>
              </a:solidFill>
              <a:latin typeface="Tahoma" panose="020B0604030504040204" pitchFamily="34" charset="0"/>
            </a:endParaRPr>
          </a:p>
        </p:txBody>
      </p:sp>
      <p:sp>
        <p:nvSpPr>
          <p:cNvPr id="12296" name="矩形 12295"/>
          <p:cNvSpPr/>
          <p:nvPr/>
        </p:nvSpPr>
        <p:spPr>
          <a:xfrm>
            <a:off x="3823653" y="4652963"/>
            <a:ext cx="1079500" cy="360362"/>
          </a:xfrm>
          <a:prstGeom prst="rect">
            <a:avLst/>
          </a:prstGeom>
          <a:noFill/>
          <a:ln w="9525">
            <a:noFill/>
          </a:ln>
        </p:spPr>
        <p:txBody>
          <a:bodyPr wrap="none" anchor="ctr"/>
          <a:p>
            <a:r>
              <a:rPr lang="zh-CN" altLang="en-US" sz="1600" b="0" u="none" dirty="0">
                <a:solidFill>
                  <a:schemeClr val="tx1"/>
                </a:solidFill>
                <a:latin typeface="Tahoma" panose="020B0604030504040204" pitchFamily="34" charset="0"/>
              </a:rPr>
              <a:t>数值方法</a:t>
            </a:r>
            <a:endParaRPr lang="zh-CN" altLang="en-US" sz="1600" b="0" u="none" dirty="0">
              <a:solidFill>
                <a:schemeClr val="tx1"/>
              </a:solidFill>
              <a:latin typeface="Tahoma" panose="020B0604030504040204" pitchFamily="34" charset="0"/>
            </a:endParaRPr>
          </a:p>
        </p:txBody>
      </p:sp>
      <p:sp>
        <p:nvSpPr>
          <p:cNvPr id="12297" name="左大括号 12296"/>
          <p:cNvSpPr/>
          <p:nvPr/>
        </p:nvSpPr>
        <p:spPr>
          <a:xfrm>
            <a:off x="3750628" y="3789363"/>
            <a:ext cx="144462" cy="1152525"/>
          </a:xfrm>
          <a:prstGeom prst="leftBrace">
            <a:avLst>
              <a:gd name="adj1" fmla="val 6648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12298" name="矩形 12297"/>
          <p:cNvSpPr/>
          <p:nvPr/>
        </p:nvSpPr>
        <p:spPr>
          <a:xfrm>
            <a:off x="4974590" y="4221163"/>
            <a:ext cx="1079500" cy="360362"/>
          </a:xfrm>
          <a:prstGeom prst="rect">
            <a:avLst/>
          </a:prstGeom>
          <a:noFill/>
          <a:ln w="9525">
            <a:noFill/>
          </a:ln>
        </p:spPr>
        <p:txBody>
          <a:bodyPr wrap="none" anchor="ctr"/>
          <a:p>
            <a:r>
              <a:rPr lang="zh-CN" altLang="en-US" sz="1600" b="0" u="none" dirty="0">
                <a:solidFill>
                  <a:schemeClr val="folHlink"/>
                </a:solidFill>
                <a:latin typeface="Tahoma" panose="020B0604030504040204" pitchFamily="34" charset="0"/>
              </a:rPr>
              <a:t>模糊推理</a:t>
            </a:r>
            <a:endParaRPr lang="zh-CN" altLang="en-US" sz="1600" b="0" u="none" dirty="0">
              <a:solidFill>
                <a:schemeClr val="folHlink"/>
              </a:solidFill>
              <a:latin typeface="Tahoma" panose="020B0604030504040204" pitchFamily="34" charset="0"/>
            </a:endParaRPr>
          </a:p>
        </p:txBody>
      </p:sp>
      <p:sp>
        <p:nvSpPr>
          <p:cNvPr id="12299" name="矩形 12298"/>
          <p:cNvSpPr/>
          <p:nvPr/>
        </p:nvSpPr>
        <p:spPr>
          <a:xfrm>
            <a:off x="4974590" y="5013325"/>
            <a:ext cx="1079500" cy="360363"/>
          </a:xfrm>
          <a:prstGeom prst="rect">
            <a:avLst/>
          </a:prstGeom>
          <a:noFill/>
          <a:ln w="9525">
            <a:noFill/>
          </a:ln>
        </p:spPr>
        <p:txBody>
          <a:bodyPr wrap="none" anchor="ctr"/>
          <a:p>
            <a:r>
              <a:rPr lang="zh-CN" altLang="en-US" sz="1600" b="0" u="none" dirty="0">
                <a:solidFill>
                  <a:schemeClr val="tx1"/>
                </a:solidFill>
                <a:latin typeface="Tahoma" panose="020B0604030504040204" pitchFamily="34" charset="0"/>
              </a:rPr>
              <a:t>基于概率</a:t>
            </a:r>
            <a:endParaRPr lang="zh-CN" altLang="en-US" sz="1600" b="0" u="none" dirty="0">
              <a:solidFill>
                <a:schemeClr val="tx1"/>
              </a:solidFill>
              <a:latin typeface="Tahoma" panose="020B0604030504040204" pitchFamily="34" charset="0"/>
            </a:endParaRPr>
          </a:p>
        </p:txBody>
      </p:sp>
      <p:sp>
        <p:nvSpPr>
          <p:cNvPr id="12300" name="矩形 12299"/>
          <p:cNvSpPr/>
          <p:nvPr/>
        </p:nvSpPr>
        <p:spPr>
          <a:xfrm>
            <a:off x="6271578" y="4508500"/>
            <a:ext cx="1079500" cy="360363"/>
          </a:xfrm>
          <a:prstGeom prst="rect">
            <a:avLst/>
          </a:prstGeom>
          <a:noFill/>
          <a:ln w="9525">
            <a:noFill/>
          </a:ln>
        </p:spPr>
        <p:txBody>
          <a:bodyPr wrap="none" anchor="ctr"/>
          <a:p>
            <a:r>
              <a:rPr lang="zh-CN" altLang="en-US" sz="1600" b="0" u="none" dirty="0">
                <a:solidFill>
                  <a:schemeClr val="tx1"/>
                </a:solidFill>
                <a:latin typeface="Tahoma" panose="020B0604030504040204" pitchFamily="34" charset="0"/>
              </a:rPr>
              <a:t>纯概率</a:t>
            </a:r>
            <a:endParaRPr lang="zh-CN" altLang="en-US" sz="1600" b="0" u="none" dirty="0">
              <a:solidFill>
                <a:schemeClr val="tx1"/>
              </a:solidFill>
              <a:latin typeface="Tahoma" panose="020B0604030504040204" pitchFamily="34" charset="0"/>
            </a:endParaRPr>
          </a:p>
        </p:txBody>
      </p:sp>
      <p:sp>
        <p:nvSpPr>
          <p:cNvPr id="12301" name="矩形 12300"/>
          <p:cNvSpPr/>
          <p:nvPr/>
        </p:nvSpPr>
        <p:spPr>
          <a:xfrm>
            <a:off x="6269990" y="4868863"/>
            <a:ext cx="1079500" cy="360362"/>
          </a:xfrm>
          <a:prstGeom prst="rect">
            <a:avLst/>
          </a:prstGeom>
          <a:noFill/>
          <a:ln w="9525">
            <a:noFill/>
          </a:ln>
        </p:spPr>
        <p:txBody>
          <a:bodyPr wrap="none" anchor="ctr"/>
          <a:p>
            <a:r>
              <a:rPr lang="zh-CN" altLang="en-US" sz="1600" b="0" u="none" dirty="0">
                <a:solidFill>
                  <a:schemeClr val="folHlink"/>
                </a:solidFill>
                <a:latin typeface="Tahoma" panose="020B0604030504040204" pitchFamily="34" charset="0"/>
              </a:rPr>
              <a:t>可信度方法</a:t>
            </a:r>
            <a:endParaRPr lang="zh-CN" altLang="en-US" sz="1600" b="0" u="none" dirty="0">
              <a:solidFill>
                <a:schemeClr val="folHlink"/>
              </a:solidFill>
              <a:latin typeface="Tahoma" panose="020B0604030504040204" pitchFamily="34" charset="0"/>
            </a:endParaRPr>
          </a:p>
        </p:txBody>
      </p:sp>
      <p:sp>
        <p:nvSpPr>
          <p:cNvPr id="12302" name="矩形 12301"/>
          <p:cNvSpPr/>
          <p:nvPr/>
        </p:nvSpPr>
        <p:spPr>
          <a:xfrm>
            <a:off x="6269990" y="5229225"/>
            <a:ext cx="1079500" cy="360363"/>
          </a:xfrm>
          <a:prstGeom prst="rect">
            <a:avLst/>
          </a:prstGeom>
          <a:noFill/>
          <a:ln w="9525">
            <a:noFill/>
          </a:ln>
        </p:spPr>
        <p:txBody>
          <a:bodyPr wrap="none" anchor="ctr"/>
          <a:p>
            <a:r>
              <a:rPr lang="zh-CN" altLang="en-US" sz="1600" b="0" u="none" dirty="0">
                <a:solidFill>
                  <a:schemeClr val="folHlink"/>
                </a:solidFill>
                <a:latin typeface="Tahoma" panose="020B0604030504040204" pitchFamily="34" charset="0"/>
              </a:rPr>
              <a:t>证据理论</a:t>
            </a:r>
            <a:endParaRPr lang="zh-CN" altLang="en-US" sz="1600" b="0" u="none" dirty="0">
              <a:solidFill>
                <a:schemeClr val="folHlink"/>
              </a:solidFill>
              <a:latin typeface="Tahoma" panose="020B0604030504040204" pitchFamily="34" charset="0"/>
            </a:endParaRPr>
          </a:p>
        </p:txBody>
      </p:sp>
      <p:sp>
        <p:nvSpPr>
          <p:cNvPr id="12303" name="矩形 12302"/>
          <p:cNvSpPr/>
          <p:nvPr/>
        </p:nvSpPr>
        <p:spPr>
          <a:xfrm>
            <a:off x="6269990" y="5589588"/>
            <a:ext cx="1079500" cy="360362"/>
          </a:xfrm>
          <a:prstGeom prst="rect">
            <a:avLst/>
          </a:prstGeom>
          <a:noFill/>
          <a:ln w="9525">
            <a:noFill/>
          </a:ln>
        </p:spPr>
        <p:txBody>
          <a:bodyPr wrap="none" anchor="ctr"/>
          <a:p>
            <a:r>
              <a:rPr lang="zh-CN" altLang="en-US" sz="1600" b="0" u="none" dirty="0">
                <a:solidFill>
                  <a:schemeClr val="folHlink"/>
                </a:solidFill>
                <a:latin typeface="Tahoma" panose="020B0604030504040204" pitchFamily="34" charset="0"/>
              </a:rPr>
              <a:t>主观</a:t>
            </a:r>
            <a:r>
              <a:rPr lang="en-US" altLang="zh-CN" sz="1600" b="0" u="none" err="1">
                <a:solidFill>
                  <a:schemeClr val="folHlink"/>
                </a:solidFill>
                <a:latin typeface="Tahoma" panose="020B0604030504040204" pitchFamily="34" charset="0"/>
              </a:rPr>
              <a:t>Bayes</a:t>
            </a:r>
            <a:endParaRPr lang="en-US" altLang="zh-CN" sz="1600" b="0" u="none">
              <a:solidFill>
                <a:schemeClr val="folHlink"/>
              </a:solidFill>
              <a:latin typeface="Tahoma" panose="020B0604030504040204" pitchFamily="34" charset="0"/>
            </a:endParaRPr>
          </a:p>
        </p:txBody>
      </p:sp>
      <p:sp>
        <p:nvSpPr>
          <p:cNvPr id="12304" name="左大括号 12303"/>
          <p:cNvSpPr/>
          <p:nvPr/>
        </p:nvSpPr>
        <p:spPr>
          <a:xfrm>
            <a:off x="4903153" y="4437063"/>
            <a:ext cx="71437" cy="792162"/>
          </a:xfrm>
          <a:prstGeom prst="leftBrace">
            <a:avLst>
              <a:gd name="adj1" fmla="val 92407"/>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12305" name="左大括号 12304"/>
          <p:cNvSpPr/>
          <p:nvPr/>
        </p:nvSpPr>
        <p:spPr>
          <a:xfrm>
            <a:off x="5982653" y="4652963"/>
            <a:ext cx="144462" cy="1152525"/>
          </a:xfrm>
          <a:prstGeom prst="leftBrace">
            <a:avLst>
              <a:gd name="adj1" fmla="val 66483"/>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12306" name="圆角矩形标注 12305"/>
          <p:cNvSpPr/>
          <p:nvPr/>
        </p:nvSpPr>
        <p:spPr>
          <a:xfrm>
            <a:off x="402590" y="2781300"/>
            <a:ext cx="2339975" cy="2232025"/>
          </a:xfrm>
          <a:prstGeom prst="wedgeRoundRectCallout">
            <a:avLst>
              <a:gd name="adj1" fmla="val 56514"/>
              <a:gd name="adj2" fmla="val -29519"/>
              <a:gd name="adj3" fmla="val 16667"/>
            </a:avLst>
          </a:prstGeom>
          <a:noFill/>
          <a:ln w="9525">
            <a:noFill/>
          </a:ln>
        </p:spPr>
        <p:txBody>
          <a:bodyPr/>
          <a:p>
            <a:pPr marL="342900" indent="-342900" algn="just" fontAlgn="b">
              <a:spcBef>
                <a:spcPct val="20000"/>
              </a:spcBef>
              <a:buClr>
                <a:schemeClr val="folHlink"/>
              </a:buClr>
              <a:buSzPct val="60000"/>
              <a:buFont typeface="Wingdings" panose="05000000000000000000" pitchFamily="2" charset="2"/>
              <a:buNone/>
            </a:pPr>
            <a:r>
              <a:rPr lang="zh-CN" altLang="en-US" sz="1800" u="none" dirty="0">
                <a:latin typeface="宋体" panose="02010600030101010101" pitchFamily="2" charset="-122"/>
              </a:rPr>
              <a:t>通过识别领域内引</a:t>
            </a:r>
            <a:endParaRPr lang="zh-CN" altLang="en-US" sz="1800" u="none" dirty="0">
              <a:latin typeface="宋体" panose="02010600030101010101" pitchFamily="2" charset="-122"/>
            </a:endParaRPr>
          </a:p>
          <a:p>
            <a:pPr marL="342900" indent="-342900" algn="just" fontAlgn="b">
              <a:spcBef>
                <a:spcPct val="20000"/>
              </a:spcBef>
              <a:buClr>
                <a:schemeClr val="folHlink"/>
              </a:buClr>
              <a:buSzPct val="60000"/>
              <a:buFont typeface="Wingdings" panose="05000000000000000000" pitchFamily="2" charset="2"/>
              <a:buNone/>
            </a:pPr>
            <a:r>
              <a:rPr lang="zh-CN" altLang="en-US" sz="1800" u="none" dirty="0">
                <a:latin typeface="宋体" panose="02010600030101010101" pitchFamily="2" charset="-122"/>
              </a:rPr>
              <a:t>起不确定性的某些</a:t>
            </a:r>
            <a:endParaRPr lang="zh-CN" altLang="en-US" sz="1800" u="none" dirty="0">
              <a:latin typeface="宋体" panose="02010600030101010101" pitchFamily="2" charset="-122"/>
            </a:endParaRPr>
          </a:p>
          <a:p>
            <a:pPr marL="342900" indent="-342900" algn="just" fontAlgn="b">
              <a:spcBef>
                <a:spcPct val="20000"/>
              </a:spcBef>
              <a:buClr>
                <a:schemeClr val="folHlink"/>
              </a:buClr>
              <a:buSzPct val="60000"/>
              <a:buFont typeface="Wingdings" panose="05000000000000000000" pitchFamily="2" charset="2"/>
              <a:buNone/>
            </a:pPr>
            <a:r>
              <a:rPr lang="zh-CN" altLang="en-US" sz="1800" u="none" dirty="0">
                <a:latin typeface="宋体" panose="02010600030101010101" pitchFamily="2" charset="-122"/>
              </a:rPr>
              <a:t>特征及相应的控制</a:t>
            </a:r>
            <a:endParaRPr lang="zh-CN" altLang="en-US" sz="1800" u="none" dirty="0">
              <a:latin typeface="宋体" panose="02010600030101010101" pitchFamily="2" charset="-122"/>
            </a:endParaRPr>
          </a:p>
          <a:p>
            <a:pPr marL="342900" indent="-342900" algn="just" fontAlgn="b">
              <a:spcBef>
                <a:spcPct val="20000"/>
              </a:spcBef>
              <a:buClr>
                <a:schemeClr val="folHlink"/>
              </a:buClr>
              <a:buSzPct val="60000"/>
              <a:buFont typeface="Wingdings" panose="05000000000000000000" pitchFamily="2" charset="2"/>
              <a:buNone/>
            </a:pPr>
            <a:r>
              <a:rPr lang="zh-CN" altLang="en-US" sz="1800" u="none" dirty="0">
                <a:latin typeface="宋体" panose="02010600030101010101" pitchFamily="2" charset="-122"/>
              </a:rPr>
              <a:t>策略来限制或减少</a:t>
            </a:r>
            <a:endParaRPr lang="zh-CN" altLang="en-US" sz="1800" u="none" dirty="0">
              <a:latin typeface="宋体" panose="02010600030101010101" pitchFamily="2" charset="-122"/>
            </a:endParaRPr>
          </a:p>
          <a:p>
            <a:pPr marL="342900" indent="-342900" algn="just" fontAlgn="b">
              <a:spcBef>
                <a:spcPct val="20000"/>
              </a:spcBef>
              <a:buClr>
                <a:schemeClr val="folHlink"/>
              </a:buClr>
              <a:buSzPct val="60000"/>
              <a:buFont typeface="Wingdings" panose="05000000000000000000" pitchFamily="2" charset="2"/>
              <a:buNone/>
            </a:pPr>
            <a:r>
              <a:rPr lang="zh-CN" altLang="en-US" sz="1800" u="none" dirty="0">
                <a:latin typeface="宋体" panose="02010600030101010101" pitchFamily="2" charset="-122"/>
              </a:rPr>
              <a:t>不确定性对系统</a:t>
            </a:r>
            <a:endParaRPr lang="zh-CN" altLang="en-US" sz="1800" u="none" dirty="0">
              <a:latin typeface="宋体" panose="02010600030101010101" pitchFamily="2" charset="-122"/>
            </a:endParaRPr>
          </a:p>
          <a:p>
            <a:pPr marL="342900" indent="-342900" algn="just" fontAlgn="b">
              <a:spcBef>
                <a:spcPct val="20000"/>
              </a:spcBef>
              <a:buClr>
                <a:schemeClr val="folHlink"/>
              </a:buClr>
              <a:buSzPct val="60000"/>
              <a:buFont typeface="Wingdings" panose="05000000000000000000" pitchFamily="2" charset="2"/>
              <a:buNone/>
            </a:pPr>
            <a:r>
              <a:rPr lang="zh-CN" altLang="en-US" sz="1800" u="none" dirty="0">
                <a:latin typeface="宋体" panose="02010600030101010101" pitchFamily="2" charset="-122"/>
              </a:rPr>
              <a:t>产生的影响。</a:t>
            </a:r>
            <a:endParaRPr lang="zh-CN" altLang="en-US" sz="1800" u="none">
              <a:latin typeface="宋体" panose="02010600030101010101" pitchFamily="2" charset="-122"/>
            </a:endParaRPr>
          </a:p>
        </p:txBody>
      </p:sp>
      <p:sp>
        <p:nvSpPr>
          <p:cNvPr id="12307" name="矩形 12306"/>
          <p:cNvSpPr/>
          <p:nvPr/>
        </p:nvSpPr>
        <p:spPr>
          <a:xfrm>
            <a:off x="7351078" y="4508500"/>
            <a:ext cx="1079500" cy="360363"/>
          </a:xfrm>
          <a:prstGeom prst="rect">
            <a:avLst/>
          </a:prstGeom>
          <a:noFill/>
          <a:ln w="9525">
            <a:noFill/>
          </a:ln>
        </p:spPr>
        <p:txBody>
          <a:bodyPr wrap="none" anchor="ctr"/>
          <a:p>
            <a:r>
              <a:rPr lang="zh-CN" altLang="en-US" sz="1600" b="0" u="none" dirty="0">
                <a:solidFill>
                  <a:schemeClr val="folHlink"/>
                </a:solidFill>
                <a:latin typeface="Tahoma" panose="020B0604030504040204" pitchFamily="34" charset="0"/>
              </a:rPr>
              <a:t>贝叶斯网络</a:t>
            </a:r>
            <a:endParaRPr lang="zh-CN" altLang="en-US" sz="1600" b="0" u="none" dirty="0">
              <a:solidFill>
                <a:schemeClr val="folHlink"/>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306"/>
                                        </p:tgtEl>
                                        <p:attrNameLst>
                                          <p:attrName>style.visibility</p:attrName>
                                        </p:attrNameLst>
                                      </p:cBhvr>
                                      <p:to>
                                        <p:strVal val="visible"/>
                                      </p:to>
                                    </p:set>
                                    <p:animEffect transition="in" filter="blinds(horizontal)">
                                      <p:cBhvr>
                                        <p:cTn id="7" dur="500"/>
                                        <p:tgtEl>
                                          <p:spTgt spid="123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2306"/>
                                        </p:tgtEl>
                                      </p:cBhvr>
                                    </p:animEffect>
                                    <p:set>
                                      <p:cBhvr>
                                        <p:cTn id="12" dur="1" fill="hold">
                                          <p:stCondLst>
                                            <p:cond delay="499"/>
                                          </p:stCondLst>
                                        </p:cTn>
                                        <p:tgtEl>
                                          <p:spTgt spid="12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6" grpId="0"/>
      <p:bldP spid="12306" grpId="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p:txBody>
          <a:bodyPr anchor="b"/>
          <a:p>
            <a:r>
              <a:rPr lang="en-US" altLang="zh-CN" sz="3200"/>
              <a:t>4.5.2 </a:t>
            </a:r>
            <a:r>
              <a:rPr lang="zh-CN" altLang="en-US" sz="3200" dirty="0"/>
              <a:t>贝叶斯网络推理（</a:t>
            </a:r>
            <a:r>
              <a:rPr lang="en-US" altLang="zh-CN" sz="3200"/>
              <a:t>6</a:t>
            </a:r>
            <a:r>
              <a:rPr lang="zh-CN" altLang="en-US" sz="3200" dirty="0"/>
              <a:t>）</a:t>
            </a:r>
            <a:endParaRPr lang="zh-CN" altLang="en-US" sz="3200" dirty="0"/>
          </a:p>
        </p:txBody>
      </p:sp>
      <p:sp>
        <p:nvSpPr>
          <p:cNvPr id="106499" name="文本占位符 106498"/>
          <p:cNvSpPr>
            <a:spLocks noGrp="1"/>
          </p:cNvSpPr>
          <p:nvPr>
            <p:ph type="body" idx="4294967295"/>
          </p:nvPr>
        </p:nvSpPr>
        <p:spPr>
          <a:xfrm>
            <a:off x="368300" y="1253490"/>
            <a:ext cx="7518400" cy="4923790"/>
          </a:xfrm>
        </p:spPr>
        <p:txBody>
          <a:bodyPr/>
          <a:p>
            <a:pPr marL="609600" indent="-609600">
              <a:buNone/>
            </a:pPr>
            <a:r>
              <a:rPr lang="en-US" altLang="zh-CN"/>
              <a:t>2 </a:t>
            </a:r>
            <a:r>
              <a:rPr lang="zh-CN" altLang="en-US" sz="2800" dirty="0"/>
              <a:t>诊断推理</a:t>
            </a:r>
            <a:endParaRPr lang="zh-CN" altLang="en-US" sz="2800" dirty="0"/>
          </a:p>
          <a:p>
            <a:pPr marL="990600" lvl="1" indent="-533400">
              <a:buNone/>
            </a:pPr>
            <a:r>
              <a:rPr lang="zh-CN" altLang="en-US" dirty="0"/>
              <a:t>由结果到原因的推理，即</a:t>
            </a:r>
            <a:r>
              <a:rPr lang="zh-CN" altLang="en-US" dirty="0">
                <a:solidFill>
                  <a:schemeClr val="hlink"/>
                </a:solidFill>
              </a:rPr>
              <a:t>已知</a:t>
            </a:r>
            <a:r>
              <a:rPr lang="zh-CN" altLang="en-US" dirty="0"/>
              <a:t>网络中的</a:t>
            </a:r>
            <a:r>
              <a:rPr lang="zh-CN" altLang="en-US" dirty="0">
                <a:solidFill>
                  <a:schemeClr val="hlink"/>
                </a:solidFill>
              </a:rPr>
              <a:t>后代节点</a:t>
            </a:r>
            <a:r>
              <a:rPr lang="zh-CN" altLang="en-US" dirty="0"/>
              <a:t>而</a:t>
            </a:r>
            <a:r>
              <a:rPr lang="zh-CN" altLang="en-US" dirty="0">
                <a:solidFill>
                  <a:schemeClr val="hlink"/>
                </a:solidFill>
              </a:rPr>
              <a:t>计算祖先节点</a:t>
            </a:r>
            <a:r>
              <a:rPr lang="zh-CN" altLang="en-US" dirty="0"/>
              <a:t>的条件概率。这种推理是一种自下而上的推理。</a:t>
            </a:r>
            <a:endParaRPr lang="zh-CN" altLang="en-US" dirty="0"/>
          </a:p>
          <a:p>
            <a:pPr marL="990600" lvl="1" indent="-533400">
              <a:buNone/>
            </a:pPr>
            <a:r>
              <a:rPr lang="zh-CN" altLang="en-US" dirty="0"/>
              <a:t>诊断推理的一般思路和方法是：</a:t>
            </a:r>
            <a:endParaRPr lang="zh-CN" altLang="en-US" dirty="0"/>
          </a:p>
          <a:p>
            <a:pPr marL="990600" lvl="1" indent="-533400">
              <a:buClr>
                <a:schemeClr val="tx1"/>
              </a:buClr>
              <a:buSzPct val="100000"/>
              <a:buFont typeface="Wingdings" panose="05000000000000000000" pitchFamily="2" charset="2"/>
              <a:buAutoNum type="circleNumDbPlain"/>
            </a:pPr>
            <a:r>
              <a:rPr lang="zh-CN" altLang="en-US" dirty="0"/>
              <a:t>先利用贝叶斯公式将诊断问题转化为因果推理问题；</a:t>
            </a:r>
            <a:endParaRPr lang="zh-CN" altLang="en-US" dirty="0"/>
          </a:p>
          <a:p>
            <a:pPr marL="990600" lvl="1" indent="-533400">
              <a:buClr>
                <a:schemeClr val="tx1"/>
              </a:buClr>
              <a:buSzPct val="100000"/>
              <a:buFont typeface="Wingdings" panose="05000000000000000000" pitchFamily="2" charset="2"/>
              <a:buAutoNum type="circleNumDbPlain"/>
            </a:pPr>
            <a:r>
              <a:rPr lang="zh-CN" altLang="en-US" dirty="0"/>
              <a:t>然后进行因果推理；</a:t>
            </a:r>
            <a:endParaRPr lang="zh-CN" altLang="en-US" dirty="0"/>
          </a:p>
          <a:p>
            <a:pPr marL="990600" lvl="1" indent="-533400">
              <a:buClr>
                <a:schemeClr val="tx1"/>
              </a:buClr>
              <a:buSzPct val="100000"/>
              <a:buFont typeface="Wingdings" panose="05000000000000000000" pitchFamily="2" charset="2"/>
              <a:buAutoNum type="circleNumDbPlain"/>
            </a:pPr>
            <a:r>
              <a:rPr lang="zh-CN" altLang="en-US" dirty="0"/>
              <a:t>再利用因果推理的结果，导出诊断推理的结果。</a:t>
            </a:r>
            <a:endParaRPr lang="zh-CN"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en-US" altLang="zh-CN" sz="3200"/>
              <a:t>4.5.2 </a:t>
            </a:r>
            <a:r>
              <a:rPr lang="zh-CN" altLang="en-US" sz="3200" dirty="0"/>
              <a:t>贝叶斯网络推理（</a:t>
            </a:r>
            <a:r>
              <a:rPr lang="en-US" altLang="zh-CN" sz="3200"/>
              <a:t>7</a:t>
            </a:r>
            <a:r>
              <a:rPr lang="zh-CN" altLang="en-US" sz="3200" dirty="0"/>
              <a:t>）</a:t>
            </a:r>
            <a:endParaRPr lang="zh-CN" altLang="en-US" sz="3200" dirty="0"/>
          </a:p>
        </p:txBody>
      </p:sp>
      <p:sp>
        <p:nvSpPr>
          <p:cNvPr id="107523" name="文本占位符 107522"/>
          <p:cNvSpPr>
            <a:spLocks noGrp="1"/>
          </p:cNvSpPr>
          <p:nvPr>
            <p:ph type="body" idx="4294967295"/>
          </p:nvPr>
        </p:nvSpPr>
        <p:spPr>
          <a:xfrm>
            <a:off x="482600" y="1381125"/>
            <a:ext cx="7404100" cy="4796155"/>
          </a:xfrm>
        </p:spPr>
        <p:txBody>
          <a:bodyPr/>
          <a:p>
            <a:endParaRPr lang="zh-CN" altLang="en-US" dirty="0"/>
          </a:p>
          <a:p>
            <a:endParaRPr lang="zh-CN" altLang="en-US" dirty="0"/>
          </a:p>
          <a:p>
            <a:endParaRPr lang="zh-CN" altLang="en-US" dirty="0"/>
          </a:p>
          <a:p>
            <a:pPr>
              <a:buNone/>
            </a:pPr>
            <a:r>
              <a:rPr lang="zh-CN" altLang="en-US" dirty="0">
                <a:latin typeface="Times New Roman" panose="02020603050405020304" pitchFamily="18" charset="0"/>
              </a:rPr>
              <a:t>     </a:t>
            </a:r>
            <a:r>
              <a:rPr lang="zh-CN" altLang="en-US" sz="2400" dirty="0">
                <a:latin typeface="Times New Roman" panose="02020603050405020304" pitchFamily="18" charset="0"/>
              </a:rPr>
              <a:t>假设机器人手臂未移动（</a:t>
            </a:r>
            <a:r>
              <a:rPr lang="en-US" altLang="zh-CN" sz="2400">
                <a:latin typeface="Times New Roman" panose="02020603050405020304" pitchFamily="18" charset="0"/>
              </a:rPr>
              <a:t>¬</a:t>
            </a:r>
            <a:r>
              <a:rPr lang="en-US" altLang="zh-CN" sz="2400" i="1">
                <a:latin typeface="Times New Roman" panose="02020603050405020304" pitchFamily="18" charset="0"/>
              </a:rPr>
              <a:t>M</a:t>
            </a:r>
            <a:r>
              <a:rPr lang="zh-CN" altLang="en-US" sz="2400" dirty="0">
                <a:latin typeface="Times New Roman" panose="02020603050405020304" pitchFamily="18" charset="0"/>
              </a:rPr>
              <a:t>），求积木不可举起（</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）的概率，即，也即是用一个结果（或症状）来推理一个起因，把这类推理叫做诊断推理。</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由贝叶斯公式，得</a:t>
            </a:r>
            <a:endParaRPr lang="zh-CN" altLang="en-US" sz="2400" dirty="0">
              <a:latin typeface="Times New Roman" panose="02020603050405020304" pitchFamily="18" charset="0"/>
            </a:endParaRPr>
          </a:p>
        </p:txBody>
      </p:sp>
      <p:grpSp>
        <p:nvGrpSpPr>
          <p:cNvPr id="107524" name="组合 107523"/>
          <p:cNvGrpSpPr/>
          <p:nvPr/>
        </p:nvGrpSpPr>
        <p:grpSpPr>
          <a:xfrm>
            <a:off x="2555875" y="1484313"/>
            <a:ext cx="3095625" cy="1368425"/>
            <a:chOff x="0" y="0"/>
            <a:chExt cx="1950" cy="862"/>
          </a:xfrm>
        </p:grpSpPr>
        <p:sp>
          <p:nvSpPr>
            <p:cNvPr id="107525" name="椭圆 107524"/>
            <p:cNvSpPr/>
            <p:nvPr/>
          </p:nvSpPr>
          <p:spPr>
            <a:xfrm>
              <a:off x="0" y="0"/>
              <a:ext cx="408" cy="46"/>
            </a:xfrm>
            <a:prstGeom prst="ellipse">
              <a:avLst/>
            </a:prstGeom>
            <a:noFill/>
            <a:ln w="9525">
              <a:noFill/>
            </a:ln>
          </p:spPr>
          <p:txBody>
            <a:bodyPr/>
            <a:p>
              <a:endParaRPr lang="zh-CN" altLang="en-US"/>
            </a:p>
          </p:txBody>
        </p:sp>
        <p:sp>
          <p:nvSpPr>
            <p:cNvPr id="107526" name="椭圆 107525"/>
            <p:cNvSpPr/>
            <p:nvPr/>
          </p:nvSpPr>
          <p:spPr>
            <a:xfrm>
              <a:off x="453" y="46"/>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B</a:t>
              </a:r>
              <a:endParaRPr lang="en-US" altLang="zh-CN" u="none">
                <a:latin typeface="宋体" panose="02010600030101010101" pitchFamily="2" charset="-122"/>
              </a:endParaRPr>
            </a:p>
          </p:txBody>
        </p:sp>
        <p:sp>
          <p:nvSpPr>
            <p:cNvPr id="107527" name="椭圆 107526"/>
            <p:cNvSpPr/>
            <p:nvPr/>
          </p:nvSpPr>
          <p:spPr>
            <a:xfrm>
              <a:off x="1405" y="0"/>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L</a:t>
              </a:r>
              <a:endParaRPr lang="en-US" altLang="zh-CN" u="none">
                <a:latin typeface="宋体" panose="02010600030101010101" pitchFamily="2" charset="-122"/>
              </a:endParaRPr>
            </a:p>
          </p:txBody>
        </p:sp>
        <p:sp>
          <p:nvSpPr>
            <p:cNvPr id="107528" name="椭圆 107527"/>
            <p:cNvSpPr/>
            <p:nvPr/>
          </p:nvSpPr>
          <p:spPr>
            <a:xfrm>
              <a:off x="1043" y="545"/>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M</a:t>
              </a:r>
              <a:endParaRPr lang="en-US" altLang="zh-CN" u="none">
                <a:latin typeface="宋体" panose="02010600030101010101" pitchFamily="2" charset="-122"/>
              </a:endParaRPr>
            </a:p>
          </p:txBody>
        </p:sp>
        <p:sp>
          <p:nvSpPr>
            <p:cNvPr id="107529" name="椭圆 107528"/>
            <p:cNvSpPr/>
            <p:nvPr/>
          </p:nvSpPr>
          <p:spPr>
            <a:xfrm>
              <a:off x="45" y="590"/>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G</a:t>
              </a:r>
              <a:endParaRPr lang="en-US" altLang="zh-CN" u="none">
                <a:latin typeface="宋体" panose="02010600030101010101" pitchFamily="2" charset="-122"/>
              </a:endParaRPr>
            </a:p>
          </p:txBody>
        </p:sp>
        <p:sp>
          <p:nvSpPr>
            <p:cNvPr id="107530" name="直接连接符 107529"/>
            <p:cNvSpPr/>
            <p:nvPr/>
          </p:nvSpPr>
          <p:spPr>
            <a:xfrm flipH="1">
              <a:off x="1360" y="272"/>
              <a:ext cx="272" cy="273"/>
            </a:xfrm>
            <a:prstGeom prst="line">
              <a:avLst/>
            </a:prstGeom>
            <a:ln w="9525" cap="flat" cmpd="sng">
              <a:solidFill>
                <a:schemeClr val="tx1"/>
              </a:solidFill>
              <a:prstDash val="solid"/>
              <a:headEnd type="none" w="med" len="med"/>
              <a:tailEnd type="triangle" w="med" len="med"/>
            </a:ln>
          </p:spPr>
        </p:sp>
        <p:sp>
          <p:nvSpPr>
            <p:cNvPr id="107531" name="直接连接符 107530"/>
            <p:cNvSpPr/>
            <p:nvPr/>
          </p:nvSpPr>
          <p:spPr>
            <a:xfrm flipH="1">
              <a:off x="317" y="318"/>
              <a:ext cx="363" cy="272"/>
            </a:xfrm>
            <a:prstGeom prst="line">
              <a:avLst/>
            </a:prstGeom>
            <a:ln w="9525" cap="flat" cmpd="sng">
              <a:solidFill>
                <a:schemeClr val="tx1"/>
              </a:solidFill>
              <a:prstDash val="solid"/>
              <a:headEnd type="none" w="med" len="med"/>
              <a:tailEnd type="triangle" w="med" len="med"/>
            </a:ln>
          </p:spPr>
        </p:sp>
        <p:sp>
          <p:nvSpPr>
            <p:cNvPr id="107532" name="直接连接符 107531"/>
            <p:cNvSpPr/>
            <p:nvPr/>
          </p:nvSpPr>
          <p:spPr>
            <a:xfrm>
              <a:off x="771" y="318"/>
              <a:ext cx="453" cy="227"/>
            </a:xfrm>
            <a:prstGeom prst="line">
              <a:avLst/>
            </a:prstGeom>
            <a:ln w="9525" cap="flat" cmpd="sng">
              <a:solidFill>
                <a:schemeClr val="tx1"/>
              </a:solidFill>
              <a:prstDash val="solid"/>
              <a:headEnd type="none" w="med" len="med"/>
              <a:tailEnd type="triangle" w="med" len="med"/>
            </a:ln>
          </p:spPr>
        </p:sp>
      </p:grpSp>
      <p:sp>
        <p:nvSpPr>
          <p:cNvPr id="107533" name="矩形 107532"/>
          <p:cNvSpPr/>
          <p:nvPr/>
        </p:nvSpPr>
        <p:spPr>
          <a:xfrm>
            <a:off x="0" y="3238500"/>
            <a:ext cx="9144000" cy="0"/>
          </a:xfrm>
          <a:prstGeom prst="rect">
            <a:avLst/>
          </a:prstGeom>
          <a:noFill/>
          <a:ln w="9525">
            <a:noFill/>
          </a:ln>
        </p:spPr>
        <p:txBody>
          <a:bodyPr/>
          <a:p>
            <a:endParaRPr lang="zh-CN" altLang="en-US"/>
          </a:p>
        </p:txBody>
      </p:sp>
      <p:graphicFrame>
        <p:nvGraphicFramePr>
          <p:cNvPr id="107534" name="对象 107533"/>
          <p:cNvGraphicFramePr>
            <a:graphicFrameLocks noChangeAspect="1"/>
          </p:cNvGraphicFramePr>
          <p:nvPr/>
        </p:nvGraphicFramePr>
        <p:xfrm>
          <a:off x="1763713" y="4868863"/>
          <a:ext cx="4608512" cy="922337"/>
        </p:xfrm>
        <a:graphic>
          <a:graphicData uri="http://schemas.openxmlformats.org/presentationml/2006/ole">
            <mc:AlternateContent xmlns:mc="http://schemas.openxmlformats.org/markup-compatibility/2006">
              <mc:Choice xmlns:v="urn:schemas-microsoft-com:vml" Requires="v">
                <p:oleObj spid="_x0000_s3086" name="" r:id="rId1" imgW="1905000" imgH="381000" progId="Equation.DSMT4">
                  <p:embed/>
                </p:oleObj>
              </mc:Choice>
              <mc:Fallback>
                <p:oleObj name="" r:id="rId1" imgW="1905000" imgH="381000" progId="Equation.DSMT4">
                  <p:embed/>
                  <p:pic>
                    <p:nvPicPr>
                      <p:cNvPr id="0" name="图片 3085"/>
                      <p:cNvPicPr/>
                      <p:nvPr/>
                    </p:nvPicPr>
                    <p:blipFill>
                      <a:blip r:embed="rId2"/>
                      <a:stretch>
                        <a:fillRect/>
                      </a:stretch>
                    </p:blipFill>
                    <p:spPr>
                      <a:xfrm>
                        <a:off x="1763713" y="4868863"/>
                        <a:ext cx="4608512" cy="922337"/>
                      </a:xfrm>
                      <a:prstGeom prst="rect">
                        <a:avLst/>
                      </a:prstGeom>
                      <a:noFill/>
                      <a:ln w="38100">
                        <a:noFill/>
                        <a:miter/>
                      </a:ln>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p:txBody>
          <a:bodyPr anchor="b"/>
          <a:p>
            <a:r>
              <a:rPr lang="en-US" altLang="zh-CN" sz="3200"/>
              <a:t>4.5.2 </a:t>
            </a:r>
            <a:r>
              <a:rPr lang="zh-CN" altLang="en-US" sz="3200" dirty="0"/>
              <a:t>贝叶斯网络推理（</a:t>
            </a:r>
            <a:r>
              <a:rPr lang="en-US" altLang="zh-CN" sz="3200"/>
              <a:t>8</a:t>
            </a:r>
            <a:r>
              <a:rPr lang="zh-CN" altLang="en-US" sz="3200" dirty="0"/>
              <a:t>）</a:t>
            </a:r>
            <a:endParaRPr lang="zh-CN" altLang="en-US" sz="3200" dirty="0"/>
          </a:p>
        </p:txBody>
      </p:sp>
      <p:sp>
        <p:nvSpPr>
          <p:cNvPr id="108547" name="文本占位符 108546"/>
          <p:cNvSpPr>
            <a:spLocks noGrp="1"/>
          </p:cNvSpPr>
          <p:nvPr>
            <p:ph type="body" idx="4294967295"/>
          </p:nvPr>
        </p:nvSpPr>
        <p:spPr>
          <a:xfrm>
            <a:off x="351155" y="1132840"/>
            <a:ext cx="7535545" cy="5044440"/>
          </a:xfrm>
        </p:spPr>
        <p:txBody>
          <a:bodyPr/>
          <a:p>
            <a:pPr>
              <a:buNone/>
            </a:pPr>
            <a:r>
              <a:rPr lang="zh-CN" altLang="en-US" sz="2400" dirty="0"/>
              <a:t>用因果推理：</a:t>
            </a:r>
            <a:endParaRPr lang="zh-CN" altLang="en-US" sz="2400" dirty="0"/>
          </a:p>
          <a:p>
            <a:pPr>
              <a:buNone/>
            </a:pPr>
            <a:endParaRPr lang="zh-CN" altLang="en-US" sz="2400" dirty="0"/>
          </a:p>
          <a:p>
            <a:pPr>
              <a:buNone/>
            </a:pPr>
            <a:endParaRPr lang="zh-CN" altLang="en-US" sz="2400" dirty="0"/>
          </a:p>
          <a:p>
            <a:pPr>
              <a:buNone/>
            </a:pPr>
            <a:endParaRPr lang="zh-CN" altLang="en-US" sz="2400" dirty="0"/>
          </a:p>
          <a:p>
            <a:pPr>
              <a:buNone/>
            </a:pPr>
            <a:r>
              <a:rPr lang="zh-CN" altLang="en-US" sz="2400" dirty="0"/>
              <a:t>将结果代入式（</a:t>
            </a:r>
            <a:r>
              <a:rPr lang="en-US" altLang="zh-CN" sz="2400"/>
              <a:t>4-16</a:t>
            </a:r>
            <a:r>
              <a:rPr lang="zh-CN" altLang="en-US" sz="2400" dirty="0"/>
              <a:t>）中，计算：</a:t>
            </a:r>
            <a:endParaRPr lang="zh-CN" altLang="en-US" sz="2400" dirty="0"/>
          </a:p>
          <a:p>
            <a:pPr>
              <a:buNone/>
            </a:pPr>
            <a:endParaRPr lang="zh-CN" altLang="en-US" sz="2400" dirty="0"/>
          </a:p>
          <a:p>
            <a:pPr>
              <a:buNone/>
            </a:pPr>
            <a:endParaRPr lang="zh-CN" altLang="en-US" sz="2400" dirty="0"/>
          </a:p>
          <a:p>
            <a:pPr>
              <a:buNone/>
            </a:pPr>
            <a:r>
              <a:rPr lang="zh-CN" altLang="en-US" sz="2400" dirty="0"/>
              <a:t>同样的，用因果推理可计算出：</a:t>
            </a:r>
            <a:r>
              <a:rPr lang="zh-CN" altLang="en-US" dirty="0"/>
              <a:t>  </a:t>
            </a:r>
            <a:r>
              <a:rPr lang="zh-CN" altLang="en-US" sz="2400" dirty="0"/>
              <a:t> </a:t>
            </a:r>
            <a:endParaRPr lang="zh-CN" altLang="en-US" sz="2400" dirty="0"/>
          </a:p>
        </p:txBody>
      </p:sp>
      <p:sp>
        <p:nvSpPr>
          <p:cNvPr id="108548" name="矩形 108547"/>
          <p:cNvSpPr/>
          <p:nvPr/>
        </p:nvSpPr>
        <p:spPr>
          <a:xfrm>
            <a:off x="0" y="3148013"/>
            <a:ext cx="9144000" cy="0"/>
          </a:xfrm>
          <a:prstGeom prst="rect">
            <a:avLst/>
          </a:prstGeom>
          <a:noFill/>
          <a:ln w="9525">
            <a:noFill/>
          </a:ln>
        </p:spPr>
        <p:txBody>
          <a:bodyPr/>
          <a:p>
            <a:endParaRPr lang="zh-CN" altLang="en-US"/>
          </a:p>
        </p:txBody>
      </p:sp>
      <p:graphicFrame>
        <p:nvGraphicFramePr>
          <p:cNvPr id="108549" name="对象 108548"/>
          <p:cNvGraphicFramePr>
            <a:graphicFrameLocks noChangeAspect="1"/>
          </p:cNvGraphicFramePr>
          <p:nvPr/>
        </p:nvGraphicFramePr>
        <p:xfrm>
          <a:off x="1258888" y="1844675"/>
          <a:ext cx="6264275" cy="1054100"/>
        </p:xfrm>
        <a:graphic>
          <a:graphicData uri="http://schemas.openxmlformats.org/presentationml/2006/ole">
            <mc:AlternateContent xmlns:mc="http://schemas.openxmlformats.org/markup-compatibility/2006">
              <mc:Choice xmlns:v="urn:schemas-microsoft-com:vml" Requires="v">
                <p:oleObj spid="_x0000_s3085" name="" r:id="rId1" imgW="3340100" imgH="558800" progId="Equation.DSMT4">
                  <p:embed/>
                </p:oleObj>
              </mc:Choice>
              <mc:Fallback>
                <p:oleObj name="" r:id="rId1" imgW="3340100" imgH="558800" progId="Equation.DSMT4">
                  <p:embed/>
                  <p:pic>
                    <p:nvPicPr>
                      <p:cNvPr id="0" name="图片 3084"/>
                      <p:cNvPicPr/>
                      <p:nvPr/>
                    </p:nvPicPr>
                    <p:blipFill>
                      <a:blip r:embed="rId2"/>
                      <a:stretch>
                        <a:fillRect/>
                      </a:stretch>
                    </p:blipFill>
                    <p:spPr>
                      <a:xfrm>
                        <a:off x="1258888" y="1844675"/>
                        <a:ext cx="6264275" cy="1054100"/>
                      </a:xfrm>
                      <a:prstGeom prst="rect">
                        <a:avLst/>
                      </a:prstGeom>
                      <a:noFill/>
                      <a:ln w="38100">
                        <a:noFill/>
                        <a:miter/>
                      </a:ln>
                    </p:spPr>
                  </p:pic>
                </p:oleObj>
              </mc:Fallback>
            </mc:AlternateContent>
          </a:graphicData>
        </a:graphic>
      </p:graphicFrame>
      <p:sp>
        <p:nvSpPr>
          <p:cNvPr id="108550" name="矩形 108549"/>
          <p:cNvSpPr/>
          <p:nvPr/>
        </p:nvSpPr>
        <p:spPr>
          <a:xfrm>
            <a:off x="0" y="3238500"/>
            <a:ext cx="9144000" cy="0"/>
          </a:xfrm>
          <a:prstGeom prst="rect">
            <a:avLst/>
          </a:prstGeom>
          <a:noFill/>
          <a:ln w="9525">
            <a:noFill/>
          </a:ln>
        </p:spPr>
        <p:txBody>
          <a:bodyPr/>
          <a:p>
            <a:endParaRPr lang="zh-CN" altLang="en-US"/>
          </a:p>
        </p:txBody>
      </p:sp>
      <p:graphicFrame>
        <p:nvGraphicFramePr>
          <p:cNvPr id="108551" name="对象 108550"/>
          <p:cNvGraphicFramePr>
            <a:graphicFrameLocks noChangeAspect="1"/>
          </p:cNvGraphicFramePr>
          <p:nvPr/>
        </p:nvGraphicFramePr>
        <p:xfrm>
          <a:off x="1258888" y="3573463"/>
          <a:ext cx="3600450" cy="654050"/>
        </p:xfrm>
        <a:graphic>
          <a:graphicData uri="http://schemas.openxmlformats.org/presentationml/2006/ole">
            <mc:AlternateContent xmlns:mc="http://schemas.openxmlformats.org/markup-compatibility/2006">
              <mc:Choice xmlns:v="urn:schemas-microsoft-com:vml" Requires="v">
                <p:oleObj spid="_x0000_s3081" name="" r:id="rId3" imgW="2095500" imgH="381000" progId="Equation.DSMT4">
                  <p:embed/>
                </p:oleObj>
              </mc:Choice>
              <mc:Fallback>
                <p:oleObj name="" r:id="rId3" imgW="2095500" imgH="381000" progId="Equation.DSMT4">
                  <p:embed/>
                  <p:pic>
                    <p:nvPicPr>
                      <p:cNvPr id="0" name="图片 3080"/>
                      <p:cNvPicPr/>
                      <p:nvPr/>
                    </p:nvPicPr>
                    <p:blipFill>
                      <a:blip r:embed="rId4"/>
                      <a:stretch>
                        <a:fillRect/>
                      </a:stretch>
                    </p:blipFill>
                    <p:spPr>
                      <a:xfrm>
                        <a:off x="1258888" y="3573463"/>
                        <a:ext cx="3600450" cy="654050"/>
                      </a:xfrm>
                      <a:prstGeom prst="rect">
                        <a:avLst/>
                      </a:prstGeom>
                      <a:noFill/>
                      <a:ln w="38100">
                        <a:noFill/>
                        <a:miter/>
                      </a:ln>
                    </p:spPr>
                  </p:pic>
                </p:oleObj>
              </mc:Fallback>
            </mc:AlternateContent>
          </a:graphicData>
        </a:graphic>
      </p:graphicFrame>
      <p:sp>
        <p:nvSpPr>
          <p:cNvPr id="108552" name="矩形 108551"/>
          <p:cNvSpPr/>
          <p:nvPr/>
        </p:nvSpPr>
        <p:spPr>
          <a:xfrm>
            <a:off x="0" y="3148013"/>
            <a:ext cx="9144000" cy="0"/>
          </a:xfrm>
          <a:prstGeom prst="rect">
            <a:avLst/>
          </a:prstGeom>
          <a:noFill/>
          <a:ln w="9525">
            <a:noFill/>
          </a:ln>
        </p:spPr>
        <p:txBody>
          <a:bodyPr/>
          <a:p>
            <a:endParaRPr lang="zh-CN" altLang="en-US"/>
          </a:p>
        </p:txBody>
      </p:sp>
      <p:graphicFrame>
        <p:nvGraphicFramePr>
          <p:cNvPr id="108553" name="对象 108552"/>
          <p:cNvGraphicFramePr>
            <a:graphicFrameLocks noChangeAspect="1"/>
          </p:cNvGraphicFramePr>
          <p:nvPr/>
        </p:nvGraphicFramePr>
        <p:xfrm>
          <a:off x="1476375" y="5084763"/>
          <a:ext cx="6048375" cy="1104900"/>
        </p:xfrm>
        <a:graphic>
          <a:graphicData uri="http://schemas.openxmlformats.org/presentationml/2006/ole">
            <mc:AlternateContent xmlns:mc="http://schemas.openxmlformats.org/markup-compatibility/2006">
              <mc:Choice xmlns:v="urn:schemas-microsoft-com:vml" Requires="v">
                <p:oleObj spid="_x0000_s3088" name="" r:id="rId5" imgW="3073400" imgH="558800" progId="Equation.DSMT4">
                  <p:embed/>
                </p:oleObj>
              </mc:Choice>
              <mc:Fallback>
                <p:oleObj name="" r:id="rId5" imgW="3073400" imgH="558800" progId="Equation.DSMT4">
                  <p:embed/>
                  <p:pic>
                    <p:nvPicPr>
                      <p:cNvPr id="0" name="图片 3087"/>
                      <p:cNvPicPr/>
                      <p:nvPr/>
                    </p:nvPicPr>
                    <p:blipFill>
                      <a:blip r:embed="rId6"/>
                      <a:stretch>
                        <a:fillRect/>
                      </a:stretch>
                    </p:blipFill>
                    <p:spPr>
                      <a:xfrm>
                        <a:off x="1476375" y="5084763"/>
                        <a:ext cx="6048375" cy="1104900"/>
                      </a:xfrm>
                      <a:prstGeom prst="rect">
                        <a:avLst/>
                      </a:prstGeom>
                      <a:noFill/>
                      <a:ln w="38100">
                        <a:noFill/>
                        <a:miter/>
                      </a:ln>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p:txBody>
          <a:bodyPr anchor="b"/>
          <a:p>
            <a:r>
              <a:rPr lang="en-US" altLang="zh-CN" sz="3200"/>
              <a:t>4.5.2 </a:t>
            </a:r>
            <a:r>
              <a:rPr lang="zh-CN" altLang="en-US" sz="3200" dirty="0"/>
              <a:t>贝叶斯网络推理（</a:t>
            </a:r>
            <a:r>
              <a:rPr lang="en-US" altLang="zh-CN" sz="3200"/>
              <a:t>9</a:t>
            </a:r>
            <a:r>
              <a:rPr lang="zh-CN" altLang="en-US" sz="3200" dirty="0"/>
              <a:t>）</a:t>
            </a:r>
            <a:endParaRPr lang="zh-CN" altLang="en-US" sz="3200" dirty="0"/>
          </a:p>
        </p:txBody>
      </p:sp>
      <p:sp>
        <p:nvSpPr>
          <p:cNvPr id="109571" name="文本占位符 109570"/>
          <p:cNvSpPr>
            <a:spLocks noGrp="1"/>
          </p:cNvSpPr>
          <p:nvPr>
            <p:ph type="body" idx="4294967295"/>
          </p:nvPr>
        </p:nvSpPr>
        <p:spPr>
          <a:xfrm>
            <a:off x="508635" y="1680845"/>
            <a:ext cx="7378065" cy="4496435"/>
          </a:xfrm>
        </p:spPr>
        <p:txBody>
          <a:bodyPr>
            <a:normAutofit lnSpcReduction="20000"/>
          </a:bodyPr>
          <a:p>
            <a:pPr>
              <a:buNone/>
            </a:pPr>
            <a:r>
              <a:rPr lang="zh-CN" altLang="en-US" sz="2400" dirty="0"/>
              <a:t>计算：</a:t>
            </a:r>
            <a:endParaRPr lang="zh-CN" altLang="en-US" sz="2400" dirty="0"/>
          </a:p>
          <a:p>
            <a:pPr>
              <a:buNone/>
            </a:pPr>
            <a:endParaRPr lang="zh-CN" altLang="en-US" sz="2400" dirty="0"/>
          </a:p>
          <a:p>
            <a:pPr>
              <a:buNone/>
            </a:pPr>
            <a:endParaRPr lang="zh-CN" altLang="en-US" sz="2400" dirty="0"/>
          </a:p>
          <a:p>
            <a:pPr>
              <a:buNone/>
            </a:pPr>
            <a:r>
              <a:rPr lang="zh-CN" altLang="en-US" sz="2400" dirty="0"/>
              <a:t>因为：</a:t>
            </a:r>
            <a:endParaRPr lang="zh-CN" altLang="en-US" sz="2400" dirty="0"/>
          </a:p>
          <a:p>
            <a:pPr>
              <a:buNone/>
            </a:pPr>
            <a:endParaRPr lang="zh-CN" altLang="en-US" sz="2400" dirty="0"/>
          </a:p>
          <a:p>
            <a:pPr>
              <a:buNone/>
            </a:pPr>
            <a:r>
              <a:rPr lang="zh-CN" altLang="en-US" sz="2400" dirty="0"/>
              <a:t>所以：</a:t>
            </a:r>
            <a:endParaRPr lang="zh-CN" altLang="en-US" sz="2400" dirty="0"/>
          </a:p>
          <a:p>
            <a:pPr>
              <a:buNone/>
            </a:pPr>
            <a:endParaRPr lang="zh-CN" altLang="en-US" sz="2400" dirty="0"/>
          </a:p>
          <a:p>
            <a:pPr>
              <a:buNone/>
            </a:pPr>
            <a:endParaRPr lang="zh-CN" altLang="en-US" sz="2400" dirty="0"/>
          </a:p>
          <a:p>
            <a:pPr>
              <a:buNone/>
            </a:pPr>
            <a:r>
              <a:rPr lang="zh-CN" altLang="en-US" sz="2400" dirty="0">
                <a:latin typeface="Times New Roman" panose="02020603050405020304" pitchFamily="18" charset="0"/>
              </a:rPr>
              <a:t>解得</a:t>
            </a:r>
            <a:r>
              <a:rPr lang="en-US" altLang="zh-CN" sz="2400" i="1">
                <a:latin typeface="Times New Roman" panose="02020603050405020304" pitchFamily="18" charset="0"/>
              </a:rPr>
              <a:t>P</a:t>
            </a:r>
            <a:r>
              <a:rPr lang="en-US" altLang="zh-CN" sz="2400">
                <a:latin typeface="Times New Roman" panose="02020603050405020304" pitchFamily="18" charset="0"/>
              </a:rPr>
              <a:t>(~</a:t>
            </a:r>
            <a:r>
              <a:rPr lang="en-US" altLang="zh-CN" sz="2400" i="1">
                <a:latin typeface="Times New Roman" panose="02020603050405020304" pitchFamily="18" charset="0"/>
              </a:rPr>
              <a:t>M</a:t>
            </a:r>
            <a:r>
              <a:rPr lang="en-US" altLang="zh-CN" sz="2400">
                <a:latin typeface="Times New Roman" panose="02020603050405020304" pitchFamily="18" charset="0"/>
              </a:rPr>
              <a:t>)=0.38725</a:t>
            </a:r>
            <a:r>
              <a:rPr lang="zh-CN" altLang="en-US" sz="2400" dirty="0">
                <a:latin typeface="Times New Roman" panose="02020603050405020304" pitchFamily="18" charset="0"/>
              </a:rPr>
              <a:t>，代入到式（</a:t>
            </a:r>
            <a:r>
              <a:rPr lang="en-US" altLang="zh-CN" sz="2400">
                <a:latin typeface="Times New Roman" panose="02020603050405020304" pitchFamily="18" charset="0"/>
              </a:rPr>
              <a:t>4-16</a:t>
            </a:r>
            <a:r>
              <a:rPr lang="zh-CN" altLang="en-US" sz="2400" dirty="0">
                <a:latin typeface="Times New Roman" panose="02020603050405020304" pitchFamily="18" charset="0"/>
              </a:rPr>
              <a:t>）中得：</a:t>
            </a:r>
            <a:r>
              <a:rPr lang="zh-CN" altLang="en-US" dirty="0"/>
              <a:t> </a:t>
            </a:r>
            <a:endParaRPr lang="zh-CN" altLang="en-US" dirty="0"/>
          </a:p>
          <a:p>
            <a:pPr>
              <a:buNone/>
            </a:pPr>
            <a:endParaRPr lang="zh-CN" altLang="en-US" sz="2400" dirty="0"/>
          </a:p>
          <a:p>
            <a:pPr>
              <a:buNone/>
            </a:pPr>
            <a:r>
              <a:rPr lang="zh-CN" altLang="en-US" sz="2400" dirty="0"/>
              <a:t> </a:t>
            </a:r>
            <a:endParaRPr lang="zh-CN" altLang="en-US" sz="2400" dirty="0"/>
          </a:p>
        </p:txBody>
      </p:sp>
      <p:sp>
        <p:nvSpPr>
          <p:cNvPr id="109572" name="矩形 109571"/>
          <p:cNvSpPr/>
          <p:nvPr/>
        </p:nvSpPr>
        <p:spPr>
          <a:xfrm>
            <a:off x="0" y="3238500"/>
            <a:ext cx="9144000" cy="0"/>
          </a:xfrm>
          <a:prstGeom prst="rect">
            <a:avLst/>
          </a:prstGeom>
          <a:noFill/>
          <a:ln w="9525">
            <a:noFill/>
          </a:ln>
        </p:spPr>
        <p:txBody>
          <a:bodyPr/>
          <a:p>
            <a:endParaRPr lang="zh-CN" altLang="en-US"/>
          </a:p>
        </p:txBody>
      </p:sp>
      <p:graphicFrame>
        <p:nvGraphicFramePr>
          <p:cNvPr id="109573" name="对象 109572"/>
          <p:cNvGraphicFramePr>
            <a:graphicFrameLocks noChangeAspect="1"/>
          </p:cNvGraphicFramePr>
          <p:nvPr/>
        </p:nvGraphicFramePr>
        <p:xfrm>
          <a:off x="1476375" y="1844675"/>
          <a:ext cx="6264275" cy="812800"/>
        </p:xfrm>
        <a:graphic>
          <a:graphicData uri="http://schemas.openxmlformats.org/presentationml/2006/ole">
            <mc:AlternateContent xmlns:mc="http://schemas.openxmlformats.org/markup-compatibility/2006">
              <mc:Choice xmlns:v="urn:schemas-microsoft-com:vml" Requires="v">
                <p:oleObj spid="_x0000_s3087" name="" r:id="rId1" imgW="2933700" imgH="381000" progId="Equation.DSMT4">
                  <p:embed/>
                </p:oleObj>
              </mc:Choice>
              <mc:Fallback>
                <p:oleObj name="" r:id="rId1" imgW="2933700" imgH="381000" progId="Equation.DSMT4">
                  <p:embed/>
                  <p:pic>
                    <p:nvPicPr>
                      <p:cNvPr id="0" name="图片 3086"/>
                      <p:cNvPicPr/>
                      <p:nvPr/>
                    </p:nvPicPr>
                    <p:blipFill>
                      <a:blip r:embed="rId2"/>
                      <a:stretch>
                        <a:fillRect/>
                      </a:stretch>
                    </p:blipFill>
                    <p:spPr>
                      <a:xfrm>
                        <a:off x="1476375" y="1844675"/>
                        <a:ext cx="6264275" cy="812800"/>
                      </a:xfrm>
                      <a:prstGeom prst="rect">
                        <a:avLst/>
                      </a:prstGeom>
                      <a:noFill/>
                      <a:ln w="38100">
                        <a:noFill/>
                        <a:miter/>
                      </a:ln>
                    </p:spPr>
                  </p:pic>
                </p:oleObj>
              </mc:Fallback>
            </mc:AlternateContent>
          </a:graphicData>
        </a:graphic>
      </p:graphicFrame>
      <p:sp>
        <p:nvSpPr>
          <p:cNvPr id="109574" name="矩形 109573"/>
          <p:cNvSpPr/>
          <p:nvPr/>
        </p:nvSpPr>
        <p:spPr>
          <a:xfrm>
            <a:off x="0" y="3333750"/>
            <a:ext cx="9144000" cy="0"/>
          </a:xfrm>
          <a:prstGeom prst="rect">
            <a:avLst/>
          </a:prstGeom>
          <a:noFill/>
          <a:ln w="9525">
            <a:noFill/>
          </a:ln>
        </p:spPr>
        <p:txBody>
          <a:bodyPr/>
          <a:p>
            <a:endParaRPr lang="zh-CN" altLang="en-US"/>
          </a:p>
        </p:txBody>
      </p:sp>
      <p:graphicFrame>
        <p:nvGraphicFramePr>
          <p:cNvPr id="109575" name="对象 109574"/>
          <p:cNvGraphicFramePr>
            <a:graphicFrameLocks noChangeAspect="1"/>
          </p:cNvGraphicFramePr>
          <p:nvPr/>
        </p:nvGraphicFramePr>
        <p:xfrm>
          <a:off x="1547813" y="3068638"/>
          <a:ext cx="3744912" cy="444500"/>
        </p:xfrm>
        <a:graphic>
          <a:graphicData uri="http://schemas.openxmlformats.org/presentationml/2006/ole">
            <mc:AlternateContent xmlns:mc="http://schemas.openxmlformats.org/markup-compatibility/2006">
              <mc:Choice xmlns:v="urn:schemas-microsoft-com:vml" Requires="v">
                <p:oleObj spid="_x0000_s3084" name="" r:id="rId3" imgW="1612900" imgH="190500" progId="Equation.DSMT4">
                  <p:embed/>
                </p:oleObj>
              </mc:Choice>
              <mc:Fallback>
                <p:oleObj name="" r:id="rId3" imgW="1612900" imgH="190500" progId="Equation.DSMT4">
                  <p:embed/>
                  <p:pic>
                    <p:nvPicPr>
                      <p:cNvPr id="0" name="图片 3083"/>
                      <p:cNvPicPr/>
                      <p:nvPr/>
                    </p:nvPicPr>
                    <p:blipFill>
                      <a:blip r:embed="rId4"/>
                      <a:stretch>
                        <a:fillRect/>
                      </a:stretch>
                    </p:blipFill>
                    <p:spPr>
                      <a:xfrm>
                        <a:off x="1547813" y="3068638"/>
                        <a:ext cx="3744912" cy="444500"/>
                      </a:xfrm>
                      <a:prstGeom prst="rect">
                        <a:avLst/>
                      </a:prstGeom>
                      <a:noFill/>
                      <a:ln w="38100">
                        <a:noFill/>
                        <a:miter/>
                      </a:ln>
                    </p:spPr>
                  </p:pic>
                </p:oleObj>
              </mc:Fallback>
            </mc:AlternateContent>
          </a:graphicData>
        </a:graphic>
      </p:graphicFrame>
      <p:sp>
        <p:nvSpPr>
          <p:cNvPr id="109576" name="矩形 109575"/>
          <p:cNvSpPr/>
          <p:nvPr/>
        </p:nvSpPr>
        <p:spPr>
          <a:xfrm>
            <a:off x="0" y="3238500"/>
            <a:ext cx="9144000" cy="0"/>
          </a:xfrm>
          <a:prstGeom prst="rect">
            <a:avLst/>
          </a:prstGeom>
          <a:noFill/>
          <a:ln w="9525">
            <a:noFill/>
          </a:ln>
        </p:spPr>
        <p:txBody>
          <a:bodyPr/>
          <a:p>
            <a:endParaRPr lang="zh-CN" altLang="en-US"/>
          </a:p>
        </p:txBody>
      </p:sp>
      <p:graphicFrame>
        <p:nvGraphicFramePr>
          <p:cNvPr id="109577" name="对象 109576"/>
          <p:cNvGraphicFramePr>
            <a:graphicFrameLocks noChangeAspect="1"/>
          </p:cNvGraphicFramePr>
          <p:nvPr/>
        </p:nvGraphicFramePr>
        <p:xfrm>
          <a:off x="1619250" y="4005263"/>
          <a:ext cx="2592388" cy="811212"/>
        </p:xfrm>
        <a:graphic>
          <a:graphicData uri="http://schemas.openxmlformats.org/presentationml/2006/ole">
            <mc:AlternateContent xmlns:mc="http://schemas.openxmlformats.org/markup-compatibility/2006">
              <mc:Choice xmlns:v="urn:schemas-microsoft-com:vml" Requires="v">
                <p:oleObj spid="_x0000_s3082" name="" r:id="rId5" imgW="1231900" imgH="381000" progId="Equation.DSMT4">
                  <p:embed/>
                </p:oleObj>
              </mc:Choice>
              <mc:Fallback>
                <p:oleObj name="" r:id="rId5" imgW="1231900" imgH="381000" progId="Equation.DSMT4">
                  <p:embed/>
                  <p:pic>
                    <p:nvPicPr>
                      <p:cNvPr id="0" name="图片 3081"/>
                      <p:cNvPicPr/>
                      <p:nvPr/>
                    </p:nvPicPr>
                    <p:blipFill>
                      <a:blip r:embed="rId6"/>
                      <a:stretch>
                        <a:fillRect/>
                      </a:stretch>
                    </p:blipFill>
                    <p:spPr>
                      <a:xfrm>
                        <a:off x="1619250" y="4005263"/>
                        <a:ext cx="2592388" cy="811212"/>
                      </a:xfrm>
                      <a:prstGeom prst="rect">
                        <a:avLst/>
                      </a:prstGeom>
                      <a:noFill/>
                      <a:ln w="38100">
                        <a:noFill/>
                        <a:miter/>
                      </a:ln>
                    </p:spPr>
                  </p:pic>
                </p:oleObj>
              </mc:Fallback>
            </mc:AlternateContent>
          </a:graphicData>
        </a:graphic>
      </p:graphicFrame>
      <p:sp>
        <p:nvSpPr>
          <p:cNvPr id="109578" name="矩形 109577"/>
          <p:cNvSpPr/>
          <p:nvPr/>
        </p:nvSpPr>
        <p:spPr>
          <a:xfrm>
            <a:off x="0" y="0"/>
            <a:ext cx="9144000" cy="0"/>
          </a:xfrm>
          <a:prstGeom prst="rect">
            <a:avLst/>
          </a:prstGeom>
          <a:noFill/>
          <a:ln w="9525">
            <a:noFill/>
          </a:ln>
        </p:spPr>
        <p:txBody>
          <a:bodyPr/>
          <a:p>
            <a:endParaRPr lang="zh-CN" altLang="en-US"/>
          </a:p>
        </p:txBody>
      </p:sp>
      <p:sp>
        <p:nvSpPr>
          <p:cNvPr id="109579" name="矩形 109578"/>
          <p:cNvSpPr/>
          <p:nvPr/>
        </p:nvSpPr>
        <p:spPr>
          <a:xfrm>
            <a:off x="0" y="3333750"/>
            <a:ext cx="9144000" cy="0"/>
          </a:xfrm>
          <a:prstGeom prst="rect">
            <a:avLst/>
          </a:prstGeom>
          <a:noFill/>
          <a:ln w="9525">
            <a:noFill/>
          </a:ln>
        </p:spPr>
        <p:txBody>
          <a:bodyPr/>
          <a:p>
            <a:endParaRPr lang="zh-CN" altLang="en-US"/>
          </a:p>
        </p:txBody>
      </p:sp>
      <p:graphicFrame>
        <p:nvGraphicFramePr>
          <p:cNvPr id="109580" name="对象 109579"/>
          <p:cNvGraphicFramePr>
            <a:graphicFrameLocks noChangeAspect="1"/>
          </p:cNvGraphicFramePr>
          <p:nvPr/>
        </p:nvGraphicFramePr>
        <p:xfrm>
          <a:off x="1974850" y="5589588"/>
          <a:ext cx="3101975" cy="506412"/>
        </p:xfrm>
        <a:graphic>
          <a:graphicData uri="http://schemas.openxmlformats.org/presentationml/2006/ole">
            <mc:AlternateContent xmlns:mc="http://schemas.openxmlformats.org/markup-compatibility/2006">
              <mc:Choice xmlns:v="urn:schemas-microsoft-com:vml" Requires="v">
                <p:oleObj spid="_x0000_s3083" name="" r:id="rId7" imgW="1168400" imgH="190500" progId="Equation.DSMT4">
                  <p:embed/>
                </p:oleObj>
              </mc:Choice>
              <mc:Fallback>
                <p:oleObj name="" r:id="rId7" imgW="1168400" imgH="190500" progId="Equation.DSMT4">
                  <p:embed/>
                  <p:pic>
                    <p:nvPicPr>
                      <p:cNvPr id="0" name="图片 3082"/>
                      <p:cNvPicPr/>
                      <p:nvPr/>
                    </p:nvPicPr>
                    <p:blipFill>
                      <a:blip r:embed="rId8"/>
                      <a:stretch>
                        <a:fillRect/>
                      </a:stretch>
                    </p:blipFill>
                    <p:spPr>
                      <a:xfrm>
                        <a:off x="1974850" y="5589588"/>
                        <a:ext cx="3101975" cy="506412"/>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p:txBody>
          <a:bodyPr anchor="b"/>
          <a:p>
            <a:r>
              <a:rPr lang="en-US" altLang="zh-CN" sz="3200">
                <a:latin typeface="Times New Roman" panose="02020603050405020304" pitchFamily="18" charset="0"/>
              </a:rPr>
              <a:t>4.5.2 </a:t>
            </a:r>
            <a:r>
              <a:rPr lang="zh-CN" altLang="en-US" sz="3200" dirty="0">
                <a:latin typeface="Times New Roman" panose="02020603050405020304" pitchFamily="18" charset="0"/>
              </a:rPr>
              <a:t>贝叶斯网络推理（</a:t>
            </a:r>
            <a:r>
              <a:rPr lang="en-US" altLang="zh-CN" sz="3200">
                <a:latin typeface="Times New Roman" panose="02020603050405020304" pitchFamily="18" charset="0"/>
              </a:rPr>
              <a:t>10</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0595" name="文本占位符 110594"/>
          <p:cNvSpPr>
            <a:spLocks noGrp="1"/>
          </p:cNvSpPr>
          <p:nvPr>
            <p:ph type="body" idx="4294967295"/>
          </p:nvPr>
        </p:nvSpPr>
        <p:spPr>
          <a:xfrm>
            <a:off x="326390" y="1238885"/>
            <a:ext cx="7560310" cy="4938395"/>
          </a:xfrm>
        </p:spPr>
        <p:txBody>
          <a:bodyPr/>
          <a:p>
            <a:pPr>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3</a:t>
            </a:r>
            <a:r>
              <a:rPr lang="zh-CN" altLang="en-US" sz="2400" dirty="0">
                <a:latin typeface="Times New Roman" panose="02020603050405020304" pitchFamily="18" charset="0"/>
              </a:rPr>
              <a:t>辩解</a:t>
            </a:r>
            <a:r>
              <a:rPr lang="zh-CN" altLang="en-US" sz="2400" dirty="0">
                <a:sym typeface="+mn-ea"/>
              </a:rPr>
              <a:t>推理</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如果机器人举积木的例子中已知的证据仅仅是</a:t>
            </a:r>
            <a:r>
              <a:rPr lang="en-US" altLang="zh-CN" sz="2400">
                <a:latin typeface="Times New Roman" panose="02020603050405020304" pitchFamily="18" charset="0"/>
              </a:rPr>
              <a:t>¬</a:t>
            </a:r>
            <a:r>
              <a:rPr lang="en-US" altLang="zh-CN" sz="2400" i="1">
                <a:latin typeface="Times New Roman" panose="02020603050405020304" pitchFamily="18" charset="0"/>
              </a:rPr>
              <a:t>M</a:t>
            </a:r>
            <a:r>
              <a:rPr lang="zh-CN" altLang="en-US" sz="2400" dirty="0">
                <a:latin typeface="Times New Roman" panose="02020603050405020304" pitchFamily="18" charset="0"/>
              </a:rPr>
              <a:t>（手臂不能移动），则能够计算</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（积木不能举起）的概率。如果现在仅仅给定</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zh-CN" altLang="en-US" sz="2400" dirty="0">
                <a:latin typeface="Times New Roman" panose="02020603050405020304" pitchFamily="18" charset="0"/>
              </a:rPr>
              <a:t>（电池没有被充电），那么</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就变得不确定。这种情况下，可以说</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zh-CN" altLang="en-US" sz="2400" dirty="0">
                <a:latin typeface="Times New Roman" panose="02020603050405020304" pitchFamily="18" charset="0"/>
              </a:rPr>
              <a:t>解释</a:t>
            </a:r>
            <a:r>
              <a:rPr lang="en-US" altLang="zh-CN" sz="2400">
                <a:latin typeface="Times New Roman" panose="02020603050405020304" pitchFamily="18" charset="0"/>
              </a:rPr>
              <a:t>¬</a:t>
            </a:r>
            <a:r>
              <a:rPr lang="en-US" altLang="zh-CN" sz="2400" i="1">
                <a:latin typeface="Times New Roman" panose="02020603050405020304" pitchFamily="18" charset="0"/>
              </a:rPr>
              <a:t>M</a:t>
            </a:r>
            <a:r>
              <a:rPr lang="zh-CN" altLang="en-US" sz="2400" dirty="0">
                <a:latin typeface="Times New Roman" panose="02020603050405020304" pitchFamily="18" charset="0"/>
              </a:rPr>
              <a:t>，使</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不确定。这种推理将使用嵌入在一个诊断推理中的因果推理。</a:t>
            </a:r>
            <a:endParaRPr lang="zh-CN" altLang="en-US" sz="2400" dirty="0">
              <a:latin typeface="Times New Roman" panose="02020603050405020304" pitchFamily="18" charset="0"/>
            </a:endParaRPr>
          </a:p>
          <a:p>
            <a:pPr>
              <a:buNone/>
            </a:pPr>
            <a:r>
              <a:rPr lang="zh-CN" altLang="en-US" sz="2400" dirty="0"/>
              <a:t>           由贝叶斯公式可得：</a:t>
            </a:r>
            <a:endParaRPr lang="zh-CN" altLang="en-US" sz="2400" dirty="0"/>
          </a:p>
          <a:p>
            <a:pPr>
              <a:buNone/>
            </a:pPr>
            <a:endParaRPr lang="zh-CN" altLang="en-US" sz="2400" dirty="0"/>
          </a:p>
          <a:p>
            <a:pPr>
              <a:buNone/>
            </a:pPr>
            <a:endParaRPr lang="zh-CN" altLang="en-US" sz="2400" dirty="0"/>
          </a:p>
          <a:p>
            <a:pPr>
              <a:buNone/>
            </a:pPr>
            <a:r>
              <a:rPr lang="zh-CN" altLang="en-US" sz="2400" dirty="0"/>
              <a:t>           由条件概率定义：</a:t>
            </a:r>
            <a:endParaRPr lang="zh-CN" altLang="en-US" sz="2400" dirty="0"/>
          </a:p>
        </p:txBody>
      </p:sp>
      <p:graphicFrame>
        <p:nvGraphicFramePr>
          <p:cNvPr id="110596" name="对象 110595"/>
          <p:cNvGraphicFramePr>
            <a:graphicFrameLocks noChangeAspect="1"/>
          </p:cNvGraphicFramePr>
          <p:nvPr/>
        </p:nvGraphicFramePr>
        <p:xfrm>
          <a:off x="2124075" y="4076700"/>
          <a:ext cx="4608513" cy="742950"/>
        </p:xfrm>
        <a:graphic>
          <a:graphicData uri="http://schemas.openxmlformats.org/presentationml/2006/ole">
            <mc:AlternateContent xmlns:mc="http://schemas.openxmlformats.org/markup-compatibility/2006">
              <mc:Choice xmlns:v="urn:schemas-microsoft-com:vml" Requires="v">
                <p:oleObj spid="_x0000_s3093" name="" r:id="rId1" imgW="2362200" imgH="381000" progId="Equation.DSMT4">
                  <p:embed/>
                </p:oleObj>
              </mc:Choice>
              <mc:Fallback>
                <p:oleObj name="" r:id="rId1" imgW="2362200" imgH="381000" progId="Equation.DSMT4">
                  <p:embed/>
                  <p:pic>
                    <p:nvPicPr>
                      <p:cNvPr id="0" name="图片 3092"/>
                      <p:cNvPicPr/>
                      <p:nvPr/>
                    </p:nvPicPr>
                    <p:blipFill>
                      <a:blip r:embed="rId2"/>
                      <a:stretch>
                        <a:fillRect/>
                      </a:stretch>
                    </p:blipFill>
                    <p:spPr>
                      <a:xfrm>
                        <a:off x="2124075" y="4076700"/>
                        <a:ext cx="4608513" cy="742950"/>
                      </a:xfrm>
                      <a:prstGeom prst="rect">
                        <a:avLst/>
                      </a:prstGeom>
                      <a:noFill/>
                      <a:ln w="38100">
                        <a:noFill/>
                        <a:miter/>
                      </a:ln>
                    </p:spPr>
                  </p:pic>
                </p:oleObj>
              </mc:Fallback>
            </mc:AlternateContent>
          </a:graphicData>
        </a:graphic>
      </p:graphicFrame>
      <p:sp>
        <p:nvSpPr>
          <p:cNvPr id="110597" name="矩形 110596"/>
          <p:cNvSpPr/>
          <p:nvPr/>
        </p:nvSpPr>
        <p:spPr>
          <a:xfrm>
            <a:off x="0" y="3333750"/>
            <a:ext cx="9144000" cy="0"/>
          </a:xfrm>
          <a:prstGeom prst="rect">
            <a:avLst/>
          </a:prstGeom>
          <a:noFill/>
          <a:ln w="9525">
            <a:noFill/>
          </a:ln>
        </p:spPr>
        <p:txBody>
          <a:bodyPr/>
          <a:p>
            <a:endParaRPr lang="zh-CN" altLang="en-US"/>
          </a:p>
        </p:txBody>
      </p:sp>
      <p:graphicFrame>
        <p:nvGraphicFramePr>
          <p:cNvPr id="110598" name="对象 110597"/>
          <p:cNvGraphicFramePr>
            <a:graphicFrameLocks noChangeAspect="1"/>
          </p:cNvGraphicFramePr>
          <p:nvPr/>
        </p:nvGraphicFramePr>
        <p:xfrm>
          <a:off x="2124075" y="5589588"/>
          <a:ext cx="5832475" cy="423862"/>
        </p:xfrm>
        <a:graphic>
          <a:graphicData uri="http://schemas.openxmlformats.org/presentationml/2006/ole">
            <mc:AlternateContent xmlns:mc="http://schemas.openxmlformats.org/markup-compatibility/2006">
              <mc:Choice xmlns:v="urn:schemas-microsoft-com:vml" Requires="v">
                <p:oleObj spid="_x0000_s3094" name="" r:id="rId3" imgW="2616200" imgH="190500" progId="Equation.DSMT4">
                  <p:embed/>
                </p:oleObj>
              </mc:Choice>
              <mc:Fallback>
                <p:oleObj name="" r:id="rId3" imgW="2616200" imgH="190500" progId="Equation.DSMT4">
                  <p:embed/>
                  <p:pic>
                    <p:nvPicPr>
                      <p:cNvPr id="0" name="图片 3093"/>
                      <p:cNvPicPr/>
                      <p:nvPr/>
                    </p:nvPicPr>
                    <p:blipFill>
                      <a:blip r:embed="rId4"/>
                      <a:stretch>
                        <a:fillRect/>
                      </a:stretch>
                    </p:blipFill>
                    <p:spPr>
                      <a:xfrm>
                        <a:off x="2124075" y="5589588"/>
                        <a:ext cx="5832475" cy="423862"/>
                      </a:xfrm>
                      <a:prstGeom prst="rect">
                        <a:avLst/>
                      </a:prstGeom>
                      <a:noFill/>
                      <a:ln w="38100">
                        <a:noFill/>
                        <a:miter/>
                      </a:ln>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p:txBody>
          <a:bodyPr anchor="b"/>
          <a:p>
            <a:r>
              <a:rPr lang="en-US" altLang="zh-CN" sz="3200">
                <a:latin typeface="Times New Roman" panose="02020603050405020304" pitchFamily="18" charset="0"/>
              </a:rPr>
              <a:t>4.5.2 </a:t>
            </a:r>
            <a:r>
              <a:rPr lang="zh-CN" altLang="en-US" sz="3200" dirty="0">
                <a:latin typeface="Times New Roman" panose="02020603050405020304" pitchFamily="18" charset="0"/>
              </a:rPr>
              <a:t>贝叶斯网络推理（</a:t>
            </a:r>
            <a:r>
              <a:rPr lang="en-US" altLang="zh-CN" sz="3200">
                <a:latin typeface="Times New Roman" panose="02020603050405020304" pitchFamily="18" charset="0"/>
              </a:rPr>
              <a:t>11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1619" name="文本占位符 111618"/>
          <p:cNvSpPr>
            <a:spLocks noGrp="1"/>
          </p:cNvSpPr>
          <p:nvPr>
            <p:ph type="body" idx="4294967295"/>
          </p:nvPr>
        </p:nvSpPr>
        <p:spPr>
          <a:xfrm>
            <a:off x="210820" y="1132840"/>
            <a:ext cx="7675880" cy="4848225"/>
          </a:xfrm>
        </p:spPr>
        <p:txBody>
          <a:bodyPr>
            <a:normAutofit/>
          </a:bodyPr>
          <a:p>
            <a:pPr>
              <a:buNone/>
            </a:pPr>
            <a:r>
              <a:rPr lang="zh-CN" altLang="en-US" sz="2400" dirty="0"/>
              <a:t>所以：</a:t>
            </a:r>
            <a:endParaRPr lang="zh-CN" altLang="en-US" sz="2400" dirty="0"/>
          </a:p>
          <a:p>
            <a:pPr>
              <a:buNone/>
            </a:pPr>
            <a:endParaRPr lang="zh-CN" altLang="en-US" sz="2400" dirty="0"/>
          </a:p>
          <a:p>
            <a:pPr>
              <a:buNone/>
            </a:pPr>
            <a:r>
              <a:rPr lang="zh-CN" altLang="en-US" sz="2400" dirty="0"/>
              <a:t>             </a:t>
            </a:r>
            <a:endParaRPr lang="zh-CN" altLang="en-US" sz="2400" dirty="0"/>
          </a:p>
          <a:p>
            <a:pPr>
              <a:buNone/>
            </a:pPr>
            <a:r>
              <a:rPr lang="zh-CN" altLang="en-US" sz="2400" dirty="0"/>
              <a:t>                                                                                         （</a:t>
            </a:r>
            <a:r>
              <a:rPr lang="en-US" altLang="zh-CN" sz="2400"/>
              <a:t>4-17</a:t>
            </a:r>
            <a:r>
              <a:rPr lang="zh-CN" altLang="en-US" sz="2400" dirty="0"/>
              <a:t>）</a:t>
            </a:r>
            <a:endParaRPr lang="zh-CN" altLang="en-US" sz="2400" dirty="0"/>
          </a:p>
          <a:p>
            <a:pPr>
              <a:buNone/>
            </a:pPr>
            <a:r>
              <a:rPr lang="zh-CN" altLang="en-US" sz="2400" dirty="0"/>
              <a:t>由联合概率可计算：</a:t>
            </a:r>
            <a:endParaRPr lang="zh-CN" altLang="en-US" sz="2400" dirty="0"/>
          </a:p>
          <a:p>
            <a:pPr>
              <a:buNone/>
            </a:pPr>
            <a:endParaRPr lang="zh-CN" altLang="en-US" sz="2400" dirty="0"/>
          </a:p>
          <a:p>
            <a:pPr>
              <a:buNone/>
            </a:pPr>
            <a:r>
              <a:rPr lang="zh-CN" altLang="en-US" sz="2400" dirty="0"/>
              <a:t>其中</a:t>
            </a:r>
            <a:endParaRPr lang="zh-CN" altLang="en-US" sz="2400" dirty="0"/>
          </a:p>
          <a:p>
            <a:pPr>
              <a:buNone/>
            </a:pPr>
            <a:endParaRPr lang="zh-CN" altLang="en-US" sz="2400" dirty="0"/>
          </a:p>
          <a:p>
            <a:pPr>
              <a:buNone/>
            </a:pPr>
            <a:endParaRPr lang="zh-CN" altLang="en-US" sz="2400" dirty="0"/>
          </a:p>
          <a:p>
            <a:pPr>
              <a:buNone/>
            </a:pPr>
            <a:endParaRPr lang="zh-CN" altLang="en-US" sz="2400" dirty="0"/>
          </a:p>
          <a:p>
            <a:pPr>
              <a:buNone/>
            </a:pPr>
            <a:endParaRPr lang="zh-CN" altLang="en-US" sz="2400" dirty="0"/>
          </a:p>
        </p:txBody>
      </p:sp>
      <p:sp>
        <p:nvSpPr>
          <p:cNvPr id="111620" name="矩形 111619"/>
          <p:cNvSpPr/>
          <p:nvPr/>
        </p:nvSpPr>
        <p:spPr>
          <a:xfrm>
            <a:off x="0" y="3048000"/>
            <a:ext cx="9144000" cy="0"/>
          </a:xfrm>
          <a:prstGeom prst="rect">
            <a:avLst/>
          </a:prstGeom>
          <a:noFill/>
          <a:ln w="9525">
            <a:noFill/>
          </a:ln>
        </p:spPr>
        <p:txBody>
          <a:bodyPr/>
          <a:p>
            <a:endParaRPr lang="zh-CN" altLang="en-US"/>
          </a:p>
        </p:txBody>
      </p:sp>
      <p:graphicFrame>
        <p:nvGraphicFramePr>
          <p:cNvPr id="111621" name="对象 111620"/>
          <p:cNvGraphicFramePr>
            <a:graphicFrameLocks noChangeAspect="1"/>
          </p:cNvGraphicFramePr>
          <p:nvPr/>
        </p:nvGraphicFramePr>
        <p:xfrm>
          <a:off x="1483360" y="1603375"/>
          <a:ext cx="5327650" cy="1354138"/>
        </p:xfrm>
        <a:graphic>
          <a:graphicData uri="http://schemas.openxmlformats.org/presentationml/2006/ole">
            <mc:AlternateContent xmlns:mc="http://schemas.openxmlformats.org/markup-compatibility/2006">
              <mc:Choice xmlns:v="urn:schemas-microsoft-com:vml" Requires="v">
                <p:oleObj spid="_x0000_s3091" name="" r:id="rId1" imgW="2997200" imgH="774700" progId="Equation.DSMT4">
                  <p:embed/>
                </p:oleObj>
              </mc:Choice>
              <mc:Fallback>
                <p:oleObj name="" r:id="rId1" imgW="2997200" imgH="774700" progId="Equation.DSMT4">
                  <p:embed/>
                  <p:pic>
                    <p:nvPicPr>
                      <p:cNvPr id="0" name="图片 3090"/>
                      <p:cNvPicPr/>
                      <p:nvPr/>
                    </p:nvPicPr>
                    <p:blipFill>
                      <a:blip r:embed="rId2"/>
                      <a:stretch>
                        <a:fillRect/>
                      </a:stretch>
                    </p:blipFill>
                    <p:spPr>
                      <a:xfrm>
                        <a:off x="1483360" y="1603375"/>
                        <a:ext cx="5327650" cy="1354138"/>
                      </a:xfrm>
                      <a:prstGeom prst="rect">
                        <a:avLst/>
                      </a:prstGeom>
                      <a:noFill/>
                      <a:ln w="38100">
                        <a:noFill/>
                        <a:miter/>
                      </a:ln>
                    </p:spPr>
                  </p:pic>
                </p:oleObj>
              </mc:Fallback>
            </mc:AlternateContent>
          </a:graphicData>
        </a:graphic>
      </p:graphicFrame>
      <p:sp>
        <p:nvSpPr>
          <p:cNvPr id="111622" name="矩形 111621"/>
          <p:cNvSpPr/>
          <p:nvPr/>
        </p:nvSpPr>
        <p:spPr>
          <a:xfrm>
            <a:off x="0" y="3233738"/>
            <a:ext cx="9144000" cy="0"/>
          </a:xfrm>
          <a:prstGeom prst="rect">
            <a:avLst/>
          </a:prstGeom>
          <a:noFill/>
          <a:ln w="9525">
            <a:noFill/>
          </a:ln>
        </p:spPr>
        <p:txBody>
          <a:bodyPr/>
          <a:p>
            <a:endParaRPr lang="zh-CN" altLang="en-US"/>
          </a:p>
        </p:txBody>
      </p:sp>
      <p:graphicFrame>
        <p:nvGraphicFramePr>
          <p:cNvPr id="111623" name="对象 111622"/>
          <p:cNvGraphicFramePr>
            <a:graphicFrameLocks noChangeAspect="1"/>
          </p:cNvGraphicFramePr>
          <p:nvPr/>
        </p:nvGraphicFramePr>
        <p:xfrm>
          <a:off x="1835150" y="3429000"/>
          <a:ext cx="4392613" cy="779463"/>
        </p:xfrm>
        <a:graphic>
          <a:graphicData uri="http://schemas.openxmlformats.org/presentationml/2006/ole">
            <mc:AlternateContent xmlns:mc="http://schemas.openxmlformats.org/markup-compatibility/2006">
              <mc:Choice xmlns:v="urn:schemas-microsoft-com:vml" Requires="v">
                <p:oleObj spid="_x0000_s3089" name="" r:id="rId3" imgW="2197100" imgH="393700" progId="Equation.DSMT4">
                  <p:embed/>
                </p:oleObj>
              </mc:Choice>
              <mc:Fallback>
                <p:oleObj name="" r:id="rId3" imgW="2197100" imgH="393700" progId="Equation.DSMT4">
                  <p:embed/>
                  <p:pic>
                    <p:nvPicPr>
                      <p:cNvPr id="0" name="图片 3088"/>
                      <p:cNvPicPr/>
                      <p:nvPr/>
                    </p:nvPicPr>
                    <p:blipFill>
                      <a:blip r:embed="rId4"/>
                      <a:stretch>
                        <a:fillRect/>
                      </a:stretch>
                    </p:blipFill>
                    <p:spPr>
                      <a:xfrm>
                        <a:off x="1835150" y="3429000"/>
                        <a:ext cx="4392613" cy="779463"/>
                      </a:xfrm>
                      <a:prstGeom prst="rect">
                        <a:avLst/>
                      </a:prstGeom>
                      <a:noFill/>
                      <a:ln w="38100">
                        <a:noFill/>
                        <a:miter/>
                      </a:ln>
                    </p:spPr>
                  </p:pic>
                </p:oleObj>
              </mc:Fallback>
            </mc:AlternateContent>
          </a:graphicData>
        </a:graphic>
      </p:graphicFrame>
      <p:sp>
        <p:nvSpPr>
          <p:cNvPr id="111624" name="矩形 111623"/>
          <p:cNvSpPr/>
          <p:nvPr/>
        </p:nvSpPr>
        <p:spPr>
          <a:xfrm>
            <a:off x="0" y="3052763"/>
            <a:ext cx="9144000" cy="0"/>
          </a:xfrm>
          <a:prstGeom prst="rect">
            <a:avLst/>
          </a:prstGeom>
          <a:noFill/>
          <a:ln w="9525">
            <a:noFill/>
          </a:ln>
        </p:spPr>
        <p:txBody>
          <a:bodyPr/>
          <a:p>
            <a:endParaRPr lang="zh-CN" altLang="en-US"/>
          </a:p>
        </p:txBody>
      </p:sp>
      <p:graphicFrame>
        <p:nvGraphicFramePr>
          <p:cNvPr id="111625" name="对象 111624"/>
          <p:cNvGraphicFramePr>
            <a:graphicFrameLocks noChangeAspect="1"/>
          </p:cNvGraphicFramePr>
          <p:nvPr/>
        </p:nvGraphicFramePr>
        <p:xfrm>
          <a:off x="1692275" y="4292600"/>
          <a:ext cx="5905500" cy="1457325"/>
        </p:xfrm>
        <a:graphic>
          <a:graphicData uri="http://schemas.openxmlformats.org/presentationml/2006/ole">
            <mc:AlternateContent xmlns:mc="http://schemas.openxmlformats.org/markup-compatibility/2006">
              <mc:Choice xmlns:v="urn:schemas-microsoft-com:vml" Requires="v">
                <p:oleObj spid="_x0000_s3092" name="" r:id="rId5" imgW="3048000" imgH="749300" progId="Equation.DSMT4">
                  <p:embed/>
                </p:oleObj>
              </mc:Choice>
              <mc:Fallback>
                <p:oleObj name="" r:id="rId5" imgW="3048000" imgH="749300" progId="Equation.DSMT4">
                  <p:embed/>
                  <p:pic>
                    <p:nvPicPr>
                      <p:cNvPr id="0" name="图片 3091"/>
                      <p:cNvPicPr/>
                      <p:nvPr/>
                    </p:nvPicPr>
                    <p:blipFill>
                      <a:blip r:embed="rId6"/>
                      <a:stretch>
                        <a:fillRect/>
                      </a:stretch>
                    </p:blipFill>
                    <p:spPr>
                      <a:xfrm>
                        <a:off x="1692275" y="4292600"/>
                        <a:ext cx="5905500" cy="1457325"/>
                      </a:xfrm>
                      <a:prstGeom prst="rect">
                        <a:avLst/>
                      </a:prstGeom>
                      <a:noFill/>
                      <a:ln w="38100">
                        <a:noFill/>
                        <a:miter/>
                      </a:ln>
                    </p:spPr>
                  </p:pic>
                </p:oleObj>
              </mc:Fallback>
            </mc:AlternateContent>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p:txBody>
          <a:bodyPr anchor="b"/>
          <a:p>
            <a:r>
              <a:rPr lang="en-US" altLang="zh-CN" sz="3200">
                <a:latin typeface="Times New Roman" panose="02020603050405020304" pitchFamily="18" charset="0"/>
              </a:rPr>
              <a:t>4.5.2 </a:t>
            </a:r>
            <a:r>
              <a:rPr lang="zh-CN" altLang="en-US" sz="3200" dirty="0">
                <a:latin typeface="Times New Roman" panose="02020603050405020304" pitchFamily="18" charset="0"/>
              </a:rPr>
              <a:t>贝叶斯网络推理（</a:t>
            </a:r>
            <a:r>
              <a:rPr lang="en-US" altLang="zh-CN" sz="3200">
                <a:latin typeface="Times New Roman" panose="02020603050405020304" pitchFamily="18" charset="0"/>
              </a:rPr>
              <a:t>12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2643" name="文本占位符 112642"/>
          <p:cNvSpPr>
            <a:spLocks noGrp="1"/>
          </p:cNvSpPr>
          <p:nvPr>
            <p:ph type="body" idx="4294967295"/>
          </p:nvPr>
        </p:nvSpPr>
        <p:spPr>
          <a:xfrm>
            <a:off x="210820" y="1317625"/>
            <a:ext cx="7675880" cy="4859655"/>
          </a:xfrm>
        </p:spPr>
        <p:txBody>
          <a:bodyPr/>
          <a:p>
            <a:pPr>
              <a:lnSpc>
                <a:spcPct val="110000"/>
              </a:lnSpc>
              <a:buNone/>
            </a:pPr>
            <a:r>
              <a:rPr lang="zh-CN" altLang="en-US" sz="2400" dirty="0">
                <a:latin typeface="Times New Roman" panose="02020603050405020304" pitchFamily="18" charset="0"/>
              </a:rPr>
              <a:t>     可得</a:t>
            </a:r>
            <a:r>
              <a:rPr lang="en-US" altLang="zh-CN" sz="2400" i="1">
                <a:solidFill>
                  <a:schemeClr val="folHlink"/>
                </a:solidFill>
                <a:latin typeface="Times New Roman" panose="02020603050405020304" pitchFamily="18" charset="0"/>
              </a:rPr>
              <a:t>P</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a:t>
            </a:r>
            <a:r>
              <a:rPr lang="en-US" altLang="zh-CN" sz="2400" i="1">
                <a:solidFill>
                  <a:schemeClr val="folHlink"/>
                </a:solidFill>
                <a:latin typeface="Times New Roman" panose="02020603050405020304" pitchFamily="18" charset="0"/>
              </a:rPr>
              <a:t>M</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a:t>
            </a:r>
            <a:r>
              <a:rPr lang="en-US" altLang="zh-CN" sz="2400" i="1">
                <a:solidFill>
                  <a:schemeClr val="folHlink"/>
                </a:solidFill>
                <a:latin typeface="Times New Roman" panose="02020603050405020304" pitchFamily="18" charset="0"/>
              </a:rPr>
              <a:t>B</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=0.05</a:t>
            </a:r>
            <a:endParaRPr lang="en-US" altLang="zh-CN" sz="2400">
              <a:solidFill>
                <a:schemeClr val="folHlink"/>
              </a:solidFill>
              <a:latin typeface="Times New Roman" panose="02020603050405020304" pitchFamily="18" charset="0"/>
            </a:endParaRPr>
          </a:p>
          <a:p>
            <a:pPr>
              <a:lnSpc>
                <a:spcPct val="110000"/>
              </a:lnSpc>
              <a:buNone/>
            </a:pPr>
            <a:r>
              <a:rPr lang="en-US" altLang="zh-CN" sz="2400"/>
              <a:t>     </a:t>
            </a:r>
            <a:r>
              <a:rPr lang="zh-CN" altLang="en-US" sz="2400" dirty="0"/>
              <a:t>代入式</a:t>
            </a:r>
            <a:r>
              <a:rPr lang="zh-CN" altLang="en-US" sz="2400" dirty="0">
                <a:latin typeface="Times New Roman" panose="02020603050405020304" pitchFamily="18" charset="0"/>
              </a:rPr>
              <a:t>（</a:t>
            </a:r>
            <a:r>
              <a:rPr lang="en-US" altLang="zh-CN" sz="2400">
                <a:latin typeface="Times New Roman" panose="02020603050405020304" pitchFamily="18" charset="0"/>
              </a:rPr>
              <a:t>4-17</a:t>
            </a:r>
            <a:r>
              <a:rPr lang="zh-CN" altLang="en-US" sz="2400" dirty="0">
                <a:latin typeface="Times New Roman" panose="02020603050405020304" pitchFamily="18" charset="0"/>
              </a:rPr>
              <a:t>）</a:t>
            </a:r>
            <a:r>
              <a:rPr lang="zh-CN" altLang="en-US" sz="2400" dirty="0"/>
              <a:t>中得：</a:t>
            </a:r>
            <a:endParaRPr lang="zh-CN" altLang="en-US" sz="2400" dirty="0"/>
          </a:p>
          <a:p>
            <a:pPr>
              <a:lnSpc>
                <a:spcPct val="110000"/>
              </a:lnSpc>
              <a:buNone/>
            </a:pPr>
            <a:endParaRPr lang="zh-CN" altLang="en-US" sz="2400" dirty="0"/>
          </a:p>
          <a:p>
            <a:pPr>
              <a:lnSpc>
                <a:spcPct val="110000"/>
              </a:lnSpc>
              <a:buNone/>
            </a:pPr>
            <a:endParaRPr lang="zh-CN" altLang="en-US" sz="2400" dirty="0"/>
          </a:p>
          <a:p>
            <a:pPr>
              <a:lnSpc>
                <a:spcPct val="110000"/>
              </a:lnSpc>
              <a:buNone/>
            </a:pPr>
            <a:r>
              <a:rPr lang="zh-CN" altLang="en-US" sz="2400" dirty="0"/>
              <a:t>           机器人举积木例子中的推理方法可以推广到更一般的推理过程中去。但是在实际应用系统中的网络，不仅相关因素繁多，而且许多概率是无法得到的，因此，在推理的过程中将会引入大量的近似计算。</a:t>
            </a:r>
            <a:endParaRPr lang="zh-CN" altLang="en-US" sz="2400" dirty="0"/>
          </a:p>
          <a:p>
            <a:pPr>
              <a:lnSpc>
                <a:spcPct val="110000"/>
              </a:lnSpc>
              <a:buNone/>
            </a:pPr>
            <a:r>
              <a:rPr lang="zh-CN" altLang="en-US" sz="2400" dirty="0"/>
              <a:t>           贝叶斯网络的建造涉及拓扑结构和条件概率，可以通过机器学习的方法来解决，称为</a:t>
            </a:r>
            <a:r>
              <a:rPr lang="zh-CN" altLang="en-US" sz="2400" dirty="0">
                <a:solidFill>
                  <a:schemeClr val="folHlink"/>
                </a:solidFill>
              </a:rPr>
              <a:t>贝叶斯网络学习</a:t>
            </a:r>
            <a:r>
              <a:rPr lang="zh-CN" altLang="en-US" sz="2400" dirty="0"/>
              <a:t>。</a:t>
            </a:r>
            <a:endParaRPr lang="zh-CN" altLang="en-US" sz="2400" dirty="0"/>
          </a:p>
        </p:txBody>
      </p:sp>
      <p:graphicFrame>
        <p:nvGraphicFramePr>
          <p:cNvPr id="112644" name="对象 112643"/>
          <p:cNvGraphicFramePr>
            <a:graphicFrameLocks noChangeAspect="1"/>
          </p:cNvGraphicFramePr>
          <p:nvPr/>
        </p:nvGraphicFramePr>
        <p:xfrm>
          <a:off x="1895475" y="2260600"/>
          <a:ext cx="4608513" cy="788988"/>
        </p:xfrm>
        <a:graphic>
          <a:graphicData uri="http://schemas.openxmlformats.org/presentationml/2006/ole">
            <mc:AlternateContent xmlns:mc="http://schemas.openxmlformats.org/markup-compatibility/2006">
              <mc:Choice xmlns:v="urn:schemas-microsoft-com:vml" Requires="v">
                <p:oleObj spid="_x0000_s3090" name="" r:id="rId1" imgW="2057400" imgH="355600" progId="Equation.DSMT4">
                  <p:embed/>
                </p:oleObj>
              </mc:Choice>
              <mc:Fallback>
                <p:oleObj name="" r:id="rId1" imgW="2057400" imgH="355600" progId="Equation.DSMT4">
                  <p:embed/>
                  <p:pic>
                    <p:nvPicPr>
                      <p:cNvPr id="0" name="图片 3089"/>
                      <p:cNvPicPr/>
                      <p:nvPr/>
                    </p:nvPicPr>
                    <p:blipFill>
                      <a:blip r:embed="rId2"/>
                      <a:stretch>
                        <a:fillRect/>
                      </a:stretch>
                    </p:blipFill>
                    <p:spPr>
                      <a:xfrm>
                        <a:off x="1895475" y="2260600"/>
                        <a:ext cx="4608513" cy="788988"/>
                      </a:xfrm>
                      <a:prstGeom prst="rect">
                        <a:avLst/>
                      </a:prstGeom>
                      <a:noFill/>
                      <a:ln w="38100">
                        <a:noFill/>
                        <a:miter/>
                      </a:ln>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b"/>
          <a:p>
            <a:r>
              <a:rPr lang="en-US" altLang="zh-CN" sz="3200"/>
              <a:t>4.6 </a:t>
            </a:r>
            <a:r>
              <a:rPr lang="zh-CN" altLang="en-US" sz="3200" dirty="0"/>
              <a:t>模糊推理</a:t>
            </a:r>
            <a:endParaRPr lang="zh-CN" altLang="en-US" sz="3200" dirty="0"/>
          </a:p>
        </p:txBody>
      </p:sp>
      <p:sp>
        <p:nvSpPr>
          <p:cNvPr id="113667" name="文本占位符 113666"/>
          <p:cNvSpPr>
            <a:spLocks noGrp="1"/>
          </p:cNvSpPr>
          <p:nvPr>
            <p:ph type="body" idx="4294967295"/>
          </p:nvPr>
        </p:nvSpPr>
        <p:spPr>
          <a:xfrm>
            <a:off x="0" y="1825625"/>
            <a:ext cx="7886700" cy="4351655"/>
          </a:xfrm>
        </p:spPr>
        <p:txBody>
          <a:bodyPr/>
          <a:p>
            <a:pPr>
              <a:buNone/>
            </a:pPr>
            <a:r>
              <a:rPr lang="en-US" altLang="zh-CN" sz="2800"/>
              <a:t>4.6.1 </a:t>
            </a:r>
            <a:r>
              <a:rPr lang="zh-CN" altLang="en-US" sz="2800" dirty="0">
                <a:hlinkClick r:id="rId1" action="ppaction://hlinksldjump"/>
              </a:rPr>
              <a:t>模糊集合及模糊逻辑</a:t>
            </a:r>
            <a:endParaRPr lang="zh-CN" altLang="en-US" sz="2800" dirty="0"/>
          </a:p>
          <a:p>
            <a:pPr>
              <a:buNone/>
            </a:pPr>
            <a:r>
              <a:rPr lang="en-US" altLang="zh-CN" sz="2800"/>
              <a:t>4.6.2 </a:t>
            </a:r>
            <a:r>
              <a:rPr lang="zh-CN" altLang="en-US" sz="2800" dirty="0">
                <a:hlinkClick r:id="rId2" action="ppaction://hlinksldjump"/>
              </a:rPr>
              <a:t>简单模糊推理</a:t>
            </a:r>
            <a:endParaRPr lang="zh-CN" altLang="en-US" sz="2800" dirty="0"/>
          </a:p>
          <a:p>
            <a:pPr>
              <a:buNone/>
            </a:pPr>
            <a:endParaRPr lang="zh-CN" altLang="en-US" sz="2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4691" name="文本占位符 114690"/>
          <p:cNvSpPr>
            <a:spLocks noGrp="1"/>
          </p:cNvSpPr>
          <p:nvPr>
            <p:ph type="body" idx="4294967295"/>
          </p:nvPr>
        </p:nvSpPr>
        <p:spPr>
          <a:xfrm>
            <a:off x="0" y="1825625"/>
            <a:ext cx="7886700" cy="4351655"/>
          </a:xfrm>
        </p:spPr>
        <p:txBody>
          <a:bodyPr/>
          <a:p>
            <a:pPr indent="557530">
              <a:buNone/>
            </a:pPr>
            <a:r>
              <a:rPr lang="zh-CN" altLang="en-US"/>
              <a:t> </a:t>
            </a:r>
            <a:r>
              <a:rPr lang="en-US" altLang="zh-CN" sz="2400">
                <a:latin typeface="Times New Roman" panose="02020603050405020304" pitchFamily="18" charset="0"/>
              </a:rPr>
              <a:t>1965</a:t>
            </a:r>
            <a:r>
              <a:rPr lang="zh-CN" altLang="en-US" sz="2400" dirty="0">
                <a:latin typeface="Times New Roman" panose="02020603050405020304" pitchFamily="18" charset="0"/>
              </a:rPr>
              <a:t>年美国学者扎德（</a:t>
            </a:r>
            <a:r>
              <a:rPr lang="en-US" altLang="zh-CN" sz="2400">
                <a:latin typeface="Times New Roman" panose="02020603050405020304" pitchFamily="18" charset="0"/>
              </a:rPr>
              <a:t>L</a:t>
            </a:r>
            <a:r>
              <a:rPr lang="zh-CN" altLang="en-US" sz="2400" dirty="0">
                <a:latin typeface="Times New Roman" panose="02020603050405020304" pitchFamily="18" charset="0"/>
              </a:rPr>
              <a:t>．</a:t>
            </a:r>
            <a:r>
              <a:rPr lang="en-US" altLang="zh-CN" sz="2400">
                <a:latin typeface="Times New Roman" panose="02020603050405020304" pitchFamily="18" charset="0"/>
              </a:rPr>
              <a:t>A</a:t>
            </a:r>
            <a:r>
              <a:rPr lang="zh-CN" altLang="en-US" sz="2400" dirty="0">
                <a:latin typeface="Times New Roman" panose="02020603050405020304" pitchFamily="18" charset="0"/>
              </a:rPr>
              <a:t>．</a:t>
            </a:r>
            <a:r>
              <a:rPr lang="en-US" altLang="zh-CN" sz="2400" err="1">
                <a:latin typeface="Times New Roman" panose="02020603050405020304" pitchFamily="18" charset="0"/>
              </a:rPr>
              <a:t>Zadeh</a:t>
            </a:r>
            <a:r>
              <a:rPr lang="zh-CN" altLang="en-US" sz="2400" dirty="0">
                <a:latin typeface="Times New Roman" panose="02020603050405020304" pitchFamily="18" charset="0"/>
              </a:rPr>
              <a:t>）等人从集合论的角度出发，对传统集合进行了推广，提出了模糊集合、隶属函数、语言变量、语言真值及模糊推理等重要概念。</a:t>
            </a:r>
            <a:r>
              <a:rPr lang="zh-CN" altLang="en-US" dirty="0"/>
              <a:t> </a:t>
            </a:r>
            <a:endParaRPr lang="zh-CN" altLang="en-US" dirty="0"/>
          </a:p>
          <a:p>
            <a:pPr indent="557530">
              <a:buNone/>
            </a:pPr>
            <a:r>
              <a:rPr lang="en-US" altLang="zh-CN" sz="2400"/>
              <a:t>1 </a:t>
            </a:r>
            <a:r>
              <a:rPr lang="zh-CN" altLang="en-US" sz="2400" dirty="0"/>
              <a:t>模糊集合的定义</a:t>
            </a:r>
            <a:endParaRPr lang="zh-CN" altLang="en-US" sz="2400" dirty="0"/>
          </a:p>
          <a:p>
            <a:pPr indent="557530">
              <a:buNone/>
            </a:pPr>
            <a:r>
              <a:rPr lang="en-US" altLang="zh-CN" sz="2400"/>
              <a:t>2 </a:t>
            </a:r>
            <a:r>
              <a:rPr lang="zh-CN" altLang="en-US" sz="2400" dirty="0"/>
              <a:t>模糊集合的运算</a:t>
            </a:r>
            <a:endParaRPr lang="zh-CN" altLang="en-US" sz="2400" dirty="0"/>
          </a:p>
          <a:p>
            <a:pPr indent="557530">
              <a:buNone/>
            </a:pPr>
            <a:r>
              <a:rPr lang="en-US" altLang="zh-CN" sz="2400"/>
              <a:t>3 </a:t>
            </a:r>
            <a:r>
              <a:rPr lang="zh-CN" altLang="en-US" sz="2400" dirty="0"/>
              <a:t>模糊关系</a:t>
            </a:r>
            <a:endParaRPr lang="zh-CN" altLang="en-US" sz="2400" dirty="0"/>
          </a:p>
          <a:p>
            <a:pPr indent="557530">
              <a:buNone/>
            </a:pPr>
            <a:r>
              <a:rPr lang="en-US" altLang="zh-CN" sz="2400"/>
              <a:t>4 </a:t>
            </a:r>
            <a:r>
              <a:rPr lang="zh-CN" altLang="en-US" sz="2400" dirty="0"/>
              <a:t>模糊关系的合成</a:t>
            </a:r>
            <a:endParaRPr lang="zh-CN" altLang="en-US" sz="2400" dirty="0"/>
          </a:p>
          <a:p>
            <a:pPr indent="557530">
              <a:buNone/>
            </a:pPr>
            <a:r>
              <a:rPr lang="en-US" altLang="zh-CN" sz="2400"/>
              <a:t>5 </a:t>
            </a:r>
            <a:r>
              <a:rPr lang="zh-CN" altLang="en-US" sz="2400" dirty="0"/>
              <a:t>模糊逻辑</a:t>
            </a:r>
            <a:endParaRPr lang="zh-CN" altLang="en-US"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5715" name="文本占位符 115714"/>
          <p:cNvSpPr>
            <a:spLocks noGrp="1"/>
          </p:cNvSpPr>
          <p:nvPr>
            <p:ph type="body" idx="4294967295"/>
          </p:nvPr>
        </p:nvSpPr>
        <p:spPr>
          <a:xfrm>
            <a:off x="560070" y="1278890"/>
            <a:ext cx="7719695" cy="5013325"/>
          </a:xfrm>
        </p:spPr>
        <p:txBody>
          <a:bodyPr>
            <a:normAutofit fontScale="90000"/>
          </a:bodyPr>
          <a:p>
            <a:pPr>
              <a:lnSpc>
                <a:spcPct val="90000"/>
              </a:lnSpc>
              <a:buNone/>
            </a:pPr>
            <a:r>
              <a:rPr lang="en-US" altLang="zh-CN" sz="2800"/>
              <a:t>1</a:t>
            </a:r>
            <a:r>
              <a:rPr lang="zh-CN" altLang="en-US" sz="2800" dirty="0"/>
              <a:t>模糊集合的定义</a:t>
            </a:r>
            <a:endParaRPr lang="zh-CN" altLang="en-US" sz="2800" dirty="0"/>
          </a:p>
          <a:p>
            <a:pPr>
              <a:lnSpc>
                <a:spcPct val="90000"/>
              </a:lnSpc>
              <a:buNone/>
            </a:pPr>
            <a:r>
              <a:rPr lang="zh-CN" altLang="en-US" sz="3600" dirty="0"/>
              <a:t>    </a:t>
            </a:r>
            <a:r>
              <a:rPr lang="zh-CN" altLang="en-US" sz="2400" dirty="0">
                <a:solidFill>
                  <a:schemeClr val="hlink"/>
                </a:solidFill>
              </a:rPr>
              <a:t>定义</a:t>
            </a:r>
            <a:r>
              <a:rPr lang="en-US" altLang="zh-CN" sz="2400">
                <a:solidFill>
                  <a:schemeClr val="hlink"/>
                </a:solidFill>
              </a:rPr>
              <a:t>4.8</a:t>
            </a:r>
            <a:r>
              <a:rPr lang="zh-CN" altLang="en-US" sz="2400" dirty="0"/>
              <a:t>：</a:t>
            </a:r>
            <a:r>
              <a:rPr lang="zh-CN" altLang="en-US" sz="2400" dirty="0">
                <a:latin typeface="宋体" panose="02010600030101010101" pitchFamily="2" charset="-122"/>
              </a:rPr>
              <a:t>设</a:t>
            </a:r>
            <a:r>
              <a:rPr lang="en-US" altLang="zh-CN" sz="2400" i="1">
                <a:latin typeface="Times New Roman" panose="02020603050405020304" pitchFamily="18" charset="0"/>
              </a:rPr>
              <a:t>U</a:t>
            </a:r>
            <a:r>
              <a:rPr lang="zh-CN" altLang="en-US" sz="2400" dirty="0">
                <a:latin typeface="宋体" panose="02010600030101010101" pitchFamily="2" charset="-122"/>
              </a:rPr>
              <a:t>是给定论域，</a:t>
            </a:r>
            <a:r>
              <a:rPr lang="zh-CN" altLang="en-US" sz="2400" i="1" dirty="0">
                <a:latin typeface="Times New Roman" panose="02020603050405020304" pitchFamily="18" charset="0"/>
                <a:sym typeface="Symbol" panose="05050102010706020507" pitchFamily="18" charset="2"/>
              </a:rPr>
              <a:t></a:t>
            </a:r>
            <a:r>
              <a:rPr lang="en-US" altLang="zh-CN" sz="2400" u="sng" baseline="-30000">
                <a:latin typeface="宋体" panose="02010600030101010101" pitchFamily="2" charset="-122"/>
              </a:rPr>
              <a:t>F</a:t>
            </a:r>
            <a:r>
              <a:rPr lang="zh-CN" altLang="en-US" sz="2400" dirty="0">
                <a:latin typeface="宋体" panose="02010600030101010101" pitchFamily="2" charset="-122"/>
              </a:rPr>
              <a:t>是把任意</a:t>
            </a:r>
            <a:r>
              <a:rPr lang="en-US" altLang="zh-CN" sz="2400" i="1" err="1">
                <a:latin typeface="Times New Roman" panose="02020603050405020304" pitchFamily="18" charset="0"/>
              </a:rPr>
              <a:t>u</a:t>
            </a:r>
            <a:r>
              <a:rPr lang="en-US" altLang="zh-CN" sz="2400" err="1">
                <a:latin typeface="宋体" panose="02010600030101010101" pitchFamily="2" charset="-122"/>
                <a:sym typeface="Symbol" panose="05050102010706020507" pitchFamily="18" charset="2"/>
              </a:rPr>
              <a:t></a:t>
            </a:r>
            <a:r>
              <a:rPr lang="en-US" altLang="zh-CN" sz="2400" i="1" err="1">
                <a:latin typeface="Times New Roman" panose="02020603050405020304" pitchFamily="18" charset="0"/>
              </a:rPr>
              <a:t>U</a:t>
            </a:r>
            <a:r>
              <a:rPr lang="zh-CN" altLang="en-US" sz="2400" dirty="0">
                <a:latin typeface="宋体" panose="02010600030101010101" pitchFamily="2" charset="-122"/>
              </a:rPr>
              <a:t>映射为</a:t>
            </a:r>
            <a:r>
              <a:rPr lang="en-US" altLang="zh-CN" sz="2400">
                <a:latin typeface="宋体" panose="02010600030101010101" pitchFamily="2" charset="-122"/>
              </a:rPr>
              <a:t>[0,1]</a:t>
            </a:r>
            <a:r>
              <a:rPr lang="zh-CN" altLang="en-US" sz="2400" dirty="0">
                <a:latin typeface="宋体" panose="02010600030101010101" pitchFamily="2" charset="-122"/>
              </a:rPr>
              <a:t>上某个实数值的函数，即</a:t>
            </a:r>
            <a:endParaRPr lang="zh-CN" altLang="en-US" sz="2400" dirty="0">
              <a:latin typeface="宋体" panose="02010600030101010101" pitchFamily="2" charset="-122"/>
            </a:endParaRPr>
          </a:p>
          <a:p>
            <a:pPr algn="just">
              <a:lnSpc>
                <a:spcPct val="135000"/>
              </a:lnSpc>
              <a:buNone/>
            </a:pPr>
            <a:r>
              <a:rPr lang="zh-CN" altLang="en-US" sz="2400" dirty="0">
                <a:latin typeface="宋体" panose="02010600030101010101" pitchFamily="2" charset="-122"/>
              </a:rPr>
              <a:t>               </a:t>
            </a:r>
            <a:r>
              <a:rPr lang="zh-CN" altLang="en-US" sz="2400" i="1" dirty="0">
                <a:latin typeface="Times New Roman" panose="02020603050405020304" pitchFamily="18" charset="0"/>
                <a:sym typeface="Symbol" panose="05050102010706020507" pitchFamily="18" charset="2"/>
              </a:rPr>
              <a:t></a:t>
            </a:r>
            <a:r>
              <a:rPr lang="en-US" altLang="zh-CN" sz="2400" baseline="-30000">
                <a:latin typeface="Times New Roman" panose="02020603050405020304" pitchFamily="18" charset="0"/>
              </a:rPr>
              <a:t>F</a:t>
            </a:r>
            <a:r>
              <a:rPr lang="en-US" altLang="zh-CN" sz="2400" u="sng" baseline="-30000">
                <a:latin typeface="Times New Roman" panose="02020603050405020304" pitchFamily="18" charset="0"/>
              </a:rPr>
              <a:t> </a:t>
            </a:r>
            <a:r>
              <a:rPr lang="en-US" altLang="zh-CN" sz="2400">
                <a:latin typeface="Times New Roman" panose="02020603050405020304" pitchFamily="18" charset="0"/>
              </a:rPr>
              <a:t>:  </a:t>
            </a:r>
            <a:r>
              <a:rPr lang="en-US" altLang="zh-CN" sz="2400" i="1">
                <a:latin typeface="Times New Roman" panose="02020603050405020304" pitchFamily="18" charset="0"/>
              </a:rPr>
              <a:t>U</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[0,1];</a:t>
            </a:r>
            <a:endParaRPr lang="en-US" altLang="zh-CN" sz="2400">
              <a:latin typeface="Times New Roman" panose="02020603050405020304" pitchFamily="18" charset="0"/>
            </a:endParaRPr>
          </a:p>
          <a:p>
            <a:pPr algn="just">
              <a:lnSpc>
                <a:spcPct val="90000"/>
              </a:lnSpc>
              <a:buNone/>
            </a:pPr>
            <a:r>
              <a:rPr lang="en-US" altLang="zh-CN" sz="2400">
                <a:latin typeface="Times New Roman" panose="02020603050405020304" pitchFamily="18" charset="0"/>
              </a:rPr>
              <a:t>                                      </a:t>
            </a:r>
            <a:r>
              <a:rPr lang="en-US" altLang="zh-CN" sz="2400" i="1">
                <a:latin typeface="Times New Roman" panose="02020603050405020304" pitchFamily="18" charset="0"/>
              </a:rPr>
              <a:t>u</a:t>
            </a:r>
            <a:r>
              <a:rPr lang="en-US" altLang="zh-CN" sz="2400">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sym typeface="Wingdings" panose="05000000000000000000" pitchFamily="2" charset="2"/>
              </a:rPr>
              <a:t> </a:t>
            </a:r>
            <a:r>
              <a:rPr lang="en-US" altLang="zh-CN" sz="2400" i="1">
                <a:latin typeface="Times New Roman" panose="02020603050405020304" pitchFamily="18" charset="0"/>
                <a:sym typeface="Symbol" panose="05050102010706020507" pitchFamily="18" charset="2"/>
              </a:rPr>
              <a:t></a:t>
            </a:r>
            <a:r>
              <a:rPr lang="en-US" altLang="zh-CN" sz="2400" u="sng" baseline="-30000" err="1">
                <a:latin typeface="Times New Roman" panose="02020603050405020304" pitchFamily="18" charset="0"/>
              </a:rPr>
              <a:t>F</a:t>
            </a:r>
            <a:r>
              <a:rPr lang="en-US" altLang="zh-CN" sz="2400" err="1">
                <a:latin typeface="Times New Roman" panose="02020603050405020304" pitchFamily="18" charset="0"/>
              </a:rPr>
              <a:t>(u</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algn="just">
              <a:lnSpc>
                <a:spcPct val="90000"/>
              </a:lnSpc>
              <a:buNone/>
            </a:pPr>
            <a:r>
              <a:rPr lang="en-US" altLang="zh-CN" sz="2400">
                <a:latin typeface="宋体" panose="02010600030101010101" pitchFamily="2" charset="-122"/>
              </a:rPr>
              <a:t>  </a:t>
            </a:r>
            <a:r>
              <a:rPr lang="zh-CN" altLang="en-US" sz="2400" dirty="0">
                <a:latin typeface="宋体" panose="02010600030101010101" pitchFamily="2" charset="-122"/>
              </a:rPr>
              <a:t>则称</a:t>
            </a:r>
            <a:r>
              <a:rPr lang="zh-CN" altLang="en-US" sz="2400" dirty="0">
                <a:latin typeface="宋体" panose="02010600030101010101" pitchFamily="2" charset="-122"/>
                <a:sym typeface="Symbol" panose="05050102010706020507" pitchFamily="18" charset="2"/>
              </a:rPr>
              <a:t></a:t>
            </a:r>
            <a:r>
              <a:rPr lang="en-US" altLang="zh-CN" sz="2400" u="sng" baseline="-30000">
                <a:latin typeface="宋体" panose="02010600030101010101" pitchFamily="2" charset="-122"/>
              </a:rPr>
              <a:t>F</a:t>
            </a:r>
            <a:r>
              <a:rPr lang="zh-CN" altLang="en-US" sz="2400" dirty="0">
                <a:latin typeface="宋体" panose="02010600030101010101" pitchFamily="2" charset="-122"/>
              </a:rPr>
              <a:t>为定义在</a:t>
            </a:r>
            <a:r>
              <a:rPr lang="en-US" altLang="zh-CN" sz="2400">
                <a:latin typeface="宋体" panose="02010600030101010101" pitchFamily="2" charset="-122"/>
              </a:rPr>
              <a:t>U</a:t>
            </a:r>
            <a:r>
              <a:rPr lang="zh-CN" altLang="en-US" sz="2400" dirty="0">
                <a:latin typeface="宋体" panose="02010600030101010101" pitchFamily="2" charset="-122"/>
              </a:rPr>
              <a:t>上的一个</a:t>
            </a:r>
            <a:r>
              <a:rPr lang="zh-CN" altLang="en-US" sz="2400" dirty="0">
                <a:solidFill>
                  <a:schemeClr val="folHlink"/>
                </a:solidFill>
                <a:latin typeface="宋体" panose="02010600030101010101" pitchFamily="2" charset="-122"/>
              </a:rPr>
              <a:t>隶属函数</a:t>
            </a:r>
            <a:r>
              <a:rPr lang="zh-CN" altLang="en-US" sz="2400" dirty="0">
                <a:latin typeface="宋体" panose="02010600030101010101" pitchFamily="2" charset="-122"/>
              </a:rPr>
              <a:t>，对所有的</a:t>
            </a:r>
            <a:r>
              <a:rPr lang="en-US" altLang="zh-CN" sz="2400" err="1">
                <a:latin typeface="宋体" panose="02010600030101010101" pitchFamily="2" charset="-122"/>
              </a:rPr>
              <a:t>u</a:t>
            </a:r>
            <a:r>
              <a:rPr lang="en-US" altLang="zh-CN" sz="2400" err="1">
                <a:latin typeface="宋体" panose="02010600030101010101" pitchFamily="2" charset="-122"/>
                <a:sym typeface="Symbol" panose="05050102010706020507" pitchFamily="18" charset="2"/>
              </a:rPr>
              <a:t></a:t>
            </a:r>
            <a:r>
              <a:rPr lang="en-US" altLang="zh-CN" sz="2400" err="1">
                <a:solidFill>
                  <a:schemeClr val="bg2"/>
                </a:solidFill>
                <a:latin typeface="宋体" panose="02010600030101010101" pitchFamily="2" charset="-122"/>
              </a:rPr>
              <a:t>U</a:t>
            </a:r>
            <a:r>
              <a:rPr lang="zh-CN" altLang="en-US" sz="2400" dirty="0">
                <a:solidFill>
                  <a:schemeClr val="bg2"/>
                </a:solidFill>
                <a:latin typeface="宋体" panose="02010600030101010101" pitchFamily="2" charset="-122"/>
              </a:rPr>
              <a:t>，</a:t>
            </a:r>
            <a:r>
              <a:rPr lang="zh-CN" altLang="en-US" sz="2400" dirty="0">
                <a:latin typeface="宋体" panose="02010600030101010101" pitchFamily="2" charset="-122"/>
              </a:rPr>
              <a:t>由</a:t>
            </a:r>
            <a:r>
              <a:rPr lang="zh-CN" altLang="en-US" sz="2400" dirty="0">
                <a:latin typeface="宋体" panose="02010600030101010101" pitchFamily="2" charset="-122"/>
                <a:sym typeface="Symbol" panose="05050102010706020507" pitchFamily="18" charset="2"/>
              </a:rPr>
              <a:t></a:t>
            </a:r>
            <a:r>
              <a:rPr lang="en-US" altLang="zh-CN" sz="2400" u="sng" baseline="-30000" err="1">
                <a:latin typeface="宋体" panose="02010600030101010101" pitchFamily="2" charset="-122"/>
              </a:rPr>
              <a:t>F</a:t>
            </a:r>
            <a:r>
              <a:rPr lang="en-US" altLang="zh-CN" sz="2400" err="1">
                <a:latin typeface="宋体" panose="02010600030101010101" pitchFamily="2" charset="-122"/>
              </a:rPr>
              <a:t>(u</a:t>
            </a:r>
            <a:r>
              <a:rPr lang="en-US" altLang="zh-CN" sz="2400">
                <a:latin typeface="宋体" panose="02010600030101010101" pitchFamily="2" charset="-122"/>
              </a:rPr>
              <a:t>) </a:t>
            </a:r>
            <a:r>
              <a:rPr lang="zh-CN" altLang="en-US" sz="2400" dirty="0">
                <a:latin typeface="宋体" panose="02010600030101010101" pitchFamily="2" charset="-122"/>
              </a:rPr>
              <a:t>所构成的集合</a:t>
            </a:r>
            <a:r>
              <a:rPr lang="en-US" altLang="zh-CN" sz="2400">
                <a:latin typeface="宋体" panose="02010600030101010101" pitchFamily="2" charset="-122"/>
              </a:rPr>
              <a:t>F</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a:lnSpc>
                <a:spcPct val="90000"/>
              </a:lnSpc>
              <a:buNone/>
            </a:pPr>
            <a:endParaRPr lang="zh-CN" altLang="en-US" sz="2400" dirty="0">
              <a:latin typeface="宋体" panose="02010600030101010101" pitchFamily="2" charset="-122"/>
            </a:endParaRPr>
          </a:p>
          <a:p>
            <a:pPr algn="just">
              <a:lnSpc>
                <a:spcPct val="90000"/>
              </a:lnSpc>
              <a:buNone/>
            </a:pPr>
            <a:r>
              <a:rPr lang="zh-CN" altLang="en-US" sz="2400" dirty="0">
                <a:latin typeface="宋体" panose="02010600030101010101" pitchFamily="2" charset="-122"/>
              </a:rPr>
              <a:t>    为</a:t>
            </a:r>
            <a:r>
              <a:rPr lang="en-US" altLang="zh-CN" sz="2400">
                <a:latin typeface="宋体" panose="02010600030101010101" pitchFamily="2" charset="-122"/>
              </a:rPr>
              <a:t>U</a:t>
            </a:r>
            <a:r>
              <a:rPr lang="zh-CN" altLang="en-US" sz="2400" dirty="0">
                <a:latin typeface="宋体" panose="02010600030101010101" pitchFamily="2" charset="-122"/>
              </a:rPr>
              <a:t>上的一个</a:t>
            </a:r>
            <a:r>
              <a:rPr lang="zh-CN" altLang="en-US" sz="2400" dirty="0">
                <a:solidFill>
                  <a:schemeClr val="folHlink"/>
                </a:solidFill>
                <a:latin typeface="宋体" panose="02010600030101010101" pitchFamily="2" charset="-122"/>
              </a:rPr>
              <a:t>模糊集合</a:t>
            </a:r>
            <a:r>
              <a:rPr lang="zh-CN" altLang="en-US" sz="2400" dirty="0">
                <a:latin typeface="宋体" panose="02010600030101010101" pitchFamily="2" charset="-122"/>
              </a:rPr>
              <a:t>（简称模糊集）， </a:t>
            </a:r>
            <a:r>
              <a:rPr lang="zh-CN" altLang="en-US" sz="2400" dirty="0">
                <a:latin typeface="宋体" panose="02010600030101010101" pitchFamily="2" charset="-122"/>
                <a:sym typeface="Symbol" panose="05050102010706020507" pitchFamily="18" charset="2"/>
              </a:rPr>
              <a:t></a:t>
            </a:r>
            <a:r>
              <a:rPr lang="en-US" altLang="zh-CN" sz="2400" u="sng" baseline="-30000" err="1">
                <a:latin typeface="宋体" panose="02010600030101010101" pitchFamily="2" charset="-122"/>
              </a:rPr>
              <a:t>F</a:t>
            </a:r>
            <a:r>
              <a:rPr lang="en-US" altLang="zh-CN" sz="2400" err="1">
                <a:latin typeface="宋体" panose="02010600030101010101" pitchFamily="2" charset="-122"/>
              </a:rPr>
              <a:t>(u</a:t>
            </a:r>
            <a:r>
              <a:rPr lang="en-US" altLang="zh-CN" sz="2400">
                <a:latin typeface="宋体" panose="02010600030101010101" pitchFamily="2" charset="-122"/>
              </a:rPr>
              <a:t>)</a:t>
            </a:r>
            <a:r>
              <a:rPr lang="zh-CN" altLang="en-US" sz="2400" dirty="0">
                <a:latin typeface="宋体" panose="02010600030101010101" pitchFamily="2" charset="-122"/>
              </a:rPr>
              <a:t>称为</a:t>
            </a:r>
            <a:r>
              <a:rPr lang="en-US" altLang="zh-CN" sz="2400">
                <a:latin typeface="宋体" panose="02010600030101010101" pitchFamily="2" charset="-122"/>
              </a:rPr>
              <a:t>μ</a:t>
            </a:r>
            <a:r>
              <a:rPr lang="zh-CN" altLang="en-US" sz="2400" dirty="0">
                <a:latin typeface="宋体" panose="02010600030101010101" pitchFamily="2" charset="-122"/>
              </a:rPr>
              <a:t>对</a:t>
            </a:r>
            <a:r>
              <a:rPr lang="en-US" altLang="zh-CN" sz="2400">
                <a:latin typeface="宋体" panose="02010600030101010101" pitchFamily="2" charset="-122"/>
              </a:rPr>
              <a:t>F</a:t>
            </a:r>
            <a:r>
              <a:rPr lang="zh-CN" altLang="en-US" sz="2400" dirty="0">
                <a:latin typeface="宋体" panose="02010600030101010101" pitchFamily="2" charset="-122"/>
              </a:rPr>
              <a:t>的</a:t>
            </a:r>
            <a:r>
              <a:rPr lang="zh-CN" altLang="en-US" sz="2400" dirty="0">
                <a:solidFill>
                  <a:schemeClr val="folHlink"/>
                </a:solidFill>
                <a:latin typeface="宋体" panose="02010600030101010101" pitchFamily="2" charset="-122"/>
              </a:rPr>
              <a:t>隶属度</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a:lnSpc>
                <a:spcPct val="90000"/>
              </a:lnSpc>
              <a:buNone/>
            </a:pPr>
            <a:r>
              <a:rPr lang="zh-CN" altLang="en-US" sz="2400" dirty="0">
                <a:latin typeface="宋体" panose="02010600030101010101" pitchFamily="2" charset="-122"/>
              </a:rPr>
              <a:t>  模糊子集实际是普通子集的推广，而普通子集是模糊子集的特例。</a:t>
            </a:r>
            <a:endParaRPr lang="zh-CN" altLang="en-US" sz="2800" dirty="0"/>
          </a:p>
        </p:txBody>
      </p:sp>
      <p:sp>
        <p:nvSpPr>
          <p:cNvPr id="115716" name="矩形 115715"/>
          <p:cNvSpPr/>
          <p:nvPr/>
        </p:nvSpPr>
        <p:spPr>
          <a:xfrm>
            <a:off x="0" y="0"/>
            <a:ext cx="9144000" cy="0"/>
          </a:xfrm>
          <a:prstGeom prst="rect">
            <a:avLst/>
          </a:prstGeom>
          <a:noFill/>
          <a:ln w="9525">
            <a:noFill/>
          </a:ln>
        </p:spPr>
        <p:txBody>
          <a:bodyPr/>
          <a:p>
            <a:endParaRPr lang="zh-CN" altLang="en-US"/>
          </a:p>
        </p:txBody>
      </p:sp>
      <p:graphicFrame>
        <p:nvGraphicFramePr>
          <p:cNvPr id="115717" name="对象 115716"/>
          <p:cNvGraphicFramePr>
            <a:graphicFrameLocks noChangeAspect="1"/>
          </p:cNvGraphicFramePr>
          <p:nvPr/>
        </p:nvGraphicFramePr>
        <p:xfrm>
          <a:off x="3419475" y="4292600"/>
          <a:ext cx="2520950" cy="450850"/>
        </p:xfrm>
        <a:graphic>
          <a:graphicData uri="http://schemas.openxmlformats.org/presentationml/2006/ole">
            <mc:AlternateContent xmlns:mc="http://schemas.openxmlformats.org/markup-compatibility/2006">
              <mc:Choice xmlns:v="urn:schemas-microsoft-com:vml" Requires="v">
                <p:oleObj spid="_x0000_s3096" name="" r:id="rId1" imgW="1067435" imgH="190500" progId="Equation.DSMT4">
                  <p:embed/>
                </p:oleObj>
              </mc:Choice>
              <mc:Fallback>
                <p:oleObj name="" r:id="rId1" imgW="1067435" imgH="190500" progId="Equation.DSMT4">
                  <p:embed/>
                  <p:pic>
                    <p:nvPicPr>
                      <p:cNvPr id="0" name="图片 3095"/>
                      <p:cNvPicPr/>
                      <p:nvPr/>
                    </p:nvPicPr>
                    <p:blipFill>
                      <a:blip r:embed="rId2"/>
                      <a:stretch>
                        <a:fillRect/>
                      </a:stretch>
                    </p:blipFill>
                    <p:spPr>
                      <a:xfrm>
                        <a:off x="3419475" y="4292600"/>
                        <a:ext cx="2520950" cy="45085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b"/>
          <a:p>
            <a:r>
              <a:rPr lang="en-US" altLang="zh-CN" sz="3200">
                <a:latin typeface="Times New Roman" panose="02020603050405020304" pitchFamily="18" charset="0"/>
              </a:rPr>
              <a:t>4.1.2 </a:t>
            </a:r>
            <a:r>
              <a:rPr lang="zh-CN" altLang="en-US" sz="3200" dirty="0">
                <a:latin typeface="Times New Roman" panose="02020603050405020304" pitchFamily="18" charset="0"/>
              </a:rPr>
              <a:t>不确定性推理概述（</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4339" name="文本占位符 14338"/>
          <p:cNvSpPr>
            <a:spLocks noGrp="1"/>
          </p:cNvSpPr>
          <p:nvPr>
            <p:ph type="body" idx="4294967295"/>
          </p:nvPr>
        </p:nvSpPr>
        <p:spPr>
          <a:xfrm>
            <a:off x="0" y="1825625"/>
            <a:ext cx="7886700" cy="4351655"/>
          </a:xfrm>
        </p:spPr>
        <p:txBody>
          <a:bodyPr>
            <a:normAutofit lnSpcReduction="20000"/>
          </a:bodyPr>
          <a:p>
            <a:pPr marL="533400" indent="-533400">
              <a:lnSpc>
                <a:spcPct val="80000"/>
              </a:lnSpc>
              <a:buNone/>
            </a:pPr>
            <a:r>
              <a:rPr lang="zh-CN" altLang="en-US" sz="2000" dirty="0">
                <a:latin typeface="宋体" panose="02010600030101010101" pitchFamily="2" charset="-122"/>
              </a:rPr>
              <a:t>对比一下不确定性推理与通常的确定性推理的差别：</a:t>
            </a:r>
            <a:endParaRPr lang="zh-CN" altLang="en-US" sz="2000" dirty="0">
              <a:latin typeface="宋体" panose="02010600030101010101" pitchFamily="2" charset="-122"/>
            </a:endParaRPr>
          </a:p>
          <a:p>
            <a:pPr marL="533400" indent="-533400">
              <a:lnSpc>
                <a:spcPct val="120000"/>
              </a:lnSpc>
              <a:buNone/>
            </a:pPr>
            <a:r>
              <a:rPr lang="en-US" altLang="zh-CN" sz="2000">
                <a:latin typeface="宋体" panose="02010600030101010101" pitchFamily="2" charset="-122"/>
              </a:rPr>
              <a:t>(1) </a:t>
            </a:r>
            <a:r>
              <a:rPr lang="zh-CN" altLang="en-US" sz="2000" dirty="0">
                <a:latin typeface="宋体" panose="02010600030101010101" pitchFamily="2" charset="-122"/>
              </a:rPr>
              <a:t>不确定性推理中规则的前件能否与</a:t>
            </a:r>
            <a:r>
              <a:rPr lang="zh-CN" altLang="en-US" sz="2000" dirty="0">
                <a:solidFill>
                  <a:schemeClr val="hlink"/>
                </a:solidFill>
                <a:latin typeface="宋体" panose="02010600030101010101" pitchFamily="2" charset="-122"/>
              </a:rPr>
              <a:t>证据事实</a:t>
            </a:r>
            <a:r>
              <a:rPr lang="zh-CN" altLang="en-US" sz="2000" dirty="0">
                <a:solidFill>
                  <a:schemeClr val="folHlink"/>
                </a:solidFill>
                <a:latin typeface="宋体" panose="02010600030101010101" pitchFamily="2" charset="-122"/>
              </a:rPr>
              <a:t>匹配成功</a:t>
            </a:r>
            <a:r>
              <a:rPr lang="zh-CN" altLang="en-US" sz="2000" dirty="0">
                <a:latin typeface="宋体" panose="02010600030101010101" pitchFamily="2" charset="-122"/>
              </a:rPr>
              <a:t>，不但要求两者的</a:t>
            </a:r>
            <a:r>
              <a:rPr lang="zh-CN" altLang="en-US" sz="2000" dirty="0">
                <a:solidFill>
                  <a:schemeClr val="folHlink"/>
                </a:solidFill>
                <a:latin typeface="宋体" panose="02010600030101010101" pitchFamily="2" charset="-122"/>
              </a:rPr>
              <a:t>符号模式</a:t>
            </a:r>
            <a:r>
              <a:rPr lang="zh-CN" altLang="en-US" sz="2000" dirty="0">
                <a:latin typeface="宋体" panose="02010600030101010101" pitchFamily="2" charset="-122"/>
              </a:rPr>
              <a:t>能够</a:t>
            </a:r>
            <a:r>
              <a:rPr lang="zh-CN" altLang="en-US" sz="2000" dirty="0">
                <a:solidFill>
                  <a:schemeClr val="folHlink"/>
                </a:solidFill>
                <a:latin typeface="宋体" panose="02010600030101010101" pitchFamily="2" charset="-122"/>
              </a:rPr>
              <a:t>匹配</a:t>
            </a:r>
            <a:r>
              <a:rPr lang="zh-CN" altLang="en-US" sz="2000" dirty="0">
                <a:latin typeface="宋体" panose="02010600030101010101" pitchFamily="2" charset="-122"/>
              </a:rPr>
              <a:t>（合一），而且要求</a:t>
            </a:r>
            <a:r>
              <a:rPr lang="zh-CN" altLang="en-US" sz="2000" dirty="0">
                <a:solidFill>
                  <a:schemeClr val="folHlink"/>
                </a:solidFill>
                <a:latin typeface="宋体" panose="02010600030101010101" pitchFamily="2" charset="-122"/>
              </a:rPr>
              <a:t>证据事实所含</a:t>
            </a:r>
            <a:r>
              <a:rPr lang="zh-CN" altLang="en-US" sz="2000" dirty="0">
                <a:latin typeface="宋体" panose="02010600030101010101" pitchFamily="2" charset="-122"/>
              </a:rPr>
              <a:t>的</a:t>
            </a:r>
            <a:r>
              <a:rPr lang="zh-CN" altLang="en-US" sz="2000" dirty="0">
                <a:solidFill>
                  <a:schemeClr val="folHlink"/>
                </a:solidFill>
                <a:latin typeface="宋体" panose="02010600030101010101" pitchFamily="2" charset="-122"/>
              </a:rPr>
              <a:t>信度</a:t>
            </a:r>
            <a:r>
              <a:rPr lang="zh-CN" altLang="en-US" sz="2000" dirty="0">
                <a:latin typeface="宋体" panose="02010600030101010101" pitchFamily="2" charset="-122"/>
              </a:rPr>
              <a:t>必须</a:t>
            </a:r>
            <a:r>
              <a:rPr lang="zh-CN" altLang="en-US" sz="2000" dirty="0">
                <a:solidFill>
                  <a:schemeClr val="folHlink"/>
                </a:solidFill>
                <a:latin typeface="宋体" panose="02010600030101010101" pitchFamily="2" charset="-122"/>
              </a:rPr>
              <a:t>达“标”</a:t>
            </a:r>
            <a:r>
              <a:rPr lang="zh-CN" altLang="en-US" sz="2000" dirty="0">
                <a:latin typeface="宋体" panose="02010600030101010101" pitchFamily="2" charset="-122"/>
              </a:rPr>
              <a:t>，即必须达到一定的限度。这个限度一般称为“阈值”。</a:t>
            </a:r>
            <a:endParaRPr lang="zh-CN" altLang="en-US" sz="2000" dirty="0">
              <a:latin typeface="宋体" panose="02010600030101010101" pitchFamily="2" charset="-122"/>
            </a:endParaRPr>
          </a:p>
          <a:p>
            <a:pPr marL="533400" indent="-533400">
              <a:lnSpc>
                <a:spcPct val="120000"/>
              </a:lnSpc>
              <a:buNone/>
            </a:pPr>
            <a:r>
              <a:rPr lang="en-US" altLang="zh-CN" sz="2000">
                <a:latin typeface="宋体" panose="02010600030101010101" pitchFamily="2" charset="-122"/>
              </a:rPr>
              <a:t>(2) </a:t>
            </a:r>
            <a:r>
              <a:rPr lang="zh-CN" altLang="en-US" sz="2000" dirty="0">
                <a:latin typeface="宋体" panose="02010600030101010101" pitchFamily="2" charset="-122"/>
              </a:rPr>
              <a:t>不确定性推理中一个</a:t>
            </a:r>
            <a:r>
              <a:rPr lang="zh-CN" altLang="en-US" sz="2000" dirty="0">
                <a:solidFill>
                  <a:schemeClr val="hlink"/>
                </a:solidFill>
                <a:latin typeface="宋体" panose="02010600030101010101" pitchFamily="2" charset="-122"/>
              </a:rPr>
              <a:t>规则</a:t>
            </a:r>
            <a:r>
              <a:rPr lang="zh-CN" altLang="en-US" sz="2000" dirty="0">
                <a:latin typeface="宋体" panose="02010600030101010101" pitchFamily="2" charset="-122"/>
              </a:rPr>
              <a:t>的触发，不仅要求其前提能匹配成功，而且</a:t>
            </a:r>
            <a:r>
              <a:rPr lang="zh-CN" altLang="en-US" sz="2000" dirty="0">
                <a:solidFill>
                  <a:schemeClr val="folHlink"/>
                </a:solidFill>
                <a:latin typeface="宋体" panose="02010600030101010101" pitchFamily="2" charset="-122"/>
              </a:rPr>
              <a:t>前提条件</a:t>
            </a:r>
            <a:r>
              <a:rPr lang="zh-CN" altLang="en-US" sz="2000" dirty="0">
                <a:latin typeface="宋体" panose="02010600030101010101" pitchFamily="2" charset="-122"/>
              </a:rPr>
              <a:t>的</a:t>
            </a:r>
            <a:r>
              <a:rPr lang="zh-CN" altLang="en-US" sz="2000" dirty="0">
                <a:solidFill>
                  <a:schemeClr val="folHlink"/>
                </a:solidFill>
                <a:latin typeface="宋体" panose="02010600030101010101" pitchFamily="2" charset="-122"/>
              </a:rPr>
              <a:t>总信度</a:t>
            </a:r>
            <a:r>
              <a:rPr lang="zh-CN" altLang="en-US" sz="2000" dirty="0">
                <a:latin typeface="宋体" panose="02010600030101010101" pitchFamily="2" charset="-122"/>
              </a:rPr>
              <a:t>还必须至少</a:t>
            </a:r>
            <a:r>
              <a:rPr lang="zh-CN" altLang="en-US" sz="2000" dirty="0">
                <a:solidFill>
                  <a:schemeClr val="folHlink"/>
                </a:solidFill>
                <a:latin typeface="宋体" panose="02010600030101010101" pitchFamily="2" charset="-122"/>
              </a:rPr>
              <a:t>达到阈值</a:t>
            </a:r>
            <a:r>
              <a:rPr lang="zh-CN" altLang="en-US" sz="2000" dirty="0">
                <a:latin typeface="宋体" panose="02010600030101010101" pitchFamily="2" charset="-122"/>
              </a:rPr>
              <a:t>。</a:t>
            </a:r>
            <a:endParaRPr lang="zh-CN" altLang="en-US" sz="2000" dirty="0">
              <a:latin typeface="宋体" panose="02010600030101010101" pitchFamily="2" charset="-122"/>
            </a:endParaRPr>
          </a:p>
          <a:p>
            <a:pPr marL="533400" indent="-533400">
              <a:lnSpc>
                <a:spcPct val="120000"/>
              </a:lnSpc>
              <a:buNone/>
            </a:pPr>
            <a:r>
              <a:rPr lang="en-US" altLang="zh-CN" sz="2000">
                <a:latin typeface="宋体" panose="02010600030101010101" pitchFamily="2" charset="-122"/>
              </a:rPr>
              <a:t>(3) </a:t>
            </a:r>
            <a:r>
              <a:rPr lang="zh-CN" altLang="en-US" sz="2000" dirty="0">
                <a:latin typeface="宋体" panose="02010600030101010101" pitchFamily="2" charset="-122"/>
              </a:rPr>
              <a:t>不确定性推理中所推得的</a:t>
            </a:r>
            <a:r>
              <a:rPr lang="zh-CN" altLang="en-US" sz="2000" dirty="0">
                <a:solidFill>
                  <a:schemeClr val="hlink"/>
                </a:solidFill>
                <a:latin typeface="宋体" panose="02010600030101010101" pitchFamily="2" charset="-122"/>
              </a:rPr>
              <a:t>结论</a:t>
            </a:r>
            <a:r>
              <a:rPr lang="zh-CN" altLang="en-US" sz="2000" dirty="0">
                <a:latin typeface="宋体" panose="02010600030101010101" pitchFamily="2" charset="-122"/>
              </a:rPr>
              <a:t>是否</a:t>
            </a:r>
            <a:r>
              <a:rPr lang="zh-CN" altLang="en-US" sz="2000" dirty="0">
                <a:solidFill>
                  <a:schemeClr val="folHlink"/>
                </a:solidFill>
                <a:latin typeface="宋体" panose="02010600030101010101" pitchFamily="2" charset="-122"/>
              </a:rPr>
              <a:t>有效</a:t>
            </a:r>
            <a:r>
              <a:rPr lang="zh-CN" altLang="en-US" sz="2000" dirty="0">
                <a:latin typeface="宋体" panose="02010600030101010101" pitchFamily="2" charset="-122"/>
              </a:rPr>
              <a:t>，也取决于其</a:t>
            </a:r>
            <a:r>
              <a:rPr lang="zh-CN" altLang="en-US" sz="2000" dirty="0">
                <a:solidFill>
                  <a:schemeClr val="folHlink"/>
                </a:solidFill>
                <a:latin typeface="宋体" panose="02010600030101010101" pitchFamily="2" charset="-122"/>
              </a:rPr>
              <a:t>信度</a:t>
            </a:r>
            <a:r>
              <a:rPr lang="zh-CN" altLang="en-US" sz="2000" dirty="0">
                <a:latin typeface="宋体" panose="02010600030101010101" pitchFamily="2" charset="-122"/>
              </a:rPr>
              <a:t>是否</a:t>
            </a:r>
            <a:r>
              <a:rPr lang="zh-CN" altLang="en-US" sz="2000" dirty="0">
                <a:solidFill>
                  <a:schemeClr val="folHlink"/>
                </a:solidFill>
                <a:latin typeface="宋体" panose="02010600030101010101" pitchFamily="2" charset="-122"/>
              </a:rPr>
              <a:t>达到阈值。</a:t>
            </a:r>
            <a:endParaRPr lang="zh-CN" altLang="en-US" sz="2000" dirty="0">
              <a:solidFill>
                <a:schemeClr val="folHlink"/>
              </a:solidFill>
              <a:latin typeface="宋体" panose="02010600030101010101" pitchFamily="2" charset="-122"/>
            </a:endParaRPr>
          </a:p>
          <a:p>
            <a:pPr marL="533400" indent="-533400">
              <a:lnSpc>
                <a:spcPct val="120000"/>
              </a:lnSpc>
              <a:buNone/>
            </a:pPr>
            <a:r>
              <a:rPr lang="en-US" altLang="zh-CN" sz="2000">
                <a:latin typeface="宋体" panose="02010600030101010101" pitchFamily="2" charset="-122"/>
              </a:rPr>
              <a:t>(4) </a:t>
            </a:r>
            <a:r>
              <a:rPr lang="zh-CN" altLang="en-US" sz="2000" dirty="0">
                <a:latin typeface="宋体" panose="02010600030101010101" pitchFamily="2" charset="-122"/>
              </a:rPr>
              <a:t>不确定性推理还要求有一套关于</a:t>
            </a:r>
            <a:r>
              <a:rPr lang="zh-CN" altLang="en-US" sz="2000" dirty="0">
                <a:solidFill>
                  <a:schemeClr val="folHlink"/>
                </a:solidFill>
                <a:latin typeface="宋体" panose="02010600030101010101" pitchFamily="2" charset="-122"/>
              </a:rPr>
              <a:t>信度</a:t>
            </a:r>
            <a:r>
              <a:rPr lang="zh-CN" altLang="en-US" sz="2000" dirty="0">
                <a:latin typeface="宋体" panose="02010600030101010101" pitchFamily="2" charset="-122"/>
              </a:rPr>
              <a:t>的</a:t>
            </a:r>
            <a:r>
              <a:rPr lang="zh-CN" altLang="en-US" sz="2000" dirty="0">
                <a:solidFill>
                  <a:schemeClr val="folHlink"/>
                </a:solidFill>
                <a:latin typeface="宋体" panose="02010600030101010101" pitchFamily="2" charset="-122"/>
              </a:rPr>
              <a:t>计算方法</a:t>
            </a:r>
            <a:r>
              <a:rPr lang="zh-CN" altLang="en-US" sz="2000" dirty="0">
                <a:latin typeface="宋体" panose="02010600030101010101" pitchFamily="2" charset="-122"/>
              </a:rPr>
              <a:t>，包括“与”关系的信度计算、 “或”关系的信度计算、“非”关系的信度计算和推理结果信度的计算等等。</a:t>
            </a:r>
            <a:endParaRPr lang="zh-CN" altLang="en-US" sz="2000" dirty="0">
              <a:latin typeface="宋体" panose="02010600030101010101" pitchFamily="2" charset="-122"/>
            </a:endParaRPr>
          </a:p>
          <a:p>
            <a:pPr marL="533400" indent="-533400">
              <a:lnSpc>
                <a:spcPct val="80000"/>
              </a:lnSpc>
            </a:pPr>
            <a:endParaRPr lang="zh-CN" altLang="en-US" sz="2400" dirty="0">
              <a:latin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6739" name="文本占位符 116738"/>
          <p:cNvSpPr>
            <a:spLocks noGrp="1"/>
          </p:cNvSpPr>
          <p:nvPr>
            <p:ph type="body" idx="4294967295"/>
          </p:nvPr>
        </p:nvSpPr>
        <p:spPr>
          <a:xfrm>
            <a:off x="445135" y="1343025"/>
            <a:ext cx="8077200" cy="5165090"/>
          </a:xfrm>
        </p:spPr>
        <p:txBody>
          <a:bodyPr>
            <a:normAutofit lnSpcReduction="10000"/>
          </a:bodyPr>
          <a:p>
            <a:pPr>
              <a:lnSpc>
                <a:spcPct val="90000"/>
              </a:lnSpc>
              <a:buNone/>
            </a:pPr>
            <a:r>
              <a:rPr lang="zh-CN" altLang="en-US" sz="2400" dirty="0"/>
              <a:t>（</a:t>
            </a:r>
            <a:r>
              <a:rPr lang="en-US" altLang="zh-CN" sz="2400"/>
              <a:t>1</a:t>
            </a:r>
            <a:r>
              <a:rPr lang="zh-CN" altLang="en-US" sz="2400" dirty="0"/>
              <a:t>）</a:t>
            </a:r>
            <a:r>
              <a:rPr lang="zh-CN" altLang="en-US" sz="2400" dirty="0">
                <a:solidFill>
                  <a:schemeClr val="tx2"/>
                </a:solidFill>
              </a:rPr>
              <a:t>论域离散的，并且为有限论域，</a:t>
            </a:r>
            <a:r>
              <a:rPr lang="zh-CN" altLang="en-US" sz="2400" dirty="0"/>
              <a:t>模糊集合</a:t>
            </a:r>
            <a:r>
              <a:rPr lang="en-US" altLang="zh-CN" sz="2400" i="1">
                <a:latin typeface="Times New Roman" panose="02020603050405020304" pitchFamily="18" charset="0"/>
              </a:rPr>
              <a:t>F</a:t>
            </a:r>
            <a:r>
              <a:rPr lang="zh-CN" altLang="en-US" sz="2400"/>
              <a:t>，</a:t>
            </a:r>
            <a:r>
              <a:rPr lang="zh-CN" altLang="en-US" sz="2400" dirty="0"/>
              <a:t>一般可以记为</a:t>
            </a:r>
            <a:endParaRPr lang="zh-CN" altLang="en-US" sz="2400" dirty="0"/>
          </a:p>
          <a:p>
            <a:pPr algn="just">
              <a:lnSpc>
                <a:spcPct val="90000"/>
              </a:lnSpc>
              <a:buNone/>
            </a:pPr>
            <a:r>
              <a:rPr lang="zh-CN" altLang="en-US" sz="2400" i="1">
                <a:solidFill>
                  <a:srgbClr val="0033CC"/>
                </a:solidFill>
                <a:latin typeface="宋体" panose="02010600030101010101" pitchFamily="2" charset="-122"/>
              </a:rPr>
              <a:t>      </a:t>
            </a:r>
            <a:r>
              <a:rPr lang="en-US" altLang="zh-CN" sz="2400" i="1">
                <a:solidFill>
                  <a:srgbClr val="0033CC"/>
                </a:solidFill>
                <a:latin typeface="Times New Roman" panose="02020603050405020304" pitchFamily="18" charset="0"/>
              </a:rPr>
              <a:t>F</a:t>
            </a:r>
            <a:r>
              <a:rPr lang="en-US" altLang="zh-CN" sz="2400">
                <a:solidFill>
                  <a:srgbClr val="0033CC"/>
                </a:solidFill>
                <a:latin typeface="Times New Roman" panose="02020603050405020304" pitchFamily="18" charset="0"/>
              </a:rPr>
              <a:t>= {</a:t>
            </a:r>
            <a:r>
              <a:rPr lang="en-US" altLang="zh-CN" sz="2400" i="1">
                <a:solidFill>
                  <a:srgbClr val="0033CC"/>
                </a:solidFill>
                <a:latin typeface="Times New Roman" panose="02020603050405020304" pitchFamily="18" charset="0"/>
                <a:sym typeface="Symbol" panose="05050102010706020507" pitchFamily="18" charset="2"/>
              </a:rPr>
              <a:t></a:t>
            </a:r>
            <a:r>
              <a:rPr lang="en-US" altLang="zh-CN" sz="2400" baseline="-30000">
                <a:solidFill>
                  <a:srgbClr val="0033CC"/>
                </a:solidFill>
                <a:latin typeface="Times New Roman" panose="02020603050405020304" pitchFamily="18" charset="0"/>
              </a:rPr>
              <a:t>F</a:t>
            </a:r>
            <a:r>
              <a:rPr lang="en-US" altLang="zh-CN" sz="2400">
                <a:solidFill>
                  <a:srgbClr val="0033CC"/>
                </a:solidFill>
                <a:latin typeface="Times New Roman" panose="02020603050405020304" pitchFamily="18" charset="0"/>
              </a:rPr>
              <a:t>(</a:t>
            </a:r>
            <a:r>
              <a:rPr lang="en-US" altLang="zh-CN" sz="2400" i="1">
                <a:solidFill>
                  <a:srgbClr val="0033CC"/>
                </a:solidFill>
                <a:latin typeface="Times New Roman" panose="02020603050405020304" pitchFamily="18" charset="0"/>
              </a:rPr>
              <a:t>u</a:t>
            </a:r>
            <a:r>
              <a:rPr lang="en-US" altLang="zh-CN" sz="2400" baseline="-25000">
                <a:solidFill>
                  <a:srgbClr val="0033CC"/>
                </a:solidFill>
                <a:latin typeface="Times New Roman" panose="02020603050405020304" pitchFamily="18" charset="0"/>
              </a:rPr>
              <a:t>1</a:t>
            </a:r>
            <a:r>
              <a:rPr lang="en-US" altLang="zh-CN" sz="2400">
                <a:solidFill>
                  <a:srgbClr val="0033CC"/>
                </a:solidFill>
                <a:latin typeface="Times New Roman" panose="02020603050405020304" pitchFamily="18" charset="0"/>
              </a:rPr>
              <a:t>)/</a:t>
            </a:r>
            <a:r>
              <a:rPr lang="en-US" altLang="zh-CN" sz="2400" i="1">
                <a:solidFill>
                  <a:srgbClr val="0033CC"/>
                </a:solidFill>
                <a:latin typeface="Times New Roman" panose="02020603050405020304" pitchFamily="18" charset="0"/>
              </a:rPr>
              <a:t>u</a:t>
            </a:r>
            <a:r>
              <a:rPr lang="en-US" altLang="zh-CN" sz="2400" baseline="-25000">
                <a:solidFill>
                  <a:srgbClr val="0033CC"/>
                </a:solidFill>
                <a:latin typeface="Times New Roman" panose="02020603050405020304" pitchFamily="18" charset="0"/>
              </a:rPr>
              <a:t>1</a:t>
            </a:r>
            <a:r>
              <a:rPr lang="en-US" altLang="zh-CN" sz="2400">
                <a:solidFill>
                  <a:srgbClr val="0033CC"/>
                </a:solidFill>
                <a:latin typeface="Times New Roman" panose="02020603050405020304" pitchFamily="18" charset="0"/>
              </a:rPr>
              <a:t>, </a:t>
            </a:r>
            <a:r>
              <a:rPr lang="en-US" altLang="zh-CN" sz="2400" i="1">
                <a:solidFill>
                  <a:srgbClr val="0033CC"/>
                </a:solidFill>
                <a:latin typeface="Times New Roman" panose="02020603050405020304" pitchFamily="18" charset="0"/>
                <a:sym typeface="Symbol" panose="05050102010706020507" pitchFamily="18" charset="2"/>
              </a:rPr>
              <a:t></a:t>
            </a:r>
            <a:r>
              <a:rPr lang="en-US" altLang="zh-CN" sz="2400" baseline="-30000">
                <a:solidFill>
                  <a:srgbClr val="0033CC"/>
                </a:solidFill>
                <a:latin typeface="Times New Roman" panose="02020603050405020304" pitchFamily="18" charset="0"/>
              </a:rPr>
              <a:t>F</a:t>
            </a:r>
            <a:r>
              <a:rPr lang="en-US" altLang="zh-CN" sz="2400">
                <a:solidFill>
                  <a:srgbClr val="0033CC"/>
                </a:solidFill>
                <a:latin typeface="Times New Roman" panose="02020603050405020304" pitchFamily="18" charset="0"/>
              </a:rPr>
              <a:t>(</a:t>
            </a:r>
            <a:r>
              <a:rPr lang="en-US" altLang="zh-CN" sz="2400" i="1">
                <a:solidFill>
                  <a:srgbClr val="0033CC"/>
                </a:solidFill>
                <a:latin typeface="Times New Roman" panose="02020603050405020304" pitchFamily="18" charset="0"/>
              </a:rPr>
              <a:t>u</a:t>
            </a:r>
            <a:r>
              <a:rPr lang="en-US" altLang="zh-CN" sz="2400" baseline="-25000">
                <a:solidFill>
                  <a:srgbClr val="0033CC"/>
                </a:solidFill>
                <a:latin typeface="Times New Roman" panose="02020603050405020304" pitchFamily="18" charset="0"/>
              </a:rPr>
              <a:t>2</a:t>
            </a:r>
            <a:r>
              <a:rPr lang="en-US" altLang="zh-CN" sz="2400">
                <a:solidFill>
                  <a:srgbClr val="0033CC"/>
                </a:solidFill>
                <a:latin typeface="Times New Roman" panose="02020603050405020304" pitchFamily="18" charset="0"/>
              </a:rPr>
              <a:t>)/</a:t>
            </a:r>
            <a:r>
              <a:rPr lang="en-US" altLang="zh-CN" sz="2400" i="1">
                <a:solidFill>
                  <a:srgbClr val="0033CC"/>
                </a:solidFill>
                <a:latin typeface="Times New Roman" panose="02020603050405020304" pitchFamily="18" charset="0"/>
              </a:rPr>
              <a:t>u</a:t>
            </a:r>
            <a:r>
              <a:rPr lang="en-US" altLang="zh-CN" sz="2400" baseline="-25000">
                <a:solidFill>
                  <a:srgbClr val="0033CC"/>
                </a:solidFill>
                <a:latin typeface="Times New Roman" panose="02020603050405020304" pitchFamily="18" charset="0"/>
              </a:rPr>
              <a:t>2</a:t>
            </a:r>
            <a:r>
              <a:rPr lang="en-US" altLang="zh-CN" sz="2400">
                <a:solidFill>
                  <a:srgbClr val="0033CC"/>
                </a:solidFill>
                <a:latin typeface="Times New Roman" panose="02020603050405020304" pitchFamily="18" charset="0"/>
              </a:rPr>
              <a:t>, …</a:t>
            </a:r>
            <a:r>
              <a:rPr lang="zh-CN" altLang="en-US" sz="2400" dirty="0">
                <a:solidFill>
                  <a:srgbClr val="0033CC"/>
                </a:solidFill>
                <a:latin typeface="Times New Roman" panose="02020603050405020304" pitchFamily="18" charset="0"/>
              </a:rPr>
              <a:t>， </a:t>
            </a:r>
            <a:r>
              <a:rPr lang="zh-CN" altLang="en-US" sz="2400" i="1" dirty="0">
                <a:solidFill>
                  <a:srgbClr val="0033CC"/>
                </a:solidFill>
                <a:latin typeface="Times New Roman" panose="02020603050405020304" pitchFamily="18" charset="0"/>
                <a:sym typeface="Symbol" panose="05050102010706020507" pitchFamily="18" charset="2"/>
              </a:rPr>
              <a:t></a:t>
            </a:r>
            <a:r>
              <a:rPr lang="en-US" altLang="zh-CN" sz="2400" baseline="-30000" err="1">
                <a:solidFill>
                  <a:srgbClr val="0033CC"/>
                </a:solidFill>
                <a:latin typeface="Times New Roman" panose="02020603050405020304" pitchFamily="18" charset="0"/>
              </a:rPr>
              <a:t>F</a:t>
            </a:r>
            <a:r>
              <a:rPr lang="en-US" altLang="zh-CN" sz="2400" err="1">
                <a:solidFill>
                  <a:srgbClr val="0033CC"/>
                </a:solidFill>
                <a:latin typeface="Times New Roman" panose="02020603050405020304" pitchFamily="18" charset="0"/>
              </a:rPr>
              <a:t>(</a:t>
            </a:r>
            <a:r>
              <a:rPr lang="en-US" altLang="zh-CN" sz="2400" i="1" err="1">
                <a:solidFill>
                  <a:srgbClr val="0033CC"/>
                </a:solidFill>
                <a:latin typeface="Times New Roman" panose="02020603050405020304" pitchFamily="18" charset="0"/>
              </a:rPr>
              <a:t>u</a:t>
            </a:r>
            <a:r>
              <a:rPr lang="en-US" altLang="zh-CN" sz="2400" baseline="-25000" err="1">
                <a:solidFill>
                  <a:srgbClr val="0033CC"/>
                </a:solidFill>
                <a:latin typeface="Times New Roman" panose="02020603050405020304" pitchFamily="18" charset="0"/>
              </a:rPr>
              <a:t>n</a:t>
            </a:r>
            <a:r>
              <a:rPr lang="en-US" altLang="zh-CN" sz="2400">
                <a:solidFill>
                  <a:srgbClr val="0033CC"/>
                </a:solidFill>
                <a:latin typeface="Times New Roman" panose="02020603050405020304" pitchFamily="18" charset="0"/>
              </a:rPr>
              <a:t>)/</a:t>
            </a:r>
            <a:r>
              <a:rPr lang="en-US" altLang="zh-CN" sz="2400" i="1">
                <a:solidFill>
                  <a:srgbClr val="0033CC"/>
                </a:solidFill>
                <a:latin typeface="Times New Roman" panose="02020603050405020304" pitchFamily="18" charset="0"/>
              </a:rPr>
              <a:t>u</a:t>
            </a:r>
            <a:r>
              <a:rPr lang="en-US" altLang="zh-CN" sz="2400" baseline="-25000">
                <a:solidFill>
                  <a:srgbClr val="0033CC"/>
                </a:solidFill>
                <a:latin typeface="Times New Roman" panose="02020603050405020304" pitchFamily="18" charset="0"/>
              </a:rPr>
              <a:t>n</a:t>
            </a:r>
            <a:r>
              <a:rPr lang="en-US" altLang="zh-CN" sz="2400">
                <a:solidFill>
                  <a:srgbClr val="0033CC"/>
                </a:solidFill>
                <a:latin typeface="Times New Roman" panose="02020603050405020304" pitchFamily="18" charset="0"/>
              </a:rPr>
              <a:t>}</a:t>
            </a:r>
            <a:endParaRPr lang="en-US" altLang="zh-CN" sz="2400">
              <a:solidFill>
                <a:srgbClr val="0033CC"/>
              </a:solidFill>
              <a:latin typeface="Times New Roman" panose="02020603050405020304" pitchFamily="18" charset="0"/>
            </a:endParaRPr>
          </a:p>
          <a:p>
            <a:pPr algn="just">
              <a:lnSpc>
                <a:spcPct val="90000"/>
              </a:lnSpc>
              <a:buNone/>
            </a:pPr>
            <a:r>
              <a:rPr lang="zh-CN" altLang="en-US" sz="2400" dirty="0">
                <a:solidFill>
                  <a:schemeClr val="tx1"/>
                </a:solidFill>
                <a:latin typeface="宋体" panose="02010600030101010101" pitchFamily="2" charset="-122"/>
              </a:rPr>
              <a:t>或</a:t>
            </a:r>
            <a:endParaRPr lang="zh-CN" altLang="en-US" sz="2400" dirty="0">
              <a:solidFill>
                <a:schemeClr val="tx1"/>
              </a:solidFill>
              <a:latin typeface="宋体" panose="02010600030101010101" pitchFamily="2" charset="-122"/>
            </a:endParaRPr>
          </a:p>
          <a:p>
            <a:pPr algn="just">
              <a:lnSpc>
                <a:spcPct val="90000"/>
              </a:lnSpc>
              <a:buNone/>
            </a:pPr>
            <a:r>
              <a:rPr lang="zh-CN" altLang="en-US" sz="2400">
                <a:solidFill>
                  <a:schemeClr val="tx1"/>
                </a:solidFill>
                <a:latin typeface="宋体" panose="02010600030101010101" pitchFamily="2" charset="-122"/>
              </a:rPr>
              <a:t>       </a:t>
            </a:r>
            <a:r>
              <a:rPr lang="en-US" altLang="zh-CN" sz="2400" i="1">
                <a:solidFill>
                  <a:schemeClr val="tx1"/>
                </a:solidFill>
                <a:latin typeface="Times New Roman" panose="02020603050405020304" pitchFamily="18" charset="0"/>
              </a:rPr>
              <a:t>F</a:t>
            </a:r>
            <a:r>
              <a:rPr lang="en-US" altLang="zh-CN" sz="2400">
                <a:solidFill>
                  <a:schemeClr val="tx1"/>
                </a:solidFill>
                <a:latin typeface="Times New Roman" panose="02020603050405020304" pitchFamily="18" charset="0"/>
              </a:rPr>
              <a:t>=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a:solidFill>
                  <a:schemeClr val="tx1"/>
                </a:solidFill>
                <a:latin typeface="Times New Roman" panose="02020603050405020304" pitchFamily="18" charset="0"/>
              </a:rPr>
              <a:t>F</a:t>
            </a:r>
            <a:r>
              <a:rPr lang="en-US" altLang="zh-CN" sz="2400">
                <a:solidFill>
                  <a:schemeClr val="tx1"/>
                </a:solidFill>
                <a:latin typeface="Times New Roman" panose="02020603050405020304" pitchFamily="18" charset="0"/>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1</a:t>
            </a:r>
            <a:r>
              <a:rPr lang="en-US" altLang="zh-CN" sz="2400">
                <a:solidFill>
                  <a:schemeClr val="tx1"/>
                </a:solidFill>
                <a:latin typeface="Times New Roman" panose="02020603050405020304" pitchFamily="18" charset="0"/>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1</a:t>
            </a:r>
            <a:r>
              <a:rPr lang="en-US" altLang="zh-CN" sz="2400">
                <a:solidFill>
                  <a:schemeClr val="tx1"/>
                </a:solidFill>
                <a:latin typeface="Times New Roman" panose="02020603050405020304" pitchFamily="18" charset="0"/>
              </a:rPr>
              <a:t>+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a:solidFill>
                  <a:schemeClr val="tx1"/>
                </a:solidFill>
                <a:latin typeface="Times New Roman" panose="02020603050405020304" pitchFamily="18" charset="0"/>
              </a:rPr>
              <a:t>F</a:t>
            </a:r>
            <a:r>
              <a:rPr lang="en-US" altLang="zh-CN" sz="2400">
                <a:solidFill>
                  <a:schemeClr val="tx1"/>
                </a:solidFill>
                <a:latin typeface="Times New Roman" panose="02020603050405020304" pitchFamily="18" charset="0"/>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2</a:t>
            </a:r>
            <a:r>
              <a:rPr lang="en-US" altLang="zh-CN" sz="2400">
                <a:solidFill>
                  <a:schemeClr val="tx1"/>
                </a:solidFill>
                <a:latin typeface="Times New Roman" panose="02020603050405020304" pitchFamily="18" charset="0"/>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2</a:t>
            </a:r>
            <a:r>
              <a:rPr lang="en-US" altLang="zh-CN" sz="2400">
                <a:solidFill>
                  <a:schemeClr val="tx1"/>
                </a:solidFill>
                <a:latin typeface="Times New Roman" panose="02020603050405020304" pitchFamily="18" charset="0"/>
              </a:rPr>
              <a:t>+  …+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a:solidFill>
                  <a:schemeClr val="tx1"/>
                </a:solidFill>
                <a:latin typeface="Times New Roman" panose="02020603050405020304" pitchFamily="18" charset="0"/>
              </a:rPr>
              <a:t>F</a:t>
            </a:r>
            <a:r>
              <a:rPr lang="en-US" altLang="zh-CN" sz="2400">
                <a:solidFill>
                  <a:schemeClr val="tx1"/>
                </a:solidFill>
                <a:latin typeface="Times New Roman" panose="02020603050405020304" pitchFamily="18" charset="0"/>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3</a:t>
            </a:r>
            <a:r>
              <a:rPr lang="en-US" altLang="zh-CN" sz="2400">
                <a:solidFill>
                  <a:schemeClr val="tx1"/>
                </a:solidFill>
                <a:latin typeface="Times New Roman" panose="02020603050405020304" pitchFamily="18" charset="0"/>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Times New Roman" panose="02020603050405020304" pitchFamily="18" charset="0"/>
              </a:rPr>
              <a:t>3</a:t>
            </a:r>
            <a:r>
              <a:rPr lang="en-US" altLang="zh-CN" sz="2400">
                <a:solidFill>
                  <a:schemeClr val="tx1"/>
                </a:solidFill>
                <a:latin typeface="Times New Roman" panose="02020603050405020304" pitchFamily="18" charset="0"/>
              </a:rPr>
              <a:t> </a:t>
            </a:r>
            <a:endParaRPr lang="en-US" altLang="zh-CN" sz="2400">
              <a:solidFill>
                <a:schemeClr val="tx1"/>
              </a:solidFill>
              <a:latin typeface="Times New Roman" panose="02020603050405020304" pitchFamily="18" charset="0"/>
            </a:endParaRPr>
          </a:p>
          <a:p>
            <a:pPr algn="just">
              <a:lnSpc>
                <a:spcPct val="90000"/>
              </a:lnSpc>
              <a:buNone/>
            </a:pPr>
            <a:r>
              <a:rPr lang="zh-CN" altLang="en-US" sz="2400" dirty="0">
                <a:solidFill>
                  <a:schemeClr val="tx1"/>
                </a:solidFill>
                <a:latin typeface="宋体" panose="02010600030101010101" pitchFamily="2" charset="-122"/>
              </a:rPr>
              <a:t>一般形式为</a:t>
            </a:r>
            <a:endParaRPr lang="zh-CN" altLang="en-US" sz="2400" dirty="0">
              <a:solidFill>
                <a:schemeClr val="tx1"/>
              </a:solidFill>
              <a:latin typeface="宋体" panose="02010600030101010101" pitchFamily="2" charset="-122"/>
            </a:endParaRPr>
          </a:p>
          <a:p>
            <a:pPr algn="just">
              <a:lnSpc>
                <a:spcPct val="90000"/>
              </a:lnSpc>
              <a:buNone/>
            </a:pPr>
            <a:endParaRPr lang="zh-CN" altLang="en-US" sz="2400" dirty="0">
              <a:solidFill>
                <a:schemeClr val="tx1"/>
              </a:solidFill>
              <a:latin typeface="宋体" panose="02010600030101010101" pitchFamily="2" charset="-122"/>
            </a:endParaRPr>
          </a:p>
          <a:p>
            <a:pPr algn="just">
              <a:lnSpc>
                <a:spcPct val="90000"/>
              </a:lnSpc>
              <a:buNone/>
            </a:pPr>
            <a:endParaRPr lang="zh-CN" altLang="en-US" sz="2400" dirty="0">
              <a:solidFill>
                <a:schemeClr val="tx1"/>
              </a:solidFill>
              <a:latin typeface="宋体" panose="02010600030101010101" pitchFamily="2" charset="-122"/>
            </a:endParaRPr>
          </a:p>
          <a:p>
            <a:pPr algn="just">
              <a:lnSpc>
                <a:spcPct val="90000"/>
              </a:lnSpc>
              <a:buNone/>
            </a:pPr>
            <a:r>
              <a:rPr lang="zh-CN" altLang="en-US" sz="2400" dirty="0">
                <a:solidFill>
                  <a:schemeClr val="tx1"/>
                </a:solidFill>
                <a:latin typeface="宋体" panose="02010600030101010101" pitchFamily="2" charset="-122"/>
              </a:rPr>
              <a:t>有限论域，可以表示为：</a:t>
            </a:r>
            <a:endParaRPr lang="zh-CN" altLang="en-US" sz="2400" dirty="0">
              <a:solidFill>
                <a:schemeClr val="tx1"/>
              </a:solidFill>
              <a:latin typeface="宋体" panose="02010600030101010101" pitchFamily="2" charset="-122"/>
            </a:endParaRPr>
          </a:p>
          <a:p>
            <a:pPr algn="just">
              <a:lnSpc>
                <a:spcPct val="90000"/>
              </a:lnSpc>
              <a:buNone/>
            </a:pPr>
            <a:r>
              <a:rPr lang="zh-CN" altLang="en-US" sz="2400" dirty="0">
                <a:solidFill>
                  <a:schemeClr val="tx1"/>
                </a:solidFill>
                <a:latin typeface="宋体" panose="02010600030101010101" pitchFamily="2" charset="-122"/>
              </a:rPr>
              <a:t>       </a:t>
            </a:r>
            <a:r>
              <a:rPr lang="en-US" altLang="zh-CN" sz="2400" i="1">
                <a:solidFill>
                  <a:schemeClr val="tx1"/>
                </a:solidFill>
                <a:latin typeface="Times New Roman" panose="02020603050405020304" pitchFamily="18" charset="0"/>
              </a:rPr>
              <a:t>F</a:t>
            </a:r>
            <a:r>
              <a:rPr lang="en-US" altLang="zh-CN" sz="2400">
                <a:solidFill>
                  <a:schemeClr val="tx1"/>
                </a:solidFill>
                <a:latin typeface="宋体" panose="02010600030101010101" pitchFamily="2" charset="-122"/>
              </a:rPr>
              <a:t>=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a:solidFill>
                  <a:schemeClr val="tx1"/>
                </a:solidFill>
                <a:latin typeface="宋体" panose="02010600030101010101" pitchFamily="2" charset="-122"/>
              </a:rPr>
              <a:t>F</a:t>
            </a:r>
            <a:r>
              <a:rPr lang="en-US" altLang="zh-CN" sz="2400">
                <a:solidFill>
                  <a:schemeClr val="tx1"/>
                </a:solidFill>
                <a:latin typeface="宋体" panose="02010600030101010101" pitchFamily="2" charset="-122"/>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宋体" panose="02010600030101010101" pitchFamily="2" charset="-122"/>
              </a:rPr>
              <a:t>1</a:t>
            </a:r>
            <a:r>
              <a:rPr lang="en-US" altLang="zh-CN" sz="2400">
                <a:solidFill>
                  <a:schemeClr val="tx1"/>
                </a:solidFill>
                <a:latin typeface="宋体" panose="02010600030101010101" pitchFamily="2" charset="-122"/>
              </a:rPr>
              <a:t>),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a:solidFill>
                  <a:schemeClr val="tx1"/>
                </a:solidFill>
                <a:latin typeface="宋体" panose="02010600030101010101" pitchFamily="2" charset="-122"/>
              </a:rPr>
              <a:t>F</a:t>
            </a:r>
            <a:r>
              <a:rPr lang="en-US" altLang="zh-CN" sz="2400">
                <a:solidFill>
                  <a:schemeClr val="tx1"/>
                </a:solidFill>
                <a:latin typeface="宋体" panose="02010600030101010101" pitchFamily="2" charset="-122"/>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宋体" panose="02010600030101010101" pitchFamily="2" charset="-122"/>
              </a:rPr>
              <a:t>2</a:t>
            </a:r>
            <a:r>
              <a:rPr lang="en-US" altLang="zh-CN" sz="2400">
                <a:solidFill>
                  <a:schemeClr val="tx1"/>
                </a:solidFill>
                <a:latin typeface="宋体" panose="02010600030101010101" pitchFamily="2" charset="-122"/>
              </a:rPr>
              <a:t>),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a:solidFill>
                  <a:schemeClr val="tx1"/>
                </a:solidFill>
                <a:latin typeface="宋体" panose="02010600030101010101" pitchFamily="2" charset="-122"/>
              </a:rPr>
              <a:t>F</a:t>
            </a:r>
            <a:r>
              <a:rPr lang="en-US" altLang="zh-CN" sz="2400">
                <a:solidFill>
                  <a:schemeClr val="tx1"/>
                </a:solidFill>
                <a:latin typeface="宋体" panose="02010600030101010101" pitchFamily="2" charset="-122"/>
              </a:rPr>
              <a:t>(</a:t>
            </a:r>
            <a:r>
              <a:rPr lang="en-US" altLang="zh-CN" sz="2400" i="1">
                <a:solidFill>
                  <a:schemeClr val="tx1"/>
                </a:solidFill>
                <a:latin typeface="Times New Roman" panose="02020603050405020304" pitchFamily="18" charset="0"/>
              </a:rPr>
              <a:t>u</a:t>
            </a:r>
            <a:r>
              <a:rPr lang="en-US" altLang="zh-CN" sz="2400" baseline="-25000">
                <a:solidFill>
                  <a:schemeClr val="tx1"/>
                </a:solidFill>
                <a:latin typeface="宋体" panose="02010600030101010101" pitchFamily="2" charset="-122"/>
              </a:rPr>
              <a:t>3</a:t>
            </a:r>
            <a:r>
              <a:rPr lang="en-US" altLang="zh-CN" sz="2400">
                <a:solidFill>
                  <a:schemeClr val="tx1"/>
                </a:solidFill>
                <a:latin typeface="宋体" panose="02010600030101010101" pitchFamily="2" charset="-122"/>
              </a:rPr>
              <a:t>) , … , </a:t>
            </a:r>
            <a:r>
              <a:rPr lang="en-US" altLang="zh-CN" sz="2400" i="1">
                <a:solidFill>
                  <a:schemeClr val="tx1"/>
                </a:solidFill>
                <a:latin typeface="Times New Roman" panose="02020603050405020304" pitchFamily="18" charset="0"/>
                <a:sym typeface="Symbol" panose="05050102010706020507" pitchFamily="18" charset="2"/>
              </a:rPr>
              <a:t></a:t>
            </a:r>
            <a:r>
              <a:rPr lang="en-US" altLang="zh-CN" sz="2400" baseline="-30000" err="1">
                <a:solidFill>
                  <a:schemeClr val="tx1"/>
                </a:solidFill>
                <a:latin typeface="宋体" panose="02010600030101010101" pitchFamily="2" charset="-122"/>
              </a:rPr>
              <a:t>A</a:t>
            </a:r>
            <a:r>
              <a:rPr lang="en-US" altLang="zh-CN" sz="2400" err="1">
                <a:solidFill>
                  <a:schemeClr val="tx1"/>
                </a:solidFill>
                <a:latin typeface="宋体" panose="02010600030101010101" pitchFamily="2" charset="-122"/>
              </a:rPr>
              <a:t>(</a:t>
            </a:r>
            <a:r>
              <a:rPr lang="en-US" altLang="zh-CN" sz="2400" i="1" err="1">
                <a:solidFill>
                  <a:schemeClr val="tx1"/>
                </a:solidFill>
                <a:latin typeface="Times New Roman" panose="02020603050405020304" pitchFamily="18" charset="0"/>
              </a:rPr>
              <a:t>u</a:t>
            </a:r>
            <a:r>
              <a:rPr lang="en-US" altLang="zh-CN" sz="2400" baseline="-25000" err="1">
                <a:solidFill>
                  <a:schemeClr val="tx1"/>
                </a:solidFill>
                <a:latin typeface="宋体" panose="02010600030101010101" pitchFamily="2" charset="-122"/>
              </a:rPr>
              <a:t>n</a:t>
            </a:r>
            <a:r>
              <a:rPr lang="en-US" altLang="zh-CN" sz="2400">
                <a:solidFill>
                  <a:schemeClr val="tx1"/>
                </a:solidFill>
                <a:latin typeface="宋体" panose="02010600030101010101" pitchFamily="2" charset="-122"/>
              </a:rPr>
              <a:t>) }</a:t>
            </a:r>
            <a:endParaRPr lang="en-US" altLang="zh-CN" sz="2400">
              <a:solidFill>
                <a:schemeClr val="tx1"/>
              </a:solidFill>
              <a:latin typeface="宋体" panose="02010600030101010101" pitchFamily="2" charset="-122"/>
            </a:endParaRPr>
          </a:p>
        </p:txBody>
      </p:sp>
      <p:graphicFrame>
        <p:nvGraphicFramePr>
          <p:cNvPr id="116740" name="对象 116739"/>
          <p:cNvGraphicFramePr>
            <a:graphicFrameLocks noChangeAspect="1"/>
          </p:cNvGraphicFramePr>
          <p:nvPr/>
        </p:nvGraphicFramePr>
        <p:xfrm>
          <a:off x="2916238" y="3429000"/>
          <a:ext cx="2520950" cy="1033463"/>
        </p:xfrm>
        <a:graphic>
          <a:graphicData uri="http://schemas.openxmlformats.org/presentationml/2006/ole">
            <mc:AlternateContent xmlns:mc="http://schemas.openxmlformats.org/markup-compatibility/2006">
              <mc:Choice xmlns:v="urn:schemas-microsoft-com:vml" Requires="v">
                <p:oleObj spid="_x0000_s3095" name="" r:id="rId1" imgW="953135" imgH="393700" progId="Equation.DSMT4">
                  <p:embed/>
                </p:oleObj>
              </mc:Choice>
              <mc:Fallback>
                <p:oleObj name="" r:id="rId1" imgW="953135" imgH="393700" progId="Equation.DSMT4">
                  <p:embed/>
                  <p:pic>
                    <p:nvPicPr>
                      <p:cNvPr id="0" name="图片 3094"/>
                      <p:cNvPicPr/>
                      <p:nvPr/>
                    </p:nvPicPr>
                    <p:blipFill>
                      <a:blip r:embed="rId2"/>
                      <a:stretch>
                        <a:fillRect/>
                      </a:stretch>
                    </p:blipFill>
                    <p:spPr>
                      <a:xfrm>
                        <a:off x="2916238" y="3429000"/>
                        <a:ext cx="2520950" cy="1033463"/>
                      </a:xfrm>
                      <a:prstGeom prst="rect">
                        <a:avLst/>
                      </a:prstGeom>
                      <a:noFill/>
                      <a:ln w="38100">
                        <a:noFill/>
                        <a:miter/>
                      </a:ln>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4</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7763" name="文本占位符 117762"/>
          <p:cNvSpPr>
            <a:spLocks noGrp="1"/>
          </p:cNvSpPr>
          <p:nvPr>
            <p:ph type="body" idx="4294967295"/>
          </p:nvPr>
        </p:nvSpPr>
        <p:spPr>
          <a:xfrm>
            <a:off x="355600" y="1584960"/>
            <a:ext cx="8305800" cy="4605020"/>
          </a:xfrm>
        </p:spPr>
        <p:txBody>
          <a:bodyPr/>
          <a:p>
            <a:pPr>
              <a:lnSpc>
                <a:spcPct val="110000"/>
              </a:lnSpc>
              <a:buNone/>
            </a:pPr>
            <a:r>
              <a:rPr lang="zh-CN" altLang="en-US" sz="2400" dirty="0">
                <a:latin typeface="Times New Roman" panose="02020603050405020304" pitchFamily="18" charset="0"/>
              </a:rPr>
              <a:t>例</a:t>
            </a:r>
            <a:r>
              <a:rPr lang="en-US" altLang="zh-CN" sz="2400">
                <a:latin typeface="Times New Roman" panose="02020603050405020304" pitchFamily="18" charset="0"/>
              </a:rPr>
              <a:t>4.9 </a:t>
            </a:r>
            <a:r>
              <a:rPr lang="zh-CN" altLang="en-US" sz="2400" dirty="0">
                <a:latin typeface="Times New Roman" panose="02020603050405020304" pitchFamily="18" charset="0"/>
              </a:rPr>
              <a:t>设有限论域</a:t>
            </a:r>
            <a:r>
              <a:rPr lang="en-US" altLang="zh-CN" sz="2400">
                <a:latin typeface="Times New Roman" panose="02020603050405020304" pitchFamily="18" charset="0"/>
              </a:rPr>
              <a:t>U={10</a:t>
            </a:r>
            <a:r>
              <a:rPr lang="zh-CN" altLang="en-US" sz="2400" dirty="0">
                <a:latin typeface="Times New Roman" panose="02020603050405020304" pitchFamily="18" charset="0"/>
              </a:rPr>
              <a:t>，</a:t>
            </a:r>
            <a:r>
              <a:rPr lang="en-US" altLang="zh-CN" sz="2400">
                <a:latin typeface="Times New Roman" panose="02020603050405020304" pitchFamily="18" charset="0"/>
              </a:rPr>
              <a:t>20</a:t>
            </a:r>
            <a:r>
              <a:rPr lang="zh-CN" altLang="en-US" sz="2400" dirty="0">
                <a:latin typeface="Times New Roman" panose="02020603050405020304" pitchFamily="18" charset="0"/>
              </a:rPr>
              <a:t>，</a:t>
            </a:r>
            <a:r>
              <a:rPr lang="en-US" altLang="zh-CN" sz="2400">
                <a:latin typeface="Times New Roman" panose="02020603050405020304" pitchFamily="18" charset="0"/>
              </a:rPr>
              <a:t>30</a:t>
            </a:r>
            <a:r>
              <a:rPr lang="zh-CN" altLang="en-US" sz="2400" dirty="0">
                <a:latin typeface="Times New Roman" panose="02020603050405020304" pitchFamily="18" charset="0"/>
              </a:rPr>
              <a:t>，</a:t>
            </a:r>
            <a:r>
              <a:rPr lang="en-US" altLang="zh-CN" sz="2400">
                <a:latin typeface="Times New Roman" panose="02020603050405020304" pitchFamily="18" charset="0"/>
              </a:rPr>
              <a:t>40</a:t>
            </a:r>
            <a:r>
              <a:rPr lang="zh-CN" altLang="en-US" sz="2400" dirty="0">
                <a:latin typeface="Times New Roman" panose="02020603050405020304" pitchFamily="18" charset="0"/>
              </a:rPr>
              <a:t>，</a:t>
            </a:r>
            <a:r>
              <a:rPr lang="en-US" altLang="zh-CN" sz="2400">
                <a:latin typeface="Times New Roman" panose="02020603050405020304" pitchFamily="18" charset="0"/>
              </a:rPr>
              <a:t>50</a:t>
            </a:r>
            <a:r>
              <a:rPr lang="zh-CN" altLang="en-US" sz="2400" dirty="0">
                <a:latin typeface="Times New Roman" panose="02020603050405020304" pitchFamily="18" charset="0"/>
              </a:rPr>
              <a:t>，</a:t>
            </a:r>
            <a:r>
              <a:rPr lang="en-US" altLang="zh-CN" sz="2400">
                <a:latin typeface="Times New Roman" panose="02020603050405020304" pitchFamily="18" charset="0"/>
              </a:rPr>
              <a:t>60</a:t>
            </a:r>
            <a:r>
              <a:rPr lang="zh-CN" altLang="en-US" sz="2400" dirty="0">
                <a:latin typeface="Times New Roman" panose="02020603050405020304" pitchFamily="18" charset="0"/>
              </a:rPr>
              <a:t>，</a:t>
            </a:r>
            <a:r>
              <a:rPr lang="en-US" altLang="zh-CN" sz="2400">
                <a:latin typeface="Times New Roman" panose="02020603050405020304" pitchFamily="18" charset="0"/>
              </a:rPr>
              <a:t>70</a:t>
            </a:r>
            <a:r>
              <a:rPr lang="zh-CN" altLang="en-US" sz="2400" dirty="0">
                <a:latin typeface="Times New Roman" panose="02020603050405020304" pitchFamily="18" charset="0"/>
              </a:rPr>
              <a:t>，</a:t>
            </a:r>
            <a:r>
              <a:rPr lang="en-US" altLang="zh-CN" sz="2400">
                <a:latin typeface="Times New Roman" panose="02020603050405020304" pitchFamily="18" charset="0"/>
              </a:rPr>
              <a:t>80</a:t>
            </a:r>
            <a:r>
              <a:rPr lang="zh-CN" altLang="en-US" sz="2400" dirty="0">
                <a:latin typeface="Times New Roman" panose="02020603050405020304" pitchFamily="18" charset="0"/>
              </a:rPr>
              <a:t>，</a:t>
            </a:r>
            <a:r>
              <a:rPr lang="en-US" altLang="zh-CN" sz="2400">
                <a:latin typeface="Times New Roman" panose="02020603050405020304" pitchFamily="18" charset="0"/>
              </a:rPr>
              <a:t>100}</a:t>
            </a:r>
            <a:r>
              <a:rPr lang="zh-CN" altLang="en-US" sz="2400" dirty="0">
                <a:latin typeface="Times New Roman" panose="02020603050405020304" pitchFamily="18" charset="0"/>
              </a:rPr>
              <a:t>上“大”和“小”的概念用集合</a:t>
            </a:r>
            <a:r>
              <a:rPr lang="en-US" altLang="zh-CN" sz="2400" i="1">
                <a:latin typeface="Times New Roman" panose="02020603050405020304" pitchFamily="18" charset="0"/>
              </a:rPr>
              <a:t>S</a:t>
            </a:r>
            <a:r>
              <a:rPr lang="zh-CN" altLang="en-US" sz="2400" dirty="0">
                <a:latin typeface="Times New Roman" panose="02020603050405020304" pitchFamily="18" charset="0"/>
              </a:rPr>
              <a:t>大和</a:t>
            </a:r>
            <a:r>
              <a:rPr lang="en-US" altLang="zh-CN" sz="2400" i="1">
                <a:latin typeface="Times New Roman" panose="02020603050405020304" pitchFamily="18" charset="0"/>
              </a:rPr>
              <a:t>S</a:t>
            </a:r>
            <a:r>
              <a:rPr lang="zh-CN" altLang="en-US" sz="2400" dirty="0">
                <a:latin typeface="Times New Roman" panose="02020603050405020304" pitchFamily="18" charset="0"/>
              </a:rPr>
              <a:t>小来表示：</a:t>
            </a:r>
            <a:endParaRPr lang="zh-CN" altLang="en-US" sz="2400" dirty="0">
              <a:latin typeface="Times New Roman" panose="02020603050405020304" pitchFamily="18" charset="0"/>
            </a:endParaRPr>
          </a:p>
          <a:p>
            <a:pPr>
              <a:lnSpc>
                <a:spcPct val="110000"/>
              </a:lnSpc>
              <a:buNone/>
            </a:pPr>
            <a:endParaRPr lang="zh-CN" altLang="en-US" sz="2400" i="1" dirty="0">
              <a:latin typeface="Times New Roman" panose="02020603050405020304" pitchFamily="18" charset="0"/>
            </a:endParaRPr>
          </a:p>
          <a:p>
            <a:pPr>
              <a:lnSpc>
                <a:spcPct val="110000"/>
              </a:lnSpc>
              <a:buNone/>
            </a:pPr>
            <a:r>
              <a:rPr lang="en-US" altLang="zh-CN" sz="2400" i="1">
                <a:latin typeface="Times New Roman" panose="02020603050405020304" pitchFamily="18" charset="0"/>
              </a:rPr>
              <a:t>S</a:t>
            </a:r>
            <a:r>
              <a:rPr lang="zh-CN" altLang="en-US" sz="2400" baseline="-25000" dirty="0">
                <a:latin typeface="Times New Roman" panose="02020603050405020304" pitchFamily="18" charset="0"/>
              </a:rPr>
              <a:t>大</a:t>
            </a:r>
            <a:r>
              <a:rPr lang="en-US" altLang="zh-CN" sz="2400">
                <a:latin typeface="Times New Roman" panose="02020603050405020304" pitchFamily="18" charset="0"/>
              </a:rPr>
              <a:t>= 0</a:t>
            </a:r>
            <a:r>
              <a:rPr lang="zh-CN" altLang="en-US" sz="2400" dirty="0">
                <a:latin typeface="Times New Roman" panose="02020603050405020304" pitchFamily="18" charset="0"/>
              </a:rPr>
              <a:t>／</a:t>
            </a:r>
            <a:r>
              <a:rPr lang="en-US" altLang="zh-CN" sz="2400">
                <a:latin typeface="Times New Roman" panose="02020603050405020304" pitchFamily="18" charset="0"/>
              </a:rPr>
              <a:t>10</a:t>
            </a:r>
            <a:r>
              <a:rPr lang="zh-CN" altLang="en-US" sz="2400" dirty="0">
                <a:latin typeface="Times New Roman" panose="02020603050405020304" pitchFamily="18" charset="0"/>
              </a:rPr>
              <a:t>＋</a:t>
            </a:r>
            <a:r>
              <a:rPr lang="en-US" altLang="zh-CN" sz="2400">
                <a:latin typeface="Times New Roman" panose="02020603050405020304" pitchFamily="18" charset="0"/>
              </a:rPr>
              <a:t>0</a:t>
            </a:r>
            <a:r>
              <a:rPr lang="zh-CN" altLang="en-US" sz="2400" dirty="0">
                <a:latin typeface="Times New Roman" panose="02020603050405020304" pitchFamily="18" charset="0"/>
              </a:rPr>
              <a:t>／</a:t>
            </a:r>
            <a:r>
              <a:rPr lang="en-US" altLang="zh-CN" sz="2400">
                <a:latin typeface="Times New Roman" panose="02020603050405020304" pitchFamily="18" charset="0"/>
              </a:rPr>
              <a:t>20</a:t>
            </a:r>
            <a:r>
              <a:rPr lang="zh-CN" altLang="en-US" sz="2400" dirty="0">
                <a:latin typeface="Times New Roman" panose="02020603050405020304" pitchFamily="18" charset="0"/>
              </a:rPr>
              <a:t>＋</a:t>
            </a:r>
            <a:r>
              <a:rPr lang="en-US" altLang="zh-CN" sz="2400">
                <a:latin typeface="Times New Roman" panose="02020603050405020304" pitchFamily="18" charset="0"/>
              </a:rPr>
              <a:t>0.1</a:t>
            </a:r>
            <a:r>
              <a:rPr lang="zh-CN" altLang="en-US" sz="2400" dirty="0">
                <a:latin typeface="Times New Roman" panose="02020603050405020304" pitchFamily="18" charset="0"/>
              </a:rPr>
              <a:t>／</a:t>
            </a:r>
            <a:r>
              <a:rPr lang="en-US" altLang="zh-CN" sz="2400">
                <a:latin typeface="Times New Roman" panose="02020603050405020304" pitchFamily="18" charset="0"/>
              </a:rPr>
              <a:t>30</a:t>
            </a:r>
            <a:r>
              <a:rPr lang="zh-CN" altLang="en-US" sz="2400" dirty="0">
                <a:latin typeface="Times New Roman" panose="02020603050405020304" pitchFamily="18" charset="0"/>
              </a:rPr>
              <a:t>＋</a:t>
            </a:r>
            <a:r>
              <a:rPr lang="en-US" altLang="zh-CN" sz="2400">
                <a:latin typeface="Times New Roman" panose="02020603050405020304" pitchFamily="18" charset="0"/>
              </a:rPr>
              <a:t>0.2</a:t>
            </a:r>
            <a:r>
              <a:rPr lang="zh-CN" altLang="en-US" sz="2400" dirty="0">
                <a:latin typeface="Times New Roman" panose="02020603050405020304" pitchFamily="18" charset="0"/>
              </a:rPr>
              <a:t>／</a:t>
            </a:r>
            <a:r>
              <a:rPr lang="en-US" altLang="zh-CN" sz="2400">
                <a:latin typeface="Times New Roman" panose="02020603050405020304" pitchFamily="18" charset="0"/>
              </a:rPr>
              <a:t>40</a:t>
            </a:r>
            <a:r>
              <a:rPr lang="zh-CN" altLang="en-US" sz="2400" dirty="0">
                <a:latin typeface="Times New Roman" panose="02020603050405020304" pitchFamily="18" charset="0"/>
              </a:rPr>
              <a:t>＋</a:t>
            </a:r>
            <a:r>
              <a:rPr lang="en-US" altLang="zh-CN" sz="2400">
                <a:latin typeface="Times New Roman" panose="02020603050405020304" pitchFamily="18" charset="0"/>
              </a:rPr>
              <a:t>0.3</a:t>
            </a:r>
            <a:r>
              <a:rPr lang="zh-CN" altLang="en-US" sz="2400" dirty="0">
                <a:latin typeface="Times New Roman" panose="02020603050405020304" pitchFamily="18" charset="0"/>
              </a:rPr>
              <a:t>／</a:t>
            </a:r>
            <a:r>
              <a:rPr lang="en-US" altLang="zh-CN" sz="2400">
                <a:latin typeface="Times New Roman" panose="02020603050405020304" pitchFamily="18" charset="0"/>
              </a:rPr>
              <a:t>50</a:t>
            </a:r>
            <a:r>
              <a:rPr lang="zh-CN" altLang="en-US" sz="2400" dirty="0">
                <a:latin typeface="Times New Roman" panose="02020603050405020304" pitchFamily="18" charset="0"/>
              </a:rPr>
              <a:t>＋</a:t>
            </a:r>
            <a:r>
              <a:rPr lang="en-US" altLang="zh-CN" sz="2400">
                <a:latin typeface="Times New Roman" panose="02020603050405020304" pitchFamily="18" charset="0"/>
              </a:rPr>
              <a:t>0.5</a:t>
            </a:r>
            <a:r>
              <a:rPr lang="zh-CN" altLang="en-US" sz="2400" dirty="0">
                <a:latin typeface="Times New Roman" panose="02020603050405020304" pitchFamily="18" charset="0"/>
              </a:rPr>
              <a:t>／</a:t>
            </a:r>
            <a:r>
              <a:rPr lang="en-US" altLang="zh-CN" sz="2400">
                <a:latin typeface="Times New Roman" panose="02020603050405020304" pitchFamily="18" charset="0"/>
              </a:rPr>
              <a:t>60</a:t>
            </a:r>
            <a:r>
              <a:rPr lang="zh-CN" altLang="en-US" sz="2400" dirty="0">
                <a:latin typeface="Times New Roman" panose="02020603050405020304" pitchFamily="18" charset="0"/>
              </a:rPr>
              <a:t>＋</a:t>
            </a:r>
            <a:r>
              <a:rPr lang="en-US" altLang="zh-CN" sz="2400">
                <a:latin typeface="Times New Roman" panose="02020603050405020304" pitchFamily="18" charset="0"/>
              </a:rPr>
              <a:t>0.7</a:t>
            </a:r>
            <a:r>
              <a:rPr lang="zh-CN" altLang="en-US" sz="2400" dirty="0">
                <a:latin typeface="Times New Roman" panose="02020603050405020304" pitchFamily="18" charset="0"/>
              </a:rPr>
              <a:t>／</a:t>
            </a:r>
            <a:r>
              <a:rPr lang="en-US" altLang="zh-CN" sz="2400">
                <a:latin typeface="Times New Roman" panose="02020603050405020304" pitchFamily="18" charset="0"/>
              </a:rPr>
              <a:t>70</a:t>
            </a:r>
            <a:r>
              <a:rPr lang="zh-CN" altLang="en-US" sz="2400" dirty="0">
                <a:latin typeface="Times New Roman" panose="02020603050405020304" pitchFamily="18" charset="0"/>
              </a:rPr>
              <a:t>＋</a:t>
            </a:r>
            <a:r>
              <a:rPr lang="en-US" altLang="zh-CN" sz="2400">
                <a:latin typeface="Times New Roman" panose="02020603050405020304" pitchFamily="18" charset="0"/>
              </a:rPr>
              <a:t>0.9</a:t>
            </a:r>
            <a:r>
              <a:rPr lang="zh-CN" altLang="en-US" sz="2400" dirty="0">
                <a:latin typeface="Times New Roman" panose="02020603050405020304" pitchFamily="18" charset="0"/>
              </a:rPr>
              <a:t>／</a:t>
            </a:r>
            <a:r>
              <a:rPr lang="en-US" altLang="zh-CN" sz="2400">
                <a:latin typeface="Times New Roman" panose="02020603050405020304" pitchFamily="18" charset="0"/>
              </a:rPr>
              <a:t>80</a:t>
            </a:r>
            <a:r>
              <a:rPr lang="zh-CN" altLang="en-US" sz="2400" dirty="0">
                <a:latin typeface="Times New Roman" panose="02020603050405020304" pitchFamily="18" charset="0"/>
              </a:rPr>
              <a:t>＋</a:t>
            </a:r>
            <a:r>
              <a:rPr lang="en-US" altLang="zh-CN" sz="24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90</a:t>
            </a:r>
            <a:r>
              <a:rPr lang="zh-CN" altLang="en-US" sz="2400" dirty="0">
                <a:latin typeface="Times New Roman" panose="02020603050405020304" pitchFamily="18" charset="0"/>
              </a:rPr>
              <a:t>＋</a:t>
            </a:r>
            <a:r>
              <a:rPr lang="en-US" altLang="zh-CN" sz="24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100</a:t>
            </a:r>
            <a:endParaRPr lang="en-US" altLang="zh-CN" sz="2400">
              <a:latin typeface="Times New Roman" panose="02020603050405020304" pitchFamily="18" charset="0"/>
            </a:endParaRPr>
          </a:p>
          <a:p>
            <a:pPr>
              <a:lnSpc>
                <a:spcPct val="110000"/>
              </a:lnSpc>
              <a:buNone/>
            </a:pPr>
            <a:endParaRPr lang="en-US" altLang="zh-CN" sz="2400" i="1">
              <a:latin typeface="Times New Roman" panose="02020603050405020304" pitchFamily="18" charset="0"/>
            </a:endParaRPr>
          </a:p>
          <a:p>
            <a:pPr>
              <a:lnSpc>
                <a:spcPct val="110000"/>
              </a:lnSpc>
              <a:buNone/>
            </a:pPr>
            <a:r>
              <a:rPr lang="en-US" altLang="zh-CN" sz="2400" i="1">
                <a:latin typeface="Times New Roman" panose="02020603050405020304" pitchFamily="18" charset="0"/>
              </a:rPr>
              <a:t>S</a:t>
            </a:r>
            <a:r>
              <a:rPr lang="zh-CN" altLang="en-US" sz="2400" baseline="-25000" dirty="0">
                <a:latin typeface="Times New Roman" panose="02020603050405020304" pitchFamily="18" charset="0"/>
              </a:rPr>
              <a:t>小</a:t>
            </a:r>
            <a:r>
              <a:rPr lang="en-US" altLang="zh-CN" sz="2400">
                <a:latin typeface="Times New Roman" panose="02020603050405020304" pitchFamily="18" charset="0"/>
              </a:rPr>
              <a:t>= 1</a:t>
            </a:r>
            <a:r>
              <a:rPr lang="zh-CN" altLang="en-US" sz="2400" dirty="0">
                <a:latin typeface="Times New Roman" panose="02020603050405020304" pitchFamily="18" charset="0"/>
              </a:rPr>
              <a:t>／</a:t>
            </a:r>
            <a:r>
              <a:rPr lang="en-US" altLang="zh-CN" sz="2400">
                <a:latin typeface="Times New Roman" panose="02020603050405020304" pitchFamily="18" charset="0"/>
              </a:rPr>
              <a:t>10</a:t>
            </a:r>
            <a:r>
              <a:rPr lang="zh-CN" altLang="en-US" sz="2400" dirty="0">
                <a:latin typeface="Times New Roman" panose="02020603050405020304" pitchFamily="18" charset="0"/>
              </a:rPr>
              <a:t>＋</a:t>
            </a:r>
            <a:r>
              <a:rPr lang="en-US" altLang="zh-CN" sz="24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20</a:t>
            </a:r>
            <a:r>
              <a:rPr lang="zh-CN" altLang="en-US" sz="2400" dirty="0">
                <a:latin typeface="Times New Roman" panose="02020603050405020304" pitchFamily="18" charset="0"/>
              </a:rPr>
              <a:t>＋</a:t>
            </a:r>
            <a:r>
              <a:rPr lang="en-US" altLang="zh-CN" sz="2400">
                <a:latin typeface="Times New Roman" panose="02020603050405020304" pitchFamily="18" charset="0"/>
              </a:rPr>
              <a:t>0.8</a:t>
            </a:r>
            <a:r>
              <a:rPr lang="zh-CN" altLang="en-US" sz="2400" dirty="0">
                <a:latin typeface="Times New Roman" panose="02020603050405020304" pitchFamily="18" charset="0"/>
              </a:rPr>
              <a:t>／</a:t>
            </a:r>
            <a:r>
              <a:rPr lang="en-US" altLang="zh-CN" sz="2400">
                <a:latin typeface="Times New Roman" panose="02020603050405020304" pitchFamily="18" charset="0"/>
              </a:rPr>
              <a:t>30</a:t>
            </a:r>
            <a:r>
              <a:rPr lang="zh-CN" altLang="en-US" sz="2400" dirty="0">
                <a:latin typeface="Times New Roman" panose="02020603050405020304" pitchFamily="18" charset="0"/>
              </a:rPr>
              <a:t>＋</a:t>
            </a:r>
            <a:r>
              <a:rPr lang="en-US" altLang="zh-CN" sz="2400">
                <a:latin typeface="Times New Roman" panose="02020603050405020304" pitchFamily="18" charset="0"/>
              </a:rPr>
              <a:t>0.7</a:t>
            </a:r>
            <a:r>
              <a:rPr lang="zh-CN" altLang="en-US" sz="2400" dirty="0">
                <a:latin typeface="Times New Roman" panose="02020603050405020304" pitchFamily="18" charset="0"/>
              </a:rPr>
              <a:t>／</a:t>
            </a:r>
            <a:r>
              <a:rPr lang="en-US" altLang="zh-CN" sz="2400">
                <a:latin typeface="Times New Roman" panose="02020603050405020304" pitchFamily="18" charset="0"/>
              </a:rPr>
              <a:t>40</a:t>
            </a:r>
            <a:r>
              <a:rPr lang="zh-CN" altLang="en-US" sz="2400" dirty="0">
                <a:latin typeface="Times New Roman" panose="02020603050405020304" pitchFamily="18" charset="0"/>
              </a:rPr>
              <a:t>＋</a:t>
            </a:r>
            <a:r>
              <a:rPr lang="en-US" altLang="zh-CN" sz="2400">
                <a:latin typeface="Times New Roman" panose="02020603050405020304" pitchFamily="18" charset="0"/>
              </a:rPr>
              <a:t>0.5</a:t>
            </a:r>
            <a:r>
              <a:rPr lang="zh-CN" altLang="en-US" sz="2400" dirty="0">
                <a:latin typeface="Times New Roman" panose="02020603050405020304" pitchFamily="18" charset="0"/>
              </a:rPr>
              <a:t>／</a:t>
            </a:r>
            <a:r>
              <a:rPr lang="en-US" altLang="zh-CN" sz="2400">
                <a:latin typeface="Times New Roman" panose="02020603050405020304" pitchFamily="18" charset="0"/>
              </a:rPr>
              <a:t>50</a:t>
            </a:r>
            <a:r>
              <a:rPr lang="zh-CN" altLang="en-US" sz="2400" dirty="0">
                <a:latin typeface="Times New Roman" panose="02020603050405020304" pitchFamily="18" charset="0"/>
              </a:rPr>
              <a:t>＋</a:t>
            </a:r>
            <a:r>
              <a:rPr lang="en-US" altLang="zh-CN" sz="2400">
                <a:latin typeface="Times New Roman" panose="02020603050405020304" pitchFamily="18" charset="0"/>
              </a:rPr>
              <a:t>0.4</a:t>
            </a:r>
            <a:r>
              <a:rPr lang="zh-CN" altLang="en-US" sz="2400" dirty="0">
                <a:latin typeface="Times New Roman" panose="02020603050405020304" pitchFamily="18" charset="0"/>
              </a:rPr>
              <a:t>／</a:t>
            </a:r>
            <a:r>
              <a:rPr lang="en-US" altLang="zh-CN" sz="2400">
                <a:latin typeface="Times New Roman" panose="02020603050405020304" pitchFamily="18" charset="0"/>
              </a:rPr>
              <a:t>60</a:t>
            </a:r>
            <a:r>
              <a:rPr lang="zh-CN" altLang="en-US" sz="2400" dirty="0">
                <a:latin typeface="Times New Roman" panose="02020603050405020304" pitchFamily="18" charset="0"/>
              </a:rPr>
              <a:t>＋</a:t>
            </a:r>
            <a:r>
              <a:rPr lang="en-US" altLang="zh-CN" sz="2400">
                <a:latin typeface="Times New Roman" panose="02020603050405020304" pitchFamily="18" charset="0"/>
              </a:rPr>
              <a:t>0.2</a:t>
            </a:r>
            <a:r>
              <a:rPr lang="zh-CN" altLang="en-US" sz="2400" dirty="0">
                <a:latin typeface="Times New Roman" panose="02020603050405020304" pitchFamily="18" charset="0"/>
              </a:rPr>
              <a:t>／</a:t>
            </a:r>
            <a:r>
              <a:rPr lang="en-US" altLang="zh-CN" sz="2400">
                <a:latin typeface="Times New Roman" panose="02020603050405020304" pitchFamily="18" charset="0"/>
              </a:rPr>
              <a:t>70</a:t>
            </a:r>
            <a:r>
              <a:rPr lang="zh-CN" altLang="en-US" sz="2400" dirty="0">
                <a:latin typeface="Times New Roman" panose="02020603050405020304" pitchFamily="18" charset="0"/>
              </a:rPr>
              <a:t>＋</a:t>
            </a:r>
            <a:r>
              <a:rPr lang="en-US" altLang="zh-CN" sz="2400">
                <a:latin typeface="Times New Roman" panose="02020603050405020304" pitchFamily="18" charset="0"/>
              </a:rPr>
              <a:t>0</a:t>
            </a:r>
            <a:r>
              <a:rPr lang="zh-CN" altLang="en-US" sz="2400" dirty="0">
                <a:latin typeface="Times New Roman" panose="02020603050405020304" pitchFamily="18" charset="0"/>
              </a:rPr>
              <a:t>／</a:t>
            </a:r>
            <a:r>
              <a:rPr lang="en-US" altLang="zh-CN" sz="2400">
                <a:latin typeface="Times New Roman" panose="02020603050405020304" pitchFamily="18" charset="0"/>
              </a:rPr>
              <a:t>80</a:t>
            </a:r>
            <a:r>
              <a:rPr lang="zh-CN" altLang="en-US" sz="2400" dirty="0">
                <a:latin typeface="Times New Roman" panose="02020603050405020304" pitchFamily="18" charset="0"/>
              </a:rPr>
              <a:t>＋</a:t>
            </a:r>
            <a:r>
              <a:rPr lang="en-US" altLang="zh-CN" sz="2400">
                <a:latin typeface="Times New Roman" panose="02020603050405020304" pitchFamily="18" charset="0"/>
              </a:rPr>
              <a:t>0</a:t>
            </a:r>
            <a:r>
              <a:rPr lang="zh-CN" altLang="en-US" sz="2400" dirty="0">
                <a:latin typeface="Times New Roman" panose="02020603050405020304" pitchFamily="18" charset="0"/>
              </a:rPr>
              <a:t>／</a:t>
            </a:r>
            <a:r>
              <a:rPr lang="en-US" altLang="zh-CN" sz="2400">
                <a:latin typeface="Times New Roman" panose="02020603050405020304" pitchFamily="18" charset="0"/>
              </a:rPr>
              <a:t>90</a:t>
            </a:r>
            <a:r>
              <a:rPr lang="zh-CN" altLang="en-US" sz="2400" dirty="0">
                <a:latin typeface="Times New Roman" panose="02020603050405020304" pitchFamily="18" charset="0"/>
              </a:rPr>
              <a:t>＋</a:t>
            </a:r>
            <a:r>
              <a:rPr lang="en-US" altLang="zh-CN" sz="2400">
                <a:latin typeface="Times New Roman" panose="02020603050405020304" pitchFamily="18" charset="0"/>
              </a:rPr>
              <a:t>0</a:t>
            </a:r>
            <a:r>
              <a:rPr lang="zh-CN" altLang="en-US" sz="2400" dirty="0">
                <a:latin typeface="Times New Roman" panose="02020603050405020304" pitchFamily="18" charset="0"/>
              </a:rPr>
              <a:t>／</a:t>
            </a:r>
            <a:r>
              <a:rPr lang="en-US" altLang="zh-CN" sz="2400">
                <a:latin typeface="Times New Roman" panose="02020603050405020304" pitchFamily="18" charset="0"/>
              </a:rPr>
              <a:t>100</a:t>
            </a:r>
            <a:endParaRPr lang="en-US" altLang="zh-CN" sz="2400">
              <a:solidFill>
                <a:schemeClr val="folHlink"/>
              </a:solidFill>
              <a:latin typeface="Times New Roman" panose="02020603050405020304" pitchFamily="18" charset="0"/>
            </a:endParaRPr>
          </a:p>
          <a:p>
            <a:pPr algn="just">
              <a:lnSpc>
                <a:spcPct val="110000"/>
              </a:lnSpc>
              <a:buNone/>
            </a:pPr>
            <a:endParaRPr lang="zh-CN" altLang="en-US" sz="2400" dirty="0">
              <a:solidFill>
                <a:schemeClr val="folHlink"/>
              </a:solidFill>
              <a:latin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5</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8787" name="文本占位符 118786"/>
          <p:cNvSpPr>
            <a:spLocks noGrp="1"/>
          </p:cNvSpPr>
          <p:nvPr>
            <p:ph type="body" idx="4294967295"/>
          </p:nvPr>
        </p:nvSpPr>
        <p:spPr>
          <a:xfrm>
            <a:off x="304800" y="1393825"/>
            <a:ext cx="7581900" cy="4783455"/>
          </a:xfrm>
        </p:spPr>
        <p:txBody>
          <a:bodyPr/>
          <a:p>
            <a:pPr>
              <a:buNone/>
            </a:pPr>
            <a:r>
              <a:rPr lang="zh-CN" altLang="en-US" sz="2400" dirty="0">
                <a:solidFill>
                  <a:schemeClr val="tx1"/>
                </a:solidFill>
              </a:rPr>
              <a:t>（</a:t>
            </a:r>
            <a:r>
              <a:rPr lang="en-US" altLang="zh-CN" sz="2400">
                <a:solidFill>
                  <a:schemeClr val="tx1"/>
                </a:solidFill>
              </a:rPr>
              <a:t>2</a:t>
            </a:r>
            <a:r>
              <a:rPr lang="zh-CN" altLang="en-US" sz="2400" dirty="0">
                <a:solidFill>
                  <a:schemeClr val="tx1"/>
                </a:solidFill>
              </a:rPr>
              <a:t>）如果论域是连续的，其分段隶属函数就可以表示模糊集</a:t>
            </a:r>
            <a:r>
              <a:rPr lang="zh-CN" altLang="en-US" sz="2400" b="0" dirty="0">
                <a:solidFill>
                  <a:schemeClr val="tx1"/>
                </a:solidFill>
                <a:latin typeface="宋体" panose="02010600030101010101" pitchFamily="2" charset="-122"/>
              </a:rPr>
              <a:t>  </a:t>
            </a:r>
            <a:endParaRPr lang="zh-CN" altLang="en-US" sz="2400" b="0" dirty="0">
              <a:solidFill>
                <a:schemeClr val="tx1"/>
              </a:solidFill>
              <a:latin typeface="宋体" panose="02010600030101010101" pitchFamily="2" charset="-122"/>
            </a:endParaRPr>
          </a:p>
          <a:p>
            <a:pPr>
              <a:buNone/>
            </a:pPr>
            <a:r>
              <a:rPr lang="zh-CN" altLang="en-US" sz="2400" dirty="0">
                <a:solidFill>
                  <a:schemeClr val="tx1"/>
                </a:solidFill>
                <a:latin typeface="宋体" panose="02010600030101010101" pitchFamily="2" charset="-122"/>
              </a:rPr>
              <a:t>设有论域</a:t>
            </a:r>
            <a:r>
              <a:rPr lang="zh-CN" altLang="en-US" sz="2400">
                <a:solidFill>
                  <a:schemeClr val="tx1"/>
                </a:solidFill>
              </a:rPr>
              <a:t>    </a:t>
            </a:r>
            <a:r>
              <a:rPr lang="en-US" altLang="zh-CN" sz="2400">
                <a:solidFill>
                  <a:schemeClr val="tx1"/>
                </a:solidFill>
                <a:latin typeface="宋体" panose="02010600030101010101" pitchFamily="2" charset="-122"/>
              </a:rPr>
              <a:t>U=[1, 200]</a:t>
            </a:r>
            <a:r>
              <a:rPr lang="zh-CN" altLang="en-US" sz="2400">
                <a:solidFill>
                  <a:schemeClr val="tx1"/>
                </a:solidFill>
                <a:latin typeface="宋体" panose="02010600030101010101" pitchFamily="2" charset="-122"/>
              </a:rPr>
              <a:t>，</a:t>
            </a:r>
            <a:r>
              <a:rPr lang="zh-CN" altLang="en-US" sz="2400" dirty="0">
                <a:solidFill>
                  <a:schemeClr val="tx1"/>
                </a:solidFill>
                <a:latin typeface="宋体" panose="02010600030101010101" pitchFamily="2" charset="-122"/>
              </a:rPr>
              <a:t>表示人的年龄区间，则模糊概念“年轻”和“年老”可分别定义如下：</a:t>
            </a:r>
            <a:endParaRPr lang="zh-CN" altLang="en-US" sz="2400" dirty="0">
              <a:solidFill>
                <a:schemeClr val="tx1"/>
              </a:solidFill>
              <a:latin typeface="宋体" panose="02010600030101010101" pitchFamily="2" charset="-122"/>
            </a:endParaRPr>
          </a:p>
          <a:p>
            <a:pPr>
              <a:buNone/>
            </a:pPr>
            <a:r>
              <a:rPr lang="zh-CN" altLang="en-US" sz="2400">
                <a:solidFill>
                  <a:schemeClr val="tx1"/>
                </a:solidFill>
                <a:latin typeface="宋体" panose="02010600030101010101" pitchFamily="2" charset="-122"/>
              </a:rPr>
              <a:t>    </a:t>
            </a:r>
            <a:endParaRPr lang="zh-CN" altLang="en-US" sz="2400" dirty="0">
              <a:solidFill>
                <a:schemeClr val="tx1"/>
              </a:solidFill>
              <a:latin typeface="宋体" panose="02010600030101010101" pitchFamily="2" charset="-122"/>
            </a:endParaRPr>
          </a:p>
        </p:txBody>
      </p:sp>
      <p:graphicFrame>
        <p:nvGraphicFramePr>
          <p:cNvPr id="118788" name="对象 118787"/>
          <p:cNvGraphicFramePr>
            <a:graphicFrameLocks noChangeAspect="1"/>
          </p:cNvGraphicFramePr>
          <p:nvPr/>
        </p:nvGraphicFramePr>
        <p:xfrm>
          <a:off x="1955800" y="3048000"/>
          <a:ext cx="5537200" cy="1371600"/>
        </p:xfrm>
        <a:graphic>
          <a:graphicData uri="http://schemas.openxmlformats.org/presentationml/2006/ole">
            <mc:AlternateContent xmlns:mc="http://schemas.openxmlformats.org/markup-compatibility/2006">
              <mc:Choice xmlns:v="urn:schemas-microsoft-com:vml" Requires="v">
                <p:oleObj spid="_x0000_s3099" name="" r:id="rId1" imgW="2768600" imgH="609600" progId="Equation.3">
                  <p:embed/>
                </p:oleObj>
              </mc:Choice>
              <mc:Fallback>
                <p:oleObj name="" r:id="rId1" imgW="2768600" imgH="609600" progId="Equation.3">
                  <p:embed/>
                  <p:pic>
                    <p:nvPicPr>
                      <p:cNvPr id="0" name="图片 3098"/>
                      <p:cNvPicPr/>
                      <p:nvPr/>
                    </p:nvPicPr>
                    <p:blipFill>
                      <a:blip r:embed="rId2"/>
                      <a:stretch>
                        <a:fillRect/>
                      </a:stretch>
                    </p:blipFill>
                    <p:spPr>
                      <a:xfrm>
                        <a:off x="1955800" y="3048000"/>
                        <a:ext cx="5537200" cy="1371600"/>
                      </a:xfrm>
                      <a:prstGeom prst="rect">
                        <a:avLst/>
                      </a:prstGeom>
                      <a:noFill/>
                      <a:ln w="38100">
                        <a:noFill/>
                        <a:miter/>
                      </a:ln>
                    </p:spPr>
                  </p:pic>
                </p:oleObj>
              </mc:Fallback>
            </mc:AlternateContent>
          </a:graphicData>
        </a:graphic>
      </p:graphicFrame>
      <p:graphicFrame>
        <p:nvGraphicFramePr>
          <p:cNvPr id="118789" name="对象 118788"/>
          <p:cNvGraphicFramePr>
            <a:graphicFrameLocks noChangeAspect="1"/>
          </p:cNvGraphicFramePr>
          <p:nvPr/>
        </p:nvGraphicFramePr>
        <p:xfrm>
          <a:off x="1892300" y="4572000"/>
          <a:ext cx="5638800" cy="1371600"/>
        </p:xfrm>
        <a:graphic>
          <a:graphicData uri="http://schemas.openxmlformats.org/presentationml/2006/ole">
            <mc:AlternateContent xmlns:mc="http://schemas.openxmlformats.org/markup-compatibility/2006">
              <mc:Choice xmlns:v="urn:schemas-microsoft-com:vml" Requires="v">
                <p:oleObj spid="_x0000_s3101" name="" r:id="rId3" imgW="2819400" imgH="609600" progId="Equation.3">
                  <p:embed/>
                </p:oleObj>
              </mc:Choice>
              <mc:Fallback>
                <p:oleObj name="" r:id="rId3" imgW="2819400" imgH="609600" progId="Equation.3">
                  <p:embed/>
                  <p:pic>
                    <p:nvPicPr>
                      <p:cNvPr id="0" name="图片 3100"/>
                      <p:cNvPicPr/>
                      <p:nvPr/>
                    </p:nvPicPr>
                    <p:blipFill>
                      <a:blip r:embed="rId4"/>
                      <a:stretch>
                        <a:fillRect/>
                      </a:stretch>
                    </p:blipFill>
                    <p:spPr>
                      <a:xfrm>
                        <a:off x="1892300" y="4572000"/>
                        <a:ext cx="5638800" cy="1371600"/>
                      </a:xfrm>
                      <a:prstGeom prst="rect">
                        <a:avLst/>
                      </a:prstGeom>
                      <a:noFill/>
                      <a:ln w="38100">
                        <a:noFill/>
                        <a:miter/>
                      </a:ln>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5</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19811" name="文本占位符 119810"/>
          <p:cNvSpPr>
            <a:spLocks noGrp="1"/>
          </p:cNvSpPr>
          <p:nvPr>
            <p:ph type="body" idx="4294967295"/>
          </p:nvPr>
        </p:nvSpPr>
        <p:spPr>
          <a:xfrm>
            <a:off x="368300" y="1241425"/>
            <a:ext cx="8268970" cy="5011420"/>
          </a:xfrm>
        </p:spPr>
        <p:txBody>
          <a:bodyPr/>
          <a:p>
            <a:pPr>
              <a:buNone/>
            </a:pPr>
            <a:r>
              <a:rPr lang="en-US" altLang="zh-CN" sz="2400"/>
              <a:t>2 </a:t>
            </a:r>
            <a:r>
              <a:rPr lang="zh-CN" altLang="en-US" sz="2400" dirty="0"/>
              <a:t>模糊集合的运算</a:t>
            </a:r>
            <a:endParaRPr lang="zh-CN" altLang="en-US" sz="2400" dirty="0"/>
          </a:p>
          <a:p>
            <a:pPr>
              <a:buNone/>
            </a:pPr>
            <a:r>
              <a:rPr lang="zh-CN" altLang="en-US" sz="2400" dirty="0">
                <a:solidFill>
                  <a:schemeClr val="hlink"/>
                </a:solidFill>
                <a:latin typeface="Times New Roman" panose="02020603050405020304" pitchFamily="18" charset="0"/>
              </a:rPr>
              <a:t>定义</a:t>
            </a:r>
            <a:r>
              <a:rPr lang="en-US" altLang="zh-CN" sz="2400">
                <a:solidFill>
                  <a:schemeClr val="hlink"/>
                </a:solidFill>
                <a:latin typeface="Times New Roman" panose="02020603050405020304" pitchFamily="18" charset="0"/>
              </a:rPr>
              <a:t>4.9</a:t>
            </a:r>
            <a:r>
              <a:rPr lang="en-US" altLang="zh-CN" sz="2400">
                <a:latin typeface="Times New Roman" panose="02020603050405020304" pitchFamily="18" charset="0"/>
              </a:rPr>
              <a:t> </a:t>
            </a:r>
            <a:r>
              <a:rPr lang="zh-CN" altLang="en-US" sz="2400" dirty="0">
                <a:latin typeface="Times New Roman" panose="02020603050405020304" pitchFamily="18" charset="0"/>
              </a:rPr>
              <a:t>设</a:t>
            </a:r>
            <a:r>
              <a:rPr lang="en-US" altLang="zh-CN" sz="2400" i="1">
                <a:latin typeface="Times New Roman" panose="02020603050405020304" pitchFamily="18" charset="0"/>
              </a:rPr>
              <a:t>F</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分别是论域</a:t>
            </a:r>
            <a:r>
              <a:rPr lang="en-US" altLang="zh-CN" sz="2400" i="1">
                <a:latin typeface="Times New Roman" panose="02020603050405020304" pitchFamily="18" charset="0"/>
              </a:rPr>
              <a:t>U</a:t>
            </a:r>
            <a:r>
              <a:rPr lang="zh-CN" altLang="en-US" sz="2400" dirty="0">
                <a:latin typeface="Times New Roman" panose="02020603050405020304" pitchFamily="18" charset="0"/>
              </a:rPr>
              <a:t>上的两个模糊集，则</a:t>
            </a:r>
            <a:r>
              <a:rPr lang="en-US" altLang="zh-CN" sz="2400" i="1">
                <a:latin typeface="Times New Roman" panose="02020603050405020304" pitchFamily="18" charset="0"/>
              </a:rPr>
              <a:t>F</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en-US" altLang="zh-CN" sz="2400" i="1">
                <a:latin typeface="Times New Roman" panose="02020603050405020304" pitchFamily="18" charset="0"/>
              </a:rPr>
              <a:t> </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分别称为</a:t>
            </a:r>
            <a:r>
              <a:rPr lang="en-US" altLang="zh-CN" sz="2400" i="1">
                <a:latin typeface="Times New Roman" panose="02020603050405020304" pitchFamily="18" charset="0"/>
              </a:rPr>
              <a:t>F</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的并集、交集，它们的隶属函数分别为：</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模糊集合论中通常用“∨”代表</a:t>
            </a:r>
            <a:r>
              <a:rPr lang="en-US" altLang="zh-CN" sz="2400">
                <a:latin typeface="Times New Roman" panose="02020603050405020304" pitchFamily="18" charset="0"/>
              </a:rPr>
              <a:t>max</a:t>
            </a:r>
            <a:r>
              <a:rPr lang="zh-CN" altLang="en-US" sz="2400" dirty="0">
                <a:latin typeface="Times New Roman" panose="02020603050405020304" pitchFamily="18" charset="0"/>
              </a:rPr>
              <a:t>，“∧”代表</a:t>
            </a:r>
            <a:r>
              <a:rPr lang="en-US" altLang="zh-CN" sz="2400">
                <a:latin typeface="Times New Roman" panose="02020603050405020304" pitchFamily="18" charset="0"/>
              </a:rPr>
              <a:t>min</a:t>
            </a:r>
            <a:r>
              <a:rPr lang="zh-CN" altLang="en-US" sz="2400" dirty="0">
                <a:latin typeface="Times New Roman" panose="02020603050405020304" pitchFamily="18" charset="0"/>
              </a:rPr>
              <a:t>。即对任意的</a:t>
            </a:r>
            <a:r>
              <a:rPr lang="en-US" altLang="zh-CN" sz="2400" i="1" err="1">
                <a:latin typeface="Times New Roman" panose="02020603050405020304" pitchFamily="18" charset="0"/>
              </a:rPr>
              <a:t>u</a:t>
            </a:r>
            <a:r>
              <a:rPr lang="en-US" altLang="zh-CN" sz="2400" err="1">
                <a:latin typeface="Times New Roman" panose="02020603050405020304" pitchFamily="18" charset="0"/>
              </a:rPr>
              <a:t>∈</a:t>
            </a:r>
            <a:r>
              <a:rPr lang="en-US" altLang="zh-CN" sz="2400" i="1" err="1">
                <a:latin typeface="Times New Roman" panose="02020603050405020304" pitchFamily="18" charset="0"/>
              </a:rPr>
              <a:t>U</a:t>
            </a:r>
            <a:r>
              <a:rPr lang="zh-CN" altLang="en-US" sz="2400" dirty="0">
                <a:latin typeface="Times New Roman" panose="02020603050405020304" pitchFamily="18" charset="0"/>
              </a:rPr>
              <a:t>，有 </a:t>
            </a:r>
            <a:endParaRPr lang="zh-CN" altLang="en-US" sz="2400" dirty="0">
              <a:latin typeface="Times New Roman" panose="02020603050405020304" pitchFamily="18" charset="0"/>
            </a:endParaRPr>
          </a:p>
        </p:txBody>
      </p:sp>
      <p:sp>
        <p:nvSpPr>
          <p:cNvPr id="119812" name="矩形 119811"/>
          <p:cNvSpPr/>
          <p:nvPr/>
        </p:nvSpPr>
        <p:spPr>
          <a:xfrm>
            <a:off x="0" y="3300413"/>
            <a:ext cx="9144000" cy="0"/>
          </a:xfrm>
          <a:prstGeom prst="rect">
            <a:avLst/>
          </a:prstGeom>
          <a:noFill/>
          <a:ln w="9525">
            <a:noFill/>
          </a:ln>
        </p:spPr>
        <p:txBody>
          <a:bodyPr/>
          <a:p>
            <a:endParaRPr lang="zh-CN" altLang="en-US"/>
          </a:p>
        </p:txBody>
      </p:sp>
      <p:graphicFrame>
        <p:nvGraphicFramePr>
          <p:cNvPr id="119813" name="对象 119812"/>
          <p:cNvGraphicFramePr>
            <a:graphicFrameLocks noChangeAspect="1"/>
          </p:cNvGraphicFramePr>
          <p:nvPr/>
        </p:nvGraphicFramePr>
        <p:xfrm>
          <a:off x="2268538" y="2997200"/>
          <a:ext cx="4895850" cy="561975"/>
        </p:xfrm>
        <a:graphic>
          <a:graphicData uri="http://schemas.openxmlformats.org/presentationml/2006/ole">
            <mc:AlternateContent xmlns:mc="http://schemas.openxmlformats.org/markup-compatibility/2006">
              <mc:Choice xmlns:v="urn:schemas-microsoft-com:vml" Requires="v">
                <p:oleObj spid="_x0000_s3100" name="" r:id="rId1" imgW="2260600" imgH="254000" progId="Equation.DSMT4">
                  <p:embed/>
                </p:oleObj>
              </mc:Choice>
              <mc:Fallback>
                <p:oleObj name="" r:id="rId1" imgW="2260600" imgH="254000" progId="Equation.DSMT4">
                  <p:embed/>
                  <p:pic>
                    <p:nvPicPr>
                      <p:cNvPr id="0" name="图片 3099"/>
                      <p:cNvPicPr/>
                      <p:nvPr/>
                    </p:nvPicPr>
                    <p:blipFill>
                      <a:blip r:embed="rId2"/>
                      <a:stretch>
                        <a:fillRect/>
                      </a:stretch>
                    </p:blipFill>
                    <p:spPr>
                      <a:xfrm>
                        <a:off x="2268538" y="2997200"/>
                        <a:ext cx="4895850" cy="561975"/>
                      </a:xfrm>
                      <a:prstGeom prst="rect">
                        <a:avLst/>
                      </a:prstGeom>
                      <a:noFill/>
                      <a:ln w="38100">
                        <a:noFill/>
                        <a:miter/>
                      </a:ln>
                    </p:spPr>
                  </p:pic>
                </p:oleObj>
              </mc:Fallback>
            </mc:AlternateContent>
          </a:graphicData>
        </a:graphic>
      </p:graphicFrame>
      <p:sp>
        <p:nvSpPr>
          <p:cNvPr id="119814" name="矩形 119813"/>
          <p:cNvSpPr/>
          <p:nvPr/>
        </p:nvSpPr>
        <p:spPr>
          <a:xfrm>
            <a:off x="0" y="3300413"/>
            <a:ext cx="9144000" cy="0"/>
          </a:xfrm>
          <a:prstGeom prst="rect">
            <a:avLst/>
          </a:prstGeom>
          <a:noFill/>
          <a:ln w="9525">
            <a:noFill/>
          </a:ln>
        </p:spPr>
        <p:txBody>
          <a:bodyPr/>
          <a:p>
            <a:endParaRPr lang="zh-CN" altLang="en-US"/>
          </a:p>
        </p:txBody>
      </p:sp>
      <p:graphicFrame>
        <p:nvGraphicFramePr>
          <p:cNvPr id="119815" name="对象 119814"/>
          <p:cNvGraphicFramePr>
            <a:graphicFrameLocks noChangeAspect="1"/>
          </p:cNvGraphicFramePr>
          <p:nvPr/>
        </p:nvGraphicFramePr>
        <p:xfrm>
          <a:off x="2195513" y="3644900"/>
          <a:ext cx="5183187" cy="595313"/>
        </p:xfrm>
        <a:graphic>
          <a:graphicData uri="http://schemas.openxmlformats.org/presentationml/2006/ole">
            <mc:AlternateContent xmlns:mc="http://schemas.openxmlformats.org/markup-compatibility/2006">
              <mc:Choice xmlns:v="urn:schemas-microsoft-com:vml" Requires="v">
                <p:oleObj spid="_x0000_s3102" name="" r:id="rId3" imgW="2235200" imgH="254000" progId="Equation.DSMT4">
                  <p:embed/>
                </p:oleObj>
              </mc:Choice>
              <mc:Fallback>
                <p:oleObj name="" r:id="rId3" imgW="2235200" imgH="254000" progId="Equation.DSMT4">
                  <p:embed/>
                  <p:pic>
                    <p:nvPicPr>
                      <p:cNvPr id="0" name="图片 3101"/>
                      <p:cNvPicPr/>
                      <p:nvPr/>
                    </p:nvPicPr>
                    <p:blipFill>
                      <a:blip r:embed="rId4"/>
                      <a:stretch>
                        <a:fillRect/>
                      </a:stretch>
                    </p:blipFill>
                    <p:spPr>
                      <a:xfrm>
                        <a:off x="2195513" y="3644900"/>
                        <a:ext cx="5183187" cy="595313"/>
                      </a:xfrm>
                      <a:prstGeom prst="rect">
                        <a:avLst/>
                      </a:prstGeom>
                      <a:noFill/>
                      <a:ln w="38100">
                        <a:noFill/>
                        <a:miter/>
                      </a:ln>
                    </p:spPr>
                  </p:pic>
                </p:oleObj>
              </mc:Fallback>
            </mc:AlternateContent>
          </a:graphicData>
        </a:graphic>
      </p:graphicFrame>
      <p:sp>
        <p:nvSpPr>
          <p:cNvPr id="119816" name="矩形 119815"/>
          <p:cNvSpPr/>
          <p:nvPr/>
        </p:nvSpPr>
        <p:spPr>
          <a:xfrm>
            <a:off x="0" y="3333750"/>
            <a:ext cx="9144000" cy="0"/>
          </a:xfrm>
          <a:prstGeom prst="rect">
            <a:avLst/>
          </a:prstGeom>
          <a:noFill/>
          <a:ln w="9525">
            <a:noFill/>
          </a:ln>
        </p:spPr>
        <p:txBody>
          <a:bodyPr/>
          <a:p>
            <a:endParaRPr lang="zh-CN" altLang="en-US"/>
          </a:p>
        </p:txBody>
      </p:sp>
      <p:graphicFrame>
        <p:nvGraphicFramePr>
          <p:cNvPr id="119817" name="对象 119816"/>
          <p:cNvGraphicFramePr>
            <a:graphicFrameLocks noChangeAspect="1"/>
          </p:cNvGraphicFramePr>
          <p:nvPr/>
        </p:nvGraphicFramePr>
        <p:xfrm>
          <a:off x="2268538" y="5084763"/>
          <a:ext cx="5040312" cy="474662"/>
        </p:xfrm>
        <a:graphic>
          <a:graphicData uri="http://schemas.openxmlformats.org/presentationml/2006/ole">
            <mc:AlternateContent xmlns:mc="http://schemas.openxmlformats.org/markup-compatibility/2006">
              <mc:Choice xmlns:v="urn:schemas-microsoft-com:vml" Requires="v">
                <p:oleObj spid="_x0000_s3097" name="" r:id="rId5" imgW="2019300" imgH="190500" progId="Equation.DSMT4">
                  <p:embed/>
                </p:oleObj>
              </mc:Choice>
              <mc:Fallback>
                <p:oleObj name="" r:id="rId5" imgW="2019300" imgH="190500" progId="Equation.DSMT4">
                  <p:embed/>
                  <p:pic>
                    <p:nvPicPr>
                      <p:cNvPr id="0" name="图片 3096"/>
                      <p:cNvPicPr/>
                      <p:nvPr/>
                    </p:nvPicPr>
                    <p:blipFill>
                      <a:blip r:embed="rId6"/>
                      <a:stretch>
                        <a:fillRect/>
                      </a:stretch>
                    </p:blipFill>
                    <p:spPr>
                      <a:xfrm>
                        <a:off x="2268538" y="5084763"/>
                        <a:ext cx="5040312" cy="474662"/>
                      </a:xfrm>
                      <a:prstGeom prst="rect">
                        <a:avLst/>
                      </a:prstGeom>
                      <a:noFill/>
                      <a:ln w="38100">
                        <a:noFill/>
                        <a:miter/>
                      </a:ln>
                    </p:spPr>
                  </p:pic>
                </p:oleObj>
              </mc:Fallback>
            </mc:AlternateContent>
          </a:graphicData>
        </a:graphic>
      </p:graphicFrame>
      <p:sp>
        <p:nvSpPr>
          <p:cNvPr id="119818" name="矩形 119817"/>
          <p:cNvSpPr/>
          <p:nvPr/>
        </p:nvSpPr>
        <p:spPr>
          <a:xfrm>
            <a:off x="0" y="3333750"/>
            <a:ext cx="9144000" cy="0"/>
          </a:xfrm>
          <a:prstGeom prst="rect">
            <a:avLst/>
          </a:prstGeom>
          <a:noFill/>
          <a:ln w="9525">
            <a:noFill/>
          </a:ln>
        </p:spPr>
        <p:txBody>
          <a:bodyPr/>
          <a:p>
            <a:endParaRPr lang="zh-CN" altLang="en-US"/>
          </a:p>
        </p:txBody>
      </p:sp>
      <p:graphicFrame>
        <p:nvGraphicFramePr>
          <p:cNvPr id="119819" name="对象 119818"/>
          <p:cNvGraphicFramePr>
            <a:graphicFrameLocks noChangeAspect="1"/>
          </p:cNvGraphicFramePr>
          <p:nvPr/>
        </p:nvGraphicFramePr>
        <p:xfrm>
          <a:off x="2268538" y="5661025"/>
          <a:ext cx="5183187" cy="488950"/>
        </p:xfrm>
        <a:graphic>
          <a:graphicData uri="http://schemas.openxmlformats.org/presentationml/2006/ole">
            <mc:AlternateContent xmlns:mc="http://schemas.openxmlformats.org/markup-compatibility/2006">
              <mc:Choice xmlns:v="urn:schemas-microsoft-com:vml" Requires="v">
                <p:oleObj spid="_x0000_s3098" name="" r:id="rId7" imgW="2019300" imgH="190500" progId="Equation.DSMT4">
                  <p:embed/>
                </p:oleObj>
              </mc:Choice>
              <mc:Fallback>
                <p:oleObj name="" r:id="rId7" imgW="2019300" imgH="190500" progId="Equation.DSMT4">
                  <p:embed/>
                  <p:pic>
                    <p:nvPicPr>
                      <p:cNvPr id="0" name="图片 3097"/>
                      <p:cNvPicPr/>
                      <p:nvPr/>
                    </p:nvPicPr>
                    <p:blipFill>
                      <a:blip r:embed="rId8"/>
                      <a:stretch>
                        <a:fillRect/>
                      </a:stretch>
                    </p:blipFill>
                    <p:spPr>
                      <a:xfrm>
                        <a:off x="2268538" y="5661025"/>
                        <a:ext cx="5183187" cy="488950"/>
                      </a:xfrm>
                      <a:prstGeom prst="rect">
                        <a:avLst/>
                      </a:prstGeom>
                      <a:noFill/>
                      <a:ln w="38100">
                        <a:noFill/>
                        <a:miter/>
                      </a:ln>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6</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0835" name="文本占位符 120834"/>
          <p:cNvSpPr>
            <a:spLocks noGrp="1"/>
          </p:cNvSpPr>
          <p:nvPr>
            <p:ph type="body" idx="4294967295"/>
          </p:nvPr>
        </p:nvSpPr>
        <p:spPr>
          <a:xfrm>
            <a:off x="483235" y="1132840"/>
            <a:ext cx="8090535" cy="5184140"/>
          </a:xfrm>
        </p:spPr>
        <p:txBody>
          <a:bodyPr>
            <a:normAutofit fontScale="90000"/>
          </a:bodyPr>
          <a:p>
            <a:pPr>
              <a:buNone/>
            </a:pPr>
            <a:r>
              <a:rPr lang="zh-CN" altLang="en-US" sz="2400" dirty="0">
                <a:solidFill>
                  <a:schemeClr val="hlink"/>
                </a:solidFill>
                <a:latin typeface="Times New Roman" panose="02020603050405020304" pitchFamily="18" charset="0"/>
              </a:rPr>
              <a:t>定义</a:t>
            </a:r>
            <a:r>
              <a:rPr lang="en-US" altLang="zh-CN" sz="2400">
                <a:solidFill>
                  <a:schemeClr val="hlink"/>
                </a:solidFill>
                <a:latin typeface="Times New Roman" panose="02020603050405020304" pitchFamily="18" charset="0"/>
              </a:rPr>
              <a:t>4.10</a:t>
            </a:r>
            <a:r>
              <a:rPr lang="en-US" altLang="zh-CN" sz="2400">
                <a:latin typeface="Times New Roman" panose="02020603050405020304" pitchFamily="18" charset="0"/>
              </a:rPr>
              <a:t> </a:t>
            </a:r>
            <a:r>
              <a:rPr lang="zh-CN" altLang="en-US" sz="2400" dirty="0">
                <a:latin typeface="Times New Roman" panose="02020603050405020304" pitchFamily="18" charset="0"/>
              </a:rPr>
              <a:t>设</a:t>
            </a:r>
            <a:r>
              <a:rPr lang="en-US" altLang="zh-CN" sz="2400" i="1">
                <a:latin typeface="Times New Roman" panose="02020603050405020304" pitchFamily="18" charset="0"/>
              </a:rPr>
              <a:t>F</a:t>
            </a:r>
            <a:r>
              <a:rPr lang="zh-CN" altLang="en-US" sz="2400" dirty="0">
                <a:latin typeface="Times New Roman" panose="02020603050405020304" pitchFamily="18" charset="0"/>
              </a:rPr>
              <a:t>为</a:t>
            </a:r>
            <a:r>
              <a:rPr lang="en-US" altLang="zh-CN" sz="2400" i="1">
                <a:latin typeface="Times New Roman" panose="02020603050405020304" pitchFamily="18" charset="0"/>
              </a:rPr>
              <a:t>U</a:t>
            </a:r>
            <a:r>
              <a:rPr lang="zh-CN" altLang="en-US" sz="2400" dirty="0">
                <a:latin typeface="Times New Roman" panose="02020603050405020304" pitchFamily="18" charset="0"/>
              </a:rPr>
              <a:t>上的模糊集，称</a:t>
            </a:r>
            <a:r>
              <a:rPr lang="en-US" altLang="zh-CN" sz="2400" i="1">
                <a:latin typeface="Times New Roman" panose="02020603050405020304" pitchFamily="18" charset="0"/>
              </a:rPr>
              <a:t>¬F</a:t>
            </a:r>
            <a:r>
              <a:rPr lang="zh-CN" altLang="en-US" sz="2400" dirty="0">
                <a:latin typeface="Times New Roman" panose="02020603050405020304" pitchFamily="18" charset="0"/>
              </a:rPr>
              <a:t>为</a:t>
            </a:r>
            <a:r>
              <a:rPr lang="en-US" altLang="zh-CN" sz="2400" i="1">
                <a:latin typeface="Times New Roman" panose="02020603050405020304" pitchFamily="18" charset="0"/>
              </a:rPr>
              <a:t>F</a:t>
            </a:r>
            <a:r>
              <a:rPr lang="zh-CN" altLang="en-US" sz="2400" dirty="0">
                <a:latin typeface="Times New Roman" panose="02020603050405020304" pitchFamily="18" charset="0"/>
              </a:rPr>
              <a:t>的补集，其隶属函数为</a:t>
            </a:r>
            <a:endParaRPr lang="zh-CN" altLang="en-US" sz="2400" dirty="0">
              <a:latin typeface="Times New Roman" panose="02020603050405020304" pitchFamily="18" charset="0"/>
            </a:endParaRPr>
          </a:p>
          <a:p>
            <a:pPr>
              <a:buNone/>
            </a:pPr>
            <a:endParaRPr lang="zh-CN" altLang="en-US" sz="2400" dirty="0"/>
          </a:p>
          <a:p>
            <a:pPr>
              <a:buNone/>
            </a:pPr>
            <a:r>
              <a:rPr lang="zh-CN" altLang="en-US" sz="2000" dirty="0">
                <a:latin typeface="Times New Roman" panose="02020603050405020304" pitchFamily="18" charset="0"/>
              </a:rPr>
              <a:t>例</a:t>
            </a:r>
            <a:r>
              <a:rPr lang="en-US" altLang="zh-CN" sz="2000">
                <a:latin typeface="Times New Roman" panose="02020603050405020304" pitchFamily="18" charset="0"/>
              </a:rPr>
              <a:t>4.10 </a:t>
            </a:r>
            <a:r>
              <a:rPr lang="zh-CN" altLang="en-US" sz="2000" dirty="0">
                <a:latin typeface="Times New Roman" panose="02020603050405020304" pitchFamily="18" charset="0"/>
              </a:rPr>
              <a:t>设</a:t>
            </a:r>
            <a:r>
              <a:rPr lang="en-US" altLang="zh-CN" sz="2000" i="1">
                <a:latin typeface="Times New Roman" panose="02020603050405020304" pitchFamily="18" charset="0"/>
              </a:rPr>
              <a:t>U</a:t>
            </a:r>
            <a:r>
              <a:rPr lang="en-US" altLang="zh-CN" sz="2000">
                <a:latin typeface="Times New Roman" panose="02020603050405020304" pitchFamily="18" charset="0"/>
              </a:rPr>
              <a:t>={</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i="1">
                <a:latin typeface="Times New Roman" panose="02020603050405020304" pitchFamily="18" charset="0"/>
              </a:rPr>
              <a:t>u</a:t>
            </a:r>
            <a:r>
              <a:rPr lang="en-US" altLang="zh-CN" sz="2000" baseline="-25000">
                <a:latin typeface="Times New Roman" panose="02020603050405020304" pitchFamily="18" charset="0"/>
              </a:rPr>
              <a:t>2</a:t>
            </a:r>
            <a:r>
              <a:rPr lang="zh-CN" altLang="en-US" sz="2000" dirty="0">
                <a:latin typeface="Times New Roman" panose="02020603050405020304" pitchFamily="18" charset="0"/>
              </a:rPr>
              <a:t>，</a:t>
            </a:r>
            <a:r>
              <a:rPr lang="en-US" altLang="zh-CN" sz="2000" i="1">
                <a:latin typeface="Times New Roman" panose="02020603050405020304" pitchFamily="18" charset="0"/>
              </a:rPr>
              <a:t>u</a:t>
            </a:r>
            <a:r>
              <a:rPr lang="en-US" altLang="zh-CN" sz="2000">
                <a:latin typeface="Times New Roman" panose="02020603050405020304" pitchFamily="18" charset="0"/>
              </a:rPr>
              <a:t>3}</a:t>
            </a:r>
            <a:r>
              <a:rPr lang="zh-CN" altLang="en-US" sz="2000" dirty="0">
                <a:latin typeface="Times New Roman" panose="02020603050405020304" pitchFamily="18" charset="0"/>
              </a:rPr>
              <a:t>，</a:t>
            </a:r>
            <a:r>
              <a:rPr lang="en-US" altLang="zh-CN" sz="2000" i="1">
                <a:latin typeface="Times New Roman" panose="02020603050405020304" pitchFamily="18" charset="0"/>
              </a:rPr>
              <a:t>A</a:t>
            </a:r>
            <a:r>
              <a:rPr lang="zh-CN" altLang="en-US" sz="2000" dirty="0">
                <a:latin typeface="Times New Roman" panose="02020603050405020304" pitchFamily="18" charset="0"/>
              </a:rPr>
              <a:t>和</a:t>
            </a:r>
            <a:r>
              <a:rPr lang="en-US" altLang="zh-CN" sz="2000" i="1">
                <a:latin typeface="Times New Roman" panose="02020603050405020304" pitchFamily="18" charset="0"/>
              </a:rPr>
              <a:t>B</a:t>
            </a:r>
            <a:r>
              <a:rPr lang="zh-CN" altLang="en-US" sz="2000" dirty="0">
                <a:latin typeface="Times New Roman" panose="02020603050405020304" pitchFamily="18" charset="0"/>
              </a:rPr>
              <a:t>分别是</a:t>
            </a:r>
            <a:r>
              <a:rPr lang="en-US" altLang="zh-CN" sz="2000" i="1">
                <a:latin typeface="Times New Roman" panose="02020603050405020304" pitchFamily="18" charset="0"/>
              </a:rPr>
              <a:t>U</a:t>
            </a:r>
            <a:r>
              <a:rPr lang="zh-CN" altLang="en-US" sz="2000" dirty="0">
                <a:latin typeface="Times New Roman" panose="02020603050405020304" pitchFamily="18" charset="0"/>
              </a:rPr>
              <a:t>上的两个模糊集合</a:t>
            </a: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         </a:t>
            </a:r>
            <a:r>
              <a:rPr lang="en-US" altLang="zh-CN" sz="2000" i="1">
                <a:latin typeface="Times New Roman" panose="02020603050405020304" pitchFamily="18" charset="0"/>
              </a:rPr>
              <a:t>A</a:t>
            </a:r>
            <a:r>
              <a:rPr lang="en-US" altLang="zh-CN" sz="2000">
                <a:latin typeface="Times New Roman" panose="02020603050405020304" pitchFamily="18" charset="0"/>
              </a:rPr>
              <a:t>=0.3/</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+0.8/</a:t>
            </a:r>
            <a:r>
              <a:rPr lang="en-US" altLang="zh-CN" sz="2000" i="1">
                <a:latin typeface="Times New Roman" panose="02020603050405020304" pitchFamily="18" charset="0"/>
              </a:rPr>
              <a:t>u</a:t>
            </a:r>
            <a:r>
              <a:rPr lang="en-US" altLang="zh-CN" sz="2000" baseline="-25000">
                <a:latin typeface="Times New Roman" panose="02020603050405020304" pitchFamily="18" charset="0"/>
              </a:rPr>
              <a:t>2</a:t>
            </a:r>
            <a:r>
              <a:rPr lang="en-US" altLang="zh-CN" sz="2000">
                <a:latin typeface="Times New Roman" panose="02020603050405020304" pitchFamily="18" charset="0"/>
              </a:rPr>
              <a:t>+0.6/</a:t>
            </a:r>
            <a:r>
              <a:rPr lang="en-US" altLang="zh-CN" sz="2000" i="1">
                <a:latin typeface="Times New Roman" panose="02020603050405020304" pitchFamily="18" charset="0"/>
              </a:rPr>
              <a:t>u</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a:p>
            <a:pPr>
              <a:buNone/>
            </a:pPr>
            <a:r>
              <a:rPr lang="en-US" altLang="zh-CN" sz="2000">
                <a:latin typeface="Times New Roman" panose="02020603050405020304" pitchFamily="18" charset="0"/>
              </a:rPr>
              <a:t>         </a:t>
            </a:r>
            <a:r>
              <a:rPr lang="en-US" altLang="zh-CN" sz="2000" i="1">
                <a:latin typeface="Times New Roman" panose="02020603050405020304" pitchFamily="18" charset="0"/>
              </a:rPr>
              <a:t>B</a:t>
            </a:r>
            <a:r>
              <a:rPr lang="en-US" altLang="zh-CN" sz="2000">
                <a:latin typeface="Times New Roman" panose="02020603050405020304" pitchFamily="18" charset="0"/>
              </a:rPr>
              <a:t>=0.6/</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+0.4/</a:t>
            </a:r>
            <a:r>
              <a:rPr lang="en-US" altLang="zh-CN" sz="2000" i="1">
                <a:latin typeface="Times New Roman" panose="02020603050405020304" pitchFamily="18" charset="0"/>
              </a:rPr>
              <a:t>u</a:t>
            </a:r>
            <a:r>
              <a:rPr lang="en-US" altLang="zh-CN" sz="2000" baseline="-25000">
                <a:latin typeface="Times New Roman" panose="02020603050405020304" pitchFamily="18" charset="0"/>
              </a:rPr>
              <a:t>2</a:t>
            </a:r>
            <a:r>
              <a:rPr lang="en-US" altLang="zh-CN" sz="2000">
                <a:latin typeface="Times New Roman" panose="02020603050405020304" pitchFamily="18" charset="0"/>
              </a:rPr>
              <a:t>+0.7/</a:t>
            </a:r>
            <a:r>
              <a:rPr lang="en-US" altLang="zh-CN" sz="2000" i="1">
                <a:latin typeface="Times New Roman" panose="02020603050405020304" pitchFamily="18" charset="0"/>
              </a:rPr>
              <a:t>u</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a:p>
            <a:pPr>
              <a:buNone/>
            </a:pPr>
            <a:r>
              <a:rPr lang="zh-CN" altLang="en-US" sz="2000" dirty="0">
                <a:latin typeface="Times New Roman" panose="02020603050405020304" pitchFamily="18" charset="0"/>
              </a:rPr>
              <a:t>则</a:t>
            </a: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     </a:t>
            </a:r>
            <a:r>
              <a:rPr lang="en-US" altLang="zh-CN" sz="2000" i="1">
                <a:latin typeface="Times New Roman" panose="02020603050405020304" pitchFamily="18" charset="0"/>
              </a:rPr>
              <a:t>A</a:t>
            </a:r>
            <a:r>
              <a:rPr lang="en-US" altLang="zh-CN" sz="2000">
                <a:latin typeface="Times New Roman" panose="02020603050405020304" pitchFamily="18" charset="0"/>
              </a:rPr>
              <a:t>∩</a:t>
            </a:r>
            <a:r>
              <a:rPr lang="en-US" altLang="zh-CN" sz="2000" i="1">
                <a:latin typeface="Times New Roman" panose="02020603050405020304" pitchFamily="18" charset="0"/>
              </a:rPr>
              <a:t>B</a:t>
            </a:r>
            <a:r>
              <a:rPr lang="en-US" altLang="zh-CN" sz="2000">
                <a:latin typeface="Times New Roman" panose="02020603050405020304" pitchFamily="18" charset="0"/>
              </a:rPr>
              <a:t> = (0.3</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0.6)/</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+(0.8</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0.4)/</a:t>
            </a:r>
            <a:r>
              <a:rPr lang="en-US" altLang="zh-CN" sz="2000" i="1">
                <a:latin typeface="Times New Roman" panose="02020603050405020304" pitchFamily="18" charset="0"/>
              </a:rPr>
              <a:t>u</a:t>
            </a:r>
            <a:r>
              <a:rPr lang="en-US" altLang="zh-CN" sz="2000" baseline="-25000">
                <a:latin typeface="Times New Roman" panose="02020603050405020304" pitchFamily="18" charset="0"/>
              </a:rPr>
              <a:t>2</a:t>
            </a:r>
            <a:r>
              <a:rPr lang="en-US" altLang="zh-CN" sz="2000">
                <a:latin typeface="Times New Roman" panose="02020603050405020304" pitchFamily="18" charset="0"/>
              </a:rPr>
              <a:t>+(0.6</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0.7)/</a:t>
            </a:r>
            <a:r>
              <a:rPr lang="en-US" altLang="zh-CN" sz="2000" i="1">
                <a:latin typeface="Times New Roman" panose="02020603050405020304" pitchFamily="18" charset="0"/>
              </a:rPr>
              <a:t>u</a:t>
            </a:r>
            <a:r>
              <a:rPr lang="en-US" altLang="zh-CN" sz="2000" baseline="-25000">
                <a:latin typeface="Times New Roman" panose="02020603050405020304" pitchFamily="18" charset="0"/>
              </a:rPr>
              <a:t>3</a:t>
            </a:r>
            <a:r>
              <a:rPr lang="en-US" altLang="zh-CN" sz="2000">
                <a:latin typeface="Times New Roman" panose="02020603050405020304" pitchFamily="18" charset="0"/>
              </a:rPr>
              <a:t> </a:t>
            </a:r>
            <a:endParaRPr lang="en-US" altLang="zh-CN" sz="2000">
              <a:latin typeface="Times New Roman" panose="02020603050405020304" pitchFamily="18" charset="0"/>
            </a:endParaRPr>
          </a:p>
          <a:p>
            <a:pPr>
              <a:buNone/>
            </a:pPr>
            <a:r>
              <a:rPr lang="en-US" altLang="zh-CN" sz="2000">
                <a:latin typeface="Times New Roman" panose="02020603050405020304" pitchFamily="18" charset="0"/>
              </a:rPr>
              <a:t>               =0.3/</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+0.4/</a:t>
            </a:r>
            <a:r>
              <a:rPr lang="en-US" altLang="zh-CN" sz="2000" i="1">
                <a:latin typeface="Times New Roman" panose="02020603050405020304" pitchFamily="18" charset="0"/>
              </a:rPr>
              <a:t>u</a:t>
            </a:r>
            <a:r>
              <a:rPr lang="en-US" altLang="zh-CN" sz="2000" baseline="-25000">
                <a:latin typeface="Times New Roman" panose="02020603050405020304" pitchFamily="18" charset="0"/>
              </a:rPr>
              <a:t>2</a:t>
            </a:r>
            <a:r>
              <a:rPr lang="en-US" altLang="zh-CN" sz="2000">
                <a:latin typeface="Times New Roman" panose="02020603050405020304" pitchFamily="18" charset="0"/>
              </a:rPr>
              <a:t>+0.6/</a:t>
            </a:r>
            <a:r>
              <a:rPr lang="en-US" altLang="zh-CN" sz="2000" i="1">
                <a:latin typeface="Times New Roman" panose="02020603050405020304" pitchFamily="18" charset="0"/>
              </a:rPr>
              <a:t>u</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a:p>
            <a:pPr>
              <a:buNone/>
            </a:pPr>
            <a:r>
              <a:rPr lang="en-US" altLang="zh-CN" sz="2000">
                <a:latin typeface="Times New Roman" panose="02020603050405020304" pitchFamily="18" charset="0"/>
              </a:rPr>
              <a:t>     </a:t>
            </a:r>
            <a:r>
              <a:rPr lang="en-US" altLang="zh-CN" sz="2000" i="1">
                <a:latin typeface="Times New Roman" panose="02020603050405020304" pitchFamily="18" charset="0"/>
              </a:rPr>
              <a:t>A</a:t>
            </a:r>
            <a:r>
              <a:rPr lang="en-US" altLang="zh-CN" sz="2000">
                <a:latin typeface="Times New Roman" panose="02020603050405020304" pitchFamily="18" charset="0"/>
              </a:rPr>
              <a:t>∪</a:t>
            </a:r>
            <a:r>
              <a:rPr lang="en-US" altLang="zh-CN" sz="2000" i="1">
                <a:latin typeface="Times New Roman" panose="02020603050405020304" pitchFamily="18" charset="0"/>
              </a:rPr>
              <a:t>B</a:t>
            </a:r>
            <a:r>
              <a:rPr lang="en-US" altLang="zh-CN" sz="2000">
                <a:latin typeface="Times New Roman" panose="02020603050405020304" pitchFamily="18" charset="0"/>
              </a:rPr>
              <a:t> = (0.3</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0.6)/</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+(0.8</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0.4)/</a:t>
            </a:r>
            <a:r>
              <a:rPr lang="en-US" altLang="zh-CN" sz="2000" i="1">
                <a:latin typeface="Times New Roman" panose="02020603050405020304" pitchFamily="18" charset="0"/>
              </a:rPr>
              <a:t>u</a:t>
            </a:r>
            <a:r>
              <a:rPr lang="en-US" altLang="zh-CN" sz="2000" baseline="-25000">
                <a:latin typeface="Times New Roman" panose="02020603050405020304" pitchFamily="18" charset="0"/>
              </a:rPr>
              <a:t>2</a:t>
            </a:r>
            <a:r>
              <a:rPr lang="en-US" altLang="zh-CN" sz="2000">
                <a:latin typeface="Times New Roman" panose="02020603050405020304" pitchFamily="18" charset="0"/>
              </a:rPr>
              <a:t>+(0.6</a:t>
            </a:r>
            <a:r>
              <a:rPr lang="en-US" altLang="zh-CN" sz="2000">
                <a:latin typeface="Times New Roman" panose="02020603050405020304" pitchFamily="18" charset="0"/>
                <a:sym typeface="Symbol" panose="05050102010706020507" pitchFamily="18" charset="2"/>
              </a:rPr>
              <a:t></a:t>
            </a:r>
            <a:r>
              <a:rPr lang="en-US" altLang="zh-CN" sz="2000">
                <a:latin typeface="Times New Roman" panose="02020603050405020304" pitchFamily="18" charset="0"/>
              </a:rPr>
              <a:t>0.7)/</a:t>
            </a:r>
            <a:r>
              <a:rPr lang="en-US" altLang="zh-CN" sz="2000" i="1">
                <a:latin typeface="Times New Roman" panose="02020603050405020304" pitchFamily="18" charset="0"/>
              </a:rPr>
              <a:t>u</a:t>
            </a:r>
            <a:r>
              <a:rPr lang="en-US" altLang="zh-CN" sz="2000" baseline="-25000">
                <a:latin typeface="Times New Roman" panose="02020603050405020304" pitchFamily="18" charset="0"/>
              </a:rPr>
              <a:t>3</a:t>
            </a:r>
            <a:endParaRPr lang="en-US" altLang="zh-CN" sz="2000" baseline="-25000">
              <a:latin typeface="Times New Roman" panose="02020603050405020304" pitchFamily="18" charset="0"/>
            </a:endParaRPr>
          </a:p>
          <a:p>
            <a:pPr>
              <a:buNone/>
            </a:pPr>
            <a:r>
              <a:rPr lang="en-US" altLang="zh-CN" sz="2000">
                <a:latin typeface="Times New Roman" panose="02020603050405020304" pitchFamily="18" charset="0"/>
              </a:rPr>
              <a:t>              </a:t>
            </a:r>
            <a:r>
              <a:rPr lang="pt-BR" altLang="en-US" sz="2000" dirty="0">
                <a:latin typeface="Times New Roman" panose="02020603050405020304" pitchFamily="18" charset="0"/>
              </a:rPr>
              <a:t>=0.6/</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1</a:t>
            </a:r>
            <a:r>
              <a:rPr lang="pt-BR" altLang="en-US" sz="2000" dirty="0">
                <a:latin typeface="Times New Roman" panose="02020603050405020304" pitchFamily="18" charset="0"/>
              </a:rPr>
              <a:t>+0.8/</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2</a:t>
            </a:r>
            <a:r>
              <a:rPr lang="pt-BR" altLang="en-US" sz="2000" dirty="0">
                <a:latin typeface="Times New Roman" panose="02020603050405020304" pitchFamily="18" charset="0"/>
              </a:rPr>
              <a:t>+0.7/</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3</a:t>
            </a:r>
            <a:endParaRPr lang="pt-BR" altLang="en-US" sz="2000" baseline="-25000" dirty="0">
              <a:latin typeface="Times New Roman" panose="02020603050405020304" pitchFamily="18" charset="0"/>
            </a:endParaRPr>
          </a:p>
          <a:p>
            <a:pPr>
              <a:buNone/>
            </a:pPr>
            <a:r>
              <a:rPr lang="pt-BR" altLang="en-US" sz="2000" dirty="0">
                <a:latin typeface="Times New Roman" panose="02020603050405020304" pitchFamily="18" charset="0"/>
              </a:rPr>
              <a:t>      </a:t>
            </a:r>
            <a:r>
              <a:rPr lang="en-US" altLang="zh-CN" sz="2000">
                <a:latin typeface="Times New Roman" panose="02020603050405020304" pitchFamily="18" charset="0"/>
                <a:sym typeface="Symbol" panose="05050102010706020507" pitchFamily="18" charset="2"/>
              </a:rPr>
              <a:t></a:t>
            </a:r>
            <a:r>
              <a:rPr lang="pt-BR" altLang="en-US" sz="2000" i="1" dirty="0">
                <a:latin typeface="Times New Roman" panose="02020603050405020304" pitchFamily="18" charset="0"/>
              </a:rPr>
              <a:t>A</a:t>
            </a:r>
            <a:r>
              <a:rPr lang="pt-BR" altLang="en-US" sz="2000" dirty="0">
                <a:latin typeface="Times New Roman" panose="02020603050405020304" pitchFamily="18" charset="0"/>
              </a:rPr>
              <a:t> = (1</a:t>
            </a:r>
            <a:r>
              <a:rPr lang="zh-CN" altLang="en-US" sz="2000" dirty="0">
                <a:latin typeface="Times New Roman" panose="02020603050405020304" pitchFamily="18" charset="0"/>
              </a:rPr>
              <a:t>－</a:t>
            </a:r>
            <a:r>
              <a:rPr lang="pt-BR" altLang="en-US" sz="2000" dirty="0">
                <a:latin typeface="Times New Roman" panose="02020603050405020304" pitchFamily="18" charset="0"/>
              </a:rPr>
              <a:t>0.3)/</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1</a:t>
            </a:r>
            <a:r>
              <a:rPr lang="pt-BR" altLang="en-US" sz="2000" dirty="0">
                <a:latin typeface="Times New Roman" panose="02020603050405020304" pitchFamily="18" charset="0"/>
              </a:rPr>
              <a:t>+(1</a:t>
            </a:r>
            <a:r>
              <a:rPr lang="zh-CN" altLang="en-US" sz="2000" dirty="0">
                <a:latin typeface="Times New Roman" panose="02020603050405020304" pitchFamily="18" charset="0"/>
              </a:rPr>
              <a:t>－</a:t>
            </a:r>
            <a:r>
              <a:rPr lang="pt-BR" altLang="en-US" sz="2000" dirty="0">
                <a:latin typeface="Times New Roman" panose="02020603050405020304" pitchFamily="18" charset="0"/>
              </a:rPr>
              <a:t>0.8)/</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2</a:t>
            </a:r>
            <a:r>
              <a:rPr lang="pt-BR" altLang="en-US" sz="2000" dirty="0">
                <a:latin typeface="Times New Roman" panose="02020603050405020304" pitchFamily="18" charset="0"/>
              </a:rPr>
              <a:t>+(1</a:t>
            </a:r>
            <a:r>
              <a:rPr lang="zh-CN" altLang="en-US" sz="2000" dirty="0">
                <a:latin typeface="Times New Roman" panose="02020603050405020304" pitchFamily="18" charset="0"/>
              </a:rPr>
              <a:t>－</a:t>
            </a:r>
            <a:r>
              <a:rPr lang="pt-BR" altLang="en-US" sz="2000" dirty="0">
                <a:latin typeface="Times New Roman" panose="02020603050405020304" pitchFamily="18" charset="0"/>
              </a:rPr>
              <a:t>0.6)/</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3</a:t>
            </a:r>
            <a:r>
              <a:rPr lang="pt-BR" altLang="en-US" sz="2000" dirty="0">
                <a:latin typeface="Times New Roman" panose="02020603050405020304" pitchFamily="18" charset="0"/>
              </a:rPr>
              <a:t> </a:t>
            </a:r>
            <a:endParaRPr lang="pt-BR" altLang="en-US" sz="2000" dirty="0">
              <a:latin typeface="Times New Roman" panose="02020603050405020304" pitchFamily="18" charset="0"/>
            </a:endParaRPr>
          </a:p>
          <a:p>
            <a:pPr>
              <a:buNone/>
            </a:pPr>
            <a:r>
              <a:rPr lang="pt-BR" altLang="en-US" sz="2000" dirty="0">
                <a:latin typeface="Times New Roman" panose="02020603050405020304" pitchFamily="18" charset="0"/>
              </a:rPr>
              <a:t>            =0.7/</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1</a:t>
            </a:r>
            <a:r>
              <a:rPr lang="pt-BR" altLang="en-US" sz="2000" dirty="0">
                <a:latin typeface="Times New Roman" panose="02020603050405020304" pitchFamily="18" charset="0"/>
              </a:rPr>
              <a:t>+0.2/</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2</a:t>
            </a:r>
            <a:r>
              <a:rPr lang="pt-BR" altLang="en-US" sz="2000" dirty="0">
                <a:latin typeface="Times New Roman" panose="02020603050405020304" pitchFamily="18" charset="0"/>
              </a:rPr>
              <a:t>+0.4/</a:t>
            </a:r>
            <a:r>
              <a:rPr lang="pt-BR" altLang="en-US" sz="2000" i="1" dirty="0">
                <a:latin typeface="Times New Roman" panose="02020603050405020304" pitchFamily="18" charset="0"/>
              </a:rPr>
              <a:t>u</a:t>
            </a:r>
            <a:r>
              <a:rPr lang="pt-BR" altLang="en-US" sz="2000" baseline="-25000" dirty="0">
                <a:latin typeface="Times New Roman" panose="02020603050405020304" pitchFamily="18" charset="0"/>
              </a:rPr>
              <a:t>3</a:t>
            </a:r>
            <a:endParaRPr lang="en-US" altLang="zh-CN" sz="2000" baseline="-25000">
              <a:latin typeface="Times New Roman" panose="02020603050405020304" pitchFamily="18" charset="0"/>
            </a:endParaRPr>
          </a:p>
        </p:txBody>
      </p:sp>
      <p:sp>
        <p:nvSpPr>
          <p:cNvPr id="120836" name="矩形 120835"/>
          <p:cNvSpPr/>
          <p:nvPr/>
        </p:nvSpPr>
        <p:spPr>
          <a:xfrm>
            <a:off x="0" y="3333750"/>
            <a:ext cx="9144000" cy="0"/>
          </a:xfrm>
          <a:prstGeom prst="rect">
            <a:avLst/>
          </a:prstGeom>
          <a:noFill/>
          <a:ln w="9525">
            <a:noFill/>
          </a:ln>
        </p:spPr>
        <p:txBody>
          <a:bodyPr/>
          <a:p>
            <a:endParaRPr lang="zh-CN" altLang="en-US"/>
          </a:p>
        </p:txBody>
      </p:sp>
      <p:graphicFrame>
        <p:nvGraphicFramePr>
          <p:cNvPr id="120837" name="对象 120836"/>
          <p:cNvGraphicFramePr>
            <a:graphicFrameLocks noChangeAspect="1"/>
          </p:cNvGraphicFramePr>
          <p:nvPr/>
        </p:nvGraphicFramePr>
        <p:xfrm>
          <a:off x="2555875" y="1535113"/>
          <a:ext cx="3455988" cy="511175"/>
        </p:xfrm>
        <a:graphic>
          <a:graphicData uri="http://schemas.openxmlformats.org/presentationml/2006/ole">
            <mc:AlternateContent xmlns:mc="http://schemas.openxmlformats.org/markup-compatibility/2006">
              <mc:Choice xmlns:v="urn:schemas-microsoft-com:vml" Requires="v">
                <p:oleObj spid="_x0000_s3103" name="" r:id="rId1" imgW="1283335" imgH="190500" progId="Equation.DSMT4">
                  <p:embed/>
                </p:oleObj>
              </mc:Choice>
              <mc:Fallback>
                <p:oleObj name="" r:id="rId1" imgW="1283335" imgH="190500" progId="Equation.DSMT4">
                  <p:embed/>
                  <p:pic>
                    <p:nvPicPr>
                      <p:cNvPr id="0" name="图片 3102"/>
                      <p:cNvPicPr/>
                      <p:nvPr/>
                    </p:nvPicPr>
                    <p:blipFill>
                      <a:blip r:embed="rId2"/>
                      <a:stretch>
                        <a:fillRect/>
                      </a:stretch>
                    </p:blipFill>
                    <p:spPr>
                      <a:xfrm>
                        <a:off x="2555875" y="1535113"/>
                        <a:ext cx="3455988" cy="511175"/>
                      </a:xfrm>
                      <a:prstGeom prst="rect">
                        <a:avLst/>
                      </a:prstGeom>
                      <a:noFill/>
                      <a:ln w="38100">
                        <a:noFill/>
                        <a:miter/>
                      </a:ln>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7</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1859" name="文本占位符 121858"/>
          <p:cNvSpPr>
            <a:spLocks noGrp="1"/>
          </p:cNvSpPr>
          <p:nvPr>
            <p:ph type="body" idx="4294967295"/>
          </p:nvPr>
        </p:nvSpPr>
        <p:spPr>
          <a:xfrm>
            <a:off x="381635" y="1253490"/>
            <a:ext cx="7505065" cy="4923790"/>
          </a:xfrm>
        </p:spPr>
        <p:txBody>
          <a:bodyPr/>
          <a:p>
            <a:pPr>
              <a:buNone/>
            </a:pPr>
            <a:r>
              <a:rPr lang="en-US" altLang="zh-CN" sz="2400"/>
              <a:t>3 </a:t>
            </a:r>
            <a:r>
              <a:rPr lang="zh-CN" altLang="en-US" sz="2400" dirty="0"/>
              <a:t>模糊关系</a:t>
            </a:r>
            <a:endParaRPr lang="zh-CN" altLang="en-US" sz="2400" dirty="0"/>
          </a:p>
          <a:p>
            <a:r>
              <a:rPr lang="zh-CN" altLang="en-US" sz="2400" dirty="0"/>
              <a:t>普通集合的关系</a:t>
            </a:r>
            <a:endParaRPr lang="zh-CN" altLang="en-US" sz="2400" dirty="0"/>
          </a:p>
          <a:p>
            <a:pPr lvl="1">
              <a:buNone/>
            </a:pPr>
            <a:r>
              <a:rPr lang="zh-CN" altLang="en-US" sz="1600" dirty="0">
                <a:solidFill>
                  <a:srgbClr val="000099"/>
                </a:solidFill>
                <a:latin typeface="宋体" panose="02010600030101010101" pitchFamily="2" charset="-122"/>
              </a:rPr>
              <a:t>  </a:t>
            </a:r>
            <a:r>
              <a:rPr lang="zh-CN" altLang="en-US" sz="2400" dirty="0">
                <a:solidFill>
                  <a:srgbClr val="000099"/>
                </a:solidFill>
                <a:latin typeface="宋体" panose="02010600030101010101" pitchFamily="2" charset="-122"/>
              </a:rPr>
              <a:t>设</a:t>
            </a:r>
            <a:r>
              <a:rPr lang="en-US" altLang="zh-CN" sz="2400" i="1">
                <a:solidFill>
                  <a:srgbClr val="000099"/>
                </a:solidFill>
                <a:latin typeface="Times New Roman" panose="02020603050405020304" pitchFamily="18" charset="0"/>
              </a:rPr>
              <a:t>U</a:t>
            </a:r>
            <a:r>
              <a:rPr lang="zh-CN" altLang="en-US" sz="2400" dirty="0">
                <a:solidFill>
                  <a:srgbClr val="000099"/>
                </a:solidFill>
                <a:latin typeface="宋体" panose="02010600030101010101" pitchFamily="2" charset="-122"/>
              </a:rPr>
              <a:t>与</a:t>
            </a:r>
            <a:r>
              <a:rPr lang="en-US" altLang="zh-CN" sz="2400" i="1">
                <a:solidFill>
                  <a:srgbClr val="000099"/>
                </a:solidFill>
                <a:latin typeface="Times New Roman" panose="02020603050405020304" pitchFamily="18" charset="0"/>
              </a:rPr>
              <a:t>V</a:t>
            </a:r>
            <a:r>
              <a:rPr lang="zh-CN" altLang="en-US" sz="2400" dirty="0">
                <a:solidFill>
                  <a:srgbClr val="000099"/>
                </a:solidFill>
                <a:latin typeface="宋体" panose="02010600030101010101" pitchFamily="2" charset="-122"/>
              </a:rPr>
              <a:t>是两个集合，则称</a:t>
            </a:r>
            <a:endParaRPr lang="zh-CN" altLang="en-US" sz="2400" dirty="0">
              <a:solidFill>
                <a:srgbClr val="000099"/>
              </a:solidFill>
              <a:latin typeface="宋体" panose="02010600030101010101" pitchFamily="2" charset="-122"/>
            </a:endParaRPr>
          </a:p>
          <a:p>
            <a:pPr algn="just">
              <a:buNone/>
            </a:pPr>
            <a:r>
              <a:rPr lang="zh-CN" altLang="en-US" sz="2400" dirty="0">
                <a:solidFill>
                  <a:srgbClr val="000099"/>
                </a:solidFill>
                <a:latin typeface="宋体" panose="02010600030101010101" pitchFamily="2" charset="-122"/>
              </a:rPr>
              <a:t>                 </a:t>
            </a:r>
            <a:r>
              <a:rPr lang="en-US" altLang="zh-CN" sz="2400" i="1">
                <a:solidFill>
                  <a:srgbClr val="000099"/>
                </a:solidFill>
                <a:latin typeface="Times New Roman" panose="02020603050405020304" pitchFamily="18" charset="0"/>
              </a:rPr>
              <a:t>U</a:t>
            </a:r>
            <a:r>
              <a:rPr lang="en-US" altLang="zh-CN" sz="2400">
                <a:solidFill>
                  <a:srgbClr val="000099"/>
                </a:solidFill>
                <a:latin typeface="宋体" panose="02010600030101010101" pitchFamily="2" charset="-122"/>
                <a:sym typeface="Symbol" panose="05050102010706020507" pitchFamily="18" charset="2"/>
              </a:rPr>
              <a:t></a:t>
            </a:r>
            <a:r>
              <a:rPr lang="en-US" altLang="zh-CN" sz="2400" i="1">
                <a:solidFill>
                  <a:srgbClr val="000099"/>
                </a:solidFill>
                <a:latin typeface="Times New Roman" panose="02020603050405020304" pitchFamily="18" charset="0"/>
                <a:sym typeface="Symbol" panose="05050102010706020507" pitchFamily="18" charset="2"/>
              </a:rPr>
              <a:t>V</a:t>
            </a:r>
            <a:r>
              <a:rPr lang="en-US" altLang="zh-CN" sz="2400">
                <a:solidFill>
                  <a:srgbClr val="000099"/>
                </a:solidFill>
                <a:latin typeface="宋体" panose="02010600030101010101" pitchFamily="2" charset="-122"/>
                <a:sym typeface="Symbol" panose="05050102010706020507" pitchFamily="18" charset="2"/>
              </a:rPr>
              <a:t>={(</a:t>
            </a:r>
            <a:r>
              <a:rPr lang="en-US" altLang="zh-CN" sz="2400" i="1">
                <a:solidFill>
                  <a:srgbClr val="000099"/>
                </a:solidFill>
                <a:latin typeface="Times New Roman" panose="02020603050405020304" pitchFamily="18" charset="0"/>
                <a:sym typeface="Symbol" panose="05050102010706020507" pitchFamily="18" charset="2"/>
              </a:rPr>
              <a:t>u</a:t>
            </a:r>
            <a:r>
              <a:rPr lang="en-US" altLang="zh-CN" sz="2400">
                <a:solidFill>
                  <a:srgbClr val="000099"/>
                </a:solidFill>
                <a:latin typeface="宋体" panose="02010600030101010101" pitchFamily="2" charset="-122"/>
                <a:sym typeface="Symbol" panose="05050102010706020507" pitchFamily="18" charset="2"/>
              </a:rPr>
              <a:t>,</a:t>
            </a:r>
            <a:r>
              <a:rPr lang="en-US" altLang="zh-CN" sz="2400" i="1">
                <a:solidFill>
                  <a:srgbClr val="000099"/>
                </a:solidFill>
                <a:latin typeface="Times New Roman" panose="02020603050405020304" pitchFamily="18" charset="0"/>
                <a:sym typeface="Symbol" panose="05050102010706020507" pitchFamily="18" charset="2"/>
              </a:rPr>
              <a:t></a:t>
            </a:r>
            <a:r>
              <a:rPr lang="en-US" altLang="zh-CN" sz="2400">
                <a:solidFill>
                  <a:srgbClr val="000099"/>
                </a:solidFill>
                <a:latin typeface="宋体" panose="02010600030101010101" pitchFamily="2" charset="-122"/>
                <a:sym typeface="Symbol" panose="05050102010706020507" pitchFamily="18" charset="2"/>
              </a:rPr>
              <a:t>)| </a:t>
            </a:r>
            <a:r>
              <a:rPr lang="en-US" altLang="zh-CN" sz="2400" i="1" err="1">
                <a:solidFill>
                  <a:srgbClr val="000099"/>
                </a:solidFill>
                <a:latin typeface="Times New Roman" panose="02020603050405020304" pitchFamily="18" charset="0"/>
                <a:sym typeface="Symbol" panose="05050102010706020507" pitchFamily="18" charset="2"/>
              </a:rPr>
              <a:t>u</a:t>
            </a:r>
            <a:r>
              <a:rPr lang="en-US" altLang="zh-CN" sz="2400" err="1">
                <a:solidFill>
                  <a:srgbClr val="000099"/>
                </a:solidFill>
                <a:latin typeface="宋体" panose="02010600030101010101" pitchFamily="2" charset="-122"/>
                <a:sym typeface="Symbol" panose="05050102010706020507" pitchFamily="18" charset="2"/>
              </a:rPr>
              <a:t></a:t>
            </a:r>
            <a:r>
              <a:rPr lang="en-US" altLang="zh-CN" sz="2400" i="1" err="1">
                <a:solidFill>
                  <a:srgbClr val="000099"/>
                </a:solidFill>
                <a:latin typeface="Times New Roman" panose="02020603050405020304" pitchFamily="18" charset="0"/>
                <a:sym typeface="Symbol" panose="05050102010706020507" pitchFamily="18" charset="2"/>
              </a:rPr>
              <a:t>U</a:t>
            </a:r>
            <a:r>
              <a:rPr lang="en-US" altLang="zh-CN" sz="2400">
                <a:solidFill>
                  <a:srgbClr val="000099"/>
                </a:solidFill>
                <a:latin typeface="宋体" panose="02010600030101010101" pitchFamily="2" charset="-122"/>
                <a:sym typeface="Symbol" panose="05050102010706020507" pitchFamily="18" charset="2"/>
              </a:rPr>
              <a:t>, </a:t>
            </a:r>
            <a:r>
              <a:rPr lang="en-US" altLang="zh-CN" sz="2400" i="1">
                <a:solidFill>
                  <a:srgbClr val="000099"/>
                </a:solidFill>
                <a:latin typeface="Times New Roman" panose="02020603050405020304" pitchFamily="18" charset="0"/>
                <a:sym typeface="Symbol" panose="05050102010706020507" pitchFamily="18" charset="2"/>
              </a:rPr>
              <a:t></a:t>
            </a:r>
            <a:r>
              <a:rPr lang="en-US" altLang="zh-CN" sz="2400">
                <a:solidFill>
                  <a:srgbClr val="000099"/>
                </a:solidFill>
                <a:latin typeface="宋体" panose="02010600030101010101" pitchFamily="2" charset="-122"/>
                <a:sym typeface="Symbol" panose="05050102010706020507" pitchFamily="18" charset="2"/>
              </a:rPr>
              <a:t></a:t>
            </a:r>
            <a:r>
              <a:rPr lang="en-US" altLang="zh-CN" sz="2400" i="1">
                <a:solidFill>
                  <a:srgbClr val="000099"/>
                </a:solidFill>
                <a:latin typeface="Times New Roman" panose="02020603050405020304" pitchFamily="18" charset="0"/>
                <a:sym typeface="Symbol" panose="05050102010706020507" pitchFamily="18" charset="2"/>
              </a:rPr>
              <a:t>V</a:t>
            </a:r>
            <a:r>
              <a:rPr lang="en-US" altLang="zh-CN" sz="2400">
                <a:solidFill>
                  <a:srgbClr val="000099"/>
                </a:solidFill>
                <a:latin typeface="宋体" panose="02010600030101010101" pitchFamily="2" charset="-122"/>
                <a:sym typeface="Symbol" panose="05050102010706020507" pitchFamily="18" charset="2"/>
              </a:rPr>
              <a:t>}</a:t>
            </a:r>
            <a:endParaRPr lang="en-US" altLang="zh-CN" sz="2400">
              <a:solidFill>
                <a:srgbClr val="000099"/>
              </a:solidFill>
              <a:latin typeface="宋体" panose="02010600030101010101" pitchFamily="2" charset="-122"/>
            </a:endParaRPr>
          </a:p>
          <a:p>
            <a:pPr algn="just">
              <a:buNone/>
            </a:pPr>
            <a:r>
              <a:rPr lang="en-US" altLang="zh-CN" sz="2400">
                <a:solidFill>
                  <a:srgbClr val="000099"/>
                </a:solidFill>
                <a:latin typeface="宋体" panose="02010600030101010101" pitchFamily="2" charset="-122"/>
              </a:rPr>
              <a:t>    </a:t>
            </a:r>
            <a:r>
              <a:rPr lang="zh-CN" altLang="en-US" sz="2400" dirty="0">
                <a:solidFill>
                  <a:srgbClr val="000099"/>
                </a:solidFill>
                <a:latin typeface="宋体" panose="02010600030101010101" pitchFamily="2" charset="-122"/>
              </a:rPr>
              <a:t>为</a:t>
            </a:r>
            <a:r>
              <a:rPr lang="en-US" altLang="zh-CN" sz="2400" i="1">
                <a:solidFill>
                  <a:srgbClr val="000099"/>
                </a:solidFill>
                <a:latin typeface="Times New Roman" panose="02020603050405020304" pitchFamily="18" charset="0"/>
              </a:rPr>
              <a:t>U</a:t>
            </a:r>
            <a:r>
              <a:rPr lang="zh-CN" altLang="en-US" sz="2400" dirty="0">
                <a:solidFill>
                  <a:srgbClr val="000099"/>
                </a:solidFill>
                <a:latin typeface="宋体" panose="02010600030101010101" pitchFamily="2" charset="-122"/>
              </a:rPr>
              <a:t>与</a:t>
            </a:r>
            <a:r>
              <a:rPr lang="en-US" altLang="zh-CN" sz="2400" i="1">
                <a:solidFill>
                  <a:srgbClr val="000099"/>
                </a:solidFill>
                <a:latin typeface="Times New Roman" panose="02020603050405020304" pitchFamily="18" charset="0"/>
              </a:rPr>
              <a:t>V</a:t>
            </a:r>
            <a:r>
              <a:rPr lang="zh-CN" altLang="en-US" sz="2400" dirty="0">
                <a:solidFill>
                  <a:srgbClr val="000099"/>
                </a:solidFill>
                <a:latin typeface="宋体" panose="02010600030101010101" pitchFamily="2" charset="-122"/>
              </a:rPr>
              <a:t>的笛卡尔乘积。</a:t>
            </a:r>
            <a:endParaRPr lang="zh-CN" altLang="en-US" sz="2400" dirty="0">
              <a:solidFill>
                <a:srgbClr val="000099"/>
              </a:solidFill>
              <a:latin typeface="宋体" panose="02010600030101010101" pitchFamily="2" charset="-122"/>
            </a:endParaRPr>
          </a:p>
          <a:p>
            <a:pPr algn="just">
              <a:lnSpc>
                <a:spcPct val="35000"/>
              </a:lnSpc>
              <a:buNone/>
            </a:pPr>
            <a:r>
              <a:rPr lang="zh-CN" altLang="en-US" sz="2400" dirty="0">
                <a:solidFill>
                  <a:srgbClr val="000099"/>
                </a:solidFill>
                <a:latin typeface="宋体" panose="02010600030101010101" pitchFamily="2" charset="-122"/>
              </a:rPr>
              <a:t>  </a:t>
            </a:r>
            <a:endParaRPr lang="zh-CN" altLang="en-US" sz="2400" dirty="0">
              <a:solidFill>
                <a:srgbClr val="000099"/>
              </a:solidFill>
              <a:latin typeface="宋体" panose="02010600030101010101" pitchFamily="2" charset="-122"/>
            </a:endParaRPr>
          </a:p>
          <a:p>
            <a:pPr algn="just">
              <a:buNone/>
            </a:pPr>
            <a:r>
              <a:rPr lang="zh-CN" altLang="en-US" sz="2400" dirty="0">
                <a:solidFill>
                  <a:srgbClr val="000099"/>
                </a:solidFill>
                <a:latin typeface="宋体" panose="02010600030101010101" pitchFamily="2" charset="-122"/>
              </a:rPr>
              <a:t>    </a:t>
            </a:r>
            <a:r>
              <a:rPr lang="zh-CN" altLang="en-US" sz="2400" dirty="0">
                <a:latin typeface="宋体" panose="02010600030101010101" pitchFamily="2" charset="-122"/>
              </a:rPr>
              <a:t>所谓从</a:t>
            </a:r>
            <a:r>
              <a:rPr lang="en-US" altLang="zh-CN" sz="2400" i="1">
                <a:latin typeface="Times New Roman" panose="02020603050405020304" pitchFamily="18" charset="0"/>
              </a:rPr>
              <a:t>U</a:t>
            </a:r>
            <a:r>
              <a:rPr lang="zh-CN" altLang="en-US" sz="2400" dirty="0">
                <a:latin typeface="宋体" panose="02010600030101010101" pitchFamily="2" charset="-122"/>
              </a:rPr>
              <a:t>到</a:t>
            </a:r>
            <a:r>
              <a:rPr lang="en-US" altLang="zh-CN" sz="2400" i="1">
                <a:latin typeface="Times New Roman" panose="02020603050405020304" pitchFamily="18" charset="0"/>
              </a:rPr>
              <a:t>V</a:t>
            </a:r>
            <a:r>
              <a:rPr lang="zh-CN" altLang="en-US" sz="2400" dirty="0">
                <a:latin typeface="宋体" panose="02010600030101010101" pitchFamily="2" charset="-122"/>
              </a:rPr>
              <a:t>的关系</a:t>
            </a:r>
            <a:r>
              <a:rPr lang="en-US" altLang="zh-CN" sz="2400" i="1">
                <a:latin typeface="Times New Roman" panose="02020603050405020304" pitchFamily="18" charset="0"/>
              </a:rPr>
              <a:t>R</a:t>
            </a:r>
            <a:r>
              <a:rPr lang="zh-CN" altLang="en-US" sz="2400">
                <a:latin typeface="宋体" panose="02010600030101010101" pitchFamily="2" charset="-122"/>
              </a:rPr>
              <a:t>，</a:t>
            </a:r>
            <a:r>
              <a:rPr lang="zh-CN" altLang="en-US" sz="2400" dirty="0">
                <a:latin typeface="宋体" panose="02010600030101010101" pitchFamily="2" charset="-122"/>
              </a:rPr>
              <a:t>是指</a:t>
            </a:r>
            <a:r>
              <a:rPr lang="en-US" altLang="zh-CN" sz="2400" i="1">
                <a:latin typeface="Times New Roman" panose="02020603050405020304" pitchFamily="18" charset="0"/>
              </a:rPr>
              <a:t>U</a:t>
            </a:r>
            <a:r>
              <a:rPr lang="en-US" altLang="zh-CN" sz="2400">
                <a:latin typeface="宋体" panose="02010600030101010101" pitchFamily="2" charset="-122"/>
              </a:rPr>
              <a:t>×</a:t>
            </a:r>
            <a:r>
              <a:rPr lang="en-US" altLang="zh-CN" sz="2400" i="1">
                <a:latin typeface="Times New Roman" panose="02020603050405020304" pitchFamily="18" charset="0"/>
              </a:rPr>
              <a:t>V</a:t>
            </a:r>
            <a:r>
              <a:rPr lang="zh-CN" altLang="en-US" sz="2400" dirty="0">
                <a:latin typeface="宋体" panose="02010600030101010101" pitchFamily="2" charset="-122"/>
              </a:rPr>
              <a:t>上的一个子集，即     </a:t>
            </a:r>
            <a:endParaRPr lang="zh-CN" altLang="en-US" sz="2400" dirty="0">
              <a:latin typeface="宋体" panose="02010600030101010101" pitchFamily="2" charset="-122"/>
            </a:endParaRPr>
          </a:p>
          <a:p>
            <a:pPr algn="just">
              <a:buNone/>
            </a:pPr>
            <a:r>
              <a:rPr lang="zh-CN" altLang="en-US" sz="2400">
                <a:latin typeface="宋体" panose="02010600030101010101" pitchFamily="2" charset="-122"/>
              </a:rPr>
              <a:t>    </a:t>
            </a:r>
            <a:r>
              <a:rPr lang="en-US" altLang="zh-CN" sz="2400" i="1">
                <a:latin typeface="Times New Roman" panose="02020603050405020304" pitchFamily="18" charset="0"/>
              </a:rPr>
              <a:t>R</a:t>
            </a:r>
            <a:r>
              <a:rPr lang="en-US" altLang="zh-CN" sz="2400">
                <a:latin typeface="宋体" panose="02010600030101010101" pitchFamily="2" charset="-122"/>
                <a:sym typeface="Symbol" panose="05050102010706020507" pitchFamily="18" charset="2"/>
              </a:rPr>
              <a:t></a:t>
            </a:r>
            <a:r>
              <a:rPr lang="en-US" altLang="zh-CN" sz="2400" i="1">
                <a:latin typeface="Times New Roman" panose="02020603050405020304" pitchFamily="18" charset="0"/>
              </a:rPr>
              <a:t>U</a:t>
            </a:r>
            <a:r>
              <a:rPr lang="en-US" altLang="zh-CN" sz="2400">
                <a:latin typeface="宋体" panose="02010600030101010101" pitchFamily="2" charset="-122"/>
              </a:rPr>
              <a:t>×</a:t>
            </a:r>
            <a:r>
              <a:rPr lang="en-US" altLang="zh-CN" sz="2400" i="1">
                <a:latin typeface="Times New Roman" panose="02020603050405020304" pitchFamily="18" charset="0"/>
              </a:rPr>
              <a:t>V</a:t>
            </a:r>
            <a:r>
              <a:rPr lang="zh-CN" altLang="en-US" sz="2400">
                <a:latin typeface="宋体" panose="02010600030101010101" pitchFamily="2" charset="-122"/>
              </a:rPr>
              <a:t>。</a:t>
            </a:r>
            <a:endParaRPr lang="zh-CN" altLang="en-US" sz="2400">
              <a:latin typeface="宋体" panose="02010600030101010101" pitchFamily="2" charset="-122"/>
            </a:endParaRPr>
          </a:p>
          <a:p>
            <a:pPr algn="just">
              <a:buNone/>
            </a:pPr>
            <a:endParaRPr lang="zh-CN" altLang="en-US" sz="2400">
              <a:solidFill>
                <a:srgbClr val="000099"/>
              </a:solidFill>
              <a:latin typeface="宋体" panose="02010600030101010101" pitchFamily="2" charset="-122"/>
            </a:endParaRPr>
          </a:p>
          <a:p>
            <a:pPr algn="just">
              <a:buNone/>
            </a:pPr>
            <a:endParaRPr lang="zh-CN" altLang="en-US" sz="1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8</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2883" name="文本占位符 122882"/>
          <p:cNvSpPr>
            <a:spLocks noGrp="1"/>
          </p:cNvSpPr>
          <p:nvPr>
            <p:ph type="body" idx="4294967295"/>
          </p:nvPr>
        </p:nvSpPr>
        <p:spPr>
          <a:xfrm>
            <a:off x="210820" y="1216025"/>
            <a:ext cx="8547100" cy="5227955"/>
          </a:xfrm>
        </p:spPr>
        <p:txBody>
          <a:bodyPr/>
          <a:p>
            <a:r>
              <a:rPr lang="zh-CN" altLang="en-US" dirty="0"/>
              <a:t>模糊集的笛卡儿乘积</a:t>
            </a:r>
            <a:endParaRPr lang="zh-CN" altLang="en-US" dirty="0"/>
          </a:p>
          <a:p>
            <a:pPr>
              <a:buNone/>
            </a:pPr>
            <a:r>
              <a:rPr lang="zh-CN" altLang="en-US" dirty="0"/>
              <a:t>   </a:t>
            </a:r>
            <a:r>
              <a:rPr lang="zh-CN" altLang="en-US" sz="2400" dirty="0">
                <a:solidFill>
                  <a:srgbClr val="CC0000"/>
                </a:solidFill>
                <a:latin typeface="华文新魏" panose="02010800040101010101" pitchFamily="2" charset="-122"/>
              </a:rPr>
              <a:t>定义</a:t>
            </a:r>
            <a:r>
              <a:rPr lang="en-US" altLang="zh-CN" sz="2400">
                <a:solidFill>
                  <a:srgbClr val="CC0000"/>
                </a:solidFill>
                <a:latin typeface="华文新魏" panose="02010800040101010101" pitchFamily="2" charset="-122"/>
              </a:rPr>
              <a:t>4.11 </a:t>
            </a:r>
            <a:r>
              <a:rPr lang="zh-CN" altLang="en-US" sz="2400" dirty="0">
                <a:latin typeface="Times New Roman" panose="02020603050405020304" pitchFamily="18" charset="0"/>
              </a:rPr>
              <a:t>设</a:t>
            </a:r>
            <a:r>
              <a:rPr lang="en-US" altLang="zh-CN" sz="2400" i="1" err="1">
                <a:latin typeface="Times New Roman" panose="02020603050405020304" pitchFamily="18" charset="0"/>
              </a:rPr>
              <a:t>F</a:t>
            </a:r>
            <a:r>
              <a:rPr lang="en-US" altLang="zh-CN" sz="2400" baseline="-25000" err="1">
                <a:latin typeface="Times New Roman" panose="02020603050405020304" pitchFamily="18" charset="0"/>
              </a:rPr>
              <a:t>i</a:t>
            </a:r>
            <a:r>
              <a:rPr lang="zh-CN" altLang="en-US" sz="2400" dirty="0">
                <a:latin typeface="Times New Roman" panose="02020603050405020304" pitchFamily="18" charset="0"/>
              </a:rPr>
              <a:t>是</a:t>
            </a:r>
            <a:r>
              <a:rPr lang="en-US" altLang="zh-CN" sz="2400" i="1" err="1">
                <a:latin typeface="Times New Roman" panose="02020603050405020304" pitchFamily="18" charset="0"/>
              </a:rPr>
              <a:t>U</a:t>
            </a:r>
            <a:r>
              <a:rPr lang="en-US" altLang="zh-CN" sz="2400" baseline="-25000" err="1">
                <a:latin typeface="Times New Roman" panose="02020603050405020304" pitchFamily="18" charset="0"/>
              </a:rPr>
              <a:t>i</a:t>
            </a:r>
            <a:r>
              <a:rPr lang="zh-CN" altLang="en-US" sz="2400" dirty="0">
                <a:latin typeface="Times New Roman" panose="02020603050405020304" pitchFamily="18" charset="0"/>
              </a:rPr>
              <a:t>上（</a:t>
            </a:r>
            <a:r>
              <a:rPr lang="en-US" altLang="zh-CN" sz="2400" i="1">
                <a:latin typeface="Times New Roman" panose="02020603050405020304" pitchFamily="18" charset="0"/>
              </a:rPr>
              <a:t>i</a:t>
            </a:r>
            <a:r>
              <a:rPr lang="en-US" altLang="zh-CN" sz="24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i="1">
                <a:latin typeface="Times New Roman" panose="02020603050405020304" pitchFamily="18" charset="0"/>
              </a:rPr>
              <a:t>n</a:t>
            </a:r>
            <a:r>
              <a:rPr lang="zh-CN" altLang="en-US" sz="2400" dirty="0">
                <a:latin typeface="Times New Roman" panose="02020603050405020304" pitchFamily="18" charset="0"/>
              </a:rPr>
              <a:t>）的模糊集，则称 </a:t>
            </a:r>
            <a:endParaRPr lang="zh-CN" altLang="en-US" sz="2400" dirty="0">
              <a:solidFill>
                <a:srgbClr val="0033CC"/>
              </a:solidFill>
              <a:latin typeface="Times New Roman" panose="02020603050405020304" pitchFamily="18" charset="0"/>
            </a:endParaRPr>
          </a:p>
          <a:p>
            <a:pPr>
              <a:buNone/>
            </a:pPr>
            <a:endParaRPr lang="zh-CN" altLang="en-US" sz="2400">
              <a:solidFill>
                <a:srgbClr val="0033CC"/>
              </a:solidFill>
              <a:latin typeface="Times New Roman" panose="02020603050405020304" pitchFamily="18" charset="0"/>
            </a:endParaRPr>
          </a:p>
          <a:p>
            <a:pPr>
              <a:buNone/>
            </a:pPr>
            <a:endParaRPr lang="zh-CN" altLang="en-US" sz="2400">
              <a:solidFill>
                <a:srgbClr val="0033CC"/>
              </a:solidFill>
              <a:latin typeface="华文新魏" panose="02010800040101010101" pitchFamily="2" charset="-122"/>
            </a:endParaRPr>
          </a:p>
          <a:p>
            <a:pPr>
              <a:buNone/>
            </a:pPr>
            <a:r>
              <a:rPr lang="zh-CN" altLang="en-US" sz="2400" dirty="0">
                <a:latin typeface="Times New Roman" panose="02020603050405020304" pitchFamily="18" charset="0"/>
              </a:rPr>
              <a:t>    为</a:t>
            </a:r>
            <a:r>
              <a:rPr lang="en-US" altLang="zh-CN" sz="2400" i="1">
                <a:latin typeface="Times New Roman" panose="02020603050405020304" pitchFamily="18" charset="0"/>
              </a:rPr>
              <a:t>F</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zh-CN" altLang="en-US" sz="2400" i="1" dirty="0">
                <a:latin typeface="Times New Roman" panose="02020603050405020304" pitchFamily="18" charset="0"/>
              </a:rPr>
              <a:t> </a:t>
            </a:r>
            <a:r>
              <a:rPr lang="en-US" altLang="zh-CN" sz="2400" i="1">
                <a:latin typeface="Times New Roman" panose="02020603050405020304" pitchFamily="18" charset="0"/>
              </a:rPr>
              <a:t>F</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zh-CN" altLang="en-US" sz="2400" i="1" dirty="0">
                <a:latin typeface="Times New Roman" panose="02020603050405020304" pitchFamily="18" charset="0"/>
              </a:rPr>
              <a:t> </a:t>
            </a:r>
            <a:r>
              <a:rPr lang="en-US" altLang="zh-CN" sz="2400" i="1">
                <a:latin typeface="Times New Roman" panose="02020603050405020304" pitchFamily="18" charset="0"/>
              </a:rPr>
              <a:t>F</a:t>
            </a:r>
            <a:r>
              <a:rPr lang="en-US" altLang="zh-CN" sz="2400" baseline="-25000">
                <a:latin typeface="Times New Roman" panose="02020603050405020304" pitchFamily="18" charset="0"/>
              </a:rPr>
              <a:t>n</a:t>
            </a:r>
            <a:r>
              <a:rPr lang="zh-CN" altLang="en-US" sz="2400" dirty="0">
                <a:latin typeface="Times New Roman" panose="02020603050405020304" pitchFamily="18" charset="0"/>
              </a:rPr>
              <a:t>的笛卡尔乘积，它是</a:t>
            </a:r>
            <a:r>
              <a:rPr lang="en-US" altLang="zh-CN" sz="2400" i="1">
                <a:latin typeface="Times New Roman" panose="02020603050405020304" pitchFamily="18" charset="0"/>
              </a:rPr>
              <a:t>U</a:t>
            </a:r>
            <a:r>
              <a:rPr lang="en-US" altLang="zh-CN" sz="2400" baseline="-25000">
                <a:latin typeface="Times New Roman" panose="02020603050405020304" pitchFamily="18" charset="0"/>
              </a:rPr>
              <a:t>1</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U</a:t>
            </a:r>
            <a:r>
              <a:rPr lang="en-US" altLang="zh-CN" sz="2400" baseline="-25000">
                <a:latin typeface="Times New Roman" panose="02020603050405020304" pitchFamily="18" charset="0"/>
              </a:rPr>
              <a:t>2</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U</a:t>
            </a:r>
            <a:r>
              <a:rPr lang="en-US" altLang="zh-CN" sz="2400" baseline="-25000">
                <a:latin typeface="Times New Roman" panose="02020603050405020304" pitchFamily="18" charset="0"/>
              </a:rPr>
              <a:t>n</a:t>
            </a:r>
            <a:r>
              <a:rPr lang="zh-CN" altLang="en-US" sz="2400" dirty="0">
                <a:latin typeface="Times New Roman" panose="02020603050405020304" pitchFamily="18" charset="0"/>
              </a:rPr>
              <a:t>上的一个模糊集。</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定义</a:t>
            </a:r>
            <a:r>
              <a:rPr lang="en-US" altLang="zh-CN" sz="2400">
                <a:latin typeface="Times New Roman" panose="02020603050405020304" pitchFamily="18" charset="0"/>
              </a:rPr>
              <a:t>4.12  </a:t>
            </a:r>
            <a:r>
              <a:rPr lang="zh-CN" altLang="en-US" sz="2400" dirty="0">
                <a:latin typeface="Times New Roman" panose="02020603050405020304" pitchFamily="18" charset="0"/>
              </a:rPr>
              <a:t>在</a:t>
            </a:r>
            <a:r>
              <a:rPr lang="en-US" altLang="zh-CN" sz="2400" i="1">
                <a:latin typeface="Times New Roman" panose="02020603050405020304" pitchFamily="18" charset="0"/>
              </a:rPr>
              <a:t>U</a:t>
            </a:r>
            <a:r>
              <a:rPr lang="en-US" altLang="zh-CN" sz="2400" baseline="-25000">
                <a:latin typeface="Times New Roman" panose="02020603050405020304" pitchFamily="18" charset="0"/>
              </a:rPr>
              <a:t>1</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U</a:t>
            </a:r>
            <a:r>
              <a:rPr lang="en-US" altLang="zh-CN" sz="2400" baseline="-25000">
                <a:latin typeface="Times New Roman" panose="02020603050405020304" pitchFamily="18" charset="0"/>
              </a:rPr>
              <a:t>2</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U</a:t>
            </a:r>
            <a:r>
              <a:rPr lang="en-US" altLang="zh-CN" sz="2400" baseline="-25000">
                <a:latin typeface="Times New Roman" panose="02020603050405020304" pitchFamily="18" charset="0"/>
              </a:rPr>
              <a:t>n</a:t>
            </a:r>
            <a:r>
              <a:rPr lang="zh-CN" altLang="en-US" sz="2400" dirty="0">
                <a:latin typeface="Times New Roman" panose="02020603050405020304" pitchFamily="18" charset="0"/>
              </a:rPr>
              <a:t>上的一个</a:t>
            </a:r>
            <a:r>
              <a:rPr lang="en-US" altLang="zh-CN" sz="2400" i="1">
                <a:latin typeface="Times New Roman" panose="02020603050405020304" pitchFamily="18" charset="0"/>
              </a:rPr>
              <a:t>n</a:t>
            </a:r>
            <a:r>
              <a:rPr lang="zh-CN" altLang="en-US" sz="2400" dirty="0">
                <a:latin typeface="Times New Roman" panose="02020603050405020304" pitchFamily="18" charset="0"/>
              </a:rPr>
              <a:t>元模糊关系</a:t>
            </a:r>
            <a:r>
              <a:rPr lang="en-US" altLang="zh-CN" sz="2400" i="1">
                <a:latin typeface="Times New Roman" panose="02020603050405020304" pitchFamily="18" charset="0"/>
              </a:rPr>
              <a:t>R</a:t>
            </a:r>
            <a:r>
              <a:rPr lang="zh-CN" altLang="en-US" sz="2400" dirty="0">
                <a:latin typeface="Times New Roman" panose="02020603050405020304" pitchFamily="18" charset="0"/>
              </a:rPr>
              <a:t>是指以</a:t>
            </a:r>
            <a:r>
              <a:rPr lang="en-US" altLang="zh-CN" sz="2400" i="1">
                <a:latin typeface="Times New Roman" panose="02020603050405020304" pitchFamily="18" charset="0"/>
              </a:rPr>
              <a:t>U</a:t>
            </a:r>
            <a:r>
              <a:rPr lang="en-US" altLang="zh-CN" sz="2400" baseline="-25000">
                <a:latin typeface="Times New Roman" panose="02020603050405020304" pitchFamily="18" charset="0"/>
              </a:rPr>
              <a:t>1</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U</a:t>
            </a:r>
            <a:r>
              <a:rPr lang="en-US" altLang="zh-CN" sz="2400" baseline="-25000">
                <a:latin typeface="Times New Roman" panose="02020603050405020304" pitchFamily="18" charset="0"/>
              </a:rPr>
              <a:t>2</a:t>
            </a:r>
            <a:r>
              <a:rPr lang="en-US" altLang="zh-CN"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U</a:t>
            </a:r>
            <a:r>
              <a:rPr lang="en-US" altLang="zh-CN" sz="2400" baseline="-25000">
                <a:latin typeface="Times New Roman" panose="02020603050405020304" pitchFamily="18" charset="0"/>
              </a:rPr>
              <a:t>n</a:t>
            </a:r>
            <a:r>
              <a:rPr lang="zh-CN" altLang="en-US" sz="2400" dirty="0">
                <a:latin typeface="Times New Roman" panose="02020603050405020304" pitchFamily="18" charset="0"/>
              </a:rPr>
              <a:t>为论域的一个模糊集，记为：</a:t>
            </a:r>
            <a:endParaRPr lang="zh-CN" altLang="en-US" sz="2400" dirty="0">
              <a:latin typeface="Times New Roman" panose="02020603050405020304" pitchFamily="18" charset="0"/>
            </a:endParaRPr>
          </a:p>
        </p:txBody>
      </p:sp>
      <p:sp>
        <p:nvSpPr>
          <p:cNvPr id="122884" name="矩形 122883"/>
          <p:cNvSpPr/>
          <p:nvPr/>
        </p:nvSpPr>
        <p:spPr>
          <a:xfrm>
            <a:off x="0" y="0"/>
            <a:ext cx="9144000" cy="0"/>
          </a:xfrm>
          <a:prstGeom prst="rect">
            <a:avLst/>
          </a:prstGeom>
          <a:noFill/>
          <a:ln w="9525">
            <a:noFill/>
          </a:ln>
        </p:spPr>
        <p:txBody>
          <a:bodyPr/>
          <a:p>
            <a:endParaRPr lang="zh-CN" altLang="en-US"/>
          </a:p>
        </p:txBody>
      </p:sp>
      <p:graphicFrame>
        <p:nvGraphicFramePr>
          <p:cNvPr id="122885" name="对象 122884"/>
          <p:cNvGraphicFramePr>
            <a:graphicFrameLocks noChangeAspect="1"/>
          </p:cNvGraphicFramePr>
          <p:nvPr/>
        </p:nvGraphicFramePr>
        <p:xfrm>
          <a:off x="592455" y="2299335"/>
          <a:ext cx="8392160" cy="683895"/>
        </p:xfrm>
        <a:graphic>
          <a:graphicData uri="http://schemas.openxmlformats.org/presentationml/2006/ole">
            <mc:AlternateContent xmlns:mc="http://schemas.openxmlformats.org/markup-compatibility/2006">
              <mc:Choice xmlns:v="urn:schemas-microsoft-com:vml" Requires="v">
                <p:oleObj spid="_x0000_s3104" name="" r:id="rId1" imgW="4254500" imgH="342900" progId="Equation.DSMT4">
                  <p:embed/>
                </p:oleObj>
              </mc:Choice>
              <mc:Fallback>
                <p:oleObj name="" r:id="rId1" imgW="4254500" imgH="342900" progId="Equation.DSMT4">
                  <p:embed/>
                  <p:pic>
                    <p:nvPicPr>
                      <p:cNvPr id="0" name="图片 3103"/>
                      <p:cNvPicPr/>
                      <p:nvPr/>
                    </p:nvPicPr>
                    <p:blipFill>
                      <a:blip r:embed="rId2"/>
                      <a:stretch>
                        <a:fillRect/>
                      </a:stretch>
                    </p:blipFill>
                    <p:spPr>
                      <a:xfrm>
                        <a:off x="592455" y="2299335"/>
                        <a:ext cx="8392160" cy="683895"/>
                      </a:xfrm>
                      <a:prstGeom prst="rect">
                        <a:avLst/>
                      </a:prstGeom>
                      <a:noFill/>
                      <a:ln w="38100">
                        <a:noFill/>
                        <a:miter/>
                      </a:ln>
                    </p:spPr>
                  </p:pic>
                </p:oleObj>
              </mc:Fallback>
            </mc:AlternateContent>
          </a:graphicData>
        </a:graphic>
      </p:graphicFrame>
      <p:sp>
        <p:nvSpPr>
          <p:cNvPr id="122886" name="矩形 122885"/>
          <p:cNvSpPr/>
          <p:nvPr/>
        </p:nvSpPr>
        <p:spPr>
          <a:xfrm>
            <a:off x="0" y="3257550"/>
            <a:ext cx="9144000" cy="0"/>
          </a:xfrm>
          <a:prstGeom prst="rect">
            <a:avLst/>
          </a:prstGeom>
          <a:noFill/>
          <a:ln w="9525">
            <a:noFill/>
          </a:ln>
        </p:spPr>
        <p:txBody>
          <a:bodyPr/>
          <a:p>
            <a:endParaRPr lang="zh-CN" altLang="en-US"/>
          </a:p>
        </p:txBody>
      </p:sp>
      <p:graphicFrame>
        <p:nvGraphicFramePr>
          <p:cNvPr id="122887" name="对象 122886"/>
          <p:cNvGraphicFramePr>
            <a:graphicFrameLocks noChangeAspect="1"/>
          </p:cNvGraphicFramePr>
          <p:nvPr/>
        </p:nvGraphicFramePr>
        <p:xfrm>
          <a:off x="1763713" y="5084763"/>
          <a:ext cx="6480175" cy="785812"/>
        </p:xfrm>
        <a:graphic>
          <a:graphicData uri="http://schemas.openxmlformats.org/presentationml/2006/ole">
            <mc:AlternateContent xmlns:mc="http://schemas.openxmlformats.org/markup-compatibility/2006">
              <mc:Choice xmlns:v="urn:schemas-microsoft-com:vml" Requires="v">
                <p:oleObj spid="_x0000_s3105" name="" r:id="rId3" imgW="2832100" imgH="342900" progId="Equation.DSMT4">
                  <p:embed/>
                </p:oleObj>
              </mc:Choice>
              <mc:Fallback>
                <p:oleObj name="" r:id="rId3" imgW="2832100" imgH="342900" progId="Equation.DSMT4">
                  <p:embed/>
                  <p:pic>
                    <p:nvPicPr>
                      <p:cNvPr id="0" name="图片 3104"/>
                      <p:cNvPicPr/>
                      <p:nvPr/>
                    </p:nvPicPr>
                    <p:blipFill>
                      <a:blip r:embed="rId4"/>
                      <a:stretch>
                        <a:fillRect/>
                      </a:stretch>
                    </p:blipFill>
                    <p:spPr>
                      <a:xfrm>
                        <a:off x="1763713" y="5084763"/>
                        <a:ext cx="6480175" cy="785812"/>
                      </a:xfrm>
                      <a:prstGeom prst="rect">
                        <a:avLst/>
                      </a:prstGeom>
                      <a:noFill/>
                      <a:ln w="38100">
                        <a:noFill/>
                        <a:miter/>
                      </a:ln>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9</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3907" name="文本占位符 123906"/>
          <p:cNvSpPr>
            <a:spLocks noGrp="1"/>
          </p:cNvSpPr>
          <p:nvPr>
            <p:ph type="body" idx="4294967295"/>
          </p:nvPr>
        </p:nvSpPr>
        <p:spPr>
          <a:xfrm>
            <a:off x="368300" y="1304290"/>
            <a:ext cx="7518400" cy="4872990"/>
          </a:xfrm>
        </p:spPr>
        <p:txBody>
          <a:bodyPr/>
          <a:p>
            <a:pPr>
              <a:buNone/>
            </a:pPr>
            <a:r>
              <a:rPr lang="zh-CN" altLang="en-US" sz="2400" dirty="0"/>
              <a:t>例</a:t>
            </a:r>
            <a:r>
              <a:rPr lang="en-US" altLang="zh-CN" sz="2400"/>
              <a:t>4.11</a:t>
            </a:r>
            <a:r>
              <a:rPr lang="zh-CN" altLang="en-US" dirty="0"/>
              <a:t>：</a:t>
            </a:r>
            <a:r>
              <a:rPr lang="zh-CN" altLang="en-US" sz="2400" dirty="0">
                <a:latin typeface="宋体" panose="02010600030101010101" pitchFamily="2" charset="-122"/>
              </a:rPr>
              <a:t>设有一组学生</a:t>
            </a:r>
            <a:r>
              <a:rPr lang="en-US" altLang="zh-CN" sz="2400">
                <a:latin typeface="宋体" panose="02010600030101010101" pitchFamily="2" charset="-122"/>
              </a:rPr>
              <a:t>U:    U={</a:t>
            </a:r>
            <a:r>
              <a:rPr lang="zh-CN" altLang="en-US" sz="2400" dirty="0"/>
              <a:t>张平，李军，王伟 </a:t>
            </a:r>
            <a:r>
              <a:rPr lang="en-US" altLang="zh-CN" sz="2400">
                <a:latin typeface="宋体" panose="02010600030101010101" pitchFamily="2" charset="-122"/>
              </a:rPr>
              <a:t>}</a:t>
            </a:r>
            <a:endParaRPr lang="en-US" altLang="zh-CN" sz="2400">
              <a:latin typeface="宋体" panose="02010600030101010101" pitchFamily="2" charset="-122"/>
            </a:endParaRPr>
          </a:p>
          <a:p>
            <a:pPr>
              <a:lnSpc>
                <a:spcPct val="120000"/>
              </a:lnSpc>
              <a:buNone/>
            </a:pPr>
            <a:r>
              <a:rPr lang="en-US" altLang="zh-CN" sz="2400">
                <a:latin typeface="宋体" panose="02010600030101010101" pitchFamily="2" charset="-122"/>
              </a:rPr>
              <a:t>  </a:t>
            </a:r>
            <a:r>
              <a:rPr lang="zh-CN" altLang="en-US" sz="2400" dirty="0">
                <a:latin typeface="宋体" panose="02010600030101010101" pitchFamily="2" charset="-122"/>
              </a:rPr>
              <a:t>他们对不同的活动</a:t>
            </a:r>
            <a:r>
              <a:rPr lang="en-US" altLang="zh-CN" sz="2400">
                <a:latin typeface="宋体" panose="02010600030101010101" pitchFamily="2" charset="-122"/>
              </a:rPr>
              <a:t>V</a:t>
            </a:r>
            <a:r>
              <a:rPr lang="zh-CN" altLang="en-US" sz="2400">
                <a:latin typeface="宋体" panose="02010600030101010101" pitchFamily="2" charset="-122"/>
              </a:rPr>
              <a:t>： </a:t>
            </a:r>
            <a:r>
              <a:rPr lang="en-US" altLang="zh-CN" sz="2400">
                <a:latin typeface="宋体" panose="02010600030101010101" pitchFamily="2" charset="-122"/>
              </a:rPr>
              <a:t>V={</a:t>
            </a:r>
            <a:r>
              <a:rPr lang="zh-CN" altLang="en-US" sz="2400" dirty="0"/>
              <a:t>阅读，音乐，运动，郊游 </a:t>
            </a:r>
            <a:r>
              <a:rPr lang="en-US" altLang="zh-CN" sz="2400">
                <a:latin typeface="宋体" panose="02010600030101010101" pitchFamily="2" charset="-122"/>
              </a:rPr>
              <a:t>}   </a:t>
            </a:r>
            <a:r>
              <a:rPr lang="zh-CN" altLang="en-US" sz="2400" dirty="0">
                <a:latin typeface="宋体" panose="02010600030101010101" pitchFamily="2" charset="-122"/>
              </a:rPr>
              <a:t>有不同的爱好，把他们对各种球类运动的爱好程度列成一张表，就构成了</a:t>
            </a:r>
            <a:r>
              <a:rPr lang="en-US" altLang="zh-CN" sz="2400">
                <a:latin typeface="宋体" panose="02010600030101010101" pitchFamily="2" charset="-122"/>
              </a:rPr>
              <a:t>U×V</a:t>
            </a:r>
            <a:r>
              <a:rPr lang="zh-CN" altLang="en-US" sz="2400" dirty="0">
                <a:latin typeface="宋体" panose="02010600030101010101" pitchFamily="2" charset="-122"/>
              </a:rPr>
              <a:t>上的一个模糊关系</a:t>
            </a:r>
            <a:r>
              <a:rPr lang="en-US" altLang="zh-CN" sz="2400">
                <a:latin typeface="宋体" panose="02010600030101010101" pitchFamily="2" charset="-122"/>
              </a:rPr>
              <a:t>R:</a:t>
            </a:r>
            <a:endParaRPr lang="en-US" altLang="zh-CN" sz="2400"/>
          </a:p>
          <a:p>
            <a:pPr>
              <a:buNone/>
            </a:pPr>
            <a:endParaRPr lang="zh-CN" altLang="en-US" sz="2400" dirty="0"/>
          </a:p>
        </p:txBody>
      </p:sp>
      <p:graphicFrame>
        <p:nvGraphicFramePr>
          <p:cNvPr id="123908" name="表格 123907"/>
          <p:cNvGraphicFramePr/>
          <p:nvPr/>
        </p:nvGraphicFramePr>
        <p:xfrm>
          <a:off x="1692275" y="3644900"/>
          <a:ext cx="6407150" cy="2116138"/>
        </p:xfrm>
        <a:graphic>
          <a:graphicData uri="http://schemas.openxmlformats.org/drawingml/2006/table">
            <a:tbl>
              <a:tblPr/>
              <a:tblGrid>
                <a:gridCol w="1516063"/>
                <a:gridCol w="1233487"/>
                <a:gridCol w="1219200"/>
                <a:gridCol w="1219200"/>
                <a:gridCol w="1219200"/>
              </a:tblGrid>
              <a:tr h="773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dirty="0">
                          <a:solidFill>
                            <a:srgbClr val="000099"/>
                          </a:solidFill>
                          <a:latin typeface="宋体" panose="02010600030101010101" pitchFamily="2" charset="-122"/>
                          <a:sym typeface="Symbol" panose="05050102010706020507" pitchFamily="18" charset="2"/>
                        </a:rPr>
                        <a:t></a:t>
                      </a:r>
                      <a:r>
                        <a:rPr lang="en-US" altLang="zh-CN" sz="2000" baseline="-30000" err="1">
                          <a:solidFill>
                            <a:srgbClr val="000099"/>
                          </a:solidFill>
                          <a:latin typeface="宋体" panose="02010600030101010101" pitchFamily="2" charset="-122"/>
                        </a:rPr>
                        <a:t>R</a:t>
                      </a:r>
                      <a:r>
                        <a:rPr lang="en-US" altLang="zh-CN" sz="2000" err="1">
                          <a:solidFill>
                            <a:srgbClr val="000099"/>
                          </a:solidFill>
                          <a:latin typeface="宋体" panose="02010600030101010101" pitchFamily="2" charset="-122"/>
                        </a:rPr>
                        <a:t>(u</a:t>
                      </a:r>
                      <a:r>
                        <a:rPr lang="en-US" altLang="zh-CN" sz="2000">
                          <a:solidFill>
                            <a:srgbClr val="000099"/>
                          </a:solidFill>
                          <a:latin typeface="宋体" panose="02010600030101010101" pitchFamily="2" charset="-122"/>
                        </a:rPr>
                        <a:t>,</a:t>
                      </a:r>
                      <a:r>
                        <a:rPr lang="en-US" altLang="zh-CN" sz="2000">
                          <a:solidFill>
                            <a:srgbClr val="000099"/>
                          </a:solidFill>
                          <a:latin typeface="宋体" panose="02010600030101010101" pitchFamily="2" charset="-122"/>
                          <a:sym typeface="Symbol" panose="05050102010706020507" pitchFamily="18" charset="2"/>
                        </a:rPr>
                        <a:t>)</a:t>
                      </a:r>
                      <a:endParaRPr lang="en-US" altLang="zh-CN" sz="2000">
                        <a:solidFill>
                          <a:srgbClr val="000099"/>
                        </a:solidFill>
                        <a:latin typeface="宋体" panose="02010600030101010101" pitchFamily="2" charset="-122"/>
                        <a:sym typeface="Symbol" panose="05050102010706020507" pitchFamily="18" charset="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阅读</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音乐</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运动</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郊游</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08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张平</a:t>
                      </a:r>
                      <a:endParaRPr lang="zh-CN" altLang="en-US" sz="2000">
                        <a:solidFill>
                          <a:srgbClr val="000099"/>
                        </a:solidFill>
                        <a:latin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0.7</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0.4</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0.1</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李军</a:t>
                      </a:r>
                      <a:endParaRPr lang="zh-CN" altLang="en-US" sz="2000">
                        <a:solidFill>
                          <a:srgbClr val="000099"/>
                        </a:solidFill>
                        <a:latin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0.6</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76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王伟</a:t>
                      </a:r>
                      <a:endParaRPr lang="zh-CN" altLang="en-US" sz="2000">
                        <a:solidFill>
                          <a:srgbClr val="000099"/>
                        </a:solidFill>
                        <a:latin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0.3</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0.8</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24929"/>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10</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4931" name="文本占位符 124930"/>
          <p:cNvSpPr>
            <a:spLocks noGrp="1"/>
          </p:cNvSpPr>
          <p:nvPr>
            <p:ph type="body" idx="4294967295"/>
          </p:nvPr>
        </p:nvSpPr>
        <p:spPr>
          <a:xfrm>
            <a:off x="355600" y="1381125"/>
            <a:ext cx="7531100" cy="4796155"/>
          </a:xfrm>
        </p:spPr>
        <p:txBody>
          <a:bodyPr/>
          <a:p>
            <a:r>
              <a:rPr lang="zh-CN" altLang="en-US" sz="2400" dirty="0"/>
              <a:t>模糊关系的矩阵表示</a:t>
            </a:r>
            <a:endParaRPr lang="zh-CN" altLang="en-US" sz="2400" dirty="0"/>
          </a:p>
          <a:p>
            <a:pPr>
              <a:buNone/>
            </a:pPr>
            <a:r>
              <a:rPr lang="zh-CN" altLang="en-US" sz="2800" dirty="0"/>
              <a:t>   </a:t>
            </a:r>
            <a:r>
              <a:rPr lang="zh-CN" altLang="en-US" sz="2400" dirty="0">
                <a:latin typeface="Times New Roman" panose="02020603050405020304" pitchFamily="18" charset="0"/>
              </a:rPr>
              <a:t>若</a:t>
            </a:r>
            <a:r>
              <a:rPr lang="en-US" altLang="zh-CN" sz="2400" i="1">
                <a:latin typeface="Times New Roman" panose="02020603050405020304" pitchFamily="18" charset="0"/>
              </a:rPr>
              <a:t>U</a:t>
            </a:r>
            <a:r>
              <a:rPr lang="zh-CN" altLang="en-US" sz="2400">
                <a:latin typeface="Times New Roman" panose="02020603050405020304" pitchFamily="18" charset="0"/>
              </a:rPr>
              <a:t>、</a:t>
            </a:r>
            <a:r>
              <a:rPr lang="en-US" altLang="zh-CN" sz="2400" i="1">
                <a:latin typeface="Times New Roman" panose="02020603050405020304" pitchFamily="18" charset="0"/>
              </a:rPr>
              <a:t>V</a:t>
            </a:r>
            <a:r>
              <a:rPr lang="zh-CN" altLang="en-US" sz="2400" dirty="0">
                <a:latin typeface="Times New Roman" panose="02020603050405020304" pitchFamily="18" charset="0"/>
              </a:rPr>
              <a:t>为有限论域</a:t>
            </a:r>
            <a:r>
              <a:rPr lang="zh-CN" altLang="en-US" sz="2400" dirty="0"/>
              <a:t>，则模糊关系可用一个矩阵表示。</a:t>
            </a:r>
            <a:endParaRPr lang="zh-CN" altLang="en-US" sz="2400" dirty="0"/>
          </a:p>
          <a:p>
            <a:pPr>
              <a:buNone/>
            </a:pPr>
            <a:r>
              <a:rPr lang="zh-CN" altLang="en-US" sz="2400" dirty="0"/>
              <a:t>                 </a:t>
            </a:r>
            <a:r>
              <a:rPr lang="en-US" altLang="zh-CN" sz="2000" b="0">
                <a:solidFill>
                  <a:srgbClr val="0033CC"/>
                </a:solidFill>
                <a:latin typeface="Times New Roman" panose="02020603050405020304" pitchFamily="18" charset="0"/>
              </a:rPr>
              <a:t>U={u</a:t>
            </a:r>
            <a:r>
              <a:rPr lang="en-US" altLang="zh-CN" sz="2000" b="0" baseline="-25000">
                <a:solidFill>
                  <a:srgbClr val="0033CC"/>
                </a:solidFill>
                <a:latin typeface="Times New Roman" panose="02020603050405020304" pitchFamily="18" charset="0"/>
              </a:rPr>
              <a:t>1</a:t>
            </a:r>
            <a:r>
              <a:rPr lang="en-US" altLang="zh-CN" sz="2000" b="0">
                <a:solidFill>
                  <a:srgbClr val="0033CC"/>
                </a:solidFill>
                <a:latin typeface="Times New Roman" panose="02020603050405020304" pitchFamily="18" charset="0"/>
              </a:rPr>
              <a:t>,u</a:t>
            </a:r>
            <a:r>
              <a:rPr lang="en-US" altLang="zh-CN" sz="2000" b="0" baseline="-25000">
                <a:solidFill>
                  <a:srgbClr val="0033CC"/>
                </a:solidFill>
                <a:latin typeface="Times New Roman" panose="02020603050405020304" pitchFamily="18" charset="0"/>
              </a:rPr>
              <a:t>2</a:t>
            </a:r>
            <a:r>
              <a:rPr lang="en-US" altLang="zh-CN" sz="2000" b="0">
                <a:solidFill>
                  <a:srgbClr val="0033CC"/>
                </a:solidFill>
                <a:latin typeface="Times New Roman" panose="02020603050405020304" pitchFamily="18" charset="0"/>
              </a:rPr>
              <a:t>,…,u</a:t>
            </a:r>
            <a:r>
              <a:rPr lang="en-US" altLang="zh-CN" sz="2000" b="0" baseline="-25000">
                <a:solidFill>
                  <a:srgbClr val="0033CC"/>
                </a:solidFill>
                <a:latin typeface="Times New Roman" panose="02020603050405020304" pitchFamily="18" charset="0"/>
              </a:rPr>
              <a:t>m</a:t>
            </a:r>
            <a:r>
              <a:rPr lang="en-US" altLang="zh-CN" sz="2000" b="0">
                <a:solidFill>
                  <a:srgbClr val="0033CC"/>
                </a:solidFill>
                <a:latin typeface="Times New Roman" panose="02020603050405020304" pitchFamily="18" charset="0"/>
              </a:rPr>
              <a:t>}</a:t>
            </a:r>
            <a:endParaRPr lang="en-US" altLang="zh-CN" sz="2000" b="0">
              <a:solidFill>
                <a:srgbClr val="0033CC"/>
              </a:solidFill>
              <a:latin typeface="Times New Roman" panose="02020603050405020304" pitchFamily="18" charset="0"/>
            </a:endParaRPr>
          </a:p>
          <a:p>
            <a:pPr>
              <a:buNone/>
            </a:pPr>
            <a:r>
              <a:rPr lang="en-US" altLang="zh-CN" sz="2000" b="0">
                <a:solidFill>
                  <a:srgbClr val="0033CC"/>
                </a:solidFill>
                <a:latin typeface="Times New Roman" panose="02020603050405020304" pitchFamily="18" charset="0"/>
              </a:rPr>
              <a:t>                       V={</a:t>
            </a:r>
            <a:r>
              <a:rPr lang="en-US" altLang="zh-CN" sz="2000" b="0">
                <a:solidFill>
                  <a:srgbClr val="0033CC"/>
                </a:solidFill>
                <a:latin typeface="Times New Roman" panose="02020603050405020304" pitchFamily="18" charset="0"/>
                <a:sym typeface="Symbol" panose="05050102010706020507" pitchFamily="18" charset="2"/>
              </a:rPr>
              <a:t></a:t>
            </a:r>
            <a:r>
              <a:rPr lang="en-US" altLang="zh-CN" sz="2000" b="0" baseline="-25000">
                <a:solidFill>
                  <a:srgbClr val="0033CC"/>
                </a:solidFill>
                <a:latin typeface="Times New Roman" panose="02020603050405020304" pitchFamily="18" charset="0"/>
              </a:rPr>
              <a:t>1</a:t>
            </a:r>
            <a:r>
              <a:rPr lang="en-US" altLang="zh-CN" sz="2000" b="0">
                <a:solidFill>
                  <a:srgbClr val="0033CC"/>
                </a:solidFill>
                <a:latin typeface="Times New Roman" panose="02020603050405020304" pitchFamily="18" charset="0"/>
              </a:rPr>
              <a:t>,</a:t>
            </a:r>
            <a:r>
              <a:rPr lang="en-US" altLang="zh-CN" sz="2000" b="0">
                <a:solidFill>
                  <a:srgbClr val="0033CC"/>
                </a:solidFill>
                <a:latin typeface="Times New Roman" panose="02020603050405020304" pitchFamily="18" charset="0"/>
                <a:sym typeface="Symbol" panose="05050102010706020507" pitchFamily="18" charset="2"/>
              </a:rPr>
              <a:t></a:t>
            </a:r>
            <a:r>
              <a:rPr lang="en-US" altLang="zh-CN" sz="2000" b="0" baseline="-25000">
                <a:solidFill>
                  <a:srgbClr val="0033CC"/>
                </a:solidFill>
                <a:latin typeface="Times New Roman" panose="02020603050405020304" pitchFamily="18" charset="0"/>
              </a:rPr>
              <a:t>2</a:t>
            </a:r>
            <a:r>
              <a:rPr lang="en-US" altLang="zh-CN" sz="2000" b="0">
                <a:solidFill>
                  <a:srgbClr val="0033CC"/>
                </a:solidFill>
                <a:latin typeface="Times New Roman" panose="02020603050405020304" pitchFamily="18" charset="0"/>
              </a:rPr>
              <a:t>,…,</a:t>
            </a:r>
            <a:r>
              <a:rPr lang="en-US" altLang="zh-CN" sz="2000" b="0">
                <a:solidFill>
                  <a:srgbClr val="0033CC"/>
                </a:solidFill>
                <a:latin typeface="Times New Roman" panose="02020603050405020304" pitchFamily="18" charset="0"/>
                <a:sym typeface="Symbol" panose="05050102010706020507" pitchFamily="18" charset="2"/>
              </a:rPr>
              <a:t></a:t>
            </a:r>
            <a:r>
              <a:rPr lang="en-US" altLang="zh-CN" sz="2000" b="0" baseline="-25000">
                <a:solidFill>
                  <a:srgbClr val="0033CC"/>
                </a:solidFill>
                <a:latin typeface="Times New Roman" panose="02020603050405020304" pitchFamily="18" charset="0"/>
              </a:rPr>
              <a:t>n</a:t>
            </a:r>
            <a:r>
              <a:rPr lang="en-US" altLang="zh-CN" sz="2000" b="0">
                <a:solidFill>
                  <a:srgbClr val="0033CC"/>
                </a:solidFill>
                <a:latin typeface="Times New Roman" panose="02020603050405020304" pitchFamily="18" charset="0"/>
              </a:rPr>
              <a:t>}</a:t>
            </a:r>
            <a:endParaRPr lang="en-US" altLang="zh-CN" sz="2000" b="0">
              <a:solidFill>
                <a:srgbClr val="0033CC"/>
              </a:solidFill>
              <a:latin typeface="Times New Roman" panose="02020603050405020304" pitchFamily="18" charset="0"/>
            </a:endParaRPr>
          </a:p>
          <a:p>
            <a:pPr>
              <a:buNone/>
            </a:pPr>
            <a:r>
              <a:rPr lang="en-US" altLang="zh-CN" sz="2000">
                <a:solidFill>
                  <a:srgbClr val="0033CC"/>
                </a:solidFill>
                <a:latin typeface="华文新魏" panose="02010800040101010101" pitchFamily="2" charset="-122"/>
              </a:rPr>
              <a:t>       </a:t>
            </a:r>
            <a:r>
              <a:rPr lang="zh-CN" altLang="en-US" sz="2400" dirty="0">
                <a:latin typeface="华文新魏" panose="02010800040101010101" pitchFamily="2" charset="-122"/>
              </a:rPr>
              <a:t>则</a:t>
            </a:r>
            <a:r>
              <a:rPr lang="en-US" altLang="zh-CN" sz="2400" i="1">
                <a:latin typeface="Times New Roman" panose="02020603050405020304" pitchFamily="18" charset="0"/>
              </a:rPr>
              <a:t>U</a:t>
            </a:r>
            <a:r>
              <a:rPr lang="zh-CN" altLang="en-US" sz="2400" dirty="0">
                <a:latin typeface="华文新魏" panose="02010800040101010101" pitchFamily="2" charset="-122"/>
              </a:rPr>
              <a:t>和</a:t>
            </a:r>
            <a:r>
              <a:rPr lang="en-US" altLang="zh-CN" sz="2400" i="1">
                <a:latin typeface="Times New Roman" panose="02020603050405020304" pitchFamily="18" charset="0"/>
              </a:rPr>
              <a:t>V</a:t>
            </a:r>
            <a:r>
              <a:rPr lang="zh-CN" altLang="en-US" sz="2400" dirty="0">
                <a:latin typeface="华文新魏" panose="02010800040101010101" pitchFamily="2" charset="-122"/>
              </a:rPr>
              <a:t>的模糊关系为</a:t>
            </a:r>
            <a:endParaRPr lang="zh-CN" altLang="en-US" sz="2400" dirty="0">
              <a:latin typeface="华文新魏" panose="02010800040101010101" pitchFamily="2" charset="-122"/>
            </a:endParaRPr>
          </a:p>
          <a:p>
            <a:pPr>
              <a:buNone/>
            </a:pPr>
            <a:endParaRPr lang="zh-CN" altLang="en-US" sz="2400" dirty="0">
              <a:latin typeface="华文新魏" panose="02010800040101010101" pitchFamily="2" charset="-122"/>
            </a:endParaRPr>
          </a:p>
        </p:txBody>
      </p:sp>
      <p:grpSp>
        <p:nvGrpSpPr>
          <p:cNvPr id="124932" name="组合 124931"/>
          <p:cNvGrpSpPr/>
          <p:nvPr/>
        </p:nvGrpSpPr>
        <p:grpSpPr>
          <a:xfrm>
            <a:off x="2124075" y="3933825"/>
            <a:ext cx="4649788" cy="1558925"/>
            <a:chOff x="0" y="0"/>
            <a:chExt cx="2929" cy="982"/>
          </a:xfrm>
        </p:grpSpPr>
        <p:sp>
          <p:nvSpPr>
            <p:cNvPr id="124933" name="文本框 124932"/>
            <p:cNvSpPr txBox="1"/>
            <p:nvPr/>
          </p:nvSpPr>
          <p:spPr>
            <a:xfrm>
              <a:off x="382" y="0"/>
              <a:ext cx="2547" cy="982"/>
            </a:xfrm>
            <a:prstGeom prst="rect">
              <a:avLst/>
            </a:prstGeom>
            <a:noFill/>
            <a:ln w="9525">
              <a:noFill/>
            </a:ln>
          </p:spPr>
          <p:txBody>
            <a:bodyPr>
              <a:spAutoFit/>
            </a:bodyPr>
            <a:p>
              <a:pPr algn="l">
                <a:spcBef>
                  <a:spcPct val="50000"/>
                </a:spcBef>
              </a:pP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1</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1</a:t>
              </a:r>
              <a:r>
                <a:rPr lang="en-US" altLang="zh-CN" sz="1600" u="none">
                  <a:latin typeface="宋体" panose="02010600030101010101" pitchFamily="2" charset="-122"/>
                  <a:sym typeface="Symbol" panose="05050102010706020507" pitchFamily="18" charset="2"/>
                </a:rPr>
                <a:t>)  </a:t>
              </a: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1</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2</a:t>
              </a:r>
              <a:r>
                <a:rPr lang="en-US" altLang="zh-CN" sz="1600" u="none">
                  <a:latin typeface="宋体" panose="02010600030101010101" pitchFamily="2" charset="-122"/>
                  <a:sym typeface="Symbol" panose="05050102010706020507" pitchFamily="18" charset="2"/>
                </a:rPr>
                <a:t>)  </a:t>
              </a:r>
              <a:r>
                <a:rPr lang="en-US" altLang="zh-CN" sz="1600" u="none">
                  <a:latin typeface="Times New Roman" panose="02020603050405020304" pitchFamily="18" charset="0"/>
                  <a:sym typeface="Symbol" panose="05050102010706020507" pitchFamily="18" charset="2"/>
                </a:rPr>
                <a:t>…</a:t>
              </a:r>
              <a:r>
                <a:rPr lang="en-US" altLang="zh-CN" sz="1600" u="none">
                  <a:latin typeface="宋体" panose="02010600030101010101" pitchFamily="2" charset="-122"/>
                  <a:sym typeface="Symbol" panose="05050102010706020507" pitchFamily="18" charset="2"/>
                </a:rPr>
                <a:t>    </a:t>
              </a: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1</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n</a:t>
              </a:r>
              <a:r>
                <a:rPr lang="en-US" altLang="zh-CN" sz="1600" u="none">
                  <a:latin typeface="宋体" panose="02010600030101010101" pitchFamily="2" charset="-122"/>
                  <a:sym typeface="Symbol" panose="05050102010706020507" pitchFamily="18" charset="2"/>
                </a:rPr>
                <a:t>)</a:t>
              </a:r>
              <a:endParaRPr lang="en-US" altLang="zh-CN" sz="1600" u="none">
                <a:latin typeface="宋体" panose="02010600030101010101" pitchFamily="2" charset="-122"/>
                <a:sym typeface="Symbol" panose="05050102010706020507" pitchFamily="18" charset="2"/>
              </a:endParaRPr>
            </a:p>
            <a:p>
              <a:pPr algn="l">
                <a:spcBef>
                  <a:spcPct val="50000"/>
                </a:spcBef>
              </a:pP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2</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1</a:t>
              </a:r>
              <a:r>
                <a:rPr lang="en-US" altLang="zh-CN" sz="1600" u="none">
                  <a:latin typeface="宋体" panose="02010600030101010101" pitchFamily="2" charset="-122"/>
                  <a:sym typeface="Symbol" panose="05050102010706020507" pitchFamily="18" charset="2"/>
                </a:rPr>
                <a:t>)  </a:t>
              </a: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2</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2</a:t>
              </a:r>
              <a:r>
                <a:rPr lang="en-US" altLang="zh-CN" sz="1600" u="none">
                  <a:latin typeface="宋体" panose="02010600030101010101" pitchFamily="2" charset="-122"/>
                  <a:sym typeface="Symbol" panose="05050102010706020507" pitchFamily="18" charset="2"/>
                </a:rPr>
                <a:t>)  </a:t>
              </a:r>
              <a:r>
                <a:rPr lang="en-US" altLang="zh-CN" sz="1600" u="none">
                  <a:latin typeface="Times New Roman" panose="02020603050405020304" pitchFamily="18" charset="0"/>
                  <a:sym typeface="Symbol" panose="05050102010706020507" pitchFamily="18" charset="2"/>
                </a:rPr>
                <a:t>…</a:t>
              </a:r>
              <a:r>
                <a:rPr lang="en-US" altLang="zh-CN" sz="1600" u="none">
                  <a:latin typeface="宋体" panose="02010600030101010101" pitchFamily="2" charset="-122"/>
                  <a:sym typeface="Symbol" panose="05050102010706020507" pitchFamily="18" charset="2"/>
                </a:rPr>
                <a:t>    </a:t>
              </a: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2</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n</a:t>
              </a:r>
              <a:r>
                <a:rPr lang="en-US" altLang="zh-CN" sz="1600" u="none">
                  <a:latin typeface="宋体" panose="02010600030101010101" pitchFamily="2" charset="-122"/>
                  <a:sym typeface="Symbol" panose="05050102010706020507" pitchFamily="18" charset="2"/>
                </a:rPr>
                <a:t>)</a:t>
              </a:r>
              <a:endParaRPr lang="en-US" altLang="zh-CN" sz="1600" u="none">
                <a:latin typeface="宋体" panose="02010600030101010101" pitchFamily="2" charset="-122"/>
                <a:sym typeface="Symbol" panose="05050102010706020507" pitchFamily="18" charset="2"/>
              </a:endParaRPr>
            </a:p>
            <a:p>
              <a:pPr algn="l">
                <a:spcBef>
                  <a:spcPct val="50000"/>
                </a:spcBef>
              </a:pPr>
              <a:r>
                <a:rPr lang="zh-CN" altLang="en-US" sz="1600" u="none" dirty="0">
                  <a:latin typeface="宋体" panose="02010600030101010101" pitchFamily="2" charset="-122"/>
                  <a:sym typeface="Symbol" panose="05050102010706020507" pitchFamily="18" charset="2"/>
                </a:rPr>
                <a:t> </a:t>
              </a:r>
              <a:r>
                <a:rPr lang="zh-CN" altLang="en-US" sz="1600" u="none" dirty="0">
                  <a:latin typeface="Times New Roman" panose="02020603050405020304" pitchFamily="18" charset="0"/>
                  <a:sym typeface="Symbol" panose="05050102010706020507" pitchFamily="18" charset="2"/>
                </a:rPr>
                <a:t>…</a:t>
              </a:r>
              <a:endParaRPr lang="zh-CN" altLang="en-US" sz="1600" u="none" dirty="0">
                <a:latin typeface="宋体" panose="02010600030101010101" pitchFamily="2" charset="-122"/>
                <a:sym typeface="Symbol" panose="05050102010706020507" pitchFamily="18" charset="2"/>
              </a:endParaRPr>
            </a:p>
            <a:p>
              <a:pPr algn="l">
                <a:spcBef>
                  <a:spcPct val="50000"/>
                </a:spcBef>
              </a:pP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m</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1</a:t>
              </a:r>
              <a:r>
                <a:rPr lang="en-US" altLang="zh-CN" sz="1600" u="none">
                  <a:latin typeface="宋体" panose="02010600030101010101" pitchFamily="2" charset="-122"/>
                  <a:sym typeface="Symbol" panose="05050102010706020507" pitchFamily="18" charset="2"/>
                </a:rPr>
                <a:t>)  </a:t>
              </a:r>
              <a:r>
                <a:rPr lang="zh-CN" altLang="en-US" sz="1800" u="none" dirty="0">
                  <a:latin typeface="宋体" panose="02010600030101010101" pitchFamily="2" charset="-122"/>
                  <a:sym typeface="Symbol" panose="05050102010706020507" pitchFamily="18" charset="2"/>
                </a:rPr>
                <a:t></a:t>
              </a:r>
              <a:r>
                <a:rPr lang="en-US" altLang="zh-CN" sz="1800" u="none" baseline="-30000">
                  <a:latin typeface="宋体" panose="02010600030101010101" pitchFamily="2" charset="-122"/>
                </a:rPr>
                <a:t>R</a:t>
              </a:r>
              <a:r>
                <a:rPr lang="en-US" altLang="zh-CN" sz="1800" u="none">
                  <a:latin typeface="宋体" panose="02010600030101010101" pitchFamily="2" charset="-122"/>
                </a:rPr>
                <a:t>(u</a:t>
              </a:r>
              <a:r>
                <a:rPr lang="en-US" altLang="zh-CN" sz="1800" u="none" baseline="-25000">
                  <a:latin typeface="宋体" panose="02010600030101010101" pitchFamily="2" charset="-122"/>
                </a:rPr>
                <a:t>m</a:t>
              </a:r>
              <a:r>
                <a:rPr lang="en-US" altLang="zh-CN" sz="1800" u="none">
                  <a:latin typeface="宋体" panose="02010600030101010101" pitchFamily="2" charset="-122"/>
                </a:rPr>
                <a:t>,</a:t>
              </a:r>
              <a:r>
                <a:rPr lang="en-US" altLang="zh-CN" sz="1600" u="none">
                  <a:latin typeface="宋体" panose="02010600030101010101" pitchFamily="2" charset="-122"/>
                  <a:sym typeface="Symbol" panose="05050102010706020507" pitchFamily="18" charset="2"/>
                </a:rPr>
                <a:t></a:t>
              </a:r>
              <a:r>
                <a:rPr lang="en-US" altLang="zh-CN" sz="1600" u="none" baseline="-25000">
                  <a:latin typeface="宋体" panose="02010600030101010101" pitchFamily="2" charset="-122"/>
                  <a:sym typeface="Symbol" panose="05050102010706020507" pitchFamily="18" charset="2"/>
                </a:rPr>
                <a:t>2</a:t>
              </a:r>
              <a:r>
                <a:rPr lang="en-US" altLang="zh-CN" sz="1600" u="none">
                  <a:latin typeface="宋体" panose="02010600030101010101" pitchFamily="2" charset="-122"/>
                  <a:sym typeface="Symbol" panose="05050102010706020507" pitchFamily="18" charset="2"/>
                </a:rPr>
                <a:t>)  </a:t>
              </a:r>
              <a:r>
                <a:rPr lang="en-US" altLang="zh-CN" sz="1600" u="none">
                  <a:latin typeface="Times New Roman" panose="02020603050405020304" pitchFamily="18" charset="0"/>
                  <a:sym typeface="Symbol" panose="05050102010706020507" pitchFamily="18" charset="2"/>
                </a:rPr>
                <a:t>…</a:t>
              </a:r>
              <a:r>
                <a:rPr lang="en-US" altLang="zh-CN" sz="1600" u="none">
                  <a:latin typeface="宋体" panose="02010600030101010101" pitchFamily="2" charset="-122"/>
                  <a:sym typeface="Symbol" panose="05050102010706020507" pitchFamily="18" charset="2"/>
                </a:rPr>
                <a:t>    </a:t>
              </a:r>
              <a:r>
                <a:rPr lang="zh-CN" altLang="en-US" sz="1800" u="none" dirty="0">
                  <a:latin typeface="宋体" panose="02010600030101010101" pitchFamily="2" charset="-122"/>
                  <a:sym typeface="Symbol" panose="05050102010706020507" pitchFamily="18" charset="2"/>
                </a:rPr>
                <a:t></a:t>
              </a:r>
              <a:r>
                <a:rPr lang="en-US" altLang="zh-CN" sz="1800" u="none" baseline="-30000" err="1">
                  <a:latin typeface="宋体" panose="02010600030101010101" pitchFamily="2" charset="-122"/>
                </a:rPr>
                <a:t>R</a:t>
              </a:r>
              <a:r>
                <a:rPr lang="en-US" altLang="zh-CN" sz="1800" u="none" err="1">
                  <a:latin typeface="宋体" panose="02010600030101010101" pitchFamily="2" charset="-122"/>
                </a:rPr>
                <a:t>(u</a:t>
              </a:r>
              <a:r>
                <a:rPr lang="en-US" altLang="zh-CN" sz="1800" u="none" baseline="-25000" err="1">
                  <a:latin typeface="宋体" panose="02010600030101010101" pitchFamily="2" charset="-122"/>
                </a:rPr>
                <a:t>m</a:t>
              </a:r>
              <a:r>
                <a:rPr lang="en-US" altLang="zh-CN" sz="1800" u="none" err="1">
                  <a:latin typeface="宋体" panose="02010600030101010101" pitchFamily="2" charset="-122"/>
                </a:rPr>
                <a:t>,</a:t>
              </a:r>
              <a:r>
                <a:rPr lang="en-US" altLang="zh-CN" sz="1600" u="none" err="1">
                  <a:latin typeface="宋体" panose="02010600030101010101" pitchFamily="2" charset="-122"/>
                  <a:sym typeface="Symbol" panose="05050102010706020507" pitchFamily="18" charset="2"/>
                </a:rPr>
                <a:t></a:t>
              </a:r>
              <a:r>
                <a:rPr lang="en-US" altLang="zh-CN" sz="1600" u="none" baseline="-25000" err="1">
                  <a:latin typeface="宋体" panose="02010600030101010101" pitchFamily="2" charset="-122"/>
                  <a:sym typeface="Symbol" panose="05050102010706020507" pitchFamily="18" charset="2"/>
                </a:rPr>
                <a:t>n</a:t>
              </a:r>
              <a:r>
                <a:rPr lang="en-US" altLang="zh-CN" sz="1600" u="none">
                  <a:latin typeface="宋体" panose="02010600030101010101" pitchFamily="2" charset="-122"/>
                  <a:sym typeface="Symbol" panose="05050102010706020507" pitchFamily="18" charset="2"/>
                </a:rPr>
                <a:t>)</a:t>
              </a:r>
              <a:endParaRPr lang="zh-CN" altLang="en-US" sz="1600" u="none" dirty="0">
                <a:latin typeface="宋体" panose="02010600030101010101" pitchFamily="2" charset="-122"/>
                <a:sym typeface="Symbol" panose="05050102010706020507" pitchFamily="18" charset="2"/>
              </a:endParaRPr>
            </a:p>
          </p:txBody>
        </p:sp>
        <p:sp>
          <p:nvSpPr>
            <p:cNvPr id="124934" name="文本框 124933"/>
            <p:cNvSpPr txBox="1"/>
            <p:nvPr/>
          </p:nvSpPr>
          <p:spPr>
            <a:xfrm>
              <a:off x="0" y="408"/>
              <a:ext cx="398" cy="231"/>
            </a:xfrm>
            <a:prstGeom prst="rect">
              <a:avLst/>
            </a:prstGeom>
            <a:noFill/>
            <a:ln w="9525">
              <a:noFill/>
            </a:ln>
          </p:spPr>
          <p:txBody>
            <a:bodyPr>
              <a:spAutoFit/>
            </a:bodyPr>
            <a:p>
              <a:pPr algn="l">
                <a:spcBef>
                  <a:spcPct val="50000"/>
                </a:spcBef>
              </a:pPr>
              <a:r>
                <a:rPr lang="en-US" altLang="zh-CN" sz="1800" i="1" u="none">
                  <a:latin typeface="Times New Roman" panose="02020603050405020304" pitchFamily="18" charset="0"/>
                </a:rPr>
                <a:t>R</a:t>
              </a:r>
              <a:r>
                <a:rPr lang="en-US" altLang="zh-CN" sz="1800" u="none">
                  <a:latin typeface="Times New Roman" panose="02020603050405020304" pitchFamily="18" charset="0"/>
                </a:rPr>
                <a:t> = </a:t>
              </a:r>
              <a:endParaRPr lang="en-US" altLang="zh-CN" sz="1800" u="none">
                <a:latin typeface="Times New Roman" panose="02020603050405020304" pitchFamily="18" charset="0"/>
              </a:endParaRPr>
            </a:p>
          </p:txBody>
        </p:sp>
        <p:sp>
          <p:nvSpPr>
            <p:cNvPr id="124935" name="左中括号 124934"/>
            <p:cNvSpPr/>
            <p:nvPr/>
          </p:nvSpPr>
          <p:spPr>
            <a:xfrm>
              <a:off x="349" y="98"/>
              <a:ext cx="49" cy="864"/>
            </a:xfrm>
            <a:prstGeom prst="leftBracket">
              <a:avLst>
                <a:gd name="adj" fmla="val 146938"/>
              </a:avLst>
            </a:prstGeom>
            <a:noFill/>
            <a:ln w="12700" cap="sq" cmpd="sng">
              <a:solidFill>
                <a:srgbClr val="0033CC"/>
              </a:solidFill>
              <a:prstDash val="solid"/>
              <a:headEnd type="none" w="med" len="med"/>
              <a:tailEnd type="none" w="med" len="med"/>
            </a:ln>
          </p:spPr>
          <p:txBody>
            <a:bodyPr/>
            <a:p>
              <a:endParaRPr lang="zh-CN" altLang="en-US"/>
            </a:p>
          </p:txBody>
        </p:sp>
        <p:sp>
          <p:nvSpPr>
            <p:cNvPr id="124936" name="右中括号 124935"/>
            <p:cNvSpPr/>
            <p:nvPr/>
          </p:nvSpPr>
          <p:spPr>
            <a:xfrm>
              <a:off x="2846" y="50"/>
              <a:ext cx="48" cy="912"/>
            </a:xfrm>
            <a:prstGeom prst="rightBracket">
              <a:avLst>
                <a:gd name="adj" fmla="val 158333"/>
              </a:avLst>
            </a:prstGeom>
            <a:noFill/>
            <a:ln w="12700" cap="sq" cmpd="sng">
              <a:solidFill>
                <a:srgbClr val="0033CC"/>
              </a:solidFill>
              <a:prstDash val="solid"/>
              <a:headEnd type="none" w="med" len="med"/>
              <a:tailEnd type="none" w="med" len="med"/>
            </a:ln>
          </p:spPr>
          <p:txBody>
            <a:bodyPr/>
            <a:p>
              <a:endParaRPr lang="zh-CN" altLang="en-US"/>
            </a:p>
          </p:txBody>
        </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25953"/>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5955" name="文本占位符 125954"/>
          <p:cNvSpPr>
            <a:spLocks noGrp="1"/>
          </p:cNvSpPr>
          <p:nvPr>
            <p:ph type="body" idx="4294967295"/>
          </p:nvPr>
        </p:nvSpPr>
        <p:spPr>
          <a:xfrm>
            <a:off x="0" y="1825625"/>
            <a:ext cx="7886700" cy="4351655"/>
          </a:xfrm>
        </p:spPr>
        <p:txBody>
          <a:bodyPr/>
          <a:p>
            <a:r>
              <a:rPr lang="zh-CN" altLang="en-US" sz="2400" dirty="0"/>
              <a:t>例</a:t>
            </a:r>
            <a:r>
              <a:rPr lang="en-US" altLang="zh-CN" sz="2400">
                <a:latin typeface="Times New Roman" panose="02020603050405020304" pitchFamily="18" charset="0"/>
              </a:rPr>
              <a:t>4.11</a:t>
            </a:r>
            <a:r>
              <a:rPr lang="zh-CN" altLang="en-US" sz="2400" dirty="0"/>
              <a:t>的模糊矩阵是</a:t>
            </a:r>
            <a:endParaRPr lang="zh-CN" altLang="en-US" sz="2400" dirty="0"/>
          </a:p>
        </p:txBody>
      </p:sp>
      <p:grpSp>
        <p:nvGrpSpPr>
          <p:cNvPr id="125956" name="组合 125955"/>
          <p:cNvGrpSpPr/>
          <p:nvPr/>
        </p:nvGrpSpPr>
        <p:grpSpPr>
          <a:xfrm>
            <a:off x="2555875" y="1916113"/>
            <a:ext cx="2668588" cy="1069975"/>
            <a:chOff x="0" y="0"/>
            <a:chExt cx="1681" cy="674"/>
          </a:xfrm>
        </p:grpSpPr>
        <p:sp>
          <p:nvSpPr>
            <p:cNvPr id="125957" name="文本框 125956"/>
            <p:cNvSpPr txBox="1"/>
            <p:nvPr/>
          </p:nvSpPr>
          <p:spPr>
            <a:xfrm>
              <a:off x="382" y="0"/>
              <a:ext cx="1299" cy="674"/>
            </a:xfrm>
            <a:prstGeom prst="rect">
              <a:avLst/>
            </a:prstGeom>
            <a:noFill/>
            <a:ln w="9525">
              <a:noFill/>
            </a:ln>
          </p:spPr>
          <p:txBody>
            <a:bodyPr>
              <a:spAutoFit/>
            </a:bodyPr>
            <a:p>
              <a:pPr algn="l">
                <a:spcBef>
                  <a:spcPct val="50000"/>
                </a:spcBef>
              </a:pPr>
              <a:r>
                <a:rPr lang="zh-CN" altLang="en-US" sz="1600" u="none" dirty="0">
                  <a:solidFill>
                    <a:srgbClr val="000099"/>
                  </a:solidFill>
                  <a:latin typeface="宋体" panose="02010600030101010101" pitchFamily="2" charset="-122"/>
                  <a:sym typeface="Symbol" panose="05050102010706020507" pitchFamily="18" charset="2"/>
                </a:rPr>
                <a:t>0.7  0.5  0.4  0.1</a:t>
              </a:r>
              <a:endParaRPr lang="zh-CN" altLang="en-US" sz="1600" u="none" dirty="0">
                <a:solidFill>
                  <a:srgbClr val="000099"/>
                </a:solidFill>
                <a:latin typeface="宋体" panose="02010600030101010101" pitchFamily="2" charset="-122"/>
                <a:sym typeface="Symbol" panose="05050102010706020507" pitchFamily="18" charset="2"/>
              </a:endParaRPr>
            </a:p>
            <a:p>
              <a:pPr algn="l">
                <a:spcBef>
                  <a:spcPct val="50000"/>
                </a:spcBef>
              </a:pPr>
              <a:r>
                <a:rPr lang="zh-CN" altLang="en-US" sz="1600" u="none" dirty="0">
                  <a:solidFill>
                    <a:srgbClr val="000099"/>
                  </a:solidFill>
                  <a:latin typeface="宋体" panose="02010600030101010101" pitchFamily="2" charset="-122"/>
                  <a:sym typeface="Symbol" panose="05050102010706020507" pitchFamily="18" charset="2"/>
                </a:rPr>
                <a:t>0    0.6  0    0.5</a:t>
              </a:r>
              <a:endParaRPr lang="zh-CN" altLang="en-US" sz="1600" u="none" dirty="0">
                <a:solidFill>
                  <a:srgbClr val="000099"/>
                </a:solidFill>
                <a:latin typeface="宋体" panose="02010600030101010101" pitchFamily="2" charset="-122"/>
                <a:sym typeface="Symbol" panose="05050102010706020507" pitchFamily="18" charset="2"/>
              </a:endParaRPr>
            </a:p>
            <a:p>
              <a:pPr algn="l">
                <a:spcBef>
                  <a:spcPct val="50000"/>
                </a:spcBef>
              </a:pPr>
              <a:r>
                <a:rPr lang="zh-CN" altLang="en-US" sz="1600" u="none" dirty="0">
                  <a:solidFill>
                    <a:srgbClr val="000099"/>
                  </a:solidFill>
                  <a:latin typeface="宋体" panose="02010600030101010101" pitchFamily="2" charset="-122"/>
                  <a:sym typeface="Symbol" panose="05050102010706020507" pitchFamily="18" charset="2"/>
                </a:rPr>
                <a:t>0.5  0.3  0.8  0  </a:t>
              </a:r>
              <a:endParaRPr lang="zh-CN" altLang="en-US" sz="1600" u="none" dirty="0">
                <a:solidFill>
                  <a:srgbClr val="000099"/>
                </a:solidFill>
                <a:latin typeface="宋体" panose="02010600030101010101" pitchFamily="2" charset="-122"/>
                <a:sym typeface="Symbol" panose="05050102010706020507" pitchFamily="18" charset="2"/>
              </a:endParaRPr>
            </a:p>
          </p:txBody>
        </p:sp>
        <p:sp>
          <p:nvSpPr>
            <p:cNvPr id="125958" name="文本框 125957"/>
            <p:cNvSpPr txBox="1"/>
            <p:nvPr/>
          </p:nvSpPr>
          <p:spPr>
            <a:xfrm>
              <a:off x="0" y="271"/>
              <a:ext cx="398" cy="231"/>
            </a:xfrm>
            <a:prstGeom prst="rect">
              <a:avLst/>
            </a:prstGeom>
            <a:noFill/>
            <a:ln w="9525">
              <a:noFill/>
            </a:ln>
          </p:spPr>
          <p:txBody>
            <a:bodyPr>
              <a:spAutoFit/>
            </a:bodyPr>
            <a:p>
              <a:pPr algn="l">
                <a:spcBef>
                  <a:spcPct val="50000"/>
                </a:spcBef>
              </a:pPr>
              <a:r>
                <a:rPr lang="en-US" altLang="zh-CN" sz="1800" u="none">
                  <a:solidFill>
                    <a:srgbClr val="000099"/>
                  </a:solidFill>
                  <a:latin typeface="Times New Roman" panose="02020603050405020304" pitchFamily="18" charset="0"/>
                </a:rPr>
                <a:t>R = </a:t>
              </a:r>
              <a:endParaRPr lang="en-US" altLang="zh-CN" sz="1800" u="none">
                <a:solidFill>
                  <a:srgbClr val="000099"/>
                </a:solidFill>
                <a:latin typeface="Times New Roman" panose="02020603050405020304" pitchFamily="18" charset="0"/>
              </a:endParaRPr>
            </a:p>
          </p:txBody>
        </p:sp>
        <p:sp>
          <p:nvSpPr>
            <p:cNvPr id="125959" name="左中括号 125958"/>
            <p:cNvSpPr/>
            <p:nvPr/>
          </p:nvSpPr>
          <p:spPr>
            <a:xfrm>
              <a:off x="337" y="70"/>
              <a:ext cx="47" cy="596"/>
            </a:xfrm>
            <a:prstGeom prst="leftBracket">
              <a:avLst>
                <a:gd name="adj" fmla="val 105673"/>
              </a:avLst>
            </a:prstGeom>
            <a:noFill/>
            <a:ln w="12700" cap="sq" cmpd="sng">
              <a:solidFill>
                <a:srgbClr val="000099"/>
              </a:solidFill>
              <a:prstDash val="solid"/>
              <a:headEnd type="none" w="med" len="med"/>
              <a:tailEnd type="none" w="med" len="med"/>
            </a:ln>
          </p:spPr>
          <p:txBody>
            <a:bodyPr/>
            <a:p>
              <a:endParaRPr lang="zh-CN" altLang="en-US"/>
            </a:p>
          </p:txBody>
        </p:sp>
        <p:sp>
          <p:nvSpPr>
            <p:cNvPr id="125960" name="右中括号 125959"/>
            <p:cNvSpPr/>
            <p:nvPr/>
          </p:nvSpPr>
          <p:spPr>
            <a:xfrm>
              <a:off x="1633" y="70"/>
              <a:ext cx="48" cy="576"/>
            </a:xfrm>
            <a:prstGeom prst="rightBracket">
              <a:avLst>
                <a:gd name="adj" fmla="val 100000"/>
              </a:avLst>
            </a:prstGeom>
            <a:noFill/>
            <a:ln w="12700" cap="sq" cmpd="sng">
              <a:solidFill>
                <a:srgbClr val="000099"/>
              </a:solidFill>
              <a:prstDash val="solid"/>
              <a:headEnd type="none" w="med" len="med"/>
              <a:tailEnd type="none" w="med" len="med"/>
            </a:ln>
          </p:spPr>
          <p:txBody>
            <a:bodyPr/>
            <a:p>
              <a:endParaRPr lang="zh-CN" altLang="en-US"/>
            </a:p>
          </p:txBody>
        </p:sp>
      </p:grpSp>
      <p:graphicFrame>
        <p:nvGraphicFramePr>
          <p:cNvPr id="123908" name="表格 123907"/>
          <p:cNvGraphicFramePr/>
          <p:nvPr/>
        </p:nvGraphicFramePr>
        <p:xfrm>
          <a:off x="1280795" y="3835400"/>
          <a:ext cx="6407150" cy="2116138"/>
        </p:xfrm>
        <a:graphic>
          <a:graphicData uri="http://schemas.openxmlformats.org/drawingml/2006/table">
            <a:tbl>
              <a:tblPr/>
              <a:tblGrid>
                <a:gridCol w="1516063"/>
                <a:gridCol w="1233487"/>
                <a:gridCol w="1219200"/>
                <a:gridCol w="1219200"/>
                <a:gridCol w="1219200"/>
              </a:tblGrid>
              <a:tr h="773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dirty="0">
                          <a:solidFill>
                            <a:srgbClr val="000099"/>
                          </a:solidFill>
                          <a:latin typeface="宋体" panose="02010600030101010101" pitchFamily="2" charset="-122"/>
                          <a:sym typeface="Symbol" panose="05050102010706020507" pitchFamily="18" charset="2"/>
                        </a:rPr>
                        <a:t></a:t>
                      </a:r>
                      <a:r>
                        <a:rPr lang="en-US" altLang="zh-CN" sz="2000" baseline="-30000" err="1">
                          <a:solidFill>
                            <a:srgbClr val="000099"/>
                          </a:solidFill>
                          <a:latin typeface="宋体" panose="02010600030101010101" pitchFamily="2" charset="-122"/>
                        </a:rPr>
                        <a:t>R</a:t>
                      </a:r>
                      <a:r>
                        <a:rPr lang="en-US" altLang="zh-CN" sz="2000" err="1">
                          <a:solidFill>
                            <a:srgbClr val="000099"/>
                          </a:solidFill>
                          <a:latin typeface="宋体" panose="02010600030101010101" pitchFamily="2" charset="-122"/>
                        </a:rPr>
                        <a:t>(u</a:t>
                      </a:r>
                      <a:r>
                        <a:rPr lang="en-US" altLang="zh-CN" sz="2000">
                          <a:solidFill>
                            <a:srgbClr val="000099"/>
                          </a:solidFill>
                          <a:latin typeface="宋体" panose="02010600030101010101" pitchFamily="2" charset="-122"/>
                        </a:rPr>
                        <a:t>,</a:t>
                      </a:r>
                      <a:r>
                        <a:rPr lang="en-US" altLang="zh-CN" sz="2000">
                          <a:solidFill>
                            <a:srgbClr val="000099"/>
                          </a:solidFill>
                          <a:latin typeface="宋体" panose="02010600030101010101" pitchFamily="2" charset="-122"/>
                          <a:sym typeface="Symbol" panose="05050102010706020507" pitchFamily="18" charset="2"/>
                        </a:rPr>
                        <a:t>)</a:t>
                      </a:r>
                      <a:endParaRPr lang="en-US" altLang="zh-CN" sz="2000">
                        <a:solidFill>
                          <a:srgbClr val="000099"/>
                        </a:solidFill>
                        <a:latin typeface="宋体" panose="02010600030101010101" pitchFamily="2" charset="-122"/>
                        <a:sym typeface="Symbol" panose="05050102010706020507" pitchFamily="18" charset="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阅读</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音乐</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运动</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郊游</a:t>
                      </a:r>
                      <a:endParaRPr lang="zh-CN" altLang="en-US" sz="2000">
                        <a:solidFill>
                          <a:srgbClr val="000099"/>
                        </a:solidFill>
                        <a:latin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08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张平</a:t>
                      </a:r>
                      <a:endParaRPr lang="zh-CN" altLang="en-US" sz="2000">
                        <a:solidFill>
                          <a:srgbClr val="000099"/>
                        </a:solidFill>
                        <a:latin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0.7</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0.4</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0.1</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45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李军</a:t>
                      </a:r>
                      <a:endParaRPr lang="zh-CN" altLang="en-US" sz="2000">
                        <a:solidFill>
                          <a:srgbClr val="000099"/>
                        </a:solidFill>
                        <a:latin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0.6</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76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000">
                          <a:solidFill>
                            <a:srgbClr val="000099"/>
                          </a:solidFill>
                          <a:latin typeface="宋体" panose="02010600030101010101" pitchFamily="2" charset="-122"/>
                        </a:rPr>
                        <a:t>王伟</a:t>
                      </a:r>
                      <a:endParaRPr lang="zh-CN" altLang="en-US" sz="2000">
                        <a:solidFill>
                          <a:srgbClr val="000099"/>
                        </a:solidFill>
                        <a:latin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0.5</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0.3</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0.8</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800">
                          <a:solidFill>
                            <a:srgbClr val="000099"/>
                          </a:solidFill>
                        </a:rPr>
                        <a:t>0</a:t>
                      </a:r>
                      <a:endParaRPr lang="en-US" altLang="zh-CN" sz="1800">
                        <a:solidFill>
                          <a:srgbClr val="000099"/>
                        </a:solidFill>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b"/>
          <a:p>
            <a:r>
              <a:rPr lang="en-US" altLang="zh-CN" sz="3200">
                <a:latin typeface="Times New Roman" panose="02020603050405020304" pitchFamily="18" charset="0"/>
              </a:rPr>
              <a:t>4.1.2 </a:t>
            </a:r>
            <a:r>
              <a:rPr lang="zh-CN" altLang="en-US" sz="3200" dirty="0">
                <a:latin typeface="Times New Roman" panose="02020603050405020304" pitchFamily="18" charset="0"/>
              </a:rPr>
              <a:t>不确定性推理概述（</a:t>
            </a:r>
            <a:r>
              <a:rPr lang="en-US" altLang="zh-CN" sz="3200">
                <a:latin typeface="Times New Roman" panose="02020603050405020304" pitchFamily="18" charset="0"/>
              </a:rPr>
              <a:t>3</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5363" name="文本占位符 15362"/>
          <p:cNvSpPr>
            <a:spLocks noGrp="1"/>
          </p:cNvSpPr>
          <p:nvPr>
            <p:ph type="body" idx="4294967295"/>
          </p:nvPr>
        </p:nvSpPr>
        <p:spPr>
          <a:xfrm>
            <a:off x="652145" y="1125855"/>
            <a:ext cx="8491855" cy="5400675"/>
          </a:xfrm>
        </p:spPr>
        <p:txBody>
          <a:bodyPr/>
          <a:p>
            <a:pPr>
              <a:lnSpc>
                <a:spcPct val="105000"/>
              </a:lnSpc>
              <a:buNone/>
            </a:pPr>
            <a:r>
              <a:rPr lang="en-US" altLang="zh-CN" sz="2000"/>
              <a:t>2.</a:t>
            </a:r>
            <a:r>
              <a:rPr lang="zh-CN" altLang="en-US" sz="2400" dirty="0"/>
              <a:t>不确定性推理需要解决的问题</a:t>
            </a:r>
            <a:endParaRPr lang="zh-CN" altLang="en-US" sz="2400" dirty="0"/>
          </a:p>
          <a:p>
            <a:pPr lvl="1">
              <a:lnSpc>
                <a:spcPct val="105000"/>
              </a:lnSpc>
              <a:buNone/>
            </a:pPr>
            <a:r>
              <a:rPr lang="en-US" altLang="zh-CN" sz="2400"/>
              <a:t>1</a:t>
            </a:r>
            <a:r>
              <a:rPr lang="zh-CN" altLang="en-US" sz="2400" dirty="0"/>
              <a:t>）不确定性的表示与度量</a:t>
            </a:r>
            <a:endParaRPr lang="zh-CN" altLang="en-US" sz="2400" dirty="0"/>
          </a:p>
          <a:p>
            <a:pPr lvl="2">
              <a:lnSpc>
                <a:spcPct val="80000"/>
              </a:lnSpc>
            </a:pPr>
            <a:r>
              <a:rPr lang="zh-CN" altLang="en-US" dirty="0"/>
              <a:t>证据的不确定性</a:t>
            </a:r>
            <a:endParaRPr lang="zh-CN" altLang="en-US" dirty="0"/>
          </a:p>
          <a:p>
            <a:pPr lvl="2">
              <a:lnSpc>
                <a:spcPct val="80000"/>
              </a:lnSpc>
            </a:pPr>
            <a:r>
              <a:rPr lang="zh-CN" altLang="en-US" dirty="0"/>
              <a:t>规则（知识）的不确定性</a:t>
            </a:r>
            <a:endParaRPr lang="zh-CN" altLang="en-US" dirty="0"/>
          </a:p>
          <a:p>
            <a:pPr lvl="2">
              <a:lnSpc>
                <a:spcPct val="80000"/>
              </a:lnSpc>
            </a:pPr>
            <a:r>
              <a:rPr lang="zh-CN" altLang="en-US" dirty="0"/>
              <a:t>结论的不确定性</a:t>
            </a:r>
            <a:endParaRPr lang="zh-CN" altLang="en-US" dirty="0"/>
          </a:p>
          <a:p>
            <a:pPr lvl="1">
              <a:lnSpc>
                <a:spcPct val="105000"/>
              </a:lnSpc>
              <a:buNone/>
            </a:pPr>
            <a:r>
              <a:rPr lang="en-US" altLang="zh-CN" sz="2400"/>
              <a:t>2</a:t>
            </a:r>
            <a:r>
              <a:rPr lang="zh-CN" altLang="en-US" sz="2400" dirty="0"/>
              <a:t>）不确定性的匹配算法</a:t>
            </a:r>
            <a:endParaRPr lang="zh-CN" altLang="en-US" sz="2400" dirty="0"/>
          </a:p>
          <a:p>
            <a:pPr lvl="1">
              <a:lnSpc>
                <a:spcPct val="105000"/>
              </a:lnSpc>
              <a:buNone/>
            </a:pPr>
            <a:r>
              <a:rPr lang="en-US" altLang="zh-CN" sz="2400"/>
              <a:t>3</a:t>
            </a:r>
            <a:r>
              <a:rPr lang="zh-CN" altLang="en-US" sz="2400" dirty="0"/>
              <a:t>）不确定性的计算与传播</a:t>
            </a:r>
            <a:endParaRPr lang="zh-CN" altLang="en-US" sz="2400" dirty="0"/>
          </a:p>
          <a:p>
            <a:pPr lvl="2">
              <a:lnSpc>
                <a:spcPct val="105000"/>
              </a:lnSpc>
            </a:pPr>
            <a:r>
              <a:rPr lang="zh-CN" altLang="en-US" dirty="0"/>
              <a:t>组合证据的不确定性计算</a:t>
            </a:r>
            <a:r>
              <a:rPr lang="en-US" altLang="zh-CN"/>
              <a:t>(</a:t>
            </a:r>
            <a:r>
              <a:rPr lang="zh-CN" altLang="en-US" dirty="0"/>
              <a:t>最大最小方法、概率方法、有界方法</a:t>
            </a:r>
            <a:r>
              <a:rPr lang="en-US" altLang="zh-CN"/>
              <a:t>)</a:t>
            </a:r>
            <a:endParaRPr lang="en-US" altLang="zh-CN"/>
          </a:p>
          <a:p>
            <a:pPr lvl="2">
              <a:lnSpc>
                <a:spcPct val="105000"/>
              </a:lnSpc>
            </a:pPr>
            <a:r>
              <a:rPr lang="zh-CN" altLang="en-US" dirty="0"/>
              <a:t>证据和知识的不确定性的传递</a:t>
            </a:r>
            <a:endParaRPr lang="zh-CN" altLang="en-US" dirty="0"/>
          </a:p>
          <a:p>
            <a:pPr lvl="2">
              <a:lnSpc>
                <a:spcPct val="105000"/>
              </a:lnSpc>
            </a:pPr>
            <a:r>
              <a:rPr lang="zh-CN" altLang="en-US" dirty="0"/>
              <a:t>不同证据支持同一结论时其不确定性的合成</a:t>
            </a:r>
            <a:endParaRPr lang="zh-CN" altLang="en-US" dirty="0"/>
          </a:p>
          <a:p>
            <a:pPr>
              <a:lnSpc>
                <a:spcPct val="105000"/>
              </a:lnSpc>
              <a:buNone/>
            </a:pPr>
            <a:r>
              <a:rPr lang="zh-CN" altLang="en-US" sz="2400" dirty="0"/>
              <a:t>因此，不确定性推理的一般模式也可以简单地表示为：</a:t>
            </a:r>
            <a:endParaRPr lang="zh-CN" altLang="en-US" sz="2400" dirty="0"/>
          </a:p>
          <a:p>
            <a:pPr lvl="1">
              <a:lnSpc>
                <a:spcPct val="105000"/>
              </a:lnSpc>
              <a:buNone/>
            </a:pPr>
            <a:r>
              <a:rPr lang="zh-CN" altLang="en-US" sz="2400" dirty="0">
                <a:solidFill>
                  <a:schemeClr val="hlink"/>
                </a:solidFill>
              </a:rPr>
              <a:t>         不确定性推理</a:t>
            </a:r>
            <a:r>
              <a:rPr lang="en-US" altLang="zh-CN" sz="2400">
                <a:solidFill>
                  <a:schemeClr val="hlink"/>
                </a:solidFill>
              </a:rPr>
              <a:t>=</a:t>
            </a:r>
            <a:r>
              <a:rPr lang="zh-CN" altLang="en-US" sz="2400" dirty="0">
                <a:solidFill>
                  <a:schemeClr val="hlink"/>
                </a:solidFill>
              </a:rPr>
              <a:t>符号推演</a:t>
            </a:r>
            <a:r>
              <a:rPr lang="en-US" altLang="zh-CN" sz="2400">
                <a:solidFill>
                  <a:schemeClr val="hlink"/>
                </a:solidFill>
              </a:rPr>
              <a:t>+</a:t>
            </a:r>
            <a:r>
              <a:rPr lang="zh-CN" altLang="en-US" sz="2400" dirty="0">
                <a:solidFill>
                  <a:schemeClr val="hlink"/>
                </a:solidFill>
              </a:rPr>
              <a:t>不确定性计算</a:t>
            </a:r>
            <a:endParaRPr lang="zh-CN" altLang="en-US" sz="2400" dirty="0">
              <a:solidFill>
                <a:schemeClr val="hlink"/>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26977"/>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26979" name="文本占位符 126978"/>
          <p:cNvSpPr>
            <a:spLocks noGrp="1"/>
          </p:cNvSpPr>
          <p:nvPr>
            <p:ph type="body" idx="4294967295"/>
          </p:nvPr>
        </p:nvSpPr>
        <p:spPr>
          <a:xfrm>
            <a:off x="419735" y="1216660"/>
            <a:ext cx="7466965" cy="4960620"/>
          </a:xfrm>
        </p:spPr>
        <p:txBody>
          <a:bodyPr/>
          <a:p>
            <a:pPr>
              <a:lnSpc>
                <a:spcPct val="100000"/>
              </a:lnSpc>
              <a:buNone/>
            </a:pPr>
            <a:r>
              <a:rPr lang="zh-CN" altLang="en-US" sz="2400" dirty="0">
                <a:solidFill>
                  <a:schemeClr val="hlink"/>
                </a:solidFill>
                <a:latin typeface="Times New Roman" panose="02020603050405020304" pitchFamily="18" charset="0"/>
              </a:rPr>
              <a:t>定义</a:t>
            </a:r>
            <a:r>
              <a:rPr lang="en-US" altLang="zh-CN" sz="2400">
                <a:solidFill>
                  <a:schemeClr val="hlink"/>
                </a:solidFill>
                <a:latin typeface="Times New Roman" panose="02020603050405020304" pitchFamily="18" charset="0"/>
              </a:rPr>
              <a:t>4.13</a:t>
            </a:r>
            <a:r>
              <a:rPr lang="en-US" altLang="zh-CN" sz="2400">
                <a:latin typeface="Times New Roman" panose="02020603050405020304" pitchFamily="18" charset="0"/>
              </a:rPr>
              <a:t> </a:t>
            </a:r>
            <a:r>
              <a:rPr lang="zh-CN" altLang="en-US" sz="2400" dirty="0">
                <a:latin typeface="Times New Roman" panose="02020603050405020304" pitchFamily="18" charset="0"/>
              </a:rPr>
              <a:t>设</a:t>
            </a: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与</a:t>
            </a:r>
            <a:r>
              <a:rPr lang="en-US" altLang="zh-CN" sz="2400" i="1">
                <a:latin typeface="Times New Roman" panose="02020603050405020304" pitchFamily="18" charset="0"/>
              </a:rPr>
              <a:t>R</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分别是</a:t>
            </a:r>
            <a:r>
              <a:rPr lang="en-US" altLang="zh-CN" sz="2400" i="1">
                <a:latin typeface="Times New Roman" panose="02020603050405020304" pitchFamily="18" charset="0"/>
              </a:rPr>
              <a:t>U</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V</a:t>
            </a:r>
            <a:r>
              <a:rPr lang="zh-CN" altLang="en-US" sz="2400" dirty="0">
                <a:latin typeface="Times New Roman" panose="02020603050405020304" pitchFamily="18" charset="0"/>
              </a:rPr>
              <a:t>和</a:t>
            </a:r>
            <a:r>
              <a:rPr lang="en-US" altLang="zh-CN" sz="2400" i="1">
                <a:latin typeface="Times New Roman" panose="02020603050405020304" pitchFamily="18" charset="0"/>
              </a:rPr>
              <a:t>V</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rPr>
              <a:t> W</a:t>
            </a:r>
            <a:r>
              <a:rPr lang="zh-CN" altLang="en-US" sz="2400" dirty="0">
                <a:latin typeface="Times New Roman" panose="02020603050405020304" pitchFamily="18" charset="0"/>
              </a:rPr>
              <a:t>上的两个模糊关系，则</a:t>
            </a: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与</a:t>
            </a:r>
            <a:r>
              <a:rPr lang="en-US" altLang="zh-CN" sz="2400" i="1">
                <a:latin typeface="Times New Roman" panose="02020603050405020304" pitchFamily="18" charset="0"/>
              </a:rPr>
              <a:t>R</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的合成是从</a:t>
            </a:r>
            <a:r>
              <a:rPr lang="en-US" altLang="zh-CN" sz="2400" i="1">
                <a:latin typeface="Times New Roman" panose="02020603050405020304" pitchFamily="18" charset="0"/>
              </a:rPr>
              <a:t>U</a:t>
            </a:r>
            <a:r>
              <a:rPr lang="zh-CN" altLang="en-US" sz="2400" dirty="0">
                <a:latin typeface="Times New Roman" panose="02020603050405020304" pitchFamily="18" charset="0"/>
              </a:rPr>
              <a:t>到</a:t>
            </a:r>
            <a:r>
              <a:rPr lang="en-US" altLang="zh-CN" sz="2400" i="1">
                <a:latin typeface="Times New Roman" panose="02020603050405020304" pitchFamily="18" charset="0"/>
              </a:rPr>
              <a:t>W</a:t>
            </a:r>
            <a:r>
              <a:rPr lang="zh-CN" altLang="en-US" sz="2400" dirty="0">
                <a:latin typeface="Times New Roman" panose="02020603050405020304" pitchFamily="18" charset="0"/>
              </a:rPr>
              <a:t>的一个模糊关系，记为</a:t>
            </a:r>
            <a:endParaRPr lang="zh-CN" altLang="en-US" sz="2400" dirty="0">
              <a:latin typeface="Times New Roman" panose="02020603050405020304" pitchFamily="18" charset="0"/>
            </a:endParaRPr>
          </a:p>
          <a:p>
            <a:pPr>
              <a:lnSpc>
                <a:spcPct val="100000"/>
              </a:lnSpc>
              <a:buNone/>
            </a:pPr>
            <a:endParaRPr lang="zh-CN" altLang="en-US" sz="2400" dirty="0">
              <a:latin typeface="Times New Roman" panose="02020603050405020304" pitchFamily="18" charset="0"/>
            </a:endParaRPr>
          </a:p>
          <a:p>
            <a:pPr>
              <a:lnSpc>
                <a:spcPct val="100000"/>
              </a:lnSpc>
              <a:buNone/>
            </a:pPr>
            <a:r>
              <a:rPr lang="zh-CN" altLang="en-US" sz="2400" dirty="0"/>
              <a:t>其隶属函数为</a:t>
            </a:r>
            <a:endParaRPr lang="zh-CN" altLang="en-US" sz="2400" dirty="0"/>
          </a:p>
          <a:p>
            <a:pPr>
              <a:lnSpc>
                <a:spcPct val="100000"/>
              </a:lnSpc>
              <a:buNone/>
            </a:pPr>
            <a:endParaRPr lang="zh-CN" altLang="en-US" sz="2400" dirty="0"/>
          </a:p>
          <a:p>
            <a:pPr>
              <a:lnSpc>
                <a:spcPct val="100000"/>
              </a:lnSpc>
              <a:buNone/>
            </a:pPr>
            <a:endParaRPr lang="zh-CN" altLang="en-US" sz="2400" dirty="0"/>
          </a:p>
          <a:p>
            <a:pPr>
              <a:lnSpc>
                <a:spcPct val="100000"/>
              </a:lnSpc>
              <a:buNone/>
            </a:pPr>
            <a:r>
              <a:rPr lang="zh-CN" altLang="en-US" sz="2400" dirty="0">
                <a:latin typeface="Times New Roman" panose="02020603050405020304" pitchFamily="18" charset="0"/>
              </a:rPr>
              <a:t>这种合成关系的方法称为</a:t>
            </a:r>
            <a:r>
              <a:rPr lang="zh-CN" altLang="en-US" sz="2400" dirty="0">
                <a:solidFill>
                  <a:schemeClr val="tx2"/>
                </a:solidFill>
                <a:latin typeface="Times New Roman" panose="02020603050405020304" pitchFamily="18" charset="0"/>
              </a:rPr>
              <a:t>最大</a:t>
            </a:r>
            <a:r>
              <a:rPr lang="en-US" altLang="zh-CN" sz="2400">
                <a:solidFill>
                  <a:schemeClr val="tx2"/>
                </a:solidFill>
                <a:latin typeface="Times New Roman" panose="02020603050405020304" pitchFamily="18" charset="0"/>
              </a:rPr>
              <a:t>-</a:t>
            </a:r>
            <a:r>
              <a:rPr lang="zh-CN" altLang="en-US" sz="2400" dirty="0">
                <a:solidFill>
                  <a:schemeClr val="tx2"/>
                </a:solidFill>
                <a:latin typeface="Times New Roman" panose="02020603050405020304" pitchFamily="18" charset="0"/>
              </a:rPr>
              <a:t>最小矩阵集</a:t>
            </a:r>
            <a:r>
              <a:rPr lang="zh-CN" altLang="en-US" sz="2400" dirty="0">
                <a:latin typeface="Times New Roman" panose="02020603050405020304" pitchFamily="18" charset="0"/>
              </a:rPr>
              <a:t>（</a:t>
            </a:r>
            <a:r>
              <a:rPr lang="en-US" altLang="zh-CN" sz="2400">
                <a:latin typeface="Times New Roman" panose="02020603050405020304" pitchFamily="18" charset="0"/>
              </a:rPr>
              <a:t>max-min matrix product</a:t>
            </a:r>
            <a:r>
              <a:rPr lang="zh-CN" altLang="en-US" sz="2400" dirty="0">
                <a:latin typeface="Times New Roman" panose="02020603050405020304" pitchFamily="18" charset="0"/>
              </a:rPr>
              <a:t>），或简单地称为最大</a:t>
            </a:r>
            <a:r>
              <a:rPr lang="en-US" altLang="zh-CN" sz="2400">
                <a:latin typeface="Times New Roman" panose="02020603050405020304" pitchFamily="18" charset="0"/>
              </a:rPr>
              <a:t>-</a:t>
            </a:r>
            <a:r>
              <a:rPr lang="zh-CN" altLang="en-US" sz="2400" dirty="0">
                <a:latin typeface="Times New Roman" panose="02020603050405020304" pitchFamily="18" charset="0"/>
              </a:rPr>
              <a:t>最小（</a:t>
            </a:r>
            <a:r>
              <a:rPr lang="en-US" altLang="zh-CN" sz="2400">
                <a:latin typeface="Times New Roman" panose="02020603050405020304" pitchFamily="18" charset="0"/>
              </a:rPr>
              <a:t>max-min</a:t>
            </a:r>
            <a:r>
              <a:rPr lang="zh-CN" altLang="en-US" sz="2400" dirty="0">
                <a:latin typeface="Times New Roman" panose="02020603050405020304" pitchFamily="18" charset="0"/>
              </a:rPr>
              <a:t>），即是把矩阵乘法运算中的加法和乘法换为最大和最小函数。 </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p:txBody>
      </p:sp>
      <p:sp>
        <p:nvSpPr>
          <p:cNvPr id="126980" name="矩形 126979"/>
          <p:cNvSpPr/>
          <p:nvPr/>
        </p:nvSpPr>
        <p:spPr>
          <a:xfrm>
            <a:off x="0" y="3352800"/>
            <a:ext cx="9144000" cy="0"/>
          </a:xfrm>
          <a:prstGeom prst="rect">
            <a:avLst/>
          </a:prstGeom>
          <a:noFill/>
          <a:ln w="9525">
            <a:noFill/>
          </a:ln>
        </p:spPr>
        <p:txBody>
          <a:bodyPr/>
          <a:p>
            <a:endParaRPr lang="zh-CN" altLang="en-US"/>
          </a:p>
        </p:txBody>
      </p:sp>
      <p:graphicFrame>
        <p:nvGraphicFramePr>
          <p:cNvPr id="126981" name="对象 126980"/>
          <p:cNvGraphicFramePr>
            <a:graphicFrameLocks noChangeAspect="1"/>
          </p:cNvGraphicFramePr>
          <p:nvPr/>
        </p:nvGraphicFramePr>
        <p:xfrm>
          <a:off x="3348038" y="2133600"/>
          <a:ext cx="936625" cy="365125"/>
        </p:xfrm>
        <a:graphic>
          <a:graphicData uri="http://schemas.openxmlformats.org/presentationml/2006/ole">
            <mc:AlternateContent xmlns:mc="http://schemas.openxmlformats.org/markup-compatibility/2006">
              <mc:Choice xmlns:v="urn:schemas-microsoft-com:vml" Requires="v">
                <p:oleObj spid="_x0000_s3106" name="" r:id="rId1" imgW="394335" imgH="152400" progId="Equation.DSMT4">
                  <p:embed/>
                </p:oleObj>
              </mc:Choice>
              <mc:Fallback>
                <p:oleObj name="" r:id="rId1" imgW="394335" imgH="152400" progId="Equation.DSMT4">
                  <p:embed/>
                  <p:pic>
                    <p:nvPicPr>
                      <p:cNvPr id="0" name="图片 3105"/>
                      <p:cNvPicPr/>
                      <p:nvPr/>
                    </p:nvPicPr>
                    <p:blipFill>
                      <a:blip r:embed="rId2"/>
                      <a:stretch>
                        <a:fillRect/>
                      </a:stretch>
                    </p:blipFill>
                    <p:spPr>
                      <a:xfrm>
                        <a:off x="3348038" y="2133600"/>
                        <a:ext cx="936625" cy="365125"/>
                      </a:xfrm>
                      <a:prstGeom prst="rect">
                        <a:avLst/>
                      </a:prstGeom>
                      <a:noFill/>
                      <a:ln w="38100">
                        <a:noFill/>
                        <a:miter/>
                      </a:ln>
                    </p:spPr>
                  </p:pic>
                </p:oleObj>
              </mc:Fallback>
            </mc:AlternateContent>
          </a:graphicData>
        </a:graphic>
      </p:graphicFrame>
      <p:sp>
        <p:nvSpPr>
          <p:cNvPr id="126982" name="矩形 126981"/>
          <p:cNvSpPr/>
          <p:nvPr/>
        </p:nvSpPr>
        <p:spPr>
          <a:xfrm>
            <a:off x="0" y="0"/>
            <a:ext cx="9144000" cy="0"/>
          </a:xfrm>
          <a:prstGeom prst="rect">
            <a:avLst/>
          </a:prstGeom>
          <a:noFill/>
          <a:ln w="9525">
            <a:noFill/>
          </a:ln>
        </p:spPr>
        <p:txBody>
          <a:bodyPr/>
          <a:p>
            <a:endParaRPr lang="zh-CN" altLang="en-US"/>
          </a:p>
        </p:txBody>
      </p:sp>
      <p:graphicFrame>
        <p:nvGraphicFramePr>
          <p:cNvPr id="126983" name="对象 126982"/>
          <p:cNvGraphicFramePr>
            <a:graphicFrameLocks noChangeAspect="1"/>
          </p:cNvGraphicFramePr>
          <p:nvPr/>
        </p:nvGraphicFramePr>
        <p:xfrm>
          <a:off x="1763713" y="3213100"/>
          <a:ext cx="5472112" cy="514350"/>
        </p:xfrm>
        <a:graphic>
          <a:graphicData uri="http://schemas.openxmlformats.org/presentationml/2006/ole">
            <mc:AlternateContent xmlns:mc="http://schemas.openxmlformats.org/markup-compatibility/2006">
              <mc:Choice xmlns:v="urn:schemas-microsoft-com:vml" Requires="v">
                <p:oleObj spid="_x0000_s3108" name="" r:id="rId3" imgW="2032000" imgH="190500" progId="Equation.DSMT4">
                  <p:embed/>
                </p:oleObj>
              </mc:Choice>
              <mc:Fallback>
                <p:oleObj name="" r:id="rId3" imgW="2032000" imgH="190500" progId="Equation.DSMT4">
                  <p:embed/>
                  <p:pic>
                    <p:nvPicPr>
                      <p:cNvPr id="0" name="图片 3107"/>
                      <p:cNvPicPr/>
                      <p:nvPr/>
                    </p:nvPicPr>
                    <p:blipFill>
                      <a:blip r:embed="rId4"/>
                      <a:stretch>
                        <a:fillRect/>
                      </a:stretch>
                    </p:blipFill>
                    <p:spPr>
                      <a:xfrm>
                        <a:off x="1763713" y="3213100"/>
                        <a:ext cx="5472112" cy="514350"/>
                      </a:xfrm>
                      <a:prstGeom prst="rect">
                        <a:avLst/>
                      </a:prstGeom>
                      <a:noFill/>
                      <a:ln w="38100">
                        <a:noFill/>
                        <a:miter/>
                      </a:ln>
                    </p:spPr>
                  </p:pic>
                </p:oleObj>
              </mc:Fallback>
            </mc:AlternateContent>
          </a:graphicData>
        </a:graphic>
      </p:graphicFrame>
      <p:sp>
        <p:nvSpPr>
          <p:cNvPr id="2" name="文本框 1"/>
          <p:cNvSpPr txBox="1"/>
          <p:nvPr/>
        </p:nvSpPr>
        <p:spPr>
          <a:xfrm>
            <a:off x="6365875" y="3256915"/>
            <a:ext cx="572135" cy="33718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p>
            <a:r>
              <a:rPr lang="en-US" altLang="zh-CN" sz="1600" b="1">
                <a:latin typeface="Lucida Handwriting" panose="03010101010101010101" charset="0"/>
                <a:cs typeface="Lucida Handwriting" panose="03010101010101010101" charset="0"/>
              </a:rPr>
              <a:t>v,w</a:t>
            </a:r>
            <a:endParaRPr lang="en-US" altLang="zh-CN" sz="1600" b="1">
              <a:latin typeface="Lucida Handwriting" panose="03010101010101010101" charset="0"/>
              <a:cs typeface="Lucida Handwriting" panose="03010101010101010101"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文本框 128001"/>
          <p:cNvSpPr txBox="1"/>
          <p:nvPr/>
        </p:nvSpPr>
        <p:spPr>
          <a:xfrm>
            <a:off x="1116013" y="1125538"/>
            <a:ext cx="6635750" cy="650875"/>
          </a:xfrm>
          <a:prstGeom prst="rect">
            <a:avLst/>
          </a:prstGeom>
          <a:noFill/>
          <a:ln w="9525">
            <a:noFill/>
          </a:ln>
        </p:spPr>
        <p:txBody>
          <a:bodyPr>
            <a:spAutoFit/>
          </a:bodyPr>
          <a:p>
            <a:pPr algn="just">
              <a:lnSpc>
                <a:spcPct val="130000"/>
              </a:lnSpc>
              <a:spcBef>
                <a:spcPct val="50000"/>
              </a:spcBef>
            </a:pPr>
            <a:r>
              <a:rPr lang="en-US" altLang="zh-CN" sz="2800" b="0" u="none" err="1">
                <a:solidFill>
                  <a:schemeClr val="tx1"/>
                </a:solidFill>
                <a:latin typeface="黑体" panose="02010609060101010101" pitchFamily="2" charset="-122"/>
                <a:ea typeface="黑体" panose="02010609060101010101" pitchFamily="2" charset="-122"/>
              </a:rPr>
              <a:t>Zadeh</a:t>
            </a:r>
            <a:r>
              <a:rPr lang="zh-CN" altLang="en-US" sz="2800" b="0" u="none" dirty="0">
                <a:solidFill>
                  <a:schemeClr val="tx1"/>
                </a:solidFill>
                <a:latin typeface="黑体" panose="02010609060101010101" pitchFamily="2" charset="-122"/>
                <a:ea typeface="黑体" panose="02010609060101010101" pitchFamily="2" charset="-122"/>
              </a:rPr>
              <a:t>的模糊关系合成法则</a:t>
            </a:r>
            <a:r>
              <a:rPr lang="zh-CN" altLang="en-US" b="0" u="none" dirty="0">
                <a:solidFill>
                  <a:schemeClr val="tx1"/>
                </a:solidFill>
                <a:latin typeface="Times New Roman" panose="02020603050405020304" pitchFamily="18" charset="0"/>
              </a:rPr>
              <a:t>         </a:t>
            </a:r>
            <a:endParaRPr lang="zh-CN" altLang="en-US" b="0" u="none" dirty="0">
              <a:solidFill>
                <a:schemeClr val="tx1"/>
              </a:solidFill>
              <a:latin typeface="Times New Roman" panose="02020603050405020304" pitchFamily="18" charset="0"/>
            </a:endParaRPr>
          </a:p>
        </p:txBody>
      </p:sp>
      <p:grpSp>
        <p:nvGrpSpPr>
          <p:cNvPr id="128003" name="组合 128002"/>
          <p:cNvGrpSpPr/>
          <p:nvPr/>
        </p:nvGrpSpPr>
        <p:grpSpPr>
          <a:xfrm>
            <a:off x="1403350" y="1989138"/>
            <a:ext cx="5500688" cy="2943225"/>
            <a:chOff x="0" y="0"/>
            <a:chExt cx="3465" cy="1854"/>
          </a:xfrm>
        </p:grpSpPr>
        <p:graphicFrame>
          <p:nvGraphicFramePr>
            <p:cNvPr id="128004" name="对象 128003"/>
            <p:cNvGraphicFramePr>
              <a:graphicFrameLocks noChangeAspect="1"/>
            </p:cNvGraphicFramePr>
            <p:nvPr/>
          </p:nvGraphicFramePr>
          <p:xfrm>
            <a:off x="681" y="317"/>
            <a:ext cx="2784" cy="1537"/>
          </p:xfrm>
          <a:graphic>
            <a:graphicData uri="http://schemas.openxmlformats.org/presentationml/2006/ole">
              <mc:AlternateContent xmlns:mc="http://schemas.openxmlformats.org/markup-compatibility/2006">
                <mc:Choice xmlns:v="urn:schemas-microsoft-com:vml" Requires="v">
                  <p:oleObj spid="_x0000_s3110" name="" r:id="rId1" imgW="1701800" imgH="939800" progId="Equation.3">
                    <p:embed/>
                  </p:oleObj>
                </mc:Choice>
                <mc:Fallback>
                  <p:oleObj name="" r:id="rId1" imgW="1701800" imgH="939800" progId="Equation.3">
                    <p:embed/>
                    <p:pic>
                      <p:nvPicPr>
                        <p:cNvPr id="0" name="图片 3109"/>
                        <p:cNvPicPr/>
                        <p:nvPr/>
                      </p:nvPicPr>
                      <p:blipFill>
                        <a:blip r:embed="rId2"/>
                        <a:stretch>
                          <a:fillRect/>
                        </a:stretch>
                      </p:blipFill>
                      <p:spPr>
                        <a:xfrm>
                          <a:off x="681" y="317"/>
                          <a:ext cx="2784" cy="1537"/>
                        </a:xfrm>
                        <a:prstGeom prst="rect">
                          <a:avLst/>
                        </a:prstGeom>
                        <a:noFill/>
                        <a:ln w="38100">
                          <a:noFill/>
                          <a:miter/>
                        </a:ln>
                      </p:spPr>
                    </p:pic>
                  </p:oleObj>
                </mc:Fallback>
              </mc:AlternateContent>
            </a:graphicData>
          </a:graphic>
        </p:graphicFrame>
        <p:sp>
          <p:nvSpPr>
            <p:cNvPr id="128005" name="文本框 128004"/>
            <p:cNvSpPr txBox="1"/>
            <p:nvPr/>
          </p:nvSpPr>
          <p:spPr>
            <a:xfrm>
              <a:off x="0" y="0"/>
              <a:ext cx="635" cy="408"/>
            </a:xfrm>
            <a:prstGeom prst="rect">
              <a:avLst/>
            </a:prstGeom>
            <a:noFill/>
            <a:ln w="9525">
              <a:noFill/>
            </a:ln>
          </p:spPr>
          <p:txBody>
            <a:bodyPr>
              <a:spAutoFit/>
            </a:bodyPr>
            <a:p>
              <a:pPr algn="l">
                <a:lnSpc>
                  <a:spcPct val="130000"/>
                </a:lnSpc>
                <a:spcBef>
                  <a:spcPct val="50000"/>
                </a:spcBef>
              </a:pPr>
              <a:r>
                <a:rPr lang="zh-CN" altLang="en-US" sz="2800" b="0" u="none" dirty="0">
                  <a:solidFill>
                    <a:schemeClr val="tx1"/>
                  </a:solidFill>
                  <a:latin typeface="Garamond" panose="02020404030301010803" pitchFamily="18" charset="0"/>
                </a:rPr>
                <a:t>设 </a:t>
              </a:r>
              <a:endParaRPr lang="zh-CN" altLang="en-US" sz="2800" b="0" u="none" dirty="0">
                <a:solidFill>
                  <a:schemeClr val="tx1"/>
                </a:solidFill>
                <a:latin typeface="Garamond" panose="02020404030301010803" pitchFamily="18" charset="0"/>
              </a:endParaRPr>
            </a:p>
          </p:txBody>
        </p:sp>
      </p:grpSp>
      <p:sp>
        <p:nvSpPr>
          <p:cNvPr id="128006" name="标题 128005"/>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13</a:t>
            </a:r>
            <a:r>
              <a:rPr lang="zh-CN" altLang="en-US" sz="3200" dirty="0">
                <a:latin typeface="Times New Roman" panose="02020603050405020304" pitchFamily="18" charset="0"/>
              </a:rPr>
              <a:t>）</a:t>
            </a:r>
            <a:endParaRPr lang="zh-CN" altLang="en-US" sz="32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02">
                                            <p:txEl>
                                              <p:charRg st="0" end="24"/>
                                            </p:txEl>
                                          </p:spTgt>
                                        </p:tgtEl>
                                        <p:attrNameLst>
                                          <p:attrName>style.visibility</p:attrName>
                                        </p:attrNameLst>
                                      </p:cBhvr>
                                      <p:to>
                                        <p:strVal val="visible"/>
                                      </p:to>
                                    </p:set>
                                    <p:animEffect transition="in" filter="blinds(horizontal)">
                                      <p:cBhvr>
                                        <p:cTn id="7" dur="500"/>
                                        <p:tgtEl>
                                          <p:spTgt spid="128002">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3"/>
                                        </p:tgtEl>
                                        <p:attrNameLst>
                                          <p:attrName>style.visibility</p:attrName>
                                        </p:attrNameLst>
                                      </p:cBhvr>
                                      <p:to>
                                        <p:strVal val="visible"/>
                                      </p:to>
                                    </p:set>
                                    <p:animEffect transition="in" filter="blinds(horizontal)">
                                      <p:cBhvr>
                                        <p:cTn id="12" dur="5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9026" name="对象 129025"/>
          <p:cNvGraphicFramePr>
            <a:graphicFrameLocks noChangeAspect="1"/>
          </p:cNvGraphicFramePr>
          <p:nvPr/>
        </p:nvGraphicFramePr>
        <p:xfrm>
          <a:off x="2484438" y="1125538"/>
          <a:ext cx="4387850" cy="2439987"/>
        </p:xfrm>
        <a:graphic>
          <a:graphicData uri="http://schemas.openxmlformats.org/presentationml/2006/ole">
            <mc:AlternateContent xmlns:mc="http://schemas.openxmlformats.org/markup-compatibility/2006">
              <mc:Choice xmlns:v="urn:schemas-microsoft-com:vml" Requires="v">
                <p:oleObj spid="_x0000_s3109" name="" r:id="rId1" imgW="1689100" imgH="939800" progId="Equation.3">
                  <p:embed/>
                </p:oleObj>
              </mc:Choice>
              <mc:Fallback>
                <p:oleObj name="" r:id="rId1" imgW="1689100" imgH="939800" progId="Equation.3">
                  <p:embed/>
                  <p:pic>
                    <p:nvPicPr>
                      <p:cNvPr id="0" name="图片 3108"/>
                      <p:cNvPicPr/>
                      <p:nvPr/>
                    </p:nvPicPr>
                    <p:blipFill>
                      <a:blip r:embed="rId2"/>
                      <a:stretch>
                        <a:fillRect/>
                      </a:stretch>
                    </p:blipFill>
                    <p:spPr>
                      <a:xfrm>
                        <a:off x="2484438" y="1125538"/>
                        <a:ext cx="4387850" cy="2439987"/>
                      </a:xfrm>
                      <a:prstGeom prst="rect">
                        <a:avLst/>
                      </a:prstGeom>
                      <a:noFill/>
                      <a:ln w="38100">
                        <a:noFill/>
                        <a:miter/>
                      </a:ln>
                    </p:spPr>
                  </p:pic>
                </p:oleObj>
              </mc:Fallback>
            </mc:AlternateContent>
          </a:graphicData>
        </a:graphic>
      </p:graphicFrame>
      <p:sp>
        <p:nvSpPr>
          <p:cNvPr id="129027" name="文本框 129026"/>
          <p:cNvSpPr txBox="1"/>
          <p:nvPr/>
        </p:nvSpPr>
        <p:spPr>
          <a:xfrm>
            <a:off x="517525" y="2819400"/>
            <a:ext cx="468630" cy="368300"/>
          </a:xfrm>
          <a:prstGeom prst="rect">
            <a:avLst/>
          </a:prstGeom>
          <a:noFill/>
          <a:ln w="9525">
            <a:noFill/>
          </a:ln>
        </p:spPr>
        <p:txBody>
          <a:bodyPr wrap="none" anchor="t">
            <a:spAutoFit/>
          </a:bodyPr>
          <a:p>
            <a:pPr algn="l"/>
            <a:r>
              <a:rPr lang="zh-CN" altLang="en-US" b="0" u="none" dirty="0">
                <a:solidFill>
                  <a:schemeClr val="tx1"/>
                </a:solidFill>
                <a:latin typeface="宋体" panose="02010600030101010101" pitchFamily="2" charset="-122"/>
              </a:rPr>
              <a:t>则</a:t>
            </a:r>
            <a:r>
              <a:rPr lang="zh-CN" altLang="en-US" b="0" u="none" dirty="0">
                <a:solidFill>
                  <a:schemeClr val="tx1"/>
                </a:solidFill>
                <a:latin typeface="Times New Roman" panose="02020603050405020304" pitchFamily="18" charset="0"/>
              </a:rPr>
              <a:t> </a:t>
            </a:r>
            <a:endParaRPr lang="zh-CN" altLang="en-US" b="0" u="none" dirty="0">
              <a:solidFill>
                <a:schemeClr val="tx1"/>
              </a:solidFill>
              <a:latin typeface="Times New Roman" panose="02020603050405020304" pitchFamily="18" charset="0"/>
            </a:endParaRPr>
          </a:p>
        </p:txBody>
      </p:sp>
      <p:graphicFrame>
        <p:nvGraphicFramePr>
          <p:cNvPr id="129028" name="对象 129027"/>
          <p:cNvGraphicFramePr>
            <a:graphicFrameLocks noChangeAspect="1"/>
          </p:cNvGraphicFramePr>
          <p:nvPr/>
        </p:nvGraphicFramePr>
        <p:xfrm>
          <a:off x="1763713" y="3573463"/>
          <a:ext cx="6851650" cy="1533525"/>
        </p:xfrm>
        <a:graphic>
          <a:graphicData uri="http://schemas.openxmlformats.org/presentationml/2006/ole">
            <mc:AlternateContent xmlns:mc="http://schemas.openxmlformats.org/markup-compatibility/2006">
              <mc:Choice xmlns:v="urn:schemas-microsoft-com:vml" Requires="v">
                <p:oleObj spid="_x0000_s3107" name="" r:id="rId3" imgW="2705100" imgH="609600" progId="Equation.DSMT4">
                  <p:embed/>
                </p:oleObj>
              </mc:Choice>
              <mc:Fallback>
                <p:oleObj name="" r:id="rId3" imgW="2705100" imgH="609600" progId="Equation.DSMT4">
                  <p:embed/>
                  <p:pic>
                    <p:nvPicPr>
                      <p:cNvPr id="0" name="图片 3106"/>
                      <p:cNvPicPr/>
                      <p:nvPr/>
                    </p:nvPicPr>
                    <p:blipFill>
                      <a:blip r:embed="rId4"/>
                      <a:stretch>
                        <a:fillRect/>
                      </a:stretch>
                    </p:blipFill>
                    <p:spPr>
                      <a:xfrm>
                        <a:off x="1763713" y="3573463"/>
                        <a:ext cx="6851650" cy="1533525"/>
                      </a:xfrm>
                      <a:prstGeom prst="rect">
                        <a:avLst/>
                      </a:prstGeom>
                      <a:noFill/>
                      <a:ln w="38100">
                        <a:noFill/>
                        <a:miter/>
                      </a:ln>
                    </p:spPr>
                  </p:pic>
                </p:oleObj>
              </mc:Fallback>
            </mc:AlternateContent>
          </a:graphicData>
        </a:graphic>
      </p:graphicFrame>
      <p:sp>
        <p:nvSpPr>
          <p:cNvPr id="129029" name="文本框 129028"/>
          <p:cNvSpPr txBox="1"/>
          <p:nvPr/>
        </p:nvSpPr>
        <p:spPr>
          <a:xfrm>
            <a:off x="539750" y="4953000"/>
            <a:ext cx="8375650" cy="810260"/>
          </a:xfrm>
          <a:prstGeom prst="rect">
            <a:avLst/>
          </a:prstGeom>
          <a:noFill/>
          <a:ln w="9525">
            <a:noFill/>
          </a:ln>
        </p:spPr>
        <p:txBody>
          <a:bodyPr>
            <a:spAutoFit/>
          </a:bodyPr>
          <a:p>
            <a:pPr algn="just">
              <a:lnSpc>
                <a:spcPct val="130000"/>
              </a:lnSpc>
              <a:spcBef>
                <a:spcPct val="50000"/>
              </a:spcBef>
            </a:pPr>
            <a:r>
              <a:rPr lang="zh-CN" altLang="en-US" u="none" dirty="0">
                <a:solidFill>
                  <a:schemeClr val="tx1"/>
                </a:solidFill>
                <a:latin typeface="Times New Roman" panose="02020603050405020304" pitchFamily="18" charset="0"/>
              </a:rPr>
              <a:t>即</a:t>
            </a:r>
            <a:r>
              <a:rPr lang="en-US" altLang="zh-CN" u="none">
                <a:solidFill>
                  <a:schemeClr val="tx1"/>
                </a:solidFill>
                <a:latin typeface="Times New Roman" panose="02020603050405020304" pitchFamily="18" charset="0"/>
              </a:rPr>
              <a:t>,</a:t>
            </a:r>
            <a:r>
              <a:rPr lang="zh-CN" altLang="en-US" u="none" dirty="0">
                <a:solidFill>
                  <a:schemeClr val="tx1"/>
                </a:solidFill>
                <a:latin typeface="Times New Roman" panose="02020603050405020304" pitchFamily="18" charset="0"/>
              </a:rPr>
              <a:t>对</a:t>
            </a:r>
            <a:r>
              <a:rPr lang="en-US" altLang="zh-CN" i="1" u="none">
                <a:solidFill>
                  <a:schemeClr val="tx1"/>
                </a:solidFill>
                <a:latin typeface="Times New Roman" panose="02020603050405020304" pitchFamily="18" charset="0"/>
              </a:rPr>
              <a:t>R</a:t>
            </a:r>
            <a:r>
              <a:rPr lang="en-US" altLang="zh-CN" u="none" baseline="-25000">
                <a:solidFill>
                  <a:schemeClr val="tx1"/>
                </a:solidFill>
                <a:latin typeface="Times New Roman" panose="02020603050405020304" pitchFamily="18" charset="0"/>
              </a:rPr>
              <a:t>1</a:t>
            </a:r>
            <a:r>
              <a:rPr lang="zh-CN" altLang="en-US" u="none" dirty="0">
                <a:solidFill>
                  <a:schemeClr val="tx1"/>
                </a:solidFill>
                <a:latin typeface="Times New Roman" panose="02020603050405020304" pitchFamily="18" charset="0"/>
              </a:rPr>
              <a:t>第</a:t>
            </a:r>
            <a:r>
              <a:rPr lang="en-US" altLang="zh-CN" i="1" u="none">
                <a:solidFill>
                  <a:schemeClr val="tx1"/>
                </a:solidFill>
                <a:latin typeface="Times New Roman" panose="02020603050405020304" pitchFamily="18" charset="0"/>
              </a:rPr>
              <a:t>i</a:t>
            </a:r>
            <a:r>
              <a:rPr lang="zh-CN" altLang="en-US" u="none" dirty="0">
                <a:solidFill>
                  <a:schemeClr val="tx1"/>
                </a:solidFill>
                <a:latin typeface="Times New Roman" panose="02020603050405020304" pitchFamily="18" charset="0"/>
              </a:rPr>
              <a:t>行和</a:t>
            </a:r>
            <a:r>
              <a:rPr lang="en-US" altLang="zh-CN" i="1" u="none">
                <a:solidFill>
                  <a:schemeClr val="tx1"/>
                </a:solidFill>
                <a:latin typeface="Times New Roman" panose="02020603050405020304" pitchFamily="18" charset="0"/>
              </a:rPr>
              <a:t>R</a:t>
            </a:r>
            <a:r>
              <a:rPr lang="en-US" altLang="zh-CN" u="none" baseline="-25000">
                <a:solidFill>
                  <a:schemeClr val="tx1"/>
                </a:solidFill>
                <a:latin typeface="Times New Roman" panose="02020603050405020304" pitchFamily="18" charset="0"/>
              </a:rPr>
              <a:t>2</a:t>
            </a:r>
            <a:r>
              <a:rPr lang="zh-CN" altLang="en-US" u="none" dirty="0">
                <a:solidFill>
                  <a:schemeClr val="tx1"/>
                </a:solidFill>
                <a:latin typeface="Times New Roman" panose="02020603050405020304" pitchFamily="18" charset="0"/>
              </a:rPr>
              <a:t>第</a:t>
            </a:r>
            <a:r>
              <a:rPr lang="en-US" altLang="zh-CN" i="1" u="none">
                <a:solidFill>
                  <a:schemeClr val="tx1"/>
                </a:solidFill>
                <a:latin typeface="Times New Roman" panose="02020603050405020304" pitchFamily="18" charset="0"/>
              </a:rPr>
              <a:t>j</a:t>
            </a:r>
            <a:r>
              <a:rPr lang="zh-CN" altLang="en-US" u="none" dirty="0">
                <a:solidFill>
                  <a:schemeClr val="tx1"/>
                </a:solidFill>
                <a:latin typeface="Times New Roman" panose="02020603050405020304" pitchFamily="18" charset="0"/>
              </a:rPr>
              <a:t>列对应元素取最小</a:t>
            </a:r>
            <a:r>
              <a:rPr lang="en-US" altLang="zh-CN" u="none">
                <a:solidFill>
                  <a:schemeClr val="tx1"/>
                </a:solidFill>
                <a:latin typeface="Times New Roman" panose="02020603050405020304" pitchFamily="18" charset="0"/>
              </a:rPr>
              <a:t>,</a:t>
            </a:r>
            <a:r>
              <a:rPr lang="zh-CN" altLang="en-US" u="none" dirty="0">
                <a:solidFill>
                  <a:schemeClr val="tx1"/>
                </a:solidFill>
                <a:latin typeface="Times New Roman" panose="02020603050405020304" pitchFamily="18" charset="0"/>
              </a:rPr>
              <a:t>再对</a:t>
            </a:r>
            <a:r>
              <a:rPr lang="en-US" altLang="zh-CN" i="1" u="none">
                <a:solidFill>
                  <a:schemeClr val="tx1"/>
                </a:solidFill>
                <a:latin typeface="Times New Roman" panose="02020603050405020304" pitchFamily="18" charset="0"/>
              </a:rPr>
              <a:t>k</a:t>
            </a:r>
            <a:r>
              <a:rPr lang="zh-CN" altLang="en-US" u="none" dirty="0">
                <a:solidFill>
                  <a:schemeClr val="tx1"/>
                </a:solidFill>
                <a:latin typeface="Times New Roman" panose="02020603050405020304" pitchFamily="18" charset="0"/>
              </a:rPr>
              <a:t>个结果取最大</a:t>
            </a:r>
            <a:r>
              <a:rPr lang="en-US" altLang="zh-CN" u="none">
                <a:solidFill>
                  <a:schemeClr val="tx1"/>
                </a:solidFill>
                <a:latin typeface="Times New Roman" panose="02020603050405020304" pitchFamily="18" charset="0"/>
              </a:rPr>
              <a:t>, </a:t>
            </a:r>
            <a:r>
              <a:rPr lang="zh-CN" altLang="en-US" u="none" dirty="0">
                <a:solidFill>
                  <a:schemeClr val="tx1"/>
                </a:solidFill>
                <a:latin typeface="Times New Roman" panose="02020603050405020304" pitchFamily="18" charset="0"/>
              </a:rPr>
              <a:t>所得结果就是</a:t>
            </a:r>
            <a:r>
              <a:rPr lang="en-US" altLang="zh-CN" i="1" u="none">
                <a:solidFill>
                  <a:schemeClr val="tx1"/>
                </a:solidFill>
                <a:latin typeface="Times New Roman" panose="02020603050405020304" pitchFamily="18" charset="0"/>
              </a:rPr>
              <a:t>R</a:t>
            </a:r>
            <a:r>
              <a:rPr lang="zh-CN" altLang="en-US" u="none" dirty="0">
                <a:solidFill>
                  <a:schemeClr val="tx1"/>
                </a:solidFill>
                <a:latin typeface="Times New Roman" panose="02020603050405020304" pitchFamily="18" charset="0"/>
              </a:rPr>
              <a:t>中第</a:t>
            </a:r>
            <a:r>
              <a:rPr lang="en-US" altLang="zh-CN" i="1" u="none">
                <a:solidFill>
                  <a:schemeClr val="tx1"/>
                </a:solidFill>
                <a:latin typeface="Times New Roman" panose="02020603050405020304" pitchFamily="18" charset="0"/>
              </a:rPr>
              <a:t>i</a:t>
            </a:r>
            <a:r>
              <a:rPr lang="zh-CN" altLang="en-US" u="none" dirty="0">
                <a:solidFill>
                  <a:schemeClr val="tx1"/>
                </a:solidFill>
                <a:latin typeface="Times New Roman" panose="02020603050405020304" pitchFamily="18" charset="0"/>
              </a:rPr>
              <a:t>行第</a:t>
            </a:r>
            <a:r>
              <a:rPr lang="en-US" altLang="zh-CN" i="1" u="none">
                <a:solidFill>
                  <a:schemeClr val="tx1"/>
                </a:solidFill>
                <a:latin typeface="Times New Roman" panose="02020603050405020304" pitchFamily="18" charset="0"/>
              </a:rPr>
              <a:t>j</a:t>
            </a:r>
            <a:r>
              <a:rPr lang="zh-CN" altLang="en-US" u="none" dirty="0">
                <a:solidFill>
                  <a:schemeClr val="tx1"/>
                </a:solidFill>
                <a:latin typeface="Times New Roman" panose="02020603050405020304" pitchFamily="18" charset="0"/>
              </a:rPr>
              <a:t>列处的元素。 </a:t>
            </a:r>
            <a:endParaRPr lang="zh-CN" altLang="en-US" u="none" dirty="0">
              <a:solidFill>
                <a:schemeClr val="tx1"/>
              </a:solidFill>
              <a:latin typeface="Times New Roman" panose="02020603050405020304" pitchFamily="18" charset="0"/>
            </a:endParaRPr>
          </a:p>
        </p:txBody>
      </p:sp>
      <p:sp>
        <p:nvSpPr>
          <p:cNvPr id="129030" name="标题 129029"/>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14</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linds(horizontal)">
                                      <p:cBhvr>
                                        <p:cTn id="7" dur="500"/>
                                        <p:tgtEl>
                                          <p:spTgt spid="129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blinds(horizontal)">
                                      <p:cBhvr>
                                        <p:cTn id="12" dur="500"/>
                                        <p:tgtEl>
                                          <p:spTgt spid="1290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8"/>
                                        </p:tgtEl>
                                        <p:attrNameLst>
                                          <p:attrName>style.visibility</p:attrName>
                                        </p:attrNameLst>
                                      </p:cBhvr>
                                      <p:to>
                                        <p:strVal val="visible"/>
                                      </p:to>
                                    </p:set>
                                    <p:animEffect transition="in" filter="blinds(horizontal)">
                                      <p:cBhvr>
                                        <p:cTn id="17" dur="500"/>
                                        <p:tgtEl>
                                          <p:spTgt spid="1290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29"/>
                                        </p:tgtEl>
                                        <p:attrNameLst>
                                          <p:attrName>style.visibility</p:attrName>
                                        </p:attrNameLst>
                                      </p:cBhvr>
                                      <p:to>
                                        <p:strVal val="visible"/>
                                      </p:to>
                                    </p:set>
                                    <p:animEffect transition="in" filter="blinds(horizontal)">
                                      <p:cBhvr>
                                        <p:cTn id="22" dur="500"/>
                                        <p:tgtEl>
                                          <p:spTgt spid="12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2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30049"/>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15</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30051" name="文本占位符 130050"/>
          <p:cNvSpPr>
            <a:spLocks noGrp="1"/>
          </p:cNvSpPr>
          <p:nvPr>
            <p:ph type="body" idx="4294967295"/>
          </p:nvPr>
        </p:nvSpPr>
        <p:spPr>
          <a:xfrm>
            <a:off x="351790" y="1369060"/>
            <a:ext cx="7534910" cy="4808220"/>
          </a:xfrm>
        </p:spPr>
        <p:txBody>
          <a:bodyPr/>
          <a:p>
            <a:pPr>
              <a:buNone/>
            </a:pPr>
            <a:r>
              <a:rPr lang="zh-CN" altLang="en-US" sz="2400" dirty="0">
                <a:latin typeface="Times New Roman" panose="02020603050405020304" pitchFamily="18" charset="0"/>
              </a:rPr>
              <a:t>例</a:t>
            </a:r>
            <a:r>
              <a:rPr lang="en-US" altLang="zh-CN" sz="2400">
                <a:latin typeface="Times New Roman" panose="02020603050405020304" pitchFamily="18" charset="0"/>
              </a:rPr>
              <a:t>4.12 </a:t>
            </a:r>
            <a:r>
              <a:rPr lang="zh-CN" altLang="en-US" sz="2400" dirty="0">
                <a:latin typeface="Times New Roman" panose="02020603050405020304" pitchFamily="18" charset="0"/>
              </a:rPr>
              <a:t>有如下两个模糊关系</a:t>
            </a: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和</a:t>
            </a:r>
            <a:r>
              <a:rPr lang="en-US" altLang="zh-CN" sz="2400" i="1">
                <a:latin typeface="Times New Roman" panose="02020603050405020304" pitchFamily="18" charset="0"/>
              </a:rPr>
              <a:t>R</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p:txBody>
      </p:sp>
      <p:sp>
        <p:nvSpPr>
          <p:cNvPr id="130052" name="矩形 130051"/>
          <p:cNvSpPr/>
          <p:nvPr/>
        </p:nvSpPr>
        <p:spPr>
          <a:xfrm>
            <a:off x="0" y="3119438"/>
            <a:ext cx="9144000" cy="0"/>
          </a:xfrm>
          <a:prstGeom prst="rect">
            <a:avLst/>
          </a:prstGeom>
          <a:noFill/>
          <a:ln w="9525">
            <a:noFill/>
          </a:ln>
        </p:spPr>
        <p:txBody>
          <a:bodyPr/>
          <a:p>
            <a:endParaRPr lang="zh-CN" altLang="en-US"/>
          </a:p>
        </p:txBody>
      </p:sp>
      <p:graphicFrame>
        <p:nvGraphicFramePr>
          <p:cNvPr id="130053" name="对象 130052"/>
          <p:cNvGraphicFramePr>
            <a:graphicFrameLocks noChangeAspect="1"/>
          </p:cNvGraphicFramePr>
          <p:nvPr/>
        </p:nvGraphicFramePr>
        <p:xfrm>
          <a:off x="1331913" y="1989138"/>
          <a:ext cx="3024187" cy="1293812"/>
        </p:xfrm>
        <a:graphic>
          <a:graphicData uri="http://schemas.openxmlformats.org/presentationml/2006/ole">
            <mc:AlternateContent xmlns:mc="http://schemas.openxmlformats.org/markup-compatibility/2006">
              <mc:Choice xmlns:v="urn:schemas-microsoft-com:vml" Requires="v">
                <p:oleObj spid="_x0000_s3115" name="" r:id="rId1" imgW="1448435" imgH="622300" progId="Equation.DSMT4">
                  <p:embed/>
                </p:oleObj>
              </mc:Choice>
              <mc:Fallback>
                <p:oleObj name="" r:id="rId1" imgW="1448435" imgH="622300" progId="Equation.DSMT4">
                  <p:embed/>
                  <p:pic>
                    <p:nvPicPr>
                      <p:cNvPr id="0" name="图片 3114"/>
                      <p:cNvPicPr/>
                      <p:nvPr/>
                    </p:nvPicPr>
                    <p:blipFill>
                      <a:blip r:embed="rId2"/>
                      <a:stretch>
                        <a:fillRect/>
                      </a:stretch>
                    </p:blipFill>
                    <p:spPr>
                      <a:xfrm>
                        <a:off x="1331913" y="1989138"/>
                        <a:ext cx="3024187" cy="1293812"/>
                      </a:xfrm>
                      <a:prstGeom prst="rect">
                        <a:avLst/>
                      </a:prstGeom>
                      <a:noFill/>
                      <a:ln w="38100">
                        <a:noFill/>
                        <a:miter/>
                      </a:ln>
                    </p:spPr>
                  </p:pic>
                </p:oleObj>
              </mc:Fallback>
            </mc:AlternateContent>
          </a:graphicData>
        </a:graphic>
      </p:graphicFrame>
      <p:sp>
        <p:nvSpPr>
          <p:cNvPr id="130054" name="矩形 130053"/>
          <p:cNvSpPr/>
          <p:nvPr/>
        </p:nvSpPr>
        <p:spPr>
          <a:xfrm>
            <a:off x="0" y="3028950"/>
            <a:ext cx="9144000" cy="0"/>
          </a:xfrm>
          <a:prstGeom prst="rect">
            <a:avLst/>
          </a:prstGeom>
          <a:noFill/>
          <a:ln w="9525">
            <a:noFill/>
          </a:ln>
        </p:spPr>
        <p:txBody>
          <a:bodyPr/>
          <a:p>
            <a:endParaRPr lang="zh-CN" altLang="en-US"/>
          </a:p>
        </p:txBody>
      </p:sp>
      <p:graphicFrame>
        <p:nvGraphicFramePr>
          <p:cNvPr id="130055" name="对象 130054"/>
          <p:cNvGraphicFramePr>
            <a:graphicFrameLocks noChangeAspect="1"/>
          </p:cNvGraphicFramePr>
          <p:nvPr/>
        </p:nvGraphicFramePr>
        <p:xfrm>
          <a:off x="5076825" y="1916113"/>
          <a:ext cx="1655763" cy="1511300"/>
        </p:xfrm>
        <a:graphic>
          <a:graphicData uri="http://schemas.openxmlformats.org/presentationml/2006/ole">
            <mc:AlternateContent xmlns:mc="http://schemas.openxmlformats.org/markup-compatibility/2006">
              <mc:Choice xmlns:v="urn:schemas-microsoft-com:vml" Requires="v">
                <p:oleObj spid="_x0000_s3111" name="" r:id="rId3" imgW="889635" imgH="813435" progId="Equation.DSMT4">
                  <p:embed/>
                </p:oleObj>
              </mc:Choice>
              <mc:Fallback>
                <p:oleObj name="" r:id="rId3" imgW="889635" imgH="813435" progId="Equation.DSMT4">
                  <p:embed/>
                  <p:pic>
                    <p:nvPicPr>
                      <p:cNvPr id="0" name="图片 3110"/>
                      <p:cNvPicPr/>
                      <p:nvPr/>
                    </p:nvPicPr>
                    <p:blipFill>
                      <a:blip r:embed="rId4"/>
                      <a:stretch>
                        <a:fillRect/>
                      </a:stretch>
                    </p:blipFill>
                    <p:spPr>
                      <a:xfrm>
                        <a:off x="5076825" y="1916113"/>
                        <a:ext cx="1655763" cy="1511300"/>
                      </a:xfrm>
                      <a:prstGeom prst="rect">
                        <a:avLst/>
                      </a:prstGeom>
                      <a:noFill/>
                      <a:ln w="38100">
                        <a:noFill/>
                        <a:miter/>
                      </a:ln>
                    </p:spPr>
                  </p:pic>
                </p:oleObj>
              </mc:Fallback>
            </mc:AlternateContent>
          </a:graphicData>
        </a:graphic>
      </p:graphicFrame>
      <p:sp>
        <p:nvSpPr>
          <p:cNvPr id="130056" name="矩形 130055"/>
          <p:cNvSpPr/>
          <p:nvPr/>
        </p:nvSpPr>
        <p:spPr>
          <a:xfrm>
            <a:off x="0" y="3119438"/>
            <a:ext cx="9144000" cy="0"/>
          </a:xfrm>
          <a:prstGeom prst="rect">
            <a:avLst/>
          </a:prstGeom>
          <a:noFill/>
          <a:ln w="9525">
            <a:noFill/>
          </a:ln>
        </p:spPr>
        <p:txBody>
          <a:bodyPr/>
          <a:p>
            <a:endParaRPr lang="zh-CN" altLang="en-US"/>
          </a:p>
        </p:txBody>
      </p:sp>
      <p:graphicFrame>
        <p:nvGraphicFramePr>
          <p:cNvPr id="130057" name="对象 130056"/>
          <p:cNvGraphicFramePr>
            <a:graphicFrameLocks noChangeAspect="1"/>
          </p:cNvGraphicFramePr>
          <p:nvPr/>
        </p:nvGraphicFramePr>
        <p:xfrm>
          <a:off x="1331913" y="3860800"/>
          <a:ext cx="3024187" cy="1365250"/>
        </p:xfrm>
        <a:graphic>
          <a:graphicData uri="http://schemas.openxmlformats.org/presentationml/2006/ole">
            <mc:AlternateContent xmlns:mc="http://schemas.openxmlformats.org/markup-compatibility/2006">
              <mc:Choice xmlns:v="urn:schemas-microsoft-com:vml" Requires="v">
                <p:oleObj spid="_x0000_s3112" name="" r:id="rId5" imgW="1372235" imgH="622300" progId="Equation.DSMT4">
                  <p:embed/>
                </p:oleObj>
              </mc:Choice>
              <mc:Fallback>
                <p:oleObj name="" r:id="rId5" imgW="1372235" imgH="622300" progId="Equation.DSMT4">
                  <p:embed/>
                  <p:pic>
                    <p:nvPicPr>
                      <p:cNvPr id="0" name="图片 3111"/>
                      <p:cNvPicPr/>
                      <p:nvPr/>
                    </p:nvPicPr>
                    <p:blipFill>
                      <a:blip r:embed="rId6"/>
                      <a:stretch>
                        <a:fillRect/>
                      </a:stretch>
                    </p:blipFill>
                    <p:spPr>
                      <a:xfrm>
                        <a:off x="1331913" y="3860800"/>
                        <a:ext cx="3024187" cy="1365250"/>
                      </a:xfrm>
                      <a:prstGeom prst="rect">
                        <a:avLst/>
                      </a:prstGeom>
                      <a:noFill/>
                      <a:ln w="38100">
                        <a:noFill/>
                        <a:miter/>
                      </a:ln>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31073"/>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16</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31075" name="文本占位符 131074"/>
          <p:cNvSpPr>
            <a:spLocks noGrp="1"/>
          </p:cNvSpPr>
          <p:nvPr>
            <p:ph type="body" idx="4294967295"/>
          </p:nvPr>
        </p:nvSpPr>
        <p:spPr>
          <a:xfrm>
            <a:off x="210820" y="1303655"/>
            <a:ext cx="7675880" cy="4873625"/>
          </a:xfrm>
        </p:spPr>
        <p:txBody>
          <a:bodyPr/>
          <a:p>
            <a:pPr>
              <a:buNone/>
            </a:pPr>
            <a:r>
              <a:rPr lang="zh-CN" altLang="en-US" sz="2400"/>
              <a:t>    </a:t>
            </a:r>
            <a:r>
              <a:rPr lang="en-US" altLang="zh-CN" sz="2400"/>
              <a:t>5</a:t>
            </a:r>
            <a:r>
              <a:rPr lang="zh-CN" altLang="en-US" sz="2400" dirty="0"/>
              <a:t>模糊逻辑          </a:t>
            </a:r>
            <a:endParaRPr lang="zh-CN" altLang="en-US" sz="2400" dirty="0"/>
          </a:p>
          <a:p>
            <a:pPr>
              <a:buNone/>
            </a:pPr>
            <a:r>
              <a:rPr lang="zh-CN" altLang="en-US" sz="2400" dirty="0"/>
              <a:t>           对于自然语言描述的模糊命题，可以用模糊集合和语言变量来量化其含义，模糊命题就是对语言变量指定一定的语言值。 </a:t>
            </a:r>
            <a:endParaRPr lang="zh-CN" altLang="en-US" sz="2400" dirty="0"/>
          </a:p>
        </p:txBody>
      </p:sp>
      <p:sp>
        <p:nvSpPr>
          <p:cNvPr id="131076" name="矩形 131075"/>
          <p:cNvSpPr/>
          <p:nvPr/>
        </p:nvSpPr>
        <p:spPr>
          <a:xfrm>
            <a:off x="2700338" y="3061494"/>
            <a:ext cx="3744912" cy="368300"/>
          </a:xfrm>
          <a:prstGeom prst="rect">
            <a:avLst/>
          </a:prstGeom>
          <a:noFill/>
          <a:ln w="9525">
            <a:noFill/>
          </a:ln>
        </p:spPr>
        <p:txBody>
          <a:bodyPr anchor="ctr">
            <a:spAutoFit/>
          </a:bodyPr>
          <a:p>
            <a:r>
              <a:rPr lang="zh-CN" altLang="en-US" sz="1800" b="0" u="none" dirty="0">
                <a:solidFill>
                  <a:schemeClr val="tx1"/>
                </a:solidFill>
                <a:latin typeface="宋体" panose="02010600030101010101" pitchFamily="2" charset="-122"/>
                <a:cs typeface="Times New Roman" panose="02020603050405020304" pitchFamily="18" charset="0"/>
              </a:rPr>
              <a:t>表</a:t>
            </a:r>
            <a:r>
              <a:rPr lang="en-US" altLang="zh-CN" sz="1800" b="0" u="none">
                <a:solidFill>
                  <a:schemeClr val="tx1"/>
                </a:solidFill>
                <a:latin typeface="宋体" panose="02010600030101010101" pitchFamily="2" charset="-122"/>
                <a:cs typeface="Times New Roman" panose="02020603050405020304" pitchFamily="18" charset="0"/>
              </a:rPr>
              <a:t>4-6 </a:t>
            </a:r>
            <a:r>
              <a:rPr lang="zh-CN" altLang="en-US" sz="1800" b="0" u="none" dirty="0">
                <a:solidFill>
                  <a:schemeClr val="tx1"/>
                </a:solidFill>
                <a:latin typeface="宋体" panose="02010600030101010101" pitchFamily="2" charset="-122"/>
                <a:cs typeface="Times New Roman" panose="02020603050405020304" pitchFamily="18" charset="0"/>
              </a:rPr>
              <a:t>常用的语言变量及典型值</a:t>
            </a:r>
            <a:endParaRPr lang="zh-CN" altLang="en-US" sz="1800" b="0" u="none" dirty="0">
              <a:solidFill>
                <a:schemeClr val="tx1"/>
              </a:solidFill>
              <a:latin typeface="Arial" panose="020B0604020202020204" pitchFamily="34" charset="0"/>
            </a:endParaRPr>
          </a:p>
        </p:txBody>
      </p:sp>
      <p:graphicFrame>
        <p:nvGraphicFramePr>
          <p:cNvPr id="131077" name="表格 131076"/>
          <p:cNvGraphicFramePr/>
          <p:nvPr/>
        </p:nvGraphicFramePr>
        <p:xfrm>
          <a:off x="1619250" y="3500438"/>
          <a:ext cx="6048375" cy="1946275"/>
        </p:xfrm>
        <a:graphic>
          <a:graphicData uri="http://schemas.openxmlformats.org/drawingml/2006/table">
            <a:tbl>
              <a:tblPr/>
              <a:tblGrid>
                <a:gridCol w="1327150"/>
                <a:gridCol w="4721225"/>
              </a:tblGrid>
              <a:tr h="4333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zh-CN" altLang="en-US" sz="1800" b="0">
                          <a:latin typeface="Times New Roman" panose="02020603050405020304" pitchFamily="18" charset="0"/>
                          <a:cs typeface="Times New Roman" panose="02020603050405020304" pitchFamily="18" charset="0"/>
                        </a:rPr>
                        <a:t>语言变量</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zh-CN" altLang="en-US" sz="1800" b="0">
                          <a:latin typeface="Times New Roman" panose="02020603050405020304" pitchFamily="18" charset="0"/>
                          <a:cs typeface="Times New Roman" panose="02020603050405020304" pitchFamily="18" charset="0"/>
                        </a:rPr>
                        <a:t>典型值</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高度</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矮小、短、一般、高、巨大</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67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数量</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几乎无、几个、少数、许多</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生命历程</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婴儿、小孩、青少年、成人</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159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亮度</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Pct val="100000"/>
                        <a:buNone/>
                      </a:pPr>
                      <a:r>
                        <a:rPr lang="zh-CN" altLang="en-US" sz="1800" b="0">
                          <a:latin typeface="Times New Roman" panose="02020603050405020304" pitchFamily="18" charset="0"/>
                          <a:cs typeface="Times New Roman" panose="02020603050405020304" pitchFamily="18" charset="0"/>
                        </a:rPr>
                        <a:t>微暗的、弱的、正常的、明亮的、强烈的</a:t>
                      </a:r>
                      <a:endParaRPr lang="zh-CN" altLang="en-US" sz="1800" b="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32097"/>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17</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32099" name="文本占位符 132098"/>
          <p:cNvSpPr>
            <a:spLocks noGrp="1"/>
          </p:cNvSpPr>
          <p:nvPr>
            <p:ph type="body" idx="4294967295"/>
          </p:nvPr>
        </p:nvSpPr>
        <p:spPr>
          <a:xfrm>
            <a:off x="210820" y="1263650"/>
            <a:ext cx="7675880" cy="4913630"/>
          </a:xfrm>
        </p:spPr>
        <p:txBody>
          <a:bodyPr/>
          <a:p>
            <a:pPr>
              <a:buNone/>
            </a:pPr>
            <a:r>
              <a:rPr lang="zh-CN" altLang="en-US" sz="2400" dirty="0">
                <a:latin typeface="Times New Roman" panose="02020603050405020304" pitchFamily="18" charset="0"/>
              </a:rPr>
              <a:t>           模糊逻辑是研究模糊命题的逻辑。 </a:t>
            </a:r>
            <a:r>
              <a:rPr lang="en-US" altLang="zh-CN" sz="2400" i="1">
                <a:latin typeface="Times New Roman" panose="02020603050405020304" pitchFamily="18" charset="0"/>
              </a:rPr>
              <a:t>n</a:t>
            </a:r>
            <a:r>
              <a:rPr lang="zh-CN" altLang="en-US" sz="2400" dirty="0">
                <a:latin typeface="Times New Roman" panose="02020603050405020304" pitchFamily="18" charset="0"/>
              </a:rPr>
              <a:t>元谓词</a:t>
            </a:r>
            <a:endParaRPr lang="zh-CN" altLang="en-US" sz="2400" dirty="0">
              <a:latin typeface="Times New Roman" panose="02020603050405020304" pitchFamily="18" charset="0"/>
            </a:endParaRPr>
          </a:p>
          <a:p>
            <a:pPr>
              <a:buNone/>
            </a:pPr>
            <a:endParaRPr lang="zh-CN" altLang="en-US" sz="2400" dirty="0">
              <a:solidFill>
                <a:schemeClr val="folHlink"/>
              </a:solidFill>
              <a:latin typeface="Times New Roman" panose="02020603050405020304" pitchFamily="18" charset="0"/>
            </a:endParaRPr>
          </a:p>
          <a:p>
            <a:pPr>
              <a:buNone/>
            </a:pPr>
            <a:r>
              <a:rPr lang="zh-CN" altLang="en-US" sz="2400" dirty="0">
                <a:latin typeface="Times New Roman" panose="02020603050405020304" pitchFamily="18" charset="0"/>
              </a:rPr>
              <a:t>     表示一个模糊命题。那么这个模糊命题的真值为其中对象</a:t>
            </a:r>
            <a:r>
              <a:rPr lang="en-US" altLang="zh-CN" sz="2400" i="1">
                <a:latin typeface="Times New Roman" panose="02020603050405020304" pitchFamily="18" charset="0"/>
              </a:rPr>
              <a:t>x</a:t>
            </a:r>
            <a:r>
              <a:rPr lang="en-US" altLang="zh-CN" sz="2400" baseline="-25000">
                <a:latin typeface="Times New Roman" panose="02020603050405020304" pitchFamily="18" charset="0"/>
              </a:rPr>
              <a:t>1</a:t>
            </a:r>
            <a:r>
              <a:rPr lang="zh-CN" altLang="en-US" sz="2400">
                <a:latin typeface="Times New Roman" panose="02020603050405020304" pitchFamily="18" charset="0"/>
              </a:rPr>
              <a:t>， </a:t>
            </a:r>
            <a:r>
              <a:rPr lang="en-US" altLang="zh-CN" sz="2400" i="1">
                <a:latin typeface="Times New Roman" panose="02020603050405020304" pitchFamily="18" charset="0"/>
              </a:rPr>
              <a:t>x</a:t>
            </a:r>
            <a:r>
              <a:rPr lang="en-US" altLang="zh-CN" sz="2400" baseline="-25000">
                <a:latin typeface="Times New Roman" panose="02020603050405020304" pitchFamily="18" charset="0"/>
              </a:rPr>
              <a:t>2</a:t>
            </a:r>
            <a:r>
              <a:rPr lang="en-US" altLang="zh-CN" sz="2400">
                <a:latin typeface="Times New Roman" panose="02020603050405020304" pitchFamily="18" charset="0"/>
              </a:rPr>
              <a:t> </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 </a:t>
            </a:r>
            <a:r>
              <a:rPr lang="en-US" altLang="zh-CN" sz="2400" i="1" err="1">
                <a:latin typeface="Times New Roman" panose="02020603050405020304" pitchFamily="18" charset="0"/>
              </a:rPr>
              <a:t>x</a:t>
            </a:r>
            <a:r>
              <a:rPr lang="en-US" altLang="zh-CN" sz="2400" baseline="-25000" err="1">
                <a:latin typeface="Times New Roman" panose="02020603050405020304" pitchFamily="18" charset="0"/>
              </a:rPr>
              <a:t>n</a:t>
            </a:r>
            <a:r>
              <a:rPr lang="en-US" altLang="zh-CN" sz="2400">
                <a:latin typeface="Times New Roman" panose="02020603050405020304" pitchFamily="18" charset="0"/>
              </a:rPr>
              <a:t> </a:t>
            </a:r>
            <a:r>
              <a:rPr lang="zh-CN" altLang="en-US" sz="2400" dirty="0">
                <a:latin typeface="Times New Roman" panose="02020603050405020304" pitchFamily="18" charset="0"/>
              </a:rPr>
              <a:t>对模糊集合</a:t>
            </a:r>
            <a:r>
              <a:rPr lang="en-US" altLang="zh-CN" sz="2400" i="1">
                <a:latin typeface="Times New Roman" panose="02020603050405020304" pitchFamily="18" charset="0"/>
              </a:rPr>
              <a:t>P</a:t>
            </a:r>
            <a:r>
              <a:rPr lang="zh-CN" altLang="en-US" sz="2400" dirty="0">
                <a:latin typeface="Times New Roman" panose="02020603050405020304" pitchFamily="18" charset="0"/>
              </a:rPr>
              <a:t>的隶属度。即</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t>    把模糊命题的真值定义为一个区间</a:t>
            </a:r>
            <a:r>
              <a:rPr lang="en-US" altLang="zh-CN" sz="2400"/>
              <a:t>[0,1]</a:t>
            </a:r>
            <a:r>
              <a:rPr lang="zh-CN" altLang="en-US" sz="2400" dirty="0"/>
              <a:t>中的一个实数。</a:t>
            </a:r>
            <a:endParaRPr lang="zh-CN" altLang="en-US" sz="2400" dirty="0"/>
          </a:p>
        </p:txBody>
      </p:sp>
      <p:graphicFrame>
        <p:nvGraphicFramePr>
          <p:cNvPr id="132100" name="对象 132099"/>
          <p:cNvGraphicFramePr>
            <a:graphicFrameLocks noChangeAspect="1"/>
          </p:cNvGraphicFramePr>
          <p:nvPr/>
        </p:nvGraphicFramePr>
        <p:xfrm>
          <a:off x="2601913" y="3082290"/>
          <a:ext cx="4095750" cy="522288"/>
        </p:xfrm>
        <a:graphic>
          <a:graphicData uri="http://schemas.openxmlformats.org/presentationml/2006/ole">
            <mc:AlternateContent xmlns:mc="http://schemas.openxmlformats.org/markup-compatibility/2006">
              <mc:Choice xmlns:v="urn:schemas-microsoft-com:vml" Requires="v">
                <p:oleObj spid="_x0000_s3116" name="" r:id="rId1" imgW="2171065" imgH="241300" progId="Equation.3">
                  <p:embed/>
                </p:oleObj>
              </mc:Choice>
              <mc:Fallback>
                <p:oleObj name="" r:id="rId1" imgW="2171065" imgH="241300" progId="Equation.3">
                  <p:embed/>
                  <p:pic>
                    <p:nvPicPr>
                      <p:cNvPr id="0" name="图片 3115"/>
                      <p:cNvPicPr/>
                      <p:nvPr/>
                    </p:nvPicPr>
                    <p:blipFill>
                      <a:blip r:embed="rId2"/>
                      <a:stretch>
                        <a:fillRect/>
                      </a:stretch>
                    </p:blipFill>
                    <p:spPr>
                      <a:xfrm>
                        <a:off x="2601913" y="3082290"/>
                        <a:ext cx="4095750" cy="522288"/>
                      </a:xfrm>
                      <a:prstGeom prst="rect">
                        <a:avLst/>
                      </a:prstGeom>
                      <a:noFill/>
                      <a:ln w="38100">
                        <a:noFill/>
                        <a:miter/>
                      </a:ln>
                    </p:spPr>
                  </p:pic>
                </p:oleObj>
              </mc:Fallback>
            </mc:AlternateContent>
          </a:graphicData>
        </a:graphic>
      </p:graphicFrame>
      <p:sp>
        <p:nvSpPr>
          <p:cNvPr id="132101" name="矩形 132100"/>
          <p:cNvSpPr/>
          <p:nvPr/>
        </p:nvSpPr>
        <p:spPr>
          <a:xfrm>
            <a:off x="0" y="0"/>
            <a:ext cx="9144000" cy="0"/>
          </a:xfrm>
          <a:prstGeom prst="rect">
            <a:avLst/>
          </a:prstGeom>
          <a:noFill/>
          <a:ln w="9525">
            <a:noFill/>
          </a:ln>
        </p:spPr>
        <p:txBody>
          <a:bodyPr/>
          <a:p>
            <a:endParaRPr lang="zh-CN" altLang="en-US"/>
          </a:p>
        </p:txBody>
      </p:sp>
      <p:graphicFrame>
        <p:nvGraphicFramePr>
          <p:cNvPr id="132102" name="对象 132101"/>
          <p:cNvGraphicFramePr>
            <a:graphicFrameLocks noChangeAspect="1"/>
          </p:cNvGraphicFramePr>
          <p:nvPr/>
        </p:nvGraphicFramePr>
        <p:xfrm>
          <a:off x="3059113" y="1628775"/>
          <a:ext cx="2376487" cy="593725"/>
        </p:xfrm>
        <a:graphic>
          <a:graphicData uri="http://schemas.openxmlformats.org/presentationml/2006/ole">
            <mc:AlternateContent xmlns:mc="http://schemas.openxmlformats.org/markup-compatibility/2006">
              <mc:Choice xmlns:v="urn:schemas-microsoft-com:vml" Requires="v">
                <p:oleObj spid="_x0000_s3113" name="" r:id="rId3" imgW="927735" imgH="228600" progId="Equation.DSMT4">
                  <p:embed/>
                </p:oleObj>
              </mc:Choice>
              <mc:Fallback>
                <p:oleObj name="" r:id="rId3" imgW="927735" imgH="228600" progId="Equation.DSMT4">
                  <p:embed/>
                  <p:pic>
                    <p:nvPicPr>
                      <p:cNvPr id="0" name="图片 3112"/>
                      <p:cNvPicPr/>
                      <p:nvPr/>
                    </p:nvPicPr>
                    <p:blipFill>
                      <a:blip r:embed="rId4"/>
                      <a:stretch>
                        <a:fillRect/>
                      </a:stretch>
                    </p:blipFill>
                    <p:spPr>
                      <a:xfrm>
                        <a:off x="3059113" y="1628775"/>
                        <a:ext cx="2376487" cy="593725"/>
                      </a:xfrm>
                      <a:prstGeom prst="rect">
                        <a:avLst/>
                      </a:prstGeom>
                      <a:noFill/>
                      <a:ln w="38100">
                        <a:noFill/>
                        <a:miter/>
                      </a:ln>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33121"/>
          <p:cNvSpPr>
            <a:spLocks noGrp="1"/>
          </p:cNvSpPr>
          <p:nvPr>
            <p:ph type="title"/>
          </p:nvPr>
        </p:nvSpPr>
        <p:spPr/>
        <p:txBody>
          <a:bodyPr anchor="b"/>
          <a:p>
            <a:r>
              <a:rPr lang="en-US" altLang="zh-CN" sz="3200">
                <a:latin typeface="Times New Roman" panose="02020603050405020304" pitchFamily="18" charset="0"/>
              </a:rPr>
              <a:t>4.6.1</a:t>
            </a:r>
            <a:r>
              <a:rPr lang="zh-CN" altLang="en-US" sz="3200" dirty="0">
                <a:latin typeface="Times New Roman" panose="02020603050405020304" pitchFamily="18" charset="0"/>
              </a:rPr>
              <a:t>模糊集合及模糊逻辑（</a:t>
            </a:r>
            <a:r>
              <a:rPr lang="en-US" altLang="zh-CN" sz="3200">
                <a:latin typeface="Times New Roman" panose="02020603050405020304" pitchFamily="18" charset="0"/>
              </a:rPr>
              <a:t>18</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33123" name="文本占位符 133122"/>
          <p:cNvSpPr>
            <a:spLocks noGrp="1"/>
          </p:cNvSpPr>
          <p:nvPr>
            <p:ph type="body" idx="4294967295"/>
          </p:nvPr>
        </p:nvSpPr>
        <p:spPr>
          <a:xfrm>
            <a:off x="457835" y="1392555"/>
            <a:ext cx="7428865" cy="4835525"/>
          </a:xfrm>
        </p:spPr>
        <p:txBody>
          <a:bodyPr/>
          <a:p>
            <a:r>
              <a:rPr lang="zh-CN" altLang="en-US"/>
              <a:t>模糊逻辑运算</a:t>
            </a:r>
            <a:endParaRPr lang="zh-CN" altLang="en-US"/>
          </a:p>
          <a:p>
            <a:endParaRPr lang="zh-CN" altLang="en-US"/>
          </a:p>
          <a:p>
            <a:endParaRPr lang="zh-CN" altLang="en-US"/>
          </a:p>
          <a:p>
            <a:endParaRPr lang="zh-CN" altLang="en-US"/>
          </a:p>
          <a:p>
            <a:pPr>
              <a:buNone/>
            </a:pPr>
            <a:r>
              <a:rPr lang="zh-CN" altLang="en-US"/>
              <a:t>    由这三种模糊逻辑运算所建立的逻辑系统就是所谓的模糊逻辑。</a:t>
            </a:r>
            <a:endParaRPr lang="zh-CN" altLang="en-US"/>
          </a:p>
        </p:txBody>
      </p:sp>
      <p:graphicFrame>
        <p:nvGraphicFramePr>
          <p:cNvPr id="133124" name="对象 133123"/>
          <p:cNvGraphicFramePr>
            <a:graphicFrameLocks noChangeAspect="1"/>
          </p:cNvGraphicFramePr>
          <p:nvPr/>
        </p:nvGraphicFramePr>
        <p:xfrm>
          <a:off x="2408238" y="1844675"/>
          <a:ext cx="3749675" cy="1600200"/>
        </p:xfrm>
        <a:graphic>
          <a:graphicData uri="http://schemas.openxmlformats.org/presentationml/2006/ole">
            <mc:AlternateContent xmlns:mc="http://schemas.openxmlformats.org/markup-compatibility/2006">
              <mc:Choice xmlns:v="urn:schemas-microsoft-com:vml" Requires="v">
                <p:oleObj spid="_x0000_s3114" name="" r:id="rId1" imgW="1739900" imgH="749300" progId="Equation.3">
                  <p:embed/>
                </p:oleObj>
              </mc:Choice>
              <mc:Fallback>
                <p:oleObj name="" r:id="rId1" imgW="1739900" imgH="749300" progId="Equation.3">
                  <p:embed/>
                  <p:pic>
                    <p:nvPicPr>
                      <p:cNvPr id="0" name="图片 3113"/>
                      <p:cNvPicPr/>
                      <p:nvPr/>
                    </p:nvPicPr>
                    <p:blipFill>
                      <a:blip r:embed="rId2"/>
                      <a:stretch>
                        <a:fillRect/>
                      </a:stretch>
                    </p:blipFill>
                    <p:spPr>
                      <a:xfrm>
                        <a:off x="2408238" y="1844675"/>
                        <a:ext cx="3749675" cy="1600200"/>
                      </a:xfrm>
                      <a:prstGeom prst="rect">
                        <a:avLst/>
                      </a:prstGeom>
                      <a:noFill/>
                      <a:ln w="38100">
                        <a:noFill/>
                        <a:miter/>
                      </a:ln>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34145"/>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34147" name="文本占位符 134146"/>
          <p:cNvSpPr>
            <a:spLocks noGrp="1"/>
          </p:cNvSpPr>
          <p:nvPr>
            <p:ph type="body" idx="4294967295"/>
          </p:nvPr>
        </p:nvSpPr>
        <p:spPr>
          <a:xfrm>
            <a:off x="558800" y="1216025"/>
            <a:ext cx="7887335" cy="4948555"/>
          </a:xfrm>
        </p:spPr>
        <p:txBody>
          <a:bodyPr>
            <a:noAutofit/>
          </a:bodyPr>
          <a:p>
            <a:pPr>
              <a:lnSpc>
                <a:spcPct val="110000"/>
              </a:lnSpc>
              <a:buNone/>
            </a:pPr>
            <a:r>
              <a:rPr lang="zh-CN" altLang="en-US" sz="2000" dirty="0"/>
              <a:t>           模糊推理是基于不确切性知识</a:t>
            </a:r>
            <a:r>
              <a:rPr lang="en-US" altLang="zh-CN" sz="2000"/>
              <a:t>(</a:t>
            </a:r>
            <a:r>
              <a:rPr lang="zh-CN" altLang="en-US" sz="2000" dirty="0"/>
              <a:t>模糊规则</a:t>
            </a:r>
            <a:r>
              <a:rPr lang="en-US" altLang="zh-CN" sz="2000"/>
              <a:t>)</a:t>
            </a:r>
            <a:r>
              <a:rPr lang="zh-CN" altLang="en-US" sz="2000" dirty="0"/>
              <a:t>的一种推理。模糊推理也有三种基本模式，即模糊假言推理、拒取式推理和模糊三段论推理，以下仅以模糊假言推理为例说明模糊推理的过程。</a:t>
            </a:r>
            <a:endParaRPr lang="zh-CN" altLang="en-US" sz="2000" dirty="0"/>
          </a:p>
          <a:p>
            <a:pPr>
              <a:lnSpc>
                <a:spcPct val="110000"/>
              </a:lnSpc>
              <a:buNone/>
            </a:pPr>
            <a:r>
              <a:rPr lang="zh-CN" altLang="en-US" sz="2000" dirty="0">
                <a:solidFill>
                  <a:schemeClr val="folHlink"/>
                </a:solidFill>
              </a:rPr>
              <a:t>  </a:t>
            </a:r>
            <a:r>
              <a:rPr lang="en-US" altLang="zh-CN" sz="2000">
                <a:solidFill>
                  <a:schemeClr val="folHlink"/>
                </a:solidFill>
              </a:rPr>
              <a:t>1.</a:t>
            </a:r>
            <a:r>
              <a:rPr lang="zh-CN" altLang="en-US" sz="2000" dirty="0">
                <a:solidFill>
                  <a:schemeClr val="folHlink"/>
                </a:solidFill>
              </a:rPr>
              <a:t>模糊知识的表示形式</a:t>
            </a:r>
            <a:endParaRPr lang="zh-CN" altLang="en-US" sz="2000" dirty="0">
              <a:solidFill>
                <a:schemeClr val="folHlink"/>
              </a:solidFill>
            </a:endParaRPr>
          </a:p>
          <a:p>
            <a:pPr>
              <a:lnSpc>
                <a:spcPct val="110000"/>
              </a:lnSpc>
              <a:buNone/>
            </a:pPr>
            <a:r>
              <a:rPr lang="zh-CN" altLang="en-US" sz="2000" dirty="0"/>
              <a:t>      模糊规则：</a:t>
            </a:r>
            <a:endParaRPr lang="zh-CN" altLang="en-US" sz="2000" dirty="0"/>
          </a:p>
          <a:p>
            <a:pPr>
              <a:lnSpc>
                <a:spcPct val="110000"/>
              </a:lnSpc>
              <a:buNone/>
            </a:pPr>
            <a:r>
              <a:rPr lang="zh-CN" altLang="en-US" sz="2000">
                <a:latin typeface="Times New Roman" panose="02020603050405020304" pitchFamily="18" charset="0"/>
              </a:rPr>
              <a:t>              </a:t>
            </a:r>
            <a:r>
              <a:rPr lang="en-US" altLang="zh-CN" sz="2000">
                <a:solidFill>
                  <a:schemeClr val="folHlink"/>
                </a:solidFill>
                <a:latin typeface="Times New Roman" panose="02020603050405020304" pitchFamily="18" charset="0"/>
              </a:rPr>
              <a:t>IF   </a:t>
            </a:r>
            <a:r>
              <a:rPr lang="en-US" altLang="zh-CN" sz="2000" i="1">
                <a:solidFill>
                  <a:schemeClr val="folHlink"/>
                </a:solidFill>
                <a:latin typeface="Times New Roman" panose="02020603050405020304" pitchFamily="18" charset="0"/>
              </a:rPr>
              <a:t>x</a:t>
            </a:r>
            <a:r>
              <a:rPr lang="en-US" altLang="zh-CN" sz="2000">
                <a:solidFill>
                  <a:schemeClr val="folHlink"/>
                </a:solidFill>
                <a:latin typeface="Times New Roman" panose="02020603050405020304" pitchFamily="18" charset="0"/>
              </a:rPr>
              <a:t>    is    </a:t>
            </a:r>
            <a:r>
              <a:rPr lang="en-US" altLang="zh-CN" sz="2000" i="1">
                <a:solidFill>
                  <a:schemeClr val="folHlink"/>
                </a:solidFill>
                <a:latin typeface="Times New Roman" panose="02020603050405020304" pitchFamily="18" charset="0"/>
              </a:rPr>
              <a:t>A</a:t>
            </a:r>
            <a:r>
              <a:rPr lang="en-US" altLang="zh-CN" sz="2000">
                <a:solidFill>
                  <a:schemeClr val="folHlink"/>
                </a:solidFill>
                <a:latin typeface="Times New Roman" panose="02020603050405020304" pitchFamily="18" charset="0"/>
              </a:rPr>
              <a:t>   THEN    </a:t>
            </a:r>
            <a:r>
              <a:rPr lang="en-US" altLang="zh-CN" sz="2000" i="1">
                <a:solidFill>
                  <a:schemeClr val="folHlink"/>
                </a:solidFill>
                <a:latin typeface="Times New Roman" panose="02020603050405020304" pitchFamily="18" charset="0"/>
              </a:rPr>
              <a:t>y</a:t>
            </a:r>
            <a:r>
              <a:rPr lang="en-US" altLang="zh-CN" sz="2000">
                <a:solidFill>
                  <a:schemeClr val="folHlink"/>
                </a:solidFill>
                <a:latin typeface="Times New Roman" panose="02020603050405020304" pitchFamily="18" charset="0"/>
              </a:rPr>
              <a:t>    is     </a:t>
            </a:r>
            <a:r>
              <a:rPr lang="en-US" altLang="zh-CN" sz="2000" i="1">
                <a:solidFill>
                  <a:schemeClr val="folHlink"/>
                </a:solidFill>
                <a:latin typeface="Times New Roman" panose="02020603050405020304" pitchFamily="18" charset="0"/>
              </a:rPr>
              <a:t>B</a:t>
            </a:r>
            <a:endParaRPr lang="en-US" altLang="zh-CN" sz="2000" i="1">
              <a:solidFill>
                <a:schemeClr val="folHlink"/>
              </a:solidFill>
              <a:latin typeface="Times New Roman" panose="02020603050405020304" pitchFamily="18" charset="0"/>
            </a:endParaRPr>
          </a:p>
          <a:p>
            <a:pPr>
              <a:lnSpc>
                <a:spcPct val="110000"/>
              </a:lnSpc>
              <a:buNone/>
            </a:pPr>
            <a:r>
              <a:rPr lang="en-US" altLang="zh-CN" sz="2000">
                <a:latin typeface="Times New Roman" panose="02020603050405020304" pitchFamily="18" charset="0"/>
              </a:rPr>
              <a:t>      x</a:t>
            </a:r>
            <a:r>
              <a:rPr lang="zh-CN" altLang="en-US" sz="2000" dirty="0">
                <a:latin typeface="Times New Roman" panose="02020603050405020304" pitchFamily="18" charset="0"/>
              </a:rPr>
              <a:t>和</a:t>
            </a:r>
            <a:r>
              <a:rPr lang="en-US" altLang="zh-CN" sz="2000">
                <a:latin typeface="Times New Roman" panose="02020603050405020304" pitchFamily="18" charset="0"/>
              </a:rPr>
              <a:t>y</a:t>
            </a:r>
            <a:r>
              <a:rPr lang="zh-CN" altLang="en-US" sz="2000" dirty="0">
                <a:latin typeface="Times New Roman" panose="02020603050405020304" pitchFamily="18" charset="0"/>
              </a:rPr>
              <a:t>是语言变量，表示对象；</a:t>
            </a:r>
            <a:endParaRPr lang="zh-CN" altLang="en-US" sz="2000" dirty="0">
              <a:latin typeface="Times New Roman" panose="02020603050405020304" pitchFamily="18" charset="0"/>
            </a:endParaRPr>
          </a:p>
          <a:p>
            <a:pPr>
              <a:lnSpc>
                <a:spcPct val="110000"/>
              </a:lnSpc>
              <a:buNone/>
            </a:pPr>
            <a:r>
              <a:rPr lang="zh-CN" altLang="en-US" sz="2000">
                <a:latin typeface="Times New Roman" panose="02020603050405020304" pitchFamily="18" charset="0"/>
              </a:rPr>
              <a:t>     </a:t>
            </a:r>
            <a:r>
              <a:rPr lang="en-US" altLang="zh-CN" sz="2000">
                <a:latin typeface="Times New Roman" panose="02020603050405020304" pitchFamily="18" charset="0"/>
              </a:rPr>
              <a:t>A</a:t>
            </a:r>
            <a:r>
              <a:rPr lang="zh-CN" altLang="en-US" sz="2000" dirty="0">
                <a:latin typeface="Times New Roman" panose="02020603050405020304" pitchFamily="18" charset="0"/>
              </a:rPr>
              <a:t>和</a:t>
            </a:r>
            <a:r>
              <a:rPr lang="en-US" altLang="zh-CN" sz="2000">
                <a:latin typeface="Times New Roman" panose="02020603050405020304" pitchFamily="18" charset="0"/>
              </a:rPr>
              <a:t>B</a:t>
            </a:r>
            <a:r>
              <a:rPr lang="zh-CN" altLang="en-US" sz="2000" dirty="0">
                <a:latin typeface="Times New Roman" panose="02020603050405020304" pitchFamily="18" charset="0"/>
              </a:rPr>
              <a:t>是模糊语言值，可以分别用论域</a:t>
            </a:r>
            <a:r>
              <a:rPr lang="en-US" altLang="zh-CN" sz="2000">
                <a:latin typeface="Times New Roman" panose="02020603050405020304" pitchFamily="18" charset="0"/>
              </a:rPr>
              <a:t>U</a:t>
            </a:r>
            <a:r>
              <a:rPr lang="zh-CN" altLang="en-US" sz="2000" dirty="0">
                <a:latin typeface="Times New Roman" panose="02020603050405020304" pitchFamily="18" charset="0"/>
              </a:rPr>
              <a:t>和</a:t>
            </a:r>
            <a:r>
              <a:rPr lang="en-US" altLang="zh-CN" sz="2000">
                <a:latin typeface="Times New Roman" panose="02020603050405020304" pitchFamily="18" charset="0"/>
              </a:rPr>
              <a:t>V</a:t>
            </a:r>
            <a:r>
              <a:rPr lang="zh-CN" altLang="en-US" sz="2000" dirty="0">
                <a:latin typeface="Times New Roman" panose="02020603050405020304" pitchFamily="18" charset="0"/>
              </a:rPr>
              <a:t>上的模糊集来表示。</a:t>
            </a:r>
            <a:endParaRPr lang="zh-CN" altLang="en-US" sz="2000" dirty="0">
              <a:latin typeface="Times New Roman" panose="02020603050405020304" pitchFamily="18" charset="0"/>
            </a:endParaRPr>
          </a:p>
          <a:p>
            <a:pPr>
              <a:lnSpc>
                <a:spcPct val="110000"/>
              </a:lnSpc>
              <a:buNone/>
            </a:pPr>
            <a:r>
              <a:rPr lang="zh-CN" altLang="en-US" sz="2000" dirty="0"/>
              <a:t>     所用的证据：</a:t>
            </a:r>
            <a:endParaRPr lang="zh-CN" altLang="en-US" sz="2000" dirty="0"/>
          </a:p>
          <a:p>
            <a:pPr>
              <a:lnSpc>
                <a:spcPct val="110000"/>
              </a:lnSpc>
              <a:buNone/>
            </a:pPr>
            <a:r>
              <a:rPr lang="zh-CN" altLang="en-US" sz="2000"/>
              <a:t>              </a:t>
            </a:r>
            <a:r>
              <a:rPr lang="en-US" altLang="zh-CN" sz="2000" i="1">
                <a:solidFill>
                  <a:schemeClr val="folHlink"/>
                </a:solidFill>
                <a:latin typeface="Times New Roman" panose="02020603050405020304" pitchFamily="18" charset="0"/>
              </a:rPr>
              <a:t>x</a:t>
            </a:r>
            <a:r>
              <a:rPr lang="en-US" altLang="zh-CN" sz="2000">
                <a:solidFill>
                  <a:schemeClr val="folHlink"/>
                </a:solidFill>
                <a:latin typeface="Times New Roman" panose="02020603050405020304" pitchFamily="18" charset="0"/>
              </a:rPr>
              <a:t>    is    </a:t>
            </a:r>
            <a:r>
              <a:rPr lang="en-US" altLang="zh-CN" sz="2000" i="1">
                <a:solidFill>
                  <a:schemeClr val="folHlink"/>
                </a:solidFill>
                <a:latin typeface="Times New Roman" panose="02020603050405020304" pitchFamily="18" charset="0"/>
              </a:rPr>
              <a:t>A’</a:t>
            </a:r>
            <a:r>
              <a:rPr lang="en-US" altLang="zh-CN" sz="2400"/>
              <a:t> </a:t>
            </a:r>
            <a:endParaRPr lang="en-US" altLang="zh-CN"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文本框 135169"/>
          <p:cNvSpPr txBox="1"/>
          <p:nvPr/>
        </p:nvSpPr>
        <p:spPr>
          <a:xfrm>
            <a:off x="827088" y="620713"/>
            <a:ext cx="360680" cy="521970"/>
          </a:xfrm>
          <a:prstGeom prst="rect">
            <a:avLst/>
          </a:prstGeom>
          <a:noFill/>
          <a:ln w="9525">
            <a:noFill/>
          </a:ln>
        </p:spPr>
        <p:txBody>
          <a:bodyPr wrap="none" anchor="t">
            <a:spAutoFit/>
          </a:bodyPr>
          <a:p>
            <a:pPr algn="l"/>
            <a:r>
              <a:rPr lang="zh-CN" altLang="en-US" sz="2800" u="none" dirty="0">
                <a:solidFill>
                  <a:schemeClr val="tx1"/>
                </a:solidFill>
                <a:latin typeface="楷体_GB2312" pitchFamily="49" charset="-122"/>
                <a:ea typeface="楷体_GB2312" pitchFamily="49" charset="-122"/>
              </a:rPr>
              <a:t> </a:t>
            </a:r>
            <a:endParaRPr lang="zh-CN" altLang="en-US" u="none" dirty="0">
              <a:solidFill>
                <a:schemeClr val="tx1"/>
              </a:solidFill>
              <a:latin typeface="Times New Roman" panose="02020603050405020304" pitchFamily="18" charset="0"/>
            </a:endParaRPr>
          </a:p>
        </p:txBody>
      </p:sp>
      <p:grpSp>
        <p:nvGrpSpPr>
          <p:cNvPr id="135171" name="组合 135170"/>
          <p:cNvGrpSpPr/>
          <p:nvPr/>
        </p:nvGrpSpPr>
        <p:grpSpPr>
          <a:xfrm>
            <a:off x="684213" y="1530350"/>
            <a:ext cx="8064500" cy="1970088"/>
            <a:chOff x="0" y="0"/>
            <a:chExt cx="5080" cy="1241"/>
          </a:xfrm>
        </p:grpSpPr>
        <p:sp>
          <p:nvSpPr>
            <p:cNvPr id="135172" name="文本框 135171"/>
            <p:cNvSpPr txBox="1"/>
            <p:nvPr/>
          </p:nvSpPr>
          <p:spPr>
            <a:xfrm>
              <a:off x="408" y="0"/>
              <a:ext cx="3854" cy="610"/>
            </a:xfrm>
            <a:prstGeom prst="rect">
              <a:avLst/>
            </a:prstGeom>
            <a:noFill/>
            <a:ln w="9525">
              <a:noFill/>
            </a:ln>
          </p:spPr>
          <p:txBody>
            <a:bodyPr wrap="none" anchor="t">
              <a:spAutoFit/>
            </a:bodyPr>
            <a:p>
              <a:pPr algn="l">
                <a:lnSpc>
                  <a:spcPct val="120000"/>
                </a:lnSpc>
              </a:pPr>
              <a:r>
                <a:rPr lang="zh-CN" altLang="en-US" u="none" dirty="0">
                  <a:solidFill>
                    <a:schemeClr val="tx1"/>
                  </a:solidFill>
                  <a:latin typeface="宋体" panose="02010600030101010101" pitchFamily="2" charset="-122"/>
                </a:rPr>
                <a:t>例如</a:t>
              </a:r>
              <a:r>
                <a:rPr lang="en-US" altLang="zh-CN" u="none">
                  <a:solidFill>
                    <a:schemeClr val="tx1"/>
                  </a:solidFill>
                  <a:latin typeface="宋体" panose="02010600030101010101" pitchFamily="2" charset="-122"/>
                </a:rPr>
                <a:t>, </a:t>
              </a:r>
              <a:r>
                <a:rPr lang="zh-CN" altLang="en-US" u="none" dirty="0">
                  <a:solidFill>
                    <a:schemeClr val="tx1"/>
                  </a:solidFill>
                  <a:latin typeface="宋体" panose="02010600030101010101" pitchFamily="2" charset="-122"/>
                </a:rPr>
                <a:t>设有规则</a:t>
              </a:r>
              <a:endParaRPr lang="zh-CN" altLang="en-US" u="none" dirty="0">
                <a:solidFill>
                  <a:schemeClr val="tx1"/>
                </a:solidFill>
                <a:latin typeface="宋体" panose="02010600030101010101" pitchFamily="2" charset="-122"/>
              </a:endParaRPr>
            </a:p>
            <a:p>
              <a:pPr algn="l">
                <a:lnSpc>
                  <a:spcPct val="120000"/>
                </a:lnSpc>
              </a:pPr>
              <a:r>
                <a:rPr lang="zh-CN" altLang="en-US" u="none" dirty="0">
                  <a:solidFill>
                    <a:schemeClr val="tx1"/>
                  </a:solidFill>
                  <a:latin typeface="仿宋_GB2312" pitchFamily="49" charset="-122"/>
                  <a:ea typeface="仿宋_GB2312" pitchFamily="49" charset="-122"/>
                </a:rPr>
                <a:t>            </a:t>
              </a:r>
              <a:r>
                <a:rPr lang="zh-CN" altLang="en-US" u="none" dirty="0">
                  <a:solidFill>
                    <a:schemeClr val="tx1"/>
                  </a:solidFill>
                  <a:latin typeface="Times New Roman" panose="02020603050405020304" pitchFamily="18" charset="0"/>
                  <a:ea typeface="楷体_GB2312" pitchFamily="49" charset="-122"/>
                </a:rPr>
                <a:t>如果</a:t>
              </a:r>
              <a:r>
                <a:rPr lang="en-US" altLang="zh-CN" i="1" u="none">
                  <a:solidFill>
                    <a:schemeClr val="tx1"/>
                  </a:solidFill>
                  <a:latin typeface="Times New Roman" panose="02020603050405020304" pitchFamily="18" charset="0"/>
                  <a:ea typeface="楷体_GB2312" pitchFamily="49" charset="-122"/>
                </a:rPr>
                <a:t>x</a:t>
              </a:r>
              <a:r>
                <a:rPr lang="zh-CN" altLang="en-US" i="1" u="none" dirty="0">
                  <a:solidFill>
                    <a:schemeClr val="tx1"/>
                  </a:solidFill>
                  <a:latin typeface="Times New Roman" panose="02020603050405020304" pitchFamily="18" charset="0"/>
                  <a:ea typeface="楷体_GB2312" pitchFamily="49" charset="-122"/>
                </a:rPr>
                <a:t>　 </a:t>
              </a:r>
              <a:r>
                <a:rPr lang="en-US" altLang="zh-CN" u="none" err="1">
                  <a:solidFill>
                    <a:schemeClr val="tx1"/>
                  </a:solidFill>
                  <a:latin typeface="Times New Roman" panose="02020603050405020304" pitchFamily="18" charset="0"/>
                  <a:ea typeface="楷体_GB2312" pitchFamily="49" charset="-122"/>
                </a:rPr>
                <a:t>is</a:t>
              </a:r>
              <a:r>
                <a:rPr lang="en-US" altLang="zh-CN" i="1" u="none" err="1">
                  <a:solidFill>
                    <a:schemeClr val="tx1"/>
                  </a:solidFill>
                  <a:latin typeface="Times New Roman" panose="02020603050405020304" pitchFamily="18" charset="0"/>
                  <a:ea typeface="楷体_GB2312" pitchFamily="49" charset="-122"/>
                </a:rPr>
                <a:t>A</a:t>
              </a:r>
              <a:r>
                <a:rPr lang="en-US" altLang="zh-CN" u="none">
                  <a:solidFill>
                    <a:schemeClr val="tx1"/>
                  </a:solidFill>
                  <a:latin typeface="Times New Roman" panose="02020603050405020304" pitchFamily="18" charset="0"/>
                  <a:ea typeface="楷体_GB2312" pitchFamily="49" charset="-122"/>
                </a:rPr>
                <a:t>  </a:t>
              </a:r>
              <a:r>
                <a:rPr lang="zh-CN" altLang="en-US" u="none" dirty="0">
                  <a:solidFill>
                    <a:schemeClr val="tx1"/>
                  </a:solidFill>
                  <a:latin typeface="Times New Roman" panose="02020603050405020304" pitchFamily="18" charset="0"/>
                  <a:ea typeface="楷体_GB2312" pitchFamily="49" charset="-122"/>
                </a:rPr>
                <a:t>那么 </a:t>
              </a:r>
              <a:r>
                <a:rPr lang="en-US" altLang="zh-CN" i="1" u="none">
                  <a:solidFill>
                    <a:schemeClr val="tx1"/>
                  </a:solidFill>
                  <a:latin typeface="Times New Roman" panose="02020603050405020304" pitchFamily="18" charset="0"/>
                  <a:ea typeface="楷体_GB2312" pitchFamily="49" charset="-122"/>
                </a:rPr>
                <a:t>y</a:t>
              </a:r>
              <a:r>
                <a:rPr lang="en-US" altLang="zh-CN" u="none">
                  <a:solidFill>
                    <a:schemeClr val="tx1"/>
                  </a:solidFill>
                  <a:latin typeface="Times New Roman" panose="02020603050405020304" pitchFamily="18" charset="0"/>
                  <a:ea typeface="楷体_GB2312" pitchFamily="49" charset="-122"/>
                </a:rPr>
                <a:t> </a:t>
              </a:r>
              <a:r>
                <a:rPr lang="zh-CN" altLang="en-US" u="none" dirty="0">
                  <a:solidFill>
                    <a:schemeClr val="tx1"/>
                  </a:solidFill>
                  <a:latin typeface="Times New Roman" panose="02020603050405020304" pitchFamily="18" charset="0"/>
                  <a:ea typeface="楷体_GB2312" pitchFamily="49" charset="-122"/>
                </a:rPr>
                <a:t>　</a:t>
              </a:r>
              <a:r>
                <a:rPr lang="en-US" altLang="zh-CN" u="none" err="1">
                  <a:solidFill>
                    <a:schemeClr val="tx1"/>
                  </a:solidFill>
                  <a:latin typeface="Times New Roman" panose="02020603050405020304" pitchFamily="18" charset="0"/>
                  <a:ea typeface="楷体_GB2312" pitchFamily="49" charset="-122"/>
                </a:rPr>
                <a:t>is</a:t>
              </a:r>
              <a:r>
                <a:rPr lang="en-US" altLang="zh-CN" i="1" u="none" err="1">
                  <a:solidFill>
                    <a:schemeClr val="tx1"/>
                  </a:solidFill>
                  <a:latin typeface="Times New Roman" panose="02020603050405020304" pitchFamily="18" charset="0"/>
                  <a:ea typeface="楷体_GB2312" pitchFamily="49" charset="-122"/>
                </a:rPr>
                <a:t>B</a:t>
              </a:r>
              <a:r>
                <a:rPr lang="en-US" altLang="zh-CN" u="none">
                  <a:solidFill>
                    <a:schemeClr val="tx1"/>
                  </a:solidFill>
                  <a:latin typeface="仿宋_GB2312" pitchFamily="49" charset="-122"/>
                  <a:ea typeface="仿宋_GB2312" pitchFamily="49" charset="-122"/>
                </a:rPr>
                <a:t> </a:t>
              </a:r>
              <a:endParaRPr lang="en-US" altLang="zh-CN" u="none">
                <a:solidFill>
                  <a:schemeClr val="tx1"/>
                </a:solidFill>
                <a:latin typeface="仿宋_GB2312" pitchFamily="49" charset="-122"/>
                <a:ea typeface="仿宋_GB2312" pitchFamily="49" charset="-122"/>
              </a:endParaRPr>
            </a:p>
          </p:txBody>
        </p:sp>
        <p:sp>
          <p:nvSpPr>
            <p:cNvPr id="135173" name="文本框 135172"/>
            <p:cNvSpPr txBox="1"/>
            <p:nvPr/>
          </p:nvSpPr>
          <p:spPr>
            <a:xfrm>
              <a:off x="0" y="585"/>
              <a:ext cx="5080" cy="656"/>
            </a:xfrm>
            <a:prstGeom prst="rect">
              <a:avLst/>
            </a:prstGeom>
            <a:noFill/>
            <a:ln w="9525">
              <a:noFill/>
            </a:ln>
          </p:spPr>
          <p:txBody>
            <a:bodyPr>
              <a:spAutoFit/>
            </a:bodyPr>
            <a:p>
              <a:pPr algn="just">
                <a:lnSpc>
                  <a:spcPct val="130000"/>
                </a:lnSpc>
                <a:spcBef>
                  <a:spcPct val="50000"/>
                </a:spcBef>
              </a:pPr>
              <a:r>
                <a:rPr lang="zh-CN" altLang="en-US" u="none" dirty="0">
                  <a:solidFill>
                    <a:schemeClr val="tx1"/>
                  </a:solidFill>
                  <a:latin typeface="宋体" panose="02010600030101010101" pitchFamily="2" charset="-122"/>
                </a:rPr>
                <a:t>其中</a:t>
              </a:r>
              <a:r>
                <a:rPr lang="en-US" altLang="zh-CN" i="1" u="none">
                  <a:solidFill>
                    <a:schemeClr val="tx1"/>
                  </a:solidFill>
                  <a:latin typeface="Times New Roman" panose="02020603050405020304" pitchFamily="18" charset="0"/>
                </a:rPr>
                <a:t>A</a:t>
              </a:r>
              <a:r>
                <a:rPr lang="zh-CN" altLang="en-US" u="none" dirty="0">
                  <a:solidFill>
                    <a:schemeClr val="tx1"/>
                  </a:solidFill>
                  <a:latin typeface="Times New Roman" panose="02020603050405020304" pitchFamily="18" charset="0"/>
                </a:rPr>
                <a:t>、</a:t>
              </a:r>
              <a:r>
                <a:rPr lang="en-US" altLang="zh-CN" i="1" u="none">
                  <a:solidFill>
                    <a:schemeClr val="tx1"/>
                  </a:solidFill>
                  <a:latin typeface="Times New Roman" panose="02020603050405020304" pitchFamily="18" charset="0"/>
                </a:rPr>
                <a:t>B</a:t>
              </a:r>
              <a:r>
                <a:rPr lang="zh-CN" altLang="en-US" u="none" dirty="0">
                  <a:solidFill>
                    <a:schemeClr val="tx1"/>
                  </a:solidFill>
                  <a:latin typeface="宋体" panose="02010600030101010101" pitchFamily="2" charset="-122"/>
                </a:rPr>
                <a:t>是两个语言值。那么</a:t>
              </a:r>
              <a:r>
                <a:rPr lang="en-US" altLang="zh-CN" u="none">
                  <a:solidFill>
                    <a:schemeClr val="tx1"/>
                  </a:solidFill>
                  <a:latin typeface="宋体" panose="02010600030101010101" pitchFamily="2" charset="-122"/>
                </a:rPr>
                <a:t>,</a:t>
              </a:r>
              <a:r>
                <a:rPr lang="zh-CN" altLang="en-US" u="none" dirty="0">
                  <a:solidFill>
                    <a:schemeClr val="tx1"/>
                  </a:solidFill>
                  <a:latin typeface="宋体" panose="02010600030101010101" pitchFamily="2" charset="-122"/>
                </a:rPr>
                <a:t>按</a:t>
              </a:r>
              <a:r>
                <a:rPr lang="en-US" altLang="zh-CN" u="none" err="1">
                  <a:solidFill>
                    <a:schemeClr val="tx1"/>
                  </a:solidFill>
                  <a:latin typeface="Times New Roman" panose="02020603050405020304" pitchFamily="18" charset="0"/>
                </a:rPr>
                <a:t>Zadeh</a:t>
              </a:r>
              <a:r>
                <a:rPr lang="zh-CN" altLang="en-US" u="none" dirty="0">
                  <a:solidFill>
                    <a:schemeClr val="tx1"/>
                  </a:solidFill>
                  <a:latin typeface="宋体" panose="02010600030101010101" pitchFamily="2" charset="-122"/>
                </a:rPr>
                <a:t>的观点</a:t>
              </a:r>
              <a:r>
                <a:rPr lang="en-US" altLang="zh-CN" u="none">
                  <a:solidFill>
                    <a:schemeClr val="tx1"/>
                  </a:solidFill>
                  <a:latin typeface="宋体" panose="02010600030101010101" pitchFamily="2" charset="-122"/>
                </a:rPr>
                <a:t>, </a:t>
              </a:r>
              <a:r>
                <a:rPr lang="zh-CN" altLang="en-US" u="none" dirty="0">
                  <a:solidFill>
                    <a:schemeClr val="tx1"/>
                  </a:solidFill>
                  <a:latin typeface="宋体" panose="02010600030101010101" pitchFamily="2" charset="-122"/>
                </a:rPr>
                <a:t>这个规则表示了</a:t>
              </a:r>
              <a:r>
                <a:rPr lang="en-US" altLang="zh-CN" i="1" u="none">
                  <a:solidFill>
                    <a:schemeClr val="tx1"/>
                  </a:solidFill>
                  <a:latin typeface="Times New Roman" panose="02020603050405020304" pitchFamily="18" charset="0"/>
                </a:rPr>
                <a:t>A</a:t>
              </a:r>
              <a:r>
                <a:rPr lang="zh-CN" altLang="en-US" u="none" dirty="0">
                  <a:solidFill>
                    <a:schemeClr val="tx1"/>
                  </a:solidFill>
                  <a:latin typeface="Times New Roman" panose="02020603050405020304" pitchFamily="18" charset="0"/>
                </a:rPr>
                <a:t>、</a:t>
              </a:r>
              <a:r>
                <a:rPr lang="en-US" altLang="zh-CN" i="1" u="none">
                  <a:solidFill>
                    <a:schemeClr val="tx1"/>
                  </a:solidFill>
                  <a:latin typeface="Times New Roman" panose="02020603050405020304" pitchFamily="18" charset="0"/>
                </a:rPr>
                <a:t>B</a:t>
              </a:r>
              <a:r>
                <a:rPr lang="zh-CN" altLang="en-US" u="none" dirty="0">
                  <a:solidFill>
                    <a:schemeClr val="tx1"/>
                  </a:solidFill>
                  <a:latin typeface="宋体" panose="02010600030101010101" pitchFamily="2" charset="-122"/>
                </a:rPr>
                <a:t>之间的一种模糊关系</a:t>
              </a:r>
              <a:r>
                <a:rPr lang="en-US" altLang="zh-CN" i="1" u="none">
                  <a:solidFill>
                    <a:schemeClr val="tx1"/>
                  </a:solidFill>
                  <a:latin typeface="Times New Roman" panose="02020603050405020304" pitchFamily="18" charset="0"/>
                </a:rPr>
                <a:t>R</a:t>
              </a:r>
              <a:r>
                <a:rPr lang="zh-CN" altLang="en-US" u="none" dirty="0">
                  <a:solidFill>
                    <a:schemeClr val="tx1"/>
                  </a:solidFill>
                  <a:latin typeface="宋体" panose="02010600030101010101" pitchFamily="2" charset="-122"/>
                </a:rPr>
                <a:t>。于是</a:t>
              </a:r>
              <a:r>
                <a:rPr lang="en-US" altLang="zh-CN" u="none">
                  <a:solidFill>
                    <a:schemeClr val="tx1"/>
                  </a:solidFill>
                  <a:latin typeface="宋体" panose="02010600030101010101" pitchFamily="2" charset="-122"/>
                </a:rPr>
                <a:t>, </a:t>
              </a:r>
              <a:r>
                <a:rPr lang="zh-CN" altLang="en-US" u="none" dirty="0">
                  <a:solidFill>
                    <a:schemeClr val="tx1"/>
                  </a:solidFill>
                  <a:latin typeface="宋体" panose="02010600030101010101" pitchFamily="2" charset="-122"/>
                </a:rPr>
                <a:t>有 </a:t>
              </a:r>
              <a:endParaRPr lang="zh-CN" altLang="en-US" u="none" dirty="0">
                <a:solidFill>
                  <a:schemeClr val="tx1"/>
                </a:solidFill>
                <a:latin typeface="宋体" panose="02010600030101010101" pitchFamily="2" charset="-122"/>
              </a:endParaRPr>
            </a:p>
          </p:txBody>
        </p:sp>
      </p:grpSp>
      <p:grpSp>
        <p:nvGrpSpPr>
          <p:cNvPr id="135174" name="组合 135173"/>
          <p:cNvGrpSpPr/>
          <p:nvPr/>
        </p:nvGrpSpPr>
        <p:grpSpPr>
          <a:xfrm>
            <a:off x="611188" y="3500755"/>
            <a:ext cx="8137525" cy="2409825"/>
            <a:chOff x="0" y="0"/>
            <a:chExt cx="5126" cy="1518"/>
          </a:xfrm>
        </p:grpSpPr>
        <p:graphicFrame>
          <p:nvGraphicFramePr>
            <p:cNvPr id="135175" name="对象 135174"/>
            <p:cNvGraphicFramePr>
              <a:graphicFrameLocks noChangeAspect="1"/>
            </p:cNvGraphicFramePr>
            <p:nvPr/>
          </p:nvGraphicFramePr>
          <p:xfrm>
            <a:off x="363" y="0"/>
            <a:ext cx="4582" cy="797"/>
          </p:xfrm>
          <a:graphic>
            <a:graphicData uri="http://schemas.openxmlformats.org/presentationml/2006/ole">
              <mc:AlternateContent xmlns:mc="http://schemas.openxmlformats.org/markup-compatibility/2006">
                <mc:Choice xmlns:v="urn:schemas-microsoft-com:vml" Requires="v">
                  <p:oleObj spid="_x0000_s3117" name="" r:id="rId1" imgW="4239895" imgH="635000" progId="Equation.3">
                    <p:embed/>
                  </p:oleObj>
                </mc:Choice>
                <mc:Fallback>
                  <p:oleObj name="" r:id="rId1" imgW="4239895" imgH="635000" progId="Equation.3">
                    <p:embed/>
                    <p:pic>
                      <p:nvPicPr>
                        <p:cNvPr id="0" name="图片 3116"/>
                        <p:cNvPicPr/>
                        <p:nvPr/>
                      </p:nvPicPr>
                      <p:blipFill>
                        <a:blip r:embed="rId2"/>
                        <a:stretch>
                          <a:fillRect/>
                        </a:stretch>
                      </p:blipFill>
                      <p:spPr>
                        <a:xfrm>
                          <a:off x="363" y="0"/>
                          <a:ext cx="4582" cy="797"/>
                        </a:xfrm>
                        <a:prstGeom prst="rect">
                          <a:avLst/>
                        </a:prstGeom>
                        <a:noFill/>
                        <a:ln w="38100">
                          <a:noFill/>
                          <a:miter/>
                        </a:ln>
                      </p:spPr>
                    </p:pic>
                  </p:oleObj>
                </mc:Fallback>
              </mc:AlternateContent>
            </a:graphicData>
          </a:graphic>
        </p:graphicFrame>
        <p:sp>
          <p:nvSpPr>
            <p:cNvPr id="135176" name="文本框 135175"/>
            <p:cNvSpPr txBox="1"/>
            <p:nvPr/>
          </p:nvSpPr>
          <p:spPr>
            <a:xfrm>
              <a:off x="0" y="862"/>
              <a:ext cx="5126" cy="656"/>
            </a:xfrm>
            <a:prstGeom prst="rect">
              <a:avLst/>
            </a:prstGeom>
            <a:noFill/>
            <a:ln w="9525">
              <a:noFill/>
            </a:ln>
          </p:spPr>
          <p:txBody>
            <a:bodyPr>
              <a:spAutoFit/>
            </a:bodyPr>
            <a:p>
              <a:pPr algn="just">
                <a:lnSpc>
                  <a:spcPct val="130000"/>
                </a:lnSpc>
                <a:spcBef>
                  <a:spcPct val="50000"/>
                </a:spcBef>
              </a:pPr>
              <a:r>
                <a:rPr lang="zh-CN" altLang="en-US" u="none" dirty="0">
                  <a:solidFill>
                    <a:schemeClr val="tx1"/>
                  </a:solidFill>
                  <a:latin typeface="Times New Roman" panose="02020603050405020304" pitchFamily="18" charset="0"/>
                  <a:ea typeface="仿宋_GB2312" pitchFamily="49" charset="-122"/>
                </a:rPr>
                <a:t>其中</a:t>
              </a:r>
              <a:r>
                <a:rPr lang="en-US" altLang="zh-CN" i="1" u="none">
                  <a:solidFill>
                    <a:schemeClr val="tx1"/>
                  </a:solidFill>
                  <a:latin typeface="Times New Roman" panose="02020603050405020304" pitchFamily="18" charset="0"/>
                  <a:ea typeface="仿宋_GB2312" pitchFamily="49" charset="-122"/>
                </a:rPr>
                <a:t>U</a:t>
              </a:r>
              <a:r>
                <a:rPr lang="zh-CN" altLang="en-US" u="none" dirty="0">
                  <a:solidFill>
                    <a:schemeClr val="tx1"/>
                  </a:solidFill>
                  <a:latin typeface="Times New Roman" panose="02020603050405020304" pitchFamily="18" charset="0"/>
                  <a:ea typeface="仿宋_GB2312" pitchFamily="49" charset="-122"/>
                </a:rPr>
                <a:t>、</a:t>
              </a:r>
              <a:r>
                <a:rPr lang="en-US" altLang="zh-CN" i="1" u="none">
                  <a:solidFill>
                    <a:schemeClr val="tx1"/>
                  </a:solidFill>
                  <a:latin typeface="Times New Roman" panose="02020603050405020304" pitchFamily="18" charset="0"/>
                  <a:ea typeface="仿宋_GB2312" pitchFamily="49" charset="-122"/>
                </a:rPr>
                <a:t>V</a:t>
              </a:r>
              <a:r>
                <a:rPr lang="zh-CN" altLang="en-US" u="none" dirty="0">
                  <a:solidFill>
                    <a:schemeClr val="tx1"/>
                  </a:solidFill>
                  <a:latin typeface="Times New Roman" panose="02020603050405020304" pitchFamily="18" charset="0"/>
                  <a:ea typeface="仿宋_GB2312" pitchFamily="49" charset="-122"/>
                </a:rPr>
                <a:t>分别为模糊集合</a:t>
              </a:r>
              <a:r>
                <a:rPr lang="en-US" altLang="zh-CN" i="1" u="none">
                  <a:solidFill>
                    <a:schemeClr val="tx1"/>
                  </a:solidFill>
                  <a:latin typeface="Times New Roman" panose="02020603050405020304" pitchFamily="18" charset="0"/>
                  <a:ea typeface="仿宋_GB2312" pitchFamily="49" charset="-122"/>
                </a:rPr>
                <a:t>A</a:t>
              </a:r>
              <a:r>
                <a:rPr lang="zh-CN" altLang="en-US" u="none" dirty="0">
                  <a:solidFill>
                    <a:schemeClr val="tx1"/>
                  </a:solidFill>
                  <a:latin typeface="Times New Roman" panose="02020603050405020304" pitchFamily="18" charset="0"/>
                  <a:ea typeface="仿宋_GB2312" pitchFamily="49" charset="-122"/>
                </a:rPr>
                <a:t>、</a:t>
              </a:r>
              <a:r>
                <a:rPr lang="en-US" altLang="zh-CN" i="1" u="none">
                  <a:solidFill>
                    <a:schemeClr val="tx1"/>
                  </a:solidFill>
                  <a:latin typeface="Times New Roman" panose="02020603050405020304" pitchFamily="18" charset="0"/>
                  <a:ea typeface="仿宋_GB2312" pitchFamily="49" charset="-122"/>
                </a:rPr>
                <a:t>B</a:t>
              </a:r>
              <a:r>
                <a:rPr lang="zh-CN" altLang="en-US" u="none" dirty="0">
                  <a:solidFill>
                    <a:schemeClr val="tx1"/>
                  </a:solidFill>
                  <a:latin typeface="Times New Roman" panose="02020603050405020304" pitchFamily="18" charset="0"/>
                  <a:ea typeface="仿宋_GB2312" pitchFamily="49" charset="-122"/>
                </a:rPr>
                <a:t>所属的论域</a:t>
              </a:r>
              <a:r>
                <a:rPr lang="en-US" altLang="zh-CN" u="none">
                  <a:solidFill>
                    <a:schemeClr val="tx1"/>
                  </a:solidFill>
                  <a:latin typeface="Times New Roman" panose="02020603050405020304" pitchFamily="18" charset="0"/>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μ</a:t>
              </a:r>
              <a:r>
                <a:rPr lang="en-US" altLang="zh-CN" u="none" baseline="-25000" err="1">
                  <a:solidFill>
                    <a:schemeClr val="tx1"/>
                  </a:solidFill>
                  <a:latin typeface="Times New Roman" panose="02020603050405020304" pitchFamily="18" charset="0"/>
                  <a:ea typeface="仿宋_GB2312" pitchFamily="49" charset="-122"/>
                </a:rPr>
                <a:t>R</a:t>
              </a:r>
              <a:r>
                <a:rPr lang="en-US" altLang="zh-CN" u="none" err="1">
                  <a:solidFill>
                    <a:schemeClr val="tx1"/>
                  </a:solidFill>
                  <a:latin typeface="Times New Roman" panose="02020603050405020304" pitchFamily="18" charset="0"/>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u</a:t>
              </a:r>
              <a:r>
                <a:rPr lang="en-US" altLang="zh-CN" i="1" u="none" baseline="-25000" err="1">
                  <a:solidFill>
                    <a:schemeClr val="tx1"/>
                  </a:solidFill>
                  <a:latin typeface="Times New Roman" panose="02020603050405020304" pitchFamily="18" charset="0"/>
                  <a:ea typeface="仿宋_GB2312" pitchFamily="49" charset="-122"/>
                </a:rPr>
                <a:t>i</a:t>
              </a:r>
              <a:r>
                <a:rPr lang="en-US" altLang="zh-CN" u="none" err="1">
                  <a:solidFill>
                    <a:schemeClr val="tx1"/>
                  </a:solidFill>
                  <a:latin typeface="Times New Roman" panose="02020603050405020304" pitchFamily="18" charset="0"/>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v</a:t>
              </a:r>
              <a:r>
                <a:rPr lang="en-US" altLang="zh-CN" i="1" u="none" baseline="-25000" err="1">
                  <a:solidFill>
                    <a:schemeClr val="tx1"/>
                  </a:solidFill>
                  <a:latin typeface="Times New Roman" panose="02020603050405020304" pitchFamily="18" charset="0"/>
                  <a:ea typeface="仿宋_GB2312" pitchFamily="49" charset="-122"/>
                </a:rPr>
                <a:t>j</a:t>
              </a:r>
              <a:r>
                <a:rPr lang="en-US" altLang="zh-CN" u="none">
                  <a:solidFill>
                    <a:schemeClr val="tx1"/>
                  </a:solidFill>
                  <a:latin typeface="Times New Roman" panose="02020603050405020304" pitchFamily="18" charset="0"/>
                  <a:ea typeface="仿宋_GB2312" pitchFamily="49" charset="-122"/>
                </a:rPr>
                <a:t>) (</a:t>
              </a:r>
              <a:r>
                <a:rPr lang="en-US" altLang="zh-CN" i="1" u="none">
                  <a:solidFill>
                    <a:schemeClr val="tx1"/>
                  </a:solidFill>
                  <a:latin typeface="Times New Roman" panose="02020603050405020304" pitchFamily="18" charset="0"/>
                  <a:ea typeface="仿宋_GB2312" pitchFamily="49" charset="-122"/>
                </a:rPr>
                <a:t>i</a:t>
              </a:r>
              <a:r>
                <a:rPr lang="en-US" altLang="zh-CN" u="none">
                  <a:solidFill>
                    <a:schemeClr val="tx1"/>
                  </a:solidFill>
                  <a:latin typeface="Times New Roman" panose="02020603050405020304" pitchFamily="18" charset="0"/>
                  <a:ea typeface="仿宋_GB2312" pitchFamily="49" charset="-122"/>
                </a:rPr>
                <a:t>, </a:t>
              </a:r>
              <a:r>
                <a:rPr lang="en-US" altLang="zh-CN" i="1" u="none">
                  <a:solidFill>
                    <a:schemeClr val="tx1"/>
                  </a:solidFill>
                  <a:latin typeface="Times New Roman" panose="02020603050405020304" pitchFamily="18" charset="0"/>
                  <a:ea typeface="仿宋_GB2312" pitchFamily="49" charset="-122"/>
                </a:rPr>
                <a:t>j</a:t>
              </a:r>
              <a:r>
                <a:rPr lang="en-US" altLang="zh-CN" u="none">
                  <a:solidFill>
                    <a:schemeClr val="tx1"/>
                  </a:solidFill>
                  <a:latin typeface="Times New Roman" panose="02020603050405020304" pitchFamily="18" charset="0"/>
                  <a:ea typeface="仿宋_GB2312" pitchFamily="49" charset="-122"/>
                </a:rPr>
                <a:t>=1, 2, …)</a:t>
              </a:r>
              <a:r>
                <a:rPr lang="zh-CN" altLang="en-US" u="none" dirty="0">
                  <a:solidFill>
                    <a:schemeClr val="tx1"/>
                  </a:solidFill>
                  <a:latin typeface="Times New Roman" panose="02020603050405020304" pitchFamily="18" charset="0"/>
                  <a:ea typeface="仿宋_GB2312" pitchFamily="49" charset="-122"/>
                </a:rPr>
                <a:t>是元素</a:t>
              </a:r>
              <a:r>
                <a:rPr lang="en-US" altLang="zh-CN" u="none">
                  <a:solidFill>
                    <a:schemeClr val="tx1"/>
                  </a:solidFill>
                  <a:latin typeface="Times New Roman" panose="02020603050405020304" pitchFamily="18" charset="0"/>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u</a:t>
              </a:r>
              <a:r>
                <a:rPr lang="en-US" altLang="zh-CN" i="1" u="none" baseline="-25000" err="1">
                  <a:solidFill>
                    <a:schemeClr val="tx1"/>
                  </a:solidFill>
                  <a:latin typeface="Times New Roman" panose="02020603050405020304" pitchFamily="18" charset="0"/>
                  <a:ea typeface="仿宋_GB2312" pitchFamily="49" charset="-122"/>
                </a:rPr>
                <a:t>i</a:t>
              </a:r>
              <a:r>
                <a:rPr lang="en-US" altLang="zh-CN" u="none">
                  <a:solidFill>
                    <a:schemeClr val="tx1"/>
                  </a:solidFill>
                  <a:latin typeface="Times New Roman" panose="02020603050405020304" pitchFamily="18" charset="0"/>
                  <a:ea typeface="仿宋_GB2312" pitchFamily="49" charset="-122"/>
                </a:rPr>
                <a:t>, </a:t>
              </a:r>
              <a:r>
                <a:rPr lang="en-US" altLang="zh-CN" i="1" u="none" err="1">
                  <a:solidFill>
                    <a:schemeClr val="tx1"/>
                  </a:solidFill>
                  <a:latin typeface="Times New Roman" panose="02020603050405020304" pitchFamily="18" charset="0"/>
                  <a:ea typeface="仿宋_GB2312" pitchFamily="49" charset="-122"/>
                </a:rPr>
                <a:t>v</a:t>
              </a:r>
              <a:r>
                <a:rPr lang="en-US" altLang="zh-CN" i="1" u="none" baseline="-25000" err="1">
                  <a:solidFill>
                    <a:schemeClr val="tx1"/>
                  </a:solidFill>
                  <a:latin typeface="Times New Roman" panose="02020603050405020304" pitchFamily="18" charset="0"/>
                  <a:ea typeface="仿宋_GB2312" pitchFamily="49" charset="-122"/>
                </a:rPr>
                <a:t>j</a:t>
              </a:r>
              <a:r>
                <a:rPr lang="en-US" altLang="zh-CN" u="none">
                  <a:solidFill>
                    <a:schemeClr val="tx1"/>
                  </a:solidFill>
                  <a:latin typeface="Times New Roman" panose="02020603050405020304" pitchFamily="18" charset="0"/>
                  <a:ea typeface="仿宋_GB2312" pitchFamily="49" charset="-122"/>
                </a:rPr>
                <a:t>) </a:t>
              </a:r>
              <a:r>
                <a:rPr lang="zh-CN" altLang="en-US" u="none" dirty="0">
                  <a:solidFill>
                    <a:schemeClr val="tx1"/>
                  </a:solidFill>
                  <a:latin typeface="Times New Roman" panose="02020603050405020304" pitchFamily="18" charset="0"/>
                  <a:ea typeface="仿宋_GB2312" pitchFamily="49" charset="-122"/>
                </a:rPr>
                <a:t>对于</a:t>
              </a:r>
              <a:r>
                <a:rPr lang="en-US" altLang="zh-CN" i="1" u="none">
                  <a:solidFill>
                    <a:schemeClr val="tx1"/>
                  </a:solidFill>
                  <a:latin typeface="Times New Roman" panose="02020603050405020304" pitchFamily="18" charset="0"/>
                  <a:ea typeface="仿宋_GB2312" pitchFamily="49" charset="-122"/>
                </a:rPr>
                <a:t>R</a:t>
              </a:r>
              <a:r>
                <a:rPr lang="zh-CN" altLang="en-US" u="none" dirty="0">
                  <a:solidFill>
                    <a:schemeClr val="tx1"/>
                  </a:solidFill>
                  <a:latin typeface="Times New Roman" panose="02020603050405020304" pitchFamily="18" charset="0"/>
                  <a:ea typeface="仿宋_GB2312" pitchFamily="49" charset="-122"/>
                </a:rPr>
                <a:t>的隶属度。</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grpSp>
      <p:sp>
        <p:nvSpPr>
          <p:cNvPr id="135177" name="标题 135176"/>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2</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35178" name="文本框 135177"/>
          <p:cNvSpPr txBox="1"/>
          <p:nvPr/>
        </p:nvSpPr>
        <p:spPr>
          <a:xfrm>
            <a:off x="1258888" y="1125538"/>
            <a:ext cx="4249737" cy="368300"/>
          </a:xfrm>
          <a:prstGeom prst="rect">
            <a:avLst/>
          </a:prstGeom>
          <a:no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en-US" altLang="zh-CN" u="none">
                <a:latin typeface="宋体" panose="02010600030101010101" pitchFamily="2" charset="-122"/>
              </a:rPr>
              <a:t>2.</a:t>
            </a:r>
            <a:r>
              <a:rPr lang="zh-CN" altLang="en-US" u="none" dirty="0">
                <a:latin typeface="宋体" panose="02010600030101010101" pitchFamily="2" charset="-122"/>
              </a:rPr>
              <a:t>用模糊关系表示模糊规则</a:t>
            </a:r>
            <a:endParaRPr lang="zh-CN" altLang="en-US" u="none"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blinds(horizontal)">
                                      <p:cBhvr>
                                        <p:cTn id="7" dur="5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Effect transition="in" filter="blinds(horizontal)">
                                      <p:cBhvr>
                                        <p:cTn id="12" dur="500"/>
                                        <p:tgtEl>
                                          <p:spTgt spid="13517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4"/>
                                        </p:tgtEl>
                                        <p:attrNameLst>
                                          <p:attrName>style.visibility</p:attrName>
                                        </p:attrNameLst>
                                      </p:cBhvr>
                                      <p:to>
                                        <p:strVal val="visible"/>
                                      </p:to>
                                    </p:set>
                                    <p:animEffect transition="in" filter="blinds(horizontal)">
                                      <p:cBhvr>
                                        <p:cTn id="17" dur="500"/>
                                        <p:tgtEl>
                                          <p:spTgt spid="135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latin typeface="Times New Roman" panose="02020603050405020304" pitchFamily="18" charset="0"/>
                <a:sym typeface="+mn-ea"/>
              </a:rPr>
              <a:t>4.6.2 </a:t>
            </a:r>
            <a:r>
              <a:rPr lang="zh-CN" altLang="en-US" dirty="0">
                <a:latin typeface="Times New Roman" panose="02020603050405020304" pitchFamily="18" charset="0"/>
                <a:sym typeface="+mn-ea"/>
              </a:rPr>
              <a:t>简单模糊推理（</a:t>
            </a:r>
            <a:r>
              <a:rPr lang="en-US" altLang="zh-CN">
                <a:latin typeface="Times New Roman" panose="02020603050405020304" pitchFamily="18" charset="0"/>
                <a:sym typeface="+mn-ea"/>
              </a:rPr>
              <a:t>3</a:t>
            </a:r>
            <a:r>
              <a:rPr lang="zh-CN" altLang="en-US" dirty="0">
                <a:latin typeface="Times New Roman" panose="02020603050405020304" pitchFamily="18" charset="0"/>
                <a:sym typeface="+mn-ea"/>
              </a:rPr>
              <a:t>）</a:t>
            </a:r>
            <a:endParaRPr lang="zh-CN" altLang="en-US"/>
          </a:p>
        </p:txBody>
      </p:sp>
      <p:sp>
        <p:nvSpPr>
          <p:cNvPr id="136194" name="文本框 136193"/>
          <p:cNvSpPr txBox="1"/>
          <p:nvPr/>
        </p:nvSpPr>
        <p:spPr>
          <a:xfrm>
            <a:off x="6443663" y="1844675"/>
            <a:ext cx="1448435" cy="368300"/>
          </a:xfrm>
          <a:prstGeom prst="rect">
            <a:avLst/>
          </a:prstGeom>
          <a:noFill/>
          <a:ln w="9525">
            <a:noFill/>
          </a:ln>
        </p:spPr>
        <p:txBody>
          <a:bodyPr wrap="none" anchor="t">
            <a:spAutoFit/>
          </a:bodyPr>
          <a:p>
            <a:pPr algn="l"/>
            <a:r>
              <a:rPr lang="en-US" altLang="zh-CN" b="0" u="none">
                <a:solidFill>
                  <a:schemeClr val="tx1"/>
                </a:solidFill>
                <a:latin typeface="Times New Roman" panose="02020603050405020304" pitchFamily="18" charset="0"/>
              </a:rPr>
              <a:t>(</a:t>
            </a:r>
            <a:r>
              <a:rPr lang="en-US" altLang="zh-CN" b="0" i="1" u="none">
                <a:solidFill>
                  <a:schemeClr val="tx1"/>
                </a:solidFill>
                <a:latin typeface="Times New Roman" panose="02020603050405020304" pitchFamily="18" charset="0"/>
              </a:rPr>
              <a:t>i</a:t>
            </a:r>
            <a:r>
              <a:rPr lang="en-US" altLang="zh-CN" b="0" u="none">
                <a:solidFill>
                  <a:schemeClr val="tx1"/>
                </a:solidFill>
                <a:latin typeface="Times New Roman" panose="02020603050405020304" pitchFamily="18" charset="0"/>
              </a:rPr>
              <a:t>, </a:t>
            </a:r>
            <a:r>
              <a:rPr lang="en-US" altLang="zh-CN" b="0" i="1" u="none">
                <a:solidFill>
                  <a:schemeClr val="tx1"/>
                </a:solidFill>
                <a:latin typeface="Times New Roman" panose="02020603050405020304" pitchFamily="18" charset="0"/>
              </a:rPr>
              <a:t>j</a:t>
            </a:r>
            <a:r>
              <a:rPr lang="en-US" altLang="zh-CN" b="0" u="none">
                <a:solidFill>
                  <a:schemeClr val="tx1"/>
                </a:solidFill>
                <a:latin typeface="Times New Roman" panose="02020603050405020304" pitchFamily="18" charset="0"/>
              </a:rPr>
              <a:t>=1, 2, …) </a:t>
            </a:r>
            <a:endParaRPr lang="en-US" altLang="zh-CN" b="0" u="none">
              <a:solidFill>
                <a:schemeClr val="tx1"/>
              </a:solidFill>
              <a:latin typeface="Times New Roman" panose="02020603050405020304" pitchFamily="18" charset="0"/>
            </a:endParaRPr>
          </a:p>
        </p:txBody>
      </p:sp>
      <p:sp>
        <p:nvSpPr>
          <p:cNvPr id="136195" name="文本框 136194"/>
          <p:cNvSpPr txBox="1"/>
          <p:nvPr/>
        </p:nvSpPr>
        <p:spPr>
          <a:xfrm>
            <a:off x="755650" y="2636838"/>
            <a:ext cx="7920038" cy="368300"/>
          </a:xfrm>
          <a:prstGeom prst="rect">
            <a:avLst/>
          </a:prstGeom>
          <a:noFill/>
          <a:ln w="9525">
            <a:noFill/>
          </a:ln>
        </p:spPr>
        <p:txBody>
          <a:bodyPr>
            <a:spAutoFit/>
          </a:bodyPr>
          <a:p>
            <a:pPr algn="l"/>
            <a:r>
              <a:rPr lang="zh-CN" altLang="en-US" u="none" dirty="0">
                <a:solidFill>
                  <a:schemeClr val="tx1"/>
                </a:solidFill>
                <a:latin typeface="仿宋_GB2312" pitchFamily="49" charset="-122"/>
                <a:ea typeface="仿宋_GB2312" pitchFamily="49" charset="-122"/>
              </a:rPr>
              <a:t>其中∧、∨分别代表取最小值和取最大值</a:t>
            </a:r>
            <a:r>
              <a:rPr lang="en-US" altLang="zh-CN" u="none">
                <a:solidFill>
                  <a:schemeClr val="tx1"/>
                </a:solidFill>
                <a:latin typeface="仿宋_GB2312" pitchFamily="49" charset="-122"/>
                <a:ea typeface="仿宋_GB2312" pitchFamily="49" charset="-122"/>
              </a:rPr>
              <a:t>, </a:t>
            </a:r>
            <a:r>
              <a:rPr lang="zh-CN" altLang="en-US" u="none" dirty="0">
                <a:solidFill>
                  <a:schemeClr val="tx1"/>
                </a:solidFill>
                <a:latin typeface="仿宋_GB2312" pitchFamily="49" charset="-122"/>
                <a:ea typeface="仿宋_GB2312" pitchFamily="49" charset="-122"/>
              </a:rPr>
              <a:t>即</a:t>
            </a:r>
            <a:r>
              <a:rPr lang="en-US" altLang="zh-CN" u="none">
                <a:solidFill>
                  <a:schemeClr val="tx1"/>
                </a:solidFill>
                <a:latin typeface="仿宋_GB2312" pitchFamily="49" charset="-122"/>
                <a:ea typeface="仿宋_GB2312" pitchFamily="49" charset="-122"/>
              </a:rPr>
              <a:t>min</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max</a:t>
            </a:r>
            <a:r>
              <a:rPr lang="zh-CN" altLang="en-US" u="none" dirty="0">
                <a:solidFill>
                  <a:schemeClr val="tx1"/>
                </a:solidFill>
                <a:latin typeface="仿宋_GB2312" pitchFamily="49" charset="-122"/>
                <a:ea typeface="仿宋_GB2312" pitchFamily="49" charset="-122"/>
              </a:rPr>
              <a:t>。</a:t>
            </a:r>
            <a:r>
              <a:rPr lang="zh-CN" altLang="en-US" u="none" dirty="0">
                <a:solidFill>
                  <a:schemeClr val="tx1"/>
                </a:solidFill>
                <a:latin typeface="宋体" panose="02010600030101010101" pitchFamily="2" charset="-122"/>
              </a:rPr>
              <a:t>　　</a:t>
            </a:r>
            <a:endParaRPr lang="zh-CN" altLang="en-US" u="none" dirty="0">
              <a:solidFill>
                <a:schemeClr val="tx1"/>
              </a:solidFill>
              <a:latin typeface="Times New Roman" panose="02020603050405020304" pitchFamily="18" charset="0"/>
            </a:endParaRPr>
          </a:p>
        </p:txBody>
      </p:sp>
      <p:sp>
        <p:nvSpPr>
          <p:cNvPr id="136196" name="文本框 136195"/>
          <p:cNvSpPr txBox="1"/>
          <p:nvPr/>
        </p:nvSpPr>
        <p:spPr>
          <a:xfrm>
            <a:off x="3276600" y="5084763"/>
            <a:ext cx="309880" cy="368300"/>
          </a:xfrm>
          <a:prstGeom prst="rect">
            <a:avLst/>
          </a:prstGeom>
          <a:noFill/>
          <a:ln w="9525">
            <a:noFill/>
          </a:ln>
        </p:spPr>
        <p:txBody>
          <a:bodyPr wrap="none" anchor="t">
            <a:spAutoFit/>
          </a:bodyPr>
          <a:p>
            <a:pPr algn="l"/>
            <a:endParaRPr lang="zh-CN" altLang="en-US" b="0" u="none" dirty="0">
              <a:solidFill>
                <a:schemeClr val="tx1"/>
              </a:solidFill>
              <a:latin typeface="Times New Roman" panose="02020603050405020304" pitchFamily="18" charset="0"/>
            </a:endParaRPr>
          </a:p>
        </p:txBody>
      </p:sp>
      <p:sp>
        <p:nvSpPr>
          <p:cNvPr id="136197" name="矩形 136196"/>
          <p:cNvSpPr>
            <a:spLocks noChangeAspect="1" noTextEdit="1"/>
          </p:cNvSpPr>
          <p:nvPr/>
        </p:nvSpPr>
        <p:spPr>
          <a:xfrm>
            <a:off x="1116013" y="1052513"/>
            <a:ext cx="7010400" cy="671512"/>
          </a:xfrm>
          <a:prstGeom prst="rect">
            <a:avLst/>
          </a:prstGeom>
          <a:noFill/>
          <a:ln w="9525">
            <a:noFill/>
          </a:ln>
        </p:spPr>
        <p:txBody>
          <a:bodyPr/>
          <a:p>
            <a:endParaRPr lang="zh-CN" altLang="en-US"/>
          </a:p>
        </p:txBody>
      </p:sp>
      <p:sp>
        <p:nvSpPr>
          <p:cNvPr id="136198" name="矩形 136197"/>
          <p:cNvSpPr/>
          <p:nvPr/>
        </p:nvSpPr>
        <p:spPr>
          <a:xfrm>
            <a:off x="7780338" y="1098550"/>
            <a:ext cx="2794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199" name="矩形 136198"/>
          <p:cNvSpPr/>
          <p:nvPr/>
        </p:nvSpPr>
        <p:spPr>
          <a:xfrm>
            <a:off x="7299325"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0" name="矩形 136199"/>
          <p:cNvSpPr/>
          <p:nvPr/>
        </p:nvSpPr>
        <p:spPr>
          <a:xfrm>
            <a:off x="6323013" y="1098550"/>
            <a:ext cx="20955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1</a:t>
            </a:r>
            <a:endParaRPr lang="en-US" altLang="zh-CN" sz="1800" b="0" u="none">
              <a:solidFill>
                <a:schemeClr val="tx1"/>
              </a:solidFill>
              <a:latin typeface="Garamond" panose="02020404030301010803" pitchFamily="18" charset="0"/>
            </a:endParaRPr>
          </a:p>
        </p:txBody>
      </p:sp>
      <p:sp>
        <p:nvSpPr>
          <p:cNvPr id="136201" name="矩形 136200"/>
          <p:cNvSpPr/>
          <p:nvPr/>
        </p:nvSpPr>
        <p:spPr>
          <a:xfrm>
            <a:off x="6216650"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2" name="矩形 136201"/>
          <p:cNvSpPr/>
          <p:nvPr/>
        </p:nvSpPr>
        <p:spPr>
          <a:xfrm>
            <a:off x="5538788" y="1098550"/>
            <a:ext cx="2794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3" name="矩形 136202"/>
          <p:cNvSpPr/>
          <p:nvPr/>
        </p:nvSpPr>
        <p:spPr>
          <a:xfrm>
            <a:off x="5027613"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4" name="矩形 136203"/>
          <p:cNvSpPr/>
          <p:nvPr/>
        </p:nvSpPr>
        <p:spPr>
          <a:xfrm>
            <a:off x="3998913"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5" name="矩形 136204"/>
          <p:cNvSpPr/>
          <p:nvPr/>
        </p:nvSpPr>
        <p:spPr>
          <a:xfrm>
            <a:off x="3517900"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6" name="矩形 136205"/>
          <p:cNvSpPr/>
          <p:nvPr/>
        </p:nvSpPr>
        <p:spPr>
          <a:xfrm>
            <a:off x="2820988" y="1098550"/>
            <a:ext cx="37592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7" name="矩形 136206"/>
          <p:cNvSpPr/>
          <p:nvPr/>
        </p:nvSpPr>
        <p:spPr>
          <a:xfrm>
            <a:off x="2614613"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8" name="矩形 136207"/>
          <p:cNvSpPr/>
          <p:nvPr/>
        </p:nvSpPr>
        <p:spPr>
          <a:xfrm>
            <a:off x="2146300" y="1098550"/>
            <a:ext cx="104775"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09" name="矩形 136208"/>
          <p:cNvSpPr/>
          <p:nvPr/>
        </p:nvSpPr>
        <p:spPr>
          <a:xfrm>
            <a:off x="1663700" y="1098550"/>
            <a:ext cx="139700" cy="507365"/>
          </a:xfrm>
          <a:prstGeom prst="rect">
            <a:avLst/>
          </a:prstGeom>
          <a:noFill/>
          <a:ln w="9525">
            <a:noFill/>
          </a:ln>
        </p:spPr>
        <p:txBody>
          <a:bodyPr wrap="none" lIns="0" tIns="0" rIns="0" bIns="0">
            <a:spAutoFit/>
          </a:bodyPr>
          <a:p>
            <a:pPr algn="l"/>
            <a:r>
              <a:rPr lang="en-US" altLang="zh-CN" sz="3300" b="0" u="none">
                <a:solidFill>
                  <a:srgbClr val="000000"/>
                </a:solidFill>
                <a:latin typeface="Times New Roman" panose="02020603050405020304" pitchFamily="18" charset="0"/>
              </a:rPr>
              <a:t>(</a:t>
            </a:r>
            <a:endParaRPr lang="en-US" altLang="zh-CN" sz="1800" b="0" u="none">
              <a:solidFill>
                <a:schemeClr val="tx1"/>
              </a:solidFill>
              <a:latin typeface="Garamond" panose="02020404030301010803" pitchFamily="18" charset="0"/>
            </a:endParaRPr>
          </a:p>
        </p:txBody>
      </p:sp>
      <p:sp>
        <p:nvSpPr>
          <p:cNvPr id="136210" name="矩形 136209"/>
          <p:cNvSpPr/>
          <p:nvPr/>
        </p:nvSpPr>
        <p:spPr>
          <a:xfrm>
            <a:off x="2462213" y="1360488"/>
            <a:ext cx="70485" cy="307340"/>
          </a:xfrm>
          <a:prstGeom prst="rect">
            <a:avLst/>
          </a:prstGeom>
          <a:noFill/>
          <a:ln w="9525">
            <a:noFill/>
          </a:ln>
        </p:spPr>
        <p:txBody>
          <a:bodyPr wrap="none" lIns="0" tIns="0" rIns="0" bIns="0">
            <a:spAutoFit/>
          </a:bodyPr>
          <a:p>
            <a:pPr algn="l"/>
            <a:r>
              <a:rPr lang="en-US" altLang="zh-CN" sz="2000" b="0" u="none">
                <a:solidFill>
                  <a:srgbClr val="000000"/>
                </a:solidFill>
                <a:latin typeface="Times New Roman" panose="02020603050405020304" pitchFamily="18" charset="0"/>
              </a:rPr>
              <a:t>j</a:t>
            </a:r>
            <a:endParaRPr lang="en-US" altLang="zh-CN" sz="1800" b="0" u="none">
              <a:solidFill>
                <a:schemeClr val="tx1"/>
              </a:solidFill>
              <a:latin typeface="Garamond" panose="02020404030301010803" pitchFamily="18" charset="0"/>
            </a:endParaRPr>
          </a:p>
        </p:txBody>
      </p:sp>
      <p:sp>
        <p:nvSpPr>
          <p:cNvPr id="136211" name="矩形 136210"/>
          <p:cNvSpPr/>
          <p:nvPr/>
        </p:nvSpPr>
        <p:spPr>
          <a:xfrm>
            <a:off x="2000250" y="1360488"/>
            <a:ext cx="70485" cy="307340"/>
          </a:xfrm>
          <a:prstGeom prst="rect">
            <a:avLst/>
          </a:prstGeom>
          <a:noFill/>
          <a:ln w="9525">
            <a:noFill/>
          </a:ln>
        </p:spPr>
        <p:txBody>
          <a:bodyPr wrap="none" lIns="0" tIns="0" rIns="0" bIns="0">
            <a:spAutoFit/>
          </a:bodyPr>
          <a:p>
            <a:pPr algn="l"/>
            <a:r>
              <a:rPr lang="en-US" altLang="zh-CN" sz="2000" b="0" u="none">
                <a:solidFill>
                  <a:srgbClr val="000000"/>
                </a:solidFill>
                <a:latin typeface="Times New Roman" panose="02020603050405020304" pitchFamily="18" charset="0"/>
              </a:rPr>
              <a:t>i</a:t>
            </a:r>
            <a:endParaRPr lang="en-US" altLang="zh-CN" sz="1800" b="0" u="none">
              <a:solidFill>
                <a:schemeClr val="tx1"/>
              </a:solidFill>
              <a:latin typeface="Garamond" panose="02020404030301010803" pitchFamily="18" charset="0"/>
            </a:endParaRPr>
          </a:p>
        </p:txBody>
      </p:sp>
      <p:sp>
        <p:nvSpPr>
          <p:cNvPr id="136212" name="矩形 136211"/>
          <p:cNvSpPr/>
          <p:nvPr/>
        </p:nvSpPr>
        <p:spPr>
          <a:xfrm>
            <a:off x="7654925" y="1362075"/>
            <a:ext cx="70485"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i</a:t>
            </a:r>
            <a:endParaRPr lang="en-US" altLang="zh-CN" sz="1800" b="0" u="none">
              <a:solidFill>
                <a:schemeClr val="tx1"/>
              </a:solidFill>
              <a:latin typeface="Garamond" panose="02020404030301010803" pitchFamily="18" charset="0"/>
            </a:endParaRPr>
          </a:p>
        </p:txBody>
      </p:sp>
      <p:sp>
        <p:nvSpPr>
          <p:cNvPr id="136213" name="矩形 136212"/>
          <p:cNvSpPr/>
          <p:nvPr/>
        </p:nvSpPr>
        <p:spPr>
          <a:xfrm>
            <a:off x="7104063" y="1362075"/>
            <a:ext cx="154940"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A</a:t>
            </a:r>
            <a:endParaRPr lang="en-US" altLang="zh-CN" sz="1800" b="0" u="none">
              <a:solidFill>
                <a:schemeClr val="tx1"/>
              </a:solidFill>
              <a:latin typeface="Garamond" panose="02020404030301010803" pitchFamily="18" charset="0"/>
            </a:endParaRPr>
          </a:p>
        </p:txBody>
      </p:sp>
      <p:sp>
        <p:nvSpPr>
          <p:cNvPr id="136214" name="矩形 136213"/>
          <p:cNvSpPr/>
          <p:nvPr/>
        </p:nvSpPr>
        <p:spPr>
          <a:xfrm>
            <a:off x="5410200" y="1362075"/>
            <a:ext cx="70485"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j</a:t>
            </a:r>
            <a:endParaRPr lang="en-US" altLang="zh-CN" sz="1800" b="0" u="none">
              <a:solidFill>
                <a:schemeClr val="tx1"/>
              </a:solidFill>
              <a:latin typeface="Garamond" panose="02020404030301010803" pitchFamily="18" charset="0"/>
            </a:endParaRPr>
          </a:p>
        </p:txBody>
      </p:sp>
      <p:sp>
        <p:nvSpPr>
          <p:cNvPr id="136215" name="矩形 136214"/>
          <p:cNvSpPr/>
          <p:nvPr/>
        </p:nvSpPr>
        <p:spPr>
          <a:xfrm>
            <a:off x="4819650" y="1362075"/>
            <a:ext cx="154940"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B</a:t>
            </a:r>
            <a:endParaRPr lang="en-US" altLang="zh-CN" sz="1800" b="0" u="none">
              <a:solidFill>
                <a:schemeClr val="tx1"/>
              </a:solidFill>
              <a:latin typeface="Garamond" panose="02020404030301010803" pitchFamily="18" charset="0"/>
            </a:endParaRPr>
          </a:p>
        </p:txBody>
      </p:sp>
      <p:sp>
        <p:nvSpPr>
          <p:cNvPr id="136216" name="矩形 136215"/>
          <p:cNvSpPr/>
          <p:nvPr/>
        </p:nvSpPr>
        <p:spPr>
          <a:xfrm>
            <a:off x="3875088" y="1362075"/>
            <a:ext cx="70485"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i</a:t>
            </a:r>
            <a:endParaRPr lang="en-US" altLang="zh-CN" sz="1800" b="0" u="none">
              <a:solidFill>
                <a:schemeClr val="tx1"/>
              </a:solidFill>
              <a:latin typeface="Garamond" panose="02020404030301010803" pitchFamily="18" charset="0"/>
            </a:endParaRPr>
          </a:p>
        </p:txBody>
      </p:sp>
      <p:sp>
        <p:nvSpPr>
          <p:cNvPr id="136217" name="矩形 136216"/>
          <p:cNvSpPr/>
          <p:nvPr/>
        </p:nvSpPr>
        <p:spPr>
          <a:xfrm>
            <a:off x="3322638" y="1362075"/>
            <a:ext cx="154940"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A</a:t>
            </a:r>
            <a:endParaRPr lang="en-US" altLang="zh-CN" sz="1800" b="0" u="none">
              <a:solidFill>
                <a:schemeClr val="tx1"/>
              </a:solidFill>
              <a:latin typeface="Garamond" panose="02020404030301010803" pitchFamily="18" charset="0"/>
            </a:endParaRPr>
          </a:p>
        </p:txBody>
      </p:sp>
      <p:sp>
        <p:nvSpPr>
          <p:cNvPr id="136218" name="矩形 136217"/>
          <p:cNvSpPr/>
          <p:nvPr/>
        </p:nvSpPr>
        <p:spPr>
          <a:xfrm>
            <a:off x="1457325" y="1362075"/>
            <a:ext cx="154940" cy="307340"/>
          </a:xfrm>
          <a:prstGeom prst="rect">
            <a:avLst/>
          </a:prstGeom>
          <a:noFill/>
          <a:ln w="9525">
            <a:noFill/>
          </a:ln>
        </p:spPr>
        <p:txBody>
          <a:bodyPr wrap="none" lIns="0" tIns="0" rIns="0" bIns="0">
            <a:spAutoFit/>
          </a:bodyPr>
          <a:p>
            <a:pPr algn="l"/>
            <a:r>
              <a:rPr lang="en-US" altLang="zh-CN" sz="2000" b="0" i="1" u="none">
                <a:solidFill>
                  <a:srgbClr val="000000"/>
                </a:solidFill>
                <a:latin typeface="Times New Roman" panose="02020603050405020304" pitchFamily="18" charset="0"/>
              </a:rPr>
              <a:t>R</a:t>
            </a:r>
            <a:endParaRPr lang="en-US" altLang="zh-CN" sz="1800" b="0" u="none">
              <a:solidFill>
                <a:schemeClr val="tx1"/>
              </a:solidFill>
              <a:latin typeface="Garamond" panose="02020404030301010803" pitchFamily="18" charset="0"/>
            </a:endParaRPr>
          </a:p>
        </p:txBody>
      </p:sp>
      <p:sp>
        <p:nvSpPr>
          <p:cNvPr id="136219" name="矩形 136218"/>
          <p:cNvSpPr/>
          <p:nvPr/>
        </p:nvSpPr>
        <p:spPr>
          <a:xfrm>
            <a:off x="7437438" y="1098550"/>
            <a:ext cx="209550"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u</a:t>
            </a:r>
            <a:endParaRPr lang="en-US" altLang="zh-CN" sz="1800" b="0" u="none">
              <a:solidFill>
                <a:schemeClr val="tx1"/>
              </a:solidFill>
              <a:latin typeface="Garamond" panose="02020404030301010803" pitchFamily="18" charset="0"/>
            </a:endParaRPr>
          </a:p>
        </p:txBody>
      </p:sp>
      <p:sp>
        <p:nvSpPr>
          <p:cNvPr id="136220" name="矩形 136219"/>
          <p:cNvSpPr/>
          <p:nvPr/>
        </p:nvSpPr>
        <p:spPr>
          <a:xfrm>
            <a:off x="6861175" y="1098550"/>
            <a:ext cx="209550"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u</a:t>
            </a:r>
            <a:endParaRPr lang="en-US" altLang="zh-CN" sz="1800" b="0" u="none">
              <a:solidFill>
                <a:schemeClr val="tx1"/>
              </a:solidFill>
              <a:latin typeface="Garamond" panose="02020404030301010803" pitchFamily="18" charset="0"/>
            </a:endParaRPr>
          </a:p>
        </p:txBody>
      </p:sp>
      <p:sp>
        <p:nvSpPr>
          <p:cNvPr id="136221" name="矩形 136220"/>
          <p:cNvSpPr/>
          <p:nvPr/>
        </p:nvSpPr>
        <p:spPr>
          <a:xfrm>
            <a:off x="5173663" y="1098550"/>
            <a:ext cx="186055"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v</a:t>
            </a:r>
            <a:endParaRPr lang="en-US" altLang="zh-CN" sz="1800" b="0" u="none">
              <a:solidFill>
                <a:schemeClr val="tx1"/>
              </a:solidFill>
              <a:latin typeface="Garamond" panose="02020404030301010803" pitchFamily="18" charset="0"/>
            </a:endParaRPr>
          </a:p>
        </p:txBody>
      </p:sp>
      <p:sp>
        <p:nvSpPr>
          <p:cNvPr id="136222" name="矩形 136221"/>
          <p:cNvSpPr/>
          <p:nvPr/>
        </p:nvSpPr>
        <p:spPr>
          <a:xfrm>
            <a:off x="3657600" y="1098550"/>
            <a:ext cx="209550"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u</a:t>
            </a:r>
            <a:endParaRPr lang="en-US" altLang="zh-CN" sz="1800" b="0" u="none">
              <a:solidFill>
                <a:schemeClr val="tx1"/>
              </a:solidFill>
              <a:latin typeface="Garamond" panose="02020404030301010803" pitchFamily="18" charset="0"/>
            </a:endParaRPr>
          </a:p>
        </p:txBody>
      </p:sp>
      <p:sp>
        <p:nvSpPr>
          <p:cNvPr id="136223" name="矩形 136222"/>
          <p:cNvSpPr/>
          <p:nvPr/>
        </p:nvSpPr>
        <p:spPr>
          <a:xfrm>
            <a:off x="3079750" y="1098550"/>
            <a:ext cx="209550"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u</a:t>
            </a:r>
            <a:endParaRPr lang="en-US" altLang="zh-CN" sz="1800" b="0" u="none">
              <a:solidFill>
                <a:schemeClr val="tx1"/>
              </a:solidFill>
              <a:latin typeface="Garamond" panose="02020404030301010803" pitchFamily="18" charset="0"/>
            </a:endParaRPr>
          </a:p>
        </p:txBody>
      </p:sp>
      <p:sp>
        <p:nvSpPr>
          <p:cNvPr id="136224" name="矩形 136223"/>
          <p:cNvSpPr/>
          <p:nvPr/>
        </p:nvSpPr>
        <p:spPr>
          <a:xfrm>
            <a:off x="2298700" y="1098550"/>
            <a:ext cx="186055"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v</a:t>
            </a:r>
            <a:endParaRPr lang="en-US" altLang="zh-CN" sz="1800" b="0" u="none">
              <a:solidFill>
                <a:schemeClr val="tx1"/>
              </a:solidFill>
              <a:latin typeface="Garamond" panose="02020404030301010803" pitchFamily="18" charset="0"/>
            </a:endParaRPr>
          </a:p>
        </p:txBody>
      </p:sp>
      <p:sp>
        <p:nvSpPr>
          <p:cNvPr id="136225" name="矩形 136224"/>
          <p:cNvSpPr/>
          <p:nvPr/>
        </p:nvSpPr>
        <p:spPr>
          <a:xfrm>
            <a:off x="1803400" y="1098550"/>
            <a:ext cx="209550" cy="507365"/>
          </a:xfrm>
          <a:prstGeom prst="rect">
            <a:avLst/>
          </a:prstGeom>
          <a:noFill/>
          <a:ln w="9525">
            <a:noFill/>
          </a:ln>
        </p:spPr>
        <p:txBody>
          <a:bodyPr wrap="none" lIns="0" tIns="0" rIns="0" bIns="0">
            <a:spAutoFit/>
          </a:bodyPr>
          <a:p>
            <a:pPr algn="l"/>
            <a:r>
              <a:rPr lang="en-US" altLang="zh-CN" sz="3300" b="0" i="1" u="none">
                <a:solidFill>
                  <a:srgbClr val="000000"/>
                </a:solidFill>
                <a:latin typeface="Times New Roman" panose="02020603050405020304" pitchFamily="18" charset="0"/>
              </a:rPr>
              <a:t>u</a:t>
            </a:r>
            <a:endParaRPr lang="en-US" altLang="zh-CN" sz="1800" b="0" u="none">
              <a:solidFill>
                <a:schemeClr val="tx1"/>
              </a:solidFill>
              <a:latin typeface="Garamond" panose="02020404030301010803" pitchFamily="18" charset="0"/>
            </a:endParaRPr>
          </a:p>
        </p:txBody>
      </p:sp>
      <p:sp>
        <p:nvSpPr>
          <p:cNvPr id="136226" name="矩形 136225"/>
          <p:cNvSpPr/>
          <p:nvPr/>
        </p:nvSpPr>
        <p:spPr>
          <a:xfrm>
            <a:off x="6569075" y="1049338"/>
            <a:ext cx="229870" cy="507365"/>
          </a:xfrm>
          <a:prstGeom prst="rect">
            <a:avLst/>
          </a:prstGeom>
          <a:noFill/>
          <a:ln w="9525">
            <a:noFill/>
          </a:ln>
        </p:spPr>
        <p:txBody>
          <a:bodyPr wrap="none" lIns="0" tIns="0" rIns="0" bIns="0">
            <a:spAutoFit/>
          </a:bodyPr>
          <a:p>
            <a:pPr algn="l"/>
            <a:r>
              <a:rPr lang="en-US" altLang="zh-CN" sz="3300" b="0" u="none">
                <a:solidFill>
                  <a:srgbClr val="000000"/>
                </a:solidFill>
                <a:latin typeface="Symbol" panose="05050102010706020507" pitchFamily="18" charset="2"/>
              </a:rPr>
              <a:t>-</a:t>
            </a:r>
            <a:endParaRPr lang="en-US" altLang="zh-CN" sz="1800" b="0" u="none">
              <a:solidFill>
                <a:schemeClr val="tx1"/>
              </a:solidFill>
              <a:latin typeface="Garamond" panose="02020404030301010803" pitchFamily="18" charset="0"/>
            </a:endParaRPr>
          </a:p>
        </p:txBody>
      </p:sp>
      <p:sp>
        <p:nvSpPr>
          <p:cNvPr id="136227" name="矩形 136226"/>
          <p:cNvSpPr/>
          <p:nvPr/>
        </p:nvSpPr>
        <p:spPr>
          <a:xfrm>
            <a:off x="5884863" y="1049338"/>
            <a:ext cx="252730" cy="507365"/>
          </a:xfrm>
          <a:prstGeom prst="rect">
            <a:avLst/>
          </a:prstGeom>
          <a:noFill/>
          <a:ln w="9525">
            <a:noFill/>
          </a:ln>
        </p:spPr>
        <p:txBody>
          <a:bodyPr wrap="none" lIns="0" tIns="0" rIns="0" bIns="0">
            <a:spAutoFit/>
          </a:bodyPr>
          <a:p>
            <a:pPr algn="l"/>
            <a:r>
              <a:rPr lang="en-US" altLang="zh-CN" sz="3300" b="0" u="none">
                <a:solidFill>
                  <a:srgbClr val="000000"/>
                </a:solidFill>
                <a:latin typeface="Symbol" panose="05050102010706020507" pitchFamily="18" charset="2"/>
              </a:rPr>
              <a:t>Ú</a:t>
            </a:r>
            <a:endParaRPr lang="en-US" altLang="zh-CN" sz="1800" b="0" u="none">
              <a:solidFill>
                <a:schemeClr val="tx1"/>
              </a:solidFill>
              <a:latin typeface="Garamond" panose="02020404030301010803" pitchFamily="18" charset="0"/>
            </a:endParaRPr>
          </a:p>
        </p:txBody>
      </p:sp>
      <p:sp>
        <p:nvSpPr>
          <p:cNvPr id="136228" name="矩形 136227"/>
          <p:cNvSpPr/>
          <p:nvPr/>
        </p:nvSpPr>
        <p:spPr>
          <a:xfrm>
            <a:off x="4211638" y="1049338"/>
            <a:ext cx="252730" cy="507365"/>
          </a:xfrm>
          <a:prstGeom prst="rect">
            <a:avLst/>
          </a:prstGeom>
          <a:noFill/>
          <a:ln w="9525">
            <a:noFill/>
          </a:ln>
        </p:spPr>
        <p:txBody>
          <a:bodyPr wrap="none" lIns="0" tIns="0" rIns="0" bIns="0">
            <a:spAutoFit/>
          </a:bodyPr>
          <a:p>
            <a:pPr algn="l"/>
            <a:r>
              <a:rPr lang="en-US" altLang="zh-CN" sz="3300" b="0" u="none">
                <a:solidFill>
                  <a:srgbClr val="000000"/>
                </a:solidFill>
                <a:latin typeface="Symbol" panose="05050102010706020507" pitchFamily="18" charset="2"/>
              </a:rPr>
              <a:t>Ù</a:t>
            </a:r>
            <a:endParaRPr lang="en-US" altLang="zh-CN" sz="1800" b="0" u="none">
              <a:solidFill>
                <a:schemeClr val="tx1"/>
              </a:solidFill>
              <a:latin typeface="Garamond" panose="02020404030301010803" pitchFamily="18" charset="0"/>
            </a:endParaRPr>
          </a:p>
        </p:txBody>
      </p:sp>
      <p:sp>
        <p:nvSpPr>
          <p:cNvPr id="136229" name="矩形 136228"/>
          <p:cNvSpPr/>
          <p:nvPr/>
        </p:nvSpPr>
        <p:spPr>
          <a:xfrm>
            <a:off x="4549775" y="1049338"/>
            <a:ext cx="241300" cy="507365"/>
          </a:xfrm>
          <a:prstGeom prst="rect">
            <a:avLst/>
          </a:prstGeom>
          <a:noFill/>
          <a:ln w="9525">
            <a:noFill/>
          </a:ln>
        </p:spPr>
        <p:txBody>
          <a:bodyPr wrap="none" lIns="0" tIns="0" rIns="0" bIns="0">
            <a:spAutoFit/>
          </a:bodyPr>
          <a:p>
            <a:pPr algn="l"/>
            <a:r>
              <a:rPr lang="en-US" altLang="zh-CN" sz="3300" b="0" i="1" u="none">
                <a:solidFill>
                  <a:srgbClr val="000000"/>
                </a:solidFill>
                <a:latin typeface="Symbol" panose="05050102010706020507" pitchFamily="18" charset="2"/>
              </a:rPr>
              <a:t>m</a:t>
            </a:r>
            <a:endParaRPr lang="en-US" altLang="zh-CN" sz="1800" b="0" u="none">
              <a:solidFill>
                <a:schemeClr val="tx1"/>
              </a:solidFill>
              <a:latin typeface="Garamond" panose="02020404030301010803" pitchFamily="18" charset="0"/>
            </a:endParaRPr>
          </a:p>
        </p:txBody>
      </p:sp>
      <p:sp>
        <p:nvSpPr>
          <p:cNvPr id="136230" name="矩形 136229"/>
          <p:cNvSpPr/>
          <p:nvPr/>
        </p:nvSpPr>
        <p:spPr>
          <a:xfrm>
            <a:off x="1187450" y="1049338"/>
            <a:ext cx="241300" cy="507365"/>
          </a:xfrm>
          <a:prstGeom prst="rect">
            <a:avLst/>
          </a:prstGeom>
          <a:noFill/>
          <a:ln w="9525">
            <a:noFill/>
          </a:ln>
        </p:spPr>
        <p:txBody>
          <a:bodyPr wrap="none" lIns="0" tIns="0" rIns="0" bIns="0">
            <a:spAutoFit/>
          </a:bodyPr>
          <a:p>
            <a:pPr algn="l"/>
            <a:r>
              <a:rPr lang="en-US" altLang="zh-CN" sz="3300" b="0" i="1" u="none">
                <a:solidFill>
                  <a:srgbClr val="000000"/>
                </a:solidFill>
                <a:latin typeface="Symbol" panose="05050102010706020507" pitchFamily="18" charset="2"/>
              </a:rPr>
              <a:t>m</a:t>
            </a:r>
            <a:endParaRPr lang="en-US" altLang="zh-CN" sz="1800" b="0" u="none">
              <a:solidFill>
                <a:schemeClr val="tx1"/>
              </a:solidFill>
              <a:latin typeface="Garamond" panose="02020404030301010803"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p:txBody>
          <a:bodyPr anchor="b"/>
          <a:p>
            <a:r>
              <a:rPr lang="en-US" altLang="zh-CN" sz="3600"/>
              <a:t>4.2</a:t>
            </a:r>
            <a:r>
              <a:rPr lang="zh-CN" altLang="en-US" sz="3600" dirty="0"/>
              <a:t>确定性理论</a:t>
            </a:r>
            <a:endParaRPr lang="zh-CN" altLang="en-US" sz="3600" dirty="0"/>
          </a:p>
        </p:txBody>
      </p:sp>
      <p:sp>
        <p:nvSpPr>
          <p:cNvPr id="16387" name="文本占位符 16386"/>
          <p:cNvSpPr>
            <a:spLocks noGrp="1"/>
          </p:cNvSpPr>
          <p:nvPr>
            <p:ph type="body" idx="4294967295"/>
          </p:nvPr>
        </p:nvSpPr>
        <p:spPr>
          <a:xfrm>
            <a:off x="0" y="1825625"/>
            <a:ext cx="7886700" cy="4351655"/>
          </a:xfrm>
        </p:spPr>
        <p:txBody>
          <a:bodyPr/>
          <a:p>
            <a:pPr>
              <a:buNone/>
            </a:pPr>
            <a:r>
              <a:rPr lang="en-US" altLang="zh-CN" sz="2800">
                <a:latin typeface="仿宋_GB2312" pitchFamily="49" charset="-122"/>
                <a:ea typeface="仿宋_GB2312" pitchFamily="49" charset="-122"/>
              </a:rPr>
              <a:t>4.2.1 </a:t>
            </a:r>
            <a:r>
              <a:rPr lang="zh-CN" altLang="en-US" sz="2800" dirty="0">
                <a:latin typeface="仿宋_GB2312" pitchFamily="49" charset="-122"/>
                <a:ea typeface="仿宋_GB2312" pitchFamily="49" charset="-122"/>
                <a:hlinkClick r:id="rId1" action="ppaction://hlinksldjump"/>
              </a:rPr>
              <a:t>知识的不确定性表示</a:t>
            </a:r>
            <a:endParaRPr lang="zh-CN" altLang="en-US" sz="2800" dirty="0">
              <a:latin typeface="仿宋_GB2312" pitchFamily="49" charset="-122"/>
              <a:ea typeface="仿宋_GB2312" pitchFamily="49" charset="-122"/>
            </a:endParaRPr>
          </a:p>
          <a:p>
            <a:pPr>
              <a:buNone/>
            </a:pPr>
            <a:r>
              <a:rPr lang="en-US" altLang="zh-CN" sz="2800">
                <a:latin typeface="仿宋_GB2312" pitchFamily="49" charset="-122"/>
                <a:ea typeface="仿宋_GB2312" pitchFamily="49" charset="-122"/>
              </a:rPr>
              <a:t>4.2.2 </a:t>
            </a:r>
            <a:r>
              <a:rPr lang="zh-CN" altLang="en-US" sz="2800" dirty="0">
                <a:latin typeface="仿宋_GB2312" pitchFamily="49" charset="-122"/>
                <a:ea typeface="仿宋_GB2312" pitchFamily="49" charset="-122"/>
                <a:hlinkClick r:id="rId2" action="ppaction://hlinksldjump"/>
              </a:rPr>
              <a:t>证据的不确定性表示</a:t>
            </a:r>
            <a:endParaRPr lang="zh-CN" altLang="en-US" sz="2800" dirty="0">
              <a:latin typeface="仿宋_GB2312" pitchFamily="49" charset="-122"/>
              <a:ea typeface="仿宋_GB2312" pitchFamily="49" charset="-122"/>
            </a:endParaRPr>
          </a:p>
          <a:p>
            <a:pPr>
              <a:buNone/>
            </a:pPr>
            <a:r>
              <a:rPr lang="en-US" altLang="zh-CN" sz="2800">
                <a:latin typeface="仿宋_GB2312" pitchFamily="49" charset="-122"/>
                <a:ea typeface="仿宋_GB2312" pitchFamily="49" charset="-122"/>
              </a:rPr>
              <a:t>4.2.3 </a:t>
            </a:r>
            <a:r>
              <a:rPr lang="zh-CN" altLang="en-US" sz="2800" dirty="0">
                <a:latin typeface="仿宋_GB2312" pitchFamily="49" charset="-122"/>
                <a:ea typeface="仿宋_GB2312" pitchFamily="49" charset="-122"/>
                <a:hlinkClick r:id="rId3" action="ppaction://hlinksldjump"/>
              </a:rPr>
              <a:t>不确定性的传播与计算</a:t>
            </a:r>
            <a:endParaRPr lang="zh-CN" altLang="en-US" sz="2800" dirty="0">
              <a:latin typeface="仿宋_GB2312" pitchFamily="49" charset="-122"/>
              <a:ea typeface="仿宋_GB2312" pitchFamily="49" charset="-122"/>
            </a:endParaRPr>
          </a:p>
          <a:p>
            <a:pPr>
              <a:buNone/>
            </a:pPr>
            <a:r>
              <a:rPr lang="en-US" altLang="zh-CN" sz="2800">
                <a:latin typeface="仿宋_GB2312" pitchFamily="49" charset="-122"/>
                <a:ea typeface="仿宋_GB2312" pitchFamily="49" charset="-122"/>
              </a:rPr>
              <a:t>4.2.4 </a:t>
            </a:r>
            <a:r>
              <a:rPr lang="zh-CN" altLang="en-US" sz="2800" dirty="0">
                <a:latin typeface="仿宋_GB2312" pitchFamily="49" charset="-122"/>
                <a:ea typeface="仿宋_GB2312" pitchFamily="49" charset="-122"/>
                <a:hlinkClick r:id="rId4" action="ppaction://hlinksldjump"/>
              </a:rPr>
              <a:t>确定性理论的特点及进一步发展 </a:t>
            </a:r>
            <a:endParaRPr lang="zh-CN" altLang="en-US" sz="2800">
              <a:latin typeface="仿宋_GB2312" pitchFamily="49" charset="-122"/>
              <a:ea typeface="仿宋_GB2312" pitchFamily="49" charset="-122"/>
            </a:endParaRPr>
          </a:p>
          <a:p>
            <a:pPr>
              <a:buNone/>
            </a:pPr>
            <a:endParaRPr lang="zh-CN" altLang="en-US" sz="2800">
              <a:latin typeface="仿宋_GB2312" pitchFamily="49" charset="-122"/>
              <a:ea typeface="仿宋_GB2312" pitchFamily="49" charset="-122"/>
            </a:endParaRPr>
          </a:p>
          <a:p>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4.6.2 简单模糊推理（4）</a:t>
            </a:r>
            <a:endParaRPr lang="zh-CN" altLang="en-US"/>
          </a:p>
        </p:txBody>
      </p:sp>
      <p:sp>
        <p:nvSpPr>
          <p:cNvPr id="137218" name="文本框 137217"/>
          <p:cNvSpPr txBox="1"/>
          <p:nvPr/>
        </p:nvSpPr>
        <p:spPr>
          <a:xfrm>
            <a:off x="684213" y="1196975"/>
            <a:ext cx="7991475" cy="2201545"/>
          </a:xfrm>
          <a:prstGeom prst="rect">
            <a:avLst/>
          </a:prstGeom>
          <a:noFill/>
          <a:ln w="9525">
            <a:noFill/>
          </a:ln>
        </p:spPr>
        <p:txBody>
          <a:bodyPr>
            <a:spAutoFit/>
          </a:bodyPr>
          <a:p>
            <a:pPr algn="just">
              <a:lnSpc>
                <a:spcPct val="130000"/>
              </a:lnSpc>
              <a:spcBef>
                <a:spcPct val="50000"/>
              </a:spcBef>
            </a:pPr>
            <a:r>
              <a:rPr lang="zh-CN" altLang="en-US" u="none" dirty="0">
                <a:solidFill>
                  <a:schemeClr val="tx1"/>
                </a:solidFill>
                <a:latin typeface="宋体" panose="02010600030101010101" pitchFamily="2" charset="-122"/>
              </a:rPr>
              <a:t>　　</a:t>
            </a:r>
            <a:r>
              <a:rPr lang="zh-CN" altLang="en-US" sz="2800" u="none" dirty="0">
                <a:solidFill>
                  <a:schemeClr val="tx1"/>
                </a:solidFill>
                <a:latin typeface="Times New Roman" panose="02020603050405020304" pitchFamily="18" charset="0"/>
                <a:ea typeface="仿宋_GB2312" pitchFamily="49" charset="-122"/>
              </a:rPr>
              <a:t>例如</a:t>
            </a:r>
            <a:r>
              <a:rPr lang="en-US" altLang="zh-CN" sz="2800" u="none">
                <a:solidFill>
                  <a:schemeClr val="tx1"/>
                </a:solidFill>
                <a:latin typeface="Times New Roman" panose="02020603050405020304" pitchFamily="18" charset="0"/>
                <a:ea typeface="仿宋_GB2312" pitchFamily="49" charset="-122"/>
              </a:rPr>
              <a:t>, </a:t>
            </a:r>
            <a:r>
              <a:rPr lang="zh-CN" altLang="en-US" sz="2800" u="none" dirty="0">
                <a:solidFill>
                  <a:schemeClr val="tx1"/>
                </a:solidFill>
                <a:latin typeface="Times New Roman" panose="02020603050405020304" pitchFamily="18" charset="0"/>
                <a:ea typeface="仿宋_GB2312" pitchFamily="49" charset="-122"/>
              </a:rPr>
              <a:t>对于规则 </a:t>
            </a:r>
            <a:endParaRPr lang="zh-CN" altLang="en-US" sz="2800" u="none" dirty="0">
              <a:solidFill>
                <a:schemeClr val="tx1"/>
              </a:solidFill>
              <a:latin typeface="Times New Roman" panose="02020603050405020304" pitchFamily="18" charset="0"/>
              <a:ea typeface="仿宋_GB2312" pitchFamily="49" charset="-122"/>
            </a:endParaRPr>
          </a:p>
          <a:p>
            <a:pPr algn="l"/>
            <a:r>
              <a:rPr lang="zh-CN" altLang="en-US" sz="2800" u="none" dirty="0">
                <a:solidFill>
                  <a:schemeClr val="tx1"/>
                </a:solidFill>
                <a:latin typeface="Times New Roman" panose="02020603050405020304" pitchFamily="18" charset="0"/>
                <a:ea typeface="仿宋_GB2312" pitchFamily="49" charset="-122"/>
              </a:rPr>
              <a:t>                             </a:t>
            </a:r>
            <a:r>
              <a:rPr lang="zh-CN" altLang="en-US" sz="2800" u="none" dirty="0">
                <a:solidFill>
                  <a:schemeClr val="tx1"/>
                </a:solidFill>
                <a:latin typeface="Times New Roman" panose="02020603050405020304" pitchFamily="18" charset="0"/>
                <a:ea typeface="楷体_GB2312" pitchFamily="49" charset="-122"/>
              </a:rPr>
              <a:t>如果</a:t>
            </a:r>
            <a:r>
              <a:rPr lang="en-US" altLang="zh-CN" sz="2800" i="1" u="none">
                <a:solidFill>
                  <a:schemeClr val="tx1"/>
                </a:solidFill>
                <a:latin typeface="Times New Roman" panose="02020603050405020304" pitchFamily="18" charset="0"/>
                <a:ea typeface="楷体_GB2312" pitchFamily="49" charset="-122"/>
              </a:rPr>
              <a:t>x</a:t>
            </a:r>
            <a:r>
              <a:rPr lang="zh-CN" altLang="en-US" sz="2800" u="none" dirty="0">
                <a:solidFill>
                  <a:schemeClr val="tx1"/>
                </a:solidFill>
                <a:latin typeface="Times New Roman" panose="02020603050405020304" pitchFamily="18" charset="0"/>
                <a:ea typeface="楷体_GB2312" pitchFamily="49" charset="-122"/>
              </a:rPr>
              <a:t>小 则</a:t>
            </a:r>
            <a:r>
              <a:rPr lang="zh-CN" altLang="en-US" sz="2800" i="1" u="none" dirty="0">
                <a:solidFill>
                  <a:schemeClr val="tx1"/>
                </a:solidFill>
                <a:latin typeface="Times New Roman" panose="02020603050405020304" pitchFamily="18" charset="0"/>
                <a:ea typeface="楷体_GB2312" pitchFamily="49" charset="-122"/>
              </a:rPr>
              <a:t> </a:t>
            </a:r>
            <a:r>
              <a:rPr lang="en-US" altLang="zh-CN" sz="2800" i="1" u="none">
                <a:solidFill>
                  <a:schemeClr val="tx1"/>
                </a:solidFill>
                <a:latin typeface="Times New Roman" panose="02020603050405020304" pitchFamily="18" charset="0"/>
                <a:ea typeface="楷体_GB2312" pitchFamily="49" charset="-122"/>
              </a:rPr>
              <a:t>y</a:t>
            </a:r>
            <a:r>
              <a:rPr lang="zh-CN" altLang="en-US" sz="2800" u="none" dirty="0">
                <a:solidFill>
                  <a:schemeClr val="tx1"/>
                </a:solidFill>
                <a:latin typeface="Times New Roman" panose="02020603050405020304" pitchFamily="18" charset="0"/>
                <a:ea typeface="楷体_GB2312" pitchFamily="49" charset="-122"/>
              </a:rPr>
              <a:t>大</a:t>
            </a:r>
            <a:r>
              <a:rPr lang="zh-CN" altLang="en-US" sz="2800" u="none" dirty="0">
                <a:solidFill>
                  <a:schemeClr val="tx1"/>
                </a:solidFill>
                <a:latin typeface="Times New Roman" panose="02020603050405020304" pitchFamily="18" charset="0"/>
                <a:ea typeface="仿宋_GB2312" pitchFamily="49" charset="-122"/>
              </a:rPr>
              <a:t> </a:t>
            </a:r>
            <a:endParaRPr lang="zh-CN" altLang="en-US" sz="2800" u="none" dirty="0">
              <a:solidFill>
                <a:schemeClr val="tx1"/>
              </a:solidFill>
              <a:latin typeface="Times New Roman" panose="02020603050405020304" pitchFamily="18" charset="0"/>
              <a:ea typeface="仿宋_GB2312" pitchFamily="49" charset="-122"/>
            </a:endParaRPr>
          </a:p>
          <a:p>
            <a:pPr algn="just">
              <a:lnSpc>
                <a:spcPct val="120000"/>
              </a:lnSpc>
              <a:spcBef>
                <a:spcPct val="20000"/>
              </a:spcBef>
            </a:pPr>
            <a:r>
              <a:rPr lang="zh-CN" altLang="en-US" sz="2800" u="none" dirty="0">
                <a:solidFill>
                  <a:schemeClr val="tx1"/>
                </a:solidFill>
                <a:latin typeface="Times New Roman" panose="02020603050405020304" pitchFamily="18" charset="0"/>
                <a:ea typeface="仿宋_GB2312" pitchFamily="49" charset="-122"/>
              </a:rPr>
              <a:t>令</a:t>
            </a:r>
            <a:r>
              <a:rPr lang="en-US" altLang="zh-CN" sz="2800" i="1" u="none">
                <a:solidFill>
                  <a:schemeClr val="tx1"/>
                </a:solidFill>
                <a:latin typeface="Times New Roman" panose="02020603050405020304" pitchFamily="18" charset="0"/>
                <a:ea typeface="仿宋_GB2312" pitchFamily="49" charset="-122"/>
              </a:rPr>
              <a:t>A</a:t>
            </a:r>
            <a:r>
              <a:rPr lang="zh-CN" altLang="en-US" sz="2800" u="none" dirty="0">
                <a:solidFill>
                  <a:schemeClr val="tx1"/>
                </a:solidFill>
                <a:latin typeface="Times New Roman" panose="02020603050405020304" pitchFamily="18" charset="0"/>
                <a:ea typeface="仿宋_GB2312" pitchFamily="49" charset="-122"/>
              </a:rPr>
              <a:t>、</a:t>
            </a:r>
            <a:r>
              <a:rPr lang="en-US" altLang="zh-CN" sz="2800" i="1" u="none">
                <a:solidFill>
                  <a:schemeClr val="tx1"/>
                </a:solidFill>
                <a:latin typeface="Times New Roman" panose="02020603050405020304" pitchFamily="18" charset="0"/>
                <a:ea typeface="仿宋_GB2312" pitchFamily="49" charset="-122"/>
              </a:rPr>
              <a:t>B</a:t>
            </a:r>
            <a:r>
              <a:rPr lang="zh-CN" altLang="en-US" sz="2800" u="none" dirty="0">
                <a:solidFill>
                  <a:schemeClr val="tx1"/>
                </a:solidFill>
                <a:latin typeface="Times New Roman" panose="02020603050405020304" pitchFamily="18" charset="0"/>
                <a:ea typeface="仿宋_GB2312" pitchFamily="49" charset="-122"/>
              </a:rPr>
              <a:t>分别表示“小”和“大”</a:t>
            </a:r>
            <a:r>
              <a:rPr lang="en-US" altLang="zh-CN" sz="2800" u="none">
                <a:solidFill>
                  <a:schemeClr val="tx1"/>
                </a:solidFill>
                <a:latin typeface="Times New Roman" panose="02020603050405020304" pitchFamily="18" charset="0"/>
                <a:ea typeface="仿宋_GB2312" pitchFamily="49" charset="-122"/>
              </a:rPr>
              <a:t>, </a:t>
            </a:r>
            <a:r>
              <a:rPr lang="zh-CN" altLang="en-US" sz="2800" u="none" dirty="0">
                <a:solidFill>
                  <a:schemeClr val="tx1"/>
                </a:solidFill>
                <a:latin typeface="Times New Roman" panose="02020603050405020304" pitchFamily="18" charset="0"/>
                <a:ea typeface="仿宋_GB2312" pitchFamily="49" charset="-122"/>
              </a:rPr>
              <a:t>将它们表示成论域</a:t>
            </a:r>
            <a:r>
              <a:rPr lang="en-US" altLang="zh-CN" sz="2800" i="1" u="none">
                <a:solidFill>
                  <a:schemeClr val="tx1"/>
                </a:solidFill>
                <a:latin typeface="Times New Roman" panose="02020603050405020304" pitchFamily="18" charset="0"/>
                <a:ea typeface="仿宋_GB2312" pitchFamily="49" charset="-122"/>
              </a:rPr>
              <a:t>U</a:t>
            </a:r>
            <a:r>
              <a:rPr lang="zh-CN" altLang="en-US" sz="2800" u="none" dirty="0">
                <a:solidFill>
                  <a:schemeClr val="tx1"/>
                </a:solidFill>
                <a:latin typeface="Times New Roman" panose="02020603050405020304" pitchFamily="18" charset="0"/>
                <a:ea typeface="仿宋_GB2312" pitchFamily="49" charset="-122"/>
              </a:rPr>
              <a:t>、</a:t>
            </a:r>
            <a:r>
              <a:rPr lang="en-US" altLang="zh-CN" sz="2800" i="1" u="none">
                <a:solidFill>
                  <a:schemeClr val="tx1"/>
                </a:solidFill>
                <a:latin typeface="Times New Roman" panose="02020603050405020304" pitchFamily="18" charset="0"/>
                <a:ea typeface="仿宋_GB2312" pitchFamily="49" charset="-122"/>
              </a:rPr>
              <a:t>V</a:t>
            </a:r>
            <a:r>
              <a:rPr lang="zh-CN" altLang="en-US" sz="2800" u="none" dirty="0">
                <a:solidFill>
                  <a:schemeClr val="tx1"/>
                </a:solidFill>
                <a:latin typeface="Times New Roman" panose="02020603050405020304" pitchFamily="18" charset="0"/>
                <a:ea typeface="仿宋_GB2312" pitchFamily="49" charset="-122"/>
              </a:rPr>
              <a:t>上的模糊集。</a:t>
            </a:r>
            <a:endParaRPr lang="zh-CN" altLang="en-US" u="none" dirty="0">
              <a:solidFill>
                <a:schemeClr val="tx1"/>
              </a:solidFill>
              <a:latin typeface="Times New Roman" panose="02020603050405020304" pitchFamily="18" charset="0"/>
            </a:endParaRPr>
          </a:p>
        </p:txBody>
      </p:sp>
      <p:sp>
        <p:nvSpPr>
          <p:cNvPr id="137219" name="文本框 137218"/>
          <p:cNvSpPr txBox="1"/>
          <p:nvPr/>
        </p:nvSpPr>
        <p:spPr>
          <a:xfrm>
            <a:off x="1763713" y="3357563"/>
            <a:ext cx="4387850" cy="798830"/>
          </a:xfrm>
          <a:prstGeom prst="rect">
            <a:avLst/>
          </a:prstGeom>
          <a:noFill/>
          <a:ln w="9525">
            <a:noFill/>
          </a:ln>
        </p:spPr>
        <p:txBody>
          <a:bodyPr>
            <a:spAutoFit/>
          </a:bodyPr>
          <a:p>
            <a:pPr algn="l"/>
            <a:r>
              <a:rPr lang="zh-CN" altLang="en-US" sz="2800" u="none" dirty="0">
                <a:solidFill>
                  <a:schemeClr val="tx1"/>
                </a:solidFill>
                <a:latin typeface="Garamond" panose="02020404030301010803" pitchFamily="18" charset="0"/>
                <a:ea typeface="仿宋_GB2312" pitchFamily="49" charset="-122"/>
              </a:rPr>
              <a:t>设论域</a:t>
            </a:r>
            <a:endParaRPr lang="zh-CN" altLang="en-US" sz="2800" i="1" u="none" dirty="0">
              <a:solidFill>
                <a:schemeClr val="tx1"/>
              </a:solidFill>
              <a:latin typeface="Times New Roman" panose="02020603050405020304" pitchFamily="18" charset="0"/>
              <a:ea typeface="仿宋_GB2312" pitchFamily="49" charset="-122"/>
            </a:endParaRPr>
          </a:p>
          <a:p>
            <a:pPr algn="l"/>
            <a:r>
              <a:rPr lang="zh-CN" altLang="en-US" i="1" u="none" dirty="0">
                <a:solidFill>
                  <a:schemeClr val="tx1"/>
                </a:solidFill>
                <a:latin typeface="Times New Roman" panose="02020603050405020304" pitchFamily="18" charset="0"/>
              </a:rPr>
              <a:t>                   </a:t>
            </a:r>
            <a:r>
              <a:rPr lang="en-US" altLang="zh-CN" i="1" u="none">
                <a:solidFill>
                  <a:schemeClr val="tx1"/>
                </a:solidFill>
                <a:latin typeface="Times New Roman" panose="02020603050405020304" pitchFamily="18" charset="0"/>
              </a:rPr>
              <a:t>U</a:t>
            </a:r>
            <a:r>
              <a:rPr lang="zh-CN" altLang="en-US" u="none" dirty="0">
                <a:solidFill>
                  <a:schemeClr val="tx1"/>
                </a:solidFill>
                <a:latin typeface="宋体" panose="02010600030101010101" pitchFamily="2" charset="-122"/>
              </a:rPr>
              <a:t>＝</a:t>
            </a:r>
            <a:r>
              <a:rPr lang="en-US" altLang="zh-CN" i="1" u="none">
                <a:solidFill>
                  <a:schemeClr val="tx1"/>
                </a:solidFill>
                <a:latin typeface="Times New Roman" panose="02020603050405020304" pitchFamily="18" charset="0"/>
              </a:rPr>
              <a:t>V</a:t>
            </a:r>
            <a:r>
              <a:rPr lang="zh-CN" altLang="en-US" u="none" dirty="0">
                <a:solidFill>
                  <a:schemeClr val="tx1"/>
                </a:solidFill>
                <a:latin typeface="宋体" panose="02010600030101010101" pitchFamily="2" charset="-122"/>
              </a:rPr>
              <a:t>＝</a:t>
            </a:r>
            <a:r>
              <a:rPr lang="en-US" altLang="zh-CN" u="none">
                <a:solidFill>
                  <a:schemeClr val="tx1"/>
                </a:solidFill>
                <a:latin typeface="Times New Roman" panose="02020603050405020304" pitchFamily="18" charset="0"/>
              </a:rPr>
              <a:t>{1, 2, 3, 4, 5} </a:t>
            </a:r>
            <a:endParaRPr lang="en-US" altLang="zh-CN" u="none">
              <a:solidFill>
                <a:schemeClr val="tx1"/>
              </a:solidFill>
              <a:latin typeface="Times New Roman" panose="02020603050405020304" pitchFamily="18" charset="0"/>
            </a:endParaRPr>
          </a:p>
        </p:txBody>
      </p:sp>
      <p:grpSp>
        <p:nvGrpSpPr>
          <p:cNvPr id="137220" name="组合 137219"/>
          <p:cNvGrpSpPr/>
          <p:nvPr/>
        </p:nvGrpSpPr>
        <p:grpSpPr>
          <a:xfrm>
            <a:off x="1042988" y="4076700"/>
            <a:ext cx="5927725" cy="1547813"/>
            <a:chOff x="0" y="0"/>
            <a:chExt cx="3734" cy="975"/>
          </a:xfrm>
        </p:grpSpPr>
        <p:sp>
          <p:nvSpPr>
            <p:cNvPr id="137221" name="文本框 137220"/>
            <p:cNvSpPr txBox="1"/>
            <p:nvPr/>
          </p:nvSpPr>
          <p:spPr>
            <a:xfrm>
              <a:off x="0" y="0"/>
              <a:ext cx="614" cy="327"/>
            </a:xfrm>
            <a:prstGeom prst="rect">
              <a:avLst/>
            </a:prstGeom>
            <a:noFill/>
            <a:ln w="9525">
              <a:noFill/>
            </a:ln>
          </p:spPr>
          <p:txBody>
            <a:bodyPr wrap="none" anchor="t">
              <a:spAutoFit/>
            </a:bodyPr>
            <a:p>
              <a:pPr algn="l"/>
              <a:r>
                <a:rPr lang="zh-CN" altLang="en-US" sz="2800" u="none" dirty="0">
                  <a:solidFill>
                    <a:schemeClr val="tx1"/>
                  </a:solidFill>
                  <a:latin typeface="仿宋_GB2312" pitchFamily="49" charset="-122"/>
                  <a:ea typeface="仿宋_GB2312" pitchFamily="49" charset="-122"/>
                </a:rPr>
                <a:t>定义</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sp>
          <p:nvSpPr>
            <p:cNvPr id="137222" name="文本框 137221"/>
            <p:cNvSpPr txBox="1"/>
            <p:nvPr/>
          </p:nvSpPr>
          <p:spPr>
            <a:xfrm>
              <a:off x="953" y="227"/>
              <a:ext cx="2781" cy="748"/>
            </a:xfrm>
            <a:prstGeom prst="rect">
              <a:avLst/>
            </a:prstGeom>
            <a:noFill/>
            <a:ln w="9525">
              <a:noFill/>
            </a:ln>
          </p:spPr>
          <p:txBody>
            <a:bodyPr wrap="none" anchor="t">
              <a:spAutoFit/>
            </a:bodyPr>
            <a:p>
              <a:pPr algn="l">
                <a:lnSpc>
                  <a:spcPct val="150000"/>
                </a:lnSpc>
              </a:pPr>
              <a:r>
                <a:rPr lang="en-US" altLang="zh-CN" u="none">
                  <a:solidFill>
                    <a:schemeClr val="tx1"/>
                  </a:solidFill>
                  <a:latin typeface="Times New Roman" panose="02020603050405020304" pitchFamily="18" charset="0"/>
                </a:rPr>
                <a:t>A</a:t>
              </a:r>
              <a:r>
                <a:rPr lang="zh-CN" altLang="en-US" u="none" dirty="0">
                  <a:solidFill>
                    <a:schemeClr val="tx1"/>
                  </a:solidFill>
                  <a:latin typeface="宋体" panose="02010600030101010101" pitchFamily="2" charset="-122"/>
                </a:rPr>
                <a:t>＝</a:t>
              </a:r>
              <a:r>
                <a:rPr lang="en-US" altLang="zh-CN" u="none">
                  <a:solidFill>
                    <a:schemeClr val="tx1"/>
                  </a:solidFill>
                  <a:latin typeface="Times New Roman" panose="02020603050405020304" pitchFamily="18" charset="0"/>
                </a:rPr>
                <a:t>1/1</a:t>
              </a:r>
              <a:r>
                <a:rPr lang="zh-CN" altLang="en-US" u="none" dirty="0">
                  <a:solidFill>
                    <a:schemeClr val="tx1"/>
                  </a:solidFill>
                  <a:latin typeface="宋体" panose="02010600030101010101" pitchFamily="2" charset="-122"/>
                </a:rPr>
                <a:t>＋</a:t>
              </a:r>
              <a:r>
                <a:rPr lang="en-US" altLang="zh-CN" u="none">
                  <a:solidFill>
                    <a:schemeClr val="tx1"/>
                  </a:solidFill>
                  <a:latin typeface="Times New Roman" panose="02020603050405020304" pitchFamily="18" charset="0"/>
                </a:rPr>
                <a:t>0.8/2</a:t>
              </a:r>
              <a:r>
                <a:rPr lang="zh-CN" altLang="en-US" u="none" dirty="0">
                  <a:solidFill>
                    <a:schemeClr val="tx1"/>
                  </a:solidFill>
                  <a:latin typeface="宋体" panose="02010600030101010101" pitchFamily="2" charset="-122"/>
                </a:rPr>
                <a:t>＋</a:t>
              </a:r>
              <a:r>
                <a:rPr lang="en-US" altLang="zh-CN" u="none">
                  <a:solidFill>
                    <a:schemeClr val="tx1"/>
                  </a:solidFill>
                  <a:latin typeface="Times New Roman" panose="02020603050405020304" pitchFamily="18" charset="0"/>
                </a:rPr>
                <a:t>0.5/3</a:t>
              </a:r>
              <a:r>
                <a:rPr lang="zh-CN" altLang="en-US" u="none" dirty="0">
                  <a:solidFill>
                    <a:schemeClr val="tx1"/>
                  </a:solidFill>
                  <a:latin typeface="宋体" panose="02010600030101010101" pitchFamily="2" charset="-122"/>
                </a:rPr>
                <a:t>＋</a:t>
              </a:r>
              <a:r>
                <a:rPr lang="en-US" altLang="zh-CN" u="none">
                  <a:solidFill>
                    <a:schemeClr val="tx1"/>
                  </a:solidFill>
                  <a:latin typeface="Times New Roman" panose="02020603050405020304" pitchFamily="18" charset="0"/>
                </a:rPr>
                <a:t>0/4</a:t>
              </a:r>
              <a:r>
                <a:rPr lang="zh-CN" altLang="en-US" u="none" dirty="0">
                  <a:solidFill>
                    <a:schemeClr val="tx1"/>
                  </a:solidFill>
                  <a:latin typeface="宋体" panose="02010600030101010101" pitchFamily="2" charset="-122"/>
                </a:rPr>
                <a:t>＋</a:t>
              </a:r>
              <a:r>
                <a:rPr lang="en-US" altLang="zh-CN" u="none">
                  <a:solidFill>
                    <a:schemeClr val="tx1"/>
                  </a:solidFill>
                  <a:latin typeface="Times New Roman" panose="02020603050405020304" pitchFamily="18" charset="0"/>
                </a:rPr>
                <a:t>0/5 </a:t>
              </a:r>
              <a:endParaRPr lang="en-US" altLang="zh-CN" u="none">
                <a:solidFill>
                  <a:schemeClr val="tx1"/>
                </a:solidFill>
                <a:latin typeface="Times New Roman" panose="02020603050405020304" pitchFamily="18" charset="0"/>
              </a:endParaRPr>
            </a:p>
            <a:p>
              <a:pPr algn="l">
                <a:lnSpc>
                  <a:spcPct val="150000"/>
                </a:lnSpc>
              </a:pPr>
              <a:r>
                <a:rPr lang="en-US" altLang="zh-CN" u="none">
                  <a:solidFill>
                    <a:schemeClr val="tx1"/>
                  </a:solidFill>
                  <a:latin typeface="Times New Roman" panose="02020603050405020304" pitchFamily="18" charset="0"/>
                </a:rPr>
                <a:t>B</a:t>
              </a:r>
              <a:r>
                <a:rPr lang="zh-CN" altLang="en-US" u="none" dirty="0">
                  <a:solidFill>
                    <a:schemeClr val="tx1"/>
                  </a:solidFill>
                  <a:latin typeface="Times New Roman" panose="02020603050405020304" pitchFamily="18" charset="0"/>
                </a:rPr>
                <a:t>＝</a:t>
              </a:r>
              <a:r>
                <a:rPr lang="en-US" altLang="zh-CN" u="none">
                  <a:solidFill>
                    <a:schemeClr val="tx1"/>
                  </a:solidFill>
                  <a:latin typeface="Times New Roman" panose="02020603050405020304" pitchFamily="18" charset="0"/>
                </a:rPr>
                <a:t>0/1</a:t>
              </a:r>
              <a:r>
                <a:rPr lang="zh-CN" altLang="en-US" u="none" dirty="0">
                  <a:solidFill>
                    <a:schemeClr val="tx1"/>
                  </a:solidFill>
                  <a:latin typeface="Times New Roman" panose="02020603050405020304" pitchFamily="18" charset="0"/>
                </a:rPr>
                <a:t>＋</a:t>
              </a:r>
              <a:r>
                <a:rPr lang="en-US" altLang="zh-CN" u="none">
                  <a:solidFill>
                    <a:schemeClr val="tx1"/>
                  </a:solidFill>
                  <a:latin typeface="Times New Roman" panose="02020603050405020304" pitchFamily="18" charset="0"/>
                </a:rPr>
                <a:t>0/2</a:t>
              </a:r>
              <a:r>
                <a:rPr lang="zh-CN" altLang="en-US" u="none" dirty="0">
                  <a:solidFill>
                    <a:schemeClr val="tx1"/>
                  </a:solidFill>
                  <a:latin typeface="Times New Roman" panose="02020603050405020304" pitchFamily="18" charset="0"/>
                </a:rPr>
                <a:t>＋</a:t>
              </a:r>
              <a:r>
                <a:rPr lang="en-US" altLang="zh-CN" u="none">
                  <a:solidFill>
                    <a:schemeClr val="tx1"/>
                  </a:solidFill>
                  <a:latin typeface="Times New Roman" panose="02020603050405020304" pitchFamily="18" charset="0"/>
                </a:rPr>
                <a:t>0.5/3</a:t>
              </a:r>
              <a:r>
                <a:rPr lang="zh-CN" altLang="en-US" u="none" dirty="0">
                  <a:solidFill>
                    <a:schemeClr val="tx1"/>
                  </a:solidFill>
                  <a:latin typeface="Times New Roman" panose="02020603050405020304" pitchFamily="18" charset="0"/>
                </a:rPr>
                <a:t>＋</a:t>
              </a:r>
              <a:r>
                <a:rPr lang="en-US" altLang="zh-CN" u="none">
                  <a:solidFill>
                    <a:schemeClr val="tx1"/>
                  </a:solidFill>
                  <a:latin typeface="Times New Roman" panose="02020603050405020304" pitchFamily="18" charset="0"/>
                </a:rPr>
                <a:t>0.8/4</a:t>
              </a:r>
              <a:r>
                <a:rPr lang="zh-CN" altLang="en-US" u="none" dirty="0">
                  <a:solidFill>
                    <a:schemeClr val="tx1"/>
                  </a:solidFill>
                  <a:latin typeface="Times New Roman" panose="02020603050405020304" pitchFamily="18" charset="0"/>
                </a:rPr>
                <a:t>＋</a:t>
              </a:r>
              <a:r>
                <a:rPr lang="en-US" altLang="zh-CN" u="none">
                  <a:solidFill>
                    <a:schemeClr val="tx1"/>
                  </a:solidFill>
                  <a:latin typeface="Times New Roman" panose="02020603050405020304" pitchFamily="18" charset="0"/>
                </a:rPr>
                <a:t>1/5 </a:t>
              </a:r>
              <a:endParaRPr lang="en-US" altLang="zh-CN" u="none">
                <a:solidFill>
                  <a:schemeClr val="tx1"/>
                </a:solidFill>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Effect transition="in" filter="blinds(horizontal)">
                                      <p:cBhvr>
                                        <p:cTn id="7" dur="500"/>
                                        <p:tgtEl>
                                          <p:spTgt spid="1372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blinds(horizontal)">
                                      <p:cBhvr>
                                        <p:cTn id="12" dur="500"/>
                                        <p:tgtEl>
                                          <p:spTgt spid="1372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blinds(horizontal)">
                                      <p:cBhvr>
                                        <p:cTn id="1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3721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4.6.2 简单模糊推理（4）</a:t>
            </a:r>
            <a:endParaRPr lang="zh-CN" altLang="en-US"/>
          </a:p>
        </p:txBody>
      </p:sp>
      <p:sp>
        <p:nvSpPr>
          <p:cNvPr id="138242" name="文本框 138241"/>
          <p:cNvSpPr txBox="1"/>
          <p:nvPr/>
        </p:nvSpPr>
        <p:spPr>
          <a:xfrm>
            <a:off x="179388" y="1341438"/>
            <a:ext cx="565150" cy="368300"/>
          </a:xfrm>
          <a:prstGeom prst="rect">
            <a:avLst/>
          </a:prstGeom>
          <a:noFill/>
          <a:ln w="9525">
            <a:noFill/>
          </a:ln>
        </p:spPr>
        <p:txBody>
          <a:bodyPr>
            <a:spAutoFit/>
          </a:bodyPr>
          <a:p>
            <a:pPr algn="l"/>
            <a:r>
              <a:rPr lang="zh-CN" altLang="en-US" u="none" dirty="0">
                <a:solidFill>
                  <a:schemeClr val="tx1"/>
                </a:solidFill>
                <a:latin typeface="宋体" panose="02010600030101010101" pitchFamily="2" charset="-122"/>
              </a:rPr>
              <a:t>则</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graphicFrame>
        <p:nvGraphicFramePr>
          <p:cNvPr id="138243" name="对象 138242"/>
          <p:cNvGraphicFramePr>
            <a:graphicFrameLocks noChangeAspect="1"/>
          </p:cNvGraphicFramePr>
          <p:nvPr/>
        </p:nvGraphicFramePr>
        <p:xfrm>
          <a:off x="533400" y="1268413"/>
          <a:ext cx="8382000" cy="3074987"/>
        </p:xfrm>
        <a:graphic>
          <a:graphicData uri="http://schemas.openxmlformats.org/presentationml/2006/ole">
            <mc:AlternateContent xmlns:mc="http://schemas.openxmlformats.org/markup-compatibility/2006">
              <mc:Choice xmlns:v="urn:schemas-microsoft-com:vml" Requires="v">
                <p:oleObj spid="_x0000_s3118" name="" r:id="rId1" imgW="4165600" imgH="1638300" progId="Equation.3">
                  <p:embed/>
                </p:oleObj>
              </mc:Choice>
              <mc:Fallback>
                <p:oleObj name="" r:id="rId1" imgW="4165600" imgH="1638300" progId="Equation.3">
                  <p:embed/>
                  <p:pic>
                    <p:nvPicPr>
                      <p:cNvPr id="0" name="图片 3117"/>
                      <p:cNvPicPr/>
                      <p:nvPr/>
                    </p:nvPicPr>
                    <p:blipFill>
                      <a:blip r:embed="rId2"/>
                      <a:stretch>
                        <a:fillRect/>
                      </a:stretch>
                    </p:blipFill>
                    <p:spPr>
                      <a:xfrm>
                        <a:off x="533400" y="1268413"/>
                        <a:ext cx="8382000" cy="3074987"/>
                      </a:xfrm>
                      <a:prstGeom prst="rect">
                        <a:avLst/>
                      </a:prstGeom>
                      <a:noFill/>
                      <a:ln w="38100">
                        <a:noFill/>
                        <a:miter/>
                      </a:ln>
                    </p:spPr>
                  </p:pic>
                </p:oleObj>
              </mc:Fallback>
            </mc:AlternateContent>
          </a:graphicData>
        </a:graphic>
      </p:graphicFrame>
      <p:sp>
        <p:nvSpPr>
          <p:cNvPr id="138244" name="文本框 138243"/>
          <p:cNvSpPr txBox="1"/>
          <p:nvPr/>
        </p:nvSpPr>
        <p:spPr>
          <a:xfrm>
            <a:off x="457200" y="4572000"/>
            <a:ext cx="697230" cy="368300"/>
          </a:xfrm>
          <a:prstGeom prst="rect">
            <a:avLst/>
          </a:prstGeom>
          <a:noFill/>
          <a:ln w="9525">
            <a:noFill/>
          </a:ln>
        </p:spPr>
        <p:txBody>
          <a:bodyPr wrap="none" anchor="t">
            <a:spAutoFit/>
          </a:bodyPr>
          <a:p>
            <a:pPr algn="l"/>
            <a:r>
              <a:rPr lang="zh-CN" altLang="en-US" u="none" dirty="0">
                <a:solidFill>
                  <a:schemeClr val="tx1"/>
                </a:solidFill>
                <a:latin typeface="宋体" panose="02010600030101010101" pitchFamily="2" charset="-122"/>
              </a:rPr>
              <a:t>从而</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sp>
        <p:nvSpPr>
          <p:cNvPr id="138245" name="文本框 138244"/>
          <p:cNvSpPr txBox="1"/>
          <p:nvPr/>
        </p:nvSpPr>
        <p:spPr>
          <a:xfrm>
            <a:off x="539750" y="5300663"/>
            <a:ext cx="8080375" cy="445135"/>
          </a:xfrm>
          <a:prstGeom prst="rect">
            <a:avLst/>
          </a:prstGeom>
          <a:noFill/>
          <a:ln w="9525">
            <a:noFill/>
          </a:ln>
        </p:spPr>
        <p:txBody>
          <a:bodyPr>
            <a:spAutoFit/>
          </a:bodyPr>
          <a:p>
            <a:pPr algn="l"/>
            <a:r>
              <a:rPr lang="zh-CN" altLang="en-US" sz="2300" u="none" dirty="0">
                <a:solidFill>
                  <a:schemeClr val="tx1"/>
                </a:solidFill>
                <a:latin typeface="宋体" panose="02010600030101010101" pitchFamily="2" charset="-122"/>
              </a:rPr>
              <a:t> </a:t>
            </a:r>
            <a:r>
              <a:rPr lang="en-US" altLang="zh-CN" sz="2300" i="1" u="none">
                <a:solidFill>
                  <a:schemeClr val="tx1"/>
                </a:solidFill>
                <a:latin typeface="Times New Roman" panose="02020603050405020304" pitchFamily="18" charset="0"/>
              </a:rPr>
              <a:t>R</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0/(1, 1)</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0/(1, 2)</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0.5/(1, 3)</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0.5/(2, 3)</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a:t>
            </a:r>
            <a:r>
              <a:rPr lang="zh-CN" altLang="en-US" sz="2300" u="none" dirty="0">
                <a:solidFill>
                  <a:schemeClr val="tx1"/>
                </a:solidFill>
                <a:latin typeface="Times New Roman" panose="02020603050405020304" pitchFamily="18" charset="0"/>
              </a:rPr>
              <a:t>＋</a:t>
            </a:r>
            <a:r>
              <a:rPr lang="en-US" altLang="zh-CN" sz="2300" u="none">
                <a:solidFill>
                  <a:schemeClr val="tx1"/>
                </a:solidFill>
                <a:latin typeface="Times New Roman" panose="02020603050405020304" pitchFamily="18" charset="0"/>
              </a:rPr>
              <a:t>1/(5, 5) </a:t>
            </a:r>
            <a:endParaRPr lang="en-US" altLang="zh-CN" sz="2300" u="none">
              <a:solidFill>
                <a:schemeClr val="tx1"/>
              </a:solidFill>
              <a:latin typeface="Times New Roman" panose="02020603050405020304" pitchFamily="18" charset="0"/>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4.6.2 简单模糊推理（5）</a:t>
            </a:r>
            <a:endParaRPr lang="zh-CN" altLang="en-US"/>
          </a:p>
        </p:txBody>
      </p:sp>
      <p:sp>
        <p:nvSpPr>
          <p:cNvPr id="139266" name="文本框 139265"/>
          <p:cNvSpPr txBox="1"/>
          <p:nvPr/>
        </p:nvSpPr>
        <p:spPr>
          <a:xfrm>
            <a:off x="609600" y="1311275"/>
            <a:ext cx="3897630" cy="368300"/>
          </a:xfrm>
          <a:prstGeom prst="rect">
            <a:avLst/>
          </a:prstGeom>
          <a:noFill/>
          <a:ln w="9525">
            <a:noFill/>
          </a:ln>
        </p:spPr>
        <p:txBody>
          <a:bodyPr wrap="none" anchor="t">
            <a:spAutoFit/>
          </a:bodyPr>
          <a:p>
            <a:pPr algn="l"/>
            <a:r>
              <a:rPr lang="zh-CN" altLang="en-US" u="none" dirty="0">
                <a:solidFill>
                  <a:schemeClr val="tx1"/>
                </a:solidFill>
                <a:latin typeface="宋体" panose="02010600030101010101" pitchFamily="2" charset="-122"/>
              </a:rPr>
              <a:t>如果只取隶属度</a:t>
            </a:r>
            <a:r>
              <a:rPr lang="en-US" altLang="zh-CN" u="none">
                <a:solidFill>
                  <a:schemeClr val="tx1"/>
                </a:solidFill>
                <a:latin typeface="Times New Roman" panose="02020603050405020304" pitchFamily="18" charset="0"/>
              </a:rPr>
              <a:t>, </a:t>
            </a:r>
            <a:r>
              <a:rPr lang="zh-CN" altLang="en-US" u="none" dirty="0">
                <a:solidFill>
                  <a:schemeClr val="tx1"/>
                </a:solidFill>
                <a:latin typeface="宋体" panose="02010600030101010101" pitchFamily="2" charset="-122"/>
              </a:rPr>
              <a:t>且写成矩阵形式</a:t>
            </a:r>
            <a:r>
              <a:rPr lang="en-US" altLang="zh-CN" u="none">
                <a:solidFill>
                  <a:schemeClr val="tx1"/>
                </a:solidFill>
                <a:latin typeface="Times New Roman" panose="02020603050405020304" pitchFamily="18" charset="0"/>
              </a:rPr>
              <a:t>, </a:t>
            </a:r>
            <a:r>
              <a:rPr lang="zh-CN" altLang="en-US" u="none" dirty="0">
                <a:solidFill>
                  <a:schemeClr val="tx1"/>
                </a:solidFill>
                <a:latin typeface="宋体" panose="02010600030101010101" pitchFamily="2" charset="-122"/>
              </a:rPr>
              <a:t>则</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sp>
        <p:nvSpPr>
          <p:cNvPr id="139267" name="文本框 139266"/>
          <p:cNvSpPr txBox="1"/>
          <p:nvPr/>
        </p:nvSpPr>
        <p:spPr>
          <a:xfrm>
            <a:off x="3635375" y="1700213"/>
            <a:ext cx="3048000" cy="2245360"/>
          </a:xfrm>
          <a:prstGeom prst="rect">
            <a:avLst/>
          </a:prstGeom>
          <a:noFill/>
          <a:ln w="9525">
            <a:noFill/>
          </a:ln>
        </p:spPr>
        <p:txBody>
          <a:bodyPr>
            <a:spAutoFit/>
          </a:bodyPr>
          <a:p>
            <a:pPr algn="l">
              <a:spcBef>
                <a:spcPct val="50000"/>
              </a:spcBef>
            </a:pPr>
            <a:r>
              <a:rPr lang="en-US" altLang="zh-CN" sz="2000" u="none">
                <a:solidFill>
                  <a:schemeClr val="tx1"/>
                </a:solidFill>
                <a:latin typeface="Times New Roman" panose="02020603050405020304" pitchFamily="18" charset="0"/>
              </a:rPr>
              <a:t>0        0       0.5      0.8      1</a:t>
            </a:r>
            <a:endParaRPr lang="en-US" altLang="zh-CN" sz="2000" u="none">
              <a:solidFill>
                <a:schemeClr val="tx1"/>
              </a:solidFill>
              <a:latin typeface="Times New Roman" panose="02020603050405020304" pitchFamily="18" charset="0"/>
            </a:endParaRPr>
          </a:p>
          <a:p>
            <a:pPr algn="l">
              <a:spcBef>
                <a:spcPct val="50000"/>
              </a:spcBef>
            </a:pPr>
            <a:r>
              <a:rPr lang="en-US" altLang="zh-CN" sz="2000" u="none">
                <a:solidFill>
                  <a:schemeClr val="tx1"/>
                </a:solidFill>
                <a:latin typeface="Times New Roman" panose="02020603050405020304" pitchFamily="18" charset="0"/>
              </a:rPr>
              <a:t>0.2    </a:t>
            </a:r>
            <a:r>
              <a:rPr lang="en-US" altLang="zh-CN" sz="2000" u="none" err="1">
                <a:solidFill>
                  <a:schemeClr val="tx1"/>
                </a:solidFill>
                <a:latin typeface="Times New Roman" panose="02020603050405020304" pitchFamily="18" charset="0"/>
              </a:rPr>
              <a:t>0.2</a:t>
            </a:r>
            <a:r>
              <a:rPr lang="en-US" altLang="zh-CN" sz="2000" u="none">
                <a:solidFill>
                  <a:schemeClr val="tx1"/>
                </a:solidFill>
                <a:latin typeface="Times New Roman" panose="02020603050405020304" pitchFamily="18" charset="0"/>
              </a:rPr>
              <a:t>    0.5      0.8        1</a:t>
            </a:r>
            <a:endParaRPr lang="en-US" altLang="zh-CN" sz="2000" u="none">
              <a:solidFill>
                <a:schemeClr val="tx1"/>
              </a:solidFill>
              <a:latin typeface="Times New Roman" panose="02020603050405020304" pitchFamily="18" charset="0"/>
            </a:endParaRPr>
          </a:p>
          <a:p>
            <a:pPr algn="l">
              <a:spcBef>
                <a:spcPct val="50000"/>
              </a:spcBef>
            </a:pPr>
            <a:r>
              <a:rPr lang="en-US" altLang="zh-CN" sz="2000" u="none">
                <a:solidFill>
                  <a:schemeClr val="tx1"/>
                </a:solidFill>
                <a:latin typeface="Times New Roman" panose="02020603050405020304" pitchFamily="18" charset="0"/>
              </a:rPr>
              <a:t>0.5    </a:t>
            </a:r>
            <a:r>
              <a:rPr lang="en-US" altLang="zh-CN" sz="2000" u="none" err="1">
                <a:solidFill>
                  <a:schemeClr val="tx1"/>
                </a:solidFill>
                <a:latin typeface="Times New Roman" panose="02020603050405020304" pitchFamily="18" charset="0"/>
              </a:rPr>
              <a:t>0.5</a:t>
            </a:r>
            <a:r>
              <a:rPr lang="en-US" altLang="zh-CN" sz="2000" u="none">
                <a:solidFill>
                  <a:schemeClr val="tx1"/>
                </a:solidFill>
                <a:latin typeface="Times New Roman" panose="02020603050405020304" pitchFamily="18" charset="0"/>
              </a:rPr>
              <a:t>     </a:t>
            </a:r>
            <a:r>
              <a:rPr lang="en-US" altLang="zh-CN" sz="2000" u="none" err="1">
                <a:solidFill>
                  <a:schemeClr val="tx1"/>
                </a:solidFill>
                <a:latin typeface="Times New Roman" panose="02020603050405020304" pitchFamily="18" charset="0"/>
              </a:rPr>
              <a:t>0.5</a:t>
            </a:r>
            <a:r>
              <a:rPr lang="en-US" altLang="zh-CN" sz="2000" u="none">
                <a:solidFill>
                  <a:schemeClr val="tx1"/>
                </a:solidFill>
                <a:latin typeface="Times New Roman" panose="02020603050405020304" pitchFamily="18" charset="0"/>
              </a:rPr>
              <a:t>      </a:t>
            </a:r>
            <a:r>
              <a:rPr lang="en-US" altLang="zh-CN" sz="2000" u="none" err="1">
                <a:solidFill>
                  <a:schemeClr val="tx1"/>
                </a:solidFill>
                <a:latin typeface="Times New Roman" panose="02020603050405020304" pitchFamily="18" charset="0"/>
              </a:rPr>
              <a:t>0.5</a:t>
            </a:r>
            <a:r>
              <a:rPr lang="en-US" altLang="zh-CN" sz="2000" u="none">
                <a:solidFill>
                  <a:schemeClr val="tx1"/>
                </a:solidFill>
                <a:latin typeface="Times New Roman" panose="02020603050405020304" pitchFamily="18" charset="0"/>
              </a:rPr>
              <a:t>     </a:t>
            </a:r>
            <a:r>
              <a:rPr lang="en-US" altLang="zh-CN" sz="2000" u="none" err="1">
                <a:solidFill>
                  <a:schemeClr val="tx1"/>
                </a:solidFill>
                <a:latin typeface="Times New Roman" panose="02020603050405020304" pitchFamily="18" charset="0"/>
              </a:rPr>
              <a:t>0.5</a:t>
            </a:r>
            <a:endParaRPr lang="en-US" altLang="zh-CN" sz="2000" u="none">
              <a:solidFill>
                <a:schemeClr val="tx1"/>
              </a:solidFill>
              <a:latin typeface="Times New Roman" panose="02020603050405020304" pitchFamily="18" charset="0"/>
            </a:endParaRPr>
          </a:p>
          <a:p>
            <a:pPr algn="l">
              <a:spcBef>
                <a:spcPct val="50000"/>
              </a:spcBef>
            </a:pPr>
            <a:r>
              <a:rPr lang="en-US" altLang="zh-CN" sz="2000" u="none">
                <a:solidFill>
                  <a:schemeClr val="tx1"/>
                </a:solidFill>
                <a:latin typeface="Times New Roman" panose="02020603050405020304" pitchFamily="18" charset="0"/>
              </a:rPr>
              <a:t>1        1        1        1        1</a:t>
            </a:r>
            <a:endParaRPr lang="en-US" altLang="zh-CN" sz="2000" u="none">
              <a:solidFill>
                <a:schemeClr val="tx1"/>
              </a:solidFill>
              <a:latin typeface="Times New Roman" panose="02020603050405020304" pitchFamily="18" charset="0"/>
            </a:endParaRPr>
          </a:p>
          <a:p>
            <a:pPr algn="l">
              <a:spcBef>
                <a:spcPct val="50000"/>
              </a:spcBef>
            </a:pPr>
            <a:r>
              <a:rPr lang="en-US" altLang="zh-CN" sz="2000" u="none">
                <a:solidFill>
                  <a:schemeClr val="tx1"/>
                </a:solidFill>
                <a:latin typeface="Times New Roman" panose="02020603050405020304" pitchFamily="18" charset="0"/>
              </a:rPr>
              <a:t>1        1        1        1        1</a:t>
            </a:r>
            <a:endParaRPr lang="en-US" altLang="zh-CN" sz="2000" u="none">
              <a:solidFill>
                <a:schemeClr val="tx1"/>
              </a:solidFill>
              <a:latin typeface="Times New Roman" panose="02020603050405020304" pitchFamily="18" charset="0"/>
            </a:endParaRPr>
          </a:p>
        </p:txBody>
      </p:sp>
      <p:sp>
        <p:nvSpPr>
          <p:cNvPr id="139268" name="左中括号 139267"/>
          <p:cNvSpPr/>
          <p:nvPr/>
        </p:nvSpPr>
        <p:spPr>
          <a:xfrm>
            <a:off x="3352800" y="1752600"/>
            <a:ext cx="304800" cy="2133600"/>
          </a:xfrm>
          <a:prstGeom prst="leftBracket">
            <a:avLst>
              <a:gd name="adj" fmla="val 58333"/>
            </a:avLst>
          </a:prstGeom>
          <a:noFill/>
          <a:ln w="9525" cap="flat" cmpd="sng">
            <a:solidFill>
              <a:schemeClr val="tx1"/>
            </a:solidFill>
            <a:prstDash val="solid"/>
            <a:headEnd type="none" w="med" len="med"/>
            <a:tailEnd type="none" w="med" len="med"/>
          </a:ln>
        </p:spPr>
        <p:txBody>
          <a:bodyPr/>
          <a:p>
            <a:endParaRPr lang="zh-CN" altLang="en-US"/>
          </a:p>
        </p:txBody>
      </p:sp>
      <p:sp>
        <p:nvSpPr>
          <p:cNvPr id="139269" name="右中括号 139268"/>
          <p:cNvSpPr/>
          <p:nvPr/>
        </p:nvSpPr>
        <p:spPr>
          <a:xfrm>
            <a:off x="6553200" y="1752600"/>
            <a:ext cx="304800" cy="2057400"/>
          </a:xfrm>
          <a:prstGeom prst="rightBracket">
            <a:avLst>
              <a:gd name="adj" fmla="val 56250"/>
            </a:avLst>
          </a:prstGeom>
          <a:noFill/>
          <a:ln w="9525" cap="flat" cmpd="sng">
            <a:solidFill>
              <a:schemeClr val="tx1"/>
            </a:solidFill>
            <a:prstDash val="solid"/>
            <a:headEnd type="none" w="med" len="med"/>
            <a:tailEnd type="none" w="med" len="med"/>
          </a:ln>
        </p:spPr>
        <p:txBody>
          <a:bodyPr/>
          <a:p>
            <a:endParaRPr lang="zh-CN" altLang="en-US"/>
          </a:p>
        </p:txBody>
      </p:sp>
      <p:sp>
        <p:nvSpPr>
          <p:cNvPr id="139270" name="文本框 139269"/>
          <p:cNvSpPr txBox="1"/>
          <p:nvPr/>
        </p:nvSpPr>
        <p:spPr>
          <a:xfrm>
            <a:off x="2667000" y="2514600"/>
            <a:ext cx="451485" cy="368300"/>
          </a:xfrm>
          <a:prstGeom prst="rect">
            <a:avLst/>
          </a:prstGeom>
          <a:noFill/>
          <a:ln w="9525">
            <a:noFill/>
          </a:ln>
        </p:spPr>
        <p:txBody>
          <a:bodyPr wrap="none" anchor="t">
            <a:spAutoFit/>
          </a:bodyPr>
          <a:p>
            <a:pPr algn="l"/>
            <a:r>
              <a:rPr lang="en-US" altLang="zh-CN" i="1" u="none">
                <a:solidFill>
                  <a:schemeClr val="tx1"/>
                </a:solidFill>
                <a:latin typeface="Times New Roman" panose="02020603050405020304" pitchFamily="18" charset="0"/>
              </a:rPr>
              <a:t>R</a:t>
            </a:r>
            <a:r>
              <a:rPr lang="en-US" altLang="zh-CN" u="none">
                <a:solidFill>
                  <a:schemeClr val="tx1"/>
                </a:solidFill>
                <a:latin typeface="Times New Roman" panose="02020603050405020304" pitchFamily="18" charset="0"/>
              </a:rPr>
              <a:t>=</a:t>
            </a:r>
            <a:endParaRPr lang="en-US" altLang="zh-CN" u="none">
              <a:solidFill>
                <a:schemeClr val="tx1"/>
              </a:solidFill>
              <a:latin typeface="Times New Roman" panose="02020603050405020304" pitchFamily="18" charset="0"/>
            </a:endParaRPr>
          </a:p>
        </p:txBody>
      </p:sp>
      <p:sp>
        <p:nvSpPr>
          <p:cNvPr id="139271" name="文本框 139270"/>
          <p:cNvSpPr txBox="1"/>
          <p:nvPr/>
        </p:nvSpPr>
        <p:spPr>
          <a:xfrm>
            <a:off x="603250" y="4740275"/>
            <a:ext cx="5650230" cy="368300"/>
          </a:xfrm>
          <a:prstGeom prst="rect">
            <a:avLst/>
          </a:prstGeom>
          <a:noFill/>
          <a:ln w="9525">
            <a:noFill/>
          </a:ln>
        </p:spPr>
        <p:txBody>
          <a:bodyPr wrap="none" anchor="t">
            <a:spAutoFit/>
          </a:bodyPr>
          <a:p>
            <a:pPr algn="l"/>
            <a:r>
              <a:rPr lang="zh-CN" altLang="en-US" u="none" dirty="0">
                <a:solidFill>
                  <a:schemeClr val="tx1"/>
                </a:solidFill>
                <a:latin typeface="宋体" panose="02010600030101010101" pitchFamily="2" charset="-122"/>
              </a:rPr>
              <a:t>于是</a:t>
            </a:r>
            <a:r>
              <a:rPr lang="en-US" altLang="zh-CN" u="none">
                <a:solidFill>
                  <a:schemeClr val="tx1"/>
                </a:solidFill>
                <a:latin typeface="Times New Roman" panose="02020603050405020304" pitchFamily="18" charset="0"/>
              </a:rPr>
              <a:t>, </a:t>
            </a:r>
            <a:r>
              <a:rPr lang="zh-CN" altLang="en-US" u="none" dirty="0">
                <a:solidFill>
                  <a:schemeClr val="tx1"/>
                </a:solidFill>
                <a:latin typeface="宋体" panose="02010600030101010101" pitchFamily="2" charset="-122"/>
              </a:rPr>
              <a:t>原自然语言规则就变成了一个数值集合</a:t>
            </a:r>
            <a:r>
              <a:rPr lang="en-US" altLang="zh-CN" u="none">
                <a:solidFill>
                  <a:schemeClr val="tx1"/>
                </a:solidFill>
                <a:latin typeface="Times New Roman" panose="02020603050405020304" pitchFamily="18" charset="0"/>
              </a:rPr>
              <a:t>(</a:t>
            </a:r>
            <a:r>
              <a:rPr lang="zh-CN" altLang="en-US" u="none" dirty="0">
                <a:solidFill>
                  <a:schemeClr val="tx1"/>
                </a:solidFill>
                <a:latin typeface="宋体" panose="02010600030101010101" pitchFamily="2" charset="-122"/>
              </a:rPr>
              <a:t>矩阵</a:t>
            </a:r>
            <a:r>
              <a:rPr lang="en-US" altLang="zh-CN" u="none">
                <a:solidFill>
                  <a:schemeClr val="tx1"/>
                </a:solidFill>
                <a:latin typeface="Times New Roman" panose="02020603050405020304" pitchFamily="18" charset="0"/>
              </a:rPr>
              <a:t>), </a:t>
            </a:r>
            <a:r>
              <a:rPr lang="zh-CN" altLang="en-US" u="none" dirty="0">
                <a:solidFill>
                  <a:schemeClr val="tx1"/>
                </a:solidFill>
                <a:latin typeface="宋体" panose="02010600030101010101" pitchFamily="2" charset="-122"/>
              </a:rPr>
              <a:t>即</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sp>
        <p:nvSpPr>
          <p:cNvPr id="139272" name="文本框 139271"/>
          <p:cNvSpPr txBox="1"/>
          <p:nvPr/>
        </p:nvSpPr>
        <p:spPr>
          <a:xfrm>
            <a:off x="3505200" y="5300663"/>
            <a:ext cx="1634490" cy="521970"/>
          </a:xfrm>
          <a:prstGeom prst="rect">
            <a:avLst/>
          </a:prstGeom>
          <a:noFill/>
          <a:ln w="9525">
            <a:noFill/>
          </a:ln>
        </p:spPr>
        <p:txBody>
          <a:bodyPr wrap="none" anchor="t">
            <a:spAutoFit/>
          </a:bodyPr>
          <a:p>
            <a:pPr algn="l"/>
            <a:r>
              <a:rPr lang="en-US" altLang="zh-CN" sz="2800" i="1" u="none">
                <a:solidFill>
                  <a:schemeClr val="tx1"/>
                </a:solidFill>
                <a:latin typeface="Times New Roman" panose="02020603050405020304" pitchFamily="18" charset="0"/>
              </a:rPr>
              <a:t>A</a:t>
            </a:r>
            <a:r>
              <a:rPr lang="en-US" altLang="zh-CN" sz="2800" u="none">
                <a:solidFill>
                  <a:schemeClr val="tx1"/>
                </a:solidFill>
                <a:latin typeface="宋体" panose="02010600030101010101" pitchFamily="2" charset="-122"/>
              </a:rPr>
              <a:t>→</a:t>
            </a:r>
            <a:r>
              <a:rPr lang="en-US" altLang="zh-CN" sz="2800" i="1" u="none">
                <a:solidFill>
                  <a:schemeClr val="tx1"/>
                </a:solidFill>
                <a:latin typeface="Times New Roman" panose="02020603050405020304" pitchFamily="18" charset="0"/>
              </a:rPr>
              <a:t>B</a:t>
            </a:r>
            <a:r>
              <a:rPr lang="zh-CN" altLang="en-US" sz="2800" u="none" dirty="0">
                <a:solidFill>
                  <a:schemeClr val="tx1"/>
                </a:solidFill>
                <a:latin typeface="宋体" panose="02010600030101010101" pitchFamily="2" charset="-122"/>
              </a:rPr>
              <a:t>＝</a:t>
            </a:r>
            <a:r>
              <a:rPr lang="en-US" altLang="zh-CN" sz="2800" i="1" u="none">
                <a:solidFill>
                  <a:schemeClr val="tx1"/>
                </a:solidFill>
                <a:latin typeface="Times New Roman" panose="02020603050405020304" pitchFamily="18" charset="0"/>
              </a:rPr>
              <a:t>R</a:t>
            </a:r>
            <a:r>
              <a:rPr lang="en-US" altLang="zh-CN" sz="2800" u="none">
                <a:solidFill>
                  <a:schemeClr val="tx1"/>
                </a:solidFill>
                <a:latin typeface="Times New Roman" panose="02020603050405020304" pitchFamily="18" charset="0"/>
              </a:rPr>
              <a:t> </a:t>
            </a:r>
            <a:endParaRPr lang="en-US" altLang="zh-CN" sz="2800" u="none">
              <a:solidFill>
                <a:schemeClr val="tx1"/>
              </a:solidFill>
              <a:latin typeface="Times New Roman" panose="02020603050405020304" pitchFamily="18" charset="0"/>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6</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40291" name="文本占位符 140290"/>
          <p:cNvSpPr>
            <a:spLocks noGrp="1"/>
          </p:cNvSpPr>
          <p:nvPr>
            <p:ph type="body" idx="4294967295"/>
          </p:nvPr>
        </p:nvSpPr>
        <p:spPr>
          <a:xfrm>
            <a:off x="381635" y="1330325"/>
            <a:ext cx="7505065" cy="4846955"/>
          </a:xfrm>
        </p:spPr>
        <p:txBody>
          <a:bodyPr/>
          <a:p>
            <a:pPr>
              <a:buNone/>
            </a:pPr>
            <a:r>
              <a:rPr lang="en-US" altLang="zh-CN" sz="2400">
                <a:solidFill>
                  <a:schemeClr val="folHlink"/>
                </a:solidFill>
              </a:rPr>
              <a:t>3.</a:t>
            </a:r>
            <a:r>
              <a:rPr lang="zh-CN" altLang="en-US" sz="2400" dirty="0">
                <a:solidFill>
                  <a:schemeClr val="folHlink"/>
                </a:solidFill>
              </a:rPr>
              <a:t>基于模糊关系合成的模糊推理</a:t>
            </a:r>
            <a:endParaRPr lang="zh-CN" altLang="en-US" sz="2400" dirty="0">
              <a:solidFill>
                <a:schemeClr val="folHlink"/>
              </a:solidFill>
            </a:endParaRPr>
          </a:p>
          <a:p>
            <a:pPr>
              <a:buNone/>
            </a:pPr>
            <a:r>
              <a:rPr lang="zh-CN" altLang="en-US" sz="2400" dirty="0"/>
              <a:t>模糊推理是基于不确切性知识</a:t>
            </a:r>
            <a:r>
              <a:rPr lang="en-US" altLang="zh-CN" sz="2400"/>
              <a:t>(</a:t>
            </a:r>
            <a:r>
              <a:rPr lang="zh-CN" altLang="en-US" sz="2400" dirty="0"/>
              <a:t>模糊规则</a:t>
            </a:r>
            <a:r>
              <a:rPr lang="en-US" altLang="zh-CN" sz="2400"/>
              <a:t>)</a:t>
            </a:r>
            <a:r>
              <a:rPr lang="zh-CN" altLang="en-US" sz="2400" dirty="0"/>
              <a:t>的一种推理。</a:t>
            </a:r>
            <a:endParaRPr lang="zh-CN" altLang="en-US" sz="2400" dirty="0"/>
          </a:p>
        </p:txBody>
      </p:sp>
      <p:grpSp>
        <p:nvGrpSpPr>
          <p:cNvPr id="140292" name="组合 140291"/>
          <p:cNvGrpSpPr/>
          <p:nvPr/>
        </p:nvGrpSpPr>
        <p:grpSpPr>
          <a:xfrm>
            <a:off x="1187450" y="2492375"/>
            <a:ext cx="5573713" cy="2900363"/>
            <a:chOff x="0" y="0"/>
            <a:chExt cx="3511" cy="1827"/>
          </a:xfrm>
        </p:grpSpPr>
        <p:grpSp>
          <p:nvGrpSpPr>
            <p:cNvPr id="140293" name="组合 140292"/>
            <p:cNvGrpSpPr/>
            <p:nvPr/>
          </p:nvGrpSpPr>
          <p:grpSpPr>
            <a:xfrm>
              <a:off x="1633" y="227"/>
              <a:ext cx="1878" cy="1152"/>
              <a:chOff x="0" y="0"/>
              <a:chExt cx="1878" cy="1152"/>
            </a:xfrm>
          </p:grpSpPr>
          <p:sp>
            <p:nvSpPr>
              <p:cNvPr id="140294" name="文本框 140293"/>
              <p:cNvSpPr txBox="1"/>
              <p:nvPr/>
            </p:nvSpPr>
            <p:spPr>
              <a:xfrm>
                <a:off x="38" y="0"/>
                <a:ext cx="1840" cy="702"/>
              </a:xfrm>
              <a:prstGeom prst="rect">
                <a:avLst/>
              </a:prstGeom>
              <a:noFill/>
              <a:ln w="9525">
                <a:noFill/>
              </a:ln>
            </p:spPr>
            <p:txBody>
              <a:bodyPr wrap="none" anchor="t">
                <a:spAutoFit/>
              </a:bodyPr>
              <a:p>
                <a:pPr algn="l">
                  <a:lnSpc>
                    <a:spcPct val="140000"/>
                  </a:lnSpc>
                </a:pPr>
                <a:r>
                  <a:rPr lang="zh-CN" altLang="en-US" u="none" dirty="0">
                    <a:solidFill>
                      <a:schemeClr val="tx1"/>
                    </a:solidFill>
                    <a:latin typeface="Times New Roman" panose="02020603050405020304" pitchFamily="18" charset="0"/>
                  </a:rPr>
                  <a:t>如果</a:t>
                </a:r>
                <a:r>
                  <a:rPr lang="en-US" altLang="zh-CN" i="1" u="none">
                    <a:solidFill>
                      <a:schemeClr val="tx1"/>
                    </a:solidFill>
                    <a:latin typeface="Times New Roman" panose="02020603050405020304" pitchFamily="18" charset="0"/>
                  </a:rPr>
                  <a:t>x</a:t>
                </a:r>
                <a:r>
                  <a:rPr lang="zh-CN" altLang="en-US" u="none" dirty="0">
                    <a:solidFill>
                      <a:schemeClr val="tx1"/>
                    </a:solidFill>
                    <a:latin typeface="Times New Roman" panose="02020603050405020304" pitchFamily="18" charset="0"/>
                  </a:rPr>
                  <a:t>小</a:t>
                </a:r>
                <a:r>
                  <a:rPr lang="en-US" altLang="zh-CN" u="none">
                    <a:solidFill>
                      <a:schemeClr val="tx1"/>
                    </a:solidFill>
                    <a:latin typeface="Times New Roman" panose="02020603050405020304" pitchFamily="18" charset="0"/>
                  </a:rPr>
                  <a:t>, </a:t>
                </a:r>
                <a:r>
                  <a:rPr lang="zh-CN" altLang="en-US" u="none" dirty="0">
                    <a:solidFill>
                      <a:schemeClr val="tx1"/>
                    </a:solidFill>
                    <a:latin typeface="Times New Roman" panose="02020603050405020304" pitchFamily="18" charset="0"/>
                  </a:rPr>
                  <a:t>那么</a:t>
                </a:r>
                <a:r>
                  <a:rPr lang="zh-CN" altLang="en-US" i="1" u="none" dirty="0">
                    <a:solidFill>
                      <a:schemeClr val="tx1"/>
                    </a:solidFill>
                    <a:latin typeface="Times New Roman" panose="02020603050405020304" pitchFamily="18" charset="0"/>
                  </a:rPr>
                  <a:t> </a:t>
                </a:r>
                <a:r>
                  <a:rPr lang="en-US" altLang="zh-CN" i="1" u="none">
                    <a:solidFill>
                      <a:schemeClr val="tx1"/>
                    </a:solidFill>
                    <a:latin typeface="Times New Roman" panose="02020603050405020304" pitchFamily="18" charset="0"/>
                  </a:rPr>
                  <a:t>y</a:t>
                </a:r>
                <a:r>
                  <a:rPr lang="zh-CN" altLang="en-US" u="none" dirty="0">
                    <a:solidFill>
                      <a:schemeClr val="tx1"/>
                    </a:solidFill>
                    <a:latin typeface="Times New Roman" panose="02020603050405020304" pitchFamily="18" charset="0"/>
                  </a:rPr>
                  <a:t>大。 </a:t>
                </a:r>
                <a:endParaRPr lang="zh-CN" altLang="en-US" u="none" dirty="0">
                  <a:solidFill>
                    <a:schemeClr val="tx1"/>
                  </a:solidFill>
                  <a:latin typeface="Times New Roman" panose="02020603050405020304" pitchFamily="18" charset="0"/>
                </a:endParaRPr>
              </a:p>
              <a:p>
                <a:pPr algn="l">
                  <a:lnSpc>
                    <a:spcPct val="140000"/>
                  </a:lnSpc>
                </a:pPr>
                <a:r>
                  <a:rPr lang="en-US" altLang="zh-CN" i="1" u="none">
                    <a:solidFill>
                      <a:schemeClr val="tx1"/>
                    </a:solidFill>
                    <a:latin typeface="Times New Roman" panose="02020603050405020304" pitchFamily="18" charset="0"/>
                  </a:rPr>
                  <a:t>x</a:t>
                </a:r>
                <a:r>
                  <a:rPr lang="zh-CN" altLang="en-US" u="none" dirty="0">
                    <a:solidFill>
                      <a:schemeClr val="tx1"/>
                    </a:solidFill>
                    <a:latin typeface="Times New Roman" panose="02020603050405020304" pitchFamily="18" charset="0"/>
                  </a:rPr>
                  <a:t>较小 </a:t>
                </a:r>
                <a:endParaRPr lang="zh-CN" altLang="en-US" u="none" dirty="0">
                  <a:solidFill>
                    <a:schemeClr val="tx1"/>
                  </a:solidFill>
                  <a:latin typeface="Times New Roman" panose="02020603050405020304" pitchFamily="18" charset="0"/>
                </a:endParaRPr>
              </a:p>
            </p:txBody>
          </p:sp>
          <p:sp>
            <p:nvSpPr>
              <p:cNvPr id="140295" name="直接连接符 140294"/>
              <p:cNvSpPr/>
              <p:nvPr/>
            </p:nvSpPr>
            <p:spPr>
              <a:xfrm>
                <a:off x="0" y="768"/>
                <a:ext cx="1824" cy="0"/>
              </a:xfrm>
              <a:prstGeom prst="line">
                <a:avLst/>
              </a:prstGeom>
              <a:ln w="9525" cap="flat" cmpd="sng">
                <a:solidFill>
                  <a:schemeClr val="tx1"/>
                </a:solidFill>
                <a:prstDash val="solid"/>
                <a:headEnd type="none" w="med" len="med"/>
                <a:tailEnd type="none" w="med" len="med"/>
              </a:ln>
            </p:spPr>
          </p:sp>
          <p:sp>
            <p:nvSpPr>
              <p:cNvPr id="140296" name="文本框 140295"/>
              <p:cNvSpPr txBox="1"/>
              <p:nvPr/>
            </p:nvSpPr>
            <p:spPr>
              <a:xfrm>
                <a:off x="576" y="864"/>
                <a:ext cx="393" cy="288"/>
              </a:xfrm>
              <a:prstGeom prst="rect">
                <a:avLst/>
              </a:prstGeom>
              <a:noFill/>
              <a:ln w="9525">
                <a:noFill/>
              </a:ln>
            </p:spPr>
            <p:txBody>
              <a:bodyPr wrap="none" anchor="t">
                <a:spAutoFit/>
              </a:bodyPr>
              <a:p>
                <a:pPr algn="l"/>
                <a:r>
                  <a:rPr lang="zh-CN" altLang="en-US" u="none" dirty="0">
                    <a:solidFill>
                      <a:schemeClr val="tx1"/>
                    </a:solidFill>
                    <a:latin typeface="Times New Roman" panose="02020603050405020304" pitchFamily="18" charset="0"/>
                  </a:rPr>
                  <a:t> </a:t>
                </a:r>
                <a:r>
                  <a:rPr lang="en-US" altLang="zh-CN" i="1" u="none">
                    <a:solidFill>
                      <a:schemeClr val="tx1"/>
                    </a:solidFill>
                    <a:latin typeface="Times New Roman" panose="02020603050405020304" pitchFamily="18" charset="0"/>
                  </a:rPr>
                  <a:t>y</a:t>
                </a:r>
                <a:r>
                  <a:rPr lang="en-US" altLang="zh-CN" u="none">
                    <a:solidFill>
                      <a:schemeClr val="tx1"/>
                    </a:solidFill>
                    <a:latin typeface="Times New Roman" panose="02020603050405020304" pitchFamily="18" charset="0"/>
                  </a:rPr>
                  <a:t>? </a:t>
                </a:r>
                <a:endParaRPr lang="en-US" altLang="zh-CN" u="none">
                  <a:solidFill>
                    <a:schemeClr val="tx1"/>
                  </a:solidFill>
                  <a:latin typeface="Times New Roman" panose="02020603050405020304" pitchFamily="18" charset="0"/>
                </a:endParaRPr>
              </a:p>
            </p:txBody>
          </p:sp>
        </p:grpSp>
        <p:sp>
          <p:nvSpPr>
            <p:cNvPr id="140297" name="文本框 140296"/>
            <p:cNvSpPr txBox="1"/>
            <p:nvPr/>
          </p:nvSpPr>
          <p:spPr>
            <a:xfrm>
              <a:off x="0" y="1452"/>
              <a:ext cx="3447" cy="375"/>
            </a:xfrm>
            <a:prstGeom prst="rect">
              <a:avLst/>
            </a:prstGeom>
            <a:noFill/>
            <a:ln w="9525">
              <a:noFill/>
            </a:ln>
          </p:spPr>
          <p:txBody>
            <a:bodyPr>
              <a:spAutoFit/>
            </a:bodyPr>
            <a:p>
              <a:pPr algn="just">
                <a:lnSpc>
                  <a:spcPct val="138000"/>
                </a:lnSpc>
                <a:spcBef>
                  <a:spcPct val="50000"/>
                </a:spcBef>
              </a:pPr>
              <a:r>
                <a:rPr lang="zh-CN" altLang="en-US" u="none" dirty="0">
                  <a:solidFill>
                    <a:schemeClr val="tx1"/>
                  </a:solidFill>
                  <a:latin typeface="宋体" panose="02010600030101010101" pitchFamily="2" charset="-122"/>
                </a:rPr>
                <a:t>就是模糊推理所要解决的问题。</a:t>
              </a:r>
              <a:r>
                <a:rPr lang="zh-CN" altLang="en-US" u="none" dirty="0">
                  <a:solidFill>
                    <a:schemeClr val="tx1"/>
                  </a:solidFill>
                  <a:latin typeface="宋体" panose="02010600030101010101" pitchFamily="2" charset="-122"/>
                </a:rPr>
                <a:t>    </a:t>
              </a:r>
              <a:endParaRPr lang="zh-CN" altLang="en-US" u="none" dirty="0">
                <a:solidFill>
                  <a:schemeClr val="tx1"/>
                </a:solidFill>
                <a:latin typeface="Times New Roman" panose="02020603050405020304" pitchFamily="18" charset="0"/>
              </a:endParaRPr>
            </a:p>
          </p:txBody>
        </p:sp>
        <p:sp>
          <p:nvSpPr>
            <p:cNvPr id="140298" name="文本框 140297"/>
            <p:cNvSpPr txBox="1"/>
            <p:nvPr/>
          </p:nvSpPr>
          <p:spPr>
            <a:xfrm>
              <a:off x="272" y="0"/>
              <a:ext cx="589" cy="288"/>
            </a:xfrm>
            <a:prstGeom prst="rect">
              <a:avLst/>
            </a:prstGeom>
            <a:noFill/>
            <a:ln w="9525">
              <a:noFill/>
            </a:ln>
          </p:spPr>
          <p:txBody>
            <a:bodyPr>
              <a:spAutoFit/>
            </a:bodyPr>
            <a:p>
              <a:pPr algn="l">
                <a:spcBef>
                  <a:spcPct val="50000"/>
                </a:spcBef>
              </a:pPr>
              <a:r>
                <a:rPr lang="zh-CN" altLang="en-US" u="none" dirty="0">
                  <a:solidFill>
                    <a:schemeClr val="tx1"/>
                  </a:solidFill>
                  <a:latin typeface="Garamond" panose="02020404030301010803" pitchFamily="18" charset="0"/>
                </a:rPr>
                <a:t>例如</a:t>
              </a:r>
              <a:endParaRPr lang="zh-CN" altLang="en-US" sz="1800" u="none" dirty="0">
                <a:solidFill>
                  <a:schemeClr val="tx1"/>
                </a:solidFill>
                <a:latin typeface="Garamond" panose="02020404030301010803"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blinds(horizontal)">
                                      <p:cBhvr>
                                        <p:cTn id="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1314" name="组合 141313"/>
          <p:cNvGrpSpPr/>
          <p:nvPr/>
        </p:nvGrpSpPr>
        <p:grpSpPr>
          <a:xfrm>
            <a:off x="611188" y="1412875"/>
            <a:ext cx="7993062" cy="2197100"/>
            <a:chOff x="0" y="0"/>
            <a:chExt cx="5035" cy="1384"/>
          </a:xfrm>
        </p:grpSpPr>
        <p:sp>
          <p:nvSpPr>
            <p:cNvPr id="141315" name="文本框 141314"/>
            <p:cNvSpPr txBox="1"/>
            <p:nvPr/>
          </p:nvSpPr>
          <p:spPr>
            <a:xfrm>
              <a:off x="363" y="0"/>
              <a:ext cx="1047" cy="329"/>
            </a:xfrm>
            <a:prstGeom prst="rect">
              <a:avLst/>
            </a:prstGeom>
            <a:noFill/>
            <a:ln w="9525">
              <a:noFill/>
            </a:ln>
          </p:spPr>
          <p:txBody>
            <a:bodyPr wrap="none" anchor="t">
              <a:spAutoFit/>
            </a:bodyPr>
            <a:p>
              <a:pPr algn="l"/>
              <a:r>
                <a:rPr lang="zh-CN" altLang="en-US" sz="2800" u="none" dirty="0">
                  <a:solidFill>
                    <a:schemeClr val="tx1"/>
                  </a:solidFill>
                  <a:latin typeface="黑体" panose="02010609060101010101" pitchFamily="2" charset="-122"/>
                  <a:ea typeface="黑体" panose="02010609060101010101" pitchFamily="2" charset="-122"/>
                </a:rPr>
                <a:t>推理模式</a:t>
              </a:r>
              <a:r>
                <a:rPr lang="zh-CN" altLang="en-US" u="none" dirty="0">
                  <a:solidFill>
                    <a:schemeClr val="tx1"/>
                  </a:solidFill>
                  <a:latin typeface="Times New Roman" panose="02020603050405020304" pitchFamily="18" charset="0"/>
                </a:rPr>
                <a:t> </a:t>
              </a:r>
              <a:endParaRPr lang="zh-CN" altLang="en-US" u="none" dirty="0">
                <a:solidFill>
                  <a:schemeClr val="tx1"/>
                </a:solidFill>
                <a:latin typeface="Times New Roman" panose="02020603050405020304" pitchFamily="18" charset="0"/>
              </a:endParaRPr>
            </a:p>
          </p:txBody>
        </p:sp>
        <p:sp>
          <p:nvSpPr>
            <p:cNvPr id="141316" name="文本框 141315"/>
            <p:cNvSpPr txBox="1"/>
            <p:nvPr/>
          </p:nvSpPr>
          <p:spPr>
            <a:xfrm>
              <a:off x="1452" y="317"/>
              <a:ext cx="1350" cy="327"/>
            </a:xfrm>
            <a:prstGeom prst="rect">
              <a:avLst/>
            </a:prstGeom>
            <a:noFill/>
            <a:ln w="9525">
              <a:noFill/>
            </a:ln>
          </p:spPr>
          <p:txBody>
            <a:bodyPr wrap="none" anchor="t">
              <a:spAutoFit/>
            </a:bodyPr>
            <a:p>
              <a:pPr algn="l"/>
              <a:r>
                <a:rPr lang="en-US" altLang="zh-CN" sz="2800" i="1" u="none">
                  <a:solidFill>
                    <a:schemeClr val="tx1"/>
                  </a:solidFill>
                  <a:latin typeface="Times New Roman" panose="02020603050405020304" pitchFamily="18" charset="0"/>
                </a:rPr>
                <a:t>B</a:t>
              </a:r>
              <a:r>
                <a:rPr lang="en-US" altLang="zh-CN" sz="2800" u="none">
                  <a:solidFill>
                    <a:schemeClr val="tx1"/>
                  </a:solidFill>
                  <a:latin typeface="Times New Roman" panose="02020603050405020304" pitchFamily="18" charset="0"/>
                </a:rPr>
                <a:t>′</a:t>
              </a:r>
              <a:r>
                <a:rPr lang="zh-CN" altLang="en-US" sz="2800" u="none" dirty="0">
                  <a:solidFill>
                    <a:schemeClr val="tx1"/>
                  </a:solidFill>
                  <a:latin typeface="Times New Roman" panose="02020603050405020304" pitchFamily="18" charset="0"/>
                </a:rPr>
                <a:t>＝</a:t>
              </a:r>
              <a:r>
                <a:rPr lang="en-US" altLang="zh-CN" sz="2800" i="1" u="none">
                  <a:solidFill>
                    <a:schemeClr val="tx1"/>
                  </a:solidFill>
                  <a:latin typeface="Times New Roman" panose="02020603050405020304" pitchFamily="18" charset="0"/>
                </a:rPr>
                <a:t>A</a:t>
              </a:r>
              <a:r>
                <a:rPr lang="en-US" altLang="zh-CN" sz="2800" u="none">
                  <a:solidFill>
                    <a:schemeClr val="tx1"/>
                  </a:solidFill>
                  <a:latin typeface="Times New Roman" panose="02020603050405020304" pitchFamily="18" charset="0"/>
                </a:rPr>
                <a:t>′·</a:t>
              </a:r>
              <a:r>
                <a:rPr lang="en-US" altLang="zh-CN" sz="2800" i="1" u="none">
                  <a:solidFill>
                    <a:schemeClr val="tx1"/>
                  </a:solidFill>
                  <a:latin typeface="Times New Roman" panose="02020603050405020304" pitchFamily="18" charset="0"/>
                </a:rPr>
                <a:t>R </a:t>
              </a:r>
              <a:endParaRPr lang="en-US" altLang="zh-CN" sz="2800" i="1" u="none">
                <a:solidFill>
                  <a:schemeClr val="tx1"/>
                </a:solidFill>
                <a:latin typeface="Times New Roman" panose="02020603050405020304" pitchFamily="18" charset="0"/>
              </a:endParaRPr>
            </a:p>
          </p:txBody>
        </p:sp>
        <p:sp>
          <p:nvSpPr>
            <p:cNvPr id="141317" name="文本框 141316"/>
            <p:cNvSpPr txBox="1"/>
            <p:nvPr/>
          </p:nvSpPr>
          <p:spPr>
            <a:xfrm>
              <a:off x="0" y="680"/>
              <a:ext cx="5035" cy="704"/>
            </a:xfrm>
            <a:prstGeom prst="rect">
              <a:avLst/>
            </a:prstGeom>
            <a:noFill/>
            <a:ln w="9525">
              <a:noFill/>
            </a:ln>
          </p:spPr>
          <p:txBody>
            <a:bodyPr>
              <a:spAutoFit/>
            </a:bodyPr>
            <a:p>
              <a:pPr algn="just">
                <a:lnSpc>
                  <a:spcPct val="120000"/>
                </a:lnSpc>
                <a:spcBef>
                  <a:spcPct val="20000"/>
                </a:spcBef>
              </a:pPr>
              <a:r>
                <a:rPr lang="zh-CN" altLang="en-US" sz="2800" u="none" dirty="0">
                  <a:solidFill>
                    <a:schemeClr val="tx1"/>
                  </a:solidFill>
                  <a:latin typeface="Times New Roman" panose="02020603050405020304" pitchFamily="18" charset="0"/>
                  <a:ea typeface="仿宋_GB2312" pitchFamily="49" charset="-122"/>
                </a:rPr>
                <a:t>其中</a:t>
              </a:r>
              <a:r>
                <a:rPr lang="en-US" altLang="zh-CN" sz="2800" u="none">
                  <a:solidFill>
                    <a:schemeClr val="tx1"/>
                  </a:solidFill>
                  <a:latin typeface="Times New Roman" panose="02020603050405020304" pitchFamily="18" charset="0"/>
                  <a:ea typeface="仿宋_GB2312" pitchFamily="49" charset="-122"/>
                </a:rPr>
                <a:t>, </a:t>
              </a:r>
              <a:r>
                <a:rPr lang="zh-CN" altLang="en-US" sz="2800" u="none" dirty="0">
                  <a:solidFill>
                    <a:schemeClr val="tx1"/>
                  </a:solidFill>
                  <a:latin typeface="Times New Roman" panose="02020603050405020304" pitchFamily="18" charset="0"/>
                  <a:ea typeface="仿宋_GB2312" pitchFamily="49" charset="-122"/>
                </a:rPr>
                <a:t>关系</a:t>
              </a:r>
              <a:r>
                <a:rPr lang="en-US" altLang="zh-CN" sz="2800" i="1" u="none">
                  <a:solidFill>
                    <a:schemeClr val="tx1"/>
                  </a:solidFill>
                  <a:latin typeface="Times New Roman" panose="02020603050405020304" pitchFamily="18" charset="0"/>
                  <a:ea typeface="仿宋_GB2312" pitchFamily="49" charset="-122"/>
                </a:rPr>
                <a:t>A</a:t>
              </a:r>
              <a:r>
                <a:rPr lang="en-US" altLang="zh-CN" sz="2800" u="none">
                  <a:solidFill>
                    <a:schemeClr val="tx1"/>
                  </a:solidFill>
                  <a:latin typeface="Times New Roman" panose="02020603050405020304" pitchFamily="18" charset="0"/>
                  <a:ea typeface="仿宋_GB2312" pitchFamily="49" charset="-122"/>
                </a:rPr>
                <a:t>′</a:t>
              </a:r>
              <a:r>
                <a:rPr lang="zh-CN" altLang="en-US" sz="2800" u="none" dirty="0">
                  <a:solidFill>
                    <a:schemeClr val="tx1"/>
                  </a:solidFill>
                  <a:latin typeface="Times New Roman" panose="02020603050405020304" pitchFamily="18" charset="0"/>
                  <a:ea typeface="仿宋_GB2312" pitchFamily="49" charset="-122"/>
                </a:rPr>
                <a:t>是证据事实，</a:t>
              </a:r>
              <a:r>
                <a:rPr lang="en-US" altLang="zh-CN" sz="2800" i="1" u="none">
                  <a:solidFill>
                    <a:schemeClr val="tx1"/>
                  </a:solidFill>
                  <a:latin typeface="Times New Roman" panose="02020603050405020304" pitchFamily="18" charset="0"/>
                  <a:ea typeface="仿宋_GB2312" pitchFamily="49" charset="-122"/>
                </a:rPr>
                <a:t>R</a:t>
              </a:r>
              <a:r>
                <a:rPr lang="en-US" altLang="zh-CN" sz="2800" u="none">
                  <a:solidFill>
                    <a:schemeClr val="tx1"/>
                  </a:solidFill>
                  <a:latin typeface="Times New Roman" panose="02020603050405020304" pitchFamily="18" charset="0"/>
                  <a:ea typeface="仿宋_GB2312" pitchFamily="49" charset="-122"/>
                </a:rPr>
                <a:t> </a:t>
              </a:r>
              <a:r>
                <a:rPr lang="zh-CN" altLang="en-US" sz="2800" u="none" dirty="0">
                  <a:solidFill>
                    <a:schemeClr val="tx1"/>
                  </a:solidFill>
                  <a:latin typeface="Times New Roman" panose="02020603050405020304" pitchFamily="18" charset="0"/>
                  <a:ea typeface="仿宋_GB2312" pitchFamily="49" charset="-122"/>
                </a:rPr>
                <a:t>为规则，</a:t>
              </a:r>
              <a:r>
                <a:rPr lang="en-US" altLang="zh-CN" sz="2800" u="none">
                  <a:solidFill>
                    <a:schemeClr val="tx1"/>
                  </a:solidFill>
                  <a:latin typeface="Times New Roman" panose="02020603050405020304" pitchFamily="18" charset="0"/>
                  <a:ea typeface="仿宋_GB2312" pitchFamily="49" charset="-122"/>
                </a:rPr>
                <a:t>B′</a:t>
              </a:r>
              <a:r>
                <a:rPr lang="zh-CN" altLang="en-US" sz="2800" u="none" dirty="0">
                  <a:solidFill>
                    <a:schemeClr val="tx1"/>
                  </a:solidFill>
                  <a:latin typeface="Times New Roman" panose="02020603050405020304" pitchFamily="18" charset="0"/>
                  <a:ea typeface="仿宋_GB2312" pitchFamily="49" charset="-122"/>
                </a:rPr>
                <a:t>就是所推的结论。</a:t>
              </a:r>
              <a:r>
                <a:rPr lang="zh-CN" altLang="en-US" u="none" dirty="0">
                  <a:solidFill>
                    <a:schemeClr val="tx1"/>
                  </a:solidFill>
                  <a:latin typeface="仿宋_GB2312" pitchFamily="49" charset="-122"/>
                  <a:ea typeface="仿宋_GB2312" pitchFamily="49" charset="-122"/>
                </a:rPr>
                <a:t> </a:t>
              </a:r>
              <a:endParaRPr lang="zh-CN" altLang="en-US" u="none" dirty="0">
                <a:solidFill>
                  <a:schemeClr val="tx1"/>
                </a:solidFill>
                <a:latin typeface="仿宋_GB2312" pitchFamily="49" charset="-122"/>
                <a:ea typeface="仿宋_GB2312" pitchFamily="49" charset="-122"/>
              </a:endParaRPr>
            </a:p>
          </p:txBody>
        </p:sp>
      </p:grpSp>
      <p:graphicFrame>
        <p:nvGraphicFramePr>
          <p:cNvPr id="141318" name="对象 141317"/>
          <p:cNvGraphicFramePr>
            <a:graphicFrameLocks noChangeAspect="1"/>
          </p:cNvGraphicFramePr>
          <p:nvPr/>
        </p:nvGraphicFramePr>
        <p:xfrm>
          <a:off x="1187450" y="4365625"/>
          <a:ext cx="7467600" cy="1335088"/>
        </p:xfrm>
        <a:graphic>
          <a:graphicData uri="http://schemas.openxmlformats.org/presentationml/2006/ole">
            <mc:AlternateContent xmlns:mc="http://schemas.openxmlformats.org/markup-compatibility/2006">
              <mc:Choice xmlns:v="urn:schemas-microsoft-com:vml" Requires="v">
                <p:oleObj spid="_x0000_s3119" name="" r:id="rId1" imgW="3124200" imgH="558800" progId="Equation.3">
                  <p:embed/>
                </p:oleObj>
              </mc:Choice>
              <mc:Fallback>
                <p:oleObj name="" r:id="rId1" imgW="3124200" imgH="558800" progId="Equation.3">
                  <p:embed/>
                  <p:pic>
                    <p:nvPicPr>
                      <p:cNvPr id="0" name="图片 3118"/>
                      <p:cNvPicPr/>
                      <p:nvPr/>
                    </p:nvPicPr>
                    <p:blipFill>
                      <a:blip r:embed="rId2"/>
                      <a:stretch>
                        <a:fillRect/>
                      </a:stretch>
                    </p:blipFill>
                    <p:spPr>
                      <a:xfrm>
                        <a:off x="1187450" y="4365625"/>
                        <a:ext cx="7467600" cy="1335088"/>
                      </a:xfrm>
                      <a:prstGeom prst="rect">
                        <a:avLst/>
                      </a:prstGeom>
                      <a:noFill/>
                      <a:ln w="38100">
                        <a:noFill/>
                        <a:miter/>
                      </a:ln>
                    </p:spPr>
                  </p:pic>
                </p:oleObj>
              </mc:Fallback>
            </mc:AlternateContent>
          </a:graphicData>
        </a:graphic>
      </p:graphicFrame>
      <p:sp>
        <p:nvSpPr>
          <p:cNvPr id="141319" name="文本框 141318"/>
          <p:cNvSpPr txBox="1"/>
          <p:nvPr/>
        </p:nvSpPr>
        <p:spPr>
          <a:xfrm>
            <a:off x="755650" y="3644900"/>
            <a:ext cx="6553200" cy="521970"/>
          </a:xfrm>
          <a:prstGeom prst="rect">
            <a:avLst/>
          </a:prstGeom>
          <a:noFill/>
          <a:ln w="9525">
            <a:noFill/>
          </a:ln>
        </p:spPr>
        <p:txBody>
          <a:bodyPr>
            <a:spAutoFit/>
          </a:bodyPr>
          <a:p>
            <a:pPr algn="l">
              <a:spcBef>
                <a:spcPct val="50000"/>
              </a:spcBef>
            </a:pPr>
            <a:r>
              <a:rPr lang="zh-CN" altLang="en-US" sz="2800" u="none" dirty="0">
                <a:solidFill>
                  <a:schemeClr val="tx1"/>
                </a:solidFill>
                <a:latin typeface="Garamond" panose="02020404030301010803" pitchFamily="18" charset="0"/>
                <a:ea typeface="仿宋_GB2312" pitchFamily="49" charset="-122"/>
              </a:rPr>
              <a:t>      该推理模式用隶属函数表示，则为</a:t>
            </a:r>
            <a:endParaRPr lang="zh-CN" altLang="en-US" sz="2800" u="none" dirty="0">
              <a:solidFill>
                <a:schemeClr val="tx1"/>
              </a:solidFill>
              <a:latin typeface="Garamond" panose="02020404030301010803" pitchFamily="18" charset="0"/>
              <a:ea typeface="仿宋_GB2312" pitchFamily="49" charset="-122"/>
            </a:endParaRPr>
          </a:p>
        </p:txBody>
      </p:sp>
      <p:sp>
        <p:nvSpPr>
          <p:cNvPr id="141320" name="标题 141319"/>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7</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linds(horizontal)">
                                      <p:cBhvr>
                                        <p:cTn id="7" dur="500"/>
                                        <p:tgtEl>
                                          <p:spTgt spid="141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1319"/>
                                        </p:tgtEl>
                                        <p:attrNameLst>
                                          <p:attrName>style.visibility</p:attrName>
                                        </p:attrNameLst>
                                      </p:cBhvr>
                                      <p:to>
                                        <p:strVal val="visible"/>
                                      </p:to>
                                    </p:set>
                                    <p:animEffect transition="in" filter="blinds(horizontal)">
                                      <p:cBhvr>
                                        <p:cTn id="12" dur="500"/>
                                        <p:tgtEl>
                                          <p:spTgt spid="141319"/>
                                        </p:tgtEl>
                                      </p:cBhvr>
                                    </p:animEffect>
                                  </p:childTnLst>
                                </p:cTn>
                              </p:par>
                              <p:par>
                                <p:cTn id="13" presetID="3" presetClass="entr" presetSubtype="10" fill="hold" nodeType="withEffect">
                                  <p:stCondLst>
                                    <p:cond delay="0"/>
                                  </p:stCondLst>
                                  <p:childTnLst>
                                    <p:set>
                                      <p:cBhvr>
                                        <p:cTn id="14" dur="1" fill="hold">
                                          <p:stCondLst>
                                            <p:cond delay="0"/>
                                          </p:stCondLst>
                                        </p:cTn>
                                        <p:tgtEl>
                                          <p:spTgt spid="141318"/>
                                        </p:tgtEl>
                                        <p:attrNameLst>
                                          <p:attrName>style.visibility</p:attrName>
                                        </p:attrNameLst>
                                      </p:cBhvr>
                                      <p:to>
                                        <p:strVal val="visible"/>
                                      </p:to>
                                    </p:set>
                                    <p:animEffect transition="in" filter="blinds(horizontal)">
                                      <p:cBhvr>
                                        <p:cTn id="15" dur="5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9"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8</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42339" name="文本占位符 142338"/>
          <p:cNvSpPr>
            <a:spLocks noGrp="1"/>
          </p:cNvSpPr>
          <p:nvPr>
            <p:ph type="body" idx="4294967295"/>
          </p:nvPr>
        </p:nvSpPr>
        <p:spPr>
          <a:xfrm>
            <a:off x="210820" y="1393825"/>
            <a:ext cx="8324215" cy="5088890"/>
          </a:xfrm>
        </p:spPr>
        <p:txBody>
          <a:bodyPr>
            <a:normAutofit lnSpcReduction="20000"/>
          </a:bodyPr>
          <a:p>
            <a:pPr>
              <a:lnSpc>
                <a:spcPct val="130000"/>
              </a:lnSpc>
              <a:buNone/>
            </a:pPr>
            <a:r>
              <a:rPr lang="zh-CN" altLang="en-US" sz="2400" dirty="0">
                <a:latin typeface="Times New Roman" panose="02020603050405020304" pitchFamily="18" charset="0"/>
              </a:rPr>
              <a:t>例</a:t>
            </a:r>
            <a:r>
              <a:rPr lang="en-US" altLang="zh-CN" sz="2400">
                <a:latin typeface="Times New Roman" panose="02020603050405020304" pitchFamily="18" charset="0"/>
              </a:rPr>
              <a:t>4.13 </a:t>
            </a:r>
            <a:r>
              <a:rPr lang="zh-CN" altLang="en-US" sz="2400" dirty="0">
                <a:latin typeface="Times New Roman" panose="02020603050405020304" pitchFamily="18" charset="0"/>
              </a:rPr>
              <a:t>设论域</a:t>
            </a:r>
            <a:r>
              <a:rPr lang="en-US" altLang="zh-CN" sz="2400">
                <a:latin typeface="Times New Roman" panose="02020603050405020304" pitchFamily="18" charset="0"/>
              </a:rPr>
              <a:t>U</a:t>
            </a:r>
            <a:r>
              <a:rPr lang="zh-CN" altLang="en-US" sz="2400" dirty="0">
                <a:latin typeface="Times New Roman" panose="02020603050405020304" pitchFamily="18" charset="0"/>
              </a:rPr>
              <a:t>＝</a:t>
            </a:r>
            <a:r>
              <a:rPr lang="en-US" altLang="zh-CN" sz="2400">
                <a:latin typeface="Times New Roman" panose="02020603050405020304" pitchFamily="18" charset="0"/>
              </a:rPr>
              <a:t>V</a:t>
            </a:r>
            <a:r>
              <a:rPr lang="zh-CN" altLang="en-US" sz="2400" dirty="0">
                <a:latin typeface="Times New Roman" panose="02020603050405020304" pitchFamily="18" charset="0"/>
              </a:rPr>
              <a:t>＝</a:t>
            </a:r>
            <a:r>
              <a:rPr lang="en-US" altLang="zh-CN" sz="24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3</a:t>
            </a:r>
            <a:r>
              <a:rPr lang="zh-CN" altLang="en-US" sz="2400" dirty="0">
                <a:latin typeface="Times New Roman" panose="02020603050405020304" pitchFamily="18" charset="0"/>
              </a:rPr>
              <a:t>，</a:t>
            </a:r>
            <a:r>
              <a:rPr lang="en-US" altLang="zh-CN" sz="2400">
                <a:latin typeface="Times New Roman" panose="02020603050405020304" pitchFamily="18" charset="0"/>
              </a:rPr>
              <a:t>4</a:t>
            </a:r>
            <a:r>
              <a:rPr lang="zh-CN" altLang="en-US" sz="2400" dirty="0">
                <a:latin typeface="Times New Roman" panose="02020603050405020304" pitchFamily="18" charset="0"/>
              </a:rPr>
              <a:t>，</a:t>
            </a:r>
            <a:r>
              <a:rPr lang="en-US" altLang="zh-CN" sz="2400">
                <a:latin typeface="Times New Roman" panose="02020603050405020304" pitchFamily="18" charset="0"/>
              </a:rPr>
              <a:t>5}</a:t>
            </a:r>
            <a:r>
              <a:rPr lang="zh-CN" altLang="en-US" sz="2400" dirty="0">
                <a:latin typeface="Times New Roman" panose="02020603050405020304" pitchFamily="18" charset="0"/>
              </a:rPr>
              <a:t>，“低”和“大”可分别用</a:t>
            </a:r>
            <a:r>
              <a:rPr lang="en-US" altLang="zh-CN" sz="2400" i="1">
                <a:latin typeface="Times New Roman" panose="02020603050405020304" pitchFamily="18" charset="0"/>
              </a:rPr>
              <a:t>U</a:t>
            </a:r>
            <a:r>
              <a:rPr lang="zh-CN" altLang="en-US" sz="2400" dirty="0">
                <a:latin typeface="Times New Roman" panose="02020603050405020304" pitchFamily="18" charset="0"/>
              </a:rPr>
              <a:t>，</a:t>
            </a:r>
            <a:r>
              <a:rPr lang="en-US" altLang="zh-CN" sz="2400" i="1">
                <a:latin typeface="Times New Roman" panose="02020603050405020304" pitchFamily="18" charset="0"/>
              </a:rPr>
              <a:t>V</a:t>
            </a:r>
            <a:r>
              <a:rPr lang="zh-CN" altLang="en-US" sz="2400" dirty="0">
                <a:latin typeface="Times New Roman" panose="02020603050405020304" pitchFamily="18" charset="0"/>
              </a:rPr>
              <a:t>上的两个模糊子集表示：</a:t>
            </a:r>
            <a:endParaRPr lang="zh-CN" altLang="en-US" sz="2400" dirty="0">
              <a:latin typeface="Times New Roman" panose="02020603050405020304" pitchFamily="18" charset="0"/>
            </a:endParaRPr>
          </a:p>
          <a:p>
            <a:pPr>
              <a:lnSpc>
                <a:spcPct val="130000"/>
              </a:lnSpc>
              <a:buNone/>
            </a:pPr>
            <a:r>
              <a:rPr lang="zh-CN" altLang="en-US" sz="2400" dirty="0">
                <a:latin typeface="Times New Roman" panose="02020603050405020304" pitchFamily="18" charset="0"/>
              </a:rPr>
              <a:t>             “低”＝</a:t>
            </a:r>
            <a:r>
              <a:rPr lang="en-US" altLang="zh-CN" sz="2400">
                <a:latin typeface="Times New Roman" panose="02020603050405020304" pitchFamily="18" charset="0"/>
              </a:rPr>
              <a:t>1/1</a:t>
            </a:r>
            <a:r>
              <a:rPr lang="zh-CN" altLang="en-US" sz="2400" dirty="0">
                <a:latin typeface="Times New Roman" panose="02020603050405020304" pitchFamily="18" charset="0"/>
              </a:rPr>
              <a:t>＋</a:t>
            </a:r>
            <a:r>
              <a:rPr lang="en-US" altLang="zh-CN" sz="2400">
                <a:latin typeface="Times New Roman" panose="02020603050405020304" pitchFamily="18" charset="0"/>
              </a:rPr>
              <a:t>0.9/2</a:t>
            </a:r>
            <a:r>
              <a:rPr lang="zh-CN" altLang="en-US" sz="2400" dirty="0">
                <a:latin typeface="Times New Roman" panose="02020603050405020304" pitchFamily="18" charset="0"/>
              </a:rPr>
              <a:t>＋</a:t>
            </a:r>
            <a:r>
              <a:rPr lang="en-US" altLang="zh-CN" sz="2400">
                <a:latin typeface="Times New Roman" panose="02020603050405020304" pitchFamily="18" charset="0"/>
              </a:rPr>
              <a:t>0.6/3</a:t>
            </a:r>
            <a:r>
              <a:rPr lang="zh-CN" altLang="en-US" sz="2400" dirty="0">
                <a:latin typeface="Times New Roman" panose="02020603050405020304" pitchFamily="18" charset="0"/>
              </a:rPr>
              <a:t>＋</a:t>
            </a:r>
            <a:r>
              <a:rPr lang="en-US" altLang="zh-CN" sz="2400">
                <a:latin typeface="Times New Roman" panose="02020603050405020304" pitchFamily="18" charset="0"/>
              </a:rPr>
              <a:t>0.1/4</a:t>
            </a:r>
            <a:r>
              <a:rPr lang="zh-CN" altLang="en-US" sz="2400" dirty="0">
                <a:latin typeface="Times New Roman" panose="02020603050405020304" pitchFamily="18" charset="0"/>
              </a:rPr>
              <a:t>＋</a:t>
            </a:r>
            <a:r>
              <a:rPr lang="en-US" altLang="zh-CN" sz="2400">
                <a:latin typeface="Times New Roman" panose="02020603050405020304" pitchFamily="18" charset="0"/>
              </a:rPr>
              <a:t>0/5 </a:t>
            </a:r>
            <a:endParaRPr lang="en-US" altLang="zh-CN" sz="2400">
              <a:latin typeface="Times New Roman" panose="02020603050405020304" pitchFamily="18" charset="0"/>
            </a:endParaRPr>
          </a:p>
          <a:p>
            <a:pPr>
              <a:lnSpc>
                <a:spcPct val="130000"/>
              </a:lnSpc>
              <a:buNone/>
            </a:pPr>
            <a:r>
              <a:rPr lang="en-US" altLang="zh-CN" sz="2400">
                <a:latin typeface="Times New Roman" panose="02020603050405020304" pitchFamily="18" charset="0"/>
              </a:rPr>
              <a:t>              “</a:t>
            </a:r>
            <a:r>
              <a:rPr lang="zh-CN" altLang="en-US" sz="2400" dirty="0">
                <a:latin typeface="Times New Roman" panose="02020603050405020304" pitchFamily="18" charset="0"/>
              </a:rPr>
              <a:t>大”＝</a:t>
            </a:r>
            <a:r>
              <a:rPr lang="en-US" altLang="zh-CN" sz="2400">
                <a:latin typeface="Times New Roman" panose="02020603050405020304" pitchFamily="18" charset="0"/>
              </a:rPr>
              <a:t>0/1</a:t>
            </a:r>
            <a:r>
              <a:rPr lang="zh-CN" altLang="en-US" sz="2400" dirty="0">
                <a:latin typeface="Times New Roman" panose="02020603050405020304" pitchFamily="18" charset="0"/>
              </a:rPr>
              <a:t>＋</a:t>
            </a:r>
            <a:r>
              <a:rPr lang="en-US" altLang="zh-CN" sz="2400">
                <a:latin typeface="Times New Roman" panose="02020603050405020304" pitchFamily="18" charset="0"/>
              </a:rPr>
              <a:t>0.1/2</a:t>
            </a:r>
            <a:r>
              <a:rPr lang="zh-CN" altLang="en-US" sz="2400" dirty="0">
                <a:latin typeface="Times New Roman" panose="02020603050405020304" pitchFamily="18" charset="0"/>
              </a:rPr>
              <a:t>＋</a:t>
            </a:r>
            <a:r>
              <a:rPr lang="en-US" altLang="zh-CN" sz="2400">
                <a:latin typeface="Times New Roman" panose="02020603050405020304" pitchFamily="18" charset="0"/>
              </a:rPr>
              <a:t>0.5/3</a:t>
            </a:r>
            <a:r>
              <a:rPr lang="zh-CN" altLang="en-US" sz="2400" dirty="0">
                <a:latin typeface="Times New Roman" panose="02020603050405020304" pitchFamily="18" charset="0"/>
              </a:rPr>
              <a:t>＋</a:t>
            </a:r>
            <a:r>
              <a:rPr lang="en-US" altLang="zh-CN" sz="2400">
                <a:latin typeface="Times New Roman" panose="02020603050405020304" pitchFamily="18" charset="0"/>
              </a:rPr>
              <a:t>0.9/4</a:t>
            </a:r>
            <a:r>
              <a:rPr lang="zh-CN" altLang="en-US" sz="2400" dirty="0">
                <a:latin typeface="Times New Roman" panose="02020603050405020304" pitchFamily="18" charset="0"/>
              </a:rPr>
              <a:t>＋</a:t>
            </a:r>
            <a:r>
              <a:rPr lang="en-US" altLang="zh-CN" sz="2400">
                <a:latin typeface="Times New Roman" panose="02020603050405020304" pitchFamily="18" charset="0"/>
              </a:rPr>
              <a:t>1/5</a:t>
            </a:r>
            <a:endParaRPr lang="en-US" altLang="zh-CN" sz="2400">
              <a:latin typeface="Times New Roman" panose="02020603050405020304" pitchFamily="18" charset="0"/>
            </a:endParaRPr>
          </a:p>
          <a:p>
            <a:pPr>
              <a:lnSpc>
                <a:spcPct val="130000"/>
              </a:lnSpc>
              <a:buNone/>
            </a:pPr>
            <a:r>
              <a:rPr lang="zh-CN" altLang="en-US" sz="2400" dirty="0">
                <a:latin typeface="Times New Roman" panose="02020603050405020304" pitchFamily="18" charset="0"/>
              </a:rPr>
              <a:t>又有模糊规则： 如果炉温偏低，则将风门开大。</a:t>
            </a:r>
            <a:endParaRPr lang="zh-CN" altLang="en-US" sz="2400" dirty="0">
              <a:latin typeface="Times New Roman" panose="02020603050405020304" pitchFamily="18" charset="0"/>
            </a:endParaRPr>
          </a:p>
          <a:p>
            <a:pPr>
              <a:lnSpc>
                <a:spcPct val="130000"/>
              </a:lnSpc>
              <a:buNone/>
            </a:pPr>
            <a:r>
              <a:rPr lang="zh-CN" altLang="en-US" sz="2400" dirty="0">
                <a:latin typeface="Times New Roman" panose="02020603050405020304" pitchFamily="18" charset="0"/>
              </a:rPr>
              <a:t>现在，已知事实：炉温有些低。</a:t>
            </a:r>
            <a:endParaRPr lang="zh-CN" altLang="en-US" sz="2400" dirty="0">
              <a:latin typeface="Times New Roman" panose="02020603050405020304" pitchFamily="18" charset="0"/>
            </a:endParaRPr>
          </a:p>
          <a:p>
            <a:pPr>
              <a:lnSpc>
                <a:spcPct val="130000"/>
              </a:lnSpc>
              <a:buNone/>
            </a:pPr>
            <a:r>
              <a:rPr lang="zh-CN" altLang="en-US" sz="2400" dirty="0">
                <a:latin typeface="Times New Roman" panose="02020603050405020304" pitchFamily="18" charset="0"/>
              </a:rPr>
              <a:t>“有些低”用</a:t>
            </a:r>
            <a:r>
              <a:rPr lang="en-US" altLang="zh-CN" sz="2400">
                <a:latin typeface="Times New Roman" panose="02020603050405020304" pitchFamily="18" charset="0"/>
              </a:rPr>
              <a:t>U</a:t>
            </a:r>
            <a:r>
              <a:rPr lang="zh-CN" altLang="en-US" sz="2400" dirty="0">
                <a:latin typeface="Times New Roman" panose="02020603050405020304" pitchFamily="18" charset="0"/>
              </a:rPr>
              <a:t>上的模糊子集表示为：</a:t>
            </a:r>
            <a:endParaRPr lang="zh-CN" altLang="en-US" sz="2400" dirty="0">
              <a:latin typeface="Times New Roman" panose="02020603050405020304" pitchFamily="18" charset="0"/>
            </a:endParaRPr>
          </a:p>
          <a:p>
            <a:pPr>
              <a:lnSpc>
                <a:spcPct val="130000"/>
              </a:lnSpc>
              <a:buNone/>
            </a:pPr>
            <a:r>
              <a:rPr lang="zh-CN" altLang="en-US" sz="2400" dirty="0">
                <a:latin typeface="Times New Roman" panose="02020603050405020304" pitchFamily="18" charset="0"/>
              </a:rPr>
              <a:t>           “有些低”＝</a:t>
            </a:r>
            <a:r>
              <a:rPr lang="en-US" altLang="zh-CN" sz="2400">
                <a:latin typeface="Times New Roman" panose="02020603050405020304" pitchFamily="18" charset="0"/>
              </a:rPr>
              <a:t>1/1</a:t>
            </a:r>
            <a:r>
              <a:rPr lang="zh-CN" altLang="en-US" sz="2400" dirty="0">
                <a:latin typeface="Times New Roman" panose="02020603050405020304" pitchFamily="18" charset="0"/>
              </a:rPr>
              <a:t>＋</a:t>
            </a:r>
            <a:r>
              <a:rPr lang="en-US" altLang="zh-CN" sz="2400">
                <a:latin typeface="Times New Roman" panose="02020603050405020304" pitchFamily="18" charset="0"/>
              </a:rPr>
              <a:t>1/2</a:t>
            </a:r>
            <a:r>
              <a:rPr lang="zh-CN" altLang="en-US" sz="2400" dirty="0">
                <a:latin typeface="Times New Roman" panose="02020603050405020304" pitchFamily="18" charset="0"/>
              </a:rPr>
              <a:t>＋</a:t>
            </a:r>
            <a:r>
              <a:rPr lang="en-US" altLang="zh-CN" sz="2400">
                <a:latin typeface="Times New Roman" panose="02020603050405020304" pitchFamily="18" charset="0"/>
              </a:rPr>
              <a:t>0.7/3</a:t>
            </a:r>
            <a:r>
              <a:rPr lang="zh-CN" altLang="en-US" sz="2400" dirty="0">
                <a:latin typeface="Times New Roman" panose="02020603050405020304" pitchFamily="18" charset="0"/>
              </a:rPr>
              <a:t>＋</a:t>
            </a:r>
            <a:r>
              <a:rPr lang="en-US" altLang="zh-CN" sz="2400">
                <a:latin typeface="Times New Roman" panose="02020603050405020304" pitchFamily="18" charset="0"/>
              </a:rPr>
              <a:t>0.4/4</a:t>
            </a:r>
            <a:r>
              <a:rPr lang="zh-CN" altLang="en-US" sz="2400" dirty="0">
                <a:latin typeface="Times New Roman" panose="02020603050405020304" pitchFamily="18" charset="0"/>
              </a:rPr>
              <a:t>＋</a:t>
            </a:r>
            <a:r>
              <a:rPr lang="en-US" altLang="zh-CN" sz="2400">
                <a:latin typeface="Times New Roman" panose="02020603050405020304" pitchFamily="18" charset="0"/>
              </a:rPr>
              <a:t>0/5</a:t>
            </a:r>
            <a:endParaRPr lang="en-US" altLang="zh-CN" sz="2400">
              <a:latin typeface="Times New Roman" panose="02020603050405020304" pitchFamily="18" charset="0"/>
            </a:endParaRPr>
          </a:p>
          <a:p>
            <a:pPr>
              <a:lnSpc>
                <a:spcPct val="130000"/>
              </a:lnSpc>
              <a:buNone/>
            </a:pPr>
            <a:r>
              <a:rPr lang="zh-CN" altLang="en-US" sz="2400" dirty="0">
                <a:latin typeface="Times New Roman" panose="02020603050405020304" pitchFamily="18" charset="0"/>
              </a:rPr>
              <a:t>要求用</a:t>
            </a:r>
            <a:r>
              <a:rPr lang="en-US" altLang="zh-CN" sz="2400" err="1">
                <a:latin typeface="Times New Roman" panose="02020603050405020304" pitchFamily="18" charset="0"/>
              </a:rPr>
              <a:t>Zadeh</a:t>
            </a:r>
            <a:r>
              <a:rPr lang="zh-CN" altLang="en-US" sz="2400" dirty="0">
                <a:latin typeface="Times New Roman" panose="02020603050405020304" pitchFamily="18" charset="0"/>
              </a:rPr>
              <a:t>基于关系合成的模糊推理方法进行推理，作出决策。</a:t>
            </a:r>
            <a:endParaRPr lang="zh-CN" altLang="en-US" sz="2400" dirty="0">
              <a:latin typeface="Times New Roman" panose="02020603050405020304"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9</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43363" name="文本占位符 143362"/>
          <p:cNvSpPr>
            <a:spLocks noGrp="1"/>
          </p:cNvSpPr>
          <p:nvPr>
            <p:ph type="body" idx="4294967295"/>
          </p:nvPr>
        </p:nvSpPr>
        <p:spPr>
          <a:xfrm>
            <a:off x="365760" y="1408430"/>
            <a:ext cx="7990840" cy="4756150"/>
          </a:xfrm>
        </p:spPr>
        <p:txBody>
          <a:bodyPr/>
          <a:p>
            <a:pPr>
              <a:buNone/>
            </a:pPr>
            <a:r>
              <a:rPr lang="zh-CN" altLang="en-US" sz="2400" dirty="0">
                <a:latin typeface="Times New Roman" panose="02020603050405020304" pitchFamily="18" charset="0"/>
              </a:rPr>
              <a:t>首先，用</a:t>
            </a:r>
            <a:r>
              <a:rPr lang="en-US" altLang="zh-CN" sz="2400" i="1">
                <a:latin typeface="Times New Roman" panose="02020603050405020304" pitchFamily="18" charset="0"/>
              </a:rPr>
              <a:t>A</a:t>
            </a:r>
            <a:r>
              <a:rPr lang="zh-CN" altLang="en-US" sz="2400" dirty="0">
                <a:latin typeface="Times New Roman" panose="02020603050405020304" pitchFamily="18" charset="0"/>
              </a:rPr>
              <a:t>代表“低”概念模糊集合，用</a:t>
            </a:r>
            <a:r>
              <a:rPr lang="en-US" altLang="zh-CN" sz="2400" i="1">
                <a:latin typeface="Times New Roman" panose="02020603050405020304" pitchFamily="18" charset="0"/>
              </a:rPr>
              <a:t>B</a:t>
            </a:r>
            <a:r>
              <a:rPr lang="zh-CN" altLang="en-US" sz="2400" dirty="0">
                <a:latin typeface="Times New Roman" panose="02020603050405020304" pitchFamily="18" charset="0"/>
              </a:rPr>
              <a:t>代表“大”概念模糊集合，用</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zh-CN" altLang="en-US" sz="2400" dirty="0">
                <a:latin typeface="Times New Roman" panose="02020603050405020304" pitchFamily="18" charset="0"/>
              </a:rPr>
              <a:t>代表“有些低”概念的模糊集合，则有：</a:t>
            </a:r>
            <a:endParaRPr lang="zh-CN" altLang="en-US" sz="2400" dirty="0">
              <a:latin typeface="Times New Roman" panose="02020603050405020304" pitchFamily="18" charset="0"/>
            </a:endParaRPr>
          </a:p>
          <a:p>
            <a:pPr>
              <a:buNone/>
            </a:pPr>
            <a:r>
              <a:rPr lang="zh-CN" altLang="en-US" sz="2400">
                <a:solidFill>
                  <a:schemeClr val="folHlink"/>
                </a:solidFill>
                <a:latin typeface="Times New Roman" panose="02020603050405020304" pitchFamily="18" charset="0"/>
              </a:rPr>
              <a:t>           </a:t>
            </a:r>
            <a:r>
              <a:rPr lang="en-US" altLang="zh-CN" sz="2400" i="1">
                <a:solidFill>
                  <a:schemeClr val="folHlink"/>
                </a:solidFill>
                <a:latin typeface="Times New Roman" panose="02020603050405020304" pitchFamily="18" charset="0"/>
              </a:rPr>
              <a:t>A</a:t>
            </a:r>
            <a:r>
              <a:rPr lang="en-US" altLang="zh-CN" sz="2400">
                <a:solidFill>
                  <a:schemeClr val="folHlink"/>
                </a:solidFill>
                <a:latin typeface="Times New Roman" panose="02020603050405020304" pitchFamily="18" charset="0"/>
              </a:rPr>
              <a:t> ={1</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0.8</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0.5</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0.2</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a:t>
            </a:r>
            <a:endParaRPr lang="en-US" altLang="zh-CN" sz="2400">
              <a:solidFill>
                <a:schemeClr val="folHlink"/>
              </a:solidFill>
              <a:latin typeface="Times New Roman" panose="02020603050405020304" pitchFamily="18" charset="0"/>
            </a:endParaRPr>
          </a:p>
          <a:p>
            <a:pPr>
              <a:buNone/>
            </a:pPr>
            <a:r>
              <a:rPr lang="en-US" altLang="zh-CN" sz="2400">
                <a:solidFill>
                  <a:schemeClr val="folHlink"/>
                </a:solidFill>
                <a:latin typeface="Times New Roman" panose="02020603050405020304" pitchFamily="18" charset="0"/>
              </a:rPr>
              <a:t>           </a:t>
            </a:r>
            <a:r>
              <a:rPr lang="en-US" altLang="zh-CN" sz="2400" i="1">
                <a:solidFill>
                  <a:schemeClr val="folHlink"/>
                </a:solidFill>
                <a:latin typeface="Times New Roman" panose="02020603050405020304" pitchFamily="18" charset="0"/>
              </a:rPr>
              <a:t>B</a:t>
            </a:r>
            <a:r>
              <a:rPr lang="en-US" altLang="zh-CN" sz="2400">
                <a:solidFill>
                  <a:schemeClr val="folHlink"/>
                </a:solidFill>
                <a:latin typeface="Times New Roman" panose="02020603050405020304" pitchFamily="18" charset="0"/>
              </a:rPr>
              <a:t> ={0</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0.2</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0.5</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0.8</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1}</a:t>
            </a:r>
            <a:endParaRPr lang="en-US" altLang="zh-CN" sz="2400">
              <a:solidFill>
                <a:schemeClr val="folHlink"/>
              </a:solidFill>
              <a:latin typeface="Times New Roman" panose="02020603050405020304" pitchFamily="18" charset="0"/>
            </a:endParaRPr>
          </a:p>
          <a:p>
            <a:pPr>
              <a:buNone/>
            </a:pPr>
            <a:r>
              <a:rPr lang="zh-CN" altLang="en-US" sz="2400" dirty="0">
                <a:latin typeface="Times New Roman" panose="02020603050405020304" pitchFamily="18" charset="0"/>
              </a:rPr>
              <a:t>然后，利用关系合成来构造模糊关系</a:t>
            </a:r>
            <a:r>
              <a:rPr lang="en-US" altLang="zh-CN" sz="2400" i="1" err="1">
                <a:latin typeface="Times New Roman" panose="02020603050405020304" pitchFamily="18" charset="0"/>
              </a:rPr>
              <a:t>R</a:t>
            </a:r>
            <a:r>
              <a:rPr lang="en-US" altLang="zh-CN" sz="2400" err="1">
                <a:latin typeface="Times New Roman" panose="02020603050405020304" pitchFamily="18" charset="0"/>
              </a:rPr>
              <a:t>m</a:t>
            </a:r>
            <a:r>
              <a:rPr lang="zh-CN" altLang="en-US" sz="2400" dirty="0">
                <a:latin typeface="Times New Roman" panose="02020603050405020304" pitchFamily="18" charset="0"/>
              </a:rPr>
              <a:t>：</a:t>
            </a:r>
            <a:r>
              <a:rPr lang="zh-CN" altLang="en-US" dirty="0"/>
              <a:t> </a:t>
            </a:r>
            <a:endParaRPr lang="zh-CN" altLang="en-US" dirty="0"/>
          </a:p>
        </p:txBody>
      </p:sp>
      <p:sp>
        <p:nvSpPr>
          <p:cNvPr id="143364" name="矩形 143363"/>
          <p:cNvSpPr/>
          <p:nvPr/>
        </p:nvSpPr>
        <p:spPr>
          <a:xfrm>
            <a:off x="0" y="2919413"/>
            <a:ext cx="9144000" cy="0"/>
          </a:xfrm>
          <a:prstGeom prst="rect">
            <a:avLst/>
          </a:prstGeom>
          <a:noFill/>
          <a:ln w="9525">
            <a:noFill/>
          </a:ln>
        </p:spPr>
        <p:txBody>
          <a:bodyPr/>
          <a:p>
            <a:endParaRPr lang="zh-CN" altLang="en-US"/>
          </a:p>
        </p:txBody>
      </p:sp>
      <p:graphicFrame>
        <p:nvGraphicFramePr>
          <p:cNvPr id="143365" name="对象 143364"/>
          <p:cNvGraphicFramePr>
            <a:graphicFrameLocks noChangeAspect="1"/>
          </p:cNvGraphicFramePr>
          <p:nvPr/>
        </p:nvGraphicFramePr>
        <p:xfrm>
          <a:off x="1763713" y="3716338"/>
          <a:ext cx="3887787" cy="2273300"/>
        </p:xfrm>
        <a:graphic>
          <a:graphicData uri="http://schemas.openxmlformats.org/presentationml/2006/ole">
            <mc:AlternateContent xmlns:mc="http://schemas.openxmlformats.org/markup-compatibility/2006">
              <mc:Choice xmlns:v="urn:schemas-microsoft-com:vml" Requires="v">
                <p:oleObj spid="_x0000_s3121" name="" r:id="rId1" imgW="1765300" imgH="1016000" progId="Equation.DSMT4">
                  <p:embed/>
                </p:oleObj>
              </mc:Choice>
              <mc:Fallback>
                <p:oleObj name="" r:id="rId1" imgW="1765300" imgH="1016000" progId="Equation.DSMT4">
                  <p:embed/>
                  <p:pic>
                    <p:nvPicPr>
                      <p:cNvPr id="0" name="图片 3120"/>
                      <p:cNvPicPr/>
                      <p:nvPr/>
                    </p:nvPicPr>
                    <p:blipFill>
                      <a:blip r:embed="rId2"/>
                      <a:stretch>
                        <a:fillRect/>
                      </a:stretch>
                    </p:blipFill>
                    <p:spPr>
                      <a:xfrm>
                        <a:off x="1763713" y="3716338"/>
                        <a:ext cx="3887787" cy="2273300"/>
                      </a:xfrm>
                      <a:prstGeom prst="rect">
                        <a:avLst/>
                      </a:prstGeom>
                      <a:noFill/>
                      <a:ln w="38100">
                        <a:noFill/>
                        <a:miter/>
                      </a:ln>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10</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44387" name="文本占位符 144386"/>
          <p:cNvSpPr>
            <a:spLocks noGrp="1"/>
          </p:cNvSpPr>
          <p:nvPr>
            <p:ph type="body" idx="4294967295"/>
          </p:nvPr>
        </p:nvSpPr>
        <p:spPr>
          <a:xfrm>
            <a:off x="343535" y="1355090"/>
            <a:ext cx="7886700" cy="4351655"/>
          </a:xfrm>
        </p:spPr>
        <p:txBody>
          <a:bodyPr/>
          <a:p>
            <a:pPr>
              <a:buNone/>
            </a:pPr>
            <a:r>
              <a:rPr lang="zh-CN" altLang="en-US" sz="2400" dirty="0">
                <a:latin typeface="Times New Roman" panose="02020603050405020304" pitchFamily="18" charset="0"/>
              </a:rPr>
              <a:t>        由已知条件可知：</a:t>
            </a:r>
            <a:endParaRPr lang="zh-CN" altLang="en-US" sz="2400" dirty="0">
              <a:latin typeface="Times New Roman" panose="02020603050405020304" pitchFamily="18" charset="0"/>
            </a:endParaRPr>
          </a:p>
          <a:p>
            <a:pPr>
              <a:buNone/>
            </a:pPr>
            <a:r>
              <a:rPr lang="zh-CN" altLang="en-US" sz="2400">
                <a:solidFill>
                  <a:schemeClr val="folHlink"/>
                </a:solidFill>
                <a:latin typeface="Times New Roman" panose="02020603050405020304" pitchFamily="18" charset="0"/>
              </a:rPr>
              <a:t>          </a:t>
            </a:r>
            <a:r>
              <a:rPr lang="en-US" altLang="zh-CN" sz="2400" i="1">
                <a:solidFill>
                  <a:schemeClr val="folHlink"/>
                </a:solidFill>
                <a:latin typeface="Times New Roman" panose="02020603050405020304" pitchFamily="18" charset="0"/>
              </a:rPr>
              <a:t>A</a:t>
            </a:r>
            <a:r>
              <a:rPr lang="en-US" altLang="zh-CN" sz="2400">
                <a:solidFill>
                  <a:schemeClr val="folHlink"/>
                </a:solidFill>
                <a:latin typeface="Times New Roman" panose="02020603050405020304" pitchFamily="18" charset="0"/>
              </a:rPr>
              <a:t>’ ={1</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1</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0.6</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0.3</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a:t>
            </a:r>
            <a:endParaRPr lang="en-US" altLang="zh-CN" sz="2400">
              <a:solidFill>
                <a:schemeClr val="folHlink"/>
              </a:solidFill>
              <a:latin typeface="Times New Roman" panose="02020603050405020304" pitchFamily="18" charset="0"/>
            </a:endParaRPr>
          </a:p>
          <a:p>
            <a:pPr>
              <a:buNone/>
            </a:pPr>
            <a:r>
              <a:rPr lang="en-US" altLang="zh-CN" sz="2400">
                <a:latin typeface="Times New Roman" panose="02020603050405020304" pitchFamily="18" charset="0"/>
              </a:rPr>
              <a:t>      </a:t>
            </a:r>
            <a:r>
              <a:rPr lang="zh-CN" altLang="en-US" sz="2400" dirty="0">
                <a:latin typeface="Times New Roman" panose="02020603050405020304" pitchFamily="18" charset="0"/>
              </a:rPr>
              <a:t>与模糊关系进行合成得到结论的模糊集合：</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即：</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a:t>
            </a:r>
            <a:r>
              <a:rPr lang="en-US" altLang="zh-CN" sz="2400" i="1">
                <a:solidFill>
                  <a:schemeClr val="folHlink"/>
                </a:solidFill>
                <a:latin typeface="Times New Roman" panose="02020603050405020304" pitchFamily="18" charset="0"/>
              </a:rPr>
              <a:t>B</a:t>
            </a:r>
            <a:r>
              <a:rPr lang="en-US" altLang="zh-CN" sz="2400">
                <a:solidFill>
                  <a:schemeClr val="folHlink"/>
                </a:solidFill>
                <a:latin typeface="Times New Roman" panose="02020603050405020304" pitchFamily="18" charset="0"/>
              </a:rPr>
              <a:t>’</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0.5/1</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0.5/2</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0.5/3</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0.8/4</a:t>
            </a:r>
            <a:r>
              <a:rPr lang="zh-CN" altLang="en-US" sz="2400" dirty="0">
                <a:solidFill>
                  <a:schemeClr val="folHlink"/>
                </a:solidFill>
                <a:latin typeface="Times New Roman" panose="02020603050405020304" pitchFamily="18" charset="0"/>
              </a:rPr>
              <a:t>＋</a:t>
            </a:r>
            <a:r>
              <a:rPr lang="en-US" altLang="zh-CN" sz="2400">
                <a:solidFill>
                  <a:schemeClr val="folHlink"/>
                </a:solidFill>
                <a:latin typeface="Times New Roman" panose="02020603050405020304" pitchFamily="18" charset="0"/>
              </a:rPr>
              <a:t>1/5</a:t>
            </a:r>
            <a:endParaRPr lang="en-US" altLang="zh-CN" sz="2400">
              <a:solidFill>
                <a:schemeClr val="folHlink"/>
              </a:solidFill>
              <a:latin typeface="Times New Roman" panose="02020603050405020304" pitchFamily="18" charset="0"/>
            </a:endParaRPr>
          </a:p>
          <a:p>
            <a:pPr>
              <a:buNone/>
            </a:pPr>
            <a:r>
              <a:rPr lang="en-US" altLang="zh-CN"/>
              <a:t>   </a:t>
            </a:r>
            <a:r>
              <a:rPr lang="zh-CN" altLang="en-US" sz="2400" dirty="0"/>
              <a:t>可以解释为：将风门开得稍大。</a:t>
            </a:r>
            <a:endParaRPr lang="zh-CN" altLang="en-US" sz="2400" dirty="0">
              <a:solidFill>
                <a:schemeClr val="folHlink"/>
              </a:solidFill>
              <a:latin typeface="Times New Roman" panose="02020603050405020304" pitchFamily="18" charset="0"/>
            </a:endParaRPr>
          </a:p>
          <a:p>
            <a:pPr>
              <a:buNone/>
            </a:pPr>
            <a:endParaRPr lang="zh-CN" altLang="en-US" sz="2400" dirty="0">
              <a:solidFill>
                <a:schemeClr val="folHlink"/>
              </a:solidFill>
              <a:latin typeface="Times New Roman" panose="02020603050405020304" pitchFamily="18" charset="0"/>
            </a:endParaRPr>
          </a:p>
        </p:txBody>
      </p:sp>
      <p:sp>
        <p:nvSpPr>
          <p:cNvPr id="144388" name="矩形 144387"/>
          <p:cNvSpPr/>
          <p:nvPr/>
        </p:nvSpPr>
        <p:spPr>
          <a:xfrm>
            <a:off x="0" y="0"/>
            <a:ext cx="9144000" cy="0"/>
          </a:xfrm>
          <a:prstGeom prst="rect">
            <a:avLst/>
          </a:prstGeom>
          <a:noFill/>
          <a:ln w="9525">
            <a:noFill/>
          </a:ln>
        </p:spPr>
        <p:txBody>
          <a:bodyPr/>
          <a:p>
            <a:endParaRPr lang="zh-CN" altLang="en-US"/>
          </a:p>
        </p:txBody>
      </p:sp>
      <p:graphicFrame>
        <p:nvGraphicFramePr>
          <p:cNvPr id="144389" name="对象 144388"/>
          <p:cNvGraphicFramePr>
            <a:graphicFrameLocks noChangeAspect="1"/>
          </p:cNvGraphicFramePr>
          <p:nvPr/>
        </p:nvGraphicFramePr>
        <p:xfrm>
          <a:off x="1835150" y="2708275"/>
          <a:ext cx="4105275" cy="463550"/>
        </p:xfrm>
        <a:graphic>
          <a:graphicData uri="http://schemas.openxmlformats.org/presentationml/2006/ole">
            <mc:AlternateContent xmlns:mc="http://schemas.openxmlformats.org/markup-compatibility/2006">
              <mc:Choice xmlns:v="urn:schemas-microsoft-com:vml" Requires="v">
                <p:oleObj spid="_x0000_s3120" name="" r:id="rId1" imgW="1689100" imgH="190500" progId="Equation.DSMT4">
                  <p:embed/>
                </p:oleObj>
              </mc:Choice>
              <mc:Fallback>
                <p:oleObj name="" r:id="rId1" imgW="1689100" imgH="190500" progId="Equation.DSMT4">
                  <p:embed/>
                  <p:pic>
                    <p:nvPicPr>
                      <p:cNvPr id="0" name="图片 3119"/>
                      <p:cNvPicPr/>
                      <p:nvPr/>
                    </p:nvPicPr>
                    <p:blipFill>
                      <a:blip r:embed="rId2"/>
                      <a:stretch>
                        <a:fillRect/>
                      </a:stretch>
                    </p:blipFill>
                    <p:spPr>
                      <a:xfrm>
                        <a:off x="1835150" y="2708275"/>
                        <a:ext cx="4105275" cy="463550"/>
                      </a:xfrm>
                      <a:prstGeom prst="rect">
                        <a:avLst/>
                      </a:prstGeom>
                      <a:noFill/>
                      <a:ln w="38100">
                        <a:noFill/>
                        <a:miter/>
                      </a:ln>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en-US" altLang="zh-CN" sz="3200">
                <a:latin typeface="Times New Roman" panose="02020603050405020304" pitchFamily="18" charset="0"/>
              </a:rPr>
              <a:t>4.6.2 </a:t>
            </a:r>
            <a:r>
              <a:rPr lang="zh-CN" altLang="en-US" sz="3200" dirty="0">
                <a:latin typeface="Times New Roman" panose="02020603050405020304" pitchFamily="18" charset="0"/>
              </a:rPr>
              <a:t>简单模糊推理（</a:t>
            </a:r>
            <a:r>
              <a:rPr lang="en-US" altLang="zh-CN" sz="3200">
                <a:latin typeface="Times New Roman" panose="02020603050405020304" pitchFamily="18" charset="0"/>
              </a:rPr>
              <a:t>11</a:t>
            </a:r>
            <a:r>
              <a:rPr lang="zh-CN" altLang="en-US" sz="3200" dirty="0">
                <a:latin typeface="Times New Roman" panose="02020603050405020304" pitchFamily="18" charset="0"/>
              </a:rPr>
              <a:t>）</a:t>
            </a:r>
            <a:endParaRPr lang="zh-CN" altLang="en-US" sz="3200" dirty="0">
              <a:latin typeface="Times New Roman" panose="02020603050405020304" pitchFamily="18" charset="0"/>
            </a:endParaRPr>
          </a:p>
        </p:txBody>
      </p:sp>
      <p:sp>
        <p:nvSpPr>
          <p:cNvPr id="145411" name="文本占位符 145410"/>
          <p:cNvSpPr>
            <a:spLocks noGrp="1"/>
          </p:cNvSpPr>
          <p:nvPr>
            <p:ph type="body" idx="4294967295"/>
          </p:nvPr>
        </p:nvSpPr>
        <p:spPr>
          <a:xfrm>
            <a:off x="210820" y="1316355"/>
            <a:ext cx="7675880" cy="4860925"/>
          </a:xfrm>
        </p:spPr>
        <p:txBody>
          <a:bodyPr/>
          <a:p>
            <a:pPr>
              <a:lnSpc>
                <a:spcPct val="110000"/>
              </a:lnSpc>
            </a:pPr>
            <a:r>
              <a:rPr lang="zh-CN" altLang="en-US" sz="2400" dirty="0">
                <a:latin typeface="Times New Roman" panose="02020603050405020304" pitchFamily="18" charset="0"/>
              </a:rPr>
              <a:t>基于</a:t>
            </a:r>
            <a:r>
              <a:rPr lang="en-US" altLang="zh-CN" sz="2400" err="1">
                <a:latin typeface="Times New Roman" panose="02020603050405020304" pitchFamily="18" charset="0"/>
              </a:rPr>
              <a:t>Zadeh</a:t>
            </a:r>
            <a:r>
              <a:rPr lang="zh-CN" altLang="en-US" sz="2400" dirty="0">
                <a:latin typeface="Times New Roman" panose="02020603050405020304" pitchFamily="18" charset="0"/>
              </a:rPr>
              <a:t>关系合成的简单模糊推理方法实际是把推理变成了计算，为不确定性推理开辟了一条新的途径。</a:t>
            </a:r>
            <a:endParaRPr lang="zh-CN" altLang="en-US" sz="2400" dirty="0">
              <a:latin typeface="Times New Roman" panose="02020603050405020304" pitchFamily="18" charset="0"/>
            </a:endParaRPr>
          </a:p>
          <a:p>
            <a:pPr>
              <a:lnSpc>
                <a:spcPct val="110000"/>
              </a:lnSpc>
            </a:pPr>
            <a:r>
              <a:rPr lang="zh-CN" altLang="en-US" sz="2400" dirty="0">
                <a:latin typeface="Times New Roman" panose="02020603050405020304" pitchFamily="18" charset="0"/>
              </a:rPr>
              <a:t>除了以上介绍的推理方法外，麦姆德尼（</a:t>
            </a:r>
            <a:r>
              <a:rPr lang="en-US" altLang="zh-CN" sz="2400" err="1">
                <a:latin typeface="Times New Roman" panose="02020603050405020304" pitchFamily="18" charset="0"/>
              </a:rPr>
              <a:t>Mamdani</a:t>
            </a:r>
            <a:r>
              <a:rPr lang="zh-CN" altLang="en-US" sz="2400" dirty="0">
                <a:latin typeface="Times New Roman" panose="02020603050405020304" pitchFamily="18" charset="0"/>
              </a:rPr>
              <a:t>）、米祖莫托（</a:t>
            </a:r>
            <a:r>
              <a:rPr lang="en-US" altLang="zh-CN" sz="2400" err="1">
                <a:latin typeface="Times New Roman" panose="02020603050405020304" pitchFamily="18" charset="0"/>
              </a:rPr>
              <a:t>Mizumoto</a:t>
            </a:r>
            <a:r>
              <a:rPr lang="zh-CN" altLang="en-US" sz="2400" dirty="0">
                <a:latin typeface="Times New Roman" panose="02020603050405020304" pitchFamily="18" charset="0"/>
              </a:rPr>
              <a:t>）等也提出了不同的构造模糊关系的方法，同时在多维模糊推理（知识前提是复合条件的一类推理）中，还可采用祖卡莫托（</a:t>
            </a:r>
            <a:r>
              <a:rPr lang="en-US" altLang="zh-CN" sz="2400">
                <a:latin typeface="Times New Roman" panose="02020603050405020304" pitchFamily="18" charset="0"/>
              </a:rPr>
              <a:t>Tsukamoto</a:t>
            </a:r>
            <a:r>
              <a:rPr lang="zh-CN" altLang="en-US" sz="2400" dirty="0">
                <a:latin typeface="Times New Roman" panose="02020603050405020304" pitchFamily="18" charset="0"/>
              </a:rPr>
              <a:t>）方法、苏更诺（</a:t>
            </a:r>
            <a:r>
              <a:rPr lang="en-US" altLang="zh-CN" sz="2400" err="1">
                <a:latin typeface="Times New Roman" panose="02020603050405020304" pitchFamily="18" charset="0"/>
              </a:rPr>
              <a:t>Sugeno</a:t>
            </a:r>
            <a:r>
              <a:rPr lang="zh-CN" altLang="en-US" sz="2400" dirty="0">
                <a:latin typeface="Times New Roman" panose="02020603050405020304" pitchFamily="18" charset="0"/>
              </a:rPr>
              <a:t>）方法。</a:t>
            </a:r>
            <a:endParaRPr lang="zh-CN" altLang="en-US" sz="2400" dirty="0">
              <a:latin typeface="Times New Roman" panose="02020603050405020304" pitchFamily="18" charset="0"/>
            </a:endParaRPr>
          </a:p>
        </p:txBody>
      </p:sp>
      <p:sp>
        <p:nvSpPr>
          <p:cNvPr id="145412" name="动作按钮: 开始 145411">
            <a:hlinkClick r:id="rId1" action="ppaction://hlinksldjump"/>
          </p:cNvPr>
          <p:cNvSpPr/>
          <p:nvPr/>
        </p:nvSpPr>
        <p:spPr>
          <a:xfrm>
            <a:off x="7596188" y="5805488"/>
            <a:ext cx="554037" cy="431800"/>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46433"/>
          <p:cNvSpPr>
            <a:spLocks noGrp="1"/>
          </p:cNvSpPr>
          <p:nvPr>
            <p:ph type="title"/>
          </p:nvPr>
        </p:nvSpPr>
        <p:spPr/>
        <p:txBody>
          <a:bodyPr anchor="b"/>
          <a:p>
            <a:r>
              <a:rPr lang="en-US" altLang="zh-CN" sz="3200"/>
              <a:t>4.7 </a:t>
            </a:r>
            <a:r>
              <a:rPr lang="zh-CN" altLang="en-US" sz="3200" dirty="0"/>
              <a:t>不确定性推理的应用</a:t>
            </a:r>
            <a:endParaRPr lang="zh-CN" altLang="en-US" sz="3200" dirty="0"/>
          </a:p>
        </p:txBody>
      </p:sp>
      <p:sp>
        <p:nvSpPr>
          <p:cNvPr id="146435" name="文本占位符 146434"/>
          <p:cNvSpPr>
            <a:spLocks noGrp="1"/>
          </p:cNvSpPr>
          <p:nvPr>
            <p:ph type="body" idx="4294967295"/>
          </p:nvPr>
        </p:nvSpPr>
        <p:spPr>
          <a:xfrm>
            <a:off x="304800" y="1292225"/>
            <a:ext cx="8179435" cy="4834890"/>
          </a:xfrm>
        </p:spPr>
        <p:txBody>
          <a:bodyPr>
            <a:normAutofit lnSpcReduction="10000"/>
          </a:bodyPr>
          <a:p>
            <a:pPr>
              <a:lnSpc>
                <a:spcPct val="100000"/>
              </a:lnSpc>
              <a:buNone/>
            </a:pPr>
            <a:r>
              <a:rPr lang="en-US" altLang="zh-CN" sz="2400"/>
              <a:t>1 </a:t>
            </a:r>
            <a:r>
              <a:rPr lang="zh-CN" altLang="en-US" sz="2400" dirty="0"/>
              <a:t>证据理论的应用</a:t>
            </a:r>
            <a:endParaRPr lang="zh-CN" altLang="en-US" sz="2400" dirty="0"/>
          </a:p>
          <a:p>
            <a:pPr>
              <a:lnSpc>
                <a:spcPct val="100000"/>
              </a:lnSpc>
              <a:buNone/>
            </a:pPr>
            <a:r>
              <a:rPr lang="zh-CN" altLang="en-US" sz="2400" dirty="0"/>
              <a:t>证据理论可以应用于决策领域。</a:t>
            </a:r>
            <a:endParaRPr lang="zh-CN" altLang="en-US" sz="2400" dirty="0"/>
          </a:p>
          <a:p>
            <a:pPr>
              <a:lnSpc>
                <a:spcPct val="100000"/>
              </a:lnSpc>
              <a:buNone/>
            </a:pPr>
            <a:r>
              <a:rPr lang="zh-CN" altLang="en-US" sz="2400" dirty="0"/>
              <a:t>证据理论还可以应用到预测领域，形成信度预测法。</a:t>
            </a:r>
            <a:endParaRPr lang="zh-CN" altLang="en-US" sz="2400" dirty="0"/>
          </a:p>
          <a:p>
            <a:pPr>
              <a:lnSpc>
                <a:spcPct val="100000"/>
              </a:lnSpc>
              <a:buNone/>
            </a:pPr>
            <a:r>
              <a:rPr lang="zh-CN" altLang="en-US" sz="2400" dirty="0"/>
              <a:t>证据理论在信息融合方面也有广泛的应用。</a:t>
            </a:r>
            <a:endParaRPr lang="zh-CN" altLang="en-US" sz="2400" dirty="0"/>
          </a:p>
          <a:p>
            <a:pPr>
              <a:lnSpc>
                <a:spcPct val="100000"/>
              </a:lnSpc>
              <a:buNone/>
            </a:pPr>
            <a:r>
              <a:rPr lang="en-US" altLang="zh-CN" sz="2400"/>
              <a:t>2.</a:t>
            </a:r>
            <a:r>
              <a:rPr lang="zh-CN" altLang="en-US" sz="2400" dirty="0"/>
              <a:t>模糊推理的应用</a:t>
            </a:r>
            <a:endParaRPr lang="zh-CN" altLang="en-US" sz="2400" dirty="0"/>
          </a:p>
          <a:p>
            <a:pPr>
              <a:lnSpc>
                <a:spcPct val="100000"/>
              </a:lnSpc>
              <a:buNone/>
            </a:pPr>
            <a:r>
              <a:rPr lang="zh-CN" altLang="en-US" sz="2400" dirty="0"/>
              <a:t>采用模糊计算所进行的模糊推理非常适合于控制领域，用模糊推理原理构造的控制器称为模糊控制器，这种模糊控制器结构简单，可以用于硬件芯片实现，造价低、体积小，现已广泛应用于控制领域。 </a:t>
            </a:r>
            <a:endParaRPr lang="zh-CN" altLang="en-US" sz="2400" dirty="0"/>
          </a:p>
          <a:p>
            <a:pPr>
              <a:lnSpc>
                <a:spcPct val="100000"/>
              </a:lnSpc>
              <a:buNone/>
            </a:pPr>
            <a:r>
              <a:rPr lang="en-US" altLang="zh-CN" sz="2400"/>
              <a:t>3.</a:t>
            </a:r>
            <a:r>
              <a:rPr lang="zh-CN" altLang="en-US" sz="2400" dirty="0"/>
              <a:t>贝叶斯网络的应用</a:t>
            </a:r>
            <a:endParaRPr lang="zh-CN" altLang="en-US" sz="2400" dirty="0"/>
          </a:p>
          <a:p>
            <a:pPr>
              <a:lnSpc>
                <a:spcPct val="100000"/>
              </a:lnSpc>
              <a:buNone/>
            </a:pPr>
            <a:r>
              <a:rPr lang="zh-CN" altLang="en-US" sz="2400" dirty="0"/>
              <a:t>贝叶斯网络比较广泛地应用于故障诊断类的专家系统中。 </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1</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17411" name="文本占位符 17410"/>
          <p:cNvSpPr>
            <a:spLocks noGrp="1"/>
          </p:cNvSpPr>
          <p:nvPr>
            <p:ph type="body" idx="4294967295"/>
          </p:nvPr>
        </p:nvSpPr>
        <p:spPr>
          <a:xfrm>
            <a:off x="871855" y="1548765"/>
            <a:ext cx="7886700" cy="4351655"/>
          </a:xfrm>
        </p:spPr>
        <p:txBody>
          <a:bodyPr/>
          <a:p>
            <a:pPr marL="990600" lvl="1" indent="-533400">
              <a:buClr>
                <a:schemeClr val="tx1"/>
              </a:buClr>
              <a:buSzPct val="100000"/>
              <a:buNone/>
            </a:pPr>
            <a:r>
              <a:rPr lang="zh-CN" altLang="en-US" dirty="0"/>
              <a:t>不确定性度量</a:t>
            </a:r>
            <a:endParaRPr lang="zh-CN" altLang="en-US" dirty="0"/>
          </a:p>
          <a:p>
            <a:pPr marL="1371600" lvl="2" indent="-457200">
              <a:buSzPct val="100000"/>
            </a:pPr>
            <a:r>
              <a:rPr lang="zh-CN" altLang="en-US" dirty="0"/>
              <a:t>知识的不确定性表示：</a:t>
            </a:r>
            <a:endParaRPr lang="zh-CN" altLang="en-US" dirty="0"/>
          </a:p>
          <a:p>
            <a:pPr marL="1371600" lvl="2" indent="-457200">
              <a:buSzPct val="100000"/>
              <a:buNone/>
            </a:pPr>
            <a:r>
              <a:rPr lang="zh-CN" altLang="en-US">
                <a:latin typeface="华文新魏" panose="02010800040101010101" pitchFamily="2" charset="-122"/>
              </a:rPr>
              <a:t>   </a:t>
            </a:r>
            <a:r>
              <a:rPr lang="en-US" altLang="zh-CN">
                <a:latin typeface="华文新魏" panose="02010800040101010101" pitchFamily="2" charset="-122"/>
              </a:rPr>
              <a:t>if   E    then    H     (CF(H, E)) </a:t>
            </a:r>
            <a:endParaRPr lang="en-US" altLang="zh-CN">
              <a:latin typeface="华文新魏" panose="02010800040101010101" pitchFamily="2" charset="-122"/>
            </a:endParaRPr>
          </a:p>
          <a:p>
            <a:pPr marL="609600" indent="-609600">
              <a:lnSpc>
                <a:spcPct val="125000"/>
              </a:lnSpc>
              <a:buClr>
                <a:schemeClr val="tx1"/>
              </a:buClr>
              <a:buSzPct val="80000"/>
              <a:buNone/>
            </a:pPr>
            <a:r>
              <a:rPr lang="en-US" altLang="zh-CN" sz="2800">
                <a:solidFill>
                  <a:schemeClr val="hlink"/>
                </a:solidFill>
                <a:latin typeface="华文新魏" panose="02010800040101010101" pitchFamily="2" charset="-122"/>
              </a:rPr>
              <a:t>       </a:t>
            </a:r>
            <a:r>
              <a:rPr lang="en-US" altLang="zh-CN" sz="2400">
                <a:solidFill>
                  <a:schemeClr val="hlink"/>
                </a:solidFill>
                <a:latin typeface="华文新魏" panose="02010800040101010101" pitchFamily="2" charset="-122"/>
              </a:rPr>
              <a:t>CF(H,E)</a:t>
            </a:r>
            <a:r>
              <a:rPr lang="zh-CN" altLang="en-US" sz="2400">
                <a:latin typeface="华文新魏" panose="02010800040101010101" pitchFamily="2" charset="-122"/>
              </a:rPr>
              <a:t>：</a:t>
            </a:r>
            <a:r>
              <a:rPr lang="zh-CN" altLang="en-US" sz="2400" dirty="0">
                <a:latin typeface="华文新魏" panose="02010800040101010101" pitchFamily="2" charset="-122"/>
              </a:rPr>
              <a:t>是该条知识的可信度，称为</a:t>
            </a:r>
            <a:r>
              <a:rPr lang="zh-CN" altLang="en-US" sz="2400" dirty="0">
                <a:solidFill>
                  <a:schemeClr val="hlink"/>
                </a:solidFill>
                <a:latin typeface="华文新魏" panose="02010800040101010101" pitchFamily="2" charset="-122"/>
              </a:rPr>
              <a:t>可信度因子</a:t>
            </a:r>
            <a:r>
              <a:rPr lang="zh-CN" altLang="en-US" sz="2400" dirty="0">
                <a:latin typeface="华文新魏" panose="02010800040101010101" pitchFamily="2" charset="-122"/>
              </a:rPr>
              <a:t>或</a:t>
            </a:r>
            <a:r>
              <a:rPr lang="zh-CN" altLang="en-US" sz="2400" dirty="0">
                <a:solidFill>
                  <a:schemeClr val="hlink"/>
                </a:solidFill>
                <a:latin typeface="华文新魏" panose="02010800040101010101" pitchFamily="2" charset="-122"/>
              </a:rPr>
              <a:t>规则强度</a:t>
            </a:r>
            <a:r>
              <a:rPr lang="zh-CN" altLang="en-US" sz="2400" dirty="0">
                <a:latin typeface="华文新魏" panose="02010800040101010101" pitchFamily="2" charset="-122"/>
              </a:rPr>
              <a:t>，它指出当前提条件 </a:t>
            </a:r>
            <a:r>
              <a:rPr lang="en-US" altLang="zh-CN" sz="2400">
                <a:latin typeface="华文新魏" panose="02010800040101010101" pitchFamily="2" charset="-122"/>
              </a:rPr>
              <a:t>E </a:t>
            </a:r>
            <a:r>
              <a:rPr lang="zh-CN" altLang="en-US" sz="2400" dirty="0">
                <a:latin typeface="华文新魏" panose="02010800040101010101" pitchFamily="2" charset="-122"/>
              </a:rPr>
              <a:t>所对应的证据为真时，它对结论为真的支持程度。</a:t>
            </a:r>
            <a:endParaRPr lang="zh-CN" altLang="en-US" sz="2400">
              <a:latin typeface="华文新魏" panose="02010800040101010101" pitchFamily="2" charset="-122"/>
            </a:endParaRPr>
          </a:p>
          <a:p>
            <a:pPr marL="990600" lvl="1" indent="-533400">
              <a:buSzPct val="100000"/>
              <a:buNone/>
            </a:pPr>
            <a:r>
              <a:rPr lang="zh-CN" altLang="en-US" dirty="0"/>
              <a:t>如： </a:t>
            </a:r>
            <a:endParaRPr lang="zh-CN" altLang="en-US" dirty="0"/>
          </a:p>
          <a:p>
            <a:pPr marL="990600" lvl="1" indent="-533400">
              <a:buSzPct val="100000"/>
              <a:buNone/>
            </a:pPr>
            <a:r>
              <a:rPr lang="zh-CN" altLang="en-US" sz="2400" dirty="0">
                <a:latin typeface="楷体_GB2312" pitchFamily="49" charset="-122"/>
                <a:ea typeface="楷体_GB2312" pitchFamily="49" charset="-122"/>
              </a:rPr>
              <a:t>“如果头疼发烧，则患了感冒；</a:t>
            </a:r>
            <a:r>
              <a:rPr lang="en-US" altLang="zh-CN" sz="2400">
                <a:latin typeface="楷体_GB2312" pitchFamily="49" charset="-122"/>
                <a:ea typeface="楷体_GB2312" pitchFamily="49" charset="-122"/>
              </a:rPr>
              <a:t>(0.8)</a:t>
            </a:r>
            <a:r>
              <a:rPr lang="zh-CN" altLang="en-US" sz="2400" dirty="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990600" lvl="1" indent="-533400">
              <a:buSzPct val="100000"/>
              <a:buNone/>
            </a:pPr>
            <a:r>
              <a:rPr lang="zh-CN" altLang="en-US" sz="2400" dirty="0">
                <a:latin typeface="楷体_GB2312" pitchFamily="49" charset="-122"/>
                <a:ea typeface="楷体_GB2312" pitchFamily="49" charset="-122"/>
              </a:rPr>
              <a:t>“如果乌云密布并且电闪雷鸣，则很可能要下暴雨。 </a:t>
            </a:r>
            <a:r>
              <a:rPr lang="en-US" altLang="zh-CN" sz="2400">
                <a:latin typeface="楷体_GB2312" pitchFamily="49" charset="-122"/>
                <a:ea typeface="楷体_GB2312" pitchFamily="49" charset="-122"/>
              </a:rPr>
              <a:t>(0.9)”</a:t>
            </a:r>
            <a:endParaRPr lang="en-US" altLang="zh-CN" sz="2400">
              <a:latin typeface="楷体_GB2312" pitchFamily="49" charset="-122"/>
              <a:ea typeface="楷体_GB2312" pitchFamily="49"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2</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19459" name="文本占位符 19458"/>
          <p:cNvSpPr>
            <a:spLocks noGrp="1"/>
          </p:cNvSpPr>
          <p:nvPr>
            <p:ph type="body" idx="4294967295"/>
          </p:nvPr>
        </p:nvSpPr>
        <p:spPr>
          <a:xfrm>
            <a:off x="1187450" y="1314450"/>
            <a:ext cx="7340600" cy="4392295"/>
          </a:xfrm>
        </p:spPr>
        <p:txBody>
          <a:bodyPr/>
          <a:p>
            <a:pPr marL="182880" lvl="1" indent="-3175">
              <a:lnSpc>
                <a:spcPct val="90000"/>
              </a:lnSpc>
            </a:pPr>
            <a:r>
              <a:rPr lang="zh-CN" altLang="en-US" sz="2400" dirty="0"/>
              <a:t>在</a:t>
            </a:r>
            <a:r>
              <a:rPr lang="en-US" altLang="zh-CN" sz="2400"/>
              <a:t>CF</a:t>
            </a:r>
            <a:r>
              <a:rPr lang="zh-CN" altLang="en-US" sz="2400" dirty="0"/>
              <a:t>模型中，</a:t>
            </a:r>
            <a:r>
              <a:rPr lang="en-US" altLang="zh-CN" sz="2400"/>
              <a:t>CF</a:t>
            </a:r>
            <a:r>
              <a:rPr lang="zh-CN" altLang="en-US" sz="2400" dirty="0"/>
              <a:t>的定义为</a:t>
            </a:r>
            <a:endParaRPr lang="zh-CN" altLang="en-US" sz="2400" dirty="0"/>
          </a:p>
          <a:p>
            <a:pPr marL="0" indent="0">
              <a:lnSpc>
                <a:spcPct val="90000"/>
              </a:lnSpc>
              <a:buNone/>
            </a:pPr>
            <a:r>
              <a:rPr lang="zh-CN" altLang="en-US" sz="2400">
                <a:solidFill>
                  <a:srgbClr val="003366"/>
                </a:solidFill>
              </a:rPr>
              <a:t>             </a:t>
            </a:r>
            <a:r>
              <a:rPr lang="en-US" altLang="zh-CN" sz="2400">
                <a:solidFill>
                  <a:srgbClr val="003366"/>
                </a:solidFill>
                <a:latin typeface="仿宋_GB2312" pitchFamily="49" charset="-122"/>
                <a:ea typeface="仿宋_GB2312" pitchFamily="49" charset="-122"/>
              </a:rPr>
              <a:t>CF(H,E)=MB(H,E) - MD(H,E)</a:t>
            </a:r>
            <a:endParaRPr lang="en-US" altLang="zh-CN" sz="2400">
              <a:solidFill>
                <a:srgbClr val="003366"/>
              </a:solidFill>
              <a:latin typeface="仿宋_GB2312" pitchFamily="49" charset="-122"/>
              <a:ea typeface="仿宋_GB2312" pitchFamily="49" charset="-122"/>
            </a:endParaRPr>
          </a:p>
          <a:p>
            <a:pPr marL="0" indent="0">
              <a:buNone/>
            </a:pPr>
            <a:r>
              <a:rPr lang="en-US" altLang="zh-CN" sz="2400">
                <a:solidFill>
                  <a:srgbClr val="0033CC"/>
                </a:solidFill>
                <a:cs typeface="Times New Roman" panose="02020603050405020304" pitchFamily="18" charset="0"/>
              </a:rPr>
              <a:t> </a:t>
            </a:r>
            <a:r>
              <a:rPr lang="en-US" altLang="zh-CN" sz="2400">
                <a:solidFill>
                  <a:schemeClr val="tx1"/>
                </a:solidFill>
                <a:cs typeface="Times New Roman" panose="02020603050405020304" pitchFamily="18" charset="0"/>
              </a:rPr>
              <a:t> </a:t>
            </a:r>
            <a:r>
              <a:rPr lang="zh-CN" altLang="en-US" sz="2400" dirty="0">
                <a:solidFill>
                  <a:schemeClr val="tx1"/>
                </a:solidFill>
                <a:cs typeface="Times New Roman" panose="02020603050405020304" pitchFamily="18" charset="0"/>
              </a:rPr>
              <a:t>用</a:t>
            </a:r>
            <a:r>
              <a:rPr lang="en-US" altLang="zh-CN" sz="2400">
                <a:solidFill>
                  <a:schemeClr val="tx1"/>
                </a:solidFill>
                <a:cs typeface="Times New Roman" panose="02020603050405020304" pitchFamily="18" charset="0"/>
              </a:rPr>
              <a:t>P(H)  </a:t>
            </a:r>
            <a:r>
              <a:rPr lang="zh-CN" altLang="en-US" sz="2400" dirty="0">
                <a:solidFill>
                  <a:schemeClr val="tx1"/>
                </a:solidFill>
                <a:cs typeface="Times New Roman" panose="02020603050405020304" pitchFamily="18" charset="0"/>
              </a:rPr>
              <a:t>表示</a:t>
            </a:r>
            <a:r>
              <a:rPr lang="en-US" altLang="zh-CN" sz="2400">
                <a:solidFill>
                  <a:schemeClr val="tx1"/>
                </a:solidFill>
                <a:cs typeface="Times New Roman" panose="02020603050405020304" pitchFamily="18" charset="0"/>
              </a:rPr>
              <a:t>H</a:t>
            </a:r>
            <a:r>
              <a:rPr lang="zh-CN" altLang="en-US" sz="2400" dirty="0">
                <a:solidFill>
                  <a:schemeClr val="tx1"/>
                </a:solidFill>
                <a:cs typeface="Times New Roman" panose="02020603050405020304" pitchFamily="18" charset="0"/>
              </a:rPr>
              <a:t>的先验概率；</a:t>
            </a:r>
            <a:r>
              <a:rPr lang="zh-CN" altLang="en-US" sz="2400">
                <a:solidFill>
                  <a:schemeClr val="tx1"/>
                </a:solidFill>
                <a:cs typeface="Times New Roman" panose="02020603050405020304" pitchFamily="18" charset="0"/>
              </a:rPr>
              <a:t> </a:t>
            </a:r>
            <a:r>
              <a:rPr lang="en-US" altLang="zh-CN" sz="2400">
                <a:solidFill>
                  <a:schemeClr val="tx1"/>
                </a:solidFill>
                <a:cs typeface="Times New Roman" panose="02020603050405020304" pitchFamily="18" charset="0"/>
              </a:rPr>
              <a:t>P(H/E)  </a:t>
            </a:r>
            <a:r>
              <a:rPr lang="zh-CN" altLang="en-US" sz="2400" dirty="0">
                <a:solidFill>
                  <a:schemeClr val="tx1"/>
                </a:solidFill>
                <a:cs typeface="Times New Roman" panose="02020603050405020304" pitchFamily="18" charset="0"/>
              </a:rPr>
              <a:t>表示在前提条件</a:t>
            </a:r>
            <a:r>
              <a:rPr lang="en-US" altLang="zh-CN" sz="2400">
                <a:solidFill>
                  <a:schemeClr val="tx1"/>
                </a:solidFill>
                <a:cs typeface="Times New Roman" panose="02020603050405020304" pitchFamily="18" charset="0"/>
              </a:rPr>
              <a:t>E</a:t>
            </a:r>
            <a:r>
              <a:rPr lang="zh-CN" altLang="en-US" sz="2400" dirty="0">
                <a:solidFill>
                  <a:schemeClr val="tx1"/>
                </a:solidFill>
                <a:cs typeface="Times New Roman" panose="02020603050405020304" pitchFamily="18" charset="0"/>
              </a:rPr>
              <a:t>对应的证据出现的情况下，结论</a:t>
            </a:r>
            <a:r>
              <a:rPr lang="en-US" altLang="zh-CN" sz="2400">
                <a:solidFill>
                  <a:schemeClr val="tx1"/>
                </a:solidFill>
                <a:cs typeface="Times New Roman" panose="02020603050405020304" pitchFamily="18" charset="0"/>
              </a:rPr>
              <a:t>H</a:t>
            </a:r>
            <a:r>
              <a:rPr lang="zh-CN" altLang="en-US" sz="2400" dirty="0">
                <a:solidFill>
                  <a:schemeClr val="tx1"/>
                </a:solidFill>
                <a:cs typeface="Times New Roman" panose="02020603050405020304" pitchFamily="18" charset="0"/>
              </a:rPr>
              <a:t>的条件概率。</a:t>
            </a:r>
            <a:endParaRPr lang="zh-CN" altLang="en-US" sz="2400" dirty="0">
              <a:solidFill>
                <a:schemeClr val="bg2"/>
              </a:solidFill>
              <a:cs typeface="Times New Roman" panose="02020603050405020304" pitchFamily="18" charset="0"/>
            </a:endParaRPr>
          </a:p>
          <a:p>
            <a:pPr marL="0" indent="0">
              <a:buNone/>
            </a:pPr>
            <a:r>
              <a:rPr lang="zh-CN" altLang="en-US" sz="2400">
                <a:solidFill>
                  <a:srgbClr val="FF0066"/>
                </a:solidFill>
                <a:latin typeface="仿宋_GB2312" pitchFamily="49" charset="-122"/>
                <a:ea typeface="仿宋_GB2312" pitchFamily="49" charset="-122"/>
              </a:rPr>
              <a:t>    </a:t>
            </a:r>
            <a:r>
              <a:rPr lang="en-US" altLang="zh-CN" sz="2400">
                <a:solidFill>
                  <a:srgbClr val="FF0066"/>
                </a:solidFill>
                <a:latin typeface="仿宋_GB2312" pitchFamily="49" charset="-122"/>
                <a:ea typeface="仿宋_GB2312" pitchFamily="49" charset="-122"/>
              </a:rPr>
              <a:t>MB</a:t>
            </a:r>
            <a:r>
              <a:rPr lang="zh-CN" altLang="en-US" sz="2400" dirty="0">
                <a:solidFill>
                  <a:srgbClr val="FF0066"/>
                </a:solidFill>
                <a:latin typeface="仿宋_GB2312" pitchFamily="49" charset="-122"/>
                <a:ea typeface="仿宋_GB2312" pitchFamily="49" charset="-122"/>
              </a:rPr>
              <a:t>（</a:t>
            </a:r>
            <a:r>
              <a:rPr lang="en-US" altLang="zh-CN" sz="2400">
                <a:solidFill>
                  <a:srgbClr val="FF0066"/>
                </a:solidFill>
                <a:latin typeface="仿宋_GB2312" pitchFamily="49" charset="-122"/>
                <a:ea typeface="仿宋_GB2312" pitchFamily="49" charset="-122"/>
              </a:rPr>
              <a:t>Measure Belief</a:t>
            </a:r>
            <a:r>
              <a:rPr lang="zh-CN" altLang="en-US" sz="2400" dirty="0">
                <a:solidFill>
                  <a:srgbClr val="FF0066"/>
                </a:solidFill>
                <a:latin typeface="仿宋_GB2312" pitchFamily="49" charset="-122"/>
                <a:ea typeface="仿宋_GB2312" pitchFamily="49" charset="-122"/>
              </a:rPr>
              <a:t>）：</a:t>
            </a:r>
            <a:r>
              <a:rPr lang="zh-CN" altLang="en-US" sz="2400" dirty="0">
                <a:solidFill>
                  <a:schemeClr val="tx1"/>
                </a:solidFill>
              </a:rPr>
              <a:t>称为信任增长度，它表示因与前提条件 </a:t>
            </a:r>
            <a:r>
              <a:rPr lang="en-US" altLang="zh-CN" sz="2400">
                <a:solidFill>
                  <a:schemeClr val="tx1"/>
                </a:solidFill>
              </a:rPr>
              <a:t>E </a:t>
            </a:r>
            <a:r>
              <a:rPr lang="zh-CN" altLang="en-US" sz="2400" dirty="0">
                <a:solidFill>
                  <a:schemeClr val="tx1"/>
                </a:solidFill>
              </a:rPr>
              <a:t>匹配的证据的出现，使结论</a:t>
            </a:r>
            <a:r>
              <a:rPr lang="en-US" altLang="zh-CN" sz="2400">
                <a:solidFill>
                  <a:schemeClr val="tx1"/>
                </a:solidFill>
              </a:rPr>
              <a:t>H</a:t>
            </a:r>
            <a:r>
              <a:rPr lang="zh-CN" altLang="en-US" sz="2400" dirty="0">
                <a:solidFill>
                  <a:schemeClr val="tx1"/>
                </a:solidFill>
              </a:rPr>
              <a:t>为真的信任增长度。</a:t>
            </a:r>
            <a:endParaRPr lang="zh-CN" altLang="en-US" sz="2400" dirty="0">
              <a:solidFill>
                <a:schemeClr val="tx1"/>
              </a:solidFill>
            </a:endParaRPr>
          </a:p>
          <a:p>
            <a:pPr marL="0" indent="0">
              <a:buNone/>
            </a:pPr>
            <a:r>
              <a:rPr lang="zh-CN" altLang="en-US" sz="2400">
                <a:solidFill>
                  <a:schemeClr val="tx1"/>
                </a:solidFill>
              </a:rPr>
              <a:t>          </a:t>
            </a:r>
            <a:r>
              <a:rPr lang="en-US" altLang="zh-CN" sz="2400">
                <a:solidFill>
                  <a:schemeClr val="tx1"/>
                </a:solidFill>
              </a:rPr>
              <a:t>MB</a:t>
            </a:r>
            <a:r>
              <a:rPr lang="zh-CN" altLang="en-US" sz="2400" dirty="0">
                <a:solidFill>
                  <a:schemeClr val="tx1"/>
                </a:solidFill>
              </a:rPr>
              <a:t>定义为：</a:t>
            </a:r>
            <a:endParaRPr lang="zh-CN" altLang="en-US" sz="2400">
              <a:solidFill>
                <a:schemeClr val="bg2"/>
              </a:solidFill>
            </a:endParaRPr>
          </a:p>
          <a:p>
            <a:pPr marL="0" indent="0">
              <a:lnSpc>
                <a:spcPct val="90000"/>
              </a:lnSpc>
              <a:buNone/>
            </a:pPr>
            <a:r>
              <a:rPr lang="zh-CN" altLang="en-US" sz="2400">
                <a:solidFill>
                  <a:srgbClr val="0033CC"/>
                </a:solidFill>
              </a:rPr>
              <a:t>                 </a:t>
            </a:r>
            <a:endParaRPr lang="zh-CN" altLang="en-US" sz="2400" dirty="0">
              <a:solidFill>
                <a:srgbClr val="0033CC"/>
              </a:solidFill>
            </a:endParaRPr>
          </a:p>
          <a:p>
            <a:pPr marL="182880" lvl="1" indent="-3175">
              <a:lnSpc>
                <a:spcPct val="90000"/>
              </a:lnSpc>
              <a:buNone/>
            </a:pPr>
            <a:endParaRPr lang="zh-CN" altLang="en-US" sz="2400" dirty="0"/>
          </a:p>
        </p:txBody>
      </p:sp>
      <p:graphicFrame>
        <p:nvGraphicFramePr>
          <p:cNvPr id="19460" name="对象 19459"/>
          <p:cNvGraphicFramePr>
            <a:graphicFrameLocks noChangeAspect="1"/>
          </p:cNvGraphicFramePr>
          <p:nvPr/>
        </p:nvGraphicFramePr>
        <p:xfrm>
          <a:off x="1187450" y="4668838"/>
          <a:ext cx="6624638" cy="1208087"/>
        </p:xfrm>
        <a:graphic>
          <a:graphicData uri="http://schemas.openxmlformats.org/presentationml/2006/ole">
            <mc:AlternateContent xmlns:mc="http://schemas.openxmlformats.org/markup-compatibility/2006">
              <mc:Choice xmlns:v="urn:schemas-microsoft-com:vml" Requires="v">
                <p:oleObj spid="_x0000_s3194" name="" r:id="rId1" imgW="3390900" imgH="685800" progId="Equation.3">
                  <p:embed/>
                </p:oleObj>
              </mc:Choice>
              <mc:Fallback>
                <p:oleObj name="" r:id="rId1" imgW="3390900" imgH="685800" progId="Equation.3">
                  <p:embed/>
                  <p:pic>
                    <p:nvPicPr>
                      <p:cNvPr id="0" name="图片 3193"/>
                      <p:cNvPicPr/>
                      <p:nvPr/>
                    </p:nvPicPr>
                    <p:blipFill>
                      <a:blip r:embed="rId2"/>
                      <a:stretch>
                        <a:fillRect/>
                      </a:stretch>
                    </p:blipFill>
                    <p:spPr>
                      <a:xfrm>
                        <a:off x="1187450" y="4668838"/>
                        <a:ext cx="6624638" cy="1208087"/>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3</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20483" name="文本占位符 20482"/>
          <p:cNvSpPr>
            <a:spLocks noGrp="1"/>
          </p:cNvSpPr>
          <p:nvPr>
            <p:ph type="body" idx="4294967295"/>
          </p:nvPr>
        </p:nvSpPr>
        <p:spPr>
          <a:xfrm>
            <a:off x="541655" y="1412875"/>
            <a:ext cx="7886700" cy="4351655"/>
          </a:xfrm>
        </p:spPr>
        <p:txBody>
          <a:bodyPr/>
          <a:p>
            <a:pPr>
              <a:buNone/>
            </a:pPr>
            <a:r>
              <a:rPr lang="zh-CN" altLang="en-US" sz="2800">
                <a:solidFill>
                  <a:srgbClr val="FF0066"/>
                </a:solidFill>
                <a:latin typeface="仿宋_GB2312" pitchFamily="49" charset="-122"/>
                <a:ea typeface="仿宋_GB2312" pitchFamily="49" charset="-122"/>
              </a:rPr>
              <a:t>      </a:t>
            </a:r>
            <a:r>
              <a:rPr lang="en-US" altLang="zh-CN" sz="2400">
                <a:solidFill>
                  <a:srgbClr val="FF0066"/>
                </a:solidFill>
                <a:latin typeface="仿宋_GB2312" pitchFamily="49" charset="-122"/>
                <a:ea typeface="仿宋_GB2312" pitchFamily="49" charset="-122"/>
              </a:rPr>
              <a:t>MD</a:t>
            </a:r>
            <a:r>
              <a:rPr lang="zh-CN" altLang="en-US" sz="2400" dirty="0">
                <a:solidFill>
                  <a:srgbClr val="FF0066"/>
                </a:solidFill>
                <a:latin typeface="仿宋_GB2312" pitchFamily="49" charset="-122"/>
                <a:ea typeface="仿宋_GB2312" pitchFamily="49" charset="-122"/>
              </a:rPr>
              <a:t>（</a:t>
            </a:r>
            <a:r>
              <a:rPr lang="en-US" altLang="zh-CN" sz="2400">
                <a:solidFill>
                  <a:srgbClr val="FF0066"/>
                </a:solidFill>
                <a:latin typeface="仿宋_GB2312" pitchFamily="49" charset="-122"/>
                <a:ea typeface="仿宋_GB2312" pitchFamily="49" charset="-122"/>
              </a:rPr>
              <a:t>Measure Disbelief</a:t>
            </a:r>
            <a:r>
              <a:rPr lang="zh-CN" altLang="en-US" sz="2400" dirty="0">
                <a:solidFill>
                  <a:srgbClr val="FF0066"/>
                </a:solidFill>
                <a:latin typeface="仿宋_GB2312" pitchFamily="49" charset="-122"/>
                <a:ea typeface="仿宋_GB2312" pitchFamily="49" charset="-122"/>
              </a:rPr>
              <a:t>）：</a:t>
            </a:r>
            <a:r>
              <a:rPr lang="zh-CN" altLang="en-US" sz="2400" dirty="0">
                <a:solidFill>
                  <a:schemeClr val="tx1"/>
                </a:solidFill>
                <a:ea typeface="仿宋_GB2312" pitchFamily="49" charset="-122"/>
              </a:rPr>
              <a:t>称为不信任增长度，它表示因与前提条件</a:t>
            </a:r>
            <a:r>
              <a:rPr lang="en-US" altLang="zh-CN" sz="2400">
                <a:solidFill>
                  <a:schemeClr val="tx1"/>
                </a:solidFill>
                <a:ea typeface="仿宋_GB2312" pitchFamily="49" charset="-122"/>
              </a:rPr>
              <a:t>E</a:t>
            </a:r>
            <a:r>
              <a:rPr lang="zh-CN" altLang="en-US" sz="2400" dirty="0">
                <a:solidFill>
                  <a:schemeClr val="tx1"/>
                </a:solidFill>
                <a:ea typeface="仿宋_GB2312" pitchFamily="49" charset="-122"/>
              </a:rPr>
              <a:t>匹配的证据的出现，使结论</a:t>
            </a:r>
            <a:r>
              <a:rPr lang="en-US" altLang="zh-CN" sz="2400">
                <a:solidFill>
                  <a:schemeClr val="tx1"/>
                </a:solidFill>
                <a:ea typeface="仿宋_GB2312" pitchFamily="49" charset="-122"/>
              </a:rPr>
              <a:t>H</a:t>
            </a:r>
            <a:r>
              <a:rPr lang="zh-CN" altLang="en-US" sz="2400" dirty="0">
                <a:solidFill>
                  <a:schemeClr val="tx1"/>
                </a:solidFill>
                <a:ea typeface="仿宋_GB2312" pitchFamily="49" charset="-122"/>
              </a:rPr>
              <a:t>为真的不信任增长度。</a:t>
            </a:r>
            <a:r>
              <a:rPr lang="en-US" altLang="zh-CN" sz="2400">
                <a:solidFill>
                  <a:schemeClr val="tx1"/>
                </a:solidFill>
                <a:ea typeface="仿宋_GB2312" pitchFamily="49" charset="-122"/>
              </a:rPr>
              <a:t>MD</a:t>
            </a:r>
            <a:r>
              <a:rPr lang="zh-CN" altLang="en-US" sz="2400" dirty="0">
                <a:solidFill>
                  <a:schemeClr val="tx1"/>
                </a:solidFill>
                <a:ea typeface="仿宋_GB2312" pitchFamily="49" charset="-122"/>
              </a:rPr>
              <a:t>定义为：</a:t>
            </a:r>
            <a:endParaRPr lang="zh-CN" altLang="en-US" sz="2400" dirty="0">
              <a:solidFill>
                <a:schemeClr val="bg2"/>
              </a:solidFill>
              <a:ea typeface="仿宋_GB2312" pitchFamily="49" charset="-122"/>
            </a:endParaRPr>
          </a:p>
          <a:p>
            <a:pPr>
              <a:lnSpc>
                <a:spcPct val="140000"/>
              </a:lnSpc>
              <a:buNone/>
            </a:pPr>
            <a:endParaRPr lang="zh-CN" altLang="en-US" sz="2400" dirty="0">
              <a:solidFill>
                <a:schemeClr val="bg2"/>
              </a:solidFill>
              <a:ea typeface="仿宋_GB2312" pitchFamily="49" charset="-122"/>
            </a:endParaRPr>
          </a:p>
          <a:p>
            <a:pPr>
              <a:lnSpc>
                <a:spcPct val="60000"/>
              </a:lnSpc>
              <a:buNone/>
            </a:pPr>
            <a:r>
              <a:rPr lang="zh-CN" altLang="en-US" sz="2400" dirty="0">
                <a:solidFill>
                  <a:schemeClr val="bg2"/>
                </a:solidFill>
                <a:ea typeface="仿宋_GB2312" pitchFamily="49" charset="-122"/>
              </a:rPr>
              <a:t>                 </a:t>
            </a:r>
            <a:endParaRPr lang="zh-CN" altLang="en-US" sz="2400">
              <a:solidFill>
                <a:schemeClr val="bg2"/>
              </a:solidFill>
              <a:ea typeface="仿宋_GB2312" pitchFamily="49" charset="-122"/>
            </a:endParaRPr>
          </a:p>
          <a:p>
            <a:pPr>
              <a:lnSpc>
                <a:spcPct val="30000"/>
              </a:lnSpc>
              <a:buNone/>
            </a:pPr>
            <a:endParaRPr lang="zh-CN" altLang="en-US" sz="2400">
              <a:solidFill>
                <a:schemeClr val="bg2"/>
              </a:solidFill>
              <a:ea typeface="仿宋_GB2312" pitchFamily="49" charset="-122"/>
            </a:endParaRPr>
          </a:p>
          <a:p>
            <a:pPr>
              <a:buNone/>
            </a:pPr>
            <a:r>
              <a:rPr lang="zh-CN" altLang="en-US" sz="2400">
                <a:solidFill>
                  <a:schemeClr val="bg2"/>
                </a:solidFill>
                <a:ea typeface="仿宋_GB2312" pitchFamily="49" charset="-122"/>
              </a:rPr>
              <a:t>       </a:t>
            </a:r>
            <a:endParaRPr lang="zh-CN" altLang="en-US" sz="2400">
              <a:solidFill>
                <a:schemeClr val="bg2"/>
              </a:solidFill>
              <a:ea typeface="仿宋_GB2312" pitchFamily="49" charset="-122"/>
            </a:endParaRPr>
          </a:p>
          <a:p>
            <a:pPr>
              <a:buNone/>
            </a:pPr>
            <a:r>
              <a:rPr lang="zh-CN" altLang="en-US" sz="2400">
                <a:solidFill>
                  <a:schemeClr val="bg2"/>
                </a:solidFill>
                <a:ea typeface="仿宋_GB2312" pitchFamily="49" charset="-122"/>
              </a:rPr>
              <a:t>        </a:t>
            </a:r>
            <a:endParaRPr lang="zh-CN" altLang="en-US" dirty="0">
              <a:solidFill>
                <a:schemeClr val="bg2"/>
              </a:solidFill>
              <a:ea typeface="仿宋_GB2312" pitchFamily="49" charset="-122"/>
            </a:endParaRPr>
          </a:p>
        </p:txBody>
      </p:sp>
      <p:graphicFrame>
        <p:nvGraphicFramePr>
          <p:cNvPr id="20484" name="对象 20483"/>
          <p:cNvGraphicFramePr>
            <a:graphicFrameLocks noChangeAspect="1"/>
          </p:cNvGraphicFramePr>
          <p:nvPr/>
        </p:nvGraphicFramePr>
        <p:xfrm>
          <a:off x="1331913" y="3027363"/>
          <a:ext cx="6251575" cy="1122362"/>
        </p:xfrm>
        <a:graphic>
          <a:graphicData uri="http://schemas.openxmlformats.org/presentationml/2006/ole">
            <mc:AlternateContent xmlns:mc="http://schemas.openxmlformats.org/markup-compatibility/2006">
              <mc:Choice xmlns:v="urn:schemas-microsoft-com:vml" Requires="v">
                <p:oleObj spid="_x0000_s3190" name="" r:id="rId1" imgW="3441700" imgH="685800" progId="Equation.3">
                  <p:embed/>
                </p:oleObj>
              </mc:Choice>
              <mc:Fallback>
                <p:oleObj name="" r:id="rId1" imgW="3441700" imgH="685800" progId="Equation.3">
                  <p:embed/>
                  <p:pic>
                    <p:nvPicPr>
                      <p:cNvPr id="0" name="图片 3189"/>
                      <p:cNvPicPr/>
                      <p:nvPr/>
                    </p:nvPicPr>
                    <p:blipFill>
                      <a:blip r:embed="rId2"/>
                      <a:stretch>
                        <a:fillRect/>
                      </a:stretch>
                    </p:blipFill>
                    <p:spPr>
                      <a:xfrm>
                        <a:off x="1331913" y="3027363"/>
                        <a:ext cx="6251575" cy="1122362"/>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520094" y="431826"/>
            <a:ext cx="8547797" cy="700992"/>
          </a:xfrm>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4</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21507" name="文本占位符 21506"/>
          <p:cNvSpPr>
            <a:spLocks noGrp="1"/>
          </p:cNvSpPr>
          <p:nvPr>
            <p:ph type="body" sz="half" idx="4294967295"/>
          </p:nvPr>
        </p:nvSpPr>
        <p:spPr>
          <a:xfrm>
            <a:off x="282575" y="1268730"/>
            <a:ext cx="5616575" cy="5224145"/>
          </a:xfrm>
        </p:spPr>
        <p:txBody>
          <a:bodyPr/>
          <a:p>
            <a:pPr lvl="2"/>
            <a:r>
              <a:rPr lang="zh-CN" altLang="en-US" sz="2000" dirty="0">
                <a:latin typeface="华文新魏" panose="02010800040101010101" pitchFamily="2" charset="-122"/>
              </a:rPr>
              <a:t>由</a:t>
            </a:r>
            <a:r>
              <a:rPr lang="en-US" altLang="zh-CN" sz="2000" i="1">
                <a:latin typeface="Times New Roman" panose="02020603050405020304" pitchFamily="18" charset="0"/>
              </a:rPr>
              <a:t>MB</a:t>
            </a:r>
            <a:r>
              <a:rPr lang="zh-CN" altLang="en-US" sz="2000" dirty="0">
                <a:latin typeface="华文新魏" panose="02010800040101010101" pitchFamily="2" charset="-122"/>
              </a:rPr>
              <a:t>、</a:t>
            </a:r>
            <a:r>
              <a:rPr lang="en-US" altLang="zh-CN" sz="2000" i="1">
                <a:latin typeface="Times New Roman" panose="02020603050405020304" pitchFamily="18" charset="0"/>
              </a:rPr>
              <a:t>MD</a:t>
            </a:r>
            <a:r>
              <a:rPr lang="zh-CN" altLang="en-US" sz="2000" dirty="0">
                <a:latin typeface="华文新魏" panose="02010800040101010101" pitchFamily="2" charset="-122"/>
              </a:rPr>
              <a:t>得到</a:t>
            </a:r>
            <a:r>
              <a:rPr lang="en-US" altLang="zh-CN" sz="2000">
                <a:solidFill>
                  <a:srgbClr val="CC0099"/>
                </a:solidFill>
                <a:latin typeface="华文新魏" panose="02010800040101010101" pitchFamily="2" charset="-122"/>
              </a:rPr>
              <a:t>CF(H,E)</a:t>
            </a:r>
            <a:r>
              <a:rPr lang="zh-CN" altLang="en-US" sz="2000" dirty="0">
                <a:solidFill>
                  <a:srgbClr val="CC0099"/>
                </a:solidFill>
                <a:latin typeface="华文新魏" panose="02010800040101010101" pitchFamily="2" charset="-122"/>
              </a:rPr>
              <a:t>的计算公式</a:t>
            </a:r>
            <a:r>
              <a:rPr lang="zh-CN" altLang="en-US" sz="2000" dirty="0">
                <a:latin typeface="华文新魏" panose="02010800040101010101" pitchFamily="2" charset="-122"/>
              </a:rPr>
              <a:t>：</a:t>
            </a:r>
            <a:endParaRPr lang="zh-CN" altLang="en-US" sz="2000" dirty="0">
              <a:latin typeface="华文新魏" panose="02010800040101010101" pitchFamily="2" charset="-122"/>
            </a:endParaRPr>
          </a:p>
          <a:p>
            <a:pPr>
              <a:buNone/>
            </a:pPr>
            <a:r>
              <a:rPr lang="zh-CN" altLang="en-US" sz="1800" dirty="0">
                <a:solidFill>
                  <a:srgbClr val="0033CC"/>
                </a:solidFill>
              </a:rPr>
              <a:t>     </a:t>
            </a:r>
            <a:endParaRPr lang="zh-CN" altLang="en-US" sz="1800" dirty="0">
              <a:solidFill>
                <a:srgbClr val="0033CC"/>
              </a:solidFill>
            </a:endParaRPr>
          </a:p>
          <a:p>
            <a:pPr>
              <a:buNone/>
            </a:pPr>
            <a:endParaRPr lang="zh-CN" altLang="en-US" sz="1800" dirty="0">
              <a:solidFill>
                <a:srgbClr val="0033CC"/>
              </a:solidFill>
            </a:endParaRPr>
          </a:p>
          <a:p>
            <a:pPr>
              <a:buNone/>
            </a:pPr>
            <a:endParaRPr lang="zh-CN" altLang="en-US" sz="1800" dirty="0">
              <a:solidFill>
                <a:srgbClr val="0033CC"/>
              </a:solidFill>
            </a:endParaRPr>
          </a:p>
          <a:p>
            <a:pPr>
              <a:buNone/>
            </a:pPr>
            <a:endParaRPr lang="zh-CN" altLang="en-US" sz="1800" dirty="0">
              <a:solidFill>
                <a:srgbClr val="0033CC"/>
              </a:solidFill>
            </a:endParaRPr>
          </a:p>
          <a:p>
            <a:pPr>
              <a:buNone/>
            </a:pPr>
            <a:endParaRPr lang="zh-CN" altLang="en-US" sz="1800" dirty="0">
              <a:solidFill>
                <a:srgbClr val="0033CC"/>
              </a:solidFill>
            </a:endParaRPr>
          </a:p>
          <a:p>
            <a:pPr>
              <a:buNone/>
            </a:pPr>
            <a:r>
              <a:rPr lang="zh-CN" altLang="en-US" sz="1800" dirty="0">
                <a:solidFill>
                  <a:srgbClr val="0033CC"/>
                </a:solidFill>
              </a:rPr>
              <a:t>     </a:t>
            </a:r>
            <a:endParaRPr lang="zh-CN" altLang="en-US" sz="1800" dirty="0">
              <a:solidFill>
                <a:srgbClr val="0033CC"/>
              </a:solidFill>
            </a:endParaRPr>
          </a:p>
          <a:p>
            <a:pPr>
              <a:buNone/>
            </a:pPr>
            <a:r>
              <a:rPr lang="zh-CN" altLang="en-US" sz="1800" dirty="0">
                <a:solidFill>
                  <a:srgbClr val="0033CC"/>
                </a:solidFill>
              </a:rPr>
              <a:t>   </a:t>
            </a:r>
            <a:endParaRPr lang="zh-CN" altLang="en-US" sz="2800" dirty="0"/>
          </a:p>
        </p:txBody>
      </p:sp>
      <p:graphicFrame>
        <p:nvGraphicFramePr>
          <p:cNvPr id="21508" name="内容占位符 21507"/>
          <p:cNvGraphicFramePr>
            <a:graphicFrameLocks noChangeAspect="1"/>
          </p:cNvGraphicFramePr>
          <p:nvPr>
            <p:ph sz="quarter" idx="4294967295"/>
          </p:nvPr>
        </p:nvGraphicFramePr>
        <p:xfrm>
          <a:off x="282575" y="1773555"/>
          <a:ext cx="4681855" cy="1073150"/>
        </p:xfrm>
        <a:graphic>
          <a:graphicData uri="http://schemas.openxmlformats.org/presentationml/2006/ole">
            <mc:AlternateContent xmlns:mc="http://schemas.openxmlformats.org/markup-compatibility/2006">
              <mc:Choice xmlns:v="urn:schemas-microsoft-com:vml" Requires="v">
                <p:oleObj spid="_x0000_s3192" name="" r:id="rId1" imgW="3390900" imgH="685800" progId="Equation.3">
                  <p:embed/>
                </p:oleObj>
              </mc:Choice>
              <mc:Fallback>
                <p:oleObj name="" r:id="rId1" imgW="3390900" imgH="685800" progId="Equation.3">
                  <p:embed/>
                  <p:pic>
                    <p:nvPicPr>
                      <p:cNvPr id="0" name="图片 3191"/>
                      <p:cNvPicPr/>
                      <p:nvPr/>
                    </p:nvPicPr>
                    <p:blipFill>
                      <a:blip r:embed="rId2"/>
                      <a:stretch>
                        <a:fillRect/>
                      </a:stretch>
                    </p:blipFill>
                    <p:spPr>
                      <a:xfrm>
                        <a:off x="282575" y="1773555"/>
                        <a:ext cx="4681855" cy="1073150"/>
                      </a:xfrm>
                      <a:prstGeom prst="rect">
                        <a:avLst/>
                      </a:prstGeom>
                      <a:noFill/>
                      <a:ln w="38100">
                        <a:miter/>
                      </a:ln>
                    </p:spPr>
                  </p:pic>
                </p:oleObj>
              </mc:Fallback>
            </mc:AlternateContent>
          </a:graphicData>
        </a:graphic>
      </p:graphicFrame>
      <p:graphicFrame>
        <p:nvGraphicFramePr>
          <p:cNvPr id="21509" name="对象 21508"/>
          <p:cNvGraphicFramePr>
            <a:graphicFrameLocks noChangeAspect="1"/>
          </p:cNvGraphicFramePr>
          <p:nvPr/>
        </p:nvGraphicFramePr>
        <p:xfrm>
          <a:off x="2333625" y="4292600"/>
          <a:ext cx="5822950" cy="1803400"/>
        </p:xfrm>
        <a:graphic>
          <a:graphicData uri="http://schemas.openxmlformats.org/presentationml/2006/ole">
            <mc:AlternateContent xmlns:mc="http://schemas.openxmlformats.org/markup-compatibility/2006">
              <mc:Choice xmlns:v="urn:schemas-microsoft-com:vml" Requires="v">
                <p:oleObj spid="_x0000_s3193" name="" r:id="rId3" imgW="3327400" imgH="1143000" progId="Equation.3">
                  <p:embed/>
                </p:oleObj>
              </mc:Choice>
              <mc:Fallback>
                <p:oleObj name="" r:id="rId3" imgW="3327400" imgH="1143000" progId="Equation.3">
                  <p:embed/>
                  <p:pic>
                    <p:nvPicPr>
                      <p:cNvPr id="0" name="图片 3192"/>
                      <p:cNvPicPr/>
                      <p:nvPr/>
                    </p:nvPicPr>
                    <p:blipFill>
                      <a:blip r:embed="rId4"/>
                      <a:stretch>
                        <a:fillRect/>
                      </a:stretch>
                    </p:blipFill>
                    <p:spPr>
                      <a:xfrm>
                        <a:off x="2333625" y="4292600"/>
                        <a:ext cx="5822950" cy="1803400"/>
                      </a:xfrm>
                      <a:prstGeom prst="rect">
                        <a:avLst/>
                      </a:prstGeom>
                      <a:noFill/>
                      <a:ln w="38100">
                        <a:noFill/>
                        <a:miter/>
                      </a:ln>
                    </p:spPr>
                  </p:pic>
                </p:oleObj>
              </mc:Fallback>
            </mc:AlternateContent>
          </a:graphicData>
        </a:graphic>
      </p:graphicFrame>
      <p:graphicFrame>
        <p:nvGraphicFramePr>
          <p:cNvPr id="21510" name="内容占位符 21509"/>
          <p:cNvGraphicFramePr>
            <a:graphicFrameLocks noChangeAspect="1"/>
          </p:cNvGraphicFramePr>
          <p:nvPr>
            <p:ph sz="quarter" idx="4294967295"/>
          </p:nvPr>
        </p:nvGraphicFramePr>
        <p:xfrm>
          <a:off x="282575" y="2853055"/>
          <a:ext cx="4608830" cy="1090295"/>
        </p:xfrm>
        <a:graphic>
          <a:graphicData uri="http://schemas.openxmlformats.org/presentationml/2006/ole">
            <mc:AlternateContent xmlns:mc="http://schemas.openxmlformats.org/markup-compatibility/2006">
              <mc:Choice xmlns:v="urn:schemas-microsoft-com:vml" Requires="v">
                <p:oleObj spid="_x0000_s3191" name="" r:id="rId5" imgW="3441700" imgH="685800" progId="Equation.3">
                  <p:embed/>
                </p:oleObj>
              </mc:Choice>
              <mc:Fallback>
                <p:oleObj name="" r:id="rId5" imgW="3441700" imgH="685800" progId="Equation.3">
                  <p:embed/>
                  <p:pic>
                    <p:nvPicPr>
                      <p:cNvPr id="0" name="图片 3190"/>
                      <p:cNvPicPr/>
                      <p:nvPr/>
                    </p:nvPicPr>
                    <p:blipFill>
                      <a:blip r:embed="rId6"/>
                      <a:stretch>
                        <a:fillRect/>
                      </a:stretch>
                    </p:blipFill>
                    <p:spPr>
                      <a:xfrm>
                        <a:off x="282575" y="2853055"/>
                        <a:ext cx="4608830" cy="1090295"/>
                      </a:xfrm>
                      <a:prstGeom prst="rect">
                        <a:avLst/>
                      </a:prstGeom>
                      <a:noFill/>
                      <a:ln w="38100">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5</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22531" name="文本占位符 22530"/>
          <p:cNvSpPr>
            <a:spLocks noGrp="1"/>
          </p:cNvSpPr>
          <p:nvPr>
            <p:ph type="body" idx="4294967295"/>
          </p:nvPr>
        </p:nvSpPr>
        <p:spPr>
          <a:xfrm>
            <a:off x="634365" y="1132840"/>
            <a:ext cx="6717665" cy="4752975"/>
          </a:xfrm>
        </p:spPr>
        <p:txBody>
          <a:bodyPr/>
          <a:p>
            <a:pPr lvl="1"/>
            <a:r>
              <a:rPr lang="en-US" altLang="zh-CN" sz="2800"/>
              <a:t>CF</a:t>
            </a:r>
            <a:r>
              <a:rPr lang="zh-CN" altLang="en-US" sz="2800" dirty="0"/>
              <a:t>公式的意义</a:t>
            </a:r>
            <a:endParaRPr lang="zh-CN" altLang="en-US" sz="2800" dirty="0"/>
          </a:p>
          <a:p>
            <a:pPr lvl="2"/>
            <a:r>
              <a:rPr lang="zh-CN" altLang="en-US" sz="2400" dirty="0">
                <a:latin typeface="Times New Roman" panose="02020603050405020304" pitchFamily="18" charset="0"/>
              </a:rPr>
              <a:t>当</a:t>
            </a:r>
            <a:r>
              <a:rPr lang="en-US" altLang="zh-CN" sz="2400">
                <a:latin typeface="Times New Roman" panose="02020603050405020304" pitchFamily="18" charset="0"/>
              </a:rPr>
              <a:t>MB</a:t>
            </a:r>
            <a:r>
              <a:rPr lang="zh-CN" altLang="en-US" sz="2400">
                <a:latin typeface="Times New Roman" panose="02020603050405020304" pitchFamily="18" charset="0"/>
              </a:rPr>
              <a:t>（</a:t>
            </a:r>
            <a:r>
              <a:rPr lang="en-US" altLang="zh-CN" sz="2400">
                <a:latin typeface="Times New Roman" panose="02020603050405020304" pitchFamily="18" charset="0"/>
              </a:rPr>
              <a:t>H</a:t>
            </a:r>
            <a:r>
              <a:rPr lang="zh-CN" altLang="en-US" sz="2400">
                <a:latin typeface="Times New Roman" panose="02020603050405020304" pitchFamily="18" charset="0"/>
              </a:rPr>
              <a:t>，</a:t>
            </a:r>
            <a:r>
              <a:rPr lang="en-US" altLang="zh-CN" sz="2400">
                <a:latin typeface="Times New Roman" panose="02020603050405020304" pitchFamily="18" charset="0"/>
              </a:rPr>
              <a:t>E</a:t>
            </a:r>
            <a:r>
              <a:rPr lang="zh-CN" altLang="en-US" sz="2400">
                <a:latin typeface="Times New Roman" panose="02020603050405020304" pitchFamily="18" charset="0"/>
              </a:rPr>
              <a:t>）</a:t>
            </a:r>
            <a:r>
              <a:rPr lang="en-US" altLang="zh-CN" sz="2400">
                <a:latin typeface="Times New Roman" panose="02020603050405020304" pitchFamily="18" charset="0"/>
              </a:rPr>
              <a:t>&gt;0</a:t>
            </a:r>
            <a:r>
              <a:rPr lang="zh-CN" altLang="en-US" sz="2400" dirty="0">
                <a:latin typeface="Times New Roman" panose="02020603050405020304" pitchFamily="18" charset="0"/>
              </a:rPr>
              <a:t>时， </a:t>
            </a:r>
            <a:r>
              <a:rPr lang="en-US" altLang="zh-CN" sz="2400">
                <a:latin typeface="Times New Roman" panose="02020603050405020304" pitchFamily="18" charset="0"/>
              </a:rPr>
              <a:t>MD</a:t>
            </a:r>
            <a:r>
              <a:rPr lang="zh-CN" altLang="en-US" sz="2400">
                <a:latin typeface="Times New Roman" panose="02020603050405020304" pitchFamily="18" charset="0"/>
              </a:rPr>
              <a:t>（</a:t>
            </a:r>
            <a:r>
              <a:rPr lang="en-US" altLang="zh-CN" sz="2400">
                <a:latin typeface="Times New Roman" panose="02020603050405020304" pitchFamily="18" charset="0"/>
              </a:rPr>
              <a:t>H</a:t>
            </a:r>
            <a:r>
              <a:rPr lang="zh-CN" altLang="en-US" sz="2400">
                <a:latin typeface="Times New Roman" panose="02020603050405020304" pitchFamily="18" charset="0"/>
              </a:rPr>
              <a:t>，</a:t>
            </a:r>
            <a:r>
              <a:rPr lang="en-US" altLang="zh-CN" sz="2400">
                <a:latin typeface="Times New Roman" panose="02020603050405020304" pitchFamily="18" charset="0"/>
              </a:rPr>
              <a:t>E</a:t>
            </a:r>
            <a:r>
              <a:rPr lang="zh-CN" altLang="en-US" sz="2400">
                <a:latin typeface="Times New Roman" panose="02020603050405020304" pitchFamily="18" charset="0"/>
              </a:rPr>
              <a:t>）＝</a:t>
            </a:r>
            <a:r>
              <a:rPr lang="en-US" altLang="zh-CN" sz="2400">
                <a:latin typeface="Times New Roman" panose="02020603050405020304" pitchFamily="18" charset="0"/>
              </a:rPr>
              <a:t>0 </a:t>
            </a:r>
            <a:r>
              <a:rPr lang="zh-CN" altLang="en-US" sz="2400">
                <a:latin typeface="Times New Roman" panose="02020603050405020304" pitchFamily="18" charset="0"/>
              </a:rPr>
              <a:t>，</a:t>
            </a:r>
            <a:r>
              <a:rPr lang="zh-CN" altLang="en-US" sz="2400" dirty="0">
                <a:latin typeface="Times New Roman" panose="02020603050405020304" pitchFamily="18" charset="0"/>
              </a:rPr>
              <a:t>表示由于证据</a:t>
            </a:r>
            <a:r>
              <a:rPr lang="en-US" altLang="zh-CN" sz="2400">
                <a:latin typeface="Times New Roman" panose="02020603050405020304" pitchFamily="18" charset="0"/>
              </a:rPr>
              <a:t>E</a:t>
            </a:r>
            <a:r>
              <a:rPr lang="zh-CN" altLang="en-US" sz="2400" dirty="0">
                <a:latin typeface="Times New Roman" panose="02020603050405020304" pitchFamily="18" charset="0"/>
              </a:rPr>
              <a:t>的出现增加了对</a:t>
            </a:r>
            <a:r>
              <a:rPr lang="en-US" altLang="zh-CN" sz="2400">
                <a:latin typeface="Times New Roman" panose="02020603050405020304" pitchFamily="18" charset="0"/>
              </a:rPr>
              <a:t>H</a:t>
            </a:r>
            <a:r>
              <a:rPr lang="zh-CN" altLang="en-US" sz="2400" dirty="0">
                <a:latin typeface="Times New Roman" panose="02020603050405020304" pitchFamily="18" charset="0"/>
              </a:rPr>
              <a:t>的信任程度。  </a:t>
            </a:r>
            <a:endParaRPr lang="zh-CN" altLang="en-US" sz="2400" dirty="0">
              <a:latin typeface="Times New Roman" panose="02020603050405020304" pitchFamily="18" charset="0"/>
            </a:endParaRPr>
          </a:p>
          <a:p>
            <a:pPr lvl="2"/>
            <a:r>
              <a:rPr lang="zh-CN" altLang="en-US" sz="2400" dirty="0">
                <a:latin typeface="Times New Roman" panose="02020603050405020304" pitchFamily="18" charset="0"/>
              </a:rPr>
              <a:t>当</a:t>
            </a:r>
            <a:r>
              <a:rPr lang="en-US" altLang="zh-CN" sz="2400">
                <a:latin typeface="Times New Roman" panose="02020603050405020304" pitchFamily="18" charset="0"/>
              </a:rPr>
              <a:t>MD</a:t>
            </a:r>
            <a:r>
              <a:rPr lang="zh-CN" altLang="en-US" sz="2400">
                <a:latin typeface="Times New Roman" panose="02020603050405020304" pitchFamily="18" charset="0"/>
              </a:rPr>
              <a:t>（</a:t>
            </a:r>
            <a:r>
              <a:rPr lang="en-US" altLang="zh-CN" sz="2400">
                <a:latin typeface="Times New Roman" panose="02020603050405020304" pitchFamily="18" charset="0"/>
              </a:rPr>
              <a:t>H</a:t>
            </a:r>
            <a:r>
              <a:rPr lang="zh-CN" altLang="en-US" sz="2400">
                <a:latin typeface="Times New Roman" panose="02020603050405020304" pitchFamily="18" charset="0"/>
              </a:rPr>
              <a:t>，</a:t>
            </a:r>
            <a:r>
              <a:rPr lang="en-US" altLang="zh-CN" sz="2400">
                <a:latin typeface="Times New Roman" panose="02020603050405020304" pitchFamily="18" charset="0"/>
              </a:rPr>
              <a:t>E</a:t>
            </a:r>
            <a:r>
              <a:rPr lang="zh-CN" altLang="en-US" sz="2400">
                <a:latin typeface="Times New Roman" panose="02020603050405020304" pitchFamily="18" charset="0"/>
              </a:rPr>
              <a:t>）</a:t>
            </a:r>
            <a:r>
              <a:rPr lang="en-US" altLang="zh-CN" sz="2400">
                <a:latin typeface="Times New Roman" panose="02020603050405020304" pitchFamily="18" charset="0"/>
              </a:rPr>
              <a:t>&gt;0</a:t>
            </a:r>
            <a:r>
              <a:rPr lang="zh-CN" altLang="en-US" sz="2400" dirty="0">
                <a:latin typeface="Times New Roman" panose="02020603050405020304" pitchFamily="18" charset="0"/>
              </a:rPr>
              <a:t>时， </a:t>
            </a:r>
            <a:r>
              <a:rPr lang="en-US" altLang="zh-CN" sz="2400">
                <a:latin typeface="Times New Roman" panose="02020603050405020304" pitchFamily="18" charset="0"/>
              </a:rPr>
              <a:t>MB</a:t>
            </a:r>
            <a:r>
              <a:rPr lang="zh-CN" altLang="en-US" sz="2400">
                <a:latin typeface="Times New Roman" panose="02020603050405020304" pitchFamily="18" charset="0"/>
              </a:rPr>
              <a:t>（</a:t>
            </a:r>
            <a:r>
              <a:rPr lang="en-US" altLang="zh-CN" sz="2400">
                <a:latin typeface="Times New Roman" panose="02020603050405020304" pitchFamily="18" charset="0"/>
              </a:rPr>
              <a:t>H</a:t>
            </a:r>
            <a:r>
              <a:rPr lang="zh-CN" altLang="en-US" sz="2400">
                <a:latin typeface="Times New Roman" panose="02020603050405020304" pitchFamily="18" charset="0"/>
              </a:rPr>
              <a:t>，</a:t>
            </a:r>
            <a:r>
              <a:rPr lang="en-US" altLang="zh-CN" sz="2400">
                <a:latin typeface="Times New Roman" panose="02020603050405020304" pitchFamily="18" charset="0"/>
              </a:rPr>
              <a:t>E</a:t>
            </a:r>
            <a:r>
              <a:rPr lang="zh-CN" altLang="en-US" sz="2400">
                <a:latin typeface="Times New Roman" panose="02020603050405020304" pitchFamily="18" charset="0"/>
              </a:rPr>
              <a:t>）＝</a:t>
            </a:r>
            <a:r>
              <a:rPr lang="en-US" altLang="zh-CN" sz="2400">
                <a:latin typeface="Times New Roman" panose="02020603050405020304" pitchFamily="18" charset="0"/>
              </a:rPr>
              <a:t>0</a:t>
            </a:r>
            <a:r>
              <a:rPr lang="zh-CN" altLang="en-US" sz="2400">
                <a:latin typeface="Times New Roman" panose="02020603050405020304" pitchFamily="18" charset="0"/>
              </a:rPr>
              <a:t>，</a:t>
            </a:r>
            <a:r>
              <a:rPr lang="zh-CN" altLang="en-US" sz="2400" dirty="0">
                <a:latin typeface="Times New Roman" panose="02020603050405020304" pitchFamily="18" charset="0"/>
              </a:rPr>
              <a:t>表示由于证据</a:t>
            </a:r>
            <a:r>
              <a:rPr lang="en-US" altLang="zh-CN" sz="2400">
                <a:latin typeface="Times New Roman" panose="02020603050405020304" pitchFamily="18" charset="0"/>
              </a:rPr>
              <a:t>E</a:t>
            </a:r>
            <a:r>
              <a:rPr lang="zh-CN" altLang="en-US" sz="2400" dirty="0">
                <a:latin typeface="Times New Roman" panose="02020603050405020304" pitchFamily="18" charset="0"/>
              </a:rPr>
              <a:t>的出现增加对</a:t>
            </a:r>
            <a:r>
              <a:rPr lang="en-US" altLang="zh-CN" sz="2400">
                <a:latin typeface="Times New Roman" panose="02020603050405020304" pitchFamily="18" charset="0"/>
              </a:rPr>
              <a:t>H</a:t>
            </a:r>
            <a:r>
              <a:rPr lang="zh-CN" altLang="en-US" sz="2400" dirty="0">
                <a:latin typeface="Times New Roman" panose="02020603050405020304" pitchFamily="18" charset="0"/>
              </a:rPr>
              <a:t>的不信任程度。</a:t>
            </a:r>
            <a:endParaRPr lang="zh-CN" altLang="en-US" sz="2400" dirty="0">
              <a:latin typeface="Times New Roman" panose="02020603050405020304" pitchFamily="18" charset="0"/>
            </a:endParaRPr>
          </a:p>
          <a:p>
            <a:pPr lvl="2"/>
            <a:r>
              <a:rPr lang="zh-CN" altLang="en-US" sz="2400" dirty="0">
                <a:latin typeface="Times New Roman" panose="02020603050405020304" pitchFamily="18" charset="0"/>
              </a:rPr>
              <a:t>注意：对于同一个</a:t>
            </a:r>
            <a:r>
              <a:rPr lang="en-US" altLang="zh-CN" sz="2400">
                <a:latin typeface="Times New Roman" panose="02020603050405020304" pitchFamily="18" charset="0"/>
              </a:rPr>
              <a:t>E</a:t>
            </a:r>
            <a:r>
              <a:rPr lang="zh-CN" altLang="en-US" sz="2400">
                <a:latin typeface="Times New Roman" panose="02020603050405020304" pitchFamily="18" charset="0"/>
              </a:rPr>
              <a:t>，</a:t>
            </a:r>
            <a:r>
              <a:rPr lang="zh-CN" altLang="en-US" sz="2400" dirty="0">
                <a:latin typeface="Times New Roman" panose="02020603050405020304" pitchFamily="18" charset="0"/>
              </a:rPr>
              <a:t>不可能既增加对</a:t>
            </a:r>
            <a:r>
              <a:rPr lang="en-US" altLang="zh-CN" sz="2400">
                <a:latin typeface="Times New Roman" panose="02020603050405020304" pitchFamily="18" charset="0"/>
              </a:rPr>
              <a:t>H</a:t>
            </a:r>
            <a:r>
              <a:rPr lang="zh-CN" altLang="en-US" sz="2400" dirty="0">
                <a:latin typeface="Times New Roman" panose="02020603050405020304" pitchFamily="18" charset="0"/>
              </a:rPr>
              <a:t>的信任程度又增加对</a:t>
            </a:r>
            <a:r>
              <a:rPr lang="en-US" altLang="zh-CN" sz="2400">
                <a:latin typeface="Times New Roman" panose="02020603050405020304" pitchFamily="18" charset="0"/>
              </a:rPr>
              <a:t>H</a:t>
            </a:r>
            <a:r>
              <a:rPr lang="zh-CN" altLang="en-US" sz="2400" dirty="0">
                <a:latin typeface="Times New Roman" panose="02020603050405020304" pitchFamily="18" charset="0"/>
              </a:rPr>
              <a:t>的不信任程度。</a:t>
            </a:r>
            <a:endParaRPr lang="zh-CN" altLang="en-US" sz="24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6</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23555" name="文本占位符 23554"/>
          <p:cNvSpPr>
            <a:spLocks noGrp="1"/>
          </p:cNvSpPr>
          <p:nvPr>
            <p:ph type="body" idx="4294967295"/>
          </p:nvPr>
        </p:nvSpPr>
        <p:spPr>
          <a:xfrm>
            <a:off x="631825" y="1371600"/>
            <a:ext cx="7705725" cy="4114800"/>
          </a:xfrm>
        </p:spPr>
        <p:txBody>
          <a:bodyPr/>
          <a:p>
            <a:pPr lvl="1"/>
            <a:r>
              <a:rPr lang="zh-CN" altLang="en-US" sz="2400" dirty="0">
                <a:latin typeface="Times New Roman" panose="02020603050405020304" pitchFamily="18" charset="0"/>
              </a:rPr>
              <a:t>当已知</a:t>
            </a:r>
            <a:r>
              <a:rPr lang="en-US" altLang="zh-CN" sz="2400">
                <a:latin typeface="Times New Roman" panose="02020603050405020304" pitchFamily="18" charset="0"/>
              </a:rPr>
              <a:t>P(H)</a:t>
            </a:r>
            <a:r>
              <a:rPr lang="zh-CN" altLang="en-US" sz="2400">
                <a:latin typeface="Times New Roman" panose="02020603050405020304" pitchFamily="18" charset="0"/>
              </a:rPr>
              <a:t>， </a:t>
            </a:r>
            <a:r>
              <a:rPr lang="en-US" altLang="zh-CN" sz="2400">
                <a:latin typeface="Times New Roman" panose="02020603050405020304" pitchFamily="18" charset="0"/>
              </a:rPr>
              <a:t>P(H/E)</a:t>
            </a:r>
            <a:r>
              <a:rPr lang="zh-CN" altLang="en-US" sz="2400">
                <a:effectLst>
                  <a:outerShdw blurRad="38100" dist="38100" dir="2700000">
                    <a:srgbClr val="C0C0C0"/>
                  </a:outerShdw>
                </a:effectLst>
                <a:latin typeface="Times New Roman" panose="02020603050405020304" pitchFamily="18" charset="0"/>
              </a:rPr>
              <a:t>，</a:t>
            </a:r>
            <a:r>
              <a:rPr lang="zh-CN" altLang="en-US" sz="2400" dirty="0">
                <a:latin typeface="Times New Roman" panose="02020603050405020304" pitchFamily="18" charset="0"/>
              </a:rPr>
              <a:t>运用上述公式可以求</a:t>
            </a:r>
            <a:r>
              <a:rPr lang="en-US" altLang="zh-CN" sz="2400">
                <a:latin typeface="Times New Roman" panose="02020603050405020304" pitchFamily="18" charset="0"/>
              </a:rPr>
              <a:t>CF(H/E)</a:t>
            </a:r>
            <a:r>
              <a:rPr lang="zh-CN" altLang="en-US" sz="2400">
                <a:effectLst>
                  <a:outerShdw blurRad="38100" dist="38100" dir="2700000">
                    <a:srgbClr val="C0C0C0"/>
                  </a:outerShdw>
                </a:effectLst>
                <a:latin typeface="Times New Roman" panose="02020603050405020304" pitchFamily="18" charset="0"/>
              </a:rPr>
              <a:t>。</a:t>
            </a:r>
            <a:r>
              <a:rPr lang="zh-CN" altLang="en-US" sz="2400" dirty="0">
                <a:latin typeface="Times New Roman" panose="02020603050405020304" pitchFamily="18" charset="0"/>
              </a:rPr>
              <a:t>但是，在实际应用中， </a:t>
            </a:r>
            <a:r>
              <a:rPr lang="en-US" altLang="zh-CN" sz="2400">
                <a:latin typeface="Times New Roman" panose="02020603050405020304" pitchFamily="18" charset="0"/>
              </a:rPr>
              <a:t>P(H)</a:t>
            </a:r>
            <a:r>
              <a:rPr lang="zh-CN" altLang="en-US" sz="2400" dirty="0">
                <a:latin typeface="Times New Roman" panose="02020603050405020304" pitchFamily="18" charset="0"/>
              </a:rPr>
              <a:t>和</a:t>
            </a:r>
            <a:r>
              <a:rPr lang="en-US" altLang="zh-CN" sz="2400">
                <a:latin typeface="Times New Roman" panose="02020603050405020304" pitchFamily="18" charset="0"/>
              </a:rPr>
              <a:t>P(H/E) </a:t>
            </a:r>
            <a:r>
              <a:rPr lang="zh-CN" altLang="en-US" sz="2400" dirty="0">
                <a:latin typeface="Times New Roman" panose="02020603050405020304" pitchFamily="18" charset="0"/>
              </a:rPr>
              <a:t>的值是难以获得的。</a:t>
            </a:r>
            <a:endParaRPr lang="zh-CN" altLang="en-US" sz="2400" dirty="0">
              <a:latin typeface="Times New Roman" panose="02020603050405020304" pitchFamily="18" charset="0"/>
            </a:endParaRPr>
          </a:p>
          <a:p>
            <a:pPr lvl="1"/>
            <a:r>
              <a:rPr lang="zh-CN" altLang="en-US" sz="2400" dirty="0">
                <a:latin typeface="Times New Roman" panose="02020603050405020304" pitchFamily="18" charset="0"/>
              </a:rPr>
              <a:t>因此，</a:t>
            </a:r>
            <a:r>
              <a:rPr lang="en-US" altLang="zh-CN" sz="2400">
                <a:latin typeface="Times New Roman" panose="02020603050405020304" pitchFamily="18" charset="0"/>
              </a:rPr>
              <a:t>CF(H,E) </a:t>
            </a:r>
            <a:r>
              <a:rPr lang="zh-CN" altLang="en-US" sz="2400" dirty="0">
                <a:latin typeface="Times New Roman" panose="02020603050405020304" pitchFamily="18" charset="0"/>
              </a:rPr>
              <a:t>的值要求</a:t>
            </a:r>
            <a:r>
              <a:rPr lang="zh-CN" altLang="en-US" sz="2400" dirty="0">
                <a:solidFill>
                  <a:schemeClr val="hlink"/>
                </a:solidFill>
                <a:latin typeface="Times New Roman" panose="02020603050405020304" pitchFamily="18" charset="0"/>
              </a:rPr>
              <a:t>领域专家直接给出</a:t>
            </a:r>
            <a:r>
              <a:rPr lang="zh-CN" altLang="en-US" sz="2400" dirty="0">
                <a:latin typeface="Times New Roman" panose="02020603050405020304" pitchFamily="18" charset="0"/>
              </a:rPr>
              <a:t>。其原则是：</a:t>
            </a:r>
            <a:endParaRPr lang="zh-CN" altLang="en-US" sz="2400" dirty="0">
              <a:latin typeface="Times New Roman" panose="02020603050405020304" pitchFamily="18" charset="0"/>
            </a:endParaRPr>
          </a:p>
          <a:p>
            <a:pPr lvl="2"/>
            <a:r>
              <a:rPr lang="zh-CN" altLang="en-US" sz="2000" dirty="0">
                <a:latin typeface="Times New Roman" panose="02020603050405020304" pitchFamily="18" charset="0"/>
              </a:rPr>
              <a:t>若由于相应证据的出现增加结论 </a:t>
            </a:r>
            <a:r>
              <a:rPr lang="en-US" altLang="zh-CN" sz="2000">
                <a:latin typeface="Times New Roman" panose="02020603050405020304" pitchFamily="18" charset="0"/>
              </a:rPr>
              <a:t>H </a:t>
            </a:r>
            <a:r>
              <a:rPr lang="zh-CN" altLang="en-US" sz="2000" dirty="0">
                <a:latin typeface="Times New Roman" panose="02020603050405020304" pitchFamily="18" charset="0"/>
              </a:rPr>
              <a:t>为真的可信度，则使</a:t>
            </a:r>
            <a:r>
              <a:rPr lang="en-US" altLang="zh-CN" sz="2000">
                <a:latin typeface="Times New Roman" panose="02020603050405020304" pitchFamily="18" charset="0"/>
              </a:rPr>
              <a:t>CF(H,E)&gt;0</a:t>
            </a:r>
            <a:r>
              <a:rPr lang="zh-CN" altLang="en-US" sz="2000">
                <a:latin typeface="Times New Roman" panose="02020603050405020304" pitchFamily="18" charset="0"/>
              </a:rPr>
              <a:t>，</a:t>
            </a:r>
            <a:r>
              <a:rPr lang="zh-CN" altLang="en-US" sz="2000" dirty="0">
                <a:latin typeface="Times New Roman" panose="02020603050405020304" pitchFamily="18" charset="0"/>
              </a:rPr>
              <a:t>证据的出现越是支持 </a:t>
            </a:r>
            <a:r>
              <a:rPr lang="en-US" altLang="zh-CN" sz="2000">
                <a:latin typeface="Times New Roman" panose="02020603050405020304" pitchFamily="18" charset="0"/>
              </a:rPr>
              <a:t>H </a:t>
            </a:r>
            <a:r>
              <a:rPr lang="zh-CN" altLang="en-US" sz="2000" dirty="0">
                <a:latin typeface="Times New Roman" panose="02020603050405020304" pitchFamily="18" charset="0"/>
              </a:rPr>
              <a:t>为真，就使</a:t>
            </a:r>
            <a:r>
              <a:rPr lang="en-US" altLang="zh-CN" sz="2000">
                <a:latin typeface="Times New Roman" panose="02020603050405020304" pitchFamily="18" charset="0"/>
              </a:rPr>
              <a:t>CF(H,E)</a:t>
            </a:r>
            <a:r>
              <a:rPr lang="zh-CN" altLang="en-US" sz="2000" dirty="0">
                <a:latin typeface="Times New Roman" panose="02020603050405020304" pitchFamily="18" charset="0"/>
              </a:rPr>
              <a:t>的值越大；</a:t>
            </a:r>
            <a:endParaRPr lang="zh-CN" altLang="en-US" sz="2000" dirty="0">
              <a:latin typeface="Times New Roman" panose="02020603050405020304" pitchFamily="18" charset="0"/>
            </a:endParaRPr>
          </a:p>
          <a:p>
            <a:pPr lvl="2"/>
            <a:r>
              <a:rPr lang="zh-CN" altLang="en-US" sz="2000" dirty="0">
                <a:latin typeface="Times New Roman" panose="02020603050405020304" pitchFamily="18" charset="0"/>
              </a:rPr>
              <a:t>反之，使</a:t>
            </a:r>
            <a:r>
              <a:rPr lang="en-US" altLang="zh-CN" sz="2000">
                <a:latin typeface="Times New Roman" panose="02020603050405020304" pitchFamily="18" charset="0"/>
              </a:rPr>
              <a:t>CF(H,E)&lt;0</a:t>
            </a:r>
            <a:r>
              <a:rPr lang="zh-CN" altLang="en-US" sz="2000">
                <a:latin typeface="Times New Roman" panose="02020603050405020304" pitchFamily="18" charset="0"/>
              </a:rPr>
              <a:t>，</a:t>
            </a:r>
            <a:r>
              <a:rPr lang="zh-CN" altLang="en-US" sz="2000" dirty="0">
                <a:latin typeface="Times New Roman" panose="02020603050405020304" pitchFamily="18" charset="0"/>
              </a:rPr>
              <a:t>证据的出现越是支持 </a:t>
            </a:r>
            <a:r>
              <a:rPr lang="en-US" altLang="zh-CN" sz="2000">
                <a:latin typeface="Times New Roman" panose="02020603050405020304" pitchFamily="18" charset="0"/>
              </a:rPr>
              <a:t>H </a:t>
            </a:r>
            <a:r>
              <a:rPr lang="zh-CN" altLang="en-US" sz="2000" dirty="0">
                <a:latin typeface="Times New Roman" panose="02020603050405020304" pitchFamily="18" charset="0"/>
              </a:rPr>
              <a:t>为假</a:t>
            </a:r>
            <a:r>
              <a:rPr lang="zh-CN" altLang="en-US" sz="2000">
                <a:latin typeface="Times New Roman" panose="02020603050405020304" pitchFamily="18" charset="0"/>
              </a:rPr>
              <a:t>，</a:t>
            </a:r>
            <a:r>
              <a:rPr lang="zh-CN" altLang="en-US" sz="2000" dirty="0">
                <a:latin typeface="Times New Roman" panose="02020603050405020304" pitchFamily="18" charset="0"/>
              </a:rPr>
              <a:t>就使</a:t>
            </a:r>
            <a:r>
              <a:rPr lang="en-US" altLang="zh-CN" sz="2000">
                <a:latin typeface="Times New Roman" panose="02020603050405020304" pitchFamily="18" charset="0"/>
              </a:rPr>
              <a:t>CF(H,E)</a:t>
            </a:r>
            <a:r>
              <a:rPr lang="zh-CN" altLang="en-US" sz="2000" dirty="0">
                <a:latin typeface="Times New Roman" panose="02020603050405020304" pitchFamily="18" charset="0"/>
              </a:rPr>
              <a:t>的值越小；</a:t>
            </a:r>
            <a:endParaRPr lang="zh-CN" altLang="en-US" sz="2000" dirty="0">
              <a:latin typeface="Times New Roman" panose="02020603050405020304" pitchFamily="18" charset="0"/>
            </a:endParaRPr>
          </a:p>
          <a:p>
            <a:pPr lvl="2"/>
            <a:r>
              <a:rPr lang="zh-CN" altLang="en-US" sz="2000" dirty="0">
                <a:latin typeface="Times New Roman" panose="02020603050405020304" pitchFamily="18" charset="0"/>
              </a:rPr>
              <a:t>若证据的出现与否与 </a:t>
            </a:r>
            <a:r>
              <a:rPr lang="en-US" altLang="zh-CN" sz="2000">
                <a:latin typeface="Times New Roman" panose="02020603050405020304" pitchFamily="18" charset="0"/>
              </a:rPr>
              <a:t>H </a:t>
            </a:r>
            <a:r>
              <a:rPr lang="zh-CN" altLang="en-US" sz="2000" dirty="0">
                <a:latin typeface="Times New Roman" panose="02020603050405020304" pitchFamily="18" charset="0"/>
              </a:rPr>
              <a:t>无关，则使 </a:t>
            </a:r>
            <a:r>
              <a:rPr lang="en-US" altLang="zh-CN" sz="2000">
                <a:latin typeface="Times New Roman" panose="02020603050405020304" pitchFamily="18" charset="0"/>
              </a:rPr>
              <a:t>CF(H,E)=0</a:t>
            </a:r>
            <a:r>
              <a:rPr lang="zh-CN" altLang="en-US" sz="2000">
                <a:latin typeface="Times New Roman" panose="02020603050405020304" pitchFamily="18" charset="0"/>
              </a:rPr>
              <a:t>。</a:t>
            </a:r>
            <a:r>
              <a:rPr lang="zh-CN" altLang="en-US" sz="1400" b="0" dirty="0">
                <a:solidFill>
                  <a:srgbClr val="FF7C80"/>
                </a:solidFill>
              </a:rPr>
              <a:t>     </a:t>
            </a:r>
            <a:endParaRPr lang="zh-CN" altLang="en-US" sz="1400" b="0">
              <a:solidFill>
                <a:srgbClr val="FF7C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title"/>
          </p:nvPr>
        </p:nvSpPr>
        <p:spPr/>
        <p:txBody>
          <a:bodyPr anchor="b"/>
          <a:p>
            <a:pPr defTabSz="914400">
              <a:buSzPct val="100000"/>
            </a:pPr>
            <a:r>
              <a:rPr lang="zh-CN" altLang="en-US" sz="3200" kern="1200" baseline="0" dirty="0">
                <a:latin typeface="Tahoma" panose="020B0604030504040204" pitchFamily="34" charset="0"/>
                <a:ea typeface="宋体" panose="02010600030101010101" pitchFamily="2" charset="-122"/>
              </a:rPr>
              <a:t>第</a:t>
            </a:r>
            <a:r>
              <a:rPr lang="en-US" altLang="zh-CN" sz="3200" kern="1200" baseline="0">
                <a:latin typeface="Tahoma" panose="020B0604030504040204" pitchFamily="34" charset="0"/>
                <a:ea typeface="宋体" panose="02010600030101010101" pitchFamily="2" charset="-122"/>
              </a:rPr>
              <a:t>4</a:t>
            </a:r>
            <a:r>
              <a:rPr lang="zh-CN" altLang="en-US" sz="3200" kern="1200" baseline="0" dirty="0">
                <a:latin typeface="Tahoma" panose="020B0604030504040204" pitchFamily="34" charset="0"/>
                <a:ea typeface="宋体" panose="02010600030101010101" pitchFamily="2" charset="-122"/>
              </a:rPr>
              <a:t>章  不确定性知识的表示与推理技术</a:t>
            </a:r>
            <a:endParaRPr lang="zh-CN" altLang="en-US" sz="3200" kern="1200" baseline="0">
              <a:latin typeface="Tahoma" panose="020B060403050404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en-US" altLang="zh-CN" sz="3600">
                <a:latin typeface="宋体" panose="02010600030101010101" pitchFamily="2" charset="-122"/>
              </a:rPr>
              <a:t>4.2.1</a:t>
            </a:r>
            <a:r>
              <a:rPr lang="zh-CN" altLang="en-US" sz="3600" dirty="0"/>
              <a:t>知识的不确定性表示</a:t>
            </a:r>
            <a:r>
              <a:rPr lang="zh-CN" altLang="en-US" sz="3600" dirty="0">
                <a:latin typeface="宋体" panose="02010600030101010101" pitchFamily="2" charset="-122"/>
              </a:rPr>
              <a:t>（</a:t>
            </a:r>
            <a:r>
              <a:rPr lang="en-US" altLang="zh-CN" sz="3600">
                <a:latin typeface="宋体" panose="02010600030101010101" pitchFamily="2" charset="-122"/>
              </a:rPr>
              <a:t>7</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24579" name="文本占位符 24578"/>
          <p:cNvSpPr>
            <a:spLocks noGrp="1"/>
          </p:cNvSpPr>
          <p:nvPr>
            <p:ph type="body" idx="4294967295"/>
          </p:nvPr>
        </p:nvSpPr>
        <p:spPr>
          <a:xfrm>
            <a:off x="382270" y="1628140"/>
            <a:ext cx="7886700" cy="4351655"/>
          </a:xfrm>
        </p:spPr>
        <p:txBody>
          <a:bodyPr/>
          <a:p>
            <a:pPr>
              <a:buNone/>
            </a:pPr>
            <a:r>
              <a:rPr lang="zh-CN" altLang="en-US" sz="2400" dirty="0">
                <a:ea typeface="黑体" panose="02010609060101010101" pitchFamily="2" charset="-122"/>
              </a:rPr>
              <a:t>例</a:t>
            </a:r>
            <a:endParaRPr lang="zh-CN" altLang="en-US" sz="2400" dirty="0">
              <a:ea typeface="黑体" panose="02010609060101010101" pitchFamily="2" charset="-122"/>
            </a:endParaRPr>
          </a:p>
          <a:p>
            <a:pPr>
              <a:buNone/>
            </a:pPr>
            <a:r>
              <a:rPr lang="zh-CN" altLang="en-US" sz="2400" dirty="0"/>
              <a:t>           </a:t>
            </a:r>
            <a:r>
              <a:rPr lang="zh-CN" altLang="en-US" sz="2400" dirty="0">
                <a:latin typeface="楷体_GB2312" pitchFamily="49" charset="-122"/>
                <a:ea typeface="楷体_GB2312" pitchFamily="49" charset="-122"/>
              </a:rPr>
              <a:t>如果</a:t>
            </a:r>
            <a:endParaRPr lang="zh-CN" altLang="en-US" sz="2400" dirty="0">
              <a:latin typeface="楷体_GB2312" pitchFamily="49" charset="-122"/>
              <a:ea typeface="楷体_GB2312" pitchFamily="49" charset="-122"/>
            </a:endParaRPr>
          </a:p>
          <a:p>
            <a:pPr lvl="3">
              <a:buNone/>
            </a:pPr>
            <a:r>
              <a:rPr lang="zh-CN" altLang="en-US" sz="2400" dirty="0"/>
              <a:t>感染体是血液，且</a:t>
            </a:r>
            <a:endParaRPr lang="zh-CN" altLang="en-US" sz="2400" dirty="0"/>
          </a:p>
          <a:p>
            <a:pPr lvl="3">
              <a:buNone/>
            </a:pPr>
            <a:r>
              <a:rPr lang="zh-CN" altLang="en-US" sz="2400" dirty="0"/>
              <a:t>细菌的染色体是革兰氏阴性，且</a:t>
            </a:r>
            <a:endParaRPr lang="zh-CN" altLang="en-US" sz="2400" dirty="0"/>
          </a:p>
          <a:p>
            <a:pPr lvl="3">
              <a:buNone/>
            </a:pPr>
            <a:r>
              <a:rPr lang="zh-CN" altLang="en-US" sz="2400" dirty="0"/>
              <a:t>细菌的外形是杆状，且</a:t>
            </a:r>
            <a:endParaRPr lang="zh-CN" altLang="en-US" sz="2400" dirty="0"/>
          </a:p>
          <a:p>
            <a:pPr lvl="3">
              <a:buNone/>
            </a:pPr>
            <a:r>
              <a:rPr lang="zh-CN" altLang="en-US" sz="2400" dirty="0"/>
              <a:t>病人有严重发烧，</a:t>
            </a:r>
            <a:r>
              <a:rPr lang="zh-CN" altLang="en-US" sz="2400">
                <a:latin typeface="楷体_GB2312" pitchFamily="49" charset="-122"/>
                <a:ea typeface="楷体_GB2312" pitchFamily="49" charset="-122"/>
              </a:rPr>
              <a:t>        </a:t>
            </a:r>
            <a:endParaRPr lang="zh-CN" altLang="en-US" sz="2400">
              <a:latin typeface="楷体_GB2312" pitchFamily="49" charset="-122"/>
              <a:ea typeface="楷体_GB2312" pitchFamily="49" charset="-122"/>
            </a:endParaRPr>
          </a:p>
          <a:p>
            <a:pPr lvl="2">
              <a:buNone/>
            </a:pPr>
            <a:r>
              <a:rPr lang="zh-CN" altLang="en-US" dirty="0"/>
              <a:t>则   该细菌的类别是假单细胞菌属（</a:t>
            </a:r>
            <a:r>
              <a:rPr lang="en-US" altLang="zh-CN"/>
              <a:t>0.4</a:t>
            </a:r>
            <a:r>
              <a:rPr lang="zh-CN" altLang="en-US" dirty="0"/>
              <a:t>） </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a:spcBef>
                <a:spcPct val="0"/>
              </a:spcBef>
              <a:buNone/>
            </a:pPr>
            <a:endParaRPr lang="zh-CN" altLang="en-US" sz="2400" dirty="0"/>
          </a:p>
          <a:p>
            <a:pPr>
              <a:spcBef>
                <a:spcPct val="0"/>
              </a:spcBef>
              <a:buNone/>
            </a:pPr>
            <a:r>
              <a:rPr lang="zh-CN" altLang="en-US" sz="2400" dirty="0">
                <a:latin typeface="仿宋_GB2312" pitchFamily="49" charset="-122"/>
                <a:ea typeface="仿宋_GB2312" pitchFamily="49" charset="-122"/>
              </a:rPr>
              <a:t>  这就是专家系统</a:t>
            </a:r>
            <a:r>
              <a:rPr lang="en-US" altLang="zh-CN" sz="2400">
                <a:latin typeface="仿宋_GB2312" pitchFamily="49" charset="-122"/>
                <a:ea typeface="仿宋_GB2312" pitchFamily="49" charset="-122"/>
              </a:rPr>
              <a:t>MYCIN</a:t>
            </a:r>
            <a:r>
              <a:rPr lang="zh-CN" altLang="en-US" sz="2400" dirty="0">
                <a:latin typeface="仿宋_GB2312" pitchFamily="49" charset="-122"/>
                <a:ea typeface="仿宋_GB2312" pitchFamily="49" charset="-122"/>
              </a:rPr>
              <a:t>中的一条规则。这里的</a:t>
            </a:r>
            <a:r>
              <a:rPr lang="en-US" altLang="zh-CN" sz="2400">
                <a:latin typeface="仿宋_GB2312" pitchFamily="49" charset="-122"/>
                <a:ea typeface="仿宋_GB2312" pitchFamily="49" charset="-122"/>
              </a:rPr>
              <a:t>0.4</a:t>
            </a:r>
            <a:r>
              <a:rPr lang="zh-CN" altLang="en-US" sz="2400" dirty="0">
                <a:latin typeface="仿宋_GB2312" pitchFamily="49" charset="-122"/>
                <a:ea typeface="仿宋_GB2312" pitchFamily="49" charset="-122"/>
              </a:rPr>
              <a:t>就是规则结论的</a:t>
            </a:r>
            <a:r>
              <a:rPr lang="en-US" altLang="zh-CN" sz="2400">
                <a:latin typeface="仿宋_GB2312" pitchFamily="49" charset="-122"/>
                <a:ea typeface="仿宋_GB2312" pitchFamily="49" charset="-122"/>
              </a:rPr>
              <a:t>CF</a:t>
            </a:r>
            <a:r>
              <a:rPr lang="zh-CN" altLang="en-US" sz="2400" dirty="0">
                <a:latin typeface="仿宋_GB2312" pitchFamily="49" charset="-122"/>
                <a:ea typeface="仿宋_GB2312" pitchFamily="49" charset="-122"/>
              </a:rPr>
              <a:t>值。</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en-US" altLang="zh-CN" sz="3600">
                <a:latin typeface="宋体" panose="02010600030101010101" pitchFamily="2" charset="-122"/>
              </a:rPr>
              <a:t>4.2.2</a:t>
            </a:r>
            <a:r>
              <a:rPr lang="zh-CN" altLang="en-US" sz="3600" dirty="0"/>
              <a:t>证据的不确定性表示</a:t>
            </a:r>
            <a:r>
              <a:rPr lang="zh-CN" altLang="en-US" sz="3600" dirty="0">
                <a:latin typeface="宋体" panose="02010600030101010101" pitchFamily="2" charset="-122"/>
              </a:rPr>
              <a:t>（</a:t>
            </a:r>
            <a:r>
              <a:rPr lang="en-US" altLang="zh-CN" sz="3600">
                <a:latin typeface="宋体" panose="02010600030101010101" pitchFamily="2" charset="-122"/>
              </a:rPr>
              <a:t>1</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25603" name="文本占位符 25602"/>
          <p:cNvSpPr>
            <a:spLocks noGrp="1"/>
          </p:cNvSpPr>
          <p:nvPr>
            <p:ph type="body" idx="4294967295"/>
          </p:nvPr>
        </p:nvSpPr>
        <p:spPr>
          <a:xfrm>
            <a:off x="628650" y="1838960"/>
            <a:ext cx="7886700" cy="2851785"/>
          </a:xfrm>
        </p:spPr>
        <p:txBody>
          <a:bodyPr/>
          <a:p>
            <a:pPr>
              <a:buNone/>
            </a:pPr>
            <a:r>
              <a:rPr lang="zh-CN" altLang="en-US" sz="2800" dirty="0">
                <a:latin typeface="华文新魏" panose="02010800040101010101" pitchFamily="2" charset="-122"/>
              </a:rPr>
              <a:t>证据的不确定性表示</a:t>
            </a:r>
            <a:endParaRPr lang="zh-CN" altLang="en-US" sz="2800" dirty="0">
              <a:latin typeface="华文新魏" panose="02010800040101010101" pitchFamily="2" charset="-122"/>
            </a:endParaRPr>
          </a:p>
          <a:p>
            <a:pPr>
              <a:buSzPct val="100000"/>
            </a:pPr>
            <a:r>
              <a:rPr lang="zh-CN" altLang="en-US" sz="2800" dirty="0">
                <a:latin typeface="华文新魏" panose="02010800040101010101" pitchFamily="2" charset="-122"/>
              </a:rPr>
              <a:t>初始证据</a:t>
            </a:r>
            <a:r>
              <a:rPr lang="en-US" altLang="zh-CN" sz="2800">
                <a:latin typeface="华文新魏" panose="02010800040101010101" pitchFamily="2" charset="-122"/>
              </a:rPr>
              <a:t>CF(E)</a:t>
            </a:r>
            <a:r>
              <a:rPr lang="zh-CN" altLang="en-US" sz="2800" dirty="0">
                <a:latin typeface="华文新魏" panose="02010800040101010101" pitchFamily="2" charset="-122"/>
              </a:rPr>
              <a:t>由用户给出</a:t>
            </a:r>
            <a:endParaRPr lang="zh-CN" altLang="en-US" sz="2800" dirty="0">
              <a:latin typeface="华文新魏" panose="02010800040101010101" pitchFamily="2" charset="-122"/>
            </a:endParaRPr>
          </a:p>
          <a:p>
            <a:pPr>
              <a:buSzPct val="100000"/>
            </a:pPr>
            <a:r>
              <a:rPr lang="zh-CN" altLang="en-US" sz="2800" dirty="0">
                <a:latin typeface="华文新魏" panose="02010800040101010101" pitchFamily="2" charset="-122"/>
              </a:rPr>
              <a:t>先前推出的结论作为推理的证据，其可信度由推出该结论时通过不确定性传递算法而来。</a:t>
            </a:r>
            <a:endParaRPr lang="zh-CN" altLang="en-US" sz="2800" dirty="0">
              <a:latin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b"/>
          <a:p>
            <a:r>
              <a:rPr lang="en-US" altLang="zh-CN" sz="3200">
                <a:latin typeface="宋体" panose="02010600030101010101" pitchFamily="2" charset="-122"/>
              </a:rPr>
              <a:t>4.2.3</a:t>
            </a:r>
            <a:r>
              <a:rPr lang="zh-CN" altLang="en-US" sz="3200" dirty="0"/>
              <a:t>不确定性的传播与计算（</a:t>
            </a:r>
            <a:r>
              <a:rPr lang="en-US" altLang="zh-CN" sz="3200"/>
              <a:t>1</a:t>
            </a:r>
            <a:r>
              <a:rPr lang="zh-CN" altLang="en-US" sz="3200" dirty="0"/>
              <a:t>）</a:t>
            </a:r>
            <a:endParaRPr lang="zh-CN" altLang="en-US" sz="3200" dirty="0"/>
          </a:p>
        </p:txBody>
      </p:sp>
      <p:sp>
        <p:nvSpPr>
          <p:cNvPr id="26627" name="文本占位符 26626"/>
          <p:cNvSpPr>
            <a:spLocks noGrp="1"/>
          </p:cNvSpPr>
          <p:nvPr>
            <p:ph type="body" idx="4294967295"/>
          </p:nvPr>
        </p:nvSpPr>
        <p:spPr>
          <a:xfrm>
            <a:off x="541020" y="1786255"/>
            <a:ext cx="7886700" cy="4351655"/>
          </a:xfrm>
        </p:spPr>
        <p:txBody>
          <a:bodyPr/>
          <a:p>
            <a:r>
              <a:rPr lang="zh-CN" altLang="en-US" sz="2400" dirty="0"/>
              <a:t>组合证据 </a:t>
            </a:r>
            <a:endParaRPr lang="zh-CN" altLang="en-US" sz="2400" dirty="0"/>
          </a:p>
          <a:p>
            <a:pPr>
              <a:buNone/>
            </a:pPr>
            <a:r>
              <a:rPr lang="zh-CN" altLang="en-US" sz="2400" dirty="0"/>
              <a:t>前提证据事实总</a:t>
            </a:r>
            <a:r>
              <a:rPr lang="en-US" altLang="zh-CN" sz="2400"/>
              <a:t>CF</a:t>
            </a:r>
            <a:r>
              <a:rPr lang="zh-CN" altLang="en-US" sz="2400" dirty="0"/>
              <a:t>值计算（最大最小法）</a:t>
            </a:r>
            <a:endParaRPr lang="zh-CN" altLang="en-US" sz="2400" dirty="0"/>
          </a:p>
          <a:p>
            <a:pPr lvl="1"/>
            <a:r>
              <a:rPr lang="en-US" altLang="zh-CN" sz="2400">
                <a:latin typeface="Times New Roman" panose="02020603050405020304" pitchFamily="18" charset="0"/>
                <a:sym typeface="Symbol" panose="05050102010706020507" pitchFamily="18" charset="2"/>
              </a:rPr>
              <a:t>E=E</a:t>
            </a:r>
            <a:r>
              <a:rPr lang="en-US" altLang="zh-CN" sz="2400" baseline="-25000">
                <a:latin typeface="Times New Roman" panose="02020603050405020304" pitchFamily="18" charset="0"/>
                <a:sym typeface="Symbol" panose="05050102010706020507" pitchFamily="18" charset="2"/>
              </a:rPr>
              <a:t>1</a:t>
            </a:r>
            <a:r>
              <a:rPr lang="en-US" altLang="zh-CN" sz="2400">
                <a:latin typeface="Times New Roman" panose="02020603050405020304" pitchFamily="18" charset="0"/>
                <a:sym typeface="Symbol" panose="05050102010706020507" pitchFamily="18" charset="2"/>
              </a:rPr>
              <a:t> E</a:t>
            </a:r>
            <a:r>
              <a:rPr lang="en-US" altLang="zh-CN" sz="2400" baseline="-25000">
                <a:latin typeface="Times New Roman" panose="02020603050405020304" pitchFamily="18" charset="0"/>
                <a:sym typeface="Symbol" panose="05050102010706020507" pitchFamily="18" charset="2"/>
              </a:rPr>
              <a:t>2</a:t>
            </a:r>
            <a:r>
              <a:rPr lang="en-US" altLang="zh-CN" sz="2400">
                <a:latin typeface="Times New Roman" panose="02020603050405020304" pitchFamily="18" charset="0"/>
                <a:sym typeface="Symbol" panose="05050102010706020507" pitchFamily="18" charset="2"/>
              </a:rPr>
              <a:t> …  E</a:t>
            </a:r>
            <a:r>
              <a:rPr lang="en-US" altLang="zh-CN" sz="2400" baseline="-25000">
                <a:latin typeface="Times New Roman" panose="02020603050405020304" pitchFamily="18" charset="0"/>
                <a:sym typeface="Symbol" panose="05050102010706020507" pitchFamily="18" charset="2"/>
              </a:rPr>
              <a:t>n</a:t>
            </a:r>
            <a:endParaRPr lang="en-US" altLang="zh-CN" sz="2400" baseline="-25000">
              <a:latin typeface="Times New Roman" panose="02020603050405020304" pitchFamily="18" charset="0"/>
              <a:sym typeface="Symbol" panose="05050102010706020507" pitchFamily="18" charset="2"/>
            </a:endParaRPr>
          </a:p>
          <a:p>
            <a:pPr lvl="1">
              <a:buNone/>
            </a:pPr>
            <a:r>
              <a:rPr lang="en-US" altLang="zh-CN" sz="2400">
                <a:latin typeface="Times New Roman" panose="02020603050405020304" pitchFamily="18" charset="0"/>
                <a:sym typeface="Symbol" panose="05050102010706020507" pitchFamily="18" charset="2"/>
              </a:rPr>
              <a:t>CF(E)=min{CF(E</a:t>
            </a:r>
            <a:r>
              <a:rPr lang="en-US" altLang="zh-CN" sz="2400" baseline="-25000">
                <a:latin typeface="Times New Roman" panose="02020603050405020304" pitchFamily="18" charset="0"/>
                <a:sym typeface="Symbol" panose="05050102010706020507" pitchFamily="18" charset="2"/>
              </a:rPr>
              <a:t>1</a:t>
            </a:r>
            <a:r>
              <a:rPr lang="en-US" altLang="zh-CN" sz="2400">
                <a:latin typeface="Times New Roman" panose="02020603050405020304" pitchFamily="18" charset="0"/>
                <a:sym typeface="Symbol" panose="05050102010706020507" pitchFamily="18" charset="2"/>
              </a:rPr>
              <a:t>) ,CF(E</a:t>
            </a:r>
            <a:r>
              <a:rPr lang="en-US" altLang="zh-CN" sz="2400" baseline="-25000">
                <a:latin typeface="Times New Roman" panose="02020603050405020304" pitchFamily="18" charset="0"/>
                <a:sym typeface="Symbol" panose="05050102010706020507" pitchFamily="18" charset="2"/>
              </a:rPr>
              <a:t>2</a:t>
            </a:r>
            <a:r>
              <a:rPr lang="en-US" altLang="zh-CN" sz="2400">
                <a:latin typeface="Times New Roman" panose="02020603050405020304" pitchFamily="18" charset="0"/>
                <a:sym typeface="Symbol" panose="05050102010706020507" pitchFamily="18" charset="2"/>
              </a:rPr>
              <a:t>) , … </a:t>
            </a:r>
            <a:r>
              <a:rPr lang="en-US" altLang="zh-CN" sz="2400" err="1">
                <a:latin typeface="Times New Roman" panose="02020603050405020304" pitchFamily="18" charset="0"/>
                <a:sym typeface="Symbol" panose="05050102010706020507" pitchFamily="18" charset="2"/>
              </a:rPr>
              <a:t>CF(E</a:t>
            </a:r>
            <a:r>
              <a:rPr lang="en-US" altLang="zh-CN" sz="2400" baseline="-25000" err="1">
                <a:latin typeface="Times New Roman" panose="02020603050405020304" pitchFamily="18" charset="0"/>
                <a:sym typeface="Symbol" panose="05050102010706020507" pitchFamily="18" charset="2"/>
              </a:rPr>
              <a:t>n</a:t>
            </a:r>
            <a:r>
              <a:rPr lang="en-US" altLang="zh-CN" sz="24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a:p>
            <a:pPr lvl="1"/>
            <a:r>
              <a:rPr lang="en-US" altLang="zh-CN" sz="2400">
                <a:latin typeface="Times New Roman" panose="02020603050405020304" pitchFamily="18" charset="0"/>
                <a:sym typeface="Symbol" panose="05050102010706020507" pitchFamily="18" charset="2"/>
              </a:rPr>
              <a:t>E=E</a:t>
            </a:r>
            <a:r>
              <a:rPr lang="en-US" altLang="zh-CN" sz="2400" baseline="-25000">
                <a:latin typeface="Times New Roman" panose="02020603050405020304" pitchFamily="18" charset="0"/>
                <a:sym typeface="Symbol" panose="05050102010706020507" pitchFamily="18" charset="2"/>
              </a:rPr>
              <a:t>1 </a:t>
            </a:r>
            <a:r>
              <a:rPr lang="en-US" altLang="zh-CN" sz="2400">
                <a:latin typeface="Times New Roman" panose="02020603050405020304" pitchFamily="18" charset="0"/>
                <a:sym typeface="Symbol" panose="05050102010706020507" pitchFamily="18" charset="2"/>
              </a:rPr>
              <a:t> E</a:t>
            </a:r>
            <a:r>
              <a:rPr lang="en-US" altLang="zh-CN" sz="2400" baseline="-25000">
                <a:latin typeface="Times New Roman" panose="02020603050405020304" pitchFamily="18" charset="0"/>
                <a:sym typeface="Symbol" panose="05050102010706020507" pitchFamily="18" charset="2"/>
              </a:rPr>
              <a:t>2</a:t>
            </a:r>
            <a:r>
              <a:rPr lang="en-US" altLang="zh-CN" sz="2400">
                <a:latin typeface="Times New Roman" panose="02020603050405020304" pitchFamily="18" charset="0"/>
                <a:sym typeface="Symbol" panose="05050102010706020507" pitchFamily="18" charset="2"/>
              </a:rPr>
              <a:t>  …  E</a:t>
            </a:r>
            <a:r>
              <a:rPr lang="en-US" altLang="zh-CN" sz="2400" baseline="-25000">
                <a:latin typeface="Times New Roman" panose="02020603050405020304" pitchFamily="18" charset="0"/>
                <a:sym typeface="Symbol" panose="05050102010706020507" pitchFamily="18" charset="2"/>
              </a:rPr>
              <a:t>n</a:t>
            </a:r>
            <a:endParaRPr lang="en-US" altLang="zh-CN" sz="2400" baseline="-25000">
              <a:latin typeface="Times New Roman" panose="02020603050405020304" pitchFamily="18" charset="0"/>
              <a:sym typeface="Symbol" panose="05050102010706020507" pitchFamily="18" charset="2"/>
            </a:endParaRPr>
          </a:p>
          <a:p>
            <a:pPr lvl="1">
              <a:buNone/>
            </a:pPr>
            <a:r>
              <a:rPr lang="en-US" altLang="zh-CN" sz="2400">
                <a:latin typeface="Times New Roman" panose="02020603050405020304" pitchFamily="18" charset="0"/>
                <a:sym typeface="Symbol" panose="05050102010706020507" pitchFamily="18" charset="2"/>
              </a:rPr>
              <a:t>CF(E)=max{CF(E</a:t>
            </a:r>
            <a:r>
              <a:rPr lang="en-US" altLang="zh-CN" sz="2400" baseline="-25000">
                <a:latin typeface="Times New Roman" panose="02020603050405020304" pitchFamily="18" charset="0"/>
                <a:sym typeface="Symbol" panose="05050102010706020507" pitchFamily="18" charset="2"/>
              </a:rPr>
              <a:t>1</a:t>
            </a:r>
            <a:r>
              <a:rPr lang="en-US" altLang="zh-CN" sz="2400">
                <a:latin typeface="Times New Roman" panose="02020603050405020304" pitchFamily="18" charset="0"/>
                <a:sym typeface="Symbol" panose="05050102010706020507" pitchFamily="18" charset="2"/>
              </a:rPr>
              <a:t>) ,CF(E</a:t>
            </a:r>
            <a:r>
              <a:rPr lang="en-US" altLang="zh-CN" sz="2400" baseline="-25000">
                <a:latin typeface="Times New Roman" panose="02020603050405020304" pitchFamily="18" charset="0"/>
                <a:sym typeface="Symbol" panose="05050102010706020507" pitchFamily="18" charset="2"/>
              </a:rPr>
              <a:t>2</a:t>
            </a:r>
            <a:r>
              <a:rPr lang="en-US" altLang="zh-CN" sz="2400">
                <a:latin typeface="Times New Roman" panose="02020603050405020304" pitchFamily="18" charset="0"/>
                <a:sym typeface="Symbol" panose="05050102010706020507" pitchFamily="18" charset="2"/>
              </a:rPr>
              <a:t>) , … </a:t>
            </a:r>
            <a:r>
              <a:rPr lang="en-US" altLang="zh-CN" sz="2400" err="1">
                <a:latin typeface="Times New Roman" panose="02020603050405020304" pitchFamily="18" charset="0"/>
                <a:sym typeface="Symbol" panose="05050102010706020507" pitchFamily="18" charset="2"/>
              </a:rPr>
              <a:t>CF(E</a:t>
            </a:r>
            <a:r>
              <a:rPr lang="en-US" altLang="zh-CN" sz="2400" baseline="-25000" err="1">
                <a:latin typeface="Times New Roman" panose="02020603050405020304" pitchFamily="18" charset="0"/>
                <a:sym typeface="Symbol" panose="05050102010706020507" pitchFamily="18" charset="2"/>
              </a:rPr>
              <a:t>n</a:t>
            </a:r>
            <a:r>
              <a:rPr lang="en-US" altLang="zh-CN" sz="24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a:p>
            <a:pPr lvl="1"/>
            <a:r>
              <a:rPr lang="en-US" altLang="zh-CN" sz="2400">
                <a:latin typeface="Times New Roman" panose="02020603050405020304" pitchFamily="18" charset="0"/>
                <a:sym typeface="Symbol" panose="05050102010706020507" pitchFamily="18" charset="2"/>
              </a:rPr>
              <a:t>E=E</a:t>
            </a:r>
            <a:r>
              <a:rPr lang="en-US" altLang="zh-CN" sz="2400" baseline="-25000">
                <a:latin typeface="Times New Roman" panose="02020603050405020304" pitchFamily="18" charset="0"/>
                <a:sym typeface="Symbol" panose="05050102010706020507" pitchFamily="18" charset="2"/>
              </a:rPr>
              <a:t>1</a:t>
            </a:r>
            <a:endParaRPr lang="en-US" altLang="zh-CN" sz="2400" baseline="-25000">
              <a:latin typeface="Times New Roman" panose="02020603050405020304" pitchFamily="18" charset="0"/>
              <a:sym typeface="Symbol" panose="05050102010706020507" pitchFamily="18" charset="2"/>
            </a:endParaRPr>
          </a:p>
          <a:p>
            <a:pPr lvl="1">
              <a:buNone/>
            </a:pPr>
            <a:r>
              <a:rPr lang="en-US" altLang="zh-CN" sz="2400">
                <a:latin typeface="Times New Roman" panose="02020603050405020304" pitchFamily="18" charset="0"/>
                <a:sym typeface="Symbol" panose="05050102010706020507" pitchFamily="18" charset="2"/>
              </a:rPr>
              <a:t>CF(E)=-CF(E</a:t>
            </a:r>
            <a:r>
              <a:rPr lang="en-US" altLang="zh-CN" sz="2400" baseline="-25000">
                <a:latin typeface="Times New Roman" panose="02020603050405020304" pitchFamily="18" charset="0"/>
                <a:sym typeface="Symbol" panose="05050102010706020507" pitchFamily="18" charset="2"/>
              </a:rPr>
              <a:t>1</a:t>
            </a:r>
            <a:r>
              <a:rPr lang="en-US" altLang="zh-CN" sz="24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p:nvPr>
        </p:nvSpPr>
        <p:spPr/>
        <p:txBody>
          <a:bodyPr anchor="b"/>
          <a:p>
            <a:r>
              <a:rPr lang="en-US" altLang="zh-CN" sz="3600">
                <a:latin typeface="宋体" panose="02010600030101010101" pitchFamily="2" charset="-122"/>
              </a:rPr>
              <a:t>4.2.3</a:t>
            </a:r>
            <a:r>
              <a:rPr lang="zh-CN" altLang="en-US" sz="3600" dirty="0"/>
              <a:t>不确定性的传播与计算（</a:t>
            </a:r>
            <a:r>
              <a:rPr lang="en-US" altLang="zh-CN" sz="3600"/>
              <a:t>2</a:t>
            </a:r>
            <a:r>
              <a:rPr lang="zh-CN" altLang="en-US" sz="3600" dirty="0"/>
              <a:t>）</a:t>
            </a:r>
            <a:endParaRPr lang="zh-CN" altLang="en-US" sz="3600" dirty="0"/>
          </a:p>
        </p:txBody>
      </p:sp>
      <p:sp>
        <p:nvSpPr>
          <p:cNvPr id="27651" name="文本占位符 27650"/>
          <p:cNvSpPr>
            <a:spLocks noGrp="1"/>
          </p:cNvSpPr>
          <p:nvPr>
            <p:ph type="body" idx="4294967295"/>
          </p:nvPr>
        </p:nvSpPr>
        <p:spPr>
          <a:xfrm>
            <a:off x="0" y="1825625"/>
            <a:ext cx="7886700" cy="4351655"/>
          </a:xfrm>
        </p:spPr>
        <p:txBody>
          <a:bodyPr/>
          <a:p>
            <a:r>
              <a:rPr lang="zh-CN" altLang="en-US" dirty="0"/>
              <a:t>推理结论的</a:t>
            </a:r>
            <a:r>
              <a:rPr lang="en-US" altLang="zh-CN"/>
              <a:t>CF</a:t>
            </a:r>
            <a:r>
              <a:rPr lang="zh-CN" altLang="en-US" dirty="0"/>
              <a:t>值计算</a:t>
            </a:r>
            <a:endParaRPr lang="zh-CN" altLang="en-US" dirty="0"/>
          </a:p>
          <a:p>
            <a:pPr>
              <a:lnSpc>
                <a:spcPct val="120000"/>
              </a:lnSpc>
              <a:buNone/>
            </a:pPr>
            <a:r>
              <a:rPr lang="zh-CN" altLang="en-US" sz="3600">
                <a:latin typeface="华文新魏" panose="02010800040101010101" pitchFamily="2" charset="-122"/>
              </a:rPr>
              <a:t>     </a:t>
            </a:r>
            <a:r>
              <a:rPr lang="en-US" altLang="zh-CN" sz="2400">
                <a:latin typeface="华文新魏" panose="02010800040101010101" pitchFamily="2" charset="-122"/>
              </a:rPr>
              <a:t>C-F </a:t>
            </a:r>
            <a:r>
              <a:rPr lang="zh-CN" altLang="en-US" sz="2400" dirty="0">
                <a:latin typeface="华文新魏" panose="02010800040101010101" pitchFamily="2" charset="-122"/>
              </a:rPr>
              <a:t>模型中的不确定性推理是从不确定的初始证据出发，通过运用相关的不确定性知识，最终推出结论并求出结论的可信度值。</a:t>
            </a:r>
            <a:endParaRPr lang="zh-CN" altLang="en-US" sz="2400" dirty="0">
              <a:latin typeface="华文新魏" panose="02010800040101010101" pitchFamily="2" charset="-122"/>
            </a:endParaRPr>
          </a:p>
          <a:p>
            <a:pPr>
              <a:lnSpc>
                <a:spcPct val="120000"/>
              </a:lnSpc>
              <a:buNone/>
            </a:pPr>
            <a:r>
              <a:rPr lang="zh-CN" altLang="en-US" sz="2400" dirty="0">
                <a:latin typeface="华文新魏" panose="02010800040101010101" pitchFamily="2" charset="-122"/>
              </a:rPr>
              <a:t>           结论 </a:t>
            </a:r>
            <a:r>
              <a:rPr lang="en-US" altLang="zh-CN" sz="2400">
                <a:latin typeface="华文新魏" panose="02010800040101010101" pitchFamily="2" charset="-122"/>
              </a:rPr>
              <a:t>H </a:t>
            </a:r>
            <a:r>
              <a:rPr lang="zh-CN" altLang="en-US" sz="2400" dirty="0">
                <a:latin typeface="华文新魏" panose="02010800040101010101" pitchFamily="2" charset="-122"/>
              </a:rPr>
              <a:t>的可信度由下式计算：</a:t>
            </a:r>
            <a:endParaRPr lang="zh-CN" altLang="en-US" sz="2400" dirty="0">
              <a:latin typeface="华文新魏" panose="02010800040101010101" pitchFamily="2" charset="-122"/>
            </a:endParaRPr>
          </a:p>
          <a:p>
            <a:pPr>
              <a:lnSpc>
                <a:spcPct val="50000"/>
              </a:lnSpc>
              <a:buNone/>
            </a:pPr>
            <a:endParaRPr lang="zh-CN" altLang="en-US" sz="2400" dirty="0">
              <a:latin typeface="华文新魏" panose="02010800040101010101" pitchFamily="2" charset="-122"/>
            </a:endParaRPr>
          </a:p>
          <a:p>
            <a:pPr>
              <a:buNone/>
            </a:pPr>
            <a:r>
              <a:rPr lang="zh-CN" altLang="en-US" sz="3600" dirty="0">
                <a:solidFill>
                  <a:srgbClr val="0033CC"/>
                </a:solidFill>
                <a:latin typeface="华文新魏" panose="02010800040101010101" pitchFamily="2" charset="-122"/>
              </a:rPr>
              <a:t>     </a:t>
            </a:r>
            <a:r>
              <a:rPr lang="en-US" altLang="zh-CN" sz="2400">
                <a:solidFill>
                  <a:srgbClr val="FF0066"/>
                </a:solidFill>
                <a:latin typeface="华文新魏" panose="02010800040101010101" pitchFamily="2" charset="-122"/>
              </a:rPr>
              <a:t>CF(H)</a:t>
            </a:r>
            <a:r>
              <a:rPr lang="en-US" altLang="zh-CN" sz="2400">
                <a:solidFill>
                  <a:srgbClr val="0033CC"/>
                </a:solidFill>
                <a:latin typeface="华文新魏" panose="02010800040101010101" pitchFamily="2" charset="-122"/>
              </a:rPr>
              <a:t> = CF(H,E) </a:t>
            </a:r>
            <a:r>
              <a:rPr lang="en-US" altLang="zh-CN" sz="2400">
                <a:solidFill>
                  <a:srgbClr val="0033CC"/>
                </a:solidFill>
                <a:latin typeface="华文新魏" panose="02010800040101010101" pitchFamily="2" charset="-122"/>
                <a:sym typeface="Symbol" panose="05050102010706020507" pitchFamily="18" charset="2"/>
              </a:rPr>
              <a:t> max { 0, CF(E) }</a:t>
            </a:r>
            <a:r>
              <a:rPr lang="en-US" altLang="zh-CN" sz="2400">
                <a:solidFill>
                  <a:srgbClr val="0033CC"/>
                </a:solidFill>
                <a:latin typeface="华文新魏" panose="02010800040101010101" pitchFamily="2" charset="-122"/>
              </a:rPr>
              <a:t>  </a:t>
            </a:r>
            <a:endParaRPr lang="en-US" altLang="zh-CN" sz="2400"/>
          </a:p>
        </p:txBody>
      </p:sp>
      <p:sp>
        <p:nvSpPr>
          <p:cNvPr id="27652" name="文本框 27651"/>
          <p:cNvSpPr txBox="1"/>
          <p:nvPr/>
        </p:nvSpPr>
        <p:spPr>
          <a:xfrm>
            <a:off x="5940425" y="5229225"/>
            <a:ext cx="2922588" cy="902970"/>
          </a:xfrm>
          <a:prstGeom prst="rect">
            <a:avLst/>
          </a:prstGeom>
          <a:noFill/>
          <a:ln w="9525">
            <a:noFill/>
          </a:ln>
        </p:spPr>
        <p:txBody>
          <a:bodyPr>
            <a:spAutoFit/>
          </a:bodyPr>
          <a:p>
            <a:pPr algn="l"/>
            <a:r>
              <a:rPr lang="zh-CN" altLang="en-US" sz="1600" u="none" dirty="0">
                <a:solidFill>
                  <a:srgbClr val="006600"/>
                </a:solidFill>
                <a:latin typeface="Times New Roman" panose="02020603050405020304" pitchFamily="18" charset="0"/>
              </a:rPr>
              <a:t>当</a:t>
            </a:r>
            <a:r>
              <a:rPr lang="en-US" altLang="zh-CN" sz="1600" u="none">
                <a:solidFill>
                  <a:srgbClr val="006600"/>
                </a:solidFill>
                <a:latin typeface="Times New Roman" panose="02020603050405020304" pitchFamily="18" charset="0"/>
              </a:rPr>
              <a:t>CF(E)&lt;0</a:t>
            </a:r>
            <a:r>
              <a:rPr lang="zh-CN" altLang="en-US" sz="1600" u="none" dirty="0">
                <a:solidFill>
                  <a:srgbClr val="006600"/>
                </a:solidFill>
                <a:latin typeface="Times New Roman" panose="02020603050405020304" pitchFamily="18" charset="0"/>
              </a:rPr>
              <a:t>时，</a:t>
            </a:r>
            <a:r>
              <a:rPr lang="en-US" altLang="zh-CN" sz="1600" u="none">
                <a:solidFill>
                  <a:srgbClr val="006600"/>
                </a:solidFill>
                <a:latin typeface="Times New Roman" panose="02020603050405020304" pitchFamily="18" charset="0"/>
              </a:rPr>
              <a:t>CF(H)=0</a:t>
            </a:r>
            <a:r>
              <a:rPr lang="zh-CN" altLang="en-US" sz="1600" u="none">
                <a:solidFill>
                  <a:srgbClr val="006600"/>
                </a:solidFill>
                <a:latin typeface="Times New Roman" panose="02020603050405020304" pitchFamily="18" charset="0"/>
              </a:rPr>
              <a:t>，</a:t>
            </a:r>
            <a:endParaRPr lang="zh-CN" altLang="en-US" sz="1600" u="none">
              <a:solidFill>
                <a:srgbClr val="006600"/>
              </a:solidFill>
              <a:latin typeface="Times New Roman" panose="02020603050405020304" pitchFamily="18" charset="0"/>
            </a:endParaRPr>
          </a:p>
          <a:p>
            <a:pPr algn="l">
              <a:lnSpc>
                <a:spcPct val="115000"/>
              </a:lnSpc>
            </a:pPr>
            <a:r>
              <a:rPr lang="zh-CN" altLang="en-US" sz="1600" u="none" dirty="0">
                <a:solidFill>
                  <a:srgbClr val="006600"/>
                </a:solidFill>
                <a:latin typeface="Times New Roman" panose="02020603050405020304" pitchFamily="18" charset="0"/>
              </a:rPr>
              <a:t>说明该模型中没有考虑证据</a:t>
            </a:r>
            <a:endParaRPr lang="zh-CN" altLang="en-US" sz="1600" u="none" dirty="0">
              <a:solidFill>
                <a:srgbClr val="006600"/>
              </a:solidFill>
              <a:latin typeface="Times New Roman" panose="02020603050405020304" pitchFamily="18" charset="0"/>
            </a:endParaRPr>
          </a:p>
          <a:p>
            <a:pPr algn="l">
              <a:lnSpc>
                <a:spcPct val="115000"/>
              </a:lnSpc>
            </a:pPr>
            <a:r>
              <a:rPr lang="zh-CN" altLang="en-US" sz="1600" u="none" dirty="0">
                <a:solidFill>
                  <a:srgbClr val="006600"/>
                </a:solidFill>
                <a:latin typeface="Times New Roman" panose="02020603050405020304" pitchFamily="18" charset="0"/>
              </a:rPr>
              <a:t>为假时对结论</a:t>
            </a:r>
            <a:r>
              <a:rPr lang="en-US" altLang="zh-CN" sz="1600" u="none">
                <a:solidFill>
                  <a:srgbClr val="006600"/>
                </a:solidFill>
                <a:latin typeface="Times New Roman" panose="02020603050405020304" pitchFamily="18" charset="0"/>
              </a:rPr>
              <a:t>H</a:t>
            </a:r>
            <a:r>
              <a:rPr lang="zh-CN" altLang="en-US" sz="1600" u="none" dirty="0">
                <a:solidFill>
                  <a:srgbClr val="006600"/>
                </a:solidFill>
                <a:latin typeface="Times New Roman" panose="02020603050405020304" pitchFamily="18" charset="0"/>
              </a:rPr>
              <a:t>所产生的影响。</a:t>
            </a:r>
            <a:endParaRPr lang="zh-CN" altLang="en-US" sz="1600" u="none">
              <a:solidFill>
                <a:srgbClr val="006600"/>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p:txBody>
          <a:bodyPr anchor="b"/>
          <a:p>
            <a:r>
              <a:rPr lang="en-US" altLang="zh-CN" sz="3200">
                <a:latin typeface="宋体" panose="02010600030101010101" pitchFamily="2" charset="-122"/>
              </a:rPr>
              <a:t>4.2.3</a:t>
            </a:r>
            <a:r>
              <a:rPr lang="zh-CN" altLang="en-US" sz="3200" dirty="0"/>
              <a:t>不确定性的传播与计算（</a:t>
            </a:r>
            <a:r>
              <a:rPr lang="en-US" altLang="zh-CN" sz="3200"/>
              <a:t>3</a:t>
            </a:r>
            <a:r>
              <a:rPr lang="zh-CN" altLang="en-US" sz="3200" dirty="0"/>
              <a:t>）</a:t>
            </a:r>
            <a:endParaRPr lang="zh-CN" altLang="en-US" sz="3200" dirty="0"/>
          </a:p>
        </p:txBody>
      </p:sp>
      <p:sp>
        <p:nvSpPr>
          <p:cNvPr id="28675" name="文本占位符 28674"/>
          <p:cNvSpPr>
            <a:spLocks noGrp="1"/>
          </p:cNvSpPr>
          <p:nvPr>
            <p:ph type="body" idx="4294967295"/>
          </p:nvPr>
        </p:nvSpPr>
        <p:spPr>
          <a:xfrm>
            <a:off x="0" y="1825625"/>
            <a:ext cx="7886700" cy="4351655"/>
          </a:xfrm>
        </p:spPr>
        <p:txBody>
          <a:bodyPr/>
          <a:p>
            <a:r>
              <a:rPr lang="zh-CN" altLang="en-US" dirty="0"/>
              <a:t>重复结论</a:t>
            </a:r>
            <a:r>
              <a:rPr lang="en-US" altLang="zh-CN"/>
              <a:t>CF</a:t>
            </a:r>
            <a:r>
              <a:rPr lang="zh-CN" altLang="en-US" dirty="0"/>
              <a:t>值计算</a:t>
            </a:r>
            <a:endParaRPr lang="zh-CN" altLang="en-US" dirty="0"/>
          </a:p>
          <a:p>
            <a:pPr>
              <a:lnSpc>
                <a:spcPct val="120000"/>
              </a:lnSpc>
              <a:buNone/>
            </a:pPr>
            <a:r>
              <a:rPr lang="zh-CN" altLang="en-US" sz="2000">
                <a:solidFill>
                  <a:srgbClr val="0033CC"/>
                </a:solidFill>
                <a:latin typeface="华文新魏" panose="02010800040101010101" pitchFamily="2" charset="-122"/>
              </a:rPr>
              <a:t>                    </a:t>
            </a:r>
            <a:r>
              <a:rPr lang="en-US" altLang="zh-CN" sz="2000">
                <a:solidFill>
                  <a:srgbClr val="0033CC"/>
                </a:solidFill>
                <a:latin typeface="华文新魏" panose="02010800040101010101" pitchFamily="2" charset="-122"/>
              </a:rPr>
              <a:t>if   E</a:t>
            </a:r>
            <a:r>
              <a:rPr lang="en-US" altLang="zh-CN" sz="2000" baseline="-25000">
                <a:solidFill>
                  <a:srgbClr val="0033CC"/>
                </a:solidFill>
                <a:latin typeface="华文新魏" panose="02010800040101010101" pitchFamily="2" charset="-122"/>
              </a:rPr>
              <a:t>1</a:t>
            </a:r>
            <a:r>
              <a:rPr lang="en-US" altLang="zh-CN" sz="2000">
                <a:solidFill>
                  <a:srgbClr val="0033CC"/>
                </a:solidFill>
                <a:latin typeface="华文新魏" panose="02010800040101010101" pitchFamily="2" charset="-122"/>
              </a:rPr>
              <a:t>   then    H     (CF(H, E</a:t>
            </a:r>
            <a:r>
              <a:rPr lang="en-US" altLang="zh-CN" sz="2000" baseline="-25000">
                <a:solidFill>
                  <a:srgbClr val="0033CC"/>
                </a:solidFill>
                <a:latin typeface="华文新魏" panose="02010800040101010101" pitchFamily="2" charset="-122"/>
              </a:rPr>
              <a:t>1</a:t>
            </a:r>
            <a:r>
              <a:rPr lang="en-US" altLang="zh-CN" sz="2000">
                <a:solidFill>
                  <a:srgbClr val="0033CC"/>
                </a:solidFill>
                <a:latin typeface="华文新魏" panose="02010800040101010101" pitchFamily="2" charset="-122"/>
              </a:rPr>
              <a:t>))</a:t>
            </a:r>
            <a:endParaRPr lang="en-US" altLang="zh-CN" sz="2000">
              <a:solidFill>
                <a:srgbClr val="0033CC"/>
              </a:solidFill>
              <a:latin typeface="华文新魏" panose="02010800040101010101" pitchFamily="2" charset="-122"/>
            </a:endParaRPr>
          </a:p>
          <a:p>
            <a:pPr>
              <a:lnSpc>
                <a:spcPct val="120000"/>
              </a:lnSpc>
              <a:buNone/>
            </a:pPr>
            <a:r>
              <a:rPr lang="en-US" altLang="zh-CN" sz="2000">
                <a:solidFill>
                  <a:srgbClr val="0033CC"/>
                </a:solidFill>
                <a:latin typeface="华文新魏" panose="02010800040101010101" pitchFamily="2" charset="-122"/>
              </a:rPr>
              <a:t>                    if   E</a:t>
            </a:r>
            <a:r>
              <a:rPr lang="en-US" altLang="zh-CN" sz="2000" baseline="-25000">
                <a:solidFill>
                  <a:srgbClr val="0033CC"/>
                </a:solidFill>
                <a:latin typeface="华文新魏" panose="02010800040101010101" pitchFamily="2" charset="-122"/>
              </a:rPr>
              <a:t>2</a:t>
            </a:r>
            <a:r>
              <a:rPr lang="en-US" altLang="zh-CN" sz="2000">
                <a:solidFill>
                  <a:srgbClr val="0033CC"/>
                </a:solidFill>
                <a:latin typeface="华文新魏" panose="02010800040101010101" pitchFamily="2" charset="-122"/>
              </a:rPr>
              <a:t>   then    H     (CF(H, E</a:t>
            </a:r>
            <a:r>
              <a:rPr lang="en-US" altLang="zh-CN" sz="2000" baseline="-25000">
                <a:solidFill>
                  <a:srgbClr val="0033CC"/>
                </a:solidFill>
                <a:latin typeface="华文新魏" panose="02010800040101010101" pitchFamily="2" charset="-122"/>
              </a:rPr>
              <a:t>2</a:t>
            </a:r>
            <a:r>
              <a:rPr lang="en-US" altLang="zh-CN" sz="2000">
                <a:solidFill>
                  <a:srgbClr val="0033CC"/>
                </a:solidFill>
                <a:latin typeface="华文新魏" panose="02010800040101010101" pitchFamily="2" charset="-122"/>
              </a:rPr>
              <a:t>))</a:t>
            </a:r>
            <a:endParaRPr lang="en-US" altLang="zh-CN" sz="2000">
              <a:solidFill>
                <a:srgbClr val="0033CC"/>
              </a:solidFill>
              <a:latin typeface="华文新魏" panose="02010800040101010101" pitchFamily="2" charset="-122"/>
            </a:endParaRPr>
          </a:p>
          <a:p>
            <a:pPr>
              <a:lnSpc>
                <a:spcPct val="120000"/>
              </a:lnSpc>
              <a:buNone/>
            </a:pPr>
            <a:r>
              <a:rPr lang="en-US" altLang="zh-CN" sz="2000">
                <a:solidFill>
                  <a:srgbClr val="0033CC"/>
                </a:solidFill>
                <a:latin typeface="华文新魏" panose="02010800040101010101" pitchFamily="2" charset="-122"/>
              </a:rPr>
              <a:t>      </a:t>
            </a:r>
            <a:r>
              <a:rPr lang="zh-CN" altLang="en-US" sz="2000" dirty="0">
                <a:latin typeface="华文新魏" panose="02010800040101010101" pitchFamily="2" charset="-122"/>
              </a:rPr>
              <a:t>（</a:t>
            </a:r>
            <a:r>
              <a:rPr lang="en-US" altLang="zh-CN" sz="2000">
                <a:latin typeface="华文新魏" panose="02010800040101010101" pitchFamily="2" charset="-122"/>
              </a:rPr>
              <a:t>1</a:t>
            </a:r>
            <a:r>
              <a:rPr lang="zh-CN" altLang="en-US" sz="2000" dirty="0">
                <a:latin typeface="华文新魏" panose="02010800040101010101" pitchFamily="2" charset="-122"/>
              </a:rPr>
              <a:t>）计算</a:t>
            </a:r>
            <a:r>
              <a:rPr lang="en-US" altLang="zh-CN" sz="2000">
                <a:latin typeface="华文新魏" panose="02010800040101010101" pitchFamily="2" charset="-122"/>
              </a:rPr>
              <a:t>CF</a:t>
            </a:r>
            <a:r>
              <a:rPr lang="en-US" altLang="zh-CN" sz="2000" baseline="-25000">
                <a:latin typeface="华文新魏" panose="02010800040101010101" pitchFamily="2" charset="-122"/>
              </a:rPr>
              <a:t>1</a:t>
            </a:r>
            <a:r>
              <a:rPr lang="en-US" altLang="zh-CN" sz="2000">
                <a:latin typeface="华文新魏" panose="02010800040101010101" pitchFamily="2" charset="-122"/>
              </a:rPr>
              <a:t>(H) CF</a:t>
            </a:r>
            <a:r>
              <a:rPr lang="en-US" altLang="zh-CN" sz="2000" baseline="-25000">
                <a:latin typeface="华文新魏" panose="02010800040101010101" pitchFamily="2" charset="-122"/>
              </a:rPr>
              <a:t>2</a:t>
            </a:r>
            <a:r>
              <a:rPr lang="en-US" altLang="zh-CN" sz="2000">
                <a:latin typeface="华文新魏" panose="02010800040101010101" pitchFamily="2" charset="-122"/>
              </a:rPr>
              <a:t>(H)</a:t>
            </a:r>
            <a:r>
              <a:rPr lang="zh-CN" altLang="en-US" sz="2000" dirty="0">
                <a:latin typeface="华文新魏" panose="02010800040101010101" pitchFamily="2" charset="-122"/>
              </a:rPr>
              <a:t>；</a:t>
            </a:r>
            <a:endParaRPr lang="zh-CN" altLang="en-US" sz="2000" dirty="0">
              <a:latin typeface="华文新魏" panose="02010800040101010101" pitchFamily="2" charset="-122"/>
            </a:endParaRPr>
          </a:p>
          <a:p>
            <a:pPr>
              <a:lnSpc>
                <a:spcPct val="120000"/>
              </a:lnSpc>
              <a:buNone/>
            </a:pPr>
            <a:r>
              <a:rPr lang="zh-CN" altLang="en-US" sz="2000" dirty="0">
                <a:latin typeface="华文新魏" panose="02010800040101010101" pitchFamily="2" charset="-122"/>
              </a:rPr>
              <a:t>      （</a:t>
            </a:r>
            <a:r>
              <a:rPr lang="en-US" altLang="zh-CN" sz="2000">
                <a:latin typeface="华文新魏" panose="02010800040101010101" pitchFamily="2" charset="-122"/>
              </a:rPr>
              <a:t>2</a:t>
            </a:r>
            <a:r>
              <a:rPr lang="zh-CN" altLang="en-US" sz="2000" dirty="0">
                <a:latin typeface="华文新魏" panose="02010800040101010101" pitchFamily="2" charset="-122"/>
              </a:rPr>
              <a:t>）计算</a:t>
            </a:r>
            <a:r>
              <a:rPr lang="en-US" altLang="zh-CN" sz="2000">
                <a:latin typeface="华文新魏" panose="02010800040101010101" pitchFamily="2" charset="-122"/>
              </a:rPr>
              <a:t>CF</a:t>
            </a:r>
            <a:r>
              <a:rPr lang="en-US" altLang="zh-CN" sz="2000" baseline="-25000">
                <a:latin typeface="华文新魏" panose="02010800040101010101" pitchFamily="2" charset="-122"/>
              </a:rPr>
              <a:t> </a:t>
            </a:r>
            <a:r>
              <a:rPr lang="en-US" altLang="zh-CN" sz="2000">
                <a:latin typeface="华文新魏" panose="02010800040101010101" pitchFamily="2" charset="-122"/>
              </a:rPr>
              <a:t>(H)</a:t>
            </a:r>
            <a:r>
              <a:rPr lang="zh-CN" altLang="en-US" sz="2000">
                <a:latin typeface="华文新魏" panose="02010800040101010101" pitchFamily="2" charset="-122"/>
              </a:rPr>
              <a:t>：</a:t>
            </a:r>
            <a:endParaRPr lang="zh-CN" altLang="en-US" sz="2000" dirty="0">
              <a:latin typeface="华文新魏" panose="02010800040101010101" pitchFamily="2" charset="-122"/>
            </a:endParaRPr>
          </a:p>
          <a:p>
            <a:endParaRPr lang="zh-CN" altLang="en-US" sz="2000" dirty="0">
              <a:latin typeface="华文新魏" panose="02010800040101010101" pitchFamily="2" charset="-122"/>
            </a:endParaRPr>
          </a:p>
        </p:txBody>
      </p:sp>
      <p:sp>
        <p:nvSpPr>
          <p:cNvPr id="28676" name="矩形 28675"/>
          <p:cNvSpPr/>
          <p:nvPr/>
        </p:nvSpPr>
        <p:spPr>
          <a:xfrm>
            <a:off x="2014855" y="4292600"/>
            <a:ext cx="6769100" cy="1568450"/>
          </a:xfrm>
          <a:prstGeom prst="rect">
            <a:avLst/>
          </a:prstGeom>
          <a:noFill/>
          <a:ln w="9525">
            <a:noFill/>
          </a:ln>
        </p:spPr>
        <p:txBody>
          <a:bodyPr wrap="square">
            <a:spAutoFit/>
          </a:bodyPr>
          <a:p>
            <a:pPr algn="l"/>
            <a:r>
              <a:rPr lang="en-US" altLang="zh-CN" sz="1600" u="none">
                <a:latin typeface="Tahoma" panose="020B0604030504040204" pitchFamily="34" charset="0"/>
              </a:rPr>
              <a:t>CF1(H) + CF2(H) – CF1(H)</a:t>
            </a:r>
            <a:r>
              <a:rPr lang="zh-CN" altLang="en-US" sz="1600" u="none" dirty="0">
                <a:latin typeface="Tahoma" panose="020B0604030504040204" pitchFamily="34" charset="0"/>
              </a:rPr>
              <a:t> </a:t>
            </a:r>
            <a:r>
              <a:rPr lang="en-US" altLang="zh-CN" sz="1600" u="none">
                <a:latin typeface="Tahoma" panose="020B0604030504040204" pitchFamily="34" charset="0"/>
                <a:sym typeface="Symbol" panose="05050102010706020507" pitchFamily="18" charset="2"/>
              </a:rPr>
              <a:t></a:t>
            </a:r>
            <a:r>
              <a:rPr lang="zh-CN" altLang="en-US" sz="1600" u="none" dirty="0">
                <a:latin typeface="Tahoma" panose="020B0604030504040204" pitchFamily="34" charset="0"/>
              </a:rPr>
              <a:t> </a:t>
            </a:r>
            <a:r>
              <a:rPr lang="en-US" altLang="zh-CN" sz="1600" u="none">
                <a:latin typeface="Tahoma" panose="020B0604030504040204" pitchFamily="34" charset="0"/>
              </a:rPr>
              <a:t>CF2(H)         </a:t>
            </a:r>
            <a:r>
              <a:rPr lang="zh-CN" altLang="en-US" sz="1600" u="none" dirty="0">
                <a:latin typeface="Tahoma" panose="020B0604030504040204" pitchFamily="34" charset="0"/>
              </a:rPr>
              <a:t>若 </a:t>
            </a:r>
            <a:r>
              <a:rPr lang="en-US" altLang="zh-CN" sz="1600" u="none">
                <a:latin typeface="Tahoma" panose="020B0604030504040204" pitchFamily="34" charset="0"/>
              </a:rPr>
              <a:t>CF1(H) </a:t>
            </a:r>
            <a:r>
              <a:rPr lang="en-US" altLang="zh-CN" sz="1600" u="none">
                <a:latin typeface="Tahoma" panose="020B0604030504040204" pitchFamily="34" charset="0"/>
                <a:sym typeface="Symbol" panose="05050102010706020507" pitchFamily="18" charset="2"/>
              </a:rPr>
              <a:t> 0,</a:t>
            </a:r>
            <a:r>
              <a:rPr lang="en-US" altLang="zh-CN" sz="1600" u="none">
                <a:latin typeface="Tahoma" panose="020B0604030504040204" pitchFamily="34" charset="0"/>
              </a:rPr>
              <a:t>                                                                                                         </a:t>
            </a:r>
            <a:endParaRPr lang="en-US" altLang="zh-CN" sz="1600" u="none">
              <a:latin typeface="Tahoma" panose="020B0604030504040204" pitchFamily="34" charset="0"/>
            </a:endParaRPr>
          </a:p>
          <a:p>
            <a:pPr algn="l"/>
            <a:r>
              <a:rPr lang="en-US" altLang="zh-CN" sz="1600" u="none">
                <a:latin typeface="Tahoma" panose="020B0604030504040204" pitchFamily="34" charset="0"/>
              </a:rPr>
              <a:t>                                                                      CF2(H) </a:t>
            </a:r>
            <a:r>
              <a:rPr lang="en-US" altLang="zh-CN" sz="1600" u="none">
                <a:latin typeface="Tahoma" panose="020B0604030504040204" pitchFamily="34" charset="0"/>
                <a:sym typeface="Symbol" panose="05050102010706020507" pitchFamily="18" charset="2"/>
              </a:rPr>
              <a:t> 0</a:t>
            </a:r>
            <a:endParaRPr lang="zh-CN" altLang="en-US" sz="1600" u="none" dirty="0">
              <a:latin typeface="Tahoma" panose="020B0604030504040204" pitchFamily="34" charset="0"/>
            </a:endParaRPr>
          </a:p>
          <a:p>
            <a:pPr algn="l"/>
            <a:r>
              <a:rPr lang="en-US" altLang="zh-CN" sz="1600" u="none">
                <a:latin typeface="Tahoma" panose="020B0604030504040204" pitchFamily="34" charset="0"/>
              </a:rPr>
              <a:t>CF1(H) + CF2(H) + CF1(H)</a:t>
            </a:r>
            <a:r>
              <a:rPr lang="zh-CN" altLang="en-US" sz="1600" u="none" dirty="0">
                <a:latin typeface="Tahoma" panose="020B0604030504040204" pitchFamily="34" charset="0"/>
              </a:rPr>
              <a:t> </a:t>
            </a:r>
            <a:r>
              <a:rPr lang="en-US" altLang="zh-CN" sz="1600" u="none">
                <a:latin typeface="Tahoma" panose="020B0604030504040204" pitchFamily="34" charset="0"/>
                <a:sym typeface="Symbol" panose="05050102010706020507" pitchFamily="18" charset="2"/>
              </a:rPr>
              <a:t></a:t>
            </a:r>
            <a:r>
              <a:rPr lang="zh-CN" altLang="en-US" sz="1600" u="none" dirty="0">
                <a:latin typeface="Tahoma" panose="020B0604030504040204" pitchFamily="34" charset="0"/>
              </a:rPr>
              <a:t> </a:t>
            </a:r>
            <a:r>
              <a:rPr lang="en-US" altLang="zh-CN" sz="1600" u="none">
                <a:latin typeface="Tahoma" panose="020B0604030504040204" pitchFamily="34" charset="0"/>
              </a:rPr>
              <a:t>CF2(H)         </a:t>
            </a:r>
            <a:r>
              <a:rPr lang="zh-CN" altLang="en-US" sz="1600" u="none" dirty="0">
                <a:latin typeface="Tahoma" panose="020B0604030504040204" pitchFamily="34" charset="0"/>
              </a:rPr>
              <a:t>若 </a:t>
            </a:r>
            <a:r>
              <a:rPr lang="en-US" altLang="zh-CN" sz="1600" u="none">
                <a:latin typeface="Tahoma" panose="020B0604030504040204" pitchFamily="34" charset="0"/>
              </a:rPr>
              <a:t>CF1(H) </a:t>
            </a:r>
            <a:r>
              <a:rPr lang="en-US" altLang="zh-CN" sz="1600" u="none">
                <a:latin typeface="Tahoma" panose="020B0604030504040204" pitchFamily="34" charset="0"/>
                <a:sym typeface="Symbol" panose="05050102010706020507" pitchFamily="18" charset="2"/>
              </a:rPr>
              <a:t> 0,</a:t>
            </a:r>
            <a:r>
              <a:rPr lang="en-US" altLang="zh-CN" sz="1600" u="none">
                <a:latin typeface="Tahoma" panose="020B0604030504040204" pitchFamily="34" charset="0"/>
              </a:rPr>
              <a:t>                                                                                                                           </a:t>
            </a:r>
            <a:endParaRPr lang="en-US" altLang="zh-CN" sz="1600" u="none">
              <a:latin typeface="Tahoma" panose="020B0604030504040204" pitchFamily="34" charset="0"/>
            </a:endParaRPr>
          </a:p>
          <a:p>
            <a:pPr algn="l"/>
            <a:r>
              <a:rPr lang="en-US" altLang="zh-CN" sz="1600" u="none">
                <a:latin typeface="Tahoma" panose="020B0604030504040204" pitchFamily="34" charset="0"/>
              </a:rPr>
              <a:t>                                                                       CF2(H) </a:t>
            </a:r>
            <a:r>
              <a:rPr lang="en-US" altLang="zh-CN" sz="1600" u="none">
                <a:latin typeface="Tahoma" panose="020B0604030504040204" pitchFamily="34" charset="0"/>
                <a:sym typeface="Symbol" panose="05050102010706020507" pitchFamily="18" charset="2"/>
              </a:rPr>
              <a:t> 0</a:t>
            </a:r>
            <a:endParaRPr lang="en-US" altLang="zh-CN" sz="1600" u="none">
              <a:latin typeface="Tahoma" panose="020B0604030504040204" pitchFamily="34" charset="0"/>
              <a:sym typeface="Symbol" panose="05050102010706020507" pitchFamily="18" charset="2"/>
            </a:endParaRPr>
          </a:p>
          <a:p>
            <a:pPr algn="l"/>
            <a:r>
              <a:rPr lang="en-US" altLang="zh-CN" sz="1600" u="none">
                <a:latin typeface="Tahoma" panose="020B0604030504040204" pitchFamily="34" charset="0"/>
              </a:rPr>
              <a:t>CF1(H) + CF2(H) </a:t>
            </a:r>
            <a:r>
              <a:rPr lang="zh-CN" altLang="en-US" sz="1600" u="none" dirty="0">
                <a:latin typeface="Tahoma" panose="020B0604030504040204" pitchFamily="34" charset="0"/>
              </a:rPr>
              <a:t> </a:t>
            </a:r>
            <a:r>
              <a:rPr lang="en-US" altLang="zh-CN" sz="1600" u="none">
                <a:latin typeface="Tahoma" panose="020B0604030504040204" pitchFamily="34" charset="0"/>
              </a:rPr>
              <a:t>/</a:t>
            </a:r>
            <a:r>
              <a:rPr lang="en-US" altLang="zh-CN" sz="1600">
                <a:latin typeface="Tahoma" panose="020B0604030504040204" pitchFamily="34" charset="0"/>
                <a:sym typeface="+mn-ea"/>
              </a:rPr>
              <a:t>(1－min(|CF1(H)|,|CF2(H)|))</a:t>
            </a:r>
            <a:r>
              <a:rPr lang="en-US" altLang="zh-CN" sz="1600" u="none">
                <a:latin typeface="Tahoma" panose="020B0604030504040204" pitchFamily="34" charset="0"/>
              </a:rPr>
              <a:t> </a:t>
            </a:r>
            <a:r>
              <a:rPr lang="zh-CN" altLang="en-US" sz="1600" u="none" dirty="0">
                <a:latin typeface="Tahoma" panose="020B0604030504040204" pitchFamily="34" charset="0"/>
              </a:rPr>
              <a:t>        若 </a:t>
            </a:r>
            <a:r>
              <a:rPr lang="en-US" altLang="zh-CN" sz="1600" u="none">
                <a:latin typeface="Tahoma" panose="020B0604030504040204" pitchFamily="34" charset="0"/>
              </a:rPr>
              <a:t>CF1(H) </a:t>
            </a:r>
            <a:r>
              <a:rPr lang="zh-CN" altLang="en-US" sz="1600" u="none" dirty="0">
                <a:latin typeface="Tahoma" panose="020B0604030504040204" pitchFamily="34" charset="0"/>
              </a:rPr>
              <a:t>与</a:t>
            </a:r>
            <a:r>
              <a:rPr lang="zh-CN" altLang="en-US" sz="1600" u="none">
                <a:latin typeface="Tahoma" panose="020B0604030504040204" pitchFamily="34" charset="0"/>
              </a:rPr>
              <a:t>                                                                                                                    </a:t>
            </a:r>
            <a:endParaRPr lang="zh-CN" altLang="en-US" sz="1600" u="none">
              <a:latin typeface="Tahoma" panose="020B0604030504040204" pitchFamily="34" charset="0"/>
            </a:endParaRPr>
          </a:p>
          <a:p>
            <a:pPr algn="l"/>
            <a:r>
              <a:rPr lang="zh-CN" altLang="en-US" sz="1600" u="none">
                <a:latin typeface="Tahoma" panose="020B0604030504040204" pitchFamily="34" charset="0"/>
              </a:rPr>
              <a:t>                                                                      </a:t>
            </a:r>
            <a:r>
              <a:rPr lang="en-US" altLang="zh-CN" sz="1600" u="none">
                <a:latin typeface="Tahoma" panose="020B0604030504040204" pitchFamily="34" charset="0"/>
              </a:rPr>
              <a:t>CF2(H)  </a:t>
            </a:r>
            <a:r>
              <a:rPr lang="zh-CN" altLang="en-US" sz="1600" u="none" dirty="0">
                <a:latin typeface="Tahoma" panose="020B0604030504040204" pitchFamily="34" charset="0"/>
              </a:rPr>
              <a:t>异号</a:t>
            </a:r>
            <a:endParaRPr lang="zh-CN" altLang="en-US" sz="1600" u="none" dirty="0">
              <a:latin typeface="Tahoma" panose="020B0604030504040204" pitchFamily="34" charset="0"/>
            </a:endParaRPr>
          </a:p>
        </p:txBody>
      </p:sp>
      <p:sp>
        <p:nvSpPr>
          <p:cNvPr id="28677" name="文本框 28676"/>
          <p:cNvSpPr txBox="1"/>
          <p:nvPr/>
        </p:nvSpPr>
        <p:spPr>
          <a:xfrm>
            <a:off x="495300" y="4886325"/>
            <a:ext cx="1463040" cy="398780"/>
          </a:xfrm>
          <a:prstGeom prst="rect">
            <a:avLst/>
          </a:prstGeom>
          <a:noFill/>
          <a:ln w="9525">
            <a:noFill/>
          </a:ln>
        </p:spPr>
        <p:txBody>
          <a:bodyPr wrap="square" anchor="t">
            <a:spAutoFit/>
          </a:bodyPr>
          <a:p>
            <a:pPr algn="l"/>
            <a:r>
              <a:rPr lang="en-US" altLang="zh-CN" sz="2000" u="none">
                <a:solidFill>
                  <a:srgbClr val="FF0066"/>
                </a:solidFill>
                <a:latin typeface="Times New Roman" panose="02020603050405020304" pitchFamily="18" charset="0"/>
              </a:rPr>
              <a:t>CF</a:t>
            </a:r>
            <a:r>
              <a:rPr lang="en-US" altLang="zh-CN" sz="2000" u="none" baseline="-25000">
                <a:solidFill>
                  <a:srgbClr val="FF0066"/>
                </a:solidFill>
                <a:latin typeface="Times New Roman" panose="02020603050405020304" pitchFamily="18" charset="0"/>
              </a:rPr>
              <a:t>1</a:t>
            </a:r>
            <a:r>
              <a:rPr lang="zh-CN" altLang="en-US" sz="2000" u="none" baseline="-25000">
                <a:solidFill>
                  <a:srgbClr val="FF0066"/>
                </a:solidFill>
                <a:latin typeface="Times New Roman" panose="02020603050405020304" pitchFamily="18" charset="0"/>
              </a:rPr>
              <a:t>，</a:t>
            </a:r>
            <a:r>
              <a:rPr lang="en-US" altLang="zh-CN" sz="2000" u="none" baseline="-25000">
                <a:solidFill>
                  <a:srgbClr val="FF0066"/>
                </a:solidFill>
                <a:latin typeface="Times New Roman" panose="02020603050405020304" pitchFamily="18" charset="0"/>
              </a:rPr>
              <a:t>2</a:t>
            </a:r>
            <a:r>
              <a:rPr lang="en-US" altLang="zh-CN" sz="2000" u="none">
                <a:solidFill>
                  <a:srgbClr val="FF0066"/>
                </a:solidFill>
                <a:latin typeface="Times New Roman" panose="02020603050405020304" pitchFamily="18" charset="0"/>
              </a:rPr>
              <a:t>(H)</a:t>
            </a:r>
            <a:r>
              <a:rPr lang="en-US" altLang="zh-CN" sz="2000" u="none">
                <a:solidFill>
                  <a:srgbClr val="FF7C80"/>
                </a:solidFill>
                <a:latin typeface="Times New Roman" panose="02020603050405020304" pitchFamily="18" charset="0"/>
              </a:rPr>
              <a:t> </a:t>
            </a:r>
            <a:r>
              <a:rPr lang="en-US" altLang="zh-CN" sz="2000" u="none">
                <a:effectLst>
                  <a:outerShdw blurRad="38100" dist="38100" dir="2700000">
                    <a:srgbClr val="C0C0C0"/>
                  </a:outerShdw>
                </a:effectLst>
                <a:latin typeface="Times New Roman" panose="02020603050405020304" pitchFamily="18" charset="0"/>
              </a:rPr>
              <a:t>=</a:t>
            </a:r>
            <a:r>
              <a:rPr lang="en-US" altLang="zh-CN" sz="2000" u="none">
                <a:solidFill>
                  <a:srgbClr val="FF0066"/>
                </a:solidFill>
                <a:latin typeface="Times New Roman" panose="02020603050405020304" pitchFamily="18" charset="0"/>
              </a:rPr>
              <a:t> </a:t>
            </a:r>
            <a:endParaRPr lang="en-US" altLang="zh-CN" sz="2000" u="none">
              <a:solidFill>
                <a:srgbClr val="FF0066"/>
              </a:solidFill>
              <a:latin typeface="Times New Roman" panose="02020603050405020304" pitchFamily="18" charset="0"/>
            </a:endParaRPr>
          </a:p>
        </p:txBody>
      </p:sp>
      <p:sp>
        <p:nvSpPr>
          <p:cNvPr id="28678" name="左大括号 28677"/>
          <p:cNvSpPr/>
          <p:nvPr/>
        </p:nvSpPr>
        <p:spPr>
          <a:xfrm>
            <a:off x="1941830" y="4437380"/>
            <a:ext cx="145415" cy="1296670"/>
          </a:xfrm>
          <a:prstGeom prst="leftBrace">
            <a:avLst>
              <a:gd name="adj1" fmla="val 74817"/>
              <a:gd name="adj2" fmla="val 50000"/>
            </a:avLst>
          </a:prstGeom>
          <a:no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b"/>
          <a:p>
            <a:r>
              <a:rPr lang="en-US" altLang="zh-CN" sz="3200">
                <a:latin typeface="宋体" panose="02010600030101010101" pitchFamily="2" charset="-122"/>
              </a:rPr>
              <a:t>4.2.3</a:t>
            </a:r>
            <a:r>
              <a:rPr lang="zh-CN" altLang="en-US" sz="3200" dirty="0"/>
              <a:t>不确定性的传播与计算（</a:t>
            </a:r>
            <a:r>
              <a:rPr lang="en-US" altLang="zh-CN" sz="3200"/>
              <a:t>4</a:t>
            </a:r>
            <a:r>
              <a:rPr lang="zh-CN" altLang="en-US" sz="3200" dirty="0"/>
              <a:t>）</a:t>
            </a:r>
            <a:endParaRPr lang="zh-CN" altLang="en-US" sz="3200" dirty="0"/>
          </a:p>
        </p:txBody>
      </p:sp>
      <p:sp>
        <p:nvSpPr>
          <p:cNvPr id="29699" name="矩形 29698"/>
          <p:cNvSpPr/>
          <p:nvPr/>
        </p:nvSpPr>
        <p:spPr>
          <a:xfrm>
            <a:off x="742633" y="1196975"/>
            <a:ext cx="8027987" cy="453707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5pPr>
          </a:lstStyle>
          <a:p>
            <a:pPr lvl="0">
              <a:buNone/>
            </a:pPr>
            <a:r>
              <a:rPr lang="zh-CN" altLang="en-US" sz="2000" dirty="0"/>
              <a:t>例</a:t>
            </a:r>
            <a:r>
              <a:rPr lang="en-US" altLang="zh-CN" sz="2000"/>
              <a:t>4.1 </a:t>
            </a:r>
            <a:r>
              <a:rPr lang="zh-CN" altLang="en-US" sz="2000" dirty="0"/>
              <a:t>设有如下规则：</a:t>
            </a:r>
            <a:endParaRPr lang="zh-CN" altLang="en-US" sz="2000" dirty="0"/>
          </a:p>
          <a:p>
            <a:pPr lvl="0">
              <a:buNone/>
            </a:pPr>
            <a:r>
              <a:rPr lang="zh-CN" altLang="en-US" sz="2000" dirty="0">
                <a:latin typeface="Times New Roman" panose="02020603050405020304" pitchFamily="18" charset="0"/>
              </a:rPr>
              <a:t>  </a:t>
            </a:r>
            <a:r>
              <a:rPr lang="en-US" altLang="zh-CN" sz="2000">
                <a:latin typeface="Times New Roman" panose="02020603050405020304" pitchFamily="18" charset="0"/>
              </a:rPr>
              <a:t>r</a:t>
            </a:r>
            <a:r>
              <a:rPr lang="en-US" altLang="zh-CN" sz="2000" baseline="-25000">
                <a:latin typeface="Times New Roman" panose="02020603050405020304" pitchFamily="18" charset="0"/>
              </a:rPr>
              <a:t>1</a:t>
            </a:r>
            <a:r>
              <a:rPr lang="en-US" altLang="zh-CN" sz="2000">
                <a:latin typeface="Times New Roman" panose="02020603050405020304" pitchFamily="18" charset="0"/>
              </a:rPr>
              <a:t>:   IF  </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en-US" altLang="zh-CN" sz="2000">
                <a:latin typeface="Times New Roman" panose="02020603050405020304" pitchFamily="18" charset="0"/>
              </a:rPr>
              <a:t>  THEN  </a:t>
            </a:r>
            <a:r>
              <a:rPr lang="en-US" altLang="zh-CN" sz="2000" i="1">
                <a:latin typeface="Times New Roman" panose="02020603050405020304" pitchFamily="18" charset="0"/>
              </a:rPr>
              <a:t>H</a:t>
            </a:r>
            <a:r>
              <a:rPr lang="en-US" altLang="zh-CN" sz="2000">
                <a:latin typeface="Times New Roman" panose="02020603050405020304" pitchFamily="18" charset="0"/>
              </a:rPr>
              <a:t>    0.8)</a:t>
            </a:r>
            <a:endParaRPr lang="en-US" altLang="zh-CN" sz="2000">
              <a:latin typeface="Times New Roman" panose="02020603050405020304" pitchFamily="18" charset="0"/>
            </a:endParaRPr>
          </a:p>
          <a:p>
            <a:pPr lvl="0">
              <a:buNone/>
            </a:pPr>
            <a:r>
              <a:rPr lang="en-US" altLang="zh-CN" sz="2000">
                <a:latin typeface="Times New Roman" panose="02020603050405020304" pitchFamily="18" charset="0"/>
              </a:rPr>
              <a:t>  r</a:t>
            </a:r>
            <a:r>
              <a:rPr lang="en-US" altLang="zh-CN" sz="2000" baseline="-25000">
                <a:latin typeface="Times New Roman" panose="02020603050405020304" pitchFamily="18" charset="0"/>
              </a:rPr>
              <a:t>2</a:t>
            </a:r>
            <a:r>
              <a:rPr lang="en-US" altLang="zh-CN" sz="2000">
                <a:latin typeface="Times New Roman" panose="02020603050405020304" pitchFamily="18" charset="0"/>
              </a:rPr>
              <a:t>:   IF  </a:t>
            </a:r>
            <a:r>
              <a:rPr lang="en-US" altLang="zh-CN" sz="2000" i="1">
                <a:latin typeface="Times New Roman" panose="02020603050405020304" pitchFamily="18" charset="0"/>
              </a:rPr>
              <a:t>E</a:t>
            </a:r>
            <a:r>
              <a:rPr lang="en-US" altLang="zh-CN" sz="2000" baseline="-25000">
                <a:latin typeface="Times New Roman" panose="02020603050405020304" pitchFamily="18" charset="0"/>
              </a:rPr>
              <a:t>2</a:t>
            </a:r>
            <a:r>
              <a:rPr lang="en-US" altLang="zh-CN" sz="2000">
                <a:latin typeface="Times New Roman" panose="02020603050405020304" pitchFamily="18" charset="0"/>
              </a:rPr>
              <a:t>  THEN  </a:t>
            </a:r>
            <a:r>
              <a:rPr lang="en-US" altLang="zh-CN" sz="2000" i="1">
                <a:latin typeface="Times New Roman" panose="02020603050405020304" pitchFamily="18" charset="0"/>
              </a:rPr>
              <a:t>H</a:t>
            </a:r>
            <a:r>
              <a:rPr lang="en-US" altLang="zh-CN" sz="2000">
                <a:latin typeface="Times New Roman" panose="02020603050405020304" pitchFamily="18" charset="0"/>
              </a:rPr>
              <a:t>    (0.9)</a:t>
            </a:r>
            <a:endParaRPr lang="en-US" altLang="zh-CN" sz="2000">
              <a:latin typeface="Times New Roman" panose="02020603050405020304" pitchFamily="18" charset="0"/>
            </a:endParaRPr>
          </a:p>
          <a:p>
            <a:pPr lvl="0">
              <a:buNone/>
            </a:pPr>
            <a:r>
              <a:rPr lang="en-US" altLang="zh-CN" sz="2000">
                <a:latin typeface="Times New Roman" panose="02020603050405020304" pitchFamily="18" charset="0"/>
              </a:rPr>
              <a:t>  r</a:t>
            </a:r>
            <a:r>
              <a:rPr lang="en-US" altLang="zh-CN" sz="2000" baseline="-25000">
                <a:latin typeface="Times New Roman" panose="02020603050405020304" pitchFamily="18" charset="0"/>
              </a:rPr>
              <a:t>3</a:t>
            </a:r>
            <a:r>
              <a:rPr lang="en-US" altLang="zh-CN" sz="2000">
                <a:latin typeface="Times New Roman" panose="02020603050405020304" pitchFamily="18" charset="0"/>
              </a:rPr>
              <a:t>:   IF  </a:t>
            </a:r>
            <a:r>
              <a:rPr lang="en-US" altLang="zh-CN" sz="2000" i="1">
                <a:latin typeface="Times New Roman" panose="02020603050405020304" pitchFamily="18" charset="0"/>
              </a:rPr>
              <a:t>E</a:t>
            </a:r>
            <a:r>
              <a:rPr lang="en-US" altLang="zh-CN" sz="2000" baseline="-25000">
                <a:latin typeface="Times New Roman" panose="02020603050405020304" pitchFamily="18" charset="0"/>
              </a:rPr>
              <a:t>3</a:t>
            </a:r>
            <a:r>
              <a:rPr lang="en-US" altLang="zh-CN" sz="2000">
                <a:latin typeface="Times New Roman" panose="02020603050405020304" pitchFamily="18" charset="0"/>
              </a:rPr>
              <a:t>  AND  </a:t>
            </a:r>
            <a:r>
              <a:rPr lang="en-US" altLang="zh-CN" sz="2000" i="1">
                <a:latin typeface="Times New Roman" panose="02020603050405020304" pitchFamily="18" charset="0"/>
              </a:rPr>
              <a:t>E</a:t>
            </a:r>
            <a:r>
              <a:rPr lang="en-US" altLang="zh-CN" sz="2000" baseline="-25000">
                <a:latin typeface="Times New Roman" panose="02020603050405020304" pitchFamily="18" charset="0"/>
              </a:rPr>
              <a:t>4</a:t>
            </a:r>
            <a:r>
              <a:rPr lang="en-US" altLang="zh-CN" sz="2000">
                <a:latin typeface="Times New Roman" panose="02020603050405020304" pitchFamily="18" charset="0"/>
              </a:rPr>
              <a:t>    THEN   </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en-US" altLang="zh-CN" sz="2000">
                <a:latin typeface="Times New Roman" panose="02020603050405020304" pitchFamily="18" charset="0"/>
              </a:rPr>
              <a:t>    (0.7)</a:t>
            </a:r>
            <a:endParaRPr lang="en-US" altLang="zh-CN" sz="2000">
              <a:latin typeface="Times New Roman" panose="02020603050405020304" pitchFamily="18" charset="0"/>
            </a:endParaRPr>
          </a:p>
          <a:p>
            <a:pPr lvl="0">
              <a:buNone/>
            </a:pPr>
            <a:r>
              <a:rPr lang="en-US" altLang="zh-CN" sz="2000">
                <a:latin typeface="Times New Roman" panose="02020603050405020304" pitchFamily="18" charset="0"/>
              </a:rPr>
              <a:t>  r</a:t>
            </a:r>
            <a:r>
              <a:rPr lang="en-US" altLang="zh-CN" sz="2000" baseline="-25000">
                <a:latin typeface="Times New Roman" panose="02020603050405020304" pitchFamily="18" charset="0"/>
              </a:rPr>
              <a:t>4</a:t>
            </a:r>
            <a:r>
              <a:rPr lang="en-US" altLang="zh-CN" sz="2000">
                <a:latin typeface="Times New Roman" panose="02020603050405020304" pitchFamily="18" charset="0"/>
              </a:rPr>
              <a:t>:   IF  </a:t>
            </a:r>
            <a:r>
              <a:rPr lang="en-US" altLang="zh-CN" sz="2000" i="1">
                <a:latin typeface="Times New Roman" panose="02020603050405020304" pitchFamily="18" charset="0"/>
              </a:rPr>
              <a:t>E</a:t>
            </a:r>
            <a:r>
              <a:rPr lang="en-US" altLang="zh-CN" sz="2000" baseline="-25000">
                <a:latin typeface="Times New Roman" panose="02020603050405020304" pitchFamily="18" charset="0"/>
              </a:rPr>
              <a:t>5</a:t>
            </a:r>
            <a:r>
              <a:rPr lang="en-US" altLang="zh-CN" sz="2000">
                <a:latin typeface="Times New Roman" panose="02020603050405020304" pitchFamily="18" charset="0"/>
              </a:rPr>
              <a:t>  OR  </a:t>
            </a:r>
            <a:r>
              <a:rPr lang="en-US" altLang="zh-CN" sz="2000" i="1">
                <a:latin typeface="Times New Roman" panose="02020603050405020304" pitchFamily="18" charset="0"/>
              </a:rPr>
              <a:t>E</a:t>
            </a:r>
            <a:r>
              <a:rPr lang="en-US" altLang="zh-CN" sz="2000" baseline="-25000">
                <a:latin typeface="Times New Roman" panose="02020603050405020304" pitchFamily="18" charset="0"/>
              </a:rPr>
              <a:t>6</a:t>
            </a:r>
            <a:r>
              <a:rPr lang="en-US" altLang="zh-CN" sz="2000">
                <a:latin typeface="Times New Roman" panose="02020603050405020304" pitchFamily="18" charset="0"/>
              </a:rPr>
              <a:t>     THEN  </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en-US" altLang="zh-CN" sz="2000">
                <a:latin typeface="Times New Roman" panose="02020603050405020304" pitchFamily="18" charset="0"/>
              </a:rPr>
              <a:t>   (</a:t>
            </a:r>
            <a:r>
              <a:rPr lang="zh-CN" altLang="en-US" sz="2000" dirty="0">
                <a:latin typeface="Times New Roman" panose="02020603050405020304" pitchFamily="18" charset="0"/>
              </a:rPr>
              <a:t>－</a:t>
            </a:r>
            <a:r>
              <a:rPr lang="en-US" altLang="zh-CN" sz="2000">
                <a:latin typeface="Times New Roman" panose="02020603050405020304" pitchFamily="18" charset="0"/>
              </a:rPr>
              <a:t>0.3)</a:t>
            </a:r>
            <a:endParaRPr lang="en-US" altLang="zh-CN" sz="2000">
              <a:latin typeface="Times New Roman" panose="02020603050405020304" pitchFamily="18" charset="0"/>
            </a:endParaRPr>
          </a:p>
          <a:p>
            <a:pPr lvl="0">
              <a:buNone/>
            </a:pPr>
            <a:r>
              <a:rPr lang="zh-CN" altLang="en-US" sz="2000" dirty="0"/>
              <a:t>并已知初始证据的可信度为：</a:t>
            </a:r>
            <a:r>
              <a:rPr lang="en-US" altLang="zh-CN" sz="2000" i="1">
                <a:latin typeface="Times New Roman" panose="02020603050405020304" pitchFamily="18" charset="0"/>
              </a:rPr>
              <a:t>CF</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2</a:t>
            </a:r>
            <a:r>
              <a:rPr lang="zh-CN" altLang="en-US" sz="2000" dirty="0">
                <a:latin typeface="Times New Roman" panose="02020603050405020304" pitchFamily="18" charset="0"/>
              </a:rPr>
              <a:t>）</a:t>
            </a:r>
            <a:r>
              <a:rPr lang="en-US" altLang="zh-CN" sz="2000">
                <a:latin typeface="Times New Roman" panose="02020603050405020304" pitchFamily="18" charset="0"/>
              </a:rPr>
              <a:t>=0.8</a:t>
            </a:r>
            <a:r>
              <a:rPr lang="zh-CN" altLang="en-US" sz="2000" dirty="0">
                <a:latin typeface="Times New Roman" panose="02020603050405020304" pitchFamily="18" charset="0"/>
              </a:rPr>
              <a:t>，</a:t>
            </a:r>
            <a:r>
              <a:rPr lang="en-US" altLang="zh-CN" sz="2000" i="1">
                <a:latin typeface="Times New Roman" panose="02020603050405020304" pitchFamily="18" charset="0"/>
              </a:rPr>
              <a:t>CF</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3</a:t>
            </a:r>
            <a:r>
              <a:rPr lang="zh-CN" altLang="en-US" sz="2000" dirty="0">
                <a:latin typeface="Times New Roman" panose="02020603050405020304" pitchFamily="18" charset="0"/>
              </a:rPr>
              <a:t>）</a:t>
            </a:r>
            <a:r>
              <a:rPr lang="en-US" altLang="zh-CN" sz="2000">
                <a:latin typeface="Times New Roman" panose="02020603050405020304" pitchFamily="18" charset="0"/>
              </a:rPr>
              <a:t>=0.9</a:t>
            </a:r>
            <a:r>
              <a:rPr lang="zh-CN" altLang="en-US" sz="2000" dirty="0">
                <a:latin typeface="Times New Roman" panose="02020603050405020304" pitchFamily="18" charset="0"/>
              </a:rPr>
              <a:t>，</a:t>
            </a:r>
            <a:r>
              <a:rPr lang="en-US" altLang="zh-CN" sz="2000" i="1">
                <a:latin typeface="Times New Roman" panose="02020603050405020304" pitchFamily="18" charset="0"/>
              </a:rPr>
              <a:t>CF</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4</a:t>
            </a:r>
            <a:r>
              <a:rPr lang="zh-CN" altLang="en-US" sz="2000" dirty="0">
                <a:latin typeface="Times New Roman" panose="02020603050405020304" pitchFamily="18" charset="0"/>
              </a:rPr>
              <a:t>）</a:t>
            </a:r>
            <a:r>
              <a:rPr lang="en-US" altLang="zh-CN" sz="2000">
                <a:latin typeface="Times New Roman" panose="02020603050405020304" pitchFamily="18" charset="0"/>
              </a:rPr>
              <a:t>=0.7</a:t>
            </a:r>
            <a:r>
              <a:rPr lang="zh-CN" altLang="en-US" sz="2000" dirty="0">
                <a:latin typeface="Times New Roman" panose="02020603050405020304" pitchFamily="18" charset="0"/>
              </a:rPr>
              <a:t>，</a:t>
            </a:r>
            <a:r>
              <a:rPr lang="en-US" altLang="zh-CN" sz="2000" i="1">
                <a:latin typeface="Times New Roman" panose="02020603050405020304" pitchFamily="18" charset="0"/>
              </a:rPr>
              <a:t>CF</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5</a:t>
            </a:r>
            <a:r>
              <a:rPr lang="zh-CN" altLang="en-US" sz="2000" dirty="0">
                <a:latin typeface="Times New Roman" panose="02020603050405020304" pitchFamily="18" charset="0"/>
              </a:rPr>
              <a:t>）</a:t>
            </a:r>
            <a:r>
              <a:rPr lang="en-US" altLang="zh-CN" sz="2000">
                <a:latin typeface="Times New Roman" panose="02020603050405020304" pitchFamily="18" charset="0"/>
              </a:rPr>
              <a:t>=0.1</a:t>
            </a:r>
            <a:r>
              <a:rPr lang="zh-CN" altLang="en-US" sz="2000" dirty="0">
                <a:latin typeface="Times New Roman" panose="02020603050405020304" pitchFamily="18" charset="0"/>
              </a:rPr>
              <a:t>，</a:t>
            </a:r>
            <a:r>
              <a:rPr lang="en-US" altLang="zh-CN" sz="2000" i="1">
                <a:latin typeface="Times New Roman" panose="02020603050405020304" pitchFamily="18" charset="0"/>
              </a:rPr>
              <a:t>CF</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6</a:t>
            </a:r>
            <a:r>
              <a:rPr lang="zh-CN" altLang="en-US" sz="2000" dirty="0">
                <a:latin typeface="Times New Roman" panose="02020603050405020304" pitchFamily="18" charset="0"/>
              </a:rPr>
              <a:t>）</a:t>
            </a:r>
            <a:r>
              <a:rPr lang="en-US" altLang="zh-CN" sz="2000">
                <a:latin typeface="Times New Roman" panose="02020603050405020304" pitchFamily="18" charset="0"/>
              </a:rPr>
              <a:t>=0.5</a:t>
            </a:r>
            <a:r>
              <a:rPr lang="zh-CN" altLang="en-US" sz="2000" dirty="0"/>
              <a:t>，用确定性理论计算</a:t>
            </a:r>
            <a:r>
              <a:rPr lang="en-US" altLang="zh-CN" sz="2000" i="1">
                <a:latin typeface="Times New Roman" panose="02020603050405020304" pitchFamily="18" charset="0"/>
              </a:rPr>
              <a:t>CF</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zh-CN" altLang="en-US" sz="2000" dirty="0"/>
              <a:t>。</a:t>
            </a:r>
            <a:r>
              <a:rPr lang="zh-CN" altLang="en-US" sz="2000" b="0">
                <a:solidFill>
                  <a:srgbClr val="000099"/>
                </a:solidFill>
              </a:rPr>
              <a:t>        </a:t>
            </a:r>
            <a:endParaRPr lang="zh-CN" altLang="en-US" sz="2000" b="0">
              <a:solidFill>
                <a:srgbClr val="000099"/>
              </a:solidFill>
            </a:endParaRPr>
          </a:p>
          <a:p>
            <a:pPr lvl="0">
              <a:buNone/>
            </a:pPr>
            <a:r>
              <a:rPr lang="zh-CN" altLang="en-US" sz="2000" b="0">
                <a:solidFill>
                  <a:srgbClr val="000099"/>
                </a:solidFill>
              </a:rPr>
              <a:t>        </a:t>
            </a:r>
            <a:endParaRPr lang="zh-CN" altLang="en-US" sz="2000" b="0">
              <a:solidFill>
                <a:srgbClr val="000099"/>
              </a:solidFill>
            </a:endParaRPr>
          </a:p>
        </p:txBody>
      </p:sp>
      <p:sp>
        <p:nvSpPr>
          <p:cNvPr id="29700" name="矩形 29699"/>
          <p:cNvSpPr/>
          <p:nvPr/>
        </p:nvSpPr>
        <p:spPr>
          <a:xfrm>
            <a:off x="0" y="2709863"/>
            <a:ext cx="9144000" cy="0"/>
          </a:xfrm>
          <a:prstGeom prst="rect">
            <a:avLst/>
          </a:prstGeom>
          <a:noFill/>
          <a:ln w="9525">
            <a:noFill/>
          </a:ln>
        </p:spPr>
        <p:txBody>
          <a:bodyPr/>
          <a:p>
            <a:endParaRPr lang="zh-CN" altLang="en-US"/>
          </a:p>
        </p:txBody>
      </p:sp>
      <p:graphicFrame>
        <p:nvGraphicFramePr>
          <p:cNvPr id="29701" name="对象 29700"/>
          <p:cNvGraphicFramePr>
            <a:graphicFrameLocks noChangeAspect="1"/>
          </p:cNvGraphicFramePr>
          <p:nvPr/>
        </p:nvGraphicFramePr>
        <p:xfrm>
          <a:off x="2124075" y="4005263"/>
          <a:ext cx="2952750" cy="2324100"/>
        </p:xfrm>
        <a:graphic>
          <a:graphicData uri="http://schemas.openxmlformats.org/presentationml/2006/ole">
            <mc:AlternateContent xmlns:mc="http://schemas.openxmlformats.org/markup-compatibility/2006">
              <mc:Choice xmlns:v="urn:schemas-microsoft-com:vml" Requires="v">
                <p:oleObj spid="_x0000_s3195" name="" r:id="rId1" imgW="3060700" imgH="2413000" progId="Visio.Drawing.11">
                  <p:embed/>
                </p:oleObj>
              </mc:Choice>
              <mc:Fallback>
                <p:oleObj name="" r:id="rId1" imgW="3060700" imgH="2413000" progId="Visio.Drawing.11">
                  <p:embed/>
                  <p:pic>
                    <p:nvPicPr>
                      <p:cNvPr id="0" name="图片 3194"/>
                      <p:cNvPicPr/>
                      <p:nvPr/>
                    </p:nvPicPr>
                    <p:blipFill>
                      <a:blip r:embed="rId2"/>
                      <a:stretch>
                        <a:fillRect/>
                      </a:stretch>
                    </p:blipFill>
                    <p:spPr>
                      <a:xfrm>
                        <a:off x="2124075" y="4005263"/>
                        <a:ext cx="2952750" cy="232410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en-US" altLang="zh-CN" sz="3200">
                <a:latin typeface="宋体" panose="02010600030101010101" pitchFamily="2" charset="-122"/>
              </a:rPr>
              <a:t>4.2.3</a:t>
            </a:r>
            <a:r>
              <a:rPr lang="zh-CN" altLang="en-US" sz="3200" dirty="0"/>
              <a:t>不确定性的传播与计算（</a:t>
            </a:r>
            <a:r>
              <a:rPr lang="en-US" altLang="zh-CN" sz="3200"/>
              <a:t>5</a:t>
            </a:r>
            <a:r>
              <a:rPr lang="zh-CN" altLang="en-US" sz="3200" dirty="0"/>
              <a:t>）</a:t>
            </a:r>
            <a:endParaRPr lang="zh-CN" altLang="en-US" sz="3200" dirty="0"/>
          </a:p>
        </p:txBody>
      </p:sp>
      <p:sp>
        <p:nvSpPr>
          <p:cNvPr id="30723" name="文本占位符 30722"/>
          <p:cNvSpPr>
            <a:spLocks noGrp="1"/>
          </p:cNvSpPr>
          <p:nvPr>
            <p:ph type="body" idx="4294967295"/>
          </p:nvPr>
        </p:nvSpPr>
        <p:spPr>
          <a:xfrm>
            <a:off x="725170" y="1736725"/>
            <a:ext cx="7886700" cy="4351655"/>
          </a:xfrm>
        </p:spPr>
        <p:txBody>
          <a:bodyPr>
            <a:normAutofit lnSpcReduction="20000"/>
          </a:bodyPr>
          <a:p>
            <a:pPr>
              <a:lnSpc>
                <a:spcPct val="80000"/>
              </a:lnSpc>
              <a:buNone/>
            </a:pPr>
            <a:r>
              <a:rPr lang="zh-CN" altLang="en-US" sz="2000" dirty="0"/>
              <a:t>由</a:t>
            </a:r>
            <a:r>
              <a:rPr lang="en-US" altLang="zh-CN" sz="2000"/>
              <a:t>r</a:t>
            </a:r>
            <a:r>
              <a:rPr lang="en-US" altLang="zh-CN" sz="2000" baseline="-25000"/>
              <a:t>3</a:t>
            </a:r>
            <a:r>
              <a:rPr lang="zh-CN" altLang="en-US" sz="2000" dirty="0"/>
              <a:t>可得：</a:t>
            </a:r>
            <a:endParaRPr lang="zh-CN" altLang="en-US" sz="2000" dirty="0"/>
          </a:p>
          <a:p>
            <a:pPr>
              <a:lnSpc>
                <a:spcPct val="80000"/>
              </a:lnSpc>
              <a:buNone/>
            </a:pPr>
            <a:r>
              <a:rPr lang="zh-CN" altLang="en-US" sz="2000"/>
              <a:t>            </a:t>
            </a:r>
            <a:r>
              <a:rPr lang="en-US" altLang="zh-CN" sz="2000" i="1">
                <a:latin typeface="Times New Roman" panose="02020603050405020304" pitchFamily="18" charset="0"/>
              </a:rPr>
              <a:t>CF</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a:latin typeface="Times New Roman" panose="02020603050405020304" pitchFamily="18" charset="0"/>
              </a:rPr>
              <a:t>=0.7×min{0.9,0.7}=0.49</a:t>
            </a:r>
            <a:endParaRPr lang="en-US" altLang="zh-CN" sz="200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由</a:t>
            </a:r>
            <a:r>
              <a:rPr lang="en-US" altLang="zh-CN" sz="2000">
                <a:latin typeface="Times New Roman" panose="02020603050405020304" pitchFamily="18" charset="0"/>
              </a:rPr>
              <a:t>r</a:t>
            </a:r>
            <a:r>
              <a:rPr lang="en-US" altLang="zh-CN" sz="2000" baseline="-25000">
                <a:latin typeface="Times New Roman" panose="02020603050405020304" pitchFamily="18" charset="0"/>
              </a:rPr>
              <a:t>4</a:t>
            </a:r>
            <a:r>
              <a:rPr lang="zh-CN" altLang="en-US" sz="2000" dirty="0">
                <a:latin typeface="Times New Roman" panose="02020603050405020304" pitchFamily="18" charset="0"/>
              </a:rPr>
              <a:t>可得：</a:t>
            </a:r>
            <a:endParaRPr lang="zh-CN" altLang="en-US" sz="2000" dirty="0">
              <a:latin typeface="Times New Roman" panose="02020603050405020304" pitchFamily="18" charset="0"/>
            </a:endParaRPr>
          </a:p>
          <a:p>
            <a:pPr>
              <a:lnSpc>
                <a:spcPct val="80000"/>
              </a:lnSpc>
              <a:buNone/>
            </a:pPr>
            <a:r>
              <a:rPr lang="zh-CN" altLang="en-US" sz="2000">
                <a:latin typeface="Times New Roman" panose="02020603050405020304" pitchFamily="18" charset="0"/>
              </a:rPr>
              <a:t>             </a:t>
            </a:r>
            <a:r>
              <a:rPr lang="en-US" altLang="zh-CN" sz="2000" i="1">
                <a:latin typeface="Times New Roman" panose="02020603050405020304" pitchFamily="18" charset="0"/>
              </a:rPr>
              <a:t>CF</a:t>
            </a:r>
            <a:r>
              <a:rPr lang="en-US" altLang="zh-CN" sz="2000" baseline="-25000">
                <a:latin typeface="Times New Roman" panose="02020603050405020304" pitchFamily="18" charset="0"/>
              </a:rPr>
              <a:t>2</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0.3×max{0.1,0.5}=</a:t>
            </a:r>
            <a:r>
              <a:rPr lang="zh-CN" altLang="en-US" sz="2000" dirty="0">
                <a:latin typeface="Times New Roman" panose="02020603050405020304" pitchFamily="18" charset="0"/>
              </a:rPr>
              <a:t>－</a:t>
            </a:r>
            <a:r>
              <a:rPr lang="en-US" altLang="zh-CN" sz="2000">
                <a:latin typeface="Times New Roman" panose="02020603050405020304" pitchFamily="18" charset="0"/>
              </a:rPr>
              <a:t>0.15</a:t>
            </a:r>
            <a:endParaRPr lang="en-US" altLang="zh-CN" sz="200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从而</a:t>
            </a:r>
            <a:endParaRPr lang="zh-CN" altLang="en-US" sz="2000" dirty="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      </a:t>
            </a:r>
            <a:r>
              <a:rPr lang="en-US" altLang="zh-CN" sz="2000" i="1">
                <a:latin typeface="Times New Roman" panose="02020603050405020304" pitchFamily="18" charset="0"/>
              </a:rPr>
              <a:t>CF</a:t>
            </a:r>
            <a:r>
              <a:rPr lang="en-US" altLang="zh-CN" sz="2000" baseline="-25000">
                <a:latin typeface="Times New Roman" panose="02020603050405020304" pitchFamily="18" charset="0"/>
              </a:rPr>
              <a:t>1,2</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0.49</a:t>
            </a:r>
            <a:r>
              <a:rPr lang="zh-CN" altLang="en-US" sz="2000" dirty="0">
                <a:latin typeface="Times New Roman" panose="02020603050405020304" pitchFamily="18" charset="0"/>
              </a:rPr>
              <a:t>－</a:t>
            </a:r>
            <a:r>
              <a:rPr lang="en-US" altLang="zh-CN" sz="2000">
                <a:latin typeface="Times New Roman" panose="02020603050405020304" pitchFamily="18" charset="0"/>
              </a:rPr>
              <a:t>0.15</a:t>
            </a:r>
            <a:r>
              <a:rPr lang="zh-CN" altLang="en-US" sz="2000" dirty="0">
                <a:latin typeface="Times New Roman" panose="02020603050405020304" pitchFamily="18" charset="0"/>
              </a:rPr>
              <a:t>）</a:t>
            </a:r>
            <a:r>
              <a:rPr lang="en-US" altLang="zh-CN" sz="2000">
                <a:latin typeface="Times New Roman" panose="02020603050405020304" pitchFamily="18" charset="0"/>
              </a:rPr>
              <a:t>/(1</a:t>
            </a:r>
            <a:r>
              <a:rPr lang="zh-CN" altLang="en-US" sz="2000" dirty="0">
                <a:latin typeface="Times New Roman" panose="02020603050405020304" pitchFamily="18" charset="0"/>
              </a:rPr>
              <a:t>－</a:t>
            </a:r>
            <a:r>
              <a:rPr lang="en-US" altLang="zh-CN" sz="2000">
                <a:latin typeface="Times New Roman" panose="02020603050405020304" pitchFamily="18" charset="0"/>
              </a:rPr>
              <a:t>min(|0.49|,|</a:t>
            </a:r>
            <a:r>
              <a:rPr lang="zh-CN" altLang="en-US" sz="2000" dirty="0">
                <a:latin typeface="Times New Roman" panose="02020603050405020304" pitchFamily="18" charset="0"/>
              </a:rPr>
              <a:t>－</a:t>
            </a:r>
            <a:r>
              <a:rPr lang="en-US" altLang="zh-CN" sz="2000">
                <a:latin typeface="Times New Roman" panose="02020603050405020304" pitchFamily="18" charset="0"/>
              </a:rPr>
              <a:t>0.15|))=0.34/0.85=0.4</a:t>
            </a:r>
            <a:endParaRPr lang="en-US" altLang="zh-CN" sz="200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由</a:t>
            </a:r>
            <a:r>
              <a:rPr lang="en-US" altLang="zh-CN" sz="2000">
                <a:latin typeface="Times New Roman" panose="02020603050405020304" pitchFamily="18" charset="0"/>
              </a:rPr>
              <a:t>r</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可得：</a:t>
            </a:r>
            <a:endParaRPr lang="zh-CN" altLang="en-US" sz="2000" dirty="0">
              <a:latin typeface="Times New Roman" panose="02020603050405020304" pitchFamily="18" charset="0"/>
            </a:endParaRPr>
          </a:p>
          <a:p>
            <a:pPr>
              <a:lnSpc>
                <a:spcPct val="80000"/>
              </a:lnSpc>
              <a:buNone/>
            </a:pPr>
            <a:r>
              <a:rPr lang="zh-CN" altLang="en-US" sz="2000">
                <a:latin typeface="Times New Roman" panose="02020603050405020304" pitchFamily="18" charset="0"/>
              </a:rPr>
              <a:t>              </a:t>
            </a:r>
            <a:r>
              <a:rPr lang="en-US" altLang="zh-CN" sz="2000" i="1">
                <a:latin typeface="Times New Roman" panose="02020603050405020304" pitchFamily="18" charset="0"/>
              </a:rPr>
              <a:t>CF</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en-US" altLang="zh-CN" sz="2000">
                <a:latin typeface="Times New Roman" panose="02020603050405020304" pitchFamily="18" charset="0"/>
              </a:rPr>
              <a:t>=0.4×0.8=0.32</a:t>
            </a:r>
            <a:endParaRPr lang="en-US" altLang="zh-CN" sz="200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由</a:t>
            </a:r>
            <a:r>
              <a:rPr lang="en-US" altLang="zh-CN" sz="2000">
                <a:latin typeface="Times New Roman" panose="02020603050405020304" pitchFamily="18" charset="0"/>
              </a:rPr>
              <a:t>r</a:t>
            </a:r>
            <a:r>
              <a:rPr lang="en-US" altLang="zh-CN" sz="2000" baseline="-25000">
                <a:latin typeface="Times New Roman" panose="02020603050405020304" pitchFamily="18" charset="0"/>
              </a:rPr>
              <a:t>2</a:t>
            </a:r>
            <a:r>
              <a:rPr lang="zh-CN" altLang="en-US" sz="2000" dirty="0">
                <a:latin typeface="Times New Roman" panose="02020603050405020304" pitchFamily="18" charset="0"/>
              </a:rPr>
              <a:t>可得：</a:t>
            </a:r>
            <a:endParaRPr lang="zh-CN" altLang="en-US" sz="2000" dirty="0">
              <a:latin typeface="Times New Roman" panose="02020603050405020304" pitchFamily="18" charset="0"/>
            </a:endParaRPr>
          </a:p>
          <a:p>
            <a:pPr>
              <a:lnSpc>
                <a:spcPct val="80000"/>
              </a:lnSpc>
              <a:buNone/>
            </a:pPr>
            <a:r>
              <a:rPr lang="zh-CN" altLang="en-US" sz="2000">
                <a:latin typeface="Times New Roman" panose="02020603050405020304" pitchFamily="18" charset="0"/>
              </a:rPr>
              <a:t>             </a:t>
            </a:r>
            <a:r>
              <a:rPr lang="en-US" altLang="zh-CN" sz="2000" i="1">
                <a:latin typeface="Times New Roman" panose="02020603050405020304" pitchFamily="18" charset="0"/>
              </a:rPr>
              <a:t>CF</a:t>
            </a:r>
            <a:r>
              <a:rPr lang="en-US" altLang="zh-CN" sz="2000" baseline="-25000">
                <a:latin typeface="Times New Roman" panose="02020603050405020304" pitchFamily="18" charset="0"/>
              </a:rPr>
              <a:t>2</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en-US" altLang="zh-CN" sz="2000">
                <a:latin typeface="Times New Roman" panose="02020603050405020304" pitchFamily="18" charset="0"/>
              </a:rPr>
              <a:t>=0.8×0.9=0.72</a:t>
            </a:r>
            <a:endParaRPr lang="en-US" altLang="zh-CN" sz="200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从而</a:t>
            </a:r>
            <a:endParaRPr lang="zh-CN" altLang="en-US" sz="2000" dirty="0">
              <a:latin typeface="Times New Roman" panose="02020603050405020304" pitchFamily="18" charset="0"/>
            </a:endParaRPr>
          </a:p>
          <a:p>
            <a:pPr>
              <a:lnSpc>
                <a:spcPct val="80000"/>
              </a:lnSpc>
              <a:buNone/>
            </a:pPr>
            <a:r>
              <a:rPr lang="zh-CN" altLang="en-US" sz="2000" dirty="0">
                <a:latin typeface="Times New Roman" panose="02020603050405020304" pitchFamily="18" charset="0"/>
              </a:rPr>
              <a:t>     </a:t>
            </a:r>
            <a:r>
              <a:rPr lang="en-US" altLang="zh-CN" sz="2000" i="1">
                <a:latin typeface="Times New Roman" panose="02020603050405020304" pitchFamily="18" charset="0"/>
              </a:rPr>
              <a:t>CF</a:t>
            </a:r>
            <a:r>
              <a:rPr lang="en-US" altLang="zh-CN" sz="2000" baseline="-25000">
                <a:latin typeface="Times New Roman" panose="02020603050405020304" pitchFamily="18" charset="0"/>
              </a:rPr>
              <a:t>1,2</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en-US" altLang="zh-CN" sz="2000">
                <a:latin typeface="Times New Roman" panose="02020603050405020304" pitchFamily="18" charset="0"/>
              </a:rPr>
              <a:t>=0.32+0.72-0.32×0.72=0.8096</a:t>
            </a:r>
            <a:endParaRPr lang="en-US" altLang="zh-CN" sz="2000">
              <a:latin typeface="Times New Roman" panose="02020603050405020304" pitchFamily="18" charset="0"/>
            </a:endParaRPr>
          </a:p>
          <a:p>
            <a:pPr>
              <a:lnSpc>
                <a:spcPct val="80000"/>
              </a:lnSpc>
              <a:buNone/>
            </a:pPr>
            <a:r>
              <a:rPr lang="zh-CN" altLang="en-US" sz="2000" dirty="0"/>
              <a:t>这就是最终求得的</a:t>
            </a:r>
            <a:r>
              <a:rPr lang="en-US" altLang="zh-CN" sz="2000" i="1"/>
              <a:t>H</a:t>
            </a:r>
            <a:r>
              <a:rPr lang="zh-CN" altLang="en-US" sz="2000" dirty="0"/>
              <a:t>的可信度。</a:t>
            </a: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en-US" altLang="zh-CN" sz="3200"/>
              <a:t>4.2.4 </a:t>
            </a:r>
            <a:r>
              <a:rPr lang="zh-CN" altLang="en-US" sz="3200" dirty="0"/>
              <a:t>确定性理论的特点及进一步发展</a:t>
            </a:r>
            <a:endParaRPr lang="zh-CN" altLang="en-US" sz="3200" dirty="0"/>
          </a:p>
        </p:txBody>
      </p:sp>
      <p:sp>
        <p:nvSpPr>
          <p:cNvPr id="31747" name="文本占位符 31746"/>
          <p:cNvSpPr>
            <a:spLocks noGrp="1"/>
          </p:cNvSpPr>
          <p:nvPr>
            <p:ph type="body" idx="4294967295"/>
          </p:nvPr>
        </p:nvSpPr>
        <p:spPr>
          <a:xfrm>
            <a:off x="613410" y="1282065"/>
            <a:ext cx="7916545" cy="4681220"/>
          </a:xfrm>
        </p:spPr>
        <p:txBody>
          <a:bodyPr>
            <a:normAutofit lnSpcReduction="10000"/>
          </a:bodyPr>
          <a:p>
            <a:pPr marL="446405" indent="-446405">
              <a:lnSpc>
                <a:spcPct val="90000"/>
              </a:lnSpc>
            </a:pPr>
            <a:r>
              <a:rPr lang="zh-CN" altLang="en-US" sz="2400" dirty="0">
                <a:latin typeface="华文新魏" panose="02010800040101010101" pitchFamily="2" charset="-122"/>
              </a:rPr>
              <a:t>可信度方法的进一步发展</a:t>
            </a:r>
            <a:endParaRPr lang="zh-CN" altLang="en-US" sz="2400" dirty="0">
              <a:latin typeface="华文新魏" panose="02010800040101010101" pitchFamily="2" charset="-122"/>
            </a:endParaRPr>
          </a:p>
          <a:p>
            <a:pPr marL="446405" indent="-446405">
              <a:lnSpc>
                <a:spcPct val="90000"/>
              </a:lnSpc>
              <a:buNone/>
            </a:pPr>
            <a:r>
              <a:rPr lang="en-US" altLang="zh-CN" sz="2400">
                <a:solidFill>
                  <a:srgbClr val="333300"/>
                </a:solidFill>
                <a:latin typeface="华文新魏" panose="02010800040101010101" pitchFamily="2" charset="-122"/>
              </a:rPr>
              <a:t>(1)</a:t>
            </a:r>
            <a:r>
              <a:rPr lang="zh-CN" altLang="en-US" sz="2400" dirty="0">
                <a:solidFill>
                  <a:srgbClr val="333300"/>
                </a:solidFill>
                <a:latin typeface="华文新魏" panose="02010800040101010101" pitchFamily="2" charset="-122"/>
              </a:rPr>
              <a:t>带有阈值限度的不确定性推理</a:t>
            </a:r>
            <a:r>
              <a:rPr lang="zh-CN" altLang="en-US" sz="2400">
                <a:solidFill>
                  <a:srgbClr val="333300"/>
                </a:solidFill>
                <a:latin typeface="华文新魏" panose="02010800040101010101" pitchFamily="2" charset="-122"/>
              </a:rPr>
              <a:t>   </a:t>
            </a:r>
            <a:endParaRPr lang="zh-CN" altLang="en-US" sz="2400">
              <a:solidFill>
                <a:srgbClr val="333300"/>
              </a:solidFill>
              <a:latin typeface="华文新魏" panose="02010800040101010101" pitchFamily="2" charset="-122"/>
            </a:endParaRPr>
          </a:p>
          <a:p>
            <a:pPr marL="446405" indent="-446405">
              <a:lnSpc>
                <a:spcPct val="90000"/>
              </a:lnSpc>
              <a:buNone/>
            </a:pPr>
            <a:r>
              <a:rPr lang="zh-CN" altLang="en-US" sz="2400" dirty="0">
                <a:solidFill>
                  <a:srgbClr val="0033CC"/>
                </a:solidFill>
                <a:latin typeface="华文新魏" panose="02010800040101010101" pitchFamily="2" charset="-122"/>
              </a:rPr>
              <a:t>知识表示为：   </a:t>
            </a:r>
            <a:r>
              <a:rPr lang="en-US" altLang="zh-CN" sz="2400">
                <a:solidFill>
                  <a:srgbClr val="0033CC"/>
                </a:solidFill>
                <a:latin typeface="华文新魏" panose="02010800040101010101" pitchFamily="2" charset="-122"/>
              </a:rPr>
              <a:t>if   E    then   H     (CF(H, E), </a:t>
            </a:r>
            <a:r>
              <a:rPr lang="en-US" altLang="zh-CN" sz="2400">
                <a:solidFill>
                  <a:srgbClr val="0033CC"/>
                </a:solidFill>
                <a:latin typeface="华文新魏" panose="02010800040101010101" pitchFamily="2" charset="-122"/>
                <a:sym typeface="Symbol" panose="05050102010706020507" pitchFamily="18" charset="2"/>
              </a:rPr>
              <a:t>)  </a:t>
            </a:r>
            <a:endParaRPr lang="en-US" altLang="zh-CN" sz="2400">
              <a:solidFill>
                <a:srgbClr val="0033CC"/>
              </a:solidFill>
              <a:latin typeface="华文新魏" panose="02010800040101010101" pitchFamily="2" charset="-122"/>
              <a:sym typeface="Symbol" panose="05050102010706020507" pitchFamily="18" charset="2"/>
            </a:endParaRPr>
          </a:p>
          <a:p>
            <a:pPr marL="446405" indent="-446405">
              <a:lnSpc>
                <a:spcPct val="90000"/>
              </a:lnSpc>
              <a:buNone/>
            </a:pPr>
            <a:r>
              <a:rPr lang="en-US" altLang="zh-CN" sz="2400">
                <a:solidFill>
                  <a:srgbClr val="0033CC"/>
                </a:solidFill>
                <a:latin typeface="华文新魏" panose="02010800040101010101" pitchFamily="2" charset="-122"/>
                <a:sym typeface="Symbol" panose="05050102010706020507" pitchFamily="18" charset="2"/>
              </a:rPr>
              <a:t>   </a:t>
            </a:r>
            <a:r>
              <a:rPr lang="zh-CN" altLang="en-US" sz="2400" dirty="0">
                <a:solidFill>
                  <a:srgbClr val="0033CC"/>
                </a:solidFill>
                <a:latin typeface="华文新魏" panose="02010800040101010101" pitchFamily="2" charset="-122"/>
                <a:sym typeface="Symbol" panose="05050102010706020507" pitchFamily="18" charset="2"/>
              </a:rPr>
              <a:t>其中</a:t>
            </a:r>
            <a:r>
              <a:rPr lang="zh-CN" altLang="en-US" sz="2400">
                <a:solidFill>
                  <a:srgbClr val="0033CC"/>
                </a:solidFill>
                <a:latin typeface="华文新魏" panose="02010800040101010101" pitchFamily="2" charset="-122"/>
              </a:rPr>
              <a:t> </a:t>
            </a:r>
            <a:r>
              <a:rPr lang="zh-CN" altLang="en-US" sz="2400">
                <a:solidFill>
                  <a:srgbClr val="0033CC"/>
                </a:solidFill>
                <a:latin typeface="华文新魏" panose="02010800040101010101" pitchFamily="2" charset="-122"/>
                <a:sym typeface="Symbol" panose="05050102010706020507" pitchFamily="18" charset="2"/>
              </a:rPr>
              <a:t></a:t>
            </a:r>
            <a:r>
              <a:rPr lang="zh-CN" altLang="en-US" sz="2400" dirty="0">
                <a:solidFill>
                  <a:srgbClr val="0033CC"/>
                </a:solidFill>
                <a:latin typeface="华文新魏" panose="02010800040101010101" pitchFamily="2" charset="-122"/>
                <a:sym typeface="Symbol" panose="05050102010706020507" pitchFamily="18" charset="2"/>
              </a:rPr>
              <a:t>  是阈值，它对相应知识的可应用性规定了一个度</a:t>
            </a:r>
            <a:r>
              <a:rPr lang="en-US" altLang="zh-CN" sz="2400">
                <a:solidFill>
                  <a:srgbClr val="0033CC"/>
                </a:solidFill>
                <a:latin typeface="华文新魏" panose="02010800040101010101" pitchFamily="2" charset="-122"/>
                <a:sym typeface="Symbol" panose="05050102010706020507" pitchFamily="18" charset="2"/>
              </a:rPr>
              <a:t>:  </a:t>
            </a:r>
            <a:r>
              <a:rPr lang="en-US" altLang="zh-CN" sz="2400">
                <a:solidFill>
                  <a:srgbClr val="0033CC"/>
                </a:solidFill>
                <a:latin typeface="华文新魏" panose="02010800040101010101" pitchFamily="2" charset="-122"/>
              </a:rPr>
              <a:t> 0 &lt; </a:t>
            </a:r>
            <a:r>
              <a:rPr lang="en-US" altLang="zh-CN" sz="2400">
                <a:solidFill>
                  <a:srgbClr val="0033CC"/>
                </a:solidFill>
                <a:latin typeface="华文新魏" panose="02010800040101010101" pitchFamily="2" charset="-122"/>
                <a:sym typeface="Symbol" panose="05050102010706020507" pitchFamily="18" charset="2"/>
              </a:rPr>
              <a:t> &lt; 1</a:t>
            </a:r>
            <a:endParaRPr lang="en-US" altLang="zh-CN" sz="2400">
              <a:solidFill>
                <a:srgbClr val="0033CC"/>
              </a:solidFill>
              <a:latin typeface="华文新魏" panose="02010800040101010101" pitchFamily="2" charset="-122"/>
            </a:endParaRPr>
          </a:p>
          <a:p>
            <a:pPr marL="446405" indent="-446405">
              <a:lnSpc>
                <a:spcPct val="90000"/>
              </a:lnSpc>
              <a:buNone/>
            </a:pPr>
            <a:r>
              <a:rPr lang="en-US" altLang="zh-CN" sz="2400">
                <a:solidFill>
                  <a:srgbClr val="333300"/>
                </a:solidFill>
                <a:latin typeface="华文新魏" panose="02010800040101010101" pitchFamily="2" charset="-122"/>
              </a:rPr>
              <a:t>(2)</a:t>
            </a:r>
            <a:r>
              <a:rPr lang="zh-CN" altLang="en-US" sz="2400" dirty="0">
                <a:solidFill>
                  <a:srgbClr val="333300"/>
                </a:solidFill>
                <a:latin typeface="华文新魏" panose="02010800040101010101" pitchFamily="2" charset="-122"/>
              </a:rPr>
              <a:t>加权的不确定性推理</a:t>
            </a:r>
            <a:endParaRPr lang="zh-CN" altLang="en-US" sz="2400" dirty="0">
              <a:solidFill>
                <a:srgbClr val="333300"/>
              </a:solidFill>
              <a:latin typeface="华文新魏" panose="02010800040101010101" pitchFamily="2" charset="-122"/>
              <a:sym typeface="Symbol" panose="05050102010706020507" pitchFamily="18" charset="2"/>
            </a:endParaRPr>
          </a:p>
          <a:p>
            <a:pPr marL="446405" indent="-446405">
              <a:lnSpc>
                <a:spcPct val="90000"/>
              </a:lnSpc>
              <a:buNone/>
            </a:pPr>
            <a:r>
              <a:rPr lang="zh-CN" altLang="en-US" sz="2400" dirty="0">
                <a:solidFill>
                  <a:srgbClr val="0033CC"/>
                </a:solidFill>
                <a:latin typeface="华文新魏" panose="02010800040101010101" pitchFamily="2" charset="-122"/>
              </a:rPr>
              <a:t>知识表示为：</a:t>
            </a:r>
            <a:r>
              <a:rPr lang="zh-CN" altLang="en-US" sz="2400">
                <a:solidFill>
                  <a:srgbClr val="0033CC"/>
                </a:solidFill>
                <a:latin typeface="华文新魏" panose="02010800040101010101" pitchFamily="2" charset="-122"/>
              </a:rPr>
              <a:t>  </a:t>
            </a:r>
            <a:r>
              <a:rPr lang="en-US" altLang="zh-CN" sz="2400">
                <a:solidFill>
                  <a:srgbClr val="0033CC"/>
                </a:solidFill>
                <a:latin typeface="华文新魏" panose="02010800040101010101" pitchFamily="2" charset="-122"/>
              </a:rPr>
              <a:t>if  E1(</a:t>
            </a:r>
            <a:r>
              <a:rPr lang="en-US" altLang="zh-CN" sz="2400">
                <a:solidFill>
                  <a:srgbClr val="0033CC"/>
                </a:solidFill>
                <a:latin typeface="华文新魏" panose="02010800040101010101" pitchFamily="2" charset="-122"/>
                <a:sym typeface="Symbol" panose="05050102010706020507" pitchFamily="18" charset="2"/>
              </a:rPr>
              <a:t>1)  and  E2(2)  and  </a:t>
            </a:r>
            <a:r>
              <a:rPr lang="en-US" altLang="zh-CN" sz="2400">
                <a:solidFill>
                  <a:srgbClr val="0033CC"/>
                </a:solidFill>
                <a:latin typeface="宋体" panose="02010600030101010101" pitchFamily="2" charset="-122"/>
                <a:sym typeface="Symbol" panose="05050102010706020507" pitchFamily="18" charset="2"/>
              </a:rPr>
              <a:t>…</a:t>
            </a:r>
            <a:r>
              <a:rPr lang="en-US" altLang="zh-CN" sz="2400">
                <a:solidFill>
                  <a:srgbClr val="0033CC"/>
                </a:solidFill>
                <a:latin typeface="华文新魏" panose="02010800040101010101" pitchFamily="2" charset="-122"/>
                <a:sym typeface="Symbol" panose="05050102010706020507" pitchFamily="18" charset="2"/>
              </a:rPr>
              <a:t>  then  H   (CF(H,E), )</a:t>
            </a:r>
            <a:endParaRPr lang="en-US" altLang="zh-CN" sz="2400">
              <a:solidFill>
                <a:srgbClr val="0033CC"/>
              </a:solidFill>
              <a:latin typeface="华文新魏" panose="02010800040101010101" pitchFamily="2" charset="-122"/>
              <a:sym typeface="Symbol" panose="05050102010706020507" pitchFamily="18" charset="2"/>
            </a:endParaRPr>
          </a:p>
          <a:p>
            <a:pPr marL="446405" indent="-446405">
              <a:lnSpc>
                <a:spcPct val="90000"/>
              </a:lnSpc>
              <a:buNone/>
            </a:pPr>
            <a:r>
              <a:rPr lang="en-US" altLang="zh-CN" sz="2400">
                <a:solidFill>
                  <a:srgbClr val="0033CC"/>
                </a:solidFill>
                <a:latin typeface="华文新魏" panose="02010800040101010101" pitchFamily="2" charset="-122"/>
                <a:sym typeface="Symbol" panose="05050102010706020507" pitchFamily="18" charset="2"/>
              </a:rPr>
              <a:t>     </a:t>
            </a:r>
            <a:r>
              <a:rPr lang="zh-CN" altLang="en-US" sz="2400" dirty="0">
                <a:solidFill>
                  <a:srgbClr val="0033CC"/>
                </a:solidFill>
                <a:latin typeface="华文新魏" panose="02010800040101010101" pitchFamily="2" charset="-122"/>
                <a:sym typeface="Symbol" panose="05050102010706020507" pitchFamily="18" charset="2"/>
              </a:rPr>
              <a:t>其中 </a:t>
            </a:r>
            <a:r>
              <a:rPr lang="zh-CN" altLang="en-US" sz="2400">
                <a:solidFill>
                  <a:srgbClr val="0033CC"/>
                </a:solidFill>
                <a:latin typeface="华文新魏" panose="02010800040101010101" pitchFamily="2" charset="-122"/>
                <a:sym typeface="Symbol" panose="05050102010706020507" pitchFamily="18" charset="2"/>
              </a:rPr>
              <a:t></a:t>
            </a:r>
            <a:r>
              <a:rPr lang="en-US" altLang="zh-CN" sz="2400">
                <a:solidFill>
                  <a:srgbClr val="0033CC"/>
                </a:solidFill>
                <a:latin typeface="华文新魏" panose="02010800040101010101" pitchFamily="2" charset="-122"/>
                <a:sym typeface="Symbol" panose="05050102010706020507" pitchFamily="18" charset="2"/>
              </a:rPr>
              <a:t>1</a:t>
            </a:r>
            <a:r>
              <a:rPr lang="zh-CN" altLang="en-US" sz="2400">
                <a:solidFill>
                  <a:srgbClr val="0033CC"/>
                </a:solidFill>
                <a:latin typeface="华文新魏" panose="02010800040101010101" pitchFamily="2" charset="-122"/>
                <a:sym typeface="Symbol" panose="05050102010706020507" pitchFamily="18" charset="2"/>
              </a:rPr>
              <a:t>， </a:t>
            </a:r>
            <a:r>
              <a:rPr lang="en-US" altLang="zh-CN" sz="2400">
                <a:solidFill>
                  <a:srgbClr val="0033CC"/>
                </a:solidFill>
                <a:latin typeface="华文新魏" panose="02010800040101010101" pitchFamily="2" charset="-122"/>
                <a:sym typeface="Symbol" panose="05050102010706020507" pitchFamily="18" charset="2"/>
              </a:rPr>
              <a:t>1 </a:t>
            </a:r>
            <a:r>
              <a:rPr lang="zh-CN" altLang="en-US" sz="2400">
                <a:solidFill>
                  <a:srgbClr val="0033CC"/>
                </a:solidFill>
                <a:latin typeface="华文新魏" panose="02010800040101010101" pitchFamily="2" charset="-122"/>
                <a:sym typeface="Symbol" panose="05050102010706020507" pitchFamily="18" charset="2"/>
              </a:rPr>
              <a:t>，</a:t>
            </a:r>
            <a:r>
              <a:rPr lang="en-US" altLang="zh-CN" sz="2400">
                <a:solidFill>
                  <a:srgbClr val="0033CC"/>
                </a:solidFill>
                <a:latin typeface="宋体" panose="02010600030101010101" pitchFamily="2" charset="-122"/>
                <a:sym typeface="Symbol" panose="05050102010706020507" pitchFamily="18" charset="2"/>
              </a:rPr>
              <a:t>…</a:t>
            </a:r>
            <a:r>
              <a:rPr lang="en-US" altLang="zh-CN" sz="2400">
                <a:solidFill>
                  <a:srgbClr val="0033CC"/>
                </a:solidFill>
                <a:latin typeface="华文新魏" panose="02010800040101010101" pitchFamily="2" charset="-122"/>
                <a:sym typeface="Symbol" panose="05050102010706020507" pitchFamily="18" charset="2"/>
              </a:rPr>
              <a:t>  n  </a:t>
            </a:r>
            <a:r>
              <a:rPr lang="zh-CN" altLang="en-US" sz="2400" dirty="0">
                <a:solidFill>
                  <a:srgbClr val="0033CC"/>
                </a:solidFill>
                <a:latin typeface="华文新魏" panose="02010800040101010101" pitchFamily="2" charset="-122"/>
                <a:sym typeface="Symbol" panose="05050102010706020507" pitchFamily="18" charset="2"/>
              </a:rPr>
              <a:t>为加权因子。</a:t>
            </a:r>
            <a:endParaRPr lang="zh-CN" altLang="en-US" sz="2400" dirty="0">
              <a:solidFill>
                <a:srgbClr val="0033CC"/>
              </a:solidFill>
              <a:latin typeface="华文新魏" panose="02010800040101010101" pitchFamily="2" charset="-122"/>
              <a:sym typeface="Symbol" panose="05050102010706020507" pitchFamily="18" charset="2"/>
            </a:endParaRPr>
          </a:p>
          <a:p>
            <a:pPr marL="446405" indent="-446405">
              <a:lnSpc>
                <a:spcPct val="90000"/>
              </a:lnSpc>
              <a:buNone/>
            </a:pPr>
            <a:r>
              <a:rPr lang="en-US" altLang="zh-CN" sz="2400">
                <a:solidFill>
                  <a:srgbClr val="333300"/>
                </a:solidFill>
                <a:latin typeface="华文新魏" panose="02010800040101010101" pitchFamily="2" charset="-122"/>
                <a:sym typeface="Symbol" panose="05050102010706020507" pitchFamily="18" charset="2"/>
              </a:rPr>
              <a:t>(3)</a:t>
            </a:r>
            <a:r>
              <a:rPr lang="zh-CN" altLang="en-US" sz="2400" dirty="0">
                <a:solidFill>
                  <a:srgbClr val="333300"/>
                </a:solidFill>
                <a:latin typeface="华文新魏" panose="02010800040101010101" pitchFamily="2" charset="-122"/>
                <a:sym typeface="Symbol" panose="05050102010706020507" pitchFamily="18" charset="2"/>
              </a:rPr>
              <a:t>前提条件中带有可信度因子的不确定性推理</a:t>
            </a:r>
            <a:endParaRPr lang="zh-CN" altLang="en-US" sz="2400" dirty="0">
              <a:solidFill>
                <a:srgbClr val="333300"/>
              </a:solidFill>
              <a:latin typeface="华文新魏" panose="02010800040101010101" pitchFamily="2" charset="-122"/>
              <a:sym typeface="Symbol" panose="05050102010706020507" pitchFamily="18" charset="2"/>
            </a:endParaRPr>
          </a:p>
          <a:p>
            <a:pPr marL="446405" indent="-446405">
              <a:lnSpc>
                <a:spcPct val="90000"/>
              </a:lnSpc>
              <a:buNone/>
            </a:pPr>
            <a:r>
              <a:rPr lang="zh-CN" altLang="en-US" sz="2400" dirty="0">
                <a:solidFill>
                  <a:srgbClr val="0033CC"/>
                </a:solidFill>
                <a:latin typeface="华文新魏" panose="02010800040101010101" pitchFamily="2" charset="-122"/>
                <a:sym typeface="Symbol" panose="05050102010706020507" pitchFamily="18" charset="2"/>
              </a:rPr>
              <a:t>知识表示为：   </a:t>
            </a:r>
            <a:r>
              <a:rPr lang="en-US" altLang="zh-CN" sz="2400">
                <a:solidFill>
                  <a:srgbClr val="0033CC"/>
                </a:solidFill>
                <a:latin typeface="华文新魏" panose="02010800040101010101" pitchFamily="2" charset="-122"/>
              </a:rPr>
              <a:t>if  E1(cf1</a:t>
            </a:r>
            <a:r>
              <a:rPr lang="en-US" altLang="zh-CN" sz="2400">
                <a:solidFill>
                  <a:srgbClr val="0033CC"/>
                </a:solidFill>
                <a:latin typeface="华文新魏" panose="02010800040101010101" pitchFamily="2" charset="-122"/>
                <a:sym typeface="Symbol" panose="05050102010706020507" pitchFamily="18" charset="2"/>
              </a:rPr>
              <a:t>)  and   E2(cf2)   and  </a:t>
            </a:r>
            <a:r>
              <a:rPr lang="en-US" altLang="zh-CN" sz="2400">
                <a:solidFill>
                  <a:srgbClr val="0033CC"/>
                </a:solidFill>
                <a:latin typeface="宋体" panose="02010600030101010101" pitchFamily="2" charset="-122"/>
                <a:sym typeface="Symbol" panose="05050102010706020507" pitchFamily="18" charset="2"/>
              </a:rPr>
              <a:t>…</a:t>
            </a:r>
            <a:r>
              <a:rPr lang="en-US" altLang="zh-CN" sz="2400">
                <a:solidFill>
                  <a:srgbClr val="0033CC"/>
                </a:solidFill>
                <a:latin typeface="华文新魏" panose="02010800040101010101" pitchFamily="2" charset="-122"/>
                <a:sym typeface="Symbol" panose="05050102010706020507" pitchFamily="18" charset="2"/>
              </a:rPr>
              <a:t>  then  H  (CF(H,E), )</a:t>
            </a:r>
            <a:endParaRPr lang="en-US" altLang="zh-CN" sz="2400">
              <a:latin typeface="华文新魏"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r>
              <a:rPr lang="en-US" altLang="zh-CN" sz="3600">
                <a:latin typeface="宋体" panose="02010600030101010101" pitchFamily="2" charset="-122"/>
              </a:rPr>
              <a:t>4.3</a:t>
            </a:r>
            <a:r>
              <a:rPr lang="zh-CN" altLang="en-US" sz="3600" dirty="0">
                <a:latin typeface="宋体" panose="02010600030101010101" pitchFamily="2" charset="-122"/>
              </a:rPr>
              <a:t>主观贝叶斯方法（</a:t>
            </a:r>
            <a:r>
              <a:rPr lang="en-US" altLang="zh-CN" sz="3600">
                <a:latin typeface="宋体" panose="02010600030101010101" pitchFamily="2" charset="-122"/>
              </a:rPr>
              <a:t>1</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32771" name="文本占位符 32770"/>
          <p:cNvSpPr>
            <a:spLocks noGrp="1"/>
          </p:cNvSpPr>
          <p:nvPr>
            <p:ph type="body" idx="4294967295"/>
          </p:nvPr>
        </p:nvSpPr>
        <p:spPr>
          <a:xfrm>
            <a:off x="836930" y="1268730"/>
            <a:ext cx="7916545" cy="4537075"/>
          </a:xfrm>
        </p:spPr>
        <p:txBody>
          <a:bodyPr>
            <a:normAutofit lnSpcReduction="10000"/>
          </a:bodyPr>
          <a:p>
            <a:pPr>
              <a:lnSpc>
                <a:spcPct val="90000"/>
              </a:lnSpc>
            </a:pPr>
            <a:r>
              <a:rPr lang="zh-CN" altLang="en-US" sz="2400" dirty="0"/>
              <a:t>简介</a:t>
            </a:r>
            <a:endParaRPr lang="zh-CN" altLang="en-US" sz="2400" dirty="0"/>
          </a:p>
          <a:p>
            <a:pPr>
              <a:lnSpc>
                <a:spcPct val="90000"/>
              </a:lnSpc>
              <a:buNone/>
            </a:pPr>
            <a:r>
              <a:rPr lang="zh-CN" altLang="en-US" sz="2400" b="0" dirty="0">
                <a:solidFill>
                  <a:srgbClr val="0033CC"/>
                </a:solidFill>
                <a:latin typeface="宋体" panose="02010600030101010101" pitchFamily="2" charset="-122"/>
              </a:rPr>
              <a:t>      </a:t>
            </a:r>
            <a:r>
              <a:rPr lang="zh-CN" altLang="en-US" sz="2400" dirty="0">
                <a:solidFill>
                  <a:srgbClr val="0033CC"/>
                </a:solidFill>
                <a:latin typeface="宋体" panose="02010600030101010101" pitchFamily="2" charset="-122"/>
              </a:rPr>
              <a:t>主观贝叶斯方法是</a:t>
            </a:r>
            <a:r>
              <a:rPr lang="en-US" altLang="zh-CN" sz="2400" err="1">
                <a:solidFill>
                  <a:srgbClr val="0033CC"/>
                </a:solidFill>
                <a:latin typeface="宋体" panose="02010600030101010101" pitchFamily="2" charset="-122"/>
              </a:rPr>
              <a:t>R.O.Duda</a:t>
            </a:r>
            <a:r>
              <a:rPr lang="zh-CN" altLang="en-US" sz="2400" dirty="0">
                <a:solidFill>
                  <a:srgbClr val="0033CC"/>
                </a:solidFill>
                <a:latin typeface="宋体" panose="02010600030101010101" pitchFamily="2" charset="-122"/>
              </a:rPr>
              <a:t>等人</a:t>
            </a:r>
            <a:r>
              <a:rPr lang="en-US" altLang="zh-CN" sz="2400">
                <a:solidFill>
                  <a:srgbClr val="0033CC"/>
                </a:solidFill>
                <a:latin typeface="宋体" panose="02010600030101010101" pitchFamily="2" charset="-122"/>
              </a:rPr>
              <a:t>1976</a:t>
            </a:r>
            <a:r>
              <a:rPr lang="zh-CN" altLang="en-US" sz="2400" dirty="0">
                <a:solidFill>
                  <a:srgbClr val="0033CC"/>
                </a:solidFill>
                <a:latin typeface="宋体" panose="02010600030101010101" pitchFamily="2" charset="-122"/>
              </a:rPr>
              <a:t>年提出的一种不确定性推理模型，并成功地应用于地质勘探专家系统</a:t>
            </a:r>
            <a:r>
              <a:rPr lang="en-US" altLang="zh-CN" sz="2400">
                <a:solidFill>
                  <a:srgbClr val="0033CC"/>
                </a:solidFill>
                <a:latin typeface="宋体" panose="02010600030101010101" pitchFamily="2" charset="-122"/>
              </a:rPr>
              <a:t>PROSPECTOR</a:t>
            </a:r>
            <a:r>
              <a:rPr lang="zh-CN" altLang="en-US" sz="2400" dirty="0">
                <a:solidFill>
                  <a:srgbClr val="0033CC"/>
                </a:solidFill>
                <a:latin typeface="宋体" panose="02010600030101010101" pitchFamily="2" charset="-122"/>
              </a:rPr>
              <a:t>。</a:t>
            </a:r>
            <a:endParaRPr lang="zh-CN" altLang="en-US" sz="2400" dirty="0">
              <a:solidFill>
                <a:srgbClr val="0033CC"/>
              </a:solidFill>
              <a:latin typeface="宋体" panose="02010600030101010101" pitchFamily="2" charset="-122"/>
            </a:endParaRPr>
          </a:p>
          <a:p>
            <a:pPr>
              <a:lnSpc>
                <a:spcPct val="75000"/>
              </a:lnSpc>
              <a:buNone/>
            </a:pPr>
            <a:endParaRPr lang="zh-CN" altLang="en-US" sz="2400" dirty="0">
              <a:solidFill>
                <a:srgbClr val="333300"/>
              </a:solidFill>
              <a:latin typeface="宋体" panose="02010600030101010101" pitchFamily="2" charset="-122"/>
            </a:endParaRPr>
          </a:p>
          <a:p>
            <a:pPr>
              <a:lnSpc>
                <a:spcPct val="75000"/>
              </a:lnSpc>
              <a:buNone/>
            </a:pPr>
            <a:r>
              <a:rPr lang="zh-CN" altLang="en-US" sz="2400" dirty="0">
                <a:solidFill>
                  <a:srgbClr val="333300"/>
                </a:solidFill>
                <a:latin typeface="宋体" panose="02010600030101010101" pitchFamily="2" charset="-122"/>
              </a:rPr>
              <a:t>其核心思想是：</a:t>
            </a:r>
            <a:endParaRPr lang="zh-CN" altLang="en-US" sz="2400" dirty="0">
              <a:solidFill>
                <a:srgbClr val="333300"/>
              </a:solidFill>
              <a:latin typeface="宋体" panose="02010600030101010101" pitchFamily="2" charset="-122"/>
            </a:endParaRPr>
          </a:p>
          <a:p>
            <a:pPr>
              <a:lnSpc>
                <a:spcPct val="40000"/>
              </a:lnSpc>
              <a:buNone/>
            </a:pPr>
            <a:r>
              <a:rPr lang="zh-CN" altLang="en-US" sz="2400" dirty="0">
                <a:solidFill>
                  <a:srgbClr val="0033CC"/>
                </a:solidFill>
                <a:latin typeface="宋体" panose="02010600030101010101" pitchFamily="2" charset="-122"/>
              </a:rPr>
              <a:t>       </a:t>
            </a:r>
            <a:endParaRPr lang="zh-CN" altLang="en-US" sz="2400" dirty="0">
              <a:solidFill>
                <a:srgbClr val="0033CC"/>
              </a:solidFill>
              <a:latin typeface="宋体" panose="02010600030101010101" pitchFamily="2" charset="-122"/>
            </a:endParaRPr>
          </a:p>
          <a:p>
            <a:pPr>
              <a:lnSpc>
                <a:spcPct val="90000"/>
              </a:lnSpc>
              <a:buNone/>
            </a:pPr>
            <a:r>
              <a:rPr lang="zh-CN" altLang="en-US" sz="2400" dirty="0">
                <a:solidFill>
                  <a:srgbClr val="333300"/>
                </a:solidFill>
                <a:latin typeface="宋体" panose="02010600030101010101" pitchFamily="2" charset="-122"/>
              </a:rPr>
              <a:t>根据：</a:t>
            </a:r>
            <a:r>
              <a:rPr lang="en-US" altLang="zh-CN" sz="2400">
                <a:solidFill>
                  <a:srgbClr val="0033CC"/>
                </a:solidFill>
                <a:latin typeface="宋体" panose="02010600030101010101" pitchFamily="2" charset="-122"/>
              </a:rPr>
              <a:t>Ⅰ.</a:t>
            </a:r>
            <a:r>
              <a:rPr lang="zh-CN" altLang="en-US" sz="2400" dirty="0">
                <a:solidFill>
                  <a:srgbClr val="0033CC"/>
                </a:solidFill>
                <a:latin typeface="宋体" panose="02010600030101010101" pitchFamily="2" charset="-122"/>
              </a:rPr>
              <a:t>证据的不确定性（概率）</a:t>
            </a:r>
            <a:r>
              <a:rPr lang="en-US" altLang="zh-CN" sz="2400">
                <a:solidFill>
                  <a:srgbClr val="0033CC"/>
                </a:solidFill>
                <a:latin typeface="宋体" panose="02010600030101010101" pitchFamily="2" charset="-122"/>
              </a:rPr>
              <a:t>P(E);</a:t>
            </a:r>
            <a:endParaRPr lang="en-US" altLang="zh-CN" sz="2400">
              <a:solidFill>
                <a:srgbClr val="0033CC"/>
              </a:solidFill>
              <a:latin typeface="宋体" panose="02010600030101010101" pitchFamily="2" charset="-122"/>
            </a:endParaRPr>
          </a:p>
          <a:p>
            <a:pPr>
              <a:lnSpc>
                <a:spcPct val="90000"/>
              </a:lnSpc>
              <a:buNone/>
            </a:pPr>
            <a:r>
              <a:rPr lang="en-US" altLang="zh-CN" sz="2400">
                <a:solidFill>
                  <a:srgbClr val="0033CC"/>
                </a:solidFill>
                <a:latin typeface="宋体" panose="02010600030101010101" pitchFamily="2" charset="-122"/>
              </a:rPr>
              <a:t>      Ⅱ.</a:t>
            </a:r>
            <a:r>
              <a:rPr lang="zh-CN" altLang="en-US" sz="2400" dirty="0">
                <a:solidFill>
                  <a:srgbClr val="0033CC"/>
                </a:solidFill>
                <a:latin typeface="宋体" panose="02010600030101010101" pitchFamily="2" charset="-122"/>
              </a:rPr>
              <a:t>规则的不确定性（</a:t>
            </a:r>
            <a:r>
              <a:rPr lang="en-US" altLang="zh-CN" sz="2400">
                <a:solidFill>
                  <a:srgbClr val="0033CC"/>
                </a:solidFill>
                <a:latin typeface="宋体" panose="02010600030101010101" pitchFamily="2" charset="-122"/>
              </a:rPr>
              <a:t>LS</a:t>
            </a:r>
            <a:r>
              <a:rPr lang="zh-CN" altLang="en-US" sz="2400">
                <a:solidFill>
                  <a:srgbClr val="0033CC"/>
                </a:solidFill>
                <a:latin typeface="宋体" panose="02010600030101010101" pitchFamily="2" charset="-122"/>
              </a:rPr>
              <a:t>，</a:t>
            </a:r>
            <a:r>
              <a:rPr lang="en-US" altLang="zh-CN" sz="2400">
                <a:solidFill>
                  <a:srgbClr val="0033CC"/>
                </a:solidFill>
                <a:latin typeface="宋体" panose="02010600030101010101" pitchFamily="2" charset="-122"/>
              </a:rPr>
              <a:t>LN</a:t>
            </a:r>
            <a:r>
              <a:rPr lang="zh-CN" altLang="en-US" sz="2400">
                <a:solidFill>
                  <a:srgbClr val="0033CC"/>
                </a:solidFill>
                <a:latin typeface="宋体" panose="02010600030101010101" pitchFamily="2" charset="-122"/>
              </a:rPr>
              <a:t>）；</a:t>
            </a:r>
            <a:endParaRPr lang="zh-CN" altLang="en-US" sz="2400">
              <a:solidFill>
                <a:srgbClr val="0033CC"/>
              </a:solidFill>
              <a:latin typeface="宋体" panose="02010600030101010101" pitchFamily="2" charset="-122"/>
            </a:endParaRPr>
          </a:p>
          <a:p>
            <a:pPr>
              <a:lnSpc>
                <a:spcPct val="90000"/>
              </a:lnSpc>
              <a:buNone/>
            </a:pPr>
            <a:r>
              <a:rPr lang="zh-CN" altLang="en-US" sz="2400">
                <a:solidFill>
                  <a:srgbClr val="0033CC"/>
                </a:solidFill>
                <a:latin typeface="宋体" panose="02010600030101010101" pitchFamily="2" charset="-122"/>
              </a:rPr>
              <a:t>           </a:t>
            </a:r>
            <a:r>
              <a:rPr lang="en-US" altLang="zh-CN" sz="2400">
                <a:solidFill>
                  <a:srgbClr val="0033CC"/>
                </a:solidFill>
                <a:latin typeface="宋体" panose="02010600030101010101" pitchFamily="2" charset="-122"/>
              </a:rPr>
              <a:t>LS</a:t>
            </a:r>
            <a:r>
              <a:rPr lang="zh-CN" altLang="en-US" sz="2400">
                <a:solidFill>
                  <a:srgbClr val="0033CC"/>
                </a:solidFill>
                <a:latin typeface="宋体" panose="02010600030101010101" pitchFamily="2" charset="-122"/>
              </a:rPr>
              <a:t>：</a:t>
            </a:r>
            <a:r>
              <a:rPr lang="en-US" altLang="zh-CN" sz="2400">
                <a:solidFill>
                  <a:srgbClr val="0033CC"/>
                </a:solidFill>
                <a:latin typeface="宋体" panose="02010600030101010101" pitchFamily="2" charset="-122"/>
              </a:rPr>
              <a:t>E </a:t>
            </a:r>
            <a:r>
              <a:rPr lang="zh-CN" altLang="en-US" sz="2400" dirty="0">
                <a:solidFill>
                  <a:srgbClr val="0033CC"/>
                </a:solidFill>
                <a:latin typeface="宋体" panose="02010600030101010101" pitchFamily="2" charset="-122"/>
              </a:rPr>
              <a:t>的出现对 </a:t>
            </a:r>
            <a:r>
              <a:rPr lang="en-US" altLang="zh-CN" sz="2400">
                <a:solidFill>
                  <a:srgbClr val="0033CC"/>
                </a:solidFill>
                <a:latin typeface="宋体" panose="02010600030101010101" pitchFamily="2" charset="-122"/>
              </a:rPr>
              <a:t>H </a:t>
            </a:r>
            <a:r>
              <a:rPr lang="zh-CN" altLang="en-US" sz="2400" dirty="0">
                <a:solidFill>
                  <a:srgbClr val="0033CC"/>
                </a:solidFill>
                <a:latin typeface="宋体" panose="02010600030101010101" pitchFamily="2" charset="-122"/>
              </a:rPr>
              <a:t>的支持程度，</a:t>
            </a:r>
            <a:endParaRPr lang="zh-CN" altLang="en-US" sz="2400" dirty="0">
              <a:solidFill>
                <a:srgbClr val="0033CC"/>
              </a:solidFill>
              <a:latin typeface="宋体" panose="02010600030101010101" pitchFamily="2" charset="-122"/>
            </a:endParaRPr>
          </a:p>
          <a:p>
            <a:pPr>
              <a:lnSpc>
                <a:spcPct val="90000"/>
              </a:lnSpc>
              <a:buNone/>
            </a:pPr>
            <a:r>
              <a:rPr lang="zh-CN" altLang="en-US" sz="2400">
                <a:solidFill>
                  <a:srgbClr val="0033CC"/>
                </a:solidFill>
                <a:latin typeface="宋体" panose="02010600030101010101" pitchFamily="2" charset="-122"/>
              </a:rPr>
              <a:t>           </a:t>
            </a:r>
            <a:r>
              <a:rPr lang="en-US" altLang="zh-CN" sz="2400">
                <a:solidFill>
                  <a:srgbClr val="0033CC"/>
                </a:solidFill>
                <a:latin typeface="宋体" panose="02010600030101010101" pitchFamily="2" charset="-122"/>
              </a:rPr>
              <a:t>LN</a:t>
            </a:r>
            <a:r>
              <a:rPr lang="zh-CN" altLang="en-US" sz="2400">
                <a:solidFill>
                  <a:srgbClr val="0033CC"/>
                </a:solidFill>
                <a:latin typeface="宋体" panose="02010600030101010101" pitchFamily="2" charset="-122"/>
              </a:rPr>
              <a:t>：</a:t>
            </a:r>
            <a:r>
              <a:rPr lang="en-US" altLang="zh-CN" sz="2400">
                <a:solidFill>
                  <a:srgbClr val="0033CC"/>
                </a:solidFill>
                <a:latin typeface="宋体" panose="02010600030101010101" pitchFamily="2" charset="-122"/>
              </a:rPr>
              <a:t>E </a:t>
            </a:r>
            <a:r>
              <a:rPr lang="zh-CN" altLang="en-US" sz="2400" dirty="0">
                <a:solidFill>
                  <a:srgbClr val="0033CC"/>
                </a:solidFill>
                <a:latin typeface="宋体" panose="02010600030101010101" pitchFamily="2" charset="-122"/>
              </a:rPr>
              <a:t>的出现对 </a:t>
            </a:r>
            <a:r>
              <a:rPr lang="en-US" altLang="zh-CN" sz="2400">
                <a:solidFill>
                  <a:srgbClr val="0033CC"/>
                </a:solidFill>
                <a:latin typeface="宋体" panose="02010600030101010101" pitchFamily="2" charset="-122"/>
              </a:rPr>
              <a:t>H </a:t>
            </a:r>
            <a:r>
              <a:rPr lang="zh-CN" altLang="en-US" sz="2400" dirty="0">
                <a:solidFill>
                  <a:srgbClr val="0033CC"/>
                </a:solidFill>
                <a:latin typeface="宋体" panose="02010600030101010101" pitchFamily="2" charset="-122"/>
              </a:rPr>
              <a:t>的不支持程度。</a:t>
            </a:r>
            <a:endParaRPr lang="zh-CN" altLang="en-US" sz="2400" dirty="0">
              <a:solidFill>
                <a:srgbClr val="0033CC"/>
              </a:solidFill>
              <a:latin typeface="宋体" panose="02010600030101010101" pitchFamily="2" charset="-122"/>
            </a:endParaRPr>
          </a:p>
          <a:p>
            <a:pPr>
              <a:lnSpc>
                <a:spcPct val="90000"/>
              </a:lnSpc>
              <a:buNone/>
            </a:pPr>
            <a:r>
              <a:rPr lang="zh-CN" altLang="en-US" sz="2400" dirty="0">
                <a:latin typeface="宋体" panose="02010600030101010101" pitchFamily="2" charset="-122"/>
              </a:rPr>
              <a:t>把结论 </a:t>
            </a:r>
            <a:r>
              <a:rPr lang="en-US" altLang="zh-CN" sz="2400">
                <a:latin typeface="宋体" panose="02010600030101010101" pitchFamily="2" charset="-122"/>
              </a:rPr>
              <a:t>H </a:t>
            </a:r>
            <a:r>
              <a:rPr lang="zh-CN" altLang="en-US" sz="2400" dirty="0">
                <a:latin typeface="宋体" panose="02010600030101010101" pitchFamily="2" charset="-122"/>
              </a:rPr>
              <a:t>的先验概率更新为后验概率 </a:t>
            </a:r>
            <a:r>
              <a:rPr lang="en-US" altLang="zh-CN" sz="2400">
                <a:latin typeface="宋体" panose="02010600030101010101" pitchFamily="2" charset="-122"/>
              </a:rPr>
              <a:t>P(H|E)</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en-US" altLang="zh-CN" sz="3600">
                <a:latin typeface="宋体" panose="02010600030101010101" pitchFamily="2" charset="-122"/>
              </a:rPr>
              <a:t>4.3</a:t>
            </a:r>
            <a:r>
              <a:rPr lang="zh-CN" altLang="en-US" sz="3600" dirty="0">
                <a:latin typeface="宋体" panose="02010600030101010101" pitchFamily="2" charset="-122"/>
              </a:rPr>
              <a:t>主观贝叶斯方法（</a:t>
            </a:r>
            <a:r>
              <a:rPr lang="en-US" altLang="zh-CN" sz="3600">
                <a:latin typeface="宋体" panose="02010600030101010101" pitchFamily="2" charset="-122"/>
              </a:rPr>
              <a:t>2</a:t>
            </a:r>
            <a:r>
              <a:rPr lang="zh-CN" altLang="en-US" sz="3600" dirty="0">
                <a:latin typeface="宋体" panose="02010600030101010101" pitchFamily="2" charset="-122"/>
              </a:rPr>
              <a:t>）</a:t>
            </a:r>
            <a:endParaRPr lang="zh-CN" altLang="en-US" sz="3600" dirty="0">
              <a:latin typeface="宋体" panose="02010600030101010101" pitchFamily="2" charset="-122"/>
            </a:endParaRPr>
          </a:p>
        </p:txBody>
      </p:sp>
      <p:sp>
        <p:nvSpPr>
          <p:cNvPr id="33795" name="文本占位符 33794"/>
          <p:cNvSpPr>
            <a:spLocks noGrp="1"/>
          </p:cNvSpPr>
          <p:nvPr>
            <p:ph type="body" idx="4294967295"/>
          </p:nvPr>
        </p:nvSpPr>
        <p:spPr>
          <a:xfrm>
            <a:off x="0" y="1379220"/>
            <a:ext cx="7218045" cy="4798060"/>
          </a:xfrm>
        </p:spPr>
        <p:txBody>
          <a:bodyPr/>
          <a:p>
            <a:pPr>
              <a:buNone/>
            </a:pPr>
            <a:r>
              <a:rPr lang="en-US" altLang="zh-CN">
                <a:latin typeface="仿宋_GB2312" pitchFamily="49" charset="-122"/>
                <a:ea typeface="仿宋_GB2312" pitchFamily="49" charset="-122"/>
              </a:rPr>
              <a:t>4.3.1 </a:t>
            </a:r>
            <a:r>
              <a:rPr lang="zh-CN" altLang="en-US" dirty="0">
                <a:latin typeface="仿宋_GB2312" pitchFamily="49" charset="-122"/>
                <a:ea typeface="仿宋_GB2312" pitchFamily="49" charset="-122"/>
                <a:hlinkClick r:id="rId1" action="ppaction://hlinksldjump"/>
              </a:rPr>
              <a:t>知识的不确定性表示</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4.3.2 </a:t>
            </a:r>
            <a:r>
              <a:rPr lang="zh-CN" altLang="en-US" dirty="0">
                <a:latin typeface="仿宋_GB2312" pitchFamily="49" charset="-122"/>
                <a:ea typeface="仿宋_GB2312" pitchFamily="49" charset="-122"/>
                <a:hlinkClick r:id="rId2" action="ppaction://hlinksldjump"/>
              </a:rPr>
              <a:t>证据的不确定性表示</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4.3.3 </a:t>
            </a:r>
            <a:r>
              <a:rPr lang="zh-CN" altLang="en-US" dirty="0">
                <a:latin typeface="仿宋_GB2312" pitchFamily="49" charset="-122"/>
                <a:ea typeface="仿宋_GB2312" pitchFamily="49" charset="-122"/>
                <a:hlinkClick r:id="rId3" action="ppaction://hlinksldjump"/>
              </a:rPr>
              <a:t>不确定性的传播与计算</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4.3.4 </a:t>
            </a:r>
            <a:r>
              <a:rPr lang="zh-CN" altLang="en-US" dirty="0">
                <a:latin typeface="仿宋_GB2312" pitchFamily="49" charset="-122"/>
                <a:ea typeface="仿宋_GB2312" pitchFamily="49" charset="-122"/>
                <a:hlinkClick r:id="rId4" action="ppaction://hlinksldjump"/>
              </a:rPr>
              <a:t>主观贝叶斯方法的特点</a:t>
            </a:r>
            <a:endParaRPr lang="zh-CN" altLang="en-US" dirty="0">
              <a:latin typeface="仿宋_GB2312" pitchFamily="49" charset="-122"/>
              <a:ea typeface="仿宋_GB2312" pitchFamily="49" charset="-122"/>
              <a:hlinkClick r:id="rId4" action="ppaction://hlinksldjump"/>
            </a:endParaRPr>
          </a:p>
        </p:txBody>
      </p:sp>
      <p:pic>
        <p:nvPicPr>
          <p:cNvPr id="4" name="图片 3"/>
          <p:cNvPicPr>
            <a:picLocks noChangeAspect="1"/>
          </p:cNvPicPr>
          <p:nvPr/>
        </p:nvPicPr>
        <p:blipFill>
          <a:blip r:embed="rId5"/>
          <a:srcRect l="11589" t="7341" r="9888" b="24602"/>
          <a:stretch>
            <a:fillRect/>
          </a:stretch>
        </p:blipFill>
        <p:spPr>
          <a:xfrm>
            <a:off x="1492885" y="3340100"/>
            <a:ext cx="6092825" cy="3263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b"/>
          <a:p>
            <a:r>
              <a:rPr lang="zh-CN" altLang="en-US"/>
              <a:t>内容</a:t>
            </a:r>
            <a:endParaRPr lang="zh-CN" altLang="en-US"/>
          </a:p>
        </p:txBody>
      </p:sp>
      <p:sp>
        <p:nvSpPr>
          <p:cNvPr id="5123" name="文本占位符 5122"/>
          <p:cNvSpPr>
            <a:spLocks noGrp="1"/>
          </p:cNvSpPr>
          <p:nvPr>
            <p:ph type="body" idx="4294967295"/>
          </p:nvPr>
        </p:nvSpPr>
        <p:spPr>
          <a:xfrm>
            <a:off x="0" y="1825625"/>
            <a:ext cx="7886700" cy="4351655"/>
          </a:xfrm>
        </p:spPr>
        <p:txBody>
          <a:bodyPr/>
          <a:p>
            <a:pPr>
              <a:buNone/>
            </a:pPr>
            <a:r>
              <a:rPr lang="en-US" altLang="zh-CN"/>
              <a:t>4.1 </a:t>
            </a:r>
            <a:r>
              <a:rPr lang="zh-CN" altLang="en-US" dirty="0">
                <a:hlinkClick r:id="rId1" action="ppaction://hlinksldjump"/>
              </a:rPr>
              <a:t>不确定性知识表示与推理概述</a:t>
            </a:r>
            <a:endParaRPr lang="zh-CN" altLang="en-US" dirty="0"/>
          </a:p>
          <a:p>
            <a:pPr>
              <a:buNone/>
            </a:pPr>
            <a:r>
              <a:rPr lang="en-US" altLang="zh-CN"/>
              <a:t>4.2 </a:t>
            </a:r>
            <a:r>
              <a:rPr lang="zh-CN" altLang="en-US" dirty="0">
                <a:hlinkClick r:id="rId2" action="ppaction://hlinksldjump"/>
              </a:rPr>
              <a:t>确定性理论</a:t>
            </a:r>
            <a:endParaRPr lang="zh-CN" altLang="en-US" dirty="0"/>
          </a:p>
          <a:p>
            <a:pPr>
              <a:buNone/>
            </a:pPr>
            <a:r>
              <a:rPr lang="en-US" altLang="zh-CN"/>
              <a:t>4.3 </a:t>
            </a:r>
            <a:r>
              <a:rPr lang="zh-CN" altLang="en-US" dirty="0">
                <a:hlinkClick r:id="rId3" action="ppaction://hlinksldjump"/>
              </a:rPr>
              <a:t>主观贝叶斯方法</a:t>
            </a:r>
            <a:endParaRPr lang="zh-CN" altLang="en-US" dirty="0"/>
          </a:p>
          <a:p>
            <a:pPr>
              <a:buNone/>
            </a:pPr>
            <a:r>
              <a:rPr lang="en-US" altLang="zh-CN"/>
              <a:t>4.4 </a:t>
            </a:r>
            <a:r>
              <a:rPr lang="zh-CN" altLang="en-US" dirty="0">
                <a:hlinkClick r:id="rId4" action="ppaction://hlinksldjump"/>
              </a:rPr>
              <a:t>证据理论</a:t>
            </a:r>
            <a:endParaRPr lang="zh-CN" altLang="en-US" dirty="0"/>
          </a:p>
          <a:p>
            <a:pPr>
              <a:buNone/>
            </a:pPr>
            <a:r>
              <a:rPr lang="en-US" altLang="zh-CN"/>
              <a:t>4.5 </a:t>
            </a:r>
            <a:r>
              <a:rPr lang="zh-CN" altLang="en-US" dirty="0">
                <a:hlinkClick r:id="rId5" action="ppaction://hlinksldjump"/>
              </a:rPr>
              <a:t>基于贝叶斯网络的推理</a:t>
            </a:r>
            <a:endParaRPr lang="zh-CN" altLang="en-US" dirty="0"/>
          </a:p>
          <a:p>
            <a:pPr>
              <a:buNone/>
            </a:pPr>
            <a:r>
              <a:rPr lang="en-US" altLang="zh-CN"/>
              <a:t>4.6 </a:t>
            </a:r>
            <a:r>
              <a:rPr lang="zh-CN" altLang="en-US" dirty="0">
                <a:hlinkClick r:id="rId6" action="ppaction://hlinksldjump"/>
              </a:rPr>
              <a:t>模糊推理</a:t>
            </a:r>
            <a:endParaRPr lang="zh-CN" altLang="en-US" dirty="0"/>
          </a:p>
          <a:p>
            <a:pPr>
              <a:buNone/>
            </a:pPr>
            <a:r>
              <a:rPr lang="en-US" altLang="zh-CN"/>
              <a:t>4.7 </a:t>
            </a:r>
            <a:r>
              <a:rPr lang="zh-CN" altLang="en-US" dirty="0">
                <a:hlinkClick r:id="rId7" action="ppaction://hlinksldjump"/>
              </a:rPr>
              <a:t>不确定性推理的应用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en-US" altLang="zh-CN" sz="3200"/>
              <a:t>4.3.1 </a:t>
            </a:r>
            <a:r>
              <a:rPr lang="zh-CN" altLang="en-US" sz="3200" dirty="0"/>
              <a:t>知识的不确定性表示（</a:t>
            </a:r>
            <a:r>
              <a:rPr lang="en-US" altLang="zh-CN" sz="3200"/>
              <a:t>1</a:t>
            </a:r>
            <a:r>
              <a:rPr lang="zh-CN" altLang="en-US" sz="3200" dirty="0"/>
              <a:t>）</a:t>
            </a:r>
            <a:endParaRPr lang="zh-CN" altLang="en-US" sz="3200" dirty="0"/>
          </a:p>
        </p:txBody>
      </p:sp>
      <p:sp>
        <p:nvSpPr>
          <p:cNvPr id="34819" name="文本占位符 34818"/>
          <p:cNvSpPr>
            <a:spLocks noGrp="1"/>
          </p:cNvSpPr>
          <p:nvPr>
            <p:ph type="body" sz="half" idx="4294967295"/>
          </p:nvPr>
        </p:nvSpPr>
        <p:spPr>
          <a:xfrm>
            <a:off x="749300" y="1409700"/>
            <a:ext cx="7921625" cy="5224780"/>
          </a:xfrm>
        </p:spPr>
        <p:txBody>
          <a:bodyPr/>
          <a:p>
            <a:pPr>
              <a:lnSpc>
                <a:spcPct val="90000"/>
              </a:lnSpc>
              <a:buClr>
                <a:schemeClr val="tx1"/>
              </a:buClr>
              <a:buNone/>
            </a:pPr>
            <a:r>
              <a:rPr lang="zh-CN" altLang="en-US" sz="2400" b="0" dirty="0">
                <a:solidFill>
                  <a:srgbClr val="0033CC"/>
                </a:solidFill>
                <a:latin typeface="Arial" panose="020B0604020202020204" pitchFamily="34" charset="0"/>
              </a:rPr>
              <a:t> </a:t>
            </a:r>
            <a:r>
              <a:rPr lang="zh-CN" altLang="en-US" sz="2400" dirty="0">
                <a:solidFill>
                  <a:srgbClr val="0033CC"/>
                </a:solidFill>
                <a:latin typeface="Arial" panose="020B0604020202020204" pitchFamily="34" charset="0"/>
              </a:rPr>
              <a:t>知识是用规则表示的，具体形式为：</a:t>
            </a:r>
            <a:endParaRPr lang="zh-CN" altLang="en-US" sz="2400" dirty="0">
              <a:solidFill>
                <a:srgbClr val="0033CC"/>
              </a:solidFill>
              <a:latin typeface="Arial" panose="020B0604020202020204" pitchFamily="34" charset="0"/>
            </a:endParaRPr>
          </a:p>
          <a:p>
            <a:pPr>
              <a:lnSpc>
                <a:spcPct val="45000"/>
              </a:lnSpc>
              <a:buClr>
                <a:schemeClr val="tx1"/>
              </a:buClr>
              <a:buNone/>
            </a:pPr>
            <a:r>
              <a:rPr lang="zh-CN" altLang="en-US" sz="2400" dirty="0">
                <a:solidFill>
                  <a:srgbClr val="0033CC"/>
                </a:solidFill>
                <a:latin typeface="Arial" panose="020B0604020202020204" pitchFamily="34" charset="0"/>
              </a:rPr>
              <a:t>              </a:t>
            </a:r>
            <a:endParaRPr lang="zh-CN" altLang="en-US" sz="2400" dirty="0">
              <a:solidFill>
                <a:srgbClr val="0033CC"/>
              </a:solidFill>
              <a:latin typeface="Arial" panose="020B0604020202020204" pitchFamily="34" charset="0"/>
            </a:endParaRPr>
          </a:p>
          <a:p>
            <a:pPr>
              <a:lnSpc>
                <a:spcPct val="90000"/>
              </a:lnSpc>
              <a:buClr>
                <a:schemeClr val="tx1"/>
              </a:buClr>
              <a:buNone/>
            </a:pPr>
            <a:r>
              <a:rPr lang="zh-CN" altLang="en-US" sz="2400" dirty="0">
                <a:solidFill>
                  <a:srgbClr val="0033CC"/>
                </a:solidFill>
                <a:latin typeface="Arial" panose="020B0604020202020204" pitchFamily="34" charset="0"/>
              </a:rPr>
              <a:t>               </a:t>
            </a:r>
            <a:r>
              <a:rPr lang="en-US" altLang="zh-CN" sz="2400">
                <a:solidFill>
                  <a:srgbClr val="0033CC"/>
                </a:solidFill>
                <a:latin typeface="Arial" panose="020B0604020202020204" pitchFamily="34" charset="0"/>
              </a:rPr>
              <a:t>if    E     then    (LS, LN)    H     ( P(H) )</a:t>
            </a:r>
            <a:endParaRPr lang="en-US" altLang="zh-CN" sz="2400">
              <a:solidFill>
                <a:srgbClr val="0033CC"/>
              </a:solidFill>
              <a:latin typeface="Arial" panose="020B0604020202020204" pitchFamily="34" charset="0"/>
            </a:endParaRPr>
          </a:p>
          <a:p>
            <a:pPr>
              <a:lnSpc>
                <a:spcPct val="90000"/>
              </a:lnSpc>
              <a:buClr>
                <a:schemeClr val="tx1"/>
              </a:buClr>
              <a:buNone/>
            </a:pPr>
            <a:r>
              <a:rPr lang="zh-CN" altLang="en-US" sz="2400" dirty="0">
                <a:solidFill>
                  <a:srgbClr val="0033CC"/>
                </a:solidFill>
                <a:latin typeface="Arial" panose="020B0604020202020204" pitchFamily="34" charset="0"/>
              </a:rPr>
              <a:t>或：</a:t>
            </a:r>
            <a:endParaRPr lang="zh-CN" altLang="en-US" sz="2400" dirty="0">
              <a:solidFill>
                <a:srgbClr val="0033CC"/>
              </a:solidFill>
              <a:latin typeface="Arial" panose="020B0604020202020204" pitchFamily="34" charset="0"/>
            </a:endParaRPr>
          </a:p>
          <a:p>
            <a:pPr>
              <a:lnSpc>
                <a:spcPct val="90000"/>
              </a:lnSpc>
              <a:buClr>
                <a:schemeClr val="tx1"/>
              </a:buClr>
              <a:buNone/>
            </a:pPr>
            <a:r>
              <a:rPr lang="zh-CN" altLang="en-US" sz="2400">
                <a:solidFill>
                  <a:srgbClr val="0033CC"/>
                </a:solidFill>
                <a:latin typeface="Arial" panose="020B0604020202020204" pitchFamily="34" charset="0"/>
              </a:rPr>
              <a:t>  </a:t>
            </a:r>
            <a:endParaRPr lang="zh-CN" altLang="en-US" sz="2400">
              <a:solidFill>
                <a:srgbClr val="0033CC"/>
              </a:solidFill>
              <a:latin typeface="Arial" panose="020B0604020202020204" pitchFamily="34" charset="0"/>
            </a:endParaRPr>
          </a:p>
          <a:p>
            <a:pPr>
              <a:lnSpc>
                <a:spcPct val="90000"/>
              </a:lnSpc>
              <a:buClr>
                <a:schemeClr val="tx1"/>
              </a:buClr>
              <a:buNone/>
            </a:pPr>
            <a:r>
              <a:rPr lang="zh-CN" altLang="en-US" sz="2400">
                <a:solidFill>
                  <a:srgbClr val="0033CC"/>
                </a:solidFill>
                <a:latin typeface="Arial" panose="020B0604020202020204" pitchFamily="34" charset="0"/>
              </a:rPr>
              <a:t> </a:t>
            </a:r>
            <a:r>
              <a:rPr lang="zh-CN" altLang="en-US" sz="2400" dirty="0">
                <a:solidFill>
                  <a:srgbClr val="0033CC"/>
                </a:solidFill>
                <a:latin typeface="Arial" panose="020B0604020202020204" pitchFamily="34" charset="0"/>
              </a:rPr>
              <a:t>其中  </a:t>
            </a:r>
            <a:endParaRPr lang="zh-CN" altLang="en-US" sz="2400" dirty="0">
              <a:solidFill>
                <a:srgbClr val="0033CC"/>
              </a:solidFill>
              <a:latin typeface="Arial" panose="020B0604020202020204" pitchFamily="34" charset="0"/>
            </a:endParaRPr>
          </a:p>
          <a:p>
            <a:pPr lvl="1">
              <a:lnSpc>
                <a:spcPct val="90000"/>
              </a:lnSpc>
              <a:buClr>
                <a:schemeClr val="tx1"/>
              </a:buClr>
              <a:buNone/>
            </a:pPr>
            <a:r>
              <a:rPr lang="en-US" altLang="zh-CN">
                <a:solidFill>
                  <a:srgbClr val="0033CC"/>
                </a:solidFill>
                <a:latin typeface="宋体" panose="02010600030101010101" pitchFamily="2" charset="-122"/>
                <a:ea typeface="Arial" panose="020B0604020202020204" pitchFamily="34" charset="0"/>
              </a:rPr>
              <a:t>•</a:t>
            </a:r>
            <a:r>
              <a:rPr lang="en-US" altLang="zh-CN">
                <a:solidFill>
                  <a:srgbClr val="0033CC"/>
                </a:solidFill>
                <a:latin typeface="Arial" panose="020B0604020202020204" pitchFamily="34" charset="0"/>
                <a:sym typeface="Wingdings" panose="05000000000000000000" pitchFamily="2" charset="2"/>
              </a:rPr>
              <a:t> </a:t>
            </a:r>
            <a:r>
              <a:rPr lang="en-US" altLang="zh-CN">
                <a:solidFill>
                  <a:srgbClr val="FF7C80"/>
                </a:solidFill>
                <a:latin typeface="Arial" panose="020B0604020202020204" pitchFamily="34" charset="0"/>
                <a:sym typeface="Wingdings" panose="05000000000000000000" pitchFamily="2" charset="2"/>
              </a:rPr>
              <a:t> </a:t>
            </a:r>
            <a:r>
              <a:rPr lang="en-US" altLang="zh-CN">
                <a:solidFill>
                  <a:srgbClr val="FF0066"/>
                </a:solidFill>
                <a:latin typeface="Arial" panose="020B0604020202020204" pitchFamily="34" charset="0"/>
                <a:sym typeface="Wingdings" panose="05000000000000000000" pitchFamily="2" charset="2"/>
              </a:rPr>
              <a:t>E</a:t>
            </a:r>
            <a:r>
              <a:rPr lang="en-US" altLang="zh-CN">
                <a:solidFill>
                  <a:srgbClr val="0033CC"/>
                </a:solidFill>
                <a:latin typeface="Arial" panose="020B0604020202020204" pitchFamily="34" charset="0"/>
                <a:sym typeface="Wingdings" panose="05000000000000000000" pitchFamily="2" charset="2"/>
              </a:rPr>
              <a:t> </a:t>
            </a:r>
            <a:r>
              <a:rPr lang="zh-CN" altLang="en-US" dirty="0">
                <a:solidFill>
                  <a:srgbClr val="0033CC"/>
                </a:solidFill>
                <a:latin typeface="Arial" panose="020B0604020202020204" pitchFamily="34" charset="0"/>
                <a:sym typeface="Wingdings" panose="05000000000000000000" pitchFamily="2" charset="2"/>
              </a:rPr>
              <a:t>是该条知识的前提条件，它既可以是一个简单条件， 也可以是用</a:t>
            </a:r>
            <a:r>
              <a:rPr lang="en-US" altLang="zh-CN">
                <a:solidFill>
                  <a:srgbClr val="0033CC"/>
                </a:solidFill>
                <a:latin typeface="Arial" panose="020B0604020202020204" pitchFamily="34" charset="0"/>
                <a:sym typeface="Wingdings" panose="05000000000000000000" pitchFamily="2" charset="2"/>
              </a:rPr>
              <a:t>and  </a:t>
            </a:r>
            <a:r>
              <a:rPr lang="zh-CN" altLang="en-US">
                <a:solidFill>
                  <a:srgbClr val="0033CC"/>
                </a:solidFill>
                <a:latin typeface="Arial" panose="020B0604020202020204" pitchFamily="34" charset="0"/>
                <a:sym typeface="Wingdings" panose="05000000000000000000" pitchFamily="2" charset="2"/>
              </a:rPr>
              <a:t>、</a:t>
            </a:r>
            <a:r>
              <a:rPr lang="en-US" altLang="zh-CN">
                <a:solidFill>
                  <a:srgbClr val="0033CC"/>
                </a:solidFill>
                <a:latin typeface="Arial" panose="020B0604020202020204" pitchFamily="34" charset="0"/>
                <a:sym typeface="Wingdings" panose="05000000000000000000" pitchFamily="2" charset="2"/>
              </a:rPr>
              <a:t>or </a:t>
            </a:r>
            <a:r>
              <a:rPr lang="zh-CN" altLang="en-US" dirty="0">
                <a:solidFill>
                  <a:srgbClr val="0033CC"/>
                </a:solidFill>
                <a:latin typeface="Arial" panose="020B0604020202020204" pitchFamily="34" charset="0"/>
                <a:sym typeface="Wingdings" panose="05000000000000000000" pitchFamily="2" charset="2"/>
              </a:rPr>
              <a:t>把多个条件连接起来的复条件。</a:t>
            </a:r>
            <a:endParaRPr lang="zh-CN" altLang="en-US" dirty="0">
              <a:solidFill>
                <a:srgbClr val="0033CC"/>
              </a:solidFill>
              <a:latin typeface="Arial" panose="020B0604020202020204" pitchFamily="34" charset="0"/>
              <a:sym typeface="Wingdings" panose="05000000000000000000" pitchFamily="2" charset="2"/>
            </a:endParaRPr>
          </a:p>
          <a:p>
            <a:pPr lvl="1">
              <a:lnSpc>
                <a:spcPct val="130000"/>
              </a:lnSpc>
              <a:buClr>
                <a:schemeClr val="tx1"/>
              </a:buClr>
              <a:buNone/>
            </a:pPr>
            <a:r>
              <a:rPr lang="en-US" altLang="zh-CN">
                <a:solidFill>
                  <a:srgbClr val="0033CC"/>
                </a:solidFill>
                <a:latin typeface="宋体" panose="02010600030101010101" pitchFamily="2" charset="-122"/>
                <a:ea typeface="Arial" panose="020B0604020202020204" pitchFamily="34" charset="0"/>
              </a:rPr>
              <a:t>•</a:t>
            </a:r>
            <a:r>
              <a:rPr lang="en-US" altLang="zh-CN">
                <a:solidFill>
                  <a:srgbClr val="FF0066"/>
                </a:solidFill>
                <a:latin typeface="Arial" panose="020B0604020202020204" pitchFamily="34" charset="0"/>
                <a:sym typeface="Wingdings" panose="05000000000000000000" pitchFamily="2" charset="2"/>
              </a:rPr>
              <a:t> H</a:t>
            </a:r>
            <a:r>
              <a:rPr lang="en-US" altLang="zh-CN">
                <a:solidFill>
                  <a:srgbClr val="FF7C80"/>
                </a:solidFill>
                <a:latin typeface="Arial" panose="020B0604020202020204" pitchFamily="34" charset="0"/>
                <a:sym typeface="Wingdings" panose="05000000000000000000" pitchFamily="2" charset="2"/>
              </a:rPr>
              <a:t> </a:t>
            </a:r>
            <a:r>
              <a:rPr lang="zh-CN" altLang="en-US" dirty="0">
                <a:solidFill>
                  <a:srgbClr val="0033CC"/>
                </a:solidFill>
                <a:latin typeface="Arial" panose="020B0604020202020204" pitchFamily="34" charset="0"/>
                <a:sym typeface="Wingdings" panose="05000000000000000000" pitchFamily="2" charset="2"/>
              </a:rPr>
              <a:t>是结论，</a:t>
            </a:r>
            <a:r>
              <a:rPr lang="en-US" altLang="zh-CN">
                <a:solidFill>
                  <a:srgbClr val="0033CC"/>
                </a:solidFill>
                <a:latin typeface="Arial" panose="020B0604020202020204" pitchFamily="34" charset="0"/>
                <a:sym typeface="Wingdings" panose="05000000000000000000" pitchFamily="2" charset="2"/>
              </a:rPr>
              <a:t>P(H) </a:t>
            </a:r>
            <a:r>
              <a:rPr lang="zh-CN" altLang="en-US" dirty="0">
                <a:solidFill>
                  <a:srgbClr val="0033CC"/>
                </a:solidFill>
                <a:latin typeface="Arial" panose="020B0604020202020204" pitchFamily="34" charset="0"/>
                <a:sym typeface="Wingdings" panose="05000000000000000000" pitchFamily="2" charset="2"/>
              </a:rPr>
              <a:t>是 </a:t>
            </a:r>
            <a:r>
              <a:rPr lang="en-US" altLang="zh-CN">
                <a:solidFill>
                  <a:srgbClr val="0033CC"/>
                </a:solidFill>
                <a:latin typeface="Arial" panose="020B0604020202020204" pitchFamily="34" charset="0"/>
                <a:sym typeface="Wingdings" panose="05000000000000000000" pitchFamily="2" charset="2"/>
              </a:rPr>
              <a:t>H </a:t>
            </a:r>
            <a:r>
              <a:rPr lang="zh-CN" altLang="en-US" dirty="0">
                <a:solidFill>
                  <a:srgbClr val="0033CC"/>
                </a:solidFill>
                <a:latin typeface="Arial" panose="020B0604020202020204" pitchFamily="34" charset="0"/>
                <a:sym typeface="Wingdings" panose="05000000000000000000" pitchFamily="2" charset="2"/>
              </a:rPr>
              <a:t>的先验概率，它指出在没有任何专门证据的情况下，结论为真的概率，</a:t>
            </a:r>
            <a:r>
              <a:rPr lang="zh-CN" altLang="en-US" dirty="0">
                <a:solidFill>
                  <a:srgbClr val="000099"/>
                </a:solidFill>
                <a:latin typeface="Arial" panose="020B0604020202020204" pitchFamily="34" charset="0"/>
                <a:sym typeface="Wingdings" panose="05000000000000000000" pitchFamily="2" charset="2"/>
              </a:rPr>
              <a:t>其值由领域专家根据以往的实践及经验给出。</a:t>
            </a:r>
            <a:endParaRPr lang="zh-CN" altLang="en-US" sz="2000" dirty="0">
              <a:solidFill>
                <a:srgbClr val="000099"/>
              </a:solidFill>
              <a:latin typeface="Arial" panose="020B0604020202020204" pitchFamily="34" charset="0"/>
              <a:sym typeface="Wingdings" panose="05000000000000000000" pitchFamily="2" charset="2"/>
            </a:endParaRPr>
          </a:p>
          <a:p>
            <a:pPr>
              <a:lnSpc>
                <a:spcPct val="90000"/>
              </a:lnSpc>
              <a:buNone/>
            </a:pPr>
            <a:endParaRPr lang="zh-CN" altLang="en-US" sz="2000" dirty="0">
              <a:solidFill>
                <a:srgbClr val="000099"/>
              </a:solidFill>
              <a:latin typeface="Arial" panose="020B0604020202020204" pitchFamily="34" charset="0"/>
              <a:sym typeface="Wingdings" panose="05000000000000000000" pitchFamily="2" charset="2"/>
            </a:endParaRPr>
          </a:p>
        </p:txBody>
      </p:sp>
      <p:graphicFrame>
        <p:nvGraphicFramePr>
          <p:cNvPr id="34820" name="内容占位符 34819"/>
          <p:cNvGraphicFramePr>
            <a:graphicFrameLocks noChangeAspect="1"/>
          </p:cNvGraphicFramePr>
          <p:nvPr>
            <p:ph sz="half" idx="4294967295"/>
          </p:nvPr>
        </p:nvGraphicFramePr>
        <p:xfrm>
          <a:off x="1896745" y="2809240"/>
          <a:ext cx="2808605" cy="504825"/>
        </p:xfrm>
        <a:graphic>
          <a:graphicData uri="http://schemas.openxmlformats.org/presentationml/2006/ole">
            <mc:AlternateContent xmlns:mc="http://schemas.openxmlformats.org/markup-compatibility/2006">
              <mc:Choice xmlns:v="urn:schemas-microsoft-com:vml" Requires="v">
                <p:oleObj spid="_x0000_s3196" name="" r:id="rId1" imgW="1410335" imgH="228600" progId="Equation.3">
                  <p:embed/>
                </p:oleObj>
              </mc:Choice>
              <mc:Fallback>
                <p:oleObj name="" r:id="rId1" imgW="1410335" imgH="228600" progId="Equation.3">
                  <p:embed/>
                  <p:pic>
                    <p:nvPicPr>
                      <p:cNvPr id="0" name="图片 3195"/>
                      <p:cNvPicPr/>
                      <p:nvPr/>
                    </p:nvPicPr>
                    <p:blipFill>
                      <a:blip r:embed="rId2">
                        <a:lum contrast="42000"/>
                      </a:blip>
                      <a:stretch>
                        <a:fillRect/>
                      </a:stretch>
                    </p:blipFill>
                    <p:spPr>
                      <a:xfrm>
                        <a:off x="1896745" y="2809240"/>
                        <a:ext cx="2808605" cy="504825"/>
                      </a:xfrm>
                      <a:prstGeom prst="rect">
                        <a:avLst/>
                      </a:prstGeom>
                      <a:noFill/>
                      <a:ln w="38100">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en-US" altLang="zh-CN" sz="3200"/>
              <a:t>4.3.1 </a:t>
            </a:r>
            <a:r>
              <a:rPr lang="zh-CN" altLang="en-US" sz="3200" dirty="0"/>
              <a:t>知识的不确定性表示</a:t>
            </a:r>
            <a:r>
              <a:rPr lang="en-US" altLang="zh-CN" sz="3200"/>
              <a:t>(2)</a:t>
            </a:r>
            <a:endParaRPr lang="en-US" altLang="zh-CN" sz="3200"/>
          </a:p>
        </p:txBody>
      </p:sp>
      <p:sp>
        <p:nvSpPr>
          <p:cNvPr id="35843" name="文本占位符 35842"/>
          <p:cNvSpPr>
            <a:spLocks noGrp="1"/>
          </p:cNvSpPr>
          <p:nvPr>
            <p:ph type="body" idx="4294967295"/>
          </p:nvPr>
        </p:nvSpPr>
        <p:spPr>
          <a:xfrm>
            <a:off x="1031875" y="1393825"/>
            <a:ext cx="7886700" cy="4351655"/>
          </a:xfrm>
        </p:spPr>
        <p:txBody>
          <a:bodyPr>
            <a:noAutofit/>
          </a:bodyPr>
          <a:p>
            <a:pPr>
              <a:lnSpc>
                <a:spcPct val="90000"/>
              </a:lnSpc>
              <a:buClr>
                <a:schemeClr val="tx1"/>
              </a:buClr>
              <a:buNone/>
            </a:pPr>
            <a:r>
              <a:rPr lang="en-US" altLang="zh-CN" sz="1800" b="0">
                <a:solidFill>
                  <a:srgbClr val="0033CC"/>
                </a:solidFill>
                <a:latin typeface="宋体" panose="02010600030101010101" pitchFamily="2" charset="-122"/>
                <a:ea typeface="Arial" panose="020B0604020202020204" pitchFamily="34" charset="0"/>
              </a:rPr>
              <a:t>•</a:t>
            </a:r>
            <a:r>
              <a:rPr lang="en-US" altLang="zh-CN" sz="1800" b="0">
                <a:solidFill>
                  <a:srgbClr val="0033CC"/>
                </a:solidFill>
                <a:latin typeface="Arial" panose="020B0604020202020204" pitchFamily="34" charset="0"/>
                <a:cs typeface="Arial" panose="020B0604020202020204" pitchFamily="34" charset="0"/>
              </a:rPr>
              <a:t> </a:t>
            </a:r>
            <a:r>
              <a:rPr lang="en-US" altLang="zh-CN" sz="1800" b="0">
                <a:solidFill>
                  <a:srgbClr val="FF7C80"/>
                </a:solidFill>
                <a:latin typeface="Arial" panose="020B0604020202020204" pitchFamily="34" charset="0"/>
              </a:rPr>
              <a:t> </a:t>
            </a:r>
            <a:r>
              <a:rPr lang="en-US" altLang="zh-CN" sz="1800" b="0">
                <a:solidFill>
                  <a:srgbClr val="FF0066"/>
                </a:solidFill>
                <a:latin typeface="Arial" panose="020B0604020202020204" pitchFamily="34" charset="0"/>
              </a:rPr>
              <a:t>LS</a:t>
            </a:r>
            <a:r>
              <a:rPr lang="en-US" altLang="zh-CN" sz="1800" b="0">
                <a:solidFill>
                  <a:srgbClr val="0033CC"/>
                </a:solidFill>
                <a:latin typeface="Arial" panose="020B0604020202020204" pitchFamily="34" charset="0"/>
              </a:rPr>
              <a:t>  </a:t>
            </a:r>
            <a:r>
              <a:rPr lang="zh-CN" altLang="en-US" sz="1800" dirty="0">
                <a:solidFill>
                  <a:srgbClr val="0033CC"/>
                </a:solidFill>
                <a:latin typeface="Arial" panose="020B0604020202020204" pitchFamily="34" charset="0"/>
              </a:rPr>
              <a:t>称为充分性量度，用于指出 </a:t>
            </a:r>
            <a:r>
              <a:rPr lang="en-US" altLang="zh-CN" sz="1800">
                <a:solidFill>
                  <a:srgbClr val="0033CC"/>
                </a:solidFill>
                <a:latin typeface="Arial" panose="020B0604020202020204" pitchFamily="34" charset="0"/>
              </a:rPr>
              <a:t>E </a:t>
            </a:r>
            <a:r>
              <a:rPr lang="zh-CN" altLang="en-US" sz="1800" dirty="0">
                <a:solidFill>
                  <a:srgbClr val="0033CC"/>
                </a:solidFill>
                <a:latin typeface="Arial" panose="020B0604020202020204" pitchFamily="34" charset="0"/>
              </a:rPr>
              <a:t>对  </a:t>
            </a:r>
            <a:r>
              <a:rPr lang="en-US" altLang="zh-CN" sz="1800">
                <a:solidFill>
                  <a:srgbClr val="0033CC"/>
                </a:solidFill>
                <a:latin typeface="Arial" panose="020B0604020202020204" pitchFamily="34" charset="0"/>
              </a:rPr>
              <a:t>H  </a:t>
            </a:r>
            <a:r>
              <a:rPr lang="zh-CN" altLang="en-US" sz="1800" dirty="0">
                <a:solidFill>
                  <a:srgbClr val="0033CC"/>
                </a:solidFill>
                <a:latin typeface="Arial" panose="020B0604020202020204" pitchFamily="34" charset="0"/>
              </a:rPr>
              <a:t>的支持程度，取值范围</a:t>
            </a:r>
            <a:endParaRPr lang="zh-CN" altLang="en-US" sz="1800" dirty="0">
              <a:solidFill>
                <a:srgbClr val="0033CC"/>
              </a:solidFill>
              <a:latin typeface="Arial" panose="020B0604020202020204" pitchFamily="34" charset="0"/>
            </a:endParaRPr>
          </a:p>
          <a:p>
            <a:pPr>
              <a:lnSpc>
                <a:spcPct val="90000"/>
              </a:lnSpc>
              <a:buClr>
                <a:schemeClr val="tx1"/>
              </a:buClr>
              <a:buNone/>
            </a:pPr>
            <a:r>
              <a:rPr lang="zh-CN" altLang="en-US" sz="1800" dirty="0">
                <a:solidFill>
                  <a:srgbClr val="0033CC"/>
                </a:solidFill>
                <a:latin typeface="Arial" panose="020B0604020202020204" pitchFamily="34" charset="0"/>
              </a:rPr>
              <a:t>                     为 </a:t>
            </a:r>
            <a:r>
              <a:rPr lang="en-US" altLang="zh-CN" sz="1800">
                <a:solidFill>
                  <a:srgbClr val="0033CC"/>
                </a:solidFill>
                <a:latin typeface="Arial" panose="020B0604020202020204" pitchFamily="34" charset="0"/>
              </a:rPr>
              <a:t>[ 0</a:t>
            </a:r>
            <a:r>
              <a:rPr lang="zh-CN" altLang="en-US" sz="1800" dirty="0">
                <a:solidFill>
                  <a:srgbClr val="0033CC"/>
                </a:solidFill>
                <a:latin typeface="Arial" panose="020B0604020202020204" pitchFamily="34" charset="0"/>
              </a:rPr>
              <a:t>， </a:t>
            </a:r>
            <a:r>
              <a:rPr lang="zh-CN" altLang="en-US" sz="1400">
                <a:solidFill>
                  <a:srgbClr val="0033CC"/>
                </a:solidFill>
                <a:latin typeface="宋体" panose="02010600030101010101" pitchFamily="2" charset="-122"/>
                <a:sym typeface="Symbol" panose="05050102010706020507" pitchFamily="18" charset="2"/>
              </a:rPr>
              <a:t>∞</a:t>
            </a:r>
            <a:r>
              <a:rPr lang="zh-CN" altLang="en-US" sz="1800" dirty="0">
                <a:solidFill>
                  <a:srgbClr val="0033CC"/>
                </a:solidFill>
                <a:latin typeface="Arial" panose="020B0604020202020204" pitchFamily="34" charset="0"/>
              </a:rPr>
              <a:t> ），其定义为：</a:t>
            </a:r>
            <a:endParaRPr lang="zh-CN" altLang="en-US" sz="1800" dirty="0">
              <a:solidFill>
                <a:srgbClr val="0033CC"/>
              </a:solidFill>
              <a:latin typeface="Arial" panose="020B0604020202020204" pitchFamily="34" charset="0"/>
            </a:endParaRPr>
          </a:p>
          <a:p>
            <a:pPr>
              <a:lnSpc>
                <a:spcPct val="50000"/>
              </a:lnSpc>
              <a:buClr>
                <a:schemeClr val="tx1"/>
              </a:buClr>
              <a:buNone/>
            </a:pPr>
            <a:r>
              <a:rPr lang="zh-CN" altLang="en-US" sz="1800">
                <a:solidFill>
                  <a:srgbClr val="0033CC"/>
                </a:solidFill>
                <a:latin typeface="Arial" panose="020B0604020202020204" pitchFamily="34" charset="0"/>
              </a:rPr>
              <a:t>                           </a:t>
            </a:r>
            <a:endParaRPr lang="zh-CN" altLang="en-US" sz="1800">
              <a:solidFill>
                <a:srgbClr val="0033CC"/>
              </a:solidFill>
              <a:latin typeface="Arial" panose="020B0604020202020204" pitchFamily="34" charset="0"/>
            </a:endParaRPr>
          </a:p>
          <a:p>
            <a:pPr>
              <a:lnSpc>
                <a:spcPct val="90000"/>
              </a:lnSpc>
              <a:buClr>
                <a:schemeClr val="tx1"/>
              </a:buClr>
              <a:buNone/>
            </a:pPr>
            <a:r>
              <a:rPr lang="zh-CN" altLang="en-US" sz="1800">
                <a:solidFill>
                  <a:srgbClr val="0033CC"/>
                </a:solidFill>
                <a:latin typeface="Arial" panose="020B0604020202020204" pitchFamily="34" charset="0"/>
              </a:rPr>
              <a:t>                                </a:t>
            </a:r>
            <a:r>
              <a:rPr lang="en-US" altLang="zh-CN" sz="1800">
                <a:solidFill>
                  <a:srgbClr val="0033CC"/>
                </a:solidFill>
                <a:latin typeface="Arial" panose="020B0604020202020204" pitchFamily="34" charset="0"/>
              </a:rPr>
              <a:t>LS = </a:t>
            </a:r>
            <a:endParaRPr lang="en-US" altLang="zh-CN" sz="1800">
              <a:solidFill>
                <a:srgbClr val="0033CC"/>
              </a:solidFill>
              <a:latin typeface="Arial" panose="020B0604020202020204" pitchFamily="34" charset="0"/>
            </a:endParaRPr>
          </a:p>
          <a:p>
            <a:pPr>
              <a:lnSpc>
                <a:spcPct val="90000"/>
              </a:lnSpc>
              <a:buClr>
                <a:schemeClr val="tx1"/>
              </a:buClr>
              <a:buNone/>
            </a:pPr>
            <a:endParaRPr lang="en-US" altLang="zh-CN" sz="1800">
              <a:solidFill>
                <a:srgbClr val="0033CC"/>
              </a:solidFill>
              <a:latin typeface="Arial" panose="020B0604020202020204" pitchFamily="34" charset="0"/>
            </a:endParaRPr>
          </a:p>
          <a:p>
            <a:pPr>
              <a:lnSpc>
                <a:spcPct val="90000"/>
              </a:lnSpc>
              <a:buClr>
                <a:schemeClr val="tx1"/>
              </a:buClr>
              <a:buNone/>
            </a:pPr>
            <a:r>
              <a:rPr lang="en-US" altLang="zh-CN" sz="1800">
                <a:solidFill>
                  <a:srgbClr val="0033CC"/>
                </a:solidFill>
                <a:latin typeface="Arial" panose="020B0604020202020204" pitchFamily="34" charset="0"/>
              </a:rPr>
              <a:t>                       </a:t>
            </a:r>
            <a:r>
              <a:rPr lang="en-US" altLang="zh-CN" sz="1800">
                <a:solidFill>
                  <a:srgbClr val="000099"/>
                </a:solidFill>
                <a:latin typeface="Arial" panose="020B0604020202020204" pitchFamily="34" charset="0"/>
              </a:rPr>
              <a:t>LS </a:t>
            </a:r>
            <a:r>
              <a:rPr lang="zh-CN" altLang="en-US" sz="1800" dirty="0">
                <a:solidFill>
                  <a:srgbClr val="000099"/>
                </a:solidFill>
                <a:latin typeface="Arial" panose="020B0604020202020204" pitchFamily="34" charset="0"/>
              </a:rPr>
              <a:t>的值由领域专家给出，具体情况在下面论述。</a:t>
            </a:r>
            <a:endParaRPr lang="zh-CN" altLang="en-US" sz="1800" dirty="0">
              <a:solidFill>
                <a:srgbClr val="000099"/>
              </a:solidFill>
              <a:latin typeface="Arial" panose="020B0604020202020204" pitchFamily="34" charset="0"/>
            </a:endParaRPr>
          </a:p>
          <a:p>
            <a:pPr>
              <a:lnSpc>
                <a:spcPct val="90000"/>
              </a:lnSpc>
              <a:buClr>
                <a:schemeClr val="tx1"/>
              </a:buClr>
              <a:buNone/>
            </a:pPr>
            <a:endParaRPr lang="zh-CN" altLang="en-US" sz="1800" dirty="0">
              <a:solidFill>
                <a:srgbClr val="0033CC"/>
              </a:solidFill>
              <a:latin typeface="Arial" panose="020B0604020202020204" pitchFamily="34" charset="0"/>
            </a:endParaRPr>
          </a:p>
          <a:p>
            <a:pPr>
              <a:lnSpc>
                <a:spcPct val="90000"/>
              </a:lnSpc>
              <a:buClr>
                <a:schemeClr val="tx1"/>
              </a:buClr>
              <a:buNone/>
            </a:pPr>
            <a:r>
              <a:rPr lang="en-US" altLang="zh-CN" sz="1800">
                <a:solidFill>
                  <a:srgbClr val="0033CC"/>
                </a:solidFill>
                <a:latin typeface="宋体" panose="02010600030101010101" pitchFamily="2" charset="-122"/>
                <a:ea typeface="Arial" panose="020B0604020202020204" pitchFamily="34" charset="0"/>
              </a:rPr>
              <a:t>•</a:t>
            </a:r>
            <a:r>
              <a:rPr lang="en-US" altLang="zh-CN" sz="1800">
                <a:solidFill>
                  <a:srgbClr val="0033CC"/>
                </a:solidFill>
                <a:latin typeface="Arial" panose="020B0604020202020204" pitchFamily="34" charset="0"/>
                <a:cs typeface="Arial" panose="020B0604020202020204" pitchFamily="34" charset="0"/>
              </a:rPr>
              <a:t> </a:t>
            </a:r>
            <a:r>
              <a:rPr lang="en-US" altLang="zh-CN" sz="1800">
                <a:solidFill>
                  <a:srgbClr val="FF7C80"/>
                </a:solidFill>
                <a:latin typeface="Arial" panose="020B0604020202020204" pitchFamily="34" charset="0"/>
              </a:rPr>
              <a:t> </a:t>
            </a:r>
            <a:r>
              <a:rPr lang="en-US" altLang="zh-CN" sz="1800">
                <a:solidFill>
                  <a:srgbClr val="FF0066"/>
                </a:solidFill>
                <a:latin typeface="Arial" panose="020B0604020202020204" pitchFamily="34" charset="0"/>
              </a:rPr>
              <a:t>LN</a:t>
            </a:r>
            <a:r>
              <a:rPr lang="en-US" altLang="zh-CN" sz="1800">
                <a:solidFill>
                  <a:srgbClr val="0033CC"/>
                </a:solidFill>
                <a:latin typeface="Arial" panose="020B0604020202020204" pitchFamily="34" charset="0"/>
              </a:rPr>
              <a:t>  </a:t>
            </a:r>
            <a:r>
              <a:rPr lang="zh-CN" altLang="en-US" sz="1800" dirty="0">
                <a:solidFill>
                  <a:srgbClr val="0033CC"/>
                </a:solidFill>
                <a:latin typeface="Arial" panose="020B0604020202020204" pitchFamily="34" charset="0"/>
              </a:rPr>
              <a:t>称为必要性量度，用于指出 </a:t>
            </a:r>
            <a:r>
              <a:rPr lang="zh-CN" altLang="en-US" sz="1800">
                <a:solidFill>
                  <a:srgbClr val="0033CC"/>
                </a:solidFill>
                <a:latin typeface="Arial" panose="020B0604020202020204" pitchFamily="34" charset="0"/>
                <a:sym typeface="Symbol" panose="05050102010706020507" pitchFamily="18" charset="2"/>
              </a:rPr>
              <a:t></a:t>
            </a:r>
            <a:r>
              <a:rPr lang="zh-CN" altLang="en-US" sz="1800" dirty="0">
                <a:solidFill>
                  <a:srgbClr val="0033CC"/>
                </a:solidFill>
                <a:latin typeface="Arial" panose="020B0604020202020204" pitchFamily="34" charset="0"/>
              </a:rPr>
              <a:t> </a:t>
            </a:r>
            <a:r>
              <a:rPr lang="en-US" altLang="zh-CN" sz="1800">
                <a:solidFill>
                  <a:srgbClr val="0033CC"/>
                </a:solidFill>
                <a:latin typeface="Arial" panose="020B0604020202020204" pitchFamily="34" charset="0"/>
              </a:rPr>
              <a:t>E </a:t>
            </a:r>
            <a:r>
              <a:rPr lang="zh-CN" altLang="en-US" sz="1800" dirty="0">
                <a:solidFill>
                  <a:srgbClr val="0033CC"/>
                </a:solidFill>
                <a:latin typeface="Arial" panose="020B0604020202020204" pitchFamily="34" charset="0"/>
              </a:rPr>
              <a:t>对  </a:t>
            </a:r>
            <a:r>
              <a:rPr lang="en-US" altLang="zh-CN" sz="1800">
                <a:solidFill>
                  <a:srgbClr val="0033CC"/>
                </a:solidFill>
                <a:latin typeface="Arial" panose="020B0604020202020204" pitchFamily="34" charset="0"/>
              </a:rPr>
              <a:t>H  </a:t>
            </a:r>
            <a:r>
              <a:rPr lang="zh-CN" altLang="en-US" sz="1800" dirty="0">
                <a:solidFill>
                  <a:srgbClr val="0033CC"/>
                </a:solidFill>
                <a:latin typeface="Arial" panose="020B0604020202020204" pitchFamily="34" charset="0"/>
              </a:rPr>
              <a:t>的支持程度，取值范</a:t>
            </a:r>
            <a:endParaRPr lang="zh-CN" altLang="en-US" sz="1800" dirty="0">
              <a:solidFill>
                <a:srgbClr val="0033CC"/>
              </a:solidFill>
              <a:latin typeface="Arial" panose="020B0604020202020204" pitchFamily="34" charset="0"/>
            </a:endParaRPr>
          </a:p>
          <a:p>
            <a:pPr>
              <a:lnSpc>
                <a:spcPct val="90000"/>
              </a:lnSpc>
              <a:buClr>
                <a:schemeClr val="tx1"/>
              </a:buClr>
              <a:buNone/>
            </a:pPr>
            <a:r>
              <a:rPr lang="zh-CN" altLang="en-US" sz="1800" dirty="0">
                <a:solidFill>
                  <a:srgbClr val="0033CC"/>
                </a:solidFill>
                <a:latin typeface="Arial" panose="020B0604020202020204" pitchFamily="34" charset="0"/>
              </a:rPr>
              <a:t>                     围为 </a:t>
            </a:r>
            <a:r>
              <a:rPr lang="en-US" altLang="zh-CN" sz="1800">
                <a:solidFill>
                  <a:srgbClr val="0033CC"/>
                </a:solidFill>
                <a:latin typeface="Arial" panose="020B0604020202020204" pitchFamily="34" charset="0"/>
              </a:rPr>
              <a:t>[ 0</a:t>
            </a:r>
            <a:r>
              <a:rPr lang="zh-CN" altLang="en-US" sz="1800" dirty="0">
                <a:solidFill>
                  <a:srgbClr val="0033CC"/>
                </a:solidFill>
                <a:latin typeface="Arial" panose="020B0604020202020204" pitchFamily="34" charset="0"/>
              </a:rPr>
              <a:t>， </a:t>
            </a:r>
            <a:r>
              <a:rPr lang="zh-CN" altLang="en-US" sz="1400">
                <a:solidFill>
                  <a:srgbClr val="0033CC"/>
                </a:solidFill>
                <a:latin typeface="宋体" panose="02010600030101010101" pitchFamily="2" charset="-122"/>
                <a:sym typeface="Symbol" panose="05050102010706020507" pitchFamily="18" charset="2"/>
              </a:rPr>
              <a:t>∞</a:t>
            </a:r>
            <a:r>
              <a:rPr lang="zh-CN" altLang="en-US" sz="1800" dirty="0">
                <a:solidFill>
                  <a:srgbClr val="0033CC"/>
                </a:solidFill>
                <a:latin typeface="Arial" panose="020B0604020202020204" pitchFamily="34" charset="0"/>
              </a:rPr>
              <a:t> ），其定义为：</a:t>
            </a:r>
            <a:endParaRPr lang="zh-CN" altLang="en-US" sz="1800" dirty="0">
              <a:solidFill>
                <a:srgbClr val="0033CC"/>
              </a:solidFill>
              <a:latin typeface="Arial" panose="020B0604020202020204" pitchFamily="34" charset="0"/>
            </a:endParaRPr>
          </a:p>
          <a:p>
            <a:pPr>
              <a:lnSpc>
                <a:spcPct val="50000"/>
              </a:lnSpc>
              <a:buClr>
                <a:schemeClr val="tx1"/>
              </a:buClr>
              <a:buNone/>
            </a:pPr>
            <a:r>
              <a:rPr lang="zh-CN" altLang="en-US" sz="1800">
                <a:solidFill>
                  <a:srgbClr val="0033CC"/>
                </a:solidFill>
                <a:latin typeface="Arial" panose="020B0604020202020204" pitchFamily="34" charset="0"/>
              </a:rPr>
              <a:t>                           </a:t>
            </a:r>
            <a:endParaRPr lang="zh-CN" altLang="en-US" sz="1800">
              <a:solidFill>
                <a:srgbClr val="0033CC"/>
              </a:solidFill>
              <a:latin typeface="Arial" panose="020B0604020202020204" pitchFamily="34" charset="0"/>
            </a:endParaRPr>
          </a:p>
          <a:p>
            <a:pPr>
              <a:lnSpc>
                <a:spcPct val="90000"/>
              </a:lnSpc>
              <a:buClr>
                <a:schemeClr val="tx1"/>
              </a:buClr>
              <a:buNone/>
            </a:pPr>
            <a:r>
              <a:rPr lang="zh-CN" altLang="en-US" sz="1800">
                <a:solidFill>
                  <a:srgbClr val="0033CC"/>
                </a:solidFill>
                <a:latin typeface="Arial" panose="020B0604020202020204" pitchFamily="34" charset="0"/>
              </a:rPr>
              <a:t>                              </a:t>
            </a:r>
            <a:r>
              <a:rPr lang="zh-CN" altLang="en-US" sz="2000">
                <a:solidFill>
                  <a:srgbClr val="0033CC"/>
                </a:solidFill>
                <a:latin typeface="Arial" panose="020B0604020202020204" pitchFamily="34" charset="0"/>
              </a:rPr>
              <a:t>  </a:t>
            </a:r>
            <a:r>
              <a:rPr lang="en-US" altLang="zh-CN" sz="2000">
                <a:solidFill>
                  <a:srgbClr val="0033CC"/>
                </a:solidFill>
                <a:latin typeface="Arial" panose="020B0604020202020204" pitchFamily="34" charset="0"/>
              </a:rPr>
              <a:t>LN =                         =</a:t>
            </a:r>
            <a:endParaRPr lang="en-US" altLang="zh-CN" sz="2000">
              <a:solidFill>
                <a:srgbClr val="0033CC"/>
              </a:solidFill>
              <a:latin typeface="Arial" panose="020B0604020202020204" pitchFamily="34" charset="0"/>
            </a:endParaRPr>
          </a:p>
          <a:p>
            <a:pPr>
              <a:lnSpc>
                <a:spcPct val="90000"/>
              </a:lnSpc>
              <a:buClr>
                <a:schemeClr val="tx1"/>
              </a:buClr>
              <a:buNone/>
            </a:pPr>
            <a:endParaRPr lang="en-US" altLang="zh-CN" sz="1800">
              <a:solidFill>
                <a:srgbClr val="0033CC"/>
              </a:solidFill>
              <a:latin typeface="Arial" panose="020B0604020202020204" pitchFamily="34" charset="0"/>
            </a:endParaRPr>
          </a:p>
          <a:p>
            <a:pPr>
              <a:lnSpc>
                <a:spcPct val="90000"/>
              </a:lnSpc>
              <a:buClr>
                <a:schemeClr val="tx1"/>
              </a:buClr>
              <a:buNone/>
            </a:pPr>
            <a:r>
              <a:rPr lang="en-US" altLang="zh-CN" sz="1800">
                <a:solidFill>
                  <a:srgbClr val="0033CC"/>
                </a:solidFill>
                <a:latin typeface="Arial" panose="020B0604020202020204" pitchFamily="34" charset="0"/>
              </a:rPr>
              <a:t>                      </a:t>
            </a:r>
            <a:r>
              <a:rPr lang="en-US" altLang="zh-CN" sz="1800">
                <a:solidFill>
                  <a:srgbClr val="000099"/>
                </a:solidFill>
                <a:latin typeface="Arial" panose="020B0604020202020204" pitchFamily="34" charset="0"/>
              </a:rPr>
              <a:t>LN </a:t>
            </a:r>
            <a:r>
              <a:rPr lang="zh-CN" altLang="en-US" sz="1800" dirty="0">
                <a:solidFill>
                  <a:srgbClr val="000099"/>
                </a:solidFill>
                <a:latin typeface="Arial" panose="020B0604020202020204" pitchFamily="34" charset="0"/>
              </a:rPr>
              <a:t>的值也由领域专家给出，具体情况在下面论述。</a:t>
            </a:r>
            <a:endParaRPr lang="zh-CN" altLang="en-US" sz="1800" dirty="0">
              <a:solidFill>
                <a:srgbClr val="000099"/>
              </a:solidFill>
              <a:latin typeface="Arial" panose="020B0604020202020204" pitchFamily="34" charset="0"/>
            </a:endParaRPr>
          </a:p>
          <a:p>
            <a:pPr>
              <a:lnSpc>
                <a:spcPct val="55000"/>
              </a:lnSpc>
              <a:buClr>
                <a:schemeClr val="tx1"/>
              </a:buClr>
              <a:buNone/>
            </a:pPr>
            <a:endParaRPr lang="zh-CN" altLang="en-US" sz="1800" dirty="0">
              <a:solidFill>
                <a:srgbClr val="0033CC"/>
              </a:solidFill>
              <a:latin typeface="Arial" panose="020B0604020202020204" pitchFamily="34" charset="0"/>
              <a:cs typeface="Arial" panose="020B0604020202020204" pitchFamily="34" charset="0"/>
            </a:endParaRPr>
          </a:p>
          <a:p>
            <a:pPr>
              <a:lnSpc>
                <a:spcPct val="55000"/>
              </a:lnSpc>
              <a:buClr>
                <a:schemeClr val="tx1"/>
              </a:buClr>
              <a:buNone/>
            </a:pPr>
            <a:r>
              <a:rPr lang="en-US" altLang="zh-CN" sz="1800">
                <a:solidFill>
                  <a:srgbClr val="0033CC"/>
                </a:solidFill>
                <a:latin typeface="宋体" panose="02010600030101010101" pitchFamily="2" charset="-122"/>
                <a:ea typeface="Arial" panose="020B0604020202020204" pitchFamily="34" charset="0"/>
              </a:rPr>
              <a:t>•</a:t>
            </a:r>
            <a:r>
              <a:rPr lang="en-US" altLang="zh-CN" sz="1800">
                <a:solidFill>
                  <a:srgbClr val="0033CC"/>
                </a:solidFill>
                <a:latin typeface="Arial" panose="020B0604020202020204" pitchFamily="34" charset="0"/>
                <a:cs typeface="Arial" panose="020B0604020202020204" pitchFamily="34" charset="0"/>
              </a:rPr>
              <a:t> </a:t>
            </a:r>
            <a:r>
              <a:rPr lang="en-US" altLang="zh-CN" sz="1800">
                <a:solidFill>
                  <a:srgbClr val="0033CC"/>
                </a:solidFill>
                <a:latin typeface="Arial" panose="020B0604020202020204" pitchFamily="34" charset="0"/>
              </a:rPr>
              <a:t> </a:t>
            </a:r>
            <a:r>
              <a:rPr lang="en-US" altLang="zh-CN" sz="1800">
                <a:solidFill>
                  <a:srgbClr val="FF0066"/>
                </a:solidFill>
                <a:latin typeface="Arial" panose="020B0604020202020204" pitchFamily="34" charset="0"/>
              </a:rPr>
              <a:t>LS, LN </a:t>
            </a:r>
            <a:r>
              <a:rPr lang="zh-CN" altLang="en-US" sz="1800" dirty="0">
                <a:solidFill>
                  <a:srgbClr val="FF0066"/>
                </a:solidFill>
                <a:latin typeface="Arial" panose="020B0604020202020204" pitchFamily="34" charset="0"/>
              </a:rPr>
              <a:t>相当于知识的静态强度。</a:t>
            </a:r>
            <a:endParaRPr lang="zh-CN" altLang="en-US" sz="1800" dirty="0">
              <a:solidFill>
                <a:srgbClr val="FF0066"/>
              </a:solidFill>
              <a:latin typeface="Arial" panose="020B0604020202020204" pitchFamily="34" charset="0"/>
            </a:endParaRPr>
          </a:p>
        </p:txBody>
      </p:sp>
      <p:grpSp>
        <p:nvGrpSpPr>
          <p:cNvPr id="35844" name="组合 35843"/>
          <p:cNvGrpSpPr/>
          <p:nvPr/>
        </p:nvGrpSpPr>
        <p:grpSpPr>
          <a:xfrm>
            <a:off x="3924300" y="2179638"/>
            <a:ext cx="1371600" cy="701675"/>
            <a:chOff x="0" y="0"/>
            <a:chExt cx="864" cy="442"/>
          </a:xfrm>
        </p:grpSpPr>
        <p:sp>
          <p:nvSpPr>
            <p:cNvPr id="35845" name="文本框 35844"/>
            <p:cNvSpPr txBox="1"/>
            <p:nvPr/>
          </p:nvSpPr>
          <p:spPr>
            <a:xfrm>
              <a:off x="0" y="0"/>
              <a:ext cx="864" cy="442"/>
            </a:xfrm>
            <a:prstGeom prst="rect">
              <a:avLst/>
            </a:prstGeom>
            <a:noFill/>
            <a:ln w="9525">
              <a:noFill/>
            </a:ln>
          </p:spPr>
          <p:txBody>
            <a:bodyPr>
              <a:spAutoFit/>
            </a:bodyPr>
            <a:p>
              <a:pPr algn="l"/>
              <a:r>
                <a:rPr lang="en-US" altLang="zh-CN" sz="2000" u="none">
                  <a:latin typeface="Times New Roman" panose="02020603050405020304" pitchFamily="18" charset="0"/>
                </a:rPr>
                <a:t>P(E/H)</a:t>
              </a:r>
              <a:endParaRPr lang="en-US" altLang="zh-CN" sz="2000" u="none">
                <a:latin typeface="Times New Roman" panose="02020603050405020304" pitchFamily="18" charset="0"/>
              </a:endParaRPr>
            </a:p>
            <a:p>
              <a:pPr algn="l"/>
              <a:r>
                <a:rPr lang="en-US" altLang="zh-CN" sz="2000" u="none">
                  <a:latin typeface="Times New Roman" panose="02020603050405020304" pitchFamily="18" charset="0"/>
                </a:rPr>
                <a:t>P(E/</a:t>
              </a:r>
              <a:r>
                <a:rPr lang="en-US" altLang="zh-CN" sz="2000" u="none">
                  <a:latin typeface="Times New Roman" panose="02020603050405020304" pitchFamily="18" charset="0"/>
                  <a:sym typeface="Symbol" panose="05050102010706020507" pitchFamily="18" charset="2"/>
                </a:rPr>
                <a:t>H)</a:t>
              </a:r>
              <a:endParaRPr lang="en-US" altLang="zh-CN" sz="2000" u="none">
                <a:latin typeface="Times New Roman" panose="02020603050405020304" pitchFamily="18" charset="0"/>
              </a:endParaRPr>
            </a:p>
          </p:txBody>
        </p:sp>
        <p:sp>
          <p:nvSpPr>
            <p:cNvPr id="35846" name="直接连接符 35845"/>
            <p:cNvSpPr/>
            <p:nvPr/>
          </p:nvSpPr>
          <p:spPr>
            <a:xfrm>
              <a:off x="0" y="236"/>
              <a:ext cx="662" cy="0"/>
            </a:xfrm>
            <a:prstGeom prst="line">
              <a:avLst/>
            </a:prstGeom>
            <a:ln w="19050" cap="sq" cmpd="sng">
              <a:solidFill>
                <a:srgbClr val="0033CC"/>
              </a:solidFill>
              <a:prstDash val="solid"/>
              <a:headEnd type="none" w="med" len="med"/>
              <a:tailEnd type="none" w="med" len="med"/>
            </a:ln>
          </p:spPr>
        </p:sp>
      </p:grpSp>
      <p:grpSp>
        <p:nvGrpSpPr>
          <p:cNvPr id="35847" name="组合 35846"/>
          <p:cNvGrpSpPr/>
          <p:nvPr/>
        </p:nvGrpSpPr>
        <p:grpSpPr>
          <a:xfrm>
            <a:off x="3767138" y="4683125"/>
            <a:ext cx="1584325" cy="701675"/>
            <a:chOff x="0" y="0"/>
            <a:chExt cx="864" cy="442"/>
          </a:xfrm>
        </p:grpSpPr>
        <p:sp>
          <p:nvSpPr>
            <p:cNvPr id="35848" name="文本框 35847"/>
            <p:cNvSpPr txBox="1"/>
            <p:nvPr/>
          </p:nvSpPr>
          <p:spPr>
            <a:xfrm>
              <a:off x="0" y="0"/>
              <a:ext cx="864" cy="442"/>
            </a:xfrm>
            <a:prstGeom prst="rect">
              <a:avLst/>
            </a:prstGeom>
            <a:noFill/>
            <a:ln w="9525">
              <a:noFill/>
            </a:ln>
          </p:spPr>
          <p:txBody>
            <a:bodyPr>
              <a:spAutoFit/>
            </a:bodyPr>
            <a:p>
              <a:pPr algn="l"/>
              <a:r>
                <a:rPr lang="en-US" altLang="zh-CN" sz="2000" u="none">
                  <a:latin typeface="Times New Roman" panose="02020603050405020304" pitchFamily="18" charset="0"/>
                </a:rPr>
                <a:t>P(</a:t>
              </a:r>
              <a:r>
                <a:rPr lang="en-US" altLang="zh-CN" sz="2000" u="none">
                  <a:latin typeface="Times New Roman" panose="02020603050405020304" pitchFamily="18" charset="0"/>
                  <a:sym typeface="Symbol" panose="05050102010706020507" pitchFamily="18" charset="2"/>
                </a:rPr>
                <a:t></a:t>
              </a:r>
              <a:r>
                <a:rPr lang="en-US" altLang="zh-CN" sz="2000" u="none">
                  <a:latin typeface="Times New Roman" panose="02020603050405020304" pitchFamily="18" charset="0"/>
                </a:rPr>
                <a:t> E/H)</a:t>
              </a:r>
              <a:endParaRPr lang="en-US" altLang="zh-CN" sz="2000" u="none">
                <a:latin typeface="Times New Roman" panose="02020603050405020304" pitchFamily="18" charset="0"/>
              </a:endParaRPr>
            </a:p>
            <a:p>
              <a:pPr algn="l"/>
              <a:r>
                <a:rPr lang="en-US" altLang="zh-CN" sz="2000" u="none">
                  <a:latin typeface="Times New Roman" panose="02020603050405020304" pitchFamily="18" charset="0"/>
                </a:rPr>
                <a:t>P(</a:t>
              </a:r>
              <a:r>
                <a:rPr lang="en-US" altLang="zh-CN" sz="2000" u="none">
                  <a:latin typeface="Times New Roman" panose="02020603050405020304" pitchFamily="18" charset="0"/>
                  <a:sym typeface="Symbol" panose="05050102010706020507" pitchFamily="18" charset="2"/>
                </a:rPr>
                <a:t></a:t>
              </a:r>
              <a:r>
                <a:rPr lang="en-US" altLang="zh-CN" sz="2000" u="none">
                  <a:latin typeface="Times New Roman" panose="02020603050405020304" pitchFamily="18" charset="0"/>
                </a:rPr>
                <a:t> E/</a:t>
              </a:r>
              <a:r>
                <a:rPr lang="en-US" altLang="zh-CN" sz="2000" u="none">
                  <a:latin typeface="Times New Roman" panose="02020603050405020304" pitchFamily="18" charset="0"/>
                  <a:sym typeface="Symbol" panose="05050102010706020507" pitchFamily="18" charset="2"/>
                </a:rPr>
                <a:t>H)</a:t>
              </a:r>
              <a:endParaRPr lang="en-US" altLang="zh-CN" sz="2000" u="none">
                <a:latin typeface="Times New Roman" panose="02020603050405020304" pitchFamily="18" charset="0"/>
                <a:sym typeface="Symbol" panose="05050102010706020507" pitchFamily="18" charset="2"/>
              </a:endParaRPr>
            </a:p>
          </p:txBody>
        </p:sp>
        <p:sp>
          <p:nvSpPr>
            <p:cNvPr id="35849" name="直接连接符 35848"/>
            <p:cNvSpPr/>
            <p:nvPr/>
          </p:nvSpPr>
          <p:spPr>
            <a:xfrm>
              <a:off x="0" y="235"/>
              <a:ext cx="864" cy="0"/>
            </a:xfrm>
            <a:prstGeom prst="line">
              <a:avLst/>
            </a:prstGeom>
            <a:ln w="19050" cap="sq" cmpd="sng">
              <a:solidFill>
                <a:srgbClr val="0033CC"/>
              </a:solidFill>
              <a:prstDash val="solid"/>
              <a:headEnd type="none" w="med" len="med"/>
              <a:tailEnd type="none" w="med" len="med"/>
            </a:ln>
          </p:spPr>
        </p:sp>
      </p:grpSp>
      <p:grpSp>
        <p:nvGrpSpPr>
          <p:cNvPr id="35850" name="组合 35849"/>
          <p:cNvGrpSpPr/>
          <p:nvPr/>
        </p:nvGrpSpPr>
        <p:grpSpPr>
          <a:xfrm>
            <a:off x="5867400" y="4708525"/>
            <a:ext cx="1839913" cy="701675"/>
            <a:chOff x="0" y="0"/>
            <a:chExt cx="1159" cy="442"/>
          </a:xfrm>
        </p:grpSpPr>
        <p:sp>
          <p:nvSpPr>
            <p:cNvPr id="35851" name="文本框 35850"/>
            <p:cNvSpPr txBox="1"/>
            <p:nvPr/>
          </p:nvSpPr>
          <p:spPr>
            <a:xfrm>
              <a:off x="0" y="0"/>
              <a:ext cx="1159" cy="442"/>
            </a:xfrm>
            <a:prstGeom prst="rect">
              <a:avLst/>
            </a:prstGeom>
            <a:noFill/>
            <a:ln w="9525">
              <a:noFill/>
            </a:ln>
          </p:spPr>
          <p:txBody>
            <a:bodyPr>
              <a:spAutoFit/>
            </a:bodyPr>
            <a:p>
              <a:pPr algn="l"/>
              <a:r>
                <a:rPr lang="en-US" altLang="zh-CN" sz="2000" u="none">
                  <a:latin typeface="Times New Roman" panose="02020603050405020304" pitchFamily="18" charset="0"/>
                </a:rPr>
                <a:t>1 </a:t>
              </a:r>
              <a:r>
                <a:rPr lang="en-US" altLang="zh-CN" sz="2000" u="none">
                  <a:latin typeface="Times New Roman" panose="02020603050405020304" pitchFamily="18" charset="0"/>
                  <a:sym typeface="Symbol" panose="05050102010706020507" pitchFamily="18" charset="2"/>
                </a:rPr>
                <a:t> </a:t>
              </a:r>
              <a:r>
                <a:rPr lang="en-US" altLang="zh-CN" sz="2000" u="none">
                  <a:latin typeface="Times New Roman" panose="02020603050405020304" pitchFamily="18" charset="0"/>
                </a:rPr>
                <a:t>P(E/H)</a:t>
              </a:r>
              <a:endParaRPr lang="en-US" altLang="zh-CN" sz="2000" u="none">
                <a:latin typeface="Times New Roman" panose="02020603050405020304" pitchFamily="18" charset="0"/>
              </a:endParaRPr>
            </a:p>
            <a:p>
              <a:pPr algn="l"/>
              <a:r>
                <a:rPr lang="en-US" altLang="zh-CN" sz="2000" u="none">
                  <a:latin typeface="Times New Roman" panose="02020603050405020304" pitchFamily="18" charset="0"/>
                </a:rPr>
                <a:t>1 </a:t>
              </a:r>
              <a:r>
                <a:rPr lang="en-US" altLang="zh-CN" sz="2000" u="none">
                  <a:latin typeface="Times New Roman" panose="02020603050405020304" pitchFamily="18" charset="0"/>
                  <a:sym typeface="Symbol" panose="05050102010706020507" pitchFamily="18" charset="2"/>
                </a:rPr>
                <a:t> </a:t>
              </a:r>
              <a:r>
                <a:rPr lang="en-US" altLang="zh-CN" sz="2000" u="none">
                  <a:latin typeface="Times New Roman" panose="02020603050405020304" pitchFamily="18" charset="0"/>
                </a:rPr>
                <a:t>P(E/</a:t>
              </a:r>
              <a:r>
                <a:rPr lang="en-US" altLang="zh-CN" sz="2000" u="none">
                  <a:latin typeface="Times New Roman" panose="02020603050405020304" pitchFamily="18" charset="0"/>
                  <a:sym typeface="Symbol" panose="05050102010706020507" pitchFamily="18" charset="2"/>
                </a:rPr>
                <a:t>H)</a:t>
              </a:r>
              <a:endParaRPr lang="en-US" altLang="zh-CN" sz="2000" u="none">
                <a:latin typeface="Times New Roman" panose="02020603050405020304" pitchFamily="18" charset="0"/>
                <a:sym typeface="Symbol" panose="05050102010706020507" pitchFamily="18" charset="2"/>
              </a:endParaRPr>
            </a:p>
          </p:txBody>
        </p:sp>
        <p:sp>
          <p:nvSpPr>
            <p:cNvPr id="35852" name="直接连接符 35851"/>
            <p:cNvSpPr/>
            <p:nvPr/>
          </p:nvSpPr>
          <p:spPr>
            <a:xfrm>
              <a:off x="27" y="234"/>
              <a:ext cx="864" cy="0"/>
            </a:xfrm>
            <a:prstGeom prst="line">
              <a:avLst/>
            </a:prstGeom>
            <a:ln w="19050" cap="sq" cmpd="sng">
              <a:solidFill>
                <a:srgbClr val="0033CC"/>
              </a:solidFill>
              <a:prstDash val="solid"/>
              <a:headEnd type="none" w="med" len="med"/>
              <a:tailEnd type="none" w="med" len="med"/>
            </a:ln>
          </p:spPr>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4.3.1 知识的不确定性表示（3）</a:t>
            </a:r>
            <a:endParaRPr lang="zh-CN" altLang="en-US"/>
          </a:p>
        </p:txBody>
      </p:sp>
      <p:sp>
        <p:nvSpPr>
          <p:cNvPr id="36866" name="文本占位符 36865"/>
          <p:cNvSpPr>
            <a:spLocks noGrp="1"/>
          </p:cNvSpPr>
          <p:nvPr>
            <p:ph type="body" idx="4294967295"/>
          </p:nvPr>
        </p:nvSpPr>
        <p:spPr>
          <a:xfrm>
            <a:off x="541020" y="1496695"/>
            <a:ext cx="7886700" cy="4351655"/>
          </a:xfrm>
        </p:spPr>
        <p:txBody>
          <a:bodyPr/>
          <a:p>
            <a:r>
              <a:rPr lang="zh-CN" altLang="en-US" sz="2400" dirty="0"/>
              <a:t>在贝叶斯方法中，</a:t>
            </a:r>
            <a:r>
              <a:rPr lang="zh-CN" altLang="en-US" sz="2400" dirty="0">
                <a:latin typeface="Arial" panose="020B0604020202020204" pitchFamily="34" charset="0"/>
                <a:sym typeface="Symbol" panose="05050102010706020507" pitchFamily="18" charset="2"/>
              </a:rPr>
              <a:t>引入</a:t>
            </a:r>
            <a:r>
              <a:rPr lang="zh-CN" altLang="en-US" sz="2400" dirty="0">
                <a:solidFill>
                  <a:srgbClr val="CC0099"/>
                </a:solidFill>
                <a:latin typeface="Arial" panose="020B0604020202020204" pitchFamily="34" charset="0"/>
                <a:sym typeface="Symbol" panose="05050102010706020507" pitchFamily="18" charset="2"/>
              </a:rPr>
              <a:t>几率函数</a:t>
            </a:r>
            <a:r>
              <a:rPr lang="en-US" altLang="zh-CN" sz="2400" err="1">
                <a:solidFill>
                  <a:srgbClr val="CC0099"/>
                </a:solidFill>
                <a:latin typeface="Arial" panose="020B0604020202020204" pitchFamily="34" charset="0"/>
                <a:sym typeface="Symbol" panose="05050102010706020507" pitchFamily="18" charset="2"/>
              </a:rPr>
              <a:t>o(x</a:t>
            </a:r>
            <a:r>
              <a:rPr lang="en-US" altLang="zh-CN" sz="2400">
                <a:solidFill>
                  <a:srgbClr val="CC0099"/>
                </a:solidFill>
                <a:latin typeface="Arial" panose="020B0604020202020204" pitchFamily="34" charset="0"/>
                <a:sym typeface="Symbol" panose="05050102010706020507" pitchFamily="18" charset="2"/>
              </a:rPr>
              <a:t>)</a:t>
            </a:r>
            <a:r>
              <a:rPr lang="en-US" altLang="zh-CN" sz="2400">
                <a:latin typeface="Arial" panose="020B0604020202020204" pitchFamily="34" charset="0"/>
                <a:sym typeface="Symbol" panose="05050102010706020507" pitchFamily="18" charset="2"/>
              </a:rPr>
              <a:t> </a:t>
            </a:r>
            <a:r>
              <a:rPr lang="zh-CN" altLang="en-US" sz="2400" dirty="0">
                <a:latin typeface="Arial" panose="020B0604020202020204" pitchFamily="34" charset="0"/>
                <a:sym typeface="Symbol" panose="05050102010706020507" pitchFamily="18" charset="2"/>
              </a:rPr>
              <a:t>，它与概率的关系为</a:t>
            </a:r>
            <a:r>
              <a:rPr lang="en-US" altLang="zh-CN" sz="2400">
                <a:latin typeface="Arial" panose="020B0604020202020204" pitchFamily="34" charset="0"/>
                <a:sym typeface="Symbol" panose="05050102010706020507" pitchFamily="18" charset="2"/>
              </a:rPr>
              <a:t>:</a:t>
            </a:r>
            <a:endParaRPr lang="en-US" altLang="zh-CN" sz="2400">
              <a:latin typeface="Arial" panose="020B0604020202020204" pitchFamily="34" charset="0"/>
              <a:sym typeface="Symbol" panose="05050102010706020507" pitchFamily="18" charset="2"/>
            </a:endParaRPr>
          </a:p>
          <a:p>
            <a:endParaRPr lang="en-US" altLang="zh-CN" sz="2400">
              <a:latin typeface="Arial" panose="020B0604020202020204" pitchFamily="34" charset="0"/>
              <a:sym typeface="Symbol" panose="05050102010706020507" pitchFamily="18" charset="2"/>
            </a:endParaRPr>
          </a:p>
          <a:p>
            <a:endParaRPr lang="en-US" altLang="zh-CN" sz="2400">
              <a:solidFill>
                <a:srgbClr val="0033CC"/>
              </a:solidFill>
              <a:latin typeface="Arial" panose="020B0604020202020204" pitchFamily="34" charset="0"/>
              <a:sym typeface="Symbol" panose="05050102010706020507" pitchFamily="18" charset="2"/>
            </a:endParaRPr>
          </a:p>
          <a:p>
            <a:r>
              <a:rPr lang="zh-CN" altLang="en-US" sz="2400" dirty="0">
                <a:solidFill>
                  <a:srgbClr val="0033CC"/>
                </a:solidFill>
                <a:latin typeface="Arial" panose="020B0604020202020204" pitchFamily="34" charset="0"/>
                <a:sym typeface="Symbol" panose="05050102010706020507" pitchFamily="18" charset="2"/>
              </a:rPr>
              <a:t>几率函数与概率函数有相同的单调性，但取值为</a:t>
            </a:r>
            <a:r>
              <a:rPr lang="en-US" altLang="zh-CN" sz="2400">
                <a:solidFill>
                  <a:srgbClr val="0033CC"/>
                </a:solidFill>
                <a:latin typeface="Arial" panose="020B0604020202020204" pitchFamily="34" charset="0"/>
                <a:sym typeface="Symbol" panose="05050102010706020507" pitchFamily="18" charset="2"/>
              </a:rPr>
              <a:t>[0</a:t>
            </a:r>
            <a:r>
              <a:rPr lang="zh-CN" altLang="en-US" sz="2400" dirty="0">
                <a:solidFill>
                  <a:srgbClr val="0033CC"/>
                </a:solidFill>
                <a:latin typeface="Arial" panose="020B0604020202020204" pitchFamily="34" charset="0"/>
                <a:sym typeface="Symbol" panose="05050102010706020507" pitchFamily="18" charset="2"/>
              </a:rPr>
              <a:t>，</a:t>
            </a:r>
            <a:r>
              <a:rPr lang="en-US" altLang="zh-CN" sz="2400">
                <a:solidFill>
                  <a:srgbClr val="0033CC"/>
                </a:solidFill>
                <a:latin typeface="Arial" panose="020B0604020202020204" pitchFamily="34" charset="0"/>
                <a:sym typeface="Symbol" panose="05050102010706020507" pitchFamily="18" charset="2"/>
              </a:rPr>
              <a:t>]</a:t>
            </a:r>
            <a:endParaRPr lang="en-US" altLang="zh-CN" sz="2400">
              <a:solidFill>
                <a:srgbClr val="0033CC"/>
              </a:solidFill>
              <a:latin typeface="Arial" panose="020B0604020202020204" pitchFamily="34" charset="0"/>
              <a:sym typeface="Symbol" panose="05050102010706020507" pitchFamily="18" charset="2"/>
            </a:endParaRPr>
          </a:p>
          <a:p>
            <a:endParaRPr lang="en-US" altLang="zh-CN" sz="2400">
              <a:solidFill>
                <a:srgbClr val="0033CC"/>
              </a:solidFill>
              <a:latin typeface="Arial" panose="020B0604020202020204" pitchFamily="34" charset="0"/>
              <a:sym typeface="Symbol" panose="05050102010706020507" pitchFamily="18" charset="2"/>
            </a:endParaRPr>
          </a:p>
          <a:p>
            <a:r>
              <a:rPr lang="zh-CN" altLang="en-US" sz="2400" dirty="0">
                <a:solidFill>
                  <a:srgbClr val="0033CC"/>
                </a:solidFill>
                <a:latin typeface="Arial" panose="020B0604020202020204" pitchFamily="34" charset="0"/>
                <a:sym typeface="Symbol" panose="05050102010706020507" pitchFamily="18" charset="2"/>
              </a:rPr>
              <a:t>下面讨论</a:t>
            </a:r>
            <a:r>
              <a:rPr lang="en-US" altLang="zh-CN" sz="2400">
                <a:solidFill>
                  <a:srgbClr val="0033CC"/>
                </a:solidFill>
                <a:latin typeface="Arial" panose="020B0604020202020204" pitchFamily="34" charset="0"/>
                <a:sym typeface="Symbol" panose="05050102010706020507" pitchFamily="18" charset="2"/>
              </a:rPr>
              <a:t>LS</a:t>
            </a:r>
            <a:r>
              <a:rPr lang="zh-CN" altLang="en-US" sz="2400" dirty="0">
                <a:solidFill>
                  <a:srgbClr val="0033CC"/>
                </a:solidFill>
                <a:latin typeface="Arial" panose="020B0604020202020204" pitchFamily="34" charset="0"/>
                <a:sym typeface="Symbol" panose="05050102010706020507" pitchFamily="18" charset="2"/>
              </a:rPr>
              <a:t>、</a:t>
            </a:r>
            <a:r>
              <a:rPr lang="en-US" altLang="zh-CN" sz="2400">
                <a:solidFill>
                  <a:srgbClr val="0033CC"/>
                </a:solidFill>
                <a:latin typeface="Arial" panose="020B0604020202020204" pitchFamily="34" charset="0"/>
                <a:sym typeface="Symbol" panose="05050102010706020507" pitchFamily="18" charset="2"/>
              </a:rPr>
              <a:t>LN</a:t>
            </a:r>
            <a:r>
              <a:rPr lang="zh-CN" altLang="en-US" sz="2400" dirty="0">
                <a:solidFill>
                  <a:srgbClr val="0033CC"/>
                </a:solidFill>
                <a:latin typeface="Arial" panose="020B0604020202020204" pitchFamily="34" charset="0"/>
                <a:sym typeface="Symbol" panose="05050102010706020507" pitchFamily="18" charset="2"/>
              </a:rPr>
              <a:t>定义的由来</a:t>
            </a:r>
            <a:endParaRPr lang="zh-CN" altLang="en-US" sz="2400">
              <a:solidFill>
                <a:srgbClr val="0033CC"/>
              </a:solidFill>
              <a:latin typeface="Arial" panose="020B0604020202020204" pitchFamily="34" charset="0"/>
              <a:sym typeface="Symbol" panose="05050102010706020507" pitchFamily="18" charset="2"/>
            </a:endParaRPr>
          </a:p>
        </p:txBody>
      </p:sp>
      <p:grpSp>
        <p:nvGrpSpPr>
          <p:cNvPr id="36867" name="组合 36866"/>
          <p:cNvGrpSpPr/>
          <p:nvPr/>
        </p:nvGrpSpPr>
        <p:grpSpPr>
          <a:xfrm>
            <a:off x="2627313" y="2060575"/>
            <a:ext cx="2070100" cy="777875"/>
            <a:chOff x="0" y="0"/>
            <a:chExt cx="1280" cy="490"/>
          </a:xfrm>
        </p:grpSpPr>
        <p:sp>
          <p:nvSpPr>
            <p:cNvPr id="36868" name="直接连接符 36867"/>
            <p:cNvSpPr/>
            <p:nvPr/>
          </p:nvSpPr>
          <p:spPr>
            <a:xfrm>
              <a:off x="720" y="240"/>
              <a:ext cx="480" cy="0"/>
            </a:xfrm>
            <a:prstGeom prst="line">
              <a:avLst/>
            </a:prstGeom>
            <a:ln w="19050" cap="sq" cmpd="sng">
              <a:solidFill>
                <a:schemeClr val="folHlink"/>
              </a:solidFill>
              <a:prstDash val="solid"/>
              <a:headEnd type="none" w="med" len="med"/>
              <a:tailEnd type="none" w="med" len="med"/>
            </a:ln>
          </p:spPr>
        </p:sp>
        <p:grpSp>
          <p:nvGrpSpPr>
            <p:cNvPr id="36869" name="组合 36868"/>
            <p:cNvGrpSpPr/>
            <p:nvPr/>
          </p:nvGrpSpPr>
          <p:grpSpPr>
            <a:xfrm>
              <a:off x="0" y="0"/>
              <a:ext cx="1280" cy="490"/>
              <a:chOff x="0" y="0"/>
              <a:chExt cx="1280" cy="490"/>
            </a:xfrm>
          </p:grpSpPr>
          <p:sp>
            <p:nvSpPr>
              <p:cNvPr id="36870" name="矩形 36869"/>
              <p:cNvSpPr/>
              <p:nvPr/>
            </p:nvSpPr>
            <p:spPr>
              <a:xfrm>
                <a:off x="0" y="131"/>
                <a:ext cx="616" cy="250"/>
              </a:xfrm>
              <a:prstGeom prst="rect">
                <a:avLst/>
              </a:prstGeom>
              <a:noFill/>
              <a:ln w="9525">
                <a:noFill/>
              </a:ln>
            </p:spPr>
            <p:txBody>
              <a:bodyPr>
                <a:spAutoFit/>
              </a:bodyPr>
              <a:p>
                <a:pPr algn="l"/>
                <a:r>
                  <a:rPr lang="en-US" altLang="zh-CN" sz="2000" u="none" err="1">
                    <a:solidFill>
                      <a:schemeClr val="folHlink"/>
                    </a:solidFill>
                    <a:latin typeface="Arial" panose="020B0604020202020204" pitchFamily="34" charset="0"/>
                    <a:sym typeface="Symbol" panose="05050102010706020507" pitchFamily="18" charset="2"/>
                  </a:rPr>
                  <a:t>O(x</a:t>
                </a:r>
                <a:r>
                  <a:rPr lang="en-US" altLang="zh-CN" sz="2000" u="none">
                    <a:solidFill>
                      <a:schemeClr val="folHlink"/>
                    </a:solidFill>
                    <a:latin typeface="Arial" panose="020B0604020202020204" pitchFamily="34" charset="0"/>
                    <a:sym typeface="Symbol" panose="05050102010706020507" pitchFamily="18" charset="2"/>
                  </a:rPr>
                  <a:t>) = </a:t>
                </a:r>
                <a:endParaRPr lang="zh-CN" altLang="en-US" sz="2000" u="none" dirty="0">
                  <a:solidFill>
                    <a:schemeClr val="folHlink"/>
                  </a:solidFill>
                  <a:latin typeface="Arial" panose="020B0604020202020204" pitchFamily="34" charset="0"/>
                  <a:sym typeface="Symbol" panose="05050102010706020507" pitchFamily="18" charset="2"/>
                </a:endParaRPr>
              </a:p>
            </p:txBody>
          </p:sp>
          <p:sp>
            <p:nvSpPr>
              <p:cNvPr id="36871" name="矩形 36870"/>
              <p:cNvSpPr/>
              <p:nvPr/>
            </p:nvSpPr>
            <p:spPr>
              <a:xfrm>
                <a:off x="720" y="0"/>
                <a:ext cx="411" cy="250"/>
              </a:xfrm>
              <a:prstGeom prst="rect">
                <a:avLst/>
              </a:prstGeom>
              <a:noFill/>
              <a:ln w="9525">
                <a:noFill/>
              </a:ln>
            </p:spPr>
            <p:txBody>
              <a:bodyPr wrap="none" anchor="t">
                <a:spAutoFit/>
              </a:bodyPr>
              <a:p>
                <a:pPr algn="l"/>
                <a:r>
                  <a:rPr lang="en-US" altLang="zh-CN" sz="2000" u="none" err="1">
                    <a:solidFill>
                      <a:schemeClr val="folHlink"/>
                    </a:solidFill>
                    <a:latin typeface="Arial" panose="020B0604020202020204" pitchFamily="34" charset="0"/>
                    <a:sym typeface="Symbol" panose="05050102010706020507" pitchFamily="18" charset="2"/>
                  </a:rPr>
                  <a:t>P(x</a:t>
                </a:r>
                <a:r>
                  <a:rPr lang="en-US" altLang="zh-CN" sz="2000" u="none">
                    <a:solidFill>
                      <a:schemeClr val="folHlink"/>
                    </a:solidFill>
                    <a:latin typeface="Arial" panose="020B0604020202020204" pitchFamily="34" charset="0"/>
                    <a:sym typeface="Symbol" panose="05050102010706020507" pitchFamily="18" charset="2"/>
                  </a:rPr>
                  <a:t>)</a:t>
                </a:r>
                <a:endParaRPr lang="zh-CN" altLang="en-US" sz="2000" u="none" dirty="0">
                  <a:solidFill>
                    <a:schemeClr val="folHlink"/>
                  </a:solidFill>
                  <a:latin typeface="Arial" panose="020B0604020202020204" pitchFamily="34" charset="0"/>
                  <a:sym typeface="Symbol" panose="05050102010706020507" pitchFamily="18" charset="2"/>
                </a:endParaRPr>
              </a:p>
            </p:txBody>
          </p:sp>
          <p:sp>
            <p:nvSpPr>
              <p:cNvPr id="36872" name="矩形 36871"/>
              <p:cNvSpPr/>
              <p:nvPr/>
            </p:nvSpPr>
            <p:spPr>
              <a:xfrm>
                <a:off x="624" y="240"/>
                <a:ext cx="656" cy="250"/>
              </a:xfrm>
              <a:prstGeom prst="rect">
                <a:avLst/>
              </a:prstGeom>
              <a:noFill/>
              <a:ln w="9525">
                <a:noFill/>
              </a:ln>
            </p:spPr>
            <p:txBody>
              <a:bodyPr wrap="none" anchor="t">
                <a:spAutoFit/>
              </a:bodyPr>
              <a:p>
                <a:pPr algn="l"/>
                <a:r>
                  <a:rPr lang="en-US" altLang="zh-CN" sz="2000" u="none">
                    <a:solidFill>
                      <a:schemeClr val="folHlink"/>
                    </a:solidFill>
                    <a:latin typeface="Arial" panose="020B0604020202020204" pitchFamily="34" charset="0"/>
                    <a:cs typeface="Times New Roman" panose="02020603050405020304" pitchFamily="18" charset="0"/>
                    <a:sym typeface="Symbol" panose="05050102010706020507" pitchFamily="18" charset="2"/>
                  </a:rPr>
                  <a:t>1</a:t>
                </a:r>
                <a:r>
                  <a:rPr lang="zh-CN" altLang="en-US" sz="2000" u="none">
                    <a:solidFill>
                      <a:schemeClr val="folHlink"/>
                    </a:solidFill>
                    <a:latin typeface="Arial" panose="020B0604020202020204" pitchFamily="34" charset="0"/>
                    <a:sym typeface="Symbol" panose="05050102010706020507" pitchFamily="18" charset="2"/>
                  </a:rPr>
                  <a:t>－</a:t>
                </a:r>
                <a:r>
                  <a:rPr lang="en-US" altLang="zh-CN" sz="2000" u="none">
                    <a:solidFill>
                      <a:schemeClr val="folHlink"/>
                    </a:solidFill>
                    <a:latin typeface="Arial" panose="020B0604020202020204" pitchFamily="34" charset="0"/>
                    <a:cs typeface="Times New Roman" panose="02020603050405020304" pitchFamily="18" charset="0"/>
                    <a:sym typeface="Symbol" panose="05050102010706020507" pitchFamily="18" charset="2"/>
                  </a:rPr>
                  <a:t>P(x)</a:t>
                </a:r>
                <a:endParaRPr lang="zh-CN" altLang="en-US" sz="2000" u="none" dirty="0">
                  <a:solidFill>
                    <a:schemeClr val="folHlink"/>
                  </a:solidFill>
                  <a:latin typeface="Arial" panose="020B0604020202020204" pitchFamily="34" charset="0"/>
                  <a:ea typeface="Times New Roman" panose="02020603050405020304" pitchFamily="18" charset="0"/>
                  <a:sym typeface="Symbol" panose="05050102010706020507" pitchFamily="18" charset="2"/>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a:xfrm>
            <a:off x="134649" y="431826"/>
            <a:ext cx="8547797" cy="700992"/>
          </a:xfrm>
        </p:spPr>
        <p:txBody>
          <a:bodyPr anchor="b"/>
          <a:p>
            <a:r>
              <a:rPr lang="en-US" altLang="zh-CN" sz="3200"/>
              <a:t>4.3.1 </a:t>
            </a:r>
            <a:r>
              <a:rPr lang="zh-CN" altLang="en-US" sz="3200" dirty="0"/>
              <a:t>知识的不确定性表示</a:t>
            </a:r>
            <a:r>
              <a:rPr lang="en-US" altLang="zh-CN" sz="3200"/>
              <a:t>(4)</a:t>
            </a:r>
            <a:endParaRPr lang="en-US" altLang="zh-CN" sz="3200"/>
          </a:p>
        </p:txBody>
      </p:sp>
      <p:sp>
        <p:nvSpPr>
          <p:cNvPr id="37891" name="文本占位符 37890"/>
          <p:cNvSpPr>
            <a:spLocks noGrp="1"/>
          </p:cNvSpPr>
          <p:nvPr>
            <p:ph type="body" idx="4294967295"/>
          </p:nvPr>
        </p:nvSpPr>
        <p:spPr>
          <a:xfrm>
            <a:off x="659765" y="1628140"/>
            <a:ext cx="6478270" cy="4351655"/>
          </a:xfrm>
        </p:spPr>
        <p:txBody>
          <a:bodyPr/>
          <a:p>
            <a:pPr>
              <a:buClr>
                <a:schemeClr val="tx1"/>
              </a:buClr>
              <a:buNone/>
            </a:pPr>
            <a:endParaRPr lang="zh-CN" altLang="en-US" sz="2000" dirty="0">
              <a:solidFill>
                <a:srgbClr val="333300"/>
              </a:solidFill>
              <a:latin typeface="Arial" panose="020B0604020202020204" pitchFamily="34" charset="0"/>
              <a:sym typeface="Symbol" panose="05050102010706020507" pitchFamily="18" charset="2"/>
            </a:endParaRPr>
          </a:p>
          <a:p>
            <a:pPr>
              <a:buClr>
                <a:schemeClr val="tx1"/>
              </a:buClr>
              <a:buNone/>
            </a:pPr>
            <a:r>
              <a:rPr lang="en-US" altLang="zh-CN" sz="2400">
                <a:solidFill>
                  <a:srgbClr val="CC0099"/>
                </a:solidFill>
                <a:latin typeface="Arial" panose="020B0604020202020204" pitchFamily="34" charset="0"/>
                <a:sym typeface="Symbol" panose="05050102010706020507" pitchFamily="18" charset="2"/>
              </a:rPr>
              <a:t>1)  </a:t>
            </a:r>
            <a:r>
              <a:rPr lang="zh-CN" altLang="en-US" sz="2400" dirty="0">
                <a:solidFill>
                  <a:srgbClr val="CC0099"/>
                </a:solidFill>
                <a:latin typeface="Arial" panose="020B0604020202020204" pitchFamily="34" charset="0"/>
                <a:sym typeface="Symbol" panose="05050102010706020507" pitchFamily="18" charset="2"/>
              </a:rPr>
              <a:t>对于</a:t>
            </a:r>
            <a:r>
              <a:rPr lang="en-US" altLang="zh-CN" sz="2400">
                <a:solidFill>
                  <a:srgbClr val="CC0099"/>
                </a:solidFill>
                <a:latin typeface="Arial" panose="020B0604020202020204" pitchFamily="34" charset="0"/>
                <a:sym typeface="Symbol" panose="05050102010706020507" pitchFamily="18" charset="2"/>
              </a:rPr>
              <a:t>LS:</a:t>
            </a:r>
            <a:endParaRPr lang="en-US" altLang="zh-CN" sz="2400">
              <a:solidFill>
                <a:srgbClr val="CC0099"/>
              </a:solidFill>
              <a:latin typeface="Arial" panose="020B0604020202020204" pitchFamily="34" charset="0"/>
              <a:sym typeface="Symbol" panose="05050102010706020507" pitchFamily="18" charset="2"/>
            </a:endParaRPr>
          </a:p>
          <a:p>
            <a:pPr>
              <a:buClr>
                <a:schemeClr val="tx1"/>
              </a:buClr>
              <a:buNone/>
            </a:pPr>
            <a:r>
              <a:rPr lang="en-US" altLang="zh-CN" sz="2000">
                <a:solidFill>
                  <a:srgbClr val="0033CC"/>
                </a:solidFill>
                <a:latin typeface="Arial" panose="020B0604020202020204" pitchFamily="34" charset="0"/>
                <a:sym typeface="Symbol" panose="05050102010706020507" pitchFamily="18" charset="2"/>
              </a:rPr>
              <a:t>               </a:t>
            </a:r>
            <a:r>
              <a:rPr lang="en-US" altLang="zh-CN" sz="2000" b="0">
                <a:solidFill>
                  <a:srgbClr val="0033CC"/>
                </a:solidFill>
                <a:latin typeface="Arial" panose="020B0604020202020204" pitchFamily="34" charset="0"/>
                <a:sym typeface="Symbol" panose="05050102010706020507" pitchFamily="18" charset="2"/>
              </a:rPr>
              <a:t>              </a:t>
            </a:r>
            <a:endParaRPr lang="en-US" altLang="zh-CN" sz="2000" b="0">
              <a:solidFill>
                <a:srgbClr val="0033CC"/>
              </a:solidFill>
              <a:latin typeface="Arial" panose="020B0604020202020204" pitchFamily="34" charset="0"/>
              <a:sym typeface="Symbol" panose="05050102010706020507" pitchFamily="18" charset="2"/>
            </a:endParaRPr>
          </a:p>
        </p:txBody>
      </p:sp>
      <p:sp>
        <p:nvSpPr>
          <p:cNvPr id="37892" name="矩形 37891"/>
          <p:cNvSpPr/>
          <p:nvPr/>
        </p:nvSpPr>
        <p:spPr>
          <a:xfrm>
            <a:off x="11113" y="2392363"/>
            <a:ext cx="8086725" cy="4132262"/>
          </a:xfrm>
          <a:prstGeom prst="rect">
            <a:avLst/>
          </a:prstGeom>
          <a:noFill/>
          <a:ln w="9525">
            <a:noFill/>
          </a:ln>
        </p:spPr>
        <p:txBody>
          <a:bodyPr/>
          <a:p>
            <a:pPr marL="342900" indent="-342900" algn="l">
              <a:spcBef>
                <a:spcPct val="20000"/>
              </a:spcBef>
              <a:buClr>
                <a:schemeClr val="tx1"/>
              </a:buClr>
              <a:buSzPct val="80000"/>
            </a:pPr>
            <a:r>
              <a:rPr lang="zh-CN" altLang="en-US" sz="2000" u="none" dirty="0">
                <a:solidFill>
                  <a:schemeClr val="tx1"/>
                </a:solidFill>
                <a:latin typeface="Arial" panose="020B0604020202020204" pitchFamily="34" charset="0"/>
                <a:sym typeface="Symbol" panose="05050102010706020507" pitchFamily="18" charset="2"/>
              </a:rPr>
              <a:t>               </a:t>
            </a:r>
            <a:r>
              <a:rPr lang="zh-CN" altLang="en-US" sz="2000" u="none" dirty="0">
                <a:latin typeface="Arial" panose="020B0604020202020204" pitchFamily="34" charset="0"/>
                <a:sym typeface="Symbol" panose="05050102010706020507" pitchFamily="18" charset="2"/>
              </a:rPr>
              <a:t>由 </a:t>
            </a:r>
            <a:r>
              <a:rPr lang="en-US" altLang="zh-CN" sz="2000" u="none" err="1">
                <a:latin typeface="Arial" panose="020B0604020202020204" pitchFamily="34" charset="0"/>
                <a:sym typeface="Symbol" panose="05050102010706020507" pitchFamily="18" charset="2"/>
              </a:rPr>
              <a:t>Bayes</a:t>
            </a:r>
            <a:r>
              <a:rPr lang="en-US" altLang="zh-CN" sz="2000" u="none">
                <a:latin typeface="Arial" panose="020B0604020202020204" pitchFamily="34" charset="0"/>
                <a:sym typeface="Symbol" panose="05050102010706020507" pitchFamily="18" charset="2"/>
              </a:rPr>
              <a:t> </a:t>
            </a:r>
            <a:r>
              <a:rPr lang="zh-CN" altLang="en-US" sz="2000" u="none" dirty="0">
                <a:latin typeface="Arial" panose="020B0604020202020204" pitchFamily="34" charset="0"/>
                <a:sym typeface="Symbol" panose="05050102010706020507" pitchFamily="18" charset="2"/>
              </a:rPr>
              <a:t>公式得：</a:t>
            </a:r>
            <a:endParaRPr lang="zh-CN" altLang="en-US" sz="2000" u="none" dirty="0">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sym typeface="Symbol" panose="05050102010706020507" pitchFamily="18" charset="2"/>
              </a:rPr>
              <a:t>                                 </a:t>
            </a:r>
            <a:r>
              <a:rPr lang="en-US" altLang="zh-CN" sz="2000" u="none">
                <a:latin typeface="Arial" panose="020B0604020202020204" pitchFamily="34" charset="0"/>
                <a:sym typeface="Symbol" panose="05050102010706020507" pitchFamily="18" charset="2"/>
              </a:rPr>
              <a:t>P(H/E) = [P(E/H)  P(H)] / P(E)                      </a:t>
            </a:r>
            <a:r>
              <a:rPr lang="en-US" altLang="zh-CN" sz="2000" u="none">
                <a:latin typeface="Arial" panose="020B0604020202020204" pitchFamily="34" charset="0"/>
                <a:cs typeface="Times New Roman" panose="02020603050405020304" pitchFamily="18" charset="0"/>
                <a:sym typeface="Symbol" panose="05050102010706020507" pitchFamily="18" charset="2"/>
              </a:rPr>
              <a:t>①</a:t>
            </a:r>
            <a:endParaRPr lang="en-US" altLang="zh-CN" sz="2000" u="none">
              <a:latin typeface="Arial" panose="020B0604020202020204" pitchFamily="34" charset="0"/>
              <a:cs typeface="Times New Roman" panose="02020603050405020304" pitchFamily="18"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cs typeface="Times New Roman" panose="02020603050405020304" pitchFamily="18" charset="0"/>
                <a:sym typeface="Symbol" panose="05050102010706020507" pitchFamily="18" charset="2"/>
              </a:rPr>
              <a:t>               </a:t>
            </a:r>
            <a:r>
              <a:rPr lang="zh-CN" altLang="en-US" sz="2000" u="none" dirty="0">
                <a:latin typeface="Arial" panose="020B0604020202020204" pitchFamily="34" charset="0"/>
                <a:sym typeface="Symbol" panose="05050102010706020507" pitchFamily="18" charset="2"/>
              </a:rPr>
              <a:t>同理有：  </a:t>
            </a:r>
            <a:endParaRPr lang="zh-CN" altLang="en-US" sz="2000" u="none" dirty="0">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sym typeface="Symbol" panose="05050102010706020507" pitchFamily="18" charset="2"/>
              </a:rPr>
              <a:t>                                 </a:t>
            </a:r>
            <a:r>
              <a:rPr lang="en-US" altLang="zh-CN" sz="2000" u="none">
                <a:latin typeface="Arial" panose="020B0604020202020204" pitchFamily="34" charset="0"/>
                <a:sym typeface="Symbol" panose="05050102010706020507" pitchFamily="18" charset="2"/>
              </a:rPr>
              <a:t>P(</a:t>
            </a:r>
            <a:r>
              <a:rPr lang="en-US" altLang="zh-CN" sz="2000" u="none">
                <a:latin typeface="Arial" panose="020B0604020202020204" pitchFamily="34" charset="0"/>
                <a:cs typeface="Times New Roman" panose="02020603050405020304" pitchFamily="18" charset="0"/>
                <a:sym typeface="Symbol" panose="05050102010706020507" pitchFamily="18" charset="2"/>
              </a:rPr>
              <a:t></a:t>
            </a:r>
            <a:r>
              <a:rPr lang="en-US" altLang="zh-CN" sz="2000" u="none">
                <a:latin typeface="Arial" panose="020B0604020202020204" pitchFamily="34" charset="0"/>
                <a:sym typeface="Symbol" panose="05050102010706020507" pitchFamily="18" charset="2"/>
              </a:rPr>
              <a:t>H/E) =[ P(E/ </a:t>
            </a:r>
            <a:r>
              <a:rPr lang="en-US" altLang="zh-CN" sz="2000" u="none">
                <a:latin typeface="Arial" panose="020B0604020202020204" pitchFamily="34" charset="0"/>
                <a:cs typeface="Times New Roman" panose="02020603050405020304" pitchFamily="18" charset="0"/>
                <a:sym typeface="Symbol" panose="05050102010706020507" pitchFamily="18" charset="2"/>
              </a:rPr>
              <a:t></a:t>
            </a:r>
            <a:r>
              <a:rPr lang="en-US" altLang="zh-CN" sz="2000" u="none">
                <a:latin typeface="Arial" panose="020B0604020202020204" pitchFamily="34" charset="0"/>
                <a:sym typeface="Symbol" panose="05050102010706020507" pitchFamily="18" charset="2"/>
              </a:rPr>
              <a:t>H)  P(</a:t>
            </a:r>
            <a:r>
              <a:rPr lang="en-US" altLang="zh-CN" sz="2000" u="none">
                <a:latin typeface="Arial" panose="020B0604020202020204" pitchFamily="34" charset="0"/>
                <a:cs typeface="Times New Roman" panose="02020603050405020304" pitchFamily="18" charset="0"/>
                <a:sym typeface="Symbol" panose="05050102010706020507" pitchFamily="18" charset="2"/>
              </a:rPr>
              <a:t></a:t>
            </a:r>
            <a:r>
              <a:rPr lang="en-US" altLang="zh-CN" sz="2000" u="none">
                <a:latin typeface="Arial" panose="020B0604020202020204" pitchFamily="34" charset="0"/>
                <a:sym typeface="Symbol" panose="05050102010706020507" pitchFamily="18" charset="2"/>
              </a:rPr>
              <a:t>H)] / P(E)             </a:t>
            </a:r>
            <a:r>
              <a:rPr lang="en-US" altLang="zh-CN" sz="2000" u="none">
                <a:latin typeface="Arial" panose="020B0604020202020204" pitchFamily="34" charset="0"/>
                <a:cs typeface="Times New Roman" panose="02020603050405020304" pitchFamily="18" charset="0"/>
                <a:sym typeface="Symbol" panose="05050102010706020507" pitchFamily="18" charset="2"/>
              </a:rPr>
              <a:t>②</a:t>
            </a:r>
            <a:endParaRPr lang="en-US" altLang="zh-CN" sz="2000" u="none">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en-US" altLang="zh-CN" sz="2000" u="none">
                <a:latin typeface="Arial" panose="020B0604020202020204" pitchFamily="34" charset="0"/>
                <a:sym typeface="Symbol" panose="05050102010706020507" pitchFamily="18" charset="2"/>
              </a:rPr>
              <a:t>           </a:t>
            </a:r>
            <a:endParaRPr lang="en-US" altLang="zh-CN" sz="2000" u="none">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sym typeface="Symbol" panose="05050102010706020507" pitchFamily="18" charset="2"/>
              </a:rPr>
              <a:t>                </a:t>
            </a:r>
            <a:r>
              <a:rPr lang="en-US" altLang="zh-CN" sz="2000" u="none">
                <a:latin typeface="Arial" panose="020B0604020202020204" pitchFamily="34" charset="0"/>
                <a:cs typeface="Times New Roman" panose="02020603050405020304" pitchFamily="18" charset="0"/>
                <a:sym typeface="Symbol" panose="05050102010706020507" pitchFamily="18" charset="2"/>
              </a:rPr>
              <a:t>①</a:t>
            </a:r>
            <a:r>
              <a:rPr lang="zh-CN" altLang="en-US" sz="2000" u="none" dirty="0">
                <a:latin typeface="Arial" panose="020B0604020202020204" pitchFamily="34" charset="0"/>
                <a:sym typeface="Symbol" panose="05050102010706020507" pitchFamily="18" charset="2"/>
              </a:rPr>
              <a:t>除以</a:t>
            </a:r>
            <a:r>
              <a:rPr lang="zh-CN" altLang="en-US" sz="2000" u="none">
                <a:latin typeface="Arial" panose="020B0604020202020204" pitchFamily="34" charset="0"/>
                <a:cs typeface="Times New Roman" panose="02020603050405020304" pitchFamily="18" charset="0"/>
                <a:sym typeface="Symbol" panose="05050102010706020507" pitchFamily="18" charset="2"/>
              </a:rPr>
              <a:t>②</a:t>
            </a:r>
            <a:r>
              <a:rPr lang="zh-CN" altLang="en-US" sz="2000" u="none" dirty="0">
                <a:latin typeface="Arial" panose="020B0604020202020204" pitchFamily="34" charset="0"/>
                <a:sym typeface="Symbol" panose="05050102010706020507" pitchFamily="18" charset="2"/>
              </a:rPr>
              <a:t>，得：</a:t>
            </a:r>
            <a:endParaRPr lang="zh-CN" altLang="en-US" sz="2000" u="none" dirty="0">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sym typeface="Symbol" panose="05050102010706020507" pitchFamily="18" charset="2"/>
              </a:rPr>
              <a:t>                              </a:t>
            </a:r>
            <a:endParaRPr lang="zh-CN" altLang="en-US" sz="2000" u="none" dirty="0">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sym typeface="Symbol" panose="05050102010706020507" pitchFamily="18" charset="2"/>
              </a:rPr>
              <a:t>                              </a:t>
            </a:r>
            <a:r>
              <a:rPr lang="en-US" altLang="zh-CN" sz="2000" u="none">
                <a:latin typeface="Arial" panose="020B0604020202020204" pitchFamily="34" charset="0"/>
                <a:sym typeface="Symbol" panose="05050102010706020507" pitchFamily="18" charset="2"/>
              </a:rPr>
              <a:t>P(H/E)           P(E/H)           P(H) </a:t>
            </a:r>
            <a:endParaRPr lang="zh-CN" altLang="en-US" sz="2000" u="none" dirty="0">
              <a:solidFill>
                <a:srgbClr val="000099"/>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zh-CN" altLang="en-US" sz="2000" u="none" dirty="0">
                <a:latin typeface="Arial" panose="020B0604020202020204" pitchFamily="34" charset="0"/>
                <a:sym typeface="Symbol" panose="05050102010706020507" pitchFamily="18" charset="2"/>
              </a:rPr>
              <a:t>                             </a:t>
            </a:r>
            <a:r>
              <a:rPr lang="en-US" altLang="zh-CN" sz="2000" u="none">
                <a:latin typeface="Arial" panose="020B0604020202020204" pitchFamily="34" charset="0"/>
                <a:sym typeface="Symbol" panose="05050102010706020507" pitchFamily="18" charset="2"/>
              </a:rPr>
              <a:t>P(</a:t>
            </a:r>
            <a:r>
              <a:rPr lang="en-US" altLang="zh-CN" sz="2000" u="none">
                <a:latin typeface="Arial" panose="020B0604020202020204" pitchFamily="34" charset="0"/>
                <a:cs typeface="Times New Roman" panose="02020603050405020304" pitchFamily="18" charset="0"/>
                <a:sym typeface="Symbol" panose="05050102010706020507" pitchFamily="18" charset="2"/>
              </a:rPr>
              <a:t></a:t>
            </a:r>
            <a:r>
              <a:rPr lang="en-US" altLang="zh-CN" sz="2000" u="none">
                <a:latin typeface="Arial" panose="020B0604020202020204" pitchFamily="34" charset="0"/>
                <a:sym typeface="Symbol" panose="05050102010706020507" pitchFamily="18" charset="2"/>
              </a:rPr>
              <a:t>H/E)        P(E/ </a:t>
            </a:r>
            <a:r>
              <a:rPr lang="en-US" altLang="zh-CN" sz="2000" u="none">
                <a:latin typeface="Arial" panose="020B0604020202020204" pitchFamily="34" charset="0"/>
                <a:cs typeface="Times New Roman" panose="02020603050405020304" pitchFamily="18" charset="0"/>
                <a:sym typeface="Symbol" panose="05050102010706020507" pitchFamily="18" charset="2"/>
              </a:rPr>
              <a:t></a:t>
            </a:r>
            <a:r>
              <a:rPr lang="en-US" altLang="zh-CN" sz="2000" u="none">
                <a:latin typeface="Arial" panose="020B0604020202020204" pitchFamily="34" charset="0"/>
                <a:sym typeface="Symbol" panose="05050102010706020507" pitchFamily="18" charset="2"/>
              </a:rPr>
              <a:t>H)        P(</a:t>
            </a:r>
            <a:r>
              <a:rPr lang="en-US" altLang="zh-CN" sz="2000" u="none">
                <a:latin typeface="Arial" panose="020B0604020202020204" pitchFamily="34" charset="0"/>
                <a:cs typeface="Times New Roman" panose="02020603050405020304" pitchFamily="18" charset="0"/>
                <a:sym typeface="Symbol" panose="05050102010706020507" pitchFamily="18" charset="2"/>
              </a:rPr>
              <a:t></a:t>
            </a:r>
            <a:r>
              <a:rPr lang="en-US" altLang="zh-CN" sz="2000" u="none">
                <a:latin typeface="Arial" panose="020B0604020202020204" pitchFamily="34" charset="0"/>
                <a:sym typeface="Symbol" panose="05050102010706020507" pitchFamily="18" charset="2"/>
              </a:rPr>
              <a:t>H) </a:t>
            </a:r>
            <a:r>
              <a:rPr lang="en-US" altLang="zh-CN" sz="2000" u="none">
                <a:solidFill>
                  <a:srgbClr val="000099"/>
                </a:solidFill>
                <a:latin typeface="Arial" panose="020B0604020202020204" pitchFamily="34" charset="0"/>
                <a:sym typeface="Symbol" panose="05050102010706020507" pitchFamily="18" charset="2"/>
              </a:rPr>
              <a:t>        </a:t>
            </a:r>
            <a:r>
              <a:rPr lang="en-US" altLang="zh-CN" sz="2000" u="none">
                <a:latin typeface="Arial" panose="020B0604020202020204" pitchFamily="34" charset="0"/>
                <a:sym typeface="Symbol" panose="05050102010706020507" pitchFamily="18" charset="2"/>
              </a:rPr>
              <a:t>           </a:t>
            </a:r>
            <a:r>
              <a:rPr lang="en-US" altLang="zh-CN" sz="2000" u="none">
                <a:latin typeface="Arial" panose="020B0604020202020204" pitchFamily="34" charset="0"/>
                <a:cs typeface="Times New Roman" panose="02020603050405020304" pitchFamily="18" charset="0"/>
                <a:sym typeface="Symbol" panose="05050102010706020507" pitchFamily="18" charset="2"/>
              </a:rPr>
              <a:t>③</a:t>
            </a:r>
            <a:endParaRPr lang="en-US" altLang="zh-CN" sz="2000" u="none">
              <a:latin typeface="Arial" panose="020B0604020202020204" pitchFamily="34" charset="0"/>
              <a:cs typeface="Times New Roman" panose="02020603050405020304" pitchFamily="18" charset="0"/>
              <a:sym typeface="Symbol" panose="05050102010706020507" pitchFamily="18" charset="2"/>
            </a:endParaRPr>
          </a:p>
          <a:p>
            <a:pPr marL="342900" indent="-342900" algn="l">
              <a:lnSpc>
                <a:spcPct val="65000"/>
              </a:lnSpc>
              <a:spcBef>
                <a:spcPct val="20000"/>
              </a:spcBef>
              <a:buClr>
                <a:schemeClr val="tx1"/>
              </a:buClr>
              <a:buSzPct val="80000"/>
            </a:pPr>
            <a:endParaRPr lang="zh-CN" altLang="en-US" sz="2000" u="none" dirty="0">
              <a:latin typeface="Arial" panose="020B0604020202020204" pitchFamily="34" charset="0"/>
              <a:cs typeface="Times New Roman" panose="02020603050405020304" pitchFamily="18" charset="0"/>
              <a:sym typeface="Symbol" panose="05050102010706020507" pitchFamily="18" charset="2"/>
            </a:endParaRPr>
          </a:p>
          <a:p>
            <a:pPr marL="342900" indent="-342900" algn="l">
              <a:spcBef>
                <a:spcPct val="20000"/>
              </a:spcBef>
              <a:buClr>
                <a:schemeClr val="tx1"/>
              </a:buClr>
              <a:buSzPct val="80000"/>
            </a:pPr>
            <a:r>
              <a:rPr lang="zh-CN" altLang="en-US" sz="2000" u="none" dirty="0">
                <a:solidFill>
                  <a:schemeClr val="tx1"/>
                </a:solidFill>
                <a:latin typeface="Arial" panose="020B0604020202020204" pitchFamily="34" charset="0"/>
                <a:sym typeface="Symbol" panose="05050102010706020507" pitchFamily="18" charset="2"/>
              </a:rPr>
              <a:t>               </a:t>
            </a:r>
            <a:endParaRPr lang="zh-CN" altLang="en-US" sz="2000" u="none" dirty="0">
              <a:solidFill>
                <a:srgbClr val="990000"/>
              </a:solidFill>
              <a:latin typeface="Arial" panose="020B0604020202020204" pitchFamily="34" charset="0"/>
              <a:ea typeface="Times New Roman" panose="02020603050405020304" pitchFamily="18" charset="0"/>
              <a:sym typeface="Symbol" panose="05050102010706020507" pitchFamily="18" charset="2"/>
            </a:endParaRPr>
          </a:p>
        </p:txBody>
      </p:sp>
      <p:grpSp>
        <p:nvGrpSpPr>
          <p:cNvPr id="37893" name="组合 37892"/>
          <p:cNvGrpSpPr/>
          <p:nvPr/>
        </p:nvGrpSpPr>
        <p:grpSpPr>
          <a:xfrm>
            <a:off x="3416300" y="4686300"/>
            <a:ext cx="1419225" cy="1190625"/>
            <a:chOff x="0" y="0"/>
            <a:chExt cx="796" cy="750"/>
          </a:xfrm>
        </p:grpSpPr>
        <p:sp>
          <p:nvSpPr>
            <p:cNvPr id="37894" name="椭圆 37893"/>
            <p:cNvSpPr/>
            <p:nvPr/>
          </p:nvSpPr>
          <p:spPr>
            <a:xfrm>
              <a:off x="58" y="177"/>
              <a:ext cx="738" cy="573"/>
            </a:xfrm>
            <a:prstGeom prst="ellipse">
              <a:avLst/>
            </a:prstGeom>
            <a:noFill/>
            <a:ln w="12700" cap="sq" cmpd="sng">
              <a:solidFill>
                <a:srgbClr val="FF0066"/>
              </a:solidFill>
              <a:prstDash val="solid"/>
              <a:headEnd type="none" w="med" len="med"/>
              <a:tailEnd type="none" w="med" len="med"/>
            </a:ln>
          </p:spPr>
          <p:txBody>
            <a:bodyPr wrap="none" anchor="ctr"/>
            <a:p>
              <a:endParaRPr lang="zh-CN" altLang="en-US" u="none" dirty="0">
                <a:solidFill>
                  <a:schemeClr val="tx1"/>
                </a:solidFill>
                <a:latin typeface="Times New Roman" panose="02020603050405020304" pitchFamily="18" charset="0"/>
              </a:endParaRPr>
            </a:p>
          </p:txBody>
        </p:sp>
        <p:sp>
          <p:nvSpPr>
            <p:cNvPr id="37895" name="文本框 37894"/>
            <p:cNvSpPr txBox="1"/>
            <p:nvPr/>
          </p:nvSpPr>
          <p:spPr>
            <a:xfrm>
              <a:off x="0" y="0"/>
              <a:ext cx="260" cy="231"/>
            </a:xfrm>
            <a:prstGeom prst="rect">
              <a:avLst/>
            </a:prstGeom>
            <a:noFill/>
            <a:ln w="9525">
              <a:noFill/>
            </a:ln>
          </p:spPr>
          <p:txBody>
            <a:bodyPr wrap="none" anchor="t">
              <a:spAutoFit/>
            </a:bodyPr>
            <a:p>
              <a:pPr algn="l"/>
              <a:r>
                <a:rPr lang="en-US" altLang="zh-CN" sz="1800" u="none">
                  <a:solidFill>
                    <a:srgbClr val="FF0066"/>
                  </a:solidFill>
                  <a:latin typeface="Times New Roman" panose="02020603050405020304" pitchFamily="18" charset="0"/>
                </a:rPr>
                <a:t>LS</a:t>
              </a:r>
              <a:endParaRPr lang="en-US" altLang="zh-CN" sz="1800" u="none">
                <a:solidFill>
                  <a:srgbClr val="FF0066"/>
                </a:solidFill>
                <a:latin typeface="Times New Roman" panose="02020603050405020304" pitchFamily="18" charset="0"/>
              </a:endParaRPr>
            </a:p>
          </p:txBody>
        </p:sp>
      </p:grpSp>
      <p:sp>
        <p:nvSpPr>
          <p:cNvPr id="37896" name="直接连接符 37895"/>
          <p:cNvSpPr/>
          <p:nvPr/>
        </p:nvSpPr>
        <p:spPr>
          <a:xfrm>
            <a:off x="1882775" y="5300663"/>
            <a:ext cx="1158875" cy="0"/>
          </a:xfrm>
          <a:prstGeom prst="line">
            <a:avLst/>
          </a:prstGeom>
          <a:ln w="19050" cap="sq" cmpd="sng">
            <a:solidFill>
              <a:srgbClr val="0033CC"/>
            </a:solidFill>
            <a:prstDash val="solid"/>
            <a:headEnd type="none" w="med" len="med"/>
            <a:tailEnd type="none" w="med" len="med"/>
          </a:ln>
        </p:spPr>
      </p:sp>
      <p:sp>
        <p:nvSpPr>
          <p:cNvPr id="37897" name="直接连接符 37896"/>
          <p:cNvSpPr/>
          <p:nvPr/>
        </p:nvSpPr>
        <p:spPr>
          <a:xfrm>
            <a:off x="3538538" y="5300663"/>
            <a:ext cx="1158875" cy="0"/>
          </a:xfrm>
          <a:prstGeom prst="line">
            <a:avLst/>
          </a:prstGeom>
          <a:ln w="19050" cap="sq" cmpd="sng">
            <a:solidFill>
              <a:srgbClr val="0033CC"/>
            </a:solidFill>
            <a:prstDash val="solid"/>
            <a:headEnd type="none" w="med" len="med"/>
            <a:tailEnd type="none" w="med" len="med"/>
          </a:ln>
        </p:spPr>
      </p:sp>
      <p:sp>
        <p:nvSpPr>
          <p:cNvPr id="37898" name="直接连接符 37897"/>
          <p:cNvSpPr/>
          <p:nvPr/>
        </p:nvSpPr>
        <p:spPr>
          <a:xfrm>
            <a:off x="5122863" y="5300663"/>
            <a:ext cx="922337" cy="0"/>
          </a:xfrm>
          <a:prstGeom prst="line">
            <a:avLst/>
          </a:prstGeom>
          <a:ln w="19050" cap="sq" cmpd="sng">
            <a:solidFill>
              <a:srgbClr val="0033CC"/>
            </a:solidFill>
            <a:prstDash val="solid"/>
            <a:headEnd type="none" w="med" len="med"/>
            <a:tailEnd type="none" w="med" len="med"/>
          </a:ln>
        </p:spPr>
      </p:sp>
      <p:sp>
        <p:nvSpPr>
          <p:cNvPr id="37899" name="文本框 37898"/>
          <p:cNvSpPr txBox="1"/>
          <p:nvPr/>
        </p:nvSpPr>
        <p:spPr>
          <a:xfrm>
            <a:off x="3133725" y="5048250"/>
            <a:ext cx="328613" cy="398780"/>
          </a:xfrm>
          <a:prstGeom prst="rect">
            <a:avLst/>
          </a:prstGeom>
          <a:noFill/>
          <a:ln w="9525">
            <a:noFill/>
          </a:ln>
        </p:spPr>
        <p:txBody>
          <a:bodyPr>
            <a:spAutoFit/>
          </a:bodyPr>
          <a:p>
            <a:pPr algn="l"/>
            <a:r>
              <a:rPr lang="zh-CN" altLang="en-US" sz="2000" u="none" dirty="0">
                <a:latin typeface="Arial" panose="020B0604020202020204" pitchFamily="34" charset="0"/>
              </a:rPr>
              <a:t>=</a:t>
            </a:r>
            <a:endParaRPr lang="zh-CN" altLang="en-US" sz="2000" u="none" dirty="0">
              <a:latin typeface="Arial" panose="020B0604020202020204" pitchFamily="34" charset="0"/>
            </a:endParaRPr>
          </a:p>
        </p:txBody>
      </p:sp>
      <p:sp>
        <p:nvSpPr>
          <p:cNvPr id="37900" name="矩形 37899"/>
          <p:cNvSpPr/>
          <p:nvPr/>
        </p:nvSpPr>
        <p:spPr>
          <a:xfrm>
            <a:off x="4740275" y="5119688"/>
            <a:ext cx="323850" cy="398780"/>
          </a:xfrm>
          <a:prstGeom prst="rect">
            <a:avLst/>
          </a:prstGeom>
          <a:noFill/>
          <a:ln w="9525">
            <a:noFill/>
          </a:ln>
        </p:spPr>
        <p:txBody>
          <a:bodyPr>
            <a:spAutoFit/>
          </a:bodyPr>
          <a:p>
            <a:pPr algn="l"/>
            <a:r>
              <a:rPr lang="zh-CN" altLang="en-US" sz="2000" u="none">
                <a:latin typeface="Arial" panose="020B0604020202020204" pitchFamily="34" charset="0"/>
                <a:sym typeface="Symbol" panose="05050102010706020507" pitchFamily="18" charset="2"/>
              </a:rPr>
              <a:t></a:t>
            </a:r>
            <a:endParaRPr lang="zh-CN" altLang="en-US" sz="2000" u="none" dirty="0">
              <a:latin typeface="Arial" panose="020B0604020202020204" pitchFamily="34" charset="0"/>
              <a:sym typeface="Symbol" panose="05050102010706020507" pitchFamily="18" charset="2"/>
            </a:endParaRPr>
          </a:p>
        </p:txBody>
      </p:sp>
      <p:sp>
        <p:nvSpPr>
          <p:cNvPr id="37901" name="椭圆 37900"/>
          <p:cNvSpPr/>
          <p:nvPr/>
        </p:nvSpPr>
        <p:spPr>
          <a:xfrm>
            <a:off x="5051425" y="4895850"/>
            <a:ext cx="1066800" cy="838200"/>
          </a:xfrm>
          <a:prstGeom prst="ellipse">
            <a:avLst/>
          </a:prstGeom>
          <a:noFill/>
          <a:ln w="9525" cap="flat" cmpd="sng">
            <a:solidFill>
              <a:schemeClr val="hlink"/>
            </a:solidFill>
            <a:prstDash val="solid"/>
            <a:headEnd type="none" w="med" len="med"/>
            <a:tailEnd type="none" w="med" len="med"/>
          </a:ln>
        </p:spPr>
        <p:txBody>
          <a:bodyPr/>
          <a:p>
            <a:endParaRPr lang="zh-CN" altLang="en-US"/>
          </a:p>
        </p:txBody>
      </p:sp>
      <p:sp>
        <p:nvSpPr>
          <p:cNvPr id="37902" name="矩形 37901"/>
          <p:cNvSpPr/>
          <p:nvPr/>
        </p:nvSpPr>
        <p:spPr>
          <a:xfrm>
            <a:off x="4835525" y="4708525"/>
            <a:ext cx="457200" cy="304800"/>
          </a:xfrm>
          <a:prstGeom prst="rect">
            <a:avLst/>
          </a:prstGeom>
          <a:noFill/>
          <a:ln w="9525">
            <a:noFill/>
          </a:ln>
        </p:spPr>
        <p:txBody>
          <a:bodyPr wrap="none" anchor="ctr"/>
          <a:p>
            <a:r>
              <a:rPr lang="en-US" altLang="zh-CN" sz="1600" u="none">
                <a:solidFill>
                  <a:schemeClr val="hlink"/>
                </a:solidFill>
                <a:latin typeface="Times New Roman" panose="02020603050405020304" pitchFamily="18" charset="0"/>
              </a:rPr>
              <a:t>O(H)</a:t>
            </a:r>
            <a:endParaRPr lang="en-US" altLang="zh-CN" sz="1600" u="none">
              <a:solidFill>
                <a:schemeClr val="hlink"/>
              </a:solidFill>
              <a:latin typeface="Times New Roman" panose="02020603050405020304" pitchFamily="18" charset="0"/>
            </a:endParaRPr>
          </a:p>
        </p:txBody>
      </p:sp>
      <p:sp>
        <p:nvSpPr>
          <p:cNvPr id="37903" name="椭圆 37902"/>
          <p:cNvSpPr/>
          <p:nvPr/>
        </p:nvSpPr>
        <p:spPr>
          <a:xfrm>
            <a:off x="1882775" y="4941888"/>
            <a:ext cx="1295400" cy="914400"/>
          </a:xfrm>
          <a:prstGeom prst="ellipse">
            <a:avLst/>
          </a:prstGeom>
          <a:noFill/>
          <a:ln w="9525" cap="flat" cmpd="sng">
            <a:solidFill>
              <a:schemeClr val="hlink"/>
            </a:solidFill>
            <a:prstDash val="solid"/>
            <a:headEnd type="none" w="med" len="med"/>
            <a:tailEnd type="none" w="med" len="med"/>
          </a:ln>
        </p:spPr>
        <p:txBody>
          <a:bodyPr/>
          <a:p>
            <a:endParaRPr lang="zh-CN" altLang="en-US"/>
          </a:p>
        </p:txBody>
      </p:sp>
      <p:sp>
        <p:nvSpPr>
          <p:cNvPr id="37904" name="矩形 37903"/>
          <p:cNvSpPr/>
          <p:nvPr/>
        </p:nvSpPr>
        <p:spPr>
          <a:xfrm>
            <a:off x="1765300" y="4637088"/>
            <a:ext cx="457200" cy="304800"/>
          </a:xfrm>
          <a:prstGeom prst="rect">
            <a:avLst/>
          </a:prstGeom>
          <a:noFill/>
          <a:ln w="9525">
            <a:noFill/>
          </a:ln>
        </p:spPr>
        <p:txBody>
          <a:bodyPr wrap="none" anchor="ctr"/>
          <a:p>
            <a:r>
              <a:rPr lang="en-US" altLang="zh-CN" sz="1600" u="none">
                <a:solidFill>
                  <a:schemeClr val="hlink"/>
                </a:solidFill>
                <a:latin typeface="Times New Roman" panose="02020603050405020304" pitchFamily="18" charset="0"/>
              </a:rPr>
              <a:t>O(H/E)</a:t>
            </a:r>
            <a:endParaRPr lang="en-US" altLang="zh-CN" sz="1600" u="none">
              <a:solidFill>
                <a:schemeClr val="hlink"/>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p:txBody>
          <a:bodyPr anchor="b"/>
          <a:p>
            <a:r>
              <a:rPr lang="en-US" altLang="zh-CN" sz="3200"/>
              <a:t>4.3.1 </a:t>
            </a:r>
            <a:r>
              <a:rPr lang="zh-CN" altLang="en-US" sz="3200" dirty="0"/>
              <a:t>知识的不确定性表示</a:t>
            </a:r>
            <a:r>
              <a:rPr lang="en-US" altLang="zh-CN" sz="3200"/>
              <a:t>(5)</a:t>
            </a:r>
            <a:endParaRPr lang="en-US" altLang="zh-CN" sz="3200"/>
          </a:p>
        </p:txBody>
      </p:sp>
      <p:sp>
        <p:nvSpPr>
          <p:cNvPr id="38915" name="文本占位符 38914"/>
          <p:cNvSpPr>
            <a:spLocks noGrp="1"/>
          </p:cNvSpPr>
          <p:nvPr>
            <p:ph type="body" idx="4294967295"/>
          </p:nvPr>
        </p:nvSpPr>
        <p:spPr>
          <a:xfrm>
            <a:off x="381635" y="1253490"/>
            <a:ext cx="7886700" cy="4351655"/>
          </a:xfrm>
        </p:spPr>
        <p:txBody>
          <a:bodyPr>
            <a:normAutofit fontScale="90000" lnSpcReduction="10000"/>
          </a:bodyPr>
          <a:p>
            <a:pPr>
              <a:lnSpc>
                <a:spcPct val="80000"/>
              </a:lnSpc>
              <a:buClr>
                <a:schemeClr val="tx1"/>
              </a:buClr>
              <a:buNone/>
            </a:pPr>
            <a:r>
              <a:rPr lang="zh-CN" altLang="en-US" sz="2000" dirty="0">
                <a:solidFill>
                  <a:srgbClr val="0033CC"/>
                </a:solidFill>
                <a:latin typeface="Arial" panose="020B0604020202020204" pitchFamily="34" charset="0"/>
                <a:sym typeface="Symbol" panose="05050102010706020507" pitchFamily="18" charset="2"/>
              </a:rPr>
              <a:t>使用几率函数，</a:t>
            </a:r>
            <a:r>
              <a:rPr lang="zh-CN" altLang="en-US" sz="2000">
                <a:solidFill>
                  <a:srgbClr val="0033CC"/>
                </a:solidFill>
                <a:latin typeface="Arial" panose="020B0604020202020204" pitchFamily="34" charset="0"/>
                <a:cs typeface="Times New Roman" panose="02020603050405020304" pitchFamily="18" charset="0"/>
                <a:sym typeface="Symbol" panose="05050102010706020507" pitchFamily="18" charset="2"/>
              </a:rPr>
              <a:t>③ </a:t>
            </a:r>
            <a:r>
              <a:rPr lang="zh-CN" altLang="en-US" sz="2000" dirty="0">
                <a:solidFill>
                  <a:srgbClr val="0033CC"/>
                </a:solidFill>
                <a:latin typeface="Arial" panose="020B0604020202020204" pitchFamily="34" charset="0"/>
                <a:sym typeface="Symbol" panose="05050102010706020507" pitchFamily="18" charset="2"/>
              </a:rPr>
              <a:t>式可以表示为</a:t>
            </a:r>
            <a:r>
              <a:rPr lang="en-US" altLang="zh-CN" sz="2000">
                <a:solidFill>
                  <a:srgbClr val="0033CC"/>
                </a:solidFill>
                <a:latin typeface="Arial" panose="020B0604020202020204" pitchFamily="34" charset="0"/>
                <a:sym typeface="Symbol" panose="05050102010706020507" pitchFamily="18" charset="2"/>
              </a:rPr>
              <a:t>:</a:t>
            </a:r>
            <a:endParaRPr lang="en-US" altLang="zh-CN" sz="200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r>
              <a:rPr lang="en-US" altLang="zh-CN" sz="2000">
                <a:solidFill>
                  <a:srgbClr val="0033CC"/>
                </a:solidFill>
                <a:latin typeface="Arial" panose="020B0604020202020204" pitchFamily="34" charset="0"/>
                <a:sym typeface="Symbol" panose="05050102010706020507" pitchFamily="18" charset="2"/>
              </a:rPr>
              <a:t>                             </a:t>
            </a:r>
            <a:r>
              <a:rPr lang="en-US" altLang="zh-CN" sz="2400">
                <a:solidFill>
                  <a:srgbClr val="800000"/>
                </a:solidFill>
                <a:latin typeface="Arial" panose="020B0604020202020204" pitchFamily="34" charset="0"/>
                <a:sym typeface="Symbol" panose="05050102010706020507" pitchFamily="18" charset="2"/>
              </a:rPr>
              <a:t>O(H/E)=LS×O(H)</a:t>
            </a:r>
            <a:endParaRPr lang="en-US" altLang="zh-CN" sz="2400">
              <a:solidFill>
                <a:srgbClr val="800000"/>
              </a:solidFill>
              <a:latin typeface="Arial" panose="020B0604020202020204" pitchFamily="34" charset="0"/>
              <a:sym typeface="Symbol" panose="05050102010706020507" pitchFamily="18" charset="2"/>
            </a:endParaRPr>
          </a:p>
          <a:p>
            <a:pPr>
              <a:buNone/>
            </a:pPr>
            <a:r>
              <a:rPr lang="en-US" altLang="zh-CN" sz="2000">
                <a:solidFill>
                  <a:srgbClr val="0033CC"/>
                </a:solidFill>
                <a:latin typeface="Arial" panose="020B0604020202020204" pitchFamily="34" charset="0"/>
                <a:sym typeface="Symbol" panose="05050102010706020507" pitchFamily="18" charset="2"/>
              </a:rPr>
              <a:t>            </a:t>
            </a:r>
            <a:r>
              <a:rPr lang="zh-CN" altLang="en-US" sz="2000" dirty="0">
                <a:solidFill>
                  <a:srgbClr val="0033CC"/>
                </a:solidFill>
                <a:latin typeface="Arial" panose="020B0604020202020204" pitchFamily="34" charset="0"/>
                <a:sym typeface="Symbol" panose="05050102010706020507" pitchFamily="18" charset="2"/>
              </a:rPr>
              <a:t>可以看出，</a:t>
            </a:r>
            <a:r>
              <a:rPr lang="en-US" altLang="zh-CN" sz="2000">
                <a:solidFill>
                  <a:srgbClr val="0033CC"/>
                </a:solidFill>
                <a:latin typeface="Arial" panose="020B0604020202020204" pitchFamily="34" charset="0"/>
                <a:sym typeface="Symbol" panose="05050102010706020507" pitchFamily="18" charset="2"/>
              </a:rPr>
              <a:t>LS </a:t>
            </a:r>
            <a:r>
              <a:rPr lang="zh-CN" altLang="en-US" sz="2000" dirty="0">
                <a:solidFill>
                  <a:srgbClr val="0033CC"/>
                </a:solidFill>
                <a:latin typeface="Arial" panose="020B0604020202020204" pitchFamily="34" charset="0"/>
                <a:sym typeface="Symbol" panose="05050102010706020507" pitchFamily="18" charset="2"/>
              </a:rPr>
              <a:t>越大， </a:t>
            </a:r>
            <a:r>
              <a:rPr lang="en-US" altLang="zh-CN" sz="2000">
                <a:solidFill>
                  <a:srgbClr val="0033CC"/>
                </a:solidFill>
                <a:latin typeface="Arial" panose="020B0604020202020204" pitchFamily="34" charset="0"/>
                <a:sym typeface="Symbol" panose="05050102010706020507" pitchFamily="18" charset="2"/>
              </a:rPr>
              <a:t>O(H/E)</a:t>
            </a:r>
            <a:r>
              <a:rPr lang="zh-CN" altLang="en-US" sz="2000" dirty="0">
                <a:solidFill>
                  <a:srgbClr val="0033CC"/>
                </a:solidFill>
                <a:latin typeface="Arial" panose="020B0604020202020204" pitchFamily="34" charset="0"/>
                <a:sym typeface="Symbol" panose="05050102010706020507" pitchFamily="18" charset="2"/>
              </a:rPr>
              <a:t>越大， 则</a:t>
            </a:r>
            <a:r>
              <a:rPr lang="en-US" altLang="zh-CN" sz="2000">
                <a:solidFill>
                  <a:srgbClr val="0033CC"/>
                </a:solidFill>
                <a:latin typeface="Arial" panose="020B0604020202020204" pitchFamily="34" charset="0"/>
                <a:sym typeface="Symbol" panose="05050102010706020507" pitchFamily="18" charset="2"/>
              </a:rPr>
              <a:t>P(H/E) </a:t>
            </a:r>
            <a:r>
              <a:rPr lang="zh-CN" altLang="en-US" sz="2000" dirty="0">
                <a:solidFill>
                  <a:srgbClr val="0033CC"/>
                </a:solidFill>
                <a:latin typeface="Arial" panose="020B0604020202020204" pitchFamily="34" charset="0"/>
                <a:sym typeface="Symbol" panose="05050102010706020507" pitchFamily="18" charset="2"/>
              </a:rPr>
              <a:t>越大，表明</a:t>
            </a:r>
            <a:r>
              <a:rPr lang="en-US" altLang="zh-CN" sz="2000">
                <a:solidFill>
                  <a:srgbClr val="0033CC"/>
                </a:solidFill>
                <a:latin typeface="Arial" panose="020B0604020202020204" pitchFamily="34" charset="0"/>
                <a:sym typeface="Symbol" panose="05050102010706020507" pitchFamily="18" charset="2"/>
              </a:rPr>
              <a:t>E </a:t>
            </a:r>
            <a:r>
              <a:rPr lang="zh-CN" altLang="en-US" sz="2000" dirty="0">
                <a:solidFill>
                  <a:srgbClr val="0033CC"/>
                </a:solidFill>
                <a:latin typeface="Arial" panose="020B0604020202020204" pitchFamily="34" charset="0"/>
                <a:sym typeface="Symbol" panose="05050102010706020507" pitchFamily="18" charset="2"/>
              </a:rPr>
              <a:t>对 </a:t>
            </a:r>
            <a:r>
              <a:rPr lang="en-US" altLang="zh-CN" sz="2000">
                <a:solidFill>
                  <a:srgbClr val="0033CC"/>
                </a:solidFill>
                <a:latin typeface="Arial" panose="020B0604020202020204" pitchFamily="34" charset="0"/>
                <a:sym typeface="Symbol" panose="05050102010706020507" pitchFamily="18" charset="2"/>
              </a:rPr>
              <a:t>H </a:t>
            </a:r>
            <a:r>
              <a:rPr lang="zh-CN" altLang="en-US" sz="2000" dirty="0">
                <a:solidFill>
                  <a:srgbClr val="0033CC"/>
                </a:solidFill>
                <a:latin typeface="Arial" panose="020B0604020202020204" pitchFamily="34" charset="0"/>
                <a:sym typeface="Symbol" panose="05050102010706020507" pitchFamily="18" charset="2"/>
              </a:rPr>
              <a:t>为真的支持越强。当 </a:t>
            </a:r>
            <a:r>
              <a:rPr lang="en-US" altLang="zh-CN" sz="2000">
                <a:solidFill>
                  <a:srgbClr val="0033CC"/>
                </a:solidFill>
                <a:latin typeface="Arial" panose="020B0604020202020204" pitchFamily="34" charset="0"/>
                <a:sym typeface="Symbol" panose="05050102010706020507" pitchFamily="18" charset="2"/>
              </a:rPr>
              <a:t>LS  </a:t>
            </a:r>
            <a:r>
              <a:rPr lang="en-US" altLang="zh-CN" sz="2000">
                <a:solidFill>
                  <a:srgbClr val="0033CC"/>
                </a:solidFill>
                <a:latin typeface="宋体" panose="02010600030101010101" pitchFamily="2" charset="-122"/>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 </a:t>
            </a:r>
            <a:r>
              <a:rPr lang="zh-CN" altLang="en-US" sz="2000" dirty="0">
                <a:solidFill>
                  <a:srgbClr val="0033CC"/>
                </a:solidFill>
                <a:latin typeface="Arial" panose="020B0604020202020204" pitchFamily="34"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P(H/E)  1</a:t>
            </a:r>
            <a:r>
              <a:rPr lang="zh-CN" altLang="en-US" sz="2000">
                <a:solidFill>
                  <a:srgbClr val="0033CC"/>
                </a:solidFill>
                <a:latin typeface="Arial" panose="020B0604020202020204" pitchFamily="34"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a:t>
            </a:r>
            <a:r>
              <a:rPr lang="zh-CN" altLang="en-US" sz="2000" dirty="0">
                <a:solidFill>
                  <a:srgbClr val="0033CC"/>
                </a:solidFill>
                <a:latin typeface="Arial" panose="020B0604020202020204" pitchFamily="34" charset="0"/>
                <a:sym typeface="Symbol" panose="05050102010706020507" pitchFamily="18" charset="2"/>
              </a:rPr>
              <a:t>的存在对 </a:t>
            </a:r>
            <a:r>
              <a:rPr lang="en-US" altLang="zh-CN" sz="2000">
                <a:solidFill>
                  <a:srgbClr val="0033CC"/>
                </a:solidFill>
                <a:latin typeface="Arial" panose="020B0604020202020204" pitchFamily="34" charset="0"/>
                <a:sym typeface="Symbol" panose="05050102010706020507" pitchFamily="18" charset="2"/>
              </a:rPr>
              <a:t>H </a:t>
            </a:r>
            <a:r>
              <a:rPr lang="zh-CN" altLang="en-US" sz="2000" dirty="0">
                <a:solidFill>
                  <a:srgbClr val="0033CC"/>
                </a:solidFill>
                <a:latin typeface="Arial" panose="020B0604020202020204" pitchFamily="34" charset="0"/>
                <a:sym typeface="Symbol" panose="05050102010706020507" pitchFamily="18" charset="2"/>
              </a:rPr>
              <a:t>为真是充分的，故称 </a:t>
            </a:r>
            <a:r>
              <a:rPr lang="en-US" altLang="zh-CN" sz="2000">
                <a:solidFill>
                  <a:srgbClr val="0033CC"/>
                </a:solidFill>
                <a:latin typeface="Arial" panose="020B0604020202020204" pitchFamily="34" charset="0"/>
                <a:sym typeface="Symbol" panose="05050102010706020507" pitchFamily="18" charset="2"/>
              </a:rPr>
              <a:t>LS </a:t>
            </a:r>
            <a:r>
              <a:rPr lang="zh-CN" altLang="en-US" sz="2000" dirty="0">
                <a:solidFill>
                  <a:srgbClr val="0033CC"/>
                </a:solidFill>
                <a:latin typeface="Arial" panose="020B0604020202020204" pitchFamily="34" charset="0"/>
                <a:sym typeface="Symbol" panose="05050102010706020507" pitchFamily="18" charset="2"/>
              </a:rPr>
              <a:t>为充分性量度。</a:t>
            </a: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endParaRPr lang="zh-CN" altLang="en-US" sz="2000" dirty="0">
              <a:solidFill>
                <a:srgbClr val="800000"/>
              </a:solidFill>
              <a:latin typeface="Arial" panose="020B0604020202020204" pitchFamily="34" charset="0"/>
              <a:sym typeface="Symbol" panose="05050102010706020507" pitchFamily="18" charset="2"/>
            </a:endParaRPr>
          </a:p>
          <a:p>
            <a:pPr>
              <a:lnSpc>
                <a:spcPct val="80000"/>
              </a:lnSpc>
              <a:buClr>
                <a:schemeClr val="tx1"/>
              </a:buClr>
              <a:buNone/>
            </a:pPr>
            <a:r>
              <a:rPr lang="zh-CN" altLang="en-US" sz="2000" dirty="0">
                <a:solidFill>
                  <a:srgbClr val="0033CC"/>
                </a:solidFill>
                <a:latin typeface="Arial" panose="020B0604020202020204" pitchFamily="34" charset="0"/>
                <a:sym typeface="Symbol" panose="05050102010706020507" pitchFamily="18" charset="2"/>
              </a:rPr>
              <a:t>对于上式，证据</a:t>
            </a:r>
            <a:r>
              <a:rPr lang="en-US" altLang="zh-CN" sz="2000">
                <a:solidFill>
                  <a:srgbClr val="0033CC"/>
                </a:solidFill>
                <a:latin typeface="Arial" panose="020B0604020202020204" pitchFamily="34" charset="0"/>
                <a:sym typeface="Symbol" panose="05050102010706020507" pitchFamily="18" charset="2"/>
              </a:rPr>
              <a:t>E</a:t>
            </a:r>
            <a:r>
              <a:rPr lang="zh-CN" altLang="en-US" sz="2000" dirty="0">
                <a:solidFill>
                  <a:srgbClr val="0033CC"/>
                </a:solidFill>
                <a:latin typeface="Arial" panose="020B0604020202020204" pitchFamily="34" charset="0"/>
                <a:sym typeface="Symbol" panose="05050102010706020507" pitchFamily="18" charset="2"/>
              </a:rPr>
              <a:t>肯定存在时，即</a:t>
            </a:r>
            <a:r>
              <a:rPr lang="en-US" altLang="zh-CN" sz="2000">
                <a:solidFill>
                  <a:srgbClr val="0033CC"/>
                </a:solidFill>
                <a:latin typeface="Arial" panose="020B0604020202020204" pitchFamily="34" charset="0"/>
                <a:sym typeface="Symbol" panose="05050102010706020507" pitchFamily="18" charset="2"/>
              </a:rPr>
              <a:t>P(E) = P(E/S) = 1</a:t>
            </a:r>
            <a:r>
              <a:rPr lang="zh-CN" altLang="en-US" sz="2000" dirty="0">
                <a:solidFill>
                  <a:srgbClr val="0033CC"/>
                </a:solidFill>
                <a:latin typeface="Arial" panose="020B0604020202020204" pitchFamily="34" charset="0"/>
                <a:sym typeface="Symbol" panose="05050102010706020507" pitchFamily="18" charset="2"/>
              </a:rPr>
              <a:t>，考虑</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P(H/E)</a:t>
            </a:r>
            <a:r>
              <a:rPr lang="zh-CN" altLang="en-US" sz="2000" dirty="0">
                <a:solidFill>
                  <a:srgbClr val="0033CC"/>
                </a:solidFill>
                <a:latin typeface="Arial" panose="020B0604020202020204" pitchFamily="34" charset="0"/>
                <a:cs typeface="Times New Roman" panose="02020603050405020304" pitchFamily="18" charset="0"/>
                <a:sym typeface="Symbol" panose="05050102010706020507" pitchFamily="18" charset="2"/>
              </a:rPr>
              <a:t>。 </a:t>
            </a: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r>
              <a:rPr lang="zh-CN" altLang="en-US" sz="2000" dirty="0">
                <a:solidFill>
                  <a:srgbClr val="0033CC"/>
                </a:solidFill>
                <a:latin typeface="Arial" panose="020B0604020202020204" pitchFamily="34" charset="0"/>
                <a:sym typeface="Symbol" panose="05050102010706020507" pitchFamily="18" charset="2"/>
              </a:rPr>
              <a:t>由</a:t>
            </a:r>
            <a:r>
              <a:rPr lang="zh-CN" altLang="en-US" sz="2000">
                <a:solidFill>
                  <a:srgbClr val="0033CC"/>
                </a:solidFill>
                <a:latin typeface="Arial" panose="020B0604020202020204" pitchFamily="34" charset="0"/>
                <a:cs typeface="Times New Roman" panose="02020603050405020304" pitchFamily="18" charset="0"/>
                <a:sym typeface="Symbol" panose="05050102010706020507" pitchFamily="18" charset="2"/>
              </a:rPr>
              <a:t>③ </a:t>
            </a:r>
            <a:r>
              <a:rPr lang="zh-CN" altLang="en-US" sz="2000" dirty="0">
                <a:solidFill>
                  <a:srgbClr val="0033CC"/>
                </a:solidFill>
                <a:latin typeface="Arial" panose="020B0604020202020204" pitchFamily="34" charset="0"/>
                <a:sym typeface="Symbol" panose="05050102010706020507" pitchFamily="18" charset="2"/>
              </a:rPr>
              <a:t>式 及 “非”运算 ：</a:t>
            </a:r>
            <a:r>
              <a:rPr lang="en-US" altLang="zh-CN" sz="2000">
                <a:solidFill>
                  <a:srgbClr val="0033CC"/>
                </a:solidFill>
                <a:latin typeface="Arial" panose="020B0604020202020204" pitchFamily="34" charset="0"/>
              </a:rPr>
              <a:t>P( </a:t>
            </a:r>
            <a:r>
              <a:rPr lang="en-US" altLang="zh-CN" sz="2000">
                <a:solidFill>
                  <a:srgbClr val="0033CC"/>
                </a:solidFill>
                <a:latin typeface="Arial" panose="020B0604020202020204" pitchFamily="34" charset="0"/>
                <a:sym typeface="Symbol" panose="05050102010706020507" pitchFamily="18" charset="2"/>
              </a:rPr>
              <a:t>H/E) = 1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 P(H/E)  </a:t>
            </a:r>
            <a:r>
              <a:rPr lang="zh-CN" altLang="en-US" sz="2000" dirty="0">
                <a:solidFill>
                  <a:srgbClr val="0033CC"/>
                </a:solidFill>
                <a:latin typeface="Arial" panose="020B0604020202020204" pitchFamily="34" charset="0"/>
                <a:cs typeface="Times New Roman" panose="02020603050405020304" pitchFamily="18" charset="0"/>
                <a:sym typeface="Symbol" panose="05050102010706020507" pitchFamily="18" charset="2"/>
              </a:rPr>
              <a:t>、 </a:t>
            </a:r>
            <a:r>
              <a:rPr lang="en-US" altLang="zh-CN" sz="2000">
                <a:solidFill>
                  <a:srgbClr val="0033CC"/>
                </a:solidFill>
                <a:latin typeface="Arial" panose="020B0604020202020204" pitchFamily="34" charset="0"/>
              </a:rPr>
              <a:t>P( </a:t>
            </a:r>
            <a:r>
              <a:rPr lang="en-US" altLang="zh-CN" sz="2000">
                <a:solidFill>
                  <a:srgbClr val="0033CC"/>
                </a:solidFill>
                <a:latin typeface="Arial" panose="020B0604020202020204" pitchFamily="34" charset="0"/>
                <a:sym typeface="Symbol" panose="05050102010706020507" pitchFamily="18" charset="2"/>
              </a:rPr>
              <a:t>H) = 1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 P(H),  </a:t>
            </a:r>
            <a:r>
              <a:rPr lang="zh-CN" altLang="en-US" sz="2000" dirty="0">
                <a:solidFill>
                  <a:srgbClr val="0033CC"/>
                </a:solidFill>
                <a:latin typeface="Arial" panose="020B0604020202020204" pitchFamily="34" charset="0"/>
                <a:sym typeface="Symbol" panose="05050102010706020507" pitchFamily="18" charset="2"/>
              </a:rPr>
              <a:t>得：</a:t>
            </a: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endParaRPr lang="zh-CN" altLang="en-US" sz="2000" dirty="0">
              <a:solidFill>
                <a:srgbClr val="0033CC"/>
              </a:solidFill>
              <a:latin typeface="Arial" panose="020B0604020202020204" pitchFamily="34" charset="0"/>
              <a:sym typeface="Symbol" panose="05050102010706020507" pitchFamily="18" charset="2"/>
            </a:endParaRPr>
          </a:p>
          <a:p>
            <a:pPr>
              <a:lnSpc>
                <a:spcPct val="80000"/>
              </a:lnSpc>
              <a:buClr>
                <a:schemeClr val="tx1"/>
              </a:buClr>
              <a:buNone/>
            </a:pPr>
            <a:r>
              <a:rPr lang="zh-CN" altLang="en-US" sz="2400">
                <a:solidFill>
                  <a:srgbClr val="CC0099"/>
                </a:solidFill>
                <a:latin typeface="Arial" panose="020B0604020202020204" pitchFamily="34" charset="0"/>
                <a:sym typeface="Symbol" panose="05050102010706020507" pitchFamily="18" charset="2"/>
              </a:rPr>
              <a:t>      </a:t>
            </a:r>
            <a:r>
              <a:rPr lang="en-US" altLang="zh-CN" sz="2400">
                <a:solidFill>
                  <a:srgbClr val="CC0099"/>
                </a:solidFill>
                <a:latin typeface="Arial" panose="020B0604020202020204" pitchFamily="34" charset="0"/>
                <a:sym typeface="Symbol" panose="05050102010706020507" pitchFamily="18" charset="2"/>
              </a:rPr>
              <a:t>LS</a:t>
            </a:r>
            <a:r>
              <a:rPr lang="zh-CN" altLang="en-US" sz="2400" dirty="0">
                <a:solidFill>
                  <a:srgbClr val="CC0099"/>
                </a:solidFill>
                <a:latin typeface="Arial" panose="020B0604020202020204" pitchFamily="34" charset="0"/>
                <a:sym typeface="Symbol" panose="05050102010706020507" pitchFamily="18" charset="2"/>
              </a:rPr>
              <a:t>将</a:t>
            </a:r>
            <a:r>
              <a:rPr lang="en-US" altLang="zh-CN" sz="2400">
                <a:solidFill>
                  <a:srgbClr val="CC0099"/>
                </a:solidFill>
                <a:latin typeface="Arial" panose="020B0604020202020204" pitchFamily="34" charset="0"/>
                <a:sym typeface="Symbol" panose="05050102010706020507" pitchFamily="18" charset="2"/>
              </a:rPr>
              <a:t>H</a:t>
            </a:r>
            <a:r>
              <a:rPr lang="zh-CN" altLang="en-US" sz="2400" dirty="0">
                <a:solidFill>
                  <a:srgbClr val="CC0099"/>
                </a:solidFill>
                <a:latin typeface="Arial" panose="020B0604020202020204" pitchFamily="34" charset="0"/>
                <a:sym typeface="Symbol" panose="05050102010706020507" pitchFamily="18" charset="2"/>
              </a:rPr>
              <a:t>的先验概率更新为后验概率</a:t>
            </a:r>
            <a:endParaRPr lang="zh-CN" altLang="en-US" sz="2400" dirty="0">
              <a:solidFill>
                <a:srgbClr val="CC0099"/>
              </a:solidFill>
              <a:latin typeface="Arial" panose="020B0604020202020204" pitchFamily="34" charset="0"/>
              <a:sym typeface="Symbol" panose="05050102010706020507" pitchFamily="18" charset="2"/>
            </a:endParaRPr>
          </a:p>
        </p:txBody>
      </p:sp>
      <p:grpSp>
        <p:nvGrpSpPr>
          <p:cNvPr id="38916" name="组合 38915"/>
          <p:cNvGrpSpPr/>
          <p:nvPr/>
        </p:nvGrpSpPr>
        <p:grpSpPr>
          <a:xfrm>
            <a:off x="2268538" y="3962400"/>
            <a:ext cx="3613150" cy="742950"/>
            <a:chOff x="0" y="0"/>
            <a:chExt cx="2276" cy="468"/>
          </a:xfrm>
        </p:grpSpPr>
        <p:sp>
          <p:nvSpPr>
            <p:cNvPr id="38917" name="直接连接符 38916"/>
            <p:cNvSpPr/>
            <p:nvPr/>
          </p:nvSpPr>
          <p:spPr>
            <a:xfrm>
              <a:off x="794" y="254"/>
              <a:ext cx="1441" cy="0"/>
            </a:xfrm>
            <a:prstGeom prst="line">
              <a:avLst/>
            </a:prstGeom>
            <a:ln w="19050" cap="sq" cmpd="sng">
              <a:solidFill>
                <a:srgbClr val="990000"/>
              </a:solidFill>
              <a:prstDash val="solid"/>
              <a:headEnd type="none" w="med" len="med"/>
              <a:tailEnd type="none" w="med" len="med"/>
            </a:ln>
          </p:spPr>
        </p:sp>
        <p:grpSp>
          <p:nvGrpSpPr>
            <p:cNvPr id="38918" name="组合 38917"/>
            <p:cNvGrpSpPr/>
            <p:nvPr/>
          </p:nvGrpSpPr>
          <p:grpSpPr>
            <a:xfrm>
              <a:off x="0" y="0"/>
              <a:ext cx="2276" cy="468"/>
              <a:chOff x="0" y="0"/>
              <a:chExt cx="2276" cy="468"/>
            </a:xfrm>
          </p:grpSpPr>
          <p:sp>
            <p:nvSpPr>
              <p:cNvPr id="38919" name="矩形 38918"/>
              <p:cNvSpPr/>
              <p:nvPr/>
            </p:nvSpPr>
            <p:spPr>
              <a:xfrm>
                <a:off x="0" y="133"/>
                <a:ext cx="777" cy="250"/>
              </a:xfrm>
              <a:prstGeom prst="rect">
                <a:avLst/>
              </a:prstGeom>
              <a:noFill/>
              <a:ln w="9525">
                <a:noFill/>
              </a:ln>
            </p:spPr>
            <p:txBody>
              <a:bodyPr wrap="none" anchor="t">
                <a:spAutoFit/>
              </a:bodyPr>
              <a:p>
                <a:pPr algn="l"/>
                <a:r>
                  <a:rPr lang="en-US" altLang="zh-CN" sz="2000" u="none">
                    <a:solidFill>
                      <a:srgbClr val="990000"/>
                    </a:solidFill>
                    <a:latin typeface="Arial" panose="020B0604020202020204" pitchFamily="34" charset="0"/>
                    <a:sym typeface="Symbol" panose="05050102010706020507" pitchFamily="18" charset="2"/>
                  </a:rPr>
                  <a:t>P(H/E) =</a:t>
                </a:r>
                <a:r>
                  <a:rPr lang="en-US" altLang="zh-CN" sz="2000" u="none">
                    <a:latin typeface="Arial" panose="020B0604020202020204" pitchFamily="34" charset="0"/>
                    <a:sym typeface="Symbol" panose="05050102010706020507" pitchFamily="18" charset="2"/>
                  </a:rPr>
                  <a:t> </a:t>
                </a:r>
                <a:endParaRPr lang="zh-CN" altLang="en-US" sz="2000" u="none" dirty="0">
                  <a:latin typeface="Arial" panose="020B0604020202020204" pitchFamily="34" charset="0"/>
                  <a:sym typeface="Symbol" panose="05050102010706020507" pitchFamily="18" charset="2"/>
                </a:endParaRPr>
              </a:p>
            </p:txBody>
          </p:sp>
          <p:sp>
            <p:nvSpPr>
              <p:cNvPr id="38920" name="矩形 38919"/>
              <p:cNvSpPr/>
              <p:nvPr/>
            </p:nvSpPr>
            <p:spPr>
              <a:xfrm>
                <a:off x="1123" y="0"/>
                <a:ext cx="826" cy="250"/>
              </a:xfrm>
              <a:prstGeom prst="rect">
                <a:avLst/>
              </a:prstGeom>
              <a:noFill/>
              <a:ln w="9525">
                <a:noFill/>
              </a:ln>
            </p:spPr>
            <p:txBody>
              <a:bodyPr wrap="none" anchor="t">
                <a:spAutoFit/>
              </a:bodyPr>
              <a:p>
                <a:pPr algn="l"/>
                <a:r>
                  <a:rPr lang="en-US" altLang="zh-CN" sz="2000" u="none">
                    <a:solidFill>
                      <a:srgbClr val="990000"/>
                    </a:solidFill>
                    <a:latin typeface="Arial" panose="020B0604020202020204" pitchFamily="34" charset="0"/>
                    <a:cs typeface="Times New Roman" panose="02020603050405020304" pitchFamily="18" charset="0"/>
                    <a:sym typeface="Symbol" panose="05050102010706020507" pitchFamily="18" charset="2"/>
                  </a:rPr>
                  <a:t>LS  P(H)</a:t>
                </a:r>
                <a:endParaRPr lang="zh-CN" altLang="en-US" sz="2000" u="none" dirty="0">
                  <a:solidFill>
                    <a:srgbClr val="990000"/>
                  </a:solidFill>
                  <a:latin typeface="Arial" panose="020B0604020202020204" pitchFamily="34" charset="0"/>
                  <a:ea typeface="Times New Roman" panose="02020603050405020304" pitchFamily="18" charset="0"/>
                  <a:sym typeface="Symbol" panose="05050102010706020507" pitchFamily="18" charset="2"/>
                </a:endParaRPr>
              </a:p>
            </p:txBody>
          </p:sp>
          <p:sp>
            <p:nvSpPr>
              <p:cNvPr id="38921" name="矩形 38920"/>
              <p:cNvSpPr/>
              <p:nvPr/>
            </p:nvSpPr>
            <p:spPr>
              <a:xfrm>
                <a:off x="817" y="218"/>
                <a:ext cx="1459" cy="250"/>
              </a:xfrm>
              <a:prstGeom prst="rect">
                <a:avLst/>
              </a:prstGeom>
              <a:noFill/>
              <a:ln w="9525">
                <a:noFill/>
              </a:ln>
            </p:spPr>
            <p:txBody>
              <a:bodyPr wrap="none" anchor="t">
                <a:spAutoFit/>
              </a:bodyPr>
              <a:p>
                <a:pPr algn="l"/>
                <a:r>
                  <a:rPr lang="en-US" altLang="zh-CN" sz="2000" u="none">
                    <a:solidFill>
                      <a:srgbClr val="800000"/>
                    </a:solidFill>
                    <a:latin typeface="Arial" panose="020B0604020202020204" pitchFamily="34" charset="0"/>
                    <a:cs typeface="Times New Roman" panose="02020603050405020304" pitchFamily="18" charset="0"/>
                    <a:sym typeface="Symbol" panose="05050102010706020507" pitchFamily="18" charset="2"/>
                  </a:rPr>
                  <a:t>(LS – 1)  P(H) + 1</a:t>
                </a:r>
                <a:endParaRPr lang="zh-CN" altLang="en-US" sz="2000" u="none" dirty="0">
                  <a:solidFill>
                    <a:srgbClr val="800000"/>
                  </a:solidFill>
                  <a:latin typeface="Arial" panose="020B0604020202020204" pitchFamily="34" charset="0"/>
                  <a:ea typeface="Times New Roman" panose="02020603050405020304" pitchFamily="18" charset="0"/>
                  <a:sym typeface="Symbol" panose="05050102010706020507" pitchFamily="18" charset="2"/>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39937"/>
          <p:cNvSpPr>
            <a:spLocks noGrp="1"/>
          </p:cNvSpPr>
          <p:nvPr>
            <p:ph type="title"/>
          </p:nvPr>
        </p:nvSpPr>
        <p:spPr/>
        <p:txBody>
          <a:bodyPr anchor="b"/>
          <a:p>
            <a:r>
              <a:rPr lang="en-US" altLang="zh-CN" sz="3200"/>
              <a:t>4.3.1 </a:t>
            </a:r>
            <a:r>
              <a:rPr lang="zh-CN" altLang="en-US" sz="3200" dirty="0"/>
              <a:t>知识的不确定性表示</a:t>
            </a:r>
            <a:r>
              <a:rPr lang="en-US" altLang="zh-CN" sz="3200"/>
              <a:t>(6)</a:t>
            </a:r>
            <a:endParaRPr lang="en-US" altLang="zh-CN" sz="3200"/>
          </a:p>
        </p:txBody>
      </p:sp>
      <p:sp>
        <p:nvSpPr>
          <p:cNvPr id="39939" name="文本占位符 39938"/>
          <p:cNvSpPr>
            <a:spLocks noGrp="1"/>
          </p:cNvSpPr>
          <p:nvPr>
            <p:ph type="body" idx="4294967295"/>
          </p:nvPr>
        </p:nvSpPr>
        <p:spPr>
          <a:xfrm>
            <a:off x="800100" y="957580"/>
            <a:ext cx="7916545" cy="5224780"/>
          </a:xfrm>
        </p:spPr>
        <p:txBody>
          <a:bodyPr>
            <a:normAutofit lnSpcReduction="10000"/>
          </a:bodyPr>
          <a:p>
            <a:pPr>
              <a:lnSpc>
                <a:spcPct val="90000"/>
              </a:lnSpc>
              <a:buClr>
                <a:schemeClr val="tx1"/>
              </a:buClr>
              <a:buNone/>
            </a:pPr>
            <a:endParaRPr lang="zh-CN" altLang="en-US" sz="2000">
              <a:solidFill>
                <a:srgbClr val="333300"/>
              </a:solidFill>
              <a:latin typeface="Arial" panose="020B0604020202020204" pitchFamily="34" charset="0"/>
              <a:sym typeface="Symbol" panose="05050102010706020507" pitchFamily="18" charset="2"/>
            </a:endParaRPr>
          </a:p>
          <a:p>
            <a:pPr>
              <a:lnSpc>
                <a:spcPct val="90000"/>
              </a:lnSpc>
              <a:buClr>
                <a:schemeClr val="tx1"/>
              </a:buClr>
              <a:buNone/>
            </a:pPr>
            <a:r>
              <a:rPr lang="en-US" altLang="zh-CN" sz="2000">
                <a:solidFill>
                  <a:srgbClr val="333300"/>
                </a:solidFill>
                <a:latin typeface="Arial" panose="020B0604020202020204" pitchFamily="34" charset="0"/>
                <a:sym typeface="Symbol" panose="05050102010706020507" pitchFamily="18" charset="2"/>
              </a:rPr>
              <a:t>2)</a:t>
            </a:r>
            <a:r>
              <a:rPr lang="zh-CN" altLang="en-US" sz="2400" dirty="0">
                <a:solidFill>
                  <a:srgbClr val="CC0099"/>
                </a:solidFill>
                <a:latin typeface="Arial" panose="020B0604020202020204" pitchFamily="34" charset="0"/>
                <a:sym typeface="Symbol" panose="05050102010706020507" pitchFamily="18" charset="2"/>
              </a:rPr>
              <a:t>对于</a:t>
            </a:r>
            <a:r>
              <a:rPr lang="en-US" altLang="zh-CN" sz="2400">
                <a:solidFill>
                  <a:srgbClr val="CC0099"/>
                </a:solidFill>
                <a:latin typeface="Arial" panose="020B0604020202020204" pitchFamily="34" charset="0"/>
                <a:sym typeface="Symbol" panose="05050102010706020507" pitchFamily="18" charset="2"/>
              </a:rPr>
              <a:t>LN:</a:t>
            </a:r>
            <a:r>
              <a:rPr lang="en-US" altLang="zh-CN" sz="2000">
                <a:solidFill>
                  <a:srgbClr val="0033CC"/>
                </a:solidFill>
                <a:latin typeface="Arial" panose="020B0604020202020204" pitchFamily="34" charset="0"/>
                <a:sym typeface="Symbol" panose="05050102010706020507" pitchFamily="18" charset="2"/>
              </a:rPr>
              <a:t>       </a:t>
            </a:r>
            <a:endParaRPr lang="en-US" altLang="zh-CN" sz="200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endParaRPr lang="en-US" altLang="zh-CN" sz="200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zh-CN" altLang="en-US" sz="2000" dirty="0">
                <a:solidFill>
                  <a:srgbClr val="0033CC"/>
                </a:solidFill>
                <a:latin typeface="Arial" panose="020B0604020202020204" pitchFamily="34" charset="0"/>
                <a:sym typeface="Symbol" panose="05050102010706020507" pitchFamily="18" charset="2"/>
              </a:rPr>
              <a:t>由 </a:t>
            </a:r>
            <a:r>
              <a:rPr lang="en-US" altLang="zh-CN" sz="2000" err="1">
                <a:solidFill>
                  <a:srgbClr val="0033CC"/>
                </a:solidFill>
                <a:latin typeface="Arial" panose="020B0604020202020204" pitchFamily="34" charset="0"/>
                <a:sym typeface="Symbol" panose="05050102010706020507" pitchFamily="18" charset="2"/>
              </a:rPr>
              <a:t>Bayes</a:t>
            </a:r>
            <a:r>
              <a:rPr lang="en-US" altLang="zh-CN" sz="2000">
                <a:solidFill>
                  <a:srgbClr val="0033CC"/>
                </a:solidFill>
                <a:latin typeface="Arial" panose="020B0604020202020204" pitchFamily="34" charset="0"/>
                <a:sym typeface="Symbol" panose="05050102010706020507" pitchFamily="18" charset="2"/>
              </a:rPr>
              <a:t> </a:t>
            </a:r>
            <a:r>
              <a:rPr lang="zh-CN" altLang="en-US" sz="2000" dirty="0">
                <a:solidFill>
                  <a:srgbClr val="0033CC"/>
                </a:solidFill>
                <a:latin typeface="Arial" panose="020B0604020202020204" pitchFamily="34" charset="0"/>
                <a:sym typeface="Symbol" panose="05050102010706020507" pitchFamily="18" charset="2"/>
              </a:rPr>
              <a:t>公式得：</a:t>
            </a:r>
            <a:endParaRPr lang="zh-CN" altLang="en-US" sz="2000" dirty="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zh-CN" altLang="en-US" sz="2000" dirty="0">
                <a:solidFill>
                  <a:srgbClr val="0033CC"/>
                </a:solidFill>
                <a:latin typeface="Arial" panose="020B0604020202020204" pitchFamily="34" charset="0"/>
                <a:sym typeface="Symbol" panose="05050102010706020507" pitchFamily="18" charset="2"/>
              </a:rPr>
              <a:t>                           </a:t>
            </a:r>
            <a:r>
              <a:rPr lang="en-US" altLang="zh-CN" sz="2000">
                <a:solidFill>
                  <a:srgbClr val="0033CC"/>
                </a:solidFill>
                <a:latin typeface="Arial" panose="020B0604020202020204" pitchFamily="34" charset="0"/>
                <a:sym typeface="Symbol" panose="05050102010706020507" pitchFamily="18" charset="2"/>
              </a:rPr>
              <a:t>P(H/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H)  P(H) /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①</a:t>
            </a:r>
            <a:r>
              <a:rPr lang="en-US" altLang="zh-CN" sz="2000">
                <a:solidFill>
                  <a:srgbClr val="0033CC"/>
                </a:solidFill>
                <a:latin typeface="Arial" panose="020B0604020202020204" pitchFamily="34" charset="0"/>
                <a:sym typeface="Symbol" panose="05050102010706020507" pitchFamily="18" charset="2"/>
              </a:rPr>
              <a:t>                    </a:t>
            </a:r>
            <a:endParaRPr lang="en-US" altLang="zh-CN" sz="200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en-US" altLang="zh-CN" sz="2000">
                <a:solidFill>
                  <a:srgbClr val="0033CC"/>
                </a:solidFill>
                <a:latin typeface="Arial" panose="020B0604020202020204" pitchFamily="34" charset="0"/>
                <a:sym typeface="Symbol" panose="05050102010706020507" pitchFamily="18" charset="2"/>
              </a:rPr>
              <a:t>        </a:t>
            </a:r>
            <a:r>
              <a:rPr lang="zh-CN" altLang="en-US" sz="2000" dirty="0">
                <a:solidFill>
                  <a:srgbClr val="0033CC"/>
                </a:solidFill>
                <a:latin typeface="Arial" panose="020B0604020202020204" pitchFamily="34" charset="0"/>
                <a:sym typeface="Symbol" panose="05050102010706020507" pitchFamily="18" charset="2"/>
              </a:rPr>
              <a:t>同理有：  </a:t>
            </a:r>
            <a:endParaRPr lang="zh-CN" altLang="en-US" sz="2000" dirty="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zh-CN" altLang="en-US" sz="2000" dirty="0">
                <a:solidFill>
                  <a:srgbClr val="0033CC"/>
                </a:solidFill>
                <a:latin typeface="Arial" panose="020B0604020202020204" pitchFamily="34" charset="0"/>
                <a:sym typeface="Symbol" panose="05050102010706020507" pitchFamily="18" charset="2"/>
              </a:rPr>
              <a:t>                           </a:t>
            </a:r>
            <a:r>
              <a:rPr lang="en-US" altLang="zh-CN" sz="2000">
                <a:solidFill>
                  <a:srgbClr val="0033CC"/>
                </a:solidFill>
                <a:latin typeface="Arial" panose="020B0604020202020204" pitchFamily="34" charset="0"/>
                <a:sym typeface="Symbol" panose="05050102010706020507" pitchFamily="18" charset="2"/>
              </a:rPr>
              <a:t>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H/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H) 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H) /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②</a:t>
            </a:r>
            <a:endParaRPr lang="en-US" altLang="zh-CN" sz="2000">
              <a:solidFill>
                <a:srgbClr val="0033CC"/>
              </a:solidFill>
              <a:latin typeface="Arial" panose="020B0604020202020204" pitchFamily="34" charset="0"/>
              <a:sym typeface="Symbol" panose="05050102010706020507" pitchFamily="18" charset="2"/>
            </a:endParaRPr>
          </a:p>
          <a:p>
            <a:pPr>
              <a:lnSpc>
                <a:spcPct val="35000"/>
              </a:lnSpc>
              <a:buClr>
                <a:schemeClr val="tx1"/>
              </a:buClr>
              <a:buNone/>
            </a:pPr>
            <a:r>
              <a:rPr lang="en-US" altLang="zh-CN" sz="2000">
                <a:solidFill>
                  <a:srgbClr val="0033CC"/>
                </a:solidFill>
                <a:latin typeface="Arial" panose="020B0604020202020204" pitchFamily="34" charset="0"/>
                <a:sym typeface="Symbol" panose="05050102010706020507" pitchFamily="18" charset="2"/>
              </a:rPr>
              <a:t>           </a:t>
            </a:r>
            <a:endParaRPr lang="en-US" altLang="zh-CN" sz="200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en-US" altLang="zh-CN" sz="2000">
                <a:solidFill>
                  <a:srgbClr val="0033CC"/>
                </a:solidFill>
                <a:latin typeface="Arial" panose="020B0604020202020204" pitchFamily="34" charset="0"/>
                <a:sym typeface="Symbol" panose="05050102010706020507" pitchFamily="18" charset="2"/>
              </a:rPr>
              <a:t>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①</a:t>
            </a:r>
            <a:r>
              <a:rPr lang="zh-CN" altLang="en-US" sz="2000" dirty="0">
                <a:solidFill>
                  <a:srgbClr val="0033CC"/>
                </a:solidFill>
                <a:latin typeface="Arial" panose="020B0604020202020204" pitchFamily="34" charset="0"/>
                <a:sym typeface="Symbol" panose="05050102010706020507" pitchFamily="18" charset="2"/>
              </a:rPr>
              <a:t>除以</a:t>
            </a:r>
            <a:r>
              <a:rPr lang="zh-CN" altLang="en-US" sz="2000">
                <a:solidFill>
                  <a:srgbClr val="0033CC"/>
                </a:solidFill>
                <a:latin typeface="Arial" panose="020B0604020202020204" pitchFamily="34" charset="0"/>
                <a:cs typeface="Times New Roman" panose="02020603050405020304" pitchFamily="18" charset="0"/>
                <a:sym typeface="Symbol" panose="05050102010706020507" pitchFamily="18" charset="2"/>
              </a:rPr>
              <a:t>②</a:t>
            </a:r>
            <a:r>
              <a:rPr lang="zh-CN" altLang="en-US" sz="2000" dirty="0">
                <a:solidFill>
                  <a:srgbClr val="0033CC"/>
                </a:solidFill>
                <a:latin typeface="Arial" panose="020B0604020202020204" pitchFamily="34" charset="0"/>
                <a:sym typeface="Symbol" panose="05050102010706020507" pitchFamily="18" charset="2"/>
              </a:rPr>
              <a:t>，得：</a:t>
            </a:r>
            <a:endParaRPr lang="zh-CN" altLang="en-US" sz="2000" dirty="0">
              <a:solidFill>
                <a:srgbClr val="0033CC"/>
              </a:solidFill>
              <a:latin typeface="Arial" panose="020B0604020202020204" pitchFamily="34" charset="0"/>
              <a:sym typeface="Symbol" panose="05050102010706020507" pitchFamily="18" charset="2"/>
            </a:endParaRPr>
          </a:p>
          <a:p>
            <a:pPr>
              <a:lnSpc>
                <a:spcPct val="50000"/>
              </a:lnSpc>
              <a:buClr>
                <a:schemeClr val="tx1"/>
              </a:buClr>
              <a:buNone/>
            </a:pPr>
            <a:endParaRPr lang="zh-CN" altLang="en-US" sz="2000" dirty="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zh-CN" altLang="en-US" sz="2000">
                <a:solidFill>
                  <a:srgbClr val="0033CC"/>
                </a:solidFill>
                <a:latin typeface="Arial" panose="020B0604020202020204" pitchFamily="34" charset="0"/>
                <a:sym typeface="Symbol" panose="05050102010706020507" pitchFamily="18" charset="2"/>
              </a:rPr>
              <a:t>                               </a:t>
            </a:r>
            <a:r>
              <a:rPr lang="en-US" altLang="zh-CN" sz="2000">
                <a:solidFill>
                  <a:srgbClr val="0033CC"/>
                </a:solidFill>
                <a:latin typeface="Arial" panose="020B0604020202020204" pitchFamily="34" charset="0"/>
                <a:sym typeface="Symbol" panose="05050102010706020507" pitchFamily="18" charset="2"/>
              </a:rPr>
              <a:t>P(H/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E/H)          P(H)  </a:t>
            </a:r>
            <a:endParaRPr lang="en-US" altLang="zh-CN" sz="200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r>
              <a:rPr lang="en-US" altLang="zh-CN" sz="2000">
                <a:solidFill>
                  <a:srgbClr val="0033CC"/>
                </a:solidFill>
                <a:latin typeface="Arial" panose="020B0604020202020204" pitchFamily="34" charset="0"/>
                <a:sym typeface="Symbol" panose="05050102010706020507" pitchFamily="18" charset="2"/>
              </a:rPr>
              <a:t>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H/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E/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H)      P(</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a:solidFill>
                  <a:srgbClr val="0033CC"/>
                </a:solidFill>
                <a:latin typeface="Arial" panose="020B0604020202020204" pitchFamily="34" charset="0"/>
                <a:sym typeface="Symbol" panose="05050102010706020507" pitchFamily="18" charset="2"/>
              </a:rPr>
              <a:t>H)                 </a:t>
            </a: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③</a:t>
            </a:r>
            <a:endPar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endParaRPr>
          </a:p>
          <a:p>
            <a:pPr>
              <a:lnSpc>
                <a:spcPct val="90000"/>
              </a:lnSpc>
              <a:buClr>
                <a:schemeClr val="tx1"/>
              </a:buClr>
              <a:buNone/>
            </a:pPr>
            <a:r>
              <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rPr>
              <a:t> </a:t>
            </a:r>
            <a:endParaRPr lang="en-US" altLang="zh-CN" sz="2000">
              <a:solidFill>
                <a:srgbClr val="0033CC"/>
              </a:solidFill>
              <a:latin typeface="Arial" panose="020B0604020202020204" pitchFamily="34" charset="0"/>
              <a:cs typeface="Times New Roman" panose="02020603050405020304" pitchFamily="18" charset="0"/>
              <a:sym typeface="Symbol" panose="05050102010706020507" pitchFamily="18" charset="2"/>
            </a:endParaRPr>
          </a:p>
          <a:p>
            <a:pPr>
              <a:lnSpc>
                <a:spcPct val="90000"/>
              </a:lnSpc>
              <a:buClr>
                <a:schemeClr val="tx1"/>
              </a:buClr>
              <a:buNone/>
            </a:pPr>
            <a:r>
              <a:rPr lang="en-US" altLang="zh-CN" sz="2000">
                <a:solidFill>
                  <a:srgbClr val="0033CC"/>
                </a:solidFill>
                <a:sym typeface="Symbol" panose="05050102010706020507" pitchFamily="18" charset="2"/>
              </a:rPr>
              <a:t>                                          </a:t>
            </a:r>
            <a:endParaRPr lang="en-US" altLang="zh-CN" sz="2400">
              <a:solidFill>
                <a:srgbClr val="CC0099"/>
              </a:solidFill>
              <a:latin typeface="Arial" panose="020B0604020202020204" pitchFamily="34" charset="0"/>
              <a:sym typeface="Symbol" panose="05050102010706020507" pitchFamily="18" charset="2"/>
            </a:endParaRPr>
          </a:p>
        </p:txBody>
      </p:sp>
      <p:grpSp>
        <p:nvGrpSpPr>
          <p:cNvPr id="39940" name="组合 39939"/>
          <p:cNvGrpSpPr/>
          <p:nvPr/>
        </p:nvGrpSpPr>
        <p:grpSpPr>
          <a:xfrm>
            <a:off x="2992438" y="4022725"/>
            <a:ext cx="3970337" cy="1295400"/>
            <a:chOff x="0" y="0"/>
            <a:chExt cx="2501" cy="816"/>
          </a:xfrm>
        </p:grpSpPr>
        <p:sp>
          <p:nvSpPr>
            <p:cNvPr id="39941" name="直接连接符 39940"/>
            <p:cNvSpPr/>
            <p:nvPr/>
          </p:nvSpPr>
          <p:spPr>
            <a:xfrm>
              <a:off x="0" y="465"/>
              <a:ext cx="761" cy="0"/>
            </a:xfrm>
            <a:prstGeom prst="line">
              <a:avLst/>
            </a:prstGeom>
            <a:ln w="19050" cap="sq" cmpd="sng">
              <a:solidFill>
                <a:srgbClr val="0033CC"/>
              </a:solidFill>
              <a:prstDash val="solid"/>
              <a:headEnd type="none" w="med" len="med"/>
              <a:tailEnd type="none" w="med" len="med"/>
            </a:ln>
          </p:spPr>
        </p:sp>
        <p:sp>
          <p:nvSpPr>
            <p:cNvPr id="39942" name="文本框 39941"/>
            <p:cNvSpPr txBox="1"/>
            <p:nvPr/>
          </p:nvSpPr>
          <p:spPr>
            <a:xfrm>
              <a:off x="752" y="314"/>
              <a:ext cx="273" cy="288"/>
            </a:xfrm>
            <a:prstGeom prst="rect">
              <a:avLst/>
            </a:prstGeom>
            <a:noFill/>
            <a:ln w="9525">
              <a:noFill/>
            </a:ln>
          </p:spPr>
          <p:txBody>
            <a:bodyPr wrap="none" anchor="t">
              <a:spAutoFit/>
            </a:bodyPr>
            <a:p>
              <a:pPr algn="l"/>
              <a:r>
                <a:rPr lang="zh-CN" altLang="en-US" u="none" dirty="0">
                  <a:latin typeface="Times New Roman" panose="02020603050405020304" pitchFamily="18" charset="0"/>
                </a:rPr>
                <a:t>= </a:t>
              </a:r>
              <a:endParaRPr lang="zh-CN" altLang="en-US" u="none" dirty="0">
                <a:latin typeface="Times New Roman" panose="02020603050405020304" pitchFamily="18" charset="0"/>
              </a:endParaRPr>
            </a:p>
          </p:txBody>
        </p:sp>
        <p:sp>
          <p:nvSpPr>
            <p:cNvPr id="39943" name="文本框 39942"/>
            <p:cNvSpPr txBox="1"/>
            <p:nvPr/>
          </p:nvSpPr>
          <p:spPr>
            <a:xfrm>
              <a:off x="932" y="0"/>
              <a:ext cx="316" cy="231"/>
            </a:xfrm>
            <a:prstGeom prst="rect">
              <a:avLst/>
            </a:prstGeom>
            <a:noFill/>
            <a:ln w="9525">
              <a:noFill/>
            </a:ln>
          </p:spPr>
          <p:txBody>
            <a:bodyPr wrap="none" anchor="t">
              <a:spAutoFit/>
            </a:bodyPr>
            <a:p>
              <a:pPr algn="l"/>
              <a:r>
                <a:rPr lang="en-US" altLang="zh-CN" sz="1800" u="none">
                  <a:solidFill>
                    <a:srgbClr val="FF0066"/>
                  </a:solidFill>
                  <a:latin typeface="Times New Roman" panose="02020603050405020304" pitchFamily="18" charset="0"/>
                </a:rPr>
                <a:t>LN</a:t>
              </a:r>
              <a:endParaRPr lang="en-US" altLang="zh-CN" sz="1800" u="none">
                <a:solidFill>
                  <a:srgbClr val="FF0066"/>
                </a:solidFill>
                <a:latin typeface="Times New Roman" panose="02020603050405020304" pitchFamily="18" charset="0"/>
              </a:endParaRPr>
            </a:p>
          </p:txBody>
        </p:sp>
        <p:sp>
          <p:nvSpPr>
            <p:cNvPr id="39944" name="直接连接符 39943"/>
            <p:cNvSpPr/>
            <p:nvPr/>
          </p:nvSpPr>
          <p:spPr>
            <a:xfrm>
              <a:off x="1980" y="465"/>
              <a:ext cx="521" cy="0"/>
            </a:xfrm>
            <a:prstGeom prst="line">
              <a:avLst/>
            </a:prstGeom>
            <a:ln w="19050" cap="sq" cmpd="sng">
              <a:solidFill>
                <a:srgbClr val="0033CC"/>
              </a:solidFill>
              <a:prstDash val="solid"/>
              <a:headEnd type="none" w="med" len="med"/>
              <a:tailEnd type="none" w="med" len="med"/>
            </a:ln>
          </p:spPr>
        </p:sp>
        <p:sp>
          <p:nvSpPr>
            <p:cNvPr id="39945" name="文本框 39944"/>
            <p:cNvSpPr txBox="1"/>
            <p:nvPr/>
          </p:nvSpPr>
          <p:spPr>
            <a:xfrm>
              <a:off x="1760" y="301"/>
              <a:ext cx="221" cy="288"/>
            </a:xfrm>
            <a:prstGeom prst="rect">
              <a:avLst/>
            </a:prstGeom>
            <a:noFill/>
            <a:ln w="9525">
              <a:noFill/>
            </a:ln>
          </p:spPr>
          <p:txBody>
            <a:bodyPr wrap="none" anchor="t">
              <a:spAutoFit/>
            </a:bodyPr>
            <a:p>
              <a:pPr algn="l"/>
              <a:r>
                <a:rPr lang="zh-CN" altLang="en-US" u="none" dirty="0">
                  <a:latin typeface="Times New Roman" panose="02020603050405020304" pitchFamily="18" charset="0"/>
                  <a:sym typeface="Symbol" panose="05050102010706020507" pitchFamily="18" charset="2"/>
                </a:rPr>
                <a:t></a:t>
              </a:r>
              <a:endParaRPr lang="zh-CN" altLang="en-US" u="none" dirty="0">
                <a:latin typeface="Times New Roman" panose="02020603050405020304" pitchFamily="18" charset="0"/>
              </a:endParaRPr>
            </a:p>
          </p:txBody>
        </p:sp>
        <p:sp>
          <p:nvSpPr>
            <p:cNvPr id="39946" name="直接连接符 39945"/>
            <p:cNvSpPr/>
            <p:nvPr/>
          </p:nvSpPr>
          <p:spPr>
            <a:xfrm>
              <a:off x="978" y="462"/>
              <a:ext cx="761" cy="0"/>
            </a:xfrm>
            <a:prstGeom prst="line">
              <a:avLst/>
            </a:prstGeom>
            <a:ln w="19050" cap="sq" cmpd="sng">
              <a:solidFill>
                <a:srgbClr val="0033CC"/>
              </a:solidFill>
              <a:prstDash val="solid"/>
              <a:headEnd type="none" w="med" len="med"/>
              <a:tailEnd type="none" w="med" len="med"/>
            </a:ln>
          </p:spPr>
        </p:sp>
        <p:sp>
          <p:nvSpPr>
            <p:cNvPr id="39947" name="椭圆 39946"/>
            <p:cNvSpPr/>
            <p:nvPr/>
          </p:nvSpPr>
          <p:spPr>
            <a:xfrm>
              <a:off x="972" y="168"/>
              <a:ext cx="846" cy="648"/>
            </a:xfrm>
            <a:prstGeom prst="ellipse">
              <a:avLst/>
            </a:prstGeom>
            <a:noFill/>
            <a:ln w="12700" cap="sq" cmpd="sng">
              <a:solidFill>
                <a:srgbClr val="FF0066"/>
              </a:solidFill>
              <a:prstDash val="solid"/>
              <a:headEnd type="none" w="med" len="med"/>
              <a:tailEnd type="none" w="med" len="med"/>
            </a:ln>
          </p:spPr>
          <p:txBody>
            <a:bodyPr/>
            <a:p>
              <a:endParaRPr lang="zh-CN" altLang="en-US"/>
            </a:p>
          </p:txBody>
        </p:sp>
      </p:grpSp>
      <p:sp>
        <p:nvSpPr>
          <p:cNvPr id="39948" name="椭圆 39947"/>
          <p:cNvSpPr/>
          <p:nvPr/>
        </p:nvSpPr>
        <p:spPr>
          <a:xfrm>
            <a:off x="6102350" y="4377690"/>
            <a:ext cx="1238250" cy="940435"/>
          </a:xfrm>
          <a:prstGeom prst="ellipse">
            <a:avLst/>
          </a:prstGeom>
          <a:noFill/>
          <a:ln w="9525" cap="flat" cmpd="sng">
            <a:solidFill>
              <a:schemeClr val="hlink"/>
            </a:solidFill>
            <a:prstDash val="solid"/>
            <a:headEnd type="none" w="med" len="med"/>
            <a:tailEnd type="none" w="med" len="med"/>
          </a:ln>
        </p:spPr>
        <p:txBody>
          <a:bodyPr/>
          <a:p>
            <a:endParaRPr lang="zh-CN" altLang="en-US"/>
          </a:p>
        </p:txBody>
      </p:sp>
      <p:sp>
        <p:nvSpPr>
          <p:cNvPr id="39949" name="椭圆 39948"/>
          <p:cNvSpPr/>
          <p:nvPr/>
        </p:nvSpPr>
        <p:spPr>
          <a:xfrm>
            <a:off x="2843530" y="4428490"/>
            <a:ext cx="1529080" cy="851535"/>
          </a:xfrm>
          <a:prstGeom prst="ellipse">
            <a:avLst/>
          </a:prstGeom>
          <a:noFill/>
          <a:ln w="9525" cap="flat" cmpd="sng">
            <a:solidFill>
              <a:schemeClr val="hlink"/>
            </a:solidFill>
            <a:prstDash val="solid"/>
            <a:headEnd type="none" w="med" len="med"/>
            <a:tailEnd type="none" w="med" len="med"/>
          </a:ln>
        </p:spPr>
        <p:txBody>
          <a:bodyPr/>
          <a:p>
            <a:endParaRPr lang="zh-CN" altLang="en-US"/>
          </a:p>
        </p:txBody>
      </p:sp>
      <p:sp>
        <p:nvSpPr>
          <p:cNvPr id="39950" name="矩形 39949"/>
          <p:cNvSpPr/>
          <p:nvPr/>
        </p:nvSpPr>
        <p:spPr>
          <a:xfrm>
            <a:off x="6305550" y="4162425"/>
            <a:ext cx="457200" cy="304800"/>
          </a:xfrm>
          <a:prstGeom prst="rect">
            <a:avLst/>
          </a:prstGeom>
          <a:noFill/>
          <a:ln w="9525">
            <a:noFill/>
          </a:ln>
        </p:spPr>
        <p:txBody>
          <a:bodyPr wrap="none" anchor="ctr"/>
          <a:p>
            <a:r>
              <a:rPr lang="en-US" altLang="zh-CN" sz="1600" u="none">
                <a:solidFill>
                  <a:schemeClr val="hlink"/>
                </a:solidFill>
                <a:latin typeface="Times New Roman" panose="02020603050405020304" pitchFamily="18" charset="0"/>
              </a:rPr>
              <a:t>O(H)</a:t>
            </a:r>
            <a:endParaRPr lang="en-US" altLang="zh-CN" sz="1600" u="none">
              <a:solidFill>
                <a:schemeClr val="hlink"/>
              </a:solidFill>
              <a:latin typeface="Times New Roman" panose="02020603050405020304" pitchFamily="18" charset="0"/>
            </a:endParaRPr>
          </a:p>
        </p:txBody>
      </p:sp>
      <p:sp>
        <p:nvSpPr>
          <p:cNvPr id="39951" name="矩形 39950"/>
          <p:cNvSpPr/>
          <p:nvPr/>
        </p:nvSpPr>
        <p:spPr>
          <a:xfrm>
            <a:off x="2843213" y="4157663"/>
            <a:ext cx="457200" cy="304800"/>
          </a:xfrm>
          <a:prstGeom prst="rect">
            <a:avLst/>
          </a:prstGeom>
          <a:noFill/>
          <a:ln w="9525">
            <a:noFill/>
          </a:ln>
        </p:spPr>
        <p:txBody>
          <a:bodyPr wrap="none" anchor="ctr"/>
          <a:p>
            <a:r>
              <a:rPr lang="en-US" altLang="zh-CN" sz="1600" u="none">
                <a:solidFill>
                  <a:schemeClr val="hlink"/>
                </a:solidFill>
                <a:latin typeface="Times New Roman" panose="02020603050405020304" pitchFamily="18" charset="0"/>
              </a:rPr>
              <a:t>O(H/ </a:t>
            </a:r>
            <a:r>
              <a:rPr lang="en-US" altLang="zh-CN" sz="1800" u="none">
                <a:solidFill>
                  <a:schemeClr val="hlink"/>
                </a:solidFill>
                <a:latin typeface="Arial" panose="020B0604020202020204" pitchFamily="34" charset="0"/>
                <a:cs typeface="Times New Roman" panose="02020603050405020304" pitchFamily="18" charset="0"/>
                <a:sym typeface="Symbol" panose="05050102010706020507" pitchFamily="18" charset="2"/>
              </a:rPr>
              <a:t></a:t>
            </a:r>
            <a:r>
              <a:rPr lang="en-US" altLang="zh-CN" sz="1600" u="none">
                <a:solidFill>
                  <a:schemeClr val="hlink"/>
                </a:solidFill>
                <a:latin typeface="Times New Roman" panose="02020603050405020304" pitchFamily="18" charset="0"/>
              </a:rPr>
              <a:t> E)</a:t>
            </a:r>
            <a:endParaRPr lang="en-US" altLang="zh-CN" sz="1600" u="none">
              <a:solidFill>
                <a:schemeClr val="hlink"/>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b"/>
          <a:p>
            <a:r>
              <a:rPr lang="en-US" altLang="zh-CN" sz="3200"/>
              <a:t>4.3.1 </a:t>
            </a:r>
            <a:r>
              <a:rPr lang="zh-CN" altLang="en-US" sz="3200" dirty="0"/>
              <a:t>知识的不确定性表示</a:t>
            </a:r>
            <a:r>
              <a:rPr lang="en-US" altLang="zh-CN" sz="3200"/>
              <a:t>(7)</a:t>
            </a:r>
            <a:endParaRPr lang="en-US" altLang="zh-CN" sz="3200"/>
          </a:p>
        </p:txBody>
      </p:sp>
      <p:sp>
        <p:nvSpPr>
          <p:cNvPr id="40963" name="文本占位符 40962"/>
          <p:cNvSpPr>
            <a:spLocks noGrp="1"/>
          </p:cNvSpPr>
          <p:nvPr>
            <p:ph type="body" idx="4294967295"/>
          </p:nvPr>
        </p:nvSpPr>
        <p:spPr>
          <a:xfrm>
            <a:off x="871855" y="1456690"/>
            <a:ext cx="7886700" cy="4351655"/>
          </a:xfrm>
        </p:spPr>
        <p:txBody>
          <a:bodyPr>
            <a:normAutofit fontScale="80000"/>
          </a:bodyPr>
          <a:p>
            <a:pPr>
              <a:lnSpc>
                <a:spcPct val="90000"/>
              </a:lnSpc>
              <a:buClr>
                <a:schemeClr val="tx1"/>
              </a:buClr>
              <a:buNone/>
            </a:pPr>
            <a:r>
              <a:rPr lang="en-US" altLang="zh-CN" sz="2800">
                <a:sym typeface="Symbol" panose="05050102010706020507" pitchFamily="18" charset="2"/>
              </a:rPr>
              <a:t>LN</a:t>
            </a:r>
            <a:r>
              <a:rPr lang="zh-CN" altLang="en-US" sz="2800" dirty="0">
                <a:sym typeface="Symbol" panose="05050102010706020507" pitchFamily="18" charset="2"/>
              </a:rPr>
              <a:t>的定义还可以表示为：</a:t>
            </a:r>
            <a:endParaRPr lang="zh-CN" altLang="en-US" sz="2800" dirty="0">
              <a:sym typeface="Symbol" panose="05050102010706020507" pitchFamily="18" charset="2"/>
            </a:endParaRPr>
          </a:p>
          <a:p>
            <a:pPr>
              <a:lnSpc>
                <a:spcPct val="90000"/>
              </a:lnSpc>
              <a:buClr>
                <a:schemeClr val="tx1"/>
              </a:buClr>
              <a:buNone/>
            </a:pPr>
            <a:r>
              <a:rPr lang="zh-CN" altLang="en-US" sz="2400" dirty="0">
                <a:solidFill>
                  <a:srgbClr val="0033CC"/>
                </a:solidFill>
                <a:latin typeface="Arial" panose="020B0604020202020204" pitchFamily="34" charset="0"/>
                <a:sym typeface="Symbol" panose="05050102010706020507" pitchFamily="18" charset="2"/>
              </a:rPr>
              <a:t>                     </a:t>
            </a:r>
            <a:r>
              <a:rPr lang="en-US" altLang="zh-CN" sz="2400">
                <a:solidFill>
                  <a:srgbClr val="800000"/>
                </a:solidFill>
                <a:latin typeface="Arial" panose="020B0604020202020204" pitchFamily="34" charset="0"/>
                <a:sym typeface="Symbol" panose="05050102010706020507" pitchFamily="18" charset="2"/>
              </a:rPr>
              <a:t>O(H/ </a:t>
            </a:r>
            <a:r>
              <a:rPr lang="en-US" altLang="zh-CN" sz="2400">
                <a:solidFill>
                  <a:srgbClr val="800000"/>
                </a:solidFill>
                <a:latin typeface="Arial" panose="020B0604020202020204" pitchFamily="34" charset="0"/>
                <a:cs typeface="Times New Roman" panose="02020603050405020304" pitchFamily="18" charset="0"/>
                <a:sym typeface="Symbol" panose="05050102010706020507" pitchFamily="18" charset="2"/>
              </a:rPr>
              <a:t></a:t>
            </a:r>
            <a:r>
              <a:rPr lang="en-US" altLang="zh-CN" sz="2400">
                <a:solidFill>
                  <a:srgbClr val="800000"/>
                </a:solidFill>
                <a:latin typeface="Arial" panose="020B0604020202020204" pitchFamily="34" charset="0"/>
                <a:sym typeface="Symbol" panose="05050102010706020507" pitchFamily="18" charset="2"/>
              </a:rPr>
              <a:t> E)=LN×O(H)</a:t>
            </a:r>
            <a:endParaRPr lang="en-US" altLang="zh-CN" sz="2400">
              <a:solidFill>
                <a:srgbClr val="800000"/>
              </a:solidFill>
              <a:latin typeface="Arial" panose="020B0604020202020204" pitchFamily="34" charset="0"/>
              <a:sym typeface="Symbol" panose="05050102010706020507" pitchFamily="18" charset="2"/>
            </a:endParaRPr>
          </a:p>
          <a:p>
            <a:pPr>
              <a:lnSpc>
                <a:spcPct val="90000"/>
              </a:lnSpc>
              <a:buNone/>
            </a:pPr>
            <a:r>
              <a:rPr lang="zh-CN" altLang="en-US" sz="2400" dirty="0">
                <a:solidFill>
                  <a:srgbClr val="0033CC"/>
                </a:solidFill>
                <a:latin typeface="Arial" panose="020B0604020202020204" pitchFamily="34" charset="0"/>
                <a:sym typeface="Symbol" panose="05050102010706020507" pitchFamily="18" charset="2"/>
              </a:rPr>
              <a:t>则</a:t>
            </a:r>
            <a:r>
              <a:rPr lang="en-US" altLang="zh-CN" sz="2400">
                <a:solidFill>
                  <a:srgbClr val="0033CC"/>
                </a:solidFill>
                <a:latin typeface="Arial" panose="020B0604020202020204" pitchFamily="34" charset="0"/>
                <a:sym typeface="Symbol" panose="05050102010706020507" pitchFamily="18" charset="2"/>
              </a:rPr>
              <a:t>LN</a:t>
            </a:r>
            <a:r>
              <a:rPr lang="zh-CN" altLang="en-US" sz="2400" dirty="0">
                <a:solidFill>
                  <a:srgbClr val="0033CC"/>
                </a:solidFill>
                <a:latin typeface="Arial" panose="020B0604020202020204" pitchFamily="34" charset="0"/>
                <a:sym typeface="Symbol" panose="05050102010706020507" pitchFamily="18" charset="2"/>
              </a:rPr>
              <a:t>越大，表明</a:t>
            </a:r>
            <a:r>
              <a:rPr lang="zh-CN" altLang="en-US" sz="24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zh-CN" altLang="en-US" sz="2400" dirty="0">
                <a:solidFill>
                  <a:srgbClr val="0033CC"/>
                </a:solidFill>
                <a:latin typeface="Arial" panose="020B0604020202020204" pitchFamily="34" charset="0"/>
                <a:sym typeface="Symbol" panose="05050102010706020507" pitchFamily="18" charset="2"/>
              </a:rPr>
              <a:t> </a:t>
            </a:r>
            <a:r>
              <a:rPr lang="en-US" altLang="zh-CN" sz="2400">
                <a:solidFill>
                  <a:srgbClr val="0033CC"/>
                </a:solidFill>
                <a:latin typeface="Arial" panose="020B0604020202020204" pitchFamily="34" charset="0"/>
                <a:sym typeface="Symbol" panose="05050102010706020507" pitchFamily="18" charset="2"/>
              </a:rPr>
              <a:t>E </a:t>
            </a:r>
            <a:r>
              <a:rPr lang="zh-CN" altLang="en-US" sz="2400" dirty="0">
                <a:solidFill>
                  <a:srgbClr val="0033CC"/>
                </a:solidFill>
                <a:latin typeface="Arial" panose="020B0604020202020204" pitchFamily="34" charset="0"/>
                <a:sym typeface="Symbol" panose="05050102010706020507" pitchFamily="18" charset="2"/>
              </a:rPr>
              <a:t>对 </a:t>
            </a:r>
            <a:r>
              <a:rPr lang="en-US" altLang="zh-CN" sz="2400">
                <a:solidFill>
                  <a:srgbClr val="0033CC"/>
                </a:solidFill>
                <a:latin typeface="Arial" panose="020B0604020202020204" pitchFamily="34" charset="0"/>
                <a:sym typeface="Symbol" panose="05050102010706020507" pitchFamily="18" charset="2"/>
              </a:rPr>
              <a:t>H </a:t>
            </a:r>
            <a:r>
              <a:rPr lang="zh-CN" altLang="en-US" sz="2400" dirty="0">
                <a:solidFill>
                  <a:srgbClr val="0033CC"/>
                </a:solidFill>
                <a:latin typeface="Arial" panose="020B0604020202020204" pitchFamily="34" charset="0"/>
                <a:sym typeface="Symbol" panose="05050102010706020507" pitchFamily="18" charset="2"/>
              </a:rPr>
              <a:t>为真的支持越强。当 </a:t>
            </a:r>
            <a:r>
              <a:rPr lang="en-US" altLang="zh-CN" sz="2400">
                <a:solidFill>
                  <a:srgbClr val="0033CC"/>
                </a:solidFill>
                <a:latin typeface="Arial" panose="020B0604020202020204" pitchFamily="34" charset="0"/>
                <a:sym typeface="Symbol" panose="05050102010706020507" pitchFamily="18" charset="2"/>
              </a:rPr>
              <a:t>LN = </a:t>
            </a:r>
            <a:r>
              <a:rPr lang="en-US" altLang="zh-CN" sz="2400">
                <a:solidFill>
                  <a:srgbClr val="0033CC"/>
                </a:solidFill>
                <a:latin typeface="宋体" panose="02010600030101010101" pitchFamily="2" charset="-122"/>
                <a:sym typeface="Symbol" panose="05050102010706020507" pitchFamily="18" charset="2"/>
              </a:rPr>
              <a:t>0</a:t>
            </a:r>
            <a:r>
              <a:rPr lang="en-US" altLang="zh-CN" sz="2400">
                <a:solidFill>
                  <a:srgbClr val="0033CC"/>
                </a:solidFill>
                <a:latin typeface="Arial" panose="020B0604020202020204" pitchFamily="34" charset="0"/>
                <a:sym typeface="Symbol" panose="05050102010706020507" pitchFamily="18" charset="2"/>
              </a:rPr>
              <a:t> </a:t>
            </a:r>
            <a:r>
              <a:rPr lang="zh-CN" altLang="en-US" sz="2400" dirty="0">
                <a:solidFill>
                  <a:srgbClr val="0033CC"/>
                </a:solidFill>
                <a:latin typeface="Arial" panose="020B0604020202020204" pitchFamily="34" charset="0"/>
                <a:sym typeface="Symbol" panose="05050102010706020507" pitchFamily="18" charset="2"/>
              </a:rPr>
              <a:t>，</a:t>
            </a:r>
            <a:r>
              <a:rPr lang="en-US" altLang="zh-CN" sz="2400">
                <a:solidFill>
                  <a:srgbClr val="0033CC"/>
                </a:solidFill>
                <a:latin typeface="Arial" panose="020B0604020202020204" pitchFamily="34" charset="0"/>
                <a:sym typeface="Symbol" panose="05050102010706020507" pitchFamily="18" charset="2"/>
              </a:rPr>
              <a:t>P(H/ </a:t>
            </a:r>
            <a:r>
              <a:rPr lang="en-US" altLang="zh-CN" sz="2400">
                <a:solidFill>
                  <a:srgbClr val="0033CC"/>
                </a:solidFill>
                <a:latin typeface="Arial" panose="020B0604020202020204" pitchFamily="34" charset="0"/>
                <a:cs typeface="Times New Roman" panose="02020603050405020304" pitchFamily="18" charset="0"/>
                <a:sym typeface="Symbol" panose="05050102010706020507" pitchFamily="18" charset="2"/>
              </a:rPr>
              <a:t></a:t>
            </a:r>
            <a:r>
              <a:rPr lang="en-US" altLang="zh-CN" sz="2400">
                <a:solidFill>
                  <a:srgbClr val="0033CC"/>
                </a:solidFill>
                <a:latin typeface="Arial" panose="020B0604020202020204" pitchFamily="34" charset="0"/>
                <a:sym typeface="Symbol" panose="05050102010706020507" pitchFamily="18" charset="2"/>
              </a:rPr>
              <a:t> E) = 0</a:t>
            </a:r>
            <a:r>
              <a:rPr lang="zh-CN" altLang="en-US" sz="2400">
                <a:solidFill>
                  <a:srgbClr val="0033CC"/>
                </a:solidFill>
                <a:latin typeface="Arial" panose="020B0604020202020204" pitchFamily="34" charset="0"/>
                <a:sym typeface="Symbol" panose="05050102010706020507" pitchFamily="18" charset="2"/>
              </a:rPr>
              <a:t>，</a:t>
            </a:r>
            <a:r>
              <a:rPr lang="en-US" altLang="zh-CN" sz="2400">
                <a:solidFill>
                  <a:srgbClr val="0033CC"/>
                </a:solidFill>
                <a:latin typeface="Arial" panose="020B0604020202020204" pitchFamily="34" charset="0"/>
                <a:sym typeface="Symbol" panose="05050102010706020507" pitchFamily="18" charset="2"/>
              </a:rPr>
              <a:t>E </a:t>
            </a:r>
            <a:r>
              <a:rPr lang="zh-CN" altLang="en-US" sz="2400" dirty="0">
                <a:solidFill>
                  <a:srgbClr val="0033CC"/>
                </a:solidFill>
                <a:latin typeface="Arial" panose="020B0604020202020204" pitchFamily="34" charset="0"/>
                <a:sym typeface="Symbol" panose="05050102010706020507" pitchFamily="18" charset="2"/>
              </a:rPr>
              <a:t>的不存在导致 </a:t>
            </a:r>
            <a:r>
              <a:rPr lang="en-US" altLang="zh-CN" sz="2400">
                <a:solidFill>
                  <a:srgbClr val="0033CC"/>
                </a:solidFill>
                <a:latin typeface="Arial" panose="020B0604020202020204" pitchFamily="34" charset="0"/>
                <a:sym typeface="Symbol" panose="05050102010706020507" pitchFamily="18" charset="2"/>
              </a:rPr>
              <a:t>H </a:t>
            </a:r>
            <a:r>
              <a:rPr lang="zh-CN" altLang="en-US" sz="2400" dirty="0">
                <a:solidFill>
                  <a:srgbClr val="0033CC"/>
                </a:solidFill>
                <a:latin typeface="Arial" panose="020B0604020202020204" pitchFamily="34" charset="0"/>
                <a:sym typeface="Symbol" panose="05050102010706020507" pitchFamily="18" charset="2"/>
              </a:rPr>
              <a:t>为假，说明</a:t>
            </a:r>
            <a:r>
              <a:rPr lang="en-US" altLang="zh-CN" sz="2400">
                <a:solidFill>
                  <a:srgbClr val="0033CC"/>
                </a:solidFill>
                <a:latin typeface="Arial" panose="020B0604020202020204" pitchFamily="34" charset="0"/>
                <a:sym typeface="Symbol" panose="05050102010706020507" pitchFamily="18" charset="2"/>
              </a:rPr>
              <a:t>E</a:t>
            </a:r>
            <a:r>
              <a:rPr lang="zh-CN" altLang="en-US" sz="2400" dirty="0">
                <a:solidFill>
                  <a:srgbClr val="0033CC"/>
                </a:solidFill>
                <a:latin typeface="Arial" panose="020B0604020202020204" pitchFamily="34" charset="0"/>
                <a:sym typeface="Symbol" panose="05050102010706020507" pitchFamily="18" charset="2"/>
              </a:rPr>
              <a:t>对</a:t>
            </a:r>
            <a:r>
              <a:rPr lang="en-US" altLang="zh-CN" sz="2400">
                <a:solidFill>
                  <a:srgbClr val="0033CC"/>
                </a:solidFill>
                <a:latin typeface="Arial" panose="020B0604020202020204" pitchFamily="34" charset="0"/>
                <a:sym typeface="Symbol" panose="05050102010706020507" pitchFamily="18" charset="2"/>
              </a:rPr>
              <a:t>H</a:t>
            </a:r>
            <a:r>
              <a:rPr lang="zh-CN" altLang="en-US" sz="2400" dirty="0">
                <a:solidFill>
                  <a:srgbClr val="0033CC"/>
                </a:solidFill>
                <a:latin typeface="Arial" panose="020B0604020202020204" pitchFamily="34" charset="0"/>
                <a:sym typeface="Symbol" panose="05050102010706020507" pitchFamily="18" charset="2"/>
              </a:rPr>
              <a:t>是必要的，故称 </a:t>
            </a:r>
            <a:r>
              <a:rPr lang="en-US" altLang="zh-CN" sz="2400">
                <a:solidFill>
                  <a:srgbClr val="0033CC"/>
                </a:solidFill>
                <a:latin typeface="Arial" panose="020B0604020202020204" pitchFamily="34" charset="0"/>
                <a:sym typeface="Symbol" panose="05050102010706020507" pitchFamily="18" charset="2"/>
              </a:rPr>
              <a:t>LN </a:t>
            </a:r>
            <a:r>
              <a:rPr lang="zh-CN" altLang="en-US" sz="2400" dirty="0">
                <a:solidFill>
                  <a:srgbClr val="0033CC"/>
                </a:solidFill>
                <a:latin typeface="Arial" panose="020B0604020202020204" pitchFamily="34" charset="0"/>
                <a:sym typeface="Symbol" panose="05050102010706020507" pitchFamily="18" charset="2"/>
              </a:rPr>
              <a:t>为必要性量度。</a:t>
            </a:r>
            <a:endParaRPr lang="zh-CN" altLang="en-US" sz="2400" dirty="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endParaRPr lang="zh-CN" altLang="en-US" sz="2400" dirty="0">
              <a:solidFill>
                <a:srgbClr val="800000"/>
              </a:solidFill>
              <a:latin typeface="Arial" panose="020B0604020202020204" pitchFamily="34" charset="0"/>
              <a:sym typeface="Symbol" panose="05050102010706020507" pitchFamily="18" charset="2"/>
            </a:endParaRPr>
          </a:p>
          <a:p>
            <a:pPr>
              <a:lnSpc>
                <a:spcPct val="90000"/>
              </a:lnSpc>
              <a:buClr>
                <a:schemeClr val="tx1"/>
              </a:buClr>
              <a:buNone/>
            </a:pPr>
            <a:r>
              <a:rPr lang="zh-CN" altLang="en-US" sz="2400" dirty="0">
                <a:solidFill>
                  <a:srgbClr val="0033CC"/>
                </a:solidFill>
                <a:latin typeface="Arial" panose="020B0604020202020204" pitchFamily="34" charset="0"/>
                <a:sym typeface="Symbol" panose="05050102010706020507" pitchFamily="18" charset="2"/>
              </a:rPr>
              <a:t>由</a:t>
            </a:r>
            <a:r>
              <a:rPr lang="zh-CN" altLang="en-US" sz="2400">
                <a:solidFill>
                  <a:srgbClr val="0033CC"/>
                </a:solidFill>
                <a:latin typeface="Arial" panose="020B0604020202020204" pitchFamily="34" charset="0"/>
                <a:cs typeface="Times New Roman" panose="02020603050405020304" pitchFamily="18" charset="0"/>
                <a:sym typeface="Symbol" panose="05050102010706020507" pitchFamily="18" charset="2"/>
              </a:rPr>
              <a:t>③ </a:t>
            </a:r>
            <a:r>
              <a:rPr lang="zh-CN" altLang="en-US" sz="2400" dirty="0">
                <a:solidFill>
                  <a:srgbClr val="0033CC"/>
                </a:solidFill>
                <a:latin typeface="Arial" panose="020B0604020202020204" pitchFamily="34" charset="0"/>
                <a:sym typeface="Symbol" panose="05050102010706020507" pitchFamily="18" charset="2"/>
              </a:rPr>
              <a:t>式 及 “非”运算 </a:t>
            </a:r>
            <a:r>
              <a:rPr lang="en-US" altLang="zh-CN" sz="2400">
                <a:solidFill>
                  <a:srgbClr val="0033CC"/>
                </a:solidFill>
                <a:latin typeface="Arial" panose="020B0604020202020204" pitchFamily="34" charset="0"/>
              </a:rPr>
              <a:t>P( </a:t>
            </a:r>
            <a:r>
              <a:rPr lang="en-US" altLang="zh-CN" sz="2400">
                <a:solidFill>
                  <a:srgbClr val="0033CC"/>
                </a:solidFill>
                <a:latin typeface="Arial" panose="020B0604020202020204" pitchFamily="34" charset="0"/>
                <a:sym typeface="Symbol" panose="05050102010706020507" pitchFamily="18" charset="2"/>
              </a:rPr>
              <a:t>H/E) = 1 </a:t>
            </a:r>
            <a:r>
              <a:rPr lang="en-US" altLang="zh-CN" sz="2400">
                <a:solidFill>
                  <a:srgbClr val="0033CC"/>
                </a:solidFill>
                <a:latin typeface="Arial" panose="020B0604020202020204" pitchFamily="34" charset="0"/>
                <a:cs typeface="Times New Roman" panose="02020603050405020304" pitchFamily="18" charset="0"/>
                <a:sym typeface="Symbol" panose="05050102010706020507" pitchFamily="18" charset="2"/>
              </a:rPr>
              <a:t>– P(H/E)  </a:t>
            </a:r>
            <a:r>
              <a:rPr lang="zh-CN" altLang="en-US" sz="2400" dirty="0">
                <a:solidFill>
                  <a:srgbClr val="0033CC"/>
                </a:solidFill>
                <a:latin typeface="Arial" panose="020B0604020202020204" pitchFamily="34" charset="0"/>
                <a:cs typeface="Times New Roman" panose="02020603050405020304" pitchFamily="18" charset="0"/>
                <a:sym typeface="Symbol" panose="05050102010706020507" pitchFamily="18" charset="2"/>
              </a:rPr>
              <a:t>、 </a:t>
            </a:r>
            <a:r>
              <a:rPr lang="en-US" altLang="zh-CN" sz="2400">
                <a:solidFill>
                  <a:srgbClr val="0033CC"/>
                </a:solidFill>
                <a:latin typeface="Arial" panose="020B0604020202020204" pitchFamily="34" charset="0"/>
              </a:rPr>
              <a:t>P( </a:t>
            </a:r>
            <a:r>
              <a:rPr lang="en-US" altLang="zh-CN" sz="2400">
                <a:solidFill>
                  <a:srgbClr val="0033CC"/>
                </a:solidFill>
                <a:latin typeface="Arial" panose="020B0604020202020204" pitchFamily="34" charset="0"/>
                <a:sym typeface="Symbol" panose="05050102010706020507" pitchFamily="18" charset="2"/>
              </a:rPr>
              <a:t>H) = 1 </a:t>
            </a:r>
            <a:r>
              <a:rPr lang="en-US" altLang="zh-CN" sz="2400">
                <a:solidFill>
                  <a:srgbClr val="0033CC"/>
                </a:solidFill>
                <a:latin typeface="Arial" panose="020B0604020202020204" pitchFamily="34" charset="0"/>
                <a:cs typeface="Times New Roman" panose="02020603050405020304" pitchFamily="18" charset="0"/>
                <a:sym typeface="Symbol" panose="05050102010706020507" pitchFamily="18" charset="2"/>
              </a:rPr>
              <a:t>– P(H),  </a:t>
            </a:r>
            <a:r>
              <a:rPr lang="zh-CN" altLang="en-US" sz="2400" dirty="0">
                <a:solidFill>
                  <a:srgbClr val="0033CC"/>
                </a:solidFill>
                <a:latin typeface="Arial" panose="020B0604020202020204" pitchFamily="34" charset="0"/>
                <a:sym typeface="Symbol" panose="05050102010706020507" pitchFamily="18" charset="2"/>
              </a:rPr>
              <a:t>得：</a:t>
            </a:r>
            <a:endParaRPr lang="zh-CN" altLang="en-US" sz="2400" dirty="0">
              <a:solidFill>
                <a:srgbClr val="0033CC"/>
              </a:solidFill>
              <a:latin typeface="Arial" panose="020B0604020202020204" pitchFamily="34" charset="0"/>
              <a:sym typeface="Symbol" panose="05050102010706020507" pitchFamily="18" charset="2"/>
            </a:endParaRPr>
          </a:p>
          <a:p>
            <a:pPr>
              <a:lnSpc>
                <a:spcPct val="90000"/>
              </a:lnSpc>
              <a:buClr>
                <a:schemeClr val="tx1"/>
              </a:buClr>
              <a:buNone/>
            </a:pPr>
            <a:endParaRPr lang="zh-CN" altLang="en-US" sz="2400" dirty="0">
              <a:solidFill>
                <a:srgbClr val="990000"/>
              </a:solidFill>
              <a:latin typeface="Arial" panose="020B0604020202020204" pitchFamily="34" charset="0"/>
            </a:endParaRPr>
          </a:p>
          <a:p>
            <a:pPr>
              <a:lnSpc>
                <a:spcPct val="90000"/>
              </a:lnSpc>
              <a:buClr>
                <a:schemeClr val="tx1"/>
              </a:buClr>
              <a:buNone/>
            </a:pPr>
            <a:endParaRPr lang="zh-CN" altLang="en-US" sz="2400" dirty="0">
              <a:solidFill>
                <a:srgbClr val="0033CC"/>
              </a:solidFill>
              <a:latin typeface="Arial" panose="020B0604020202020204" pitchFamily="34" charset="0"/>
              <a:sym typeface="Symbol" panose="05050102010706020507" pitchFamily="18" charset="2"/>
            </a:endParaRPr>
          </a:p>
          <a:p>
            <a:pPr>
              <a:lnSpc>
                <a:spcPct val="90000"/>
              </a:lnSpc>
              <a:buNone/>
            </a:pPr>
            <a:endParaRPr lang="zh-CN" altLang="en-US" sz="2400" dirty="0"/>
          </a:p>
          <a:p>
            <a:pPr>
              <a:lnSpc>
                <a:spcPct val="90000"/>
              </a:lnSpc>
              <a:buNone/>
            </a:pPr>
            <a:endParaRPr lang="zh-CN" altLang="en-US" sz="2400" dirty="0"/>
          </a:p>
          <a:p>
            <a:pPr>
              <a:lnSpc>
                <a:spcPct val="90000"/>
              </a:lnSpc>
              <a:buClr>
                <a:schemeClr val="tx1"/>
              </a:buClr>
              <a:buNone/>
            </a:pPr>
            <a:r>
              <a:rPr lang="en-US" altLang="zh-CN" sz="2400">
                <a:solidFill>
                  <a:srgbClr val="CC0099"/>
                </a:solidFill>
                <a:latin typeface="Arial" panose="020B0604020202020204" pitchFamily="34" charset="0"/>
                <a:sym typeface="Symbol" panose="05050102010706020507" pitchFamily="18" charset="2"/>
              </a:rPr>
              <a:t>LN</a:t>
            </a:r>
            <a:r>
              <a:rPr lang="zh-CN" altLang="en-US" sz="2400" dirty="0">
                <a:solidFill>
                  <a:srgbClr val="CC0099"/>
                </a:solidFill>
                <a:latin typeface="Arial" panose="020B0604020202020204" pitchFamily="34" charset="0"/>
                <a:sym typeface="Symbol" panose="05050102010706020507" pitchFamily="18" charset="2"/>
              </a:rPr>
              <a:t>将</a:t>
            </a:r>
            <a:r>
              <a:rPr lang="en-US" altLang="zh-CN" sz="2400">
                <a:solidFill>
                  <a:srgbClr val="CC0099"/>
                </a:solidFill>
                <a:latin typeface="Arial" panose="020B0604020202020204" pitchFamily="34" charset="0"/>
                <a:sym typeface="Symbol" panose="05050102010706020507" pitchFamily="18" charset="2"/>
              </a:rPr>
              <a:t>H</a:t>
            </a:r>
            <a:r>
              <a:rPr lang="zh-CN" altLang="en-US" sz="2400" dirty="0">
                <a:solidFill>
                  <a:srgbClr val="CC0099"/>
                </a:solidFill>
                <a:latin typeface="Arial" panose="020B0604020202020204" pitchFamily="34" charset="0"/>
                <a:sym typeface="Symbol" panose="05050102010706020507" pitchFamily="18" charset="2"/>
              </a:rPr>
              <a:t>的先验概率更新为后验概率</a:t>
            </a:r>
            <a:endParaRPr lang="zh-CN" altLang="en-US" sz="2400" dirty="0">
              <a:solidFill>
                <a:srgbClr val="CC0099"/>
              </a:solidFill>
              <a:latin typeface="Arial" panose="020B0604020202020204" pitchFamily="34" charset="0"/>
              <a:sym typeface="Symbol" panose="05050102010706020507" pitchFamily="18" charset="2"/>
            </a:endParaRPr>
          </a:p>
          <a:p>
            <a:pPr>
              <a:lnSpc>
                <a:spcPct val="90000"/>
              </a:lnSpc>
              <a:buNone/>
            </a:pPr>
            <a:endParaRPr lang="zh-CN" altLang="en-US" sz="2400" dirty="0"/>
          </a:p>
        </p:txBody>
      </p:sp>
      <p:grpSp>
        <p:nvGrpSpPr>
          <p:cNvPr id="40964" name="组合 40963"/>
          <p:cNvGrpSpPr/>
          <p:nvPr/>
        </p:nvGrpSpPr>
        <p:grpSpPr>
          <a:xfrm>
            <a:off x="2870835" y="3922395"/>
            <a:ext cx="3887788" cy="898525"/>
            <a:chOff x="0" y="0"/>
            <a:chExt cx="2449" cy="566"/>
          </a:xfrm>
        </p:grpSpPr>
        <p:sp>
          <p:nvSpPr>
            <p:cNvPr id="40965" name="矩形 40964"/>
            <p:cNvSpPr/>
            <p:nvPr/>
          </p:nvSpPr>
          <p:spPr>
            <a:xfrm>
              <a:off x="0" y="199"/>
              <a:ext cx="891" cy="250"/>
            </a:xfrm>
            <a:prstGeom prst="rect">
              <a:avLst/>
            </a:prstGeom>
            <a:noFill/>
            <a:ln w="9525">
              <a:noFill/>
            </a:ln>
          </p:spPr>
          <p:txBody>
            <a:bodyPr wrap="none" anchor="t">
              <a:spAutoFit/>
            </a:bodyPr>
            <a:p>
              <a:pPr algn="l"/>
              <a:r>
                <a:rPr lang="en-US" altLang="zh-CN" sz="2000" u="none">
                  <a:solidFill>
                    <a:srgbClr val="990000"/>
                  </a:solidFill>
                  <a:latin typeface="Arial" panose="020B0604020202020204" pitchFamily="34" charset="0"/>
                  <a:sym typeface="Symbol" panose="05050102010706020507" pitchFamily="18" charset="2"/>
                </a:rPr>
                <a:t>P(H/ </a:t>
              </a:r>
              <a:r>
                <a:rPr lang="en-US" altLang="zh-CN" sz="2000" u="none">
                  <a:solidFill>
                    <a:srgbClr val="990000"/>
                  </a:solidFill>
                  <a:latin typeface="Arial" panose="020B0604020202020204" pitchFamily="34" charset="0"/>
                  <a:cs typeface="Times New Roman" panose="02020603050405020304" pitchFamily="18" charset="0"/>
                  <a:sym typeface="Symbol" panose="05050102010706020507" pitchFamily="18" charset="2"/>
                </a:rPr>
                <a:t></a:t>
              </a:r>
              <a:r>
                <a:rPr lang="en-US" altLang="zh-CN" sz="2000" u="none">
                  <a:solidFill>
                    <a:srgbClr val="990000"/>
                  </a:solidFill>
                  <a:latin typeface="Arial" panose="020B0604020202020204" pitchFamily="34" charset="0"/>
                  <a:sym typeface="Symbol" panose="05050102010706020507" pitchFamily="18" charset="2"/>
                </a:rPr>
                <a:t>E) =</a:t>
              </a:r>
              <a:endParaRPr lang="zh-CN" altLang="en-US" sz="2000" u="none" dirty="0">
                <a:solidFill>
                  <a:srgbClr val="990000"/>
                </a:solidFill>
                <a:latin typeface="Arial" panose="020B0604020202020204" pitchFamily="34" charset="0"/>
                <a:sym typeface="Symbol" panose="05050102010706020507" pitchFamily="18" charset="2"/>
              </a:endParaRPr>
            </a:p>
          </p:txBody>
        </p:sp>
        <p:sp>
          <p:nvSpPr>
            <p:cNvPr id="40966" name="直接连接符 40965"/>
            <p:cNvSpPr/>
            <p:nvPr/>
          </p:nvSpPr>
          <p:spPr>
            <a:xfrm>
              <a:off x="961" y="338"/>
              <a:ext cx="1397" cy="0"/>
            </a:xfrm>
            <a:prstGeom prst="line">
              <a:avLst/>
            </a:prstGeom>
            <a:ln w="19050" cap="sq" cmpd="sng">
              <a:solidFill>
                <a:srgbClr val="990000"/>
              </a:solidFill>
              <a:prstDash val="solid"/>
              <a:headEnd type="none" w="med" len="med"/>
              <a:tailEnd type="none" w="med" len="med"/>
            </a:ln>
          </p:spPr>
        </p:sp>
        <p:sp>
          <p:nvSpPr>
            <p:cNvPr id="40967" name="矩形 40966"/>
            <p:cNvSpPr/>
            <p:nvPr/>
          </p:nvSpPr>
          <p:spPr>
            <a:xfrm>
              <a:off x="1239" y="0"/>
              <a:ext cx="835" cy="356"/>
            </a:xfrm>
            <a:prstGeom prst="rect">
              <a:avLst/>
            </a:prstGeom>
            <a:noFill/>
            <a:ln w="9525">
              <a:noFill/>
            </a:ln>
          </p:spPr>
          <p:txBody>
            <a:bodyPr wrap="none" anchor="t">
              <a:spAutoFit/>
            </a:bodyPr>
            <a:p>
              <a:pPr algn="l">
                <a:lnSpc>
                  <a:spcPct val="155000"/>
                </a:lnSpc>
                <a:spcBef>
                  <a:spcPct val="20000"/>
                </a:spcBef>
                <a:buClr>
                  <a:schemeClr val="tx1"/>
                </a:buClr>
                <a:buSzPct val="80000"/>
              </a:pPr>
              <a:r>
                <a:rPr lang="en-US" altLang="zh-CN" sz="2000" u="none">
                  <a:solidFill>
                    <a:srgbClr val="990000"/>
                  </a:solidFill>
                  <a:latin typeface="Arial" panose="020B0604020202020204" pitchFamily="34" charset="0"/>
                  <a:cs typeface="Times New Roman" panose="02020603050405020304" pitchFamily="18" charset="0"/>
                  <a:sym typeface="Symbol" panose="05050102010706020507" pitchFamily="18" charset="2"/>
                </a:rPr>
                <a:t>LN  P(H)</a:t>
              </a:r>
              <a:endParaRPr lang="en-US" altLang="zh-CN" sz="2000" u="none">
                <a:solidFill>
                  <a:srgbClr val="990000"/>
                </a:solidFill>
                <a:latin typeface="Arial" panose="020B0604020202020204" pitchFamily="34" charset="0"/>
                <a:ea typeface="Times New Roman" panose="02020603050405020304" pitchFamily="18" charset="0"/>
                <a:sym typeface="Symbol" panose="05050102010706020507" pitchFamily="18" charset="2"/>
              </a:endParaRPr>
            </a:p>
          </p:txBody>
        </p:sp>
        <p:sp>
          <p:nvSpPr>
            <p:cNvPr id="40968" name="矩形 40967"/>
            <p:cNvSpPr/>
            <p:nvPr/>
          </p:nvSpPr>
          <p:spPr>
            <a:xfrm>
              <a:off x="981" y="316"/>
              <a:ext cx="1468" cy="250"/>
            </a:xfrm>
            <a:prstGeom prst="rect">
              <a:avLst/>
            </a:prstGeom>
            <a:noFill/>
            <a:ln w="9525">
              <a:noFill/>
            </a:ln>
          </p:spPr>
          <p:txBody>
            <a:bodyPr wrap="none" anchor="t">
              <a:spAutoFit/>
            </a:bodyPr>
            <a:p>
              <a:pPr algn="l"/>
              <a:r>
                <a:rPr lang="en-US" altLang="zh-CN" sz="2000" u="none">
                  <a:solidFill>
                    <a:srgbClr val="990000"/>
                  </a:solidFill>
                  <a:latin typeface="Arial" panose="020B0604020202020204" pitchFamily="34" charset="0"/>
                  <a:cs typeface="Times New Roman" panose="02020603050405020304" pitchFamily="18" charset="0"/>
                  <a:sym typeface="Symbol" panose="05050102010706020507" pitchFamily="18" charset="2"/>
                </a:rPr>
                <a:t>(LN – 1)  P(H) + 1</a:t>
              </a:r>
              <a:endParaRPr lang="zh-CN" altLang="en-US" sz="2000" u="none" dirty="0">
                <a:solidFill>
                  <a:srgbClr val="990000"/>
                </a:solidFill>
                <a:latin typeface="Arial" panose="020B0604020202020204" pitchFamily="34" charset="0"/>
                <a:ea typeface="Times New Roman" panose="02020603050405020304" pitchFamily="18" charset="0"/>
                <a:sym typeface="Symbol" panose="05050102010706020507" pitchFamily="18" charset="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en-US" altLang="zh-CN" sz="3200"/>
              <a:t>4.3.1 </a:t>
            </a:r>
            <a:r>
              <a:rPr lang="zh-CN" altLang="en-US" sz="3200" dirty="0"/>
              <a:t>知识的不确定性表示</a:t>
            </a:r>
            <a:r>
              <a:rPr lang="en-US" altLang="zh-CN" sz="3200"/>
              <a:t>(8)</a:t>
            </a:r>
            <a:endParaRPr lang="en-US" altLang="zh-CN" sz="3200"/>
          </a:p>
        </p:txBody>
      </p:sp>
      <p:sp>
        <p:nvSpPr>
          <p:cNvPr id="41987" name="文本占位符 41986"/>
          <p:cNvSpPr>
            <a:spLocks noGrp="1"/>
          </p:cNvSpPr>
          <p:nvPr>
            <p:ph type="body" idx="4294967295"/>
          </p:nvPr>
        </p:nvSpPr>
        <p:spPr>
          <a:xfrm>
            <a:off x="0" y="1825625"/>
            <a:ext cx="7886700" cy="4351655"/>
          </a:xfrm>
        </p:spPr>
        <p:txBody>
          <a:bodyPr/>
          <a:p>
            <a:r>
              <a:rPr lang="zh-CN" altLang="en-US" sz="2400" dirty="0"/>
              <a:t>可以证明：</a:t>
            </a:r>
            <a:r>
              <a:rPr lang="en-US" altLang="zh-CN" sz="2400"/>
              <a:t>LS</a:t>
            </a:r>
            <a:r>
              <a:rPr lang="zh-CN" altLang="en-US" sz="2400" dirty="0"/>
              <a:t>、</a:t>
            </a:r>
            <a:r>
              <a:rPr lang="en-US" altLang="zh-CN" sz="2400"/>
              <a:t>LN&gt;0,</a:t>
            </a:r>
            <a:r>
              <a:rPr lang="zh-CN" altLang="en-US" sz="2400" dirty="0"/>
              <a:t>它们是不独立的，且有如下约束关系：</a:t>
            </a:r>
            <a:endParaRPr lang="zh-CN" altLang="en-US" sz="2400" dirty="0"/>
          </a:p>
          <a:p>
            <a:pPr lvl="1"/>
            <a:r>
              <a:rPr lang="zh-CN" altLang="en-US" sz="2000" dirty="0"/>
              <a:t>当</a:t>
            </a:r>
            <a:r>
              <a:rPr lang="en-US" altLang="zh-CN" sz="2000"/>
              <a:t>LS&gt;1</a:t>
            </a:r>
            <a:r>
              <a:rPr lang="zh-CN" altLang="en-US" sz="2000" dirty="0"/>
              <a:t>时，</a:t>
            </a:r>
            <a:r>
              <a:rPr lang="en-US" altLang="zh-CN" sz="2000"/>
              <a:t>LN&lt;1</a:t>
            </a:r>
            <a:r>
              <a:rPr lang="zh-CN" altLang="en-US" sz="2000" dirty="0"/>
              <a:t>；</a:t>
            </a:r>
            <a:endParaRPr lang="zh-CN" altLang="en-US" sz="2000" dirty="0"/>
          </a:p>
          <a:p>
            <a:pPr lvl="1"/>
            <a:r>
              <a:rPr lang="zh-CN" altLang="en-US" sz="2000" dirty="0"/>
              <a:t>当</a:t>
            </a:r>
            <a:r>
              <a:rPr lang="en-US" altLang="zh-CN" sz="2000"/>
              <a:t>LS&lt;1</a:t>
            </a:r>
            <a:r>
              <a:rPr lang="zh-CN" altLang="en-US" sz="2000" dirty="0"/>
              <a:t>时，</a:t>
            </a:r>
            <a:r>
              <a:rPr lang="en-US" altLang="zh-CN" sz="2000"/>
              <a:t>LN&gt;1</a:t>
            </a:r>
            <a:r>
              <a:rPr lang="zh-CN" altLang="en-US" sz="2000" dirty="0"/>
              <a:t>；</a:t>
            </a:r>
            <a:endParaRPr lang="zh-CN" altLang="en-US" sz="2000" dirty="0"/>
          </a:p>
          <a:p>
            <a:pPr lvl="1"/>
            <a:r>
              <a:rPr lang="zh-CN" altLang="en-US" sz="2000" dirty="0"/>
              <a:t>当</a:t>
            </a:r>
            <a:r>
              <a:rPr lang="en-US" altLang="zh-CN" sz="2000"/>
              <a:t>LS=1</a:t>
            </a:r>
            <a:r>
              <a:rPr lang="zh-CN" altLang="en-US" sz="2000" dirty="0"/>
              <a:t>时，</a:t>
            </a:r>
            <a:r>
              <a:rPr lang="en-US" altLang="zh-CN" sz="2000"/>
              <a:t>LN=1</a:t>
            </a:r>
            <a:r>
              <a:rPr lang="zh-CN" altLang="en-US" sz="2000" dirty="0"/>
              <a:t>；</a:t>
            </a:r>
            <a:endParaRPr lang="zh-CN" altLang="en-US" sz="2000" dirty="0"/>
          </a:p>
          <a:p>
            <a:pPr lvl="1">
              <a:buNone/>
            </a:pPr>
            <a:r>
              <a:rPr lang="zh-CN" altLang="en-US" sz="2000" dirty="0"/>
              <a:t>实际系统中，</a:t>
            </a:r>
            <a:r>
              <a:rPr lang="en-US" altLang="zh-CN" sz="2000"/>
              <a:t>LS</a:t>
            </a:r>
            <a:r>
              <a:rPr lang="zh-CN" altLang="en-US" sz="2000" dirty="0"/>
              <a:t>、</a:t>
            </a:r>
            <a:r>
              <a:rPr lang="en-US" altLang="zh-CN" sz="2000"/>
              <a:t>LN</a:t>
            </a:r>
            <a:r>
              <a:rPr lang="zh-CN" altLang="en-US" sz="2000" dirty="0"/>
              <a:t>值是由专家给出的。</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p:txBody>
          <a:bodyPr anchor="b">
            <a:normAutofit fontScale="90000"/>
          </a:bodyPr>
          <a:p>
            <a:br>
              <a:rPr lang="zh-CN" altLang="en-US" dirty="0"/>
            </a:br>
            <a:r>
              <a:rPr lang="zh-CN" altLang="en-US" dirty="0"/>
              <a:t> </a:t>
            </a:r>
            <a:r>
              <a:rPr lang="en-US" altLang="zh-CN" sz="3600"/>
              <a:t>4.3.2 </a:t>
            </a:r>
            <a:r>
              <a:rPr lang="zh-CN" altLang="en-US" sz="3600" dirty="0"/>
              <a:t>证据的不确定性表示（</a:t>
            </a:r>
            <a:r>
              <a:rPr lang="en-US" altLang="zh-CN" sz="3600"/>
              <a:t>1</a:t>
            </a:r>
            <a:r>
              <a:rPr lang="zh-CN" altLang="en-US" sz="3600" dirty="0"/>
              <a:t>）</a:t>
            </a:r>
            <a:endParaRPr lang="zh-CN" altLang="en-US" sz="3600" dirty="0"/>
          </a:p>
        </p:txBody>
      </p:sp>
      <p:sp>
        <p:nvSpPr>
          <p:cNvPr id="43011" name="文本占位符 43010"/>
          <p:cNvSpPr>
            <a:spLocks noGrp="1"/>
          </p:cNvSpPr>
          <p:nvPr>
            <p:ph type="body" idx="4294967295"/>
          </p:nvPr>
        </p:nvSpPr>
        <p:spPr>
          <a:xfrm>
            <a:off x="526415" y="1132840"/>
            <a:ext cx="7916545" cy="4752975"/>
          </a:xfrm>
        </p:spPr>
        <p:txBody>
          <a:bodyPr>
            <a:normAutofit/>
          </a:bodyPr>
          <a:p>
            <a:pPr>
              <a:lnSpc>
                <a:spcPct val="85000"/>
              </a:lnSpc>
              <a:buClr>
                <a:schemeClr val="tx1"/>
              </a:buClr>
              <a:buNone/>
            </a:pPr>
            <a:r>
              <a:rPr lang="zh-CN" altLang="en-US" sz="2000" b="0" dirty="0">
                <a:solidFill>
                  <a:srgbClr val="0033CC"/>
                </a:solidFill>
                <a:latin typeface="Arial" panose="020B0604020202020204" pitchFamily="34" charset="0"/>
              </a:rPr>
              <a:t>     </a:t>
            </a:r>
            <a:r>
              <a:rPr lang="zh-CN" altLang="en-US" sz="2000" dirty="0">
                <a:solidFill>
                  <a:srgbClr val="0033CC"/>
                </a:solidFill>
                <a:latin typeface="Arial" panose="020B0604020202020204" pitchFamily="34" charset="0"/>
              </a:rPr>
              <a:t>证据的不确定性也是用概率表示的。</a:t>
            </a:r>
            <a:endParaRPr lang="zh-CN" altLang="en-US" sz="2000" dirty="0">
              <a:solidFill>
                <a:srgbClr val="0033CC"/>
              </a:solidFill>
              <a:latin typeface="Arial" panose="020B0604020202020204" pitchFamily="34" charset="0"/>
            </a:endParaRPr>
          </a:p>
          <a:p>
            <a:pPr>
              <a:lnSpc>
                <a:spcPct val="85000"/>
              </a:lnSpc>
              <a:buClr>
                <a:schemeClr val="tx1"/>
              </a:buClr>
              <a:buNone/>
            </a:pPr>
            <a:r>
              <a:rPr lang="zh-CN" altLang="en-US" sz="2000" dirty="0">
                <a:solidFill>
                  <a:srgbClr val="0033CC"/>
                </a:solidFill>
                <a:latin typeface="Arial" panose="020B0604020202020204" pitchFamily="34" charset="0"/>
              </a:rPr>
              <a:t>     对于初始证据 E ，由用户根据观察 S 给出 P(E/S)，它相当于</a:t>
            </a:r>
            <a:r>
              <a:rPr lang="zh-CN" altLang="en-US" sz="2000" dirty="0">
                <a:solidFill>
                  <a:srgbClr val="FF0066"/>
                </a:solidFill>
                <a:latin typeface="Arial" panose="020B0604020202020204" pitchFamily="34" charset="0"/>
              </a:rPr>
              <a:t>动态强度。</a:t>
            </a:r>
            <a:endParaRPr lang="zh-CN" altLang="en-US" sz="2000" dirty="0">
              <a:solidFill>
                <a:srgbClr val="FF0066"/>
              </a:solidFill>
              <a:latin typeface="Arial" panose="020B0604020202020204" pitchFamily="34" charset="0"/>
            </a:endParaRPr>
          </a:p>
          <a:p>
            <a:pPr>
              <a:lnSpc>
                <a:spcPct val="115000"/>
              </a:lnSpc>
              <a:buClr>
                <a:schemeClr val="tx1"/>
              </a:buClr>
              <a:buNone/>
            </a:pPr>
            <a:r>
              <a:rPr lang="zh-CN" altLang="en-US" sz="2000" dirty="0">
                <a:solidFill>
                  <a:srgbClr val="0033CC"/>
                </a:solidFill>
                <a:latin typeface="Arial" panose="020B0604020202020204" pitchFamily="34" charset="0"/>
              </a:rPr>
              <a:t>          </a:t>
            </a:r>
            <a:r>
              <a:rPr lang="zh-CN" altLang="en-US" sz="2400" dirty="0">
                <a:solidFill>
                  <a:srgbClr val="0033CC"/>
                </a:solidFill>
                <a:latin typeface="Arial" panose="020B0604020202020204" pitchFamily="34" charset="0"/>
              </a:rPr>
              <a:t> </a:t>
            </a:r>
            <a:r>
              <a:rPr lang="zh-CN" altLang="en-US" sz="2000" dirty="0">
                <a:solidFill>
                  <a:srgbClr val="0033CC"/>
                </a:solidFill>
                <a:latin typeface="Arial" panose="020B0604020202020204" pitchFamily="34" charset="0"/>
              </a:rPr>
              <a:t>具体应用中采用变通的方法，在 </a:t>
            </a:r>
            <a:r>
              <a:rPr lang="en-US" altLang="zh-CN" sz="2000">
                <a:solidFill>
                  <a:srgbClr val="0033CC"/>
                </a:solidFill>
                <a:latin typeface="Arial" panose="020B0604020202020204" pitchFamily="34" charset="0"/>
              </a:rPr>
              <a:t>PROSPECTOR </a:t>
            </a:r>
            <a:r>
              <a:rPr lang="zh-CN" altLang="en-US" sz="2000" dirty="0">
                <a:solidFill>
                  <a:srgbClr val="0033CC"/>
                </a:solidFill>
                <a:latin typeface="Arial" panose="020B0604020202020204" pitchFamily="34" charset="0"/>
              </a:rPr>
              <a:t>中引进了可信度的概念，用</a:t>
            </a:r>
            <a:r>
              <a:rPr lang="en-US" altLang="zh-CN" sz="2000">
                <a:solidFill>
                  <a:srgbClr val="0033CC"/>
                </a:solidFill>
                <a:latin typeface="Arial" panose="020B0604020202020204" pitchFamily="34" charset="0"/>
              </a:rPr>
              <a:t>C(E/S)</a:t>
            </a:r>
            <a:r>
              <a:rPr lang="zh-CN" altLang="en-US" sz="2000" dirty="0">
                <a:solidFill>
                  <a:srgbClr val="0033CC"/>
                </a:solidFill>
                <a:latin typeface="Arial" panose="020B0604020202020204" pitchFamily="34" charset="0"/>
              </a:rPr>
              <a:t>刻画证据的不确定性。 让用户在 </a:t>
            </a:r>
            <a:r>
              <a:rPr lang="en-US" altLang="zh-CN" sz="2000">
                <a:solidFill>
                  <a:srgbClr val="0033CC"/>
                </a:solidFill>
                <a:latin typeface="Arial" panose="020B0604020202020204" pitchFamily="34" charset="0"/>
              </a:rPr>
              <a:t>–5 </a:t>
            </a:r>
            <a:r>
              <a:rPr lang="zh-CN" altLang="en-US" sz="2000" dirty="0">
                <a:solidFill>
                  <a:srgbClr val="0033CC"/>
                </a:solidFill>
                <a:latin typeface="Arial" panose="020B0604020202020204" pitchFamily="34" charset="0"/>
              </a:rPr>
              <a:t>至 </a:t>
            </a:r>
            <a:r>
              <a:rPr lang="en-US" altLang="zh-CN" sz="2000">
                <a:solidFill>
                  <a:srgbClr val="0033CC"/>
                </a:solidFill>
                <a:latin typeface="Arial" panose="020B0604020202020204" pitchFamily="34" charset="0"/>
              </a:rPr>
              <a:t>5 </a:t>
            </a:r>
            <a:r>
              <a:rPr lang="zh-CN" altLang="en-US" sz="2000" dirty="0">
                <a:solidFill>
                  <a:srgbClr val="0033CC"/>
                </a:solidFill>
                <a:latin typeface="Arial" panose="020B0604020202020204" pitchFamily="34" charset="0"/>
              </a:rPr>
              <a:t>之间的 </a:t>
            </a:r>
            <a:r>
              <a:rPr lang="en-US" altLang="zh-CN" sz="2000">
                <a:solidFill>
                  <a:srgbClr val="0033CC"/>
                </a:solidFill>
                <a:latin typeface="Arial" panose="020B0604020202020204" pitchFamily="34" charset="0"/>
              </a:rPr>
              <a:t>11 </a:t>
            </a:r>
            <a:r>
              <a:rPr lang="zh-CN" altLang="en-US" sz="2000" dirty="0">
                <a:solidFill>
                  <a:srgbClr val="0033CC"/>
                </a:solidFill>
                <a:latin typeface="Arial" panose="020B0604020202020204" pitchFamily="34" charset="0"/>
              </a:rPr>
              <a:t>个整数中选一个数作为初始证据的可信度</a:t>
            </a:r>
            <a:r>
              <a:rPr lang="en-US" altLang="zh-CN" sz="2000">
                <a:solidFill>
                  <a:srgbClr val="0033CC"/>
                </a:solidFill>
                <a:latin typeface="Arial" panose="020B0604020202020204" pitchFamily="34" charset="0"/>
              </a:rPr>
              <a:t>C(E/S) </a:t>
            </a:r>
            <a:r>
              <a:rPr lang="zh-CN" altLang="en-US" sz="2000" dirty="0">
                <a:solidFill>
                  <a:srgbClr val="0033CC"/>
                </a:solidFill>
                <a:latin typeface="Arial" panose="020B0604020202020204" pitchFamily="34" charset="0"/>
              </a:rPr>
              <a:t>。</a:t>
            </a:r>
            <a:endParaRPr lang="zh-CN" altLang="en-US" sz="1800" dirty="0">
              <a:solidFill>
                <a:srgbClr val="0033CC"/>
              </a:solidFill>
              <a:latin typeface="Arial" panose="020B0604020202020204" pitchFamily="34" charset="0"/>
            </a:endParaRPr>
          </a:p>
          <a:p>
            <a:pPr>
              <a:lnSpc>
                <a:spcPct val="85000"/>
              </a:lnSpc>
              <a:buClr>
                <a:schemeClr val="tx1"/>
              </a:buClr>
              <a:buNone/>
            </a:pPr>
            <a:r>
              <a:rPr lang="zh-CN" altLang="en-US" sz="2000" dirty="0">
                <a:solidFill>
                  <a:srgbClr val="0033CC"/>
                </a:solidFill>
                <a:latin typeface="Arial" panose="020B0604020202020204" pitchFamily="34" charset="0"/>
              </a:rPr>
              <a:t>                </a:t>
            </a:r>
            <a:endParaRPr lang="zh-CN" altLang="en-US" sz="2000" dirty="0">
              <a:solidFill>
                <a:srgbClr val="0033CC"/>
              </a:solidFill>
              <a:latin typeface="Arial" panose="020B0604020202020204" pitchFamily="34" charset="0"/>
            </a:endParaRPr>
          </a:p>
          <a:p>
            <a:pPr>
              <a:lnSpc>
                <a:spcPct val="85000"/>
              </a:lnSpc>
              <a:buClr>
                <a:schemeClr val="tx1"/>
              </a:buClr>
              <a:buNone/>
            </a:pPr>
            <a:r>
              <a:rPr lang="zh-CN" altLang="en-US" sz="2000" dirty="0">
                <a:solidFill>
                  <a:srgbClr val="0033CC"/>
                </a:solidFill>
                <a:latin typeface="Arial" panose="020B0604020202020204" pitchFamily="34" charset="0"/>
              </a:rPr>
              <a:t>       初始</a:t>
            </a:r>
            <a:r>
              <a:rPr lang="zh-CN" altLang="en-US" sz="2000" dirty="0">
                <a:solidFill>
                  <a:srgbClr val="333300"/>
                </a:solidFill>
                <a:latin typeface="Arial" panose="020B0604020202020204" pitchFamily="34" charset="0"/>
              </a:rPr>
              <a:t>可信度 </a:t>
            </a:r>
            <a:r>
              <a:rPr lang="en-US" altLang="zh-CN" sz="2000">
                <a:solidFill>
                  <a:srgbClr val="333300"/>
                </a:solidFill>
                <a:latin typeface="Arial" panose="020B0604020202020204" pitchFamily="34" charset="0"/>
              </a:rPr>
              <a:t>C(E/S) </a:t>
            </a:r>
            <a:r>
              <a:rPr lang="zh-CN" altLang="en-US" sz="2000" dirty="0">
                <a:solidFill>
                  <a:srgbClr val="333300"/>
                </a:solidFill>
                <a:latin typeface="Arial" panose="020B0604020202020204" pitchFamily="34" charset="0"/>
              </a:rPr>
              <a:t>与 概率 </a:t>
            </a:r>
            <a:r>
              <a:rPr lang="en-US" altLang="zh-CN" sz="2000">
                <a:solidFill>
                  <a:srgbClr val="333300"/>
                </a:solidFill>
                <a:latin typeface="Arial" panose="020B0604020202020204" pitchFamily="34" charset="0"/>
              </a:rPr>
              <a:t>P(E/S) </a:t>
            </a:r>
            <a:r>
              <a:rPr lang="zh-CN" altLang="en-US" sz="2000" dirty="0">
                <a:solidFill>
                  <a:srgbClr val="333300"/>
                </a:solidFill>
                <a:latin typeface="Arial" panose="020B0604020202020204" pitchFamily="34" charset="0"/>
              </a:rPr>
              <a:t>的对应关系如下：</a:t>
            </a:r>
            <a:endParaRPr lang="zh-CN" altLang="en-US" sz="2000" dirty="0">
              <a:solidFill>
                <a:srgbClr val="333300"/>
              </a:solidFill>
              <a:latin typeface="Arial" panose="020B0604020202020204" pitchFamily="34" charset="0"/>
            </a:endParaRPr>
          </a:p>
          <a:p>
            <a:pPr>
              <a:lnSpc>
                <a:spcPct val="85000"/>
              </a:lnSpc>
              <a:buClr>
                <a:schemeClr val="tx1"/>
              </a:buClr>
              <a:buNone/>
            </a:pPr>
            <a:r>
              <a:rPr lang="zh-CN" altLang="en-US" sz="2000">
                <a:solidFill>
                  <a:srgbClr val="0033CC"/>
                </a:solidFill>
                <a:latin typeface="Arial" panose="020B0604020202020204" pitchFamily="34" charset="0"/>
              </a:rPr>
              <a:t>         </a:t>
            </a:r>
            <a:endParaRPr lang="zh-CN" altLang="en-US" sz="2000">
              <a:solidFill>
                <a:srgbClr val="0033CC"/>
              </a:solidFill>
              <a:latin typeface="Arial" panose="020B0604020202020204" pitchFamily="34" charset="0"/>
            </a:endParaRPr>
          </a:p>
          <a:p>
            <a:pPr>
              <a:lnSpc>
                <a:spcPct val="85000"/>
              </a:lnSpc>
              <a:buClr>
                <a:srgbClr val="000099"/>
              </a:buClr>
              <a:buFont typeface="Wingdings" panose="05000000000000000000" pitchFamily="2" charset="2"/>
              <a:buChar char="l"/>
            </a:pPr>
            <a:r>
              <a:rPr lang="en-US" altLang="zh-CN" sz="1800">
                <a:solidFill>
                  <a:srgbClr val="000099"/>
                </a:solidFill>
                <a:latin typeface="Arial" panose="020B0604020202020204" pitchFamily="34" charset="0"/>
              </a:rPr>
              <a:t>C(E/S)= -5 </a:t>
            </a:r>
            <a:r>
              <a:rPr lang="zh-CN" altLang="en-US" sz="1800">
                <a:solidFill>
                  <a:srgbClr val="000099"/>
                </a:solidFill>
                <a:latin typeface="Arial" panose="020B0604020202020204" pitchFamily="34" charset="0"/>
              </a:rPr>
              <a:t>，</a:t>
            </a:r>
            <a:r>
              <a:rPr lang="zh-CN" altLang="en-US" sz="1800" dirty="0">
                <a:solidFill>
                  <a:srgbClr val="000099"/>
                </a:solidFill>
                <a:latin typeface="Arial" panose="020B0604020202020204" pitchFamily="34" charset="0"/>
              </a:rPr>
              <a:t>表示在观察 </a:t>
            </a:r>
            <a:r>
              <a:rPr lang="en-US" altLang="zh-CN" sz="1800">
                <a:solidFill>
                  <a:srgbClr val="000099"/>
                </a:solidFill>
                <a:latin typeface="Arial" panose="020B0604020202020204" pitchFamily="34" charset="0"/>
              </a:rPr>
              <a:t>S </a:t>
            </a:r>
            <a:r>
              <a:rPr lang="zh-CN" altLang="en-US" sz="1800" dirty="0">
                <a:solidFill>
                  <a:srgbClr val="000099"/>
                </a:solidFill>
                <a:latin typeface="Arial" panose="020B0604020202020204" pitchFamily="34" charset="0"/>
              </a:rPr>
              <a:t>下证据 </a:t>
            </a:r>
            <a:r>
              <a:rPr lang="en-US" altLang="zh-CN" sz="1800">
                <a:solidFill>
                  <a:srgbClr val="000099"/>
                </a:solidFill>
                <a:latin typeface="Arial" panose="020B0604020202020204" pitchFamily="34" charset="0"/>
              </a:rPr>
              <a:t>E </a:t>
            </a:r>
            <a:r>
              <a:rPr lang="zh-CN" altLang="en-US" sz="1800" dirty="0">
                <a:solidFill>
                  <a:srgbClr val="000099"/>
                </a:solidFill>
                <a:latin typeface="Arial" panose="020B0604020202020204" pitchFamily="34" charset="0"/>
              </a:rPr>
              <a:t>肯定不存在，即 </a:t>
            </a:r>
            <a:r>
              <a:rPr lang="en-US" altLang="zh-CN" sz="1800">
                <a:solidFill>
                  <a:srgbClr val="000099"/>
                </a:solidFill>
                <a:latin typeface="Arial" panose="020B0604020202020204" pitchFamily="34" charset="0"/>
              </a:rPr>
              <a:t>P(E/S)=0</a:t>
            </a:r>
            <a:r>
              <a:rPr lang="zh-CN" altLang="en-US" sz="1800">
                <a:solidFill>
                  <a:srgbClr val="000099"/>
                </a:solidFill>
                <a:latin typeface="Arial" panose="020B0604020202020204" pitchFamily="34" charset="0"/>
              </a:rPr>
              <a:t>；</a:t>
            </a:r>
            <a:endParaRPr lang="zh-CN" altLang="en-US" sz="1800">
              <a:solidFill>
                <a:srgbClr val="000099"/>
              </a:solidFill>
              <a:latin typeface="Arial" panose="020B0604020202020204" pitchFamily="34" charset="0"/>
            </a:endParaRPr>
          </a:p>
          <a:p>
            <a:pPr>
              <a:lnSpc>
                <a:spcPct val="85000"/>
              </a:lnSpc>
              <a:buClr>
                <a:srgbClr val="000099"/>
              </a:buClr>
              <a:buFont typeface="Wingdings" panose="05000000000000000000" pitchFamily="2" charset="2"/>
              <a:buChar char="l"/>
            </a:pPr>
            <a:r>
              <a:rPr lang="en-US" altLang="zh-CN" sz="1800">
                <a:solidFill>
                  <a:srgbClr val="000099"/>
                </a:solidFill>
                <a:latin typeface="Arial" panose="020B0604020202020204" pitchFamily="34" charset="0"/>
              </a:rPr>
              <a:t>C(E/S)= 0 </a:t>
            </a:r>
            <a:r>
              <a:rPr lang="zh-CN" altLang="en-US" sz="1800">
                <a:solidFill>
                  <a:srgbClr val="000099"/>
                </a:solidFill>
                <a:latin typeface="Arial" panose="020B0604020202020204" pitchFamily="34" charset="0"/>
              </a:rPr>
              <a:t>， </a:t>
            </a:r>
            <a:r>
              <a:rPr lang="zh-CN" altLang="en-US" sz="1800" dirty="0">
                <a:solidFill>
                  <a:srgbClr val="000099"/>
                </a:solidFill>
                <a:latin typeface="Arial" panose="020B0604020202020204" pitchFamily="34" charset="0"/>
              </a:rPr>
              <a:t>表示 </a:t>
            </a:r>
            <a:r>
              <a:rPr lang="en-US" altLang="zh-CN" sz="1800">
                <a:solidFill>
                  <a:srgbClr val="000099"/>
                </a:solidFill>
                <a:latin typeface="Arial" panose="020B0604020202020204" pitchFamily="34" charset="0"/>
              </a:rPr>
              <a:t>S </a:t>
            </a:r>
            <a:r>
              <a:rPr lang="zh-CN" altLang="en-US" sz="1800" dirty="0">
                <a:solidFill>
                  <a:srgbClr val="000099"/>
                </a:solidFill>
                <a:latin typeface="Arial" panose="020B0604020202020204" pitchFamily="34" charset="0"/>
              </a:rPr>
              <a:t>与 </a:t>
            </a:r>
            <a:r>
              <a:rPr lang="en-US" altLang="zh-CN" sz="1800">
                <a:solidFill>
                  <a:srgbClr val="000099"/>
                </a:solidFill>
                <a:latin typeface="Arial" panose="020B0604020202020204" pitchFamily="34" charset="0"/>
              </a:rPr>
              <a:t>E </a:t>
            </a:r>
            <a:r>
              <a:rPr lang="zh-CN" altLang="en-US" sz="1800" dirty="0">
                <a:solidFill>
                  <a:srgbClr val="000099"/>
                </a:solidFill>
                <a:latin typeface="Arial" panose="020B0604020202020204" pitchFamily="34" charset="0"/>
              </a:rPr>
              <a:t>无关，即 </a:t>
            </a:r>
            <a:r>
              <a:rPr lang="en-US" altLang="zh-CN" sz="1800">
                <a:solidFill>
                  <a:srgbClr val="000099"/>
                </a:solidFill>
                <a:latin typeface="Arial" panose="020B0604020202020204" pitchFamily="34" charset="0"/>
              </a:rPr>
              <a:t>P(E/S) =P(E) </a:t>
            </a:r>
            <a:r>
              <a:rPr lang="zh-CN" altLang="en-US" sz="1800">
                <a:solidFill>
                  <a:srgbClr val="000099"/>
                </a:solidFill>
                <a:latin typeface="Arial" panose="020B0604020202020204" pitchFamily="34" charset="0"/>
              </a:rPr>
              <a:t>；</a:t>
            </a:r>
            <a:endParaRPr lang="zh-CN" altLang="en-US" sz="1800">
              <a:solidFill>
                <a:srgbClr val="000099"/>
              </a:solidFill>
              <a:latin typeface="Arial" panose="020B0604020202020204" pitchFamily="34" charset="0"/>
            </a:endParaRPr>
          </a:p>
          <a:p>
            <a:pPr>
              <a:lnSpc>
                <a:spcPct val="85000"/>
              </a:lnSpc>
              <a:buClr>
                <a:srgbClr val="000099"/>
              </a:buClr>
              <a:buFont typeface="Wingdings" panose="05000000000000000000" pitchFamily="2" charset="2"/>
              <a:buChar char="l"/>
            </a:pPr>
            <a:r>
              <a:rPr lang="en-US" altLang="zh-CN" sz="1800">
                <a:solidFill>
                  <a:srgbClr val="000099"/>
                </a:solidFill>
                <a:latin typeface="Arial" panose="020B0604020202020204" pitchFamily="34" charset="0"/>
              </a:rPr>
              <a:t>C(E/S)= +5 </a:t>
            </a:r>
            <a:r>
              <a:rPr lang="zh-CN" altLang="en-US" sz="1800">
                <a:solidFill>
                  <a:srgbClr val="000099"/>
                </a:solidFill>
                <a:latin typeface="Arial" panose="020B0604020202020204" pitchFamily="34" charset="0"/>
              </a:rPr>
              <a:t>，</a:t>
            </a:r>
            <a:r>
              <a:rPr lang="zh-CN" altLang="en-US" sz="1800" dirty="0">
                <a:solidFill>
                  <a:srgbClr val="000099"/>
                </a:solidFill>
                <a:latin typeface="Arial" panose="020B0604020202020204" pitchFamily="34" charset="0"/>
              </a:rPr>
              <a:t>表示在观察 </a:t>
            </a:r>
            <a:r>
              <a:rPr lang="en-US" altLang="zh-CN" sz="1800">
                <a:solidFill>
                  <a:srgbClr val="000099"/>
                </a:solidFill>
                <a:latin typeface="Arial" panose="020B0604020202020204" pitchFamily="34" charset="0"/>
              </a:rPr>
              <a:t>S </a:t>
            </a:r>
            <a:r>
              <a:rPr lang="zh-CN" altLang="en-US" sz="1800" dirty="0">
                <a:solidFill>
                  <a:srgbClr val="000099"/>
                </a:solidFill>
                <a:latin typeface="Arial" panose="020B0604020202020204" pitchFamily="34" charset="0"/>
              </a:rPr>
              <a:t>下证据 </a:t>
            </a:r>
            <a:r>
              <a:rPr lang="en-US" altLang="zh-CN" sz="1800">
                <a:solidFill>
                  <a:srgbClr val="000099"/>
                </a:solidFill>
                <a:latin typeface="Arial" panose="020B0604020202020204" pitchFamily="34" charset="0"/>
              </a:rPr>
              <a:t>E </a:t>
            </a:r>
            <a:r>
              <a:rPr lang="zh-CN" altLang="en-US" sz="1800" dirty="0">
                <a:solidFill>
                  <a:srgbClr val="000099"/>
                </a:solidFill>
                <a:latin typeface="Arial" panose="020B0604020202020204" pitchFamily="34" charset="0"/>
              </a:rPr>
              <a:t>肯定存在，即 </a:t>
            </a:r>
            <a:r>
              <a:rPr lang="en-US" altLang="zh-CN" sz="1800">
                <a:solidFill>
                  <a:srgbClr val="000099"/>
                </a:solidFill>
                <a:latin typeface="Arial" panose="020B0604020202020204" pitchFamily="34" charset="0"/>
              </a:rPr>
              <a:t>P(E/S)=1</a:t>
            </a:r>
            <a:r>
              <a:rPr lang="zh-CN" altLang="en-US" sz="1800">
                <a:solidFill>
                  <a:srgbClr val="000099"/>
                </a:solidFill>
                <a:latin typeface="Arial" panose="020B0604020202020204" pitchFamily="34" charset="0"/>
              </a:rPr>
              <a:t>；</a:t>
            </a:r>
            <a:endParaRPr lang="zh-CN" altLang="en-US" sz="1800" dirty="0">
              <a:solidFill>
                <a:srgbClr val="000099"/>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p:txBody>
          <a:bodyPr anchor="b"/>
          <a:p>
            <a:r>
              <a:rPr lang="en-US" altLang="zh-CN" sz="3600"/>
              <a:t>4.3.2 </a:t>
            </a:r>
            <a:r>
              <a:rPr lang="zh-CN" altLang="en-US" sz="3600" dirty="0"/>
              <a:t>证据的不确定性表示（</a:t>
            </a:r>
            <a:r>
              <a:rPr lang="en-US" altLang="zh-CN" sz="3600"/>
              <a:t>2</a:t>
            </a:r>
            <a:r>
              <a:rPr lang="zh-CN" altLang="en-US" sz="3600" dirty="0"/>
              <a:t>）</a:t>
            </a:r>
            <a:endParaRPr lang="zh-CN" altLang="en-US" sz="3600" dirty="0"/>
          </a:p>
        </p:txBody>
      </p:sp>
      <p:sp>
        <p:nvSpPr>
          <p:cNvPr id="44035" name="文本占位符 44034"/>
          <p:cNvSpPr>
            <a:spLocks noGrp="1"/>
          </p:cNvSpPr>
          <p:nvPr>
            <p:ph type="body" idx="4294967295"/>
          </p:nvPr>
        </p:nvSpPr>
        <p:spPr>
          <a:xfrm>
            <a:off x="1226820" y="1268730"/>
            <a:ext cx="7917180" cy="5224145"/>
          </a:xfrm>
        </p:spPr>
        <p:txBody>
          <a:bodyPr/>
          <a:p>
            <a:pPr>
              <a:lnSpc>
                <a:spcPct val="115000"/>
              </a:lnSpc>
              <a:buClr>
                <a:srgbClr val="000099"/>
              </a:buClr>
              <a:buFont typeface="Wingdings" panose="05000000000000000000" pitchFamily="2" charset="2"/>
              <a:buChar char="l"/>
            </a:pPr>
            <a:r>
              <a:rPr lang="en-US" altLang="zh-CN" sz="2000">
                <a:solidFill>
                  <a:srgbClr val="000099"/>
                </a:solidFill>
                <a:latin typeface="Arial" panose="020B0604020202020204" pitchFamily="34" charset="0"/>
              </a:rPr>
              <a:t>C(E/S) = </a:t>
            </a:r>
            <a:r>
              <a:rPr lang="zh-CN" altLang="en-US" sz="2000" dirty="0">
                <a:solidFill>
                  <a:srgbClr val="000099"/>
                </a:solidFill>
                <a:latin typeface="Arial" panose="020B0604020202020204" pitchFamily="34" charset="0"/>
              </a:rPr>
              <a:t>其它数值时，与 </a:t>
            </a:r>
            <a:r>
              <a:rPr lang="en-US" altLang="zh-CN" sz="2000">
                <a:solidFill>
                  <a:srgbClr val="000099"/>
                </a:solidFill>
                <a:latin typeface="Arial" panose="020B0604020202020204" pitchFamily="34" charset="0"/>
              </a:rPr>
              <a:t>P(E/S) </a:t>
            </a:r>
            <a:r>
              <a:rPr lang="zh-CN" altLang="en-US" sz="2000" dirty="0">
                <a:solidFill>
                  <a:srgbClr val="000099"/>
                </a:solidFill>
                <a:latin typeface="Arial" panose="020B0604020202020204" pitchFamily="34" charset="0"/>
              </a:rPr>
              <a:t>的对应关系可通过对上述三点进行分段线性 插值得到，如下图。</a:t>
            </a:r>
            <a:endParaRPr lang="zh-CN" altLang="en-US" sz="2000" dirty="0">
              <a:solidFill>
                <a:srgbClr val="000099"/>
              </a:solidFill>
              <a:latin typeface="Arial" panose="020B0604020202020204" pitchFamily="34" charset="0"/>
            </a:endParaRPr>
          </a:p>
        </p:txBody>
      </p:sp>
      <p:grpSp>
        <p:nvGrpSpPr>
          <p:cNvPr id="44036" name="组合 44035"/>
          <p:cNvGrpSpPr/>
          <p:nvPr/>
        </p:nvGrpSpPr>
        <p:grpSpPr>
          <a:xfrm>
            <a:off x="1476375" y="2349500"/>
            <a:ext cx="6124575" cy="2022475"/>
            <a:chOff x="0" y="0"/>
            <a:chExt cx="3826" cy="1833"/>
          </a:xfrm>
        </p:grpSpPr>
        <p:sp>
          <p:nvSpPr>
            <p:cNvPr id="44037" name="直接连接符 44036"/>
            <p:cNvSpPr/>
            <p:nvPr/>
          </p:nvSpPr>
          <p:spPr>
            <a:xfrm>
              <a:off x="0" y="1465"/>
              <a:ext cx="3678" cy="0"/>
            </a:xfrm>
            <a:prstGeom prst="line">
              <a:avLst/>
            </a:prstGeom>
            <a:ln w="12700" cap="sq" cmpd="sng">
              <a:solidFill>
                <a:srgbClr val="333300"/>
              </a:solidFill>
              <a:prstDash val="solid"/>
              <a:headEnd type="none" w="med" len="med"/>
              <a:tailEnd type="triangle" w="med" len="med"/>
            </a:ln>
          </p:spPr>
        </p:sp>
        <p:sp>
          <p:nvSpPr>
            <p:cNvPr id="44038" name="直接连接符 44037"/>
            <p:cNvSpPr/>
            <p:nvPr/>
          </p:nvSpPr>
          <p:spPr>
            <a:xfrm>
              <a:off x="1743" y="0"/>
              <a:ext cx="0" cy="1669"/>
            </a:xfrm>
            <a:prstGeom prst="line">
              <a:avLst/>
            </a:prstGeom>
            <a:ln w="12700" cap="sq" cmpd="sng">
              <a:solidFill>
                <a:srgbClr val="333300"/>
              </a:solidFill>
              <a:prstDash val="solid"/>
              <a:headEnd type="triangle" w="med" len="med"/>
              <a:tailEnd type="none" w="med" len="med"/>
            </a:ln>
          </p:spPr>
        </p:sp>
        <p:sp>
          <p:nvSpPr>
            <p:cNvPr id="44039" name="直接连接符 44038"/>
            <p:cNvSpPr/>
            <p:nvPr/>
          </p:nvSpPr>
          <p:spPr>
            <a:xfrm>
              <a:off x="1994" y="1465"/>
              <a:ext cx="0" cy="0"/>
            </a:xfrm>
            <a:prstGeom prst="line">
              <a:avLst/>
            </a:prstGeom>
            <a:ln w="12700" cap="sq" cmpd="sng">
              <a:solidFill>
                <a:srgbClr val="333300"/>
              </a:solidFill>
              <a:prstDash val="solid"/>
              <a:headEnd type="none" w="med" len="med"/>
              <a:tailEnd type="none" w="med" len="med"/>
            </a:ln>
          </p:spPr>
        </p:sp>
        <p:sp>
          <p:nvSpPr>
            <p:cNvPr id="44040" name="直接连接符 44039"/>
            <p:cNvSpPr/>
            <p:nvPr/>
          </p:nvSpPr>
          <p:spPr>
            <a:xfrm>
              <a:off x="2003" y="1465"/>
              <a:ext cx="0" cy="0"/>
            </a:xfrm>
            <a:prstGeom prst="line">
              <a:avLst/>
            </a:prstGeom>
            <a:ln w="12700" cap="sq" cmpd="sng">
              <a:solidFill>
                <a:srgbClr val="333300"/>
              </a:solidFill>
              <a:prstDash val="solid"/>
              <a:headEnd type="none" w="med" len="med"/>
              <a:tailEnd type="none" w="med" len="med"/>
            </a:ln>
          </p:spPr>
        </p:sp>
        <p:sp>
          <p:nvSpPr>
            <p:cNvPr id="44041" name="直接连接符 44040"/>
            <p:cNvSpPr/>
            <p:nvPr/>
          </p:nvSpPr>
          <p:spPr>
            <a:xfrm>
              <a:off x="1967" y="1403"/>
              <a:ext cx="0" cy="88"/>
            </a:xfrm>
            <a:prstGeom prst="line">
              <a:avLst/>
            </a:prstGeom>
            <a:ln w="12700" cap="sq" cmpd="sng">
              <a:solidFill>
                <a:srgbClr val="333300"/>
              </a:solidFill>
              <a:prstDash val="solid"/>
              <a:headEnd type="none" w="med" len="med"/>
              <a:tailEnd type="none" w="med" len="med"/>
            </a:ln>
          </p:spPr>
        </p:sp>
        <p:sp>
          <p:nvSpPr>
            <p:cNvPr id="44042" name="直接连接符 44041"/>
            <p:cNvSpPr/>
            <p:nvPr/>
          </p:nvSpPr>
          <p:spPr>
            <a:xfrm>
              <a:off x="2207" y="1400"/>
              <a:ext cx="0" cy="88"/>
            </a:xfrm>
            <a:prstGeom prst="line">
              <a:avLst/>
            </a:prstGeom>
            <a:ln w="12700" cap="sq" cmpd="sng">
              <a:solidFill>
                <a:srgbClr val="333300"/>
              </a:solidFill>
              <a:prstDash val="solid"/>
              <a:headEnd type="none" w="med" len="med"/>
              <a:tailEnd type="none" w="med" len="med"/>
            </a:ln>
          </p:spPr>
        </p:sp>
        <p:sp>
          <p:nvSpPr>
            <p:cNvPr id="44043" name="直接连接符 44042"/>
            <p:cNvSpPr/>
            <p:nvPr/>
          </p:nvSpPr>
          <p:spPr>
            <a:xfrm>
              <a:off x="2447" y="1406"/>
              <a:ext cx="0" cy="88"/>
            </a:xfrm>
            <a:prstGeom prst="line">
              <a:avLst/>
            </a:prstGeom>
            <a:ln w="12700" cap="sq" cmpd="sng">
              <a:solidFill>
                <a:srgbClr val="333300"/>
              </a:solidFill>
              <a:prstDash val="solid"/>
              <a:headEnd type="none" w="med" len="med"/>
              <a:tailEnd type="none" w="med" len="med"/>
            </a:ln>
          </p:spPr>
        </p:sp>
        <p:sp>
          <p:nvSpPr>
            <p:cNvPr id="44044" name="直接连接符 44043"/>
            <p:cNvSpPr/>
            <p:nvPr/>
          </p:nvSpPr>
          <p:spPr>
            <a:xfrm>
              <a:off x="2696" y="1403"/>
              <a:ext cx="0" cy="88"/>
            </a:xfrm>
            <a:prstGeom prst="line">
              <a:avLst/>
            </a:prstGeom>
            <a:ln w="12700" cap="sq" cmpd="sng">
              <a:solidFill>
                <a:srgbClr val="333300"/>
              </a:solidFill>
              <a:prstDash val="solid"/>
              <a:headEnd type="none" w="med" len="med"/>
              <a:tailEnd type="none" w="med" len="med"/>
            </a:ln>
          </p:spPr>
        </p:sp>
        <p:sp>
          <p:nvSpPr>
            <p:cNvPr id="44045" name="直接连接符 44044"/>
            <p:cNvSpPr/>
            <p:nvPr/>
          </p:nvSpPr>
          <p:spPr>
            <a:xfrm>
              <a:off x="2927" y="1400"/>
              <a:ext cx="0" cy="88"/>
            </a:xfrm>
            <a:prstGeom prst="line">
              <a:avLst/>
            </a:prstGeom>
            <a:ln w="12700" cap="sq" cmpd="sng">
              <a:solidFill>
                <a:srgbClr val="333300"/>
              </a:solidFill>
              <a:prstDash val="solid"/>
              <a:headEnd type="none" w="med" len="med"/>
              <a:tailEnd type="none" w="med" len="med"/>
            </a:ln>
          </p:spPr>
        </p:sp>
        <p:sp>
          <p:nvSpPr>
            <p:cNvPr id="44046" name="直接连接符 44045"/>
            <p:cNvSpPr/>
            <p:nvPr/>
          </p:nvSpPr>
          <p:spPr>
            <a:xfrm>
              <a:off x="1743" y="499"/>
              <a:ext cx="0" cy="0"/>
            </a:xfrm>
            <a:prstGeom prst="line">
              <a:avLst/>
            </a:prstGeom>
            <a:ln w="12700" cap="sq" cmpd="sng">
              <a:solidFill>
                <a:srgbClr val="333300"/>
              </a:solidFill>
              <a:prstDash val="solid"/>
              <a:headEnd type="none" w="med" len="med"/>
              <a:tailEnd type="none" w="med" len="med"/>
            </a:ln>
          </p:spPr>
        </p:sp>
        <p:sp>
          <p:nvSpPr>
            <p:cNvPr id="44047" name="直接连接符 44046"/>
            <p:cNvSpPr/>
            <p:nvPr/>
          </p:nvSpPr>
          <p:spPr>
            <a:xfrm flipV="1">
              <a:off x="2927" y="499"/>
              <a:ext cx="0" cy="966"/>
            </a:xfrm>
            <a:prstGeom prst="line">
              <a:avLst/>
            </a:prstGeom>
            <a:ln w="12700" cap="flat" cmpd="sng">
              <a:solidFill>
                <a:srgbClr val="333300"/>
              </a:solidFill>
              <a:prstDash val="dash"/>
              <a:headEnd type="none" w="med" len="med"/>
              <a:tailEnd type="none" w="med" len="med"/>
            </a:ln>
          </p:spPr>
        </p:sp>
        <p:sp>
          <p:nvSpPr>
            <p:cNvPr id="44048" name="直接连接符 44047"/>
            <p:cNvSpPr/>
            <p:nvPr/>
          </p:nvSpPr>
          <p:spPr>
            <a:xfrm flipH="1">
              <a:off x="1743" y="499"/>
              <a:ext cx="1184" cy="0"/>
            </a:xfrm>
            <a:prstGeom prst="line">
              <a:avLst/>
            </a:prstGeom>
            <a:ln w="12700" cap="flat" cmpd="sng">
              <a:solidFill>
                <a:srgbClr val="333300"/>
              </a:solidFill>
              <a:prstDash val="dash"/>
              <a:headEnd type="none" w="med" len="med"/>
              <a:tailEnd type="none" w="med" len="med"/>
            </a:ln>
          </p:spPr>
        </p:sp>
        <p:sp>
          <p:nvSpPr>
            <p:cNvPr id="44049" name="直接连接符 44048"/>
            <p:cNvSpPr/>
            <p:nvPr/>
          </p:nvSpPr>
          <p:spPr>
            <a:xfrm>
              <a:off x="560" y="1400"/>
              <a:ext cx="0" cy="88"/>
            </a:xfrm>
            <a:prstGeom prst="line">
              <a:avLst/>
            </a:prstGeom>
            <a:ln w="12700" cap="sq" cmpd="sng">
              <a:solidFill>
                <a:srgbClr val="333300"/>
              </a:solidFill>
              <a:prstDash val="solid"/>
              <a:headEnd type="none" w="med" len="med"/>
              <a:tailEnd type="none" w="med" len="med"/>
            </a:ln>
          </p:spPr>
        </p:sp>
        <p:sp>
          <p:nvSpPr>
            <p:cNvPr id="44050" name="直接连接符 44049"/>
            <p:cNvSpPr/>
            <p:nvPr/>
          </p:nvSpPr>
          <p:spPr>
            <a:xfrm>
              <a:off x="800" y="1397"/>
              <a:ext cx="0" cy="88"/>
            </a:xfrm>
            <a:prstGeom prst="line">
              <a:avLst/>
            </a:prstGeom>
            <a:ln w="12700" cap="sq" cmpd="sng">
              <a:solidFill>
                <a:srgbClr val="333300"/>
              </a:solidFill>
              <a:prstDash val="solid"/>
              <a:headEnd type="none" w="med" len="med"/>
              <a:tailEnd type="none" w="med" len="med"/>
            </a:ln>
          </p:spPr>
        </p:sp>
        <p:sp>
          <p:nvSpPr>
            <p:cNvPr id="44051" name="直接连接符 44050"/>
            <p:cNvSpPr/>
            <p:nvPr/>
          </p:nvSpPr>
          <p:spPr>
            <a:xfrm>
              <a:off x="1040" y="1403"/>
              <a:ext cx="0" cy="88"/>
            </a:xfrm>
            <a:prstGeom prst="line">
              <a:avLst/>
            </a:prstGeom>
            <a:ln w="12700" cap="sq" cmpd="sng">
              <a:solidFill>
                <a:srgbClr val="333300"/>
              </a:solidFill>
              <a:prstDash val="solid"/>
              <a:headEnd type="none" w="med" len="med"/>
              <a:tailEnd type="none" w="med" len="med"/>
            </a:ln>
          </p:spPr>
        </p:sp>
        <p:sp>
          <p:nvSpPr>
            <p:cNvPr id="44052" name="直接连接符 44051"/>
            <p:cNvSpPr/>
            <p:nvPr/>
          </p:nvSpPr>
          <p:spPr>
            <a:xfrm>
              <a:off x="1289" y="1400"/>
              <a:ext cx="0" cy="88"/>
            </a:xfrm>
            <a:prstGeom prst="line">
              <a:avLst/>
            </a:prstGeom>
            <a:ln w="12700" cap="sq" cmpd="sng">
              <a:solidFill>
                <a:srgbClr val="333300"/>
              </a:solidFill>
              <a:prstDash val="solid"/>
              <a:headEnd type="none" w="med" len="med"/>
              <a:tailEnd type="none" w="med" len="med"/>
            </a:ln>
          </p:spPr>
        </p:sp>
        <p:sp>
          <p:nvSpPr>
            <p:cNvPr id="44053" name="直接连接符 44052"/>
            <p:cNvSpPr/>
            <p:nvPr/>
          </p:nvSpPr>
          <p:spPr>
            <a:xfrm>
              <a:off x="1520" y="1397"/>
              <a:ext cx="0" cy="88"/>
            </a:xfrm>
            <a:prstGeom prst="line">
              <a:avLst/>
            </a:prstGeom>
            <a:ln w="12700" cap="sq" cmpd="sng">
              <a:solidFill>
                <a:srgbClr val="333300"/>
              </a:solidFill>
              <a:prstDash val="solid"/>
              <a:headEnd type="none" w="med" len="med"/>
              <a:tailEnd type="none" w="med" len="med"/>
            </a:ln>
          </p:spPr>
        </p:sp>
        <p:sp>
          <p:nvSpPr>
            <p:cNvPr id="44054" name="直接连接符 44053"/>
            <p:cNvSpPr/>
            <p:nvPr/>
          </p:nvSpPr>
          <p:spPr>
            <a:xfrm flipV="1">
              <a:off x="560" y="1173"/>
              <a:ext cx="1183" cy="292"/>
            </a:xfrm>
            <a:prstGeom prst="line">
              <a:avLst/>
            </a:prstGeom>
            <a:ln w="12700" cap="sq" cmpd="sng">
              <a:solidFill>
                <a:srgbClr val="333300"/>
              </a:solidFill>
              <a:prstDash val="solid"/>
              <a:headEnd type="none" w="med" len="med"/>
              <a:tailEnd type="none" w="med" len="med"/>
            </a:ln>
          </p:spPr>
        </p:sp>
        <p:sp>
          <p:nvSpPr>
            <p:cNvPr id="44055" name="直接连接符 44054"/>
            <p:cNvSpPr/>
            <p:nvPr/>
          </p:nvSpPr>
          <p:spPr>
            <a:xfrm flipV="1">
              <a:off x="1743" y="499"/>
              <a:ext cx="1184" cy="674"/>
            </a:xfrm>
            <a:prstGeom prst="line">
              <a:avLst/>
            </a:prstGeom>
            <a:ln w="12700" cap="sq" cmpd="sng">
              <a:solidFill>
                <a:srgbClr val="333300"/>
              </a:solidFill>
              <a:prstDash val="solid"/>
              <a:headEnd type="none" w="med" len="med"/>
              <a:tailEnd type="none" w="med" len="med"/>
            </a:ln>
          </p:spPr>
        </p:sp>
        <p:sp>
          <p:nvSpPr>
            <p:cNvPr id="44056" name="文本框 44055"/>
            <p:cNvSpPr txBox="1"/>
            <p:nvPr/>
          </p:nvSpPr>
          <p:spPr>
            <a:xfrm>
              <a:off x="1756" y="37"/>
              <a:ext cx="512" cy="333"/>
            </a:xfrm>
            <a:prstGeom prst="rect">
              <a:avLst/>
            </a:prstGeom>
            <a:noFill/>
            <a:ln w="9525">
              <a:noFill/>
            </a:ln>
          </p:spPr>
          <p:txBody>
            <a:bodyPr wrap="none" anchor="t">
              <a:spAutoFit/>
            </a:bodyPr>
            <a:p>
              <a:pPr algn="l"/>
              <a:r>
                <a:rPr lang="en-US" altLang="zh-CN" sz="1800" u="none">
                  <a:solidFill>
                    <a:srgbClr val="333300"/>
                  </a:solidFill>
                  <a:latin typeface="Times New Roman" panose="02020603050405020304" pitchFamily="18" charset="0"/>
                </a:rPr>
                <a:t>P(E/S)</a:t>
              </a:r>
              <a:endParaRPr lang="en-US" altLang="zh-CN" sz="1800" u="none">
                <a:solidFill>
                  <a:srgbClr val="333300"/>
                </a:solidFill>
                <a:latin typeface="Times New Roman" panose="02020603050405020304" pitchFamily="18" charset="0"/>
              </a:endParaRPr>
            </a:p>
          </p:txBody>
        </p:sp>
        <p:sp>
          <p:nvSpPr>
            <p:cNvPr id="44057" name="文本框 44056"/>
            <p:cNvSpPr txBox="1"/>
            <p:nvPr/>
          </p:nvSpPr>
          <p:spPr>
            <a:xfrm>
              <a:off x="1570" y="394"/>
              <a:ext cx="186" cy="333"/>
            </a:xfrm>
            <a:prstGeom prst="rect">
              <a:avLst/>
            </a:prstGeom>
            <a:noFill/>
            <a:ln w="9525">
              <a:noFill/>
            </a:ln>
          </p:spPr>
          <p:txBody>
            <a:bodyPr wrap="none" anchor="t">
              <a:spAutoFit/>
            </a:bodyPr>
            <a:p>
              <a:pPr algn="l"/>
              <a:r>
                <a:rPr lang="zh-CN" altLang="en-US" sz="1800" u="none" dirty="0">
                  <a:solidFill>
                    <a:srgbClr val="333300"/>
                  </a:solidFill>
                  <a:latin typeface="Times New Roman" panose="02020603050405020304" pitchFamily="18" charset="0"/>
                </a:rPr>
                <a:t>1</a:t>
              </a:r>
              <a:endParaRPr lang="zh-CN" altLang="en-US" sz="1800" u="none" dirty="0">
                <a:solidFill>
                  <a:srgbClr val="333300"/>
                </a:solidFill>
                <a:latin typeface="Times New Roman" panose="02020603050405020304" pitchFamily="18" charset="0"/>
              </a:endParaRPr>
            </a:p>
          </p:txBody>
        </p:sp>
        <p:sp>
          <p:nvSpPr>
            <p:cNvPr id="44058" name="文本框 44057"/>
            <p:cNvSpPr txBox="1"/>
            <p:nvPr/>
          </p:nvSpPr>
          <p:spPr>
            <a:xfrm>
              <a:off x="1381" y="951"/>
              <a:ext cx="393" cy="332"/>
            </a:xfrm>
            <a:prstGeom prst="rect">
              <a:avLst/>
            </a:prstGeom>
            <a:noFill/>
            <a:ln w="9525">
              <a:noFill/>
            </a:ln>
          </p:spPr>
          <p:txBody>
            <a:bodyPr wrap="none" anchor="t">
              <a:spAutoFit/>
            </a:bodyPr>
            <a:p>
              <a:pPr algn="l"/>
              <a:r>
                <a:rPr lang="en-US" altLang="zh-CN" sz="1800" u="none">
                  <a:solidFill>
                    <a:srgbClr val="333300"/>
                  </a:solidFill>
                  <a:latin typeface="Times New Roman" panose="02020603050405020304" pitchFamily="18" charset="0"/>
                </a:rPr>
                <a:t>P(E)</a:t>
              </a:r>
              <a:endParaRPr lang="en-US" altLang="zh-CN" sz="1800" u="none">
                <a:solidFill>
                  <a:srgbClr val="333300"/>
                </a:solidFill>
                <a:latin typeface="Times New Roman" panose="02020603050405020304" pitchFamily="18" charset="0"/>
              </a:endParaRPr>
            </a:p>
          </p:txBody>
        </p:sp>
        <p:sp>
          <p:nvSpPr>
            <p:cNvPr id="44059" name="文本框 44058"/>
            <p:cNvSpPr txBox="1"/>
            <p:nvPr/>
          </p:nvSpPr>
          <p:spPr>
            <a:xfrm>
              <a:off x="3299" y="1501"/>
              <a:ext cx="527" cy="332"/>
            </a:xfrm>
            <a:prstGeom prst="rect">
              <a:avLst/>
            </a:prstGeom>
            <a:noFill/>
            <a:ln w="9525">
              <a:noFill/>
            </a:ln>
          </p:spPr>
          <p:txBody>
            <a:bodyPr wrap="none" anchor="t">
              <a:spAutoFit/>
            </a:bodyPr>
            <a:p>
              <a:pPr algn="l"/>
              <a:r>
                <a:rPr lang="en-US" altLang="zh-CN" sz="1800" u="none">
                  <a:solidFill>
                    <a:srgbClr val="333300"/>
                  </a:solidFill>
                  <a:latin typeface="Times New Roman" panose="02020603050405020304" pitchFamily="18" charset="0"/>
                </a:rPr>
                <a:t>C(E/S)</a:t>
              </a:r>
              <a:endParaRPr lang="en-US" altLang="zh-CN" sz="1800" u="none">
                <a:solidFill>
                  <a:srgbClr val="333300"/>
                </a:solidFill>
                <a:latin typeface="Times New Roman" panose="02020603050405020304" pitchFamily="18" charset="0"/>
              </a:endParaRPr>
            </a:p>
          </p:txBody>
        </p:sp>
        <p:sp>
          <p:nvSpPr>
            <p:cNvPr id="44060" name="文本框 44059"/>
            <p:cNvSpPr txBox="1"/>
            <p:nvPr/>
          </p:nvSpPr>
          <p:spPr>
            <a:xfrm>
              <a:off x="440" y="1465"/>
              <a:ext cx="2859" cy="332"/>
            </a:xfrm>
            <a:prstGeom prst="rect">
              <a:avLst/>
            </a:prstGeom>
            <a:noFill/>
            <a:ln w="9525">
              <a:noFill/>
            </a:ln>
          </p:spPr>
          <p:txBody>
            <a:bodyPr>
              <a:spAutoFit/>
            </a:bodyPr>
            <a:p>
              <a:pPr algn="l"/>
              <a:r>
                <a:rPr lang="zh-CN" altLang="en-US" sz="1800" u="none" dirty="0">
                  <a:solidFill>
                    <a:srgbClr val="333300"/>
                  </a:solidFill>
                  <a:latin typeface="Times New Roman" panose="02020603050405020304" pitchFamily="18" charset="0"/>
                </a:rPr>
                <a:t>-5    -4   -3    -2   -1     0   1    2     3     4    5</a:t>
              </a:r>
              <a:endParaRPr lang="zh-CN" altLang="en-US" sz="1800" u="none" dirty="0">
                <a:solidFill>
                  <a:srgbClr val="333300"/>
                </a:solidFill>
                <a:latin typeface="Times New Roman" panose="02020603050405020304" pitchFamily="18" charset="0"/>
              </a:endParaRPr>
            </a:p>
          </p:txBody>
        </p:sp>
      </p:grpSp>
      <p:sp>
        <p:nvSpPr>
          <p:cNvPr id="44061" name="矩形 44060"/>
          <p:cNvSpPr/>
          <p:nvPr/>
        </p:nvSpPr>
        <p:spPr>
          <a:xfrm>
            <a:off x="827088" y="4648200"/>
            <a:ext cx="7921625" cy="398780"/>
          </a:xfrm>
          <a:prstGeom prst="rect">
            <a:avLst/>
          </a:prstGeom>
          <a:noFill/>
          <a:ln w="9525">
            <a:noFill/>
          </a:ln>
        </p:spPr>
        <p:txBody>
          <a:bodyPr>
            <a:spAutoFit/>
          </a:bodyPr>
          <a:p>
            <a:pPr algn="l"/>
            <a:r>
              <a:rPr lang="zh-CN" altLang="en-US" sz="2000" u="none" dirty="0">
                <a:solidFill>
                  <a:srgbClr val="800000"/>
                </a:solidFill>
                <a:latin typeface="Arial" panose="020B0604020202020204" pitchFamily="34" charset="0"/>
              </a:rPr>
              <a:t>由上图可得到 </a:t>
            </a:r>
            <a:r>
              <a:rPr lang="en-US" altLang="zh-CN" sz="2000" u="none">
                <a:solidFill>
                  <a:srgbClr val="800000"/>
                </a:solidFill>
                <a:latin typeface="Arial" panose="020B0604020202020204" pitchFamily="34" charset="0"/>
              </a:rPr>
              <a:t>C(E/S) </a:t>
            </a:r>
            <a:r>
              <a:rPr lang="zh-CN" altLang="en-US" sz="2000" u="none" dirty="0">
                <a:solidFill>
                  <a:srgbClr val="800000"/>
                </a:solidFill>
                <a:latin typeface="Arial" panose="020B0604020202020204" pitchFamily="34" charset="0"/>
              </a:rPr>
              <a:t>与 </a:t>
            </a:r>
            <a:r>
              <a:rPr lang="en-US" altLang="zh-CN" sz="2000" u="none">
                <a:solidFill>
                  <a:srgbClr val="800000"/>
                </a:solidFill>
                <a:latin typeface="Arial" panose="020B0604020202020204" pitchFamily="34" charset="0"/>
              </a:rPr>
              <a:t>P(E/S) </a:t>
            </a:r>
            <a:r>
              <a:rPr lang="zh-CN" altLang="en-US" sz="2000" u="none" dirty="0">
                <a:solidFill>
                  <a:srgbClr val="800000"/>
                </a:solidFill>
                <a:latin typeface="Arial" panose="020B0604020202020204" pitchFamily="34" charset="0"/>
              </a:rPr>
              <a:t>的关系式，即由</a:t>
            </a:r>
            <a:r>
              <a:rPr lang="en-US" altLang="zh-CN" sz="2000" u="none">
                <a:solidFill>
                  <a:srgbClr val="800000"/>
                </a:solidFill>
                <a:latin typeface="Arial" panose="020B0604020202020204" pitchFamily="34" charset="0"/>
              </a:rPr>
              <a:t>C(E/S) </a:t>
            </a:r>
            <a:r>
              <a:rPr lang="zh-CN" altLang="en-US" sz="2000" u="none" dirty="0">
                <a:solidFill>
                  <a:srgbClr val="800000"/>
                </a:solidFill>
                <a:latin typeface="Arial" panose="020B0604020202020204" pitchFamily="34" charset="0"/>
              </a:rPr>
              <a:t>计算 </a:t>
            </a:r>
            <a:r>
              <a:rPr lang="en-US" altLang="zh-CN" sz="2000" u="none">
                <a:solidFill>
                  <a:srgbClr val="800000"/>
                </a:solidFill>
                <a:latin typeface="Arial" panose="020B0604020202020204" pitchFamily="34" charset="0"/>
              </a:rPr>
              <a:t>P(E/S)</a:t>
            </a:r>
            <a:r>
              <a:rPr lang="zh-CN" altLang="en-US" sz="2000" u="none" dirty="0">
                <a:solidFill>
                  <a:srgbClr val="800000"/>
                </a:solidFill>
                <a:latin typeface="Arial" panose="020B0604020202020204" pitchFamily="34" charset="0"/>
              </a:rPr>
              <a:t>： </a:t>
            </a:r>
            <a:endParaRPr lang="zh-CN" altLang="en-US" sz="2000" u="none" dirty="0">
              <a:solidFill>
                <a:srgbClr val="800000"/>
              </a:solidFill>
              <a:latin typeface="Arial" panose="020B0604020202020204" pitchFamily="34" charset="0"/>
            </a:endParaRPr>
          </a:p>
        </p:txBody>
      </p:sp>
      <p:grpSp>
        <p:nvGrpSpPr>
          <p:cNvPr id="44062" name="组合 44061"/>
          <p:cNvGrpSpPr/>
          <p:nvPr/>
        </p:nvGrpSpPr>
        <p:grpSpPr>
          <a:xfrm>
            <a:off x="1187450" y="5072063"/>
            <a:ext cx="7615238" cy="1236662"/>
            <a:chOff x="0" y="0"/>
            <a:chExt cx="4759" cy="781"/>
          </a:xfrm>
        </p:grpSpPr>
        <p:grpSp>
          <p:nvGrpSpPr>
            <p:cNvPr id="44063" name="组合 44062"/>
            <p:cNvGrpSpPr/>
            <p:nvPr/>
          </p:nvGrpSpPr>
          <p:grpSpPr>
            <a:xfrm>
              <a:off x="0" y="88"/>
              <a:ext cx="4759" cy="674"/>
              <a:chOff x="0" y="0"/>
              <a:chExt cx="4759" cy="713"/>
            </a:xfrm>
          </p:grpSpPr>
          <p:sp>
            <p:nvSpPr>
              <p:cNvPr id="44064" name="直接连接符 44063"/>
              <p:cNvSpPr/>
              <p:nvPr/>
            </p:nvSpPr>
            <p:spPr>
              <a:xfrm>
                <a:off x="927" y="115"/>
                <a:ext cx="1953" cy="0"/>
              </a:xfrm>
              <a:prstGeom prst="line">
                <a:avLst/>
              </a:prstGeom>
              <a:ln w="12700" cap="sq" cmpd="sng">
                <a:solidFill>
                  <a:srgbClr val="0033CC"/>
                </a:solidFill>
                <a:prstDash val="solid"/>
                <a:headEnd type="none" w="med" len="med"/>
                <a:tailEnd type="none" w="med" len="med"/>
              </a:ln>
            </p:spPr>
          </p:sp>
          <p:sp>
            <p:nvSpPr>
              <p:cNvPr id="44065" name="直接连接符 44064"/>
              <p:cNvSpPr/>
              <p:nvPr/>
            </p:nvSpPr>
            <p:spPr>
              <a:xfrm>
                <a:off x="927" y="531"/>
                <a:ext cx="1458" cy="0"/>
              </a:xfrm>
              <a:prstGeom prst="line">
                <a:avLst/>
              </a:prstGeom>
              <a:ln w="12700" cap="sq" cmpd="sng">
                <a:solidFill>
                  <a:srgbClr val="0033CC"/>
                </a:solidFill>
                <a:prstDash val="solid"/>
                <a:headEnd type="none" w="med" len="med"/>
                <a:tailEnd type="none" w="med" len="med"/>
              </a:ln>
            </p:spPr>
          </p:sp>
          <p:sp>
            <p:nvSpPr>
              <p:cNvPr id="44066" name="左大括号 44065"/>
              <p:cNvSpPr/>
              <p:nvPr/>
            </p:nvSpPr>
            <p:spPr>
              <a:xfrm>
                <a:off x="686" y="0"/>
                <a:ext cx="124" cy="612"/>
              </a:xfrm>
              <a:prstGeom prst="leftBrace">
                <a:avLst>
                  <a:gd name="adj1" fmla="val 41129"/>
                  <a:gd name="adj2" fmla="val 50000"/>
                </a:avLst>
              </a:prstGeom>
              <a:noFill/>
              <a:ln w="12700" cap="sq" cmpd="sng">
                <a:solidFill>
                  <a:srgbClr val="0033CC"/>
                </a:solidFill>
                <a:prstDash val="solid"/>
                <a:headEnd type="none" w="med" len="med"/>
                <a:tailEnd type="none" w="med" len="med"/>
              </a:ln>
            </p:spPr>
            <p:txBody>
              <a:bodyPr/>
              <a:p>
                <a:endParaRPr lang="zh-CN" altLang="en-US"/>
              </a:p>
            </p:txBody>
          </p:sp>
          <p:sp>
            <p:nvSpPr>
              <p:cNvPr id="44067" name="文本框 44066"/>
              <p:cNvSpPr txBox="1"/>
              <p:nvPr/>
            </p:nvSpPr>
            <p:spPr>
              <a:xfrm>
                <a:off x="0" y="194"/>
                <a:ext cx="653" cy="245"/>
              </a:xfrm>
              <a:prstGeom prst="rect">
                <a:avLst/>
              </a:prstGeom>
              <a:noFill/>
              <a:ln w="9525">
                <a:noFill/>
              </a:ln>
            </p:spPr>
            <p:txBody>
              <a:bodyPr wrap="none" anchor="t">
                <a:spAutoFit/>
              </a:bodyPr>
              <a:p>
                <a:pPr algn="l"/>
                <a:r>
                  <a:rPr lang="en-US" altLang="zh-CN" sz="1800" u="none">
                    <a:latin typeface="Arial" panose="020B0604020202020204" pitchFamily="34" charset="0"/>
                  </a:rPr>
                  <a:t>P(E/S)</a:t>
                </a:r>
                <a:r>
                  <a:rPr lang="en-US" altLang="zh-CN" sz="1800" u="none">
                    <a:latin typeface="Times New Roman" panose="02020603050405020304" pitchFamily="18" charset="0"/>
                  </a:rPr>
                  <a:t> =</a:t>
                </a:r>
                <a:endParaRPr lang="en-US" altLang="zh-CN" sz="1800" u="none">
                  <a:latin typeface="Times New Roman" panose="02020603050405020304" pitchFamily="18" charset="0"/>
                </a:endParaRPr>
              </a:p>
            </p:txBody>
          </p:sp>
          <p:sp>
            <p:nvSpPr>
              <p:cNvPr id="44068" name="文本框 44067"/>
              <p:cNvSpPr txBox="1"/>
              <p:nvPr/>
            </p:nvSpPr>
            <p:spPr>
              <a:xfrm>
                <a:off x="3439" y="12"/>
                <a:ext cx="1207" cy="244"/>
              </a:xfrm>
              <a:prstGeom prst="rect">
                <a:avLst/>
              </a:prstGeom>
              <a:noFill/>
              <a:ln w="9525">
                <a:noFill/>
              </a:ln>
            </p:spPr>
            <p:txBody>
              <a:bodyPr>
                <a:spAutoFit/>
              </a:bodyPr>
              <a:p>
                <a:pPr algn="l"/>
                <a:r>
                  <a:rPr lang="zh-CN" altLang="en-US" sz="1800" u="none" dirty="0">
                    <a:latin typeface="Times New Roman" panose="02020603050405020304" pitchFamily="18" charset="0"/>
                    <a:sym typeface="Symbol" panose="05050102010706020507" pitchFamily="18" charset="2"/>
                  </a:rPr>
                  <a:t>若 </a:t>
                </a:r>
                <a:r>
                  <a:rPr lang="zh-CN" altLang="en-US" sz="1800" u="none" dirty="0">
                    <a:latin typeface="Arial" panose="020B0604020202020204" pitchFamily="34" charset="0"/>
                    <a:sym typeface="Symbol" panose="05050102010706020507" pitchFamily="18" charset="2"/>
                  </a:rPr>
                  <a:t>0  </a:t>
                </a:r>
                <a:r>
                  <a:rPr lang="en-US" altLang="zh-CN" sz="1800" u="none">
                    <a:latin typeface="Arial" panose="020B0604020202020204" pitchFamily="34" charset="0"/>
                    <a:sym typeface="Symbol" panose="05050102010706020507" pitchFamily="18" charset="2"/>
                  </a:rPr>
                  <a:t>C(E/S) </a:t>
                </a:r>
                <a:r>
                  <a:rPr lang="zh-CN" altLang="en-US" sz="1800" u="none" dirty="0">
                    <a:latin typeface="Arial" panose="020B0604020202020204" pitchFamily="34" charset="0"/>
                    <a:sym typeface="Symbol" panose="05050102010706020507" pitchFamily="18" charset="2"/>
                  </a:rPr>
                  <a:t></a:t>
                </a:r>
                <a:r>
                  <a:rPr lang="en-US" altLang="zh-CN" sz="1800" u="none">
                    <a:latin typeface="Arial" panose="020B0604020202020204" pitchFamily="34" charset="0"/>
                    <a:sym typeface="Symbol" panose="05050102010706020507" pitchFamily="18" charset="2"/>
                  </a:rPr>
                  <a:t> 5</a:t>
                </a:r>
                <a:endParaRPr lang="zh-CN" altLang="en-US" sz="1800" u="none" dirty="0">
                  <a:latin typeface="Arial" panose="020B0604020202020204" pitchFamily="34" charset="0"/>
                  <a:sym typeface="Symbol" panose="05050102010706020507" pitchFamily="18" charset="2"/>
                </a:endParaRPr>
              </a:p>
            </p:txBody>
          </p:sp>
          <p:sp>
            <p:nvSpPr>
              <p:cNvPr id="44069" name="文本框 44068"/>
              <p:cNvSpPr txBox="1"/>
              <p:nvPr/>
            </p:nvSpPr>
            <p:spPr>
              <a:xfrm>
                <a:off x="3434" y="468"/>
                <a:ext cx="1325" cy="245"/>
              </a:xfrm>
              <a:prstGeom prst="rect">
                <a:avLst/>
              </a:prstGeom>
              <a:noFill/>
              <a:ln w="9525">
                <a:noFill/>
              </a:ln>
            </p:spPr>
            <p:txBody>
              <a:bodyPr wrap="none" anchor="t">
                <a:spAutoFit/>
              </a:bodyPr>
              <a:p>
                <a:pPr algn="l"/>
                <a:r>
                  <a:rPr lang="zh-CN" altLang="en-US" sz="1800" u="none" dirty="0">
                    <a:latin typeface="Arial" panose="020B0604020202020204" pitchFamily="34" charset="0"/>
                    <a:sym typeface="Symbol" panose="05050102010706020507" pitchFamily="18" charset="2"/>
                  </a:rPr>
                  <a:t>若 </a:t>
                </a:r>
                <a:r>
                  <a:rPr lang="zh-CN" altLang="en-US" sz="1800" u="none">
                    <a:latin typeface="Arial" panose="020B0604020202020204" pitchFamily="34" charset="0"/>
                    <a:sym typeface="Symbol" panose="05050102010706020507" pitchFamily="18" charset="2"/>
                  </a:rPr>
                  <a:t></a:t>
                </a:r>
                <a:r>
                  <a:rPr lang="zh-CN" altLang="en-US" sz="1800" u="none" dirty="0">
                    <a:latin typeface="Arial" panose="020B0604020202020204" pitchFamily="34" charset="0"/>
                    <a:sym typeface="Symbol" panose="05050102010706020507" pitchFamily="18" charset="2"/>
                  </a:rPr>
                  <a:t> 5  </a:t>
                </a:r>
                <a:r>
                  <a:rPr lang="en-US" altLang="zh-CN" sz="1800" u="none">
                    <a:latin typeface="Arial" panose="020B0604020202020204" pitchFamily="34" charset="0"/>
                    <a:sym typeface="Symbol" panose="05050102010706020507" pitchFamily="18" charset="2"/>
                  </a:rPr>
                  <a:t>C(E/S) &lt; 0</a:t>
                </a:r>
                <a:endParaRPr lang="zh-CN" altLang="en-US" sz="1800" u="none" dirty="0">
                  <a:latin typeface="Arial" panose="020B0604020202020204" pitchFamily="34" charset="0"/>
                  <a:sym typeface="Symbol" panose="05050102010706020507" pitchFamily="18" charset="2"/>
                </a:endParaRPr>
              </a:p>
            </p:txBody>
          </p:sp>
        </p:grpSp>
        <p:sp>
          <p:nvSpPr>
            <p:cNvPr id="44070" name="矩形 44069"/>
            <p:cNvSpPr/>
            <p:nvPr/>
          </p:nvSpPr>
          <p:spPr>
            <a:xfrm>
              <a:off x="858" y="0"/>
              <a:ext cx="2296" cy="214"/>
            </a:xfrm>
            <a:prstGeom prst="rect">
              <a:avLst/>
            </a:prstGeom>
            <a:noFill/>
            <a:ln w="9525">
              <a:noFill/>
            </a:ln>
          </p:spPr>
          <p:txBody>
            <a:bodyPr>
              <a:spAutoFit/>
            </a:bodyPr>
            <a:p>
              <a:pPr algn="l">
                <a:lnSpc>
                  <a:spcPct val="90000"/>
                </a:lnSpc>
                <a:spcBef>
                  <a:spcPct val="50000"/>
                </a:spcBef>
                <a:buClr>
                  <a:schemeClr val="tx1"/>
                </a:buClr>
                <a:buSzPct val="80000"/>
              </a:pPr>
              <a:r>
                <a:rPr lang="en-US" altLang="zh-CN" sz="1800" u="none">
                  <a:latin typeface="Arial" panose="020B0604020202020204" pitchFamily="34" charset="0"/>
                </a:rPr>
                <a:t>C(E/S) + P(E) </a:t>
              </a:r>
              <a:r>
                <a:rPr lang="en-US" altLang="zh-CN" sz="1800" u="none">
                  <a:latin typeface="Arial" panose="020B0604020202020204" pitchFamily="34" charset="0"/>
                  <a:sym typeface="Symbol" panose="05050102010706020507" pitchFamily="18" charset="2"/>
                </a:rPr>
                <a:t> ( 5  C(E/S))</a:t>
              </a:r>
              <a:endParaRPr lang="en-US" altLang="zh-CN" sz="1800" u="none">
                <a:latin typeface="Arial" panose="020B0604020202020204" pitchFamily="34" charset="0"/>
                <a:sym typeface="Symbol" panose="05050102010706020507" pitchFamily="18" charset="2"/>
              </a:endParaRPr>
            </a:p>
          </p:txBody>
        </p:sp>
        <p:sp>
          <p:nvSpPr>
            <p:cNvPr id="44071" name="文本框 44070"/>
            <p:cNvSpPr txBox="1"/>
            <p:nvPr/>
          </p:nvSpPr>
          <p:spPr>
            <a:xfrm>
              <a:off x="1653" y="156"/>
              <a:ext cx="186" cy="232"/>
            </a:xfrm>
            <a:prstGeom prst="rect">
              <a:avLst/>
            </a:prstGeom>
            <a:noFill/>
            <a:ln w="9525">
              <a:noFill/>
            </a:ln>
          </p:spPr>
          <p:txBody>
            <a:bodyPr wrap="none" anchor="t">
              <a:spAutoFit/>
            </a:bodyPr>
            <a:p>
              <a:pPr algn="l"/>
              <a:r>
                <a:rPr lang="zh-CN" altLang="en-US" sz="1800" u="none" dirty="0">
                  <a:latin typeface="Times New Roman" panose="02020603050405020304" pitchFamily="18" charset="0"/>
                </a:rPr>
                <a:t>5</a:t>
              </a:r>
              <a:endParaRPr lang="zh-CN" altLang="en-US" sz="1800" u="none" dirty="0">
                <a:latin typeface="Times New Roman" panose="02020603050405020304" pitchFamily="18" charset="0"/>
              </a:endParaRPr>
            </a:p>
          </p:txBody>
        </p:sp>
        <p:sp>
          <p:nvSpPr>
            <p:cNvPr id="44072" name="文本框 44071"/>
            <p:cNvSpPr txBox="1"/>
            <p:nvPr/>
          </p:nvSpPr>
          <p:spPr>
            <a:xfrm>
              <a:off x="1629" y="550"/>
              <a:ext cx="188" cy="231"/>
            </a:xfrm>
            <a:prstGeom prst="rect">
              <a:avLst/>
            </a:prstGeom>
            <a:noFill/>
            <a:ln w="9525">
              <a:noFill/>
            </a:ln>
          </p:spPr>
          <p:txBody>
            <a:bodyPr wrap="none" anchor="t">
              <a:spAutoFit/>
            </a:bodyPr>
            <a:p>
              <a:pPr algn="l"/>
              <a:r>
                <a:rPr lang="zh-CN" altLang="en-US" sz="1800" u="none" dirty="0">
                  <a:latin typeface="Times New Roman" panose="02020603050405020304" pitchFamily="18" charset="0"/>
                </a:rPr>
                <a:t>5</a:t>
              </a:r>
              <a:endParaRPr lang="zh-CN" altLang="en-US" sz="1800" u="none" dirty="0">
                <a:latin typeface="Times New Roman" panose="02020603050405020304" pitchFamily="18" charset="0"/>
              </a:endParaRPr>
            </a:p>
          </p:txBody>
        </p:sp>
        <p:sp>
          <p:nvSpPr>
            <p:cNvPr id="44073" name="矩形 44072"/>
            <p:cNvSpPr/>
            <p:nvPr/>
          </p:nvSpPr>
          <p:spPr>
            <a:xfrm>
              <a:off x="896" y="399"/>
              <a:ext cx="1404" cy="215"/>
            </a:xfrm>
            <a:prstGeom prst="rect">
              <a:avLst/>
            </a:prstGeom>
            <a:noFill/>
            <a:ln w="9525">
              <a:noFill/>
            </a:ln>
          </p:spPr>
          <p:txBody>
            <a:bodyPr wrap="none" anchor="t">
              <a:spAutoFit/>
            </a:bodyPr>
            <a:p>
              <a:pPr algn="l">
                <a:lnSpc>
                  <a:spcPct val="90000"/>
                </a:lnSpc>
                <a:spcBef>
                  <a:spcPct val="20000"/>
                </a:spcBef>
                <a:buClr>
                  <a:schemeClr val="tx1"/>
                </a:buClr>
                <a:buSzPct val="80000"/>
              </a:pPr>
              <a:r>
                <a:rPr lang="en-US" altLang="zh-CN" sz="1800" u="none">
                  <a:latin typeface="Arial" panose="020B0604020202020204" pitchFamily="34" charset="0"/>
                </a:rPr>
                <a:t>P(E) </a:t>
              </a:r>
              <a:r>
                <a:rPr lang="en-US" altLang="zh-CN" sz="1800" u="none">
                  <a:latin typeface="Arial" panose="020B0604020202020204" pitchFamily="34" charset="0"/>
                  <a:sym typeface="Symbol" panose="05050102010706020507" pitchFamily="18" charset="2"/>
                </a:rPr>
                <a:t> ( C(E/S) + 5 )</a:t>
              </a:r>
              <a:endParaRPr lang="en-US" altLang="zh-CN" sz="1800" u="none">
                <a:latin typeface="Arial" panose="020B0604020202020204" pitchFamily="34" charset="0"/>
                <a:sym typeface="Symbol" panose="05050102010706020507" pitchFamily="18" charset="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b"/>
          <a:p>
            <a:r>
              <a:rPr lang="en-US" altLang="zh-CN" sz="3200"/>
              <a:t>4.1</a:t>
            </a:r>
            <a:r>
              <a:rPr lang="zh-CN" altLang="en-US" sz="3200" dirty="0"/>
              <a:t>不确定性知识表示与推理概述</a:t>
            </a:r>
            <a:endParaRPr lang="zh-CN" altLang="en-US" sz="3200" dirty="0"/>
          </a:p>
        </p:txBody>
      </p:sp>
      <p:sp>
        <p:nvSpPr>
          <p:cNvPr id="6147" name="文本占位符 6146"/>
          <p:cNvSpPr>
            <a:spLocks noGrp="1"/>
          </p:cNvSpPr>
          <p:nvPr>
            <p:ph type="body" idx="4294967295"/>
          </p:nvPr>
        </p:nvSpPr>
        <p:spPr>
          <a:xfrm>
            <a:off x="541020" y="1351915"/>
            <a:ext cx="7886700" cy="4351655"/>
          </a:xfrm>
        </p:spPr>
        <p:txBody>
          <a:bodyPr/>
          <a:p>
            <a:pPr marL="0" indent="0"/>
            <a:r>
              <a:rPr lang="zh-CN" altLang="en-US" sz="2400" dirty="0"/>
              <a:t>一般的（确定性）推理过程：</a:t>
            </a:r>
            <a:endParaRPr lang="zh-CN" altLang="en-US" sz="2400" dirty="0"/>
          </a:p>
          <a:p>
            <a:pPr marL="0" indent="0">
              <a:buNone/>
            </a:pPr>
            <a:r>
              <a:rPr lang="zh-CN" altLang="en-US" sz="2400" dirty="0"/>
              <a:t>运用已有的知识由已知事实推出结论</a:t>
            </a:r>
            <a:r>
              <a:rPr lang="en-US" altLang="zh-CN" sz="2400"/>
              <a:t>.</a:t>
            </a:r>
            <a:endParaRPr lang="en-US" altLang="zh-CN" sz="2400"/>
          </a:p>
          <a:p>
            <a:pPr marL="0" indent="0">
              <a:buNone/>
            </a:pPr>
            <a:r>
              <a:rPr lang="zh-CN" altLang="en-US" sz="2400" dirty="0"/>
              <a:t>如已知</a:t>
            </a:r>
            <a:r>
              <a:rPr lang="en-US" altLang="zh-CN" sz="2400"/>
              <a:t>:</a:t>
            </a:r>
            <a:endParaRPr lang="en-US" altLang="zh-CN" sz="2400"/>
          </a:p>
          <a:p>
            <a:pPr marL="608330" lvl="1" indent="-65405">
              <a:buNone/>
            </a:pPr>
            <a:r>
              <a:rPr lang="zh-CN" altLang="en-US" sz="2400" dirty="0"/>
              <a:t>事实 </a:t>
            </a:r>
            <a:r>
              <a:rPr lang="en-US" altLang="zh-CN" sz="2400"/>
              <a:t>A</a:t>
            </a:r>
            <a:r>
              <a:rPr lang="zh-CN" altLang="en-US" sz="2400" dirty="0"/>
              <a:t>，</a:t>
            </a:r>
            <a:r>
              <a:rPr lang="en-US" altLang="zh-CN" sz="2400"/>
              <a:t>B</a:t>
            </a:r>
            <a:endParaRPr lang="en-US" altLang="zh-CN" sz="2400"/>
          </a:p>
          <a:p>
            <a:pPr marL="608330" lvl="1" indent="-65405">
              <a:buNone/>
            </a:pPr>
            <a:r>
              <a:rPr lang="zh-CN" altLang="en-US" sz="2400" dirty="0"/>
              <a:t>知识 </a:t>
            </a:r>
            <a:r>
              <a:rPr lang="en-US" altLang="zh-CN" sz="2400"/>
              <a:t>A</a:t>
            </a:r>
            <a:r>
              <a:rPr lang="en-US" altLang="zh-CN" sz="2400">
                <a:sym typeface="Symbol" panose="05050102010706020507" pitchFamily="18" charset="2"/>
              </a:rPr>
              <a:t></a:t>
            </a:r>
            <a:r>
              <a:rPr lang="en-US" altLang="zh-CN" sz="2400"/>
              <a:t>B</a:t>
            </a:r>
            <a:r>
              <a:rPr lang="en-US" altLang="zh-CN" sz="2400">
                <a:sym typeface="Symbol" panose="05050102010706020507" pitchFamily="18" charset="2"/>
              </a:rPr>
              <a:t>C</a:t>
            </a:r>
            <a:endParaRPr lang="en-US" altLang="zh-CN" sz="2400">
              <a:sym typeface="Symbol" panose="05050102010706020507" pitchFamily="18" charset="2"/>
            </a:endParaRPr>
          </a:p>
          <a:p>
            <a:pPr marL="0" indent="0">
              <a:buNone/>
            </a:pPr>
            <a:r>
              <a:rPr lang="zh-CN" altLang="en-US" sz="2400" dirty="0">
                <a:sym typeface="Symbol" panose="05050102010706020507" pitchFamily="18" charset="2"/>
              </a:rPr>
              <a:t>可以推出结论</a:t>
            </a:r>
            <a:r>
              <a:rPr lang="en-US" altLang="zh-CN" sz="2400">
                <a:sym typeface="Symbol" panose="05050102010706020507" pitchFamily="18" charset="2"/>
              </a:rPr>
              <a:t>C</a:t>
            </a:r>
            <a:r>
              <a:rPr lang="zh-CN" altLang="en-US" sz="2400" dirty="0">
                <a:sym typeface="Symbol" panose="05050102010706020507" pitchFamily="18" charset="2"/>
              </a:rPr>
              <a:t>。</a:t>
            </a:r>
            <a:endParaRPr lang="zh-CN" altLang="en-US" sz="2400" dirty="0">
              <a:sym typeface="Symbol" panose="05050102010706020507" pitchFamily="18" charset="2"/>
            </a:endParaRPr>
          </a:p>
          <a:p>
            <a:pPr marL="0" indent="0">
              <a:buNone/>
            </a:pPr>
            <a:r>
              <a:rPr lang="zh-CN" altLang="en-US" sz="2400" dirty="0">
                <a:sym typeface="Symbol" panose="05050102010706020507" pitchFamily="18" charset="2"/>
              </a:rPr>
              <a:t>      此时，只要求事实与知识的前件进行匹配。</a:t>
            </a:r>
            <a:endParaRPr lang="zh-CN" altLang="en-US" sz="2400" dirty="0">
              <a:sym typeface="Symbol" panose="05050102010706020507" pitchFamily="18" charset="2"/>
            </a:endParaRPr>
          </a:p>
          <a:p>
            <a:pPr marL="0" indent="0">
              <a:buNone/>
            </a:pPr>
            <a:endParaRPr lang="zh-CN" altLang="en-US" sz="2400" dirty="0">
              <a:sym typeface="Symbol" panose="05050102010706020507" pitchFamily="18" charset="2"/>
            </a:endParaRPr>
          </a:p>
          <a:p>
            <a:pPr marL="0" indent="0">
              <a:buNone/>
            </a:pPr>
            <a:r>
              <a:rPr lang="zh-CN" altLang="en-US" sz="2400" dirty="0">
                <a:sym typeface="Symbol" panose="05050102010706020507" pitchFamily="18" charset="2"/>
              </a:rPr>
              <a:t>问题：如果</a:t>
            </a:r>
            <a:r>
              <a:rPr lang="en-US" altLang="zh-CN" sz="2400">
                <a:sym typeface="Symbol" panose="05050102010706020507" pitchFamily="18" charset="2"/>
              </a:rPr>
              <a:t>A</a:t>
            </a:r>
            <a:r>
              <a:rPr lang="zh-CN" altLang="en-US" sz="2400" dirty="0">
                <a:sym typeface="Symbol" panose="05050102010706020507" pitchFamily="18" charset="2"/>
              </a:rPr>
              <a:t>可能为真，</a:t>
            </a:r>
            <a:r>
              <a:rPr lang="en-US" altLang="zh-CN" sz="2400">
                <a:sym typeface="Symbol" panose="05050102010706020507" pitchFamily="18" charset="2"/>
              </a:rPr>
              <a:t>B</a:t>
            </a:r>
            <a:r>
              <a:rPr lang="zh-CN" altLang="en-US" sz="2400" dirty="0">
                <a:sym typeface="Symbol" panose="05050102010706020507" pitchFamily="18" charset="2"/>
              </a:rPr>
              <a:t>比较真，知识</a:t>
            </a:r>
            <a:r>
              <a:rPr lang="en-US" altLang="zh-CN" sz="2400"/>
              <a:t>A</a:t>
            </a:r>
            <a:r>
              <a:rPr lang="en-US" altLang="zh-CN" sz="2400">
                <a:sym typeface="Symbol" panose="05050102010706020507" pitchFamily="18" charset="2"/>
              </a:rPr>
              <a:t></a:t>
            </a:r>
            <a:r>
              <a:rPr lang="en-US" altLang="zh-CN" sz="2400"/>
              <a:t>B</a:t>
            </a:r>
            <a:r>
              <a:rPr lang="en-US" altLang="zh-CN" sz="2400">
                <a:sym typeface="Symbol" panose="05050102010706020507" pitchFamily="18" charset="2"/>
              </a:rPr>
              <a:t>C</a:t>
            </a:r>
            <a:r>
              <a:rPr lang="zh-CN" altLang="en-US" sz="2400" dirty="0">
                <a:sym typeface="Symbol" panose="05050102010706020507" pitchFamily="18" charset="2"/>
              </a:rPr>
              <a:t>只在一定程度上为真，结论如何？</a:t>
            </a:r>
            <a:endParaRPr lang="zh-CN" altLang="en-US" sz="2400" dirty="0">
              <a:sym typeface="Symbol" panose="05050102010706020507" pitchFamily="18" charset="2"/>
            </a:endParaRPr>
          </a:p>
          <a:p>
            <a:pPr marL="0" indent="0"/>
            <a:endParaRPr lang="zh-CN" altLang="en-US" sz="2400">
              <a:sym typeface="Symbol" panose="05050102010706020507" pitchFamily="18" charset="2"/>
            </a:endParaRPr>
          </a:p>
          <a:p>
            <a:pPr marL="0" indent="0">
              <a:buNone/>
            </a:pPr>
            <a:endParaRPr lang="zh-CN" altLang="en-US" sz="2400">
              <a:sym typeface="Symbol" panose="05050102010706020507"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en-US" altLang="zh-CN" sz="3200"/>
              <a:t>4.3.3</a:t>
            </a:r>
            <a:r>
              <a:rPr lang="zh-CN" altLang="en-US" sz="3200" dirty="0"/>
              <a:t>不确定性的传播与计算</a:t>
            </a:r>
            <a:endParaRPr lang="zh-CN" altLang="en-US" sz="3200" dirty="0"/>
          </a:p>
        </p:txBody>
      </p:sp>
      <p:sp>
        <p:nvSpPr>
          <p:cNvPr id="45059" name="文本占位符 45058"/>
          <p:cNvSpPr>
            <a:spLocks noGrp="1"/>
          </p:cNvSpPr>
          <p:nvPr>
            <p:ph type="body" idx="4294967295"/>
          </p:nvPr>
        </p:nvSpPr>
        <p:spPr>
          <a:xfrm>
            <a:off x="0" y="1825625"/>
            <a:ext cx="7886700" cy="4351655"/>
          </a:xfrm>
        </p:spPr>
        <p:txBody>
          <a:bodyPr/>
          <a:p>
            <a:pPr>
              <a:lnSpc>
                <a:spcPct val="115000"/>
              </a:lnSpc>
              <a:buClr>
                <a:schemeClr val="tx1"/>
              </a:buClr>
              <a:buNone/>
            </a:pPr>
            <a:r>
              <a:rPr lang="zh-CN" altLang="en-US" sz="2000" b="0" dirty="0">
                <a:solidFill>
                  <a:srgbClr val="0033CC"/>
                </a:solidFill>
                <a:latin typeface="Arial" panose="020B0604020202020204" pitchFamily="34" charset="0"/>
              </a:rPr>
              <a:t>             </a:t>
            </a:r>
            <a:r>
              <a:rPr lang="zh-CN" altLang="en-US" sz="2000" dirty="0">
                <a:solidFill>
                  <a:srgbClr val="0033CC"/>
                </a:solidFill>
                <a:latin typeface="Arial" panose="020B0604020202020204" pitchFamily="34" charset="0"/>
              </a:rPr>
              <a:t>在主观 </a:t>
            </a:r>
            <a:r>
              <a:rPr lang="en-US" altLang="zh-CN" sz="2000" err="1">
                <a:solidFill>
                  <a:srgbClr val="0033CC"/>
                </a:solidFill>
                <a:latin typeface="Arial" panose="020B0604020202020204" pitchFamily="34" charset="0"/>
              </a:rPr>
              <a:t>Bayes</a:t>
            </a:r>
            <a:r>
              <a:rPr lang="en-US" altLang="zh-CN" sz="2000">
                <a:solidFill>
                  <a:srgbClr val="0033CC"/>
                </a:solidFill>
                <a:latin typeface="Arial" panose="020B0604020202020204" pitchFamily="34" charset="0"/>
              </a:rPr>
              <a:t> </a:t>
            </a:r>
            <a:r>
              <a:rPr lang="zh-CN" altLang="en-US" sz="2000" dirty="0">
                <a:solidFill>
                  <a:srgbClr val="0033CC"/>
                </a:solidFill>
                <a:latin typeface="Arial" panose="020B0604020202020204" pitchFamily="34" charset="0"/>
              </a:rPr>
              <a:t>方法的知识表示中，</a:t>
            </a:r>
            <a:r>
              <a:rPr lang="en-US" altLang="zh-CN" sz="2000">
                <a:solidFill>
                  <a:srgbClr val="0033CC"/>
                </a:solidFill>
                <a:latin typeface="Arial" panose="020B0604020202020204" pitchFamily="34" charset="0"/>
              </a:rPr>
              <a:t>P(H) </a:t>
            </a:r>
            <a:r>
              <a:rPr lang="zh-CN" altLang="en-US" sz="2000" dirty="0">
                <a:solidFill>
                  <a:srgbClr val="0033CC"/>
                </a:solidFill>
                <a:latin typeface="Arial" panose="020B0604020202020204" pitchFamily="34" charset="0"/>
              </a:rPr>
              <a:t>是专家对结论 </a:t>
            </a:r>
            <a:r>
              <a:rPr lang="en-US" altLang="zh-CN" sz="2000">
                <a:solidFill>
                  <a:srgbClr val="0033CC"/>
                </a:solidFill>
                <a:latin typeface="Arial" panose="020B0604020202020204" pitchFamily="34" charset="0"/>
              </a:rPr>
              <a:t>H </a:t>
            </a:r>
            <a:r>
              <a:rPr lang="zh-CN" altLang="en-US" sz="2000" dirty="0">
                <a:solidFill>
                  <a:srgbClr val="0033CC"/>
                </a:solidFill>
                <a:latin typeface="Arial" panose="020B0604020202020204" pitchFamily="34" charset="0"/>
              </a:rPr>
              <a:t>给出的先验概率， 它是在没有考虑任何证据的情况下根据经验给出的。</a:t>
            </a:r>
            <a:endParaRPr lang="zh-CN" altLang="en-US" sz="2000" dirty="0">
              <a:solidFill>
                <a:srgbClr val="0033CC"/>
              </a:solidFill>
              <a:latin typeface="Arial" panose="020B0604020202020204" pitchFamily="34" charset="0"/>
            </a:endParaRPr>
          </a:p>
          <a:p>
            <a:pPr>
              <a:lnSpc>
                <a:spcPct val="115000"/>
              </a:lnSpc>
              <a:buClr>
                <a:schemeClr val="tx1"/>
              </a:buClr>
              <a:buNone/>
            </a:pPr>
            <a:r>
              <a:rPr lang="zh-CN" altLang="en-US" sz="2000" dirty="0">
                <a:solidFill>
                  <a:srgbClr val="0033CC"/>
                </a:solidFill>
                <a:latin typeface="Arial" panose="020B0604020202020204" pitchFamily="34" charset="0"/>
              </a:rPr>
              <a:t>            随着新证据的获得，对 </a:t>
            </a:r>
            <a:r>
              <a:rPr lang="en-US" altLang="zh-CN" sz="2000">
                <a:solidFill>
                  <a:srgbClr val="0033CC"/>
                </a:solidFill>
                <a:latin typeface="Arial" panose="020B0604020202020204" pitchFamily="34" charset="0"/>
              </a:rPr>
              <a:t>H </a:t>
            </a:r>
            <a:r>
              <a:rPr lang="zh-CN" altLang="en-US" sz="2000" dirty="0">
                <a:solidFill>
                  <a:srgbClr val="0033CC"/>
                </a:solidFill>
                <a:latin typeface="Arial" panose="020B0604020202020204" pitchFamily="34" charset="0"/>
              </a:rPr>
              <a:t>的信任程度应该有所改变。</a:t>
            </a:r>
            <a:r>
              <a:rPr lang="zh-CN" altLang="en-US" sz="2000" dirty="0">
                <a:solidFill>
                  <a:srgbClr val="CC0099"/>
                </a:solidFill>
                <a:latin typeface="Arial" panose="020B0604020202020204" pitchFamily="34" charset="0"/>
              </a:rPr>
              <a:t>主观 </a:t>
            </a:r>
            <a:r>
              <a:rPr lang="en-US" altLang="zh-CN" sz="2000" err="1">
                <a:solidFill>
                  <a:srgbClr val="CC0099"/>
                </a:solidFill>
                <a:latin typeface="Arial" panose="020B0604020202020204" pitchFamily="34" charset="0"/>
              </a:rPr>
              <a:t>Bayes</a:t>
            </a:r>
            <a:r>
              <a:rPr lang="en-US" altLang="zh-CN" sz="2000">
                <a:solidFill>
                  <a:srgbClr val="CC0099"/>
                </a:solidFill>
                <a:latin typeface="Arial" panose="020B0604020202020204" pitchFamily="34" charset="0"/>
              </a:rPr>
              <a:t> </a:t>
            </a:r>
            <a:r>
              <a:rPr lang="zh-CN" altLang="en-US" sz="2000" dirty="0">
                <a:solidFill>
                  <a:srgbClr val="CC0099"/>
                </a:solidFill>
                <a:latin typeface="Arial" panose="020B0604020202020204" pitchFamily="34" charset="0"/>
              </a:rPr>
              <a:t>方法推理的任务</a:t>
            </a:r>
            <a:r>
              <a:rPr lang="zh-CN" altLang="en-US" sz="2000" dirty="0">
                <a:solidFill>
                  <a:srgbClr val="0033CC"/>
                </a:solidFill>
                <a:latin typeface="Arial" panose="020B0604020202020204" pitchFamily="34" charset="0"/>
              </a:rPr>
              <a:t>就是根据证据 </a:t>
            </a:r>
            <a:r>
              <a:rPr lang="en-US" altLang="zh-CN" sz="2000">
                <a:solidFill>
                  <a:srgbClr val="0033CC"/>
                </a:solidFill>
                <a:latin typeface="Arial" panose="020B0604020202020204" pitchFamily="34" charset="0"/>
              </a:rPr>
              <a:t>E </a:t>
            </a:r>
            <a:r>
              <a:rPr lang="zh-CN" altLang="en-US" sz="2000" dirty="0">
                <a:solidFill>
                  <a:srgbClr val="0033CC"/>
                </a:solidFill>
                <a:latin typeface="Arial" panose="020B0604020202020204" pitchFamily="34" charset="0"/>
              </a:rPr>
              <a:t>的概率 </a:t>
            </a:r>
            <a:r>
              <a:rPr lang="en-US" altLang="zh-CN" sz="2000">
                <a:solidFill>
                  <a:srgbClr val="0033CC"/>
                </a:solidFill>
                <a:latin typeface="Arial" panose="020B0604020202020204" pitchFamily="34" charset="0"/>
              </a:rPr>
              <a:t>P(E)</a:t>
            </a:r>
            <a:r>
              <a:rPr lang="zh-CN" altLang="en-US" sz="2000" dirty="0">
                <a:solidFill>
                  <a:srgbClr val="0033CC"/>
                </a:solidFill>
                <a:latin typeface="Arial" panose="020B0604020202020204" pitchFamily="34" charset="0"/>
              </a:rPr>
              <a:t>及 </a:t>
            </a:r>
            <a:r>
              <a:rPr lang="en-US" altLang="zh-CN" sz="2000">
                <a:solidFill>
                  <a:srgbClr val="0033CC"/>
                </a:solidFill>
                <a:latin typeface="Arial" panose="020B0604020202020204" pitchFamily="34" charset="0"/>
              </a:rPr>
              <a:t>LS , LN </a:t>
            </a:r>
            <a:r>
              <a:rPr lang="zh-CN" altLang="en-US" sz="2000" dirty="0">
                <a:solidFill>
                  <a:srgbClr val="0033CC"/>
                </a:solidFill>
                <a:latin typeface="Arial" panose="020B0604020202020204" pitchFamily="34" charset="0"/>
              </a:rPr>
              <a:t>的值，把 </a:t>
            </a:r>
            <a:r>
              <a:rPr lang="en-US" altLang="zh-CN" sz="2000">
                <a:solidFill>
                  <a:srgbClr val="0033CC"/>
                </a:solidFill>
                <a:latin typeface="Arial" panose="020B0604020202020204" pitchFamily="34" charset="0"/>
              </a:rPr>
              <a:t>H</a:t>
            </a:r>
            <a:r>
              <a:rPr lang="zh-CN" altLang="en-US" sz="2000" dirty="0">
                <a:solidFill>
                  <a:srgbClr val="0033CC"/>
                </a:solidFill>
                <a:latin typeface="Arial" panose="020B0604020202020204" pitchFamily="34" charset="0"/>
              </a:rPr>
              <a:t>的先验概率 </a:t>
            </a:r>
            <a:r>
              <a:rPr lang="en-US" altLang="zh-CN" sz="2000">
                <a:solidFill>
                  <a:srgbClr val="0033CC"/>
                </a:solidFill>
                <a:latin typeface="Arial" panose="020B0604020202020204" pitchFamily="34" charset="0"/>
              </a:rPr>
              <a:t>P(H) </a:t>
            </a:r>
            <a:r>
              <a:rPr lang="zh-CN" altLang="en-US" sz="2000" dirty="0">
                <a:solidFill>
                  <a:srgbClr val="CC0099"/>
                </a:solidFill>
                <a:latin typeface="Arial" panose="020B0604020202020204" pitchFamily="34" charset="0"/>
              </a:rPr>
              <a:t>更新</a:t>
            </a:r>
            <a:r>
              <a:rPr lang="zh-CN" altLang="en-US" sz="2000" dirty="0">
                <a:solidFill>
                  <a:srgbClr val="0033CC"/>
                </a:solidFill>
                <a:latin typeface="Arial" panose="020B0604020202020204" pitchFamily="34" charset="0"/>
              </a:rPr>
              <a:t>为后验概率 </a:t>
            </a:r>
            <a:r>
              <a:rPr lang="en-US" altLang="zh-CN" sz="2000">
                <a:solidFill>
                  <a:srgbClr val="0033CC"/>
                </a:solidFill>
                <a:latin typeface="Arial" panose="020B0604020202020204" pitchFamily="34" charset="0"/>
              </a:rPr>
              <a:t>P(H/E) </a:t>
            </a:r>
            <a:r>
              <a:rPr lang="zh-CN" altLang="en-US" sz="2000" dirty="0">
                <a:solidFill>
                  <a:srgbClr val="0033CC"/>
                </a:solidFill>
                <a:latin typeface="Arial" panose="020B0604020202020204" pitchFamily="34" charset="0"/>
              </a:rPr>
              <a:t>或 </a:t>
            </a:r>
            <a:r>
              <a:rPr lang="en-US" altLang="zh-CN" sz="2000">
                <a:solidFill>
                  <a:srgbClr val="0033CC"/>
                </a:solidFill>
                <a:latin typeface="Arial" panose="020B0604020202020204" pitchFamily="34" charset="0"/>
              </a:rPr>
              <a:t>P(</a:t>
            </a:r>
            <a:r>
              <a:rPr lang="en-US" altLang="zh-CN" sz="2000">
                <a:solidFill>
                  <a:srgbClr val="0033CC"/>
                </a:solidFill>
                <a:latin typeface="Arial" panose="020B0604020202020204" pitchFamily="34" charset="0"/>
                <a:sym typeface="Symbol" panose="05050102010706020507" pitchFamily="18" charset="2"/>
              </a:rPr>
              <a:t>H/ E)</a:t>
            </a:r>
            <a:r>
              <a:rPr lang="zh-CN" altLang="en-US" sz="2000">
                <a:solidFill>
                  <a:srgbClr val="0033CC"/>
                </a:solidFill>
                <a:latin typeface="Arial" panose="020B0604020202020204" pitchFamily="34" charset="0"/>
                <a:sym typeface="Symbol" panose="05050102010706020507" pitchFamily="18" charset="2"/>
              </a:rPr>
              <a:t>。</a:t>
            </a:r>
            <a:endParaRPr lang="zh-CN" altLang="en-US" sz="2000">
              <a:solidFill>
                <a:srgbClr val="0033CC"/>
              </a:solidFill>
              <a:latin typeface="Arial" panose="020B0604020202020204" pitchFamily="34" charset="0"/>
            </a:endParaRPr>
          </a:p>
          <a:p>
            <a:pPr>
              <a:buClr>
                <a:schemeClr val="tx1"/>
              </a:buClr>
              <a:buNone/>
            </a:pPr>
            <a:r>
              <a:rPr lang="zh-CN" altLang="en-US" sz="2400" dirty="0">
                <a:solidFill>
                  <a:srgbClr val="0033CC"/>
                </a:solidFill>
                <a:latin typeface="Arial" panose="020B0604020202020204" pitchFamily="34" charset="0"/>
                <a:sym typeface="Symbol" panose="05050102010706020507" pitchFamily="18" charset="2"/>
              </a:rPr>
              <a:t>    </a:t>
            </a:r>
            <a:r>
              <a:rPr lang="zh-CN" altLang="en-US" sz="2000" dirty="0">
                <a:solidFill>
                  <a:srgbClr val="0033CC"/>
                </a:solidFill>
                <a:latin typeface="Arial" panose="020B0604020202020204" pitchFamily="34" charset="0"/>
                <a:sym typeface="Symbol" panose="05050102010706020507" pitchFamily="18" charset="2"/>
              </a:rPr>
              <a:t>即：</a:t>
            </a:r>
            <a:r>
              <a:rPr lang="zh-CN" altLang="en-US" sz="2000" dirty="0">
                <a:solidFill>
                  <a:srgbClr val="0033CC"/>
                </a:solidFill>
                <a:latin typeface="Arial" panose="020B0604020202020204" pitchFamily="34" charset="0"/>
              </a:rPr>
              <a:t> </a:t>
            </a:r>
            <a:endParaRPr lang="zh-CN" altLang="en-US" sz="2000" dirty="0">
              <a:solidFill>
                <a:srgbClr val="0033CC"/>
              </a:solidFill>
              <a:latin typeface="Arial" panose="020B0604020202020204" pitchFamily="34" charset="0"/>
            </a:endParaRPr>
          </a:p>
          <a:p>
            <a:pPr>
              <a:lnSpc>
                <a:spcPct val="20000"/>
              </a:lnSpc>
              <a:buClr>
                <a:schemeClr val="tx1"/>
              </a:buClr>
              <a:buNone/>
            </a:pPr>
            <a:endParaRPr lang="zh-CN" altLang="en-US" sz="2000">
              <a:latin typeface="Arial" panose="020B0604020202020204" pitchFamily="34" charset="0"/>
              <a:sym typeface="Symbol" panose="05050102010706020507" pitchFamily="18" charset="2"/>
            </a:endParaRPr>
          </a:p>
          <a:p>
            <a:pPr>
              <a:buClr>
                <a:schemeClr val="tx1"/>
              </a:buClr>
              <a:buNone/>
            </a:pPr>
            <a:r>
              <a:rPr lang="zh-CN" altLang="en-US" sz="2400">
                <a:latin typeface="Arial" panose="020B0604020202020204" pitchFamily="34" charset="0"/>
                <a:sym typeface="Symbol" panose="05050102010706020507" pitchFamily="18" charset="2"/>
              </a:rPr>
              <a:t>                </a:t>
            </a:r>
            <a:r>
              <a:rPr lang="en-US" altLang="zh-CN" sz="2000">
                <a:solidFill>
                  <a:srgbClr val="0033CC"/>
                </a:solidFill>
                <a:latin typeface="Arial" panose="020B0604020202020204" pitchFamily="34" charset="0"/>
                <a:sym typeface="Symbol" panose="05050102010706020507" pitchFamily="18" charset="2"/>
              </a:rPr>
              <a:t>P(H)                   </a:t>
            </a:r>
            <a:r>
              <a:rPr lang="en-US" altLang="zh-CN" sz="2000">
                <a:solidFill>
                  <a:srgbClr val="0033CC"/>
                </a:solidFill>
                <a:latin typeface="Arial" panose="020B0604020202020204" pitchFamily="34" charset="0"/>
              </a:rPr>
              <a:t>P(H/E) </a:t>
            </a:r>
            <a:r>
              <a:rPr lang="zh-CN" altLang="en-US" sz="2000" dirty="0">
                <a:solidFill>
                  <a:srgbClr val="0033CC"/>
                </a:solidFill>
                <a:latin typeface="Arial" panose="020B0604020202020204" pitchFamily="34" charset="0"/>
              </a:rPr>
              <a:t>或 </a:t>
            </a:r>
            <a:r>
              <a:rPr lang="en-US" altLang="zh-CN" sz="2000">
                <a:solidFill>
                  <a:srgbClr val="0033CC"/>
                </a:solidFill>
                <a:latin typeface="Arial" panose="020B0604020202020204" pitchFamily="34" charset="0"/>
              </a:rPr>
              <a:t>P(</a:t>
            </a:r>
            <a:r>
              <a:rPr lang="en-US" altLang="zh-CN" sz="2000">
                <a:solidFill>
                  <a:srgbClr val="0033CC"/>
                </a:solidFill>
                <a:latin typeface="Arial" panose="020B0604020202020204" pitchFamily="34" charset="0"/>
                <a:sym typeface="Symbol" panose="05050102010706020507" pitchFamily="18" charset="2"/>
              </a:rPr>
              <a:t>H/ E) </a:t>
            </a:r>
            <a:endParaRPr lang="en-US" altLang="zh-CN" sz="2000">
              <a:latin typeface="Arial" panose="020B0604020202020204" pitchFamily="34" charset="0"/>
              <a:sym typeface="Symbol" panose="05050102010706020507" pitchFamily="18" charset="2"/>
            </a:endParaRPr>
          </a:p>
          <a:p>
            <a:endParaRPr lang="zh-CN" altLang="en-US" dirty="0"/>
          </a:p>
        </p:txBody>
      </p:sp>
      <p:grpSp>
        <p:nvGrpSpPr>
          <p:cNvPr id="45060" name="组合 45059"/>
          <p:cNvGrpSpPr/>
          <p:nvPr/>
        </p:nvGrpSpPr>
        <p:grpSpPr>
          <a:xfrm>
            <a:off x="2128838" y="4365625"/>
            <a:ext cx="1120775" cy="641350"/>
            <a:chOff x="0" y="0"/>
            <a:chExt cx="706" cy="404"/>
          </a:xfrm>
        </p:grpSpPr>
        <p:sp>
          <p:nvSpPr>
            <p:cNvPr id="45061" name="文本框 45060"/>
            <p:cNvSpPr txBox="1"/>
            <p:nvPr/>
          </p:nvSpPr>
          <p:spPr>
            <a:xfrm>
              <a:off x="72" y="0"/>
              <a:ext cx="564" cy="404"/>
            </a:xfrm>
            <a:prstGeom prst="rect">
              <a:avLst/>
            </a:prstGeom>
            <a:noFill/>
            <a:ln w="9525">
              <a:noFill/>
            </a:ln>
          </p:spPr>
          <p:txBody>
            <a:bodyPr wrap="none" anchor="t">
              <a:spAutoFit/>
            </a:bodyPr>
            <a:p>
              <a:pPr algn="l"/>
              <a:r>
                <a:rPr lang="zh-CN" altLang="en-US" sz="1800" u="none">
                  <a:solidFill>
                    <a:srgbClr val="FF7C80"/>
                  </a:solidFill>
                  <a:latin typeface="Times New Roman" panose="02020603050405020304" pitchFamily="18" charset="0"/>
                </a:rPr>
                <a:t>  </a:t>
              </a:r>
              <a:r>
                <a:rPr lang="en-US" altLang="zh-CN" sz="1800" u="none">
                  <a:solidFill>
                    <a:srgbClr val="FF0066"/>
                  </a:solidFill>
                  <a:latin typeface="Times New Roman" panose="02020603050405020304" pitchFamily="18" charset="0"/>
                </a:rPr>
                <a:t>P(E)</a:t>
              </a:r>
              <a:endParaRPr lang="en-US" altLang="zh-CN" sz="1800" u="none">
                <a:solidFill>
                  <a:srgbClr val="FF0066"/>
                </a:solidFill>
                <a:latin typeface="Times New Roman" panose="02020603050405020304" pitchFamily="18" charset="0"/>
              </a:endParaRPr>
            </a:p>
            <a:p>
              <a:pPr algn="l"/>
              <a:r>
                <a:rPr lang="en-US" altLang="zh-CN" sz="1800" u="none">
                  <a:solidFill>
                    <a:srgbClr val="FF0066"/>
                  </a:solidFill>
                  <a:latin typeface="Times New Roman" panose="02020603050405020304" pitchFamily="18" charset="0"/>
                </a:rPr>
                <a:t>LS, LN</a:t>
              </a:r>
              <a:endParaRPr lang="en-US" altLang="zh-CN" sz="1800" u="none">
                <a:solidFill>
                  <a:srgbClr val="FF0066"/>
                </a:solidFill>
                <a:latin typeface="Times New Roman" panose="02020603050405020304" pitchFamily="18" charset="0"/>
              </a:endParaRPr>
            </a:p>
          </p:txBody>
        </p:sp>
        <p:sp>
          <p:nvSpPr>
            <p:cNvPr id="45062" name="直接连接符 45061"/>
            <p:cNvSpPr/>
            <p:nvPr/>
          </p:nvSpPr>
          <p:spPr>
            <a:xfrm>
              <a:off x="0" y="204"/>
              <a:ext cx="706" cy="0"/>
            </a:xfrm>
            <a:prstGeom prst="line">
              <a:avLst/>
            </a:prstGeom>
            <a:ln w="19050" cap="sq" cmpd="sng">
              <a:solidFill>
                <a:srgbClr val="FF7C80"/>
              </a:solidFill>
              <a:prstDash val="solid"/>
              <a:headEnd type="none" w="med" len="med"/>
              <a:tailEnd type="triangle" w="med" len="med"/>
            </a:ln>
          </p:spPr>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en-US" altLang="zh-CN" sz="3200"/>
              <a:t>4.3.3</a:t>
            </a:r>
            <a:r>
              <a:rPr lang="zh-CN" altLang="en-US" sz="3200" dirty="0"/>
              <a:t>不确定性的传播与计算</a:t>
            </a:r>
            <a:r>
              <a:rPr lang="en-US" altLang="zh-CN" sz="3200"/>
              <a:t>(1)</a:t>
            </a:r>
            <a:endParaRPr lang="en-US" altLang="zh-CN" sz="3200"/>
          </a:p>
        </p:txBody>
      </p:sp>
      <p:sp>
        <p:nvSpPr>
          <p:cNvPr id="46083" name="文本占位符 46082"/>
          <p:cNvSpPr>
            <a:spLocks noGrp="1"/>
          </p:cNvSpPr>
          <p:nvPr>
            <p:ph type="body" idx="4294967295"/>
          </p:nvPr>
        </p:nvSpPr>
        <p:spPr>
          <a:xfrm>
            <a:off x="0" y="1825625"/>
            <a:ext cx="7886700" cy="4351655"/>
          </a:xfrm>
        </p:spPr>
        <p:txBody>
          <a:bodyPr/>
          <a:p>
            <a:pPr>
              <a:lnSpc>
                <a:spcPct val="30000"/>
              </a:lnSpc>
              <a:buClr>
                <a:schemeClr val="tx1"/>
              </a:buClr>
              <a:buNone/>
            </a:pPr>
            <a:endParaRPr lang="zh-CN" altLang="en-US" sz="2800" dirty="0">
              <a:solidFill>
                <a:srgbClr val="333300"/>
              </a:solidFill>
              <a:latin typeface="Arial" panose="020B0604020202020204" pitchFamily="34" charset="0"/>
            </a:endParaRPr>
          </a:p>
          <a:p>
            <a:pPr>
              <a:buClr>
                <a:schemeClr val="tx1"/>
              </a:buClr>
              <a:buNone/>
            </a:pPr>
            <a:r>
              <a:rPr lang="zh-CN" altLang="en-US" sz="2800" dirty="0">
                <a:latin typeface="Arial" panose="020B0604020202020204" pitchFamily="34" charset="0"/>
              </a:rPr>
              <a:t>      </a:t>
            </a:r>
            <a:r>
              <a:rPr lang="zh-CN" altLang="en-US" sz="2000" dirty="0">
                <a:solidFill>
                  <a:srgbClr val="0033CC"/>
                </a:solidFill>
                <a:latin typeface="Arial" panose="020B0604020202020204" pitchFamily="34" charset="0"/>
              </a:rPr>
              <a:t>在现实中，证据肯定存在或肯定不存在的极端情况是不多的，</a:t>
            </a:r>
            <a:endParaRPr lang="zh-CN" altLang="en-US" sz="2000" dirty="0">
              <a:solidFill>
                <a:srgbClr val="0033CC"/>
              </a:solidFill>
              <a:latin typeface="Arial" panose="020B0604020202020204" pitchFamily="34" charset="0"/>
            </a:endParaRPr>
          </a:p>
          <a:p>
            <a:pPr>
              <a:buClr>
                <a:schemeClr val="tx1"/>
              </a:buClr>
              <a:buNone/>
            </a:pPr>
            <a:r>
              <a:rPr lang="zh-CN" altLang="en-US" sz="2000" dirty="0">
                <a:solidFill>
                  <a:srgbClr val="0033CC"/>
                </a:solidFill>
                <a:latin typeface="Arial" panose="020B0604020202020204" pitchFamily="34" charset="0"/>
              </a:rPr>
              <a:t>        更多的是介于两者之间的不确定情况。</a:t>
            </a:r>
            <a:endParaRPr lang="zh-CN" altLang="en-US" sz="2000" dirty="0">
              <a:solidFill>
                <a:srgbClr val="0033CC"/>
              </a:solidFill>
              <a:latin typeface="Arial" panose="020B0604020202020204" pitchFamily="34" charset="0"/>
            </a:endParaRPr>
          </a:p>
          <a:p>
            <a:pPr>
              <a:lnSpc>
                <a:spcPct val="135000"/>
              </a:lnSpc>
              <a:buClr>
                <a:schemeClr val="tx1"/>
              </a:buClr>
              <a:buNone/>
            </a:pPr>
            <a:r>
              <a:rPr lang="zh-CN" altLang="en-US" sz="2000" dirty="0">
                <a:solidFill>
                  <a:srgbClr val="0033CC"/>
                </a:solidFill>
                <a:latin typeface="Arial" panose="020B0604020202020204" pitchFamily="34" charset="0"/>
              </a:rPr>
              <a:t>            </a:t>
            </a:r>
            <a:r>
              <a:rPr lang="zh-CN" altLang="en-US" sz="2000" dirty="0">
                <a:solidFill>
                  <a:srgbClr val="990000"/>
                </a:solidFill>
                <a:latin typeface="Arial" panose="020B0604020202020204" pitchFamily="34" charset="0"/>
              </a:rPr>
              <a:t>现在要在   </a:t>
            </a:r>
            <a:r>
              <a:rPr lang="en-US" altLang="zh-CN" sz="2000">
                <a:solidFill>
                  <a:srgbClr val="990000"/>
                </a:solidFill>
                <a:latin typeface="Arial" panose="020B0604020202020204" pitchFamily="34" charset="0"/>
              </a:rPr>
              <a:t>0 &lt; P(E/S) &lt; 1   </a:t>
            </a:r>
            <a:r>
              <a:rPr lang="zh-CN" altLang="en-US" sz="2000" dirty="0">
                <a:solidFill>
                  <a:srgbClr val="990000"/>
                </a:solidFill>
                <a:latin typeface="Arial" panose="020B0604020202020204" pitchFamily="34" charset="0"/>
              </a:rPr>
              <a:t>的情况下确定 </a:t>
            </a:r>
            <a:r>
              <a:rPr lang="en-US" altLang="zh-CN" sz="2000">
                <a:solidFill>
                  <a:srgbClr val="990000"/>
                </a:solidFill>
                <a:latin typeface="Arial" panose="020B0604020202020204" pitchFamily="34" charset="0"/>
              </a:rPr>
              <a:t>H </a:t>
            </a:r>
            <a:r>
              <a:rPr lang="zh-CN" altLang="en-US" sz="2000" dirty="0">
                <a:solidFill>
                  <a:srgbClr val="990000"/>
                </a:solidFill>
                <a:latin typeface="Arial" panose="020B0604020202020204" pitchFamily="34" charset="0"/>
              </a:rPr>
              <a:t>的后验概率 </a:t>
            </a:r>
            <a:r>
              <a:rPr lang="en-US" altLang="zh-CN" sz="2000">
                <a:solidFill>
                  <a:srgbClr val="990000"/>
                </a:solidFill>
                <a:latin typeface="Arial" panose="020B0604020202020204" pitchFamily="34" charset="0"/>
              </a:rPr>
              <a:t>P(H/S)  </a:t>
            </a:r>
            <a:r>
              <a:rPr lang="zh-CN" altLang="en-US" sz="2000">
                <a:solidFill>
                  <a:srgbClr val="990000"/>
                </a:solidFill>
                <a:latin typeface="Arial" panose="020B0604020202020204" pitchFamily="34" charset="0"/>
              </a:rPr>
              <a:t>。</a:t>
            </a:r>
            <a:endParaRPr lang="zh-CN" altLang="en-US" sz="2000">
              <a:solidFill>
                <a:srgbClr val="990000"/>
              </a:solidFill>
              <a:latin typeface="Arial" panose="020B0604020202020204" pitchFamily="34" charset="0"/>
            </a:endParaRPr>
          </a:p>
          <a:p>
            <a:pPr>
              <a:lnSpc>
                <a:spcPct val="45000"/>
              </a:lnSpc>
              <a:buClr>
                <a:schemeClr val="tx1"/>
              </a:buClr>
              <a:buNone/>
            </a:pPr>
            <a:endParaRPr lang="zh-CN" altLang="en-US" sz="2000">
              <a:solidFill>
                <a:srgbClr val="0033CC"/>
              </a:solidFill>
              <a:latin typeface="Arial" panose="020B0604020202020204" pitchFamily="34" charset="0"/>
            </a:endParaRPr>
          </a:p>
          <a:p>
            <a:pPr>
              <a:buClr>
                <a:schemeClr val="tx1"/>
              </a:buClr>
              <a:buNone/>
            </a:pPr>
            <a:r>
              <a:rPr lang="zh-CN" altLang="en-US" sz="2000">
                <a:solidFill>
                  <a:srgbClr val="0033CC"/>
                </a:solidFill>
                <a:latin typeface="Arial" panose="020B0604020202020204" pitchFamily="34" charset="0"/>
              </a:rPr>
              <a:t>              </a:t>
            </a:r>
            <a:r>
              <a:rPr lang="zh-CN" altLang="en-US" sz="2000" dirty="0">
                <a:solidFill>
                  <a:srgbClr val="0033CC"/>
                </a:solidFill>
                <a:latin typeface="Arial" panose="020B0604020202020204" pitchFamily="34" charset="0"/>
              </a:rPr>
              <a:t>在证据不确定的情况下，不能再用上面的公式计算后验概率，而需使用 </a:t>
            </a:r>
            <a:r>
              <a:rPr lang="en-US" altLang="zh-CN" sz="2000" err="1">
                <a:solidFill>
                  <a:srgbClr val="0033CC"/>
                </a:solidFill>
                <a:latin typeface="Arial" panose="020B0604020202020204" pitchFamily="34" charset="0"/>
              </a:rPr>
              <a:t>R.O.Doda</a:t>
            </a:r>
            <a:r>
              <a:rPr lang="en-US" altLang="zh-CN" sz="2000">
                <a:solidFill>
                  <a:srgbClr val="0033CC"/>
                </a:solidFill>
                <a:latin typeface="Arial" panose="020B0604020202020204" pitchFamily="34" charset="0"/>
              </a:rPr>
              <a:t> </a:t>
            </a:r>
            <a:r>
              <a:rPr lang="zh-CN" altLang="en-US" sz="2000" dirty="0">
                <a:solidFill>
                  <a:srgbClr val="0033CC"/>
                </a:solidFill>
                <a:latin typeface="Arial" panose="020B0604020202020204" pitchFamily="34" charset="0"/>
              </a:rPr>
              <a:t>等人</a:t>
            </a:r>
            <a:r>
              <a:rPr lang="en-US" altLang="zh-CN" sz="2000">
                <a:solidFill>
                  <a:srgbClr val="0033CC"/>
                </a:solidFill>
                <a:latin typeface="Arial" panose="020B0604020202020204" pitchFamily="34" charset="0"/>
              </a:rPr>
              <a:t>1976</a:t>
            </a:r>
            <a:r>
              <a:rPr lang="zh-CN" altLang="en-US" sz="2000" dirty="0">
                <a:solidFill>
                  <a:srgbClr val="0033CC"/>
                </a:solidFill>
                <a:latin typeface="Arial" panose="020B0604020202020204" pitchFamily="34" charset="0"/>
              </a:rPr>
              <a:t>年证明的如下公式：</a:t>
            </a:r>
            <a:endParaRPr lang="zh-CN" altLang="en-US" sz="2000" dirty="0">
              <a:solidFill>
                <a:srgbClr val="0033CC"/>
              </a:solidFill>
              <a:latin typeface="Arial" panose="020B0604020202020204" pitchFamily="34" charset="0"/>
            </a:endParaRPr>
          </a:p>
          <a:p>
            <a:pPr>
              <a:lnSpc>
                <a:spcPct val="160000"/>
              </a:lnSpc>
              <a:buClr>
                <a:schemeClr val="tx1"/>
              </a:buClr>
              <a:buNone/>
            </a:pPr>
            <a:r>
              <a:rPr lang="zh-CN" altLang="en-US" sz="2000">
                <a:latin typeface="Arial" panose="020B0604020202020204" pitchFamily="34" charset="0"/>
              </a:rPr>
              <a:t>              </a:t>
            </a:r>
            <a:r>
              <a:rPr lang="en-US" altLang="zh-CN" sz="2000">
                <a:solidFill>
                  <a:srgbClr val="0033CC"/>
                </a:solidFill>
                <a:latin typeface="Arial" panose="020B0604020202020204" pitchFamily="34" charset="0"/>
              </a:rPr>
              <a:t>P(H/S) = P(H/E) </a:t>
            </a:r>
            <a:r>
              <a:rPr lang="en-US" altLang="zh-CN" sz="2000">
                <a:solidFill>
                  <a:srgbClr val="0033CC"/>
                </a:solidFill>
                <a:latin typeface="Arial" panose="020B0604020202020204" pitchFamily="34" charset="0"/>
                <a:sym typeface="Symbol" panose="05050102010706020507" pitchFamily="18" charset="2"/>
              </a:rPr>
              <a:t> P(E/S) + P(H/E)  P(E/S)</a:t>
            </a:r>
            <a:r>
              <a:rPr lang="en-US" altLang="zh-CN" sz="2000" b="0">
                <a:solidFill>
                  <a:srgbClr val="0033CC"/>
                </a:solidFill>
                <a:latin typeface="Arial" panose="020B0604020202020204" pitchFamily="34" charset="0"/>
              </a:rPr>
              <a:t>               </a:t>
            </a:r>
            <a:r>
              <a:rPr lang="en-US" altLang="zh-CN" sz="2000" b="0">
                <a:solidFill>
                  <a:srgbClr val="0033CC"/>
                </a:solidFill>
                <a:latin typeface="Arial" panose="020B0604020202020204" pitchFamily="34" charset="0"/>
                <a:cs typeface="Times New Roman" panose="02020603050405020304" pitchFamily="18" charset="0"/>
              </a:rPr>
              <a:t>①</a:t>
            </a:r>
            <a:endParaRPr lang="en-US" altLang="zh-CN"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a:xfrm>
            <a:off x="185449" y="431826"/>
            <a:ext cx="8547797" cy="700992"/>
          </a:xfrm>
        </p:spPr>
        <p:txBody>
          <a:bodyPr anchor="b"/>
          <a:p>
            <a:r>
              <a:rPr lang="en-US" altLang="zh-CN" sz="3200"/>
              <a:t>4.3.3</a:t>
            </a:r>
            <a:r>
              <a:rPr lang="zh-CN" altLang="en-US" sz="3200" dirty="0"/>
              <a:t>不确定性的传播与计算</a:t>
            </a:r>
            <a:r>
              <a:rPr lang="en-US" altLang="zh-CN" sz="3200"/>
              <a:t>(2)</a:t>
            </a:r>
            <a:endParaRPr lang="en-US" altLang="zh-CN" sz="3200"/>
          </a:p>
        </p:txBody>
      </p:sp>
      <p:sp>
        <p:nvSpPr>
          <p:cNvPr id="47107" name="文本占位符 47106"/>
          <p:cNvSpPr>
            <a:spLocks noGrp="1"/>
          </p:cNvSpPr>
          <p:nvPr>
            <p:ph type="body" idx="4294967295"/>
          </p:nvPr>
        </p:nvSpPr>
        <p:spPr>
          <a:xfrm>
            <a:off x="770890" y="1279525"/>
            <a:ext cx="6625590" cy="4351655"/>
          </a:xfrm>
        </p:spPr>
        <p:txBody>
          <a:bodyPr>
            <a:noAutofit/>
          </a:bodyPr>
          <a:p>
            <a:pPr>
              <a:lnSpc>
                <a:spcPct val="90000"/>
              </a:lnSpc>
              <a:buClr>
                <a:schemeClr val="tx1"/>
              </a:buClr>
              <a:buNone/>
            </a:pPr>
            <a:r>
              <a:rPr lang="zh-CN" altLang="en-US" sz="1600" dirty="0">
                <a:solidFill>
                  <a:srgbClr val="0033CC"/>
                </a:solidFill>
                <a:latin typeface="Arial" panose="020B0604020202020204" pitchFamily="34" charset="0"/>
              </a:rPr>
              <a:t>下面分四种情况讨论：</a:t>
            </a:r>
            <a:endParaRPr lang="zh-CN" altLang="en-US" sz="1600" dirty="0">
              <a:solidFill>
                <a:srgbClr val="0033CC"/>
              </a:solidFill>
              <a:latin typeface="Arial" panose="020B0604020202020204" pitchFamily="34" charset="0"/>
            </a:endParaRPr>
          </a:p>
          <a:p>
            <a:pPr>
              <a:lnSpc>
                <a:spcPct val="50000"/>
              </a:lnSpc>
              <a:buClr>
                <a:schemeClr val="tx1"/>
              </a:buClr>
              <a:buNone/>
            </a:pPr>
            <a:endParaRPr lang="zh-CN" altLang="en-US" sz="1600" dirty="0">
              <a:solidFill>
                <a:srgbClr val="0033CC"/>
              </a:solidFill>
              <a:latin typeface="Arial" panose="020B0604020202020204" pitchFamily="34" charset="0"/>
            </a:endParaRPr>
          </a:p>
          <a:p>
            <a:pPr>
              <a:lnSpc>
                <a:spcPct val="90000"/>
              </a:lnSpc>
              <a:buClr>
                <a:schemeClr val="tx1"/>
              </a:buClr>
              <a:buNone/>
            </a:pPr>
            <a:r>
              <a:rPr lang="zh-CN" altLang="en-US" sz="1600" dirty="0">
                <a:solidFill>
                  <a:srgbClr val="0033CC"/>
                </a:solidFill>
                <a:latin typeface="Arial" panose="020B0604020202020204" pitchFamily="34" charset="0"/>
              </a:rPr>
              <a:t>          </a:t>
            </a:r>
            <a:r>
              <a:rPr lang="en-US" altLang="zh-CN" sz="1600">
                <a:solidFill>
                  <a:srgbClr val="003366"/>
                </a:solidFill>
                <a:latin typeface="Arial" panose="020B0604020202020204" pitchFamily="34" charset="0"/>
              </a:rPr>
              <a:t>1)  P(E/S) = 1</a:t>
            </a:r>
            <a:endParaRPr lang="en-US" altLang="zh-CN" sz="1600">
              <a:solidFill>
                <a:srgbClr val="003366"/>
              </a:solidFill>
              <a:latin typeface="Arial" panose="020B0604020202020204" pitchFamily="34" charset="0"/>
            </a:endParaRPr>
          </a:p>
          <a:p>
            <a:pPr>
              <a:lnSpc>
                <a:spcPct val="90000"/>
              </a:lnSpc>
              <a:buClr>
                <a:schemeClr val="tx1"/>
              </a:buClr>
              <a:buNone/>
            </a:pPr>
            <a:r>
              <a:rPr lang="en-US" altLang="zh-CN" sz="1600">
                <a:solidFill>
                  <a:srgbClr val="0033CC"/>
                </a:solidFill>
                <a:latin typeface="Arial" panose="020B0604020202020204" pitchFamily="34" charset="0"/>
              </a:rPr>
              <a:t>                 </a:t>
            </a:r>
            <a:r>
              <a:rPr lang="zh-CN" altLang="en-US" sz="1600" dirty="0">
                <a:solidFill>
                  <a:srgbClr val="0033CC"/>
                </a:solidFill>
                <a:latin typeface="Arial" panose="020B0604020202020204" pitchFamily="34" charset="0"/>
              </a:rPr>
              <a:t>当 </a:t>
            </a:r>
            <a:r>
              <a:rPr lang="en-US" altLang="zh-CN" sz="1600">
                <a:solidFill>
                  <a:srgbClr val="0033CC"/>
                </a:solidFill>
                <a:latin typeface="Arial" panose="020B0604020202020204" pitchFamily="34" charset="0"/>
              </a:rPr>
              <a:t>P(E/S) = 1 </a:t>
            </a:r>
            <a:r>
              <a:rPr lang="zh-CN" altLang="en-US" sz="1600" dirty="0">
                <a:solidFill>
                  <a:srgbClr val="0033CC"/>
                </a:solidFill>
                <a:latin typeface="Arial" panose="020B0604020202020204" pitchFamily="34" charset="0"/>
              </a:rPr>
              <a:t>时， </a:t>
            </a:r>
            <a:r>
              <a:rPr lang="en-US" altLang="zh-CN" sz="1600">
                <a:solidFill>
                  <a:srgbClr val="0033CC"/>
                </a:solidFill>
                <a:latin typeface="Arial" panose="020B0604020202020204" pitchFamily="34" charset="0"/>
              </a:rPr>
              <a:t>P(</a:t>
            </a:r>
            <a:r>
              <a:rPr lang="en-US" altLang="zh-CN" sz="1600">
                <a:solidFill>
                  <a:srgbClr val="0033CC"/>
                </a:solidFill>
                <a:latin typeface="Arial" panose="020B0604020202020204" pitchFamily="34" charset="0"/>
                <a:sym typeface="Symbol" panose="05050102010706020507" pitchFamily="18" charset="2"/>
              </a:rPr>
              <a:t></a:t>
            </a:r>
            <a:r>
              <a:rPr lang="en-US" altLang="zh-CN" sz="1600">
                <a:solidFill>
                  <a:srgbClr val="0033CC"/>
                </a:solidFill>
                <a:latin typeface="Arial" panose="020B0604020202020204" pitchFamily="34" charset="0"/>
              </a:rPr>
              <a:t>E/S) = 0</a:t>
            </a:r>
            <a:r>
              <a:rPr lang="zh-CN" altLang="en-US" sz="1600">
                <a:solidFill>
                  <a:srgbClr val="0033CC"/>
                </a:solidFill>
                <a:latin typeface="Arial" panose="020B0604020202020204" pitchFamily="34" charset="0"/>
              </a:rPr>
              <a:t>，</a:t>
            </a:r>
            <a:r>
              <a:rPr lang="zh-CN" altLang="en-US" sz="1600" dirty="0">
                <a:solidFill>
                  <a:srgbClr val="0033CC"/>
                </a:solidFill>
                <a:latin typeface="Arial" panose="020B0604020202020204" pitchFamily="34" charset="0"/>
              </a:rPr>
              <a:t>此时公式</a:t>
            </a:r>
            <a:r>
              <a:rPr lang="zh-CN" altLang="en-US" sz="1600">
                <a:solidFill>
                  <a:srgbClr val="0033CC"/>
                </a:solidFill>
                <a:latin typeface="Arial" panose="020B0604020202020204" pitchFamily="34" charset="0"/>
              </a:rPr>
              <a:t> </a:t>
            </a:r>
            <a:r>
              <a:rPr lang="zh-CN" altLang="en-US" sz="1600">
                <a:solidFill>
                  <a:srgbClr val="0033CC"/>
                </a:solidFill>
                <a:latin typeface="Arial" panose="020B0604020202020204" pitchFamily="34" charset="0"/>
                <a:cs typeface="Times New Roman" panose="02020603050405020304" pitchFamily="18" charset="0"/>
              </a:rPr>
              <a:t>① </a:t>
            </a:r>
            <a:r>
              <a:rPr lang="zh-CN" altLang="en-US" sz="1600" dirty="0">
                <a:solidFill>
                  <a:srgbClr val="0033CC"/>
                </a:solidFill>
                <a:latin typeface="Arial" panose="020B0604020202020204" pitchFamily="34" charset="0"/>
              </a:rPr>
              <a:t>变为：</a:t>
            </a:r>
            <a:endParaRPr lang="zh-CN" altLang="en-US" sz="1600" dirty="0">
              <a:solidFill>
                <a:srgbClr val="0033CC"/>
              </a:solidFill>
              <a:latin typeface="Arial" panose="020B0604020202020204" pitchFamily="34" charset="0"/>
            </a:endParaRPr>
          </a:p>
          <a:p>
            <a:pPr>
              <a:lnSpc>
                <a:spcPct val="90000"/>
              </a:lnSpc>
              <a:buClr>
                <a:schemeClr val="tx1"/>
              </a:buClr>
              <a:buNone/>
            </a:pPr>
            <a:r>
              <a:rPr lang="zh-CN" altLang="en-US" sz="1600" dirty="0">
                <a:solidFill>
                  <a:srgbClr val="0033CC"/>
                </a:solidFill>
                <a:latin typeface="Arial" panose="020B0604020202020204" pitchFamily="34" charset="0"/>
              </a:rPr>
              <a:t>                          </a:t>
            </a:r>
            <a:endParaRPr lang="zh-CN" altLang="en-US" sz="1600" dirty="0">
              <a:solidFill>
                <a:srgbClr val="0033CC"/>
              </a:solidFill>
              <a:latin typeface="Arial" panose="020B0604020202020204" pitchFamily="34" charset="0"/>
            </a:endParaRPr>
          </a:p>
          <a:p>
            <a:pPr>
              <a:lnSpc>
                <a:spcPct val="90000"/>
              </a:lnSpc>
              <a:buClr>
                <a:schemeClr val="tx1"/>
              </a:buClr>
              <a:buNone/>
            </a:pPr>
            <a:r>
              <a:rPr lang="zh-CN" altLang="en-US" sz="1600">
                <a:solidFill>
                  <a:srgbClr val="0033CC"/>
                </a:solidFill>
                <a:latin typeface="Arial" panose="020B0604020202020204" pitchFamily="34" charset="0"/>
              </a:rPr>
              <a:t>                       </a:t>
            </a:r>
            <a:r>
              <a:rPr lang="en-US" altLang="zh-CN" sz="1600">
                <a:solidFill>
                  <a:srgbClr val="0033CC"/>
                </a:solidFill>
                <a:latin typeface="Arial" panose="020B0604020202020204" pitchFamily="34" charset="0"/>
              </a:rPr>
              <a:t>P(H/S) = P(H/E) =  </a:t>
            </a:r>
            <a:endParaRPr lang="en-US" altLang="zh-CN" sz="1600">
              <a:solidFill>
                <a:srgbClr val="0033CC"/>
              </a:solidFill>
              <a:latin typeface="Arial" panose="020B0604020202020204" pitchFamily="34" charset="0"/>
            </a:endParaRPr>
          </a:p>
          <a:p>
            <a:pPr>
              <a:lnSpc>
                <a:spcPct val="90000"/>
              </a:lnSpc>
              <a:buClr>
                <a:schemeClr val="tx1"/>
              </a:buClr>
              <a:buNone/>
            </a:pPr>
            <a:r>
              <a:rPr lang="en-US" altLang="zh-CN" sz="1600">
                <a:solidFill>
                  <a:srgbClr val="0033CC"/>
                </a:solidFill>
                <a:latin typeface="Arial" panose="020B0604020202020204" pitchFamily="34" charset="0"/>
              </a:rPr>
              <a:t>              </a:t>
            </a:r>
            <a:endParaRPr lang="en-US" altLang="zh-CN" sz="1600">
              <a:solidFill>
                <a:srgbClr val="0033CC"/>
              </a:solidFill>
              <a:latin typeface="Arial" panose="020B0604020202020204" pitchFamily="34" charset="0"/>
            </a:endParaRPr>
          </a:p>
          <a:p>
            <a:pPr>
              <a:lnSpc>
                <a:spcPct val="90000"/>
              </a:lnSpc>
              <a:buClr>
                <a:schemeClr val="tx1"/>
              </a:buClr>
              <a:buNone/>
            </a:pPr>
            <a:r>
              <a:rPr lang="en-US" altLang="zh-CN" sz="1600">
                <a:solidFill>
                  <a:srgbClr val="0033CC"/>
                </a:solidFill>
                <a:latin typeface="Arial" panose="020B0604020202020204" pitchFamily="34" charset="0"/>
              </a:rPr>
              <a:t>                    </a:t>
            </a:r>
            <a:r>
              <a:rPr lang="zh-CN" altLang="en-US" sz="1600" dirty="0">
                <a:solidFill>
                  <a:srgbClr val="990000"/>
                </a:solidFill>
                <a:latin typeface="Arial" panose="020B0604020202020204" pitchFamily="34" charset="0"/>
              </a:rPr>
              <a:t>这是证据肯定存在的情况。</a:t>
            </a:r>
            <a:endParaRPr lang="zh-CN" altLang="en-US" sz="1600" dirty="0">
              <a:solidFill>
                <a:srgbClr val="0033CC"/>
              </a:solidFill>
              <a:latin typeface="Arial" panose="020B0604020202020204" pitchFamily="34" charset="0"/>
            </a:endParaRPr>
          </a:p>
          <a:p>
            <a:pPr>
              <a:lnSpc>
                <a:spcPct val="90000"/>
              </a:lnSpc>
              <a:buClr>
                <a:schemeClr val="tx1"/>
              </a:buClr>
              <a:buNone/>
            </a:pPr>
            <a:r>
              <a:rPr lang="zh-CN" altLang="en-US" sz="1600" dirty="0">
                <a:solidFill>
                  <a:srgbClr val="0033CC"/>
                </a:solidFill>
                <a:latin typeface="Arial" panose="020B0604020202020204" pitchFamily="34" charset="0"/>
              </a:rPr>
              <a:t>           </a:t>
            </a:r>
            <a:r>
              <a:rPr lang="en-US" altLang="zh-CN" sz="1600">
                <a:solidFill>
                  <a:srgbClr val="003366"/>
                </a:solidFill>
                <a:latin typeface="Arial" panose="020B0604020202020204" pitchFamily="34" charset="0"/>
              </a:rPr>
              <a:t>2)   P(E/S) = 0</a:t>
            </a:r>
            <a:endParaRPr lang="en-US" altLang="zh-CN" sz="1600">
              <a:solidFill>
                <a:srgbClr val="003366"/>
              </a:solidFill>
              <a:latin typeface="Arial" panose="020B0604020202020204" pitchFamily="34" charset="0"/>
            </a:endParaRPr>
          </a:p>
          <a:p>
            <a:pPr>
              <a:lnSpc>
                <a:spcPct val="90000"/>
              </a:lnSpc>
              <a:buClr>
                <a:schemeClr val="tx1"/>
              </a:buClr>
              <a:buNone/>
            </a:pPr>
            <a:r>
              <a:rPr lang="en-US" altLang="zh-CN" sz="1600">
                <a:solidFill>
                  <a:srgbClr val="0033CC"/>
                </a:solidFill>
                <a:latin typeface="Arial" panose="020B0604020202020204" pitchFamily="34" charset="0"/>
              </a:rPr>
              <a:t>                 </a:t>
            </a:r>
            <a:r>
              <a:rPr lang="zh-CN" altLang="en-US" sz="1600" dirty="0">
                <a:solidFill>
                  <a:srgbClr val="0033CC"/>
                </a:solidFill>
                <a:latin typeface="Arial" panose="020B0604020202020204" pitchFamily="34" charset="0"/>
              </a:rPr>
              <a:t>当 </a:t>
            </a:r>
            <a:r>
              <a:rPr lang="en-US" altLang="zh-CN" sz="1600">
                <a:solidFill>
                  <a:srgbClr val="0033CC"/>
                </a:solidFill>
                <a:latin typeface="Arial" panose="020B0604020202020204" pitchFamily="34" charset="0"/>
              </a:rPr>
              <a:t>P(E/S) = 0 </a:t>
            </a:r>
            <a:r>
              <a:rPr lang="zh-CN" altLang="en-US" sz="1600" dirty="0">
                <a:solidFill>
                  <a:srgbClr val="0033CC"/>
                </a:solidFill>
                <a:latin typeface="Arial" panose="020B0604020202020204" pitchFamily="34" charset="0"/>
              </a:rPr>
              <a:t>时， </a:t>
            </a:r>
            <a:r>
              <a:rPr lang="en-US" altLang="zh-CN" sz="1600">
                <a:solidFill>
                  <a:srgbClr val="0033CC"/>
                </a:solidFill>
                <a:latin typeface="Arial" panose="020B0604020202020204" pitchFamily="34" charset="0"/>
              </a:rPr>
              <a:t>P(</a:t>
            </a:r>
            <a:r>
              <a:rPr lang="en-US" altLang="zh-CN" sz="1600">
                <a:solidFill>
                  <a:srgbClr val="0033CC"/>
                </a:solidFill>
                <a:latin typeface="Arial" panose="020B0604020202020204" pitchFamily="34" charset="0"/>
                <a:sym typeface="Symbol" panose="05050102010706020507" pitchFamily="18" charset="2"/>
              </a:rPr>
              <a:t></a:t>
            </a:r>
            <a:r>
              <a:rPr lang="en-US" altLang="zh-CN" sz="1600">
                <a:solidFill>
                  <a:srgbClr val="0033CC"/>
                </a:solidFill>
                <a:latin typeface="Arial" panose="020B0604020202020204" pitchFamily="34" charset="0"/>
              </a:rPr>
              <a:t>E/S) = 1</a:t>
            </a:r>
            <a:r>
              <a:rPr lang="zh-CN" altLang="en-US" sz="1600">
                <a:solidFill>
                  <a:srgbClr val="0033CC"/>
                </a:solidFill>
                <a:latin typeface="Arial" panose="020B0604020202020204" pitchFamily="34" charset="0"/>
              </a:rPr>
              <a:t>，</a:t>
            </a:r>
            <a:r>
              <a:rPr lang="zh-CN" altLang="en-US" sz="1600" dirty="0">
                <a:solidFill>
                  <a:srgbClr val="0033CC"/>
                </a:solidFill>
                <a:latin typeface="Arial" panose="020B0604020202020204" pitchFamily="34" charset="0"/>
              </a:rPr>
              <a:t>此时公式</a:t>
            </a:r>
            <a:r>
              <a:rPr lang="zh-CN" altLang="en-US" sz="1600">
                <a:solidFill>
                  <a:srgbClr val="0033CC"/>
                </a:solidFill>
                <a:latin typeface="Arial" panose="020B0604020202020204" pitchFamily="34" charset="0"/>
              </a:rPr>
              <a:t> </a:t>
            </a:r>
            <a:r>
              <a:rPr lang="zh-CN" altLang="en-US" sz="1600">
                <a:solidFill>
                  <a:srgbClr val="0033CC"/>
                </a:solidFill>
                <a:latin typeface="Arial" panose="020B0604020202020204" pitchFamily="34" charset="0"/>
                <a:cs typeface="Times New Roman" panose="02020603050405020304" pitchFamily="18" charset="0"/>
              </a:rPr>
              <a:t>① </a:t>
            </a:r>
            <a:r>
              <a:rPr lang="zh-CN" altLang="en-US" sz="1600" dirty="0">
                <a:solidFill>
                  <a:srgbClr val="0033CC"/>
                </a:solidFill>
                <a:latin typeface="Arial" panose="020B0604020202020204" pitchFamily="34" charset="0"/>
              </a:rPr>
              <a:t>变为：</a:t>
            </a:r>
            <a:endParaRPr lang="zh-CN" altLang="en-US" sz="1600" dirty="0">
              <a:solidFill>
                <a:srgbClr val="0033CC"/>
              </a:solidFill>
              <a:latin typeface="Arial" panose="020B0604020202020204" pitchFamily="34" charset="0"/>
            </a:endParaRPr>
          </a:p>
          <a:p>
            <a:pPr>
              <a:lnSpc>
                <a:spcPct val="90000"/>
              </a:lnSpc>
              <a:buClr>
                <a:schemeClr val="tx1"/>
              </a:buClr>
              <a:buNone/>
            </a:pPr>
            <a:r>
              <a:rPr lang="zh-CN" altLang="en-US" sz="1600" dirty="0">
                <a:solidFill>
                  <a:srgbClr val="0033CC"/>
                </a:solidFill>
                <a:latin typeface="Arial" panose="020B0604020202020204" pitchFamily="34" charset="0"/>
              </a:rPr>
              <a:t>                          </a:t>
            </a:r>
            <a:endParaRPr lang="zh-CN" altLang="en-US" sz="1600" dirty="0">
              <a:solidFill>
                <a:srgbClr val="0033CC"/>
              </a:solidFill>
              <a:latin typeface="Arial" panose="020B0604020202020204" pitchFamily="34" charset="0"/>
            </a:endParaRPr>
          </a:p>
          <a:p>
            <a:pPr>
              <a:lnSpc>
                <a:spcPct val="90000"/>
              </a:lnSpc>
              <a:buClr>
                <a:schemeClr val="tx1"/>
              </a:buClr>
              <a:buNone/>
            </a:pPr>
            <a:r>
              <a:rPr lang="zh-CN" altLang="en-US" sz="1600">
                <a:solidFill>
                  <a:srgbClr val="0033CC"/>
                </a:solidFill>
                <a:latin typeface="Arial" panose="020B0604020202020204" pitchFamily="34" charset="0"/>
              </a:rPr>
              <a:t>                       </a:t>
            </a:r>
            <a:r>
              <a:rPr lang="en-US" altLang="zh-CN" sz="1600">
                <a:solidFill>
                  <a:srgbClr val="0033CC"/>
                </a:solidFill>
                <a:latin typeface="Arial" panose="020B0604020202020204" pitchFamily="34" charset="0"/>
              </a:rPr>
              <a:t>P(H/S) = P(H/</a:t>
            </a:r>
            <a:r>
              <a:rPr lang="en-US" altLang="zh-CN" sz="1600">
                <a:solidFill>
                  <a:srgbClr val="0033CC"/>
                </a:solidFill>
                <a:latin typeface="Arial" panose="020B0604020202020204" pitchFamily="34" charset="0"/>
                <a:sym typeface="Symbol" panose="05050102010706020507" pitchFamily="18" charset="2"/>
              </a:rPr>
              <a:t></a:t>
            </a:r>
            <a:r>
              <a:rPr lang="en-US" altLang="zh-CN" sz="1600">
                <a:solidFill>
                  <a:srgbClr val="0033CC"/>
                </a:solidFill>
                <a:latin typeface="Arial" panose="020B0604020202020204" pitchFamily="34" charset="0"/>
              </a:rPr>
              <a:t>E) =  </a:t>
            </a:r>
            <a:endParaRPr lang="en-US" altLang="zh-CN" sz="1600">
              <a:solidFill>
                <a:srgbClr val="0033CC"/>
              </a:solidFill>
              <a:latin typeface="Arial" panose="020B0604020202020204" pitchFamily="34" charset="0"/>
            </a:endParaRPr>
          </a:p>
          <a:p>
            <a:pPr>
              <a:lnSpc>
                <a:spcPct val="90000"/>
              </a:lnSpc>
              <a:buClr>
                <a:schemeClr val="tx1"/>
              </a:buClr>
              <a:buNone/>
            </a:pPr>
            <a:r>
              <a:rPr lang="en-US" altLang="zh-CN" sz="1600">
                <a:solidFill>
                  <a:srgbClr val="0033CC"/>
                </a:solidFill>
                <a:latin typeface="Arial" panose="020B0604020202020204" pitchFamily="34" charset="0"/>
              </a:rPr>
              <a:t>              </a:t>
            </a:r>
            <a:endParaRPr lang="en-US" altLang="zh-CN" sz="1600">
              <a:solidFill>
                <a:srgbClr val="0033CC"/>
              </a:solidFill>
              <a:latin typeface="Arial" panose="020B0604020202020204" pitchFamily="34" charset="0"/>
            </a:endParaRPr>
          </a:p>
          <a:p>
            <a:pPr>
              <a:lnSpc>
                <a:spcPct val="90000"/>
              </a:lnSpc>
              <a:buClr>
                <a:schemeClr val="tx1"/>
              </a:buClr>
              <a:buNone/>
            </a:pPr>
            <a:r>
              <a:rPr lang="en-US" altLang="zh-CN" sz="1600">
                <a:solidFill>
                  <a:srgbClr val="0033CC"/>
                </a:solidFill>
                <a:latin typeface="Arial" panose="020B0604020202020204" pitchFamily="34" charset="0"/>
              </a:rPr>
              <a:t>                    </a:t>
            </a:r>
            <a:r>
              <a:rPr lang="zh-CN" altLang="en-US" sz="1600" dirty="0">
                <a:solidFill>
                  <a:srgbClr val="990000"/>
                </a:solidFill>
                <a:latin typeface="Arial" panose="020B0604020202020204" pitchFamily="34" charset="0"/>
              </a:rPr>
              <a:t>这是证据肯定不存在的情况。</a:t>
            </a:r>
            <a:r>
              <a:rPr lang="zh-CN" altLang="en-US" sz="1600" dirty="0">
                <a:solidFill>
                  <a:srgbClr val="0033CC"/>
                </a:solidFill>
                <a:latin typeface="Arial" panose="020B0604020202020204" pitchFamily="34" charset="0"/>
              </a:rPr>
              <a:t>         </a:t>
            </a:r>
            <a:endParaRPr lang="zh-CN" altLang="en-US" sz="1600" dirty="0">
              <a:solidFill>
                <a:srgbClr val="0033CC"/>
              </a:solidFill>
              <a:latin typeface="Arial" panose="020B0604020202020204" pitchFamily="34" charset="0"/>
            </a:endParaRPr>
          </a:p>
          <a:p>
            <a:pPr>
              <a:lnSpc>
                <a:spcPct val="90000"/>
              </a:lnSpc>
            </a:pPr>
            <a:endParaRPr lang="zh-CN" altLang="en-US" sz="1600" dirty="0">
              <a:solidFill>
                <a:srgbClr val="0033CC"/>
              </a:solidFill>
              <a:latin typeface="Arial" panose="020B0604020202020204" pitchFamily="34" charset="0"/>
            </a:endParaRPr>
          </a:p>
        </p:txBody>
      </p:sp>
      <p:grpSp>
        <p:nvGrpSpPr>
          <p:cNvPr id="47108" name="组合 47107"/>
          <p:cNvGrpSpPr/>
          <p:nvPr/>
        </p:nvGrpSpPr>
        <p:grpSpPr>
          <a:xfrm>
            <a:off x="4198938" y="2708275"/>
            <a:ext cx="2438400" cy="701675"/>
            <a:chOff x="0" y="0"/>
            <a:chExt cx="1698" cy="442"/>
          </a:xfrm>
        </p:grpSpPr>
        <p:sp>
          <p:nvSpPr>
            <p:cNvPr id="47109" name="文本框 47108"/>
            <p:cNvSpPr txBox="1"/>
            <p:nvPr/>
          </p:nvSpPr>
          <p:spPr>
            <a:xfrm>
              <a:off x="0" y="0"/>
              <a:ext cx="1698" cy="442"/>
            </a:xfrm>
            <a:prstGeom prst="rect">
              <a:avLst/>
            </a:prstGeom>
            <a:noFill/>
            <a:ln w="9525">
              <a:noFill/>
            </a:ln>
          </p:spPr>
          <p:txBody>
            <a:bodyPr>
              <a:spAutoFit/>
            </a:bodyPr>
            <a:p>
              <a:pPr algn="l"/>
              <a:r>
                <a:rPr lang="zh-CN" altLang="en-US" sz="2000" u="none">
                  <a:latin typeface="Times New Roman" panose="02020603050405020304" pitchFamily="18" charset="0"/>
                </a:rPr>
                <a:t>        </a:t>
              </a:r>
              <a:r>
                <a:rPr lang="en-US" altLang="zh-CN" sz="2000" u="none">
                  <a:latin typeface="Times New Roman" panose="02020603050405020304" pitchFamily="18" charset="0"/>
                </a:rPr>
                <a:t>LS </a:t>
              </a:r>
              <a:r>
                <a:rPr lang="en-US" altLang="zh-CN" sz="2000" u="none">
                  <a:latin typeface="Times New Roman" panose="02020603050405020304" pitchFamily="18" charset="0"/>
                  <a:sym typeface="Symbol" panose="05050102010706020507" pitchFamily="18" charset="2"/>
                </a:rPr>
                <a:t> P(H)</a:t>
              </a:r>
              <a:endParaRPr lang="en-US" altLang="zh-CN" sz="2000" u="none">
                <a:latin typeface="Times New Roman" panose="02020603050405020304" pitchFamily="18" charset="0"/>
                <a:sym typeface="Symbol" panose="05050102010706020507" pitchFamily="18" charset="2"/>
              </a:endParaRPr>
            </a:p>
            <a:p>
              <a:pPr algn="l"/>
              <a:r>
                <a:rPr lang="en-US" altLang="zh-CN" sz="2000" u="none">
                  <a:latin typeface="Times New Roman" panose="02020603050405020304" pitchFamily="18" charset="0"/>
                  <a:sym typeface="Symbol" panose="05050102010706020507" pitchFamily="18" charset="2"/>
                </a:rPr>
                <a:t>(LS </a:t>
              </a:r>
              <a:r>
                <a:rPr lang="en-US" altLang="zh-CN" sz="2000" u="none">
                  <a:latin typeface="Times New Roman" panose="02020603050405020304" pitchFamily="18" charset="0"/>
                  <a:cs typeface="Times New Roman" panose="02020603050405020304" pitchFamily="18" charset="0"/>
                  <a:sym typeface="Symbol" panose="05050102010706020507" pitchFamily="18" charset="2"/>
                </a:rPr>
                <a:t>–</a:t>
              </a:r>
              <a:r>
                <a:rPr lang="en-US" altLang="zh-CN" sz="2000" u="none">
                  <a:latin typeface="Times New Roman" panose="02020603050405020304" pitchFamily="18" charset="0"/>
                </a:rPr>
                <a:t> 1) </a:t>
              </a:r>
              <a:r>
                <a:rPr lang="en-US" altLang="zh-CN" sz="2000" u="none">
                  <a:latin typeface="Times New Roman" panose="02020603050405020304" pitchFamily="18" charset="0"/>
                  <a:sym typeface="Symbol" panose="05050102010706020507" pitchFamily="18" charset="2"/>
                </a:rPr>
                <a:t> P(H) +1</a:t>
              </a:r>
              <a:endParaRPr lang="en-US" altLang="zh-CN" sz="2000" u="none">
                <a:latin typeface="Times New Roman" panose="02020603050405020304" pitchFamily="18" charset="0"/>
                <a:sym typeface="Symbol" panose="05050102010706020507" pitchFamily="18" charset="2"/>
              </a:endParaRPr>
            </a:p>
          </p:txBody>
        </p:sp>
        <p:sp>
          <p:nvSpPr>
            <p:cNvPr id="47110" name="直接连接符 47109"/>
            <p:cNvSpPr/>
            <p:nvPr/>
          </p:nvSpPr>
          <p:spPr>
            <a:xfrm>
              <a:off x="0" y="219"/>
              <a:ext cx="1379" cy="0"/>
            </a:xfrm>
            <a:prstGeom prst="line">
              <a:avLst/>
            </a:prstGeom>
            <a:ln w="19050" cap="sq" cmpd="sng">
              <a:solidFill>
                <a:srgbClr val="0033CC"/>
              </a:solidFill>
              <a:prstDash val="solid"/>
              <a:headEnd type="none" w="med" len="med"/>
              <a:tailEnd type="none" w="med" len="med"/>
            </a:ln>
          </p:spPr>
        </p:sp>
      </p:grpSp>
      <p:grpSp>
        <p:nvGrpSpPr>
          <p:cNvPr id="47111" name="组合 47110"/>
          <p:cNvGrpSpPr/>
          <p:nvPr/>
        </p:nvGrpSpPr>
        <p:grpSpPr>
          <a:xfrm>
            <a:off x="4343400" y="4767263"/>
            <a:ext cx="2695575" cy="701675"/>
            <a:chOff x="0" y="0"/>
            <a:chExt cx="1698" cy="442"/>
          </a:xfrm>
        </p:grpSpPr>
        <p:sp>
          <p:nvSpPr>
            <p:cNvPr id="47112" name="文本框 47111"/>
            <p:cNvSpPr txBox="1"/>
            <p:nvPr/>
          </p:nvSpPr>
          <p:spPr>
            <a:xfrm>
              <a:off x="0" y="0"/>
              <a:ext cx="1698" cy="442"/>
            </a:xfrm>
            <a:prstGeom prst="rect">
              <a:avLst/>
            </a:prstGeom>
            <a:noFill/>
            <a:ln w="9525">
              <a:noFill/>
            </a:ln>
          </p:spPr>
          <p:txBody>
            <a:bodyPr>
              <a:spAutoFit/>
            </a:bodyPr>
            <a:p>
              <a:pPr algn="l"/>
              <a:r>
                <a:rPr lang="zh-CN" altLang="en-US" sz="2000" u="none">
                  <a:latin typeface="Times New Roman" panose="02020603050405020304" pitchFamily="18" charset="0"/>
                </a:rPr>
                <a:t>        </a:t>
              </a:r>
              <a:r>
                <a:rPr lang="en-US" altLang="zh-CN" sz="2000" u="none">
                  <a:latin typeface="Times New Roman" panose="02020603050405020304" pitchFamily="18" charset="0"/>
                </a:rPr>
                <a:t>LN </a:t>
              </a:r>
              <a:r>
                <a:rPr lang="en-US" altLang="zh-CN" sz="2000" u="none">
                  <a:latin typeface="Times New Roman" panose="02020603050405020304" pitchFamily="18" charset="0"/>
                  <a:sym typeface="Symbol" panose="05050102010706020507" pitchFamily="18" charset="2"/>
                </a:rPr>
                <a:t> P(H)</a:t>
              </a:r>
              <a:endParaRPr lang="en-US" altLang="zh-CN" sz="2000" u="none">
                <a:latin typeface="Times New Roman" panose="02020603050405020304" pitchFamily="18" charset="0"/>
                <a:sym typeface="Symbol" panose="05050102010706020507" pitchFamily="18" charset="2"/>
              </a:endParaRPr>
            </a:p>
            <a:p>
              <a:pPr algn="l"/>
              <a:r>
                <a:rPr lang="en-US" altLang="zh-CN" sz="2000" u="none">
                  <a:latin typeface="Times New Roman" panose="02020603050405020304" pitchFamily="18" charset="0"/>
                  <a:sym typeface="Symbol" panose="05050102010706020507" pitchFamily="18" charset="2"/>
                </a:rPr>
                <a:t>(LN </a:t>
              </a:r>
              <a:r>
                <a:rPr lang="en-US" altLang="zh-CN" sz="2000" u="none">
                  <a:latin typeface="Times New Roman" panose="02020603050405020304" pitchFamily="18" charset="0"/>
                  <a:cs typeface="Times New Roman" panose="02020603050405020304" pitchFamily="18" charset="0"/>
                  <a:sym typeface="Symbol" panose="05050102010706020507" pitchFamily="18" charset="2"/>
                </a:rPr>
                <a:t>–</a:t>
              </a:r>
              <a:r>
                <a:rPr lang="en-US" altLang="zh-CN" sz="2000" u="none">
                  <a:latin typeface="Times New Roman" panose="02020603050405020304" pitchFamily="18" charset="0"/>
                </a:rPr>
                <a:t> 1) </a:t>
              </a:r>
              <a:r>
                <a:rPr lang="en-US" altLang="zh-CN" sz="2000" u="none">
                  <a:latin typeface="Times New Roman" panose="02020603050405020304" pitchFamily="18" charset="0"/>
                  <a:sym typeface="Symbol" panose="05050102010706020507" pitchFamily="18" charset="2"/>
                </a:rPr>
                <a:t> P(H) +1</a:t>
              </a:r>
              <a:endParaRPr lang="en-US" altLang="zh-CN" sz="2000" u="none">
                <a:latin typeface="Times New Roman" panose="02020603050405020304" pitchFamily="18" charset="0"/>
                <a:sym typeface="Symbol" panose="05050102010706020507" pitchFamily="18" charset="2"/>
              </a:endParaRPr>
            </a:p>
          </p:txBody>
        </p:sp>
        <p:sp>
          <p:nvSpPr>
            <p:cNvPr id="47113" name="直接连接符 47112"/>
            <p:cNvSpPr/>
            <p:nvPr/>
          </p:nvSpPr>
          <p:spPr>
            <a:xfrm>
              <a:off x="0" y="219"/>
              <a:ext cx="1379" cy="0"/>
            </a:xfrm>
            <a:prstGeom prst="line">
              <a:avLst/>
            </a:prstGeom>
            <a:ln w="19050" cap="sq" cmpd="sng">
              <a:solidFill>
                <a:srgbClr val="0033CC"/>
              </a:solidFill>
              <a:prstDash val="solid"/>
              <a:headEnd type="none" w="med" len="med"/>
              <a:tailEnd type="none" w="med" len="med"/>
            </a:ln>
          </p:spPr>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en-US" altLang="zh-CN" sz="3200"/>
              <a:t>4.3.3</a:t>
            </a:r>
            <a:r>
              <a:rPr lang="zh-CN" altLang="en-US" sz="3200" dirty="0"/>
              <a:t>不确定性的传播与计算</a:t>
            </a:r>
            <a:r>
              <a:rPr lang="en-US" altLang="zh-CN" sz="3200"/>
              <a:t>(3)</a:t>
            </a:r>
            <a:endParaRPr lang="en-US" altLang="zh-CN" sz="3200"/>
          </a:p>
        </p:txBody>
      </p:sp>
      <p:sp>
        <p:nvSpPr>
          <p:cNvPr id="48131" name="文本占位符 48130"/>
          <p:cNvSpPr>
            <a:spLocks noGrp="1"/>
          </p:cNvSpPr>
          <p:nvPr>
            <p:ph type="body" idx="4294967295"/>
          </p:nvPr>
        </p:nvSpPr>
        <p:spPr>
          <a:xfrm>
            <a:off x="1227455" y="1268730"/>
            <a:ext cx="7916545" cy="4752975"/>
          </a:xfrm>
        </p:spPr>
        <p:txBody>
          <a:bodyPr/>
          <a:p>
            <a:pPr>
              <a:lnSpc>
                <a:spcPct val="90000"/>
              </a:lnSpc>
              <a:buClr>
                <a:schemeClr val="tx1"/>
              </a:buClr>
              <a:buNone/>
            </a:pPr>
            <a:r>
              <a:rPr lang="en-US" altLang="zh-CN" sz="2400">
                <a:solidFill>
                  <a:srgbClr val="333300"/>
                </a:solidFill>
                <a:latin typeface="Arial" panose="020B0604020202020204" pitchFamily="34" charset="0"/>
              </a:rPr>
              <a:t>3)  P(E/S) = P(E) </a:t>
            </a:r>
            <a:endParaRPr lang="en-US" altLang="zh-CN" sz="2400">
              <a:solidFill>
                <a:srgbClr val="333300"/>
              </a:solidFill>
              <a:latin typeface="Arial" panose="020B0604020202020204" pitchFamily="34" charset="0"/>
            </a:endParaRPr>
          </a:p>
          <a:p>
            <a:pPr>
              <a:lnSpc>
                <a:spcPct val="90000"/>
              </a:lnSpc>
              <a:buClr>
                <a:schemeClr val="tx1"/>
              </a:buClr>
              <a:buNone/>
            </a:pPr>
            <a:r>
              <a:rPr lang="en-US" altLang="zh-CN" sz="2400">
                <a:latin typeface="Arial" panose="020B0604020202020204" pitchFamily="34" charset="0"/>
              </a:rPr>
              <a:t>           </a:t>
            </a:r>
            <a:r>
              <a:rPr lang="zh-CN" altLang="en-US" sz="2400" dirty="0">
                <a:solidFill>
                  <a:srgbClr val="0033CC"/>
                </a:solidFill>
                <a:latin typeface="Arial" panose="020B0604020202020204" pitchFamily="34" charset="0"/>
              </a:rPr>
              <a:t>当 </a:t>
            </a:r>
            <a:r>
              <a:rPr lang="en-US" altLang="zh-CN" sz="2400">
                <a:solidFill>
                  <a:srgbClr val="0033CC"/>
                </a:solidFill>
                <a:latin typeface="Arial" panose="020B0604020202020204" pitchFamily="34" charset="0"/>
              </a:rPr>
              <a:t>P(E/S) = P(E) </a:t>
            </a:r>
            <a:r>
              <a:rPr lang="zh-CN" altLang="en-US" sz="2400" dirty="0">
                <a:solidFill>
                  <a:srgbClr val="0033CC"/>
                </a:solidFill>
                <a:latin typeface="Arial" panose="020B0604020202020204" pitchFamily="34" charset="0"/>
              </a:rPr>
              <a:t>时，此时公式</a:t>
            </a:r>
            <a:r>
              <a:rPr lang="zh-CN" altLang="en-US" sz="2400">
                <a:solidFill>
                  <a:srgbClr val="0033CC"/>
                </a:solidFill>
                <a:latin typeface="Arial" panose="020B0604020202020204" pitchFamily="34" charset="0"/>
              </a:rPr>
              <a:t> </a:t>
            </a:r>
            <a:r>
              <a:rPr lang="zh-CN" altLang="en-US" sz="2400">
                <a:solidFill>
                  <a:srgbClr val="0033CC"/>
                </a:solidFill>
                <a:latin typeface="Arial" panose="020B0604020202020204" pitchFamily="34" charset="0"/>
                <a:cs typeface="Times New Roman" panose="02020603050405020304" pitchFamily="18" charset="0"/>
              </a:rPr>
              <a:t>① </a:t>
            </a:r>
            <a:r>
              <a:rPr lang="zh-CN" altLang="en-US" sz="2400" dirty="0">
                <a:solidFill>
                  <a:srgbClr val="0033CC"/>
                </a:solidFill>
                <a:latin typeface="Arial" panose="020B0604020202020204" pitchFamily="34" charset="0"/>
              </a:rPr>
              <a:t>变为：</a:t>
            </a:r>
            <a:endParaRPr lang="zh-CN" altLang="en-US" sz="2400" dirty="0">
              <a:solidFill>
                <a:srgbClr val="0033CC"/>
              </a:solidFill>
              <a:latin typeface="Arial" panose="020B0604020202020204" pitchFamily="34" charset="0"/>
            </a:endParaRPr>
          </a:p>
          <a:p>
            <a:pPr>
              <a:lnSpc>
                <a:spcPct val="90000"/>
              </a:lnSpc>
              <a:buClr>
                <a:schemeClr val="tx1"/>
              </a:buClr>
              <a:buNone/>
            </a:pPr>
            <a:r>
              <a:rPr lang="zh-CN" altLang="en-US" sz="2400" dirty="0">
                <a:solidFill>
                  <a:srgbClr val="0033CC"/>
                </a:solidFill>
                <a:latin typeface="Arial" panose="020B0604020202020204" pitchFamily="34" charset="0"/>
              </a:rPr>
              <a:t>               </a:t>
            </a:r>
            <a:endParaRPr lang="zh-CN" altLang="en-US" sz="2400" dirty="0">
              <a:solidFill>
                <a:srgbClr val="0033CC"/>
              </a:solidFill>
              <a:latin typeface="Arial" panose="020B0604020202020204" pitchFamily="34" charset="0"/>
            </a:endParaRPr>
          </a:p>
          <a:p>
            <a:pPr>
              <a:lnSpc>
                <a:spcPct val="90000"/>
              </a:lnSpc>
              <a:buClr>
                <a:schemeClr val="tx1"/>
              </a:buClr>
              <a:buNone/>
            </a:pPr>
            <a:r>
              <a:rPr lang="zh-CN" altLang="en-US" sz="2400">
                <a:solidFill>
                  <a:srgbClr val="0033CC"/>
                </a:solidFill>
                <a:latin typeface="Arial" panose="020B0604020202020204" pitchFamily="34" charset="0"/>
              </a:rPr>
              <a:t>        </a:t>
            </a:r>
            <a:r>
              <a:rPr lang="en-US" altLang="zh-CN" sz="2400">
                <a:solidFill>
                  <a:srgbClr val="990000"/>
                </a:solidFill>
                <a:latin typeface="Arial" panose="020B0604020202020204" pitchFamily="34" charset="0"/>
              </a:rPr>
              <a:t>P(H/S) =   P(H/E) </a:t>
            </a:r>
            <a:r>
              <a:rPr lang="en-US" altLang="zh-CN" sz="2400">
                <a:solidFill>
                  <a:srgbClr val="990000"/>
                </a:solidFill>
                <a:latin typeface="Arial" panose="020B0604020202020204" pitchFamily="34" charset="0"/>
                <a:sym typeface="Symbol" panose="05050102010706020507" pitchFamily="18" charset="2"/>
              </a:rPr>
              <a:t> P(E) + P(H/</a:t>
            </a:r>
            <a:r>
              <a:rPr lang="en-US" altLang="zh-CN" sz="2400">
                <a:solidFill>
                  <a:srgbClr val="990000"/>
                </a:solidFill>
                <a:latin typeface="Arial" panose="020B0604020202020204" pitchFamily="34" charset="0"/>
              </a:rPr>
              <a:t>E) </a:t>
            </a:r>
            <a:r>
              <a:rPr lang="en-US" altLang="zh-CN" sz="2400">
                <a:solidFill>
                  <a:srgbClr val="990000"/>
                </a:solidFill>
                <a:latin typeface="Arial" panose="020B0604020202020204" pitchFamily="34" charset="0"/>
                <a:sym typeface="Symbol" panose="05050102010706020507" pitchFamily="18" charset="2"/>
              </a:rPr>
              <a:t> P(</a:t>
            </a:r>
            <a:r>
              <a:rPr lang="en-US" altLang="zh-CN" sz="2400">
                <a:solidFill>
                  <a:srgbClr val="990000"/>
                </a:solidFill>
                <a:latin typeface="Arial" panose="020B0604020202020204" pitchFamily="34" charset="0"/>
              </a:rPr>
              <a:t>E) = P(H)</a:t>
            </a:r>
            <a:endParaRPr lang="en-US" altLang="zh-CN" sz="2400">
              <a:solidFill>
                <a:srgbClr val="990000"/>
              </a:solidFill>
              <a:latin typeface="Arial" panose="020B0604020202020204" pitchFamily="34" charset="0"/>
            </a:endParaRPr>
          </a:p>
          <a:p>
            <a:pPr>
              <a:lnSpc>
                <a:spcPct val="90000"/>
              </a:lnSpc>
              <a:buClr>
                <a:schemeClr val="tx1"/>
              </a:buClr>
              <a:buNone/>
            </a:pPr>
            <a:endParaRPr lang="en-US" altLang="zh-CN" sz="2400">
              <a:solidFill>
                <a:srgbClr val="990000"/>
              </a:solidFill>
              <a:latin typeface="Arial" panose="020B0604020202020204" pitchFamily="34" charset="0"/>
            </a:endParaRPr>
          </a:p>
          <a:p>
            <a:pPr>
              <a:lnSpc>
                <a:spcPct val="90000"/>
              </a:lnSpc>
              <a:buClr>
                <a:schemeClr val="tx1"/>
              </a:buClr>
              <a:buNone/>
            </a:pPr>
            <a:endParaRPr lang="en-US" altLang="zh-CN" sz="2400">
              <a:solidFill>
                <a:srgbClr val="0033CC"/>
              </a:solidFill>
              <a:latin typeface="Arial" panose="020B0604020202020204" pitchFamily="34" charset="0"/>
            </a:endParaRPr>
          </a:p>
          <a:p>
            <a:pPr>
              <a:lnSpc>
                <a:spcPct val="90000"/>
              </a:lnSpc>
              <a:buClr>
                <a:schemeClr val="tx1"/>
              </a:buClr>
              <a:buNone/>
            </a:pPr>
            <a:r>
              <a:rPr lang="en-US" altLang="zh-CN" sz="2400">
                <a:solidFill>
                  <a:srgbClr val="0033CC"/>
                </a:solidFill>
                <a:latin typeface="Arial" panose="020B0604020202020204" pitchFamily="34" charset="0"/>
              </a:rPr>
              <a:t>                   </a:t>
            </a:r>
            <a:r>
              <a:rPr lang="zh-CN" altLang="en-US" sz="2400" dirty="0">
                <a:solidFill>
                  <a:srgbClr val="0033CC"/>
                </a:solidFill>
                <a:latin typeface="Arial" panose="020B0604020202020204" pitchFamily="34" charset="0"/>
              </a:rPr>
              <a:t>表示 </a:t>
            </a:r>
            <a:r>
              <a:rPr lang="en-US" altLang="zh-CN" sz="2400">
                <a:solidFill>
                  <a:srgbClr val="0033CC"/>
                </a:solidFill>
                <a:latin typeface="Arial" panose="020B0604020202020204" pitchFamily="34" charset="0"/>
              </a:rPr>
              <a:t>H </a:t>
            </a:r>
            <a:r>
              <a:rPr lang="zh-CN" altLang="en-US" sz="2400" dirty="0">
                <a:solidFill>
                  <a:srgbClr val="0033CC"/>
                </a:solidFill>
                <a:latin typeface="Arial" panose="020B0604020202020204" pitchFamily="34" charset="0"/>
              </a:rPr>
              <a:t>与 </a:t>
            </a:r>
            <a:r>
              <a:rPr lang="en-US" altLang="zh-CN" sz="2400">
                <a:solidFill>
                  <a:srgbClr val="0033CC"/>
                </a:solidFill>
                <a:latin typeface="Arial" panose="020B0604020202020204" pitchFamily="34" charset="0"/>
              </a:rPr>
              <a:t>S </a:t>
            </a:r>
            <a:r>
              <a:rPr lang="zh-CN" altLang="en-US" sz="2400" dirty="0">
                <a:solidFill>
                  <a:srgbClr val="0033CC"/>
                </a:solidFill>
                <a:latin typeface="Arial" panose="020B0604020202020204" pitchFamily="34" charset="0"/>
              </a:rPr>
              <a:t>无关。</a:t>
            </a:r>
            <a:endParaRPr lang="zh-CN" altLang="en-US" sz="2400" dirty="0">
              <a:solidFill>
                <a:srgbClr val="0033CC"/>
              </a:solidFill>
              <a:latin typeface="Arial" panose="020B0604020202020204" pitchFamily="34" charset="0"/>
            </a:endParaRPr>
          </a:p>
          <a:p>
            <a:pPr>
              <a:lnSpc>
                <a:spcPct val="50000"/>
              </a:lnSpc>
              <a:buClr>
                <a:schemeClr val="tx1"/>
              </a:buClr>
              <a:buNone/>
            </a:pPr>
            <a:r>
              <a:rPr lang="zh-CN" altLang="en-US" sz="2400" dirty="0">
                <a:solidFill>
                  <a:srgbClr val="0033CC"/>
                </a:solidFill>
                <a:latin typeface="Arial" panose="020B0604020202020204" pitchFamily="34" charset="0"/>
              </a:rPr>
              <a:t> </a:t>
            </a:r>
            <a:endParaRPr lang="zh-CN" altLang="en-US" sz="2400" dirty="0">
              <a:solidFill>
                <a:srgbClr val="0033CC"/>
              </a:solidFill>
              <a:latin typeface="Arial" panose="020B0604020202020204" pitchFamily="34" charset="0"/>
            </a:endParaRPr>
          </a:p>
          <a:p>
            <a:pPr>
              <a:lnSpc>
                <a:spcPct val="90000"/>
              </a:lnSpc>
              <a:buClr>
                <a:schemeClr val="tx1"/>
              </a:buClr>
              <a:buNone/>
            </a:pPr>
            <a:r>
              <a:rPr lang="zh-CN" altLang="en-US" sz="2400" dirty="0">
                <a:solidFill>
                  <a:srgbClr val="0033CC"/>
                </a:solidFill>
                <a:latin typeface="Arial" panose="020B0604020202020204" pitchFamily="34" charset="0"/>
              </a:rPr>
              <a:t> </a:t>
            </a:r>
            <a:r>
              <a:rPr lang="en-US" altLang="zh-CN" sz="2400">
                <a:solidFill>
                  <a:srgbClr val="333300"/>
                </a:solidFill>
                <a:latin typeface="Arial" panose="020B0604020202020204" pitchFamily="34" charset="0"/>
              </a:rPr>
              <a:t>4)  </a:t>
            </a:r>
            <a:r>
              <a:rPr lang="zh-CN" altLang="en-US" sz="2400" dirty="0">
                <a:solidFill>
                  <a:srgbClr val="333300"/>
                </a:solidFill>
                <a:latin typeface="Arial" panose="020B0604020202020204" pitchFamily="34" charset="0"/>
              </a:rPr>
              <a:t>当 </a:t>
            </a:r>
            <a:r>
              <a:rPr lang="en-US" altLang="zh-CN" sz="2400">
                <a:solidFill>
                  <a:srgbClr val="333300"/>
                </a:solidFill>
                <a:latin typeface="Arial" panose="020B0604020202020204" pitchFamily="34" charset="0"/>
              </a:rPr>
              <a:t>P(E/S) = </a:t>
            </a:r>
            <a:r>
              <a:rPr lang="zh-CN" altLang="en-US" sz="2400" dirty="0">
                <a:solidFill>
                  <a:srgbClr val="333300"/>
                </a:solidFill>
                <a:latin typeface="Arial" panose="020B0604020202020204" pitchFamily="34" charset="0"/>
              </a:rPr>
              <a:t>其它值时</a:t>
            </a:r>
            <a:r>
              <a:rPr lang="zh-CN" altLang="en-US" sz="2400" dirty="0">
                <a:solidFill>
                  <a:srgbClr val="0033CC"/>
                </a:solidFill>
                <a:latin typeface="Arial" panose="020B0604020202020204" pitchFamily="34" charset="0"/>
              </a:rPr>
              <a:t>，通过分段线性插值可得到计算</a:t>
            </a:r>
            <a:r>
              <a:rPr lang="en-US" altLang="zh-CN" sz="2400">
                <a:solidFill>
                  <a:srgbClr val="0033CC"/>
                </a:solidFill>
                <a:latin typeface="Arial" panose="020B0604020202020204" pitchFamily="34" charset="0"/>
              </a:rPr>
              <a:t>P(H/S)</a:t>
            </a:r>
            <a:r>
              <a:rPr lang="zh-CN" altLang="en-US" sz="2400" dirty="0">
                <a:solidFill>
                  <a:srgbClr val="0033CC"/>
                </a:solidFill>
                <a:latin typeface="Arial" panose="020B0604020202020204" pitchFamily="34" charset="0"/>
              </a:rPr>
              <a:t>的公式。</a:t>
            </a:r>
            <a:endParaRPr lang="zh-CN" altLang="en-US" sz="3600" dirty="0"/>
          </a:p>
        </p:txBody>
      </p:sp>
      <p:sp>
        <p:nvSpPr>
          <p:cNvPr id="48132" name="椭圆 48131"/>
          <p:cNvSpPr/>
          <p:nvPr/>
        </p:nvSpPr>
        <p:spPr>
          <a:xfrm>
            <a:off x="3259138" y="2476500"/>
            <a:ext cx="4795837" cy="747713"/>
          </a:xfrm>
          <a:prstGeom prst="ellipse">
            <a:avLst/>
          </a:prstGeom>
          <a:noFill/>
          <a:ln w="12700" cap="sq" cmpd="sng">
            <a:solidFill>
              <a:srgbClr val="006600"/>
            </a:solidFill>
            <a:prstDash val="solid"/>
            <a:headEnd type="none" w="med" len="med"/>
            <a:tailEnd type="none" w="med" len="med"/>
          </a:ln>
        </p:spPr>
        <p:txBody>
          <a:bodyPr/>
          <a:p>
            <a:endParaRPr lang="zh-CN" altLang="en-US"/>
          </a:p>
        </p:txBody>
      </p:sp>
      <p:sp>
        <p:nvSpPr>
          <p:cNvPr id="48133" name="文本框 48132"/>
          <p:cNvSpPr txBox="1"/>
          <p:nvPr/>
        </p:nvSpPr>
        <p:spPr>
          <a:xfrm>
            <a:off x="4846003" y="3168333"/>
            <a:ext cx="1325880" cy="368300"/>
          </a:xfrm>
          <a:prstGeom prst="rect">
            <a:avLst/>
          </a:prstGeom>
          <a:noFill/>
          <a:ln w="9525">
            <a:noFill/>
          </a:ln>
        </p:spPr>
        <p:txBody>
          <a:bodyPr wrap="none" anchor="t">
            <a:spAutoFit/>
          </a:bodyPr>
          <a:p>
            <a:pPr algn="l"/>
            <a:r>
              <a:rPr lang="zh-CN" altLang="en-US" sz="1800" u="none" dirty="0">
                <a:solidFill>
                  <a:srgbClr val="006600"/>
                </a:solidFill>
                <a:latin typeface="Times New Roman" panose="02020603050405020304" pitchFamily="18" charset="0"/>
              </a:rPr>
              <a:t>全概率公式</a:t>
            </a:r>
            <a:endParaRPr lang="zh-CN" altLang="en-US" sz="1800" u="none" dirty="0">
              <a:solidFill>
                <a:srgbClr val="006600"/>
              </a:solidFill>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en-US" altLang="zh-CN" sz="3200"/>
              <a:t>4.3.3</a:t>
            </a:r>
            <a:r>
              <a:rPr lang="zh-CN" altLang="en-US" sz="3200" dirty="0"/>
              <a:t>不确定性的传播与计算</a:t>
            </a:r>
            <a:r>
              <a:rPr lang="en-US" altLang="zh-CN" sz="3200"/>
              <a:t>(4)</a:t>
            </a:r>
            <a:endParaRPr lang="en-US" altLang="zh-CN" sz="3200"/>
          </a:p>
        </p:txBody>
      </p:sp>
      <p:grpSp>
        <p:nvGrpSpPr>
          <p:cNvPr id="49155" name="组合 49154"/>
          <p:cNvGrpSpPr/>
          <p:nvPr/>
        </p:nvGrpSpPr>
        <p:grpSpPr>
          <a:xfrm>
            <a:off x="1752600" y="1828800"/>
            <a:ext cx="6265863" cy="2427288"/>
            <a:chOff x="0" y="0"/>
            <a:chExt cx="3813" cy="1621"/>
          </a:xfrm>
        </p:grpSpPr>
        <p:sp>
          <p:nvSpPr>
            <p:cNvPr id="49156" name="直接连接符 49155"/>
            <p:cNvSpPr/>
            <p:nvPr/>
          </p:nvSpPr>
          <p:spPr>
            <a:xfrm>
              <a:off x="130" y="1377"/>
              <a:ext cx="3429" cy="0"/>
            </a:xfrm>
            <a:prstGeom prst="line">
              <a:avLst/>
            </a:prstGeom>
            <a:ln w="12700" cap="sq" cmpd="sng">
              <a:solidFill>
                <a:srgbClr val="333300"/>
              </a:solidFill>
              <a:prstDash val="solid"/>
              <a:headEnd type="none" w="med" len="med"/>
              <a:tailEnd type="triangle" w="med" len="med"/>
            </a:ln>
          </p:spPr>
        </p:sp>
        <p:sp>
          <p:nvSpPr>
            <p:cNvPr id="49157" name="直接连接符 49156"/>
            <p:cNvSpPr/>
            <p:nvPr/>
          </p:nvSpPr>
          <p:spPr>
            <a:xfrm>
              <a:off x="688" y="30"/>
              <a:ext cx="0" cy="1551"/>
            </a:xfrm>
            <a:prstGeom prst="line">
              <a:avLst/>
            </a:prstGeom>
            <a:ln w="19050" cap="sq" cmpd="sng">
              <a:solidFill>
                <a:srgbClr val="333300"/>
              </a:solidFill>
              <a:prstDash val="solid"/>
              <a:headEnd type="triangle" w="med" len="med"/>
              <a:tailEnd type="none" w="med" len="med"/>
            </a:ln>
          </p:spPr>
        </p:sp>
        <p:sp>
          <p:nvSpPr>
            <p:cNvPr id="49158" name="直接连接符 49157"/>
            <p:cNvSpPr/>
            <p:nvPr/>
          </p:nvSpPr>
          <p:spPr>
            <a:xfrm flipV="1">
              <a:off x="688" y="632"/>
              <a:ext cx="609" cy="514"/>
            </a:xfrm>
            <a:prstGeom prst="line">
              <a:avLst/>
            </a:prstGeom>
            <a:ln w="28575" cap="sq" cmpd="sng">
              <a:solidFill>
                <a:srgbClr val="333300"/>
              </a:solidFill>
              <a:prstDash val="solid"/>
              <a:headEnd type="none" w="med" len="med"/>
              <a:tailEnd type="none" w="med" len="med"/>
            </a:ln>
          </p:spPr>
        </p:sp>
        <p:sp>
          <p:nvSpPr>
            <p:cNvPr id="49159" name="直接连接符 49158"/>
            <p:cNvSpPr/>
            <p:nvPr/>
          </p:nvSpPr>
          <p:spPr>
            <a:xfrm flipV="1">
              <a:off x="1288" y="348"/>
              <a:ext cx="1125" cy="284"/>
            </a:xfrm>
            <a:prstGeom prst="line">
              <a:avLst/>
            </a:prstGeom>
            <a:ln w="28575" cap="sq" cmpd="sng">
              <a:solidFill>
                <a:srgbClr val="333300"/>
              </a:solidFill>
              <a:prstDash val="solid"/>
              <a:headEnd type="none" w="med" len="med"/>
              <a:tailEnd type="none" w="med" len="med"/>
            </a:ln>
          </p:spPr>
        </p:sp>
        <p:sp>
          <p:nvSpPr>
            <p:cNvPr id="49160" name="直接连接符 49159"/>
            <p:cNvSpPr/>
            <p:nvPr/>
          </p:nvSpPr>
          <p:spPr>
            <a:xfrm flipH="1">
              <a:off x="688" y="632"/>
              <a:ext cx="600" cy="0"/>
            </a:xfrm>
            <a:prstGeom prst="line">
              <a:avLst/>
            </a:prstGeom>
            <a:ln w="12700" cap="flat" cmpd="sng">
              <a:solidFill>
                <a:srgbClr val="333300"/>
              </a:solidFill>
              <a:prstDash val="dash"/>
              <a:headEnd type="none" w="med" len="med"/>
              <a:tailEnd type="none" w="med" len="med"/>
            </a:ln>
          </p:spPr>
        </p:sp>
        <p:sp>
          <p:nvSpPr>
            <p:cNvPr id="49161" name="直接连接符 49160"/>
            <p:cNvSpPr/>
            <p:nvPr/>
          </p:nvSpPr>
          <p:spPr>
            <a:xfrm>
              <a:off x="1288" y="632"/>
              <a:ext cx="0" cy="745"/>
            </a:xfrm>
            <a:prstGeom prst="line">
              <a:avLst/>
            </a:prstGeom>
            <a:ln w="12700" cap="flat" cmpd="sng">
              <a:solidFill>
                <a:srgbClr val="333300"/>
              </a:solidFill>
              <a:prstDash val="dash"/>
              <a:headEnd type="none" w="med" len="med"/>
              <a:tailEnd type="none" w="med" len="med"/>
            </a:ln>
          </p:spPr>
        </p:sp>
        <p:sp>
          <p:nvSpPr>
            <p:cNvPr id="49162" name="直接连接符 49161"/>
            <p:cNvSpPr/>
            <p:nvPr/>
          </p:nvSpPr>
          <p:spPr>
            <a:xfrm>
              <a:off x="2413" y="348"/>
              <a:ext cx="0" cy="1029"/>
            </a:xfrm>
            <a:prstGeom prst="line">
              <a:avLst/>
            </a:prstGeom>
            <a:ln w="12700" cap="flat" cmpd="sng">
              <a:solidFill>
                <a:srgbClr val="333300"/>
              </a:solidFill>
              <a:prstDash val="dash"/>
              <a:headEnd type="none" w="med" len="med"/>
              <a:tailEnd type="none" w="med" len="med"/>
            </a:ln>
          </p:spPr>
        </p:sp>
        <p:sp>
          <p:nvSpPr>
            <p:cNvPr id="49163" name="直接连接符 49162"/>
            <p:cNvSpPr/>
            <p:nvPr/>
          </p:nvSpPr>
          <p:spPr>
            <a:xfrm flipH="1">
              <a:off x="688" y="348"/>
              <a:ext cx="1725" cy="0"/>
            </a:xfrm>
            <a:prstGeom prst="line">
              <a:avLst/>
            </a:prstGeom>
            <a:ln w="12700" cap="flat" cmpd="sng">
              <a:solidFill>
                <a:srgbClr val="333300"/>
              </a:solidFill>
              <a:prstDash val="dash"/>
              <a:headEnd type="none" w="med" len="med"/>
              <a:tailEnd type="none" w="med" len="med"/>
            </a:ln>
          </p:spPr>
        </p:sp>
        <p:sp>
          <p:nvSpPr>
            <p:cNvPr id="49164" name="文本框 49163"/>
            <p:cNvSpPr txBox="1"/>
            <p:nvPr/>
          </p:nvSpPr>
          <p:spPr>
            <a:xfrm>
              <a:off x="670" y="1356"/>
              <a:ext cx="3143" cy="265"/>
            </a:xfrm>
            <a:prstGeom prst="rect">
              <a:avLst/>
            </a:prstGeom>
            <a:noFill/>
            <a:ln w="9525">
              <a:noFill/>
            </a:ln>
          </p:spPr>
          <p:txBody>
            <a:bodyPr>
              <a:spAutoFit/>
            </a:bodyPr>
            <a:p>
              <a:pPr algn="l">
                <a:spcBef>
                  <a:spcPct val="50000"/>
                </a:spcBef>
              </a:pPr>
              <a:r>
                <a:rPr lang="zh-CN" altLang="en-US" sz="2000" u="none" dirty="0">
                  <a:solidFill>
                    <a:srgbClr val="333300"/>
                  </a:solidFill>
                  <a:latin typeface="Times New Roman" panose="02020603050405020304" pitchFamily="18" charset="0"/>
                </a:rPr>
                <a:t>0        </a:t>
              </a:r>
              <a:r>
                <a:rPr lang="en-US" altLang="zh-CN" sz="2000" u="none">
                  <a:solidFill>
                    <a:srgbClr val="333300"/>
                  </a:solidFill>
                  <a:latin typeface="Times New Roman" panose="02020603050405020304" pitchFamily="18" charset="0"/>
                </a:rPr>
                <a:t>P(E)                       1                    P(E/S)       </a:t>
              </a:r>
              <a:endParaRPr lang="en-US" altLang="zh-CN" sz="2000" u="none">
                <a:solidFill>
                  <a:srgbClr val="333300"/>
                </a:solidFill>
                <a:latin typeface="Times New Roman" panose="02020603050405020304" pitchFamily="18" charset="0"/>
              </a:endParaRPr>
            </a:p>
          </p:txBody>
        </p:sp>
        <p:sp>
          <p:nvSpPr>
            <p:cNvPr id="49165" name="文本框 49164"/>
            <p:cNvSpPr txBox="1"/>
            <p:nvPr/>
          </p:nvSpPr>
          <p:spPr>
            <a:xfrm>
              <a:off x="0" y="147"/>
              <a:ext cx="709" cy="1161"/>
            </a:xfrm>
            <a:prstGeom prst="rect">
              <a:avLst/>
            </a:prstGeom>
            <a:noFill/>
            <a:ln w="9525">
              <a:noFill/>
            </a:ln>
          </p:spPr>
          <p:txBody>
            <a:bodyPr>
              <a:spAutoFit/>
            </a:bodyPr>
            <a:p>
              <a:pPr algn="l">
                <a:lnSpc>
                  <a:spcPct val="145000"/>
                </a:lnSpc>
              </a:pPr>
              <a:r>
                <a:rPr lang="zh-CN" altLang="en-US" sz="2000" u="none">
                  <a:solidFill>
                    <a:srgbClr val="333300"/>
                  </a:solidFill>
                  <a:latin typeface="Times New Roman" panose="02020603050405020304" pitchFamily="18" charset="0"/>
                </a:rPr>
                <a:t>  </a:t>
              </a:r>
              <a:r>
                <a:rPr lang="en-US" altLang="zh-CN" sz="2000" u="none">
                  <a:solidFill>
                    <a:srgbClr val="333300"/>
                  </a:solidFill>
                  <a:latin typeface="Times New Roman" panose="02020603050405020304" pitchFamily="18" charset="0"/>
                </a:rPr>
                <a:t>P(H/E)</a:t>
              </a:r>
              <a:endParaRPr lang="en-US" altLang="zh-CN" sz="2000" u="none">
                <a:solidFill>
                  <a:srgbClr val="333300"/>
                </a:solidFill>
                <a:latin typeface="Times New Roman" panose="02020603050405020304" pitchFamily="18" charset="0"/>
              </a:endParaRPr>
            </a:p>
            <a:p>
              <a:pPr algn="l">
                <a:lnSpc>
                  <a:spcPct val="145000"/>
                </a:lnSpc>
              </a:pPr>
              <a:r>
                <a:rPr lang="en-US" altLang="zh-CN" sz="2000" u="none">
                  <a:solidFill>
                    <a:srgbClr val="333300"/>
                  </a:solidFill>
                  <a:latin typeface="Times New Roman" panose="02020603050405020304" pitchFamily="18" charset="0"/>
                </a:rPr>
                <a:t>      P(H)</a:t>
              </a:r>
              <a:endParaRPr lang="en-US" altLang="zh-CN" sz="2000" u="none">
                <a:solidFill>
                  <a:srgbClr val="333300"/>
                </a:solidFill>
                <a:latin typeface="Times New Roman" panose="02020603050405020304" pitchFamily="18" charset="0"/>
              </a:endParaRPr>
            </a:p>
            <a:p>
              <a:pPr algn="l"/>
              <a:endParaRPr lang="en-US" altLang="zh-CN" sz="2000" u="none">
                <a:solidFill>
                  <a:srgbClr val="333300"/>
                </a:solidFill>
                <a:latin typeface="Times New Roman" panose="02020603050405020304" pitchFamily="18" charset="0"/>
              </a:endParaRPr>
            </a:p>
            <a:p>
              <a:pPr algn="l">
                <a:lnSpc>
                  <a:spcPct val="75000"/>
                </a:lnSpc>
              </a:pPr>
              <a:endParaRPr lang="en-US" altLang="zh-CN" sz="2000" u="none">
                <a:solidFill>
                  <a:srgbClr val="333300"/>
                </a:solidFill>
                <a:latin typeface="Times New Roman" panose="02020603050405020304" pitchFamily="18" charset="0"/>
              </a:endParaRPr>
            </a:p>
            <a:p>
              <a:pPr algn="l">
                <a:lnSpc>
                  <a:spcPct val="75000"/>
                </a:lnSpc>
              </a:pPr>
              <a:r>
                <a:rPr lang="en-US" altLang="zh-CN" sz="2000" u="none">
                  <a:solidFill>
                    <a:srgbClr val="333300"/>
                  </a:solidFill>
                  <a:latin typeface="Times New Roman" panose="02020603050405020304" pitchFamily="18" charset="0"/>
                </a:rPr>
                <a:t>P(H/</a:t>
              </a:r>
              <a:r>
                <a:rPr lang="en-US" altLang="zh-CN" sz="2000" u="none">
                  <a:solidFill>
                    <a:srgbClr val="333300"/>
                  </a:solidFill>
                  <a:latin typeface="Times New Roman" panose="02020603050405020304" pitchFamily="18" charset="0"/>
                  <a:sym typeface="Symbol" panose="05050102010706020507" pitchFamily="18" charset="2"/>
                </a:rPr>
                <a:t>E)</a:t>
              </a:r>
              <a:endParaRPr lang="en-US" altLang="zh-CN" sz="2000" u="none">
                <a:solidFill>
                  <a:srgbClr val="333300"/>
                </a:solidFill>
                <a:latin typeface="Times New Roman" panose="02020603050405020304" pitchFamily="18" charset="0"/>
              </a:endParaRPr>
            </a:p>
          </p:txBody>
        </p:sp>
        <p:sp>
          <p:nvSpPr>
            <p:cNvPr id="49166" name="文本框 49165"/>
            <p:cNvSpPr txBox="1"/>
            <p:nvPr/>
          </p:nvSpPr>
          <p:spPr>
            <a:xfrm>
              <a:off x="697" y="0"/>
              <a:ext cx="557" cy="265"/>
            </a:xfrm>
            <a:prstGeom prst="rect">
              <a:avLst/>
            </a:prstGeom>
            <a:noFill/>
            <a:ln w="9525">
              <a:noFill/>
            </a:ln>
          </p:spPr>
          <p:txBody>
            <a:bodyPr wrap="none" anchor="t">
              <a:spAutoFit/>
            </a:bodyPr>
            <a:p>
              <a:pPr algn="l"/>
              <a:r>
                <a:rPr lang="en-US" altLang="zh-CN" sz="2000" u="none">
                  <a:solidFill>
                    <a:srgbClr val="333300"/>
                  </a:solidFill>
                  <a:latin typeface="Times New Roman" panose="02020603050405020304" pitchFamily="18" charset="0"/>
                </a:rPr>
                <a:t>P(H/S)</a:t>
              </a:r>
              <a:endParaRPr lang="en-US" altLang="zh-CN" sz="2000" u="none">
                <a:solidFill>
                  <a:srgbClr val="333300"/>
                </a:solidFill>
                <a:latin typeface="Times New Roman" panose="02020603050405020304" pitchFamily="18" charset="0"/>
              </a:endParaRPr>
            </a:p>
          </p:txBody>
        </p:sp>
      </p:grpSp>
      <p:grpSp>
        <p:nvGrpSpPr>
          <p:cNvPr id="49167" name="组合 49166"/>
          <p:cNvGrpSpPr/>
          <p:nvPr/>
        </p:nvGrpSpPr>
        <p:grpSpPr>
          <a:xfrm>
            <a:off x="457200" y="4114800"/>
            <a:ext cx="8439150" cy="2514600"/>
            <a:chOff x="0" y="0"/>
            <a:chExt cx="5316" cy="1584"/>
          </a:xfrm>
        </p:grpSpPr>
        <p:sp>
          <p:nvSpPr>
            <p:cNvPr id="49168" name="矩形 49167"/>
            <p:cNvSpPr/>
            <p:nvPr/>
          </p:nvSpPr>
          <p:spPr>
            <a:xfrm>
              <a:off x="66" y="0"/>
              <a:ext cx="5250" cy="1584"/>
            </a:xfrm>
            <a:prstGeom prst="rect">
              <a:avLst/>
            </a:prstGeom>
            <a:noFill/>
            <a:ln w="9525">
              <a:noFill/>
            </a:ln>
          </p:spPr>
          <p:txBody>
            <a:bodyPr/>
            <a:p>
              <a:pPr marL="342900" indent="-342900" algn="l">
                <a:spcBef>
                  <a:spcPct val="20000"/>
                </a:spcBef>
                <a:buClr>
                  <a:schemeClr val="tx1"/>
                </a:buClr>
                <a:buSzPct val="80000"/>
              </a:pPr>
              <a:endParaRPr lang="zh-CN" altLang="en-US" sz="1800" u="none" dirty="0">
                <a:solidFill>
                  <a:srgbClr val="990000"/>
                </a:solidFill>
                <a:latin typeface="Arial" panose="020B0604020202020204" pitchFamily="34" charset="0"/>
              </a:endParaRPr>
            </a:p>
            <a:p>
              <a:pPr marL="342900" indent="-342900" algn="l">
                <a:spcBef>
                  <a:spcPct val="20000"/>
                </a:spcBef>
                <a:buClr>
                  <a:schemeClr val="tx1"/>
                </a:buClr>
                <a:buSzPct val="80000"/>
              </a:pPr>
              <a:r>
                <a:rPr lang="zh-CN" altLang="en-US" sz="1800" u="none" dirty="0">
                  <a:solidFill>
                    <a:srgbClr val="990000"/>
                  </a:solidFill>
                  <a:latin typeface="Arial" panose="020B0604020202020204" pitchFamily="34" charset="0"/>
                </a:rPr>
                <a:t>                   </a:t>
              </a:r>
              <a:r>
                <a:rPr lang="en-US" altLang="zh-CN" sz="1800" u="none">
                  <a:solidFill>
                    <a:srgbClr val="990000"/>
                  </a:solidFill>
                  <a:latin typeface="Arial" panose="020B0604020202020204" pitchFamily="34" charset="0"/>
                </a:rPr>
                <a:t>P(H/</a:t>
              </a:r>
              <a:r>
                <a:rPr lang="en-US" altLang="zh-CN" sz="1800" u="none">
                  <a:solidFill>
                    <a:srgbClr val="990000"/>
                  </a:solidFill>
                  <a:latin typeface="Arial" panose="020B0604020202020204" pitchFamily="34" charset="0"/>
                  <a:sym typeface="Symbol" panose="05050102010706020507" pitchFamily="18" charset="2"/>
                </a:rPr>
                <a:t>E) +                                 P(E/S)              </a:t>
              </a:r>
              <a:r>
                <a:rPr lang="zh-CN" altLang="en-US" sz="1800" u="none" dirty="0">
                  <a:solidFill>
                    <a:srgbClr val="990000"/>
                  </a:solidFill>
                  <a:latin typeface="Arial" panose="020B0604020202020204" pitchFamily="34" charset="0"/>
                  <a:sym typeface="Symbol" panose="05050102010706020507" pitchFamily="18" charset="2"/>
                </a:rPr>
                <a:t>若 0  </a:t>
              </a:r>
              <a:r>
                <a:rPr lang="en-US" altLang="zh-CN" sz="1800" u="none">
                  <a:solidFill>
                    <a:srgbClr val="990000"/>
                  </a:solidFill>
                  <a:latin typeface="Arial" panose="020B0604020202020204" pitchFamily="34" charset="0"/>
                  <a:sym typeface="Symbol" panose="05050102010706020507" pitchFamily="18" charset="2"/>
                </a:rPr>
                <a:t>P(E/S) &lt;</a:t>
              </a:r>
              <a:r>
                <a:rPr lang="zh-CN" altLang="en-US" sz="1800" u="none" dirty="0">
                  <a:solidFill>
                    <a:srgbClr val="990000"/>
                  </a:solidFill>
                  <a:latin typeface="Arial" panose="020B0604020202020204" pitchFamily="34" charset="0"/>
                  <a:sym typeface="Symbol" panose="05050102010706020507" pitchFamily="18" charset="2"/>
                </a:rPr>
                <a:t> </a:t>
              </a:r>
              <a:r>
                <a:rPr lang="en-US" altLang="zh-CN" sz="1800" u="none">
                  <a:solidFill>
                    <a:srgbClr val="990000"/>
                  </a:solidFill>
                  <a:latin typeface="Arial" panose="020B0604020202020204" pitchFamily="34" charset="0"/>
                  <a:sym typeface="Symbol" panose="05050102010706020507" pitchFamily="18" charset="2"/>
                </a:rPr>
                <a:t>P(E)</a:t>
              </a: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en-US" altLang="zh-CN" sz="1800" u="none">
                  <a:solidFill>
                    <a:srgbClr val="990000"/>
                  </a:solidFill>
                  <a:latin typeface="Arial" panose="020B0604020202020204" pitchFamily="34" charset="0"/>
                  <a:sym typeface="Symbol" panose="05050102010706020507" pitchFamily="18" charset="2"/>
                </a:rPr>
                <a:t>                   P(H) +                                [ P(E/S) </a:t>
              </a:r>
              <a:r>
                <a:rPr lang="en-US" altLang="zh-CN" sz="1800" u="none">
                  <a:solidFill>
                    <a:srgbClr val="990000"/>
                  </a:solidFill>
                  <a:latin typeface="Arial" panose="020B0604020202020204" pitchFamily="34" charset="0"/>
                  <a:cs typeface="Times New Roman" panose="02020603050405020304" pitchFamily="18" charset="0"/>
                </a:rPr>
                <a:t>– P(E)]</a:t>
              </a:r>
              <a:r>
                <a:rPr lang="en-US" altLang="zh-CN"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 </a:t>
              </a:r>
              <a:r>
                <a:rPr lang="en-US" altLang="zh-CN" sz="1800" u="none">
                  <a:solidFill>
                    <a:srgbClr val="990000"/>
                  </a:solidFill>
                  <a:latin typeface="Arial" panose="020B0604020202020204" pitchFamily="34" charset="0"/>
                  <a:sym typeface="Symbol" panose="05050102010706020507" pitchFamily="18" charset="2"/>
                </a:rPr>
                <a:t>P(E) </a:t>
              </a:r>
              <a:r>
                <a:rPr lang="zh-CN" altLang="en-US" sz="1800" u="none" dirty="0">
                  <a:solidFill>
                    <a:srgbClr val="990000"/>
                  </a:solidFill>
                  <a:latin typeface="Arial" panose="020B0604020202020204" pitchFamily="34" charset="0"/>
                  <a:sym typeface="Symbol" panose="05050102010706020507" pitchFamily="18" charset="2"/>
                </a:rPr>
                <a:t> </a:t>
              </a:r>
              <a:r>
                <a:rPr lang="en-US" altLang="zh-CN" sz="1800" u="none">
                  <a:solidFill>
                    <a:srgbClr val="990000"/>
                  </a:solidFill>
                  <a:latin typeface="Arial" panose="020B0604020202020204" pitchFamily="34" charset="0"/>
                  <a:sym typeface="Symbol" panose="05050102010706020507" pitchFamily="18" charset="2"/>
                </a:rPr>
                <a:t>P(E/S) </a:t>
              </a:r>
              <a:r>
                <a:rPr lang="zh-CN" altLang="en-US" sz="1800" u="none" dirty="0">
                  <a:solidFill>
                    <a:srgbClr val="990000"/>
                  </a:solidFill>
                  <a:latin typeface="Arial" panose="020B0604020202020204" pitchFamily="34" charset="0"/>
                  <a:sym typeface="Symbol" panose="05050102010706020507" pitchFamily="18" charset="2"/>
                </a:rPr>
                <a:t> 1</a:t>
              </a:r>
              <a:endParaRPr lang="en-US" altLang="zh-CN" sz="1800" u="none">
                <a:solidFill>
                  <a:srgbClr val="990000"/>
                </a:solidFill>
                <a:latin typeface="Arial" panose="020B0604020202020204" pitchFamily="34" charset="0"/>
                <a:sym typeface="Symbol" panose="05050102010706020507" pitchFamily="18" charset="2"/>
              </a:endParaRPr>
            </a:p>
          </p:txBody>
        </p:sp>
        <p:sp>
          <p:nvSpPr>
            <p:cNvPr id="49169" name="文本框 49168"/>
            <p:cNvSpPr txBox="1"/>
            <p:nvPr/>
          </p:nvSpPr>
          <p:spPr>
            <a:xfrm>
              <a:off x="1604" y="111"/>
              <a:ext cx="1277" cy="442"/>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 </a:t>
              </a:r>
              <a:r>
                <a:rPr lang="en-US" altLang="zh-CN" sz="2000" u="none">
                  <a:solidFill>
                    <a:srgbClr val="990000"/>
                  </a:solidFill>
                  <a:latin typeface="Times New Roman" panose="02020603050405020304" pitchFamily="18" charset="0"/>
                  <a:cs typeface="Times New Roman" panose="02020603050405020304" pitchFamily="18" charset="0"/>
                </a:rPr>
                <a:t>– </a:t>
              </a:r>
              <a:r>
                <a:rPr lang="en-US" altLang="zh-CN" sz="2000" u="none">
                  <a:solidFill>
                    <a:srgbClr val="990000"/>
                  </a:solidFill>
                  <a:latin typeface="Times New Roman" panose="02020603050405020304" pitchFamily="18" charset="0"/>
                </a:rPr>
                <a:t>P(H/</a:t>
              </a:r>
              <a:r>
                <a:rPr lang="en-US" altLang="zh-CN" sz="2000" u="none">
                  <a:solidFill>
                    <a:srgbClr val="990000"/>
                  </a:solidFill>
                  <a:latin typeface="Times New Roman" panose="02020603050405020304" pitchFamily="18" charset="0"/>
                  <a:sym typeface="Symbol" panose="05050102010706020507" pitchFamily="18" charset="2"/>
                </a:rPr>
                <a:t>E) </a:t>
              </a:r>
              <a:r>
                <a:rPr lang="en-US" altLang="zh-CN" sz="2000" u="none">
                  <a:solidFill>
                    <a:srgbClr val="990000"/>
                  </a:solidFill>
                  <a:latin typeface="Times New Roman" panose="02020603050405020304" pitchFamily="18" charset="0"/>
                  <a:cs typeface="Times New Roman" panose="02020603050405020304" pitchFamily="18" charset="0"/>
                </a:rPr>
                <a:t> </a:t>
              </a:r>
              <a:endParaRPr lang="en-US" altLang="zh-CN" sz="2000" u="none">
                <a:solidFill>
                  <a:srgbClr val="990000"/>
                </a:solidFill>
                <a:latin typeface="Times New Roman" panose="02020603050405020304" pitchFamily="18" charset="0"/>
                <a:cs typeface="Times New Roman" panose="02020603050405020304" pitchFamily="18" charset="0"/>
              </a:endParaRPr>
            </a:p>
            <a:p>
              <a:pPr algn="l"/>
              <a:r>
                <a:rPr lang="en-US" altLang="zh-CN" sz="2000" u="none">
                  <a:solidFill>
                    <a:srgbClr val="990000"/>
                  </a:solidFill>
                  <a:latin typeface="Times New Roman" panose="02020603050405020304" pitchFamily="18" charset="0"/>
                  <a:cs typeface="Times New Roman" panose="02020603050405020304" pitchFamily="18" charset="0"/>
                </a:rPr>
                <a:t>          </a:t>
              </a:r>
              <a:r>
                <a:rPr lang="en-US" altLang="zh-CN" sz="2000" u="none">
                  <a:solidFill>
                    <a:srgbClr val="990000"/>
                  </a:solidFill>
                  <a:latin typeface="Times New Roman" panose="02020603050405020304" pitchFamily="18" charset="0"/>
                </a:rPr>
                <a:t>P(E)</a:t>
              </a:r>
              <a:endParaRPr lang="zh-CN" altLang="en-US" sz="2000" u="none" dirty="0">
                <a:solidFill>
                  <a:srgbClr val="990000"/>
                </a:solidFill>
                <a:latin typeface="Times New Roman" panose="02020603050405020304" pitchFamily="18" charset="0"/>
              </a:endParaRPr>
            </a:p>
          </p:txBody>
        </p:sp>
        <p:sp>
          <p:nvSpPr>
            <p:cNvPr id="49170" name="直接连接符 49169"/>
            <p:cNvSpPr/>
            <p:nvPr/>
          </p:nvSpPr>
          <p:spPr>
            <a:xfrm>
              <a:off x="1613" y="331"/>
              <a:ext cx="1148" cy="0"/>
            </a:xfrm>
            <a:prstGeom prst="line">
              <a:avLst/>
            </a:prstGeom>
            <a:ln w="19050" cap="sq" cmpd="sng">
              <a:solidFill>
                <a:srgbClr val="990000"/>
              </a:solidFill>
              <a:prstDash val="solid"/>
              <a:headEnd type="none" w="med" len="med"/>
              <a:tailEnd type="none" w="med" len="med"/>
            </a:ln>
          </p:spPr>
        </p:sp>
        <p:sp>
          <p:nvSpPr>
            <p:cNvPr id="49171" name="文本框 49170"/>
            <p:cNvSpPr txBox="1"/>
            <p:nvPr/>
          </p:nvSpPr>
          <p:spPr>
            <a:xfrm>
              <a:off x="1446" y="728"/>
              <a:ext cx="1083" cy="442"/>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P(H/E) </a:t>
              </a:r>
              <a:r>
                <a:rPr lang="en-US" altLang="zh-CN" sz="2000" u="none">
                  <a:solidFill>
                    <a:srgbClr val="990000"/>
                  </a:solidFill>
                  <a:latin typeface="Times New Roman" panose="02020603050405020304" pitchFamily="18" charset="0"/>
                  <a:cs typeface="Times New Roman" panose="02020603050405020304" pitchFamily="18" charset="0"/>
                </a:rPr>
                <a:t>– P(H)</a:t>
              </a:r>
              <a:endParaRPr lang="en-US" altLang="zh-CN" sz="2000" u="none">
                <a:solidFill>
                  <a:srgbClr val="990000"/>
                </a:solidFill>
                <a:latin typeface="Times New Roman" panose="02020603050405020304" pitchFamily="18" charset="0"/>
                <a:cs typeface="Times New Roman" panose="02020603050405020304" pitchFamily="18" charset="0"/>
              </a:endParaRPr>
            </a:p>
            <a:p>
              <a:pPr algn="l"/>
              <a:r>
                <a:rPr lang="en-US" altLang="zh-CN" sz="2000" u="none">
                  <a:solidFill>
                    <a:srgbClr val="990000"/>
                  </a:solidFill>
                  <a:latin typeface="Times New Roman" panose="02020603050405020304" pitchFamily="18" charset="0"/>
                  <a:cs typeface="Times New Roman" panose="02020603050405020304" pitchFamily="18" charset="0"/>
                </a:rPr>
                <a:t>     1 – P(E)</a:t>
              </a:r>
              <a:r>
                <a:rPr lang="en-US" altLang="zh-CN" sz="2000" u="none">
                  <a:solidFill>
                    <a:srgbClr val="990000"/>
                  </a:solidFill>
                  <a:latin typeface="Times New Roman" panose="02020603050405020304" pitchFamily="18" charset="0"/>
                </a:rPr>
                <a:t> </a:t>
              </a:r>
              <a:endParaRPr lang="en-US" altLang="zh-CN" sz="2000" u="none">
                <a:solidFill>
                  <a:srgbClr val="990000"/>
                </a:solidFill>
                <a:latin typeface="Times New Roman" panose="02020603050405020304" pitchFamily="18" charset="0"/>
              </a:endParaRPr>
            </a:p>
          </p:txBody>
        </p:sp>
        <p:sp>
          <p:nvSpPr>
            <p:cNvPr id="49172" name="直接连接符 49171"/>
            <p:cNvSpPr/>
            <p:nvPr/>
          </p:nvSpPr>
          <p:spPr>
            <a:xfrm>
              <a:off x="1446" y="955"/>
              <a:ext cx="1083" cy="0"/>
            </a:xfrm>
            <a:prstGeom prst="line">
              <a:avLst/>
            </a:prstGeom>
            <a:ln w="19050" cap="sq" cmpd="sng">
              <a:solidFill>
                <a:srgbClr val="990000"/>
              </a:solidFill>
              <a:prstDash val="solid"/>
              <a:headEnd type="none" w="med" len="med"/>
              <a:tailEnd type="none" w="med" len="med"/>
            </a:ln>
          </p:spPr>
        </p:sp>
        <p:sp>
          <p:nvSpPr>
            <p:cNvPr id="49173" name="文本框 49172"/>
            <p:cNvSpPr txBox="1"/>
            <p:nvPr/>
          </p:nvSpPr>
          <p:spPr>
            <a:xfrm>
              <a:off x="0" y="554"/>
              <a:ext cx="708" cy="250"/>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P(H/S) =</a:t>
              </a:r>
              <a:endParaRPr lang="en-US" altLang="zh-CN" sz="2000" u="none">
                <a:solidFill>
                  <a:srgbClr val="990000"/>
                </a:solidFill>
                <a:latin typeface="Times New Roman" panose="02020603050405020304" pitchFamily="18" charset="0"/>
              </a:endParaRPr>
            </a:p>
          </p:txBody>
        </p:sp>
        <p:sp>
          <p:nvSpPr>
            <p:cNvPr id="49174" name="左大括号 49173"/>
            <p:cNvSpPr/>
            <p:nvPr/>
          </p:nvSpPr>
          <p:spPr>
            <a:xfrm>
              <a:off x="708" y="358"/>
              <a:ext cx="140" cy="651"/>
            </a:xfrm>
            <a:prstGeom prst="leftBrace">
              <a:avLst>
                <a:gd name="adj1" fmla="val 38750"/>
                <a:gd name="adj2" fmla="val 50000"/>
              </a:avLst>
            </a:prstGeom>
            <a:noFill/>
            <a:ln w="19050" cap="sq" cmpd="sng">
              <a:solidFill>
                <a:srgbClr val="990000"/>
              </a:solidFill>
              <a:prstDash val="solid"/>
              <a:headEnd type="none" w="med" len="med"/>
              <a:tailEnd type="none" w="med" len="med"/>
            </a:ln>
          </p:spPr>
          <p:txBody>
            <a:bodyPr/>
            <a:p>
              <a:endParaRPr lang="zh-CN" altLang="en-US"/>
            </a:p>
          </p:txBody>
        </p:sp>
      </p:grpSp>
      <p:sp>
        <p:nvSpPr>
          <p:cNvPr id="49175" name="文本框 49174"/>
          <p:cNvSpPr txBox="1"/>
          <p:nvPr/>
        </p:nvSpPr>
        <p:spPr>
          <a:xfrm>
            <a:off x="1828800" y="6056313"/>
            <a:ext cx="4111625" cy="398780"/>
          </a:xfrm>
          <a:prstGeom prst="rect">
            <a:avLst/>
          </a:prstGeom>
          <a:noFill/>
          <a:ln w="9525">
            <a:noFill/>
          </a:ln>
        </p:spPr>
        <p:txBody>
          <a:bodyPr>
            <a:spAutoFit/>
          </a:bodyPr>
          <a:p>
            <a:pPr algn="l"/>
            <a:r>
              <a:rPr lang="zh-CN" altLang="en-US" sz="2000" u="none" dirty="0">
                <a:solidFill>
                  <a:srgbClr val="333300"/>
                </a:solidFill>
                <a:latin typeface="Times New Roman" panose="02020603050405020304" pitchFamily="18" charset="0"/>
              </a:rPr>
              <a:t>该公式称为</a:t>
            </a:r>
            <a:r>
              <a:rPr lang="en-US" altLang="zh-CN" sz="2000" u="none">
                <a:solidFill>
                  <a:schemeClr val="folHlink"/>
                </a:solidFill>
                <a:latin typeface="Times New Roman" panose="02020603050405020304" pitchFamily="18" charset="0"/>
              </a:rPr>
              <a:t>EH</a:t>
            </a:r>
            <a:r>
              <a:rPr lang="zh-CN" altLang="en-US" sz="2000" u="none" dirty="0">
                <a:solidFill>
                  <a:schemeClr val="folHlink"/>
                </a:solidFill>
                <a:latin typeface="Times New Roman" panose="02020603050405020304" pitchFamily="18" charset="0"/>
              </a:rPr>
              <a:t>公式</a:t>
            </a:r>
            <a:r>
              <a:rPr lang="zh-CN" altLang="en-US" sz="2000" u="none" dirty="0">
                <a:solidFill>
                  <a:srgbClr val="333300"/>
                </a:solidFill>
                <a:latin typeface="Times New Roman" panose="02020603050405020304" pitchFamily="18" charset="0"/>
              </a:rPr>
              <a:t>。</a:t>
            </a:r>
            <a:endParaRPr lang="zh-CN" altLang="en-US" sz="2000" u="none" dirty="0">
              <a:solidFill>
                <a:srgbClr val="333300"/>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en-US" altLang="zh-CN" sz="3200"/>
              <a:t>4.3.3</a:t>
            </a:r>
            <a:r>
              <a:rPr lang="zh-CN" altLang="en-US" sz="3200" dirty="0"/>
              <a:t>不确定性的传播与计算</a:t>
            </a:r>
            <a:r>
              <a:rPr lang="en-US" altLang="zh-CN" sz="3200"/>
              <a:t>(5)</a:t>
            </a:r>
            <a:endParaRPr lang="en-US" altLang="zh-CN" sz="3200"/>
          </a:p>
        </p:txBody>
      </p:sp>
      <p:sp>
        <p:nvSpPr>
          <p:cNvPr id="50179" name="文本占位符 50178"/>
          <p:cNvSpPr>
            <a:spLocks noGrp="1"/>
          </p:cNvSpPr>
          <p:nvPr>
            <p:ph type="body" idx="4294967295"/>
          </p:nvPr>
        </p:nvSpPr>
        <p:spPr>
          <a:xfrm>
            <a:off x="508000" y="1125855"/>
            <a:ext cx="8636000" cy="5367020"/>
          </a:xfrm>
        </p:spPr>
        <p:txBody>
          <a:bodyPr/>
          <a:p>
            <a:r>
              <a:rPr lang="zh-CN" altLang="en-US" sz="2400" dirty="0"/>
              <a:t>由前面可知</a:t>
            </a:r>
            <a:r>
              <a:rPr lang="en-US" altLang="zh-CN" sz="2400"/>
              <a:t>P(E/S)</a:t>
            </a:r>
            <a:r>
              <a:rPr lang="zh-CN" altLang="en-US" sz="2400" dirty="0"/>
              <a:t>、</a:t>
            </a:r>
            <a:r>
              <a:rPr lang="en-US" altLang="zh-CN" sz="2400"/>
              <a:t>P(H/S)</a:t>
            </a:r>
            <a:r>
              <a:rPr lang="zh-CN" altLang="en-US" sz="2400" dirty="0"/>
              <a:t>的计算公式分别为：</a:t>
            </a:r>
            <a:endParaRPr lang="zh-CN" altLang="en-US" sz="2400" dirty="0"/>
          </a:p>
        </p:txBody>
      </p:sp>
      <p:grpSp>
        <p:nvGrpSpPr>
          <p:cNvPr id="50180" name="组合 50179"/>
          <p:cNvGrpSpPr/>
          <p:nvPr/>
        </p:nvGrpSpPr>
        <p:grpSpPr>
          <a:xfrm>
            <a:off x="1116013" y="2117725"/>
            <a:ext cx="7508875" cy="1239838"/>
            <a:chOff x="0" y="0"/>
            <a:chExt cx="4730" cy="781"/>
          </a:xfrm>
        </p:grpSpPr>
        <p:grpSp>
          <p:nvGrpSpPr>
            <p:cNvPr id="50181" name="组合 50180"/>
            <p:cNvGrpSpPr/>
            <p:nvPr/>
          </p:nvGrpSpPr>
          <p:grpSpPr>
            <a:xfrm>
              <a:off x="0" y="88"/>
              <a:ext cx="4730" cy="673"/>
              <a:chOff x="0" y="0"/>
              <a:chExt cx="4730" cy="712"/>
            </a:xfrm>
          </p:grpSpPr>
          <p:sp>
            <p:nvSpPr>
              <p:cNvPr id="50182" name="直接连接符 50181"/>
              <p:cNvSpPr/>
              <p:nvPr/>
            </p:nvSpPr>
            <p:spPr>
              <a:xfrm>
                <a:off x="927" y="115"/>
                <a:ext cx="1953" cy="0"/>
              </a:xfrm>
              <a:prstGeom prst="line">
                <a:avLst/>
              </a:prstGeom>
              <a:ln w="12700" cap="sq" cmpd="sng">
                <a:solidFill>
                  <a:srgbClr val="0033CC"/>
                </a:solidFill>
                <a:prstDash val="solid"/>
                <a:headEnd type="none" w="med" len="med"/>
                <a:tailEnd type="none" w="med" len="med"/>
              </a:ln>
            </p:spPr>
          </p:sp>
          <p:sp>
            <p:nvSpPr>
              <p:cNvPr id="50183" name="直接连接符 50182"/>
              <p:cNvSpPr/>
              <p:nvPr/>
            </p:nvSpPr>
            <p:spPr>
              <a:xfrm>
                <a:off x="927" y="531"/>
                <a:ext cx="1458" cy="0"/>
              </a:xfrm>
              <a:prstGeom prst="line">
                <a:avLst/>
              </a:prstGeom>
              <a:ln w="12700" cap="sq" cmpd="sng">
                <a:solidFill>
                  <a:srgbClr val="0033CC"/>
                </a:solidFill>
                <a:prstDash val="solid"/>
                <a:headEnd type="none" w="med" len="med"/>
                <a:tailEnd type="none" w="med" len="med"/>
              </a:ln>
            </p:spPr>
          </p:sp>
          <p:sp>
            <p:nvSpPr>
              <p:cNvPr id="50184" name="左大括号 50183"/>
              <p:cNvSpPr/>
              <p:nvPr/>
            </p:nvSpPr>
            <p:spPr>
              <a:xfrm>
                <a:off x="686" y="0"/>
                <a:ext cx="124" cy="612"/>
              </a:xfrm>
              <a:prstGeom prst="leftBrace">
                <a:avLst>
                  <a:gd name="adj1" fmla="val 41129"/>
                  <a:gd name="adj2" fmla="val 50000"/>
                </a:avLst>
              </a:prstGeom>
              <a:noFill/>
              <a:ln w="12700" cap="sq" cmpd="sng">
                <a:solidFill>
                  <a:srgbClr val="0033CC"/>
                </a:solidFill>
                <a:prstDash val="solid"/>
                <a:headEnd type="none" w="med" len="med"/>
                <a:tailEnd type="none" w="med" len="med"/>
              </a:ln>
            </p:spPr>
            <p:txBody>
              <a:bodyPr/>
              <a:p>
                <a:endParaRPr lang="zh-CN" altLang="en-US"/>
              </a:p>
            </p:txBody>
          </p:sp>
          <p:sp>
            <p:nvSpPr>
              <p:cNvPr id="50185" name="文本框 50184"/>
              <p:cNvSpPr txBox="1"/>
              <p:nvPr/>
            </p:nvSpPr>
            <p:spPr>
              <a:xfrm>
                <a:off x="0" y="194"/>
                <a:ext cx="658" cy="244"/>
              </a:xfrm>
              <a:prstGeom prst="rect">
                <a:avLst/>
              </a:prstGeom>
              <a:noFill/>
              <a:ln w="9525">
                <a:noFill/>
              </a:ln>
            </p:spPr>
            <p:txBody>
              <a:bodyPr wrap="none" anchor="t">
                <a:spAutoFit/>
              </a:bodyPr>
              <a:p>
                <a:pPr algn="l"/>
                <a:r>
                  <a:rPr lang="en-US" altLang="zh-CN" sz="1800" u="none">
                    <a:latin typeface="Arial" panose="020B0604020202020204" pitchFamily="34" charset="0"/>
                  </a:rPr>
                  <a:t>P(E/S)</a:t>
                </a:r>
                <a:r>
                  <a:rPr lang="en-US" altLang="zh-CN" sz="1800" u="none">
                    <a:latin typeface="Times New Roman" panose="02020603050405020304" pitchFamily="18" charset="0"/>
                  </a:rPr>
                  <a:t> =</a:t>
                </a:r>
                <a:endParaRPr lang="en-US" altLang="zh-CN" sz="1800" u="none">
                  <a:latin typeface="Times New Roman" panose="02020603050405020304" pitchFamily="18" charset="0"/>
                </a:endParaRPr>
              </a:p>
            </p:txBody>
          </p:sp>
          <p:sp>
            <p:nvSpPr>
              <p:cNvPr id="50186" name="文本框 50185"/>
              <p:cNvSpPr txBox="1"/>
              <p:nvPr/>
            </p:nvSpPr>
            <p:spPr>
              <a:xfrm>
                <a:off x="3439" y="12"/>
                <a:ext cx="1207" cy="244"/>
              </a:xfrm>
              <a:prstGeom prst="rect">
                <a:avLst/>
              </a:prstGeom>
              <a:noFill/>
              <a:ln w="9525">
                <a:noFill/>
              </a:ln>
            </p:spPr>
            <p:txBody>
              <a:bodyPr wrap="none" anchor="t">
                <a:spAutoFit/>
              </a:bodyPr>
              <a:p>
                <a:pPr algn="l"/>
                <a:r>
                  <a:rPr lang="zh-CN" altLang="en-US" sz="1800" u="none" dirty="0">
                    <a:latin typeface="Times New Roman" panose="02020603050405020304" pitchFamily="18" charset="0"/>
                    <a:sym typeface="Symbol" panose="05050102010706020507" pitchFamily="18" charset="2"/>
                  </a:rPr>
                  <a:t>若 </a:t>
                </a:r>
                <a:r>
                  <a:rPr lang="zh-CN" altLang="en-US" sz="1800" u="none" dirty="0">
                    <a:latin typeface="Arial" panose="020B0604020202020204" pitchFamily="34" charset="0"/>
                    <a:sym typeface="Symbol" panose="05050102010706020507" pitchFamily="18" charset="2"/>
                  </a:rPr>
                  <a:t>0  </a:t>
                </a:r>
                <a:r>
                  <a:rPr lang="en-US" altLang="zh-CN" sz="1800" u="none">
                    <a:latin typeface="Arial" panose="020B0604020202020204" pitchFamily="34" charset="0"/>
                    <a:sym typeface="Symbol" panose="05050102010706020507" pitchFamily="18" charset="2"/>
                  </a:rPr>
                  <a:t>C(E/S) </a:t>
                </a:r>
                <a:r>
                  <a:rPr lang="zh-CN" altLang="en-US" sz="1800" u="none" dirty="0">
                    <a:latin typeface="Arial" panose="020B0604020202020204" pitchFamily="34" charset="0"/>
                    <a:sym typeface="Symbol" panose="05050102010706020507" pitchFamily="18" charset="2"/>
                  </a:rPr>
                  <a:t></a:t>
                </a:r>
                <a:r>
                  <a:rPr lang="en-US" altLang="zh-CN" sz="1800" u="none">
                    <a:latin typeface="Arial" panose="020B0604020202020204" pitchFamily="34" charset="0"/>
                    <a:sym typeface="Symbol" panose="05050102010706020507" pitchFamily="18" charset="2"/>
                  </a:rPr>
                  <a:t> 5</a:t>
                </a:r>
                <a:endParaRPr lang="zh-CN" altLang="en-US" sz="1800" u="none" dirty="0">
                  <a:latin typeface="Arial" panose="020B0604020202020204" pitchFamily="34" charset="0"/>
                  <a:sym typeface="Symbol" panose="05050102010706020507" pitchFamily="18" charset="2"/>
                </a:endParaRPr>
              </a:p>
            </p:txBody>
          </p:sp>
          <p:sp>
            <p:nvSpPr>
              <p:cNvPr id="50187" name="文本框 50186"/>
              <p:cNvSpPr txBox="1"/>
              <p:nvPr/>
            </p:nvSpPr>
            <p:spPr>
              <a:xfrm>
                <a:off x="3435" y="468"/>
                <a:ext cx="1295" cy="244"/>
              </a:xfrm>
              <a:prstGeom prst="rect">
                <a:avLst/>
              </a:prstGeom>
              <a:noFill/>
              <a:ln w="9525">
                <a:noFill/>
              </a:ln>
            </p:spPr>
            <p:txBody>
              <a:bodyPr wrap="none" anchor="t">
                <a:spAutoFit/>
              </a:bodyPr>
              <a:p>
                <a:pPr algn="l"/>
                <a:r>
                  <a:rPr lang="zh-CN" altLang="en-US" sz="1800" u="none" dirty="0">
                    <a:latin typeface="Arial" panose="020B0604020202020204" pitchFamily="34" charset="0"/>
                    <a:sym typeface="Symbol" panose="05050102010706020507" pitchFamily="18" charset="2"/>
                  </a:rPr>
                  <a:t>若 </a:t>
                </a:r>
                <a:r>
                  <a:rPr lang="zh-CN" altLang="en-US" sz="1800" u="none">
                    <a:latin typeface="Arial" panose="020B0604020202020204" pitchFamily="34" charset="0"/>
                    <a:sym typeface="Symbol" panose="05050102010706020507" pitchFamily="18" charset="2"/>
                  </a:rPr>
                  <a:t></a:t>
                </a:r>
                <a:r>
                  <a:rPr lang="zh-CN" altLang="en-US" sz="1800" u="none" dirty="0">
                    <a:latin typeface="Arial" panose="020B0604020202020204" pitchFamily="34" charset="0"/>
                    <a:sym typeface="Symbol" panose="05050102010706020507" pitchFamily="18" charset="2"/>
                  </a:rPr>
                  <a:t> 5  </a:t>
                </a:r>
                <a:r>
                  <a:rPr lang="en-US" altLang="zh-CN" sz="1800" u="none">
                    <a:latin typeface="Arial" panose="020B0604020202020204" pitchFamily="34" charset="0"/>
                    <a:sym typeface="Symbol" panose="05050102010706020507" pitchFamily="18" charset="2"/>
                  </a:rPr>
                  <a:t>C(E/S) &lt;0</a:t>
                </a:r>
                <a:endParaRPr lang="zh-CN" altLang="en-US" sz="1800" u="none" dirty="0">
                  <a:latin typeface="Arial" panose="020B0604020202020204" pitchFamily="34" charset="0"/>
                  <a:sym typeface="Symbol" panose="05050102010706020507" pitchFamily="18" charset="2"/>
                </a:endParaRPr>
              </a:p>
            </p:txBody>
          </p:sp>
        </p:grpSp>
        <p:sp>
          <p:nvSpPr>
            <p:cNvPr id="50188" name="矩形 50187"/>
            <p:cNvSpPr/>
            <p:nvPr/>
          </p:nvSpPr>
          <p:spPr>
            <a:xfrm>
              <a:off x="858" y="0"/>
              <a:ext cx="2296" cy="214"/>
            </a:xfrm>
            <a:prstGeom prst="rect">
              <a:avLst/>
            </a:prstGeom>
            <a:noFill/>
            <a:ln w="9525">
              <a:noFill/>
            </a:ln>
          </p:spPr>
          <p:txBody>
            <a:bodyPr>
              <a:spAutoFit/>
            </a:bodyPr>
            <a:p>
              <a:pPr algn="l">
                <a:lnSpc>
                  <a:spcPct val="90000"/>
                </a:lnSpc>
                <a:spcBef>
                  <a:spcPct val="50000"/>
                </a:spcBef>
                <a:buClr>
                  <a:schemeClr val="tx1"/>
                </a:buClr>
                <a:buSzPct val="80000"/>
              </a:pPr>
              <a:r>
                <a:rPr lang="en-US" altLang="zh-CN" sz="1800" u="none">
                  <a:latin typeface="Arial" panose="020B0604020202020204" pitchFamily="34" charset="0"/>
                </a:rPr>
                <a:t>C(E/S) + P(E) </a:t>
              </a:r>
              <a:r>
                <a:rPr lang="en-US" altLang="zh-CN" sz="1800" u="none">
                  <a:latin typeface="Arial" panose="020B0604020202020204" pitchFamily="34" charset="0"/>
                  <a:sym typeface="Symbol" panose="05050102010706020507" pitchFamily="18" charset="2"/>
                </a:rPr>
                <a:t> ( 5  C(E/S))</a:t>
              </a:r>
              <a:endParaRPr lang="en-US" altLang="zh-CN" sz="1800" u="none">
                <a:latin typeface="Arial" panose="020B0604020202020204" pitchFamily="34" charset="0"/>
                <a:sym typeface="Symbol" panose="05050102010706020507" pitchFamily="18" charset="2"/>
              </a:endParaRPr>
            </a:p>
          </p:txBody>
        </p:sp>
        <p:sp>
          <p:nvSpPr>
            <p:cNvPr id="50189" name="文本框 50188"/>
            <p:cNvSpPr txBox="1"/>
            <p:nvPr/>
          </p:nvSpPr>
          <p:spPr>
            <a:xfrm>
              <a:off x="1653" y="156"/>
              <a:ext cx="188" cy="231"/>
            </a:xfrm>
            <a:prstGeom prst="rect">
              <a:avLst/>
            </a:prstGeom>
            <a:noFill/>
            <a:ln w="9525">
              <a:noFill/>
            </a:ln>
          </p:spPr>
          <p:txBody>
            <a:bodyPr wrap="none" anchor="t">
              <a:spAutoFit/>
            </a:bodyPr>
            <a:p>
              <a:pPr algn="l"/>
              <a:r>
                <a:rPr lang="zh-CN" altLang="en-US" sz="1800" u="none" dirty="0">
                  <a:latin typeface="Times New Roman" panose="02020603050405020304" pitchFamily="18" charset="0"/>
                </a:rPr>
                <a:t>5</a:t>
              </a:r>
              <a:endParaRPr lang="zh-CN" altLang="en-US" sz="1800" u="none" dirty="0">
                <a:latin typeface="Times New Roman" panose="02020603050405020304" pitchFamily="18" charset="0"/>
              </a:endParaRPr>
            </a:p>
          </p:txBody>
        </p:sp>
        <p:sp>
          <p:nvSpPr>
            <p:cNvPr id="50190" name="文本框 50189"/>
            <p:cNvSpPr txBox="1"/>
            <p:nvPr/>
          </p:nvSpPr>
          <p:spPr>
            <a:xfrm>
              <a:off x="1629" y="550"/>
              <a:ext cx="188" cy="231"/>
            </a:xfrm>
            <a:prstGeom prst="rect">
              <a:avLst/>
            </a:prstGeom>
            <a:noFill/>
            <a:ln w="9525">
              <a:noFill/>
            </a:ln>
          </p:spPr>
          <p:txBody>
            <a:bodyPr wrap="none" anchor="t">
              <a:spAutoFit/>
            </a:bodyPr>
            <a:p>
              <a:pPr algn="l"/>
              <a:r>
                <a:rPr lang="zh-CN" altLang="en-US" sz="1800" u="none" dirty="0">
                  <a:latin typeface="Times New Roman" panose="02020603050405020304" pitchFamily="18" charset="0"/>
                </a:rPr>
                <a:t>5</a:t>
              </a:r>
              <a:endParaRPr lang="zh-CN" altLang="en-US" sz="1800" u="none" dirty="0">
                <a:latin typeface="Times New Roman" panose="02020603050405020304" pitchFamily="18" charset="0"/>
              </a:endParaRPr>
            </a:p>
          </p:txBody>
        </p:sp>
        <p:sp>
          <p:nvSpPr>
            <p:cNvPr id="50191" name="矩形 50190"/>
            <p:cNvSpPr/>
            <p:nvPr/>
          </p:nvSpPr>
          <p:spPr>
            <a:xfrm>
              <a:off x="896" y="399"/>
              <a:ext cx="1415" cy="214"/>
            </a:xfrm>
            <a:prstGeom prst="rect">
              <a:avLst/>
            </a:prstGeom>
            <a:noFill/>
            <a:ln w="9525">
              <a:noFill/>
            </a:ln>
          </p:spPr>
          <p:txBody>
            <a:bodyPr wrap="none" anchor="t">
              <a:spAutoFit/>
            </a:bodyPr>
            <a:p>
              <a:pPr algn="l">
                <a:lnSpc>
                  <a:spcPct val="90000"/>
                </a:lnSpc>
                <a:spcBef>
                  <a:spcPct val="20000"/>
                </a:spcBef>
                <a:buClr>
                  <a:schemeClr val="tx1"/>
                </a:buClr>
                <a:buSzPct val="80000"/>
              </a:pPr>
              <a:r>
                <a:rPr lang="en-US" altLang="zh-CN" sz="1800" u="none">
                  <a:latin typeface="Arial" panose="020B0604020202020204" pitchFamily="34" charset="0"/>
                </a:rPr>
                <a:t>P(E) </a:t>
              </a:r>
              <a:r>
                <a:rPr lang="en-US" altLang="zh-CN" sz="1800" u="none">
                  <a:latin typeface="Arial" panose="020B0604020202020204" pitchFamily="34" charset="0"/>
                  <a:sym typeface="Symbol" panose="05050102010706020507" pitchFamily="18" charset="2"/>
                </a:rPr>
                <a:t> ( C(E/S) + 5 )</a:t>
              </a:r>
              <a:endParaRPr lang="en-US" altLang="zh-CN" sz="1800" u="none">
                <a:latin typeface="Arial" panose="020B0604020202020204" pitchFamily="34" charset="0"/>
                <a:sym typeface="Symbol" panose="05050102010706020507" pitchFamily="18" charset="2"/>
              </a:endParaRPr>
            </a:p>
          </p:txBody>
        </p:sp>
      </p:grpSp>
      <p:grpSp>
        <p:nvGrpSpPr>
          <p:cNvPr id="50192" name="组合 50191"/>
          <p:cNvGrpSpPr/>
          <p:nvPr/>
        </p:nvGrpSpPr>
        <p:grpSpPr>
          <a:xfrm>
            <a:off x="468313" y="3435350"/>
            <a:ext cx="8439150" cy="2514600"/>
            <a:chOff x="0" y="0"/>
            <a:chExt cx="5316" cy="1584"/>
          </a:xfrm>
        </p:grpSpPr>
        <p:sp>
          <p:nvSpPr>
            <p:cNvPr id="50193" name="矩形 50192"/>
            <p:cNvSpPr/>
            <p:nvPr/>
          </p:nvSpPr>
          <p:spPr>
            <a:xfrm>
              <a:off x="66" y="0"/>
              <a:ext cx="5250" cy="1584"/>
            </a:xfrm>
            <a:prstGeom prst="rect">
              <a:avLst/>
            </a:prstGeom>
            <a:noFill/>
            <a:ln w="9525">
              <a:noFill/>
            </a:ln>
          </p:spPr>
          <p:txBody>
            <a:bodyPr/>
            <a:p>
              <a:pPr marL="342900" indent="-342900" algn="l">
                <a:spcBef>
                  <a:spcPct val="20000"/>
                </a:spcBef>
                <a:buClr>
                  <a:schemeClr val="tx1"/>
                </a:buClr>
                <a:buSzPct val="80000"/>
              </a:pPr>
              <a:endParaRPr lang="zh-CN" altLang="en-US" sz="1800" u="none" dirty="0">
                <a:solidFill>
                  <a:srgbClr val="990000"/>
                </a:solidFill>
                <a:latin typeface="Arial" panose="020B0604020202020204" pitchFamily="34" charset="0"/>
              </a:endParaRPr>
            </a:p>
            <a:p>
              <a:pPr marL="342900" indent="-342900" algn="l">
                <a:spcBef>
                  <a:spcPct val="20000"/>
                </a:spcBef>
                <a:buClr>
                  <a:schemeClr val="tx1"/>
                </a:buClr>
                <a:buSzPct val="80000"/>
              </a:pPr>
              <a:r>
                <a:rPr lang="zh-CN" altLang="en-US" sz="1800" u="none" dirty="0">
                  <a:solidFill>
                    <a:srgbClr val="990000"/>
                  </a:solidFill>
                  <a:latin typeface="Arial" panose="020B0604020202020204" pitchFamily="34" charset="0"/>
                </a:rPr>
                <a:t>                   </a:t>
              </a:r>
              <a:r>
                <a:rPr lang="en-US" altLang="zh-CN" sz="1800" u="none">
                  <a:solidFill>
                    <a:srgbClr val="990000"/>
                  </a:solidFill>
                  <a:latin typeface="Arial" panose="020B0604020202020204" pitchFamily="34" charset="0"/>
                </a:rPr>
                <a:t>P(H/</a:t>
              </a:r>
              <a:r>
                <a:rPr lang="en-US" altLang="zh-CN" sz="1800" u="none">
                  <a:solidFill>
                    <a:srgbClr val="990000"/>
                  </a:solidFill>
                  <a:latin typeface="Arial" panose="020B0604020202020204" pitchFamily="34" charset="0"/>
                  <a:sym typeface="Symbol" panose="05050102010706020507" pitchFamily="18" charset="2"/>
                </a:rPr>
                <a:t>E) +                                 P(E/S)              </a:t>
              </a:r>
              <a:r>
                <a:rPr lang="zh-CN" altLang="en-US" sz="1800" u="none" dirty="0">
                  <a:solidFill>
                    <a:srgbClr val="990000"/>
                  </a:solidFill>
                  <a:latin typeface="Arial" panose="020B0604020202020204" pitchFamily="34" charset="0"/>
                  <a:sym typeface="Symbol" panose="05050102010706020507" pitchFamily="18" charset="2"/>
                </a:rPr>
                <a:t>若 0  </a:t>
              </a:r>
              <a:r>
                <a:rPr lang="en-US" altLang="zh-CN" sz="1800" u="none">
                  <a:solidFill>
                    <a:srgbClr val="990000"/>
                  </a:solidFill>
                  <a:latin typeface="Arial" panose="020B0604020202020204" pitchFamily="34" charset="0"/>
                  <a:sym typeface="Symbol" panose="05050102010706020507" pitchFamily="18" charset="2"/>
                </a:rPr>
                <a:t>P(E/S) &lt;</a:t>
              </a:r>
              <a:r>
                <a:rPr lang="zh-CN" altLang="en-US" sz="1800" u="none" dirty="0">
                  <a:solidFill>
                    <a:srgbClr val="990000"/>
                  </a:solidFill>
                  <a:latin typeface="Arial" panose="020B0604020202020204" pitchFamily="34" charset="0"/>
                  <a:sym typeface="Symbol" panose="05050102010706020507" pitchFamily="18" charset="2"/>
                </a:rPr>
                <a:t> </a:t>
              </a:r>
              <a:r>
                <a:rPr lang="en-US" altLang="zh-CN" sz="1800" u="none">
                  <a:solidFill>
                    <a:srgbClr val="990000"/>
                  </a:solidFill>
                  <a:latin typeface="Arial" panose="020B0604020202020204" pitchFamily="34" charset="0"/>
                  <a:sym typeface="Symbol" panose="05050102010706020507" pitchFamily="18" charset="2"/>
                </a:rPr>
                <a:t>P(E)</a:t>
              </a: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en-US" altLang="zh-CN" sz="1800" u="none">
                  <a:solidFill>
                    <a:srgbClr val="990000"/>
                  </a:solidFill>
                  <a:latin typeface="Arial" panose="020B0604020202020204" pitchFamily="34" charset="0"/>
                  <a:sym typeface="Symbol" panose="05050102010706020507" pitchFamily="18" charset="2"/>
                </a:rPr>
                <a:t>                   P(H) +                                [ P(E/S) </a:t>
              </a:r>
              <a:r>
                <a:rPr lang="en-US" altLang="zh-CN" sz="1800" u="none">
                  <a:solidFill>
                    <a:srgbClr val="990000"/>
                  </a:solidFill>
                  <a:latin typeface="Arial" panose="020B0604020202020204" pitchFamily="34" charset="0"/>
                  <a:cs typeface="Times New Roman" panose="02020603050405020304" pitchFamily="18" charset="0"/>
                </a:rPr>
                <a:t>– P(E)]</a:t>
              </a:r>
              <a:r>
                <a:rPr lang="en-US" altLang="zh-CN"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 </a:t>
              </a:r>
              <a:r>
                <a:rPr lang="en-US" altLang="zh-CN" sz="1800" u="none">
                  <a:solidFill>
                    <a:srgbClr val="990000"/>
                  </a:solidFill>
                  <a:latin typeface="Arial" panose="020B0604020202020204" pitchFamily="34" charset="0"/>
                  <a:sym typeface="Symbol" panose="05050102010706020507" pitchFamily="18" charset="2"/>
                </a:rPr>
                <a:t>P(E) </a:t>
              </a:r>
              <a:r>
                <a:rPr lang="zh-CN" altLang="en-US" sz="1800" u="none" dirty="0">
                  <a:solidFill>
                    <a:srgbClr val="990000"/>
                  </a:solidFill>
                  <a:latin typeface="Arial" panose="020B0604020202020204" pitchFamily="34" charset="0"/>
                  <a:sym typeface="Symbol" panose="05050102010706020507" pitchFamily="18" charset="2"/>
                </a:rPr>
                <a:t> </a:t>
              </a:r>
              <a:r>
                <a:rPr lang="en-US" altLang="zh-CN" sz="1800" u="none">
                  <a:solidFill>
                    <a:srgbClr val="990000"/>
                  </a:solidFill>
                  <a:latin typeface="Arial" panose="020B0604020202020204" pitchFamily="34" charset="0"/>
                  <a:sym typeface="Symbol" panose="05050102010706020507" pitchFamily="18" charset="2"/>
                </a:rPr>
                <a:t>P(E/S) </a:t>
              </a:r>
              <a:r>
                <a:rPr lang="zh-CN" altLang="en-US" sz="1800" u="none" dirty="0">
                  <a:solidFill>
                    <a:srgbClr val="990000"/>
                  </a:solidFill>
                  <a:latin typeface="Arial" panose="020B0604020202020204" pitchFamily="34" charset="0"/>
                  <a:sym typeface="Symbol" panose="05050102010706020507" pitchFamily="18" charset="2"/>
                </a:rPr>
                <a:t> 1</a:t>
              </a:r>
              <a:endParaRPr lang="en-US" altLang="zh-CN" sz="1800" u="none">
                <a:solidFill>
                  <a:srgbClr val="990000"/>
                </a:solidFill>
                <a:latin typeface="Arial" panose="020B0604020202020204" pitchFamily="34" charset="0"/>
                <a:sym typeface="Symbol" panose="05050102010706020507" pitchFamily="18" charset="2"/>
              </a:endParaRPr>
            </a:p>
          </p:txBody>
        </p:sp>
        <p:sp>
          <p:nvSpPr>
            <p:cNvPr id="50194" name="文本框 50193"/>
            <p:cNvSpPr txBox="1"/>
            <p:nvPr/>
          </p:nvSpPr>
          <p:spPr>
            <a:xfrm>
              <a:off x="1604" y="111"/>
              <a:ext cx="1277" cy="442"/>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 </a:t>
              </a:r>
              <a:r>
                <a:rPr lang="en-US" altLang="zh-CN" sz="2000" u="none">
                  <a:solidFill>
                    <a:srgbClr val="990000"/>
                  </a:solidFill>
                  <a:latin typeface="Times New Roman" panose="02020603050405020304" pitchFamily="18" charset="0"/>
                  <a:cs typeface="Times New Roman" panose="02020603050405020304" pitchFamily="18" charset="0"/>
                </a:rPr>
                <a:t>– </a:t>
              </a:r>
              <a:r>
                <a:rPr lang="en-US" altLang="zh-CN" sz="2000" u="none">
                  <a:solidFill>
                    <a:srgbClr val="990000"/>
                  </a:solidFill>
                  <a:latin typeface="Times New Roman" panose="02020603050405020304" pitchFamily="18" charset="0"/>
                </a:rPr>
                <a:t>P(H/</a:t>
              </a:r>
              <a:r>
                <a:rPr lang="en-US" altLang="zh-CN" sz="2000" u="none">
                  <a:solidFill>
                    <a:srgbClr val="990000"/>
                  </a:solidFill>
                  <a:latin typeface="Times New Roman" panose="02020603050405020304" pitchFamily="18" charset="0"/>
                  <a:sym typeface="Symbol" panose="05050102010706020507" pitchFamily="18" charset="2"/>
                </a:rPr>
                <a:t>E) </a:t>
              </a:r>
              <a:r>
                <a:rPr lang="en-US" altLang="zh-CN" sz="2000" u="none">
                  <a:solidFill>
                    <a:srgbClr val="990000"/>
                  </a:solidFill>
                  <a:latin typeface="Times New Roman" panose="02020603050405020304" pitchFamily="18" charset="0"/>
                  <a:cs typeface="Times New Roman" panose="02020603050405020304" pitchFamily="18" charset="0"/>
                </a:rPr>
                <a:t> </a:t>
              </a:r>
              <a:endParaRPr lang="en-US" altLang="zh-CN" sz="2000" u="none">
                <a:solidFill>
                  <a:srgbClr val="990000"/>
                </a:solidFill>
                <a:latin typeface="Times New Roman" panose="02020603050405020304" pitchFamily="18" charset="0"/>
                <a:cs typeface="Times New Roman" panose="02020603050405020304" pitchFamily="18" charset="0"/>
              </a:endParaRPr>
            </a:p>
            <a:p>
              <a:pPr algn="l"/>
              <a:r>
                <a:rPr lang="en-US" altLang="zh-CN" sz="2000" u="none">
                  <a:solidFill>
                    <a:srgbClr val="990000"/>
                  </a:solidFill>
                  <a:latin typeface="Times New Roman" panose="02020603050405020304" pitchFamily="18" charset="0"/>
                  <a:cs typeface="Times New Roman" panose="02020603050405020304" pitchFamily="18" charset="0"/>
                </a:rPr>
                <a:t>          </a:t>
              </a:r>
              <a:r>
                <a:rPr lang="en-US" altLang="zh-CN" sz="2000" u="none">
                  <a:solidFill>
                    <a:srgbClr val="990000"/>
                  </a:solidFill>
                  <a:latin typeface="Times New Roman" panose="02020603050405020304" pitchFamily="18" charset="0"/>
                </a:rPr>
                <a:t>P(E)</a:t>
              </a:r>
              <a:endParaRPr lang="zh-CN" altLang="en-US" sz="2000" u="none" dirty="0">
                <a:solidFill>
                  <a:srgbClr val="990000"/>
                </a:solidFill>
                <a:latin typeface="Times New Roman" panose="02020603050405020304" pitchFamily="18" charset="0"/>
              </a:endParaRPr>
            </a:p>
          </p:txBody>
        </p:sp>
        <p:sp>
          <p:nvSpPr>
            <p:cNvPr id="50195" name="直接连接符 50194"/>
            <p:cNvSpPr/>
            <p:nvPr/>
          </p:nvSpPr>
          <p:spPr>
            <a:xfrm>
              <a:off x="1613" y="331"/>
              <a:ext cx="1148" cy="0"/>
            </a:xfrm>
            <a:prstGeom prst="line">
              <a:avLst/>
            </a:prstGeom>
            <a:ln w="19050" cap="sq" cmpd="sng">
              <a:solidFill>
                <a:srgbClr val="990000"/>
              </a:solidFill>
              <a:prstDash val="solid"/>
              <a:headEnd type="none" w="med" len="med"/>
              <a:tailEnd type="none" w="med" len="med"/>
            </a:ln>
          </p:spPr>
        </p:sp>
        <p:sp>
          <p:nvSpPr>
            <p:cNvPr id="50196" name="文本框 50195"/>
            <p:cNvSpPr txBox="1"/>
            <p:nvPr/>
          </p:nvSpPr>
          <p:spPr>
            <a:xfrm>
              <a:off x="1446" y="728"/>
              <a:ext cx="1083" cy="442"/>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P(H/E) </a:t>
              </a:r>
              <a:r>
                <a:rPr lang="en-US" altLang="zh-CN" sz="2000" u="none">
                  <a:solidFill>
                    <a:srgbClr val="990000"/>
                  </a:solidFill>
                  <a:latin typeface="Times New Roman" panose="02020603050405020304" pitchFamily="18" charset="0"/>
                  <a:cs typeface="Times New Roman" panose="02020603050405020304" pitchFamily="18" charset="0"/>
                </a:rPr>
                <a:t>– P(H)</a:t>
              </a:r>
              <a:endParaRPr lang="en-US" altLang="zh-CN" sz="2000" u="none">
                <a:solidFill>
                  <a:srgbClr val="990000"/>
                </a:solidFill>
                <a:latin typeface="Times New Roman" panose="02020603050405020304" pitchFamily="18" charset="0"/>
                <a:cs typeface="Times New Roman" panose="02020603050405020304" pitchFamily="18" charset="0"/>
              </a:endParaRPr>
            </a:p>
            <a:p>
              <a:pPr algn="l"/>
              <a:r>
                <a:rPr lang="en-US" altLang="zh-CN" sz="2000" u="none">
                  <a:solidFill>
                    <a:srgbClr val="990000"/>
                  </a:solidFill>
                  <a:latin typeface="Times New Roman" panose="02020603050405020304" pitchFamily="18" charset="0"/>
                  <a:cs typeface="Times New Roman" panose="02020603050405020304" pitchFamily="18" charset="0"/>
                </a:rPr>
                <a:t>     1 – P(E)</a:t>
              </a:r>
              <a:r>
                <a:rPr lang="en-US" altLang="zh-CN" sz="2000" u="none">
                  <a:solidFill>
                    <a:srgbClr val="990000"/>
                  </a:solidFill>
                  <a:latin typeface="Times New Roman" panose="02020603050405020304" pitchFamily="18" charset="0"/>
                </a:rPr>
                <a:t> </a:t>
              </a:r>
              <a:endParaRPr lang="en-US" altLang="zh-CN" sz="2000" u="none">
                <a:solidFill>
                  <a:srgbClr val="990000"/>
                </a:solidFill>
                <a:latin typeface="Times New Roman" panose="02020603050405020304" pitchFamily="18" charset="0"/>
              </a:endParaRPr>
            </a:p>
          </p:txBody>
        </p:sp>
        <p:sp>
          <p:nvSpPr>
            <p:cNvPr id="50197" name="直接连接符 50196"/>
            <p:cNvSpPr/>
            <p:nvPr/>
          </p:nvSpPr>
          <p:spPr>
            <a:xfrm>
              <a:off x="1446" y="955"/>
              <a:ext cx="1083" cy="0"/>
            </a:xfrm>
            <a:prstGeom prst="line">
              <a:avLst/>
            </a:prstGeom>
            <a:ln w="19050" cap="sq" cmpd="sng">
              <a:solidFill>
                <a:srgbClr val="990000"/>
              </a:solidFill>
              <a:prstDash val="solid"/>
              <a:headEnd type="none" w="med" len="med"/>
              <a:tailEnd type="none" w="med" len="med"/>
            </a:ln>
          </p:spPr>
        </p:sp>
        <p:sp>
          <p:nvSpPr>
            <p:cNvPr id="50198" name="文本框 50197"/>
            <p:cNvSpPr txBox="1"/>
            <p:nvPr/>
          </p:nvSpPr>
          <p:spPr>
            <a:xfrm>
              <a:off x="0" y="554"/>
              <a:ext cx="708" cy="250"/>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P(H/S) =</a:t>
              </a:r>
              <a:endParaRPr lang="en-US" altLang="zh-CN" sz="2000" u="none">
                <a:solidFill>
                  <a:srgbClr val="990000"/>
                </a:solidFill>
                <a:latin typeface="Times New Roman" panose="02020603050405020304" pitchFamily="18" charset="0"/>
              </a:endParaRPr>
            </a:p>
          </p:txBody>
        </p:sp>
        <p:sp>
          <p:nvSpPr>
            <p:cNvPr id="50199" name="左大括号 50198"/>
            <p:cNvSpPr/>
            <p:nvPr/>
          </p:nvSpPr>
          <p:spPr>
            <a:xfrm>
              <a:off x="708" y="358"/>
              <a:ext cx="140" cy="651"/>
            </a:xfrm>
            <a:prstGeom prst="leftBrace">
              <a:avLst>
                <a:gd name="adj1" fmla="val 38750"/>
                <a:gd name="adj2" fmla="val 50000"/>
              </a:avLst>
            </a:prstGeom>
            <a:noFill/>
            <a:ln w="19050" cap="sq" cmpd="sng">
              <a:solidFill>
                <a:srgbClr val="990000"/>
              </a:solidFill>
              <a:prstDash val="solid"/>
              <a:headEnd type="none" w="med" len="med"/>
              <a:tailEnd type="none" w="med" len="med"/>
            </a:ln>
          </p:spPr>
          <p:txBody>
            <a:bodyPr/>
            <a:p>
              <a:endParaRPr lang="zh-CN" alt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b"/>
          <a:p>
            <a:r>
              <a:rPr lang="en-US" altLang="zh-CN" sz="3200"/>
              <a:t>4.3.3</a:t>
            </a:r>
            <a:r>
              <a:rPr lang="zh-CN" altLang="en-US" sz="3200" dirty="0"/>
              <a:t>不确定性的传播与计算</a:t>
            </a:r>
            <a:r>
              <a:rPr lang="en-US" altLang="zh-CN" sz="3200"/>
              <a:t>(6)</a:t>
            </a:r>
            <a:endParaRPr lang="en-US" altLang="zh-CN" sz="3200"/>
          </a:p>
        </p:txBody>
      </p:sp>
      <p:sp>
        <p:nvSpPr>
          <p:cNvPr id="51203" name="文本占位符 51202"/>
          <p:cNvSpPr>
            <a:spLocks noGrp="1"/>
          </p:cNvSpPr>
          <p:nvPr>
            <p:ph type="body" idx="4294967295"/>
          </p:nvPr>
        </p:nvSpPr>
        <p:spPr>
          <a:xfrm>
            <a:off x="0" y="1825625"/>
            <a:ext cx="7886700" cy="4351655"/>
          </a:xfrm>
        </p:spPr>
        <p:txBody>
          <a:bodyPr>
            <a:normAutofit lnSpcReduction="10000"/>
          </a:bodyPr>
          <a:p>
            <a:pPr>
              <a:buClr>
                <a:schemeClr val="tx1"/>
              </a:buClr>
              <a:buNone/>
            </a:pPr>
            <a:r>
              <a:rPr lang="zh-CN" altLang="en-US" sz="2800" dirty="0">
                <a:solidFill>
                  <a:srgbClr val="333300"/>
                </a:solidFill>
                <a:latin typeface="Arial" panose="020B0604020202020204" pitchFamily="34" charset="0"/>
              </a:rPr>
              <a:t>    对初始证据，用可信度 </a:t>
            </a:r>
            <a:r>
              <a:rPr lang="en-US" altLang="zh-CN" sz="2800">
                <a:solidFill>
                  <a:srgbClr val="333300"/>
                </a:solidFill>
                <a:latin typeface="Arial" panose="020B0604020202020204" pitchFamily="34" charset="0"/>
              </a:rPr>
              <a:t>C(E/S) </a:t>
            </a:r>
            <a:r>
              <a:rPr lang="zh-CN" altLang="en-US" sz="2800" dirty="0">
                <a:solidFill>
                  <a:srgbClr val="333300"/>
                </a:solidFill>
                <a:latin typeface="Arial" panose="020B0604020202020204" pitchFamily="34" charset="0"/>
              </a:rPr>
              <a:t>计算 </a:t>
            </a:r>
            <a:r>
              <a:rPr lang="en-US" altLang="zh-CN" sz="2800">
                <a:solidFill>
                  <a:srgbClr val="333300"/>
                </a:solidFill>
                <a:latin typeface="Arial" panose="020B0604020202020204" pitchFamily="34" charset="0"/>
              </a:rPr>
              <a:t>P(H/S)</a:t>
            </a:r>
            <a:endParaRPr lang="en-US" altLang="zh-CN" sz="2800">
              <a:solidFill>
                <a:srgbClr val="333300"/>
              </a:solidFill>
              <a:latin typeface="Arial" panose="020B0604020202020204" pitchFamily="34" charset="0"/>
            </a:endParaRPr>
          </a:p>
          <a:p>
            <a:pPr>
              <a:lnSpc>
                <a:spcPct val="25000"/>
              </a:lnSpc>
              <a:buClr>
                <a:schemeClr val="tx1"/>
              </a:buClr>
              <a:buNone/>
            </a:pPr>
            <a:endParaRPr lang="en-US" altLang="zh-CN" sz="2800">
              <a:solidFill>
                <a:srgbClr val="333300"/>
              </a:solidFill>
              <a:latin typeface="Arial" panose="020B0604020202020204" pitchFamily="34" charset="0"/>
            </a:endParaRPr>
          </a:p>
          <a:p>
            <a:pPr>
              <a:lnSpc>
                <a:spcPct val="120000"/>
              </a:lnSpc>
              <a:buClr>
                <a:schemeClr val="tx1"/>
              </a:buClr>
              <a:buNone/>
            </a:pPr>
            <a:r>
              <a:rPr lang="en-US" altLang="zh-CN" sz="2400">
                <a:latin typeface="Arial" panose="020B0604020202020204" pitchFamily="34" charset="0"/>
              </a:rPr>
              <a:t>     </a:t>
            </a:r>
            <a:r>
              <a:rPr lang="zh-CN" altLang="en-US" sz="2400" dirty="0">
                <a:solidFill>
                  <a:srgbClr val="0033CC"/>
                </a:solidFill>
                <a:latin typeface="Arial" panose="020B0604020202020204" pitchFamily="34" charset="0"/>
              </a:rPr>
              <a:t>对于初始证据，由于其不确定性是用可信度 </a:t>
            </a:r>
            <a:r>
              <a:rPr lang="en-US" altLang="zh-CN" sz="2400">
                <a:solidFill>
                  <a:srgbClr val="0033CC"/>
                </a:solidFill>
                <a:latin typeface="Arial" panose="020B0604020202020204" pitchFamily="34" charset="0"/>
              </a:rPr>
              <a:t>C(E/S) </a:t>
            </a:r>
            <a:r>
              <a:rPr lang="zh-CN" altLang="en-US" sz="2400" dirty="0">
                <a:solidFill>
                  <a:srgbClr val="0033CC"/>
                </a:solidFill>
                <a:latin typeface="Arial" panose="020B0604020202020204" pitchFamily="34" charset="0"/>
              </a:rPr>
              <a:t>给出的，此时只要把</a:t>
            </a:r>
            <a:r>
              <a:rPr lang="en-US" altLang="zh-CN" sz="2400">
                <a:solidFill>
                  <a:srgbClr val="0033CC"/>
                </a:solidFill>
                <a:latin typeface="Arial" panose="020B0604020202020204" pitchFamily="34" charset="0"/>
              </a:rPr>
              <a:t>C(E/S) </a:t>
            </a:r>
            <a:r>
              <a:rPr lang="zh-CN" altLang="en-US" sz="2400" dirty="0">
                <a:solidFill>
                  <a:srgbClr val="0033CC"/>
                </a:solidFill>
                <a:latin typeface="Arial" panose="020B0604020202020204" pitchFamily="34" charset="0"/>
              </a:rPr>
              <a:t>与 </a:t>
            </a:r>
            <a:r>
              <a:rPr lang="en-US" altLang="zh-CN" sz="2400">
                <a:solidFill>
                  <a:srgbClr val="0033CC"/>
                </a:solidFill>
                <a:latin typeface="Arial" panose="020B0604020202020204" pitchFamily="34" charset="0"/>
              </a:rPr>
              <a:t>P(E/S) </a:t>
            </a:r>
            <a:r>
              <a:rPr lang="zh-CN" altLang="en-US" sz="2400" dirty="0">
                <a:solidFill>
                  <a:srgbClr val="0033CC"/>
                </a:solidFill>
                <a:latin typeface="Arial" panose="020B0604020202020204" pitchFamily="34" charset="0"/>
              </a:rPr>
              <a:t>的对应关系带入上式，便可得到下述公式：</a:t>
            </a:r>
            <a:endParaRPr lang="zh-CN" altLang="en-US" sz="2400" dirty="0">
              <a:solidFill>
                <a:srgbClr val="0033CC"/>
              </a:solidFill>
              <a:latin typeface="Arial" panose="020B0604020202020204" pitchFamily="34" charset="0"/>
            </a:endParaRPr>
          </a:p>
          <a:p>
            <a:pPr>
              <a:buClr>
                <a:schemeClr val="tx1"/>
              </a:buClr>
              <a:buNone/>
            </a:pPr>
            <a:r>
              <a:rPr lang="zh-CN" altLang="en-US" sz="2400" dirty="0">
                <a:solidFill>
                  <a:srgbClr val="0033CC"/>
                </a:solidFill>
                <a:latin typeface="Arial" panose="020B0604020202020204" pitchFamily="34" charset="0"/>
              </a:rPr>
              <a:t>                     </a:t>
            </a:r>
            <a:endParaRPr lang="zh-CN" altLang="en-US" sz="2400" dirty="0">
              <a:solidFill>
                <a:srgbClr val="0033CC"/>
              </a:solidFill>
              <a:latin typeface="Arial" panose="020B0604020202020204" pitchFamily="34" charset="0"/>
            </a:endParaRPr>
          </a:p>
          <a:p>
            <a:pPr>
              <a:buClr>
                <a:schemeClr val="tx1"/>
              </a:buClr>
              <a:buNone/>
            </a:pPr>
            <a:r>
              <a:rPr lang="zh-CN" altLang="en-US" sz="2400" dirty="0">
                <a:solidFill>
                  <a:srgbClr val="0033CC"/>
                </a:solidFill>
                <a:latin typeface="Arial" panose="020B0604020202020204" pitchFamily="34" charset="0"/>
              </a:rPr>
              <a:t>                     </a:t>
            </a:r>
            <a:endParaRPr lang="zh-CN" altLang="en-US" sz="2400" dirty="0">
              <a:solidFill>
                <a:srgbClr val="0033CC"/>
              </a:solidFill>
              <a:latin typeface="Arial" panose="020B0604020202020204" pitchFamily="34" charset="0"/>
            </a:endParaRPr>
          </a:p>
          <a:p>
            <a:pPr>
              <a:buClr>
                <a:schemeClr val="tx1"/>
              </a:buClr>
              <a:buNone/>
            </a:pPr>
            <a:endParaRPr lang="zh-CN" altLang="en-US" sz="2400">
              <a:solidFill>
                <a:srgbClr val="0033CC"/>
              </a:solidFill>
              <a:latin typeface="Arial" panose="020B0604020202020204" pitchFamily="34" charset="0"/>
            </a:endParaRPr>
          </a:p>
          <a:p>
            <a:pPr>
              <a:buClr>
                <a:schemeClr val="tx1"/>
              </a:buClr>
              <a:buNone/>
            </a:pPr>
            <a:endParaRPr lang="zh-CN" altLang="en-US" sz="2400">
              <a:latin typeface="Arial" panose="020B0604020202020204" pitchFamily="34" charset="0"/>
              <a:sym typeface="Symbol" panose="05050102010706020507" pitchFamily="18" charset="2"/>
            </a:endParaRPr>
          </a:p>
          <a:p>
            <a:pPr>
              <a:buClr>
                <a:schemeClr val="tx1"/>
              </a:buClr>
              <a:buNone/>
            </a:pPr>
            <a:r>
              <a:rPr lang="zh-CN" altLang="en-US" sz="2800">
                <a:latin typeface="Arial" panose="020B0604020202020204" pitchFamily="34" charset="0"/>
                <a:sym typeface="Symbol" panose="05050102010706020507" pitchFamily="18" charset="2"/>
              </a:rPr>
              <a:t>           </a:t>
            </a:r>
            <a:r>
              <a:rPr lang="zh-CN" altLang="en-US" sz="2400" dirty="0">
                <a:solidFill>
                  <a:srgbClr val="333300"/>
                </a:solidFill>
                <a:latin typeface="Times New Roman" panose="02020603050405020304" pitchFamily="18" charset="0"/>
              </a:rPr>
              <a:t>     该公式称为</a:t>
            </a:r>
            <a:r>
              <a:rPr lang="en-US" altLang="zh-CN" sz="2400">
                <a:solidFill>
                  <a:srgbClr val="333300"/>
                </a:solidFill>
                <a:latin typeface="Times New Roman" panose="02020603050405020304" pitchFamily="18" charset="0"/>
              </a:rPr>
              <a:t>CP</a:t>
            </a:r>
            <a:r>
              <a:rPr lang="zh-CN" altLang="en-US" sz="2400" dirty="0">
                <a:solidFill>
                  <a:srgbClr val="333300"/>
                </a:solidFill>
                <a:latin typeface="Times New Roman" panose="02020603050405020304" pitchFamily="18" charset="0"/>
              </a:rPr>
              <a:t>公式。</a:t>
            </a:r>
            <a:endParaRPr lang="zh-CN" altLang="en-US" sz="2400" dirty="0">
              <a:solidFill>
                <a:srgbClr val="333300"/>
              </a:solidFill>
              <a:latin typeface="Times New Roman" panose="02020603050405020304" pitchFamily="18" charset="0"/>
            </a:endParaRPr>
          </a:p>
        </p:txBody>
      </p:sp>
      <p:grpSp>
        <p:nvGrpSpPr>
          <p:cNvPr id="51204" name="组合 51203"/>
          <p:cNvGrpSpPr/>
          <p:nvPr/>
        </p:nvGrpSpPr>
        <p:grpSpPr>
          <a:xfrm>
            <a:off x="1209675" y="3933825"/>
            <a:ext cx="7931150" cy="1089025"/>
            <a:chOff x="0" y="0"/>
            <a:chExt cx="4996" cy="686"/>
          </a:xfrm>
        </p:grpSpPr>
        <p:sp>
          <p:nvSpPr>
            <p:cNvPr id="51205" name="矩形 51204"/>
            <p:cNvSpPr/>
            <p:nvPr/>
          </p:nvSpPr>
          <p:spPr>
            <a:xfrm>
              <a:off x="742" y="30"/>
              <a:ext cx="4224" cy="231"/>
            </a:xfrm>
            <a:prstGeom prst="rect">
              <a:avLst/>
            </a:prstGeom>
            <a:noFill/>
            <a:ln w="9525">
              <a:noFill/>
            </a:ln>
          </p:spPr>
          <p:txBody>
            <a:bodyPr wrap="none" anchor="t">
              <a:spAutoFit/>
            </a:bodyPr>
            <a:p>
              <a:pPr algn="l">
                <a:spcBef>
                  <a:spcPct val="20000"/>
                </a:spcBef>
                <a:buClr>
                  <a:schemeClr val="tx1"/>
                </a:buClr>
                <a:buSzPct val="80000"/>
              </a:pPr>
              <a:r>
                <a:rPr lang="en-US" altLang="zh-CN" sz="1800" u="none">
                  <a:solidFill>
                    <a:srgbClr val="990000"/>
                  </a:solidFill>
                  <a:latin typeface="Arial" panose="020B0604020202020204" pitchFamily="34" charset="0"/>
                </a:rPr>
                <a:t>P(H/</a:t>
              </a:r>
              <a:r>
                <a:rPr lang="en-US" altLang="zh-CN" sz="1800" u="none">
                  <a:solidFill>
                    <a:srgbClr val="990000"/>
                  </a:solidFill>
                  <a:latin typeface="Arial" panose="020B0604020202020204" pitchFamily="34" charset="0"/>
                  <a:sym typeface="Symbol" panose="05050102010706020507" pitchFamily="18" charset="2"/>
                </a:rPr>
                <a:t>E) + [ P(H) </a:t>
              </a:r>
              <a:r>
                <a:rPr lang="en-US" altLang="zh-CN" sz="1800" u="none">
                  <a:solidFill>
                    <a:srgbClr val="990000"/>
                  </a:solidFill>
                  <a:latin typeface="Arial" panose="020B0604020202020204" pitchFamily="34" charset="0"/>
                  <a:cs typeface="Times New Roman" panose="02020603050405020304" pitchFamily="18" charset="0"/>
                  <a:sym typeface="Symbol" panose="05050102010706020507" pitchFamily="18" charset="2"/>
                </a:rPr>
                <a:t>– P(H/</a:t>
              </a:r>
              <a:r>
                <a:rPr lang="en-US" altLang="zh-CN" sz="1800" u="none">
                  <a:solidFill>
                    <a:srgbClr val="990000"/>
                  </a:solidFill>
                  <a:latin typeface="Arial" panose="020B0604020202020204" pitchFamily="34" charset="0"/>
                  <a:sym typeface="Symbol" panose="05050102010706020507" pitchFamily="18" charset="2"/>
                </a:rPr>
                <a:t>E) ]  [      C(E/S) + 1]</a:t>
              </a:r>
              <a:r>
                <a:rPr lang="zh-CN" altLang="en-US"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a:t>
              </a:r>
              <a:r>
                <a:rPr lang="en-US" altLang="zh-CN" sz="1800" u="none">
                  <a:solidFill>
                    <a:srgbClr val="990000"/>
                  </a:solidFill>
                  <a:latin typeface="Arial" panose="020B0604020202020204" pitchFamily="34" charset="0"/>
                  <a:sym typeface="Symbol" panose="05050102010706020507" pitchFamily="18" charset="2"/>
                </a:rPr>
                <a:t>C(E/S) </a:t>
              </a:r>
              <a:r>
                <a:rPr lang="zh-CN" altLang="en-US" sz="1800" u="none" dirty="0">
                  <a:solidFill>
                    <a:srgbClr val="990000"/>
                  </a:solidFill>
                  <a:latin typeface="Arial" panose="020B0604020202020204" pitchFamily="34" charset="0"/>
                  <a:sym typeface="Symbol" panose="05050102010706020507" pitchFamily="18" charset="2"/>
                </a:rPr>
                <a:t>0</a:t>
              </a:r>
              <a:endParaRPr lang="zh-CN" altLang="en-US" sz="1800" u="none" dirty="0">
                <a:solidFill>
                  <a:srgbClr val="990000"/>
                </a:solidFill>
                <a:latin typeface="Arial" panose="020B0604020202020204" pitchFamily="34" charset="0"/>
                <a:sym typeface="Symbol" panose="05050102010706020507" pitchFamily="18" charset="2"/>
              </a:endParaRPr>
            </a:p>
          </p:txBody>
        </p:sp>
        <p:sp>
          <p:nvSpPr>
            <p:cNvPr id="51206" name="矩形 51205"/>
            <p:cNvSpPr/>
            <p:nvPr/>
          </p:nvSpPr>
          <p:spPr>
            <a:xfrm>
              <a:off x="729" y="382"/>
              <a:ext cx="4267" cy="231"/>
            </a:xfrm>
            <a:prstGeom prst="rect">
              <a:avLst/>
            </a:prstGeom>
            <a:noFill/>
            <a:ln w="9525">
              <a:noFill/>
            </a:ln>
          </p:spPr>
          <p:txBody>
            <a:bodyPr wrap="none" anchor="t">
              <a:spAutoFit/>
            </a:bodyPr>
            <a:p>
              <a:pPr algn="l">
                <a:spcBef>
                  <a:spcPct val="20000"/>
                </a:spcBef>
                <a:buClr>
                  <a:schemeClr val="tx1"/>
                </a:buClr>
                <a:buSzPct val="80000"/>
              </a:pPr>
              <a:r>
                <a:rPr lang="en-US" altLang="zh-CN" sz="1800" u="none">
                  <a:solidFill>
                    <a:srgbClr val="990000"/>
                  </a:solidFill>
                  <a:latin typeface="Arial" panose="020B0604020202020204" pitchFamily="34" charset="0"/>
                </a:rPr>
                <a:t>P(H) + [ P(H/E) </a:t>
              </a:r>
              <a:r>
                <a:rPr lang="en-US" altLang="zh-CN" sz="1800" u="none">
                  <a:solidFill>
                    <a:srgbClr val="990000"/>
                  </a:solidFill>
                  <a:latin typeface="Arial" panose="020B0604020202020204" pitchFamily="34" charset="0"/>
                  <a:cs typeface="Times New Roman" panose="02020603050405020304" pitchFamily="18" charset="0"/>
                </a:rPr>
                <a:t>– P(H) ] </a:t>
              </a:r>
              <a:r>
                <a:rPr lang="en-US" altLang="zh-CN" sz="1800" u="none">
                  <a:solidFill>
                    <a:srgbClr val="990000"/>
                  </a:solidFill>
                  <a:latin typeface="Arial" panose="020B0604020202020204" pitchFamily="34" charset="0"/>
                  <a:sym typeface="Symbol" panose="05050102010706020507" pitchFamily="18" charset="2"/>
                </a:rPr>
                <a:t>       C(E/S)</a:t>
              </a:r>
              <a:r>
                <a:rPr lang="zh-CN" altLang="en-US"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a:t>
              </a:r>
              <a:r>
                <a:rPr lang="en-US" altLang="zh-CN" sz="1800" u="none">
                  <a:solidFill>
                    <a:srgbClr val="990000"/>
                  </a:solidFill>
                  <a:latin typeface="Arial" panose="020B0604020202020204" pitchFamily="34" charset="0"/>
                  <a:sym typeface="Symbol" panose="05050102010706020507" pitchFamily="18" charset="2"/>
                </a:rPr>
                <a:t>C(E/S) </a:t>
              </a:r>
              <a:r>
                <a:rPr lang="en-US" altLang="zh-CN" sz="1800" u="none">
                  <a:solidFill>
                    <a:srgbClr val="990000"/>
                  </a:solidFill>
                  <a:latin typeface="Arial" panose="020B0604020202020204" pitchFamily="34" charset="0"/>
                  <a:cs typeface="Times New Roman" panose="02020603050405020304" pitchFamily="18" charset="0"/>
                  <a:sym typeface="Symbol" panose="05050102010706020507" pitchFamily="18" charset="2"/>
                </a:rPr>
                <a:t>&gt;</a:t>
              </a:r>
              <a:r>
                <a:rPr lang="zh-CN" altLang="en-US" sz="1800" u="none" dirty="0">
                  <a:solidFill>
                    <a:srgbClr val="990000"/>
                  </a:solidFill>
                  <a:latin typeface="Arial" panose="020B0604020202020204" pitchFamily="34" charset="0"/>
                  <a:sym typeface="Symbol" panose="05050102010706020507" pitchFamily="18" charset="2"/>
                </a:rPr>
                <a:t>0</a:t>
              </a:r>
              <a:endParaRPr lang="zh-CN" altLang="en-US" sz="1800" u="none" dirty="0">
                <a:solidFill>
                  <a:srgbClr val="990000"/>
                </a:solidFill>
                <a:latin typeface="Arial" panose="020B0604020202020204" pitchFamily="34" charset="0"/>
                <a:sym typeface="Symbol" panose="05050102010706020507" pitchFamily="18" charset="2"/>
              </a:endParaRPr>
            </a:p>
          </p:txBody>
        </p:sp>
        <p:grpSp>
          <p:nvGrpSpPr>
            <p:cNvPr id="51207" name="组合 51206"/>
            <p:cNvGrpSpPr/>
            <p:nvPr/>
          </p:nvGrpSpPr>
          <p:grpSpPr>
            <a:xfrm>
              <a:off x="2882" y="0"/>
              <a:ext cx="188" cy="334"/>
              <a:chOff x="0" y="0"/>
              <a:chExt cx="188" cy="334"/>
            </a:xfrm>
          </p:grpSpPr>
          <p:sp>
            <p:nvSpPr>
              <p:cNvPr id="51208" name="文本框 51207"/>
              <p:cNvSpPr txBox="1"/>
              <p:nvPr/>
            </p:nvSpPr>
            <p:spPr>
              <a:xfrm>
                <a:off x="0" y="0"/>
                <a:ext cx="188" cy="334"/>
              </a:xfrm>
              <a:prstGeom prst="rect">
                <a:avLst/>
              </a:prstGeom>
              <a:noFill/>
              <a:ln w="9525">
                <a:noFill/>
              </a:ln>
            </p:spPr>
            <p:txBody>
              <a:bodyPr wrap="none" anchor="t">
                <a:spAutoFit/>
              </a:bodyPr>
              <a:p>
                <a:pPr algn="l">
                  <a:lnSpc>
                    <a:spcPct val="80000"/>
                  </a:lnSpc>
                </a:pPr>
                <a:r>
                  <a:rPr lang="zh-CN" altLang="en-US" sz="1800" u="none" dirty="0">
                    <a:solidFill>
                      <a:srgbClr val="990000"/>
                    </a:solidFill>
                    <a:latin typeface="Times New Roman" panose="02020603050405020304" pitchFamily="18" charset="0"/>
                  </a:rPr>
                  <a:t>1</a:t>
                </a:r>
                <a:endParaRPr lang="zh-CN" altLang="en-US" sz="1800" u="none" dirty="0">
                  <a:solidFill>
                    <a:srgbClr val="990000"/>
                  </a:solidFill>
                  <a:latin typeface="Times New Roman" panose="02020603050405020304" pitchFamily="18" charset="0"/>
                </a:endParaRPr>
              </a:p>
              <a:p>
                <a:pPr algn="l">
                  <a:lnSpc>
                    <a:spcPct val="80000"/>
                  </a:lnSpc>
                </a:pPr>
                <a:r>
                  <a:rPr lang="zh-CN" altLang="en-US" sz="1800" u="none" dirty="0">
                    <a:solidFill>
                      <a:srgbClr val="990000"/>
                    </a:solidFill>
                    <a:latin typeface="Times New Roman" panose="02020603050405020304" pitchFamily="18" charset="0"/>
                  </a:rPr>
                  <a:t>5</a:t>
                </a:r>
                <a:endParaRPr lang="zh-CN" altLang="en-US" sz="1800" u="none" dirty="0">
                  <a:solidFill>
                    <a:srgbClr val="990000"/>
                  </a:solidFill>
                  <a:latin typeface="Times New Roman" panose="02020603050405020304" pitchFamily="18" charset="0"/>
                </a:endParaRPr>
              </a:p>
            </p:txBody>
          </p:sp>
          <p:sp>
            <p:nvSpPr>
              <p:cNvPr id="51209" name="直接连接符 51208"/>
              <p:cNvSpPr/>
              <p:nvPr/>
            </p:nvSpPr>
            <p:spPr>
              <a:xfrm>
                <a:off x="0" y="157"/>
                <a:ext cx="188" cy="0"/>
              </a:xfrm>
              <a:prstGeom prst="line">
                <a:avLst/>
              </a:prstGeom>
              <a:ln w="19050" cap="sq" cmpd="sng">
                <a:solidFill>
                  <a:srgbClr val="990000"/>
                </a:solidFill>
                <a:prstDash val="solid"/>
                <a:headEnd type="none" w="med" len="med"/>
                <a:tailEnd type="none" w="med" len="med"/>
              </a:ln>
            </p:spPr>
          </p:sp>
        </p:grpSp>
        <p:grpSp>
          <p:nvGrpSpPr>
            <p:cNvPr id="51210" name="组合 51209"/>
            <p:cNvGrpSpPr/>
            <p:nvPr/>
          </p:nvGrpSpPr>
          <p:grpSpPr>
            <a:xfrm>
              <a:off x="2458" y="352"/>
              <a:ext cx="188" cy="334"/>
              <a:chOff x="0" y="0"/>
              <a:chExt cx="188" cy="334"/>
            </a:xfrm>
          </p:grpSpPr>
          <p:sp>
            <p:nvSpPr>
              <p:cNvPr id="51211" name="文本框 51210"/>
              <p:cNvSpPr txBox="1"/>
              <p:nvPr/>
            </p:nvSpPr>
            <p:spPr>
              <a:xfrm>
                <a:off x="0" y="0"/>
                <a:ext cx="188" cy="334"/>
              </a:xfrm>
              <a:prstGeom prst="rect">
                <a:avLst/>
              </a:prstGeom>
              <a:noFill/>
              <a:ln w="9525">
                <a:noFill/>
              </a:ln>
            </p:spPr>
            <p:txBody>
              <a:bodyPr wrap="none" anchor="t">
                <a:spAutoFit/>
              </a:bodyPr>
              <a:p>
                <a:pPr algn="l">
                  <a:lnSpc>
                    <a:spcPct val="80000"/>
                  </a:lnSpc>
                </a:pPr>
                <a:r>
                  <a:rPr lang="zh-CN" altLang="en-US" sz="1800" u="none" dirty="0">
                    <a:solidFill>
                      <a:srgbClr val="990000"/>
                    </a:solidFill>
                    <a:latin typeface="Times New Roman" panose="02020603050405020304" pitchFamily="18" charset="0"/>
                  </a:rPr>
                  <a:t>1</a:t>
                </a:r>
                <a:endParaRPr lang="zh-CN" altLang="en-US" sz="1800" u="none" dirty="0">
                  <a:solidFill>
                    <a:srgbClr val="990000"/>
                  </a:solidFill>
                  <a:latin typeface="Times New Roman" panose="02020603050405020304" pitchFamily="18" charset="0"/>
                </a:endParaRPr>
              </a:p>
              <a:p>
                <a:pPr algn="l">
                  <a:lnSpc>
                    <a:spcPct val="80000"/>
                  </a:lnSpc>
                </a:pPr>
                <a:r>
                  <a:rPr lang="zh-CN" altLang="en-US" sz="1800" u="none" dirty="0">
                    <a:solidFill>
                      <a:srgbClr val="990000"/>
                    </a:solidFill>
                    <a:latin typeface="Times New Roman" panose="02020603050405020304" pitchFamily="18" charset="0"/>
                  </a:rPr>
                  <a:t>5</a:t>
                </a:r>
                <a:endParaRPr lang="zh-CN" altLang="en-US" sz="1800" u="none" dirty="0">
                  <a:solidFill>
                    <a:srgbClr val="990000"/>
                  </a:solidFill>
                  <a:latin typeface="Times New Roman" panose="02020603050405020304" pitchFamily="18" charset="0"/>
                </a:endParaRPr>
              </a:p>
            </p:txBody>
          </p:sp>
          <p:sp>
            <p:nvSpPr>
              <p:cNvPr id="51212" name="直接连接符 51211"/>
              <p:cNvSpPr/>
              <p:nvPr/>
            </p:nvSpPr>
            <p:spPr>
              <a:xfrm>
                <a:off x="0" y="157"/>
                <a:ext cx="188" cy="0"/>
              </a:xfrm>
              <a:prstGeom prst="line">
                <a:avLst/>
              </a:prstGeom>
              <a:ln w="19050" cap="sq" cmpd="sng">
                <a:solidFill>
                  <a:srgbClr val="990000"/>
                </a:solidFill>
                <a:prstDash val="solid"/>
                <a:headEnd type="none" w="med" len="med"/>
                <a:tailEnd type="none" w="med" len="med"/>
              </a:ln>
            </p:spPr>
          </p:sp>
        </p:grpSp>
        <p:sp>
          <p:nvSpPr>
            <p:cNvPr id="51213" name="矩形 51212"/>
            <p:cNvSpPr/>
            <p:nvPr/>
          </p:nvSpPr>
          <p:spPr>
            <a:xfrm>
              <a:off x="0" y="195"/>
              <a:ext cx="656" cy="231"/>
            </a:xfrm>
            <a:prstGeom prst="rect">
              <a:avLst/>
            </a:prstGeom>
            <a:noFill/>
            <a:ln w="9525">
              <a:noFill/>
            </a:ln>
          </p:spPr>
          <p:txBody>
            <a:bodyPr wrap="none" anchor="t">
              <a:spAutoFit/>
            </a:bodyPr>
            <a:p>
              <a:pPr algn="l"/>
              <a:r>
                <a:rPr lang="en-US" altLang="zh-CN" sz="1800" u="none">
                  <a:solidFill>
                    <a:srgbClr val="990000"/>
                  </a:solidFill>
                  <a:latin typeface="Times New Roman" panose="02020603050405020304" pitchFamily="18" charset="0"/>
                </a:rPr>
                <a:t>P(H/S)</a:t>
              </a:r>
              <a:r>
                <a:rPr lang="en-US" altLang="zh-CN" sz="1800" u="none">
                  <a:solidFill>
                    <a:srgbClr val="990000"/>
                  </a:solidFill>
                  <a:latin typeface="Arial" panose="020B0604020202020204" pitchFamily="34" charset="0"/>
                </a:rPr>
                <a:t> =</a:t>
              </a:r>
              <a:endParaRPr lang="zh-CN" altLang="en-US" sz="1800" u="none" dirty="0">
                <a:solidFill>
                  <a:srgbClr val="990000"/>
                </a:solidFill>
                <a:latin typeface="Arial" panose="020B0604020202020204" pitchFamily="34" charset="0"/>
              </a:endParaRPr>
            </a:p>
          </p:txBody>
        </p:sp>
        <p:sp>
          <p:nvSpPr>
            <p:cNvPr id="51214" name="左大括号 51213"/>
            <p:cNvSpPr/>
            <p:nvPr/>
          </p:nvSpPr>
          <p:spPr>
            <a:xfrm>
              <a:off x="635" y="133"/>
              <a:ext cx="107" cy="352"/>
            </a:xfrm>
            <a:prstGeom prst="leftBrace">
              <a:avLst>
                <a:gd name="adj1" fmla="val 27414"/>
                <a:gd name="adj2" fmla="val 50000"/>
              </a:avLst>
            </a:prstGeom>
            <a:noFill/>
            <a:ln w="19050" cap="sq" cmpd="sng">
              <a:solidFill>
                <a:srgbClr val="990000"/>
              </a:solidFill>
              <a:prstDash val="solid"/>
              <a:headEnd type="none" w="med" len="med"/>
              <a:tailEnd type="none" w="med" len="med"/>
            </a:ln>
          </p:spPr>
          <p:txBody>
            <a:bodyPr/>
            <a:p>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en-US" altLang="zh-CN" sz="3200"/>
              <a:t>4.3.3</a:t>
            </a:r>
            <a:r>
              <a:rPr lang="zh-CN" altLang="en-US" sz="3200" dirty="0"/>
              <a:t>不确定性的传播与计算</a:t>
            </a:r>
            <a:r>
              <a:rPr lang="en-US" altLang="zh-CN" sz="3200"/>
              <a:t>(7)</a:t>
            </a:r>
            <a:endParaRPr lang="en-US" altLang="zh-CN" sz="3200"/>
          </a:p>
        </p:txBody>
      </p:sp>
      <p:sp>
        <p:nvSpPr>
          <p:cNvPr id="52227" name="文本占位符 52226"/>
          <p:cNvSpPr>
            <a:spLocks noGrp="1"/>
          </p:cNvSpPr>
          <p:nvPr>
            <p:ph type="body" idx="4294967295"/>
          </p:nvPr>
        </p:nvSpPr>
        <p:spPr>
          <a:xfrm>
            <a:off x="1227455" y="1268730"/>
            <a:ext cx="7916545" cy="5039995"/>
          </a:xfrm>
        </p:spPr>
        <p:txBody>
          <a:bodyPr/>
          <a:p>
            <a:pPr marL="0" indent="0">
              <a:lnSpc>
                <a:spcPct val="125000"/>
              </a:lnSpc>
              <a:buClr>
                <a:schemeClr val="tx1"/>
              </a:buClr>
              <a:buSzPct val="80000"/>
              <a:buNone/>
            </a:pPr>
            <a:r>
              <a:rPr lang="zh-CN" altLang="en-US" sz="2400" dirty="0"/>
              <a:t>相同结论的后验概率合成：</a:t>
            </a:r>
            <a:endParaRPr lang="zh-CN" altLang="en-US" sz="2400" b="0" dirty="0">
              <a:solidFill>
                <a:srgbClr val="0033CC"/>
              </a:solidFill>
              <a:latin typeface="Arial" panose="020B0604020202020204" pitchFamily="34" charset="0"/>
              <a:sym typeface="Symbol" panose="05050102010706020507" pitchFamily="18" charset="2"/>
            </a:endParaRPr>
          </a:p>
          <a:p>
            <a:pPr marL="0" indent="0">
              <a:lnSpc>
                <a:spcPct val="125000"/>
              </a:lnSpc>
              <a:buClr>
                <a:schemeClr val="tx1"/>
              </a:buClr>
              <a:buSzPct val="80000"/>
              <a:buNone/>
            </a:pPr>
            <a:r>
              <a:rPr lang="zh-CN" altLang="en-US" sz="2400" dirty="0">
                <a:solidFill>
                  <a:srgbClr val="0033CC"/>
                </a:solidFill>
                <a:latin typeface="Arial" panose="020B0604020202020204" pitchFamily="34" charset="0"/>
                <a:sym typeface="Symbol" panose="05050102010706020507" pitchFamily="18" charset="2"/>
              </a:rPr>
              <a:t>       若有</a:t>
            </a:r>
            <a:r>
              <a:rPr lang="en-US" altLang="zh-CN" sz="2400">
                <a:solidFill>
                  <a:srgbClr val="0033CC"/>
                </a:solidFill>
                <a:latin typeface="Arial" panose="020B0604020202020204" pitchFamily="34" charset="0"/>
                <a:sym typeface="Symbol" panose="05050102010706020507" pitchFamily="18" charset="2"/>
              </a:rPr>
              <a:t>n</a:t>
            </a:r>
            <a:r>
              <a:rPr lang="zh-CN" altLang="en-US" sz="2400" dirty="0">
                <a:solidFill>
                  <a:srgbClr val="0033CC"/>
                </a:solidFill>
                <a:latin typeface="Arial" panose="020B0604020202020204" pitchFamily="34" charset="0"/>
                <a:sym typeface="Symbol" panose="05050102010706020507" pitchFamily="18" charset="2"/>
              </a:rPr>
              <a:t>条知识都支持相同的结论</a:t>
            </a:r>
            <a:r>
              <a:rPr lang="en-US" altLang="zh-CN" sz="2400">
                <a:solidFill>
                  <a:srgbClr val="0033CC"/>
                </a:solidFill>
                <a:latin typeface="Arial" panose="020B0604020202020204" pitchFamily="34" charset="0"/>
                <a:sym typeface="Symbol" panose="05050102010706020507" pitchFamily="18" charset="2"/>
              </a:rPr>
              <a:t>H</a:t>
            </a:r>
            <a:r>
              <a:rPr lang="zh-CN" altLang="en-US" sz="2400" dirty="0">
                <a:solidFill>
                  <a:srgbClr val="0033CC"/>
                </a:solidFill>
                <a:latin typeface="Arial" panose="020B0604020202020204" pitchFamily="34" charset="0"/>
                <a:sym typeface="Symbol" panose="05050102010706020507" pitchFamily="18" charset="2"/>
              </a:rPr>
              <a:t>，而且每条知识的前提条件所对应的证据</a:t>
            </a:r>
            <a:r>
              <a:rPr lang="en-US" altLang="zh-CN" sz="2400" err="1">
                <a:solidFill>
                  <a:srgbClr val="0033CC"/>
                </a:solidFill>
                <a:latin typeface="Times New Roman" panose="02020603050405020304" pitchFamily="18" charset="0"/>
                <a:sym typeface="Symbol" panose="05050102010706020507" pitchFamily="18" charset="2"/>
              </a:rPr>
              <a:t>E</a:t>
            </a:r>
            <a:r>
              <a:rPr lang="en-US" altLang="zh-CN" sz="2400" baseline="-25000" err="1">
                <a:solidFill>
                  <a:srgbClr val="0033CC"/>
                </a:solidFill>
                <a:latin typeface="Times New Roman" panose="02020603050405020304" pitchFamily="18" charset="0"/>
                <a:sym typeface="Symbol" panose="05050102010706020507" pitchFamily="18" charset="2"/>
              </a:rPr>
              <a:t>i</a:t>
            </a:r>
            <a:r>
              <a:rPr lang="zh-CN" altLang="en-US" sz="2400" dirty="0" err="1">
                <a:solidFill>
                  <a:srgbClr val="0033CC"/>
                </a:solidFill>
                <a:latin typeface="Times New Roman" panose="02020603050405020304" pitchFamily="18" charset="0"/>
                <a:sym typeface="Symbol" panose="05050102010706020507" pitchFamily="18" charset="2"/>
              </a:rPr>
              <a:t>（</a:t>
            </a:r>
            <a:r>
              <a:rPr lang="en-US" altLang="zh-CN" sz="2400">
                <a:solidFill>
                  <a:srgbClr val="0033CC"/>
                </a:solidFill>
                <a:latin typeface="Times New Roman" panose="02020603050405020304" pitchFamily="18" charset="0"/>
                <a:sym typeface="Symbol" panose="05050102010706020507" pitchFamily="18" charset="2"/>
              </a:rPr>
              <a:t>i =1,2,…,n</a:t>
            </a:r>
            <a:r>
              <a:rPr lang="zh-CN" altLang="en-US" sz="2400">
                <a:solidFill>
                  <a:srgbClr val="0033CC"/>
                </a:solidFill>
                <a:latin typeface="Times New Roman" panose="02020603050405020304" pitchFamily="18" charset="0"/>
                <a:sym typeface="Symbol" panose="05050102010706020507" pitchFamily="18" charset="2"/>
              </a:rPr>
              <a:t>）</a:t>
            </a:r>
            <a:r>
              <a:rPr lang="zh-CN" altLang="en-US" sz="2400" dirty="0">
                <a:solidFill>
                  <a:srgbClr val="0033CC"/>
                </a:solidFill>
                <a:latin typeface="Arial" panose="020B0604020202020204" pitchFamily="34" charset="0"/>
                <a:sym typeface="Symbol" panose="05050102010706020507" pitchFamily="18" charset="2"/>
              </a:rPr>
              <a:t>都有相应的观察</a:t>
            </a:r>
            <a:r>
              <a:rPr lang="en-US" altLang="zh-CN" sz="2400" err="1">
                <a:solidFill>
                  <a:srgbClr val="0033CC"/>
                </a:solidFill>
                <a:latin typeface="Arial" panose="020B0604020202020204" pitchFamily="34" charset="0"/>
                <a:sym typeface="Symbol" panose="05050102010706020507" pitchFamily="18" charset="2"/>
              </a:rPr>
              <a:t>S</a:t>
            </a:r>
            <a:r>
              <a:rPr lang="en-US" altLang="zh-CN" sz="2400" baseline="-25000" err="1">
                <a:solidFill>
                  <a:srgbClr val="0033CC"/>
                </a:solidFill>
                <a:latin typeface="Arial" panose="020B0604020202020204" pitchFamily="34" charset="0"/>
                <a:sym typeface="Symbol" panose="05050102010706020507" pitchFamily="18" charset="2"/>
              </a:rPr>
              <a:t>i</a:t>
            </a:r>
            <a:r>
              <a:rPr lang="en-US" altLang="zh-CN" sz="2400">
                <a:solidFill>
                  <a:srgbClr val="0033CC"/>
                </a:solidFill>
                <a:latin typeface="Arial" panose="020B0604020202020204" pitchFamily="34" charset="0"/>
                <a:sym typeface="Symbol" panose="05050102010706020507" pitchFamily="18" charset="2"/>
              </a:rPr>
              <a:t> </a:t>
            </a:r>
            <a:r>
              <a:rPr lang="zh-CN" altLang="en-US" sz="2400" dirty="0">
                <a:solidFill>
                  <a:srgbClr val="0033CC"/>
                </a:solidFill>
                <a:latin typeface="Arial" panose="020B0604020202020204" pitchFamily="34" charset="0"/>
                <a:sym typeface="Symbol" panose="05050102010706020507" pitchFamily="18" charset="2"/>
              </a:rPr>
              <a:t>与之对应</a:t>
            </a:r>
            <a:r>
              <a:rPr lang="en-US" altLang="zh-CN" sz="2400">
                <a:solidFill>
                  <a:srgbClr val="0033CC"/>
                </a:solidFill>
                <a:latin typeface="Arial" panose="020B0604020202020204" pitchFamily="34" charset="0"/>
                <a:sym typeface="Symbol" panose="05050102010706020507" pitchFamily="18" charset="2"/>
              </a:rPr>
              <a:t>, </a:t>
            </a:r>
            <a:r>
              <a:rPr lang="zh-CN" altLang="en-US" sz="2400" dirty="0">
                <a:solidFill>
                  <a:srgbClr val="0033CC"/>
                </a:solidFill>
                <a:latin typeface="Arial" panose="020B0604020202020204" pitchFamily="34" charset="0"/>
                <a:sym typeface="Symbol" panose="05050102010706020507" pitchFamily="18" charset="2"/>
              </a:rPr>
              <a:t>此时只要先求出每条知识的</a:t>
            </a:r>
            <a:r>
              <a:rPr lang="en-US" altLang="zh-CN" sz="2400">
                <a:solidFill>
                  <a:srgbClr val="0033CC"/>
                </a:solidFill>
                <a:latin typeface="Times New Roman" panose="02020603050405020304" pitchFamily="18" charset="0"/>
                <a:sym typeface="Symbol" panose="05050102010706020507" pitchFamily="18" charset="2"/>
              </a:rPr>
              <a:t>O(H/</a:t>
            </a:r>
            <a:r>
              <a:rPr lang="en-US" altLang="zh-CN" sz="2400" err="1">
                <a:solidFill>
                  <a:srgbClr val="0033CC"/>
                </a:solidFill>
                <a:latin typeface="Times New Roman" panose="02020603050405020304" pitchFamily="18" charset="0"/>
                <a:sym typeface="Symbol" panose="05050102010706020507" pitchFamily="18" charset="2"/>
              </a:rPr>
              <a:t>S</a:t>
            </a:r>
            <a:r>
              <a:rPr lang="en-US" altLang="zh-CN" sz="2400" baseline="-25000" err="1">
                <a:solidFill>
                  <a:srgbClr val="0033CC"/>
                </a:solidFill>
                <a:latin typeface="Times New Roman" panose="02020603050405020304" pitchFamily="18" charset="0"/>
                <a:sym typeface="Symbol" panose="05050102010706020507" pitchFamily="18" charset="2"/>
              </a:rPr>
              <a:t>i</a:t>
            </a:r>
            <a:r>
              <a:rPr lang="en-US" altLang="zh-CN" sz="2400">
                <a:solidFill>
                  <a:srgbClr val="0033CC"/>
                </a:solidFill>
                <a:latin typeface="Times New Roman" panose="02020603050405020304" pitchFamily="18" charset="0"/>
                <a:sym typeface="Symbol" panose="05050102010706020507" pitchFamily="18" charset="2"/>
              </a:rPr>
              <a:t>)</a:t>
            </a:r>
            <a:r>
              <a:rPr lang="zh-CN" altLang="en-US" sz="2400">
                <a:solidFill>
                  <a:srgbClr val="0033CC"/>
                </a:solidFill>
                <a:latin typeface="Times New Roman" panose="02020603050405020304" pitchFamily="18" charset="0"/>
                <a:sym typeface="Symbol" panose="05050102010706020507" pitchFamily="18" charset="2"/>
              </a:rPr>
              <a:t>，</a:t>
            </a:r>
            <a:r>
              <a:rPr lang="zh-CN" altLang="en-US" sz="2400" dirty="0">
                <a:solidFill>
                  <a:srgbClr val="0033CC"/>
                </a:solidFill>
                <a:latin typeface="Arial" panose="020B0604020202020204" pitchFamily="34" charset="0"/>
                <a:sym typeface="Symbol" panose="05050102010706020507" pitchFamily="18" charset="2"/>
              </a:rPr>
              <a:t>然后运用下述公式求出 </a:t>
            </a:r>
            <a:r>
              <a:rPr lang="en-US" altLang="zh-CN" sz="2400">
                <a:solidFill>
                  <a:srgbClr val="0033CC"/>
                </a:solidFill>
                <a:latin typeface="Times New Roman" panose="02020603050405020304" pitchFamily="18" charset="0"/>
                <a:sym typeface="Symbol" panose="05050102010706020507" pitchFamily="18" charset="2"/>
              </a:rPr>
              <a:t>O(H/S</a:t>
            </a:r>
            <a:r>
              <a:rPr lang="en-US" altLang="zh-CN" sz="2400" baseline="-25000">
                <a:solidFill>
                  <a:srgbClr val="0033CC"/>
                </a:solidFill>
                <a:latin typeface="Times New Roman" panose="02020603050405020304" pitchFamily="18" charset="0"/>
                <a:sym typeface="Symbol" panose="05050102010706020507" pitchFamily="18" charset="2"/>
              </a:rPr>
              <a:t>1</a:t>
            </a:r>
            <a:r>
              <a:rPr lang="en-US" altLang="zh-CN" sz="2400">
                <a:solidFill>
                  <a:srgbClr val="0033CC"/>
                </a:solidFill>
                <a:latin typeface="Times New Roman" panose="02020603050405020304" pitchFamily="18" charset="0"/>
                <a:sym typeface="Symbol" panose="05050102010706020507" pitchFamily="18" charset="2"/>
              </a:rPr>
              <a:t>,S</a:t>
            </a:r>
            <a:r>
              <a:rPr lang="en-US" altLang="zh-CN" sz="2400" baseline="-25000">
                <a:solidFill>
                  <a:srgbClr val="0033CC"/>
                </a:solidFill>
                <a:latin typeface="Times New Roman" panose="02020603050405020304" pitchFamily="18" charset="0"/>
                <a:sym typeface="Symbol" panose="05050102010706020507" pitchFamily="18" charset="2"/>
              </a:rPr>
              <a:t>2</a:t>
            </a:r>
            <a:r>
              <a:rPr lang="en-US" altLang="zh-CN" sz="2400">
                <a:solidFill>
                  <a:srgbClr val="0033CC"/>
                </a:solidFill>
                <a:latin typeface="Times New Roman" panose="02020603050405020304" pitchFamily="18" charset="0"/>
                <a:sym typeface="Symbol" panose="05050102010706020507" pitchFamily="18" charset="2"/>
              </a:rPr>
              <a:t>,…,</a:t>
            </a:r>
            <a:r>
              <a:rPr lang="en-US" altLang="zh-CN" sz="2400" err="1">
                <a:solidFill>
                  <a:srgbClr val="0033CC"/>
                </a:solidFill>
                <a:latin typeface="Times New Roman" panose="02020603050405020304" pitchFamily="18" charset="0"/>
                <a:sym typeface="Symbol" panose="05050102010706020507" pitchFamily="18" charset="2"/>
              </a:rPr>
              <a:t>S</a:t>
            </a:r>
            <a:r>
              <a:rPr lang="en-US" altLang="zh-CN" sz="2400" baseline="-25000" err="1">
                <a:solidFill>
                  <a:srgbClr val="0033CC"/>
                </a:solidFill>
                <a:latin typeface="Times New Roman" panose="02020603050405020304" pitchFamily="18" charset="0"/>
                <a:sym typeface="Symbol" panose="05050102010706020507" pitchFamily="18" charset="2"/>
              </a:rPr>
              <a:t>n</a:t>
            </a:r>
            <a:r>
              <a:rPr lang="en-US" altLang="zh-CN" sz="2400">
                <a:solidFill>
                  <a:srgbClr val="0033CC"/>
                </a:solidFill>
                <a:latin typeface="Times New Roman" panose="02020603050405020304" pitchFamily="18" charset="0"/>
                <a:sym typeface="Symbol" panose="05050102010706020507" pitchFamily="18" charset="2"/>
              </a:rPr>
              <a:t>)</a:t>
            </a:r>
            <a:r>
              <a:rPr lang="zh-CN" altLang="en-US" sz="2400">
                <a:solidFill>
                  <a:srgbClr val="0033CC"/>
                </a:solidFill>
                <a:latin typeface="Times New Roman" panose="02020603050405020304" pitchFamily="18" charset="0"/>
                <a:sym typeface="Symbol" panose="05050102010706020507" pitchFamily="18" charset="2"/>
              </a:rPr>
              <a:t>。</a:t>
            </a:r>
            <a:endParaRPr lang="zh-CN" altLang="en-US" sz="2400" dirty="0">
              <a:solidFill>
                <a:srgbClr val="800000"/>
              </a:solidFill>
              <a:latin typeface="Times New Roman" panose="02020603050405020304" pitchFamily="18" charset="0"/>
              <a:sym typeface="Symbol" panose="05050102010706020507" pitchFamily="18" charset="2"/>
            </a:endParaRPr>
          </a:p>
          <a:p>
            <a:pPr marL="0" indent="0">
              <a:buChar char="•"/>
            </a:pPr>
            <a:endParaRPr lang="zh-CN" altLang="en-US" dirty="0"/>
          </a:p>
        </p:txBody>
      </p:sp>
      <p:grpSp>
        <p:nvGrpSpPr>
          <p:cNvPr id="52228" name="组合 52227"/>
          <p:cNvGrpSpPr/>
          <p:nvPr/>
        </p:nvGrpSpPr>
        <p:grpSpPr>
          <a:xfrm>
            <a:off x="1331913" y="3644900"/>
            <a:ext cx="7483475" cy="728663"/>
            <a:chOff x="0" y="0"/>
            <a:chExt cx="4714" cy="459"/>
          </a:xfrm>
        </p:grpSpPr>
        <p:sp>
          <p:nvSpPr>
            <p:cNvPr id="52229" name="文本框 52228"/>
            <p:cNvSpPr txBox="1"/>
            <p:nvPr/>
          </p:nvSpPr>
          <p:spPr>
            <a:xfrm>
              <a:off x="1497" y="17"/>
              <a:ext cx="655" cy="442"/>
            </a:xfrm>
            <a:prstGeom prst="rect">
              <a:avLst/>
            </a:prstGeom>
            <a:noFill/>
            <a:ln w="9525">
              <a:noFill/>
            </a:ln>
          </p:spPr>
          <p:txBody>
            <a:bodyPr wrap="none" anchor="t">
              <a:spAutoFit/>
            </a:bodyPr>
            <a:p>
              <a:pPr algn="l"/>
              <a:r>
                <a:rPr lang="en-US" altLang="zh-CN" sz="2000" u="none">
                  <a:solidFill>
                    <a:srgbClr val="800000"/>
                  </a:solidFill>
                  <a:latin typeface="Times New Roman" panose="02020603050405020304" pitchFamily="18" charset="0"/>
                </a:rPr>
                <a:t>O(H/S</a:t>
              </a:r>
              <a:r>
                <a:rPr lang="en-US" altLang="zh-CN" sz="2000" u="none" baseline="-25000">
                  <a:solidFill>
                    <a:srgbClr val="800000"/>
                  </a:solidFill>
                  <a:latin typeface="Times New Roman" panose="02020603050405020304" pitchFamily="18" charset="0"/>
                </a:rPr>
                <a:t>1</a:t>
              </a:r>
              <a:r>
                <a:rPr lang="en-US" altLang="zh-CN" sz="2000" u="none">
                  <a:solidFill>
                    <a:srgbClr val="800000"/>
                  </a:solidFill>
                  <a:latin typeface="Times New Roman" panose="02020603050405020304" pitchFamily="18" charset="0"/>
                </a:rPr>
                <a:t>)</a:t>
              </a:r>
              <a:endParaRPr lang="en-US" altLang="zh-CN" sz="2000" u="none">
                <a:solidFill>
                  <a:srgbClr val="800000"/>
                </a:solidFill>
                <a:latin typeface="Times New Roman" panose="02020603050405020304" pitchFamily="18" charset="0"/>
              </a:endParaRPr>
            </a:p>
            <a:p>
              <a:pPr algn="l"/>
              <a:r>
                <a:rPr lang="en-US" altLang="zh-CN" sz="2000" u="none">
                  <a:solidFill>
                    <a:srgbClr val="800000"/>
                  </a:solidFill>
                  <a:latin typeface="Times New Roman" panose="02020603050405020304" pitchFamily="18" charset="0"/>
                </a:rPr>
                <a:t>  O(H)</a:t>
              </a:r>
              <a:endParaRPr lang="en-US" altLang="zh-CN" sz="2000" u="none">
                <a:solidFill>
                  <a:srgbClr val="800000"/>
                </a:solidFill>
                <a:latin typeface="Times New Roman" panose="02020603050405020304" pitchFamily="18" charset="0"/>
              </a:endParaRPr>
            </a:p>
          </p:txBody>
        </p:sp>
        <p:sp>
          <p:nvSpPr>
            <p:cNvPr id="52230" name="直接连接符 52229"/>
            <p:cNvSpPr/>
            <p:nvPr/>
          </p:nvSpPr>
          <p:spPr>
            <a:xfrm>
              <a:off x="1416" y="257"/>
              <a:ext cx="636" cy="0"/>
            </a:xfrm>
            <a:prstGeom prst="line">
              <a:avLst/>
            </a:prstGeom>
            <a:ln w="12700" cap="sq" cmpd="sng">
              <a:solidFill>
                <a:schemeClr val="tx1"/>
              </a:solidFill>
              <a:prstDash val="solid"/>
              <a:headEnd type="none" w="med" len="med"/>
              <a:tailEnd type="none" w="med" len="med"/>
            </a:ln>
          </p:spPr>
        </p:sp>
        <p:sp>
          <p:nvSpPr>
            <p:cNvPr id="52231" name="文本框 52230"/>
            <p:cNvSpPr txBox="1"/>
            <p:nvPr/>
          </p:nvSpPr>
          <p:spPr>
            <a:xfrm>
              <a:off x="2259" y="5"/>
              <a:ext cx="655" cy="442"/>
            </a:xfrm>
            <a:prstGeom prst="rect">
              <a:avLst/>
            </a:prstGeom>
            <a:noFill/>
            <a:ln w="9525">
              <a:noFill/>
            </a:ln>
          </p:spPr>
          <p:txBody>
            <a:bodyPr wrap="none" anchor="t">
              <a:spAutoFit/>
            </a:bodyPr>
            <a:p>
              <a:pPr algn="l"/>
              <a:r>
                <a:rPr lang="en-US" altLang="zh-CN" sz="2000" u="none">
                  <a:solidFill>
                    <a:srgbClr val="800000"/>
                  </a:solidFill>
                  <a:latin typeface="Times New Roman" panose="02020603050405020304" pitchFamily="18" charset="0"/>
                </a:rPr>
                <a:t>O(H/S</a:t>
              </a:r>
              <a:r>
                <a:rPr lang="en-US" altLang="zh-CN" sz="2000" u="none" baseline="-25000">
                  <a:solidFill>
                    <a:srgbClr val="800000"/>
                  </a:solidFill>
                  <a:latin typeface="Times New Roman" panose="02020603050405020304" pitchFamily="18" charset="0"/>
                </a:rPr>
                <a:t>2</a:t>
              </a:r>
              <a:r>
                <a:rPr lang="en-US" altLang="zh-CN" sz="2000" u="none">
                  <a:solidFill>
                    <a:srgbClr val="800000"/>
                  </a:solidFill>
                  <a:latin typeface="Times New Roman" panose="02020603050405020304" pitchFamily="18" charset="0"/>
                </a:rPr>
                <a:t>)</a:t>
              </a:r>
              <a:endParaRPr lang="en-US" altLang="zh-CN" sz="2000" u="none">
                <a:solidFill>
                  <a:srgbClr val="800000"/>
                </a:solidFill>
                <a:latin typeface="Times New Roman" panose="02020603050405020304" pitchFamily="18" charset="0"/>
              </a:endParaRPr>
            </a:p>
            <a:p>
              <a:pPr algn="l"/>
              <a:r>
                <a:rPr lang="en-US" altLang="zh-CN" sz="2000" u="none">
                  <a:solidFill>
                    <a:srgbClr val="800000"/>
                  </a:solidFill>
                  <a:latin typeface="Times New Roman" panose="02020603050405020304" pitchFamily="18" charset="0"/>
                </a:rPr>
                <a:t>  O(H)</a:t>
              </a:r>
              <a:endParaRPr lang="en-US" altLang="zh-CN" sz="2000" u="none">
                <a:solidFill>
                  <a:srgbClr val="800000"/>
                </a:solidFill>
                <a:latin typeface="Times New Roman" panose="02020603050405020304" pitchFamily="18" charset="0"/>
              </a:endParaRPr>
            </a:p>
          </p:txBody>
        </p:sp>
        <p:sp>
          <p:nvSpPr>
            <p:cNvPr id="52232" name="直接连接符 52231"/>
            <p:cNvSpPr/>
            <p:nvPr/>
          </p:nvSpPr>
          <p:spPr>
            <a:xfrm>
              <a:off x="2241" y="245"/>
              <a:ext cx="636" cy="0"/>
            </a:xfrm>
            <a:prstGeom prst="line">
              <a:avLst/>
            </a:prstGeom>
            <a:ln w="12700" cap="sq" cmpd="sng">
              <a:solidFill>
                <a:schemeClr val="tx1"/>
              </a:solidFill>
              <a:prstDash val="solid"/>
              <a:headEnd type="none" w="med" len="med"/>
              <a:tailEnd type="none" w="med" len="med"/>
            </a:ln>
          </p:spPr>
        </p:sp>
        <p:sp>
          <p:nvSpPr>
            <p:cNvPr id="52233" name="文本框 52232"/>
            <p:cNvSpPr txBox="1"/>
            <p:nvPr/>
          </p:nvSpPr>
          <p:spPr>
            <a:xfrm>
              <a:off x="3465" y="0"/>
              <a:ext cx="701" cy="442"/>
            </a:xfrm>
            <a:prstGeom prst="rect">
              <a:avLst/>
            </a:prstGeom>
            <a:noFill/>
            <a:ln w="9525">
              <a:noFill/>
            </a:ln>
          </p:spPr>
          <p:txBody>
            <a:bodyPr wrap="none" anchor="t">
              <a:spAutoFit/>
            </a:bodyPr>
            <a:p>
              <a:pPr algn="l"/>
              <a:r>
                <a:rPr lang="en-US" altLang="zh-CN" sz="2000" u="none">
                  <a:solidFill>
                    <a:srgbClr val="800000"/>
                  </a:solidFill>
                  <a:latin typeface="Times New Roman" panose="02020603050405020304" pitchFamily="18" charset="0"/>
                </a:rPr>
                <a:t>O(H/</a:t>
              </a:r>
              <a:r>
                <a:rPr lang="en-US" altLang="zh-CN" sz="2000" u="none" err="1">
                  <a:solidFill>
                    <a:srgbClr val="800000"/>
                  </a:solidFill>
                  <a:latin typeface="Times New Roman" panose="02020603050405020304" pitchFamily="18" charset="0"/>
                </a:rPr>
                <a:t>S</a:t>
              </a:r>
              <a:r>
                <a:rPr lang="en-US" altLang="zh-CN" sz="2000" u="none" baseline="-25000" err="1">
                  <a:solidFill>
                    <a:srgbClr val="800000"/>
                  </a:solidFill>
                  <a:latin typeface="Times New Roman" panose="02020603050405020304" pitchFamily="18" charset="0"/>
                </a:rPr>
                <a:t>n</a:t>
              </a:r>
              <a:r>
                <a:rPr lang="en-US" altLang="zh-CN" sz="2000" u="none">
                  <a:solidFill>
                    <a:srgbClr val="800000"/>
                  </a:solidFill>
                  <a:latin typeface="Times New Roman" panose="02020603050405020304" pitchFamily="18" charset="0"/>
                </a:rPr>
                <a:t>) </a:t>
              </a:r>
              <a:endParaRPr lang="en-US" altLang="zh-CN" sz="2000" u="none">
                <a:solidFill>
                  <a:srgbClr val="800000"/>
                </a:solidFill>
                <a:latin typeface="Times New Roman" panose="02020603050405020304" pitchFamily="18" charset="0"/>
              </a:endParaRPr>
            </a:p>
            <a:p>
              <a:pPr algn="l"/>
              <a:r>
                <a:rPr lang="en-US" altLang="zh-CN" sz="2000" u="none">
                  <a:solidFill>
                    <a:srgbClr val="800000"/>
                  </a:solidFill>
                  <a:latin typeface="Times New Roman" panose="02020603050405020304" pitchFamily="18" charset="0"/>
                </a:rPr>
                <a:t>  O(H)</a:t>
              </a:r>
              <a:endParaRPr lang="en-US" altLang="zh-CN" sz="2000" u="none">
                <a:solidFill>
                  <a:srgbClr val="800000"/>
                </a:solidFill>
                <a:latin typeface="Times New Roman" panose="02020603050405020304" pitchFamily="18" charset="0"/>
              </a:endParaRPr>
            </a:p>
          </p:txBody>
        </p:sp>
        <p:sp>
          <p:nvSpPr>
            <p:cNvPr id="52234" name="直接连接符 52233"/>
            <p:cNvSpPr/>
            <p:nvPr/>
          </p:nvSpPr>
          <p:spPr>
            <a:xfrm>
              <a:off x="3489" y="233"/>
              <a:ext cx="636" cy="0"/>
            </a:xfrm>
            <a:prstGeom prst="line">
              <a:avLst/>
            </a:prstGeom>
            <a:ln w="12700" cap="sq" cmpd="sng">
              <a:solidFill>
                <a:schemeClr val="tx1"/>
              </a:solidFill>
              <a:prstDash val="solid"/>
              <a:headEnd type="none" w="med" len="med"/>
              <a:tailEnd type="none" w="med" len="med"/>
            </a:ln>
          </p:spPr>
        </p:sp>
        <p:sp>
          <p:nvSpPr>
            <p:cNvPr id="52235" name="矩形 52234"/>
            <p:cNvSpPr/>
            <p:nvPr/>
          </p:nvSpPr>
          <p:spPr>
            <a:xfrm>
              <a:off x="0" y="109"/>
              <a:ext cx="4714" cy="250"/>
            </a:xfrm>
            <a:prstGeom prst="rect">
              <a:avLst/>
            </a:prstGeom>
            <a:noFill/>
            <a:ln w="9525">
              <a:noFill/>
            </a:ln>
          </p:spPr>
          <p:txBody>
            <a:bodyPr wrap="none" anchor="t">
              <a:spAutoFit/>
            </a:bodyPr>
            <a:p>
              <a:pPr algn="l">
                <a:spcBef>
                  <a:spcPct val="20000"/>
                </a:spcBef>
                <a:buClr>
                  <a:schemeClr val="tx1"/>
                </a:buClr>
                <a:buSzPct val="80000"/>
              </a:pPr>
              <a:r>
                <a:rPr lang="en-US" altLang="zh-CN" sz="2000" u="none">
                  <a:solidFill>
                    <a:srgbClr val="800000"/>
                  </a:solidFill>
                  <a:latin typeface="Arial" panose="020B0604020202020204" pitchFamily="34" charset="0"/>
                  <a:sym typeface="Symbol" panose="05050102010706020507" pitchFamily="18" charset="2"/>
                </a:rPr>
                <a:t>O(H/S</a:t>
              </a:r>
              <a:r>
                <a:rPr lang="en-US" altLang="zh-CN" sz="2000" u="none" baseline="-25000">
                  <a:solidFill>
                    <a:srgbClr val="800000"/>
                  </a:solidFill>
                  <a:latin typeface="Arial" panose="020B0604020202020204" pitchFamily="34" charset="0"/>
                  <a:sym typeface="Symbol" panose="05050102010706020507" pitchFamily="18" charset="2"/>
                </a:rPr>
                <a:t>1</a:t>
              </a:r>
              <a:r>
                <a:rPr lang="en-US" altLang="zh-CN" sz="2000" u="none">
                  <a:solidFill>
                    <a:srgbClr val="800000"/>
                  </a:solidFill>
                  <a:latin typeface="Arial" panose="020B0604020202020204" pitchFamily="34" charset="0"/>
                  <a:sym typeface="Symbol" panose="05050102010706020507" pitchFamily="18" charset="2"/>
                </a:rPr>
                <a:t>,S</a:t>
              </a:r>
              <a:r>
                <a:rPr lang="en-US" altLang="zh-CN" sz="2000" u="none" baseline="-25000">
                  <a:solidFill>
                    <a:srgbClr val="800000"/>
                  </a:solidFill>
                  <a:latin typeface="Arial" panose="020B0604020202020204" pitchFamily="34" charset="0"/>
                  <a:sym typeface="Symbol" panose="05050102010706020507" pitchFamily="18" charset="2"/>
                </a:rPr>
                <a:t>2</a:t>
              </a:r>
              <a:r>
                <a:rPr lang="en-US" altLang="zh-CN" sz="2000" u="none">
                  <a:solidFill>
                    <a:srgbClr val="800000"/>
                  </a:solidFill>
                  <a:latin typeface="Arial" panose="020B0604020202020204" pitchFamily="34" charset="0"/>
                  <a:sym typeface="Symbol" panose="05050102010706020507" pitchFamily="18" charset="2"/>
                </a:rPr>
                <a:t>,</a:t>
              </a:r>
              <a:r>
                <a:rPr lang="en-US" altLang="zh-CN" sz="2000" u="none">
                  <a:solidFill>
                    <a:srgbClr val="800000"/>
                  </a:solidFill>
                  <a:latin typeface="Times New Roman" panose="02020603050405020304" pitchFamily="18" charset="0"/>
                  <a:sym typeface="Symbol" panose="05050102010706020507" pitchFamily="18" charset="2"/>
                </a:rPr>
                <a:t>…</a:t>
              </a:r>
              <a:r>
                <a:rPr lang="en-US" altLang="zh-CN" sz="2000" u="none">
                  <a:solidFill>
                    <a:srgbClr val="800000"/>
                  </a:solidFill>
                  <a:latin typeface="Arial" panose="020B0604020202020204" pitchFamily="34" charset="0"/>
                  <a:sym typeface="Symbol" panose="05050102010706020507" pitchFamily="18" charset="2"/>
                </a:rPr>
                <a:t>,</a:t>
              </a:r>
              <a:r>
                <a:rPr lang="en-US" altLang="zh-CN" sz="2000" u="none" err="1">
                  <a:solidFill>
                    <a:srgbClr val="800000"/>
                  </a:solidFill>
                  <a:latin typeface="Arial" panose="020B0604020202020204" pitchFamily="34" charset="0"/>
                  <a:sym typeface="Symbol" panose="05050102010706020507" pitchFamily="18" charset="2"/>
                </a:rPr>
                <a:t>S</a:t>
              </a:r>
              <a:r>
                <a:rPr lang="en-US" altLang="zh-CN" sz="2000" u="none" baseline="-25000" err="1">
                  <a:solidFill>
                    <a:srgbClr val="800000"/>
                  </a:solidFill>
                  <a:latin typeface="Arial" panose="020B0604020202020204" pitchFamily="34" charset="0"/>
                  <a:sym typeface="Symbol" panose="05050102010706020507" pitchFamily="18" charset="2"/>
                </a:rPr>
                <a:t>n</a:t>
              </a:r>
              <a:r>
                <a:rPr lang="en-US" altLang="zh-CN" sz="2000" u="none">
                  <a:solidFill>
                    <a:srgbClr val="800000"/>
                  </a:solidFill>
                  <a:latin typeface="Arial" panose="020B0604020202020204" pitchFamily="34" charset="0"/>
                  <a:sym typeface="Symbol" panose="05050102010706020507" pitchFamily="18" charset="2"/>
                </a:rPr>
                <a:t>) =                                   </a:t>
              </a:r>
              <a:r>
                <a:rPr lang="en-US" altLang="zh-CN" sz="2000" u="none">
                  <a:solidFill>
                    <a:srgbClr val="800000"/>
                  </a:solidFill>
                  <a:latin typeface="Times New Roman" panose="02020603050405020304" pitchFamily="18" charset="0"/>
                  <a:sym typeface="Symbol" panose="05050102010706020507" pitchFamily="18" charset="2"/>
                </a:rPr>
                <a:t>…</a:t>
              </a:r>
              <a:r>
                <a:rPr lang="en-US" altLang="zh-CN" sz="2000" u="none">
                  <a:solidFill>
                    <a:srgbClr val="800000"/>
                  </a:solidFill>
                  <a:latin typeface="Arial" panose="020B0604020202020204" pitchFamily="34" charset="0"/>
                  <a:sym typeface="Symbol" panose="05050102010706020507" pitchFamily="18" charset="2"/>
                </a:rPr>
                <a:t>                    O(H)</a:t>
              </a:r>
              <a:endParaRPr lang="en-US" altLang="zh-CN" sz="2000" u="none">
                <a:solidFill>
                  <a:srgbClr val="800000"/>
                </a:solidFill>
                <a:latin typeface="Arial" panose="020B0604020202020204" pitchFamily="34" charset="0"/>
                <a:sym typeface="Symbol" panose="05050102010706020507" pitchFamily="18" charset="2"/>
              </a:endParaRPr>
            </a:p>
          </p:txBody>
        </p:sp>
      </p:grpSp>
      <p:sp>
        <p:nvSpPr>
          <p:cNvPr id="52236" name="文本框 52235"/>
          <p:cNvSpPr txBox="1"/>
          <p:nvPr/>
        </p:nvSpPr>
        <p:spPr>
          <a:xfrm>
            <a:off x="900113" y="4508500"/>
            <a:ext cx="8064500" cy="1245235"/>
          </a:xfrm>
          <a:prstGeom prst="rect">
            <a:avLst/>
          </a:prstGeom>
          <a:noFill/>
          <a:ln w="9525">
            <a:noFill/>
          </a:ln>
        </p:spPr>
        <p:txBody>
          <a:bodyPr>
            <a:spAutoFit/>
          </a:bodyPr>
          <a:p>
            <a:pPr algn="just">
              <a:spcBef>
                <a:spcPct val="50000"/>
              </a:spcBef>
              <a:buClr>
                <a:schemeClr val="folHlink"/>
              </a:buClr>
              <a:buSzPct val="60000"/>
              <a:buFont typeface="Wingdings" panose="05000000000000000000" pitchFamily="2" charset="2"/>
              <a:buNone/>
            </a:pPr>
            <a:r>
              <a:rPr lang="zh-CN" altLang="en-US" u="none" dirty="0">
                <a:solidFill>
                  <a:schemeClr val="folHlink"/>
                </a:solidFill>
                <a:latin typeface="宋体" panose="02010600030101010101" pitchFamily="2" charset="-122"/>
              </a:rPr>
              <a:t>最后，再利用</a:t>
            </a:r>
            <a:r>
              <a:rPr lang="en-US" altLang="zh-CN" u="none">
                <a:solidFill>
                  <a:schemeClr val="folHlink"/>
                </a:solidFill>
                <a:latin typeface="宋体" panose="02010600030101010101" pitchFamily="2" charset="-122"/>
                <a:sym typeface="Symbol" panose="05050102010706020507" pitchFamily="18" charset="2"/>
              </a:rPr>
              <a:t>P(H/S</a:t>
            </a:r>
            <a:r>
              <a:rPr lang="en-US" altLang="zh-CN" sz="2000" u="none" baseline="-25000">
                <a:solidFill>
                  <a:schemeClr val="folHlink"/>
                </a:solidFill>
                <a:latin typeface="宋体" panose="02010600030101010101" pitchFamily="2" charset="-122"/>
                <a:sym typeface="Symbol" panose="05050102010706020507" pitchFamily="18" charset="2"/>
              </a:rPr>
              <a:t>1</a:t>
            </a:r>
            <a:r>
              <a:rPr lang="en-US" altLang="zh-CN" u="none">
                <a:solidFill>
                  <a:schemeClr val="folHlink"/>
                </a:solidFill>
                <a:latin typeface="宋体" panose="02010600030101010101" pitchFamily="2" charset="-122"/>
                <a:sym typeface="Symbol" panose="05050102010706020507" pitchFamily="18" charset="2"/>
              </a:rPr>
              <a:t>,S</a:t>
            </a:r>
            <a:r>
              <a:rPr lang="en-US" altLang="zh-CN" sz="2000" u="none" baseline="-25000">
                <a:solidFill>
                  <a:schemeClr val="folHlink"/>
                </a:solidFill>
                <a:latin typeface="宋体" panose="02010600030101010101" pitchFamily="2" charset="-122"/>
                <a:sym typeface="Symbol" panose="05050102010706020507" pitchFamily="18" charset="2"/>
              </a:rPr>
              <a:t>2</a:t>
            </a:r>
            <a:r>
              <a:rPr lang="en-US" altLang="zh-CN" u="none">
                <a:solidFill>
                  <a:schemeClr val="folHlink"/>
                </a:solidFill>
                <a:latin typeface="宋体" panose="02010600030101010101" pitchFamily="2" charset="-122"/>
                <a:sym typeface="Symbol" panose="05050102010706020507" pitchFamily="18" charset="2"/>
              </a:rPr>
              <a:t>,…,</a:t>
            </a:r>
            <a:r>
              <a:rPr lang="en-US" altLang="zh-CN" u="none" err="1">
                <a:solidFill>
                  <a:schemeClr val="folHlink"/>
                </a:solidFill>
                <a:latin typeface="宋体" panose="02010600030101010101" pitchFamily="2" charset="-122"/>
                <a:sym typeface="Symbol" panose="05050102010706020507" pitchFamily="18" charset="2"/>
              </a:rPr>
              <a:t>S</a:t>
            </a:r>
            <a:r>
              <a:rPr lang="en-US" altLang="zh-CN" sz="2000" u="none" baseline="-25000" err="1">
                <a:solidFill>
                  <a:schemeClr val="folHlink"/>
                </a:solidFill>
                <a:latin typeface="宋体" panose="02010600030101010101" pitchFamily="2" charset="-122"/>
                <a:sym typeface="Symbol" panose="05050102010706020507" pitchFamily="18" charset="2"/>
              </a:rPr>
              <a:t>n</a:t>
            </a:r>
            <a:r>
              <a:rPr lang="en-US" altLang="zh-CN" u="none">
                <a:solidFill>
                  <a:schemeClr val="folHlink"/>
                </a:solidFill>
                <a:latin typeface="宋体" panose="02010600030101010101" pitchFamily="2" charset="-122"/>
                <a:sym typeface="Symbol" panose="05050102010706020507" pitchFamily="18" charset="2"/>
              </a:rPr>
              <a:t>)</a:t>
            </a:r>
            <a:r>
              <a:rPr lang="zh-CN" altLang="en-US" u="none" dirty="0">
                <a:solidFill>
                  <a:schemeClr val="folHlink"/>
                </a:solidFill>
                <a:latin typeface="宋体" panose="02010600030101010101" pitchFamily="2" charset="-122"/>
                <a:sym typeface="Symbol" panose="05050102010706020507" pitchFamily="18" charset="2"/>
              </a:rPr>
              <a:t>与</a:t>
            </a:r>
            <a:r>
              <a:rPr lang="en-US" altLang="zh-CN" u="none">
                <a:solidFill>
                  <a:schemeClr val="folHlink"/>
                </a:solidFill>
                <a:latin typeface="宋体" panose="02010600030101010101" pitchFamily="2" charset="-122"/>
                <a:sym typeface="Symbol" panose="05050102010706020507" pitchFamily="18" charset="2"/>
              </a:rPr>
              <a:t>O(H/S</a:t>
            </a:r>
            <a:r>
              <a:rPr lang="en-US" altLang="zh-CN" sz="2000" u="none" baseline="-25000">
                <a:solidFill>
                  <a:schemeClr val="folHlink"/>
                </a:solidFill>
                <a:latin typeface="宋体" panose="02010600030101010101" pitchFamily="2" charset="-122"/>
                <a:sym typeface="Symbol" panose="05050102010706020507" pitchFamily="18" charset="2"/>
              </a:rPr>
              <a:t>1</a:t>
            </a:r>
            <a:r>
              <a:rPr lang="en-US" altLang="zh-CN" u="none">
                <a:solidFill>
                  <a:schemeClr val="folHlink"/>
                </a:solidFill>
                <a:latin typeface="宋体" panose="02010600030101010101" pitchFamily="2" charset="-122"/>
                <a:sym typeface="Symbol" panose="05050102010706020507" pitchFamily="18" charset="2"/>
              </a:rPr>
              <a:t>,S</a:t>
            </a:r>
            <a:r>
              <a:rPr lang="en-US" altLang="zh-CN" sz="2000" u="none" baseline="-25000">
                <a:solidFill>
                  <a:schemeClr val="folHlink"/>
                </a:solidFill>
                <a:latin typeface="宋体" panose="02010600030101010101" pitchFamily="2" charset="-122"/>
                <a:sym typeface="Symbol" panose="05050102010706020507" pitchFamily="18" charset="2"/>
              </a:rPr>
              <a:t>2</a:t>
            </a:r>
            <a:r>
              <a:rPr lang="en-US" altLang="zh-CN" u="none">
                <a:solidFill>
                  <a:schemeClr val="folHlink"/>
                </a:solidFill>
                <a:latin typeface="宋体" panose="02010600030101010101" pitchFamily="2" charset="-122"/>
                <a:sym typeface="Symbol" panose="05050102010706020507" pitchFamily="18" charset="2"/>
              </a:rPr>
              <a:t>,…,</a:t>
            </a:r>
            <a:r>
              <a:rPr lang="en-US" altLang="zh-CN" u="none" err="1">
                <a:solidFill>
                  <a:schemeClr val="folHlink"/>
                </a:solidFill>
                <a:latin typeface="宋体" panose="02010600030101010101" pitchFamily="2" charset="-122"/>
                <a:sym typeface="Symbol" panose="05050102010706020507" pitchFamily="18" charset="2"/>
              </a:rPr>
              <a:t>S</a:t>
            </a:r>
            <a:r>
              <a:rPr lang="en-US" altLang="zh-CN" sz="2000" u="none" baseline="-25000" err="1">
                <a:solidFill>
                  <a:schemeClr val="folHlink"/>
                </a:solidFill>
                <a:latin typeface="宋体" panose="02010600030101010101" pitchFamily="2" charset="-122"/>
                <a:sym typeface="Symbol" panose="05050102010706020507" pitchFamily="18" charset="2"/>
              </a:rPr>
              <a:t>n</a:t>
            </a:r>
            <a:r>
              <a:rPr lang="en-US" altLang="zh-CN" u="none">
                <a:solidFill>
                  <a:schemeClr val="folHlink"/>
                </a:solidFill>
                <a:latin typeface="宋体" panose="02010600030101010101" pitchFamily="2" charset="-122"/>
                <a:sym typeface="Symbol" panose="05050102010706020507" pitchFamily="18" charset="2"/>
              </a:rPr>
              <a:t>)</a:t>
            </a:r>
            <a:r>
              <a:rPr lang="zh-CN" altLang="en-US" u="none" dirty="0">
                <a:solidFill>
                  <a:schemeClr val="folHlink"/>
                </a:solidFill>
                <a:latin typeface="宋体" panose="02010600030101010101" pitchFamily="2" charset="-122"/>
                <a:sym typeface="Symbol" panose="05050102010706020507" pitchFamily="18" charset="2"/>
              </a:rPr>
              <a:t>的关系：</a:t>
            </a:r>
            <a:r>
              <a:rPr lang="zh-CN" altLang="en-US" u="none" dirty="0">
                <a:latin typeface="宋体" panose="02010600030101010101" pitchFamily="2" charset="-122"/>
                <a:sym typeface="Symbol" panose="05050102010706020507" pitchFamily="18" charset="2"/>
              </a:rPr>
              <a:t> </a:t>
            </a:r>
            <a:endParaRPr lang="zh-CN" altLang="en-US" u="none" dirty="0">
              <a:latin typeface="宋体" panose="02010600030101010101" pitchFamily="2" charset="-122"/>
              <a:sym typeface="Symbol" panose="05050102010706020507" pitchFamily="18" charset="2"/>
            </a:endParaRPr>
          </a:p>
          <a:p>
            <a:pPr algn="just">
              <a:spcBef>
                <a:spcPct val="50000"/>
              </a:spcBef>
              <a:buClr>
                <a:schemeClr val="folHlink"/>
              </a:buClr>
              <a:buSzPct val="60000"/>
              <a:buFont typeface="Wingdings" panose="05000000000000000000" pitchFamily="2" charset="2"/>
              <a:buNone/>
            </a:pPr>
            <a:r>
              <a:rPr lang="en-US" altLang="zh-CN" sz="2000" u="none">
                <a:solidFill>
                  <a:srgbClr val="800000"/>
                </a:solidFill>
                <a:latin typeface="宋体" panose="02010600030101010101" pitchFamily="2" charset="-122"/>
                <a:sym typeface="Symbol" panose="05050102010706020507" pitchFamily="18" charset="2"/>
              </a:rPr>
              <a:t>P(H/S</a:t>
            </a:r>
            <a:r>
              <a:rPr lang="en-US" altLang="zh-CN" sz="2000" u="none" baseline="-25000">
                <a:solidFill>
                  <a:srgbClr val="800000"/>
                </a:solidFill>
                <a:latin typeface="宋体" panose="02010600030101010101" pitchFamily="2" charset="-122"/>
                <a:sym typeface="Symbol" panose="05050102010706020507" pitchFamily="18" charset="2"/>
              </a:rPr>
              <a:t>1</a:t>
            </a:r>
            <a:r>
              <a:rPr lang="en-US" altLang="zh-CN" sz="2000" u="none">
                <a:solidFill>
                  <a:srgbClr val="800000"/>
                </a:solidFill>
                <a:latin typeface="宋体" panose="02010600030101010101" pitchFamily="2" charset="-122"/>
                <a:sym typeface="Symbol" panose="05050102010706020507" pitchFamily="18" charset="2"/>
              </a:rPr>
              <a:t>,S</a:t>
            </a:r>
            <a:r>
              <a:rPr lang="en-US" altLang="zh-CN" sz="2000" u="none" baseline="-25000">
                <a:solidFill>
                  <a:srgbClr val="800000"/>
                </a:solidFill>
                <a:latin typeface="宋体" panose="02010600030101010101" pitchFamily="2" charset="-122"/>
                <a:sym typeface="Symbol" panose="05050102010706020507" pitchFamily="18" charset="2"/>
              </a:rPr>
              <a:t>2</a:t>
            </a:r>
            <a:r>
              <a:rPr lang="en-US" altLang="zh-CN" sz="2000" u="none">
                <a:solidFill>
                  <a:srgbClr val="800000"/>
                </a:solidFill>
                <a:latin typeface="宋体" panose="02010600030101010101" pitchFamily="2" charset="-122"/>
                <a:sym typeface="Symbol" panose="05050102010706020507" pitchFamily="18" charset="2"/>
              </a:rPr>
              <a:t>,…,</a:t>
            </a:r>
            <a:r>
              <a:rPr lang="en-US" altLang="zh-CN" sz="2000" u="none" err="1">
                <a:solidFill>
                  <a:srgbClr val="800000"/>
                </a:solidFill>
                <a:latin typeface="宋体" panose="02010600030101010101" pitchFamily="2" charset="-122"/>
                <a:sym typeface="Symbol" panose="05050102010706020507" pitchFamily="18" charset="2"/>
              </a:rPr>
              <a:t>S</a:t>
            </a:r>
            <a:r>
              <a:rPr lang="en-US" altLang="zh-CN" sz="2000" u="none" baseline="-25000" err="1">
                <a:solidFill>
                  <a:srgbClr val="800000"/>
                </a:solidFill>
                <a:latin typeface="宋体" panose="02010600030101010101" pitchFamily="2" charset="-122"/>
                <a:sym typeface="Symbol" panose="05050102010706020507" pitchFamily="18" charset="2"/>
              </a:rPr>
              <a:t>n</a:t>
            </a:r>
            <a:r>
              <a:rPr lang="en-US" altLang="zh-CN" sz="2000" u="none">
                <a:solidFill>
                  <a:srgbClr val="800000"/>
                </a:solidFill>
                <a:latin typeface="宋体" panose="02010600030101010101" pitchFamily="2" charset="-122"/>
                <a:sym typeface="Symbol" panose="05050102010706020507" pitchFamily="18" charset="2"/>
              </a:rPr>
              <a:t>)=O(H/S</a:t>
            </a:r>
            <a:r>
              <a:rPr lang="en-US" altLang="zh-CN" sz="2000" u="none" baseline="-25000">
                <a:solidFill>
                  <a:srgbClr val="800000"/>
                </a:solidFill>
                <a:latin typeface="宋体" panose="02010600030101010101" pitchFamily="2" charset="-122"/>
                <a:sym typeface="Symbol" panose="05050102010706020507" pitchFamily="18" charset="2"/>
              </a:rPr>
              <a:t>1</a:t>
            </a:r>
            <a:r>
              <a:rPr lang="en-US" altLang="zh-CN" sz="2000" u="none">
                <a:solidFill>
                  <a:srgbClr val="800000"/>
                </a:solidFill>
                <a:latin typeface="宋体" panose="02010600030101010101" pitchFamily="2" charset="-122"/>
                <a:sym typeface="Symbol" panose="05050102010706020507" pitchFamily="18" charset="2"/>
              </a:rPr>
              <a:t>,S</a:t>
            </a:r>
            <a:r>
              <a:rPr lang="en-US" altLang="zh-CN" sz="2000" u="none" baseline="-25000">
                <a:solidFill>
                  <a:srgbClr val="800000"/>
                </a:solidFill>
                <a:latin typeface="宋体" panose="02010600030101010101" pitchFamily="2" charset="-122"/>
                <a:sym typeface="Symbol" panose="05050102010706020507" pitchFamily="18" charset="2"/>
              </a:rPr>
              <a:t>2</a:t>
            </a:r>
            <a:r>
              <a:rPr lang="en-US" altLang="zh-CN" sz="2000" u="none">
                <a:solidFill>
                  <a:srgbClr val="800000"/>
                </a:solidFill>
                <a:latin typeface="宋体" panose="02010600030101010101" pitchFamily="2" charset="-122"/>
                <a:sym typeface="Symbol" panose="05050102010706020507" pitchFamily="18" charset="2"/>
              </a:rPr>
              <a:t>,…,S</a:t>
            </a:r>
            <a:r>
              <a:rPr lang="en-US" altLang="zh-CN" sz="2000" u="none" baseline="-25000">
                <a:solidFill>
                  <a:srgbClr val="800000"/>
                </a:solidFill>
                <a:latin typeface="宋体" panose="02010600030101010101" pitchFamily="2" charset="-122"/>
                <a:sym typeface="Symbol" panose="05050102010706020507" pitchFamily="18" charset="2"/>
              </a:rPr>
              <a:t>n</a:t>
            </a:r>
            <a:r>
              <a:rPr lang="en-US" altLang="zh-CN" sz="2000" u="none">
                <a:solidFill>
                  <a:srgbClr val="800000"/>
                </a:solidFill>
                <a:latin typeface="宋体" panose="02010600030101010101" pitchFamily="2" charset="-122"/>
                <a:sym typeface="Symbol" panose="05050102010706020507" pitchFamily="18" charset="2"/>
              </a:rPr>
              <a:t>)/(1+ O(H/S</a:t>
            </a:r>
            <a:r>
              <a:rPr lang="en-US" altLang="zh-CN" sz="2000" u="none" baseline="-25000">
                <a:solidFill>
                  <a:srgbClr val="800000"/>
                </a:solidFill>
                <a:latin typeface="宋体" panose="02010600030101010101" pitchFamily="2" charset="-122"/>
                <a:sym typeface="Symbol" panose="05050102010706020507" pitchFamily="18" charset="2"/>
              </a:rPr>
              <a:t>1</a:t>
            </a:r>
            <a:r>
              <a:rPr lang="en-US" altLang="zh-CN" sz="2000" u="none">
                <a:solidFill>
                  <a:srgbClr val="800000"/>
                </a:solidFill>
                <a:latin typeface="宋体" panose="02010600030101010101" pitchFamily="2" charset="-122"/>
                <a:sym typeface="Symbol" panose="05050102010706020507" pitchFamily="18" charset="2"/>
              </a:rPr>
              <a:t>,S</a:t>
            </a:r>
            <a:r>
              <a:rPr lang="en-US" altLang="zh-CN" sz="2000" u="none" baseline="-25000">
                <a:solidFill>
                  <a:srgbClr val="800000"/>
                </a:solidFill>
                <a:latin typeface="宋体" panose="02010600030101010101" pitchFamily="2" charset="-122"/>
                <a:sym typeface="Symbol" panose="05050102010706020507" pitchFamily="18" charset="2"/>
              </a:rPr>
              <a:t>2,</a:t>
            </a:r>
            <a:r>
              <a:rPr lang="en-US" altLang="zh-CN" sz="2000" u="none">
                <a:solidFill>
                  <a:srgbClr val="800000"/>
                </a:solidFill>
                <a:latin typeface="宋体" panose="02010600030101010101" pitchFamily="2" charset="-122"/>
                <a:sym typeface="Symbol" panose="05050102010706020507" pitchFamily="18" charset="2"/>
              </a:rPr>
              <a:t>…,</a:t>
            </a:r>
            <a:r>
              <a:rPr lang="en-US" altLang="zh-CN" sz="2000" u="none" err="1">
                <a:solidFill>
                  <a:srgbClr val="800000"/>
                </a:solidFill>
                <a:latin typeface="宋体" panose="02010600030101010101" pitchFamily="2" charset="-122"/>
                <a:sym typeface="Symbol" panose="05050102010706020507" pitchFamily="18" charset="2"/>
              </a:rPr>
              <a:t>S</a:t>
            </a:r>
            <a:r>
              <a:rPr lang="en-US" altLang="zh-CN" sz="2000" u="none" baseline="-25000" err="1">
                <a:solidFill>
                  <a:srgbClr val="800000"/>
                </a:solidFill>
                <a:latin typeface="宋体" panose="02010600030101010101" pitchFamily="2" charset="-122"/>
                <a:sym typeface="Symbol" panose="05050102010706020507" pitchFamily="18" charset="2"/>
              </a:rPr>
              <a:t>n</a:t>
            </a:r>
            <a:r>
              <a:rPr lang="en-US" altLang="zh-CN" sz="2000" u="none">
                <a:solidFill>
                  <a:srgbClr val="800000"/>
                </a:solidFill>
                <a:latin typeface="宋体" panose="02010600030101010101" pitchFamily="2" charset="-122"/>
                <a:sym typeface="Symbol" panose="05050102010706020507" pitchFamily="18" charset="2"/>
              </a:rPr>
              <a:t>))</a:t>
            </a:r>
            <a:endParaRPr lang="zh-CN" altLang="en-US" sz="2000" u="none" dirty="0">
              <a:solidFill>
                <a:srgbClr val="800000"/>
              </a:solidFill>
              <a:latin typeface="宋体" panose="02010600030101010101" pitchFamily="2" charset="-122"/>
              <a:sym typeface="Symbol" panose="05050102010706020507" pitchFamily="18" charset="2"/>
            </a:endParaRPr>
          </a:p>
          <a:p>
            <a:pPr algn="just">
              <a:spcBef>
                <a:spcPct val="50000"/>
              </a:spcBef>
              <a:buClr>
                <a:schemeClr val="folHlink"/>
              </a:buClr>
              <a:buSzPct val="60000"/>
              <a:buFont typeface="Wingdings" panose="05000000000000000000" pitchFamily="2" charset="2"/>
              <a:buNone/>
            </a:pPr>
            <a:r>
              <a:rPr lang="zh-CN" altLang="en-US" u="none" dirty="0">
                <a:latin typeface="宋体" panose="02010600030101010101" pitchFamily="2" charset="-122"/>
                <a:sym typeface="Symbol" panose="05050102010706020507" pitchFamily="18" charset="2"/>
              </a:rPr>
              <a:t>计算</a:t>
            </a:r>
            <a:r>
              <a:rPr lang="en-US" altLang="zh-CN" u="none">
                <a:solidFill>
                  <a:schemeClr val="folHlink"/>
                </a:solidFill>
                <a:latin typeface="宋体" panose="02010600030101010101" pitchFamily="2" charset="-122"/>
                <a:sym typeface="Symbol" panose="05050102010706020507" pitchFamily="18" charset="2"/>
              </a:rPr>
              <a:t>P(H/S</a:t>
            </a:r>
            <a:r>
              <a:rPr lang="en-US" altLang="zh-CN" sz="2000" u="none" baseline="-25000">
                <a:solidFill>
                  <a:schemeClr val="folHlink"/>
                </a:solidFill>
                <a:latin typeface="宋体" panose="02010600030101010101" pitchFamily="2" charset="-122"/>
                <a:sym typeface="Symbol" panose="05050102010706020507" pitchFamily="18" charset="2"/>
              </a:rPr>
              <a:t>1</a:t>
            </a:r>
            <a:r>
              <a:rPr lang="en-US" altLang="zh-CN" u="none">
                <a:solidFill>
                  <a:schemeClr val="folHlink"/>
                </a:solidFill>
                <a:latin typeface="宋体" panose="02010600030101010101" pitchFamily="2" charset="-122"/>
                <a:sym typeface="Symbol" panose="05050102010706020507" pitchFamily="18" charset="2"/>
              </a:rPr>
              <a:t>,S</a:t>
            </a:r>
            <a:r>
              <a:rPr lang="en-US" altLang="zh-CN" sz="2000" u="none" baseline="-25000">
                <a:solidFill>
                  <a:schemeClr val="folHlink"/>
                </a:solidFill>
                <a:latin typeface="宋体" panose="02010600030101010101" pitchFamily="2" charset="-122"/>
                <a:sym typeface="Symbol" panose="05050102010706020507" pitchFamily="18" charset="2"/>
              </a:rPr>
              <a:t>2</a:t>
            </a:r>
            <a:r>
              <a:rPr lang="en-US" altLang="zh-CN" u="none">
                <a:solidFill>
                  <a:schemeClr val="folHlink"/>
                </a:solidFill>
                <a:latin typeface="宋体" panose="02010600030101010101" pitchFamily="2" charset="-122"/>
                <a:sym typeface="Symbol" panose="05050102010706020507" pitchFamily="18" charset="2"/>
              </a:rPr>
              <a:t>,…,</a:t>
            </a:r>
            <a:r>
              <a:rPr lang="en-US" altLang="zh-CN" u="none" err="1">
                <a:solidFill>
                  <a:schemeClr val="folHlink"/>
                </a:solidFill>
                <a:latin typeface="宋体" panose="02010600030101010101" pitchFamily="2" charset="-122"/>
                <a:sym typeface="Symbol" panose="05050102010706020507" pitchFamily="18" charset="2"/>
              </a:rPr>
              <a:t>S</a:t>
            </a:r>
            <a:r>
              <a:rPr lang="en-US" altLang="zh-CN" sz="2000" u="none" baseline="-25000" err="1">
                <a:solidFill>
                  <a:schemeClr val="folHlink"/>
                </a:solidFill>
                <a:latin typeface="宋体" panose="02010600030101010101" pitchFamily="2" charset="-122"/>
                <a:sym typeface="Symbol" panose="05050102010706020507" pitchFamily="18" charset="2"/>
              </a:rPr>
              <a:t>n</a:t>
            </a:r>
            <a:r>
              <a:rPr lang="en-US" altLang="zh-CN" u="none">
                <a:solidFill>
                  <a:schemeClr val="folHlink"/>
                </a:solidFill>
                <a:latin typeface="宋体" panose="02010600030101010101" pitchFamily="2" charset="-122"/>
                <a:sym typeface="Symbol" panose="05050102010706020507" pitchFamily="18" charset="2"/>
              </a:rPr>
              <a:t>)</a:t>
            </a:r>
            <a:r>
              <a:rPr lang="en-US" altLang="zh-CN" u="none">
                <a:latin typeface="宋体" panose="02010600030101010101" pitchFamily="2" charset="-122"/>
                <a:sym typeface="Symbol" panose="05050102010706020507" pitchFamily="18" charset="2"/>
              </a:rPr>
              <a:t> </a:t>
            </a:r>
            <a:r>
              <a:rPr lang="zh-CN" altLang="en-US" u="none" dirty="0">
                <a:latin typeface="宋体" panose="02010600030101010101" pitchFamily="2" charset="-122"/>
                <a:sym typeface="Symbol" panose="05050102010706020507" pitchFamily="18" charset="2"/>
              </a:rPr>
              <a:t>。</a:t>
            </a:r>
            <a:endParaRPr lang="zh-CN" altLang="en-US" u="none" dirty="0">
              <a:latin typeface="宋体" panose="02010600030101010101" pitchFamily="2" charset="-122"/>
              <a:sym typeface="Symbol" panose="05050102010706020507" pitchFamily="18"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en-US" altLang="zh-CN" sz="3200"/>
              <a:t>4.3.3</a:t>
            </a:r>
            <a:r>
              <a:rPr lang="zh-CN" altLang="en-US" sz="3200" dirty="0"/>
              <a:t>不确定性的传播与计算</a:t>
            </a:r>
            <a:r>
              <a:rPr lang="en-US" altLang="zh-CN" sz="3200"/>
              <a:t>(8)</a:t>
            </a:r>
            <a:endParaRPr lang="en-US" altLang="zh-CN" sz="3200"/>
          </a:p>
        </p:txBody>
      </p:sp>
      <p:sp>
        <p:nvSpPr>
          <p:cNvPr id="53251" name="文本占位符 53250"/>
          <p:cNvSpPr>
            <a:spLocks noGrp="1"/>
          </p:cNvSpPr>
          <p:nvPr>
            <p:ph type="body" idx="4294967295"/>
          </p:nvPr>
        </p:nvSpPr>
        <p:spPr>
          <a:xfrm>
            <a:off x="685800" y="1190625"/>
            <a:ext cx="7886700" cy="4351655"/>
          </a:xfrm>
        </p:spPr>
        <p:txBody>
          <a:bodyPr/>
          <a:p>
            <a:pPr marL="0" indent="0">
              <a:buNone/>
            </a:pPr>
            <a:r>
              <a:rPr lang="zh-CN" altLang="en-US" sz="2000" dirty="0"/>
              <a:t>例</a:t>
            </a:r>
            <a:r>
              <a:rPr lang="en-US" altLang="zh-CN" sz="2000"/>
              <a:t>4.2 </a:t>
            </a:r>
            <a:r>
              <a:rPr lang="zh-CN" altLang="en-US" sz="2000" dirty="0"/>
              <a:t>设有如下规则：</a:t>
            </a:r>
            <a:endParaRPr lang="zh-CN" altLang="en-US" sz="2000" dirty="0"/>
          </a:p>
          <a:p>
            <a:pPr marL="0" indent="0">
              <a:buNone/>
            </a:pPr>
            <a:r>
              <a:rPr lang="zh-CN" altLang="en-US" sz="2000" dirty="0"/>
              <a:t>    </a:t>
            </a:r>
            <a:r>
              <a:rPr lang="en-US" altLang="zh-CN" sz="2000">
                <a:latin typeface="Times New Roman" panose="02020603050405020304" pitchFamily="18" charset="0"/>
              </a:rPr>
              <a:t>r</a:t>
            </a:r>
            <a:r>
              <a:rPr lang="en-US" altLang="zh-CN" sz="2000" baseline="-25000">
                <a:latin typeface="Times New Roman" panose="02020603050405020304" pitchFamily="18" charset="0"/>
              </a:rPr>
              <a:t>1</a:t>
            </a:r>
            <a:r>
              <a:rPr lang="en-US" altLang="zh-CN" sz="2000">
                <a:latin typeface="Times New Roman" panose="02020603050405020304" pitchFamily="18" charset="0"/>
              </a:rPr>
              <a:t>:   IF  </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en-US" altLang="zh-CN" sz="2000">
                <a:latin typeface="Times New Roman" panose="02020603050405020304" pitchFamily="18" charset="0"/>
              </a:rPr>
              <a:t>  THEN  (65, 0.01)  </a:t>
            </a:r>
            <a:r>
              <a:rPr lang="en-US" altLang="zh-CN" sz="2000" i="1">
                <a:latin typeface="Times New Roman" panose="02020603050405020304" pitchFamily="18" charset="0"/>
              </a:rPr>
              <a:t>H</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a:p>
            <a:pPr marL="0" indent="0">
              <a:buNone/>
            </a:pPr>
            <a:r>
              <a:rPr lang="en-US" altLang="zh-CN" sz="2000">
                <a:latin typeface="Times New Roman" panose="02020603050405020304" pitchFamily="18" charset="0"/>
              </a:rPr>
              <a:t>     r</a:t>
            </a:r>
            <a:r>
              <a:rPr lang="en-US" altLang="zh-CN" sz="2000" baseline="-25000">
                <a:latin typeface="Times New Roman" panose="02020603050405020304" pitchFamily="18" charset="0"/>
              </a:rPr>
              <a:t>2</a:t>
            </a:r>
            <a:r>
              <a:rPr lang="en-US" altLang="zh-CN" sz="2000">
                <a:latin typeface="Times New Roman" panose="02020603050405020304" pitchFamily="18" charset="0"/>
              </a:rPr>
              <a:t>:   IF  </a:t>
            </a:r>
            <a:r>
              <a:rPr lang="en-US" altLang="zh-CN" sz="2000" i="1">
                <a:latin typeface="Times New Roman" panose="02020603050405020304" pitchFamily="18" charset="0"/>
              </a:rPr>
              <a:t>E</a:t>
            </a:r>
            <a:r>
              <a:rPr lang="en-US" altLang="zh-CN" sz="2000" baseline="-25000">
                <a:latin typeface="Times New Roman" panose="02020603050405020304" pitchFamily="18" charset="0"/>
              </a:rPr>
              <a:t>2</a:t>
            </a:r>
            <a:r>
              <a:rPr lang="en-US" altLang="zh-CN" sz="2000">
                <a:latin typeface="Times New Roman" panose="02020603050405020304" pitchFamily="18" charset="0"/>
              </a:rPr>
              <a:t>  THEN  (300, 0.001)  </a:t>
            </a:r>
            <a:r>
              <a:rPr lang="en-US" altLang="zh-CN" sz="2000" i="1">
                <a:latin typeface="Times New Roman" panose="02020603050405020304" pitchFamily="18" charset="0"/>
              </a:rPr>
              <a:t>H</a:t>
            </a:r>
            <a:r>
              <a:rPr lang="en-US" altLang="zh-CN" sz="2000" baseline="-25000">
                <a:latin typeface="Times New Roman" panose="02020603050405020304" pitchFamily="18" charset="0"/>
              </a:rPr>
              <a:t>1</a:t>
            </a:r>
            <a:endParaRPr lang="en-US" altLang="zh-CN" sz="2000" baseline="-25000">
              <a:latin typeface="Times New Roman" panose="02020603050405020304" pitchFamily="18" charset="0"/>
            </a:endParaRPr>
          </a:p>
          <a:p>
            <a:pPr marL="0" indent="0">
              <a:buNone/>
            </a:pPr>
            <a:r>
              <a:rPr lang="en-US" altLang="zh-CN" sz="2000">
                <a:latin typeface="Times New Roman" panose="02020603050405020304" pitchFamily="18" charset="0"/>
              </a:rPr>
              <a:t>     r</a:t>
            </a:r>
            <a:r>
              <a:rPr lang="en-US" altLang="zh-CN" sz="2000" baseline="-25000">
                <a:latin typeface="Times New Roman" panose="02020603050405020304" pitchFamily="18" charset="0"/>
              </a:rPr>
              <a:t>3</a:t>
            </a:r>
            <a:r>
              <a:rPr lang="en-US" altLang="zh-CN" sz="2000">
                <a:latin typeface="Times New Roman" panose="02020603050405020304" pitchFamily="18" charset="0"/>
              </a:rPr>
              <a:t>:   IF  </a:t>
            </a:r>
            <a:r>
              <a:rPr lang="en-US" altLang="zh-CN" sz="2000" i="1">
                <a:latin typeface="Times New Roman" panose="02020603050405020304" pitchFamily="18" charset="0"/>
              </a:rPr>
              <a:t>H</a:t>
            </a:r>
            <a:r>
              <a:rPr lang="en-US" altLang="zh-CN" sz="2000" baseline="-25000">
                <a:latin typeface="Times New Roman" panose="02020603050405020304" pitchFamily="18" charset="0"/>
              </a:rPr>
              <a:t>1</a:t>
            </a:r>
            <a:r>
              <a:rPr lang="en-US" altLang="zh-CN" sz="2000">
                <a:latin typeface="Times New Roman" panose="02020603050405020304" pitchFamily="18" charset="0"/>
              </a:rPr>
              <a:t>  THEN  (200, 0.002)  </a:t>
            </a:r>
            <a:r>
              <a:rPr lang="en-US" altLang="zh-CN" sz="2000" i="1">
                <a:latin typeface="Times New Roman" panose="02020603050405020304" pitchFamily="18" charset="0"/>
              </a:rPr>
              <a:t>H</a:t>
            </a:r>
            <a:r>
              <a:rPr lang="en-US" altLang="zh-CN" sz="2000" baseline="-25000">
                <a:latin typeface="Times New Roman" panose="02020603050405020304" pitchFamily="18" charset="0"/>
              </a:rPr>
              <a:t>2</a:t>
            </a:r>
            <a:endParaRPr lang="en-US" altLang="zh-CN" sz="2000" baseline="-25000">
              <a:latin typeface="Times New Roman" panose="02020603050405020304" pitchFamily="18" charset="0"/>
            </a:endParaRPr>
          </a:p>
          <a:p>
            <a:pPr marL="0" indent="0">
              <a:buNone/>
            </a:pPr>
            <a:r>
              <a:rPr lang="zh-CN" altLang="en-US" sz="2000" dirty="0">
                <a:latin typeface="Times New Roman" panose="02020603050405020304" pitchFamily="18" charset="0"/>
              </a:rPr>
              <a:t>已知：</a:t>
            </a:r>
            <a:r>
              <a:rPr lang="zh-CN" altLang="en-US" sz="2000" i="1" dirty="0">
                <a:latin typeface="Times New Roman" panose="02020603050405020304" pitchFamily="18" charset="0"/>
              </a:rPr>
              <a:t> </a:t>
            </a:r>
            <a:r>
              <a:rPr lang="en-US" altLang="zh-CN" sz="2000" i="1">
                <a:latin typeface="Times New Roman" panose="02020603050405020304" pitchFamily="18" charset="0"/>
              </a:rPr>
              <a:t>P</a:t>
            </a:r>
            <a:r>
              <a:rPr lang="en-US" altLang="zh-CN" sz="200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en-US" altLang="zh-CN" sz="2000">
                <a:latin typeface="Times New Roman" panose="02020603050405020304" pitchFamily="18" charset="0"/>
              </a:rPr>
              <a:t>)=0.1 </a:t>
            </a:r>
            <a:r>
              <a:rPr lang="zh-CN" altLang="en-US" sz="2000" dirty="0">
                <a:latin typeface="Times New Roman" panose="02020603050405020304" pitchFamily="18" charset="0"/>
              </a:rPr>
              <a:t>，</a:t>
            </a:r>
            <a:r>
              <a:rPr lang="en-US" altLang="zh-CN" sz="2000" i="1">
                <a:latin typeface="Times New Roman" panose="02020603050405020304" pitchFamily="18" charset="0"/>
              </a:rPr>
              <a:t>P</a:t>
            </a:r>
            <a:r>
              <a:rPr lang="en-US" altLang="zh-CN" sz="200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2</a:t>
            </a:r>
            <a:r>
              <a:rPr lang="en-US" altLang="zh-CN" sz="2000">
                <a:latin typeface="Times New Roman" panose="02020603050405020304" pitchFamily="18" charset="0"/>
              </a:rPr>
              <a:t>)=0.03</a:t>
            </a:r>
            <a:r>
              <a:rPr lang="zh-CN" altLang="en-US" sz="2000" dirty="0">
                <a:latin typeface="Times New Roman" panose="02020603050405020304" pitchFamily="18" charset="0"/>
              </a:rPr>
              <a:t>， </a:t>
            </a:r>
            <a:r>
              <a:rPr lang="en-US" altLang="zh-CN" sz="2000" i="1">
                <a:latin typeface="Times New Roman" panose="02020603050405020304" pitchFamily="18" charset="0"/>
              </a:rPr>
              <a:t>P</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1</a:t>
            </a:r>
            <a:r>
              <a:rPr lang="en-US" altLang="zh-CN" sz="2000">
                <a:latin typeface="Times New Roman" panose="02020603050405020304" pitchFamily="18" charset="0"/>
              </a:rPr>
              <a:t>)=0. 1 </a:t>
            </a:r>
            <a:r>
              <a:rPr lang="zh-CN" altLang="en-US" sz="2000" dirty="0">
                <a:latin typeface="Times New Roman" panose="02020603050405020304" pitchFamily="18" charset="0"/>
              </a:rPr>
              <a:t>，</a:t>
            </a:r>
            <a:r>
              <a:rPr lang="en-US" altLang="zh-CN" sz="2000" i="1">
                <a:latin typeface="Times New Roman" panose="02020603050405020304" pitchFamily="18" charset="0"/>
              </a:rPr>
              <a:t>P</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2</a:t>
            </a:r>
            <a:r>
              <a:rPr lang="en-US" altLang="zh-CN" sz="2000">
                <a:latin typeface="Times New Roman" panose="02020603050405020304" pitchFamily="18" charset="0"/>
              </a:rPr>
              <a:t>)=0.05</a:t>
            </a:r>
            <a:r>
              <a:rPr lang="zh-CN" altLang="en-US" sz="2000" dirty="0">
                <a:latin typeface="Times New Roman" panose="02020603050405020304" pitchFamily="18" charset="0"/>
              </a:rPr>
              <a:t>，用户提供证据：</a:t>
            </a:r>
            <a:r>
              <a:rPr lang="en-US" altLang="zh-CN" sz="2000" i="1">
                <a:latin typeface="Times New Roman" panose="02020603050405020304" pitchFamily="18" charset="0"/>
              </a:rPr>
              <a:t>C</a:t>
            </a:r>
            <a:r>
              <a:rPr lang="en-US" altLang="zh-CN" sz="200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baseline="-25000">
                <a:latin typeface="Times New Roman" panose="02020603050405020304" pitchFamily="18" charset="0"/>
              </a:rPr>
              <a:t>1</a:t>
            </a:r>
            <a:r>
              <a:rPr lang="en-US" altLang="zh-CN" sz="2000">
                <a:latin typeface="Times New Roman" panose="02020603050405020304" pitchFamily="18" charset="0"/>
              </a:rPr>
              <a:t>)=2</a:t>
            </a:r>
            <a:r>
              <a:rPr lang="zh-CN" altLang="en-US" sz="2000" dirty="0">
                <a:latin typeface="Times New Roman" panose="02020603050405020304" pitchFamily="18" charset="0"/>
              </a:rPr>
              <a:t>，</a:t>
            </a:r>
            <a:r>
              <a:rPr lang="en-US" altLang="zh-CN" sz="2000" i="1">
                <a:latin typeface="Times New Roman" panose="02020603050405020304" pitchFamily="18" charset="0"/>
              </a:rPr>
              <a:t>C</a:t>
            </a:r>
            <a:r>
              <a:rPr lang="en-US" altLang="zh-CN" sz="2000">
                <a:latin typeface="Times New Roman" panose="02020603050405020304" pitchFamily="18" charset="0"/>
              </a:rPr>
              <a:t>(</a:t>
            </a:r>
            <a:r>
              <a:rPr lang="en-US" altLang="zh-CN" sz="2000" i="1">
                <a:latin typeface="Times New Roman" panose="02020603050405020304" pitchFamily="18" charset="0"/>
              </a:rPr>
              <a:t>E</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baseline="-25000">
                <a:latin typeface="Times New Roman" panose="02020603050405020304" pitchFamily="18" charset="0"/>
              </a:rPr>
              <a:t>2</a:t>
            </a:r>
            <a:r>
              <a:rPr lang="en-US" altLang="zh-CN" sz="2000">
                <a:latin typeface="Times New Roman" panose="02020603050405020304" pitchFamily="18" charset="0"/>
              </a:rPr>
              <a:t>)=1</a:t>
            </a:r>
            <a:r>
              <a:rPr lang="zh-CN" altLang="en-US" sz="2000" dirty="0">
                <a:latin typeface="Times New Roman" panose="02020603050405020304" pitchFamily="18" charset="0"/>
              </a:rPr>
              <a:t>，计算</a:t>
            </a:r>
            <a:r>
              <a:rPr lang="en-US" altLang="zh-CN" sz="2000" i="1">
                <a:latin typeface="Times New Roman" panose="02020603050405020304" pitchFamily="18" charset="0"/>
              </a:rPr>
              <a:t>P</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S</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a:t>
            </a:r>
            <a:r>
              <a:rPr lang="en-US" altLang="zh-CN" sz="2000" i="1">
                <a:latin typeface="Times New Roman" panose="02020603050405020304" pitchFamily="18" charset="0"/>
              </a:rPr>
              <a:t>S</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zh-CN" altLang="en-US" sz="2000" dirty="0">
                <a:latin typeface="Times New Roman" panose="02020603050405020304" pitchFamily="18" charset="0"/>
              </a:rPr>
              <a:t>。</a:t>
            </a:r>
            <a:endParaRPr lang="zh-CN" altLang="en-US" sz="2000">
              <a:latin typeface="Times New Roman" panose="02020603050405020304" pitchFamily="18" charset="0"/>
            </a:endParaRPr>
          </a:p>
        </p:txBody>
      </p:sp>
      <p:graphicFrame>
        <p:nvGraphicFramePr>
          <p:cNvPr id="53252" name="对象 53251"/>
          <p:cNvGraphicFramePr>
            <a:graphicFrameLocks noChangeAspect="1"/>
          </p:cNvGraphicFramePr>
          <p:nvPr/>
        </p:nvGraphicFramePr>
        <p:xfrm>
          <a:off x="2916238" y="3644900"/>
          <a:ext cx="3384550" cy="2774950"/>
        </p:xfrm>
        <a:graphic>
          <a:graphicData uri="http://schemas.openxmlformats.org/presentationml/2006/ole">
            <mc:AlternateContent xmlns:mc="http://schemas.openxmlformats.org/markup-compatibility/2006">
              <mc:Choice xmlns:v="urn:schemas-microsoft-com:vml" Requires="v">
                <p:oleObj spid="_x0000_s3197" name="" r:id="rId1" imgW="2016760" imgH="1640840" progId="Visio.Drawing.11">
                  <p:embed/>
                </p:oleObj>
              </mc:Choice>
              <mc:Fallback>
                <p:oleObj name="" r:id="rId1" imgW="2016760" imgH="1640840" progId="Visio.Drawing.11">
                  <p:embed/>
                  <p:pic>
                    <p:nvPicPr>
                      <p:cNvPr id="0" name="图片 3196"/>
                      <p:cNvPicPr/>
                      <p:nvPr/>
                    </p:nvPicPr>
                    <p:blipFill>
                      <a:blip r:embed="rId2"/>
                      <a:stretch>
                        <a:fillRect/>
                      </a:stretch>
                    </p:blipFill>
                    <p:spPr>
                      <a:xfrm>
                        <a:off x="2916238" y="3644900"/>
                        <a:ext cx="3384550" cy="2774950"/>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en-US" altLang="zh-CN" sz="3200"/>
              <a:t>4.3.3</a:t>
            </a:r>
            <a:r>
              <a:rPr lang="zh-CN" altLang="en-US" sz="3200" dirty="0"/>
              <a:t>不确定性的传播与计算</a:t>
            </a:r>
            <a:r>
              <a:rPr lang="en-US" altLang="zh-CN" sz="3200"/>
              <a:t>(9)</a:t>
            </a:r>
            <a:endParaRPr lang="en-US" altLang="zh-CN" sz="3200"/>
          </a:p>
        </p:txBody>
      </p:sp>
      <p:sp>
        <p:nvSpPr>
          <p:cNvPr id="54275" name="文本框 54274"/>
          <p:cNvSpPr txBox="1"/>
          <p:nvPr/>
        </p:nvSpPr>
        <p:spPr>
          <a:xfrm>
            <a:off x="504825" y="1268413"/>
            <a:ext cx="8243888" cy="2584450"/>
          </a:xfrm>
          <a:prstGeom prst="rect">
            <a:avLst/>
          </a:prstGeom>
          <a:noFill/>
          <a:ln w="9525">
            <a:noFill/>
          </a:ln>
        </p:spPr>
        <p:txBody>
          <a:bodyPr>
            <a:spAutoFit/>
          </a:bodyPr>
          <a:p>
            <a:pPr algn="l">
              <a:lnSpc>
                <a:spcPct val="110000"/>
              </a:lnSpc>
              <a:spcBef>
                <a:spcPct val="50000"/>
              </a:spcBef>
            </a:pPr>
            <a:r>
              <a:rPr lang="zh-CN" altLang="en-US" sz="2000" u="none" dirty="0">
                <a:solidFill>
                  <a:srgbClr val="000099"/>
                </a:solidFill>
                <a:latin typeface="宋体" panose="02010600030101010101" pitchFamily="2" charset="-122"/>
                <a:sym typeface="Wingdings" panose="05000000000000000000" pitchFamily="2" charset="2"/>
              </a:rPr>
              <a:t>分析：</a:t>
            </a:r>
            <a:r>
              <a:rPr lang="zh-CN" altLang="en-US" sz="2000" u="none" dirty="0">
                <a:solidFill>
                  <a:srgbClr val="008000"/>
                </a:solidFill>
                <a:latin typeface="宋体" panose="02010600030101010101" pitchFamily="2" charset="-122"/>
                <a:sym typeface="Wingdings" panose="05000000000000000000" pitchFamily="2" charset="2"/>
              </a:rPr>
              <a:t>自下而上计算：</a:t>
            </a:r>
            <a:endParaRPr lang="zh-CN" altLang="en-US" sz="2000" u="none" dirty="0">
              <a:solidFill>
                <a:srgbClr val="008000"/>
              </a:solidFill>
              <a:latin typeface="宋体" panose="02010600030101010101" pitchFamily="2" charset="-122"/>
              <a:sym typeface="Wingdings" panose="05000000000000000000" pitchFamily="2" charset="2"/>
            </a:endParaRPr>
          </a:p>
          <a:p>
            <a:pPr marL="719455" lvl="1" indent="-262255" algn="l">
              <a:buClr>
                <a:srgbClr val="008000"/>
              </a:buClr>
              <a:buSzPct val="80000"/>
              <a:buFont typeface="Wingdings" panose="05000000000000000000" pitchFamily="2" charset="2"/>
              <a:buChar char="n"/>
            </a:pPr>
            <a:r>
              <a:rPr lang="zh-CN" altLang="en-US" sz="2000" b="1" u="none" dirty="0">
                <a:solidFill>
                  <a:srgbClr val="008000"/>
                </a:solidFill>
                <a:latin typeface="宋体" panose="02010600030101010101" pitchFamily="2" charset="-122"/>
                <a:sym typeface="Wingdings" panose="05000000000000000000" pitchFamily="2" charset="2"/>
              </a:rPr>
              <a:t>根据</a:t>
            </a:r>
            <a:r>
              <a:rPr lang="en-US" altLang="zh-CN" sz="2000" b="1" u="none">
                <a:solidFill>
                  <a:srgbClr val="008000"/>
                </a:solidFill>
                <a:latin typeface="宋体" panose="02010600030101010101" pitchFamily="2" charset="-122"/>
                <a:sym typeface="Wingdings" panose="05000000000000000000" pitchFamily="2" charset="2"/>
              </a:rPr>
              <a:t>LS</a:t>
            </a:r>
            <a:r>
              <a:rPr lang="zh-CN" altLang="en-US" sz="2000" b="1" u="none" dirty="0">
                <a:solidFill>
                  <a:srgbClr val="008000"/>
                </a:solidFill>
                <a:latin typeface="宋体" panose="02010600030101010101" pitchFamily="2" charset="-122"/>
                <a:sym typeface="Wingdings" panose="05000000000000000000" pitchFamily="2" charset="2"/>
              </a:rPr>
              <a:t>值，将</a:t>
            </a:r>
            <a:r>
              <a:rPr lang="en-US" altLang="zh-CN" sz="2000" b="1" u="none">
                <a:solidFill>
                  <a:srgbClr val="008000"/>
                </a:solidFill>
                <a:latin typeface="宋体" panose="02010600030101010101" pitchFamily="2" charset="-122"/>
                <a:sym typeface="Wingdings" panose="05000000000000000000" pitchFamily="2" charset="2"/>
              </a:rPr>
              <a:t>H</a:t>
            </a:r>
            <a:r>
              <a:rPr lang="zh-CN" altLang="en-US" sz="2000" b="1" u="none" dirty="0">
                <a:solidFill>
                  <a:srgbClr val="008000"/>
                </a:solidFill>
                <a:latin typeface="宋体" panose="02010600030101010101" pitchFamily="2" charset="-122"/>
                <a:sym typeface="Wingdings" panose="05000000000000000000" pitchFamily="2" charset="2"/>
              </a:rPr>
              <a:t>的先验概率转换为后验概率，计算</a:t>
            </a:r>
            <a:r>
              <a:rPr lang="en-US" altLang="zh-CN" sz="2000" b="1" u="none">
                <a:solidFill>
                  <a:srgbClr val="008000"/>
                </a:solidFill>
                <a:latin typeface="宋体" panose="02010600030101010101" pitchFamily="2" charset="-122"/>
              </a:rPr>
              <a:t>P(H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/E</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a:t>
            </a:r>
            <a:r>
              <a:rPr lang="zh-CN" altLang="en-US" sz="2000" b="1" u="none" dirty="0">
                <a:solidFill>
                  <a:srgbClr val="008000"/>
                </a:solidFill>
                <a:latin typeface="宋体" panose="02010600030101010101" pitchFamily="2" charset="-122"/>
              </a:rPr>
              <a:t>、</a:t>
            </a:r>
            <a:r>
              <a:rPr lang="en-US" altLang="zh-CN" sz="2000" b="1" u="none">
                <a:solidFill>
                  <a:srgbClr val="008000"/>
                </a:solidFill>
                <a:latin typeface="宋体" panose="02010600030101010101" pitchFamily="2" charset="-122"/>
              </a:rPr>
              <a:t>P(H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/E</a:t>
            </a:r>
            <a:r>
              <a:rPr lang="en-US" altLang="zh-CN" sz="2000" b="1" u="none" baseline="-25000">
                <a:solidFill>
                  <a:srgbClr val="008000"/>
                </a:solidFill>
                <a:latin typeface="宋体" panose="02010600030101010101" pitchFamily="2" charset="-122"/>
              </a:rPr>
              <a:t>2</a:t>
            </a:r>
            <a:r>
              <a:rPr lang="en-US" altLang="zh-CN" sz="2000" b="1" u="none">
                <a:solidFill>
                  <a:srgbClr val="008000"/>
                </a:solidFill>
                <a:latin typeface="宋体" panose="02010600030101010101" pitchFamily="2" charset="-122"/>
              </a:rPr>
              <a:t>)</a:t>
            </a:r>
            <a:r>
              <a:rPr lang="zh-CN" altLang="en-US" sz="2000" b="1" u="none" dirty="0">
                <a:solidFill>
                  <a:srgbClr val="008000"/>
                </a:solidFill>
                <a:latin typeface="宋体" panose="02010600030101010101" pitchFamily="2" charset="-122"/>
              </a:rPr>
              <a:t> </a:t>
            </a:r>
            <a:endParaRPr lang="zh-CN" altLang="en-US" sz="2000" b="1" u="none" dirty="0">
              <a:solidFill>
                <a:srgbClr val="008000"/>
              </a:solidFill>
              <a:latin typeface="宋体" panose="02010600030101010101" pitchFamily="2" charset="-122"/>
            </a:endParaRPr>
          </a:p>
          <a:p>
            <a:pPr marL="719455" lvl="1" indent="-262255" algn="l">
              <a:buClr>
                <a:srgbClr val="008000"/>
              </a:buClr>
              <a:buSzPct val="80000"/>
              <a:buFont typeface="Wingdings" panose="05000000000000000000" pitchFamily="2" charset="2"/>
              <a:buChar char="n"/>
            </a:pPr>
            <a:r>
              <a:rPr lang="zh-CN" altLang="en-US" sz="2000" b="1" u="none" dirty="0">
                <a:solidFill>
                  <a:srgbClr val="008000"/>
                </a:solidFill>
                <a:latin typeface="宋体" panose="02010600030101010101" pitchFamily="2" charset="-122"/>
              </a:rPr>
              <a:t>使用</a:t>
            </a:r>
            <a:r>
              <a:rPr lang="en-US" altLang="zh-CN" sz="2000" b="1" u="none">
                <a:solidFill>
                  <a:srgbClr val="008000"/>
                </a:solidFill>
                <a:latin typeface="宋体" panose="02010600030101010101" pitchFamily="2" charset="-122"/>
              </a:rPr>
              <a:t>CP</a:t>
            </a:r>
            <a:r>
              <a:rPr lang="zh-CN" altLang="en-US" sz="2000" b="1" u="none" dirty="0">
                <a:solidFill>
                  <a:srgbClr val="008000"/>
                </a:solidFill>
                <a:latin typeface="宋体" panose="02010600030101010101" pitchFamily="2" charset="-122"/>
              </a:rPr>
              <a:t>公式</a:t>
            </a:r>
            <a:r>
              <a:rPr lang="zh-CN" altLang="en-US" sz="2000" b="1" u="none" dirty="0">
                <a:solidFill>
                  <a:srgbClr val="008000"/>
                </a:solidFill>
                <a:latin typeface="宋体" panose="02010600030101010101" pitchFamily="2" charset="-122"/>
                <a:sym typeface="Wingdings" panose="05000000000000000000" pitchFamily="2" charset="2"/>
              </a:rPr>
              <a:t>计算</a:t>
            </a:r>
            <a:r>
              <a:rPr lang="en-US" altLang="zh-CN" sz="2000" b="1" u="none">
                <a:solidFill>
                  <a:srgbClr val="008000"/>
                </a:solidFill>
                <a:latin typeface="宋体" panose="02010600030101010101" pitchFamily="2" charset="-122"/>
              </a:rPr>
              <a:t>P(H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/S</a:t>
            </a:r>
            <a:r>
              <a:rPr lang="en-US" altLang="zh-CN" sz="2000" b="1" baseline="-25000">
                <a:solidFill>
                  <a:srgbClr val="008000"/>
                </a:solidFill>
                <a:latin typeface="宋体" panose="02010600030101010101" pitchFamily="2" charset="-122"/>
                <a:sym typeface="+mn-ea"/>
              </a:rPr>
              <a:t>1</a:t>
            </a:r>
            <a:r>
              <a:rPr lang="en-US" altLang="zh-CN" sz="2000" b="1" u="none">
                <a:solidFill>
                  <a:srgbClr val="008000"/>
                </a:solidFill>
                <a:latin typeface="宋体" panose="02010600030101010101" pitchFamily="2" charset="-122"/>
              </a:rPr>
              <a:t>)</a:t>
            </a:r>
            <a:r>
              <a:rPr lang="zh-CN" altLang="en-US" sz="2000" b="1" u="none" dirty="0">
                <a:solidFill>
                  <a:srgbClr val="008000"/>
                </a:solidFill>
                <a:latin typeface="宋体" panose="02010600030101010101" pitchFamily="2" charset="-122"/>
              </a:rPr>
              <a:t>、</a:t>
            </a:r>
            <a:r>
              <a:rPr lang="en-US" altLang="zh-CN" sz="2000" b="1" u="none">
                <a:solidFill>
                  <a:srgbClr val="008000"/>
                </a:solidFill>
                <a:latin typeface="宋体" panose="02010600030101010101" pitchFamily="2" charset="-122"/>
              </a:rPr>
              <a:t>P(H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2</a:t>
            </a:r>
            <a:r>
              <a:rPr lang="en-US" altLang="zh-CN" sz="2000" b="1" u="none">
                <a:solidFill>
                  <a:srgbClr val="008000"/>
                </a:solidFill>
                <a:latin typeface="宋体" panose="02010600030101010101" pitchFamily="2" charset="-122"/>
              </a:rPr>
              <a:t>)</a:t>
            </a:r>
            <a:r>
              <a:rPr lang="zh-CN" altLang="en-US" sz="2000" b="1" u="none" dirty="0">
                <a:solidFill>
                  <a:srgbClr val="008000"/>
                </a:solidFill>
                <a:latin typeface="宋体" panose="02010600030101010101" pitchFamily="2" charset="-122"/>
                <a:sym typeface="Wingdings" panose="05000000000000000000" pitchFamily="2" charset="2"/>
              </a:rPr>
              <a:t> ，</a:t>
            </a:r>
            <a:endParaRPr lang="zh-CN" altLang="en-US" sz="2000" b="1" u="none" dirty="0">
              <a:solidFill>
                <a:srgbClr val="008000"/>
              </a:solidFill>
              <a:latin typeface="宋体" panose="02010600030101010101" pitchFamily="2" charset="-122"/>
              <a:sym typeface="Wingdings" panose="05000000000000000000" pitchFamily="2" charset="2"/>
            </a:endParaRPr>
          </a:p>
          <a:p>
            <a:pPr marL="719455" lvl="1" indent="-262255" algn="l">
              <a:buClr>
                <a:srgbClr val="008000"/>
              </a:buClr>
              <a:buSzPct val="80000"/>
              <a:buFont typeface="Wingdings" panose="05000000000000000000" pitchFamily="2" charset="2"/>
              <a:buChar char="n"/>
            </a:pPr>
            <a:r>
              <a:rPr lang="zh-CN" altLang="en-US" sz="2000" b="1" u="none" dirty="0">
                <a:solidFill>
                  <a:srgbClr val="008000"/>
                </a:solidFill>
                <a:latin typeface="宋体" panose="02010600030101010101" pitchFamily="2" charset="-122"/>
                <a:sym typeface="Wingdings" panose="05000000000000000000" pitchFamily="2" charset="2"/>
              </a:rPr>
              <a:t>计算</a:t>
            </a:r>
            <a:r>
              <a:rPr lang="en-US" altLang="zh-CN" sz="2000" b="1" u="none">
                <a:solidFill>
                  <a:srgbClr val="008000"/>
                </a:solidFill>
                <a:latin typeface="宋体" panose="02010600030101010101" pitchFamily="2" charset="-122"/>
              </a:rPr>
              <a:t>O(H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a:t>
            </a:r>
            <a:r>
              <a:rPr lang="zh-CN" altLang="en-US" sz="2000" b="1" u="none" dirty="0">
                <a:solidFill>
                  <a:srgbClr val="008000"/>
                </a:solidFill>
                <a:latin typeface="宋体" panose="02010600030101010101" pitchFamily="2" charset="-122"/>
              </a:rPr>
              <a:t>、</a:t>
            </a:r>
            <a:r>
              <a:rPr lang="en-US" altLang="zh-CN" sz="2000" b="1" u="none">
                <a:solidFill>
                  <a:srgbClr val="008000"/>
                </a:solidFill>
                <a:latin typeface="宋体" panose="02010600030101010101" pitchFamily="2" charset="-122"/>
              </a:rPr>
              <a:t>O(H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2</a:t>
            </a:r>
            <a:r>
              <a:rPr lang="en-US" altLang="zh-CN" sz="2000" b="1" u="none">
                <a:solidFill>
                  <a:srgbClr val="008000"/>
                </a:solidFill>
                <a:latin typeface="宋体" panose="02010600030101010101" pitchFamily="2" charset="-122"/>
              </a:rPr>
              <a:t>)</a:t>
            </a:r>
            <a:endParaRPr lang="en-US" altLang="zh-CN" sz="2000" b="1" u="none">
              <a:solidFill>
                <a:srgbClr val="008000"/>
              </a:solidFill>
              <a:latin typeface="宋体" panose="02010600030101010101" pitchFamily="2" charset="-122"/>
            </a:endParaRPr>
          </a:p>
          <a:p>
            <a:pPr marL="719455" lvl="1" indent="-262255" algn="l">
              <a:buClr>
                <a:srgbClr val="008000"/>
              </a:buClr>
              <a:buSzPct val="80000"/>
              <a:buFont typeface="Wingdings" panose="05000000000000000000" pitchFamily="2" charset="2"/>
              <a:buChar char="n"/>
            </a:pPr>
            <a:r>
              <a:rPr lang="zh-CN" altLang="en-US" sz="2000" b="1" u="none" dirty="0">
                <a:solidFill>
                  <a:srgbClr val="008000"/>
                </a:solidFill>
                <a:latin typeface="宋体" panose="02010600030101010101" pitchFamily="2" charset="-122"/>
              </a:rPr>
              <a:t>对</a:t>
            </a:r>
            <a:r>
              <a:rPr lang="en-US" altLang="zh-CN" sz="2000" b="1" u="none">
                <a:solidFill>
                  <a:srgbClr val="008000"/>
                </a:solidFill>
                <a:latin typeface="宋体" panose="02010600030101010101" pitchFamily="2" charset="-122"/>
              </a:rPr>
              <a:t>H</a:t>
            </a:r>
            <a:r>
              <a:rPr lang="en-US" altLang="zh-CN" sz="2000" b="1" u="none" baseline="-25000">
                <a:solidFill>
                  <a:srgbClr val="008000"/>
                </a:solidFill>
                <a:latin typeface="宋体" panose="02010600030101010101" pitchFamily="2" charset="-122"/>
              </a:rPr>
              <a:t>1</a:t>
            </a:r>
            <a:r>
              <a:rPr lang="zh-CN" altLang="en-US" sz="2000" b="1" u="none" dirty="0">
                <a:solidFill>
                  <a:srgbClr val="008000"/>
                </a:solidFill>
                <a:latin typeface="宋体" panose="02010600030101010101" pitchFamily="2" charset="-122"/>
              </a:rPr>
              <a:t>合成。</a:t>
            </a:r>
            <a:r>
              <a:rPr lang="zh-CN" altLang="en-US" sz="2000" b="1" u="none" dirty="0">
                <a:solidFill>
                  <a:srgbClr val="008000"/>
                </a:solidFill>
                <a:latin typeface="宋体" panose="02010600030101010101" pitchFamily="2" charset="-122"/>
              </a:rPr>
              <a:t>计算 </a:t>
            </a:r>
            <a:r>
              <a:rPr lang="en-US" altLang="zh-CN" sz="2000" b="1" u="none">
                <a:solidFill>
                  <a:srgbClr val="008000"/>
                </a:solidFill>
                <a:latin typeface="宋体" panose="02010600030101010101" pitchFamily="2" charset="-122"/>
              </a:rPr>
              <a:t>O(H</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1</a:t>
            </a:r>
            <a:r>
              <a:rPr lang="en-US" altLang="zh-CN" sz="2000" b="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2</a:t>
            </a:r>
            <a:r>
              <a:rPr lang="en-US" altLang="zh-CN" sz="2000" b="1" u="none">
                <a:solidFill>
                  <a:srgbClr val="008000"/>
                </a:solidFill>
                <a:latin typeface="宋体" panose="02010600030101010101" pitchFamily="2" charset="-122"/>
              </a:rPr>
              <a:t>)</a:t>
            </a:r>
            <a:r>
              <a:rPr lang="zh-CN" altLang="en-US" b="1" u="none" dirty="0">
                <a:solidFill>
                  <a:srgbClr val="008000"/>
                </a:solidFill>
                <a:latin typeface="宋体" panose="02010600030101010101" pitchFamily="2" charset="-122"/>
              </a:rPr>
              <a:t>、</a:t>
            </a:r>
            <a:r>
              <a:rPr lang="en-US" altLang="zh-CN" sz="2000" b="1" u="none">
                <a:solidFill>
                  <a:srgbClr val="008000"/>
                </a:solidFill>
                <a:latin typeface="宋体" panose="02010600030101010101" pitchFamily="2" charset="-122"/>
              </a:rPr>
              <a:t>P(</a:t>
            </a:r>
            <a:r>
              <a:rPr lang="en-US" altLang="zh-CN" sz="2000" b="1" u="none">
                <a:solidFill>
                  <a:srgbClr val="008000"/>
                </a:solidFill>
                <a:latin typeface="宋体" panose="02010600030101010101" pitchFamily="2" charset="-122"/>
                <a:sym typeface="Symbol" panose="05050102010706020507" pitchFamily="18" charset="2"/>
              </a:rPr>
              <a:t>H</a:t>
            </a:r>
            <a:r>
              <a:rPr lang="en-US" altLang="zh-CN" sz="2000" b="1" u="none" baseline="-25000">
                <a:solidFill>
                  <a:srgbClr val="008000"/>
                </a:solidFill>
                <a:latin typeface="宋体" panose="02010600030101010101" pitchFamily="2" charset="-122"/>
                <a:sym typeface="Symbol" panose="05050102010706020507" pitchFamily="18" charset="2"/>
              </a:rPr>
              <a:t>1</a:t>
            </a:r>
            <a:r>
              <a:rPr lang="en-US" altLang="zh-CN" sz="2000" b="1" u="none">
                <a:solidFill>
                  <a:srgbClr val="008000"/>
                </a:solidFill>
                <a:latin typeface="宋体" panose="02010600030101010101" pitchFamily="2" charset="-122"/>
                <a:sym typeface="Symbol" panose="05050102010706020507" pitchFamily="18" charset="2"/>
              </a:rPr>
              <a:t>/S</a:t>
            </a:r>
            <a:r>
              <a:rPr lang="en-US" altLang="zh-CN" sz="2000" b="1" u="none" baseline="-25000">
                <a:solidFill>
                  <a:srgbClr val="008000"/>
                </a:solidFill>
                <a:latin typeface="宋体" panose="02010600030101010101" pitchFamily="2" charset="-122"/>
                <a:sym typeface="Symbol" panose="05050102010706020507" pitchFamily="18" charset="2"/>
              </a:rPr>
              <a:t>1</a:t>
            </a:r>
            <a:r>
              <a:rPr lang="en-US" altLang="zh-CN" sz="2000" b="1" u="none">
                <a:solidFill>
                  <a:srgbClr val="008000"/>
                </a:solidFill>
                <a:latin typeface="宋体" panose="02010600030101010101" pitchFamily="2" charset="-122"/>
                <a:sym typeface="Symbol" panose="05050102010706020507" pitchFamily="18" charset="2"/>
              </a:rPr>
              <a:t>,S</a:t>
            </a:r>
            <a:r>
              <a:rPr lang="en-US" altLang="zh-CN" sz="2000" b="1" u="none" baseline="-25000">
                <a:solidFill>
                  <a:srgbClr val="008000"/>
                </a:solidFill>
                <a:latin typeface="宋体" panose="02010600030101010101" pitchFamily="2" charset="-122"/>
                <a:sym typeface="Symbol" panose="05050102010706020507" pitchFamily="18" charset="2"/>
              </a:rPr>
              <a:t>2</a:t>
            </a:r>
            <a:r>
              <a:rPr lang="en-US" altLang="zh-CN" sz="2000" b="1" u="none">
                <a:solidFill>
                  <a:srgbClr val="008000"/>
                </a:solidFill>
                <a:latin typeface="宋体" panose="02010600030101010101" pitchFamily="2" charset="-122"/>
              </a:rPr>
              <a:t>) </a:t>
            </a:r>
            <a:r>
              <a:rPr lang="zh-CN" altLang="en-US" sz="2000" b="1" u="none" dirty="0">
                <a:solidFill>
                  <a:srgbClr val="008000"/>
                </a:solidFill>
                <a:latin typeface="宋体" panose="02010600030101010101" pitchFamily="2" charset="-122"/>
              </a:rPr>
              <a:t>。</a:t>
            </a:r>
            <a:endParaRPr lang="zh-CN" altLang="en-US" sz="2000" b="1" u="none" dirty="0">
              <a:solidFill>
                <a:srgbClr val="008000"/>
              </a:solidFill>
              <a:latin typeface="宋体" panose="02010600030101010101" pitchFamily="2" charset="-122"/>
            </a:endParaRPr>
          </a:p>
          <a:p>
            <a:pPr marL="719455" lvl="1" indent="-262255" algn="l">
              <a:buClr>
                <a:srgbClr val="008000"/>
              </a:buClr>
              <a:buSzPct val="80000"/>
              <a:buFont typeface="Wingdings" panose="05000000000000000000" pitchFamily="2" charset="2"/>
              <a:buChar char="n"/>
            </a:pPr>
            <a:r>
              <a:rPr lang="zh-CN" altLang="en-US" sz="2000" b="1" u="none" dirty="0">
                <a:solidFill>
                  <a:srgbClr val="008000"/>
                </a:solidFill>
                <a:latin typeface="宋体" panose="02010600030101010101" pitchFamily="2" charset="-122"/>
                <a:sym typeface="Wingdings" panose="05000000000000000000" pitchFamily="2" charset="2"/>
              </a:rPr>
              <a:t>根据</a:t>
            </a:r>
            <a:r>
              <a:rPr lang="en-US" altLang="zh-CN" sz="2000" b="1" u="none">
                <a:solidFill>
                  <a:srgbClr val="008000"/>
                </a:solidFill>
                <a:latin typeface="宋体" panose="02010600030101010101" pitchFamily="2" charset="-122"/>
                <a:sym typeface="Wingdings" panose="05000000000000000000" pitchFamily="2" charset="2"/>
              </a:rPr>
              <a:t>LS</a:t>
            </a:r>
            <a:r>
              <a:rPr lang="zh-CN" altLang="en-US" sz="2000" b="1" u="none" dirty="0">
                <a:solidFill>
                  <a:srgbClr val="008000"/>
                </a:solidFill>
                <a:latin typeface="宋体" panose="02010600030101010101" pitchFamily="2" charset="-122"/>
                <a:sym typeface="Wingdings" panose="05000000000000000000" pitchFamily="2" charset="2"/>
              </a:rPr>
              <a:t>值，将</a:t>
            </a:r>
            <a:r>
              <a:rPr lang="en-US" altLang="zh-CN" sz="2000" b="1" u="none">
                <a:solidFill>
                  <a:srgbClr val="008000"/>
                </a:solidFill>
                <a:latin typeface="宋体" panose="02010600030101010101" pitchFamily="2" charset="-122"/>
                <a:sym typeface="Wingdings" panose="05000000000000000000" pitchFamily="2" charset="2"/>
              </a:rPr>
              <a:t>H</a:t>
            </a:r>
            <a:r>
              <a:rPr lang="zh-CN" altLang="en-US" sz="2000" b="1" u="none" dirty="0">
                <a:solidFill>
                  <a:srgbClr val="008000"/>
                </a:solidFill>
                <a:latin typeface="宋体" panose="02010600030101010101" pitchFamily="2" charset="-122"/>
                <a:sym typeface="Wingdings" panose="05000000000000000000" pitchFamily="2" charset="2"/>
              </a:rPr>
              <a:t>的先验概率转换为后验概率，计算</a:t>
            </a:r>
            <a:r>
              <a:rPr lang="en-US" altLang="zh-CN" sz="2000" b="1" u="none">
                <a:solidFill>
                  <a:srgbClr val="008000"/>
                </a:solidFill>
                <a:latin typeface="宋体" panose="02010600030101010101" pitchFamily="2" charset="-122"/>
                <a:sym typeface="Symbol" panose="05050102010706020507" pitchFamily="18" charset="2"/>
              </a:rPr>
              <a:t>P(H</a:t>
            </a:r>
            <a:r>
              <a:rPr lang="en-US" altLang="zh-CN" sz="2000" b="1" u="none" baseline="-25000">
                <a:solidFill>
                  <a:srgbClr val="008000"/>
                </a:solidFill>
                <a:latin typeface="宋体" panose="02010600030101010101" pitchFamily="2" charset="-122"/>
                <a:sym typeface="Symbol" panose="05050102010706020507" pitchFamily="18" charset="2"/>
              </a:rPr>
              <a:t>2</a:t>
            </a:r>
            <a:r>
              <a:rPr lang="en-US" altLang="zh-CN" sz="2000" b="1" u="none">
                <a:solidFill>
                  <a:srgbClr val="008000"/>
                </a:solidFill>
                <a:latin typeface="宋体" panose="02010600030101010101" pitchFamily="2" charset="-122"/>
                <a:sym typeface="Symbol" panose="05050102010706020507" pitchFamily="18" charset="2"/>
              </a:rPr>
              <a:t>/H</a:t>
            </a:r>
            <a:r>
              <a:rPr lang="en-US" altLang="zh-CN" sz="2000" b="1" u="none" baseline="-25000">
                <a:solidFill>
                  <a:srgbClr val="008000"/>
                </a:solidFill>
                <a:latin typeface="宋体" panose="02010600030101010101" pitchFamily="2" charset="-122"/>
                <a:sym typeface="Symbol" panose="05050102010706020507" pitchFamily="18" charset="2"/>
              </a:rPr>
              <a:t>1</a:t>
            </a:r>
            <a:r>
              <a:rPr lang="en-US" altLang="zh-CN" sz="2000" b="1" u="none">
                <a:solidFill>
                  <a:srgbClr val="008000"/>
                </a:solidFill>
                <a:latin typeface="宋体" panose="02010600030101010101" pitchFamily="2" charset="-122"/>
                <a:sym typeface="Symbol" panose="05050102010706020507" pitchFamily="18" charset="2"/>
              </a:rPr>
              <a:t>)</a:t>
            </a:r>
            <a:r>
              <a:rPr lang="zh-CN" altLang="en-US" sz="2000" b="1" u="none" dirty="0">
                <a:solidFill>
                  <a:srgbClr val="008000"/>
                </a:solidFill>
                <a:latin typeface="宋体" panose="02010600030101010101" pitchFamily="2" charset="-122"/>
              </a:rPr>
              <a:t> </a:t>
            </a:r>
            <a:endParaRPr lang="zh-CN" altLang="en-US" sz="2000" b="1" u="none" dirty="0">
              <a:solidFill>
                <a:srgbClr val="008000"/>
              </a:solidFill>
              <a:latin typeface="宋体" panose="02010600030101010101" pitchFamily="2" charset="-122"/>
            </a:endParaRPr>
          </a:p>
          <a:p>
            <a:pPr marL="719455" lvl="1" indent="-262255" algn="l">
              <a:buClr>
                <a:srgbClr val="008000"/>
              </a:buClr>
              <a:buSzPct val="80000"/>
              <a:buFont typeface="Wingdings" panose="05000000000000000000" pitchFamily="2" charset="2"/>
              <a:buChar char="n"/>
            </a:pPr>
            <a:r>
              <a:rPr lang="zh-CN" altLang="en-US" sz="2000" b="1" u="none" dirty="0">
                <a:solidFill>
                  <a:srgbClr val="008000"/>
                </a:solidFill>
                <a:latin typeface="宋体" panose="02010600030101010101" pitchFamily="2" charset="-122"/>
              </a:rPr>
              <a:t>使用</a:t>
            </a:r>
            <a:r>
              <a:rPr lang="en-US" altLang="zh-CN" sz="2000" b="1" u="none">
                <a:solidFill>
                  <a:srgbClr val="008000"/>
                </a:solidFill>
                <a:latin typeface="宋体" panose="02010600030101010101" pitchFamily="2" charset="-122"/>
              </a:rPr>
              <a:t>EH</a:t>
            </a:r>
            <a:r>
              <a:rPr lang="zh-CN" altLang="en-US" sz="2000" b="1" u="none" dirty="0">
                <a:solidFill>
                  <a:srgbClr val="008000"/>
                </a:solidFill>
                <a:latin typeface="宋体" panose="02010600030101010101" pitchFamily="2" charset="-122"/>
              </a:rPr>
              <a:t>公式计算</a:t>
            </a:r>
            <a:r>
              <a:rPr lang="en-US" altLang="zh-CN" sz="2000" b="1" i="1" u="none">
                <a:solidFill>
                  <a:srgbClr val="008000"/>
                </a:solidFill>
                <a:latin typeface="宋体" panose="02010600030101010101" pitchFamily="2" charset="-122"/>
              </a:rPr>
              <a:t>P</a:t>
            </a:r>
            <a:r>
              <a:rPr lang="en-US" altLang="zh-CN" sz="2000" b="1" u="none">
                <a:solidFill>
                  <a:srgbClr val="008000"/>
                </a:solidFill>
                <a:latin typeface="宋体" panose="02010600030101010101" pitchFamily="2" charset="-122"/>
              </a:rPr>
              <a:t>(</a:t>
            </a:r>
            <a:r>
              <a:rPr lang="en-US" altLang="zh-CN" sz="2000" b="1" i="1" u="none">
                <a:solidFill>
                  <a:srgbClr val="008000"/>
                </a:solidFill>
                <a:latin typeface="宋体" panose="02010600030101010101" pitchFamily="2" charset="-122"/>
              </a:rPr>
              <a:t>H</a:t>
            </a:r>
            <a:r>
              <a:rPr lang="en-US" altLang="zh-CN" sz="2000" b="1" u="none" baseline="-25000">
                <a:solidFill>
                  <a:srgbClr val="008000"/>
                </a:solidFill>
                <a:latin typeface="宋体" panose="02010600030101010101" pitchFamily="2" charset="-122"/>
              </a:rPr>
              <a:t>2</a:t>
            </a:r>
            <a:r>
              <a:rPr lang="en-US" altLang="zh-CN" sz="2000" b="1" u="none">
                <a:solidFill>
                  <a:srgbClr val="008000"/>
                </a:solidFill>
                <a:latin typeface="宋体" panose="02010600030101010101" pitchFamily="2" charset="-122"/>
              </a:rPr>
              <a:t>/</a:t>
            </a:r>
            <a:r>
              <a:rPr lang="en-US" altLang="zh-CN" sz="2000" b="1" i="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1</a:t>
            </a:r>
            <a:r>
              <a:rPr lang="zh-CN" altLang="en-US" sz="2000" b="1" u="none" dirty="0">
                <a:solidFill>
                  <a:srgbClr val="008000"/>
                </a:solidFill>
                <a:latin typeface="宋体" panose="02010600030101010101" pitchFamily="2" charset="-122"/>
              </a:rPr>
              <a:t>，</a:t>
            </a:r>
            <a:r>
              <a:rPr lang="en-US" altLang="zh-CN" sz="2000" b="1" i="1" u="none">
                <a:solidFill>
                  <a:srgbClr val="008000"/>
                </a:solidFill>
                <a:latin typeface="宋体" panose="02010600030101010101" pitchFamily="2" charset="-122"/>
              </a:rPr>
              <a:t>S</a:t>
            </a:r>
            <a:r>
              <a:rPr lang="en-US" altLang="zh-CN" sz="2000" b="1" u="none" baseline="-25000">
                <a:solidFill>
                  <a:srgbClr val="008000"/>
                </a:solidFill>
                <a:latin typeface="宋体" panose="02010600030101010101" pitchFamily="2" charset="-122"/>
              </a:rPr>
              <a:t>2</a:t>
            </a:r>
            <a:r>
              <a:rPr lang="en-US" altLang="zh-CN" sz="2000" b="1" u="none">
                <a:solidFill>
                  <a:srgbClr val="008000"/>
                </a:solidFill>
                <a:latin typeface="宋体" panose="02010600030101010101" pitchFamily="2" charset="-122"/>
              </a:rPr>
              <a:t>)</a:t>
            </a:r>
            <a:endParaRPr lang="zh-CN" altLang="en-US" sz="2000" b="1" u="none" dirty="0">
              <a:solidFill>
                <a:srgbClr val="008000"/>
              </a:solidFill>
              <a:latin typeface="宋体" panose="02010600030101010101" pitchFamily="2" charset="-122"/>
            </a:endParaRPr>
          </a:p>
        </p:txBody>
      </p:sp>
      <p:sp>
        <p:nvSpPr>
          <p:cNvPr id="54276" name="矩形 54275"/>
          <p:cNvSpPr/>
          <p:nvPr/>
        </p:nvSpPr>
        <p:spPr>
          <a:xfrm>
            <a:off x="1116013" y="4340225"/>
            <a:ext cx="4450080" cy="368300"/>
          </a:xfrm>
          <a:prstGeom prst="rect">
            <a:avLst/>
          </a:prstGeom>
          <a:noFill/>
          <a:ln w="9525">
            <a:noFill/>
          </a:ln>
        </p:spPr>
        <p:txBody>
          <a:bodyPr wrap="none" anchor="t">
            <a:spAutoFit/>
          </a:bodyPr>
          <a:p>
            <a:pPr algn="l">
              <a:spcBef>
                <a:spcPct val="50000"/>
              </a:spcBef>
            </a:pPr>
            <a:r>
              <a:rPr lang="zh-CN" altLang="en-US" sz="1800" u="none" dirty="0">
                <a:solidFill>
                  <a:srgbClr val="000099"/>
                </a:solidFill>
                <a:latin typeface="宋体" panose="02010600030101010101" pitchFamily="2" charset="-122"/>
                <a:sym typeface="Wingdings" panose="05000000000000000000" pitchFamily="2" charset="2"/>
              </a:rPr>
              <a:t>(1)</a:t>
            </a:r>
            <a:r>
              <a:rPr lang="zh-CN" altLang="en-US" u="none" dirty="0">
                <a:solidFill>
                  <a:srgbClr val="000099"/>
                </a:solidFill>
                <a:latin typeface="宋体" panose="02010600030101010101" pitchFamily="2" charset="-122"/>
              </a:rPr>
              <a:t>计算 </a:t>
            </a:r>
            <a:r>
              <a:rPr lang="en-US" altLang="zh-CN" u="none">
                <a:solidFill>
                  <a:srgbClr val="000099"/>
                </a:solidFill>
                <a:latin typeface="宋体" panose="02010600030101010101" pitchFamily="2" charset="-122"/>
              </a:rPr>
              <a:t>P(H</a:t>
            </a:r>
            <a:r>
              <a:rPr lang="en-US" altLang="zh-CN" sz="2000" u="none" baseline="-25000">
                <a:solidFill>
                  <a:schemeClr val="tx1"/>
                </a:solidFill>
                <a:latin typeface="宋体" panose="02010600030101010101" pitchFamily="2" charset="-122"/>
              </a:rPr>
              <a:t>1</a:t>
            </a:r>
            <a:r>
              <a:rPr lang="en-US" altLang="zh-CN" u="none">
                <a:solidFill>
                  <a:srgbClr val="000099"/>
                </a:solidFill>
                <a:latin typeface="宋体" panose="02010600030101010101" pitchFamily="2" charset="-122"/>
              </a:rPr>
              <a:t>/E</a:t>
            </a:r>
            <a:r>
              <a:rPr lang="en-US" altLang="zh-CN" sz="2000" u="none" baseline="-25000">
                <a:solidFill>
                  <a:schemeClr val="tx1"/>
                </a:solidFill>
                <a:latin typeface="宋体" panose="02010600030101010101" pitchFamily="2" charset="-122"/>
              </a:rPr>
              <a:t>1</a:t>
            </a:r>
            <a:r>
              <a:rPr lang="en-US" altLang="zh-CN" u="none">
                <a:solidFill>
                  <a:srgbClr val="000099"/>
                </a:solidFill>
                <a:latin typeface="宋体" panose="02010600030101010101" pitchFamily="2" charset="-122"/>
              </a:rPr>
              <a:t>)</a:t>
            </a:r>
            <a:r>
              <a:rPr lang="zh-CN" altLang="en-US" u="none" dirty="0">
                <a:latin typeface="宋体" panose="02010600030101010101" pitchFamily="2" charset="-122"/>
              </a:rPr>
              <a:t> 、</a:t>
            </a:r>
            <a:r>
              <a:rPr lang="en-US" altLang="zh-CN" u="none">
                <a:solidFill>
                  <a:srgbClr val="000099"/>
                </a:solidFill>
                <a:latin typeface="宋体" panose="02010600030101010101" pitchFamily="2" charset="-122"/>
              </a:rPr>
              <a:t>P(H</a:t>
            </a:r>
            <a:r>
              <a:rPr lang="en-US" altLang="zh-CN" sz="2000" u="none" baseline="-25000">
                <a:solidFill>
                  <a:schemeClr val="tx1"/>
                </a:solidFill>
                <a:latin typeface="宋体" panose="02010600030101010101" pitchFamily="2" charset="-122"/>
              </a:rPr>
              <a:t>1</a:t>
            </a:r>
            <a:r>
              <a:rPr lang="en-US" altLang="zh-CN" u="none">
                <a:solidFill>
                  <a:srgbClr val="000099"/>
                </a:solidFill>
                <a:latin typeface="宋体" panose="02010600030101010101" pitchFamily="2" charset="-122"/>
              </a:rPr>
              <a:t>/S</a:t>
            </a:r>
            <a:r>
              <a:rPr lang="en-US" altLang="zh-CN" sz="2000" u="none" baseline="-25000">
                <a:solidFill>
                  <a:schemeClr val="tx1"/>
                </a:solidFill>
                <a:latin typeface="宋体" panose="02010600030101010101" pitchFamily="2" charset="-122"/>
              </a:rPr>
              <a:t>1</a:t>
            </a:r>
            <a:r>
              <a:rPr lang="en-US" altLang="zh-CN" u="none">
                <a:solidFill>
                  <a:srgbClr val="000099"/>
                </a:solidFill>
                <a:latin typeface="宋体" panose="02010600030101010101" pitchFamily="2" charset="-122"/>
              </a:rPr>
              <a:t>) </a:t>
            </a:r>
            <a:r>
              <a:rPr lang="zh-CN" altLang="en-US" u="none" dirty="0">
                <a:solidFill>
                  <a:srgbClr val="000099"/>
                </a:solidFill>
                <a:latin typeface="宋体" panose="02010600030101010101" pitchFamily="2" charset="-122"/>
              </a:rPr>
              <a:t>和 </a:t>
            </a:r>
            <a:r>
              <a:rPr lang="en-US" altLang="zh-CN" u="none">
                <a:solidFill>
                  <a:srgbClr val="006600"/>
                </a:solidFill>
                <a:latin typeface="宋体" panose="02010600030101010101" pitchFamily="2" charset="-122"/>
              </a:rPr>
              <a:t>O(H</a:t>
            </a:r>
            <a:r>
              <a:rPr lang="en-US" altLang="zh-CN" sz="2000" u="none" baseline="-25000">
                <a:solidFill>
                  <a:schemeClr val="tx1"/>
                </a:solidFill>
                <a:latin typeface="宋体" panose="02010600030101010101" pitchFamily="2" charset="-122"/>
              </a:rPr>
              <a:t>1</a:t>
            </a:r>
            <a:r>
              <a:rPr lang="en-US" altLang="zh-CN" u="none">
                <a:solidFill>
                  <a:srgbClr val="006600"/>
                </a:solidFill>
                <a:latin typeface="宋体" panose="02010600030101010101" pitchFamily="2" charset="-122"/>
              </a:rPr>
              <a:t>/S</a:t>
            </a:r>
            <a:r>
              <a:rPr lang="en-US" altLang="zh-CN" sz="2000" u="none" baseline="-25000">
                <a:solidFill>
                  <a:schemeClr val="tx1"/>
                </a:solidFill>
                <a:latin typeface="宋体" panose="02010600030101010101" pitchFamily="2" charset="-122"/>
              </a:rPr>
              <a:t>2</a:t>
            </a:r>
            <a:r>
              <a:rPr lang="en-US" altLang="zh-CN" u="none">
                <a:solidFill>
                  <a:srgbClr val="006600"/>
                </a:solidFill>
                <a:latin typeface="宋体" panose="02010600030101010101" pitchFamily="2" charset="-122"/>
              </a:rPr>
              <a:t>)</a:t>
            </a:r>
            <a:endParaRPr lang="zh-CN" altLang="en-US" u="none" dirty="0">
              <a:solidFill>
                <a:srgbClr val="006600"/>
              </a:solidFill>
              <a:latin typeface="宋体" panose="02010600030101010101" pitchFamily="2" charset="-122"/>
            </a:endParaRPr>
          </a:p>
        </p:txBody>
      </p:sp>
      <p:sp>
        <p:nvSpPr>
          <p:cNvPr id="54277" name="矩形 54276"/>
          <p:cNvSpPr/>
          <p:nvPr/>
        </p:nvSpPr>
        <p:spPr>
          <a:xfrm>
            <a:off x="0" y="3052763"/>
            <a:ext cx="9144000" cy="0"/>
          </a:xfrm>
          <a:prstGeom prst="rect">
            <a:avLst/>
          </a:prstGeom>
          <a:noFill/>
          <a:ln w="9525">
            <a:noFill/>
          </a:ln>
        </p:spPr>
        <p:txBody>
          <a:bodyPr/>
          <a:p>
            <a:endParaRPr lang="zh-CN" altLang="en-US"/>
          </a:p>
        </p:txBody>
      </p:sp>
      <p:graphicFrame>
        <p:nvGraphicFramePr>
          <p:cNvPr id="54278" name="对象 54277"/>
          <p:cNvGraphicFramePr>
            <a:graphicFrameLocks noChangeAspect="1"/>
          </p:cNvGraphicFramePr>
          <p:nvPr/>
        </p:nvGraphicFramePr>
        <p:xfrm>
          <a:off x="1835150" y="5024438"/>
          <a:ext cx="4103688" cy="1500187"/>
        </p:xfrm>
        <a:graphic>
          <a:graphicData uri="http://schemas.openxmlformats.org/presentationml/2006/ole">
            <mc:AlternateContent xmlns:mc="http://schemas.openxmlformats.org/markup-compatibility/2006">
              <mc:Choice xmlns:v="urn:schemas-microsoft-com:vml" Requires="v">
                <p:oleObj spid="_x0000_s3198" name="" r:id="rId1" imgW="2082800" imgH="762000" progId="Equation.DSMT4">
                  <p:embed/>
                </p:oleObj>
              </mc:Choice>
              <mc:Fallback>
                <p:oleObj name="" r:id="rId1" imgW="2082800" imgH="762000" progId="Equation.DSMT4">
                  <p:embed/>
                  <p:pic>
                    <p:nvPicPr>
                      <p:cNvPr id="0" name="图片 3197"/>
                      <p:cNvPicPr/>
                      <p:nvPr/>
                    </p:nvPicPr>
                    <p:blipFill>
                      <a:blip r:embed="rId2"/>
                      <a:stretch>
                        <a:fillRect/>
                      </a:stretch>
                    </p:blipFill>
                    <p:spPr>
                      <a:xfrm>
                        <a:off x="1835150" y="5024438"/>
                        <a:ext cx="4103688" cy="1500187"/>
                      </a:xfrm>
                      <a:prstGeom prst="rect">
                        <a:avLst/>
                      </a:prstGeom>
                      <a:noFill/>
                      <a:ln w="38100">
                        <a:noFill/>
                        <a:miter/>
                      </a:ln>
                    </p:spPr>
                  </p:pic>
                </p:oleObj>
              </mc:Fallback>
            </mc:AlternateContent>
          </a:graphicData>
        </a:graphic>
      </p:graphicFrame>
      <p:sp>
        <p:nvSpPr>
          <p:cNvPr id="54279" name="矩形 54278"/>
          <p:cNvSpPr/>
          <p:nvPr/>
        </p:nvSpPr>
        <p:spPr>
          <a:xfrm>
            <a:off x="0" y="3805238"/>
            <a:ext cx="9144000" cy="0"/>
          </a:xfrm>
          <a:prstGeom prst="rect">
            <a:avLst/>
          </a:prstGeom>
          <a:noFill/>
          <a:ln w="9525">
            <a:noFill/>
          </a:ln>
        </p:spPr>
        <p:txBody>
          <a:bodyPr/>
          <a:p>
            <a:endParaRPr lang="zh-CN" altLang="en-US"/>
          </a:p>
        </p:txBody>
      </p:sp>
      <p:sp>
        <p:nvSpPr>
          <p:cNvPr id="54280" name="矩形 54279"/>
          <p:cNvSpPr/>
          <p:nvPr/>
        </p:nvSpPr>
        <p:spPr>
          <a:xfrm>
            <a:off x="0" y="2997200"/>
            <a:ext cx="9144000" cy="0"/>
          </a:xfrm>
          <a:prstGeom prst="rect">
            <a:avLst/>
          </a:prstGeom>
          <a:noFill/>
          <a:ln w="9525">
            <a:noFill/>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ppt_x"/>
                                          </p:val>
                                        </p:tav>
                                        <p:tav tm="100000">
                                          <p:val>
                                            <p:strVal val="#ppt_x"/>
                                          </p:val>
                                        </p:tav>
                                      </p:tavLst>
                                    </p:anim>
                                    <p:anim calcmode="lin" valueType="num">
                                      <p:cBhvr additive="base">
                                        <p:cTn id="8"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en-US" altLang="zh-CN" sz="3200"/>
              <a:t>4.1</a:t>
            </a:r>
            <a:r>
              <a:rPr lang="zh-CN" altLang="en-US" sz="3200" dirty="0"/>
              <a:t>不确定性知识表示与推理概述</a:t>
            </a:r>
            <a:endParaRPr lang="zh-CN" altLang="en-US" sz="3200" dirty="0"/>
          </a:p>
        </p:txBody>
      </p:sp>
      <p:sp>
        <p:nvSpPr>
          <p:cNvPr id="7171" name="文本占位符 7170"/>
          <p:cNvSpPr>
            <a:spLocks noGrp="1"/>
          </p:cNvSpPr>
          <p:nvPr>
            <p:ph type="body" idx="4294967295"/>
          </p:nvPr>
        </p:nvSpPr>
        <p:spPr>
          <a:xfrm>
            <a:off x="421640" y="1253490"/>
            <a:ext cx="7886700" cy="4351655"/>
          </a:xfrm>
        </p:spPr>
        <p:txBody>
          <a:bodyPr/>
          <a:p>
            <a:r>
              <a:rPr lang="zh-CN" altLang="en-US" sz="2400" dirty="0"/>
              <a:t>通过几个例子认识不确定性：</a:t>
            </a:r>
            <a:endParaRPr lang="zh-CN" altLang="en-US" sz="2400" dirty="0"/>
          </a:p>
          <a:p>
            <a:pPr lvl="1">
              <a:lnSpc>
                <a:spcPct val="140000"/>
              </a:lnSpc>
            </a:pPr>
            <a:r>
              <a:rPr lang="zh-CN" altLang="en-US" sz="2400" dirty="0"/>
              <a:t>今天有可能下雨</a:t>
            </a:r>
            <a:endParaRPr lang="zh-CN" altLang="en-US" sz="2400" dirty="0"/>
          </a:p>
          <a:p>
            <a:pPr lvl="1">
              <a:lnSpc>
                <a:spcPct val="140000"/>
              </a:lnSpc>
            </a:pPr>
            <a:r>
              <a:rPr lang="zh-CN" altLang="en-US" sz="2400" dirty="0"/>
              <a:t>如果乌云密布并且电闪雷鸣，则很可能要下暴雨。</a:t>
            </a:r>
            <a:endParaRPr lang="zh-CN" altLang="en-US" sz="2400" dirty="0"/>
          </a:p>
          <a:p>
            <a:pPr lvl="1">
              <a:lnSpc>
                <a:spcPct val="140000"/>
              </a:lnSpc>
            </a:pPr>
            <a:r>
              <a:rPr lang="zh-CN" altLang="en-US" sz="2400" dirty="0"/>
              <a:t>张三是个富人。</a:t>
            </a:r>
            <a:endParaRPr lang="zh-CN" altLang="en-US" sz="2400" dirty="0"/>
          </a:p>
          <a:p>
            <a:pPr lvl="1">
              <a:lnSpc>
                <a:spcPct val="140000"/>
              </a:lnSpc>
            </a:pPr>
            <a:r>
              <a:rPr lang="zh-CN" altLang="en-US" sz="2400" dirty="0"/>
              <a:t>“秃子悖论”：富人失去一分钱，还是富人。</a:t>
            </a:r>
            <a:endParaRPr lang="zh-CN" altLang="en-US" sz="2400" dirty="0"/>
          </a:p>
          <a:p>
            <a:pPr lvl="1"/>
            <a:endParaRPr lang="zh-CN" altLang="en-US" sz="2400" dirty="0"/>
          </a:p>
          <a:p>
            <a:endParaRPr lang="zh-CN"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xfrm>
            <a:off x="312449" y="431826"/>
            <a:ext cx="8547797" cy="700992"/>
          </a:xfrm>
        </p:spPr>
        <p:txBody>
          <a:bodyPr anchor="b"/>
          <a:p>
            <a:r>
              <a:rPr lang="en-US" altLang="zh-CN" sz="3200"/>
              <a:t>4.3.3</a:t>
            </a:r>
            <a:r>
              <a:rPr lang="zh-CN" altLang="en-US" sz="3200" dirty="0"/>
              <a:t>不确定性的传播与计算</a:t>
            </a:r>
            <a:r>
              <a:rPr lang="en-US" altLang="zh-CN" sz="3200"/>
              <a:t>(10)</a:t>
            </a:r>
            <a:endParaRPr lang="en-US" altLang="zh-CN" sz="3200"/>
          </a:p>
        </p:txBody>
      </p:sp>
      <p:sp>
        <p:nvSpPr>
          <p:cNvPr id="55299" name="矩形 55298"/>
          <p:cNvSpPr/>
          <p:nvPr/>
        </p:nvSpPr>
        <p:spPr>
          <a:xfrm>
            <a:off x="1717675" y="1125538"/>
            <a:ext cx="7061200" cy="431800"/>
          </a:xfrm>
          <a:prstGeom prst="rect">
            <a:avLst/>
          </a:prstGeom>
          <a:noFill/>
          <a:ln w="9525">
            <a:noFill/>
          </a:ln>
        </p:spPr>
        <p:txBody>
          <a:bodyPr/>
          <a:p>
            <a:pPr marL="342900" indent="-342900" algn="l">
              <a:lnSpc>
                <a:spcPct val="125000"/>
              </a:lnSpc>
              <a:spcBef>
                <a:spcPct val="20000"/>
              </a:spcBef>
              <a:buClr>
                <a:schemeClr val="folHlink"/>
              </a:buClr>
              <a:buSzPct val="60000"/>
              <a:buFont typeface="Wingdings" panose="05000000000000000000" pitchFamily="2" charset="2"/>
              <a:buNone/>
            </a:pPr>
            <a:r>
              <a:rPr lang="zh-CN" altLang="en-US" sz="2000" u="none" dirty="0">
                <a:solidFill>
                  <a:srgbClr val="990000"/>
                </a:solidFill>
                <a:latin typeface="宋体" panose="02010600030101010101" pitchFamily="2" charset="-122"/>
              </a:rPr>
              <a:t>对于初始证据，使用</a:t>
            </a:r>
            <a:r>
              <a:rPr lang="en-US" altLang="zh-CN" sz="2000" u="none">
                <a:solidFill>
                  <a:srgbClr val="990000"/>
                </a:solidFill>
                <a:latin typeface="宋体" panose="02010600030101010101" pitchFamily="2" charset="-122"/>
              </a:rPr>
              <a:t>CP</a:t>
            </a:r>
            <a:r>
              <a:rPr lang="zh-CN" altLang="en-US" sz="2000" u="none" dirty="0">
                <a:solidFill>
                  <a:srgbClr val="990000"/>
                </a:solidFill>
                <a:latin typeface="宋体" panose="02010600030101010101" pitchFamily="2" charset="-122"/>
              </a:rPr>
              <a:t>公式：</a:t>
            </a:r>
            <a:r>
              <a:rPr lang="zh-CN" altLang="en-US" sz="2000" u="none" dirty="0">
                <a:solidFill>
                  <a:srgbClr val="000099"/>
                </a:solidFill>
                <a:latin typeface="宋体" panose="02010600030101010101" pitchFamily="2" charset="-122"/>
                <a:sym typeface="Symbol" panose="05050102010706020507" pitchFamily="18" charset="2"/>
              </a:rPr>
              <a:t>    </a:t>
            </a:r>
            <a:endParaRPr lang="zh-CN" altLang="en-US" sz="2000" u="none">
              <a:solidFill>
                <a:srgbClr val="000099"/>
              </a:solidFill>
              <a:latin typeface="宋体" panose="02010600030101010101" pitchFamily="2" charset="-122"/>
              <a:ea typeface="华文新魏" panose="02010800040101010101" pitchFamily="2" charset="-122"/>
              <a:sym typeface="Symbol" panose="05050102010706020507" pitchFamily="18" charset="2"/>
            </a:endParaRPr>
          </a:p>
        </p:txBody>
      </p:sp>
      <p:graphicFrame>
        <p:nvGraphicFramePr>
          <p:cNvPr id="55300" name="内容占位符 55299"/>
          <p:cNvGraphicFramePr>
            <a:graphicFrameLocks noChangeAspect="1"/>
          </p:cNvGraphicFramePr>
          <p:nvPr>
            <p:ph idx="4294967295"/>
          </p:nvPr>
        </p:nvGraphicFramePr>
        <p:xfrm>
          <a:off x="241300" y="3187700"/>
          <a:ext cx="5255895" cy="1536700"/>
        </p:xfrm>
        <a:graphic>
          <a:graphicData uri="http://schemas.openxmlformats.org/presentationml/2006/ole">
            <mc:AlternateContent xmlns:mc="http://schemas.openxmlformats.org/markup-compatibility/2006">
              <mc:Choice xmlns:v="urn:schemas-microsoft-com:vml" Requires="v">
                <p:oleObj spid="_x0000_s3199" name="" r:id="rId1" imgW="2997200" imgH="876300" progId="Equation.DSMT4">
                  <p:embed/>
                </p:oleObj>
              </mc:Choice>
              <mc:Fallback>
                <p:oleObj name="" r:id="rId1" imgW="2997200" imgH="876300" progId="Equation.DSMT4">
                  <p:embed/>
                  <p:pic>
                    <p:nvPicPr>
                      <p:cNvPr id="0" name="图片 3198"/>
                      <p:cNvPicPr/>
                      <p:nvPr/>
                    </p:nvPicPr>
                    <p:blipFill>
                      <a:blip r:embed="rId2"/>
                      <a:stretch>
                        <a:fillRect/>
                      </a:stretch>
                    </p:blipFill>
                    <p:spPr>
                      <a:xfrm>
                        <a:off x="241300" y="3187700"/>
                        <a:ext cx="5255895" cy="1536700"/>
                      </a:xfrm>
                      <a:prstGeom prst="rect">
                        <a:avLst/>
                      </a:prstGeom>
                      <a:noFill/>
                      <a:ln w="38100">
                        <a:miter/>
                      </a:ln>
                    </p:spPr>
                  </p:pic>
                </p:oleObj>
              </mc:Fallback>
            </mc:AlternateContent>
          </a:graphicData>
        </a:graphic>
      </p:graphicFrame>
      <p:sp>
        <p:nvSpPr>
          <p:cNvPr id="55301" name="矩形 55300"/>
          <p:cNvSpPr/>
          <p:nvPr/>
        </p:nvSpPr>
        <p:spPr>
          <a:xfrm>
            <a:off x="241300" y="3238500"/>
            <a:ext cx="9144000" cy="0"/>
          </a:xfrm>
          <a:prstGeom prst="rect">
            <a:avLst/>
          </a:prstGeom>
          <a:noFill/>
          <a:ln w="9525">
            <a:noFill/>
          </a:ln>
        </p:spPr>
        <p:txBody>
          <a:bodyPr/>
          <a:p>
            <a:endParaRPr lang="zh-CN" altLang="en-US"/>
          </a:p>
        </p:txBody>
      </p:sp>
      <p:graphicFrame>
        <p:nvGraphicFramePr>
          <p:cNvPr id="55302" name="对象 55301"/>
          <p:cNvGraphicFramePr>
            <a:graphicFrameLocks noChangeAspect="1"/>
          </p:cNvGraphicFramePr>
          <p:nvPr/>
        </p:nvGraphicFramePr>
        <p:xfrm>
          <a:off x="1644650" y="4906963"/>
          <a:ext cx="5184775" cy="754062"/>
        </p:xfrm>
        <a:graphic>
          <a:graphicData uri="http://schemas.openxmlformats.org/presentationml/2006/ole">
            <mc:AlternateContent xmlns:mc="http://schemas.openxmlformats.org/markup-compatibility/2006">
              <mc:Choice xmlns:v="urn:schemas-microsoft-com:vml" Requires="v">
                <p:oleObj spid="_x0000_s3200" name="" r:id="rId3" imgW="2641600" imgH="381000" progId="Equation.DSMT4">
                  <p:embed/>
                </p:oleObj>
              </mc:Choice>
              <mc:Fallback>
                <p:oleObj name="" r:id="rId3" imgW="2641600" imgH="381000" progId="Equation.DSMT4">
                  <p:embed/>
                  <p:pic>
                    <p:nvPicPr>
                      <p:cNvPr id="0" name="图片 3199"/>
                      <p:cNvPicPr/>
                      <p:nvPr/>
                    </p:nvPicPr>
                    <p:blipFill>
                      <a:blip r:embed="rId4"/>
                      <a:stretch>
                        <a:fillRect/>
                      </a:stretch>
                    </p:blipFill>
                    <p:spPr>
                      <a:xfrm>
                        <a:off x="1644650" y="4906963"/>
                        <a:ext cx="5184775" cy="754062"/>
                      </a:xfrm>
                      <a:prstGeom prst="rect">
                        <a:avLst/>
                      </a:prstGeom>
                      <a:noFill/>
                      <a:ln w="38100">
                        <a:noFill/>
                        <a:miter/>
                      </a:ln>
                    </p:spPr>
                  </p:pic>
                </p:oleObj>
              </mc:Fallback>
            </mc:AlternateContent>
          </a:graphicData>
        </a:graphic>
      </p:graphicFrame>
      <p:grpSp>
        <p:nvGrpSpPr>
          <p:cNvPr id="55303" name="组合 55302"/>
          <p:cNvGrpSpPr/>
          <p:nvPr/>
        </p:nvGrpSpPr>
        <p:grpSpPr>
          <a:xfrm>
            <a:off x="420688" y="1557338"/>
            <a:ext cx="8315325" cy="1089025"/>
            <a:chOff x="0" y="0"/>
            <a:chExt cx="4968" cy="686"/>
          </a:xfrm>
        </p:grpSpPr>
        <p:sp>
          <p:nvSpPr>
            <p:cNvPr id="55304" name="矩形 55303"/>
            <p:cNvSpPr/>
            <p:nvPr/>
          </p:nvSpPr>
          <p:spPr>
            <a:xfrm>
              <a:off x="742" y="30"/>
              <a:ext cx="4226" cy="231"/>
            </a:xfrm>
            <a:prstGeom prst="rect">
              <a:avLst/>
            </a:prstGeom>
            <a:noFill/>
            <a:ln w="9525">
              <a:noFill/>
            </a:ln>
          </p:spPr>
          <p:txBody>
            <a:bodyPr>
              <a:spAutoFit/>
            </a:bodyPr>
            <a:p>
              <a:pPr algn="l">
                <a:spcBef>
                  <a:spcPct val="20000"/>
                </a:spcBef>
                <a:buClr>
                  <a:schemeClr val="tx1"/>
                </a:buClr>
                <a:buSzPct val="80000"/>
              </a:pPr>
              <a:r>
                <a:rPr lang="en-US" altLang="zh-CN" sz="1800" u="none">
                  <a:solidFill>
                    <a:srgbClr val="990000"/>
                  </a:solidFill>
                  <a:latin typeface="Arial" panose="020B0604020202020204" pitchFamily="34" charset="0"/>
                </a:rPr>
                <a:t>P(H/</a:t>
              </a:r>
              <a:r>
                <a:rPr lang="en-US" altLang="zh-CN" sz="1800" u="none">
                  <a:solidFill>
                    <a:srgbClr val="990000"/>
                  </a:solidFill>
                  <a:latin typeface="Arial" panose="020B0604020202020204" pitchFamily="34" charset="0"/>
                  <a:sym typeface="Symbol" panose="05050102010706020507" pitchFamily="18" charset="2"/>
                </a:rPr>
                <a:t>E) + [ P(H) </a:t>
              </a:r>
              <a:r>
                <a:rPr lang="en-US" altLang="zh-CN" sz="1800" u="none">
                  <a:solidFill>
                    <a:srgbClr val="990000"/>
                  </a:solidFill>
                  <a:latin typeface="Arial" panose="020B0604020202020204" pitchFamily="34" charset="0"/>
                  <a:cs typeface="Times New Roman" panose="02020603050405020304" pitchFamily="18" charset="0"/>
                  <a:sym typeface="Symbol" panose="05050102010706020507" pitchFamily="18" charset="2"/>
                </a:rPr>
                <a:t>– P(H/</a:t>
              </a:r>
              <a:r>
                <a:rPr lang="en-US" altLang="zh-CN" sz="1800" u="none">
                  <a:solidFill>
                    <a:srgbClr val="990000"/>
                  </a:solidFill>
                  <a:latin typeface="Arial" panose="020B0604020202020204" pitchFamily="34" charset="0"/>
                  <a:sym typeface="Symbol" panose="05050102010706020507" pitchFamily="18" charset="2"/>
                </a:rPr>
                <a:t>E) ]  [      C(E/S) + 1]</a:t>
              </a:r>
              <a:r>
                <a:rPr lang="zh-CN" altLang="en-US"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a:t>
              </a:r>
              <a:r>
                <a:rPr lang="en-US" altLang="zh-CN" sz="1800" u="none">
                  <a:solidFill>
                    <a:srgbClr val="990000"/>
                  </a:solidFill>
                  <a:latin typeface="Arial" panose="020B0604020202020204" pitchFamily="34" charset="0"/>
                  <a:sym typeface="Symbol" panose="05050102010706020507" pitchFamily="18" charset="2"/>
                </a:rPr>
                <a:t>C(E/S) </a:t>
              </a:r>
              <a:r>
                <a:rPr lang="zh-CN" altLang="en-US" sz="1800" u="none" dirty="0">
                  <a:solidFill>
                    <a:srgbClr val="990000"/>
                  </a:solidFill>
                  <a:latin typeface="Arial" panose="020B0604020202020204" pitchFamily="34" charset="0"/>
                  <a:sym typeface="Symbol" panose="05050102010706020507" pitchFamily="18" charset="2"/>
                </a:rPr>
                <a:t>0</a:t>
              </a:r>
              <a:endParaRPr lang="zh-CN" altLang="en-US" sz="1800" u="none" dirty="0">
                <a:solidFill>
                  <a:srgbClr val="990000"/>
                </a:solidFill>
                <a:latin typeface="Arial" panose="020B0604020202020204" pitchFamily="34" charset="0"/>
                <a:sym typeface="Symbol" panose="05050102010706020507" pitchFamily="18" charset="2"/>
              </a:endParaRPr>
            </a:p>
          </p:txBody>
        </p:sp>
        <p:sp>
          <p:nvSpPr>
            <p:cNvPr id="55305" name="矩形 55304"/>
            <p:cNvSpPr/>
            <p:nvPr/>
          </p:nvSpPr>
          <p:spPr>
            <a:xfrm>
              <a:off x="729" y="382"/>
              <a:ext cx="4047" cy="231"/>
            </a:xfrm>
            <a:prstGeom prst="rect">
              <a:avLst/>
            </a:prstGeom>
            <a:noFill/>
            <a:ln w="9525">
              <a:noFill/>
            </a:ln>
          </p:spPr>
          <p:txBody>
            <a:bodyPr wrap="none" anchor="t">
              <a:spAutoFit/>
            </a:bodyPr>
            <a:p>
              <a:pPr algn="l">
                <a:spcBef>
                  <a:spcPct val="20000"/>
                </a:spcBef>
                <a:buClr>
                  <a:schemeClr val="tx1"/>
                </a:buClr>
                <a:buSzPct val="80000"/>
              </a:pPr>
              <a:r>
                <a:rPr lang="en-US" altLang="zh-CN" sz="1800" u="none">
                  <a:solidFill>
                    <a:srgbClr val="990000"/>
                  </a:solidFill>
                  <a:latin typeface="Arial" panose="020B0604020202020204" pitchFamily="34" charset="0"/>
                </a:rPr>
                <a:t>P(H) + [ P(H/E) </a:t>
              </a:r>
              <a:r>
                <a:rPr lang="en-US" altLang="zh-CN" sz="1800" u="none">
                  <a:solidFill>
                    <a:srgbClr val="990000"/>
                  </a:solidFill>
                  <a:latin typeface="Arial" panose="020B0604020202020204" pitchFamily="34" charset="0"/>
                  <a:cs typeface="Times New Roman" panose="02020603050405020304" pitchFamily="18" charset="0"/>
                </a:rPr>
                <a:t>– P(H) ] </a:t>
              </a:r>
              <a:r>
                <a:rPr lang="en-US" altLang="zh-CN" sz="1800" u="none">
                  <a:solidFill>
                    <a:srgbClr val="990000"/>
                  </a:solidFill>
                  <a:latin typeface="Arial" panose="020B0604020202020204" pitchFamily="34" charset="0"/>
                  <a:sym typeface="Symbol" panose="05050102010706020507" pitchFamily="18" charset="2"/>
                </a:rPr>
                <a:t>       C(E/S)</a:t>
              </a:r>
              <a:r>
                <a:rPr lang="zh-CN" altLang="en-US"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a:t>
              </a:r>
              <a:r>
                <a:rPr lang="en-US" altLang="zh-CN" sz="1800" u="none">
                  <a:solidFill>
                    <a:srgbClr val="990000"/>
                  </a:solidFill>
                  <a:latin typeface="Arial" panose="020B0604020202020204" pitchFamily="34" charset="0"/>
                  <a:sym typeface="Symbol" panose="05050102010706020507" pitchFamily="18" charset="2"/>
                </a:rPr>
                <a:t>C(E/S) </a:t>
              </a:r>
              <a:r>
                <a:rPr lang="en-US" altLang="zh-CN" sz="1800" u="none">
                  <a:solidFill>
                    <a:srgbClr val="990000"/>
                  </a:solidFill>
                  <a:latin typeface="Arial" panose="020B0604020202020204" pitchFamily="34" charset="0"/>
                  <a:cs typeface="Times New Roman" panose="02020603050405020304" pitchFamily="18" charset="0"/>
                  <a:sym typeface="Symbol" panose="05050102010706020507" pitchFamily="18" charset="2"/>
                </a:rPr>
                <a:t>&gt;</a:t>
              </a:r>
              <a:r>
                <a:rPr lang="zh-CN" altLang="en-US" sz="1800" u="none" dirty="0">
                  <a:solidFill>
                    <a:srgbClr val="990000"/>
                  </a:solidFill>
                  <a:latin typeface="Arial" panose="020B0604020202020204" pitchFamily="34" charset="0"/>
                  <a:sym typeface="Symbol" panose="05050102010706020507" pitchFamily="18" charset="2"/>
                </a:rPr>
                <a:t>0</a:t>
              </a:r>
              <a:endParaRPr lang="zh-CN" altLang="en-US" sz="1800" u="none" dirty="0">
                <a:solidFill>
                  <a:srgbClr val="990000"/>
                </a:solidFill>
                <a:latin typeface="Arial" panose="020B0604020202020204" pitchFamily="34" charset="0"/>
                <a:sym typeface="Symbol" panose="05050102010706020507" pitchFamily="18" charset="2"/>
              </a:endParaRPr>
            </a:p>
          </p:txBody>
        </p:sp>
        <p:grpSp>
          <p:nvGrpSpPr>
            <p:cNvPr id="55306" name="组合 55305"/>
            <p:cNvGrpSpPr/>
            <p:nvPr/>
          </p:nvGrpSpPr>
          <p:grpSpPr>
            <a:xfrm>
              <a:off x="2762" y="0"/>
              <a:ext cx="188" cy="334"/>
              <a:chOff x="-120" y="0"/>
              <a:chExt cx="188" cy="334"/>
            </a:xfrm>
          </p:grpSpPr>
          <p:sp>
            <p:nvSpPr>
              <p:cNvPr id="55307" name="文本框 55306"/>
              <p:cNvSpPr txBox="1"/>
              <p:nvPr/>
            </p:nvSpPr>
            <p:spPr>
              <a:xfrm>
                <a:off x="-112" y="0"/>
                <a:ext cx="179" cy="334"/>
              </a:xfrm>
              <a:prstGeom prst="rect">
                <a:avLst/>
              </a:prstGeom>
              <a:noFill/>
              <a:ln w="9525">
                <a:noFill/>
              </a:ln>
            </p:spPr>
            <p:txBody>
              <a:bodyPr wrap="none" anchor="t">
                <a:spAutoFit/>
              </a:bodyPr>
              <a:p>
                <a:pPr algn="l">
                  <a:lnSpc>
                    <a:spcPct val="80000"/>
                  </a:lnSpc>
                </a:pPr>
                <a:r>
                  <a:rPr lang="zh-CN" altLang="en-US" sz="1800" u="none" dirty="0">
                    <a:solidFill>
                      <a:srgbClr val="990000"/>
                    </a:solidFill>
                    <a:latin typeface="Times New Roman" panose="02020603050405020304" pitchFamily="18" charset="0"/>
                  </a:rPr>
                  <a:t>1</a:t>
                </a:r>
                <a:endParaRPr lang="zh-CN" altLang="en-US" sz="1800" u="none" dirty="0">
                  <a:solidFill>
                    <a:srgbClr val="990000"/>
                  </a:solidFill>
                  <a:latin typeface="Times New Roman" panose="02020603050405020304" pitchFamily="18" charset="0"/>
                </a:endParaRPr>
              </a:p>
              <a:p>
                <a:pPr algn="l">
                  <a:lnSpc>
                    <a:spcPct val="80000"/>
                  </a:lnSpc>
                </a:pPr>
                <a:r>
                  <a:rPr lang="zh-CN" altLang="en-US" sz="1800" u="none" dirty="0">
                    <a:solidFill>
                      <a:srgbClr val="990000"/>
                    </a:solidFill>
                    <a:latin typeface="Times New Roman" panose="02020603050405020304" pitchFamily="18" charset="0"/>
                  </a:rPr>
                  <a:t>5</a:t>
                </a:r>
                <a:endParaRPr lang="zh-CN" altLang="en-US" sz="1800" u="none" dirty="0">
                  <a:solidFill>
                    <a:srgbClr val="990000"/>
                  </a:solidFill>
                  <a:latin typeface="Times New Roman" panose="02020603050405020304" pitchFamily="18" charset="0"/>
                </a:endParaRPr>
              </a:p>
            </p:txBody>
          </p:sp>
          <p:sp>
            <p:nvSpPr>
              <p:cNvPr id="55308" name="直接连接符 55307"/>
              <p:cNvSpPr/>
              <p:nvPr/>
            </p:nvSpPr>
            <p:spPr>
              <a:xfrm>
                <a:off x="-120" y="157"/>
                <a:ext cx="188" cy="0"/>
              </a:xfrm>
              <a:prstGeom prst="line">
                <a:avLst/>
              </a:prstGeom>
              <a:ln w="19050" cap="sq" cmpd="sng">
                <a:solidFill>
                  <a:srgbClr val="990000"/>
                </a:solidFill>
                <a:prstDash val="solid"/>
                <a:headEnd type="none" w="med" len="med"/>
                <a:tailEnd type="none" w="med" len="med"/>
              </a:ln>
            </p:spPr>
          </p:sp>
        </p:grpSp>
        <p:grpSp>
          <p:nvGrpSpPr>
            <p:cNvPr id="55309" name="组合 55308"/>
            <p:cNvGrpSpPr/>
            <p:nvPr/>
          </p:nvGrpSpPr>
          <p:grpSpPr>
            <a:xfrm>
              <a:off x="2354" y="352"/>
              <a:ext cx="188" cy="334"/>
              <a:chOff x="-104" y="0"/>
              <a:chExt cx="188" cy="334"/>
            </a:xfrm>
          </p:grpSpPr>
          <p:sp>
            <p:nvSpPr>
              <p:cNvPr id="55310" name="文本框 55309"/>
              <p:cNvSpPr txBox="1"/>
              <p:nvPr/>
            </p:nvSpPr>
            <p:spPr>
              <a:xfrm>
                <a:off x="-104" y="0"/>
                <a:ext cx="179" cy="334"/>
              </a:xfrm>
              <a:prstGeom prst="rect">
                <a:avLst/>
              </a:prstGeom>
              <a:noFill/>
              <a:ln w="9525">
                <a:noFill/>
              </a:ln>
            </p:spPr>
            <p:txBody>
              <a:bodyPr wrap="none" anchor="t">
                <a:spAutoFit/>
              </a:bodyPr>
              <a:p>
                <a:pPr algn="l">
                  <a:lnSpc>
                    <a:spcPct val="80000"/>
                  </a:lnSpc>
                </a:pPr>
                <a:r>
                  <a:rPr lang="zh-CN" altLang="en-US" sz="1800" u="none" dirty="0">
                    <a:solidFill>
                      <a:srgbClr val="990000"/>
                    </a:solidFill>
                    <a:latin typeface="Times New Roman" panose="02020603050405020304" pitchFamily="18" charset="0"/>
                  </a:rPr>
                  <a:t>1</a:t>
                </a:r>
                <a:endParaRPr lang="zh-CN" altLang="en-US" sz="1800" u="none" dirty="0">
                  <a:solidFill>
                    <a:srgbClr val="990000"/>
                  </a:solidFill>
                  <a:latin typeface="Times New Roman" panose="02020603050405020304" pitchFamily="18" charset="0"/>
                </a:endParaRPr>
              </a:p>
              <a:p>
                <a:pPr algn="l">
                  <a:lnSpc>
                    <a:spcPct val="80000"/>
                  </a:lnSpc>
                </a:pPr>
                <a:r>
                  <a:rPr lang="zh-CN" altLang="en-US" sz="1800" u="none" dirty="0">
                    <a:solidFill>
                      <a:srgbClr val="990000"/>
                    </a:solidFill>
                    <a:latin typeface="Times New Roman" panose="02020603050405020304" pitchFamily="18" charset="0"/>
                  </a:rPr>
                  <a:t>5</a:t>
                </a:r>
                <a:endParaRPr lang="zh-CN" altLang="en-US" sz="1800" u="none" dirty="0">
                  <a:solidFill>
                    <a:srgbClr val="990000"/>
                  </a:solidFill>
                  <a:latin typeface="Times New Roman" panose="02020603050405020304" pitchFamily="18" charset="0"/>
                </a:endParaRPr>
              </a:p>
            </p:txBody>
          </p:sp>
          <p:sp>
            <p:nvSpPr>
              <p:cNvPr id="55311" name="直接连接符 55310"/>
              <p:cNvSpPr/>
              <p:nvPr/>
            </p:nvSpPr>
            <p:spPr>
              <a:xfrm>
                <a:off x="-104" y="157"/>
                <a:ext cx="188" cy="0"/>
              </a:xfrm>
              <a:prstGeom prst="line">
                <a:avLst/>
              </a:prstGeom>
              <a:ln w="19050" cap="sq" cmpd="sng">
                <a:solidFill>
                  <a:srgbClr val="990000"/>
                </a:solidFill>
                <a:prstDash val="solid"/>
                <a:headEnd type="none" w="med" len="med"/>
                <a:tailEnd type="none" w="med" len="med"/>
              </a:ln>
            </p:spPr>
          </p:sp>
        </p:grpSp>
        <p:sp>
          <p:nvSpPr>
            <p:cNvPr id="55312" name="矩形 55311"/>
            <p:cNvSpPr/>
            <p:nvPr/>
          </p:nvSpPr>
          <p:spPr>
            <a:xfrm>
              <a:off x="0" y="195"/>
              <a:ext cx="622" cy="231"/>
            </a:xfrm>
            <a:prstGeom prst="rect">
              <a:avLst/>
            </a:prstGeom>
            <a:noFill/>
            <a:ln w="9525">
              <a:noFill/>
            </a:ln>
          </p:spPr>
          <p:txBody>
            <a:bodyPr>
              <a:spAutoFit/>
            </a:bodyPr>
            <a:p>
              <a:pPr algn="l"/>
              <a:r>
                <a:rPr lang="en-US" altLang="zh-CN" sz="1800" u="none">
                  <a:solidFill>
                    <a:srgbClr val="990000"/>
                  </a:solidFill>
                  <a:latin typeface="Times New Roman" panose="02020603050405020304" pitchFamily="18" charset="0"/>
                </a:rPr>
                <a:t>P(H/S)</a:t>
              </a:r>
              <a:r>
                <a:rPr lang="en-US" altLang="zh-CN" sz="1800" u="none">
                  <a:solidFill>
                    <a:srgbClr val="990000"/>
                  </a:solidFill>
                  <a:latin typeface="Arial" panose="020B0604020202020204" pitchFamily="34" charset="0"/>
                </a:rPr>
                <a:t> =</a:t>
              </a:r>
              <a:endParaRPr lang="zh-CN" altLang="en-US" sz="1800" u="none" dirty="0">
                <a:solidFill>
                  <a:srgbClr val="990000"/>
                </a:solidFill>
                <a:latin typeface="Arial" panose="020B0604020202020204" pitchFamily="34" charset="0"/>
              </a:endParaRPr>
            </a:p>
          </p:txBody>
        </p:sp>
        <p:sp>
          <p:nvSpPr>
            <p:cNvPr id="55313" name="左大括号 55312"/>
            <p:cNvSpPr/>
            <p:nvPr/>
          </p:nvSpPr>
          <p:spPr>
            <a:xfrm>
              <a:off x="635" y="133"/>
              <a:ext cx="107" cy="352"/>
            </a:xfrm>
            <a:prstGeom prst="leftBrace">
              <a:avLst>
                <a:gd name="adj1" fmla="val 27414"/>
                <a:gd name="adj2" fmla="val 50000"/>
              </a:avLst>
            </a:prstGeom>
            <a:noFill/>
            <a:ln w="19050" cap="sq" cmpd="sng">
              <a:solidFill>
                <a:srgbClr val="990000"/>
              </a:solidFill>
              <a:prstDash val="solid"/>
              <a:headEnd type="none" w="med" len="med"/>
              <a:tailEnd type="none" w="med" len="med"/>
            </a:ln>
          </p:spPr>
          <p:txBody>
            <a:bodyPr/>
            <a:p>
              <a:endParaRPr lang="zh-CN" altLang="en-US"/>
            </a:p>
          </p:txBody>
        </p:sp>
      </p:grpSp>
      <p:sp>
        <p:nvSpPr>
          <p:cNvPr id="55314" name="文本框 55313"/>
          <p:cNvSpPr txBox="1"/>
          <p:nvPr/>
        </p:nvSpPr>
        <p:spPr>
          <a:xfrm>
            <a:off x="1717675" y="2744788"/>
            <a:ext cx="6551613" cy="398780"/>
          </a:xfrm>
          <a:prstGeom prst="rect">
            <a:avLst/>
          </a:prstGeom>
          <a:noFill/>
          <a:ln w="9525">
            <a:noFill/>
          </a:ln>
        </p:spPr>
        <p:txBody>
          <a:bodyPr>
            <a:spAutoFit/>
          </a:bodyPr>
          <a:p>
            <a:pPr marL="342900" indent="-342900">
              <a:spcBef>
                <a:spcPct val="50000"/>
              </a:spcBef>
              <a:buClr>
                <a:schemeClr val="folHlink"/>
              </a:buClr>
              <a:buSzPct val="60000"/>
              <a:buFont typeface="Wingdings" panose="05000000000000000000" pitchFamily="2" charset="2"/>
              <a:buNone/>
            </a:pPr>
            <a:r>
              <a:rPr lang="zh-CN" altLang="en-US" sz="2000" u="none" dirty="0">
                <a:solidFill>
                  <a:srgbClr val="000099"/>
                </a:solidFill>
                <a:latin typeface="宋体" panose="02010600030101010101" pitchFamily="2" charset="-122"/>
                <a:sym typeface="Symbol" panose="05050102010706020507" pitchFamily="18" charset="2"/>
              </a:rPr>
              <a:t>∵ </a:t>
            </a:r>
            <a:r>
              <a:rPr lang="en-US" altLang="zh-CN" sz="2000" u="none">
                <a:solidFill>
                  <a:srgbClr val="000099"/>
                </a:solidFill>
                <a:latin typeface="宋体" panose="02010600030101010101" pitchFamily="2" charset="-122"/>
              </a:rPr>
              <a:t>C(E1/S1)=2 &gt;0 </a:t>
            </a:r>
            <a:r>
              <a:rPr lang="zh-CN" altLang="en-US" sz="2000" u="none" dirty="0">
                <a:solidFill>
                  <a:srgbClr val="000099"/>
                </a:solidFill>
                <a:latin typeface="宋体" panose="02010600030101010101" pitchFamily="2" charset="-122"/>
                <a:sym typeface="Symbol" panose="05050102010706020507" pitchFamily="18" charset="2"/>
              </a:rPr>
              <a:t> ∴ 使用</a:t>
            </a:r>
            <a:r>
              <a:rPr lang="en-US" altLang="zh-CN" sz="2000" u="none">
                <a:solidFill>
                  <a:srgbClr val="000099"/>
                </a:solidFill>
                <a:latin typeface="宋体" panose="02010600030101010101" pitchFamily="2" charset="-122"/>
                <a:sym typeface="Symbol" panose="05050102010706020507" pitchFamily="18" charset="2"/>
              </a:rPr>
              <a:t>CP</a:t>
            </a:r>
            <a:r>
              <a:rPr lang="zh-CN" altLang="en-US" sz="2000" u="none" dirty="0">
                <a:solidFill>
                  <a:srgbClr val="000099"/>
                </a:solidFill>
                <a:latin typeface="宋体" panose="02010600030101010101" pitchFamily="2" charset="-122"/>
                <a:sym typeface="Symbol" panose="05050102010706020507" pitchFamily="18" charset="2"/>
              </a:rPr>
              <a:t>公式的后半部。</a:t>
            </a:r>
            <a:endParaRPr lang="zh-CN" altLang="en-US" sz="2000" u="none" dirty="0">
              <a:solidFill>
                <a:srgbClr val="000099"/>
              </a:solidFill>
              <a:latin typeface="宋体" panose="02010600030101010101" pitchFamily="2" charset="-122"/>
              <a:sym typeface="Symbol" panose="05050102010706020507"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en-US" altLang="zh-CN" sz="3200"/>
              <a:t>4.3.3</a:t>
            </a:r>
            <a:r>
              <a:rPr lang="zh-CN" altLang="en-US" sz="3200" dirty="0"/>
              <a:t>不确定性的传播与计算</a:t>
            </a:r>
            <a:r>
              <a:rPr lang="en-US" altLang="zh-CN" sz="3200"/>
              <a:t>(11)</a:t>
            </a:r>
            <a:endParaRPr lang="en-US" altLang="zh-CN" sz="3200"/>
          </a:p>
        </p:txBody>
      </p:sp>
      <p:grpSp>
        <p:nvGrpSpPr>
          <p:cNvPr id="56323" name="组合 56322"/>
          <p:cNvGrpSpPr/>
          <p:nvPr/>
        </p:nvGrpSpPr>
        <p:grpSpPr>
          <a:xfrm>
            <a:off x="1763713" y="1916113"/>
            <a:ext cx="6065837" cy="712787"/>
            <a:chOff x="0" y="0"/>
            <a:chExt cx="3821" cy="449"/>
          </a:xfrm>
        </p:grpSpPr>
        <p:sp>
          <p:nvSpPr>
            <p:cNvPr id="56324" name="文本框 56323"/>
            <p:cNvSpPr txBox="1"/>
            <p:nvPr/>
          </p:nvSpPr>
          <p:spPr>
            <a:xfrm>
              <a:off x="1991" y="28"/>
              <a:ext cx="1200" cy="405"/>
            </a:xfrm>
            <a:prstGeom prst="rect">
              <a:avLst/>
            </a:prstGeom>
            <a:noFill/>
            <a:ln w="9525">
              <a:noFill/>
            </a:ln>
          </p:spPr>
          <p:txBody>
            <a:bodyPr>
              <a:spAutoFit/>
            </a:bodyPr>
            <a:p>
              <a:pPr algn="l">
                <a:spcBef>
                  <a:spcPct val="50000"/>
                </a:spcBef>
              </a:pPr>
              <a:r>
                <a:rPr lang="zh-CN" altLang="en-US" sz="1800" u="none" dirty="0">
                  <a:solidFill>
                    <a:srgbClr val="000099"/>
                  </a:solidFill>
                  <a:latin typeface="宋体" panose="02010600030101010101" pitchFamily="2" charset="-122"/>
                </a:rPr>
                <a:t>   </a:t>
              </a:r>
              <a:r>
                <a:rPr lang="en-US" altLang="zh-CN" sz="1800" u="none">
                  <a:solidFill>
                    <a:srgbClr val="000099"/>
                  </a:solidFill>
                  <a:latin typeface="宋体" panose="02010600030101010101" pitchFamily="2" charset="-122"/>
                </a:rPr>
                <a:t>300</a:t>
              </a:r>
              <a:r>
                <a:rPr lang="en-US" altLang="zh-CN" sz="1800" u="none">
                  <a:solidFill>
                    <a:srgbClr val="000099"/>
                  </a:solidFill>
                  <a:latin typeface="宋体" panose="02010600030101010101" pitchFamily="2" charset="-122"/>
                  <a:sym typeface="Symbol" panose="05050102010706020507" pitchFamily="18" charset="2"/>
                </a:rPr>
                <a:t>0.1</a:t>
              </a:r>
              <a:endParaRPr lang="en-US" altLang="zh-CN" sz="1800" u="none">
                <a:solidFill>
                  <a:srgbClr val="000099"/>
                </a:solidFill>
                <a:latin typeface="宋体" panose="02010600030101010101" pitchFamily="2" charset="-122"/>
                <a:sym typeface="Symbol" panose="05050102010706020507" pitchFamily="18" charset="2"/>
              </a:endParaRPr>
            </a:p>
            <a:p>
              <a:pPr algn="l">
                <a:lnSpc>
                  <a:spcPct val="50000"/>
                </a:lnSpc>
                <a:spcBef>
                  <a:spcPct val="50000"/>
                </a:spcBef>
              </a:pPr>
              <a:r>
                <a:rPr lang="zh-CN" altLang="en-US" sz="1800" u="none" dirty="0">
                  <a:solidFill>
                    <a:srgbClr val="000099"/>
                  </a:solidFill>
                  <a:latin typeface="宋体" panose="02010600030101010101" pitchFamily="2" charset="-122"/>
                  <a:sym typeface="Symbol" panose="05050102010706020507" pitchFamily="18" charset="2"/>
                </a:rPr>
                <a:t>(</a:t>
              </a:r>
              <a:r>
                <a:rPr lang="en-US" altLang="zh-CN" sz="1800" u="none">
                  <a:solidFill>
                    <a:srgbClr val="000099"/>
                  </a:solidFill>
                  <a:latin typeface="宋体" panose="02010600030101010101" pitchFamily="2" charset="-122"/>
                  <a:sym typeface="Symbol" panose="05050102010706020507" pitchFamily="18" charset="2"/>
                </a:rPr>
                <a:t>300-1)0.01+1</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6325" name="直接连接符 56324"/>
            <p:cNvSpPr/>
            <p:nvPr/>
          </p:nvSpPr>
          <p:spPr>
            <a:xfrm>
              <a:off x="2054" y="239"/>
              <a:ext cx="989" cy="0"/>
            </a:xfrm>
            <a:prstGeom prst="line">
              <a:avLst/>
            </a:prstGeom>
            <a:ln w="15875" cap="sq" cmpd="sng">
              <a:solidFill>
                <a:srgbClr val="000099"/>
              </a:solidFill>
              <a:prstDash val="solid"/>
              <a:headEnd type="none" w="med" len="med"/>
              <a:tailEnd type="none" w="med" len="med"/>
            </a:ln>
          </p:spPr>
        </p:sp>
        <p:grpSp>
          <p:nvGrpSpPr>
            <p:cNvPr id="56326" name="组合 56325"/>
            <p:cNvGrpSpPr/>
            <p:nvPr/>
          </p:nvGrpSpPr>
          <p:grpSpPr>
            <a:xfrm>
              <a:off x="0" y="0"/>
              <a:ext cx="1948" cy="449"/>
              <a:chOff x="0" y="0"/>
              <a:chExt cx="1948" cy="449"/>
            </a:xfrm>
          </p:grpSpPr>
          <p:grpSp>
            <p:nvGrpSpPr>
              <p:cNvPr id="56327" name="组合 56326"/>
              <p:cNvGrpSpPr/>
              <p:nvPr/>
            </p:nvGrpSpPr>
            <p:grpSpPr>
              <a:xfrm>
                <a:off x="0" y="0"/>
                <a:ext cx="1851" cy="449"/>
                <a:chOff x="0" y="0"/>
                <a:chExt cx="1851" cy="449"/>
              </a:xfrm>
            </p:grpSpPr>
            <p:sp>
              <p:nvSpPr>
                <p:cNvPr id="56328" name="直接连接符 56327"/>
                <p:cNvSpPr/>
                <p:nvPr/>
              </p:nvSpPr>
              <p:spPr>
                <a:xfrm>
                  <a:off x="731" y="238"/>
                  <a:ext cx="1023" cy="0"/>
                </a:xfrm>
                <a:prstGeom prst="line">
                  <a:avLst/>
                </a:prstGeom>
                <a:ln w="19050" cap="sq" cmpd="sng">
                  <a:solidFill>
                    <a:srgbClr val="000099"/>
                  </a:solidFill>
                  <a:prstDash val="solid"/>
                  <a:headEnd type="none" w="med" len="med"/>
                  <a:tailEnd type="none" w="med" len="med"/>
                </a:ln>
              </p:spPr>
            </p:sp>
            <p:sp>
              <p:nvSpPr>
                <p:cNvPr id="56329" name="矩形 56328"/>
                <p:cNvSpPr/>
                <p:nvPr/>
              </p:nvSpPr>
              <p:spPr>
                <a:xfrm>
                  <a:off x="0" y="110"/>
                  <a:ext cx="733" cy="231"/>
                </a:xfrm>
                <a:prstGeom prst="rect">
                  <a:avLst/>
                </a:prstGeom>
                <a:noFill/>
                <a:ln w="9525">
                  <a:noFill/>
                </a:ln>
              </p:spPr>
              <p:txBody>
                <a:bodyPr>
                  <a:spAutoFit/>
                </a:bodyPr>
                <a:p>
                  <a:pPr algn="l"/>
                  <a:r>
                    <a:rPr lang="en-US" altLang="zh-CN" sz="1800" u="none">
                      <a:solidFill>
                        <a:srgbClr val="000099"/>
                      </a:solidFill>
                      <a:latin typeface="宋体" panose="02010600030101010101" pitchFamily="2" charset="-122"/>
                      <a:sym typeface="Symbol" panose="05050102010706020507" pitchFamily="18" charset="2"/>
                    </a:rPr>
                    <a:t>P(H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/E</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 </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6330" name="矩形 56329"/>
                <p:cNvSpPr/>
                <p:nvPr/>
              </p:nvSpPr>
              <p:spPr>
                <a:xfrm>
                  <a:off x="899" y="0"/>
                  <a:ext cx="729"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sym typeface="Symbol" panose="05050102010706020507" pitchFamily="18" charset="2"/>
                    </a:rPr>
                    <a:t>LS</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P(H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6331" name="矩形 56330"/>
                <p:cNvSpPr/>
                <p:nvPr/>
              </p:nvSpPr>
              <p:spPr>
                <a:xfrm>
                  <a:off x="684" y="218"/>
                  <a:ext cx="1167"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sym typeface="Symbol" panose="05050102010706020507" pitchFamily="18" charset="2"/>
                    </a:rPr>
                    <a:t>(LS</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-1)P(H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)+1</a:t>
                  </a:r>
                  <a:endParaRPr lang="zh-CN" altLang="en-US" sz="1800" u="none" dirty="0">
                    <a:solidFill>
                      <a:srgbClr val="000099"/>
                    </a:solidFill>
                    <a:latin typeface="宋体" panose="02010600030101010101" pitchFamily="2" charset="-122"/>
                    <a:sym typeface="Symbol" panose="05050102010706020507" pitchFamily="18" charset="2"/>
                  </a:endParaRPr>
                </a:p>
              </p:txBody>
            </p:sp>
          </p:grpSp>
          <p:sp>
            <p:nvSpPr>
              <p:cNvPr id="56332" name="文本框 56331"/>
              <p:cNvSpPr txBox="1"/>
              <p:nvPr/>
            </p:nvSpPr>
            <p:spPr>
              <a:xfrm>
                <a:off x="1759" y="114"/>
                <a:ext cx="189" cy="231"/>
              </a:xfrm>
              <a:prstGeom prst="rect">
                <a:avLst/>
              </a:prstGeom>
              <a:noFill/>
              <a:ln w="9525">
                <a:noFill/>
              </a:ln>
            </p:spPr>
            <p:txBody>
              <a:bodyPr wrap="none" anchor="t">
                <a:spAutoFit/>
              </a:bodyPr>
              <a:p>
                <a:pPr algn="l"/>
                <a:r>
                  <a:rPr lang="zh-CN" altLang="en-US" sz="1800" u="none" dirty="0">
                    <a:solidFill>
                      <a:srgbClr val="000099"/>
                    </a:solidFill>
                    <a:latin typeface="宋体" panose="02010600030101010101" pitchFamily="2" charset="-122"/>
                  </a:rPr>
                  <a:t>=</a:t>
                </a:r>
                <a:endParaRPr lang="zh-CN" altLang="en-US" sz="1800" u="none" dirty="0">
                  <a:solidFill>
                    <a:srgbClr val="000099"/>
                  </a:solidFill>
                  <a:latin typeface="宋体" panose="02010600030101010101" pitchFamily="2" charset="-122"/>
                </a:endParaRPr>
              </a:p>
            </p:txBody>
          </p:sp>
        </p:grpSp>
        <p:sp>
          <p:nvSpPr>
            <p:cNvPr id="56333" name="文本框 56332"/>
            <p:cNvSpPr txBox="1"/>
            <p:nvPr/>
          </p:nvSpPr>
          <p:spPr>
            <a:xfrm>
              <a:off x="3191" y="120"/>
              <a:ext cx="630" cy="231"/>
            </a:xfrm>
            <a:prstGeom prst="rect">
              <a:avLst/>
            </a:prstGeom>
            <a:noFill/>
            <a:ln w="9525">
              <a:noFill/>
            </a:ln>
          </p:spPr>
          <p:txBody>
            <a:bodyPr wrap="none" anchor="t">
              <a:spAutoFit/>
            </a:bodyPr>
            <a:p>
              <a:pPr algn="l"/>
              <a:r>
                <a:rPr lang="zh-CN" altLang="en-US" sz="1800" u="none" dirty="0">
                  <a:solidFill>
                    <a:srgbClr val="000099"/>
                  </a:solidFill>
                  <a:latin typeface="Times New Roman" panose="02020603050405020304" pitchFamily="18" charset="0"/>
                </a:rPr>
                <a:t>= 0.9</a:t>
              </a:r>
              <a:r>
                <a:rPr lang="en-US" altLang="zh-CN" sz="1800" u="none">
                  <a:solidFill>
                    <a:srgbClr val="000099"/>
                  </a:solidFill>
                  <a:latin typeface="Times New Roman" panose="02020603050405020304" pitchFamily="18" charset="0"/>
                </a:rPr>
                <a:t>709</a:t>
              </a:r>
              <a:endParaRPr lang="en-US" altLang="zh-CN" sz="1800" u="none">
                <a:solidFill>
                  <a:srgbClr val="000099"/>
                </a:solidFill>
                <a:latin typeface="Times New Roman" panose="02020603050405020304" pitchFamily="18" charset="0"/>
              </a:endParaRPr>
            </a:p>
          </p:txBody>
        </p:sp>
      </p:grpSp>
      <p:sp>
        <p:nvSpPr>
          <p:cNvPr id="56334" name="矩形 56333"/>
          <p:cNvSpPr/>
          <p:nvPr/>
        </p:nvSpPr>
        <p:spPr>
          <a:xfrm>
            <a:off x="1143000" y="1316038"/>
            <a:ext cx="5314315" cy="398780"/>
          </a:xfrm>
          <a:prstGeom prst="rect">
            <a:avLst/>
          </a:prstGeom>
          <a:noFill/>
          <a:ln w="9525">
            <a:noFill/>
          </a:ln>
        </p:spPr>
        <p:txBody>
          <a:bodyPr wrap="none" anchor="t">
            <a:spAutoFit/>
          </a:bodyPr>
          <a:p>
            <a:pPr algn="l">
              <a:spcBef>
                <a:spcPct val="50000"/>
              </a:spcBef>
            </a:pPr>
            <a:r>
              <a:rPr lang="zh-CN" altLang="en-US" sz="2000" u="none" dirty="0">
                <a:solidFill>
                  <a:srgbClr val="000099"/>
                </a:solidFill>
                <a:latin typeface="宋体" panose="02010600030101010101" pitchFamily="2" charset="-122"/>
              </a:rPr>
              <a:t>(2)  计算</a:t>
            </a:r>
            <a:r>
              <a:rPr lang="en-US" altLang="zh-CN" sz="2000" u="none">
                <a:solidFill>
                  <a:srgbClr val="000099"/>
                </a:solidFill>
                <a:latin typeface="宋体" panose="02010600030101010101" pitchFamily="2" charset="-122"/>
              </a:rPr>
              <a:t>P(H</a:t>
            </a:r>
            <a:r>
              <a:rPr lang="en-US" altLang="zh-CN" sz="2000" u="none" baseline="-25000">
                <a:solidFill>
                  <a:srgbClr val="000099"/>
                </a:solidFill>
                <a:latin typeface="宋体" panose="02010600030101010101" pitchFamily="2" charset="-122"/>
              </a:rPr>
              <a:t>1</a:t>
            </a:r>
            <a:r>
              <a:rPr lang="en-US" altLang="zh-CN" sz="2000" u="none">
                <a:solidFill>
                  <a:srgbClr val="000099"/>
                </a:solidFill>
                <a:latin typeface="宋体" panose="02010600030101010101" pitchFamily="2" charset="-122"/>
              </a:rPr>
              <a:t>/E</a:t>
            </a:r>
            <a:r>
              <a:rPr lang="en-US" altLang="zh-CN" sz="2000" u="none" baseline="-25000">
                <a:solidFill>
                  <a:srgbClr val="000099"/>
                </a:solidFill>
                <a:latin typeface="宋体" panose="02010600030101010101" pitchFamily="2" charset="-122"/>
              </a:rPr>
              <a:t>2</a:t>
            </a:r>
            <a:r>
              <a:rPr lang="en-US" altLang="zh-CN" sz="2000" u="none">
                <a:solidFill>
                  <a:srgbClr val="000099"/>
                </a:solidFill>
                <a:latin typeface="宋体" panose="02010600030101010101" pitchFamily="2" charset="-122"/>
              </a:rPr>
              <a:t>)</a:t>
            </a:r>
            <a:r>
              <a:rPr lang="zh-CN" altLang="en-US" sz="2000" u="none" dirty="0">
                <a:solidFill>
                  <a:srgbClr val="000099"/>
                </a:solidFill>
                <a:latin typeface="宋体" panose="02010600030101010101" pitchFamily="2" charset="-122"/>
              </a:rPr>
              <a:t>、</a:t>
            </a:r>
            <a:r>
              <a:rPr lang="zh-CN" altLang="en-US" sz="2000" u="none" dirty="0">
                <a:solidFill>
                  <a:srgbClr val="000099"/>
                </a:solidFill>
                <a:latin typeface="宋体" panose="02010600030101010101" pitchFamily="2" charset="-122"/>
              </a:rPr>
              <a:t> </a:t>
            </a:r>
            <a:r>
              <a:rPr lang="en-US" altLang="zh-CN" sz="2000" u="none">
                <a:solidFill>
                  <a:srgbClr val="000099"/>
                </a:solidFill>
                <a:latin typeface="宋体" panose="02010600030101010101" pitchFamily="2" charset="-122"/>
              </a:rPr>
              <a:t>P(H</a:t>
            </a:r>
            <a:r>
              <a:rPr lang="en-US" altLang="zh-CN" sz="2000" u="none" baseline="-25000">
                <a:solidFill>
                  <a:srgbClr val="000099"/>
                </a:solidFill>
                <a:latin typeface="宋体" panose="02010600030101010101" pitchFamily="2" charset="-122"/>
              </a:rPr>
              <a:t>1</a:t>
            </a:r>
            <a:r>
              <a:rPr lang="en-US" altLang="zh-CN" sz="2000" u="none">
                <a:solidFill>
                  <a:srgbClr val="000099"/>
                </a:solidFill>
                <a:latin typeface="宋体" panose="02010600030101010101" pitchFamily="2" charset="-122"/>
              </a:rPr>
              <a:t>/S</a:t>
            </a:r>
            <a:r>
              <a:rPr lang="en-US" altLang="zh-CN" sz="2000" u="none" baseline="-25000">
                <a:solidFill>
                  <a:srgbClr val="000099"/>
                </a:solidFill>
                <a:latin typeface="宋体" panose="02010600030101010101" pitchFamily="2" charset="-122"/>
              </a:rPr>
              <a:t>2</a:t>
            </a:r>
            <a:r>
              <a:rPr lang="en-US" altLang="zh-CN" sz="2000" u="none">
                <a:solidFill>
                  <a:srgbClr val="000099"/>
                </a:solidFill>
                <a:latin typeface="宋体" panose="02010600030101010101" pitchFamily="2" charset="-122"/>
              </a:rPr>
              <a:t>)</a:t>
            </a:r>
            <a:r>
              <a:rPr lang="en-US" altLang="zh-CN" sz="2000" u="none" baseline="-25000">
                <a:solidFill>
                  <a:srgbClr val="000099"/>
                </a:solidFill>
                <a:latin typeface="宋体" panose="02010600030101010101" pitchFamily="2" charset="-122"/>
              </a:rPr>
              <a:t> </a:t>
            </a:r>
            <a:r>
              <a:rPr lang="zh-CN" altLang="en-US" sz="2000" u="none" baseline="-25000" dirty="0">
                <a:solidFill>
                  <a:srgbClr val="000099"/>
                </a:solidFill>
                <a:latin typeface="宋体" panose="02010600030101010101" pitchFamily="2" charset="-122"/>
              </a:rPr>
              <a:t>、</a:t>
            </a:r>
            <a:r>
              <a:rPr lang="en-US" altLang="zh-CN" sz="2000" u="none">
                <a:solidFill>
                  <a:srgbClr val="006600"/>
                </a:solidFill>
                <a:latin typeface="宋体" panose="02010600030101010101" pitchFamily="2" charset="-122"/>
              </a:rPr>
              <a:t>( </a:t>
            </a:r>
            <a:r>
              <a:rPr lang="en-US" altLang="zh-CN" sz="2000" u="none">
                <a:solidFill>
                  <a:srgbClr val="006600"/>
                </a:solidFill>
                <a:latin typeface="Arial" panose="020B0604020202020204" pitchFamily="34" charset="0"/>
              </a:rPr>
              <a:t>O</a:t>
            </a:r>
            <a:r>
              <a:rPr lang="en-US" altLang="zh-CN" sz="2000" u="none">
                <a:solidFill>
                  <a:srgbClr val="006600"/>
                </a:solidFill>
                <a:latin typeface="宋体" panose="02010600030101010101" pitchFamily="2" charset="-122"/>
              </a:rPr>
              <a:t>(H</a:t>
            </a:r>
            <a:r>
              <a:rPr lang="en-US" altLang="zh-CN" sz="2000" u="none" baseline="-25000">
                <a:solidFill>
                  <a:srgbClr val="006600"/>
                </a:solidFill>
                <a:latin typeface="宋体" panose="02010600030101010101" pitchFamily="2" charset="-122"/>
              </a:rPr>
              <a:t>1</a:t>
            </a:r>
            <a:r>
              <a:rPr lang="en-US" altLang="zh-CN" sz="2000" u="none">
                <a:solidFill>
                  <a:srgbClr val="006600"/>
                </a:solidFill>
                <a:latin typeface="宋体" panose="02010600030101010101" pitchFamily="2" charset="-122"/>
              </a:rPr>
              <a:t>/S</a:t>
            </a:r>
            <a:r>
              <a:rPr lang="en-US" altLang="zh-CN" sz="2000" u="none" baseline="-25000">
                <a:solidFill>
                  <a:srgbClr val="006600"/>
                </a:solidFill>
                <a:latin typeface="宋体" panose="02010600030101010101" pitchFamily="2" charset="-122"/>
              </a:rPr>
              <a:t>2</a:t>
            </a:r>
            <a:r>
              <a:rPr lang="en-US" altLang="zh-CN" sz="2000" u="none">
                <a:solidFill>
                  <a:srgbClr val="006600"/>
                </a:solidFill>
                <a:latin typeface="宋体" panose="02010600030101010101" pitchFamily="2" charset="-122"/>
              </a:rPr>
              <a:t>) )</a:t>
            </a:r>
            <a:endParaRPr lang="zh-CN" altLang="en-US" sz="2000" u="none" dirty="0">
              <a:solidFill>
                <a:srgbClr val="006600"/>
              </a:solidFill>
              <a:latin typeface="宋体" panose="02010600030101010101" pitchFamily="2" charset="-122"/>
            </a:endParaRPr>
          </a:p>
        </p:txBody>
      </p:sp>
      <p:sp>
        <p:nvSpPr>
          <p:cNvPr id="56335" name="矩形 56334"/>
          <p:cNvSpPr/>
          <p:nvPr/>
        </p:nvSpPr>
        <p:spPr>
          <a:xfrm>
            <a:off x="1752600" y="2640013"/>
            <a:ext cx="6099175" cy="838835"/>
          </a:xfrm>
          <a:prstGeom prst="rect">
            <a:avLst/>
          </a:prstGeom>
          <a:noFill/>
          <a:ln w="9525">
            <a:noFill/>
          </a:ln>
        </p:spPr>
        <p:txBody>
          <a:bodyPr>
            <a:spAutoFit/>
          </a:bodyPr>
          <a:p>
            <a:pPr algn="l">
              <a:lnSpc>
                <a:spcPct val="135000"/>
              </a:lnSpc>
            </a:pPr>
            <a:r>
              <a:rPr lang="zh-CN" altLang="en-US" sz="1800" u="none" dirty="0">
                <a:solidFill>
                  <a:srgbClr val="990000"/>
                </a:solidFill>
                <a:latin typeface="宋体" panose="02010600030101010101" pitchFamily="2" charset="-122"/>
              </a:rPr>
              <a:t>对于初始证据，使用</a:t>
            </a:r>
            <a:r>
              <a:rPr lang="en-US" altLang="zh-CN" sz="1800" u="none">
                <a:solidFill>
                  <a:srgbClr val="990000"/>
                </a:solidFill>
                <a:latin typeface="宋体" panose="02010600030101010101" pitchFamily="2" charset="-122"/>
              </a:rPr>
              <a:t>CP</a:t>
            </a:r>
            <a:r>
              <a:rPr lang="zh-CN" altLang="en-US" sz="1800" u="none" dirty="0">
                <a:solidFill>
                  <a:srgbClr val="990000"/>
                </a:solidFill>
                <a:latin typeface="宋体" panose="02010600030101010101" pitchFamily="2" charset="-122"/>
              </a:rPr>
              <a:t>公式，</a:t>
            </a:r>
            <a:endParaRPr lang="zh-CN" altLang="en-US" sz="1800" u="none" dirty="0">
              <a:solidFill>
                <a:srgbClr val="990000"/>
              </a:solidFill>
              <a:latin typeface="宋体" panose="02010600030101010101" pitchFamily="2" charset="-122"/>
            </a:endParaRPr>
          </a:p>
          <a:p>
            <a:pPr algn="l">
              <a:lnSpc>
                <a:spcPct val="135000"/>
              </a:lnSpc>
            </a:pPr>
            <a:r>
              <a:rPr lang="zh-CN" altLang="en-US" sz="1800" u="none" dirty="0">
                <a:solidFill>
                  <a:srgbClr val="000099"/>
                </a:solidFill>
                <a:latin typeface="宋体" panose="02010600030101010101" pitchFamily="2" charset="-122"/>
                <a:sym typeface="Symbol" panose="05050102010706020507" pitchFamily="18" charset="2"/>
              </a:rPr>
              <a:t>  ∵ </a:t>
            </a:r>
            <a:r>
              <a:rPr lang="en-US" altLang="zh-CN" sz="1800" u="none">
                <a:solidFill>
                  <a:srgbClr val="000099"/>
                </a:solidFill>
                <a:latin typeface="宋体" panose="02010600030101010101" pitchFamily="2" charset="-122"/>
              </a:rPr>
              <a:t>C(E</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)=1 &gt;0 </a:t>
            </a:r>
            <a:r>
              <a:rPr lang="zh-CN" altLang="en-US" sz="1800" u="none" dirty="0">
                <a:solidFill>
                  <a:srgbClr val="000099"/>
                </a:solidFill>
                <a:latin typeface="宋体" panose="02010600030101010101" pitchFamily="2" charset="-122"/>
                <a:sym typeface="Symbol" panose="05050102010706020507" pitchFamily="18" charset="2"/>
              </a:rPr>
              <a:t> ∴ 使用</a:t>
            </a:r>
            <a:r>
              <a:rPr lang="en-US" altLang="zh-CN" sz="1800" u="none">
                <a:solidFill>
                  <a:srgbClr val="000099"/>
                </a:solidFill>
                <a:latin typeface="宋体" panose="02010600030101010101" pitchFamily="2" charset="-122"/>
                <a:sym typeface="Symbol" panose="05050102010706020507" pitchFamily="18" charset="2"/>
              </a:rPr>
              <a:t>CP</a:t>
            </a:r>
            <a:r>
              <a:rPr lang="zh-CN" altLang="en-US" sz="1800" u="none" dirty="0">
                <a:solidFill>
                  <a:srgbClr val="000099"/>
                </a:solidFill>
                <a:latin typeface="宋体" panose="02010600030101010101" pitchFamily="2" charset="-122"/>
                <a:sym typeface="Symbol" panose="05050102010706020507" pitchFamily="18" charset="2"/>
              </a:rPr>
              <a:t>公式的后半部。</a:t>
            </a:r>
            <a:endParaRPr lang="zh-CN" altLang="en-US" sz="1800" u="none" dirty="0">
              <a:solidFill>
                <a:srgbClr val="000099"/>
              </a:solidFill>
              <a:latin typeface="宋体" panose="02010600030101010101" pitchFamily="2" charset="-122"/>
              <a:sym typeface="Symbol" panose="05050102010706020507" pitchFamily="18" charset="2"/>
            </a:endParaRPr>
          </a:p>
        </p:txBody>
      </p:sp>
      <p:grpSp>
        <p:nvGrpSpPr>
          <p:cNvPr id="56336" name="组合 56335"/>
          <p:cNvGrpSpPr/>
          <p:nvPr/>
        </p:nvGrpSpPr>
        <p:grpSpPr>
          <a:xfrm>
            <a:off x="1752600" y="3554413"/>
            <a:ext cx="5049838" cy="1171575"/>
            <a:chOff x="0" y="0"/>
            <a:chExt cx="3181" cy="738"/>
          </a:xfrm>
        </p:grpSpPr>
        <p:grpSp>
          <p:nvGrpSpPr>
            <p:cNvPr id="56337" name="组合 56336"/>
            <p:cNvGrpSpPr/>
            <p:nvPr/>
          </p:nvGrpSpPr>
          <p:grpSpPr>
            <a:xfrm>
              <a:off x="682" y="0"/>
              <a:ext cx="2499" cy="334"/>
              <a:chOff x="0" y="0"/>
              <a:chExt cx="2499" cy="334"/>
            </a:xfrm>
          </p:grpSpPr>
          <p:sp>
            <p:nvSpPr>
              <p:cNvPr id="56338" name="矩形 56337"/>
              <p:cNvSpPr/>
              <p:nvPr/>
            </p:nvSpPr>
            <p:spPr>
              <a:xfrm>
                <a:off x="0" y="38"/>
                <a:ext cx="2499" cy="231"/>
              </a:xfrm>
              <a:prstGeom prst="rect">
                <a:avLst/>
              </a:prstGeom>
              <a:noFill/>
              <a:ln w="9525">
                <a:noFill/>
              </a:ln>
            </p:spPr>
            <p:txBody>
              <a:bodyPr wrap="none" anchor="t">
                <a:spAutoFit/>
              </a:bodyPr>
              <a:p>
                <a:pPr algn="l">
                  <a:spcBef>
                    <a:spcPct val="20000"/>
                  </a:spcBef>
                  <a:buClr>
                    <a:schemeClr val="tx1"/>
                  </a:buClr>
                  <a:buSzPct val="80000"/>
                </a:pPr>
                <a:r>
                  <a:rPr lang="en-US" altLang="zh-CN" sz="1800" u="none">
                    <a:solidFill>
                      <a:srgbClr val="000099"/>
                    </a:solidFill>
                    <a:latin typeface="宋体" panose="02010600030101010101" pitchFamily="2" charset="-122"/>
                  </a:rPr>
                  <a:t>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/E</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a:t>
                </a:r>
                <a:r>
                  <a:rPr lang="en-US" altLang="zh-CN" sz="1800" u="none">
                    <a:solidFill>
                      <a:srgbClr val="000099"/>
                    </a:solidFill>
                    <a:latin typeface="宋体" panose="02010600030101010101" pitchFamily="2" charset="-122"/>
                    <a:sym typeface="Symbol" panose="05050102010706020507" pitchFamily="18" charset="2"/>
                  </a:rPr>
                  <a:t>    C(E</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/S</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6339" name="文本框 56338"/>
              <p:cNvSpPr txBox="1"/>
              <p:nvPr/>
            </p:nvSpPr>
            <p:spPr>
              <a:xfrm>
                <a:off x="1708" y="0"/>
                <a:ext cx="189" cy="334"/>
              </a:xfrm>
              <a:prstGeom prst="rect">
                <a:avLst/>
              </a:prstGeom>
              <a:noFill/>
              <a:ln w="9525">
                <a:noFill/>
              </a:ln>
            </p:spPr>
            <p:txBody>
              <a:bodyPr wrap="none" anchor="t">
                <a:spAutoFit/>
              </a:bodyPr>
              <a:p>
                <a:pPr algn="l">
                  <a:lnSpc>
                    <a:spcPct val="80000"/>
                  </a:lnSpc>
                </a:pPr>
                <a:r>
                  <a:rPr lang="zh-CN" altLang="en-US" sz="1800" u="none" dirty="0">
                    <a:solidFill>
                      <a:srgbClr val="000099"/>
                    </a:solidFill>
                    <a:latin typeface="宋体" panose="02010600030101010101" pitchFamily="2" charset="-122"/>
                  </a:rPr>
                  <a:t>1</a:t>
                </a:r>
                <a:endParaRPr lang="zh-CN" altLang="en-US" sz="1800" u="none" dirty="0">
                  <a:solidFill>
                    <a:srgbClr val="000099"/>
                  </a:solidFill>
                  <a:latin typeface="宋体" panose="02010600030101010101" pitchFamily="2" charset="-122"/>
                </a:endParaRPr>
              </a:p>
              <a:p>
                <a:pPr algn="l">
                  <a:lnSpc>
                    <a:spcPct val="80000"/>
                  </a:lnSpc>
                </a:pPr>
                <a:r>
                  <a:rPr lang="zh-CN" altLang="en-US" sz="1800" u="none" dirty="0">
                    <a:solidFill>
                      <a:srgbClr val="000099"/>
                    </a:solidFill>
                    <a:latin typeface="宋体" panose="02010600030101010101" pitchFamily="2" charset="-122"/>
                  </a:rPr>
                  <a:t>5</a:t>
                </a:r>
                <a:endParaRPr lang="zh-CN" altLang="en-US" sz="1800" u="none" dirty="0">
                  <a:solidFill>
                    <a:srgbClr val="000099"/>
                  </a:solidFill>
                  <a:latin typeface="宋体" panose="02010600030101010101" pitchFamily="2" charset="-122"/>
                </a:endParaRPr>
              </a:p>
            </p:txBody>
          </p:sp>
          <p:sp>
            <p:nvSpPr>
              <p:cNvPr id="56340" name="直接连接符 56339"/>
              <p:cNvSpPr/>
              <p:nvPr/>
            </p:nvSpPr>
            <p:spPr>
              <a:xfrm>
                <a:off x="1708" y="165"/>
                <a:ext cx="188" cy="0"/>
              </a:xfrm>
              <a:prstGeom prst="line">
                <a:avLst/>
              </a:prstGeom>
              <a:ln w="19050" cap="sq" cmpd="sng">
                <a:solidFill>
                  <a:srgbClr val="000099"/>
                </a:solidFill>
                <a:prstDash val="solid"/>
                <a:headEnd type="none" w="med" len="med"/>
                <a:tailEnd type="none" w="med" len="med"/>
              </a:ln>
            </p:spPr>
          </p:sp>
        </p:grpSp>
        <p:sp>
          <p:nvSpPr>
            <p:cNvPr id="56341" name="矩形 56340"/>
            <p:cNvSpPr/>
            <p:nvPr/>
          </p:nvSpPr>
          <p:spPr>
            <a:xfrm>
              <a:off x="0" y="28"/>
              <a:ext cx="716"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rPr>
                <a:t>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a:t>
              </a:r>
              <a:endParaRPr lang="zh-CN" altLang="en-US" sz="1800" u="none" dirty="0">
                <a:solidFill>
                  <a:srgbClr val="000099"/>
                </a:solidFill>
                <a:latin typeface="宋体" panose="02010600030101010101" pitchFamily="2" charset="-122"/>
              </a:endParaRPr>
            </a:p>
          </p:txBody>
        </p:sp>
        <p:sp>
          <p:nvSpPr>
            <p:cNvPr id="56342" name="矩形 56341"/>
            <p:cNvSpPr/>
            <p:nvPr/>
          </p:nvSpPr>
          <p:spPr>
            <a:xfrm>
              <a:off x="552" y="334"/>
              <a:ext cx="1953" cy="404"/>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rPr>
                <a:t>= 0.1+[0.9709-0.09]</a:t>
              </a:r>
              <a:r>
                <a:rPr lang="en-US" altLang="zh-CN" sz="1800" u="none">
                  <a:solidFill>
                    <a:srgbClr val="000099"/>
                  </a:solidFill>
                  <a:latin typeface="宋体" panose="02010600030101010101" pitchFamily="2" charset="-122"/>
                  <a:sym typeface="Symbol" panose="05050102010706020507" pitchFamily="18" charset="2"/>
                </a:rPr>
                <a:t>11/5</a:t>
              </a:r>
              <a:endParaRPr lang="en-US" altLang="zh-CN" sz="1800" u="none">
                <a:solidFill>
                  <a:srgbClr val="000099"/>
                </a:solidFill>
                <a:latin typeface="宋体" panose="02010600030101010101" pitchFamily="2" charset="-122"/>
                <a:sym typeface="Symbol" panose="05050102010706020507" pitchFamily="18" charset="2"/>
              </a:endParaRPr>
            </a:p>
            <a:p>
              <a:pPr algn="l"/>
              <a:r>
                <a:rPr lang="zh-CN" altLang="en-US" sz="1800" u="none" dirty="0">
                  <a:solidFill>
                    <a:srgbClr val="000099"/>
                  </a:solidFill>
                  <a:latin typeface="宋体" panose="02010600030101010101" pitchFamily="2" charset="-122"/>
                  <a:sym typeface="Symbol" panose="05050102010706020507" pitchFamily="18" charset="2"/>
                </a:rPr>
                <a:t>= 0.</a:t>
              </a:r>
              <a:r>
                <a:rPr lang="en-US" altLang="zh-CN" sz="1800" u="none">
                  <a:solidFill>
                    <a:srgbClr val="000099"/>
                  </a:solidFill>
                  <a:latin typeface="宋体" panose="02010600030101010101" pitchFamily="2" charset="-122"/>
                  <a:sym typeface="Symbol" panose="05050102010706020507" pitchFamily="18" charset="2"/>
                </a:rPr>
                <a:t>2742</a:t>
              </a:r>
              <a:endParaRPr lang="en-US" altLang="zh-CN" sz="1800" u="none">
                <a:solidFill>
                  <a:srgbClr val="000099"/>
                </a:solidFill>
                <a:latin typeface="宋体" panose="02010600030101010101" pitchFamily="2" charset="-122"/>
                <a:sym typeface="Symbol" panose="05050102010706020507" pitchFamily="18" charset="2"/>
              </a:endParaRPr>
            </a:p>
          </p:txBody>
        </p:sp>
      </p:grpSp>
      <p:grpSp>
        <p:nvGrpSpPr>
          <p:cNvPr id="56343" name="组合 56342"/>
          <p:cNvGrpSpPr/>
          <p:nvPr/>
        </p:nvGrpSpPr>
        <p:grpSpPr>
          <a:xfrm>
            <a:off x="1835150" y="4868863"/>
            <a:ext cx="5375275" cy="654050"/>
            <a:chOff x="0" y="0"/>
            <a:chExt cx="2960" cy="412"/>
          </a:xfrm>
        </p:grpSpPr>
        <p:sp>
          <p:nvSpPr>
            <p:cNvPr id="56344" name="文本框 56343"/>
            <p:cNvSpPr txBox="1"/>
            <p:nvPr/>
          </p:nvSpPr>
          <p:spPr>
            <a:xfrm>
              <a:off x="0" y="106"/>
              <a:ext cx="666" cy="231"/>
            </a:xfrm>
            <a:prstGeom prst="rect">
              <a:avLst/>
            </a:prstGeom>
            <a:noFill/>
            <a:ln w="9525">
              <a:noFill/>
            </a:ln>
          </p:spPr>
          <p:txBody>
            <a:bodyPr wrap="none" anchor="t">
              <a:spAutoFit/>
            </a:bodyPr>
            <a:p>
              <a:pPr algn="l"/>
              <a:r>
                <a:rPr lang="en-US" altLang="zh-CN" sz="1800" u="none">
                  <a:solidFill>
                    <a:srgbClr val="006600"/>
                  </a:solidFill>
                  <a:latin typeface="Arial" panose="020B0604020202020204" pitchFamily="34" charset="0"/>
                </a:rPr>
                <a:t>O</a:t>
              </a:r>
              <a:r>
                <a:rPr lang="en-US" altLang="zh-CN" sz="1800" u="none">
                  <a:solidFill>
                    <a:srgbClr val="006600"/>
                  </a:solidFill>
                  <a:latin typeface="宋体" panose="02010600030101010101" pitchFamily="2" charset="-122"/>
                </a:rPr>
                <a:t>(H</a:t>
              </a:r>
              <a:r>
                <a:rPr lang="en-US" altLang="zh-CN" sz="1800" u="none" baseline="-25000">
                  <a:solidFill>
                    <a:srgbClr val="006600"/>
                  </a:solidFill>
                  <a:latin typeface="宋体" panose="02010600030101010101" pitchFamily="2" charset="-122"/>
                </a:rPr>
                <a:t>1</a:t>
              </a:r>
              <a:r>
                <a:rPr lang="en-US" altLang="zh-CN" sz="1800" u="none">
                  <a:solidFill>
                    <a:srgbClr val="006600"/>
                  </a:solidFill>
                  <a:latin typeface="宋体" panose="02010600030101010101" pitchFamily="2" charset="-122"/>
                </a:rPr>
                <a:t>/S</a:t>
              </a:r>
              <a:r>
                <a:rPr lang="en-US" altLang="zh-CN" sz="1800" u="none" baseline="-25000">
                  <a:solidFill>
                    <a:srgbClr val="006600"/>
                  </a:solidFill>
                  <a:latin typeface="宋体" panose="02010600030101010101" pitchFamily="2" charset="-122"/>
                </a:rPr>
                <a:t>2</a:t>
              </a:r>
              <a:r>
                <a:rPr lang="en-US" altLang="zh-CN" sz="1800" u="none">
                  <a:solidFill>
                    <a:srgbClr val="006600"/>
                  </a:solidFill>
                  <a:latin typeface="宋体" panose="02010600030101010101" pitchFamily="2" charset="-122"/>
                </a:rPr>
                <a:t>)=</a:t>
              </a:r>
              <a:endParaRPr lang="zh-CN" altLang="en-US" sz="1800" u="none" dirty="0">
                <a:solidFill>
                  <a:srgbClr val="006600"/>
                </a:solidFill>
                <a:latin typeface="宋体" panose="02010600030101010101" pitchFamily="2" charset="-122"/>
              </a:endParaRPr>
            </a:p>
          </p:txBody>
        </p:sp>
        <p:grpSp>
          <p:nvGrpSpPr>
            <p:cNvPr id="56345" name="组合 56344"/>
            <p:cNvGrpSpPr/>
            <p:nvPr/>
          </p:nvGrpSpPr>
          <p:grpSpPr>
            <a:xfrm>
              <a:off x="758" y="8"/>
              <a:ext cx="766" cy="404"/>
              <a:chOff x="0" y="0"/>
              <a:chExt cx="766" cy="404"/>
            </a:xfrm>
          </p:grpSpPr>
          <p:sp>
            <p:nvSpPr>
              <p:cNvPr id="56346" name="文本框 56345"/>
              <p:cNvSpPr txBox="1"/>
              <p:nvPr/>
            </p:nvSpPr>
            <p:spPr>
              <a:xfrm>
                <a:off x="18" y="0"/>
                <a:ext cx="654" cy="404"/>
              </a:xfrm>
              <a:prstGeom prst="rect">
                <a:avLst/>
              </a:prstGeom>
              <a:noFill/>
              <a:ln w="9525">
                <a:noFill/>
              </a:ln>
            </p:spPr>
            <p:txBody>
              <a:bodyPr wrap="none" anchor="t">
                <a:spAutoFit/>
              </a:bodyPr>
              <a:p>
                <a:pPr algn="l"/>
                <a:r>
                  <a:rPr lang="zh-CN" altLang="en-US" sz="1800" u="none">
                    <a:solidFill>
                      <a:srgbClr val="006600"/>
                    </a:solidFill>
                    <a:latin typeface="Times New Roman" panose="02020603050405020304" pitchFamily="18" charset="0"/>
                  </a:rPr>
                  <a:t> </a:t>
                </a:r>
                <a:r>
                  <a:rPr lang="en-US" altLang="zh-CN" sz="1800" u="none">
                    <a:solidFill>
                      <a:srgbClr val="006600"/>
                    </a:solidFill>
                    <a:latin typeface="Times New Roman" panose="02020603050405020304" pitchFamily="18" charset="0"/>
                  </a:rPr>
                  <a:t>P(H</a:t>
                </a:r>
                <a:r>
                  <a:rPr lang="en-US" altLang="zh-CN" sz="1800" u="none" baseline="-25000">
                    <a:solidFill>
                      <a:srgbClr val="006600"/>
                    </a:solidFill>
                    <a:latin typeface="Times New Roman" panose="02020603050405020304" pitchFamily="18" charset="0"/>
                  </a:rPr>
                  <a:t>1</a:t>
                </a:r>
                <a:r>
                  <a:rPr lang="en-US" altLang="zh-CN" sz="1800" u="none">
                    <a:solidFill>
                      <a:srgbClr val="006600"/>
                    </a:solidFill>
                    <a:latin typeface="Times New Roman" panose="02020603050405020304" pitchFamily="18" charset="0"/>
                  </a:rPr>
                  <a:t>/S</a:t>
                </a:r>
                <a:r>
                  <a:rPr lang="en-US" altLang="zh-CN" sz="1800" u="none" baseline="-25000">
                    <a:solidFill>
                      <a:srgbClr val="006600"/>
                    </a:solidFill>
                    <a:latin typeface="Times New Roman" panose="02020603050405020304" pitchFamily="18" charset="0"/>
                  </a:rPr>
                  <a:t>2</a:t>
                </a:r>
                <a:r>
                  <a:rPr lang="en-US" altLang="zh-CN" sz="1800" u="none">
                    <a:solidFill>
                      <a:srgbClr val="006600"/>
                    </a:solidFill>
                    <a:latin typeface="Times New Roman" panose="02020603050405020304" pitchFamily="18" charset="0"/>
                  </a:rPr>
                  <a:t>)</a:t>
                </a:r>
                <a:endParaRPr lang="en-US" altLang="zh-CN" sz="1800" u="none">
                  <a:solidFill>
                    <a:srgbClr val="006600"/>
                  </a:solidFill>
                  <a:latin typeface="Times New Roman" panose="02020603050405020304" pitchFamily="18" charset="0"/>
                </a:endParaRPr>
              </a:p>
              <a:p>
                <a:pPr algn="l"/>
                <a:r>
                  <a:rPr lang="en-US" altLang="zh-CN" sz="1800" u="none">
                    <a:solidFill>
                      <a:srgbClr val="006600"/>
                    </a:solidFill>
                    <a:latin typeface="Times New Roman" panose="02020603050405020304" pitchFamily="18" charset="0"/>
                  </a:rPr>
                  <a:t>1-P(H</a:t>
                </a:r>
                <a:r>
                  <a:rPr lang="en-US" altLang="zh-CN" sz="1800" u="none" baseline="-25000">
                    <a:solidFill>
                      <a:srgbClr val="006600"/>
                    </a:solidFill>
                    <a:latin typeface="Times New Roman" panose="02020603050405020304" pitchFamily="18" charset="0"/>
                  </a:rPr>
                  <a:t>1</a:t>
                </a:r>
                <a:r>
                  <a:rPr lang="en-US" altLang="zh-CN" sz="1800" u="none">
                    <a:solidFill>
                      <a:srgbClr val="006600"/>
                    </a:solidFill>
                    <a:latin typeface="Times New Roman" panose="02020603050405020304" pitchFamily="18" charset="0"/>
                  </a:rPr>
                  <a:t>/S</a:t>
                </a:r>
                <a:r>
                  <a:rPr lang="en-US" altLang="zh-CN" sz="1800" u="none" baseline="-25000">
                    <a:solidFill>
                      <a:srgbClr val="006600"/>
                    </a:solidFill>
                    <a:latin typeface="Times New Roman" panose="02020603050405020304" pitchFamily="18" charset="0"/>
                  </a:rPr>
                  <a:t>2</a:t>
                </a:r>
                <a:r>
                  <a:rPr lang="en-US" altLang="zh-CN" sz="1800" u="none">
                    <a:solidFill>
                      <a:srgbClr val="006600"/>
                    </a:solidFill>
                    <a:latin typeface="Times New Roman" panose="02020603050405020304" pitchFamily="18" charset="0"/>
                  </a:rPr>
                  <a:t>)</a:t>
                </a:r>
                <a:endParaRPr lang="en-US" altLang="zh-CN" sz="1800" u="none">
                  <a:solidFill>
                    <a:srgbClr val="006600"/>
                  </a:solidFill>
                  <a:latin typeface="Times New Roman" panose="02020603050405020304" pitchFamily="18" charset="0"/>
                </a:endParaRPr>
              </a:p>
            </p:txBody>
          </p:sp>
          <p:sp>
            <p:nvSpPr>
              <p:cNvPr id="56347" name="直接连接符 56346"/>
              <p:cNvSpPr/>
              <p:nvPr/>
            </p:nvSpPr>
            <p:spPr>
              <a:xfrm>
                <a:off x="0" y="213"/>
                <a:ext cx="766" cy="0"/>
              </a:xfrm>
              <a:prstGeom prst="line">
                <a:avLst/>
              </a:prstGeom>
              <a:ln w="12700" cap="sq" cmpd="sng">
                <a:solidFill>
                  <a:srgbClr val="006600"/>
                </a:solidFill>
                <a:prstDash val="solid"/>
                <a:headEnd type="none" w="med" len="med"/>
                <a:tailEnd type="none" w="med" len="med"/>
              </a:ln>
            </p:spPr>
          </p:sp>
        </p:grpSp>
        <p:sp>
          <p:nvSpPr>
            <p:cNvPr id="56348" name="矩形 56347"/>
            <p:cNvSpPr/>
            <p:nvPr/>
          </p:nvSpPr>
          <p:spPr>
            <a:xfrm>
              <a:off x="1782" y="0"/>
              <a:ext cx="620" cy="404"/>
            </a:xfrm>
            <a:prstGeom prst="rect">
              <a:avLst/>
            </a:prstGeom>
            <a:noFill/>
            <a:ln w="9525">
              <a:noFill/>
            </a:ln>
          </p:spPr>
          <p:txBody>
            <a:bodyPr>
              <a:spAutoFit/>
            </a:bodyPr>
            <a:p>
              <a:pPr algn="l"/>
              <a:r>
                <a:rPr lang="zh-CN" altLang="en-US" sz="1800" u="none" dirty="0">
                  <a:solidFill>
                    <a:srgbClr val="006600"/>
                  </a:solidFill>
                  <a:latin typeface="宋体" panose="02010600030101010101" pitchFamily="2" charset="-122"/>
                </a:rPr>
                <a:t> 0.2</a:t>
              </a:r>
              <a:r>
                <a:rPr lang="en-US" altLang="zh-CN" sz="1800" u="none">
                  <a:solidFill>
                    <a:srgbClr val="006600"/>
                  </a:solidFill>
                  <a:latin typeface="宋体" panose="02010600030101010101" pitchFamily="2" charset="-122"/>
                </a:rPr>
                <a:t>742</a:t>
              </a:r>
              <a:endParaRPr lang="en-US" altLang="zh-CN" sz="1800" u="none">
                <a:solidFill>
                  <a:srgbClr val="006600"/>
                </a:solidFill>
                <a:latin typeface="宋体" panose="02010600030101010101" pitchFamily="2" charset="-122"/>
              </a:endParaRPr>
            </a:p>
            <a:p>
              <a:pPr algn="l"/>
              <a:r>
                <a:rPr lang="zh-CN" altLang="en-US" sz="1800" u="none" dirty="0">
                  <a:solidFill>
                    <a:srgbClr val="006600"/>
                  </a:solidFill>
                  <a:latin typeface="宋体" panose="02010600030101010101" pitchFamily="2" charset="-122"/>
                </a:rPr>
                <a:t>1-0.2</a:t>
              </a:r>
              <a:r>
                <a:rPr lang="en-US" altLang="zh-CN" sz="1800" u="none">
                  <a:solidFill>
                    <a:srgbClr val="006600"/>
                  </a:solidFill>
                  <a:latin typeface="宋体" panose="02010600030101010101" pitchFamily="2" charset="-122"/>
                </a:rPr>
                <a:t>742</a:t>
              </a:r>
              <a:endParaRPr lang="en-US" altLang="zh-CN" sz="1800" u="none" baseline="-25000">
                <a:solidFill>
                  <a:srgbClr val="006600"/>
                </a:solidFill>
                <a:latin typeface="宋体" panose="02010600030101010101" pitchFamily="2" charset="-122"/>
              </a:endParaRPr>
            </a:p>
          </p:txBody>
        </p:sp>
        <p:sp>
          <p:nvSpPr>
            <p:cNvPr id="56349" name="直接连接符 56348"/>
            <p:cNvSpPr/>
            <p:nvPr/>
          </p:nvSpPr>
          <p:spPr>
            <a:xfrm>
              <a:off x="1782" y="219"/>
              <a:ext cx="627" cy="0"/>
            </a:xfrm>
            <a:prstGeom prst="line">
              <a:avLst/>
            </a:prstGeom>
            <a:ln w="12700" cap="sq" cmpd="sng">
              <a:solidFill>
                <a:srgbClr val="006600"/>
              </a:solidFill>
              <a:prstDash val="solid"/>
              <a:headEnd type="none" w="med" len="med"/>
              <a:tailEnd type="none" w="med" len="med"/>
            </a:ln>
          </p:spPr>
        </p:sp>
        <p:sp>
          <p:nvSpPr>
            <p:cNvPr id="56350" name="文本框 56349"/>
            <p:cNvSpPr txBox="1"/>
            <p:nvPr/>
          </p:nvSpPr>
          <p:spPr>
            <a:xfrm>
              <a:off x="2409" y="99"/>
              <a:ext cx="551" cy="231"/>
            </a:xfrm>
            <a:prstGeom prst="rect">
              <a:avLst/>
            </a:prstGeom>
            <a:noFill/>
            <a:ln w="9525">
              <a:noFill/>
            </a:ln>
          </p:spPr>
          <p:txBody>
            <a:bodyPr wrap="none" anchor="t">
              <a:spAutoFit/>
            </a:bodyPr>
            <a:p>
              <a:pPr algn="l"/>
              <a:r>
                <a:rPr lang="zh-CN" altLang="en-US" sz="1800" u="none" dirty="0">
                  <a:solidFill>
                    <a:srgbClr val="006600"/>
                  </a:solidFill>
                  <a:latin typeface="Times New Roman" panose="02020603050405020304" pitchFamily="18" charset="0"/>
                </a:rPr>
                <a:t>= 0.3</a:t>
              </a:r>
              <a:r>
                <a:rPr lang="en-US" altLang="zh-CN" sz="1800" u="none">
                  <a:solidFill>
                    <a:srgbClr val="006600"/>
                  </a:solidFill>
                  <a:latin typeface="Times New Roman" panose="02020603050405020304" pitchFamily="18" charset="0"/>
                </a:rPr>
                <a:t>778</a:t>
              </a:r>
              <a:endParaRPr lang="en-US" altLang="zh-CN" sz="1800" u="none">
                <a:solidFill>
                  <a:srgbClr val="006600"/>
                </a:solidFill>
                <a:latin typeface="Times New Roman" panose="02020603050405020304" pitchFamily="18" charset="0"/>
              </a:endParaRPr>
            </a:p>
          </p:txBody>
        </p:sp>
        <p:sp>
          <p:nvSpPr>
            <p:cNvPr id="56351" name="文本框 56350"/>
            <p:cNvSpPr txBox="1"/>
            <p:nvPr/>
          </p:nvSpPr>
          <p:spPr>
            <a:xfrm>
              <a:off x="1562" y="105"/>
              <a:ext cx="205" cy="231"/>
            </a:xfrm>
            <a:prstGeom prst="rect">
              <a:avLst/>
            </a:prstGeom>
            <a:noFill/>
            <a:ln w="9525">
              <a:noFill/>
            </a:ln>
          </p:spPr>
          <p:txBody>
            <a:bodyPr wrap="none" anchor="t">
              <a:spAutoFit/>
            </a:bodyPr>
            <a:p>
              <a:pPr algn="l"/>
              <a:r>
                <a:rPr lang="zh-CN" altLang="en-US" sz="1800" u="none" dirty="0">
                  <a:solidFill>
                    <a:srgbClr val="006600"/>
                  </a:solidFill>
                  <a:latin typeface="Times New Roman" panose="02020603050405020304" pitchFamily="18" charset="0"/>
                </a:rPr>
                <a:t>= </a:t>
              </a:r>
              <a:endParaRPr lang="zh-CN" altLang="en-US" sz="1800" u="none" dirty="0">
                <a:solidFill>
                  <a:srgbClr val="006600"/>
                </a:solidFill>
                <a:latin typeface="Times New Roman" panose="02020603050405020304" pitchFamily="18" charset="0"/>
              </a:endParaRPr>
            </a:p>
          </p:txBody>
        </p:sp>
      </p:grpSp>
      <p:sp>
        <p:nvSpPr>
          <p:cNvPr id="56352" name="矩形 56351"/>
          <p:cNvSpPr/>
          <p:nvPr/>
        </p:nvSpPr>
        <p:spPr>
          <a:xfrm>
            <a:off x="0" y="3048000"/>
            <a:ext cx="9144000" cy="0"/>
          </a:xfrm>
          <a:prstGeom prst="rect">
            <a:avLst/>
          </a:prstGeom>
          <a:noFill/>
          <a:ln w="9525">
            <a:noFill/>
          </a:ln>
        </p:spPr>
        <p:txBody>
          <a:bodyPr/>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p:txBody>
          <a:bodyPr anchor="b"/>
          <a:p>
            <a:r>
              <a:rPr lang="en-US" altLang="zh-CN" sz="3200"/>
              <a:t>4.3.3</a:t>
            </a:r>
            <a:r>
              <a:rPr lang="zh-CN" altLang="en-US" sz="3200" dirty="0"/>
              <a:t>不确定性的传播与计算</a:t>
            </a:r>
            <a:r>
              <a:rPr lang="en-US" altLang="zh-CN" sz="3200"/>
              <a:t>(12)</a:t>
            </a:r>
            <a:endParaRPr lang="en-US" altLang="zh-CN" sz="3200"/>
          </a:p>
        </p:txBody>
      </p:sp>
      <p:sp>
        <p:nvSpPr>
          <p:cNvPr id="57347" name="矩形 57346"/>
          <p:cNvSpPr/>
          <p:nvPr/>
        </p:nvSpPr>
        <p:spPr>
          <a:xfrm>
            <a:off x="1295400" y="1341438"/>
            <a:ext cx="4121150" cy="368300"/>
          </a:xfrm>
          <a:prstGeom prst="rect">
            <a:avLst/>
          </a:prstGeom>
          <a:noFill/>
          <a:ln w="9525">
            <a:noFill/>
          </a:ln>
        </p:spPr>
        <p:txBody>
          <a:bodyPr wrap="none" anchor="t">
            <a:spAutoFit/>
          </a:bodyPr>
          <a:p>
            <a:pPr algn="l"/>
            <a:r>
              <a:rPr lang="zh-CN" altLang="en-US" sz="1800" u="none" dirty="0">
                <a:solidFill>
                  <a:srgbClr val="000099"/>
                </a:solidFill>
                <a:latin typeface="宋体" panose="02010600030101010101" pitchFamily="2" charset="-122"/>
              </a:rPr>
              <a:t>(3) 计算 </a:t>
            </a:r>
            <a:r>
              <a:rPr lang="en-US" altLang="zh-CN" sz="1800" u="none">
                <a:solidFill>
                  <a:srgbClr val="000099"/>
                </a:solidFill>
                <a:latin typeface="宋体" panose="02010600030101010101" pitchFamily="2" charset="-122"/>
              </a:rPr>
              <a:t>P(</a:t>
            </a:r>
            <a:r>
              <a:rPr lang="en-US" altLang="zh-CN" sz="1800" u="none">
                <a:solidFill>
                  <a:srgbClr val="000099"/>
                </a:solidFill>
                <a:latin typeface="宋体" panose="02010600030101010101" pitchFamily="2" charset="-122"/>
                <a:sym typeface="Symbol" panose="05050102010706020507" pitchFamily="18" charset="2"/>
              </a:rPr>
              <a:t>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/S</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,S</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rPr>
              <a:t>)  </a:t>
            </a:r>
            <a:r>
              <a:rPr lang="zh-CN" altLang="en-US" sz="1800" u="none" dirty="0">
                <a:solidFill>
                  <a:srgbClr val="006600"/>
                </a:solidFill>
                <a:latin typeface="宋体" panose="02010600030101010101" pitchFamily="2" charset="-122"/>
              </a:rPr>
              <a:t>、</a:t>
            </a:r>
            <a:r>
              <a:rPr lang="en-US" altLang="zh-CN" sz="1800" u="none">
                <a:solidFill>
                  <a:srgbClr val="006600"/>
                </a:solidFill>
                <a:latin typeface="Arial" panose="020B0604020202020204" pitchFamily="34" charset="0"/>
              </a:rPr>
              <a:t>O</a:t>
            </a:r>
            <a:r>
              <a:rPr lang="en-US" altLang="zh-CN" sz="1800" u="none">
                <a:solidFill>
                  <a:srgbClr val="006600"/>
                </a:solidFill>
                <a:latin typeface="宋体" panose="02010600030101010101" pitchFamily="2" charset="-122"/>
              </a:rPr>
              <a:t>(H</a:t>
            </a:r>
            <a:r>
              <a:rPr lang="en-US" altLang="zh-CN" sz="1800" u="none" baseline="-25000">
                <a:solidFill>
                  <a:srgbClr val="006600"/>
                </a:solidFill>
                <a:latin typeface="宋体" panose="02010600030101010101" pitchFamily="2" charset="-122"/>
              </a:rPr>
              <a:t>1</a:t>
            </a:r>
            <a:r>
              <a:rPr lang="en-US" altLang="zh-CN" sz="1800" u="none">
                <a:solidFill>
                  <a:srgbClr val="006600"/>
                </a:solidFill>
                <a:latin typeface="宋体" panose="02010600030101010101" pitchFamily="2" charset="-122"/>
              </a:rPr>
              <a:t>/S</a:t>
            </a:r>
            <a:r>
              <a:rPr lang="en-US" altLang="zh-CN" sz="1800" u="none" baseline="-25000">
                <a:solidFill>
                  <a:srgbClr val="006600"/>
                </a:solidFill>
                <a:latin typeface="宋体" panose="02010600030101010101" pitchFamily="2" charset="-122"/>
              </a:rPr>
              <a:t>1</a:t>
            </a:r>
            <a:r>
              <a:rPr lang="en-US" altLang="zh-CN" sz="1800" u="none">
                <a:solidFill>
                  <a:srgbClr val="006600"/>
                </a:solidFill>
                <a:latin typeface="宋体" panose="02010600030101010101" pitchFamily="2" charset="-122"/>
              </a:rPr>
              <a:t>,S</a:t>
            </a:r>
            <a:r>
              <a:rPr lang="en-US" altLang="zh-CN" sz="1800" u="none" baseline="-25000">
                <a:solidFill>
                  <a:srgbClr val="006600"/>
                </a:solidFill>
                <a:latin typeface="宋体" panose="02010600030101010101" pitchFamily="2" charset="-122"/>
              </a:rPr>
              <a:t>2</a:t>
            </a:r>
            <a:r>
              <a:rPr lang="en-US" altLang="zh-CN" sz="1800" u="none">
                <a:solidFill>
                  <a:srgbClr val="006600"/>
                </a:solidFill>
                <a:latin typeface="宋体" panose="02010600030101010101" pitchFamily="2" charset="-122"/>
              </a:rPr>
              <a:t>) </a:t>
            </a:r>
            <a:endParaRPr lang="zh-CN" altLang="en-US" sz="1800" u="none" dirty="0">
              <a:solidFill>
                <a:srgbClr val="006600"/>
              </a:solidFill>
              <a:latin typeface="宋体" panose="02010600030101010101" pitchFamily="2" charset="-122"/>
            </a:endParaRPr>
          </a:p>
        </p:txBody>
      </p:sp>
      <p:sp>
        <p:nvSpPr>
          <p:cNvPr id="57348" name="矩形 57347"/>
          <p:cNvSpPr/>
          <p:nvPr/>
        </p:nvSpPr>
        <p:spPr>
          <a:xfrm>
            <a:off x="0" y="3238500"/>
            <a:ext cx="9144000" cy="0"/>
          </a:xfrm>
          <a:prstGeom prst="rect">
            <a:avLst/>
          </a:prstGeom>
          <a:noFill/>
          <a:ln w="9525">
            <a:noFill/>
          </a:ln>
        </p:spPr>
        <p:txBody>
          <a:bodyPr/>
          <a:p>
            <a:endParaRPr lang="zh-CN" altLang="en-US"/>
          </a:p>
        </p:txBody>
      </p:sp>
      <p:graphicFrame>
        <p:nvGraphicFramePr>
          <p:cNvPr id="57349" name="对象 57348"/>
          <p:cNvGraphicFramePr>
            <a:graphicFrameLocks noChangeAspect="1"/>
          </p:cNvGraphicFramePr>
          <p:nvPr/>
        </p:nvGraphicFramePr>
        <p:xfrm>
          <a:off x="1935163" y="1844675"/>
          <a:ext cx="3400425" cy="646113"/>
        </p:xfrm>
        <a:graphic>
          <a:graphicData uri="http://schemas.openxmlformats.org/presentationml/2006/ole">
            <mc:AlternateContent xmlns:mc="http://schemas.openxmlformats.org/markup-compatibility/2006">
              <mc:Choice xmlns:v="urn:schemas-microsoft-com:vml" Requires="v">
                <p:oleObj spid="_x0000_s3201" name="" r:id="rId1" imgW="2005965" imgH="381000" progId="Equation.DSMT4">
                  <p:embed/>
                </p:oleObj>
              </mc:Choice>
              <mc:Fallback>
                <p:oleObj name="" r:id="rId1" imgW="2005965" imgH="381000" progId="Equation.DSMT4">
                  <p:embed/>
                  <p:pic>
                    <p:nvPicPr>
                      <p:cNvPr id="0" name="图片 3200"/>
                      <p:cNvPicPr/>
                      <p:nvPr/>
                    </p:nvPicPr>
                    <p:blipFill>
                      <a:blip r:embed="rId2"/>
                      <a:stretch>
                        <a:fillRect/>
                      </a:stretch>
                    </p:blipFill>
                    <p:spPr>
                      <a:xfrm>
                        <a:off x="1935163" y="1844675"/>
                        <a:ext cx="3400425" cy="646113"/>
                      </a:xfrm>
                      <a:prstGeom prst="rect">
                        <a:avLst/>
                      </a:prstGeom>
                      <a:noFill/>
                      <a:ln w="38100">
                        <a:noFill/>
                        <a:miter/>
                      </a:ln>
                    </p:spPr>
                  </p:pic>
                </p:oleObj>
              </mc:Fallback>
            </mc:AlternateContent>
          </a:graphicData>
        </a:graphic>
      </p:graphicFrame>
      <p:sp>
        <p:nvSpPr>
          <p:cNvPr id="57350" name="矩形 57349"/>
          <p:cNvSpPr/>
          <p:nvPr/>
        </p:nvSpPr>
        <p:spPr>
          <a:xfrm>
            <a:off x="0" y="3052763"/>
            <a:ext cx="9144000" cy="0"/>
          </a:xfrm>
          <a:prstGeom prst="rect">
            <a:avLst/>
          </a:prstGeom>
          <a:noFill/>
          <a:ln w="9525">
            <a:noFill/>
          </a:ln>
        </p:spPr>
        <p:txBody>
          <a:bodyPr/>
          <a:p>
            <a:endParaRPr lang="zh-CN" altLang="en-US"/>
          </a:p>
        </p:txBody>
      </p:sp>
      <p:graphicFrame>
        <p:nvGraphicFramePr>
          <p:cNvPr id="57351" name="对象 57350"/>
          <p:cNvGraphicFramePr>
            <a:graphicFrameLocks noChangeAspect="1"/>
          </p:cNvGraphicFramePr>
          <p:nvPr/>
        </p:nvGraphicFramePr>
        <p:xfrm>
          <a:off x="1619250" y="2852738"/>
          <a:ext cx="5184775" cy="1422400"/>
        </p:xfrm>
        <a:graphic>
          <a:graphicData uri="http://schemas.openxmlformats.org/presentationml/2006/ole">
            <mc:AlternateContent xmlns:mc="http://schemas.openxmlformats.org/markup-compatibility/2006">
              <mc:Choice xmlns:v="urn:schemas-microsoft-com:vml" Requires="v">
                <p:oleObj spid="_x0000_s3202" name="" r:id="rId3" imgW="2743200" imgH="749300" progId="Equation.DSMT4">
                  <p:embed/>
                </p:oleObj>
              </mc:Choice>
              <mc:Fallback>
                <p:oleObj name="" r:id="rId3" imgW="2743200" imgH="749300" progId="Equation.DSMT4">
                  <p:embed/>
                  <p:pic>
                    <p:nvPicPr>
                      <p:cNvPr id="0" name="图片 3201"/>
                      <p:cNvPicPr/>
                      <p:nvPr/>
                    </p:nvPicPr>
                    <p:blipFill>
                      <a:blip r:embed="rId4"/>
                      <a:stretch>
                        <a:fillRect/>
                      </a:stretch>
                    </p:blipFill>
                    <p:spPr>
                      <a:xfrm>
                        <a:off x="1619250" y="2852738"/>
                        <a:ext cx="5184775" cy="1422400"/>
                      </a:xfrm>
                      <a:prstGeom prst="rect">
                        <a:avLst/>
                      </a:prstGeom>
                      <a:noFill/>
                      <a:ln w="38100">
                        <a:noFill/>
                        <a:miter/>
                      </a:ln>
                    </p:spPr>
                  </p:pic>
                </p:oleObj>
              </mc:Fallback>
            </mc:AlternateContent>
          </a:graphicData>
        </a:graphic>
      </p:graphicFrame>
      <p:sp>
        <p:nvSpPr>
          <p:cNvPr id="57352" name="矩形 57351"/>
          <p:cNvSpPr/>
          <p:nvPr/>
        </p:nvSpPr>
        <p:spPr>
          <a:xfrm>
            <a:off x="0" y="3238500"/>
            <a:ext cx="9144000" cy="0"/>
          </a:xfrm>
          <a:prstGeom prst="rect">
            <a:avLst/>
          </a:prstGeom>
          <a:noFill/>
          <a:ln w="9525">
            <a:noFill/>
          </a:ln>
        </p:spPr>
        <p:txBody>
          <a:bodyPr/>
          <a:p>
            <a:endParaRPr lang="zh-CN" altLang="en-US"/>
          </a:p>
        </p:txBody>
      </p:sp>
      <p:graphicFrame>
        <p:nvGraphicFramePr>
          <p:cNvPr id="57353" name="对象 57352"/>
          <p:cNvGraphicFramePr>
            <a:graphicFrameLocks noChangeAspect="1"/>
          </p:cNvGraphicFramePr>
          <p:nvPr/>
        </p:nvGraphicFramePr>
        <p:xfrm>
          <a:off x="1476375" y="4724400"/>
          <a:ext cx="6553200" cy="846138"/>
        </p:xfrm>
        <a:graphic>
          <a:graphicData uri="http://schemas.openxmlformats.org/presentationml/2006/ole">
            <mc:AlternateContent xmlns:mc="http://schemas.openxmlformats.org/markup-compatibility/2006">
              <mc:Choice xmlns:v="urn:schemas-microsoft-com:vml" Requires="v">
                <p:oleObj spid="_x0000_s3203" name="" r:id="rId5" imgW="2984500" imgH="381000" progId="Equation.DSMT4">
                  <p:embed/>
                </p:oleObj>
              </mc:Choice>
              <mc:Fallback>
                <p:oleObj name="" r:id="rId5" imgW="2984500" imgH="381000" progId="Equation.DSMT4">
                  <p:embed/>
                  <p:pic>
                    <p:nvPicPr>
                      <p:cNvPr id="0" name="图片 3202"/>
                      <p:cNvPicPr/>
                      <p:nvPr/>
                    </p:nvPicPr>
                    <p:blipFill>
                      <a:blip r:embed="rId6"/>
                      <a:stretch>
                        <a:fillRect/>
                      </a:stretch>
                    </p:blipFill>
                    <p:spPr>
                      <a:xfrm>
                        <a:off x="1476375" y="4724400"/>
                        <a:ext cx="6553200" cy="846138"/>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en-US" altLang="zh-CN" sz="3200"/>
              <a:t>4.3.3</a:t>
            </a:r>
            <a:r>
              <a:rPr lang="zh-CN" altLang="en-US" sz="3200" dirty="0"/>
              <a:t>不确定性的传播与计算</a:t>
            </a:r>
            <a:r>
              <a:rPr lang="en-US" altLang="zh-CN" sz="3200"/>
              <a:t>(13)</a:t>
            </a:r>
            <a:endParaRPr lang="en-US" altLang="zh-CN" sz="3200"/>
          </a:p>
        </p:txBody>
      </p:sp>
      <p:sp>
        <p:nvSpPr>
          <p:cNvPr id="58371" name="矩形 58370"/>
          <p:cNvSpPr/>
          <p:nvPr/>
        </p:nvSpPr>
        <p:spPr>
          <a:xfrm>
            <a:off x="1066800" y="1341438"/>
            <a:ext cx="5075238" cy="368300"/>
          </a:xfrm>
          <a:prstGeom prst="rect">
            <a:avLst/>
          </a:prstGeom>
          <a:noFill/>
          <a:ln w="9525">
            <a:noFill/>
          </a:ln>
        </p:spPr>
        <p:txBody>
          <a:bodyPr>
            <a:spAutoFit/>
          </a:bodyPr>
          <a:p>
            <a:pPr algn="l"/>
            <a:r>
              <a:rPr lang="zh-CN" altLang="en-US" sz="1800" u="none" dirty="0">
                <a:solidFill>
                  <a:srgbClr val="000099"/>
                </a:solidFill>
                <a:latin typeface="宋体" panose="02010600030101010101" pitchFamily="2" charset="-122"/>
              </a:rPr>
              <a:t>(4) 计算 </a:t>
            </a:r>
            <a:r>
              <a:rPr lang="en-US" altLang="zh-CN" sz="1800" u="none">
                <a:solidFill>
                  <a:srgbClr val="000099"/>
                </a:solidFill>
                <a:latin typeface="宋体" panose="02010600030101010101" pitchFamily="2" charset="-122"/>
              </a:rPr>
              <a:t>P</a:t>
            </a:r>
            <a:r>
              <a:rPr lang="en-US" altLang="zh-CN" sz="1800" u="none">
                <a:solidFill>
                  <a:srgbClr val="000099"/>
                </a:solidFill>
                <a:latin typeface="宋体" panose="02010600030101010101" pitchFamily="2" charset="-122"/>
              </a:rPr>
              <a:t>(H</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a:t>
            </a:r>
            <a:r>
              <a:rPr lang="en-US" altLang="zh-CN" sz="1800" u="none">
                <a:solidFill>
                  <a:srgbClr val="006600"/>
                </a:solidFill>
                <a:latin typeface="宋体" panose="02010600030101010101" pitchFamily="2" charset="-122"/>
              </a:rPr>
              <a:t>      ( </a:t>
            </a:r>
            <a:r>
              <a:rPr lang="en-US" altLang="zh-CN" sz="1800" u="none">
                <a:solidFill>
                  <a:srgbClr val="006600"/>
                </a:solidFill>
                <a:latin typeface="Arial" panose="020B0604020202020204" pitchFamily="34" charset="0"/>
              </a:rPr>
              <a:t>O</a:t>
            </a:r>
            <a:r>
              <a:rPr lang="en-US" altLang="zh-CN" sz="1800" u="none">
                <a:solidFill>
                  <a:srgbClr val="006600"/>
                </a:solidFill>
                <a:latin typeface="宋体" panose="02010600030101010101" pitchFamily="2" charset="-122"/>
              </a:rPr>
              <a:t>(H</a:t>
            </a:r>
            <a:r>
              <a:rPr lang="en-US" altLang="zh-CN" sz="1800" u="none" baseline="-25000">
                <a:solidFill>
                  <a:srgbClr val="006600"/>
                </a:solidFill>
                <a:latin typeface="宋体" panose="02010600030101010101" pitchFamily="2" charset="-122"/>
              </a:rPr>
              <a:t>2</a:t>
            </a:r>
            <a:r>
              <a:rPr lang="en-US" altLang="zh-CN" sz="1800" u="none">
                <a:solidFill>
                  <a:srgbClr val="006600"/>
                </a:solidFill>
                <a:latin typeface="宋体" panose="02010600030101010101" pitchFamily="2" charset="-122"/>
              </a:rPr>
              <a:t>/S</a:t>
            </a:r>
            <a:r>
              <a:rPr lang="en-US" altLang="zh-CN" sz="1800" u="none" baseline="-25000">
                <a:solidFill>
                  <a:srgbClr val="006600"/>
                </a:solidFill>
                <a:latin typeface="宋体" panose="02010600030101010101" pitchFamily="2" charset="-122"/>
              </a:rPr>
              <a:t>1</a:t>
            </a:r>
            <a:r>
              <a:rPr lang="en-US" altLang="zh-CN" sz="1800" u="none">
                <a:solidFill>
                  <a:srgbClr val="006600"/>
                </a:solidFill>
                <a:latin typeface="宋体" panose="02010600030101010101" pitchFamily="2" charset="-122"/>
              </a:rPr>
              <a:t>,S</a:t>
            </a:r>
            <a:r>
              <a:rPr lang="en-US" altLang="zh-CN" sz="1800" u="none" baseline="-25000">
                <a:solidFill>
                  <a:srgbClr val="006600"/>
                </a:solidFill>
                <a:latin typeface="宋体" panose="02010600030101010101" pitchFamily="2" charset="-122"/>
              </a:rPr>
              <a:t>2</a:t>
            </a:r>
            <a:r>
              <a:rPr lang="en-US" altLang="zh-CN" sz="1800" u="none">
                <a:solidFill>
                  <a:srgbClr val="006600"/>
                </a:solidFill>
                <a:latin typeface="宋体" panose="02010600030101010101" pitchFamily="2" charset="-122"/>
              </a:rPr>
              <a:t>) )</a:t>
            </a:r>
            <a:endParaRPr lang="zh-CN" altLang="en-US" sz="1800" u="none" dirty="0">
              <a:solidFill>
                <a:srgbClr val="006600"/>
              </a:solidFill>
              <a:latin typeface="宋体" panose="02010600030101010101" pitchFamily="2" charset="-122"/>
            </a:endParaRPr>
          </a:p>
        </p:txBody>
      </p:sp>
      <p:sp>
        <p:nvSpPr>
          <p:cNvPr id="58372" name="矩形 58371"/>
          <p:cNvSpPr/>
          <p:nvPr/>
        </p:nvSpPr>
        <p:spPr>
          <a:xfrm>
            <a:off x="1752600" y="1722438"/>
            <a:ext cx="5394960" cy="783590"/>
          </a:xfrm>
          <a:prstGeom prst="rect">
            <a:avLst/>
          </a:prstGeom>
          <a:noFill/>
          <a:ln w="9525">
            <a:noFill/>
          </a:ln>
        </p:spPr>
        <p:txBody>
          <a:bodyPr wrap="none" anchor="t">
            <a:spAutoFit/>
          </a:bodyPr>
          <a:p>
            <a:pPr algn="l"/>
            <a:r>
              <a:rPr lang="zh-CN" altLang="en-US" sz="1800" u="none" dirty="0">
                <a:solidFill>
                  <a:srgbClr val="990000"/>
                </a:solidFill>
                <a:latin typeface="宋体" panose="02010600030101010101" pitchFamily="2" charset="-122"/>
              </a:rPr>
              <a:t>使用</a:t>
            </a:r>
            <a:r>
              <a:rPr lang="en-US" altLang="zh-CN" sz="1800" u="none">
                <a:solidFill>
                  <a:srgbClr val="990000"/>
                </a:solidFill>
                <a:latin typeface="宋体" panose="02010600030101010101" pitchFamily="2" charset="-122"/>
              </a:rPr>
              <a:t>EH</a:t>
            </a:r>
            <a:r>
              <a:rPr lang="zh-CN" altLang="en-US" sz="1800" u="none" dirty="0">
                <a:solidFill>
                  <a:srgbClr val="990000"/>
                </a:solidFill>
                <a:latin typeface="宋体" panose="02010600030101010101" pitchFamily="2" charset="-122"/>
              </a:rPr>
              <a:t>公式</a:t>
            </a:r>
            <a:endParaRPr lang="zh-CN" altLang="en-US" sz="1800" u="none" dirty="0">
              <a:solidFill>
                <a:srgbClr val="990000"/>
              </a:solidFill>
              <a:latin typeface="宋体" panose="02010600030101010101" pitchFamily="2" charset="-122"/>
            </a:endParaRPr>
          </a:p>
          <a:p>
            <a:pPr algn="l">
              <a:lnSpc>
                <a:spcPct val="50000"/>
              </a:lnSpc>
            </a:pPr>
            <a:endParaRPr lang="zh-CN" altLang="en-US" sz="1800" u="none" dirty="0">
              <a:solidFill>
                <a:srgbClr val="990000"/>
              </a:solidFill>
              <a:latin typeface="宋体" panose="02010600030101010101" pitchFamily="2" charset="-122"/>
            </a:endParaRPr>
          </a:p>
          <a:p>
            <a:pPr algn="l"/>
            <a:r>
              <a:rPr lang="zh-CN" altLang="en-US" sz="1800" u="none" dirty="0">
                <a:solidFill>
                  <a:srgbClr val="000099"/>
                </a:solidFill>
                <a:latin typeface="宋体" panose="02010600030101010101" pitchFamily="2" charset="-122"/>
                <a:sym typeface="Symbol" panose="05050102010706020507" pitchFamily="18" charset="2"/>
              </a:rPr>
              <a:t>∵ </a:t>
            </a:r>
            <a:r>
              <a:rPr lang="en-US" altLang="zh-CN" sz="1800" u="none">
                <a:solidFill>
                  <a:srgbClr val="000099"/>
                </a:solidFill>
                <a:latin typeface="宋体" panose="02010600030101010101" pitchFamily="2" charset="-122"/>
              </a:rPr>
              <a:t>P(</a:t>
            </a:r>
            <a:r>
              <a:rPr lang="en-US" altLang="zh-CN" sz="1800" u="none">
                <a:solidFill>
                  <a:srgbClr val="000099"/>
                </a:solidFill>
                <a:latin typeface="宋体" panose="02010600030101010101" pitchFamily="2" charset="-122"/>
                <a:sym typeface="Symbol" panose="05050102010706020507" pitchFamily="18" charset="2"/>
              </a:rPr>
              <a:t>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/S</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,S</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rPr>
              <a:t>)&gt; 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   </a:t>
            </a:r>
            <a:r>
              <a:rPr lang="zh-CN" altLang="en-US" sz="1800" u="none" dirty="0">
                <a:solidFill>
                  <a:srgbClr val="000099"/>
                </a:solidFill>
                <a:latin typeface="宋体" panose="02010600030101010101" pitchFamily="2" charset="-122"/>
                <a:sym typeface="Symbol" panose="05050102010706020507" pitchFamily="18" charset="2"/>
              </a:rPr>
              <a:t>∴ 使用</a:t>
            </a:r>
            <a:r>
              <a:rPr lang="en-US" altLang="zh-CN" sz="1800" u="none">
                <a:solidFill>
                  <a:srgbClr val="000099"/>
                </a:solidFill>
                <a:latin typeface="宋体" panose="02010600030101010101" pitchFamily="2" charset="-122"/>
                <a:sym typeface="Symbol" panose="05050102010706020507" pitchFamily="18" charset="2"/>
              </a:rPr>
              <a:t>EH</a:t>
            </a:r>
            <a:r>
              <a:rPr lang="zh-CN" altLang="en-US" sz="1800" u="none" dirty="0">
                <a:solidFill>
                  <a:srgbClr val="000099"/>
                </a:solidFill>
                <a:latin typeface="宋体" panose="02010600030101010101" pitchFamily="2" charset="-122"/>
                <a:sym typeface="Symbol" panose="05050102010706020507" pitchFamily="18" charset="2"/>
              </a:rPr>
              <a:t>公式的后半部。</a:t>
            </a:r>
            <a:endParaRPr lang="zh-CN" altLang="en-US" sz="1800" u="none" dirty="0">
              <a:solidFill>
                <a:srgbClr val="000099"/>
              </a:solidFill>
              <a:latin typeface="宋体" panose="02010600030101010101" pitchFamily="2" charset="-122"/>
              <a:sym typeface="Symbol" panose="05050102010706020507" pitchFamily="18" charset="2"/>
            </a:endParaRPr>
          </a:p>
        </p:txBody>
      </p:sp>
      <p:grpSp>
        <p:nvGrpSpPr>
          <p:cNvPr id="58373" name="组合 58372"/>
          <p:cNvGrpSpPr/>
          <p:nvPr/>
        </p:nvGrpSpPr>
        <p:grpSpPr>
          <a:xfrm>
            <a:off x="1908175" y="4156075"/>
            <a:ext cx="5959475" cy="712788"/>
            <a:chOff x="0" y="0"/>
            <a:chExt cx="3754" cy="449"/>
          </a:xfrm>
        </p:grpSpPr>
        <p:grpSp>
          <p:nvGrpSpPr>
            <p:cNvPr id="58374" name="组合 58373"/>
            <p:cNvGrpSpPr/>
            <p:nvPr/>
          </p:nvGrpSpPr>
          <p:grpSpPr>
            <a:xfrm>
              <a:off x="1991" y="28"/>
              <a:ext cx="1325" cy="405"/>
              <a:chOff x="0" y="0"/>
              <a:chExt cx="1183" cy="405"/>
            </a:xfrm>
          </p:grpSpPr>
          <p:sp>
            <p:nvSpPr>
              <p:cNvPr id="58375" name="文本框 58374"/>
              <p:cNvSpPr txBox="1"/>
              <p:nvPr/>
            </p:nvSpPr>
            <p:spPr>
              <a:xfrm>
                <a:off x="0" y="0"/>
                <a:ext cx="1183" cy="405"/>
              </a:xfrm>
              <a:prstGeom prst="rect">
                <a:avLst/>
              </a:prstGeom>
              <a:noFill/>
              <a:ln w="9525">
                <a:noFill/>
              </a:ln>
            </p:spPr>
            <p:txBody>
              <a:bodyPr>
                <a:spAutoFit/>
              </a:bodyPr>
              <a:p>
                <a:pPr algn="l">
                  <a:spcBef>
                    <a:spcPct val="50000"/>
                  </a:spcBef>
                </a:pPr>
                <a:r>
                  <a:rPr lang="zh-CN" altLang="en-US" sz="1800" u="none" dirty="0">
                    <a:solidFill>
                      <a:srgbClr val="000099"/>
                    </a:solidFill>
                    <a:latin typeface="宋体" panose="02010600030101010101" pitchFamily="2" charset="-122"/>
                  </a:rPr>
                  <a:t>   200</a:t>
                </a:r>
                <a:r>
                  <a:rPr lang="en-US" altLang="zh-CN" sz="1800" u="none">
                    <a:solidFill>
                      <a:srgbClr val="000099"/>
                    </a:solidFill>
                    <a:latin typeface="宋体" panose="02010600030101010101" pitchFamily="2" charset="-122"/>
                    <a:sym typeface="Symbol" panose="05050102010706020507" pitchFamily="18" charset="2"/>
                  </a:rPr>
                  <a:t>0.05</a:t>
                </a:r>
                <a:endParaRPr lang="en-US" altLang="zh-CN" sz="1800" u="none">
                  <a:solidFill>
                    <a:srgbClr val="000099"/>
                  </a:solidFill>
                  <a:latin typeface="宋体" panose="02010600030101010101" pitchFamily="2" charset="-122"/>
                  <a:sym typeface="Symbol" panose="05050102010706020507" pitchFamily="18" charset="2"/>
                </a:endParaRPr>
              </a:p>
              <a:p>
                <a:pPr algn="l">
                  <a:lnSpc>
                    <a:spcPct val="50000"/>
                  </a:lnSpc>
                  <a:spcBef>
                    <a:spcPct val="50000"/>
                  </a:spcBef>
                </a:pPr>
                <a:r>
                  <a:rPr lang="zh-CN" altLang="en-US" sz="1800" u="none" dirty="0">
                    <a:solidFill>
                      <a:srgbClr val="000099"/>
                    </a:solidFill>
                    <a:latin typeface="宋体" panose="02010600030101010101" pitchFamily="2" charset="-122"/>
                    <a:sym typeface="Symbol" panose="05050102010706020507" pitchFamily="18" charset="2"/>
                  </a:rPr>
                  <a:t>(200-1)</a:t>
                </a:r>
                <a:r>
                  <a:rPr lang="en-US" altLang="zh-CN" sz="1800" u="none">
                    <a:solidFill>
                      <a:srgbClr val="000099"/>
                    </a:solidFill>
                    <a:latin typeface="宋体" panose="02010600030101010101" pitchFamily="2" charset="-122"/>
                    <a:sym typeface="Symbol" panose="05050102010706020507" pitchFamily="18" charset="2"/>
                  </a:rPr>
                  <a:t>0.05+1</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8376" name="直接连接符 58375"/>
              <p:cNvSpPr/>
              <p:nvPr/>
            </p:nvSpPr>
            <p:spPr>
              <a:xfrm>
                <a:off x="0" y="211"/>
                <a:ext cx="975" cy="0"/>
              </a:xfrm>
              <a:prstGeom prst="line">
                <a:avLst/>
              </a:prstGeom>
              <a:ln w="15875" cap="sq" cmpd="sng">
                <a:solidFill>
                  <a:srgbClr val="000099"/>
                </a:solidFill>
                <a:prstDash val="solid"/>
                <a:headEnd type="none" w="med" len="med"/>
                <a:tailEnd type="none" w="med" len="med"/>
              </a:ln>
            </p:spPr>
          </p:sp>
        </p:grpSp>
        <p:grpSp>
          <p:nvGrpSpPr>
            <p:cNvPr id="58377" name="组合 58376"/>
            <p:cNvGrpSpPr/>
            <p:nvPr/>
          </p:nvGrpSpPr>
          <p:grpSpPr>
            <a:xfrm>
              <a:off x="0" y="0"/>
              <a:ext cx="1948" cy="449"/>
              <a:chOff x="0" y="0"/>
              <a:chExt cx="1948" cy="449"/>
            </a:xfrm>
          </p:grpSpPr>
          <p:grpSp>
            <p:nvGrpSpPr>
              <p:cNvPr id="58378" name="组合 58377"/>
              <p:cNvGrpSpPr/>
              <p:nvPr/>
            </p:nvGrpSpPr>
            <p:grpSpPr>
              <a:xfrm>
                <a:off x="0" y="0"/>
                <a:ext cx="1850" cy="449"/>
                <a:chOff x="0" y="0"/>
                <a:chExt cx="1850" cy="449"/>
              </a:xfrm>
            </p:grpSpPr>
            <p:sp>
              <p:nvSpPr>
                <p:cNvPr id="58379" name="直接连接符 58378"/>
                <p:cNvSpPr/>
                <p:nvPr/>
              </p:nvSpPr>
              <p:spPr>
                <a:xfrm>
                  <a:off x="731" y="238"/>
                  <a:ext cx="1023" cy="0"/>
                </a:xfrm>
                <a:prstGeom prst="line">
                  <a:avLst/>
                </a:prstGeom>
                <a:ln w="19050" cap="sq" cmpd="sng">
                  <a:solidFill>
                    <a:srgbClr val="000099"/>
                  </a:solidFill>
                  <a:prstDash val="solid"/>
                  <a:headEnd type="none" w="med" len="med"/>
                  <a:tailEnd type="none" w="med" len="med"/>
                </a:ln>
              </p:spPr>
            </p:sp>
            <p:sp>
              <p:nvSpPr>
                <p:cNvPr id="58380" name="矩形 58379"/>
                <p:cNvSpPr/>
                <p:nvPr/>
              </p:nvSpPr>
              <p:spPr>
                <a:xfrm>
                  <a:off x="0" y="110"/>
                  <a:ext cx="733" cy="231"/>
                </a:xfrm>
                <a:prstGeom prst="rect">
                  <a:avLst/>
                </a:prstGeom>
                <a:noFill/>
                <a:ln w="9525">
                  <a:noFill/>
                </a:ln>
              </p:spPr>
              <p:txBody>
                <a:bodyPr>
                  <a:spAutoFit/>
                </a:bodyPr>
                <a:p>
                  <a:pPr algn="l"/>
                  <a:r>
                    <a:rPr lang="en-US" altLang="zh-CN" sz="1800" u="none">
                      <a:solidFill>
                        <a:srgbClr val="000099"/>
                      </a:solidFill>
                      <a:latin typeface="宋体" panose="02010600030101010101" pitchFamily="2" charset="-122"/>
                      <a:sym typeface="Symbol" panose="05050102010706020507" pitchFamily="18" charset="2"/>
                    </a:rPr>
                    <a:t>P(H</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 </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8381" name="矩形 58380"/>
                <p:cNvSpPr/>
                <p:nvPr/>
              </p:nvSpPr>
              <p:spPr>
                <a:xfrm>
                  <a:off x="899" y="0"/>
                  <a:ext cx="729"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sym typeface="Symbol" panose="05050102010706020507" pitchFamily="18" charset="2"/>
                    </a:rPr>
                    <a:t>LS</a:t>
                  </a:r>
                  <a:r>
                    <a:rPr lang="en-US" altLang="zh-CN" sz="1800" u="none" baseline="-25000">
                      <a:solidFill>
                        <a:srgbClr val="000099"/>
                      </a:solidFill>
                      <a:latin typeface="宋体" panose="02010600030101010101" pitchFamily="2" charset="-122"/>
                      <a:sym typeface="Symbol" panose="05050102010706020507" pitchFamily="18" charset="2"/>
                    </a:rPr>
                    <a:t>3</a:t>
                  </a:r>
                  <a:r>
                    <a:rPr lang="en-US" altLang="zh-CN" sz="1800" u="none">
                      <a:solidFill>
                        <a:srgbClr val="000099"/>
                      </a:solidFill>
                      <a:latin typeface="宋体" panose="02010600030101010101" pitchFamily="2" charset="-122"/>
                      <a:sym typeface="Symbol" panose="05050102010706020507" pitchFamily="18" charset="2"/>
                    </a:rPr>
                    <a:t>P(H</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8382" name="矩形 58381"/>
                <p:cNvSpPr/>
                <p:nvPr/>
              </p:nvSpPr>
              <p:spPr>
                <a:xfrm>
                  <a:off x="684" y="218"/>
                  <a:ext cx="1166"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sym typeface="Symbol" panose="05050102010706020507" pitchFamily="18" charset="2"/>
                    </a:rPr>
                    <a:t>(LS</a:t>
                  </a:r>
                  <a:r>
                    <a:rPr lang="en-US" altLang="zh-CN" sz="1800" u="none" baseline="-25000">
                      <a:solidFill>
                        <a:srgbClr val="000099"/>
                      </a:solidFill>
                      <a:latin typeface="宋体" panose="02010600030101010101" pitchFamily="2" charset="-122"/>
                      <a:sym typeface="Symbol" panose="05050102010706020507" pitchFamily="18" charset="2"/>
                    </a:rPr>
                    <a:t>3</a:t>
                  </a:r>
                  <a:r>
                    <a:rPr lang="en-US" altLang="zh-CN" sz="1800" u="none">
                      <a:solidFill>
                        <a:srgbClr val="000099"/>
                      </a:solidFill>
                      <a:latin typeface="宋体" panose="02010600030101010101" pitchFamily="2" charset="-122"/>
                      <a:sym typeface="Symbol" panose="05050102010706020507" pitchFamily="18" charset="2"/>
                    </a:rPr>
                    <a:t>–1)P(H</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)+1</a:t>
                  </a:r>
                  <a:endParaRPr lang="zh-CN" altLang="en-US" sz="1800" u="none" dirty="0">
                    <a:solidFill>
                      <a:srgbClr val="000099"/>
                    </a:solidFill>
                    <a:latin typeface="宋体" panose="02010600030101010101" pitchFamily="2" charset="-122"/>
                    <a:sym typeface="Symbol" panose="05050102010706020507" pitchFamily="18" charset="2"/>
                  </a:endParaRPr>
                </a:p>
              </p:txBody>
            </p:sp>
          </p:grpSp>
          <p:sp>
            <p:nvSpPr>
              <p:cNvPr id="58383" name="文本框 58382"/>
              <p:cNvSpPr txBox="1"/>
              <p:nvPr/>
            </p:nvSpPr>
            <p:spPr>
              <a:xfrm>
                <a:off x="1759" y="114"/>
                <a:ext cx="189" cy="231"/>
              </a:xfrm>
              <a:prstGeom prst="rect">
                <a:avLst/>
              </a:prstGeom>
              <a:noFill/>
              <a:ln w="9525">
                <a:noFill/>
              </a:ln>
            </p:spPr>
            <p:txBody>
              <a:bodyPr wrap="none" anchor="t">
                <a:spAutoFit/>
              </a:bodyPr>
              <a:p>
                <a:pPr algn="l"/>
                <a:r>
                  <a:rPr lang="zh-CN" altLang="en-US" sz="1800" u="none" dirty="0">
                    <a:solidFill>
                      <a:srgbClr val="000099"/>
                    </a:solidFill>
                    <a:latin typeface="宋体" panose="02010600030101010101" pitchFamily="2" charset="-122"/>
                  </a:rPr>
                  <a:t>=</a:t>
                </a:r>
                <a:endParaRPr lang="zh-CN" altLang="en-US" sz="1800" u="none" dirty="0">
                  <a:solidFill>
                    <a:srgbClr val="000099"/>
                  </a:solidFill>
                  <a:latin typeface="宋体" panose="02010600030101010101" pitchFamily="2" charset="-122"/>
                </a:endParaRPr>
              </a:p>
            </p:txBody>
          </p:sp>
        </p:grpSp>
        <p:sp>
          <p:nvSpPr>
            <p:cNvPr id="58384" name="文本框 58383"/>
            <p:cNvSpPr txBox="1"/>
            <p:nvPr/>
          </p:nvSpPr>
          <p:spPr>
            <a:xfrm>
              <a:off x="3124" y="120"/>
              <a:ext cx="630" cy="231"/>
            </a:xfrm>
            <a:prstGeom prst="rect">
              <a:avLst/>
            </a:prstGeom>
            <a:noFill/>
            <a:ln w="9525">
              <a:noFill/>
            </a:ln>
          </p:spPr>
          <p:txBody>
            <a:bodyPr wrap="none" anchor="t">
              <a:spAutoFit/>
            </a:bodyPr>
            <a:p>
              <a:pPr algn="l"/>
              <a:r>
                <a:rPr lang="zh-CN" altLang="en-US" sz="1800" u="none" dirty="0">
                  <a:solidFill>
                    <a:srgbClr val="000099"/>
                  </a:solidFill>
                  <a:latin typeface="Times New Roman" panose="02020603050405020304" pitchFamily="18" charset="0"/>
                </a:rPr>
                <a:t>= 0.</a:t>
              </a:r>
              <a:r>
                <a:rPr lang="en-US" altLang="zh-CN" sz="1800" u="none">
                  <a:solidFill>
                    <a:srgbClr val="000099"/>
                  </a:solidFill>
                  <a:latin typeface="Times New Roman" panose="02020603050405020304" pitchFamily="18" charset="0"/>
                </a:rPr>
                <a:t>9132</a:t>
              </a:r>
              <a:endParaRPr lang="en-US" altLang="zh-CN" sz="1800" u="none">
                <a:solidFill>
                  <a:srgbClr val="000099"/>
                </a:solidFill>
                <a:latin typeface="Times New Roman" panose="02020603050405020304" pitchFamily="18" charset="0"/>
              </a:endParaRPr>
            </a:p>
          </p:txBody>
        </p:sp>
      </p:grpSp>
      <p:grpSp>
        <p:nvGrpSpPr>
          <p:cNvPr id="58385" name="组合 58384"/>
          <p:cNvGrpSpPr/>
          <p:nvPr/>
        </p:nvGrpSpPr>
        <p:grpSpPr>
          <a:xfrm>
            <a:off x="1619250" y="4941888"/>
            <a:ext cx="6624638" cy="1625600"/>
            <a:chOff x="0" y="0"/>
            <a:chExt cx="3999" cy="1024"/>
          </a:xfrm>
        </p:grpSpPr>
        <p:grpSp>
          <p:nvGrpSpPr>
            <p:cNvPr id="58386" name="组合 58385"/>
            <p:cNvGrpSpPr/>
            <p:nvPr/>
          </p:nvGrpSpPr>
          <p:grpSpPr>
            <a:xfrm>
              <a:off x="0" y="0"/>
              <a:ext cx="3876" cy="404"/>
              <a:chOff x="0" y="0"/>
              <a:chExt cx="3876" cy="404"/>
            </a:xfrm>
          </p:grpSpPr>
          <p:sp>
            <p:nvSpPr>
              <p:cNvPr id="58387" name="文本框 58386"/>
              <p:cNvSpPr txBox="1"/>
              <p:nvPr/>
            </p:nvSpPr>
            <p:spPr>
              <a:xfrm>
                <a:off x="1348" y="0"/>
                <a:ext cx="1274" cy="404"/>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rPr>
                  <a:t>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 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a:t>
                </a:r>
                <a:endParaRPr lang="en-US" altLang="zh-CN" sz="1800" u="none">
                  <a:solidFill>
                    <a:srgbClr val="000099"/>
                  </a:solidFill>
                  <a:latin typeface="宋体" panose="02010600030101010101" pitchFamily="2" charset="-122"/>
                </a:endParaRPr>
              </a:p>
              <a:p>
                <a:pPr algn="l"/>
                <a:r>
                  <a:rPr lang="en-US" altLang="zh-CN" sz="1800" u="none">
                    <a:solidFill>
                      <a:srgbClr val="000099"/>
                    </a:solidFill>
                    <a:latin typeface="宋体" panose="02010600030101010101" pitchFamily="2" charset="-122"/>
                  </a:rPr>
                  <a:t>   1– P(H</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 </a:t>
                </a:r>
                <a:endParaRPr lang="en-US" altLang="zh-CN" sz="1800" u="none">
                  <a:solidFill>
                    <a:srgbClr val="000099"/>
                  </a:solidFill>
                  <a:latin typeface="宋体" panose="02010600030101010101" pitchFamily="2" charset="-122"/>
                </a:endParaRPr>
              </a:p>
            </p:txBody>
          </p:sp>
          <p:sp>
            <p:nvSpPr>
              <p:cNvPr id="58388" name="文本框 58387"/>
              <p:cNvSpPr txBox="1"/>
              <p:nvPr/>
            </p:nvSpPr>
            <p:spPr>
              <a:xfrm>
                <a:off x="0" y="114"/>
                <a:ext cx="879"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rPr>
                  <a:t>P(H</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1</a:t>
                </a:r>
                <a:r>
                  <a:rPr lang="en-US" altLang="zh-CN" sz="1800" u="none">
                    <a:solidFill>
                      <a:srgbClr val="000099"/>
                    </a:solidFill>
                    <a:latin typeface="宋体" panose="02010600030101010101" pitchFamily="2" charset="-122"/>
                  </a:rPr>
                  <a:t>,S</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a:t>
                </a:r>
                <a:endParaRPr lang="en-US" altLang="zh-CN" sz="1800" u="none">
                  <a:solidFill>
                    <a:srgbClr val="000099"/>
                  </a:solidFill>
                  <a:latin typeface="宋体" panose="02010600030101010101" pitchFamily="2" charset="-122"/>
                </a:endParaRPr>
              </a:p>
            </p:txBody>
          </p:sp>
          <p:sp>
            <p:nvSpPr>
              <p:cNvPr id="58389" name="矩形 58388"/>
              <p:cNvSpPr/>
              <p:nvPr/>
            </p:nvSpPr>
            <p:spPr>
              <a:xfrm>
                <a:off x="868" y="98"/>
                <a:ext cx="507" cy="231"/>
              </a:xfrm>
              <a:prstGeom prst="rect">
                <a:avLst/>
              </a:prstGeom>
              <a:noFill/>
              <a:ln w="9525">
                <a:noFill/>
              </a:ln>
            </p:spPr>
            <p:txBody>
              <a:bodyPr wrap="none" anchor="t">
                <a:spAutoFit/>
              </a:bodyPr>
              <a:p>
                <a:pPr algn="l"/>
                <a:r>
                  <a:rPr lang="en-US" altLang="zh-CN" sz="1800" u="none">
                    <a:solidFill>
                      <a:srgbClr val="000099"/>
                    </a:solidFill>
                    <a:latin typeface="宋体" panose="02010600030101010101" pitchFamily="2" charset="-122"/>
                    <a:sym typeface="Symbol" panose="05050102010706020507" pitchFamily="18" charset="2"/>
                  </a:rPr>
                  <a:t>P(H</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a:t>
                </a:r>
                <a:endParaRPr lang="zh-CN" altLang="en-US" sz="1800" u="none" dirty="0">
                  <a:solidFill>
                    <a:srgbClr val="000099"/>
                  </a:solidFill>
                  <a:latin typeface="宋体" panose="02010600030101010101" pitchFamily="2" charset="-122"/>
                  <a:sym typeface="Symbol" panose="05050102010706020507" pitchFamily="18" charset="2"/>
                </a:endParaRPr>
              </a:p>
            </p:txBody>
          </p:sp>
          <p:sp>
            <p:nvSpPr>
              <p:cNvPr id="58390" name="矩形 58389"/>
              <p:cNvSpPr/>
              <p:nvPr/>
            </p:nvSpPr>
            <p:spPr>
              <a:xfrm>
                <a:off x="2573" y="93"/>
                <a:ext cx="1303" cy="231"/>
              </a:xfrm>
              <a:prstGeom prst="rect">
                <a:avLst/>
              </a:prstGeom>
              <a:noFill/>
              <a:ln w="9525">
                <a:noFill/>
              </a:ln>
            </p:spPr>
            <p:txBody>
              <a:bodyPr wrap="none" anchor="t">
                <a:spAutoFit/>
              </a:bodyPr>
              <a:p>
                <a:pPr algn="l"/>
                <a:r>
                  <a:rPr lang="zh-CN" altLang="en-US" sz="1800" u="none">
                    <a:solidFill>
                      <a:srgbClr val="000099"/>
                    </a:solidFill>
                    <a:latin typeface="宋体" panose="02010600030101010101" pitchFamily="2" charset="-122"/>
                    <a:sym typeface="Symbol" panose="05050102010706020507" pitchFamily="18" charset="2"/>
                  </a:rPr>
                  <a:t></a:t>
                </a:r>
                <a:r>
                  <a:rPr lang="en-US" altLang="zh-CN" sz="1800" u="none">
                    <a:solidFill>
                      <a:srgbClr val="000099"/>
                    </a:solidFill>
                    <a:latin typeface="宋体" panose="02010600030101010101" pitchFamily="2" charset="-122"/>
                    <a:sym typeface="Symbol" panose="05050102010706020507" pitchFamily="18" charset="2"/>
                  </a:rPr>
                  <a:t>[P(H</a:t>
                </a:r>
                <a:r>
                  <a:rPr lang="en-US" altLang="zh-CN" sz="1800" u="none" baseline="-25000">
                    <a:solidFill>
                      <a:srgbClr val="000099"/>
                    </a:solidFill>
                    <a:latin typeface="宋体" panose="02010600030101010101" pitchFamily="2" charset="-122"/>
                    <a:sym typeface="Symbol" panose="05050102010706020507" pitchFamily="18" charset="2"/>
                  </a:rPr>
                  <a:t>2</a:t>
                </a:r>
                <a:r>
                  <a:rPr lang="en-US" altLang="zh-CN" sz="1800" u="none">
                    <a:solidFill>
                      <a:srgbClr val="000099"/>
                    </a:solidFill>
                    <a:latin typeface="宋体" panose="02010600030101010101" pitchFamily="2" charset="-122"/>
                    <a:sym typeface="Symbol" panose="05050102010706020507" pitchFamily="18" charset="2"/>
                  </a:rPr>
                  <a:t>/H</a:t>
                </a:r>
                <a:r>
                  <a:rPr lang="en-US" altLang="zh-CN" sz="1800" u="none" baseline="-25000">
                    <a:solidFill>
                      <a:srgbClr val="000099"/>
                    </a:solidFill>
                    <a:latin typeface="宋体" panose="02010600030101010101" pitchFamily="2" charset="-122"/>
                    <a:sym typeface="Symbol" panose="05050102010706020507" pitchFamily="18" charset="2"/>
                  </a:rPr>
                  <a:t>1</a:t>
                </a:r>
                <a:r>
                  <a:rPr lang="en-US" altLang="zh-CN" sz="1800" u="none">
                    <a:solidFill>
                      <a:srgbClr val="000099"/>
                    </a:solidFill>
                    <a:latin typeface="宋体" panose="02010600030101010101" pitchFamily="2" charset="-122"/>
                    <a:sym typeface="Symbol" panose="05050102010706020507" pitchFamily="18" charset="2"/>
                  </a:rPr>
                  <a:t>)</a:t>
                </a:r>
                <a:r>
                  <a:rPr lang="en-US" altLang="zh-CN" sz="1800" u="none">
                    <a:solidFill>
                      <a:srgbClr val="000099"/>
                    </a:solidFill>
                    <a:latin typeface="宋体" panose="02010600030101010101" pitchFamily="2" charset="-122"/>
                  </a:rPr>
                  <a:t>– P(H</a:t>
                </a:r>
                <a:r>
                  <a:rPr lang="en-US" altLang="zh-CN" sz="1800" u="none" baseline="-25000">
                    <a:solidFill>
                      <a:srgbClr val="000099"/>
                    </a:solidFill>
                    <a:latin typeface="宋体" panose="02010600030101010101" pitchFamily="2" charset="-122"/>
                  </a:rPr>
                  <a:t>2</a:t>
                </a:r>
                <a:r>
                  <a:rPr lang="en-US" altLang="zh-CN" sz="1800" u="none">
                    <a:solidFill>
                      <a:srgbClr val="000099"/>
                    </a:solidFill>
                    <a:latin typeface="宋体" panose="02010600030101010101" pitchFamily="2" charset="-122"/>
                  </a:rPr>
                  <a:t>)]</a:t>
                </a:r>
                <a:endParaRPr lang="zh-CN" altLang="en-US" sz="1800" u="none" dirty="0">
                  <a:solidFill>
                    <a:srgbClr val="000099"/>
                  </a:solidFill>
                  <a:latin typeface="宋体" panose="02010600030101010101" pitchFamily="2" charset="-122"/>
                </a:endParaRPr>
              </a:p>
            </p:txBody>
          </p:sp>
          <p:sp>
            <p:nvSpPr>
              <p:cNvPr id="58391" name="直接连接符 58390"/>
              <p:cNvSpPr/>
              <p:nvPr/>
            </p:nvSpPr>
            <p:spPr>
              <a:xfrm>
                <a:off x="1388" y="225"/>
                <a:ext cx="1209" cy="0"/>
              </a:xfrm>
              <a:prstGeom prst="line">
                <a:avLst/>
              </a:prstGeom>
              <a:ln w="12700" cap="sq" cmpd="sng">
                <a:solidFill>
                  <a:srgbClr val="000099"/>
                </a:solidFill>
                <a:prstDash val="solid"/>
                <a:headEnd type="none" w="med" len="med"/>
                <a:tailEnd type="none" w="med" len="med"/>
              </a:ln>
            </p:spPr>
          </p:sp>
        </p:grpSp>
        <p:sp>
          <p:nvSpPr>
            <p:cNvPr id="58392" name="文本框 58391"/>
            <p:cNvSpPr txBox="1"/>
            <p:nvPr/>
          </p:nvSpPr>
          <p:spPr>
            <a:xfrm>
              <a:off x="734" y="447"/>
              <a:ext cx="3265" cy="577"/>
            </a:xfrm>
            <a:prstGeom prst="rect">
              <a:avLst/>
            </a:prstGeom>
            <a:noFill/>
            <a:ln w="9525">
              <a:noFill/>
            </a:ln>
          </p:spPr>
          <p:txBody>
            <a:bodyPr wrap="none" anchor="t">
              <a:spAutoFit/>
            </a:bodyPr>
            <a:p>
              <a:pPr algn="l"/>
              <a:r>
                <a:rPr lang="zh-CN" altLang="en-US" sz="1800" u="none" dirty="0">
                  <a:solidFill>
                    <a:srgbClr val="000099"/>
                  </a:solidFill>
                  <a:latin typeface="宋体" panose="02010600030101010101" pitchFamily="2" charset="-122"/>
                </a:rPr>
                <a:t>= 0.0</a:t>
              </a:r>
              <a:r>
                <a:rPr lang="en-US" altLang="zh-CN" sz="1800" u="none">
                  <a:solidFill>
                    <a:srgbClr val="000099"/>
                  </a:solidFill>
                  <a:latin typeface="宋体" panose="02010600030101010101" pitchFamily="2" charset="-122"/>
                </a:rPr>
                <a:t>5+[(0.9132-0.05)/(1-0. 1)]</a:t>
              </a:r>
              <a:r>
                <a:rPr lang="en-US" altLang="zh-CN" sz="1800" u="none">
                  <a:solidFill>
                    <a:srgbClr val="000099"/>
                  </a:solidFill>
                  <a:latin typeface="宋体" panose="02010600030101010101" pitchFamily="2" charset="-122"/>
                  <a:sym typeface="Symbol" panose="05050102010706020507" pitchFamily="18" charset="2"/>
                </a:rPr>
                <a:t>(0.7038-0.01)</a:t>
              </a:r>
              <a:endParaRPr lang="en-US" altLang="zh-CN" sz="1800" u="none">
                <a:solidFill>
                  <a:srgbClr val="000099"/>
                </a:solidFill>
                <a:latin typeface="宋体" panose="02010600030101010101" pitchFamily="2" charset="-122"/>
                <a:sym typeface="Symbol" panose="05050102010706020507" pitchFamily="18" charset="2"/>
              </a:endParaRPr>
            </a:p>
            <a:p>
              <a:pPr algn="l"/>
              <a:r>
                <a:rPr lang="en-US" altLang="zh-CN" sz="1800" u="none">
                  <a:solidFill>
                    <a:srgbClr val="000099"/>
                  </a:solidFill>
                  <a:latin typeface="宋体" panose="02010600030101010101" pitchFamily="2" charset="-122"/>
                  <a:sym typeface="Symbol" panose="05050102010706020507" pitchFamily="18" charset="2"/>
                </a:rPr>
                <a:t>= 0.6291</a:t>
              </a:r>
              <a:endParaRPr lang="en-US" altLang="zh-CN" sz="1800" u="none">
                <a:solidFill>
                  <a:srgbClr val="000099"/>
                </a:solidFill>
                <a:latin typeface="宋体" panose="02010600030101010101" pitchFamily="2" charset="-122"/>
                <a:sym typeface="Symbol" panose="05050102010706020507" pitchFamily="18" charset="2"/>
              </a:endParaRPr>
            </a:p>
            <a:p>
              <a:pPr algn="l"/>
              <a:endParaRPr lang="zh-CN" altLang="en-US" sz="1800" u="none" dirty="0">
                <a:solidFill>
                  <a:srgbClr val="000099"/>
                </a:solidFill>
                <a:latin typeface="宋体" panose="02010600030101010101" pitchFamily="2" charset="-122"/>
                <a:sym typeface="Symbol" panose="05050102010706020507" pitchFamily="18" charset="2"/>
              </a:endParaRPr>
            </a:p>
          </p:txBody>
        </p:sp>
      </p:grpSp>
      <p:sp>
        <p:nvSpPr>
          <p:cNvPr id="58393" name="文本框 58392"/>
          <p:cNvSpPr txBox="1"/>
          <p:nvPr/>
        </p:nvSpPr>
        <p:spPr>
          <a:xfrm>
            <a:off x="1619250" y="6230938"/>
            <a:ext cx="6048375" cy="368300"/>
          </a:xfrm>
          <a:prstGeom prst="rect">
            <a:avLst/>
          </a:prstGeom>
          <a:noFill/>
          <a:ln w="9525">
            <a:noFill/>
          </a:ln>
        </p:spPr>
        <p:txBody>
          <a:bodyPr>
            <a:spAutoFit/>
          </a:bodyPr>
          <a:p>
            <a:pPr algn="l"/>
            <a:r>
              <a:rPr lang="en-US" altLang="zh-CN" sz="1800" u="none">
                <a:solidFill>
                  <a:srgbClr val="990000"/>
                </a:solidFill>
                <a:latin typeface="Times New Roman" panose="02020603050405020304" pitchFamily="18" charset="0"/>
              </a:rPr>
              <a:t>H</a:t>
            </a:r>
            <a:r>
              <a:rPr lang="en-US" altLang="zh-CN" sz="1800" u="none" baseline="-25000">
                <a:solidFill>
                  <a:srgbClr val="990000"/>
                </a:solidFill>
                <a:latin typeface="Times New Roman" panose="02020603050405020304" pitchFamily="18" charset="0"/>
              </a:rPr>
              <a:t>2</a:t>
            </a:r>
            <a:r>
              <a:rPr lang="zh-CN" altLang="en-US" sz="1800" u="none" dirty="0">
                <a:solidFill>
                  <a:srgbClr val="990000"/>
                </a:solidFill>
                <a:latin typeface="Times New Roman" panose="02020603050405020304" pitchFamily="18" charset="0"/>
              </a:rPr>
              <a:t>的先验概率为0.0</a:t>
            </a:r>
            <a:r>
              <a:rPr lang="en-US" altLang="zh-CN" sz="1800" u="none">
                <a:solidFill>
                  <a:srgbClr val="990000"/>
                </a:solidFill>
                <a:latin typeface="Times New Roman" panose="02020603050405020304" pitchFamily="18" charset="0"/>
              </a:rPr>
              <a:t>5</a:t>
            </a:r>
            <a:r>
              <a:rPr lang="zh-CN" altLang="en-US" sz="1800" u="none" dirty="0">
                <a:solidFill>
                  <a:srgbClr val="990000"/>
                </a:solidFill>
                <a:latin typeface="Times New Roman" panose="02020603050405020304" pitchFamily="18" charset="0"/>
              </a:rPr>
              <a:t>，而最后算出的后验概率为0.</a:t>
            </a:r>
            <a:r>
              <a:rPr lang="en-US" altLang="zh-CN" sz="1800" u="none">
                <a:solidFill>
                  <a:srgbClr val="990000"/>
                </a:solidFill>
                <a:latin typeface="Times New Roman" panose="02020603050405020304" pitchFamily="18" charset="0"/>
              </a:rPr>
              <a:t>6291</a:t>
            </a:r>
            <a:endParaRPr lang="en-US" altLang="zh-CN" sz="1800" u="none">
              <a:solidFill>
                <a:srgbClr val="990000"/>
              </a:solidFill>
              <a:latin typeface="Times New Roman" panose="02020603050405020304" pitchFamily="18" charset="0"/>
            </a:endParaRPr>
          </a:p>
        </p:txBody>
      </p:sp>
      <p:grpSp>
        <p:nvGrpSpPr>
          <p:cNvPr id="58395" name="组合 58394"/>
          <p:cNvGrpSpPr/>
          <p:nvPr/>
        </p:nvGrpSpPr>
        <p:grpSpPr>
          <a:xfrm>
            <a:off x="468313" y="2282825"/>
            <a:ext cx="8439150" cy="2514600"/>
            <a:chOff x="0" y="0"/>
            <a:chExt cx="5316" cy="1584"/>
          </a:xfrm>
        </p:grpSpPr>
        <p:sp>
          <p:nvSpPr>
            <p:cNvPr id="58396" name="矩形 58395"/>
            <p:cNvSpPr/>
            <p:nvPr/>
          </p:nvSpPr>
          <p:spPr>
            <a:xfrm>
              <a:off x="66" y="0"/>
              <a:ext cx="5250" cy="1584"/>
            </a:xfrm>
            <a:prstGeom prst="rect">
              <a:avLst/>
            </a:prstGeom>
            <a:noFill/>
            <a:ln w="9525">
              <a:noFill/>
            </a:ln>
          </p:spPr>
          <p:txBody>
            <a:bodyPr/>
            <a:p>
              <a:pPr marL="342900" indent="-342900" algn="l">
                <a:spcBef>
                  <a:spcPct val="20000"/>
                </a:spcBef>
                <a:buClr>
                  <a:schemeClr val="tx1"/>
                </a:buClr>
                <a:buSzPct val="80000"/>
              </a:pPr>
              <a:endParaRPr lang="zh-CN" altLang="en-US" sz="1800" u="none" dirty="0">
                <a:solidFill>
                  <a:srgbClr val="990000"/>
                </a:solidFill>
                <a:latin typeface="Arial" panose="020B0604020202020204" pitchFamily="34" charset="0"/>
              </a:endParaRPr>
            </a:p>
            <a:p>
              <a:pPr marL="342900" indent="-342900" algn="l">
                <a:spcBef>
                  <a:spcPct val="20000"/>
                </a:spcBef>
                <a:buClr>
                  <a:schemeClr val="tx1"/>
                </a:buClr>
                <a:buSzPct val="80000"/>
              </a:pPr>
              <a:r>
                <a:rPr lang="zh-CN" altLang="en-US" sz="1800" u="none" dirty="0">
                  <a:solidFill>
                    <a:srgbClr val="990000"/>
                  </a:solidFill>
                  <a:latin typeface="Arial" panose="020B0604020202020204" pitchFamily="34" charset="0"/>
                </a:rPr>
                <a:t>                   </a:t>
              </a:r>
              <a:r>
                <a:rPr lang="en-US" altLang="zh-CN" sz="1800" u="none">
                  <a:solidFill>
                    <a:srgbClr val="990000"/>
                  </a:solidFill>
                  <a:latin typeface="Arial" panose="020B0604020202020204" pitchFamily="34" charset="0"/>
                </a:rPr>
                <a:t>P(H/</a:t>
              </a:r>
              <a:r>
                <a:rPr lang="en-US" altLang="zh-CN" sz="1800" u="none">
                  <a:solidFill>
                    <a:srgbClr val="990000"/>
                  </a:solidFill>
                  <a:latin typeface="Arial" panose="020B0604020202020204" pitchFamily="34" charset="0"/>
                  <a:sym typeface="Symbol" panose="05050102010706020507" pitchFamily="18" charset="2"/>
                </a:rPr>
                <a:t>E) +                                 P(E/S)              </a:t>
              </a:r>
              <a:r>
                <a:rPr lang="zh-CN" altLang="en-US" sz="1800" u="none" dirty="0">
                  <a:solidFill>
                    <a:srgbClr val="990000"/>
                  </a:solidFill>
                  <a:latin typeface="Arial" panose="020B0604020202020204" pitchFamily="34" charset="0"/>
                  <a:sym typeface="Symbol" panose="05050102010706020507" pitchFamily="18" charset="2"/>
                </a:rPr>
                <a:t>若 0  </a:t>
              </a:r>
              <a:r>
                <a:rPr lang="en-US" altLang="zh-CN" sz="1800" u="none">
                  <a:solidFill>
                    <a:srgbClr val="990000"/>
                  </a:solidFill>
                  <a:latin typeface="Arial" panose="020B0604020202020204" pitchFamily="34" charset="0"/>
                  <a:sym typeface="Symbol" panose="05050102010706020507" pitchFamily="18" charset="2"/>
                </a:rPr>
                <a:t>P(E/S) &lt;</a:t>
              </a:r>
              <a:r>
                <a:rPr lang="zh-CN" altLang="en-US" sz="1800" u="none" dirty="0">
                  <a:solidFill>
                    <a:srgbClr val="990000"/>
                  </a:solidFill>
                  <a:latin typeface="Arial" panose="020B0604020202020204" pitchFamily="34" charset="0"/>
                  <a:sym typeface="Symbol" panose="05050102010706020507" pitchFamily="18" charset="2"/>
                </a:rPr>
                <a:t> </a:t>
              </a:r>
              <a:r>
                <a:rPr lang="en-US" altLang="zh-CN" sz="1800" u="none">
                  <a:solidFill>
                    <a:srgbClr val="990000"/>
                  </a:solidFill>
                  <a:latin typeface="Arial" panose="020B0604020202020204" pitchFamily="34" charset="0"/>
                  <a:sym typeface="Symbol" panose="05050102010706020507" pitchFamily="18" charset="2"/>
                </a:rPr>
                <a:t>P(E)</a:t>
              </a: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endParaRPr lang="en-US" altLang="zh-CN" sz="1800" u="none">
                <a:solidFill>
                  <a:srgbClr val="990000"/>
                </a:solidFill>
                <a:latin typeface="Arial" panose="020B0604020202020204" pitchFamily="34" charset="0"/>
                <a:sym typeface="Symbol" panose="05050102010706020507" pitchFamily="18" charset="2"/>
              </a:endParaRPr>
            </a:p>
            <a:p>
              <a:pPr marL="342900" indent="-342900" algn="l">
                <a:spcBef>
                  <a:spcPct val="20000"/>
                </a:spcBef>
                <a:buClr>
                  <a:schemeClr val="tx1"/>
                </a:buClr>
                <a:buSzPct val="80000"/>
              </a:pPr>
              <a:r>
                <a:rPr lang="en-US" altLang="zh-CN" sz="1800" u="none">
                  <a:solidFill>
                    <a:srgbClr val="990000"/>
                  </a:solidFill>
                  <a:latin typeface="Arial" panose="020B0604020202020204" pitchFamily="34" charset="0"/>
                  <a:sym typeface="Symbol" panose="05050102010706020507" pitchFamily="18" charset="2"/>
                </a:rPr>
                <a:t>                   P(H) +                                [ P(E/S) </a:t>
              </a:r>
              <a:r>
                <a:rPr lang="en-US" altLang="zh-CN" sz="1800" u="none">
                  <a:solidFill>
                    <a:srgbClr val="990000"/>
                  </a:solidFill>
                  <a:latin typeface="Arial" panose="020B0604020202020204" pitchFamily="34" charset="0"/>
                  <a:cs typeface="Times New Roman" panose="02020603050405020304" pitchFamily="18" charset="0"/>
                </a:rPr>
                <a:t>– P(E)]</a:t>
              </a:r>
              <a:r>
                <a:rPr lang="en-US" altLang="zh-CN" sz="1800" u="none">
                  <a:solidFill>
                    <a:srgbClr val="990000"/>
                  </a:solidFill>
                  <a:latin typeface="Arial" panose="020B0604020202020204" pitchFamily="34" charset="0"/>
                  <a:sym typeface="Symbol" panose="05050102010706020507" pitchFamily="18" charset="2"/>
                </a:rPr>
                <a:t>       </a:t>
              </a:r>
              <a:r>
                <a:rPr lang="zh-CN" altLang="en-US" sz="1800" u="none" dirty="0">
                  <a:solidFill>
                    <a:srgbClr val="990000"/>
                  </a:solidFill>
                  <a:latin typeface="Arial" panose="020B0604020202020204" pitchFamily="34" charset="0"/>
                  <a:sym typeface="Symbol" panose="05050102010706020507" pitchFamily="18" charset="2"/>
                </a:rPr>
                <a:t>若 </a:t>
              </a:r>
              <a:r>
                <a:rPr lang="en-US" altLang="zh-CN" sz="1800" u="none">
                  <a:solidFill>
                    <a:srgbClr val="990000"/>
                  </a:solidFill>
                  <a:latin typeface="Arial" panose="020B0604020202020204" pitchFamily="34" charset="0"/>
                  <a:sym typeface="Symbol" panose="05050102010706020507" pitchFamily="18" charset="2"/>
                </a:rPr>
                <a:t>P(E) </a:t>
              </a:r>
              <a:r>
                <a:rPr lang="zh-CN" altLang="en-US" sz="1800" u="none" dirty="0">
                  <a:solidFill>
                    <a:srgbClr val="990000"/>
                  </a:solidFill>
                  <a:latin typeface="Arial" panose="020B0604020202020204" pitchFamily="34" charset="0"/>
                  <a:sym typeface="Symbol" panose="05050102010706020507" pitchFamily="18" charset="2"/>
                </a:rPr>
                <a:t> </a:t>
              </a:r>
              <a:r>
                <a:rPr lang="en-US" altLang="zh-CN" sz="1800" u="none">
                  <a:solidFill>
                    <a:srgbClr val="990000"/>
                  </a:solidFill>
                  <a:latin typeface="Arial" panose="020B0604020202020204" pitchFamily="34" charset="0"/>
                  <a:sym typeface="Symbol" panose="05050102010706020507" pitchFamily="18" charset="2"/>
                </a:rPr>
                <a:t>P(E/S) </a:t>
              </a:r>
              <a:r>
                <a:rPr lang="zh-CN" altLang="en-US" sz="1800" u="none" dirty="0">
                  <a:solidFill>
                    <a:srgbClr val="990000"/>
                  </a:solidFill>
                  <a:latin typeface="Arial" panose="020B0604020202020204" pitchFamily="34" charset="0"/>
                  <a:sym typeface="Symbol" panose="05050102010706020507" pitchFamily="18" charset="2"/>
                </a:rPr>
                <a:t> 1</a:t>
              </a:r>
              <a:endParaRPr lang="en-US" altLang="zh-CN" sz="1800" u="none">
                <a:solidFill>
                  <a:srgbClr val="990000"/>
                </a:solidFill>
                <a:latin typeface="Arial" panose="020B0604020202020204" pitchFamily="34" charset="0"/>
                <a:sym typeface="Symbol" panose="05050102010706020507" pitchFamily="18" charset="2"/>
              </a:endParaRPr>
            </a:p>
          </p:txBody>
        </p:sp>
        <p:sp>
          <p:nvSpPr>
            <p:cNvPr id="58397" name="文本框 58396"/>
            <p:cNvSpPr txBox="1"/>
            <p:nvPr/>
          </p:nvSpPr>
          <p:spPr>
            <a:xfrm>
              <a:off x="1604" y="111"/>
              <a:ext cx="1277" cy="442"/>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 </a:t>
              </a:r>
              <a:r>
                <a:rPr lang="en-US" altLang="zh-CN" sz="2000" u="none">
                  <a:solidFill>
                    <a:srgbClr val="990000"/>
                  </a:solidFill>
                  <a:latin typeface="Times New Roman" panose="02020603050405020304" pitchFamily="18" charset="0"/>
                  <a:cs typeface="Times New Roman" panose="02020603050405020304" pitchFamily="18" charset="0"/>
                </a:rPr>
                <a:t>– </a:t>
              </a:r>
              <a:r>
                <a:rPr lang="en-US" altLang="zh-CN" sz="2000" u="none">
                  <a:solidFill>
                    <a:srgbClr val="990000"/>
                  </a:solidFill>
                  <a:latin typeface="Times New Roman" panose="02020603050405020304" pitchFamily="18" charset="0"/>
                </a:rPr>
                <a:t>P(H/</a:t>
              </a:r>
              <a:r>
                <a:rPr lang="en-US" altLang="zh-CN" sz="2000" u="none">
                  <a:solidFill>
                    <a:srgbClr val="990000"/>
                  </a:solidFill>
                  <a:latin typeface="Times New Roman" panose="02020603050405020304" pitchFamily="18" charset="0"/>
                  <a:sym typeface="Symbol" panose="05050102010706020507" pitchFamily="18" charset="2"/>
                </a:rPr>
                <a:t>E) </a:t>
              </a:r>
              <a:r>
                <a:rPr lang="en-US" altLang="zh-CN" sz="2000" u="none">
                  <a:solidFill>
                    <a:srgbClr val="990000"/>
                  </a:solidFill>
                  <a:latin typeface="Times New Roman" panose="02020603050405020304" pitchFamily="18" charset="0"/>
                  <a:cs typeface="Times New Roman" panose="02020603050405020304" pitchFamily="18" charset="0"/>
                </a:rPr>
                <a:t> </a:t>
              </a:r>
              <a:endParaRPr lang="en-US" altLang="zh-CN" sz="2000" u="none">
                <a:solidFill>
                  <a:srgbClr val="990000"/>
                </a:solidFill>
                <a:latin typeface="Times New Roman" panose="02020603050405020304" pitchFamily="18" charset="0"/>
                <a:cs typeface="Times New Roman" panose="02020603050405020304" pitchFamily="18" charset="0"/>
              </a:endParaRPr>
            </a:p>
            <a:p>
              <a:pPr algn="l"/>
              <a:r>
                <a:rPr lang="en-US" altLang="zh-CN" sz="2000" u="none">
                  <a:solidFill>
                    <a:srgbClr val="990000"/>
                  </a:solidFill>
                  <a:latin typeface="Times New Roman" panose="02020603050405020304" pitchFamily="18" charset="0"/>
                  <a:cs typeface="Times New Roman" panose="02020603050405020304" pitchFamily="18" charset="0"/>
                </a:rPr>
                <a:t>          </a:t>
              </a:r>
              <a:r>
                <a:rPr lang="en-US" altLang="zh-CN" sz="2000" u="none">
                  <a:solidFill>
                    <a:srgbClr val="990000"/>
                  </a:solidFill>
                  <a:latin typeface="Times New Roman" panose="02020603050405020304" pitchFamily="18" charset="0"/>
                </a:rPr>
                <a:t>P(E)</a:t>
              </a:r>
              <a:endParaRPr lang="zh-CN" altLang="en-US" sz="2000" u="none" dirty="0">
                <a:solidFill>
                  <a:srgbClr val="990000"/>
                </a:solidFill>
                <a:latin typeface="Times New Roman" panose="02020603050405020304" pitchFamily="18" charset="0"/>
              </a:endParaRPr>
            </a:p>
          </p:txBody>
        </p:sp>
        <p:sp>
          <p:nvSpPr>
            <p:cNvPr id="58398" name="直接连接符 58397"/>
            <p:cNvSpPr/>
            <p:nvPr/>
          </p:nvSpPr>
          <p:spPr>
            <a:xfrm>
              <a:off x="1613" y="331"/>
              <a:ext cx="1148" cy="0"/>
            </a:xfrm>
            <a:prstGeom prst="line">
              <a:avLst/>
            </a:prstGeom>
            <a:ln w="19050" cap="sq" cmpd="sng">
              <a:solidFill>
                <a:srgbClr val="990000"/>
              </a:solidFill>
              <a:prstDash val="solid"/>
              <a:headEnd type="none" w="med" len="med"/>
              <a:tailEnd type="none" w="med" len="med"/>
            </a:ln>
          </p:spPr>
        </p:sp>
        <p:sp>
          <p:nvSpPr>
            <p:cNvPr id="58399" name="文本框 58398"/>
            <p:cNvSpPr txBox="1"/>
            <p:nvPr/>
          </p:nvSpPr>
          <p:spPr>
            <a:xfrm>
              <a:off x="1446" y="728"/>
              <a:ext cx="1083" cy="442"/>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P(H/E) </a:t>
              </a:r>
              <a:r>
                <a:rPr lang="en-US" altLang="zh-CN" sz="2000" u="none">
                  <a:solidFill>
                    <a:srgbClr val="990000"/>
                  </a:solidFill>
                  <a:latin typeface="Times New Roman" panose="02020603050405020304" pitchFamily="18" charset="0"/>
                  <a:cs typeface="Times New Roman" panose="02020603050405020304" pitchFamily="18" charset="0"/>
                </a:rPr>
                <a:t>– P(H)</a:t>
              </a:r>
              <a:endParaRPr lang="en-US" altLang="zh-CN" sz="2000" u="none">
                <a:solidFill>
                  <a:srgbClr val="990000"/>
                </a:solidFill>
                <a:latin typeface="Times New Roman" panose="02020603050405020304" pitchFamily="18" charset="0"/>
                <a:cs typeface="Times New Roman" panose="02020603050405020304" pitchFamily="18" charset="0"/>
              </a:endParaRPr>
            </a:p>
            <a:p>
              <a:pPr algn="l"/>
              <a:r>
                <a:rPr lang="en-US" altLang="zh-CN" sz="2000" u="none">
                  <a:solidFill>
                    <a:srgbClr val="990000"/>
                  </a:solidFill>
                  <a:latin typeface="Times New Roman" panose="02020603050405020304" pitchFamily="18" charset="0"/>
                  <a:cs typeface="Times New Roman" panose="02020603050405020304" pitchFamily="18" charset="0"/>
                </a:rPr>
                <a:t>     1 – P(E)</a:t>
              </a:r>
              <a:r>
                <a:rPr lang="en-US" altLang="zh-CN" sz="2000" u="none">
                  <a:solidFill>
                    <a:srgbClr val="990000"/>
                  </a:solidFill>
                  <a:latin typeface="Times New Roman" panose="02020603050405020304" pitchFamily="18" charset="0"/>
                </a:rPr>
                <a:t> </a:t>
              </a:r>
              <a:endParaRPr lang="en-US" altLang="zh-CN" sz="2000" u="none">
                <a:solidFill>
                  <a:srgbClr val="990000"/>
                </a:solidFill>
                <a:latin typeface="Times New Roman" panose="02020603050405020304" pitchFamily="18" charset="0"/>
              </a:endParaRPr>
            </a:p>
          </p:txBody>
        </p:sp>
        <p:sp>
          <p:nvSpPr>
            <p:cNvPr id="58400" name="直接连接符 58399"/>
            <p:cNvSpPr/>
            <p:nvPr/>
          </p:nvSpPr>
          <p:spPr>
            <a:xfrm>
              <a:off x="1446" y="955"/>
              <a:ext cx="1083" cy="0"/>
            </a:xfrm>
            <a:prstGeom prst="line">
              <a:avLst/>
            </a:prstGeom>
            <a:ln w="19050" cap="sq" cmpd="sng">
              <a:solidFill>
                <a:srgbClr val="990000"/>
              </a:solidFill>
              <a:prstDash val="solid"/>
              <a:headEnd type="none" w="med" len="med"/>
              <a:tailEnd type="none" w="med" len="med"/>
            </a:ln>
          </p:spPr>
        </p:sp>
        <p:sp>
          <p:nvSpPr>
            <p:cNvPr id="58401" name="文本框 58400"/>
            <p:cNvSpPr txBox="1"/>
            <p:nvPr/>
          </p:nvSpPr>
          <p:spPr>
            <a:xfrm>
              <a:off x="0" y="554"/>
              <a:ext cx="708" cy="250"/>
            </a:xfrm>
            <a:prstGeom prst="rect">
              <a:avLst/>
            </a:prstGeom>
            <a:noFill/>
            <a:ln w="9525">
              <a:noFill/>
            </a:ln>
          </p:spPr>
          <p:txBody>
            <a:bodyPr wrap="none" anchor="t">
              <a:spAutoFit/>
            </a:bodyPr>
            <a:p>
              <a:pPr algn="l"/>
              <a:r>
                <a:rPr lang="en-US" altLang="zh-CN" sz="2000" u="none">
                  <a:solidFill>
                    <a:srgbClr val="990000"/>
                  </a:solidFill>
                  <a:latin typeface="Times New Roman" panose="02020603050405020304" pitchFamily="18" charset="0"/>
                </a:rPr>
                <a:t>P(H/S) =</a:t>
              </a:r>
              <a:endParaRPr lang="en-US" altLang="zh-CN" sz="2000" u="none">
                <a:solidFill>
                  <a:srgbClr val="990000"/>
                </a:solidFill>
                <a:latin typeface="Times New Roman" panose="02020603050405020304" pitchFamily="18" charset="0"/>
              </a:endParaRPr>
            </a:p>
          </p:txBody>
        </p:sp>
        <p:sp>
          <p:nvSpPr>
            <p:cNvPr id="58402" name="左大括号 58401"/>
            <p:cNvSpPr/>
            <p:nvPr/>
          </p:nvSpPr>
          <p:spPr>
            <a:xfrm>
              <a:off x="708" y="358"/>
              <a:ext cx="140" cy="651"/>
            </a:xfrm>
            <a:prstGeom prst="leftBrace">
              <a:avLst>
                <a:gd name="adj1" fmla="val 38750"/>
                <a:gd name="adj2" fmla="val 50000"/>
              </a:avLst>
            </a:prstGeom>
            <a:noFill/>
            <a:ln w="19050" cap="sq" cmpd="sng">
              <a:solidFill>
                <a:srgbClr val="990000"/>
              </a:solidFill>
              <a:prstDash val="solid"/>
              <a:headEnd type="none" w="med" len="med"/>
              <a:tailEnd type="none" w="med" len="med"/>
            </a:ln>
          </p:spPr>
          <p:txBody>
            <a:bodyPr/>
            <a:p>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en-US" altLang="zh-CN" sz="3200"/>
              <a:t>4.3.4 </a:t>
            </a:r>
            <a:r>
              <a:rPr lang="zh-CN" altLang="en-US" sz="3200" dirty="0"/>
              <a:t>主观贝叶斯方法的特点</a:t>
            </a:r>
            <a:endParaRPr lang="zh-CN" altLang="en-US" dirty="0"/>
          </a:p>
        </p:txBody>
      </p:sp>
      <p:sp>
        <p:nvSpPr>
          <p:cNvPr id="59395" name="文本占位符 59394"/>
          <p:cNvSpPr>
            <a:spLocks noGrp="1"/>
          </p:cNvSpPr>
          <p:nvPr>
            <p:ph type="body" idx="4294967295"/>
          </p:nvPr>
        </p:nvSpPr>
        <p:spPr>
          <a:xfrm>
            <a:off x="0" y="1825625"/>
            <a:ext cx="7886700" cy="4351655"/>
          </a:xfrm>
        </p:spPr>
        <p:txBody>
          <a:bodyPr>
            <a:normAutofit fontScale="90000" lnSpcReduction="20000"/>
          </a:bodyPr>
          <a:p>
            <a:pPr>
              <a:lnSpc>
                <a:spcPct val="80000"/>
              </a:lnSpc>
              <a:buNone/>
            </a:pPr>
            <a:r>
              <a:rPr lang="zh-CN" altLang="en-US" sz="2000" dirty="0">
                <a:solidFill>
                  <a:srgbClr val="800000"/>
                </a:solidFill>
                <a:latin typeface="宋体" panose="02010600030101010101" pitchFamily="2" charset="-122"/>
                <a:sym typeface="Symbol" panose="05050102010706020507" pitchFamily="18" charset="2"/>
              </a:rPr>
              <a:t>主要优点</a:t>
            </a:r>
            <a:r>
              <a:rPr lang="zh-CN" altLang="en-US" sz="2000" dirty="0">
                <a:solidFill>
                  <a:srgbClr val="0033CC"/>
                </a:solidFill>
                <a:latin typeface="宋体" panose="02010600030101010101" pitchFamily="2" charset="-122"/>
                <a:sym typeface="Wingdings" panose="05000000000000000000" pitchFamily="2" charset="2"/>
              </a:rPr>
              <a:t>：</a:t>
            </a:r>
            <a:endParaRPr lang="zh-CN" altLang="en-US" sz="2000" dirty="0">
              <a:solidFill>
                <a:srgbClr val="0033CC"/>
              </a:solidFill>
              <a:latin typeface="宋体" panose="02010600030101010101" pitchFamily="2" charset="-122"/>
              <a:sym typeface="Wingdings" panose="05000000000000000000" pitchFamily="2" charset="2"/>
            </a:endParaRPr>
          </a:p>
          <a:p>
            <a:pPr>
              <a:lnSpc>
                <a:spcPct val="80000"/>
              </a:lnSpc>
              <a:buNone/>
            </a:pPr>
            <a:r>
              <a:rPr lang="zh-CN" altLang="en-US" sz="2000" dirty="0">
                <a:solidFill>
                  <a:srgbClr val="0033CC"/>
                </a:solidFill>
                <a:latin typeface="宋体" panose="02010600030101010101" pitchFamily="2" charset="-122"/>
                <a:sym typeface="Wingdings" panose="05000000000000000000" pitchFamily="2" charset="2"/>
              </a:rPr>
              <a:t>          </a:t>
            </a:r>
            <a:r>
              <a:rPr lang="en-US" altLang="zh-CN" sz="2000">
                <a:solidFill>
                  <a:srgbClr val="0033CC"/>
                </a:solidFill>
                <a:latin typeface="宋体" panose="02010600030101010101" pitchFamily="2" charset="-122"/>
                <a:sym typeface="Wingdings" panose="05000000000000000000" pitchFamily="2" charset="2"/>
              </a:rPr>
              <a:t>• </a:t>
            </a:r>
            <a:r>
              <a:rPr lang="zh-CN" altLang="en-US" sz="2000" dirty="0">
                <a:solidFill>
                  <a:srgbClr val="0033CC"/>
                </a:solidFill>
                <a:latin typeface="宋体" panose="02010600030101010101" pitchFamily="2" charset="-122"/>
                <a:sym typeface="Symbol" panose="05050102010706020507" pitchFamily="18" charset="2"/>
              </a:rPr>
              <a:t>其计算公式大多是在概率论的基础上推导出来的，具有</a:t>
            </a:r>
            <a:endParaRPr lang="zh-CN" altLang="en-US" sz="2000" dirty="0">
              <a:solidFill>
                <a:srgbClr val="0033CC"/>
              </a:solidFill>
              <a:latin typeface="宋体" panose="02010600030101010101" pitchFamily="2" charset="-122"/>
              <a:sym typeface="Symbol" panose="05050102010706020507" pitchFamily="18" charset="2"/>
            </a:endParaRPr>
          </a:p>
          <a:p>
            <a:pPr>
              <a:lnSpc>
                <a:spcPct val="80000"/>
              </a:lnSpc>
              <a:buNone/>
            </a:pPr>
            <a:r>
              <a:rPr lang="zh-CN" altLang="en-US" sz="2000" dirty="0">
                <a:solidFill>
                  <a:srgbClr val="0033CC"/>
                </a:solidFill>
                <a:latin typeface="宋体" panose="02010600030101010101" pitchFamily="2" charset="-122"/>
                <a:sym typeface="Symbol" panose="05050102010706020507" pitchFamily="18" charset="2"/>
              </a:rPr>
              <a:t>            较坚实理论基础；</a:t>
            </a:r>
            <a:endParaRPr lang="zh-CN" altLang="en-US" sz="2000" dirty="0">
              <a:solidFill>
                <a:srgbClr val="0033CC"/>
              </a:solidFill>
              <a:latin typeface="宋体" panose="02010600030101010101" pitchFamily="2" charset="-122"/>
              <a:sym typeface="Symbol" panose="05050102010706020507" pitchFamily="18" charset="2"/>
            </a:endParaRPr>
          </a:p>
          <a:p>
            <a:pPr>
              <a:lnSpc>
                <a:spcPct val="80000"/>
              </a:lnSpc>
              <a:buNone/>
            </a:pPr>
            <a:r>
              <a:rPr lang="zh-CN" altLang="en-US" sz="2400" dirty="0">
                <a:solidFill>
                  <a:srgbClr val="0033CC"/>
                </a:solidFill>
                <a:latin typeface="宋体" panose="02010600030101010101" pitchFamily="2" charset="-122"/>
                <a:sym typeface="Wingdings" panose="05000000000000000000" pitchFamily="2" charset="2"/>
              </a:rPr>
              <a:t>         </a:t>
            </a:r>
            <a:r>
              <a:rPr lang="en-US" altLang="zh-CN" sz="2000">
                <a:solidFill>
                  <a:srgbClr val="0033CC"/>
                </a:solidFill>
                <a:latin typeface="宋体" panose="02010600030101010101" pitchFamily="2" charset="-122"/>
                <a:sym typeface="Wingdings" panose="05000000000000000000" pitchFamily="2" charset="2"/>
              </a:rPr>
              <a:t>• </a:t>
            </a:r>
            <a:r>
              <a:rPr lang="zh-CN" altLang="en-US" sz="2000" dirty="0">
                <a:solidFill>
                  <a:srgbClr val="0033CC"/>
                </a:solidFill>
                <a:latin typeface="宋体" panose="02010600030101010101" pitchFamily="2" charset="-122"/>
                <a:sym typeface="Wingdings" panose="05000000000000000000" pitchFamily="2" charset="2"/>
              </a:rPr>
              <a:t>知识的静态强度</a:t>
            </a:r>
            <a:r>
              <a:rPr lang="en-US" altLang="zh-CN" sz="2000">
                <a:solidFill>
                  <a:srgbClr val="0033CC"/>
                </a:solidFill>
                <a:latin typeface="宋体" panose="02010600030101010101" pitchFamily="2" charset="-122"/>
                <a:sym typeface="Wingdings" panose="05000000000000000000" pitchFamily="2" charset="2"/>
              </a:rPr>
              <a:t>LS</a:t>
            </a:r>
            <a:r>
              <a:rPr lang="zh-CN" altLang="en-US" sz="2000">
                <a:solidFill>
                  <a:srgbClr val="0033CC"/>
                </a:solidFill>
                <a:latin typeface="宋体" panose="02010600030101010101" pitchFamily="2" charset="-122"/>
                <a:sym typeface="Wingdings" panose="05000000000000000000" pitchFamily="2" charset="2"/>
              </a:rPr>
              <a:t>、</a:t>
            </a:r>
            <a:r>
              <a:rPr lang="en-US" altLang="zh-CN" sz="2000">
                <a:solidFill>
                  <a:srgbClr val="0033CC"/>
                </a:solidFill>
                <a:latin typeface="宋体" panose="02010600030101010101" pitchFamily="2" charset="-122"/>
                <a:sym typeface="Wingdings" panose="05000000000000000000" pitchFamily="2" charset="2"/>
              </a:rPr>
              <a:t>LN </a:t>
            </a:r>
            <a:r>
              <a:rPr lang="zh-CN" altLang="en-US" sz="2000" dirty="0">
                <a:solidFill>
                  <a:srgbClr val="0033CC"/>
                </a:solidFill>
                <a:latin typeface="宋体" panose="02010600030101010101" pitchFamily="2" charset="-122"/>
                <a:sym typeface="Wingdings" panose="05000000000000000000" pitchFamily="2" charset="2"/>
              </a:rPr>
              <a:t>由领域专家根据实际经验得</a:t>
            </a:r>
            <a:endParaRPr lang="zh-CN" altLang="en-US" sz="2000" dirty="0">
              <a:solidFill>
                <a:srgbClr val="0033CC"/>
              </a:solidFill>
              <a:latin typeface="宋体" panose="02010600030101010101" pitchFamily="2" charset="-122"/>
              <a:sym typeface="Wingdings" panose="05000000000000000000" pitchFamily="2" charset="2"/>
            </a:endParaRPr>
          </a:p>
          <a:p>
            <a:pPr>
              <a:lnSpc>
                <a:spcPct val="80000"/>
              </a:lnSpc>
              <a:buNone/>
            </a:pPr>
            <a:r>
              <a:rPr lang="zh-CN" altLang="en-US" sz="2000" dirty="0">
                <a:solidFill>
                  <a:srgbClr val="0033CC"/>
                </a:solidFill>
                <a:latin typeface="宋体" panose="02010600030101010101" pitchFamily="2" charset="-122"/>
                <a:sym typeface="Wingdings" panose="05000000000000000000" pitchFamily="2" charset="2"/>
              </a:rPr>
              <a:t>             到，避免了大量的数据统计工作；</a:t>
            </a:r>
            <a:endParaRPr lang="zh-CN" altLang="en-US" sz="2000" dirty="0">
              <a:solidFill>
                <a:srgbClr val="0033CC"/>
              </a:solidFill>
              <a:latin typeface="宋体" panose="02010600030101010101" pitchFamily="2" charset="-122"/>
              <a:sym typeface="Wingdings" panose="05000000000000000000" pitchFamily="2" charset="2"/>
            </a:endParaRPr>
          </a:p>
          <a:p>
            <a:pPr>
              <a:lnSpc>
                <a:spcPct val="80000"/>
              </a:lnSpc>
              <a:buNone/>
            </a:pPr>
            <a:r>
              <a:rPr lang="zh-CN" altLang="en-US" sz="2000">
                <a:solidFill>
                  <a:srgbClr val="0033CC"/>
                </a:solidFill>
                <a:latin typeface="宋体" panose="02010600030101010101" pitchFamily="2" charset="-122"/>
                <a:sym typeface="Wingdings" panose="05000000000000000000" pitchFamily="2" charset="2"/>
              </a:rPr>
              <a:t>          </a:t>
            </a:r>
            <a:r>
              <a:rPr lang="en-US" altLang="zh-CN" sz="2000">
                <a:solidFill>
                  <a:srgbClr val="0033CC"/>
                </a:solidFill>
                <a:latin typeface="宋体" panose="02010600030101010101" pitchFamily="2" charset="-122"/>
                <a:sym typeface="Wingdings" panose="05000000000000000000" pitchFamily="2" charset="2"/>
              </a:rPr>
              <a:t>• </a:t>
            </a:r>
            <a:r>
              <a:rPr lang="zh-CN" altLang="en-US" sz="2000" dirty="0">
                <a:solidFill>
                  <a:srgbClr val="0033CC"/>
                </a:solidFill>
                <a:latin typeface="宋体" panose="02010600030101010101" pitchFamily="2" charset="-122"/>
                <a:sym typeface="Wingdings" panose="05000000000000000000" pitchFamily="2" charset="2"/>
              </a:rPr>
              <a:t>给出了在证据不确定情况下更新先验概率为后验概率的</a:t>
            </a:r>
            <a:endParaRPr lang="zh-CN" altLang="en-US" sz="2000" dirty="0">
              <a:solidFill>
                <a:srgbClr val="0033CC"/>
              </a:solidFill>
              <a:latin typeface="宋体" panose="02010600030101010101" pitchFamily="2" charset="-122"/>
              <a:sym typeface="Wingdings" panose="05000000000000000000" pitchFamily="2" charset="2"/>
            </a:endParaRPr>
          </a:p>
          <a:p>
            <a:pPr>
              <a:lnSpc>
                <a:spcPct val="80000"/>
              </a:lnSpc>
              <a:buNone/>
            </a:pPr>
            <a:r>
              <a:rPr lang="zh-CN" altLang="en-US" sz="2000" dirty="0">
                <a:solidFill>
                  <a:srgbClr val="0033CC"/>
                </a:solidFill>
                <a:latin typeface="宋体" panose="02010600030101010101" pitchFamily="2" charset="-122"/>
                <a:sym typeface="Wingdings" panose="05000000000000000000" pitchFamily="2" charset="2"/>
              </a:rPr>
              <a:t>            方法，且从推理过程中看，确实是实现了不确定性的传</a:t>
            </a:r>
            <a:endParaRPr lang="zh-CN" altLang="en-US" sz="2000" dirty="0">
              <a:solidFill>
                <a:srgbClr val="0033CC"/>
              </a:solidFill>
              <a:latin typeface="宋体" panose="02010600030101010101" pitchFamily="2" charset="-122"/>
              <a:sym typeface="Wingdings" panose="05000000000000000000" pitchFamily="2" charset="2"/>
            </a:endParaRPr>
          </a:p>
          <a:p>
            <a:pPr>
              <a:lnSpc>
                <a:spcPct val="80000"/>
              </a:lnSpc>
              <a:buNone/>
            </a:pPr>
            <a:r>
              <a:rPr lang="zh-CN" altLang="en-US" sz="2000" dirty="0">
                <a:solidFill>
                  <a:srgbClr val="0033CC"/>
                </a:solidFill>
                <a:latin typeface="宋体" panose="02010600030101010101" pitchFamily="2" charset="-122"/>
                <a:sym typeface="Wingdings" panose="05000000000000000000" pitchFamily="2" charset="2"/>
              </a:rPr>
              <a:t>            递</a:t>
            </a:r>
            <a:r>
              <a:rPr lang="en-US" altLang="zh-CN" sz="2000">
                <a:solidFill>
                  <a:srgbClr val="0033CC"/>
                </a:solidFill>
                <a:latin typeface="宋体" panose="02010600030101010101" pitchFamily="2" charset="-122"/>
                <a:sym typeface="Wingdings" panose="05000000000000000000" pitchFamily="2" charset="2"/>
              </a:rPr>
              <a:t>.</a:t>
            </a:r>
            <a:endParaRPr lang="en-US" altLang="zh-CN" sz="2000">
              <a:solidFill>
                <a:srgbClr val="0033CC"/>
              </a:solidFill>
              <a:latin typeface="宋体" panose="02010600030101010101" pitchFamily="2" charset="-122"/>
              <a:sym typeface="Symbol" panose="05050102010706020507" pitchFamily="18" charset="2"/>
            </a:endParaRPr>
          </a:p>
          <a:p>
            <a:pPr>
              <a:lnSpc>
                <a:spcPct val="80000"/>
              </a:lnSpc>
              <a:buNone/>
            </a:pPr>
            <a:endParaRPr lang="en-US" altLang="zh-CN" sz="2000">
              <a:solidFill>
                <a:srgbClr val="0033CC"/>
              </a:solidFill>
              <a:latin typeface="宋体" panose="02010600030101010101" pitchFamily="2" charset="-122"/>
              <a:sym typeface="Symbol" panose="05050102010706020507" pitchFamily="18" charset="2"/>
            </a:endParaRPr>
          </a:p>
          <a:p>
            <a:pPr>
              <a:lnSpc>
                <a:spcPct val="80000"/>
              </a:lnSpc>
              <a:buNone/>
            </a:pPr>
            <a:r>
              <a:rPr lang="zh-CN" altLang="en-US" sz="2000" dirty="0">
                <a:solidFill>
                  <a:srgbClr val="800000"/>
                </a:solidFill>
                <a:latin typeface="宋体" panose="02010600030101010101" pitchFamily="2" charset="-122"/>
                <a:sym typeface="Symbol" panose="05050102010706020507" pitchFamily="18" charset="2"/>
              </a:rPr>
              <a:t>主要缺点</a:t>
            </a:r>
            <a:r>
              <a:rPr lang="zh-CN" altLang="en-US" sz="2000" dirty="0">
                <a:solidFill>
                  <a:srgbClr val="0033CC"/>
                </a:solidFill>
                <a:latin typeface="宋体" panose="02010600030101010101" pitchFamily="2" charset="-122"/>
                <a:sym typeface="Symbol" panose="05050102010706020507" pitchFamily="18" charset="2"/>
              </a:rPr>
              <a:t>：</a:t>
            </a:r>
            <a:endParaRPr lang="zh-CN" altLang="en-US" sz="2000" dirty="0">
              <a:solidFill>
                <a:srgbClr val="0033CC"/>
              </a:solidFill>
              <a:latin typeface="宋体" panose="02010600030101010101" pitchFamily="2" charset="-122"/>
              <a:sym typeface="Symbol" panose="05050102010706020507" pitchFamily="18" charset="2"/>
            </a:endParaRPr>
          </a:p>
          <a:p>
            <a:pPr>
              <a:lnSpc>
                <a:spcPct val="80000"/>
              </a:lnSpc>
              <a:buNone/>
            </a:pPr>
            <a:r>
              <a:rPr lang="zh-CN" altLang="en-US" sz="2000" dirty="0">
                <a:solidFill>
                  <a:srgbClr val="0033CC"/>
                </a:solidFill>
                <a:latin typeface="宋体" panose="02010600030101010101" pitchFamily="2" charset="-122"/>
                <a:sym typeface="Symbol" panose="05050102010706020507" pitchFamily="18" charset="2"/>
              </a:rPr>
              <a:t>          </a:t>
            </a:r>
            <a:r>
              <a:rPr lang="en-US" altLang="zh-CN" sz="2000">
                <a:solidFill>
                  <a:srgbClr val="0033CC"/>
                </a:solidFill>
                <a:latin typeface="宋体" panose="02010600030101010101" pitchFamily="2" charset="-122"/>
                <a:sym typeface="Wingdings" panose="05000000000000000000" pitchFamily="2" charset="2"/>
              </a:rPr>
              <a:t>• </a:t>
            </a:r>
            <a:r>
              <a:rPr lang="zh-CN" altLang="en-US" sz="2000" dirty="0">
                <a:solidFill>
                  <a:srgbClr val="0033CC"/>
                </a:solidFill>
                <a:latin typeface="宋体" panose="02010600030101010101" pitchFamily="2" charset="-122"/>
                <a:sym typeface="Symbol" panose="05050102010706020507" pitchFamily="18" charset="2"/>
              </a:rPr>
              <a:t>它要求领域专家在给出知识时，同时给出 </a:t>
            </a:r>
            <a:r>
              <a:rPr lang="en-US" altLang="zh-CN" sz="2000">
                <a:solidFill>
                  <a:srgbClr val="0033CC"/>
                </a:solidFill>
                <a:latin typeface="宋体" panose="02010600030101010101" pitchFamily="2" charset="-122"/>
                <a:sym typeface="Symbol" panose="05050102010706020507" pitchFamily="18" charset="2"/>
              </a:rPr>
              <a:t>H </a:t>
            </a:r>
            <a:r>
              <a:rPr lang="zh-CN" altLang="en-US" sz="2000" dirty="0">
                <a:solidFill>
                  <a:srgbClr val="0033CC"/>
                </a:solidFill>
                <a:latin typeface="宋体" panose="02010600030101010101" pitchFamily="2" charset="-122"/>
                <a:sym typeface="Symbol" panose="05050102010706020507" pitchFamily="18" charset="2"/>
              </a:rPr>
              <a:t>的先验概</a:t>
            </a:r>
            <a:endParaRPr lang="zh-CN" altLang="en-US" sz="2000" dirty="0">
              <a:solidFill>
                <a:srgbClr val="0033CC"/>
              </a:solidFill>
              <a:latin typeface="宋体" panose="02010600030101010101" pitchFamily="2" charset="-122"/>
              <a:sym typeface="Symbol" panose="05050102010706020507" pitchFamily="18" charset="2"/>
            </a:endParaRPr>
          </a:p>
          <a:p>
            <a:pPr>
              <a:lnSpc>
                <a:spcPct val="80000"/>
              </a:lnSpc>
              <a:buNone/>
            </a:pPr>
            <a:r>
              <a:rPr lang="zh-CN" altLang="en-US" sz="2000" dirty="0">
                <a:solidFill>
                  <a:srgbClr val="0033CC"/>
                </a:solidFill>
                <a:latin typeface="宋体" panose="02010600030101010101" pitchFamily="2" charset="-122"/>
                <a:sym typeface="Symbol" panose="05050102010706020507" pitchFamily="18" charset="2"/>
              </a:rPr>
              <a:t>            率，这是比较困难的。</a:t>
            </a:r>
            <a:endParaRPr lang="zh-CN" altLang="en-US" sz="2000" dirty="0">
              <a:solidFill>
                <a:srgbClr val="0033CC"/>
              </a:solidFill>
              <a:latin typeface="宋体" panose="02010600030101010101" pitchFamily="2" charset="-122"/>
              <a:sym typeface="Symbol" panose="05050102010706020507" pitchFamily="18" charset="2"/>
            </a:endParaRPr>
          </a:p>
          <a:p>
            <a:pPr>
              <a:lnSpc>
                <a:spcPct val="80000"/>
              </a:lnSpc>
              <a:buNone/>
            </a:pPr>
            <a:r>
              <a:rPr lang="zh-CN" altLang="en-US" sz="2000" dirty="0">
                <a:solidFill>
                  <a:srgbClr val="0033CC"/>
                </a:solidFill>
                <a:latin typeface="宋体" panose="02010600030101010101" pitchFamily="2" charset="-122"/>
                <a:sym typeface="Wingdings" panose="05000000000000000000" pitchFamily="2" charset="2"/>
              </a:rPr>
              <a:t>          </a:t>
            </a:r>
            <a:r>
              <a:rPr lang="en-US" altLang="zh-CN" sz="2000">
                <a:solidFill>
                  <a:srgbClr val="0033CC"/>
                </a:solidFill>
                <a:latin typeface="宋体" panose="02010600030101010101" pitchFamily="2" charset="-122"/>
                <a:sym typeface="Wingdings" panose="05000000000000000000" pitchFamily="2" charset="2"/>
              </a:rPr>
              <a:t>• </a:t>
            </a:r>
            <a:r>
              <a:rPr lang="en-US" altLang="zh-CN" sz="2000" err="1">
                <a:solidFill>
                  <a:srgbClr val="0033CC"/>
                </a:solidFill>
                <a:latin typeface="宋体" panose="02010600030101010101" pitchFamily="2" charset="-122"/>
                <a:sym typeface="Wingdings" panose="05000000000000000000" pitchFamily="2" charset="2"/>
              </a:rPr>
              <a:t>Bayes</a:t>
            </a:r>
            <a:r>
              <a:rPr lang="zh-CN" altLang="en-US" sz="2000" dirty="0">
                <a:solidFill>
                  <a:srgbClr val="0033CC"/>
                </a:solidFill>
                <a:latin typeface="宋体" panose="02010600030101010101" pitchFamily="2" charset="-122"/>
                <a:sym typeface="Wingdings" panose="05000000000000000000" pitchFamily="2" charset="2"/>
              </a:rPr>
              <a:t>定理中要求事件间相互独立，限制了该方法的应</a:t>
            </a:r>
            <a:endParaRPr lang="zh-CN" altLang="en-US" sz="2000" dirty="0">
              <a:solidFill>
                <a:srgbClr val="0033CC"/>
              </a:solidFill>
              <a:latin typeface="宋体" panose="02010600030101010101" pitchFamily="2" charset="-122"/>
              <a:sym typeface="Wingdings" panose="05000000000000000000" pitchFamily="2" charset="2"/>
            </a:endParaRPr>
          </a:p>
          <a:p>
            <a:pPr>
              <a:lnSpc>
                <a:spcPct val="80000"/>
              </a:lnSpc>
              <a:buNone/>
            </a:pPr>
            <a:r>
              <a:rPr lang="zh-CN" altLang="en-US" sz="2000" dirty="0">
                <a:solidFill>
                  <a:srgbClr val="0033CC"/>
                </a:solidFill>
                <a:latin typeface="宋体" panose="02010600030101010101" pitchFamily="2" charset="-122"/>
                <a:sym typeface="Wingdings" panose="05000000000000000000" pitchFamily="2" charset="2"/>
              </a:rPr>
              <a:t>            用</a:t>
            </a:r>
            <a:r>
              <a:rPr lang="zh-CN" altLang="en-US" sz="2000" b="0" dirty="0">
                <a:solidFill>
                  <a:srgbClr val="0033CC"/>
                </a:solidFill>
                <a:latin typeface="宋体" panose="02010600030101010101" pitchFamily="2" charset="-122"/>
                <a:sym typeface="Wingdings" panose="05000000000000000000" pitchFamily="2" charset="2"/>
              </a:rPr>
              <a:t>。</a:t>
            </a:r>
            <a:endParaRPr lang="zh-CN" altLang="en-US" sz="2000" dirty="0">
              <a:latin typeface="宋体" panose="02010600030101010101" pitchFamily="2" charset="-122"/>
            </a:endParaRPr>
          </a:p>
          <a:p>
            <a:pPr>
              <a:lnSpc>
                <a:spcPct val="80000"/>
              </a:lnSpc>
            </a:pPr>
            <a:endParaRPr lang="zh-CN" altLang="en-US" dirty="0">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en-US" altLang="zh-CN" sz="3600">
                <a:latin typeface="仿宋_GB2312" pitchFamily="49" charset="-122"/>
              </a:rPr>
              <a:t>4.4</a:t>
            </a:r>
            <a:r>
              <a:rPr lang="zh-CN" altLang="en-US" sz="3600" dirty="0">
                <a:latin typeface="仿宋_GB2312" pitchFamily="49" charset="-122"/>
              </a:rPr>
              <a:t>证据理论（</a:t>
            </a:r>
            <a:r>
              <a:rPr lang="en-US" altLang="zh-CN" sz="3600">
                <a:latin typeface="仿宋_GB2312" pitchFamily="49" charset="-122"/>
              </a:rPr>
              <a:t>1</a:t>
            </a:r>
            <a:r>
              <a:rPr lang="zh-CN" altLang="en-US" sz="3600" dirty="0">
                <a:latin typeface="仿宋_GB2312" pitchFamily="49" charset="-122"/>
              </a:rPr>
              <a:t>）</a:t>
            </a:r>
            <a:endParaRPr lang="zh-CN" altLang="en-US" sz="3600" dirty="0">
              <a:latin typeface="仿宋_GB2312" pitchFamily="49" charset="-122"/>
            </a:endParaRPr>
          </a:p>
        </p:txBody>
      </p:sp>
      <p:sp>
        <p:nvSpPr>
          <p:cNvPr id="60419" name="文本占位符 60418"/>
          <p:cNvSpPr>
            <a:spLocks noGrp="1"/>
          </p:cNvSpPr>
          <p:nvPr>
            <p:ph type="body" idx="4294967295"/>
          </p:nvPr>
        </p:nvSpPr>
        <p:spPr>
          <a:xfrm>
            <a:off x="833755" y="1535430"/>
            <a:ext cx="7916545" cy="4321175"/>
          </a:xfrm>
        </p:spPr>
        <p:txBody>
          <a:bodyPr/>
          <a:p>
            <a:pPr>
              <a:lnSpc>
                <a:spcPct val="90000"/>
              </a:lnSpc>
            </a:pPr>
            <a:r>
              <a:rPr lang="en-US" altLang="zh-CN" sz="2400">
                <a:latin typeface="宋体" panose="02010600030101010101" pitchFamily="2" charset="-122"/>
              </a:rPr>
              <a:t>20</a:t>
            </a:r>
            <a:r>
              <a:rPr lang="zh-CN" altLang="en-US" sz="2400" dirty="0">
                <a:latin typeface="宋体" panose="02010600030101010101" pitchFamily="2" charset="-122"/>
              </a:rPr>
              <a:t>世纪</a:t>
            </a:r>
            <a:r>
              <a:rPr lang="en-US" altLang="zh-CN" sz="2400">
                <a:latin typeface="宋体" panose="02010600030101010101" pitchFamily="2" charset="-122"/>
              </a:rPr>
              <a:t>60</a:t>
            </a:r>
            <a:r>
              <a:rPr lang="zh-CN" altLang="en-US" sz="2400" dirty="0">
                <a:latin typeface="宋体" panose="02010600030101010101" pitchFamily="2" charset="-122"/>
              </a:rPr>
              <a:t>年代</a:t>
            </a:r>
            <a:r>
              <a:rPr lang="en-US" altLang="zh-CN" sz="2400" err="1">
                <a:latin typeface="宋体" panose="02010600030101010101" pitchFamily="2" charset="-122"/>
              </a:rPr>
              <a:t>Dempster</a:t>
            </a:r>
            <a:r>
              <a:rPr lang="zh-CN" altLang="en-US" sz="2400" dirty="0">
                <a:latin typeface="宋体" panose="02010600030101010101" pitchFamily="2" charset="-122"/>
              </a:rPr>
              <a:t>把证据的信任函数与概率的上下值相联系，从而提供了一个构造不确定性推理模型的一般框架。</a:t>
            </a:r>
            <a:endParaRPr lang="zh-CN" altLang="en-US" sz="2400" dirty="0">
              <a:latin typeface="宋体" panose="02010600030101010101" pitchFamily="2" charset="-122"/>
            </a:endParaRPr>
          </a:p>
          <a:p>
            <a:pPr>
              <a:lnSpc>
                <a:spcPct val="90000"/>
              </a:lnSpc>
            </a:pPr>
            <a:r>
              <a:rPr lang="en-US" altLang="zh-CN" sz="2400">
                <a:latin typeface="宋体" panose="02010600030101010101" pitchFamily="2" charset="-122"/>
              </a:rPr>
              <a:t>20</a:t>
            </a:r>
            <a:r>
              <a:rPr lang="zh-CN" altLang="en-US" sz="2400" dirty="0">
                <a:latin typeface="宋体" panose="02010600030101010101" pitchFamily="2" charset="-122"/>
              </a:rPr>
              <a:t>世纪</a:t>
            </a:r>
            <a:r>
              <a:rPr lang="en-US" altLang="zh-CN" sz="2400">
                <a:latin typeface="宋体" panose="02010600030101010101" pitchFamily="2" charset="-122"/>
              </a:rPr>
              <a:t>70</a:t>
            </a:r>
            <a:r>
              <a:rPr lang="zh-CN" altLang="en-US" sz="2400" dirty="0">
                <a:latin typeface="宋体" panose="02010600030101010101" pitchFamily="2" charset="-122"/>
              </a:rPr>
              <a:t>年代中期，</a:t>
            </a:r>
            <a:r>
              <a:rPr lang="en-US" altLang="zh-CN" sz="2400">
                <a:latin typeface="宋体" panose="02010600030101010101" pitchFamily="2" charset="-122"/>
              </a:rPr>
              <a:t>Shafer</a:t>
            </a:r>
            <a:r>
              <a:rPr lang="zh-CN" altLang="en-US" sz="2400" dirty="0">
                <a:latin typeface="宋体" panose="02010600030101010101" pitchFamily="2" charset="-122"/>
              </a:rPr>
              <a:t>对</a:t>
            </a:r>
            <a:r>
              <a:rPr lang="en-US" altLang="zh-CN" sz="2400" err="1">
                <a:latin typeface="宋体" panose="02010600030101010101" pitchFamily="2" charset="-122"/>
              </a:rPr>
              <a:t>Dempster</a:t>
            </a:r>
            <a:r>
              <a:rPr lang="zh-CN" altLang="en-US" sz="2400" dirty="0">
                <a:latin typeface="宋体" panose="02010600030101010101" pitchFamily="2" charset="-122"/>
              </a:rPr>
              <a:t>的理论进行了扩充，在此基础上形成了处理不确定信息的证据理论，出版了</a:t>
            </a:r>
            <a:r>
              <a:rPr lang="en-US" altLang="zh-CN" sz="2400">
                <a:latin typeface="宋体" panose="02010600030101010101" pitchFamily="2" charset="-122"/>
              </a:rPr>
              <a:t>《</a:t>
            </a:r>
            <a:r>
              <a:rPr lang="zh-CN" altLang="en-US" sz="2400" dirty="0">
                <a:latin typeface="宋体" panose="02010600030101010101" pitchFamily="2" charset="-122"/>
              </a:rPr>
              <a:t>证据的数学理论</a:t>
            </a:r>
            <a:r>
              <a:rPr lang="en-US" altLang="zh-CN" sz="2400">
                <a:latin typeface="宋体" panose="02010600030101010101" pitchFamily="2" charset="-122"/>
              </a:rPr>
              <a:t>》</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90000"/>
              </a:lnSpc>
            </a:pPr>
            <a:r>
              <a:rPr lang="zh-CN" altLang="en-US" sz="2400" dirty="0">
                <a:latin typeface="宋体" panose="02010600030101010101" pitchFamily="2" charset="-122"/>
              </a:rPr>
              <a:t>证据理论又称</a:t>
            </a:r>
            <a:r>
              <a:rPr lang="en-US" altLang="zh-CN" sz="2400" err="1">
                <a:latin typeface="宋体" panose="02010600030101010101" pitchFamily="2" charset="-122"/>
              </a:rPr>
              <a:t>Dempster</a:t>
            </a:r>
            <a:r>
              <a:rPr lang="en-US" altLang="zh-CN" sz="2400">
                <a:latin typeface="宋体" panose="02010600030101010101" pitchFamily="2" charset="-122"/>
              </a:rPr>
              <a:t>-Shafer</a:t>
            </a:r>
            <a:r>
              <a:rPr lang="zh-CN" altLang="en-US" sz="2400" dirty="0">
                <a:latin typeface="宋体" panose="02010600030101010101" pitchFamily="2" charset="-122"/>
              </a:rPr>
              <a:t>理论（</a:t>
            </a:r>
            <a:r>
              <a:rPr lang="en-US" altLang="zh-CN" sz="2400">
                <a:latin typeface="宋体" panose="02010600030101010101" pitchFamily="2" charset="-122"/>
              </a:rPr>
              <a:t>D-S</a:t>
            </a:r>
            <a:r>
              <a:rPr lang="zh-CN" altLang="en-US" sz="2400" dirty="0">
                <a:latin typeface="宋体" panose="02010600030101010101" pitchFamily="2" charset="-122"/>
              </a:rPr>
              <a:t>理论）或信任函数理论。是经典概率论的一种扩充形式。</a:t>
            </a:r>
            <a:endParaRPr lang="zh-CN" altLang="en-US" sz="2400" dirty="0">
              <a:latin typeface="宋体" panose="02010600030101010101" pitchFamily="2" charset="-122"/>
            </a:endParaRPr>
          </a:p>
          <a:p>
            <a:pPr>
              <a:lnSpc>
                <a:spcPct val="90000"/>
              </a:lnSpc>
            </a:pPr>
            <a:r>
              <a:rPr lang="zh-CN" altLang="en-US" sz="2400" dirty="0">
                <a:latin typeface="宋体" panose="02010600030101010101" pitchFamily="2" charset="-122"/>
              </a:rPr>
              <a:t>证据理论能充分区分“不确定”和“不知道”的差异，并能处理由“不知道”引起的“不确定”性，具有较大的灵活性。</a:t>
            </a:r>
            <a:endParaRPr lang="zh-CN" altLang="en-US" sz="2400" dirty="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en-US" altLang="zh-CN" sz="3600">
                <a:latin typeface="仿宋_GB2312" pitchFamily="49" charset="-122"/>
              </a:rPr>
              <a:t>4.4</a:t>
            </a:r>
            <a:r>
              <a:rPr lang="zh-CN" altLang="en-US" sz="3600" dirty="0">
                <a:latin typeface="仿宋_GB2312" pitchFamily="49" charset="-122"/>
              </a:rPr>
              <a:t>证据理论（</a:t>
            </a:r>
            <a:r>
              <a:rPr lang="en-US" altLang="zh-CN" sz="3600">
                <a:latin typeface="仿宋_GB2312" pitchFamily="49" charset="-122"/>
              </a:rPr>
              <a:t>2</a:t>
            </a:r>
            <a:r>
              <a:rPr lang="zh-CN" altLang="en-US" sz="3600" dirty="0">
                <a:latin typeface="仿宋_GB2312" pitchFamily="49" charset="-122"/>
              </a:rPr>
              <a:t>）</a:t>
            </a:r>
            <a:endParaRPr lang="zh-CN" altLang="en-US" sz="3600">
              <a:latin typeface="仿宋_GB2312" pitchFamily="49" charset="-122"/>
            </a:endParaRPr>
          </a:p>
        </p:txBody>
      </p:sp>
      <p:sp>
        <p:nvSpPr>
          <p:cNvPr id="61443" name="文本占位符 61442"/>
          <p:cNvSpPr>
            <a:spLocks noGrp="1"/>
          </p:cNvSpPr>
          <p:nvPr>
            <p:ph type="body" idx="4294967295"/>
          </p:nvPr>
        </p:nvSpPr>
        <p:spPr>
          <a:xfrm>
            <a:off x="0" y="1825625"/>
            <a:ext cx="7886700" cy="4351655"/>
          </a:xfrm>
        </p:spPr>
        <p:txBody>
          <a:bodyPr/>
          <a:p>
            <a:pPr>
              <a:buNone/>
            </a:pPr>
            <a:r>
              <a:rPr lang="en-US" altLang="zh-CN">
                <a:latin typeface="仿宋_GB2312" pitchFamily="49" charset="-122"/>
              </a:rPr>
              <a:t>4.4.1</a:t>
            </a:r>
            <a:r>
              <a:rPr lang="en-US" altLang="zh-CN">
                <a:latin typeface="仿宋_GB2312" pitchFamily="49" charset="-122"/>
                <a:hlinkClick r:id="rId1" action="ppaction://hlinksldjump"/>
              </a:rPr>
              <a:t> D-S</a:t>
            </a:r>
            <a:r>
              <a:rPr lang="zh-CN" altLang="en-US" dirty="0">
                <a:latin typeface="仿宋_GB2312" pitchFamily="49" charset="-122"/>
                <a:hlinkClick r:id="rId1" action="ppaction://hlinksldjump"/>
              </a:rPr>
              <a:t>理论</a:t>
            </a:r>
            <a:endParaRPr lang="zh-CN" altLang="en-US" dirty="0">
              <a:latin typeface="仿宋_GB2312" pitchFamily="49" charset="-122"/>
            </a:endParaRPr>
          </a:p>
          <a:p>
            <a:pPr>
              <a:buNone/>
            </a:pPr>
            <a:r>
              <a:rPr lang="en-US" altLang="zh-CN">
                <a:latin typeface="仿宋_GB2312" pitchFamily="49" charset="-122"/>
              </a:rPr>
              <a:t>4.4.2</a:t>
            </a:r>
            <a:r>
              <a:rPr lang="en-US" altLang="zh-CN">
                <a:latin typeface="仿宋_GB2312" pitchFamily="49" charset="-122"/>
                <a:hlinkClick r:id="rId2" action="ppaction://hlinksldjump"/>
              </a:rPr>
              <a:t> </a:t>
            </a:r>
            <a:r>
              <a:rPr lang="zh-CN" altLang="en-US" dirty="0">
                <a:latin typeface="仿宋_GB2312" pitchFamily="49" charset="-122"/>
                <a:hlinkClick r:id="rId2" action="ppaction://hlinksldjump"/>
              </a:rPr>
              <a:t>证据理论的不确定推理模型</a:t>
            </a:r>
            <a:endParaRPr lang="zh-CN" altLang="en-US" dirty="0">
              <a:latin typeface="仿宋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a:xfrm>
            <a:off x="201324" y="367691"/>
            <a:ext cx="8547797" cy="700992"/>
          </a:xfrm>
        </p:spPr>
        <p:txBody>
          <a:bodyPr anchor="b"/>
          <a:p>
            <a:r>
              <a:rPr lang="en-US" altLang="zh-CN" sz="3200">
                <a:latin typeface="仿宋_GB2312" pitchFamily="49" charset="-122"/>
              </a:rPr>
              <a:t>4.4.1 D-S</a:t>
            </a:r>
            <a:r>
              <a:rPr lang="zh-CN" altLang="en-US" sz="3200" dirty="0">
                <a:latin typeface="仿宋_GB2312" pitchFamily="49" charset="-122"/>
              </a:rPr>
              <a:t>理论</a:t>
            </a:r>
            <a:r>
              <a:rPr lang="en-US" altLang="zh-CN" sz="3200">
                <a:latin typeface="仿宋_GB2312" pitchFamily="49" charset="-122"/>
              </a:rPr>
              <a:t>(1)</a:t>
            </a:r>
            <a:endParaRPr lang="en-US" altLang="zh-CN" sz="3200">
              <a:latin typeface="仿宋_GB2312" pitchFamily="49" charset="-122"/>
            </a:endParaRPr>
          </a:p>
        </p:txBody>
      </p:sp>
      <p:sp>
        <p:nvSpPr>
          <p:cNvPr id="62467" name="文本占位符 62466"/>
          <p:cNvSpPr>
            <a:spLocks noGrp="1"/>
          </p:cNvSpPr>
          <p:nvPr>
            <p:ph type="body" idx="4294967295"/>
          </p:nvPr>
        </p:nvSpPr>
        <p:spPr>
          <a:xfrm>
            <a:off x="285750" y="1189990"/>
            <a:ext cx="7886700" cy="4351655"/>
          </a:xfrm>
        </p:spPr>
        <p:txBody>
          <a:bodyPr/>
          <a:p>
            <a:pPr>
              <a:lnSpc>
                <a:spcPct val="90000"/>
              </a:lnSpc>
              <a:buNone/>
            </a:pPr>
            <a:r>
              <a:rPr lang="zh-CN" altLang="en-US" sz="2400" dirty="0">
                <a:latin typeface="仿宋_GB2312" pitchFamily="49" charset="-122"/>
              </a:rPr>
              <a:t>识别框架或论域</a:t>
            </a:r>
            <a:endParaRPr lang="zh-CN" altLang="en-US" sz="2400" dirty="0">
              <a:latin typeface="仿宋_GB2312" pitchFamily="49" charset="-122"/>
            </a:endParaRPr>
          </a:p>
          <a:p>
            <a:pPr>
              <a:lnSpc>
                <a:spcPct val="90000"/>
              </a:lnSpc>
              <a:buNone/>
            </a:pPr>
            <a:r>
              <a:rPr lang="zh-CN" altLang="en-US"/>
              <a:t>     </a:t>
            </a:r>
            <a:endParaRPr lang="zh-CN" altLang="en-US" sz="2400" dirty="0">
              <a:latin typeface="宋体" panose="02010600030101010101" pitchFamily="2" charset="-122"/>
              <a:cs typeface="Tahoma" panose="020B0604030504040204" pitchFamily="34" charset="0"/>
            </a:endParaRPr>
          </a:p>
          <a:p>
            <a:pPr>
              <a:lnSpc>
                <a:spcPct val="90000"/>
              </a:lnSpc>
              <a:buNone/>
            </a:pPr>
            <a:r>
              <a:rPr lang="zh-CN" altLang="en-US" sz="2400" dirty="0">
                <a:latin typeface="宋体" panose="02010600030101010101" pitchFamily="2" charset="-122"/>
                <a:cs typeface="Tahoma" panose="020B0604030504040204" pitchFamily="34" charset="0"/>
              </a:rPr>
              <a:t>          </a:t>
            </a:r>
            <a:r>
              <a:rPr lang="zh-CN" altLang="en-US" sz="2400">
                <a:latin typeface="宋体" panose="02010600030101010101" pitchFamily="2" charset="-122"/>
                <a:cs typeface="Tahoma" panose="020B0604030504040204" pitchFamily="34" charset="0"/>
              </a:rPr>
              <a:t>          </a:t>
            </a:r>
            <a:endParaRPr lang="zh-CN" altLang="en-US" sz="2400">
              <a:latin typeface="宋体" panose="02010600030101010101" pitchFamily="2" charset="-122"/>
              <a:cs typeface="Tahoma" panose="020B0604030504040204" pitchFamily="34" charset="0"/>
            </a:endParaRPr>
          </a:p>
          <a:p>
            <a:pPr>
              <a:lnSpc>
                <a:spcPct val="90000"/>
              </a:lnSpc>
              <a:buNone/>
            </a:pPr>
            <a:r>
              <a:rPr lang="zh-CN" altLang="en-US" sz="2400">
                <a:latin typeface="仿宋_GB2312" pitchFamily="49" charset="-122"/>
              </a:rPr>
              <a:t>        </a:t>
            </a:r>
            <a:r>
              <a:rPr lang="en-US" altLang="zh-CN" sz="2400" b="0" i="1"/>
              <a:t>U</a:t>
            </a:r>
            <a:r>
              <a:rPr lang="en-US" altLang="zh-CN" sz="2400" b="0" baseline="-25000"/>
              <a:t>1</a:t>
            </a:r>
            <a:r>
              <a:rPr lang="en-US" altLang="zh-CN" sz="2400"/>
              <a:t>=</a:t>
            </a:r>
            <a:r>
              <a:rPr lang="en-US" altLang="zh-CN" sz="2400">
                <a:latin typeface="宋体" panose="02010600030101010101" pitchFamily="2" charset="-122"/>
              </a:rPr>
              <a:t>{</a:t>
            </a:r>
            <a:r>
              <a:rPr lang="zh-CN" altLang="en-US" sz="2400" dirty="0"/>
              <a:t>客机，轰炸机，战斗机</a:t>
            </a:r>
            <a:r>
              <a:rPr lang="en-US" altLang="zh-CN" sz="2400">
                <a:latin typeface="宋体" panose="02010600030101010101" pitchFamily="2" charset="-122"/>
              </a:rPr>
              <a:t>}</a:t>
            </a:r>
            <a:endParaRPr lang="en-US" altLang="zh-CN" sz="2400">
              <a:latin typeface="宋体" panose="02010600030101010101" pitchFamily="2" charset="-122"/>
            </a:endParaRPr>
          </a:p>
          <a:p>
            <a:pPr>
              <a:lnSpc>
                <a:spcPct val="90000"/>
              </a:lnSpc>
              <a:buNone/>
            </a:pPr>
            <a:r>
              <a:rPr lang="en-US" altLang="zh-CN" sz="2400" i="1"/>
              <a:t>                 </a:t>
            </a:r>
            <a:r>
              <a:rPr lang="en-US" altLang="zh-CN" sz="2400" b="0" i="1"/>
              <a:t>U</a:t>
            </a:r>
            <a:r>
              <a:rPr lang="en-US" altLang="zh-CN" sz="2400" b="0" baseline="-25000"/>
              <a:t>2</a:t>
            </a:r>
            <a:r>
              <a:rPr lang="en-US" altLang="zh-CN" sz="2400"/>
              <a:t> =</a:t>
            </a:r>
            <a:r>
              <a:rPr lang="en-US" altLang="zh-CN" sz="2400">
                <a:latin typeface="宋体" panose="02010600030101010101" pitchFamily="2" charset="-122"/>
              </a:rPr>
              <a:t>{</a:t>
            </a:r>
            <a:r>
              <a:rPr lang="zh-CN" altLang="en-US" sz="2400" dirty="0"/>
              <a:t>红，绿，蓝，橙，黄</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a:lnSpc>
                <a:spcPct val="90000"/>
              </a:lnSpc>
              <a:buNone/>
            </a:pPr>
            <a:r>
              <a:rPr lang="en-US" altLang="zh-CN" sz="2400" i="1"/>
              <a:t>                 </a:t>
            </a:r>
            <a:r>
              <a:rPr lang="en-US" altLang="zh-CN" sz="2400" b="0" i="1"/>
              <a:t>U</a:t>
            </a:r>
            <a:r>
              <a:rPr lang="en-US" altLang="zh-CN" sz="2400" b="0" baseline="-25000"/>
              <a:t>3</a:t>
            </a:r>
            <a:r>
              <a:rPr lang="en-US" altLang="zh-CN" sz="2400"/>
              <a:t> =</a:t>
            </a:r>
            <a:r>
              <a:rPr lang="en-US" altLang="zh-CN" sz="2400">
                <a:latin typeface="宋体" panose="02010600030101010101" pitchFamily="2" charset="-122"/>
              </a:rPr>
              <a:t>{</a:t>
            </a:r>
            <a:r>
              <a:rPr lang="zh-CN" altLang="en-US" sz="2400" dirty="0"/>
              <a:t>谷仓，草，人，牛，车</a:t>
            </a:r>
            <a:r>
              <a:rPr lang="en-US" altLang="zh-CN" sz="2400">
                <a:latin typeface="宋体" panose="02010600030101010101" pitchFamily="2" charset="-122"/>
              </a:rPr>
              <a:t>}</a:t>
            </a:r>
            <a:r>
              <a:rPr lang="en-US" altLang="zh-CN" sz="2400">
                <a:latin typeface="仿宋_GB2312" pitchFamily="49" charset="-122"/>
              </a:rPr>
              <a:t>          </a:t>
            </a:r>
            <a:endParaRPr lang="en-US" altLang="zh-CN" sz="2400">
              <a:latin typeface="仿宋_GB2312" pitchFamily="49" charset="-122"/>
            </a:endParaRPr>
          </a:p>
          <a:p>
            <a:pPr>
              <a:lnSpc>
                <a:spcPct val="90000"/>
              </a:lnSpc>
              <a:buNone/>
            </a:pPr>
            <a:r>
              <a:rPr lang="en-US" altLang="zh-CN" sz="2400">
                <a:latin typeface="宋体" panose="02010600030101010101" pitchFamily="2" charset="-122"/>
                <a:cs typeface="Tahoma" panose="020B0604030504040204" pitchFamily="34" charset="0"/>
              </a:rPr>
              <a:t>  </a:t>
            </a:r>
            <a:endParaRPr lang="en-US" altLang="zh-CN" sz="2400">
              <a:latin typeface="宋体" panose="02010600030101010101" pitchFamily="2" charset="-122"/>
              <a:ea typeface="Tahoma" panose="020B0604030504040204" pitchFamily="34" charset="0"/>
            </a:endParaRPr>
          </a:p>
        </p:txBody>
      </p:sp>
      <p:sp>
        <p:nvSpPr>
          <p:cNvPr id="62468" name="文本框 62467"/>
          <p:cNvSpPr txBox="1"/>
          <p:nvPr/>
        </p:nvSpPr>
        <p:spPr>
          <a:xfrm>
            <a:off x="1403350" y="5170488"/>
            <a:ext cx="6769100" cy="368300"/>
          </a:xfrm>
          <a:prstGeom prst="rect">
            <a:avLst/>
          </a:prstGeom>
          <a:no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正确答案</a:t>
            </a:r>
            <a:r>
              <a:rPr lang="en-US" altLang="zh-CN" u="none">
                <a:solidFill>
                  <a:schemeClr val="tx1"/>
                </a:solidFill>
                <a:latin typeface="仿宋_GB2312" pitchFamily="49" charset="-122"/>
                <a:ea typeface="仿宋_GB2312" pitchFamily="49" charset="-122"/>
              </a:rPr>
              <a:t>:</a:t>
            </a:r>
            <a:r>
              <a:rPr lang="en-US" altLang="zh-CN" i="1" u="none">
                <a:latin typeface="宋体" panose="02010600030101010101" pitchFamily="2" charset="-122"/>
              </a:rPr>
              <a:t>θ</a:t>
            </a:r>
            <a:r>
              <a:rPr lang="en-US" altLang="zh-CN" b="0" u="none" baseline="-25000">
                <a:solidFill>
                  <a:schemeClr val="tx1"/>
                </a:solidFill>
                <a:latin typeface="Tahoma" panose="020B0604030504040204" pitchFamily="34" charset="0"/>
              </a:rPr>
              <a:t>1</a:t>
            </a:r>
            <a:r>
              <a:rPr lang="en-US" altLang="zh-CN" u="none">
                <a:latin typeface="宋体" panose="02010600030101010101" pitchFamily="2" charset="-122"/>
              </a:rPr>
              <a:t>={</a:t>
            </a:r>
            <a:r>
              <a:rPr lang="zh-CN" altLang="en-US" u="none" dirty="0">
                <a:latin typeface="宋体" panose="02010600030101010101" pitchFamily="2" charset="-122"/>
              </a:rPr>
              <a:t>轰炸机，战斗机</a:t>
            </a:r>
            <a:r>
              <a:rPr lang="en-US" altLang="zh-CN" u="none">
                <a:latin typeface="宋体" panose="02010600030101010101" pitchFamily="2" charset="-122"/>
              </a:rPr>
              <a:t>}</a:t>
            </a:r>
            <a:endParaRPr lang="en-US" altLang="zh-CN" u="none">
              <a:latin typeface="宋体" panose="02010600030101010101" pitchFamily="2" charset="-122"/>
            </a:endParaRPr>
          </a:p>
        </p:txBody>
      </p:sp>
      <p:sp>
        <p:nvSpPr>
          <p:cNvPr id="62469" name="文本框 62468"/>
          <p:cNvSpPr txBox="1"/>
          <p:nvPr/>
        </p:nvSpPr>
        <p:spPr>
          <a:xfrm>
            <a:off x="1403350" y="4162425"/>
            <a:ext cx="7272338" cy="368300"/>
          </a:xfrm>
          <a:prstGeom prst="rect">
            <a:avLst/>
          </a:prstGeom>
          <a:solidFill>
            <a:schemeClr val="accent2"/>
          </a:solid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识别框架的子集就构成了求解问题的各种解答。</a:t>
            </a:r>
            <a:endParaRPr lang="zh-CN" altLang="en-US" u="none" dirty="0">
              <a:solidFill>
                <a:schemeClr val="tx1"/>
              </a:solidFill>
              <a:latin typeface="仿宋_GB2312" pitchFamily="49" charset="-122"/>
              <a:ea typeface="仿宋_GB2312" pitchFamily="49" charset="-122"/>
            </a:endParaRPr>
          </a:p>
        </p:txBody>
      </p:sp>
      <p:sp>
        <p:nvSpPr>
          <p:cNvPr id="62470" name="文本框 62469"/>
          <p:cNvSpPr txBox="1"/>
          <p:nvPr/>
        </p:nvSpPr>
        <p:spPr>
          <a:xfrm>
            <a:off x="1151890" y="2204403"/>
            <a:ext cx="7272338" cy="368300"/>
          </a:xfrm>
          <a:prstGeom prst="rect">
            <a:avLst/>
          </a:prstGeom>
          <a:solidFill>
            <a:schemeClr val="accent2"/>
          </a:solidFill>
          <a:ln w="9525">
            <a:noFill/>
          </a:ln>
        </p:spPr>
        <p:txBody>
          <a:bodyPr>
            <a:spAutoFit/>
          </a:bodyPr>
          <a:p>
            <a:pPr algn="just">
              <a:spcBef>
                <a:spcPct val="50000"/>
              </a:spcBef>
              <a:buClr>
                <a:schemeClr val="folHlink"/>
              </a:buClr>
              <a:buSzPct val="60000"/>
              <a:buFont typeface="Wingdings" panose="05000000000000000000" pitchFamily="2" charset="2"/>
              <a:buNone/>
            </a:pPr>
            <a:r>
              <a:rPr lang="zh-CN" altLang="en-US" u="none" dirty="0">
                <a:latin typeface="仿宋_GB2312" pitchFamily="49" charset="-122"/>
                <a:ea typeface="仿宋_GB2312" pitchFamily="49" charset="-122"/>
              </a:rPr>
              <a:t>将一个不变的、元素两两互斥的完备集合</a:t>
            </a:r>
            <a:r>
              <a:rPr lang="en-US" altLang="zh-CN" i="1" u="none">
                <a:latin typeface="仿宋_GB2312" pitchFamily="49" charset="-122"/>
                <a:ea typeface="仿宋_GB2312" pitchFamily="49" charset="-122"/>
              </a:rPr>
              <a:t>U</a:t>
            </a:r>
            <a:r>
              <a:rPr lang="zh-CN" altLang="en-US" u="none" dirty="0">
                <a:latin typeface="仿宋_GB2312" pitchFamily="49" charset="-122"/>
                <a:ea typeface="仿宋_GB2312" pitchFamily="49" charset="-122"/>
              </a:rPr>
              <a:t>称为识别框架或论域。</a:t>
            </a:r>
            <a:endParaRPr lang="zh-CN" altLang="en-US" u="none">
              <a:solidFill>
                <a:schemeClr val="tx1"/>
              </a:solidFill>
              <a:latin typeface="仿宋_GB2312" pitchFamily="49" charset="-122"/>
              <a:ea typeface="仿宋_GB2312" pitchFamily="49" charset="-122"/>
            </a:endParaRPr>
          </a:p>
        </p:txBody>
      </p:sp>
      <p:sp>
        <p:nvSpPr>
          <p:cNvPr id="62471" name="圆角矩形 62470"/>
          <p:cNvSpPr/>
          <p:nvPr/>
        </p:nvSpPr>
        <p:spPr>
          <a:xfrm>
            <a:off x="1403350" y="4665663"/>
            <a:ext cx="7345363" cy="431800"/>
          </a:xfrm>
          <a:prstGeom prst="roundRect">
            <a:avLst>
              <a:gd name="adj" fmla="val 16667"/>
            </a:avLst>
          </a:prstGeom>
          <a:solidFill>
            <a:srgbClr val="FFFF00"/>
          </a:solidFill>
          <a:ln w="9525">
            <a:noFill/>
          </a:ln>
        </p:spPr>
        <p:txBody>
          <a:bodyPr wrap="none" anchor="ctr"/>
          <a:p>
            <a:pPr marL="342900" indent="-342900" algn="l">
              <a:spcBef>
                <a:spcPct val="20000"/>
              </a:spcBef>
              <a:buClr>
                <a:schemeClr val="folHlink"/>
              </a:buClr>
              <a:buSzPct val="60000"/>
              <a:buFont typeface="Wingdings" panose="05000000000000000000" pitchFamily="2" charset="2"/>
              <a:buNone/>
            </a:pPr>
            <a:r>
              <a:rPr lang="zh-CN" altLang="en-US" u="none" dirty="0">
                <a:latin typeface="仿宋_GB2312" pitchFamily="49" charset="-122"/>
                <a:ea typeface="仿宋_GB2312" pitchFamily="49" charset="-122"/>
              </a:rPr>
              <a:t>哪些是军用飞机？</a:t>
            </a:r>
            <a:r>
              <a:rPr lang="zh-CN" altLang="en-US" u="none" dirty="0">
                <a:solidFill>
                  <a:schemeClr val="tx1"/>
                </a:solidFill>
                <a:latin typeface="仿宋_GB2312" pitchFamily="49" charset="-122"/>
                <a:ea typeface="仿宋_GB2312" pitchFamily="49" charset="-122"/>
              </a:rPr>
              <a:t>（对应识别框架</a:t>
            </a:r>
            <a:r>
              <a:rPr lang="en-US" altLang="zh-CN" b="0" i="1" u="none">
                <a:solidFill>
                  <a:schemeClr val="tx1"/>
                </a:solidFill>
                <a:latin typeface="宋体" panose="02010600030101010101" pitchFamily="2" charset="-122"/>
              </a:rPr>
              <a:t>U</a:t>
            </a:r>
            <a:r>
              <a:rPr lang="en-US" altLang="zh-CN" b="0" u="none" baseline="-25000">
                <a:solidFill>
                  <a:schemeClr val="tx1"/>
                </a:solidFill>
                <a:latin typeface="宋体" panose="02010600030101010101" pitchFamily="2" charset="-122"/>
              </a:rPr>
              <a:t>1</a:t>
            </a:r>
            <a:r>
              <a:rPr lang="zh-CN" altLang="en-US" u="none" dirty="0">
                <a:solidFill>
                  <a:schemeClr val="tx1"/>
                </a:solidFill>
                <a:latin typeface="仿宋_GB2312" pitchFamily="49" charset="-122"/>
                <a:ea typeface="仿宋_GB2312" pitchFamily="49" charset="-122"/>
              </a:rPr>
              <a:t>）</a:t>
            </a:r>
            <a:endParaRPr lang="zh-CN" altLang="en-US" u="none" dirty="0">
              <a:solidFill>
                <a:schemeClr val="tx1"/>
              </a:solidFill>
              <a:latin typeface="仿宋_GB2312" pitchFamily="49" charset="-122"/>
              <a:ea typeface="仿宋_GB2312" pitchFamily="49" charset="-122"/>
            </a:endParaRPr>
          </a:p>
        </p:txBody>
      </p:sp>
      <p:sp>
        <p:nvSpPr>
          <p:cNvPr id="62472" name="圆角矩形 62471"/>
          <p:cNvSpPr/>
          <p:nvPr/>
        </p:nvSpPr>
        <p:spPr>
          <a:xfrm>
            <a:off x="1476375" y="5673725"/>
            <a:ext cx="7343775" cy="431800"/>
          </a:xfrm>
          <a:prstGeom prst="roundRect">
            <a:avLst>
              <a:gd name="adj" fmla="val 16667"/>
            </a:avLst>
          </a:prstGeom>
          <a:solidFill>
            <a:srgbClr val="FFFF00"/>
          </a:solidFill>
          <a:ln w="9525">
            <a:noFill/>
          </a:ln>
        </p:spPr>
        <p:txBody>
          <a:bodyPr wrap="none" anchor="ctr"/>
          <a:p>
            <a:pPr marL="342900" indent="-342900" algn="l">
              <a:spcBef>
                <a:spcPct val="20000"/>
              </a:spcBef>
              <a:buClr>
                <a:schemeClr val="folHlink"/>
              </a:buClr>
              <a:buSzPct val="60000"/>
              <a:buFont typeface="Wingdings" panose="05000000000000000000" pitchFamily="2" charset="2"/>
              <a:buNone/>
            </a:pPr>
            <a:r>
              <a:rPr lang="zh-CN" altLang="en-US" u="none" dirty="0">
                <a:latin typeface="仿宋_GB2312" pitchFamily="49" charset="-122"/>
                <a:ea typeface="仿宋_GB2312" pitchFamily="49" charset="-122"/>
              </a:rPr>
              <a:t>哪些是民用飞机？</a:t>
            </a:r>
            <a:r>
              <a:rPr lang="zh-CN" altLang="en-US" u="none" dirty="0">
                <a:solidFill>
                  <a:schemeClr val="tx1"/>
                </a:solidFill>
                <a:latin typeface="仿宋_GB2312" pitchFamily="49" charset="-122"/>
                <a:ea typeface="仿宋_GB2312" pitchFamily="49" charset="-122"/>
              </a:rPr>
              <a:t>（对应识别框架</a:t>
            </a:r>
            <a:r>
              <a:rPr lang="en-US" altLang="zh-CN" b="0" i="1" u="none">
                <a:solidFill>
                  <a:schemeClr val="tx1"/>
                </a:solidFill>
                <a:latin typeface="宋体" panose="02010600030101010101" pitchFamily="2" charset="-122"/>
              </a:rPr>
              <a:t>U</a:t>
            </a:r>
            <a:r>
              <a:rPr lang="en-US" altLang="zh-CN" b="0" u="none" baseline="-25000">
                <a:solidFill>
                  <a:schemeClr val="tx1"/>
                </a:solidFill>
                <a:latin typeface="宋体" panose="02010600030101010101" pitchFamily="2" charset="-122"/>
              </a:rPr>
              <a:t>1</a:t>
            </a:r>
            <a:r>
              <a:rPr lang="zh-CN" altLang="en-US" u="none" dirty="0">
                <a:solidFill>
                  <a:schemeClr val="tx1"/>
                </a:solidFill>
                <a:latin typeface="仿宋_GB2312" pitchFamily="49" charset="-122"/>
                <a:ea typeface="仿宋_GB2312" pitchFamily="49" charset="-122"/>
              </a:rPr>
              <a:t>）</a:t>
            </a:r>
            <a:endParaRPr lang="zh-CN" altLang="en-US" u="none" dirty="0">
              <a:solidFill>
                <a:schemeClr val="tx1"/>
              </a:solidFill>
              <a:latin typeface="仿宋_GB2312" pitchFamily="49" charset="-122"/>
              <a:ea typeface="仿宋_GB2312" pitchFamily="49" charset="-122"/>
            </a:endParaRPr>
          </a:p>
        </p:txBody>
      </p:sp>
      <p:sp>
        <p:nvSpPr>
          <p:cNvPr id="62473" name="文本框 62472"/>
          <p:cNvSpPr txBox="1"/>
          <p:nvPr/>
        </p:nvSpPr>
        <p:spPr>
          <a:xfrm>
            <a:off x="1547813" y="6105525"/>
            <a:ext cx="6769100" cy="368300"/>
          </a:xfrm>
          <a:prstGeom prst="rect">
            <a:avLst/>
          </a:prstGeom>
          <a:no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正确答案</a:t>
            </a:r>
            <a:r>
              <a:rPr lang="en-US" altLang="zh-CN" u="none">
                <a:solidFill>
                  <a:schemeClr val="tx1"/>
                </a:solidFill>
                <a:latin typeface="仿宋_GB2312" pitchFamily="49" charset="-122"/>
                <a:ea typeface="仿宋_GB2312" pitchFamily="49" charset="-122"/>
              </a:rPr>
              <a:t>:</a:t>
            </a:r>
            <a:r>
              <a:rPr lang="en-US" altLang="zh-CN" i="1" u="none">
                <a:latin typeface="宋体" panose="02010600030101010101" pitchFamily="2" charset="-122"/>
              </a:rPr>
              <a:t>θ</a:t>
            </a:r>
            <a:r>
              <a:rPr lang="en-US" altLang="zh-CN" b="0" u="none" baseline="-25000">
                <a:solidFill>
                  <a:schemeClr val="tx1"/>
                </a:solidFill>
                <a:latin typeface="Tahoma" panose="020B0604030504040204" pitchFamily="34" charset="0"/>
              </a:rPr>
              <a:t>2</a:t>
            </a:r>
            <a:r>
              <a:rPr lang="en-US" altLang="zh-CN" u="none">
                <a:latin typeface="宋体" panose="02010600030101010101" pitchFamily="2" charset="-122"/>
              </a:rPr>
              <a:t>={</a:t>
            </a:r>
            <a:r>
              <a:rPr lang="zh-CN" altLang="en-US" u="none" dirty="0">
                <a:latin typeface="宋体" panose="02010600030101010101" pitchFamily="2" charset="-122"/>
              </a:rPr>
              <a:t>客机</a:t>
            </a:r>
            <a:r>
              <a:rPr lang="en-US" altLang="zh-CN" u="none">
                <a:latin typeface="宋体" panose="02010600030101010101" pitchFamily="2" charset="-122"/>
              </a:rPr>
              <a:t>}</a:t>
            </a:r>
            <a:endParaRPr lang="en-US" altLang="zh-CN" u="none">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charRg st="35" end="6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charRg st="61" end="9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charRg st="94" end="13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bldLvl="0" animBg="1"/>
      <p:bldP spid="62471" grpId="0" bldLvl="0" animBg="1"/>
      <p:bldP spid="62472" grpId="0" bldLvl="0" animBg="1"/>
      <p:bldP spid="6247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en-US" altLang="zh-CN" sz="3200">
                <a:latin typeface="仿宋_GB2312" pitchFamily="49" charset="-122"/>
              </a:rPr>
              <a:t>4.4.1 D-S</a:t>
            </a:r>
            <a:r>
              <a:rPr lang="zh-CN" altLang="en-US" sz="3200" dirty="0">
                <a:latin typeface="仿宋_GB2312" pitchFamily="49" charset="-122"/>
              </a:rPr>
              <a:t>理论</a:t>
            </a:r>
            <a:r>
              <a:rPr lang="en-US" altLang="zh-CN" sz="3200">
                <a:latin typeface="仿宋_GB2312" pitchFamily="49" charset="-122"/>
              </a:rPr>
              <a:t>(2)</a:t>
            </a:r>
            <a:endParaRPr lang="en-US" altLang="zh-CN" sz="3200">
              <a:latin typeface="仿宋_GB2312" pitchFamily="49" charset="-122"/>
            </a:endParaRPr>
          </a:p>
        </p:txBody>
      </p:sp>
      <p:sp>
        <p:nvSpPr>
          <p:cNvPr id="63491" name="文本占位符 63490"/>
          <p:cNvSpPr>
            <a:spLocks noGrp="1"/>
          </p:cNvSpPr>
          <p:nvPr>
            <p:ph type="body" idx="4294967295"/>
          </p:nvPr>
        </p:nvSpPr>
        <p:spPr>
          <a:xfrm>
            <a:off x="0" y="1825625"/>
            <a:ext cx="7886700" cy="4351655"/>
          </a:xfrm>
        </p:spPr>
        <p:txBody>
          <a:bodyPr/>
          <a:p>
            <a:pPr>
              <a:buNone/>
            </a:pPr>
            <a:endParaRPr lang="zh-CN" altLang="en-US">
              <a:latin typeface="仿宋_GB2312" pitchFamily="49" charset="-122"/>
            </a:endParaRPr>
          </a:p>
          <a:p>
            <a:pPr>
              <a:buNone/>
            </a:pPr>
            <a:endParaRPr lang="zh-CN" altLang="en-US" dirty="0">
              <a:latin typeface="宋体" panose="02010600030101010101" pitchFamily="2" charset="-122"/>
              <a:cs typeface="Tahoma" panose="020B0604030504040204" pitchFamily="34" charset="0"/>
            </a:endParaRPr>
          </a:p>
          <a:p>
            <a:endParaRPr lang="zh-CN" altLang="en-US" dirty="0"/>
          </a:p>
        </p:txBody>
      </p:sp>
      <p:sp>
        <p:nvSpPr>
          <p:cNvPr id="63492" name="文本框 63491"/>
          <p:cNvSpPr txBox="1"/>
          <p:nvPr/>
        </p:nvSpPr>
        <p:spPr>
          <a:xfrm>
            <a:off x="1403350" y="3860800"/>
            <a:ext cx="7272338" cy="922020"/>
          </a:xfrm>
          <a:prstGeom prst="rect">
            <a:avLst/>
          </a:prstGeom>
          <a:solidFill>
            <a:schemeClr val="accent2"/>
          </a:solidFill>
          <a:ln w="9525">
            <a:noFill/>
          </a:ln>
        </p:spPr>
        <p:txBody>
          <a:bodyPr>
            <a:spAutoFit/>
          </a:bodyPr>
          <a:p>
            <a:pPr algn="just">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每一个子集都可以看做是一个隐含的命题。</a:t>
            </a:r>
            <a:endParaRPr lang="zh-CN" altLang="en-US" u="none" dirty="0">
              <a:solidFill>
                <a:schemeClr val="tx1"/>
              </a:solidFill>
              <a:latin typeface="仿宋_GB2312" pitchFamily="49" charset="-122"/>
              <a:ea typeface="仿宋_GB2312" pitchFamily="49" charset="-122"/>
            </a:endParaRPr>
          </a:p>
          <a:p>
            <a:pPr algn="just">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证据理论就是通过定义在这些子集（命题）上的几种信任函数来计算识别框架中诸子集（命题）为真的可信度</a:t>
            </a:r>
            <a:endParaRPr lang="zh-CN" altLang="en-US" u="none" dirty="0">
              <a:solidFill>
                <a:schemeClr val="tx1"/>
              </a:solidFill>
              <a:latin typeface="仿宋_GB2312" pitchFamily="49" charset="-122"/>
              <a:ea typeface="仿宋_GB2312" pitchFamily="49" charset="-122"/>
            </a:endParaRPr>
          </a:p>
        </p:txBody>
      </p:sp>
      <p:sp>
        <p:nvSpPr>
          <p:cNvPr id="63493" name="文本框 63492"/>
          <p:cNvSpPr txBox="1"/>
          <p:nvPr/>
        </p:nvSpPr>
        <p:spPr>
          <a:xfrm>
            <a:off x="1945323" y="1341438"/>
            <a:ext cx="2926080" cy="368300"/>
          </a:xfrm>
          <a:prstGeom prst="rect">
            <a:avLst/>
          </a:prstGeom>
          <a:noFill/>
          <a:ln w="9525">
            <a:noFill/>
          </a:ln>
        </p:spPr>
        <p:txBody>
          <a:bodyPr wrap="none" anchor="t">
            <a:spAutoFit/>
          </a:bodyPr>
          <a:p>
            <a:pPr marL="342900" indent="-342900" algn="just">
              <a:spcBef>
                <a:spcPct val="20000"/>
              </a:spcBef>
              <a:buClr>
                <a:schemeClr val="folHlink"/>
              </a:buClr>
              <a:buSzPct val="60000"/>
              <a:buFont typeface="Wingdings" panose="05000000000000000000" pitchFamily="2" charset="2"/>
              <a:buNone/>
            </a:pPr>
            <a:r>
              <a:rPr lang="en-US" altLang="zh-CN" i="1" u="none">
                <a:solidFill>
                  <a:schemeClr val="tx1"/>
                </a:solidFill>
                <a:latin typeface="仿宋_GB2312" pitchFamily="49" charset="-122"/>
                <a:ea typeface="仿宋_GB2312" pitchFamily="49" charset="-122"/>
              </a:rPr>
              <a:t>U</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感冒，支气管炎，鼻炎</a:t>
            </a:r>
            <a:r>
              <a:rPr lang="en-US" altLang="zh-CN" u="none">
                <a:solidFill>
                  <a:schemeClr val="tx1"/>
                </a:solidFill>
                <a:latin typeface="仿宋_GB2312" pitchFamily="49" charset="-122"/>
                <a:ea typeface="仿宋_GB2312" pitchFamily="49" charset="-122"/>
              </a:rPr>
              <a:t>}</a:t>
            </a:r>
            <a:endParaRPr lang="zh-CN" altLang="en-US" u="none" dirty="0">
              <a:solidFill>
                <a:schemeClr val="tx1"/>
              </a:solidFill>
              <a:latin typeface="仿宋_GB2312" pitchFamily="49" charset="-122"/>
              <a:ea typeface="仿宋_GB2312" pitchFamily="49" charset="-122"/>
            </a:endParaRPr>
          </a:p>
        </p:txBody>
      </p:sp>
      <p:sp>
        <p:nvSpPr>
          <p:cNvPr id="63494" name="文本框 63493"/>
          <p:cNvSpPr txBox="1"/>
          <p:nvPr/>
        </p:nvSpPr>
        <p:spPr>
          <a:xfrm>
            <a:off x="1403350" y="2492375"/>
            <a:ext cx="7200900" cy="645160"/>
          </a:xfrm>
          <a:prstGeom prst="rect">
            <a:avLst/>
          </a:prstGeom>
          <a:noFill/>
          <a:ln w="9525">
            <a:noFill/>
          </a:ln>
        </p:spPr>
        <p:txBody>
          <a:bodyPr>
            <a:spAutoFit/>
          </a:bodyPr>
          <a:p>
            <a:pPr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可能是</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感冒</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支气管炎</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鼻炎</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感冒，支气管炎</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感冒，鼻炎</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支气管炎，鼻炎</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感冒，支气管炎，鼻炎</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i="1" u="none">
                <a:solidFill>
                  <a:schemeClr val="tx1"/>
                </a:solidFill>
                <a:latin typeface="仿宋_GB2312" pitchFamily="49" charset="-122"/>
                <a:ea typeface="仿宋_GB2312" pitchFamily="49" charset="-122"/>
              </a:rPr>
              <a:t>Φ</a:t>
            </a:r>
            <a:r>
              <a:rPr lang="en-US" altLang="zh-CN" u="none">
                <a:solidFill>
                  <a:schemeClr val="tx1"/>
                </a:solidFill>
                <a:latin typeface="仿宋_GB2312" pitchFamily="49" charset="-122"/>
                <a:ea typeface="仿宋_GB2312" pitchFamily="49" charset="-122"/>
              </a:rPr>
              <a:t> </a:t>
            </a:r>
            <a:r>
              <a:rPr lang="zh-CN" altLang="en-US" u="none" dirty="0">
                <a:solidFill>
                  <a:schemeClr val="tx1"/>
                </a:solidFill>
                <a:latin typeface="仿宋_GB2312" pitchFamily="49" charset="-122"/>
                <a:ea typeface="仿宋_GB2312" pitchFamily="49" charset="-122"/>
              </a:rPr>
              <a:t>其中之一。</a:t>
            </a:r>
            <a:endParaRPr lang="zh-CN" altLang="en-US" u="none" dirty="0">
              <a:solidFill>
                <a:schemeClr val="tx1"/>
              </a:solidFill>
              <a:latin typeface="仿宋_GB2312" pitchFamily="49" charset="-122"/>
              <a:ea typeface="仿宋_GB2312" pitchFamily="49" charset="-122"/>
            </a:endParaRPr>
          </a:p>
        </p:txBody>
      </p:sp>
      <p:sp>
        <p:nvSpPr>
          <p:cNvPr id="63495" name="圆角矩形 63494"/>
          <p:cNvSpPr/>
          <p:nvPr/>
        </p:nvSpPr>
        <p:spPr>
          <a:xfrm>
            <a:off x="1403350" y="1916113"/>
            <a:ext cx="7129463" cy="431800"/>
          </a:xfrm>
          <a:prstGeom prst="roundRect">
            <a:avLst>
              <a:gd name="adj" fmla="val 16667"/>
            </a:avLst>
          </a:prstGeom>
          <a:solidFill>
            <a:srgbClr val="FFFF00"/>
          </a:solidFill>
          <a:ln w="9525">
            <a:noFill/>
          </a:ln>
        </p:spPr>
        <p:txBody>
          <a:bodyPr wrap="none" anchor="ctr"/>
          <a:p>
            <a:pPr marL="342900" indent="-342900" algn="l">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考察某人得了什么疾病时，如何处理？</a:t>
            </a:r>
            <a:endParaRPr lang="zh-CN" altLang="en-US" u="none" dirty="0">
              <a:solidFill>
                <a:schemeClr val="tx1"/>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bldLvl="0" animBg="1"/>
      <p:bldP spid="63494" grpId="0"/>
      <p:bldP spid="63495"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en-US" altLang="zh-CN" sz="3200">
                <a:latin typeface="仿宋_GB2312" pitchFamily="49" charset="-122"/>
              </a:rPr>
              <a:t>4.4.1 D-S</a:t>
            </a:r>
            <a:r>
              <a:rPr lang="zh-CN" altLang="en-US" sz="3200" dirty="0">
                <a:latin typeface="仿宋_GB2312" pitchFamily="49" charset="-122"/>
              </a:rPr>
              <a:t>理论</a:t>
            </a:r>
            <a:r>
              <a:rPr lang="en-US" altLang="zh-CN" sz="3200">
                <a:latin typeface="仿宋_GB2312" pitchFamily="49" charset="-122"/>
              </a:rPr>
              <a:t>(4)</a:t>
            </a:r>
            <a:endParaRPr lang="en-US" altLang="zh-CN" sz="3200">
              <a:latin typeface="仿宋_GB2312" pitchFamily="49" charset="-122"/>
            </a:endParaRPr>
          </a:p>
        </p:txBody>
      </p:sp>
      <p:sp>
        <p:nvSpPr>
          <p:cNvPr id="64515" name="文本占位符 64514"/>
          <p:cNvSpPr>
            <a:spLocks noGrp="1"/>
          </p:cNvSpPr>
          <p:nvPr>
            <p:ph type="body" idx="4294967295"/>
          </p:nvPr>
        </p:nvSpPr>
        <p:spPr>
          <a:xfrm>
            <a:off x="0" y="1825625"/>
            <a:ext cx="7886700" cy="4351655"/>
          </a:xfrm>
        </p:spPr>
        <p:txBody>
          <a:bodyPr/>
          <a:p>
            <a:pPr>
              <a:buNone/>
            </a:pPr>
            <a:r>
              <a:rPr lang="en-US" altLang="zh-CN">
                <a:latin typeface="仿宋_GB2312" pitchFamily="49" charset="-122"/>
                <a:ea typeface="仿宋_GB2312" pitchFamily="49" charset="-122"/>
              </a:rPr>
              <a:t>1.</a:t>
            </a:r>
            <a:r>
              <a:rPr lang="zh-CN" altLang="en-US" dirty="0">
                <a:latin typeface="仿宋_GB2312" pitchFamily="49" charset="-122"/>
                <a:ea typeface="仿宋_GB2312" pitchFamily="49" charset="-122"/>
                <a:hlinkClick r:id="rId1" action="ppaction://hlinksldjump"/>
              </a:rPr>
              <a:t>基本概率分配函数</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2.</a:t>
            </a:r>
            <a:r>
              <a:rPr lang="zh-CN" altLang="en-US" dirty="0">
                <a:latin typeface="仿宋_GB2312" pitchFamily="49" charset="-122"/>
                <a:ea typeface="仿宋_GB2312" pitchFamily="49" charset="-122"/>
                <a:hlinkClick r:id="rId2" action="ppaction://hlinksldjump"/>
              </a:rPr>
              <a:t>信任函数（下限函数）</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3.</a:t>
            </a:r>
            <a:r>
              <a:rPr lang="zh-CN" altLang="en-US" dirty="0">
                <a:latin typeface="仿宋_GB2312" pitchFamily="49" charset="-122"/>
                <a:ea typeface="仿宋_GB2312" pitchFamily="49" charset="-122"/>
                <a:hlinkClick r:id="rId3" action="ppaction://hlinksldjump"/>
              </a:rPr>
              <a:t>似真函数（上限函数）</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4.</a:t>
            </a:r>
            <a:r>
              <a:rPr lang="zh-CN" altLang="en-US" dirty="0">
                <a:latin typeface="仿宋_GB2312" pitchFamily="49" charset="-122"/>
                <a:ea typeface="仿宋_GB2312" pitchFamily="49" charset="-122"/>
                <a:hlinkClick r:id="rId4" action="ppaction://hlinksldjump"/>
              </a:rPr>
              <a:t>信任区间</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5.</a:t>
            </a:r>
            <a:r>
              <a:rPr lang="zh-CN" altLang="en-US" dirty="0">
                <a:latin typeface="仿宋_GB2312" pitchFamily="49" charset="-122"/>
                <a:ea typeface="仿宋_GB2312" pitchFamily="49" charset="-122"/>
                <a:hlinkClick r:id="rId5" action="ppaction://hlinksldjump"/>
              </a:rPr>
              <a:t>德普斯特组合规则</a:t>
            </a:r>
            <a:endParaRPr lang="zh-CN" altLang="en-US" dirty="0">
              <a:latin typeface="仿宋_GB2312" pitchFamily="49" charset="-122"/>
              <a:ea typeface="仿宋_GB2312" pitchFamily="49" charset="-122"/>
            </a:endParaRPr>
          </a:p>
          <a:p>
            <a:endParaRPr lang="zh-CN" altLang="en-US" dirty="0">
              <a:latin typeface="仿宋_GB2312" pitchFamily="49" charset="-122"/>
              <a:ea typeface="仿宋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b"/>
          <a:p>
            <a:r>
              <a:rPr lang="en-US" altLang="zh-CN" sz="3600"/>
              <a:t>4.1</a:t>
            </a:r>
            <a:r>
              <a:rPr lang="zh-CN" altLang="en-US" sz="3600" dirty="0"/>
              <a:t>不确定性知识表示与推理概述</a:t>
            </a:r>
            <a:endParaRPr lang="zh-CN" altLang="en-US" sz="3600" dirty="0"/>
          </a:p>
        </p:txBody>
      </p:sp>
      <p:sp>
        <p:nvSpPr>
          <p:cNvPr id="8195" name="文本占位符 8194"/>
          <p:cNvSpPr>
            <a:spLocks noGrp="1"/>
          </p:cNvSpPr>
          <p:nvPr>
            <p:ph type="body" idx="4294967295"/>
          </p:nvPr>
        </p:nvSpPr>
        <p:spPr>
          <a:xfrm>
            <a:off x="1227455" y="1268730"/>
            <a:ext cx="7916545" cy="4419600"/>
          </a:xfrm>
        </p:spPr>
        <p:txBody>
          <a:bodyPr/>
          <a:p>
            <a:pPr>
              <a:buNone/>
            </a:pPr>
            <a:r>
              <a:rPr lang="en-US" altLang="zh-CN">
                <a:latin typeface="仿宋_GB2312" pitchFamily="49" charset="-122"/>
                <a:ea typeface="仿宋_GB2312" pitchFamily="49" charset="-122"/>
              </a:rPr>
              <a:t>4.1.1 </a:t>
            </a:r>
            <a:r>
              <a:rPr lang="zh-CN" altLang="en-US" dirty="0">
                <a:latin typeface="仿宋_GB2312" pitchFamily="49" charset="-122"/>
                <a:ea typeface="仿宋_GB2312" pitchFamily="49" charset="-122"/>
                <a:hlinkClick r:id="rId1" action="ppaction://hlinksldjump"/>
              </a:rPr>
              <a:t>不确定性及其类型</a:t>
            </a:r>
            <a:endParaRPr lang="zh-CN" altLang="en-US" dirty="0">
              <a:latin typeface="仿宋_GB2312" pitchFamily="49" charset="-122"/>
              <a:ea typeface="仿宋_GB2312" pitchFamily="49" charset="-122"/>
            </a:endParaRPr>
          </a:p>
          <a:p>
            <a:pPr>
              <a:buNone/>
            </a:pPr>
            <a:r>
              <a:rPr lang="en-US" altLang="zh-CN">
                <a:latin typeface="仿宋_GB2312" pitchFamily="49" charset="-122"/>
                <a:ea typeface="仿宋_GB2312" pitchFamily="49" charset="-122"/>
              </a:rPr>
              <a:t>4.1.2 </a:t>
            </a:r>
            <a:r>
              <a:rPr lang="zh-CN" altLang="en-US" dirty="0">
                <a:latin typeface="仿宋_GB2312" pitchFamily="49" charset="-122"/>
                <a:ea typeface="仿宋_GB2312" pitchFamily="49" charset="-122"/>
                <a:hlinkClick r:id="rId2" action="ppaction://hlinksldjump"/>
              </a:rPr>
              <a:t>不确定性推理概述</a:t>
            </a:r>
            <a:endParaRPr lang="zh-CN" altLang="en-US" dirty="0">
              <a:latin typeface="仿宋_GB2312" pitchFamily="49" charset="-122"/>
              <a:ea typeface="仿宋_GB2312" pitchFamily="49" charset="-122"/>
            </a:endParaRPr>
          </a:p>
          <a:p>
            <a:pPr>
              <a:buNone/>
            </a:pPr>
            <a:endParaRPr lang="zh-CN" altLang="en-US" dirty="0">
              <a:latin typeface="仿宋_GB2312" pitchFamily="49" charset="-122"/>
              <a:ea typeface="仿宋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en-US" altLang="zh-CN" sz="2800">
                <a:latin typeface="仿宋_GB2312" pitchFamily="49" charset="-122"/>
              </a:rPr>
              <a:t>1.</a:t>
            </a:r>
            <a:r>
              <a:rPr lang="zh-CN" altLang="en-US" sz="2800" dirty="0">
                <a:latin typeface="仿宋_GB2312" pitchFamily="49" charset="-122"/>
              </a:rPr>
              <a:t>基本概率分配函数（</a:t>
            </a:r>
            <a:r>
              <a:rPr lang="en-US" altLang="zh-CN" sz="2800">
                <a:latin typeface="仿宋_GB2312" pitchFamily="49" charset="-122"/>
              </a:rPr>
              <a:t>1</a:t>
            </a:r>
            <a:r>
              <a:rPr lang="zh-CN" altLang="en-US" sz="2800" dirty="0">
                <a:latin typeface="仿宋_GB2312" pitchFamily="49" charset="-122"/>
              </a:rPr>
              <a:t>）</a:t>
            </a:r>
            <a:endParaRPr lang="zh-CN" altLang="en-US" sz="2800" dirty="0">
              <a:latin typeface="仿宋_GB2312" pitchFamily="49" charset="-122"/>
            </a:endParaRPr>
          </a:p>
        </p:txBody>
      </p:sp>
      <p:sp>
        <p:nvSpPr>
          <p:cNvPr id="65539" name="文本占位符 65538"/>
          <p:cNvSpPr>
            <a:spLocks noGrp="1"/>
          </p:cNvSpPr>
          <p:nvPr>
            <p:ph type="body" sz="half" idx="4294967295"/>
          </p:nvPr>
        </p:nvSpPr>
        <p:spPr>
          <a:xfrm>
            <a:off x="1584325" y="1268730"/>
            <a:ext cx="7559675" cy="5224145"/>
          </a:xfrm>
        </p:spPr>
        <p:txBody>
          <a:bodyPr/>
          <a:p>
            <a:pPr>
              <a:buNone/>
            </a:pPr>
            <a:r>
              <a:rPr lang="zh-CN" altLang="en-US" sz="2400" dirty="0">
                <a:solidFill>
                  <a:schemeClr val="hlink"/>
                </a:solidFill>
                <a:latin typeface="仿宋_GB2312" pitchFamily="49" charset="-122"/>
              </a:rPr>
              <a:t>定义</a:t>
            </a:r>
            <a:r>
              <a:rPr lang="en-US" altLang="zh-CN" sz="2400">
                <a:solidFill>
                  <a:schemeClr val="hlink"/>
                </a:solidFill>
                <a:latin typeface="仿宋_GB2312" pitchFamily="49" charset="-122"/>
              </a:rPr>
              <a:t>4.1</a:t>
            </a:r>
            <a:r>
              <a:rPr lang="en-US" altLang="zh-CN" sz="2400">
                <a:latin typeface="仿宋_GB2312" pitchFamily="49" charset="-122"/>
              </a:rPr>
              <a:t> </a:t>
            </a:r>
            <a:r>
              <a:rPr lang="zh-CN" altLang="en-US" sz="2400" dirty="0">
                <a:latin typeface="仿宋_GB2312" pitchFamily="49" charset="-122"/>
              </a:rPr>
              <a:t>给定识别框架</a:t>
            </a:r>
            <a:r>
              <a:rPr lang="en-US" altLang="zh-CN" sz="2400">
                <a:latin typeface="仿宋_GB2312" pitchFamily="49" charset="-122"/>
                <a:cs typeface="Tahoma" panose="020B0604030504040204" pitchFamily="34" charset="0"/>
              </a:rPr>
              <a:t>U</a:t>
            </a:r>
            <a:r>
              <a:rPr lang="zh-CN" altLang="en-US" sz="2400" dirty="0">
                <a:latin typeface="仿宋_GB2312" pitchFamily="49" charset="-122"/>
                <a:cs typeface="Tahoma" panose="020B0604030504040204" pitchFamily="34" charset="0"/>
              </a:rPr>
              <a:t>，</a:t>
            </a:r>
            <a:r>
              <a:rPr lang="el-GR" altLang="en-US" sz="2400" dirty="0">
                <a:latin typeface="仿宋_GB2312" pitchFamily="49" charset="-122"/>
                <a:cs typeface="Tahoma" panose="020B0604030504040204" pitchFamily="34" charset="0"/>
              </a:rPr>
              <a:t>A</a:t>
            </a:r>
            <a:r>
              <a:rPr lang="el-GR" altLang="en-US" sz="2400" dirty="0">
                <a:latin typeface="仿宋_GB2312" pitchFamily="49" charset="-122"/>
              </a:rPr>
              <a:t>∈2 </a:t>
            </a:r>
            <a:r>
              <a:rPr lang="en-US" altLang="zh-CN" sz="2400" baseline="30000">
                <a:latin typeface="仿宋_GB2312" pitchFamily="49" charset="-122"/>
                <a:cs typeface="Tahoma" panose="020B0604030504040204" pitchFamily="34" charset="0"/>
              </a:rPr>
              <a:t>U</a:t>
            </a:r>
            <a:r>
              <a:rPr lang="zh-CN" altLang="en-US" sz="2400" dirty="0">
                <a:latin typeface="仿宋_GB2312" pitchFamily="49" charset="-122"/>
                <a:cs typeface="Tahoma" panose="020B0604030504040204" pitchFamily="34" charset="0"/>
              </a:rPr>
              <a:t>，称</a:t>
            </a:r>
            <a:endParaRPr lang="zh-CN" altLang="en-US" sz="2400" dirty="0">
              <a:latin typeface="仿宋_GB2312" pitchFamily="49" charset="-122"/>
              <a:cs typeface="Tahoma" panose="020B0604030504040204" pitchFamily="34" charset="0"/>
            </a:endParaRPr>
          </a:p>
          <a:p>
            <a:pPr>
              <a:buNone/>
            </a:pPr>
            <a:r>
              <a:rPr lang="zh-CN" altLang="en-US" sz="2400">
                <a:latin typeface="仿宋_GB2312" pitchFamily="49" charset="-122"/>
                <a:cs typeface="Tahoma" panose="020B0604030504040204" pitchFamily="34" charset="0"/>
              </a:rPr>
              <a:t>          </a:t>
            </a:r>
            <a:r>
              <a:rPr lang="el-GR" altLang="en-US" sz="2400" dirty="0">
                <a:latin typeface="仿宋_GB2312" pitchFamily="49" charset="-122"/>
                <a:cs typeface="Tahoma" panose="020B0604030504040204" pitchFamily="34" charset="0"/>
              </a:rPr>
              <a:t>m</a:t>
            </a:r>
            <a:r>
              <a:rPr lang="en-US" altLang="zh-CN" sz="2400">
                <a:latin typeface="仿宋_GB2312" pitchFamily="49" charset="-122"/>
                <a:cs typeface="Tahoma" panose="020B0604030504040204" pitchFamily="34" charset="0"/>
              </a:rPr>
              <a:t>(</a:t>
            </a:r>
            <a:r>
              <a:rPr lang="el-GR" altLang="en-US" sz="2400" dirty="0">
                <a:latin typeface="仿宋_GB2312" pitchFamily="49" charset="-122"/>
                <a:cs typeface="Tahoma" panose="020B0604030504040204" pitchFamily="34" charset="0"/>
              </a:rPr>
              <a:t>A</a:t>
            </a:r>
            <a:r>
              <a:rPr lang="en-US" altLang="zh-CN" sz="2400">
                <a:latin typeface="仿宋_GB2312" pitchFamily="49" charset="-122"/>
                <a:cs typeface="Tahoma" panose="020B0604030504040204" pitchFamily="34" charset="0"/>
              </a:rPr>
              <a:t>): </a:t>
            </a:r>
            <a:r>
              <a:rPr lang="el-GR" altLang="en-US" sz="2400" dirty="0">
                <a:latin typeface="仿宋_GB2312" pitchFamily="49" charset="-122"/>
              </a:rPr>
              <a:t>2 </a:t>
            </a:r>
            <a:r>
              <a:rPr lang="en-US" altLang="zh-CN" sz="2400" baseline="30000">
                <a:latin typeface="仿宋_GB2312" pitchFamily="49" charset="-122"/>
                <a:cs typeface="Tahoma" panose="020B0604030504040204" pitchFamily="34" charset="0"/>
              </a:rPr>
              <a:t>U</a:t>
            </a:r>
            <a:r>
              <a:rPr lang="en-US" altLang="zh-CN" sz="2400">
                <a:latin typeface="仿宋_GB2312" pitchFamily="49" charset="-122"/>
                <a:cs typeface="Tahoma" panose="020B0604030504040204" pitchFamily="34" charset="0"/>
              </a:rPr>
              <a:t> </a:t>
            </a:r>
            <a:r>
              <a:rPr lang="en-US" altLang="zh-CN" sz="2400">
                <a:latin typeface="仿宋_GB2312" pitchFamily="49" charset="-122"/>
              </a:rPr>
              <a:t>→[0</a:t>
            </a:r>
            <a:r>
              <a:rPr lang="zh-CN" altLang="en-US" sz="2400" dirty="0">
                <a:latin typeface="仿宋_GB2312" pitchFamily="49" charset="-122"/>
              </a:rPr>
              <a:t>，</a:t>
            </a:r>
            <a:r>
              <a:rPr lang="en-US" altLang="zh-CN" sz="2400">
                <a:latin typeface="仿宋_GB2312" pitchFamily="49" charset="-122"/>
              </a:rPr>
              <a:t>1]</a:t>
            </a:r>
            <a:endParaRPr lang="en-US" altLang="zh-CN" sz="2400">
              <a:latin typeface="仿宋_GB2312" pitchFamily="49" charset="-122"/>
            </a:endParaRPr>
          </a:p>
          <a:p>
            <a:pPr>
              <a:buNone/>
            </a:pPr>
            <a:r>
              <a:rPr lang="en-US" altLang="zh-CN" sz="2400">
                <a:latin typeface="仿宋_GB2312" pitchFamily="49" charset="-122"/>
              </a:rPr>
              <a:t>   </a:t>
            </a:r>
            <a:r>
              <a:rPr lang="zh-CN" altLang="en-US" sz="2400" dirty="0">
                <a:latin typeface="仿宋_GB2312" pitchFamily="49" charset="-122"/>
              </a:rPr>
              <a:t>是</a:t>
            </a:r>
            <a:r>
              <a:rPr lang="el-GR" altLang="en-US" sz="2400" dirty="0">
                <a:latin typeface="仿宋_GB2312" pitchFamily="49" charset="-122"/>
              </a:rPr>
              <a:t>2 </a:t>
            </a:r>
            <a:r>
              <a:rPr lang="en-US" altLang="zh-CN" sz="2400" baseline="30000">
                <a:latin typeface="仿宋_GB2312" pitchFamily="49" charset="-122"/>
                <a:cs typeface="Tahoma" panose="020B0604030504040204" pitchFamily="34" charset="0"/>
              </a:rPr>
              <a:t>U</a:t>
            </a:r>
            <a:r>
              <a:rPr lang="zh-CN" altLang="en-US" sz="2400" dirty="0">
                <a:latin typeface="仿宋_GB2312" pitchFamily="49" charset="-122"/>
                <a:cs typeface="Tahoma" panose="020B0604030504040204" pitchFamily="34" charset="0"/>
              </a:rPr>
              <a:t>上的一个</a:t>
            </a:r>
            <a:r>
              <a:rPr lang="zh-CN" altLang="en-US" sz="2400" dirty="0">
                <a:solidFill>
                  <a:schemeClr val="hlink"/>
                </a:solidFill>
                <a:latin typeface="仿宋_GB2312" pitchFamily="49" charset="-122"/>
                <a:cs typeface="Tahoma" panose="020B0604030504040204" pitchFamily="34" charset="0"/>
              </a:rPr>
              <a:t>基本概率分配函数</a:t>
            </a:r>
            <a:r>
              <a:rPr lang="zh-CN" altLang="en-US" sz="2400" dirty="0">
                <a:latin typeface="仿宋_GB2312" pitchFamily="49" charset="-122"/>
                <a:cs typeface="Tahoma" panose="020B0604030504040204" pitchFamily="34" charset="0"/>
              </a:rPr>
              <a:t>（</a:t>
            </a:r>
            <a:r>
              <a:rPr lang="el-GR" altLang="en-US" sz="2400" dirty="0">
                <a:latin typeface="仿宋_GB2312" pitchFamily="49" charset="-122"/>
                <a:cs typeface="Tahoma" panose="020B0604030504040204" pitchFamily="34" charset="0"/>
              </a:rPr>
              <a:t>Function</a:t>
            </a:r>
            <a:r>
              <a:rPr lang="en-US" altLang="zh-CN" sz="2400">
                <a:latin typeface="仿宋_GB2312" pitchFamily="49" charset="-122"/>
                <a:cs typeface="Tahoma" panose="020B0604030504040204" pitchFamily="34" charset="0"/>
              </a:rPr>
              <a:t> of Basic Probability Assignment</a:t>
            </a:r>
            <a:r>
              <a:rPr lang="zh-CN" altLang="en-US" sz="2400" dirty="0">
                <a:latin typeface="仿宋_GB2312" pitchFamily="49" charset="-122"/>
                <a:cs typeface="Tahoma" panose="020B0604030504040204" pitchFamily="34" charset="0"/>
              </a:rPr>
              <a:t>），若它满足</a:t>
            </a:r>
            <a:endParaRPr lang="el-GR" altLang="en-US" sz="2400" dirty="0">
              <a:latin typeface="仿宋_GB2312" pitchFamily="49" charset="-122"/>
              <a:ea typeface="Tahoma" panose="020B0604030504040204" pitchFamily="34" charset="0"/>
            </a:endParaRPr>
          </a:p>
        </p:txBody>
      </p:sp>
      <p:graphicFrame>
        <p:nvGraphicFramePr>
          <p:cNvPr id="65540" name="内容占位符 65539"/>
          <p:cNvGraphicFramePr>
            <a:graphicFrameLocks noChangeAspect="1"/>
          </p:cNvGraphicFramePr>
          <p:nvPr>
            <p:ph sz="half" idx="4294967295"/>
          </p:nvPr>
        </p:nvGraphicFramePr>
        <p:xfrm>
          <a:off x="2704783" y="3213100"/>
          <a:ext cx="2007235" cy="1154430"/>
        </p:xfrm>
        <a:graphic>
          <a:graphicData uri="http://schemas.openxmlformats.org/presentationml/2006/ole">
            <mc:AlternateContent xmlns:mc="http://schemas.openxmlformats.org/markup-compatibility/2006">
              <mc:Choice xmlns:v="urn:schemas-microsoft-com:vml" Requires="v">
                <p:oleObj spid="_x0000_s3204" name="" r:id="rId1" imgW="927100" imgH="533400" progId="Equation.DSMT4">
                  <p:embed/>
                </p:oleObj>
              </mc:Choice>
              <mc:Fallback>
                <p:oleObj name="" r:id="rId1" imgW="927100" imgH="533400" progId="Equation.DSMT4">
                  <p:embed/>
                  <p:pic>
                    <p:nvPicPr>
                      <p:cNvPr id="0" name="图片 3203"/>
                      <p:cNvPicPr/>
                      <p:nvPr/>
                    </p:nvPicPr>
                    <p:blipFill>
                      <a:blip r:embed="rId2"/>
                      <a:stretch>
                        <a:fillRect/>
                      </a:stretch>
                    </p:blipFill>
                    <p:spPr>
                      <a:xfrm>
                        <a:off x="2704783" y="3213100"/>
                        <a:ext cx="2007235" cy="1154430"/>
                      </a:xfrm>
                      <a:prstGeom prst="rect">
                        <a:avLst/>
                      </a:prstGeom>
                      <a:noFill/>
                      <a:ln w="38100">
                        <a:miter/>
                      </a:ln>
                    </p:spPr>
                  </p:pic>
                </p:oleObj>
              </mc:Fallback>
            </mc:AlternateContent>
          </a:graphicData>
        </a:graphic>
      </p:graphicFrame>
      <p:sp>
        <p:nvSpPr>
          <p:cNvPr id="65541" name="文本框 65540"/>
          <p:cNvSpPr txBox="1"/>
          <p:nvPr/>
        </p:nvSpPr>
        <p:spPr>
          <a:xfrm>
            <a:off x="755650" y="4724400"/>
            <a:ext cx="8208963" cy="1198880"/>
          </a:xfrm>
          <a:prstGeom prst="rect">
            <a:avLst/>
          </a:prstGeom>
          <a:solidFill>
            <a:schemeClr val="accent2"/>
          </a:solidFill>
          <a:ln w="9525">
            <a:noFill/>
          </a:ln>
        </p:spPr>
        <p:txBody>
          <a:bodyPr>
            <a:spAutoFit/>
          </a:bodyPr>
          <a:p>
            <a:pPr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 基本概率分配函数的物理意义：</a:t>
            </a:r>
            <a:endParaRPr lang="zh-CN" altLang="en-US" u="none" dirty="0">
              <a:solidFill>
                <a:schemeClr val="tx1"/>
              </a:solidFill>
              <a:latin typeface="仿宋_GB2312" pitchFamily="49" charset="-122"/>
              <a:ea typeface="仿宋_GB2312" pitchFamily="49" charset="-122"/>
            </a:endParaRPr>
          </a:p>
          <a:p>
            <a:pPr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  </a:t>
            </a:r>
            <a:r>
              <a:rPr lang="en-US" altLang="zh-CN" u="none">
                <a:solidFill>
                  <a:schemeClr val="tx1"/>
                </a:solidFill>
                <a:latin typeface="仿宋_GB2312" pitchFamily="49" charset="-122"/>
                <a:ea typeface="仿宋_GB2312" pitchFamily="49" charset="-122"/>
              </a:rPr>
              <a:t>1.</a:t>
            </a:r>
            <a:r>
              <a:rPr lang="zh-CN" altLang="en-US" u="none" dirty="0">
                <a:solidFill>
                  <a:schemeClr val="tx1"/>
                </a:solidFill>
                <a:latin typeface="仿宋_GB2312" pitchFamily="49" charset="-122"/>
                <a:ea typeface="仿宋_GB2312" pitchFamily="49" charset="-122"/>
              </a:rPr>
              <a:t>若</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属于</a:t>
            </a:r>
            <a:r>
              <a:rPr lang="en-US" altLang="zh-CN" u="none">
                <a:solidFill>
                  <a:schemeClr val="tx1"/>
                </a:solidFill>
                <a:latin typeface="仿宋_GB2312" pitchFamily="49" charset="-122"/>
                <a:ea typeface="仿宋_GB2312" pitchFamily="49" charset="-122"/>
              </a:rPr>
              <a:t>U</a:t>
            </a:r>
            <a:r>
              <a:rPr lang="zh-CN" altLang="en-US" u="none" dirty="0">
                <a:solidFill>
                  <a:schemeClr val="tx1"/>
                </a:solidFill>
                <a:latin typeface="仿宋_GB2312" pitchFamily="49" charset="-122"/>
                <a:ea typeface="仿宋_GB2312" pitchFamily="49" charset="-122"/>
              </a:rPr>
              <a:t>，且不等于</a:t>
            </a:r>
            <a:r>
              <a:rPr lang="en-US" altLang="zh-CN" u="none">
                <a:solidFill>
                  <a:schemeClr val="tx1"/>
                </a:solidFill>
                <a:latin typeface="仿宋_GB2312" pitchFamily="49" charset="-122"/>
                <a:ea typeface="仿宋_GB2312" pitchFamily="49" charset="-122"/>
              </a:rPr>
              <a:t>U</a:t>
            </a:r>
            <a:r>
              <a:rPr lang="zh-CN" altLang="en-US" u="none" dirty="0">
                <a:solidFill>
                  <a:schemeClr val="tx1"/>
                </a:solidFill>
                <a:latin typeface="仿宋_GB2312" pitchFamily="49" charset="-122"/>
                <a:ea typeface="仿宋_GB2312" pitchFamily="49" charset="-122"/>
              </a:rPr>
              <a:t>，表示对子集命题</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的精确信任度</a:t>
            </a:r>
            <a:endParaRPr lang="zh-CN" altLang="en-US" u="none" dirty="0">
              <a:solidFill>
                <a:schemeClr val="tx1"/>
              </a:solidFill>
              <a:latin typeface="仿宋_GB2312" pitchFamily="49" charset="-122"/>
              <a:ea typeface="仿宋_GB2312" pitchFamily="49" charset="-122"/>
            </a:endParaRPr>
          </a:p>
          <a:p>
            <a:pPr algn="just">
              <a:spcBef>
                <a:spcPct val="5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  </a:t>
            </a:r>
            <a:r>
              <a:rPr lang="en-US" altLang="zh-CN" u="none">
                <a:solidFill>
                  <a:schemeClr val="tx1"/>
                </a:solidFill>
                <a:latin typeface="仿宋_GB2312" pitchFamily="49" charset="-122"/>
                <a:ea typeface="仿宋_GB2312" pitchFamily="49" charset="-122"/>
              </a:rPr>
              <a:t>2.</a:t>
            </a:r>
            <a:r>
              <a:rPr lang="zh-CN" altLang="en-US" u="none" dirty="0">
                <a:solidFill>
                  <a:schemeClr val="tx1"/>
                </a:solidFill>
                <a:latin typeface="仿宋_GB2312" pitchFamily="49" charset="-122"/>
                <a:ea typeface="仿宋_GB2312" pitchFamily="49" charset="-122"/>
              </a:rPr>
              <a:t>若</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等于</a:t>
            </a:r>
            <a:r>
              <a:rPr lang="en-US" altLang="zh-CN" u="none">
                <a:solidFill>
                  <a:schemeClr val="tx1"/>
                </a:solidFill>
                <a:latin typeface="仿宋_GB2312" pitchFamily="49" charset="-122"/>
                <a:ea typeface="仿宋_GB2312" pitchFamily="49" charset="-122"/>
              </a:rPr>
              <a:t>U</a:t>
            </a:r>
            <a:r>
              <a:rPr lang="zh-CN" altLang="en-US" u="none" dirty="0">
                <a:solidFill>
                  <a:schemeClr val="tx1"/>
                </a:solidFill>
                <a:latin typeface="仿宋_GB2312" pitchFamily="49" charset="-122"/>
                <a:ea typeface="仿宋_GB2312" pitchFamily="49" charset="-122"/>
              </a:rPr>
              <a:t>，表示这个数不知如何分配</a:t>
            </a:r>
            <a:endParaRPr lang="zh-CN" altLang="en-US" u="none" dirty="0">
              <a:solidFill>
                <a:schemeClr val="tx1"/>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en-US" altLang="zh-CN" sz="2800">
                <a:latin typeface="仿宋_GB2312" pitchFamily="49" charset="-122"/>
              </a:rPr>
              <a:t>1.</a:t>
            </a:r>
            <a:r>
              <a:rPr lang="zh-CN" altLang="en-US" sz="2800" dirty="0">
                <a:latin typeface="仿宋_GB2312" pitchFamily="49" charset="-122"/>
              </a:rPr>
              <a:t>基本概率分配函数（</a:t>
            </a:r>
            <a:r>
              <a:rPr lang="en-US" altLang="zh-CN" sz="2800">
                <a:latin typeface="仿宋_GB2312" pitchFamily="49" charset="-122"/>
              </a:rPr>
              <a:t>2</a:t>
            </a:r>
            <a:r>
              <a:rPr lang="zh-CN" altLang="en-US" sz="2800" dirty="0">
                <a:latin typeface="仿宋_GB2312" pitchFamily="49" charset="-122"/>
              </a:rPr>
              <a:t>）</a:t>
            </a:r>
            <a:endParaRPr lang="zh-CN" altLang="en-US" sz="2800" dirty="0">
              <a:latin typeface="仿宋_GB2312" pitchFamily="49" charset="-122"/>
            </a:endParaRPr>
          </a:p>
        </p:txBody>
      </p:sp>
      <p:sp>
        <p:nvSpPr>
          <p:cNvPr id="66563" name="文本占位符 66562"/>
          <p:cNvSpPr>
            <a:spLocks noGrp="1"/>
          </p:cNvSpPr>
          <p:nvPr>
            <p:ph type="body" idx="4294967295"/>
          </p:nvPr>
        </p:nvSpPr>
        <p:spPr>
          <a:xfrm>
            <a:off x="1511300" y="1268730"/>
            <a:ext cx="7632700" cy="2665095"/>
          </a:xfrm>
        </p:spPr>
        <p:txBody>
          <a:bodyPr>
            <a:normAutofit lnSpcReduction="10000"/>
          </a:bodyPr>
          <a:p>
            <a:pPr algn="just">
              <a:lnSpc>
                <a:spcPct val="120000"/>
              </a:lnSpc>
              <a:buNone/>
            </a:pPr>
            <a:r>
              <a:rPr lang="zh-CN" altLang="en-US" sz="2000" dirty="0">
                <a:latin typeface="仿宋_GB2312" pitchFamily="49" charset="-122"/>
              </a:rPr>
              <a:t>例</a:t>
            </a:r>
            <a:r>
              <a:rPr lang="en-US" altLang="zh-CN" sz="2000">
                <a:latin typeface="仿宋_GB2312" pitchFamily="49" charset="-122"/>
              </a:rPr>
              <a:t>4.3 </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zh-CN" altLang="en-US" sz="2000" dirty="0">
                <a:latin typeface="Times New Roman" panose="02020603050405020304" pitchFamily="18" charset="0"/>
              </a:rPr>
              <a:t>客机，轰炸机，战斗机</a:t>
            </a:r>
            <a:r>
              <a:rPr lang="en-US" altLang="zh-CN" sz="2000">
                <a:latin typeface="Times New Roman" panose="02020603050405020304" pitchFamily="18" charset="0"/>
              </a:rPr>
              <a:t>}</a:t>
            </a:r>
            <a:r>
              <a:rPr lang="zh-CN" altLang="en-US" sz="2000" dirty="0">
                <a:latin typeface="Times New Roman" panose="02020603050405020304" pitchFamily="18" charset="0"/>
              </a:rPr>
              <a:t>，分别用</a:t>
            </a:r>
            <a:r>
              <a:rPr lang="en-US" altLang="zh-CN" sz="2000" i="1">
                <a:latin typeface="Times New Roman" panose="02020603050405020304" pitchFamily="18" charset="0"/>
              </a:rPr>
              <a:t>A</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zh-CN" altLang="en-US" sz="2000" dirty="0"/>
              <a:t>代表客机、轰炸机和战斗机，其基本概率分配函数为： </a:t>
            </a:r>
            <a:endParaRPr lang="zh-CN" altLang="en-US" sz="2000" dirty="0">
              <a:latin typeface="仿宋_GB2312" pitchFamily="49" charset="-122"/>
            </a:endParaRPr>
          </a:p>
          <a:p>
            <a:pPr>
              <a:lnSpc>
                <a:spcPct val="115000"/>
              </a:lnSpc>
              <a:buNone/>
            </a:pPr>
            <a:r>
              <a:rPr lang="zh-CN" altLang="en-US" sz="2000" dirty="0">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0.4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a:t>
            </a:r>
            <a:endParaRPr lang="en-US" altLang="zh-CN" sz="2000" i="1">
              <a:latin typeface="Times New Roman" panose="02020603050405020304" pitchFamily="18" charset="0"/>
            </a:endParaRPr>
          </a:p>
          <a:p>
            <a:pPr>
              <a:lnSpc>
                <a:spcPct val="115000"/>
              </a:lnSpc>
              <a:buNone/>
            </a:pPr>
            <a:r>
              <a:rPr lang="en-US" altLang="zh-CN" sz="2000" i="1">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zh-CN" altLang="en-US" sz="2000" dirty="0">
                <a:latin typeface="Times New Roman" panose="02020603050405020304" pitchFamily="18" charset="0"/>
              </a:rPr>
              <a:t>，</a:t>
            </a:r>
            <a:r>
              <a:rPr lang="zh-CN" altLang="en-US" sz="2000" i="1" dirty="0">
                <a:latin typeface="Times New Roman" panose="02020603050405020304" pitchFamily="18" charset="0"/>
              </a:rPr>
              <a:t>Ｆ</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0.2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0.2</a:t>
            </a:r>
            <a:endParaRPr lang="en-US" altLang="zh-CN" sz="2000" i="1">
              <a:latin typeface="Times New Roman" panose="02020603050405020304" pitchFamily="18" charset="0"/>
            </a:endParaRPr>
          </a:p>
          <a:p>
            <a:pPr>
              <a:lnSpc>
                <a:spcPct val="115000"/>
              </a:lnSpc>
              <a:buNone/>
            </a:pPr>
            <a:r>
              <a:rPr lang="en-US" altLang="zh-CN" sz="2000" i="1">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B</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0.2</a:t>
            </a:r>
            <a:endParaRPr lang="en-US" altLang="zh-CN" sz="2000" i="1">
              <a:latin typeface="Times New Roman" panose="02020603050405020304" pitchFamily="18" charset="0"/>
            </a:endParaRPr>
          </a:p>
          <a:p>
            <a:pPr>
              <a:lnSpc>
                <a:spcPct val="115000"/>
              </a:lnSpc>
              <a:buNone/>
            </a:pPr>
            <a:r>
              <a:rPr lang="en-US" altLang="zh-CN" sz="2000" i="1">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F</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Φ</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66564" name="文本框 66563"/>
          <p:cNvSpPr txBox="1"/>
          <p:nvPr/>
        </p:nvSpPr>
        <p:spPr>
          <a:xfrm>
            <a:off x="900113" y="5084763"/>
            <a:ext cx="7488237" cy="533400"/>
          </a:xfrm>
          <a:prstGeom prst="rect">
            <a:avLst/>
          </a:prstGeom>
          <a:solidFill>
            <a:schemeClr val="accent2"/>
          </a:solidFill>
          <a:ln w="9525">
            <a:noFill/>
          </a:ln>
        </p:spPr>
        <p:txBody>
          <a:bodyPr>
            <a:spAutoFit/>
          </a:bodyPr>
          <a:p>
            <a:pPr algn="just">
              <a:lnSpc>
                <a:spcPct val="80000"/>
              </a:lnSpc>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基本概率分配函数值由主观给出，一般是某种信度。所以概率分配函数也被称为信任度分配函数。</a:t>
            </a:r>
            <a:r>
              <a:rPr lang="zh-CN" altLang="en-US" u="sng" dirty="0">
                <a:solidFill>
                  <a:schemeClr val="tx1"/>
                </a:solidFill>
                <a:latin typeface="仿宋_GB2312" pitchFamily="49" charset="-122"/>
                <a:ea typeface="仿宋_GB2312" pitchFamily="49" charset="-122"/>
              </a:rPr>
              <a:t> </a:t>
            </a:r>
            <a:endParaRPr lang="zh-CN" altLang="en-US" u="sng" dirty="0">
              <a:solidFill>
                <a:schemeClr val="tx1"/>
              </a:solidFill>
              <a:latin typeface="仿宋_GB2312" pitchFamily="49" charset="-122"/>
              <a:ea typeface="仿宋_GB2312" pitchFamily="49" charset="-122"/>
            </a:endParaRPr>
          </a:p>
        </p:txBody>
      </p:sp>
      <p:sp>
        <p:nvSpPr>
          <p:cNvPr id="66565" name="文本框 66564"/>
          <p:cNvSpPr txBox="1"/>
          <p:nvPr/>
        </p:nvSpPr>
        <p:spPr>
          <a:xfrm>
            <a:off x="1258888" y="3933825"/>
            <a:ext cx="7488237" cy="700405"/>
          </a:xfrm>
          <a:prstGeom prst="rect">
            <a:avLst/>
          </a:prstGeom>
          <a:noFill/>
          <a:ln w="9525">
            <a:noFill/>
          </a:ln>
        </p:spPr>
        <p:txBody>
          <a:bodyPr>
            <a:spAutoFit/>
          </a:bodyPr>
          <a:p>
            <a:pPr marL="342900" indent="-342900" algn="just">
              <a:spcBef>
                <a:spcPct val="20000"/>
              </a:spcBef>
              <a:buClr>
                <a:schemeClr val="folHlink"/>
              </a:buClr>
              <a:buSzPct val="60000"/>
              <a:buFont typeface="Wingdings" panose="05000000000000000000" pitchFamily="2" charset="2"/>
              <a:buNone/>
            </a:pPr>
            <a:r>
              <a:rPr lang="en-US" altLang="zh-CN" u="none" err="1">
                <a:solidFill>
                  <a:schemeClr val="tx1"/>
                </a:solidFill>
                <a:latin typeface="Times New Roman" panose="02020603050405020304" pitchFamily="18" charset="0"/>
                <a:ea typeface="仿宋_GB2312" pitchFamily="49" charset="-122"/>
              </a:rPr>
              <a:t>m</a:t>
            </a:r>
            <a:r>
              <a:rPr lang="en-US" altLang="zh-CN" u="none" err="1">
                <a:solidFill>
                  <a:schemeClr val="tx1"/>
                </a:solidFill>
                <a:latin typeface="仿宋_GB2312" pitchFamily="49" charset="-122"/>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A</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m</a:t>
            </a:r>
            <a:r>
              <a:rPr lang="en-US" altLang="zh-CN" u="none" err="1">
                <a:solidFill>
                  <a:schemeClr val="tx1"/>
                </a:solidFill>
                <a:latin typeface="仿宋_GB2312" pitchFamily="49" charset="-122"/>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B</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m</a:t>
            </a:r>
            <a:r>
              <a:rPr lang="en-US" altLang="zh-CN" u="none" err="1">
                <a:solidFill>
                  <a:schemeClr val="tx1"/>
                </a:solidFill>
                <a:latin typeface="仿宋_GB2312" pitchFamily="49" charset="-122"/>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F</a:t>
            </a:r>
            <a:r>
              <a:rPr lang="en-US" altLang="zh-CN" u="none">
                <a:solidFill>
                  <a:schemeClr val="tx1"/>
                </a:solidFill>
                <a:latin typeface="仿宋_GB2312" pitchFamily="49" charset="-122"/>
                <a:ea typeface="仿宋_GB2312" pitchFamily="49" charset="-122"/>
              </a:rPr>
              <a:t>})</a:t>
            </a:r>
            <a:r>
              <a:rPr lang="zh-CN" altLang="en-US" u="none" dirty="0">
                <a:solidFill>
                  <a:schemeClr val="tx1"/>
                </a:solidFill>
                <a:latin typeface="仿宋_GB2312" pitchFamily="49" charset="-122"/>
                <a:ea typeface="仿宋_GB2312" pitchFamily="49" charset="-122"/>
              </a:rPr>
              <a:t>＝</a:t>
            </a:r>
            <a:r>
              <a:rPr lang="en-US" altLang="zh-CN" u="none">
                <a:solidFill>
                  <a:schemeClr val="tx1"/>
                </a:solidFill>
                <a:latin typeface="仿宋_GB2312" pitchFamily="49" charset="-122"/>
                <a:ea typeface="仿宋_GB2312" pitchFamily="49" charset="-122"/>
              </a:rPr>
              <a:t>0.4≠1</a:t>
            </a:r>
            <a:endParaRPr lang="en-US" altLang="zh-CN" u="none">
              <a:solidFill>
                <a:schemeClr val="tx1"/>
              </a:solidFill>
              <a:latin typeface="仿宋_GB2312" pitchFamily="49" charset="-122"/>
              <a:ea typeface="仿宋_GB2312" pitchFamily="49" charset="-122"/>
            </a:endParaRPr>
          </a:p>
          <a:p>
            <a:pPr marL="342900" indent="-342900" algn="just">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可以看出，基本概率分配函数之值并非概率。</a:t>
            </a:r>
            <a:endParaRPr lang="zh-CN" altLang="en-US" u="none">
              <a:solidFill>
                <a:schemeClr val="tx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ldLvl="0" animBg="1"/>
      <p:bldP spid="6656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en-US" altLang="zh-CN" sz="2800">
                <a:latin typeface="仿宋_GB2312" pitchFamily="49" charset="-122"/>
              </a:rPr>
              <a:t>2.</a:t>
            </a:r>
            <a:r>
              <a:rPr lang="zh-CN" altLang="en-US" sz="2800" dirty="0">
                <a:latin typeface="仿宋_GB2312" pitchFamily="49" charset="-122"/>
              </a:rPr>
              <a:t>信任函数</a:t>
            </a:r>
            <a:endParaRPr lang="zh-CN" altLang="en-US" sz="2800" dirty="0">
              <a:latin typeface="仿宋_GB2312" pitchFamily="49" charset="-122"/>
            </a:endParaRPr>
          </a:p>
        </p:txBody>
      </p:sp>
      <p:sp>
        <p:nvSpPr>
          <p:cNvPr id="67587" name="文本占位符 67586"/>
          <p:cNvSpPr>
            <a:spLocks noGrp="1"/>
          </p:cNvSpPr>
          <p:nvPr>
            <p:ph type="body" sz="half" idx="4294967295"/>
          </p:nvPr>
        </p:nvSpPr>
        <p:spPr>
          <a:xfrm>
            <a:off x="1654175" y="1268730"/>
            <a:ext cx="7489825" cy="5224145"/>
          </a:xfrm>
        </p:spPr>
        <p:txBody>
          <a:bodyPr/>
          <a:p>
            <a:pPr>
              <a:buNone/>
            </a:pPr>
            <a:r>
              <a:rPr lang="zh-CN" altLang="en-US" sz="2400" dirty="0">
                <a:solidFill>
                  <a:schemeClr val="hlink"/>
                </a:solidFill>
                <a:latin typeface="仿宋_GB2312" pitchFamily="49" charset="-122"/>
              </a:rPr>
              <a:t>定义</a:t>
            </a:r>
            <a:r>
              <a:rPr lang="en-US" altLang="zh-CN" sz="2400">
                <a:solidFill>
                  <a:schemeClr val="hlink"/>
                </a:solidFill>
                <a:latin typeface="仿宋_GB2312" pitchFamily="49" charset="-122"/>
              </a:rPr>
              <a:t>4.2</a:t>
            </a:r>
            <a:r>
              <a:rPr lang="zh-CN" altLang="en-US" sz="2400" dirty="0">
                <a:latin typeface="仿宋_GB2312" pitchFamily="49" charset="-122"/>
              </a:rPr>
              <a:t>：</a:t>
            </a:r>
            <a:r>
              <a:rPr lang="zh-CN" altLang="en-US" sz="2400" dirty="0">
                <a:latin typeface="宋体" panose="02010600030101010101" pitchFamily="2" charset="-122"/>
              </a:rPr>
              <a:t>信任函数（下限函数）</a:t>
            </a:r>
            <a:endParaRPr lang="zh-CN" altLang="en-US" sz="2400" dirty="0">
              <a:latin typeface="宋体" panose="02010600030101010101" pitchFamily="2" charset="-122"/>
            </a:endParaRPr>
          </a:p>
          <a:p>
            <a:pPr>
              <a:buNone/>
            </a:pPr>
            <a:r>
              <a:rPr lang="zh-CN" altLang="en-US" sz="2400" dirty="0">
                <a:latin typeface="仿宋_GB2312" pitchFamily="49" charset="-122"/>
              </a:rPr>
              <a:t>给定识别框架</a:t>
            </a:r>
            <a:r>
              <a:rPr lang="en-US" altLang="zh-CN" sz="2400" i="1">
                <a:latin typeface="Times New Roman" panose="02020603050405020304" pitchFamily="18" charset="0"/>
              </a:rPr>
              <a:t>U</a:t>
            </a:r>
            <a:r>
              <a:rPr lang="en-US" altLang="zh-CN" sz="2400">
                <a:latin typeface="仿宋_GB2312" pitchFamily="49" charset="-122"/>
              </a:rPr>
              <a:t>,</a:t>
            </a:r>
            <a:r>
              <a:rPr lang="zh-CN" altLang="en-US" sz="2400" dirty="0">
                <a:latin typeface="仿宋_GB2312" pitchFamily="49" charset="-122"/>
              </a:rPr>
              <a:t>对于</a:t>
            </a:r>
            <a:r>
              <a:rPr lang="en-US" altLang="zh-CN" sz="2400">
                <a:latin typeface="仿宋_GB2312" pitchFamily="49" charset="-122"/>
              </a:rPr>
              <a:t>2</a:t>
            </a:r>
            <a:r>
              <a:rPr lang="en-US" altLang="zh-CN" sz="2400" baseline="30000">
                <a:latin typeface="仿宋_GB2312" pitchFamily="49" charset="-122"/>
              </a:rPr>
              <a:t>U</a:t>
            </a:r>
            <a:r>
              <a:rPr lang="zh-CN" altLang="en-US" sz="2400" dirty="0">
                <a:latin typeface="仿宋_GB2312" pitchFamily="49" charset="-122"/>
              </a:rPr>
              <a:t>中的任意</a:t>
            </a:r>
            <a:r>
              <a:rPr lang="en-US" altLang="zh-CN" sz="2400">
                <a:latin typeface="仿宋_GB2312" pitchFamily="49" charset="-122"/>
              </a:rPr>
              <a:t>A</a:t>
            </a:r>
            <a:endParaRPr lang="en-US" altLang="zh-CN" sz="2400">
              <a:latin typeface="仿宋_GB2312" pitchFamily="49" charset="-122"/>
            </a:endParaRPr>
          </a:p>
          <a:p>
            <a:pPr>
              <a:buNone/>
            </a:pPr>
            <a:r>
              <a:rPr lang="en-US" altLang="zh-CN" sz="2400">
                <a:latin typeface="仿宋_GB2312" pitchFamily="49" charset="-122"/>
              </a:rPr>
              <a:t>          </a:t>
            </a:r>
            <a:endParaRPr lang="en-US" altLang="zh-CN" sz="2400">
              <a:latin typeface="仿宋_GB2312" pitchFamily="49" charset="-122"/>
            </a:endParaRPr>
          </a:p>
          <a:p>
            <a:pPr>
              <a:buNone/>
            </a:pPr>
            <a:endParaRPr lang="en-US" altLang="zh-CN" sz="2400">
              <a:latin typeface="仿宋_GB2312" pitchFamily="49" charset="-122"/>
            </a:endParaRPr>
          </a:p>
          <a:p>
            <a:pPr>
              <a:buNone/>
            </a:pPr>
            <a:r>
              <a:rPr lang="zh-CN" altLang="en-US" sz="2400" dirty="0">
                <a:latin typeface="仿宋_GB2312" pitchFamily="49" charset="-122"/>
              </a:rPr>
              <a:t>称为</a:t>
            </a:r>
            <a:r>
              <a:rPr lang="en-US" altLang="zh-CN" sz="2400">
                <a:latin typeface="仿宋_GB2312" pitchFamily="49" charset="-122"/>
              </a:rPr>
              <a:t>2</a:t>
            </a:r>
            <a:r>
              <a:rPr lang="en-US" altLang="zh-CN" sz="2400" baseline="30000">
                <a:latin typeface="仿宋_GB2312" pitchFamily="49" charset="-122"/>
              </a:rPr>
              <a:t>u</a:t>
            </a:r>
            <a:r>
              <a:rPr lang="zh-CN" altLang="en-US" sz="2400" dirty="0">
                <a:latin typeface="仿宋_GB2312" pitchFamily="49" charset="-122"/>
              </a:rPr>
              <a:t>上的</a:t>
            </a:r>
            <a:r>
              <a:rPr lang="zh-CN" altLang="en-US" sz="2400" dirty="0">
                <a:solidFill>
                  <a:schemeClr val="hlink"/>
                </a:solidFill>
                <a:latin typeface="仿宋_GB2312" pitchFamily="49" charset="-122"/>
              </a:rPr>
              <a:t>信任函数</a:t>
            </a:r>
            <a:r>
              <a:rPr lang="en-US" altLang="zh-CN" sz="2400">
                <a:latin typeface="仿宋_GB2312" pitchFamily="49" charset="-122"/>
              </a:rPr>
              <a:t>(Function of Belief)</a:t>
            </a:r>
            <a:r>
              <a:rPr lang="zh-CN" altLang="en-US" sz="2400" dirty="0">
                <a:latin typeface="仿宋_GB2312" pitchFamily="49" charset="-122"/>
              </a:rPr>
              <a:t>。</a:t>
            </a:r>
            <a:endParaRPr lang="zh-CN" altLang="en-US" sz="2400" dirty="0">
              <a:latin typeface="仿宋_GB2312" pitchFamily="49" charset="-122"/>
            </a:endParaRPr>
          </a:p>
        </p:txBody>
      </p:sp>
      <p:graphicFrame>
        <p:nvGraphicFramePr>
          <p:cNvPr id="67588" name="内容占位符 67587"/>
          <p:cNvGraphicFramePr>
            <a:graphicFrameLocks noChangeAspect="1"/>
          </p:cNvGraphicFramePr>
          <p:nvPr>
            <p:ph sz="quarter" idx="4294967295"/>
          </p:nvPr>
        </p:nvGraphicFramePr>
        <p:xfrm>
          <a:off x="1654175" y="2184400"/>
          <a:ext cx="2368550" cy="736600"/>
        </p:xfrm>
        <a:graphic>
          <a:graphicData uri="http://schemas.openxmlformats.org/presentationml/2006/ole">
            <mc:AlternateContent xmlns:mc="http://schemas.openxmlformats.org/markup-compatibility/2006">
              <mc:Choice xmlns:v="urn:schemas-microsoft-com:vml" Requires="v">
                <p:oleObj spid="_x0000_s3205" name="" r:id="rId1" imgW="1142365" imgH="355600" progId="Equation.3">
                  <p:embed/>
                </p:oleObj>
              </mc:Choice>
              <mc:Fallback>
                <p:oleObj name="" r:id="rId1" imgW="1142365" imgH="355600" progId="Equation.3">
                  <p:embed/>
                  <p:pic>
                    <p:nvPicPr>
                      <p:cNvPr id="0" name="图片 3204"/>
                      <p:cNvPicPr/>
                      <p:nvPr/>
                    </p:nvPicPr>
                    <p:blipFill>
                      <a:blip r:embed="rId2"/>
                      <a:stretch>
                        <a:fillRect/>
                      </a:stretch>
                    </p:blipFill>
                    <p:spPr>
                      <a:xfrm>
                        <a:off x="1654175" y="2184400"/>
                        <a:ext cx="2368550" cy="736600"/>
                      </a:xfrm>
                      <a:prstGeom prst="rect">
                        <a:avLst/>
                      </a:prstGeom>
                      <a:noFill/>
                      <a:ln w="38100">
                        <a:miter/>
                      </a:ln>
                    </p:spPr>
                  </p:pic>
                </p:oleObj>
              </mc:Fallback>
            </mc:AlternateContent>
          </a:graphicData>
        </a:graphic>
      </p:graphicFrame>
      <p:sp>
        <p:nvSpPr>
          <p:cNvPr id="67589" name="文本框 67588"/>
          <p:cNvSpPr txBox="1"/>
          <p:nvPr/>
        </p:nvSpPr>
        <p:spPr>
          <a:xfrm>
            <a:off x="1042988" y="3644900"/>
            <a:ext cx="7488237" cy="64516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信任函数表示对</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为真的信任程度，即为包含于</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中的所有集合的基本概率分配函数值之和。</a:t>
            </a:r>
            <a:endParaRPr lang="zh-CN" altLang="en-US" u="sng" dirty="0">
              <a:solidFill>
                <a:schemeClr val="tx1"/>
              </a:solidFill>
              <a:latin typeface="仿宋_GB2312" pitchFamily="49" charset="-122"/>
              <a:ea typeface="仿宋_GB2312" pitchFamily="49" charset="-122"/>
            </a:endParaRPr>
          </a:p>
        </p:txBody>
      </p:sp>
      <p:sp>
        <p:nvSpPr>
          <p:cNvPr id="67590" name="文本框 67589"/>
          <p:cNvSpPr txBox="1"/>
          <p:nvPr/>
        </p:nvSpPr>
        <p:spPr>
          <a:xfrm>
            <a:off x="1042988" y="5126038"/>
            <a:ext cx="7488237" cy="64516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性质：</a:t>
            </a:r>
            <a:r>
              <a:rPr lang="en-US" altLang="zh-CN" i="1" u="none" err="1">
                <a:solidFill>
                  <a:schemeClr val="tx1"/>
                </a:solidFill>
                <a:latin typeface="Times New Roman" panose="02020603050405020304" pitchFamily="18" charset="0"/>
                <a:ea typeface="仿宋_GB2312" pitchFamily="49" charset="-122"/>
              </a:rPr>
              <a:t>Bel</a:t>
            </a:r>
            <a:r>
              <a:rPr lang="en-US" altLang="zh-CN" u="none">
                <a:solidFill>
                  <a:schemeClr val="tx1"/>
                </a:solidFill>
                <a:latin typeface="仿宋_GB2312" pitchFamily="49" charset="-122"/>
                <a:ea typeface="仿宋_GB2312" pitchFamily="49" charset="-122"/>
              </a:rPr>
              <a:t>(</a:t>
            </a:r>
            <a:r>
              <a:rPr lang="el-GR" altLang="en-US" i="1" u="none" dirty="0">
                <a:solidFill>
                  <a:schemeClr val="tx1"/>
                </a:solidFill>
                <a:latin typeface="仿宋_GB2312" pitchFamily="49" charset="-122"/>
                <a:ea typeface="仿宋_GB2312" pitchFamily="49" charset="-122"/>
              </a:rPr>
              <a:t>Φ</a:t>
            </a:r>
            <a:r>
              <a:rPr lang="en-US" altLang="zh-CN" u="none">
                <a:solidFill>
                  <a:schemeClr val="tx1"/>
                </a:solidFill>
                <a:latin typeface="仿宋_GB2312" pitchFamily="49" charset="-122"/>
                <a:ea typeface="仿宋_GB2312" pitchFamily="49" charset="-122"/>
              </a:rPr>
              <a:t>)=0,</a:t>
            </a:r>
            <a:r>
              <a:rPr lang="en-US" altLang="zh-CN" i="1" u="none">
                <a:solidFill>
                  <a:schemeClr val="tx1"/>
                </a:solidFill>
                <a:latin typeface="Times New Roman" panose="02020603050405020304" pitchFamily="18" charset="0"/>
                <a:ea typeface="仿宋_GB2312" pitchFamily="49" charset="-122"/>
              </a:rPr>
              <a:t>Bel</a:t>
            </a:r>
            <a:r>
              <a:rPr lang="en-US" altLang="zh-CN" u="none">
                <a:solidFill>
                  <a:schemeClr val="tx1"/>
                </a:solidFill>
                <a:latin typeface="仿宋_GB2312" pitchFamily="49" charset="-122"/>
                <a:ea typeface="仿宋_GB2312" pitchFamily="49" charset="-122"/>
              </a:rPr>
              <a:t>(</a:t>
            </a:r>
            <a:r>
              <a:rPr lang="en-US" altLang="zh-CN" i="1" u="none">
                <a:solidFill>
                  <a:schemeClr val="tx1"/>
                </a:solidFill>
                <a:latin typeface="仿宋_GB2312" pitchFamily="49" charset="-122"/>
                <a:ea typeface="仿宋_GB2312" pitchFamily="49" charset="-122"/>
              </a:rPr>
              <a:t>U</a:t>
            </a:r>
            <a:r>
              <a:rPr lang="en-US" altLang="zh-CN" u="none">
                <a:solidFill>
                  <a:schemeClr val="tx1"/>
                </a:solidFill>
                <a:latin typeface="仿宋_GB2312" pitchFamily="49" charset="-122"/>
                <a:ea typeface="仿宋_GB2312" pitchFamily="49" charset="-122"/>
              </a:rPr>
              <a:t>)=1,</a:t>
            </a:r>
            <a:r>
              <a:rPr lang="zh-CN" altLang="en-US" u="none" dirty="0">
                <a:solidFill>
                  <a:schemeClr val="tx1"/>
                </a:solidFill>
                <a:latin typeface="仿宋_GB2312" pitchFamily="49" charset="-122"/>
                <a:ea typeface="仿宋_GB2312" pitchFamily="49" charset="-122"/>
              </a:rPr>
              <a:t>且对于</a:t>
            </a:r>
            <a:r>
              <a:rPr lang="en-US" altLang="zh-CN" u="none">
                <a:solidFill>
                  <a:schemeClr val="tx1"/>
                </a:solidFill>
                <a:latin typeface="仿宋_GB2312" pitchFamily="49" charset="-122"/>
                <a:ea typeface="仿宋_GB2312" pitchFamily="49" charset="-122"/>
              </a:rPr>
              <a:t>2</a:t>
            </a:r>
            <a:r>
              <a:rPr lang="en-US" altLang="zh-CN" i="1" u="none" baseline="30000">
                <a:solidFill>
                  <a:schemeClr val="tx1"/>
                </a:solidFill>
                <a:latin typeface="仿宋_GB2312" pitchFamily="49" charset="-122"/>
                <a:ea typeface="仿宋_GB2312" pitchFamily="49" charset="-122"/>
              </a:rPr>
              <a:t>U</a:t>
            </a:r>
            <a:r>
              <a:rPr lang="zh-CN" altLang="en-US" u="none" dirty="0">
                <a:solidFill>
                  <a:schemeClr val="tx1"/>
                </a:solidFill>
                <a:latin typeface="仿宋_GB2312" pitchFamily="49" charset="-122"/>
                <a:ea typeface="仿宋_GB2312" pitchFamily="49" charset="-122"/>
              </a:rPr>
              <a:t>中的任意元素</a:t>
            </a:r>
            <a:r>
              <a:rPr lang="en-US" altLang="zh-CN" i="1" u="none">
                <a:solidFill>
                  <a:schemeClr val="tx1"/>
                </a:solidFill>
                <a:latin typeface="Times New Roman" panose="02020603050405020304" pitchFamily="18" charset="0"/>
                <a:ea typeface="仿宋_GB2312" pitchFamily="49" charset="-122"/>
              </a:rPr>
              <a:t>A</a:t>
            </a:r>
            <a:r>
              <a:rPr lang="zh-CN" altLang="en-US" u="none" dirty="0">
                <a:solidFill>
                  <a:schemeClr val="tx1"/>
                </a:solidFill>
                <a:latin typeface="仿宋_GB2312" pitchFamily="49" charset="-122"/>
                <a:ea typeface="仿宋_GB2312" pitchFamily="49" charset="-122"/>
              </a:rPr>
              <a:t>，有</a:t>
            </a:r>
            <a:r>
              <a:rPr lang="en-US" altLang="zh-CN" u="none">
                <a:solidFill>
                  <a:schemeClr val="tx1"/>
                </a:solidFill>
                <a:latin typeface="仿宋_GB2312" pitchFamily="49" charset="-122"/>
                <a:ea typeface="仿宋_GB2312" pitchFamily="49" charset="-122"/>
              </a:rPr>
              <a:t>0 ≤ </a:t>
            </a:r>
            <a:r>
              <a:rPr lang="en-US" altLang="zh-CN" i="1" u="none" err="1">
                <a:solidFill>
                  <a:schemeClr val="tx1"/>
                </a:solidFill>
                <a:latin typeface="Times New Roman" panose="02020603050405020304" pitchFamily="18" charset="0"/>
                <a:ea typeface="仿宋_GB2312" pitchFamily="49" charset="-122"/>
              </a:rPr>
              <a:t>Bel</a:t>
            </a:r>
            <a:r>
              <a:rPr lang="en-US" altLang="zh-CN" u="none" err="1">
                <a:solidFill>
                  <a:schemeClr val="tx1"/>
                </a:solidFill>
                <a:latin typeface="Times New Roman" panose="02020603050405020304" pitchFamily="18" charset="0"/>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A</a:t>
            </a:r>
            <a:r>
              <a:rPr lang="en-US" altLang="zh-CN" u="none">
                <a:solidFill>
                  <a:schemeClr val="tx1"/>
                </a:solidFill>
                <a:latin typeface="Times New Roman" panose="02020603050405020304" pitchFamily="18" charset="0"/>
                <a:ea typeface="仿宋_GB2312" pitchFamily="49" charset="-122"/>
              </a:rPr>
              <a:t>)</a:t>
            </a:r>
            <a:r>
              <a:rPr lang="en-US" altLang="zh-CN" u="none">
                <a:solidFill>
                  <a:schemeClr val="tx1"/>
                </a:solidFill>
                <a:latin typeface="仿宋_GB2312" pitchFamily="49" charset="-122"/>
                <a:ea typeface="仿宋_GB2312" pitchFamily="49" charset="-122"/>
              </a:rPr>
              <a:t> ≤ 1</a:t>
            </a:r>
            <a:r>
              <a:rPr lang="zh-CN" altLang="en-US" u="none" dirty="0">
                <a:solidFill>
                  <a:schemeClr val="tx1"/>
                </a:solidFill>
                <a:latin typeface="仿宋_GB2312" pitchFamily="49" charset="-122"/>
                <a:ea typeface="仿宋_GB2312" pitchFamily="49" charset="-122"/>
              </a:rPr>
              <a:t>。</a:t>
            </a:r>
            <a:endParaRPr lang="zh-CN" altLang="en-US" u="none" dirty="0">
              <a:solidFill>
                <a:schemeClr val="tx1"/>
              </a:solidFill>
              <a:latin typeface="仿宋_GB2312" pitchFamily="49" charset="-122"/>
              <a:ea typeface="仿宋_GB2312" pitchFamily="49" charset="-122"/>
            </a:endParaRPr>
          </a:p>
        </p:txBody>
      </p:sp>
      <p:sp>
        <p:nvSpPr>
          <p:cNvPr id="67591" name="圆角矩形 67590"/>
          <p:cNvSpPr/>
          <p:nvPr/>
        </p:nvSpPr>
        <p:spPr>
          <a:xfrm>
            <a:off x="1042988" y="4581525"/>
            <a:ext cx="7489825" cy="431800"/>
          </a:xfrm>
          <a:prstGeom prst="roundRect">
            <a:avLst>
              <a:gd name="adj" fmla="val 16667"/>
            </a:avLst>
          </a:prstGeom>
          <a:solidFill>
            <a:srgbClr val="FFFF00"/>
          </a:solidFill>
          <a:ln w="9525">
            <a:noFill/>
          </a:ln>
        </p:spPr>
        <p:txBody>
          <a:bodyPr wrap="none" anchor="ctr"/>
          <a:p>
            <a:pPr marL="342900" indent="-342900"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根据定义： </a:t>
            </a:r>
            <a:r>
              <a:rPr lang="en-US" altLang="zh-CN" i="1" u="none" err="1">
                <a:solidFill>
                  <a:schemeClr val="tx1"/>
                </a:solidFill>
                <a:latin typeface="Times New Roman" panose="02020603050405020304" pitchFamily="18" charset="0"/>
                <a:ea typeface="仿宋_GB2312" pitchFamily="49" charset="-122"/>
              </a:rPr>
              <a:t>Bel</a:t>
            </a:r>
            <a:r>
              <a:rPr lang="en-US" altLang="zh-CN" u="none">
                <a:solidFill>
                  <a:schemeClr val="tx1"/>
                </a:solidFill>
                <a:latin typeface="仿宋_GB2312" pitchFamily="49" charset="-122"/>
                <a:ea typeface="仿宋_GB2312" pitchFamily="49" charset="-122"/>
              </a:rPr>
              <a:t>(</a:t>
            </a:r>
            <a:r>
              <a:rPr lang="el-GR" altLang="en-US" i="1" u="none" dirty="0">
                <a:solidFill>
                  <a:schemeClr val="tx1"/>
                </a:solidFill>
                <a:latin typeface="仿宋_GB2312" pitchFamily="49" charset="-122"/>
                <a:ea typeface="仿宋_GB2312" pitchFamily="49" charset="-122"/>
              </a:rPr>
              <a:t>Φ</a:t>
            </a:r>
            <a:r>
              <a:rPr lang="en-US" altLang="zh-CN" u="none">
                <a:solidFill>
                  <a:schemeClr val="tx1"/>
                </a:solidFill>
                <a:latin typeface="仿宋_GB2312" pitchFamily="49" charset="-122"/>
                <a:ea typeface="仿宋_GB2312" pitchFamily="49" charset="-122"/>
              </a:rPr>
              <a:t>)=?    </a:t>
            </a:r>
            <a:r>
              <a:rPr lang="en-US" altLang="zh-CN" i="1" u="none" err="1">
                <a:solidFill>
                  <a:schemeClr val="tx1"/>
                </a:solidFill>
                <a:latin typeface="Times New Roman" panose="02020603050405020304" pitchFamily="18" charset="0"/>
                <a:ea typeface="仿宋_GB2312" pitchFamily="49" charset="-122"/>
              </a:rPr>
              <a:t>Bel</a:t>
            </a:r>
            <a:r>
              <a:rPr lang="en-US" altLang="zh-CN" u="none" err="1">
                <a:solidFill>
                  <a:schemeClr val="tx1"/>
                </a:solidFill>
                <a:latin typeface="仿宋_GB2312" pitchFamily="49" charset="-122"/>
                <a:ea typeface="仿宋_GB2312" pitchFamily="49" charset="-122"/>
              </a:rPr>
              <a:t>(</a:t>
            </a:r>
            <a:r>
              <a:rPr lang="en-US" altLang="zh-CN" i="1" u="none" err="1">
                <a:solidFill>
                  <a:schemeClr val="tx1"/>
                </a:solidFill>
                <a:latin typeface="仿宋_GB2312" pitchFamily="49" charset="-122"/>
                <a:ea typeface="仿宋_GB2312" pitchFamily="49" charset="-122"/>
              </a:rPr>
              <a:t>U</a:t>
            </a:r>
            <a:r>
              <a:rPr lang="en-US" altLang="zh-CN" u="none">
                <a:solidFill>
                  <a:schemeClr val="tx1"/>
                </a:solidFill>
                <a:latin typeface="仿宋_GB2312" pitchFamily="49" charset="-122"/>
                <a:ea typeface="仿宋_GB2312" pitchFamily="49" charset="-122"/>
              </a:rPr>
              <a:t>)=?</a:t>
            </a:r>
            <a:endParaRPr lang="zh-CN" altLang="en-US" u="sng" dirty="0">
              <a:latin typeface="仿宋_GB2312" pitchFamily="49" charset="-122"/>
              <a:ea typeface="仿宋_GB2312" pitchFamily="49" charset="-122"/>
            </a:endParaRPr>
          </a:p>
        </p:txBody>
      </p:sp>
      <p:sp>
        <p:nvSpPr>
          <p:cNvPr id="67592" name="文本框 67591"/>
          <p:cNvSpPr txBox="1"/>
          <p:nvPr/>
        </p:nvSpPr>
        <p:spPr>
          <a:xfrm>
            <a:off x="4594225" y="2133600"/>
            <a:ext cx="3635375" cy="64516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例：考试成绩估分下限问题：做对的题目分数之和</a:t>
            </a:r>
            <a:endParaRPr lang="zh-CN" altLang="en-US" u="sng" dirty="0">
              <a:solidFill>
                <a:schemeClr val="tx1"/>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ldLvl="0" animBg="1"/>
      <p:bldP spid="67590" grpId="0" bldLvl="0" animBg="1"/>
      <p:bldP spid="67591" grpId="0" bldLvl="0" animBg="1"/>
      <p:bldP spid="67592"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xfrm>
            <a:off x="83849" y="393726"/>
            <a:ext cx="8547797" cy="700992"/>
          </a:xfrm>
        </p:spPr>
        <p:txBody>
          <a:bodyPr anchor="b"/>
          <a:p>
            <a:r>
              <a:rPr lang="en-US" altLang="zh-CN" sz="2800">
                <a:latin typeface="仿宋_GB2312" pitchFamily="49" charset="-122"/>
              </a:rPr>
              <a:t>3 </a:t>
            </a:r>
            <a:r>
              <a:rPr lang="zh-CN" altLang="en-US" sz="2800" dirty="0">
                <a:latin typeface="仿宋_GB2312" pitchFamily="49" charset="-122"/>
              </a:rPr>
              <a:t>似真函数（上限函数）</a:t>
            </a:r>
            <a:endParaRPr lang="zh-CN" altLang="en-US" sz="2800" dirty="0">
              <a:latin typeface="仿宋_GB2312" pitchFamily="49" charset="-122"/>
            </a:endParaRPr>
          </a:p>
        </p:txBody>
      </p:sp>
      <p:sp>
        <p:nvSpPr>
          <p:cNvPr id="68611" name="文本占位符 68610"/>
          <p:cNvSpPr>
            <a:spLocks noGrp="1"/>
          </p:cNvSpPr>
          <p:nvPr>
            <p:ph type="body" sz="half" idx="4294967295"/>
          </p:nvPr>
        </p:nvSpPr>
        <p:spPr>
          <a:xfrm>
            <a:off x="981075" y="1662430"/>
            <a:ext cx="7489825" cy="2880995"/>
          </a:xfrm>
        </p:spPr>
        <p:txBody>
          <a:bodyPr>
            <a:normAutofit lnSpcReduction="10000"/>
          </a:bodyPr>
          <a:p>
            <a:pPr>
              <a:lnSpc>
                <a:spcPct val="90000"/>
              </a:lnSpc>
              <a:buNone/>
            </a:pPr>
            <a:r>
              <a:rPr lang="zh-CN" altLang="en-US" sz="2400" dirty="0">
                <a:latin typeface="仿宋_GB2312" pitchFamily="49" charset="-122"/>
              </a:rPr>
              <a:t>  </a:t>
            </a:r>
            <a:r>
              <a:rPr lang="zh-CN" altLang="en-US" sz="2400" dirty="0">
                <a:solidFill>
                  <a:schemeClr val="hlink"/>
                </a:solidFill>
                <a:latin typeface="仿宋_GB2312" pitchFamily="49" charset="-122"/>
              </a:rPr>
              <a:t>定义</a:t>
            </a:r>
            <a:r>
              <a:rPr lang="en-US" altLang="zh-CN" sz="2400">
                <a:solidFill>
                  <a:schemeClr val="hlink"/>
                </a:solidFill>
                <a:latin typeface="仿宋_GB2312" pitchFamily="49" charset="-122"/>
              </a:rPr>
              <a:t>4.3</a:t>
            </a:r>
            <a:r>
              <a:rPr lang="en-US" altLang="zh-CN" sz="2400">
                <a:latin typeface="仿宋_GB2312" pitchFamily="49" charset="-122"/>
              </a:rPr>
              <a:t> </a:t>
            </a:r>
            <a:r>
              <a:rPr lang="zh-CN" altLang="en-US" sz="2400" dirty="0">
                <a:latin typeface="仿宋_GB2312" pitchFamily="49" charset="-122"/>
              </a:rPr>
              <a:t>似真函数</a:t>
            </a:r>
            <a:endParaRPr lang="zh-CN" altLang="en-US" sz="2400">
              <a:latin typeface="仿宋_GB2312" pitchFamily="49" charset="-122"/>
            </a:endParaRPr>
          </a:p>
          <a:p>
            <a:pPr>
              <a:lnSpc>
                <a:spcPct val="90000"/>
              </a:lnSpc>
              <a:buNone/>
            </a:pPr>
            <a:r>
              <a:rPr lang="zh-CN" altLang="en-US" sz="2400">
                <a:latin typeface="仿宋_GB2312" pitchFamily="49" charset="-122"/>
              </a:rPr>
              <a:t>    </a:t>
            </a:r>
            <a:r>
              <a:rPr lang="en-US" altLang="zh-CN" sz="2400">
                <a:latin typeface="仿宋_GB2312" pitchFamily="49" charset="-122"/>
              </a:rPr>
              <a:t>A</a:t>
            </a:r>
            <a:r>
              <a:rPr lang="zh-CN" altLang="en-US" sz="2400" dirty="0">
                <a:latin typeface="仿宋_GB2312" pitchFamily="49" charset="-122"/>
              </a:rPr>
              <a:t>为</a:t>
            </a:r>
            <a:r>
              <a:rPr lang="en-US" altLang="zh-CN" sz="2400">
                <a:latin typeface="仿宋_GB2312" pitchFamily="49" charset="-122"/>
              </a:rPr>
              <a:t>2</a:t>
            </a:r>
            <a:r>
              <a:rPr lang="en-US" altLang="zh-CN" sz="2400" baseline="30000">
                <a:latin typeface="仿宋_GB2312" pitchFamily="49" charset="-122"/>
              </a:rPr>
              <a:t>U</a:t>
            </a:r>
            <a:r>
              <a:rPr lang="zh-CN" altLang="en-US" sz="2400" dirty="0">
                <a:latin typeface="仿宋_GB2312" pitchFamily="49" charset="-122"/>
              </a:rPr>
              <a:t>中的元素，</a:t>
            </a:r>
            <a:r>
              <a:rPr lang="en-US" altLang="zh-CN" sz="2400">
                <a:latin typeface="仿宋_GB2312" pitchFamily="49" charset="-122"/>
              </a:rPr>
              <a:t>A’</a:t>
            </a:r>
            <a:r>
              <a:rPr lang="zh-CN" altLang="en-US" sz="2400" dirty="0">
                <a:latin typeface="仿宋_GB2312" pitchFamily="49" charset="-122"/>
              </a:rPr>
              <a:t>为</a:t>
            </a:r>
            <a:r>
              <a:rPr lang="en-US" altLang="zh-CN" sz="2400">
                <a:latin typeface="仿宋_GB2312" pitchFamily="49" charset="-122"/>
              </a:rPr>
              <a:t>A</a:t>
            </a:r>
            <a:r>
              <a:rPr lang="zh-CN" altLang="en-US" sz="2400" dirty="0">
                <a:latin typeface="仿宋_GB2312" pitchFamily="49" charset="-122"/>
              </a:rPr>
              <a:t>的补集</a:t>
            </a:r>
            <a:endParaRPr lang="zh-CN" altLang="en-US" sz="2400" dirty="0">
              <a:latin typeface="仿宋_GB2312" pitchFamily="49" charset="-122"/>
            </a:endParaRPr>
          </a:p>
          <a:p>
            <a:pPr>
              <a:lnSpc>
                <a:spcPct val="120000"/>
              </a:lnSpc>
              <a:buNone/>
            </a:pPr>
            <a:r>
              <a:rPr lang="zh-CN" altLang="en-US" sz="2400">
                <a:latin typeface="仿宋_GB2312" pitchFamily="49" charset="-122"/>
              </a:rPr>
              <a:t>           </a:t>
            </a:r>
            <a:r>
              <a:rPr lang="en-US" altLang="zh-CN" sz="2400" i="1" err="1">
                <a:latin typeface="Times New Roman" panose="02020603050405020304" pitchFamily="18" charset="0"/>
              </a:rPr>
              <a:t>Pl</a:t>
            </a:r>
            <a:r>
              <a:rPr lang="en-US" altLang="zh-CN" sz="2400" err="1">
                <a:latin typeface="仿宋_GB2312" pitchFamily="49" charset="-122"/>
              </a:rPr>
              <a:t>(A</a:t>
            </a:r>
            <a:r>
              <a:rPr lang="en-US" altLang="zh-CN" sz="2400">
                <a:latin typeface="仿宋_GB2312" pitchFamily="49" charset="-122"/>
              </a:rPr>
              <a:t>)=1-</a:t>
            </a:r>
            <a:r>
              <a:rPr lang="en-US" altLang="zh-CN" sz="2400" i="1">
                <a:latin typeface="Times New Roman" panose="02020603050405020304" pitchFamily="18" charset="0"/>
              </a:rPr>
              <a:t>Bel</a:t>
            </a:r>
            <a:r>
              <a:rPr lang="en-US" altLang="zh-CN" sz="2400">
                <a:latin typeface="仿宋_GB2312" pitchFamily="49" charset="-122"/>
              </a:rPr>
              <a:t>(A’)=1-</a:t>
            </a:r>
            <a:endParaRPr lang="en-US" altLang="zh-CN" sz="2400">
              <a:latin typeface="仿宋_GB2312" pitchFamily="49" charset="-122"/>
            </a:endParaRPr>
          </a:p>
          <a:p>
            <a:pPr>
              <a:lnSpc>
                <a:spcPct val="120000"/>
              </a:lnSpc>
              <a:buNone/>
            </a:pPr>
            <a:r>
              <a:rPr lang="en-US" altLang="zh-CN" sz="2400">
                <a:latin typeface="仿宋_GB2312" pitchFamily="49" charset="-122"/>
              </a:rPr>
              <a:t>  </a:t>
            </a:r>
            <a:r>
              <a:rPr lang="zh-CN" altLang="en-US" sz="2400" dirty="0">
                <a:latin typeface="仿宋_GB2312" pitchFamily="49" charset="-122"/>
              </a:rPr>
              <a:t>称为</a:t>
            </a:r>
            <a:r>
              <a:rPr lang="en-US" altLang="zh-CN" sz="2400">
                <a:latin typeface="仿宋_GB2312" pitchFamily="49" charset="-122"/>
              </a:rPr>
              <a:t>A</a:t>
            </a:r>
            <a:r>
              <a:rPr lang="zh-CN" altLang="en-US" sz="2400" dirty="0">
                <a:latin typeface="仿宋_GB2312" pitchFamily="49" charset="-122"/>
              </a:rPr>
              <a:t>的</a:t>
            </a:r>
            <a:r>
              <a:rPr lang="zh-CN" altLang="en-US" sz="2400" dirty="0">
                <a:solidFill>
                  <a:schemeClr val="hlink"/>
                </a:solidFill>
                <a:latin typeface="仿宋_GB2312" pitchFamily="49" charset="-122"/>
              </a:rPr>
              <a:t>似真函数</a:t>
            </a:r>
            <a:r>
              <a:rPr lang="zh-CN" altLang="en-US" sz="2400" dirty="0">
                <a:latin typeface="仿宋_GB2312" pitchFamily="49" charset="-122"/>
              </a:rPr>
              <a:t>（</a:t>
            </a:r>
            <a:r>
              <a:rPr lang="en-US" altLang="zh-CN" sz="2400">
                <a:latin typeface="仿宋_GB2312" pitchFamily="49" charset="-122"/>
              </a:rPr>
              <a:t>Plausible function</a:t>
            </a:r>
            <a:r>
              <a:rPr lang="zh-CN" altLang="en-US" sz="2400" dirty="0">
                <a:latin typeface="仿宋_GB2312" pitchFamily="49" charset="-122"/>
              </a:rPr>
              <a:t>），函数值又称似真度。</a:t>
            </a:r>
            <a:endParaRPr lang="zh-CN" altLang="en-US" sz="2400" dirty="0">
              <a:latin typeface="仿宋_GB2312" pitchFamily="49" charset="-122"/>
            </a:endParaRPr>
          </a:p>
          <a:p>
            <a:pPr>
              <a:lnSpc>
                <a:spcPct val="90000"/>
              </a:lnSpc>
              <a:buNone/>
            </a:pPr>
            <a:r>
              <a:rPr lang="zh-CN" altLang="en-US" sz="2400" dirty="0">
                <a:latin typeface="仿宋_GB2312" pitchFamily="49" charset="-122"/>
              </a:rPr>
              <a:t>  </a:t>
            </a:r>
            <a:endParaRPr lang="zh-CN" altLang="en-US" sz="2400" dirty="0">
              <a:latin typeface="仿宋_GB2312" pitchFamily="49" charset="-122"/>
            </a:endParaRPr>
          </a:p>
          <a:p>
            <a:pPr>
              <a:buNone/>
            </a:pPr>
            <a:endParaRPr lang="zh-CN" altLang="en-US" sz="2400" dirty="0">
              <a:latin typeface="仿宋_GB2312" pitchFamily="49" charset="-122"/>
            </a:endParaRPr>
          </a:p>
        </p:txBody>
      </p:sp>
      <p:graphicFrame>
        <p:nvGraphicFramePr>
          <p:cNvPr id="68612" name="内容占位符 68611"/>
          <p:cNvGraphicFramePr>
            <a:graphicFrameLocks noChangeAspect="1"/>
          </p:cNvGraphicFramePr>
          <p:nvPr>
            <p:ph sz="half" idx="4294967295"/>
          </p:nvPr>
        </p:nvGraphicFramePr>
        <p:xfrm>
          <a:off x="5684520" y="2454275"/>
          <a:ext cx="1224280" cy="625475"/>
        </p:xfrm>
        <a:graphic>
          <a:graphicData uri="http://schemas.openxmlformats.org/presentationml/2006/ole">
            <mc:AlternateContent xmlns:mc="http://schemas.openxmlformats.org/markup-compatibility/2006">
              <mc:Choice xmlns:v="urn:schemas-microsoft-com:vml" Requires="v">
                <p:oleObj spid="_x0000_s3169" name="" r:id="rId1" imgW="596900" imgH="304800" progId="Equation.3">
                  <p:embed/>
                </p:oleObj>
              </mc:Choice>
              <mc:Fallback>
                <p:oleObj name="" r:id="rId1" imgW="596900" imgH="304800" progId="Equation.3">
                  <p:embed/>
                  <p:pic>
                    <p:nvPicPr>
                      <p:cNvPr id="0" name="图片 3168"/>
                      <p:cNvPicPr/>
                      <p:nvPr/>
                    </p:nvPicPr>
                    <p:blipFill>
                      <a:blip r:embed="rId2"/>
                      <a:stretch>
                        <a:fillRect/>
                      </a:stretch>
                    </p:blipFill>
                    <p:spPr>
                      <a:xfrm>
                        <a:off x="5684520" y="2454275"/>
                        <a:ext cx="1224280" cy="625475"/>
                      </a:xfrm>
                      <a:prstGeom prst="rect">
                        <a:avLst/>
                      </a:prstGeom>
                      <a:noFill/>
                      <a:ln w="38100">
                        <a:miter/>
                      </a:ln>
                    </p:spPr>
                  </p:pic>
                </p:oleObj>
              </mc:Fallback>
            </mc:AlternateContent>
          </a:graphicData>
        </a:graphic>
      </p:graphicFrame>
      <p:sp>
        <p:nvSpPr>
          <p:cNvPr id="68613" name="文本框 68612"/>
          <p:cNvSpPr txBox="1"/>
          <p:nvPr/>
        </p:nvSpPr>
        <p:spPr>
          <a:xfrm>
            <a:off x="982663" y="4852035"/>
            <a:ext cx="7488237" cy="64516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似真函数表示对</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非假的信任程度，物理意义为与</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交集不为空的所有集合的概率分配函数之和。</a:t>
            </a:r>
            <a:endParaRPr lang="zh-CN" altLang="en-US" u="none" dirty="0">
              <a:solidFill>
                <a:schemeClr val="tx1"/>
              </a:solidFill>
              <a:latin typeface="仿宋_GB2312" pitchFamily="49" charset="-122"/>
              <a:ea typeface="仿宋_GB2312" pitchFamily="49" charset="-122"/>
            </a:endParaRPr>
          </a:p>
        </p:txBody>
      </p:sp>
      <p:sp>
        <p:nvSpPr>
          <p:cNvPr id="68614" name="文本框 68613"/>
          <p:cNvSpPr txBox="1"/>
          <p:nvPr/>
        </p:nvSpPr>
        <p:spPr>
          <a:xfrm>
            <a:off x="3286125" y="3739198"/>
            <a:ext cx="5184775" cy="700405"/>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例，考试成绩估分上限问题：</a:t>
            </a:r>
            <a:endParaRPr lang="zh-CN" altLang="en-US" u="none" dirty="0">
              <a:solidFill>
                <a:schemeClr val="tx1"/>
              </a:solidFill>
              <a:latin typeface="仿宋_GB2312" pitchFamily="49" charset="-122"/>
              <a:ea typeface="仿宋_GB2312" pitchFamily="49" charset="-122"/>
            </a:endParaRPr>
          </a:p>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去掉错误题目的分数之后的得分</a:t>
            </a:r>
            <a:endParaRPr lang="zh-CN" altLang="en-US" u="none" dirty="0">
              <a:solidFill>
                <a:schemeClr val="tx1"/>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ldLvl="0" animBg="1"/>
      <p:bldP spid="68614"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en-US" altLang="zh-CN" sz="2800">
                <a:latin typeface="仿宋_GB2312" pitchFamily="49" charset="-122"/>
              </a:rPr>
              <a:t>3 </a:t>
            </a:r>
            <a:r>
              <a:rPr lang="zh-CN" altLang="en-US" sz="2800" dirty="0">
                <a:latin typeface="仿宋_GB2312" pitchFamily="49" charset="-122"/>
              </a:rPr>
              <a:t>似真函数（上限函数）</a:t>
            </a:r>
            <a:endParaRPr lang="zh-CN" altLang="en-US" sz="2800" dirty="0">
              <a:latin typeface="仿宋_GB2312" pitchFamily="49" charset="-122"/>
            </a:endParaRPr>
          </a:p>
        </p:txBody>
      </p:sp>
      <p:sp>
        <p:nvSpPr>
          <p:cNvPr id="69635" name="矩形 69634"/>
          <p:cNvSpPr/>
          <p:nvPr/>
        </p:nvSpPr>
        <p:spPr>
          <a:xfrm>
            <a:off x="1042988" y="1268413"/>
            <a:ext cx="7632700" cy="266541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5pPr>
          </a:lstStyle>
          <a:p>
            <a:pPr lvl="0" algn="just">
              <a:lnSpc>
                <a:spcPct val="120000"/>
              </a:lnSpc>
              <a:buNone/>
            </a:pPr>
            <a:r>
              <a:rPr lang="zh-CN" altLang="en-US" sz="2000" dirty="0">
                <a:latin typeface="仿宋_GB2312" pitchFamily="49" charset="-122"/>
              </a:rPr>
              <a:t>例</a:t>
            </a:r>
            <a:r>
              <a:rPr lang="en-US" altLang="zh-CN" sz="2000">
                <a:latin typeface="仿宋_GB2312" pitchFamily="49" charset="-122"/>
              </a:rPr>
              <a:t>4.3 </a:t>
            </a:r>
            <a:r>
              <a:rPr lang="en-US" altLang="zh-CN" sz="2000" i="1">
                <a:latin typeface="Times New Roman" panose="02020603050405020304" pitchFamily="18" charset="0"/>
              </a:rPr>
              <a:t>U</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zh-CN" altLang="en-US" sz="2000" dirty="0">
                <a:latin typeface="Times New Roman" panose="02020603050405020304" pitchFamily="18" charset="0"/>
              </a:rPr>
              <a:t>客机，轰炸机，战斗机</a:t>
            </a:r>
            <a:r>
              <a:rPr lang="en-US" altLang="zh-CN" sz="2000">
                <a:latin typeface="Times New Roman" panose="02020603050405020304" pitchFamily="18" charset="0"/>
              </a:rPr>
              <a:t>}</a:t>
            </a:r>
            <a:r>
              <a:rPr lang="zh-CN" altLang="en-US" sz="2000" dirty="0">
                <a:latin typeface="Times New Roman" panose="02020603050405020304" pitchFamily="18" charset="0"/>
              </a:rPr>
              <a:t>，分别用</a:t>
            </a:r>
            <a:r>
              <a:rPr lang="en-US" altLang="zh-CN" sz="2000" i="1">
                <a:latin typeface="Times New Roman" panose="02020603050405020304" pitchFamily="18" charset="0"/>
              </a:rPr>
              <a:t>A</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zh-CN" altLang="en-US" sz="2000" dirty="0"/>
              <a:t>代表客机、轰炸机和战斗机，其基本概率分配函数为： </a:t>
            </a:r>
            <a:endParaRPr lang="zh-CN" altLang="en-US" sz="2000" dirty="0">
              <a:latin typeface="仿宋_GB2312" pitchFamily="49" charset="-122"/>
            </a:endParaRPr>
          </a:p>
          <a:p>
            <a:pPr lvl="0">
              <a:lnSpc>
                <a:spcPct val="115000"/>
              </a:lnSpc>
              <a:buNone/>
            </a:pPr>
            <a:r>
              <a:rPr lang="zh-CN" altLang="en-US" sz="2000" dirty="0">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0.4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a:t>
            </a:r>
            <a:endParaRPr lang="en-US" altLang="zh-CN" sz="2000" i="1">
              <a:latin typeface="Times New Roman" panose="02020603050405020304" pitchFamily="18" charset="0"/>
            </a:endParaRPr>
          </a:p>
          <a:p>
            <a:pPr lvl="0">
              <a:lnSpc>
                <a:spcPct val="115000"/>
              </a:lnSpc>
              <a:buNone/>
            </a:pPr>
            <a:r>
              <a:rPr lang="en-US" altLang="zh-CN" sz="2000" i="1">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zh-CN" altLang="en-US" sz="2000" dirty="0">
                <a:latin typeface="Times New Roman" panose="02020603050405020304" pitchFamily="18" charset="0"/>
              </a:rPr>
              <a:t>，</a:t>
            </a:r>
            <a:r>
              <a:rPr lang="zh-CN" altLang="en-US" sz="2000" i="1" dirty="0">
                <a:latin typeface="Times New Roman" panose="02020603050405020304" pitchFamily="18" charset="0"/>
              </a:rPr>
              <a:t>Ｆ</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0.2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A</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0.2</a:t>
            </a:r>
            <a:endParaRPr lang="en-US" altLang="zh-CN" sz="2000" i="1">
              <a:latin typeface="Times New Roman" panose="02020603050405020304" pitchFamily="18" charset="0"/>
            </a:endParaRPr>
          </a:p>
          <a:p>
            <a:pPr lvl="0">
              <a:lnSpc>
                <a:spcPct val="115000"/>
              </a:lnSpc>
              <a:buNone/>
            </a:pPr>
            <a:r>
              <a:rPr lang="en-US" altLang="zh-CN" sz="2000" i="1">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B</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0.2</a:t>
            </a:r>
            <a:endParaRPr lang="en-US" altLang="zh-CN" sz="2000" i="1">
              <a:latin typeface="Times New Roman" panose="02020603050405020304" pitchFamily="18" charset="0"/>
            </a:endParaRPr>
          </a:p>
          <a:p>
            <a:pPr lvl="0">
              <a:lnSpc>
                <a:spcPct val="115000"/>
              </a:lnSpc>
              <a:buNone/>
            </a:pPr>
            <a:r>
              <a:rPr lang="en-US" altLang="zh-CN" sz="2000" i="1">
                <a:latin typeface="Times New Roman" panose="02020603050405020304" pitchFamily="18" charset="0"/>
              </a:rPr>
              <a:t>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F</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                            </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Φ</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a:latin typeface="Times New Roman" panose="02020603050405020304" pitchFamily="18" charset="0"/>
              </a:rPr>
              <a:t>0</a:t>
            </a:r>
            <a:endParaRPr lang="en-US" altLang="zh-CN" sz="2000">
              <a:latin typeface="Times New Roman" panose="02020603050405020304" pitchFamily="18" charset="0"/>
            </a:endParaRPr>
          </a:p>
        </p:txBody>
      </p:sp>
      <p:sp>
        <p:nvSpPr>
          <p:cNvPr id="69636" name="矩形 69635"/>
          <p:cNvSpPr/>
          <p:nvPr/>
        </p:nvSpPr>
        <p:spPr>
          <a:xfrm>
            <a:off x="1187450" y="3789363"/>
            <a:ext cx="7129463" cy="1198880"/>
          </a:xfrm>
          <a:prstGeom prst="rect">
            <a:avLst/>
          </a:prstGeom>
          <a:noFill/>
          <a:ln w="9525">
            <a:noFill/>
          </a:ln>
        </p:spPr>
        <p:txBody>
          <a:bodyPr>
            <a:spAutoFit/>
          </a:bodyPr>
          <a:p>
            <a:pPr marL="342900" indent="-342900" algn="just">
              <a:lnSpc>
                <a:spcPct val="120000"/>
              </a:lnSpc>
              <a:spcBef>
                <a:spcPct val="20000"/>
              </a:spcBef>
              <a:buClr>
                <a:schemeClr val="folHlink"/>
              </a:buClr>
              <a:buSzPct val="60000"/>
              <a:buFont typeface="Wingdings" panose="05000000000000000000" pitchFamily="2" charset="2"/>
              <a:buNone/>
            </a:pPr>
            <a:r>
              <a:rPr lang="zh-CN" altLang="en-US" sz="2000" u="none" dirty="0">
                <a:solidFill>
                  <a:schemeClr val="tx1"/>
                </a:solidFill>
                <a:latin typeface="宋体" panose="02010600030101010101" pitchFamily="2" charset="-122"/>
              </a:rPr>
              <a:t>例</a:t>
            </a:r>
            <a:r>
              <a:rPr lang="en-US" altLang="zh-CN" sz="2000" u="none">
                <a:solidFill>
                  <a:schemeClr val="tx1"/>
                </a:solidFill>
                <a:latin typeface="宋体" panose="02010600030101010101" pitchFamily="2" charset="-122"/>
              </a:rPr>
              <a:t>4.4 </a:t>
            </a:r>
            <a:r>
              <a:rPr lang="en-US" altLang="zh-CN" sz="2000" i="1" u="none" err="1">
                <a:solidFill>
                  <a:schemeClr val="tx1"/>
                </a:solidFill>
                <a:latin typeface="Times New Roman" panose="02020603050405020304" pitchFamily="18" charset="0"/>
              </a:rPr>
              <a:t>Bel</a:t>
            </a:r>
            <a:r>
              <a:rPr lang="en-US" altLang="zh-CN" sz="2000" u="none" err="1">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A</a:t>
            </a:r>
            <a:r>
              <a:rPr lang="zh-CN" altLang="en-US" sz="2000" u="none" dirty="0">
                <a:solidFill>
                  <a:schemeClr val="tx1"/>
                </a:solidFill>
                <a:latin typeface="Times New Roman" panose="02020603050405020304" pitchFamily="18" charset="0"/>
              </a:rPr>
              <a:t>，</a:t>
            </a:r>
            <a:r>
              <a:rPr lang="en-US" altLang="zh-CN" sz="2000" i="1" u="none">
                <a:solidFill>
                  <a:schemeClr val="tx1"/>
                </a:solidFill>
                <a:latin typeface="Times New Roman" panose="02020603050405020304" pitchFamily="18" charset="0"/>
              </a:rPr>
              <a:t>F</a:t>
            </a:r>
            <a:r>
              <a:rPr lang="en-US" altLang="zh-CN" sz="2000" u="none">
                <a:solidFill>
                  <a:schemeClr val="tx1"/>
                </a:solidFill>
                <a:latin typeface="Times New Roman" panose="02020603050405020304" pitchFamily="18" charset="0"/>
              </a:rPr>
              <a:t>})</a:t>
            </a:r>
            <a:r>
              <a:rPr lang="en-US" altLang="zh-CN" sz="2000" u="none">
                <a:solidFill>
                  <a:schemeClr val="hlink"/>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m</a:t>
            </a:r>
            <a:r>
              <a:rPr lang="en-US" altLang="zh-CN" sz="2000" u="none" err="1">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A</a:t>
            </a:r>
            <a:r>
              <a:rPr lang="en-US" altLang="zh-CN" sz="2000" u="none">
                <a:solidFill>
                  <a:schemeClr val="tx1"/>
                </a:solidFill>
                <a:latin typeface="Times New Roman" panose="02020603050405020304" pitchFamily="18" charset="0"/>
              </a:rPr>
              <a:t>})</a:t>
            </a:r>
            <a:r>
              <a:rPr lang="zh-CN" altLang="en-US" sz="2000" u="none" dirty="0">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m</a:t>
            </a:r>
            <a:r>
              <a:rPr lang="en-US" altLang="zh-CN" sz="2000" u="none" err="1">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F</a:t>
            </a:r>
            <a:r>
              <a:rPr lang="en-US" altLang="zh-CN" sz="2000" u="none">
                <a:solidFill>
                  <a:schemeClr val="tx1"/>
                </a:solidFill>
                <a:latin typeface="Times New Roman" panose="02020603050405020304" pitchFamily="18" charset="0"/>
              </a:rPr>
              <a:t>})</a:t>
            </a:r>
            <a:r>
              <a:rPr lang="zh-CN" altLang="en-US" sz="2000" u="none" dirty="0">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m</a:t>
            </a:r>
            <a:r>
              <a:rPr lang="en-US" altLang="zh-CN" sz="2000" u="none" err="1">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A</a:t>
            </a:r>
            <a:r>
              <a:rPr lang="zh-CN" altLang="en-US" sz="2000" u="none" dirty="0">
                <a:solidFill>
                  <a:schemeClr val="tx1"/>
                </a:solidFill>
                <a:latin typeface="Times New Roman" panose="02020603050405020304" pitchFamily="18" charset="0"/>
              </a:rPr>
              <a:t>，</a:t>
            </a:r>
            <a:r>
              <a:rPr lang="en-US" altLang="zh-CN" sz="2000" i="1" u="none">
                <a:solidFill>
                  <a:schemeClr val="tx1"/>
                </a:solidFill>
                <a:latin typeface="Times New Roman" panose="02020603050405020304" pitchFamily="18" charset="0"/>
              </a:rPr>
              <a:t>F</a:t>
            </a:r>
            <a:r>
              <a:rPr lang="en-US" altLang="zh-CN" sz="2000" u="none">
                <a:solidFill>
                  <a:schemeClr val="tx1"/>
                </a:solidFill>
                <a:latin typeface="Times New Roman" panose="02020603050405020304" pitchFamily="18" charset="0"/>
              </a:rPr>
              <a:t>})</a:t>
            </a:r>
            <a:endParaRPr lang="en-US" altLang="zh-CN" sz="2000" u="none">
              <a:solidFill>
                <a:schemeClr val="tx1"/>
              </a:solidFill>
              <a:latin typeface="Times New Roman" panose="02020603050405020304" pitchFamily="18" charset="0"/>
            </a:endParaRPr>
          </a:p>
          <a:p>
            <a:pPr marL="342900" indent="-342900" algn="just">
              <a:spcBef>
                <a:spcPct val="20000"/>
              </a:spcBef>
              <a:buClr>
                <a:schemeClr val="folHlink"/>
              </a:buClr>
              <a:buSzPct val="60000"/>
              <a:buFont typeface="Wingdings" panose="05000000000000000000" pitchFamily="2" charset="2"/>
              <a:buNone/>
            </a:pPr>
            <a:r>
              <a:rPr lang="en-US" altLang="zh-CN" sz="2000" u="none">
                <a:solidFill>
                  <a:schemeClr val="tx1"/>
                </a:solidFill>
                <a:latin typeface="Times New Roman" panose="02020603050405020304" pitchFamily="18" charset="0"/>
              </a:rPr>
              <a:t>                                 =0.4+0+0</a:t>
            </a:r>
            <a:endParaRPr lang="en-US" altLang="zh-CN" sz="2000" u="none">
              <a:solidFill>
                <a:schemeClr val="tx1"/>
              </a:solidFill>
              <a:latin typeface="Times New Roman" panose="02020603050405020304" pitchFamily="18" charset="0"/>
            </a:endParaRPr>
          </a:p>
          <a:p>
            <a:pPr marL="342900" indent="-342900" algn="just">
              <a:spcBef>
                <a:spcPct val="20000"/>
              </a:spcBef>
              <a:buClr>
                <a:schemeClr val="folHlink"/>
              </a:buClr>
              <a:buSzPct val="60000"/>
              <a:buFont typeface="Wingdings" panose="05000000000000000000" pitchFamily="2" charset="2"/>
              <a:buNone/>
            </a:pPr>
            <a:r>
              <a:rPr lang="en-US" altLang="zh-CN" sz="2000" u="none">
                <a:solidFill>
                  <a:schemeClr val="tx1"/>
                </a:solidFill>
                <a:latin typeface="Times New Roman" panose="02020603050405020304" pitchFamily="18" charset="0"/>
              </a:rPr>
              <a:t>                                 =0.4</a:t>
            </a:r>
            <a:endParaRPr lang="zh-CN" altLang="en-US" u="none" dirty="0">
              <a:solidFill>
                <a:schemeClr val="tx1"/>
              </a:solidFill>
              <a:latin typeface="Times New Roman" panose="02020603050405020304" pitchFamily="18" charset="0"/>
            </a:endParaRPr>
          </a:p>
        </p:txBody>
      </p:sp>
      <p:sp>
        <p:nvSpPr>
          <p:cNvPr id="69637" name="矩形 69636"/>
          <p:cNvSpPr/>
          <p:nvPr/>
        </p:nvSpPr>
        <p:spPr>
          <a:xfrm>
            <a:off x="1187450" y="5013325"/>
            <a:ext cx="7129463" cy="1198880"/>
          </a:xfrm>
          <a:prstGeom prst="rect">
            <a:avLst/>
          </a:prstGeom>
          <a:noFill/>
          <a:ln w="9525">
            <a:noFill/>
          </a:ln>
        </p:spPr>
        <p:txBody>
          <a:bodyPr>
            <a:spAutoFit/>
          </a:bodyPr>
          <a:p>
            <a:pPr marL="342900" indent="-342900" algn="just">
              <a:lnSpc>
                <a:spcPct val="120000"/>
              </a:lnSpc>
              <a:spcBef>
                <a:spcPct val="20000"/>
              </a:spcBef>
              <a:buClr>
                <a:schemeClr val="folHlink"/>
              </a:buClr>
              <a:buSzPct val="60000"/>
              <a:buFont typeface="Wingdings" panose="05000000000000000000" pitchFamily="2" charset="2"/>
              <a:buNone/>
            </a:pPr>
            <a:r>
              <a:rPr lang="zh-CN" altLang="en-US" sz="2000" u="none" dirty="0">
                <a:solidFill>
                  <a:schemeClr val="tx1"/>
                </a:solidFill>
                <a:latin typeface="宋体" panose="02010600030101010101" pitchFamily="2" charset="-122"/>
              </a:rPr>
              <a:t>例</a:t>
            </a:r>
            <a:r>
              <a:rPr lang="en-US" altLang="zh-CN" sz="2000" u="none">
                <a:solidFill>
                  <a:schemeClr val="tx1"/>
                </a:solidFill>
                <a:latin typeface="Times New Roman" panose="02020603050405020304" pitchFamily="18" charset="0"/>
              </a:rPr>
              <a:t>4.5 </a:t>
            </a:r>
            <a:r>
              <a:rPr lang="en-US" altLang="zh-CN" sz="2000" i="1" u="none" err="1">
                <a:solidFill>
                  <a:schemeClr val="tx1"/>
                </a:solidFill>
                <a:latin typeface="Times New Roman" panose="02020603050405020304" pitchFamily="18" charset="0"/>
              </a:rPr>
              <a:t>Pl</a:t>
            </a:r>
            <a:r>
              <a:rPr lang="en-US" altLang="zh-CN" sz="2000" u="none" err="1">
                <a:solidFill>
                  <a:schemeClr val="tx1"/>
                </a:solidFill>
                <a:latin typeface="Times New Roman" panose="02020603050405020304" pitchFamily="18" charset="0"/>
              </a:rPr>
              <a:t>({</a:t>
            </a:r>
            <a:r>
              <a:rPr lang="en-US" altLang="zh-CN" sz="2000" i="1" u="none" err="1">
                <a:solidFill>
                  <a:schemeClr val="tx1"/>
                </a:solidFill>
                <a:latin typeface="Times New Roman" panose="02020603050405020304" pitchFamily="18" charset="0"/>
              </a:rPr>
              <a:t>A</a:t>
            </a:r>
            <a:r>
              <a:rPr lang="zh-CN" altLang="en-US" sz="2000" u="none" dirty="0">
                <a:solidFill>
                  <a:schemeClr val="tx1"/>
                </a:solidFill>
                <a:latin typeface="Times New Roman" panose="02020603050405020304" pitchFamily="18" charset="0"/>
              </a:rPr>
              <a:t>，</a:t>
            </a:r>
            <a:r>
              <a:rPr lang="en-US" altLang="zh-CN" sz="2000" i="1" u="none">
                <a:solidFill>
                  <a:schemeClr val="tx1"/>
                </a:solidFill>
                <a:latin typeface="Times New Roman" panose="02020603050405020304" pitchFamily="18" charset="0"/>
              </a:rPr>
              <a:t>F</a:t>
            </a:r>
            <a:r>
              <a:rPr lang="en-US" altLang="zh-CN" sz="2000" u="none">
                <a:solidFill>
                  <a:schemeClr val="tx1"/>
                </a:solidFill>
                <a:latin typeface="Times New Roman" panose="02020603050405020304" pitchFamily="18" charset="0"/>
              </a:rPr>
              <a:t>})= 1-</a:t>
            </a:r>
            <a:r>
              <a:rPr lang="en-US" altLang="zh-CN" sz="2000" i="1" u="none">
                <a:solidFill>
                  <a:schemeClr val="tx1"/>
                </a:solidFill>
                <a:latin typeface="Times New Roman" panose="02020603050405020304" pitchFamily="18" charset="0"/>
              </a:rPr>
              <a:t>Bel</a:t>
            </a:r>
            <a:r>
              <a:rPr lang="en-US" altLang="zh-CN" sz="2000" u="none">
                <a:solidFill>
                  <a:schemeClr val="tx1"/>
                </a:solidFill>
                <a:latin typeface="Times New Roman" panose="02020603050405020304" pitchFamily="18" charset="0"/>
              </a:rPr>
              <a:t>({</a:t>
            </a:r>
            <a:r>
              <a:rPr lang="en-US" altLang="zh-CN" sz="2000" i="1" u="none">
                <a:solidFill>
                  <a:schemeClr val="tx1"/>
                </a:solidFill>
                <a:latin typeface="Times New Roman" panose="02020603050405020304" pitchFamily="18" charset="0"/>
              </a:rPr>
              <a:t>A</a:t>
            </a:r>
            <a:r>
              <a:rPr lang="zh-CN" altLang="en-US" sz="2000" u="none" dirty="0">
                <a:solidFill>
                  <a:schemeClr val="tx1"/>
                </a:solidFill>
                <a:latin typeface="Times New Roman" panose="02020603050405020304" pitchFamily="18" charset="0"/>
              </a:rPr>
              <a:t>，</a:t>
            </a:r>
            <a:r>
              <a:rPr lang="en-US" altLang="zh-CN" sz="2000" i="1" u="none">
                <a:solidFill>
                  <a:schemeClr val="tx1"/>
                </a:solidFill>
                <a:latin typeface="Times New Roman" panose="02020603050405020304" pitchFamily="18" charset="0"/>
              </a:rPr>
              <a:t>F</a:t>
            </a:r>
            <a:r>
              <a:rPr lang="en-US" altLang="zh-CN" sz="2000" u="none">
                <a:solidFill>
                  <a:schemeClr val="tx1"/>
                </a:solidFill>
                <a:latin typeface="Times New Roman" panose="02020603050405020304" pitchFamily="18" charset="0"/>
              </a:rPr>
              <a:t>}’)</a:t>
            </a:r>
            <a:endParaRPr lang="zh-CN" altLang="en-US" sz="2000" u="none" dirty="0">
              <a:solidFill>
                <a:schemeClr val="tx1"/>
              </a:solidFill>
              <a:latin typeface="Times New Roman" panose="02020603050405020304" pitchFamily="18" charset="0"/>
            </a:endParaRPr>
          </a:p>
          <a:p>
            <a:pPr marL="342900" indent="-342900" algn="just">
              <a:spcBef>
                <a:spcPct val="20000"/>
              </a:spcBef>
              <a:buClr>
                <a:schemeClr val="folHlink"/>
              </a:buClr>
              <a:buSzPct val="60000"/>
              <a:buFont typeface="Wingdings" panose="05000000000000000000" pitchFamily="2" charset="2"/>
              <a:buNone/>
            </a:pPr>
            <a:r>
              <a:rPr lang="en-US" altLang="zh-CN" sz="2000" u="none">
                <a:solidFill>
                  <a:schemeClr val="tx1"/>
                </a:solidFill>
                <a:latin typeface="Times New Roman" panose="02020603050405020304" pitchFamily="18" charset="0"/>
              </a:rPr>
              <a:t>                             = 1-</a:t>
            </a:r>
            <a:r>
              <a:rPr lang="en-US" altLang="zh-CN" sz="2000" i="1" u="none">
                <a:solidFill>
                  <a:schemeClr val="tx1"/>
                </a:solidFill>
                <a:latin typeface="Times New Roman" panose="02020603050405020304" pitchFamily="18" charset="0"/>
              </a:rPr>
              <a:t>Bel</a:t>
            </a:r>
            <a:r>
              <a:rPr lang="en-US" altLang="zh-CN" sz="2000" u="none">
                <a:solidFill>
                  <a:schemeClr val="tx1"/>
                </a:solidFill>
                <a:latin typeface="Times New Roman" panose="02020603050405020304" pitchFamily="18" charset="0"/>
              </a:rPr>
              <a:t>({</a:t>
            </a:r>
            <a:r>
              <a:rPr lang="en-US" altLang="zh-CN" sz="2000" i="1" u="none">
                <a:solidFill>
                  <a:schemeClr val="tx1"/>
                </a:solidFill>
                <a:latin typeface="Times New Roman" panose="02020603050405020304" pitchFamily="18" charset="0"/>
              </a:rPr>
              <a:t>B</a:t>
            </a:r>
            <a:r>
              <a:rPr lang="en-US" altLang="zh-CN" sz="2000" u="none">
                <a:solidFill>
                  <a:schemeClr val="tx1"/>
                </a:solidFill>
                <a:latin typeface="Times New Roman" panose="02020603050405020304" pitchFamily="18" charset="0"/>
              </a:rPr>
              <a:t>})</a:t>
            </a:r>
            <a:endParaRPr lang="en-US" altLang="zh-CN" sz="2000" u="none">
              <a:solidFill>
                <a:schemeClr val="tx1"/>
              </a:solidFill>
              <a:latin typeface="Times New Roman" panose="02020603050405020304" pitchFamily="18" charset="0"/>
            </a:endParaRPr>
          </a:p>
          <a:p>
            <a:pPr marL="342900" indent="-342900" algn="just">
              <a:spcBef>
                <a:spcPct val="20000"/>
              </a:spcBef>
              <a:buClr>
                <a:schemeClr val="folHlink"/>
              </a:buClr>
              <a:buSzPct val="60000"/>
              <a:buFont typeface="Wingdings" panose="05000000000000000000" pitchFamily="2" charset="2"/>
              <a:buNone/>
            </a:pPr>
            <a:r>
              <a:rPr lang="en-US" altLang="zh-CN" sz="2000" u="none">
                <a:solidFill>
                  <a:schemeClr val="tx1"/>
                </a:solidFill>
                <a:latin typeface="Times New Roman" panose="02020603050405020304" pitchFamily="18" charset="0"/>
              </a:rPr>
              <a:t>                              =1</a:t>
            </a:r>
            <a:endParaRPr lang="zh-CN" altLang="en-US" sz="2000" u="none" dirty="0">
              <a:solidFill>
                <a:schemeClr val="tx1"/>
              </a:solidFill>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p:txBody>
          <a:bodyPr anchor="b"/>
          <a:p>
            <a:r>
              <a:rPr lang="en-US" altLang="zh-CN" sz="2800">
                <a:latin typeface="仿宋_GB2312" pitchFamily="49" charset="-122"/>
              </a:rPr>
              <a:t>4.</a:t>
            </a:r>
            <a:r>
              <a:rPr lang="zh-CN" altLang="en-US" sz="2800" dirty="0">
                <a:latin typeface="仿宋_GB2312" pitchFamily="49" charset="-122"/>
              </a:rPr>
              <a:t>信任区间</a:t>
            </a:r>
            <a:r>
              <a:rPr lang="en-US" altLang="zh-CN" sz="2800">
                <a:latin typeface="仿宋_GB2312" pitchFamily="49" charset="-122"/>
              </a:rPr>
              <a:t>(1)</a:t>
            </a:r>
            <a:endParaRPr lang="en-US" altLang="zh-CN" sz="2800">
              <a:latin typeface="仿宋_GB2312" pitchFamily="49" charset="-122"/>
            </a:endParaRPr>
          </a:p>
        </p:txBody>
      </p:sp>
      <p:sp>
        <p:nvSpPr>
          <p:cNvPr id="70659" name="文本占位符 70658"/>
          <p:cNvSpPr>
            <a:spLocks noGrp="1"/>
          </p:cNvSpPr>
          <p:nvPr>
            <p:ph type="body" idx="4294967295"/>
          </p:nvPr>
        </p:nvSpPr>
        <p:spPr>
          <a:xfrm>
            <a:off x="0" y="1825625"/>
            <a:ext cx="7886700" cy="4351655"/>
          </a:xfrm>
        </p:spPr>
        <p:txBody>
          <a:bodyPr/>
          <a:p>
            <a:pPr>
              <a:buNone/>
            </a:pPr>
            <a:endParaRPr lang="zh-CN" altLang="en-US" sz="4000"/>
          </a:p>
          <a:p>
            <a:pPr>
              <a:buNone/>
            </a:pPr>
            <a:endParaRPr lang="zh-CN" altLang="en-US" sz="2400" dirty="0"/>
          </a:p>
          <a:p>
            <a:pPr>
              <a:buNone/>
            </a:pPr>
            <a:r>
              <a:rPr lang="zh-CN" altLang="en-US" sz="2400" dirty="0"/>
              <a:t>证明</a:t>
            </a:r>
            <a:endParaRPr lang="zh-CN" altLang="en-US" sz="2400" dirty="0"/>
          </a:p>
        </p:txBody>
      </p:sp>
      <p:sp>
        <p:nvSpPr>
          <p:cNvPr id="70660" name="文本框 70659"/>
          <p:cNvSpPr txBox="1"/>
          <p:nvPr/>
        </p:nvSpPr>
        <p:spPr>
          <a:xfrm>
            <a:off x="1042988" y="1268413"/>
            <a:ext cx="7488237" cy="700405"/>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根据定义有： </a:t>
            </a:r>
            <a:endParaRPr lang="zh-CN" altLang="en-US" u="none" dirty="0">
              <a:solidFill>
                <a:schemeClr val="tx1"/>
              </a:solidFill>
              <a:latin typeface="仿宋_GB2312" pitchFamily="49" charset="-122"/>
              <a:ea typeface="仿宋_GB2312" pitchFamily="49" charset="-122"/>
            </a:endParaRPr>
          </a:p>
          <a:p>
            <a:pPr algn="l">
              <a:spcBef>
                <a:spcPct val="20000"/>
              </a:spcBef>
              <a:buClr>
                <a:schemeClr val="folHlink"/>
              </a:buClr>
              <a:buSzPct val="60000"/>
              <a:buFont typeface="Wingdings" panose="05000000000000000000" pitchFamily="2" charset="2"/>
              <a:buNone/>
            </a:pPr>
            <a:r>
              <a:rPr lang="zh-CN" altLang="en-US" u="none">
                <a:solidFill>
                  <a:schemeClr val="tx1"/>
                </a:solidFill>
                <a:latin typeface="仿宋_GB2312" pitchFamily="49" charset="-122"/>
                <a:ea typeface="仿宋_GB2312" pitchFamily="49" charset="-122"/>
              </a:rPr>
              <a:t>    </a:t>
            </a:r>
            <a:r>
              <a:rPr lang="en-US" altLang="zh-CN" u="none">
                <a:solidFill>
                  <a:schemeClr val="tx1"/>
                </a:solidFill>
                <a:latin typeface="仿宋_GB2312" pitchFamily="49" charset="-122"/>
                <a:ea typeface="仿宋_GB2312" pitchFamily="49" charset="-122"/>
              </a:rPr>
              <a:t>0 ≤ </a:t>
            </a:r>
            <a:r>
              <a:rPr lang="en-US" altLang="zh-CN" i="1" u="none" err="1">
                <a:solidFill>
                  <a:schemeClr val="tx1"/>
                </a:solidFill>
                <a:latin typeface="Times New Roman" panose="02020603050405020304" pitchFamily="18" charset="0"/>
                <a:ea typeface="仿宋_GB2312" pitchFamily="49" charset="-122"/>
              </a:rPr>
              <a:t>Bel</a:t>
            </a:r>
            <a:r>
              <a:rPr lang="en-US" altLang="zh-CN" u="none" err="1">
                <a:solidFill>
                  <a:schemeClr val="tx1"/>
                </a:solidFill>
                <a:latin typeface="仿宋_GB2312" pitchFamily="49" charset="-122"/>
                <a:ea typeface="仿宋_GB2312" pitchFamily="49" charset="-122"/>
              </a:rPr>
              <a:t>(A</a:t>
            </a:r>
            <a:r>
              <a:rPr lang="en-US" altLang="zh-CN" u="none">
                <a:solidFill>
                  <a:schemeClr val="tx1"/>
                </a:solidFill>
                <a:latin typeface="仿宋_GB2312" pitchFamily="49" charset="-122"/>
                <a:ea typeface="仿宋_GB2312" pitchFamily="49" charset="-122"/>
              </a:rPr>
              <a:t>) ≤ </a:t>
            </a:r>
            <a:r>
              <a:rPr lang="en-US" altLang="zh-CN" i="1" u="none" err="1">
                <a:solidFill>
                  <a:schemeClr val="tx1"/>
                </a:solidFill>
                <a:latin typeface="Times New Roman" panose="02020603050405020304" pitchFamily="18" charset="0"/>
                <a:ea typeface="仿宋_GB2312" pitchFamily="49" charset="-122"/>
              </a:rPr>
              <a:t>Pl</a:t>
            </a:r>
            <a:r>
              <a:rPr lang="en-US" altLang="zh-CN" u="none" err="1">
                <a:solidFill>
                  <a:schemeClr val="tx1"/>
                </a:solidFill>
                <a:latin typeface="仿宋_GB2312" pitchFamily="49" charset="-122"/>
                <a:ea typeface="仿宋_GB2312" pitchFamily="49" charset="-122"/>
              </a:rPr>
              <a:t>(A</a:t>
            </a:r>
            <a:r>
              <a:rPr lang="en-US" altLang="zh-CN" u="none">
                <a:solidFill>
                  <a:schemeClr val="tx1"/>
                </a:solidFill>
                <a:latin typeface="仿宋_GB2312" pitchFamily="49" charset="-122"/>
                <a:ea typeface="仿宋_GB2312" pitchFamily="49" charset="-122"/>
              </a:rPr>
              <a:t>) ≤ 1</a:t>
            </a:r>
            <a:r>
              <a:rPr lang="zh-CN" altLang="en-US" u="none" dirty="0">
                <a:solidFill>
                  <a:schemeClr val="tx1"/>
                </a:solidFill>
                <a:latin typeface="仿宋_GB2312" pitchFamily="49" charset="-122"/>
                <a:ea typeface="仿宋_GB2312" pitchFamily="49" charset="-122"/>
              </a:rPr>
              <a:t>，</a:t>
            </a:r>
            <a:r>
              <a:rPr lang="en-US" altLang="zh-CN" i="1" u="none" err="1">
                <a:solidFill>
                  <a:schemeClr val="tx1"/>
                </a:solidFill>
                <a:latin typeface="Times New Roman" panose="02020603050405020304" pitchFamily="18" charset="0"/>
                <a:ea typeface="仿宋_GB2312" pitchFamily="49" charset="-122"/>
              </a:rPr>
              <a:t>Bel</a:t>
            </a:r>
            <a:r>
              <a:rPr lang="zh-CN" altLang="en-US" u="none" dirty="0">
                <a:solidFill>
                  <a:schemeClr val="tx1"/>
                </a:solidFill>
                <a:latin typeface="仿宋_GB2312" pitchFamily="49" charset="-122"/>
                <a:ea typeface="仿宋_GB2312" pitchFamily="49" charset="-122"/>
              </a:rPr>
              <a:t>是</a:t>
            </a:r>
            <a:r>
              <a:rPr lang="en-US" altLang="zh-CN" i="1" u="none">
                <a:solidFill>
                  <a:schemeClr val="tx1"/>
                </a:solidFill>
                <a:latin typeface="Times New Roman" panose="02020603050405020304" pitchFamily="18" charset="0"/>
                <a:ea typeface="仿宋_GB2312" pitchFamily="49" charset="-122"/>
              </a:rPr>
              <a:t>Pl</a:t>
            </a:r>
            <a:r>
              <a:rPr lang="zh-CN" altLang="en-US" u="none" dirty="0">
                <a:solidFill>
                  <a:schemeClr val="tx1"/>
                </a:solidFill>
                <a:latin typeface="仿宋_GB2312" pitchFamily="49" charset="-122"/>
                <a:ea typeface="仿宋_GB2312" pitchFamily="49" charset="-122"/>
              </a:rPr>
              <a:t>的一部分。</a:t>
            </a:r>
            <a:endParaRPr lang="zh-CN" altLang="en-US" u="none" dirty="0">
              <a:solidFill>
                <a:schemeClr val="tx1"/>
              </a:solidFill>
              <a:latin typeface="仿宋_GB2312" pitchFamily="49" charset="-122"/>
              <a:ea typeface="仿宋_GB2312" pitchFamily="49" charset="-122"/>
            </a:endParaRPr>
          </a:p>
        </p:txBody>
      </p:sp>
      <p:graphicFrame>
        <p:nvGraphicFramePr>
          <p:cNvPr id="70661" name="对象 70660"/>
          <p:cNvGraphicFramePr>
            <a:graphicFrameLocks noChangeAspect="1"/>
          </p:cNvGraphicFramePr>
          <p:nvPr/>
        </p:nvGraphicFramePr>
        <p:xfrm>
          <a:off x="1403350" y="2717800"/>
          <a:ext cx="5545138" cy="1498600"/>
        </p:xfrm>
        <a:graphic>
          <a:graphicData uri="http://schemas.openxmlformats.org/presentationml/2006/ole">
            <mc:AlternateContent xmlns:mc="http://schemas.openxmlformats.org/markup-compatibility/2006">
              <mc:Choice xmlns:v="urn:schemas-microsoft-com:vml" Requires="v">
                <p:oleObj spid="_x0000_s3172" name="" r:id="rId1" imgW="2362200" imgH="635000" progId="Equation.DSMT4">
                  <p:embed/>
                </p:oleObj>
              </mc:Choice>
              <mc:Fallback>
                <p:oleObj name="" r:id="rId1" imgW="2362200" imgH="635000" progId="Equation.DSMT4">
                  <p:embed/>
                  <p:pic>
                    <p:nvPicPr>
                      <p:cNvPr id="0" name="图片 3171"/>
                      <p:cNvPicPr/>
                      <p:nvPr/>
                    </p:nvPicPr>
                    <p:blipFill>
                      <a:blip r:embed="rId2"/>
                      <a:stretch>
                        <a:fillRect/>
                      </a:stretch>
                    </p:blipFill>
                    <p:spPr>
                      <a:xfrm>
                        <a:off x="1403350" y="2717800"/>
                        <a:ext cx="5545138" cy="1498600"/>
                      </a:xfrm>
                      <a:prstGeom prst="rect">
                        <a:avLst/>
                      </a:prstGeom>
                      <a:noFill/>
                      <a:ln w="38100">
                        <a:noFill/>
                        <a:miter/>
                      </a:ln>
                    </p:spPr>
                  </p:pic>
                </p:oleObj>
              </mc:Fallback>
            </mc:AlternateContent>
          </a:graphicData>
        </a:graphic>
      </p:graphicFrame>
      <p:graphicFrame>
        <p:nvGraphicFramePr>
          <p:cNvPr id="70662" name="对象 70661"/>
          <p:cNvGraphicFramePr>
            <a:graphicFrameLocks noChangeAspect="1"/>
          </p:cNvGraphicFramePr>
          <p:nvPr/>
        </p:nvGraphicFramePr>
        <p:xfrm>
          <a:off x="1476375" y="4302125"/>
          <a:ext cx="5472113" cy="1346200"/>
        </p:xfrm>
        <a:graphic>
          <a:graphicData uri="http://schemas.openxmlformats.org/presentationml/2006/ole">
            <mc:AlternateContent xmlns:mc="http://schemas.openxmlformats.org/markup-compatibility/2006">
              <mc:Choice xmlns:v="urn:schemas-microsoft-com:vml" Requires="v">
                <p:oleObj spid="_x0000_s3171" name="" r:id="rId3" imgW="2286000" imgH="558800" progId="Equation.DSMT4">
                  <p:embed/>
                </p:oleObj>
              </mc:Choice>
              <mc:Fallback>
                <p:oleObj name="" r:id="rId3" imgW="2286000" imgH="558800" progId="Equation.DSMT4">
                  <p:embed/>
                  <p:pic>
                    <p:nvPicPr>
                      <p:cNvPr id="0" name="图片 3170"/>
                      <p:cNvPicPr/>
                      <p:nvPr/>
                    </p:nvPicPr>
                    <p:blipFill>
                      <a:blip r:embed="rId4"/>
                      <a:stretch>
                        <a:fillRect/>
                      </a:stretch>
                    </p:blipFill>
                    <p:spPr>
                      <a:xfrm>
                        <a:off x="1476375" y="4302125"/>
                        <a:ext cx="5472113" cy="1346200"/>
                      </a:xfrm>
                      <a:prstGeom prst="rect">
                        <a:avLst/>
                      </a:prstGeom>
                      <a:noFill/>
                      <a:ln w="38100">
                        <a:noFill/>
                        <a:miter/>
                      </a:ln>
                    </p:spPr>
                  </p:pic>
                </p:oleObj>
              </mc:Fallback>
            </mc:AlternateContent>
          </a:graphicData>
        </a:graphic>
      </p:graphicFrame>
      <p:graphicFrame>
        <p:nvGraphicFramePr>
          <p:cNvPr id="70663" name="对象 70662"/>
          <p:cNvGraphicFramePr>
            <a:graphicFrameLocks noChangeAspect="1"/>
          </p:cNvGraphicFramePr>
          <p:nvPr/>
        </p:nvGraphicFramePr>
        <p:xfrm>
          <a:off x="1692275" y="5886450"/>
          <a:ext cx="2447925" cy="495300"/>
        </p:xfrm>
        <a:graphic>
          <a:graphicData uri="http://schemas.openxmlformats.org/presentationml/2006/ole">
            <mc:AlternateContent xmlns:mc="http://schemas.openxmlformats.org/markup-compatibility/2006">
              <mc:Choice xmlns:v="urn:schemas-microsoft-com:vml" Requires="v">
                <p:oleObj spid="_x0000_s3170" name="" r:id="rId5" imgW="978535" imgH="190500" progId="Equation.DSMT4">
                  <p:embed/>
                </p:oleObj>
              </mc:Choice>
              <mc:Fallback>
                <p:oleObj name="" r:id="rId5" imgW="978535" imgH="190500" progId="Equation.DSMT4">
                  <p:embed/>
                  <p:pic>
                    <p:nvPicPr>
                      <p:cNvPr id="0" name="图片 3169"/>
                      <p:cNvPicPr/>
                      <p:nvPr/>
                    </p:nvPicPr>
                    <p:blipFill>
                      <a:blip r:embed="rId6"/>
                      <a:stretch>
                        <a:fillRect/>
                      </a:stretch>
                    </p:blipFill>
                    <p:spPr>
                      <a:xfrm>
                        <a:off x="1692275" y="5886450"/>
                        <a:ext cx="2447925" cy="495300"/>
                      </a:xfrm>
                      <a:prstGeom prst="rect">
                        <a:avLst/>
                      </a:prstGeom>
                      <a:noFill/>
                      <a:ln w="38100">
                        <a:noFill/>
                        <a:miter/>
                      </a:ln>
                    </p:spPr>
                  </p:pic>
                </p:oleObj>
              </mc:Fallback>
            </mc:AlternateContent>
          </a:graphicData>
        </a:graphic>
      </p:graphicFrame>
      <p:sp>
        <p:nvSpPr>
          <p:cNvPr id="70664" name="矩形 70663"/>
          <p:cNvSpPr/>
          <p:nvPr/>
        </p:nvSpPr>
        <p:spPr>
          <a:xfrm>
            <a:off x="0" y="3492500"/>
            <a:ext cx="449580" cy="368300"/>
          </a:xfrm>
          <a:prstGeom prst="rect">
            <a:avLst/>
          </a:prstGeom>
          <a:noFill/>
          <a:ln w="9525">
            <a:noFill/>
          </a:ln>
        </p:spPr>
        <p:txBody>
          <a:bodyPr wrap="none" anchor="ctr">
            <a:spAutoFit/>
          </a:bodyPr>
          <a:p>
            <a:pPr indent="266700" algn="l"/>
            <a:endParaRPr lang="zh-CN" altLang="en-US" b="0" u="none" dirty="0">
              <a:solidFill>
                <a:schemeClr val="tx1"/>
              </a:solidFill>
              <a:latin typeface="Arial" panose="020B0604020202020204" pitchFamily="34" charset="0"/>
            </a:endParaRPr>
          </a:p>
        </p:txBody>
      </p:sp>
      <p:sp>
        <p:nvSpPr>
          <p:cNvPr id="70665" name="矩形 70664"/>
          <p:cNvSpPr/>
          <p:nvPr/>
        </p:nvSpPr>
        <p:spPr>
          <a:xfrm>
            <a:off x="0" y="4054475"/>
            <a:ext cx="449580" cy="368300"/>
          </a:xfrm>
          <a:prstGeom prst="rect">
            <a:avLst/>
          </a:prstGeom>
          <a:noFill/>
          <a:ln w="9525">
            <a:noFill/>
          </a:ln>
        </p:spPr>
        <p:txBody>
          <a:bodyPr wrap="none" anchor="ctr">
            <a:spAutoFit/>
          </a:bodyPr>
          <a:p>
            <a:pPr indent="266700" algn="l"/>
            <a:endParaRPr lang="zh-CN" altLang="en-US" b="0" u="none" dirty="0">
              <a:solidFill>
                <a:schemeClr val="tx1"/>
              </a:solidFill>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b"/>
          <a:p>
            <a:r>
              <a:rPr lang="en-US" altLang="zh-CN" sz="2800">
                <a:latin typeface="仿宋_GB2312" pitchFamily="49" charset="-122"/>
              </a:rPr>
              <a:t>4.</a:t>
            </a:r>
            <a:r>
              <a:rPr lang="zh-CN" altLang="en-US" sz="2800" dirty="0">
                <a:latin typeface="仿宋_GB2312" pitchFamily="49" charset="-122"/>
              </a:rPr>
              <a:t>信任区间</a:t>
            </a:r>
            <a:r>
              <a:rPr lang="en-US" altLang="zh-CN" sz="2800">
                <a:latin typeface="仿宋_GB2312" pitchFamily="49" charset="-122"/>
              </a:rPr>
              <a:t>(2)</a:t>
            </a:r>
            <a:endParaRPr lang="en-US" altLang="zh-CN" sz="2800">
              <a:latin typeface="仿宋_GB2312" pitchFamily="49" charset="-122"/>
            </a:endParaRPr>
          </a:p>
        </p:txBody>
      </p:sp>
      <p:sp>
        <p:nvSpPr>
          <p:cNvPr id="71683" name="文本占位符 71682"/>
          <p:cNvSpPr>
            <a:spLocks noGrp="1"/>
          </p:cNvSpPr>
          <p:nvPr>
            <p:ph type="body" idx="4294967295"/>
          </p:nvPr>
        </p:nvSpPr>
        <p:spPr>
          <a:xfrm>
            <a:off x="381000" y="1132840"/>
            <a:ext cx="7963535" cy="5387340"/>
          </a:xfrm>
        </p:spPr>
        <p:txBody>
          <a:bodyPr/>
          <a:p>
            <a:pPr>
              <a:buNone/>
            </a:pPr>
            <a:r>
              <a:rPr lang="zh-CN" altLang="en-US" sz="2400" dirty="0">
                <a:solidFill>
                  <a:schemeClr val="hlink"/>
                </a:solidFill>
                <a:latin typeface="宋体" panose="02010600030101010101" pitchFamily="2" charset="-122"/>
              </a:rPr>
              <a:t>定义</a:t>
            </a:r>
            <a:r>
              <a:rPr lang="en-US" altLang="zh-CN" sz="2400">
                <a:solidFill>
                  <a:schemeClr val="hlink"/>
                </a:solidFill>
                <a:latin typeface="宋体" panose="02010600030101010101" pitchFamily="2" charset="-122"/>
              </a:rPr>
              <a:t>4.4</a:t>
            </a:r>
            <a:r>
              <a:rPr lang="zh-CN" altLang="en-US" sz="2400" dirty="0">
                <a:latin typeface="宋体" panose="02010600030101010101" pitchFamily="2" charset="-122"/>
              </a:rPr>
              <a:t>信任区间</a:t>
            </a:r>
            <a:endParaRPr lang="zh-CN" altLang="en-US" sz="2400" dirty="0">
              <a:latin typeface="宋体" panose="02010600030101010101" pitchFamily="2" charset="-122"/>
            </a:endParaRPr>
          </a:p>
          <a:p>
            <a:pPr>
              <a:buNone/>
            </a:pPr>
            <a:r>
              <a:rPr lang="zh-CN" altLang="en-US" sz="2400" dirty="0">
                <a:latin typeface="宋体" panose="02010600030101010101" pitchFamily="2" charset="-122"/>
              </a:rPr>
              <a:t>设</a:t>
            </a:r>
            <a:r>
              <a:rPr lang="en-US" altLang="zh-CN" sz="2400" i="1" err="1">
                <a:latin typeface="Times New Roman" panose="02020603050405020304" pitchFamily="18" charset="0"/>
              </a:rPr>
              <a:t>Bel</a:t>
            </a:r>
            <a:r>
              <a:rPr lang="en-US" altLang="zh-CN" sz="2400" err="1">
                <a:latin typeface="宋体" panose="02010600030101010101" pitchFamily="2" charset="-122"/>
              </a:rPr>
              <a:t>(</a:t>
            </a:r>
            <a:r>
              <a:rPr lang="en-US" altLang="zh-CN" sz="2400" i="1" err="1">
                <a:latin typeface="Times New Roman" panose="02020603050405020304" pitchFamily="18" charset="0"/>
              </a:rPr>
              <a:t>A</a:t>
            </a:r>
            <a:r>
              <a:rPr lang="en-US" altLang="zh-CN" sz="2400">
                <a:latin typeface="宋体" panose="02010600030101010101" pitchFamily="2" charset="-122"/>
              </a:rPr>
              <a:t>)</a:t>
            </a:r>
            <a:r>
              <a:rPr lang="zh-CN" altLang="en-US" sz="2400" dirty="0">
                <a:latin typeface="宋体" panose="02010600030101010101" pitchFamily="2" charset="-122"/>
              </a:rPr>
              <a:t>和</a:t>
            </a:r>
            <a:r>
              <a:rPr lang="en-US" altLang="zh-CN" sz="2400" i="1" err="1">
                <a:latin typeface="Times New Roman" panose="02020603050405020304" pitchFamily="18" charset="0"/>
              </a:rPr>
              <a:t>Pl</a:t>
            </a:r>
            <a:r>
              <a:rPr lang="en-US" altLang="zh-CN" sz="2400" err="1">
                <a:latin typeface="宋体" panose="02010600030101010101" pitchFamily="2" charset="-122"/>
              </a:rPr>
              <a:t>(</a:t>
            </a:r>
            <a:r>
              <a:rPr lang="en-US" altLang="zh-CN" sz="2400" i="1" err="1">
                <a:latin typeface="Times New Roman" panose="02020603050405020304" pitchFamily="18" charset="0"/>
              </a:rPr>
              <a:t>A</a:t>
            </a:r>
            <a:r>
              <a:rPr lang="en-US" altLang="zh-CN" sz="2400">
                <a:latin typeface="宋体" panose="02010600030101010101" pitchFamily="2" charset="-122"/>
              </a:rPr>
              <a:t>)</a:t>
            </a:r>
            <a:r>
              <a:rPr lang="zh-CN" altLang="en-US" sz="2400" dirty="0">
                <a:latin typeface="宋体" panose="02010600030101010101" pitchFamily="2" charset="-122"/>
              </a:rPr>
              <a:t>分别表示</a:t>
            </a:r>
            <a:r>
              <a:rPr lang="en-US" altLang="zh-CN" sz="2400">
                <a:latin typeface="宋体" panose="02010600030101010101" pitchFamily="2" charset="-122"/>
              </a:rPr>
              <a:t>A</a:t>
            </a:r>
            <a:r>
              <a:rPr lang="zh-CN" altLang="en-US" sz="2400" dirty="0">
                <a:latin typeface="宋体" panose="02010600030101010101" pitchFamily="2" charset="-122"/>
              </a:rPr>
              <a:t>的信任度和似真度，称二元组</a:t>
            </a:r>
            <a:endParaRPr lang="zh-CN" altLang="en-US" sz="2400" dirty="0">
              <a:latin typeface="宋体" panose="02010600030101010101" pitchFamily="2" charset="-122"/>
            </a:endParaRPr>
          </a:p>
          <a:p>
            <a:pPr>
              <a:buNone/>
            </a:pPr>
            <a:r>
              <a:rPr lang="zh-CN" altLang="en-US" sz="2400"/>
              <a:t>               </a:t>
            </a:r>
            <a:r>
              <a:rPr lang="en-US" altLang="zh-CN" sz="2400">
                <a:latin typeface="宋体" panose="02010600030101010101" pitchFamily="2" charset="-122"/>
              </a:rPr>
              <a:t>[</a:t>
            </a:r>
            <a:r>
              <a:rPr lang="en-US" altLang="zh-CN" sz="2400" i="1" err="1">
                <a:latin typeface="Times New Roman" panose="02020603050405020304" pitchFamily="18" charset="0"/>
              </a:rPr>
              <a:t>Bel</a:t>
            </a:r>
            <a:r>
              <a:rPr lang="en-US" altLang="zh-CN" sz="2400" err="1">
                <a:latin typeface="宋体" panose="02010600030101010101" pitchFamily="2" charset="-122"/>
              </a:rPr>
              <a:t>(</a:t>
            </a:r>
            <a:r>
              <a:rPr lang="en-US" altLang="zh-CN" sz="2400" i="1" err="1">
                <a:latin typeface="Times New Roman" panose="02020603050405020304" pitchFamily="18" charset="0"/>
              </a:rPr>
              <a:t>A</a:t>
            </a:r>
            <a:r>
              <a:rPr lang="en-US" altLang="zh-CN" sz="2400" err="1">
                <a:latin typeface="宋体" panose="02010600030101010101" pitchFamily="2" charset="-122"/>
              </a:rPr>
              <a:t>),</a:t>
            </a:r>
            <a:r>
              <a:rPr lang="en-US" altLang="zh-CN" sz="2400" i="1" err="1">
                <a:latin typeface="Times New Roman" panose="02020603050405020304" pitchFamily="18" charset="0"/>
              </a:rPr>
              <a:t>Pl</a:t>
            </a:r>
            <a:r>
              <a:rPr lang="en-US" altLang="zh-CN" sz="2400" err="1">
                <a:latin typeface="宋体" panose="02010600030101010101" pitchFamily="2" charset="-122"/>
              </a:rPr>
              <a:t>(</a:t>
            </a:r>
            <a:r>
              <a:rPr lang="en-US" altLang="zh-CN" sz="2400" i="1" err="1">
                <a:latin typeface="Times New Roman" panose="02020603050405020304" pitchFamily="18" charset="0"/>
              </a:rPr>
              <a:t>A</a:t>
            </a:r>
            <a:r>
              <a:rPr lang="en-US" altLang="zh-CN" sz="2400">
                <a:latin typeface="宋体" panose="02010600030101010101" pitchFamily="2" charset="-122"/>
              </a:rPr>
              <a:t>)]</a:t>
            </a:r>
            <a:endParaRPr lang="en-US" altLang="zh-CN" sz="2400">
              <a:latin typeface="宋体" panose="02010600030101010101" pitchFamily="2" charset="-122"/>
            </a:endParaRPr>
          </a:p>
          <a:p>
            <a:pPr>
              <a:buNone/>
            </a:pPr>
            <a:r>
              <a:rPr lang="en-US" altLang="zh-CN" sz="2400">
                <a:latin typeface="宋体" panose="02010600030101010101" pitchFamily="2" charset="-122"/>
              </a:rPr>
              <a:t>  </a:t>
            </a:r>
            <a:r>
              <a:rPr lang="zh-CN" altLang="en-US" sz="2400" dirty="0">
                <a:latin typeface="宋体" panose="02010600030101010101" pitchFamily="2" charset="-122"/>
              </a:rPr>
              <a:t>为</a:t>
            </a:r>
            <a:r>
              <a:rPr lang="en-US" altLang="zh-CN" sz="2400">
                <a:latin typeface="宋体" panose="02010600030101010101" pitchFamily="2" charset="-122"/>
              </a:rPr>
              <a:t>A</a:t>
            </a:r>
            <a:r>
              <a:rPr lang="zh-CN" altLang="en-US" sz="2400" dirty="0">
                <a:latin typeface="宋体" panose="02010600030101010101" pitchFamily="2" charset="-122"/>
              </a:rPr>
              <a:t>的一个</a:t>
            </a:r>
            <a:r>
              <a:rPr lang="zh-CN" altLang="en-US" sz="2400" dirty="0">
                <a:solidFill>
                  <a:schemeClr val="folHlink"/>
                </a:solidFill>
                <a:latin typeface="宋体" panose="02010600030101010101" pitchFamily="2" charset="-122"/>
              </a:rPr>
              <a:t>信任区间</a:t>
            </a:r>
            <a:r>
              <a:rPr lang="zh-CN" altLang="en-US" sz="2400" dirty="0">
                <a:latin typeface="宋体" panose="02010600030101010101" pitchFamily="2" charset="-122"/>
              </a:rPr>
              <a:t>。</a:t>
            </a:r>
            <a:endParaRPr lang="zh-CN" altLang="en-US" sz="2400" dirty="0">
              <a:latin typeface="宋体" panose="02010600030101010101" pitchFamily="2" charset="-122"/>
            </a:endParaRPr>
          </a:p>
          <a:p>
            <a:pPr>
              <a:buNone/>
            </a:pPr>
            <a:r>
              <a:rPr lang="zh-CN" altLang="en-US" dirty="0"/>
              <a:t>    </a:t>
            </a:r>
            <a:endParaRPr lang="zh-CN" altLang="en-US"/>
          </a:p>
        </p:txBody>
      </p:sp>
      <p:sp>
        <p:nvSpPr>
          <p:cNvPr id="71684" name="文本框 71683"/>
          <p:cNvSpPr txBox="1"/>
          <p:nvPr/>
        </p:nvSpPr>
        <p:spPr>
          <a:xfrm>
            <a:off x="1042988" y="2997200"/>
            <a:ext cx="7488237" cy="36830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信任区间刻划了对</a:t>
            </a:r>
            <a:r>
              <a:rPr lang="en-US" altLang="zh-CN" u="none">
                <a:solidFill>
                  <a:schemeClr val="tx1"/>
                </a:solidFill>
                <a:latin typeface="仿宋_GB2312" pitchFamily="49" charset="-122"/>
                <a:ea typeface="仿宋_GB2312" pitchFamily="49" charset="-122"/>
              </a:rPr>
              <a:t>A</a:t>
            </a:r>
            <a:r>
              <a:rPr lang="zh-CN" altLang="en-US" u="none" dirty="0">
                <a:solidFill>
                  <a:schemeClr val="tx1"/>
                </a:solidFill>
                <a:latin typeface="仿宋_GB2312" pitchFamily="49" charset="-122"/>
                <a:ea typeface="仿宋_GB2312" pitchFamily="49" charset="-122"/>
              </a:rPr>
              <a:t>所持信任程度的上下限。</a:t>
            </a:r>
            <a:endParaRPr lang="zh-CN" altLang="en-US" u="none" dirty="0">
              <a:solidFill>
                <a:schemeClr val="tx1"/>
              </a:solidFill>
              <a:latin typeface="仿宋_GB2312" pitchFamily="49" charset="-122"/>
              <a:ea typeface="仿宋_GB2312" pitchFamily="49" charset="-122"/>
            </a:endParaRPr>
          </a:p>
        </p:txBody>
      </p:sp>
      <p:sp>
        <p:nvSpPr>
          <p:cNvPr id="71685" name="文本框 71684"/>
          <p:cNvSpPr txBox="1"/>
          <p:nvPr/>
        </p:nvSpPr>
        <p:spPr>
          <a:xfrm>
            <a:off x="5219700" y="2276475"/>
            <a:ext cx="3313113" cy="36830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考试成绩估分区间问题</a:t>
            </a:r>
            <a:endParaRPr lang="zh-CN" altLang="en-US" u="sng" dirty="0">
              <a:solidFill>
                <a:schemeClr val="tx1"/>
              </a:solidFill>
              <a:latin typeface="仿宋_GB2312" pitchFamily="49" charset="-122"/>
              <a:ea typeface="仿宋_GB2312" pitchFamily="49" charset="-122"/>
            </a:endParaRPr>
          </a:p>
        </p:txBody>
      </p:sp>
      <p:sp>
        <p:nvSpPr>
          <p:cNvPr id="71686" name="矩形 71685"/>
          <p:cNvSpPr/>
          <p:nvPr/>
        </p:nvSpPr>
        <p:spPr>
          <a:xfrm>
            <a:off x="1042988" y="3428365"/>
            <a:ext cx="4572000" cy="2860040"/>
          </a:xfrm>
          <a:prstGeom prst="rect">
            <a:avLst/>
          </a:prstGeom>
          <a:noFill/>
          <a:ln w="9525">
            <a:noFill/>
          </a:ln>
        </p:spPr>
        <p:txBody>
          <a:bodyPr wrap="square">
            <a:spAutoFit/>
          </a:bodyPr>
          <a:p>
            <a:pPr marL="342900" indent="-342900" algn="just">
              <a:lnSpc>
                <a:spcPct val="150000"/>
              </a:lnSpc>
              <a:spcBef>
                <a:spcPct val="20000"/>
              </a:spcBef>
              <a:buClr>
                <a:schemeClr val="folHlink"/>
              </a:buClr>
              <a:buSzPct val="60000"/>
              <a:buFont typeface="Wingdings" panose="05000000000000000000" pitchFamily="2" charset="2"/>
              <a:buNone/>
            </a:pPr>
            <a:r>
              <a:rPr lang="zh-CN" altLang="en-US" u="none" dirty="0">
                <a:solidFill>
                  <a:schemeClr val="tx1"/>
                </a:solidFill>
                <a:latin typeface="宋体" panose="02010600030101010101" pitchFamily="2" charset="-122"/>
              </a:rPr>
              <a:t>信任区间所代表的含义</a:t>
            </a:r>
            <a:endParaRPr lang="zh-CN" altLang="en-US" u="none" dirty="0">
              <a:solidFill>
                <a:schemeClr val="tx1"/>
              </a:solidFill>
              <a:latin typeface="宋体" panose="02010600030101010101" pitchFamily="2" charset="-122"/>
            </a:endParaRPr>
          </a:p>
          <a:p>
            <a:pPr marL="342900" indent="-342900" algn="just">
              <a:lnSpc>
                <a:spcPct val="150000"/>
              </a:lnSpc>
              <a:spcBef>
                <a:spcPct val="20000"/>
              </a:spcBef>
              <a:buClr>
                <a:schemeClr val="folHlink"/>
              </a:buClr>
              <a:buSzPct val="60000"/>
              <a:buFont typeface="Wingdings" panose="05000000000000000000" pitchFamily="2" charset="2"/>
              <a:buNone/>
            </a:pPr>
            <a:r>
              <a:rPr lang="en-US" altLang="zh-CN" u="none">
                <a:solidFill>
                  <a:schemeClr val="tx1"/>
                </a:solidFill>
                <a:latin typeface="宋体" panose="02010600030101010101" pitchFamily="2" charset="-122"/>
              </a:rPr>
              <a:t>(1)[1,1]</a:t>
            </a:r>
            <a:endParaRPr lang="en-US" altLang="zh-CN" u="none">
              <a:solidFill>
                <a:schemeClr val="tx1"/>
              </a:solidFill>
              <a:latin typeface="宋体" panose="02010600030101010101" pitchFamily="2" charset="-122"/>
            </a:endParaRPr>
          </a:p>
          <a:p>
            <a:pPr marL="342900" indent="-342900" algn="just">
              <a:lnSpc>
                <a:spcPct val="150000"/>
              </a:lnSpc>
              <a:spcBef>
                <a:spcPct val="20000"/>
              </a:spcBef>
              <a:buClr>
                <a:schemeClr val="folHlink"/>
              </a:buClr>
              <a:buSzPct val="60000"/>
              <a:buFont typeface="Wingdings" panose="05000000000000000000" pitchFamily="2" charset="2"/>
              <a:buNone/>
            </a:pPr>
            <a:r>
              <a:rPr lang="en-US" altLang="zh-CN" u="none">
                <a:solidFill>
                  <a:schemeClr val="tx1"/>
                </a:solidFill>
                <a:latin typeface="宋体" panose="02010600030101010101" pitchFamily="2" charset="-122"/>
              </a:rPr>
              <a:t>(2)[0,0]</a:t>
            </a:r>
            <a:endParaRPr lang="zh-CN" altLang="en-US" u="none" dirty="0">
              <a:solidFill>
                <a:schemeClr val="tx1"/>
              </a:solidFill>
              <a:latin typeface="宋体" panose="02010600030101010101" pitchFamily="2" charset="-122"/>
            </a:endParaRPr>
          </a:p>
          <a:p>
            <a:pPr marL="342900" indent="-342900" algn="just">
              <a:lnSpc>
                <a:spcPct val="150000"/>
              </a:lnSpc>
              <a:spcBef>
                <a:spcPct val="20000"/>
              </a:spcBef>
              <a:buClr>
                <a:schemeClr val="folHlink"/>
              </a:buClr>
              <a:buSzPct val="60000"/>
              <a:buFont typeface="Wingdings" panose="05000000000000000000" pitchFamily="2" charset="2"/>
              <a:buNone/>
            </a:pPr>
            <a:r>
              <a:rPr lang="en-US" altLang="zh-CN" u="none">
                <a:solidFill>
                  <a:schemeClr val="tx1"/>
                </a:solidFill>
                <a:latin typeface="宋体" panose="02010600030101010101" pitchFamily="2" charset="-122"/>
              </a:rPr>
              <a:t>(3)[0,1]</a:t>
            </a:r>
            <a:r>
              <a:rPr lang="zh-CN" altLang="en-US" u="none" dirty="0">
                <a:solidFill>
                  <a:schemeClr val="tx1"/>
                </a:solidFill>
                <a:latin typeface="宋体" panose="02010600030101010101" pitchFamily="2" charset="-122"/>
              </a:rPr>
              <a:t> </a:t>
            </a:r>
            <a:endParaRPr lang="zh-CN" altLang="en-US" u="none" dirty="0">
              <a:solidFill>
                <a:schemeClr val="tx1"/>
              </a:solidFill>
              <a:latin typeface="宋体" panose="02010600030101010101" pitchFamily="2" charset="-122"/>
            </a:endParaRPr>
          </a:p>
          <a:p>
            <a:pPr marL="342900" indent="-342900" algn="just">
              <a:lnSpc>
                <a:spcPct val="150000"/>
              </a:lnSpc>
              <a:spcBef>
                <a:spcPct val="20000"/>
              </a:spcBef>
              <a:buClr>
                <a:schemeClr val="folHlink"/>
              </a:buClr>
              <a:buSzPct val="60000"/>
              <a:buFont typeface="Wingdings" panose="05000000000000000000" pitchFamily="2" charset="2"/>
              <a:buNone/>
            </a:pPr>
            <a:r>
              <a:rPr lang="en-US" altLang="zh-CN" u="none">
                <a:solidFill>
                  <a:schemeClr val="tx1"/>
                </a:solidFill>
                <a:latin typeface="宋体" panose="02010600030101010101" pitchFamily="2" charset="-122"/>
              </a:rPr>
              <a:t>(4)[0.5,0.5]</a:t>
            </a:r>
            <a:endParaRPr lang="zh-CN" altLang="en-US" u="none" dirty="0">
              <a:solidFill>
                <a:schemeClr val="tx1"/>
              </a:solidFill>
              <a:latin typeface="宋体" panose="02010600030101010101" pitchFamily="2" charset="-122"/>
            </a:endParaRPr>
          </a:p>
          <a:p>
            <a:pPr marL="342900" indent="-342900" algn="just">
              <a:lnSpc>
                <a:spcPct val="150000"/>
              </a:lnSpc>
              <a:spcBef>
                <a:spcPct val="20000"/>
              </a:spcBef>
              <a:buClr>
                <a:schemeClr val="folHlink"/>
              </a:buClr>
              <a:buSzPct val="60000"/>
              <a:buFont typeface="Wingdings" panose="05000000000000000000" pitchFamily="2" charset="2"/>
              <a:buNone/>
            </a:pPr>
            <a:r>
              <a:rPr lang="en-US" altLang="zh-CN" u="none">
                <a:solidFill>
                  <a:schemeClr val="tx1"/>
                </a:solidFill>
                <a:latin typeface="宋体" panose="02010600030101010101" pitchFamily="2" charset="-122"/>
              </a:rPr>
              <a:t>(5)[0.25,0.85]</a:t>
            </a:r>
            <a:endParaRPr lang="en-US" altLang="zh-CN" u="none">
              <a:solidFill>
                <a:schemeClr val="tx1"/>
              </a:solidFill>
              <a:latin typeface="宋体" panose="02010600030101010101" pitchFamily="2" charset="-122"/>
            </a:endParaRPr>
          </a:p>
        </p:txBody>
      </p:sp>
      <p:sp>
        <p:nvSpPr>
          <p:cNvPr id="71687" name="文本框 71686"/>
          <p:cNvSpPr txBox="1"/>
          <p:nvPr/>
        </p:nvSpPr>
        <p:spPr>
          <a:xfrm>
            <a:off x="2700338" y="3902075"/>
            <a:ext cx="2952750" cy="368300"/>
          </a:xfrm>
          <a:prstGeom prst="rect">
            <a:avLst/>
          </a:prstGeom>
          <a:no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zh-CN" altLang="en-US" u="none" dirty="0">
                <a:solidFill>
                  <a:schemeClr val="folHlink"/>
                </a:solidFill>
                <a:latin typeface="仿宋_GB2312" pitchFamily="49" charset="-122"/>
                <a:ea typeface="仿宋_GB2312" pitchFamily="49" charset="-122"/>
              </a:rPr>
              <a:t>表示</a:t>
            </a:r>
            <a:r>
              <a:rPr lang="en-US" altLang="zh-CN" u="none">
                <a:solidFill>
                  <a:schemeClr val="folHlink"/>
                </a:solidFill>
                <a:latin typeface="仿宋_GB2312" pitchFamily="49" charset="-122"/>
                <a:ea typeface="仿宋_GB2312" pitchFamily="49" charset="-122"/>
              </a:rPr>
              <a:t>A</a:t>
            </a:r>
            <a:r>
              <a:rPr lang="zh-CN" altLang="en-US" u="none" dirty="0">
                <a:solidFill>
                  <a:schemeClr val="folHlink"/>
                </a:solidFill>
                <a:latin typeface="仿宋_GB2312" pitchFamily="49" charset="-122"/>
                <a:ea typeface="仿宋_GB2312" pitchFamily="49" charset="-122"/>
              </a:rPr>
              <a:t>为真。</a:t>
            </a:r>
            <a:endParaRPr lang="zh-CN" altLang="en-US" u="none" dirty="0">
              <a:solidFill>
                <a:schemeClr val="folHlink"/>
              </a:solidFill>
              <a:latin typeface="仿宋_GB2312" pitchFamily="49" charset="-122"/>
              <a:ea typeface="仿宋_GB2312" pitchFamily="49" charset="-122"/>
            </a:endParaRPr>
          </a:p>
        </p:txBody>
      </p:sp>
      <p:sp>
        <p:nvSpPr>
          <p:cNvPr id="71688" name="文本框 71687"/>
          <p:cNvSpPr txBox="1"/>
          <p:nvPr/>
        </p:nvSpPr>
        <p:spPr>
          <a:xfrm>
            <a:off x="2698750" y="4767263"/>
            <a:ext cx="5761038" cy="368300"/>
          </a:xfrm>
          <a:prstGeom prst="rect">
            <a:avLst/>
          </a:prstGeom>
          <a:no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folHlink"/>
                </a:solidFill>
                <a:latin typeface="仿宋_GB2312" pitchFamily="49" charset="-122"/>
                <a:ea typeface="仿宋_GB2312" pitchFamily="49" charset="-122"/>
              </a:rPr>
              <a:t>表示对</a:t>
            </a:r>
            <a:r>
              <a:rPr lang="en-US" altLang="zh-CN" u="none">
                <a:solidFill>
                  <a:schemeClr val="folHlink"/>
                </a:solidFill>
                <a:latin typeface="仿宋_GB2312" pitchFamily="49" charset="-122"/>
                <a:ea typeface="仿宋_GB2312" pitchFamily="49" charset="-122"/>
              </a:rPr>
              <a:t>A</a:t>
            </a:r>
            <a:r>
              <a:rPr lang="zh-CN" altLang="en-US" u="none" dirty="0">
                <a:solidFill>
                  <a:schemeClr val="folHlink"/>
                </a:solidFill>
                <a:latin typeface="仿宋_GB2312" pitchFamily="49" charset="-122"/>
                <a:ea typeface="仿宋_GB2312" pitchFamily="49" charset="-122"/>
              </a:rPr>
              <a:t>完全无知。</a:t>
            </a:r>
            <a:endParaRPr lang="zh-CN" altLang="en-US" u="none" dirty="0">
              <a:solidFill>
                <a:schemeClr val="folHlink"/>
              </a:solidFill>
              <a:latin typeface="仿宋_GB2312" pitchFamily="49" charset="-122"/>
              <a:ea typeface="仿宋_GB2312" pitchFamily="49" charset="-122"/>
            </a:endParaRPr>
          </a:p>
        </p:txBody>
      </p:sp>
      <p:sp>
        <p:nvSpPr>
          <p:cNvPr id="71689" name="文本框 71688"/>
          <p:cNvSpPr txBox="1"/>
          <p:nvPr/>
        </p:nvSpPr>
        <p:spPr>
          <a:xfrm>
            <a:off x="2698750" y="4335463"/>
            <a:ext cx="2952750" cy="368300"/>
          </a:xfrm>
          <a:prstGeom prst="rect">
            <a:avLst/>
          </a:prstGeom>
          <a:no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zh-CN" altLang="en-US" u="none" dirty="0">
                <a:solidFill>
                  <a:schemeClr val="folHlink"/>
                </a:solidFill>
                <a:latin typeface="仿宋_GB2312" pitchFamily="49" charset="-122"/>
                <a:ea typeface="仿宋_GB2312" pitchFamily="49" charset="-122"/>
              </a:rPr>
              <a:t>表示</a:t>
            </a:r>
            <a:r>
              <a:rPr lang="en-US" altLang="zh-CN" u="none">
                <a:solidFill>
                  <a:schemeClr val="folHlink"/>
                </a:solidFill>
                <a:latin typeface="仿宋_GB2312" pitchFamily="49" charset="-122"/>
                <a:ea typeface="仿宋_GB2312" pitchFamily="49" charset="-122"/>
              </a:rPr>
              <a:t>A</a:t>
            </a:r>
            <a:r>
              <a:rPr lang="zh-CN" altLang="en-US" u="none" dirty="0">
                <a:solidFill>
                  <a:schemeClr val="folHlink"/>
                </a:solidFill>
                <a:latin typeface="仿宋_GB2312" pitchFamily="49" charset="-122"/>
                <a:ea typeface="仿宋_GB2312" pitchFamily="49" charset="-122"/>
              </a:rPr>
              <a:t>为假。  </a:t>
            </a:r>
            <a:endParaRPr lang="zh-CN" altLang="en-US" u="none" dirty="0">
              <a:solidFill>
                <a:schemeClr val="folHlink"/>
              </a:solidFill>
              <a:latin typeface="仿宋_GB2312" pitchFamily="49" charset="-122"/>
              <a:ea typeface="仿宋_GB2312" pitchFamily="49" charset="-122"/>
            </a:endParaRPr>
          </a:p>
        </p:txBody>
      </p:sp>
      <p:sp>
        <p:nvSpPr>
          <p:cNvPr id="71690" name="文本框 71689"/>
          <p:cNvSpPr txBox="1"/>
          <p:nvPr/>
        </p:nvSpPr>
        <p:spPr>
          <a:xfrm>
            <a:off x="2784475" y="5297488"/>
            <a:ext cx="4751388" cy="368300"/>
          </a:xfrm>
          <a:prstGeom prst="rect">
            <a:avLst/>
          </a:prstGeom>
          <a:noFill/>
          <a:ln w="9525">
            <a:noFill/>
          </a:ln>
        </p:spPr>
        <p:txBody>
          <a:bodyPr>
            <a:spAutoFit/>
          </a:bodyPr>
          <a:p>
            <a:pPr marL="342900" indent="-342900" algn="just">
              <a:spcBef>
                <a:spcPct val="50000"/>
              </a:spcBef>
              <a:buClr>
                <a:schemeClr val="folHlink"/>
              </a:buClr>
              <a:buSzPct val="60000"/>
              <a:buFont typeface="Wingdings" panose="05000000000000000000" pitchFamily="2" charset="2"/>
              <a:buNone/>
            </a:pPr>
            <a:r>
              <a:rPr lang="zh-CN" altLang="en-US" u="none" dirty="0">
                <a:solidFill>
                  <a:schemeClr val="folHlink"/>
                </a:solidFill>
                <a:latin typeface="仿宋_GB2312" pitchFamily="49" charset="-122"/>
                <a:ea typeface="仿宋_GB2312" pitchFamily="49" charset="-122"/>
              </a:rPr>
              <a:t>表示</a:t>
            </a:r>
            <a:r>
              <a:rPr lang="en-US" altLang="zh-CN" u="none">
                <a:solidFill>
                  <a:schemeClr val="folHlink"/>
                </a:solidFill>
                <a:latin typeface="仿宋_GB2312" pitchFamily="49" charset="-122"/>
                <a:ea typeface="仿宋_GB2312" pitchFamily="49" charset="-122"/>
              </a:rPr>
              <a:t>A</a:t>
            </a:r>
            <a:r>
              <a:rPr lang="zh-CN" altLang="en-US" u="none" dirty="0">
                <a:solidFill>
                  <a:schemeClr val="folHlink"/>
                </a:solidFill>
                <a:latin typeface="仿宋_GB2312" pitchFamily="49" charset="-122"/>
                <a:ea typeface="仿宋_GB2312" pitchFamily="49" charset="-122"/>
              </a:rPr>
              <a:t>是否为真完全不确定。</a:t>
            </a:r>
            <a:endParaRPr lang="zh-CN" altLang="en-US" u="none" dirty="0">
              <a:solidFill>
                <a:schemeClr val="folHlink"/>
              </a:solidFill>
              <a:latin typeface="仿宋_GB2312" pitchFamily="49" charset="-122"/>
              <a:ea typeface="仿宋_GB2312" pitchFamily="49" charset="-122"/>
            </a:endParaRPr>
          </a:p>
        </p:txBody>
      </p:sp>
      <p:sp>
        <p:nvSpPr>
          <p:cNvPr id="71691" name="文本框 71690"/>
          <p:cNvSpPr txBox="1"/>
          <p:nvPr/>
        </p:nvSpPr>
        <p:spPr>
          <a:xfrm>
            <a:off x="3000375" y="5800725"/>
            <a:ext cx="4751388" cy="645160"/>
          </a:xfrm>
          <a:prstGeom prst="rect">
            <a:avLst/>
          </a:prstGeom>
          <a:noFill/>
          <a:ln w="9525">
            <a:noFill/>
          </a:ln>
        </p:spPr>
        <p:txBody>
          <a:bodyPr>
            <a:spAutoFit/>
          </a:bodyPr>
          <a:p>
            <a:pPr algn="just">
              <a:spcBef>
                <a:spcPct val="50000"/>
              </a:spcBef>
              <a:buClr>
                <a:schemeClr val="folHlink"/>
              </a:buClr>
              <a:buSzPct val="60000"/>
              <a:buFont typeface="Wingdings" panose="05000000000000000000" pitchFamily="2" charset="2"/>
              <a:buNone/>
            </a:pPr>
            <a:r>
              <a:rPr lang="zh-CN" altLang="en-US" u="none" dirty="0">
                <a:solidFill>
                  <a:schemeClr val="folHlink"/>
                </a:solidFill>
                <a:latin typeface="仿宋_GB2312" pitchFamily="49" charset="-122"/>
                <a:ea typeface="仿宋_GB2312" pitchFamily="49" charset="-122"/>
              </a:rPr>
              <a:t>表示对</a:t>
            </a:r>
            <a:r>
              <a:rPr lang="en-US" altLang="zh-CN" u="none">
                <a:solidFill>
                  <a:schemeClr val="folHlink"/>
                </a:solidFill>
                <a:latin typeface="仿宋_GB2312" pitchFamily="49" charset="-122"/>
                <a:ea typeface="仿宋_GB2312" pitchFamily="49" charset="-122"/>
              </a:rPr>
              <a:t>A</a:t>
            </a:r>
            <a:r>
              <a:rPr lang="zh-CN" altLang="en-US" u="none" dirty="0">
                <a:solidFill>
                  <a:schemeClr val="folHlink"/>
                </a:solidFill>
                <a:latin typeface="仿宋_GB2312" pitchFamily="49" charset="-122"/>
                <a:ea typeface="仿宋_GB2312" pitchFamily="49" charset="-122"/>
              </a:rPr>
              <a:t>为真信任的程度为</a:t>
            </a:r>
            <a:r>
              <a:rPr lang="en-US" altLang="zh-CN" u="none">
                <a:solidFill>
                  <a:schemeClr val="folHlink"/>
                </a:solidFill>
                <a:latin typeface="仿宋_GB2312" pitchFamily="49" charset="-122"/>
                <a:ea typeface="仿宋_GB2312" pitchFamily="49" charset="-122"/>
              </a:rPr>
              <a:t>0.25,</a:t>
            </a:r>
            <a:r>
              <a:rPr lang="zh-CN" altLang="en-US" u="none" dirty="0">
                <a:solidFill>
                  <a:schemeClr val="folHlink"/>
                </a:solidFill>
                <a:latin typeface="仿宋_GB2312" pitchFamily="49" charset="-122"/>
                <a:ea typeface="仿宋_GB2312" pitchFamily="49" charset="-122"/>
              </a:rPr>
              <a:t>对</a:t>
            </a:r>
            <a:r>
              <a:rPr lang="en-US" altLang="zh-CN" u="none">
                <a:solidFill>
                  <a:schemeClr val="folHlink"/>
                </a:solidFill>
                <a:latin typeface="仿宋_GB2312" pitchFamily="49" charset="-122"/>
                <a:ea typeface="仿宋_GB2312" pitchFamily="49" charset="-122"/>
              </a:rPr>
              <a:t>A’</a:t>
            </a:r>
            <a:r>
              <a:rPr lang="zh-CN" altLang="en-US" u="none" dirty="0">
                <a:solidFill>
                  <a:schemeClr val="folHlink"/>
                </a:solidFill>
                <a:latin typeface="仿宋_GB2312" pitchFamily="49" charset="-122"/>
                <a:ea typeface="仿宋_GB2312" pitchFamily="49" charset="-122"/>
              </a:rPr>
              <a:t>的信任程度为</a:t>
            </a:r>
            <a:r>
              <a:rPr lang="en-US" altLang="zh-CN" u="none">
                <a:solidFill>
                  <a:schemeClr val="folHlink"/>
                </a:solidFill>
                <a:latin typeface="仿宋_GB2312" pitchFamily="49" charset="-122"/>
                <a:ea typeface="仿宋_GB2312" pitchFamily="49" charset="-122"/>
              </a:rPr>
              <a:t>0.15</a:t>
            </a:r>
            <a:r>
              <a:rPr lang="zh-CN" altLang="en-US" u="none" dirty="0">
                <a:solidFill>
                  <a:schemeClr val="folHlink"/>
                </a:solidFill>
                <a:latin typeface="仿宋_GB2312" pitchFamily="49" charset="-122"/>
                <a:ea typeface="仿宋_GB2312" pitchFamily="49" charset="-122"/>
              </a:rPr>
              <a:t>。</a:t>
            </a:r>
            <a:endParaRPr lang="zh-CN" altLang="en-US" u="none" dirty="0">
              <a:solidFill>
                <a:schemeClr val="folHlink"/>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ldLvl="0" animBg="1"/>
      <p:bldP spid="71685" grpId="0" bldLvl="0" animBg="1"/>
      <p:bldP spid="71686" grpId="0"/>
      <p:bldP spid="71687" grpId="0"/>
      <p:bldP spid="71688" grpId="0"/>
      <p:bldP spid="71689" grpId="0"/>
      <p:bldP spid="71690" grpId="0"/>
      <p:bldP spid="7169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(1)</a:t>
            </a:r>
            <a:endParaRPr lang="en-US" altLang="zh-CN" sz="2800">
              <a:latin typeface="仿宋_GB2312" pitchFamily="49" charset="-122"/>
            </a:endParaRPr>
          </a:p>
        </p:txBody>
      </p:sp>
      <p:sp>
        <p:nvSpPr>
          <p:cNvPr id="72707" name="文本占位符 72706"/>
          <p:cNvSpPr>
            <a:spLocks noGrp="1"/>
          </p:cNvSpPr>
          <p:nvPr>
            <p:ph type="body" idx="4294967295"/>
          </p:nvPr>
        </p:nvSpPr>
        <p:spPr>
          <a:xfrm>
            <a:off x="330835" y="1341755"/>
            <a:ext cx="7555865" cy="4835525"/>
          </a:xfrm>
        </p:spPr>
        <p:txBody>
          <a:bodyPr>
            <a:normAutofit fontScale="90000"/>
          </a:bodyPr>
          <a:p>
            <a:pPr marL="0" indent="363855">
              <a:lnSpc>
                <a:spcPct val="90000"/>
              </a:lnSpc>
              <a:buNone/>
            </a:pPr>
            <a:r>
              <a:rPr lang="zh-CN" altLang="en-US" sz="2000" dirty="0">
                <a:latin typeface="宋体" panose="02010600030101010101" pitchFamily="2" charset="-122"/>
              </a:rPr>
              <a:t> </a:t>
            </a:r>
            <a:r>
              <a:rPr lang="zh-CN" altLang="en-US" sz="2400" dirty="0">
                <a:latin typeface="宋体" panose="02010600030101010101" pitchFamily="2" charset="-122"/>
              </a:rPr>
              <a:t>有时，同样的识别框架在不同的证据下会得到不同的概率分配函数，例如对飞机的识别框架：</a:t>
            </a:r>
            <a:endParaRPr lang="zh-CN" altLang="en-US" sz="2400" i="1" dirty="0">
              <a:latin typeface="宋体" panose="02010600030101010101" pitchFamily="2" charset="-122"/>
            </a:endParaRPr>
          </a:p>
          <a:p>
            <a:pPr marL="0" indent="363855">
              <a:lnSpc>
                <a:spcPct val="90000"/>
              </a:lnSpc>
              <a:buNone/>
            </a:pPr>
            <a:r>
              <a:rPr lang="zh-CN" altLang="en-US" sz="2400" i="1">
                <a:latin typeface="Times New Roman" panose="02020603050405020304" pitchFamily="18" charset="0"/>
              </a:rPr>
              <a:t>          </a:t>
            </a:r>
            <a:r>
              <a:rPr lang="en-US" altLang="zh-CN" sz="2400" i="1">
                <a:latin typeface="Times New Roman" panose="02020603050405020304" pitchFamily="18" charset="0"/>
              </a:rPr>
              <a:t>U</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zh-CN" altLang="en-US" sz="2400" dirty="0">
                <a:latin typeface="Times New Roman" panose="02020603050405020304" pitchFamily="18" charset="0"/>
              </a:rPr>
              <a:t>，</a:t>
            </a:r>
            <a:r>
              <a:rPr lang="en-US" altLang="zh-CN" sz="2400" i="1">
                <a:latin typeface="Times New Roman" panose="02020603050405020304" pitchFamily="18" charset="0"/>
              </a:rPr>
              <a:t>B</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a:latin typeface="Times New Roman" panose="02020603050405020304" pitchFamily="18" charset="0"/>
              </a:rPr>
              <a:t> }</a:t>
            </a:r>
            <a:endParaRPr lang="en-US" altLang="zh-CN" sz="2400">
              <a:latin typeface="Times New Roman" panose="02020603050405020304" pitchFamily="18" charset="0"/>
            </a:endParaRPr>
          </a:p>
          <a:p>
            <a:pPr marL="0" indent="363855">
              <a:lnSpc>
                <a:spcPct val="90000"/>
              </a:lnSpc>
              <a:buNone/>
            </a:pPr>
            <a:r>
              <a:rPr lang="zh-CN" altLang="en-US" sz="2400" dirty="0"/>
              <a:t>假设第一传感器对目标识别的基本概率分配函数用</a:t>
            </a:r>
            <a:r>
              <a:rPr lang="en-US" altLang="zh-CN" sz="2400" i="1">
                <a:latin typeface="Times New Roman" panose="02020603050405020304" pitchFamily="18" charset="0"/>
              </a:rPr>
              <a:t>m</a:t>
            </a:r>
            <a:r>
              <a:rPr lang="en-US" altLang="zh-CN" sz="2400" baseline="-25000">
                <a:latin typeface="Times New Roman" panose="02020603050405020304" pitchFamily="18" charset="0"/>
              </a:rPr>
              <a:t>1</a:t>
            </a:r>
            <a:r>
              <a:rPr lang="zh-CN" altLang="en-US" sz="2400" dirty="0"/>
              <a:t>表示：</a:t>
            </a:r>
            <a:endParaRPr lang="zh-CN" altLang="en-US" sz="2400" dirty="0"/>
          </a:p>
          <a:p>
            <a:pPr marL="0" indent="363855">
              <a:lnSpc>
                <a:spcPct val="90000"/>
              </a:lnSpc>
              <a:buNone/>
            </a:pPr>
            <a:r>
              <a:rPr lang="en-US" altLang="zh-CN" sz="2400" i="1">
                <a:latin typeface="Times New Roman" panose="02020603050405020304" pitchFamily="18" charset="0"/>
              </a:rPr>
              <a:t>m</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=0.7</a:t>
            </a:r>
            <a:endParaRPr lang="en-US" altLang="zh-CN" sz="2400" i="1">
              <a:latin typeface="Times New Roman" panose="02020603050405020304" pitchFamily="18" charset="0"/>
            </a:endParaRPr>
          </a:p>
          <a:p>
            <a:pPr marL="0" indent="363855">
              <a:lnSpc>
                <a:spcPct val="90000"/>
              </a:lnSpc>
              <a:buNone/>
            </a:pPr>
            <a:r>
              <a:rPr lang="en-US" altLang="zh-CN" sz="2400" i="1">
                <a:latin typeface="Times New Roman" panose="02020603050405020304" pitchFamily="18" charset="0"/>
              </a:rPr>
              <a:t>m</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A</a:t>
            </a:r>
            <a:r>
              <a:rPr lang="zh-CN" altLang="en-US" sz="2400" dirty="0">
                <a:latin typeface="Times New Roman" panose="02020603050405020304" pitchFamily="18" charset="0"/>
              </a:rPr>
              <a:t>，</a:t>
            </a:r>
            <a:r>
              <a:rPr lang="en-US" altLang="zh-CN" sz="2400" i="1">
                <a:latin typeface="Times New Roman" panose="02020603050405020304" pitchFamily="18" charset="0"/>
              </a:rPr>
              <a:t>B</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=0.3</a:t>
            </a:r>
            <a:endParaRPr lang="en-US" altLang="zh-CN" sz="2400">
              <a:latin typeface="Times New Roman" panose="02020603050405020304" pitchFamily="18" charset="0"/>
            </a:endParaRPr>
          </a:p>
          <a:p>
            <a:pPr marL="0" indent="363855">
              <a:lnSpc>
                <a:spcPct val="90000"/>
              </a:lnSpc>
              <a:buNone/>
            </a:pPr>
            <a:r>
              <a:rPr lang="zh-CN" altLang="en-US" sz="2400" dirty="0"/>
              <a:t>其余为</a:t>
            </a:r>
            <a:r>
              <a:rPr lang="en-US" altLang="zh-CN" sz="2400">
                <a:latin typeface="Times New Roman" panose="02020603050405020304" pitchFamily="18" charset="0"/>
              </a:rPr>
              <a:t>0</a:t>
            </a:r>
            <a:endParaRPr lang="en-US" altLang="zh-CN" sz="2400">
              <a:latin typeface="Times New Roman" panose="02020603050405020304" pitchFamily="18" charset="0"/>
            </a:endParaRPr>
          </a:p>
          <a:p>
            <a:pPr marL="0" indent="363855">
              <a:lnSpc>
                <a:spcPct val="90000"/>
              </a:lnSpc>
              <a:buNone/>
            </a:pPr>
            <a:r>
              <a:rPr lang="zh-CN" altLang="en-US" sz="2400" dirty="0"/>
              <a:t>第二种传感器识别目标的基本概率分配函数用</a:t>
            </a:r>
            <a:r>
              <a:rPr lang="en-US" altLang="zh-CN" sz="2400" i="1">
                <a:latin typeface="Times New Roman" panose="02020603050405020304" pitchFamily="18" charset="0"/>
              </a:rPr>
              <a:t>m</a:t>
            </a:r>
            <a:r>
              <a:rPr lang="en-US" altLang="zh-CN" sz="2400" baseline="-25000">
                <a:latin typeface="Times New Roman" panose="02020603050405020304" pitchFamily="18" charset="0"/>
              </a:rPr>
              <a:t>2</a:t>
            </a:r>
            <a:r>
              <a:rPr lang="zh-CN" altLang="en-US" sz="2400" dirty="0"/>
              <a:t>表示：</a:t>
            </a:r>
            <a:endParaRPr lang="zh-CN" altLang="en-US" sz="2400" i="1" dirty="0"/>
          </a:p>
          <a:p>
            <a:pPr marL="0" indent="363855">
              <a:lnSpc>
                <a:spcPct val="90000"/>
              </a:lnSpc>
              <a:buNone/>
            </a:pPr>
            <a:r>
              <a:rPr lang="en-US" altLang="zh-CN" sz="2400" i="1">
                <a:latin typeface="Times New Roman" panose="02020603050405020304" pitchFamily="18" charset="0"/>
              </a:rPr>
              <a:t>m</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B</a:t>
            </a:r>
            <a:r>
              <a:rPr lang="en-US" altLang="zh-CN" sz="2400">
                <a:latin typeface="Times New Roman" panose="02020603050405020304" pitchFamily="18" charset="0"/>
              </a:rPr>
              <a:t> }</a:t>
            </a:r>
            <a:r>
              <a:rPr lang="zh-CN" altLang="en-US" sz="2400" dirty="0">
                <a:latin typeface="Times New Roman" panose="02020603050405020304" pitchFamily="18" charset="0"/>
              </a:rPr>
              <a:t>）</a:t>
            </a:r>
            <a:r>
              <a:rPr lang="en-US" altLang="zh-CN" sz="2400">
                <a:latin typeface="Times New Roman" panose="02020603050405020304" pitchFamily="18" charset="0"/>
              </a:rPr>
              <a:t>=0.9</a:t>
            </a:r>
            <a:endParaRPr lang="en-US" altLang="zh-CN" sz="2400" i="1">
              <a:latin typeface="Times New Roman" panose="02020603050405020304" pitchFamily="18" charset="0"/>
            </a:endParaRPr>
          </a:p>
          <a:p>
            <a:pPr marL="0" indent="363855">
              <a:lnSpc>
                <a:spcPct val="90000"/>
              </a:lnSpc>
              <a:buNone/>
            </a:pPr>
            <a:r>
              <a:rPr lang="en-US" altLang="zh-CN" sz="2400" i="1">
                <a:latin typeface="Times New Roman" panose="02020603050405020304" pitchFamily="18" charset="0"/>
              </a:rPr>
              <a:t>m</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 </a:t>
            </a:r>
            <a:r>
              <a:rPr lang="en-US" altLang="zh-CN" sz="2400" i="1">
                <a:latin typeface="Times New Roman" panose="02020603050405020304" pitchFamily="18" charset="0"/>
              </a:rPr>
              <a:t>A</a:t>
            </a:r>
            <a:r>
              <a:rPr lang="zh-CN" altLang="en-US" sz="2400" dirty="0">
                <a:latin typeface="Times New Roman" panose="02020603050405020304" pitchFamily="18" charset="0"/>
              </a:rPr>
              <a:t>，</a:t>
            </a:r>
            <a:r>
              <a:rPr lang="en-US" altLang="zh-CN" sz="2400" i="1">
                <a:latin typeface="Times New Roman" panose="02020603050405020304" pitchFamily="18" charset="0"/>
              </a:rPr>
              <a:t>B</a:t>
            </a:r>
            <a:r>
              <a:rPr lang="zh-CN" altLang="en-US" sz="2400" dirty="0">
                <a:latin typeface="Times New Roman" panose="02020603050405020304" pitchFamily="18" charset="0"/>
              </a:rPr>
              <a:t>，</a:t>
            </a:r>
            <a:r>
              <a:rPr lang="en-US" altLang="zh-CN" sz="2400" i="1">
                <a:latin typeface="Times New Roman" panose="02020603050405020304" pitchFamily="18" charset="0"/>
              </a:rPr>
              <a:t>F</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=0.1 </a:t>
            </a:r>
            <a:endParaRPr lang="en-US" altLang="zh-CN" sz="2400">
              <a:latin typeface="Times New Roman" panose="02020603050405020304" pitchFamily="18" charset="0"/>
            </a:endParaRPr>
          </a:p>
          <a:p>
            <a:pPr marL="0" indent="363855">
              <a:lnSpc>
                <a:spcPct val="90000"/>
              </a:lnSpc>
              <a:buNone/>
            </a:pPr>
            <a:r>
              <a:rPr lang="zh-CN" altLang="en-US" sz="2400" dirty="0"/>
              <a:t>其余为</a:t>
            </a:r>
            <a:r>
              <a:rPr lang="en-US" altLang="zh-CN" sz="2400">
                <a:latin typeface="Times New Roman" panose="02020603050405020304" pitchFamily="18" charset="0"/>
              </a:rPr>
              <a:t>0</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charRg st="64"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charRg st="92" end="10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charRg st="107" end="12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7">
                                            <p:txEl>
                                              <p:charRg st="124" end="12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charRg st="129" end="15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7">
                                            <p:txEl>
                                              <p:charRg st="155" end="16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7">
                                            <p:txEl>
                                              <p:charRg st="169" end="18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charRg st="187" end="19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(2)</a:t>
            </a:r>
            <a:endParaRPr lang="en-US" altLang="zh-CN" sz="2800">
              <a:latin typeface="仿宋_GB2312" pitchFamily="49" charset="-122"/>
            </a:endParaRPr>
          </a:p>
        </p:txBody>
      </p:sp>
      <p:sp>
        <p:nvSpPr>
          <p:cNvPr id="73731" name="文本占位符 73730"/>
          <p:cNvSpPr>
            <a:spLocks noGrp="1"/>
          </p:cNvSpPr>
          <p:nvPr>
            <p:ph type="body" sz="half" idx="4294967295"/>
          </p:nvPr>
        </p:nvSpPr>
        <p:spPr>
          <a:xfrm>
            <a:off x="478155" y="1346835"/>
            <a:ext cx="7778750" cy="4752975"/>
          </a:xfrm>
        </p:spPr>
        <p:txBody>
          <a:bodyPr/>
          <a:p>
            <a:pPr marL="0" indent="0">
              <a:buNone/>
            </a:pPr>
            <a:r>
              <a:rPr lang="zh-CN" altLang="en-US" sz="2400" dirty="0">
                <a:solidFill>
                  <a:schemeClr val="hlink"/>
                </a:solidFill>
                <a:latin typeface="仿宋_GB2312" pitchFamily="49" charset="-122"/>
              </a:rPr>
              <a:t>定义</a:t>
            </a:r>
            <a:r>
              <a:rPr lang="en-US" altLang="zh-CN" sz="2400">
                <a:solidFill>
                  <a:schemeClr val="hlink"/>
                </a:solidFill>
                <a:latin typeface="仿宋_GB2312" pitchFamily="49" charset="-122"/>
              </a:rPr>
              <a:t>4.5</a:t>
            </a:r>
            <a:r>
              <a:rPr lang="en-US" altLang="zh-CN" sz="2400">
                <a:latin typeface="仿宋_GB2312" pitchFamily="49" charset="-122"/>
              </a:rPr>
              <a:t> </a:t>
            </a:r>
            <a:r>
              <a:rPr lang="zh-CN" altLang="en-US" sz="2400" dirty="0">
                <a:latin typeface="仿宋_GB2312" pitchFamily="49" charset="-122"/>
              </a:rPr>
              <a:t>概率分配函数的正交和</a:t>
            </a:r>
            <a:endParaRPr lang="zh-CN" altLang="en-US" sz="2400" dirty="0">
              <a:latin typeface="仿宋_GB2312" pitchFamily="49" charset="-122"/>
            </a:endParaRPr>
          </a:p>
          <a:p>
            <a:pPr marL="179705" lvl="1" indent="0">
              <a:buNone/>
            </a:pPr>
            <a:r>
              <a:rPr lang="zh-CN" altLang="en-US" sz="2000" dirty="0">
                <a:latin typeface="仿宋_GB2312" pitchFamily="49" charset="-122"/>
              </a:rPr>
              <a:t>   </a:t>
            </a:r>
            <a:r>
              <a:rPr lang="zh-CN" altLang="en-US" sz="2400" dirty="0">
                <a:latin typeface="仿宋_GB2312" pitchFamily="49" charset="-122"/>
              </a:rPr>
              <a:t>设</a:t>
            </a:r>
            <a:r>
              <a:rPr lang="en-US" altLang="zh-CN" sz="2400">
                <a:latin typeface="仿宋_GB2312" pitchFamily="49" charset="-122"/>
              </a:rPr>
              <a:t>m</a:t>
            </a:r>
            <a:r>
              <a:rPr lang="en-US" altLang="zh-CN" sz="2400" baseline="-25000">
                <a:latin typeface="仿宋_GB2312" pitchFamily="49" charset="-122"/>
              </a:rPr>
              <a:t>1</a:t>
            </a:r>
            <a:r>
              <a:rPr lang="en-US" altLang="zh-CN" sz="2400">
                <a:latin typeface="仿宋_GB2312" pitchFamily="49" charset="-122"/>
              </a:rPr>
              <a:t>(A)</a:t>
            </a:r>
            <a:r>
              <a:rPr lang="zh-CN" altLang="en-US" sz="2400" dirty="0">
                <a:latin typeface="仿宋_GB2312" pitchFamily="49" charset="-122"/>
              </a:rPr>
              <a:t>和</a:t>
            </a:r>
            <a:r>
              <a:rPr lang="en-US" altLang="zh-CN" sz="2400">
                <a:latin typeface="仿宋_GB2312" pitchFamily="49" charset="-122"/>
              </a:rPr>
              <a:t>m</a:t>
            </a:r>
            <a:r>
              <a:rPr lang="en-US" altLang="zh-CN" sz="2400" baseline="-25000">
                <a:latin typeface="仿宋_GB2312" pitchFamily="49" charset="-122"/>
              </a:rPr>
              <a:t>2</a:t>
            </a:r>
            <a:r>
              <a:rPr lang="en-US" altLang="zh-CN" sz="2400">
                <a:latin typeface="仿宋_GB2312" pitchFamily="49" charset="-122"/>
              </a:rPr>
              <a:t>(A)</a:t>
            </a:r>
            <a:r>
              <a:rPr lang="zh-CN" altLang="en-US" sz="2400" dirty="0">
                <a:latin typeface="仿宋_GB2312" pitchFamily="49" charset="-122"/>
              </a:rPr>
              <a:t>（</a:t>
            </a:r>
            <a:r>
              <a:rPr lang="en-US" altLang="zh-CN" sz="2400">
                <a:latin typeface="仿宋_GB2312" pitchFamily="49" charset="-122"/>
              </a:rPr>
              <a:t>A∈2</a:t>
            </a:r>
            <a:r>
              <a:rPr lang="en-US" altLang="zh-CN" sz="2400" baseline="30000">
                <a:latin typeface="仿宋_GB2312" pitchFamily="49" charset="-122"/>
              </a:rPr>
              <a:t>U</a:t>
            </a:r>
            <a:r>
              <a:rPr lang="zh-CN" altLang="en-US" sz="2400" dirty="0">
                <a:latin typeface="仿宋_GB2312" pitchFamily="49" charset="-122"/>
              </a:rPr>
              <a:t>）是识别框架</a:t>
            </a:r>
            <a:r>
              <a:rPr lang="en-US" altLang="zh-CN" sz="2400">
                <a:latin typeface="仿宋_GB2312" pitchFamily="49" charset="-122"/>
              </a:rPr>
              <a:t>U</a:t>
            </a:r>
            <a:r>
              <a:rPr lang="zh-CN" altLang="en-US" sz="2400" dirty="0">
                <a:latin typeface="仿宋_GB2312" pitchFamily="49" charset="-122"/>
              </a:rPr>
              <a:t>基于不同证据的两个基本概率分配函数，则其正交和</a:t>
            </a:r>
            <a:r>
              <a:rPr lang="en-US" altLang="zh-CN" sz="2400">
                <a:solidFill>
                  <a:schemeClr val="folHlink"/>
                </a:solidFill>
                <a:latin typeface="Times New Roman" panose="02020603050405020304" pitchFamily="18" charset="0"/>
              </a:rPr>
              <a:t>m</a:t>
            </a:r>
            <a:r>
              <a:rPr lang="en-US" altLang="zh-CN" sz="2400" b="0">
                <a:solidFill>
                  <a:srgbClr val="0033CC"/>
                </a:solidFill>
                <a:latin typeface="Times New Roman" panose="02020603050405020304" pitchFamily="18" charset="0"/>
              </a:rPr>
              <a:t>=m</a:t>
            </a:r>
            <a:r>
              <a:rPr lang="en-US" altLang="zh-CN" sz="2400" b="0" baseline="-25000">
                <a:solidFill>
                  <a:srgbClr val="0033CC"/>
                </a:solidFill>
                <a:latin typeface="Times New Roman" panose="02020603050405020304" pitchFamily="18" charset="0"/>
              </a:rPr>
              <a:t>1</a:t>
            </a:r>
            <a:r>
              <a:rPr lang="en-US" altLang="zh-CN" sz="2400" b="0">
                <a:solidFill>
                  <a:srgbClr val="0033CC"/>
                </a:solidFill>
                <a:latin typeface="Times New Roman" panose="02020603050405020304" pitchFamily="18" charset="0"/>
                <a:sym typeface="Symbol" panose="05050102010706020507" pitchFamily="18" charset="2"/>
              </a:rPr>
              <a:t>m</a:t>
            </a:r>
            <a:r>
              <a:rPr lang="en-US" altLang="zh-CN" sz="2400" b="0" baseline="-25000">
                <a:solidFill>
                  <a:srgbClr val="0033CC"/>
                </a:solidFill>
                <a:latin typeface="Times New Roman" panose="02020603050405020304" pitchFamily="18" charset="0"/>
                <a:sym typeface="Symbol" panose="05050102010706020507" pitchFamily="18" charset="2"/>
              </a:rPr>
              <a:t>2</a:t>
            </a:r>
            <a:r>
              <a:rPr lang="en-US" altLang="zh-CN" sz="2400">
                <a:latin typeface="仿宋_GB2312" pitchFamily="49" charset="-122"/>
              </a:rPr>
              <a:t> </a:t>
            </a:r>
            <a:r>
              <a:rPr lang="zh-CN" altLang="en-US" sz="2400" dirty="0">
                <a:latin typeface="仿宋_GB2312" pitchFamily="49" charset="-122"/>
              </a:rPr>
              <a:t>为：</a:t>
            </a:r>
            <a:endParaRPr lang="zh-CN" altLang="en-US" sz="2400" dirty="0">
              <a:latin typeface="仿宋_GB2312" pitchFamily="49" charset="-122"/>
            </a:endParaRPr>
          </a:p>
          <a:p>
            <a:pPr marL="0" indent="0">
              <a:buNone/>
            </a:pPr>
            <a:endParaRPr lang="zh-CN" altLang="en-US" sz="2400" dirty="0">
              <a:latin typeface="仿宋_GB2312" pitchFamily="49" charset="-122"/>
            </a:endParaRPr>
          </a:p>
          <a:p>
            <a:pPr marL="0" indent="0">
              <a:buNone/>
            </a:pPr>
            <a:r>
              <a:rPr lang="en-US" altLang="zh-CN" sz="2400" b="0" baseline="-25000">
                <a:solidFill>
                  <a:srgbClr val="0033CC"/>
                </a:solidFill>
                <a:latin typeface="仿宋_GB2312" pitchFamily="49" charset="-122"/>
                <a:sym typeface="Symbol" panose="05050102010706020507" pitchFamily="18" charset="2"/>
              </a:rPr>
              <a:t>.</a:t>
            </a:r>
            <a:endParaRPr lang="en-US" altLang="zh-CN" sz="2400" b="0" baseline="-25000">
              <a:solidFill>
                <a:srgbClr val="0033CC"/>
              </a:solidFill>
              <a:latin typeface="仿宋_GB2312" pitchFamily="49" charset="-122"/>
              <a:sym typeface="Symbol" panose="05050102010706020507" pitchFamily="18" charset="2"/>
            </a:endParaRPr>
          </a:p>
          <a:p>
            <a:pPr marL="0" indent="0">
              <a:buNone/>
            </a:pPr>
            <a:r>
              <a:rPr lang="en-US" altLang="zh-CN" sz="2400">
                <a:latin typeface="仿宋_GB2312" pitchFamily="49" charset="-122"/>
                <a:sym typeface="Symbol" panose="05050102010706020507" pitchFamily="18" charset="2"/>
              </a:rPr>
              <a:t>   </a:t>
            </a:r>
            <a:r>
              <a:rPr lang="zh-CN" altLang="en-US" sz="2400" dirty="0">
                <a:latin typeface="仿宋_GB2312" pitchFamily="49" charset="-122"/>
                <a:sym typeface="Symbol" panose="05050102010706020507" pitchFamily="18" charset="2"/>
              </a:rPr>
              <a:t>组合后的</a:t>
            </a:r>
            <a:r>
              <a:rPr lang="en-US" altLang="zh-CN" sz="2400">
                <a:latin typeface="仿宋_GB2312" pitchFamily="49" charset="-122"/>
              </a:rPr>
              <a:t>m</a:t>
            </a:r>
            <a:r>
              <a:rPr lang="en-US" altLang="zh-CN" sz="2400" baseline="-25000">
                <a:latin typeface="仿宋_GB2312" pitchFamily="49" charset="-122"/>
              </a:rPr>
              <a:t> </a:t>
            </a:r>
            <a:r>
              <a:rPr lang="en-US" altLang="zh-CN" sz="2400">
                <a:latin typeface="仿宋_GB2312" pitchFamily="49" charset="-122"/>
              </a:rPr>
              <a:t>(A)</a:t>
            </a:r>
            <a:r>
              <a:rPr lang="zh-CN" altLang="en-US" sz="2400" dirty="0">
                <a:latin typeface="仿宋_GB2312" pitchFamily="49" charset="-122"/>
              </a:rPr>
              <a:t>满足：</a:t>
            </a:r>
            <a:endParaRPr lang="zh-CN" altLang="en-US" sz="2400" dirty="0">
              <a:latin typeface="仿宋_GB2312" pitchFamily="49" charset="-122"/>
            </a:endParaRPr>
          </a:p>
        </p:txBody>
      </p:sp>
      <p:graphicFrame>
        <p:nvGraphicFramePr>
          <p:cNvPr id="73732" name="对象 73731"/>
          <p:cNvGraphicFramePr>
            <a:graphicFrameLocks noChangeAspect="1"/>
          </p:cNvGraphicFramePr>
          <p:nvPr/>
        </p:nvGraphicFramePr>
        <p:xfrm>
          <a:off x="2778126" y="2515712"/>
          <a:ext cx="3178175" cy="691515"/>
        </p:xfrm>
        <a:graphic>
          <a:graphicData uri="http://schemas.openxmlformats.org/presentationml/2006/ole">
            <mc:AlternateContent xmlns:mc="http://schemas.openxmlformats.org/markup-compatibility/2006">
              <mc:Choice xmlns:v="urn:schemas-microsoft-com:vml" Requires="v">
                <p:oleObj spid="_x0000_s3174" name="" r:id="rId1" imgW="1625600" imgH="355600" progId="Equation.3">
                  <p:embed/>
                </p:oleObj>
              </mc:Choice>
              <mc:Fallback>
                <p:oleObj name="" r:id="rId1" imgW="1625600" imgH="355600" progId="Equation.3">
                  <p:embed/>
                  <p:pic>
                    <p:nvPicPr>
                      <p:cNvPr id="0" name="图片 3173"/>
                      <p:cNvPicPr/>
                      <p:nvPr/>
                    </p:nvPicPr>
                    <p:blipFill>
                      <a:blip r:embed="rId2"/>
                      <a:stretch>
                        <a:fillRect/>
                      </a:stretch>
                    </p:blipFill>
                    <p:spPr>
                      <a:xfrm>
                        <a:off x="2778126" y="2515712"/>
                        <a:ext cx="3178175" cy="691515"/>
                      </a:xfrm>
                      <a:prstGeom prst="rect">
                        <a:avLst/>
                      </a:prstGeom>
                      <a:noFill/>
                      <a:ln w="38100">
                        <a:noFill/>
                        <a:miter/>
                      </a:ln>
                    </p:spPr>
                  </p:pic>
                </p:oleObj>
              </mc:Fallback>
            </mc:AlternateContent>
          </a:graphicData>
        </a:graphic>
      </p:graphicFrame>
      <p:graphicFrame>
        <p:nvGraphicFramePr>
          <p:cNvPr id="73733" name="内容占位符 73732"/>
          <p:cNvGraphicFramePr>
            <a:graphicFrameLocks noGrp="1" noChangeAspect="1"/>
          </p:cNvGraphicFramePr>
          <p:nvPr>
            <p:ph sz="half" idx="4294967295"/>
          </p:nvPr>
        </p:nvGraphicFramePr>
        <p:xfrm>
          <a:off x="2392045" y="4111625"/>
          <a:ext cx="1412875" cy="644525"/>
        </p:xfrm>
        <a:graphic>
          <a:graphicData uri="http://schemas.openxmlformats.org/presentationml/2006/ole">
            <mc:AlternateContent xmlns:mc="http://schemas.openxmlformats.org/markup-compatibility/2006">
              <mc:Choice xmlns:v="urn:schemas-microsoft-com:vml" Requires="v">
                <p:oleObj spid="_x0000_s3173" name="" r:id="rId3" imgW="723900" imgH="330200" progId="Equation.DSMT4">
                  <p:embed/>
                </p:oleObj>
              </mc:Choice>
              <mc:Fallback>
                <p:oleObj name="" r:id="rId3" imgW="723900" imgH="330200" progId="Equation.DSMT4">
                  <p:embed/>
                  <p:pic>
                    <p:nvPicPr>
                      <p:cNvPr id="0" name="图片 3172"/>
                      <p:cNvPicPr/>
                      <p:nvPr/>
                    </p:nvPicPr>
                    <p:blipFill>
                      <a:blip r:embed="rId4"/>
                      <a:stretch>
                        <a:fillRect/>
                      </a:stretch>
                    </p:blipFill>
                    <p:spPr>
                      <a:xfrm>
                        <a:off x="2392045" y="4111625"/>
                        <a:ext cx="1412875" cy="644525"/>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(3)</a:t>
            </a:r>
            <a:endParaRPr lang="en-US" altLang="zh-CN" sz="2800">
              <a:latin typeface="仿宋_GB2312" pitchFamily="49" charset="-122"/>
            </a:endParaRPr>
          </a:p>
        </p:txBody>
      </p:sp>
      <p:sp>
        <p:nvSpPr>
          <p:cNvPr id="74755" name="文本占位符 74754"/>
          <p:cNvSpPr>
            <a:spLocks noGrp="1"/>
          </p:cNvSpPr>
          <p:nvPr>
            <p:ph type="body" idx="4294967295"/>
          </p:nvPr>
        </p:nvSpPr>
        <p:spPr>
          <a:xfrm>
            <a:off x="343535" y="1381125"/>
            <a:ext cx="7543165" cy="4796155"/>
          </a:xfrm>
        </p:spPr>
        <p:txBody>
          <a:bodyPr>
            <a:normAutofit fontScale="90000" lnSpcReduction="10000"/>
          </a:bodyPr>
          <a:p>
            <a:pPr>
              <a:lnSpc>
                <a:spcPct val="80000"/>
              </a:lnSpc>
              <a:buNone/>
            </a:pPr>
            <a:r>
              <a:rPr lang="zh-CN" altLang="en-US" sz="2400" dirty="0">
                <a:latin typeface="仿宋_GB2312" pitchFamily="49" charset="-122"/>
              </a:rPr>
              <a:t>例</a:t>
            </a:r>
            <a:r>
              <a:rPr lang="en-US" altLang="zh-CN" sz="2400">
                <a:latin typeface="仿宋_GB2312" pitchFamily="49" charset="-122"/>
              </a:rPr>
              <a:t>4.6 </a:t>
            </a:r>
            <a:r>
              <a:rPr lang="zh-CN" altLang="en-US" sz="2400" dirty="0">
                <a:latin typeface="仿宋_GB2312" pitchFamily="49" charset="-122"/>
              </a:rPr>
              <a:t>基于两组不同证据得到的基本概率分配函数为：</a:t>
            </a:r>
            <a:endParaRPr lang="zh-CN" altLang="en-US" sz="2400" dirty="0">
              <a:latin typeface="仿宋_GB2312" pitchFamily="49" charset="-122"/>
            </a:endParaRPr>
          </a:p>
          <a:p>
            <a:pPr>
              <a:lnSpc>
                <a:spcPct val="80000"/>
              </a:lnSpc>
              <a:buNone/>
            </a:pPr>
            <a:r>
              <a:rPr lang="zh-CN" altLang="en-US" sz="2400" dirty="0">
                <a:latin typeface="仿宋_GB2312" pitchFamily="49" charset="-122"/>
              </a:rPr>
              <a:t>     </a:t>
            </a:r>
            <a:r>
              <a:rPr lang="en-US" altLang="zh-CN" sz="2400">
                <a:solidFill>
                  <a:schemeClr val="folHlink"/>
                </a:solidFill>
                <a:latin typeface="仿宋_GB2312" pitchFamily="49" charset="-122"/>
              </a:rPr>
              <a:t>m</a:t>
            </a:r>
            <a:r>
              <a:rPr lang="en-US" altLang="zh-CN" sz="2400" baseline="-25000">
                <a:solidFill>
                  <a:schemeClr val="folHlink"/>
                </a:solidFill>
                <a:latin typeface="仿宋_GB2312" pitchFamily="49" charset="-122"/>
              </a:rPr>
              <a:t>1</a:t>
            </a:r>
            <a:r>
              <a:rPr lang="en-US" altLang="zh-CN" sz="2400">
                <a:solidFill>
                  <a:schemeClr val="folHlink"/>
                </a:solidFill>
                <a:latin typeface="仿宋_GB2312" pitchFamily="49" charset="-122"/>
              </a:rPr>
              <a:t>({B,F})=0.7            m</a:t>
            </a:r>
            <a:r>
              <a:rPr lang="en-US" altLang="zh-CN" sz="2400" baseline="-25000">
                <a:solidFill>
                  <a:schemeClr val="folHlink"/>
                </a:solidFill>
                <a:latin typeface="仿宋_GB2312" pitchFamily="49" charset="-122"/>
              </a:rPr>
              <a:t>2</a:t>
            </a:r>
            <a:r>
              <a:rPr lang="en-US" altLang="zh-CN" sz="2400">
                <a:solidFill>
                  <a:schemeClr val="folHlink"/>
                </a:solidFill>
                <a:latin typeface="仿宋_GB2312" pitchFamily="49" charset="-122"/>
              </a:rPr>
              <a:t>({B})=0.9</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a:t>
            </a:r>
            <a:r>
              <a:rPr lang="en-US" altLang="zh-CN" sz="2400">
                <a:solidFill>
                  <a:schemeClr val="folHlink"/>
                </a:solidFill>
                <a:latin typeface="仿宋_GB2312" pitchFamily="49" charset="-122"/>
              </a:rPr>
              <a:t>({A,B,F})=0.3          m</a:t>
            </a:r>
            <a:r>
              <a:rPr lang="en-US" altLang="zh-CN" sz="2400" baseline="-25000">
                <a:solidFill>
                  <a:schemeClr val="folHlink"/>
                </a:solidFill>
                <a:latin typeface="仿宋_GB2312" pitchFamily="49" charset="-122"/>
              </a:rPr>
              <a:t>2</a:t>
            </a:r>
            <a:r>
              <a:rPr lang="en-US" altLang="zh-CN" sz="2400">
                <a:solidFill>
                  <a:schemeClr val="folHlink"/>
                </a:solidFill>
                <a:latin typeface="仿宋_GB2312" pitchFamily="49" charset="-122"/>
              </a:rPr>
              <a:t>({A,B,F})=0.1</a:t>
            </a:r>
            <a:r>
              <a:rPr lang="en-US" altLang="zh-CN" sz="2400">
                <a:latin typeface="宋体" panose="02010600030101010101" pitchFamily="2" charset="-122"/>
              </a:rPr>
              <a:t>    </a:t>
            </a:r>
            <a:endParaRPr lang="en-US" altLang="zh-CN" sz="2400">
              <a:latin typeface="宋体" panose="02010600030101010101" pitchFamily="2" charset="-122"/>
            </a:endParaRPr>
          </a:p>
          <a:p>
            <a:pPr>
              <a:lnSpc>
                <a:spcPct val="80000"/>
              </a:lnSpc>
              <a:buNone/>
            </a:pPr>
            <a:r>
              <a:rPr lang="zh-CN" altLang="en-US" sz="2400" dirty="0">
                <a:latin typeface="宋体" panose="02010600030101010101" pitchFamily="2" charset="-122"/>
              </a:rPr>
              <a:t>将</a:t>
            </a:r>
            <a:r>
              <a:rPr lang="en-US" altLang="zh-CN" sz="2400">
                <a:latin typeface="宋体" panose="02010600030101010101" pitchFamily="2" charset="-122"/>
              </a:rPr>
              <a:t>m</a:t>
            </a:r>
            <a:r>
              <a:rPr lang="en-US" altLang="zh-CN" sz="2400" baseline="-25000">
                <a:latin typeface="宋体" panose="02010600030101010101" pitchFamily="2" charset="-122"/>
              </a:rPr>
              <a:t>1</a:t>
            </a:r>
            <a:r>
              <a:rPr lang="zh-CN" altLang="en-US" sz="2400" dirty="0">
                <a:latin typeface="宋体" panose="02010600030101010101" pitchFamily="2" charset="-122"/>
              </a:rPr>
              <a:t>和</a:t>
            </a:r>
            <a:r>
              <a:rPr lang="en-US" altLang="zh-CN" sz="2400">
                <a:latin typeface="宋体" panose="02010600030101010101" pitchFamily="2" charset="-122"/>
              </a:rPr>
              <a:t>m</a:t>
            </a:r>
            <a:r>
              <a:rPr lang="en-US" altLang="zh-CN" sz="2400" baseline="-25000">
                <a:latin typeface="宋体" panose="02010600030101010101" pitchFamily="2" charset="-122"/>
              </a:rPr>
              <a:t>2</a:t>
            </a:r>
            <a:r>
              <a:rPr lang="zh-CN" altLang="en-US" sz="2400" dirty="0">
                <a:latin typeface="宋体" panose="02010600030101010101" pitchFamily="2" charset="-122"/>
              </a:rPr>
              <a:t>合并：</a:t>
            </a:r>
            <a:endParaRPr lang="zh-CN" altLang="en-US" sz="2400" dirty="0">
              <a:latin typeface="宋体" panose="02010600030101010101" pitchFamily="2" charset="-122"/>
            </a:endParaRPr>
          </a:p>
          <a:p>
            <a:pPr>
              <a:lnSpc>
                <a:spcPct val="80000"/>
              </a:lnSpc>
              <a:buNone/>
            </a:pPr>
            <a:r>
              <a:rPr lang="zh-CN" altLang="en-US" sz="2400" dirty="0">
                <a:latin typeface="宋体" panose="02010600030101010101" pitchFamily="2" charset="-122"/>
              </a:rPr>
              <a:t>    </a:t>
            </a:r>
            <a:r>
              <a:rPr lang="en-US" altLang="zh-CN" sz="2400">
                <a:solidFill>
                  <a:schemeClr val="folHlink"/>
                </a:solidFill>
                <a:latin typeface="仿宋_GB2312" pitchFamily="49" charset="-122"/>
              </a:rPr>
              <a:t>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 m</a:t>
            </a:r>
            <a:r>
              <a:rPr lang="en-US" altLang="zh-CN" sz="2400" baseline="-25000">
                <a:solidFill>
                  <a:schemeClr val="folHlink"/>
                </a:solidFill>
                <a:latin typeface="仿宋_GB2312" pitchFamily="49" charset="-122"/>
              </a:rPr>
              <a:t>1</a:t>
            </a:r>
            <a:r>
              <a:rPr lang="en-US" altLang="zh-CN" sz="2400">
                <a:solidFill>
                  <a:schemeClr val="folHlink"/>
                </a:solidFill>
                <a:latin typeface="仿宋_GB2312" pitchFamily="49" charset="-122"/>
              </a:rPr>
              <a:t>({B,F}) m</a:t>
            </a:r>
            <a:r>
              <a:rPr lang="en-US" altLang="zh-CN" sz="2400" baseline="-25000">
                <a:solidFill>
                  <a:schemeClr val="folHlink"/>
                </a:solidFill>
                <a:latin typeface="仿宋_GB2312" pitchFamily="49" charset="-122"/>
              </a:rPr>
              <a:t>2</a:t>
            </a:r>
            <a:r>
              <a:rPr lang="en-US" altLang="zh-CN" sz="2400">
                <a:solidFill>
                  <a:schemeClr val="folHlink"/>
                </a:solidFill>
                <a:latin typeface="仿宋_GB2312" pitchFamily="49" charset="-122"/>
              </a:rPr>
              <a:t>({B})+ m</a:t>
            </a:r>
            <a:r>
              <a:rPr lang="en-US" altLang="zh-CN" sz="2400" baseline="-25000">
                <a:solidFill>
                  <a:schemeClr val="folHlink"/>
                </a:solidFill>
                <a:latin typeface="仿宋_GB2312" pitchFamily="49" charset="-122"/>
              </a:rPr>
              <a:t>1</a:t>
            </a:r>
            <a:r>
              <a:rPr lang="en-US" altLang="zh-CN" sz="2400">
                <a:solidFill>
                  <a:schemeClr val="folHlink"/>
                </a:solidFill>
                <a:latin typeface="仿宋_GB2312" pitchFamily="49" charset="-122"/>
              </a:rPr>
              <a:t>({A,B,F}) m</a:t>
            </a:r>
            <a:r>
              <a:rPr lang="en-US" altLang="zh-CN" sz="2400" baseline="-25000">
                <a:solidFill>
                  <a:schemeClr val="folHlink"/>
                </a:solidFill>
                <a:latin typeface="仿宋_GB2312" pitchFamily="49" charset="-122"/>
              </a:rPr>
              <a:t>2</a:t>
            </a:r>
            <a:r>
              <a:rPr lang="en-US" altLang="zh-CN" sz="2400">
                <a:solidFill>
                  <a:schemeClr val="folHlink"/>
                </a:solidFill>
                <a:latin typeface="仿宋_GB2312" pitchFamily="49" charset="-122"/>
              </a:rPr>
              <a:t>({B})</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=0.9</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({B,F})= m</a:t>
            </a:r>
            <a:r>
              <a:rPr lang="en-US" altLang="zh-CN" sz="2400" baseline="-25000">
                <a:solidFill>
                  <a:schemeClr val="folHlink"/>
                </a:solidFill>
                <a:latin typeface="仿宋_GB2312" pitchFamily="49" charset="-122"/>
              </a:rPr>
              <a:t>1</a:t>
            </a:r>
            <a:r>
              <a:rPr lang="en-US" altLang="zh-CN" sz="2400">
                <a:solidFill>
                  <a:schemeClr val="folHlink"/>
                </a:solidFill>
                <a:latin typeface="仿宋_GB2312" pitchFamily="49" charset="-122"/>
              </a:rPr>
              <a:t>({B,F}) m</a:t>
            </a:r>
            <a:r>
              <a:rPr lang="en-US" altLang="zh-CN" sz="2400" baseline="-25000">
                <a:solidFill>
                  <a:schemeClr val="folHlink"/>
                </a:solidFill>
                <a:latin typeface="仿宋_GB2312" pitchFamily="49" charset="-122"/>
              </a:rPr>
              <a:t>2</a:t>
            </a:r>
            <a:r>
              <a:rPr lang="en-US" altLang="zh-CN" sz="2400">
                <a:solidFill>
                  <a:schemeClr val="folHlink"/>
                </a:solidFill>
                <a:latin typeface="仿宋_GB2312" pitchFamily="49" charset="-122"/>
              </a:rPr>
              <a:t>({A,B,F})=0.07</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({A,B,F})= m</a:t>
            </a:r>
            <a:r>
              <a:rPr lang="en-US" altLang="zh-CN" sz="2400" baseline="-25000">
                <a:solidFill>
                  <a:schemeClr val="folHlink"/>
                </a:solidFill>
                <a:latin typeface="仿宋_GB2312" pitchFamily="49" charset="-122"/>
              </a:rPr>
              <a:t>1</a:t>
            </a:r>
            <a:r>
              <a:rPr lang="en-US" altLang="zh-CN" sz="2400">
                <a:solidFill>
                  <a:schemeClr val="folHlink"/>
                </a:solidFill>
                <a:latin typeface="仿宋_GB2312" pitchFamily="49" charset="-122"/>
              </a:rPr>
              <a:t>({A,B,F}) m</a:t>
            </a:r>
            <a:r>
              <a:rPr lang="en-US" altLang="zh-CN" sz="2400" baseline="-25000">
                <a:solidFill>
                  <a:schemeClr val="folHlink"/>
                </a:solidFill>
                <a:latin typeface="仿宋_GB2312" pitchFamily="49" charset="-122"/>
              </a:rPr>
              <a:t>2</a:t>
            </a:r>
            <a:r>
              <a:rPr lang="en-US" altLang="zh-CN" sz="2400">
                <a:solidFill>
                  <a:schemeClr val="folHlink"/>
                </a:solidFill>
                <a:latin typeface="仿宋_GB2312" pitchFamily="49" charset="-122"/>
              </a:rPr>
              <a:t>({A,B,F})=0.03</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({B})=0.9</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({B,F})=0.07</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({A,B,F})=0.03</a:t>
            </a:r>
            <a:endParaRPr lang="en-US" altLang="zh-CN" sz="2400">
              <a:solidFill>
                <a:schemeClr val="folHlink"/>
              </a:solidFill>
              <a:latin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charRg st="128" end="1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charRg st="141" end="18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charRg st="186" end="1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charRg st="195" end="23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charRg st="238" end="28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5">
                                            <p:txEl>
                                              <p:charRg st="285" end="28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755">
                                            <p:txEl>
                                              <p:charRg st="303" end="32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755">
                                            <p:txEl>
                                              <p:charRg st="322" end="34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755">
                                            <p:txEl>
                                              <p:charRg st="287" end="3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b"/>
          <a:p>
            <a:r>
              <a:rPr lang="en-US" altLang="zh-CN" sz="3200">
                <a:latin typeface="Times New Roman" panose="02020603050405020304" pitchFamily="18" charset="0"/>
              </a:rPr>
              <a:t>4.1.1 </a:t>
            </a:r>
            <a:r>
              <a:rPr lang="zh-CN" altLang="en-US" sz="3200" dirty="0">
                <a:latin typeface="Times New Roman" panose="02020603050405020304" pitchFamily="18" charset="0"/>
              </a:rPr>
              <a:t>不确定性及其类型</a:t>
            </a:r>
            <a:r>
              <a:rPr lang="en-US" altLang="zh-CN" sz="3200">
                <a:latin typeface="Times New Roman" panose="02020603050405020304" pitchFamily="18" charset="0"/>
              </a:rPr>
              <a:t>(1)</a:t>
            </a:r>
            <a:endParaRPr lang="en-US" altLang="zh-CN" sz="3200">
              <a:latin typeface="Times New Roman" panose="02020603050405020304" pitchFamily="18" charset="0"/>
            </a:endParaRPr>
          </a:p>
        </p:txBody>
      </p:sp>
      <p:sp>
        <p:nvSpPr>
          <p:cNvPr id="9219" name="文本占位符 9218"/>
          <p:cNvSpPr>
            <a:spLocks noGrp="1"/>
          </p:cNvSpPr>
          <p:nvPr>
            <p:ph type="body" idx="4294967295"/>
          </p:nvPr>
        </p:nvSpPr>
        <p:spPr>
          <a:xfrm>
            <a:off x="541655" y="1253490"/>
            <a:ext cx="7886700" cy="4351655"/>
          </a:xfrm>
        </p:spPr>
        <p:txBody>
          <a:bodyPr/>
          <a:p>
            <a:pPr marL="0" indent="0">
              <a:buNone/>
            </a:pPr>
            <a:r>
              <a:rPr lang="zh-CN" altLang="en-US" sz="2400" dirty="0"/>
              <a:t>不确定性：</a:t>
            </a:r>
            <a:endParaRPr lang="zh-CN" altLang="en-US" sz="2400" dirty="0"/>
          </a:p>
          <a:p>
            <a:pPr marL="0" indent="0">
              <a:buNone/>
            </a:pPr>
            <a:r>
              <a:rPr lang="zh-CN" altLang="en-US" sz="2400" dirty="0"/>
              <a:t>       知识和信息中含有的不肯定、不可靠、不准确、不精确、不严格、不严密、不完全甚至不一致的成分。</a:t>
            </a:r>
            <a:endParaRPr lang="zh-CN" altLang="en-US" sz="2400" dirty="0"/>
          </a:p>
          <a:p>
            <a:pPr marL="0" indent="0">
              <a:buNone/>
            </a:pPr>
            <a:r>
              <a:rPr lang="zh-CN" altLang="en-US" sz="2400" dirty="0"/>
              <a:t>按性质分类：</a:t>
            </a:r>
            <a:endParaRPr lang="zh-CN" altLang="en-US" sz="2400" dirty="0"/>
          </a:p>
          <a:p>
            <a:pPr marL="1339850" lvl="1" indent="-533400">
              <a:buClr>
                <a:schemeClr val="tx1"/>
              </a:buClr>
              <a:buSzPct val="100000"/>
              <a:buFont typeface="Wingdings" panose="05000000000000000000" pitchFamily="2" charset="2"/>
              <a:buAutoNum type="arabicPeriod"/>
            </a:pPr>
            <a:r>
              <a:rPr lang="zh-CN" altLang="en-US" sz="2400" dirty="0">
                <a:solidFill>
                  <a:schemeClr val="folHlink"/>
                </a:solidFill>
              </a:rPr>
              <a:t>随机不确定性</a:t>
            </a:r>
            <a:endParaRPr lang="zh-CN" altLang="en-US" sz="2400" dirty="0">
              <a:solidFill>
                <a:schemeClr val="folHlink"/>
              </a:solidFill>
            </a:endParaRPr>
          </a:p>
          <a:p>
            <a:pPr marL="1339850" lvl="1" indent="-533400">
              <a:buClr>
                <a:schemeClr val="tx1"/>
              </a:buClr>
              <a:buSzPct val="100000"/>
              <a:buFont typeface="Wingdings" panose="05000000000000000000" pitchFamily="2" charset="2"/>
              <a:buAutoNum type="arabicPeriod"/>
            </a:pPr>
            <a:r>
              <a:rPr lang="zh-CN" altLang="en-US" sz="2400" dirty="0">
                <a:solidFill>
                  <a:schemeClr val="folHlink"/>
                </a:solidFill>
              </a:rPr>
              <a:t>模糊不确定性</a:t>
            </a:r>
            <a:endParaRPr lang="zh-CN" altLang="en-US" sz="2400" dirty="0">
              <a:solidFill>
                <a:schemeClr val="folHlink"/>
              </a:solidFill>
            </a:endParaRPr>
          </a:p>
          <a:p>
            <a:pPr marL="1339850" lvl="1" indent="-533400">
              <a:buClr>
                <a:schemeClr val="tx1"/>
              </a:buClr>
              <a:buSzPct val="100000"/>
              <a:buFont typeface="Wingdings" panose="05000000000000000000" pitchFamily="2" charset="2"/>
              <a:buAutoNum type="arabicPeriod"/>
            </a:pPr>
            <a:r>
              <a:rPr lang="zh-CN" altLang="en-US" sz="2400" dirty="0"/>
              <a:t>不完全性</a:t>
            </a:r>
            <a:endParaRPr lang="zh-CN" altLang="en-US" sz="2400" dirty="0"/>
          </a:p>
          <a:p>
            <a:pPr marL="1339850" lvl="1" indent="-533400">
              <a:buClr>
                <a:schemeClr val="tx1"/>
              </a:buClr>
              <a:buSzPct val="100000"/>
              <a:buFont typeface="Wingdings" panose="05000000000000000000" pitchFamily="2" charset="2"/>
              <a:buAutoNum type="arabicPeriod"/>
            </a:pPr>
            <a:r>
              <a:rPr lang="zh-CN" altLang="en-US" sz="2400" dirty="0"/>
              <a:t>不一致性</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(4)</a:t>
            </a:r>
            <a:endParaRPr lang="en-US" altLang="zh-CN" sz="2800">
              <a:latin typeface="仿宋_GB2312" pitchFamily="49" charset="-122"/>
            </a:endParaRPr>
          </a:p>
        </p:txBody>
      </p:sp>
      <p:sp>
        <p:nvSpPr>
          <p:cNvPr id="75779" name="文本占位符 75778"/>
          <p:cNvSpPr>
            <a:spLocks noGrp="1"/>
          </p:cNvSpPr>
          <p:nvPr>
            <p:ph type="body" idx="4294967295"/>
          </p:nvPr>
        </p:nvSpPr>
        <p:spPr>
          <a:xfrm>
            <a:off x="442595" y="1238250"/>
            <a:ext cx="8057515" cy="5003800"/>
          </a:xfrm>
        </p:spPr>
        <p:txBody>
          <a:bodyPr>
            <a:normAutofit fontScale="90000" lnSpcReduction="10000"/>
          </a:bodyPr>
          <a:p>
            <a:pPr>
              <a:lnSpc>
                <a:spcPct val="110000"/>
              </a:lnSpc>
              <a:buNone/>
            </a:pPr>
            <a:r>
              <a:rPr lang="zh-CN" altLang="en-US" sz="2000" dirty="0">
                <a:latin typeface="仿宋_GB2312" pitchFamily="49" charset="-122"/>
              </a:rPr>
              <a:t>例：</a:t>
            </a:r>
            <a:r>
              <a:rPr lang="zh-CN" altLang="en-US" sz="2000" dirty="0"/>
              <a:t>假设在证据组合后，第三种传感器此时报告了一个客机的证据，即</a:t>
            </a:r>
            <a:endParaRPr lang="zh-CN" altLang="en-US" sz="2000" dirty="0"/>
          </a:p>
          <a:p>
            <a:pPr algn="just">
              <a:lnSpc>
                <a:spcPct val="110000"/>
              </a:lnSpc>
              <a:buNone/>
            </a:pPr>
            <a:r>
              <a:rPr lang="zh-CN" altLang="en-US" sz="2400" dirty="0">
                <a:latin typeface="仿宋_GB2312" pitchFamily="49" charset="-122"/>
              </a:rPr>
              <a:t> </a:t>
            </a:r>
            <a:r>
              <a:rPr lang="en-US" altLang="zh-CN" sz="2400">
                <a:solidFill>
                  <a:schemeClr val="folHlink"/>
                </a:solidFill>
                <a:latin typeface="仿宋_GB2312" pitchFamily="49" charset="-122"/>
              </a:rPr>
              <a:t>m</a:t>
            </a:r>
            <a:r>
              <a:rPr lang="en-US" altLang="zh-CN" sz="2400" baseline="-25000">
                <a:solidFill>
                  <a:schemeClr val="folHlink"/>
                </a:solidFill>
                <a:latin typeface="仿宋_GB2312" pitchFamily="49" charset="-122"/>
              </a:rPr>
              <a:t>3</a:t>
            </a:r>
            <a:r>
              <a:rPr lang="en-US" altLang="zh-CN" sz="2400">
                <a:solidFill>
                  <a:schemeClr val="folHlink"/>
                </a:solidFill>
                <a:latin typeface="仿宋_GB2312" pitchFamily="49" charset="-122"/>
              </a:rPr>
              <a:t>({A})=0.95</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3</a:t>
            </a:r>
            <a:r>
              <a:rPr lang="en-US" altLang="zh-CN" sz="2400">
                <a:solidFill>
                  <a:schemeClr val="folHlink"/>
                </a:solidFill>
                <a:latin typeface="仿宋_GB2312" pitchFamily="49" charset="-122"/>
              </a:rPr>
              <a:t>({A,B,F})=0.05 </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({B})=0.9</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({B,F})=0.07</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({A,B,F})=0.03</a:t>
            </a:r>
            <a:endParaRPr lang="en-US" altLang="zh-CN" sz="2400">
              <a:solidFill>
                <a:schemeClr val="folHlink"/>
              </a:solidFill>
              <a:latin typeface="仿宋_GB2312" pitchFamily="49" charset="-122"/>
            </a:endParaRPr>
          </a:p>
          <a:p>
            <a:pPr>
              <a:lnSpc>
                <a:spcPct val="80000"/>
              </a:lnSpc>
              <a:buNone/>
            </a:pPr>
            <a:r>
              <a:rPr lang="zh-CN" altLang="en-US" sz="2400" dirty="0">
                <a:latin typeface="仿宋_GB2312" pitchFamily="49" charset="-122"/>
              </a:rPr>
              <a:t>将</a:t>
            </a:r>
            <a:r>
              <a:rPr lang="en-US" altLang="zh-CN" sz="2400">
                <a:latin typeface="仿宋_GB2312" pitchFamily="49" charset="-122"/>
              </a:rPr>
              <a:t>m</a:t>
            </a:r>
            <a:r>
              <a:rPr lang="en-US" altLang="zh-CN" sz="2400" baseline="-25000">
                <a:latin typeface="仿宋_GB2312" pitchFamily="49" charset="-122"/>
              </a:rPr>
              <a:t>12</a:t>
            </a:r>
            <a:r>
              <a:rPr lang="zh-CN" altLang="en-US" sz="2400" dirty="0">
                <a:latin typeface="仿宋_GB2312" pitchFamily="49" charset="-122"/>
              </a:rPr>
              <a:t>和</a:t>
            </a:r>
            <a:r>
              <a:rPr lang="en-US" altLang="zh-CN" sz="2400">
                <a:latin typeface="仿宋_GB2312" pitchFamily="49" charset="-122"/>
              </a:rPr>
              <a:t>m</a:t>
            </a:r>
            <a:r>
              <a:rPr lang="en-US" altLang="zh-CN" sz="2400" baseline="-25000">
                <a:latin typeface="仿宋_GB2312" pitchFamily="49" charset="-122"/>
              </a:rPr>
              <a:t>3</a:t>
            </a:r>
            <a:r>
              <a:rPr lang="zh-CN" altLang="en-US" sz="2400" dirty="0">
                <a:latin typeface="仿宋_GB2312" pitchFamily="49" charset="-122"/>
              </a:rPr>
              <a:t>合并：</a:t>
            </a:r>
            <a:endParaRPr lang="zh-CN" altLang="en-US" sz="2400" dirty="0">
              <a:latin typeface="仿宋_GB2312" pitchFamily="49" charset="-122"/>
            </a:endParaRPr>
          </a:p>
          <a:p>
            <a:pPr>
              <a:lnSpc>
                <a:spcPct val="80000"/>
              </a:lnSpc>
              <a:buNone/>
            </a:pPr>
            <a:r>
              <a:rPr lang="zh-CN" altLang="en-US" sz="2400" dirty="0">
                <a:latin typeface="仿宋_GB2312" pitchFamily="49" charset="-122"/>
              </a:rPr>
              <a:t>    </a:t>
            </a:r>
            <a:r>
              <a:rPr lang="en-US" altLang="zh-CN" sz="2400">
                <a:solidFill>
                  <a:schemeClr val="folHlink"/>
                </a:solidFill>
                <a:latin typeface="仿宋_GB2312" pitchFamily="49" charset="-122"/>
              </a:rPr>
              <a:t>m(</a:t>
            </a:r>
            <a:r>
              <a:rPr lang="el-GR" altLang="en-US" sz="2400" dirty="0">
                <a:solidFill>
                  <a:schemeClr val="folHlink"/>
                </a:solidFill>
                <a:latin typeface="仿宋_GB2312" pitchFamily="49" charset="-122"/>
              </a:rPr>
              <a:t>Φ</a:t>
            </a:r>
            <a:r>
              <a:rPr lang="en-US" altLang="zh-CN" sz="2400">
                <a:solidFill>
                  <a:schemeClr val="folHlink"/>
                </a:solidFill>
                <a:latin typeface="仿宋_GB2312" pitchFamily="49" charset="-122"/>
              </a:rPr>
              <a:t>)</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 m</a:t>
            </a:r>
            <a:r>
              <a:rPr lang="en-US" altLang="zh-CN" sz="2400" baseline="-25000">
                <a:solidFill>
                  <a:schemeClr val="folHlink"/>
                </a:solidFill>
                <a:latin typeface="仿宋_GB2312" pitchFamily="49" charset="-122"/>
              </a:rPr>
              <a:t>3</a:t>
            </a:r>
            <a:r>
              <a:rPr lang="en-US" altLang="zh-CN" sz="2400">
                <a:solidFill>
                  <a:schemeClr val="folHlink"/>
                </a:solidFill>
                <a:latin typeface="仿宋_GB2312" pitchFamily="49" charset="-122"/>
              </a:rPr>
              <a:t>({A})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 m</a:t>
            </a:r>
            <a:r>
              <a:rPr lang="en-US" altLang="zh-CN" sz="2400" baseline="-25000">
                <a:solidFill>
                  <a:schemeClr val="folHlink"/>
                </a:solidFill>
                <a:latin typeface="仿宋_GB2312" pitchFamily="49" charset="-122"/>
              </a:rPr>
              <a:t>3</a:t>
            </a:r>
            <a:r>
              <a:rPr lang="en-US" altLang="zh-CN" sz="2400">
                <a:solidFill>
                  <a:schemeClr val="folHlink"/>
                </a:solidFill>
                <a:latin typeface="仿宋_GB2312" pitchFamily="49" charset="-122"/>
              </a:rPr>
              <a:t>({A}) m</a:t>
            </a:r>
            <a:r>
              <a:rPr lang="en-US" altLang="zh-CN" sz="2400" baseline="-25000">
                <a:solidFill>
                  <a:schemeClr val="folHlink"/>
                </a:solidFill>
                <a:latin typeface="仿宋_GB2312" pitchFamily="49" charset="-122"/>
              </a:rPr>
              <a:t>12</a:t>
            </a:r>
            <a:r>
              <a:rPr lang="en-US" altLang="zh-CN" sz="2400">
                <a:solidFill>
                  <a:schemeClr val="folHlink"/>
                </a:solidFill>
                <a:latin typeface="仿宋_GB2312" pitchFamily="49" charset="-122"/>
              </a:rPr>
              <a:t>({B,F}) </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=0.95×0.9+0.95×0.07</a:t>
            </a:r>
            <a:endParaRPr lang="en-US" altLang="zh-CN" sz="2400">
              <a:solidFill>
                <a:schemeClr val="folHlink"/>
              </a:solidFill>
              <a:latin typeface="仿宋_GB2312" pitchFamily="49" charset="-122"/>
            </a:endParaRPr>
          </a:p>
          <a:p>
            <a:pPr>
              <a:lnSpc>
                <a:spcPct val="80000"/>
              </a:lnSpc>
              <a:buNone/>
            </a:pPr>
            <a:r>
              <a:rPr lang="en-US" altLang="zh-CN" sz="2400">
                <a:solidFill>
                  <a:schemeClr val="folHlink"/>
                </a:solidFill>
                <a:latin typeface="仿宋_GB2312" pitchFamily="49" charset="-122"/>
              </a:rPr>
              <a:t>   =0.9215  </a:t>
            </a:r>
            <a:endParaRPr lang="en-US" altLang="zh-CN" sz="2400">
              <a:solidFill>
                <a:schemeClr val="folHlink"/>
              </a:solidFill>
              <a:latin typeface="仿宋_GB2312" pitchFamily="49" charset="-122"/>
            </a:endParaRPr>
          </a:p>
          <a:p>
            <a:pPr>
              <a:lnSpc>
                <a:spcPct val="80000"/>
              </a:lnSpc>
              <a:buNone/>
            </a:pPr>
            <a:r>
              <a:rPr lang="zh-CN" altLang="en-US" sz="2000" dirty="0"/>
              <a:t>这与基本概率分配函数中，</a:t>
            </a:r>
            <a:r>
              <a:rPr lang="en-US" altLang="zh-CN" sz="2000" i="1" err="1">
                <a:latin typeface="Times New Roman" panose="02020603050405020304" pitchFamily="18" charset="0"/>
              </a:rPr>
              <a:t>m</a:t>
            </a:r>
            <a:r>
              <a:rPr lang="en-US" altLang="zh-CN" sz="2000" err="1">
                <a:latin typeface="Times New Roman" panose="02020603050405020304" pitchFamily="18" charset="0"/>
              </a:rPr>
              <a:t>({</a:t>
            </a:r>
            <a:r>
              <a:rPr lang="en-US" altLang="zh-CN" sz="2000" i="1" err="1">
                <a:latin typeface="Times New Roman" panose="02020603050405020304" pitchFamily="18" charset="0"/>
              </a:rPr>
              <a:t>Φ</a:t>
            </a:r>
            <a:r>
              <a:rPr lang="en-US" altLang="zh-CN" sz="2000">
                <a:latin typeface="Times New Roman" panose="02020603050405020304" pitchFamily="18" charset="0"/>
              </a:rPr>
              <a:t>})=</a:t>
            </a:r>
            <a:r>
              <a:rPr lang="en-US" altLang="zh-CN" sz="2000"/>
              <a:t>0</a:t>
            </a:r>
            <a:r>
              <a:rPr lang="zh-CN" altLang="en-US" sz="2000" dirty="0"/>
              <a:t>相矛盾，这时就应该采用含有冲突修正的组合规则。</a:t>
            </a:r>
            <a:r>
              <a:rPr lang="zh-CN" altLang="en-US" sz="2400" dirty="0">
                <a:solidFill>
                  <a:schemeClr val="folHlink"/>
                </a:solidFill>
                <a:latin typeface="仿宋_GB2312" pitchFamily="49" charset="-122"/>
              </a:rPr>
              <a:t>  </a:t>
            </a:r>
            <a:endParaRPr lang="zh-CN" altLang="en-US" sz="2400">
              <a:solidFill>
                <a:schemeClr val="folHlink"/>
              </a:solidFill>
              <a:latin typeface="仿宋_GB2312" pitchFamily="49" charset="-122"/>
            </a:endParaRPr>
          </a:p>
        </p:txBody>
      </p:sp>
      <p:sp>
        <p:nvSpPr>
          <p:cNvPr id="75780" name="文本框 75779"/>
          <p:cNvSpPr txBox="1"/>
          <p:nvPr/>
        </p:nvSpPr>
        <p:spPr>
          <a:xfrm>
            <a:off x="6985000" y="620713"/>
            <a:ext cx="2159000" cy="368300"/>
          </a:xfrm>
          <a:prstGeom prst="rect">
            <a:avLst/>
          </a:prstGeom>
          <a:solidFill>
            <a:schemeClr val="accent2"/>
          </a:solidFill>
          <a:ln w="9525">
            <a:noFill/>
          </a:ln>
        </p:spPr>
        <p:txBody>
          <a:bodyPr>
            <a:spAutoFit/>
          </a:bodyPr>
          <a:p>
            <a:pPr algn="l">
              <a:spcBef>
                <a:spcPct val="20000"/>
              </a:spcBef>
              <a:buClr>
                <a:schemeClr val="folHlink"/>
              </a:buClr>
              <a:buSzPct val="60000"/>
              <a:buFont typeface="Wingdings" panose="05000000000000000000" pitchFamily="2" charset="2"/>
              <a:buNone/>
            </a:pPr>
            <a:r>
              <a:rPr lang="zh-CN" altLang="en-US" u="none" dirty="0">
                <a:solidFill>
                  <a:schemeClr val="tx1"/>
                </a:solidFill>
                <a:latin typeface="仿宋_GB2312" pitchFamily="49" charset="-122"/>
                <a:ea typeface="仿宋_GB2312" pitchFamily="49" charset="-122"/>
              </a:rPr>
              <a:t>报酬分配问题</a:t>
            </a:r>
            <a:endParaRPr lang="zh-CN" altLang="en-US" u="sng" dirty="0">
              <a:solidFill>
                <a:schemeClr val="tx1"/>
              </a:solidFill>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charRg st="142" end="1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charRg st="151" end="19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charRg st="194" end="2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79">
                                            <p:txEl>
                                              <p:charRg st="217" end="23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779">
                                            <p:txEl>
                                              <p:charRg st="230" end="2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(5)</a:t>
            </a:r>
            <a:endParaRPr lang="en-US" altLang="zh-CN" sz="2800">
              <a:latin typeface="仿宋_GB2312" pitchFamily="49" charset="-122"/>
            </a:endParaRPr>
          </a:p>
        </p:txBody>
      </p:sp>
      <p:sp>
        <p:nvSpPr>
          <p:cNvPr id="76803" name="文本占位符 76802"/>
          <p:cNvSpPr>
            <a:spLocks noGrp="1"/>
          </p:cNvSpPr>
          <p:nvPr>
            <p:ph type="body" sz="half" idx="4294967295"/>
          </p:nvPr>
        </p:nvSpPr>
        <p:spPr>
          <a:xfrm>
            <a:off x="451485" y="1240155"/>
            <a:ext cx="8172450" cy="4553585"/>
          </a:xfrm>
        </p:spPr>
        <p:txBody>
          <a:bodyPr/>
          <a:p>
            <a:pPr>
              <a:lnSpc>
                <a:spcPct val="120000"/>
              </a:lnSpc>
              <a:buNone/>
            </a:pPr>
            <a:r>
              <a:rPr lang="zh-CN" altLang="en-US" sz="2800" dirty="0">
                <a:solidFill>
                  <a:schemeClr val="hlink"/>
                </a:solidFill>
                <a:latin typeface="仿宋_GB2312" pitchFamily="49" charset="-122"/>
              </a:rPr>
              <a:t>定义</a:t>
            </a:r>
            <a:r>
              <a:rPr lang="en-US" altLang="zh-CN" sz="2800">
                <a:solidFill>
                  <a:schemeClr val="hlink"/>
                </a:solidFill>
                <a:latin typeface="仿宋_GB2312" pitchFamily="49" charset="-122"/>
              </a:rPr>
              <a:t>4.6 </a:t>
            </a:r>
            <a:r>
              <a:rPr lang="zh-CN" altLang="en-US" sz="2800" dirty="0">
                <a:solidFill>
                  <a:schemeClr val="hlink"/>
                </a:solidFill>
                <a:latin typeface="仿宋_GB2312" pitchFamily="49" charset="-122"/>
              </a:rPr>
              <a:t>含冲突修正的组合规则</a:t>
            </a:r>
            <a:endParaRPr lang="zh-CN" altLang="en-US" sz="2800" dirty="0">
              <a:solidFill>
                <a:schemeClr val="hlink"/>
              </a:solidFill>
              <a:latin typeface="仿宋_GB2312" pitchFamily="49" charset="-122"/>
            </a:endParaRPr>
          </a:p>
          <a:p>
            <a:pPr>
              <a:lnSpc>
                <a:spcPct val="120000"/>
              </a:lnSpc>
              <a:buNone/>
            </a:pPr>
            <a:r>
              <a:rPr lang="zh-CN" altLang="en-US" sz="2000" dirty="0">
                <a:latin typeface="Times New Roman" panose="02020603050405020304" pitchFamily="18" charset="0"/>
              </a:rPr>
              <a:t>设</a:t>
            </a:r>
            <a:r>
              <a:rPr lang="en-US" altLang="zh-CN" sz="2000" i="1">
                <a:latin typeface="Times New Roman" panose="02020603050405020304" pitchFamily="18" charset="0"/>
              </a:rPr>
              <a:t>m</a:t>
            </a:r>
            <a:r>
              <a:rPr lang="en-US" altLang="zh-CN" sz="2000" baseline="-25000">
                <a:latin typeface="Times New Roman" panose="02020603050405020304" pitchFamily="18" charset="0"/>
              </a:rPr>
              <a:t>1</a:t>
            </a:r>
            <a:r>
              <a:rPr lang="zh-CN" altLang="en-US" sz="2000" dirty="0">
                <a:latin typeface="Times New Roman" panose="02020603050405020304" pitchFamily="18" charset="0"/>
              </a:rPr>
              <a:t>和</a:t>
            </a:r>
            <a:r>
              <a:rPr lang="en-US" altLang="zh-CN" sz="2000" i="1">
                <a:latin typeface="Times New Roman" panose="02020603050405020304" pitchFamily="18" charset="0"/>
              </a:rPr>
              <a:t>m</a:t>
            </a:r>
            <a:r>
              <a:rPr lang="en-US" altLang="zh-CN" sz="2000" baseline="-25000">
                <a:latin typeface="Times New Roman" panose="02020603050405020304" pitchFamily="18" charset="0"/>
              </a:rPr>
              <a:t>2</a:t>
            </a:r>
            <a:r>
              <a:rPr lang="zh-CN" altLang="en-US" sz="2000" dirty="0">
                <a:latin typeface="Times New Roman" panose="02020603050405020304" pitchFamily="18" charset="0"/>
              </a:rPr>
              <a:t>是对同一识别框架的概率分配函数，则其正交和</a:t>
            </a:r>
            <a:r>
              <a:rPr lang="en-US" altLang="zh-CN" sz="2000" i="1">
                <a:solidFill>
                  <a:schemeClr val="folHlink"/>
                </a:solidFill>
                <a:latin typeface="Times New Roman" panose="02020603050405020304" pitchFamily="18" charset="0"/>
              </a:rPr>
              <a:t>m</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m</a:t>
            </a:r>
            <a:r>
              <a:rPr lang="en-US" altLang="zh-CN" sz="2000" baseline="-25000">
                <a:solidFill>
                  <a:schemeClr val="folHlink"/>
                </a:solidFill>
                <a:latin typeface="Times New Roman" panose="02020603050405020304" pitchFamily="18" charset="0"/>
              </a:rPr>
              <a:t>1 </a:t>
            </a:r>
            <a:r>
              <a:rPr lang="en-US" altLang="zh-CN" sz="2000" b="0">
                <a:solidFill>
                  <a:schemeClr val="folHlink"/>
                </a:solidFill>
                <a:latin typeface="Times New Roman" panose="02020603050405020304" pitchFamily="18" charset="0"/>
                <a:sym typeface="Symbol" panose="05050102010706020507" pitchFamily="18" charset="2"/>
              </a:rPr>
              <a:t></a:t>
            </a:r>
            <a:r>
              <a:rPr lang="en-US" altLang="zh-CN" sz="2000" baseline="-25000">
                <a:solidFill>
                  <a:schemeClr val="folHlink"/>
                </a:solidFill>
                <a:latin typeface="Times New Roman" panose="02020603050405020304" pitchFamily="18" charset="0"/>
              </a:rPr>
              <a:t> </a:t>
            </a:r>
            <a:r>
              <a:rPr lang="en-US" altLang="zh-CN" sz="2000" i="1">
                <a:solidFill>
                  <a:schemeClr val="folHlink"/>
                </a:solidFill>
                <a:latin typeface="Times New Roman" panose="02020603050405020304" pitchFamily="18" charset="0"/>
              </a:rPr>
              <a:t>m</a:t>
            </a:r>
            <a:r>
              <a:rPr lang="en-US" altLang="zh-CN" sz="2000" baseline="-25000">
                <a:solidFill>
                  <a:schemeClr val="folHlink"/>
                </a:solidFill>
                <a:latin typeface="Times New Roman" panose="02020603050405020304" pitchFamily="18" charset="0"/>
              </a:rPr>
              <a:t>2</a:t>
            </a:r>
            <a:r>
              <a:rPr lang="zh-CN" altLang="en-US" sz="2000" dirty="0">
                <a:latin typeface="Times New Roman" panose="02020603050405020304" pitchFamily="18" charset="0"/>
              </a:rPr>
              <a:t>为： </a:t>
            </a:r>
            <a:endParaRPr lang="zh-CN" altLang="en-US" sz="2000">
              <a:latin typeface="Times New Roman" panose="02020603050405020304" pitchFamily="18" charset="0"/>
            </a:endParaRPr>
          </a:p>
          <a:p>
            <a:pPr>
              <a:lnSpc>
                <a:spcPct val="120000"/>
              </a:lnSpc>
              <a:buNone/>
            </a:pPr>
            <a:endParaRPr lang="zh-CN" altLang="en-US" sz="2000" dirty="0">
              <a:latin typeface="Times New Roman" panose="02020603050405020304" pitchFamily="18" charset="0"/>
            </a:endParaRPr>
          </a:p>
          <a:p>
            <a:pPr>
              <a:buNone/>
            </a:pPr>
            <a:endParaRPr lang="zh-CN" altLang="en-US" sz="2000" dirty="0"/>
          </a:p>
          <a:p>
            <a:pPr>
              <a:buNone/>
            </a:pPr>
            <a:endParaRPr lang="zh-CN" altLang="en-US" sz="2000" dirty="0"/>
          </a:p>
          <a:p>
            <a:pPr>
              <a:buNone/>
            </a:pPr>
            <a:endParaRPr lang="zh-CN" altLang="en-US" sz="2000" dirty="0"/>
          </a:p>
          <a:p>
            <a:pPr>
              <a:buNone/>
            </a:pPr>
            <a:r>
              <a:rPr lang="zh-CN" altLang="en-US" sz="2000" dirty="0">
                <a:latin typeface="宋体" panose="02010600030101010101" pitchFamily="2" charset="-122"/>
              </a:rPr>
              <a:t>     </a:t>
            </a:r>
            <a:endParaRPr lang="zh-CN" altLang="en-US" sz="2000" dirty="0">
              <a:latin typeface="宋体" panose="02010600030101010101" pitchFamily="2" charset="-122"/>
            </a:endParaRPr>
          </a:p>
          <a:p>
            <a:pPr>
              <a:buNone/>
            </a:pPr>
            <a:r>
              <a:rPr lang="zh-CN" altLang="en-US" sz="2000" dirty="0">
                <a:latin typeface="宋体" panose="02010600030101010101" pitchFamily="2" charset="-122"/>
              </a:rPr>
              <a:t>      规范数</a:t>
            </a:r>
            <a:r>
              <a:rPr lang="en-US" altLang="zh-CN" sz="2000">
                <a:latin typeface="宋体" panose="02010600030101010101" pitchFamily="2" charset="-122"/>
              </a:rPr>
              <a:t>K</a:t>
            </a:r>
            <a:r>
              <a:rPr lang="zh-CN" altLang="en-US" sz="2000" dirty="0">
                <a:latin typeface="宋体" panose="02010600030101010101" pitchFamily="2" charset="-122"/>
              </a:rPr>
              <a:t>的引入，实际上是把空集所丢弃的正交和按照比例地补到非空集上，使</a:t>
            </a:r>
            <a:r>
              <a:rPr lang="en-US" altLang="zh-CN" sz="2000">
                <a:latin typeface="宋体" panose="02010600030101010101" pitchFamily="2" charset="-122"/>
              </a:rPr>
              <a:t>m</a:t>
            </a:r>
            <a:r>
              <a:rPr lang="zh-CN" altLang="en-US" sz="2000" dirty="0">
                <a:latin typeface="宋体" panose="02010600030101010101" pitchFamily="2" charset="-122"/>
              </a:rPr>
              <a:t>（</a:t>
            </a:r>
            <a:r>
              <a:rPr lang="en-US" altLang="zh-CN" sz="2000">
                <a:latin typeface="宋体" panose="02010600030101010101" pitchFamily="2" charset="-122"/>
              </a:rPr>
              <a:t>A</a:t>
            </a:r>
            <a:r>
              <a:rPr lang="zh-CN" altLang="en-US" sz="2000" dirty="0">
                <a:latin typeface="宋体" panose="02010600030101010101" pitchFamily="2" charset="-122"/>
              </a:rPr>
              <a:t>）仍然满足：</a:t>
            </a:r>
            <a:endParaRPr lang="zh-CN" altLang="en-US" sz="2000">
              <a:latin typeface="宋体" panose="02010600030101010101" pitchFamily="2" charset="-122"/>
            </a:endParaRPr>
          </a:p>
          <a:p>
            <a:pPr>
              <a:buNone/>
            </a:pPr>
            <a:endParaRPr lang="zh-CN" altLang="en-US" sz="2800" dirty="0">
              <a:latin typeface="宋体" panose="02010600030101010101" pitchFamily="2" charset="-122"/>
            </a:endParaRPr>
          </a:p>
        </p:txBody>
      </p:sp>
      <p:graphicFrame>
        <p:nvGraphicFramePr>
          <p:cNvPr id="76804" name="对象 76803"/>
          <p:cNvGraphicFramePr>
            <a:graphicFrameLocks noChangeAspect="1"/>
          </p:cNvGraphicFramePr>
          <p:nvPr/>
        </p:nvGraphicFramePr>
        <p:xfrm>
          <a:off x="1835150" y="2349500"/>
          <a:ext cx="5743575" cy="1209675"/>
        </p:xfrm>
        <a:graphic>
          <a:graphicData uri="http://schemas.openxmlformats.org/presentationml/2006/ole">
            <mc:AlternateContent xmlns:mc="http://schemas.openxmlformats.org/markup-compatibility/2006">
              <mc:Choice xmlns:v="urn:schemas-microsoft-com:vml" Requires="v">
                <p:oleObj spid="_x0000_s3175" name="" r:id="rId1" imgW="2741930" imgH="546100" progId="Equation.DSMT4">
                  <p:embed/>
                </p:oleObj>
              </mc:Choice>
              <mc:Fallback>
                <p:oleObj name="" r:id="rId1" imgW="2741930" imgH="546100" progId="Equation.DSMT4">
                  <p:embed/>
                  <p:pic>
                    <p:nvPicPr>
                      <p:cNvPr id="0" name="图片 3174"/>
                      <p:cNvPicPr/>
                      <p:nvPr/>
                    </p:nvPicPr>
                    <p:blipFill>
                      <a:blip r:embed="rId2"/>
                      <a:stretch>
                        <a:fillRect/>
                      </a:stretch>
                    </p:blipFill>
                    <p:spPr>
                      <a:xfrm>
                        <a:off x="1835150" y="2349500"/>
                        <a:ext cx="5743575" cy="1209675"/>
                      </a:xfrm>
                      <a:prstGeom prst="rect">
                        <a:avLst/>
                      </a:prstGeom>
                      <a:noFill/>
                      <a:ln w="38100">
                        <a:noFill/>
                        <a:miter/>
                      </a:ln>
                    </p:spPr>
                  </p:pic>
                </p:oleObj>
              </mc:Fallback>
            </mc:AlternateContent>
          </a:graphicData>
        </a:graphic>
      </p:graphicFrame>
      <p:graphicFrame>
        <p:nvGraphicFramePr>
          <p:cNvPr id="76805" name="对象 76804"/>
          <p:cNvGraphicFramePr>
            <a:graphicFrameLocks noChangeAspect="1"/>
          </p:cNvGraphicFramePr>
          <p:nvPr/>
        </p:nvGraphicFramePr>
        <p:xfrm>
          <a:off x="1431925" y="3644900"/>
          <a:ext cx="6362700" cy="708025"/>
        </p:xfrm>
        <a:graphic>
          <a:graphicData uri="http://schemas.openxmlformats.org/presentationml/2006/ole">
            <mc:AlternateContent xmlns:mc="http://schemas.openxmlformats.org/markup-compatibility/2006">
              <mc:Choice xmlns:v="urn:schemas-microsoft-com:vml" Requires="v">
                <p:oleObj spid="_x0000_s3177" name="" r:id="rId3" imgW="2792730" imgH="330200" progId="Equation.DSMT4">
                  <p:embed/>
                </p:oleObj>
              </mc:Choice>
              <mc:Fallback>
                <p:oleObj name="" r:id="rId3" imgW="2792730" imgH="330200" progId="Equation.DSMT4">
                  <p:embed/>
                  <p:pic>
                    <p:nvPicPr>
                      <p:cNvPr id="0" name="图片 3176"/>
                      <p:cNvPicPr/>
                      <p:nvPr/>
                    </p:nvPicPr>
                    <p:blipFill>
                      <a:blip r:embed="rId4"/>
                      <a:stretch>
                        <a:fillRect/>
                      </a:stretch>
                    </p:blipFill>
                    <p:spPr>
                      <a:xfrm>
                        <a:off x="1431925" y="3644900"/>
                        <a:ext cx="6362700" cy="708025"/>
                      </a:xfrm>
                      <a:prstGeom prst="rect">
                        <a:avLst/>
                      </a:prstGeom>
                      <a:noFill/>
                      <a:ln w="38100">
                        <a:noFill/>
                        <a:miter/>
                      </a:ln>
                    </p:spPr>
                  </p:pic>
                </p:oleObj>
              </mc:Fallback>
            </mc:AlternateContent>
          </a:graphicData>
        </a:graphic>
      </p:graphicFrame>
      <p:graphicFrame>
        <p:nvGraphicFramePr>
          <p:cNvPr id="76806" name="内容占位符 76805"/>
          <p:cNvGraphicFramePr>
            <a:graphicFrameLocks noChangeAspect="1"/>
          </p:cNvGraphicFramePr>
          <p:nvPr>
            <p:ph sz="half" idx="4294967295"/>
          </p:nvPr>
        </p:nvGraphicFramePr>
        <p:xfrm>
          <a:off x="3605530" y="5147310"/>
          <a:ext cx="1758950" cy="904875"/>
        </p:xfrm>
        <a:graphic>
          <a:graphicData uri="http://schemas.openxmlformats.org/presentationml/2006/ole">
            <mc:AlternateContent xmlns:mc="http://schemas.openxmlformats.org/markup-compatibility/2006">
              <mc:Choice xmlns:v="urn:schemas-microsoft-com:vml" Requires="v">
                <p:oleObj spid="_x0000_s3176" name="" r:id="rId5" imgW="799465" imgH="355600" progId="Equation.DSMT4">
                  <p:embed/>
                </p:oleObj>
              </mc:Choice>
              <mc:Fallback>
                <p:oleObj name="" r:id="rId5" imgW="799465" imgH="355600" progId="Equation.DSMT4">
                  <p:embed/>
                  <p:pic>
                    <p:nvPicPr>
                      <p:cNvPr id="0" name="图片 3175"/>
                      <p:cNvPicPr/>
                      <p:nvPr/>
                    </p:nvPicPr>
                    <p:blipFill>
                      <a:blip r:embed="rId6"/>
                      <a:stretch>
                        <a:fillRect/>
                      </a:stretch>
                    </p:blipFill>
                    <p:spPr>
                      <a:xfrm>
                        <a:off x="3605530" y="5147310"/>
                        <a:ext cx="1758950" cy="904875"/>
                      </a:xfrm>
                      <a:prstGeom prst="rect">
                        <a:avLst/>
                      </a:prstGeom>
                      <a:noFill/>
                      <a:ln w="38100">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(6)</a:t>
            </a:r>
            <a:endParaRPr lang="en-US" altLang="zh-CN" sz="2800">
              <a:latin typeface="仿宋_GB2312" pitchFamily="49" charset="-122"/>
            </a:endParaRPr>
          </a:p>
        </p:txBody>
      </p:sp>
      <p:sp>
        <p:nvSpPr>
          <p:cNvPr id="77827" name="文本占位符 77826"/>
          <p:cNvSpPr>
            <a:spLocks noGrp="1"/>
          </p:cNvSpPr>
          <p:nvPr>
            <p:ph type="body" idx="4294967295"/>
          </p:nvPr>
        </p:nvSpPr>
        <p:spPr>
          <a:xfrm>
            <a:off x="0" y="1825625"/>
            <a:ext cx="7886700" cy="4351655"/>
          </a:xfrm>
        </p:spPr>
        <p:txBody>
          <a:bodyPr/>
          <a:p>
            <a:pPr>
              <a:buNone/>
            </a:pPr>
            <a:r>
              <a:rPr lang="zh-CN" altLang="en-US" sz="2400" dirty="0"/>
              <a:t>         对于多个概率分配函数的情形，假设</a:t>
            </a:r>
            <a:r>
              <a:rPr lang="en-US" altLang="zh-CN" sz="2400" i="1">
                <a:latin typeface="Times New Roman" panose="02020603050405020304" pitchFamily="18" charset="0"/>
              </a:rPr>
              <a:t>m</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m</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i="1" err="1">
                <a:latin typeface="Times New Roman" panose="02020603050405020304" pitchFamily="18" charset="0"/>
              </a:rPr>
              <a:t>m</a:t>
            </a:r>
            <a:r>
              <a:rPr lang="en-US" altLang="zh-CN" sz="2400" baseline="-25000" err="1">
                <a:latin typeface="Times New Roman" panose="02020603050405020304" pitchFamily="18" charset="0"/>
              </a:rPr>
              <a:t>n</a:t>
            </a:r>
            <a:r>
              <a:rPr lang="zh-CN" altLang="en-US" sz="2400" dirty="0"/>
              <a:t>是</a:t>
            </a:r>
            <a:r>
              <a:rPr lang="en-US" altLang="zh-CN" sz="2400" i="1">
                <a:latin typeface="Times New Roman" panose="02020603050405020304" pitchFamily="18" charset="0"/>
              </a:rPr>
              <a:t>n</a:t>
            </a:r>
            <a:r>
              <a:rPr lang="zh-CN" altLang="en-US" sz="2400" dirty="0"/>
              <a:t>个概率分配函数，则其正交和</a:t>
            </a:r>
            <a:r>
              <a:rPr lang="en-US" altLang="zh-CN" sz="2400" i="1">
                <a:latin typeface="Times New Roman" panose="02020603050405020304" pitchFamily="18" charset="0"/>
              </a:rPr>
              <a:t>m</a:t>
            </a:r>
            <a:r>
              <a:rPr lang="en-US" altLang="zh-CN" sz="2400">
                <a:latin typeface="Times New Roman" panose="02020603050405020304" pitchFamily="18" charset="0"/>
              </a:rPr>
              <a:t>= </a:t>
            </a:r>
            <a:r>
              <a:rPr lang="en-US" altLang="zh-CN" sz="2400" i="1">
                <a:latin typeface="Times New Roman" panose="02020603050405020304" pitchFamily="18" charset="0"/>
              </a:rPr>
              <a:t>m</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US" altLang="zh-CN" sz="2400" b="0">
                <a:solidFill>
                  <a:schemeClr val="folHlink"/>
                </a:solidFill>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a:latin typeface="Times New Roman" panose="02020603050405020304" pitchFamily="18" charset="0"/>
              </a:rPr>
              <a:t>m</a:t>
            </a:r>
            <a:r>
              <a:rPr lang="en-US" altLang="zh-CN" sz="2400" baseline="-25000">
                <a:latin typeface="Times New Roman" panose="02020603050405020304" pitchFamily="18" charset="0"/>
              </a:rPr>
              <a:t>2</a:t>
            </a:r>
            <a:r>
              <a:rPr lang="en-US" altLang="zh-CN" sz="2400">
                <a:latin typeface="Times New Roman" panose="02020603050405020304" pitchFamily="18" charset="0"/>
              </a:rPr>
              <a:t> </a:t>
            </a:r>
            <a:r>
              <a:rPr lang="en-US" altLang="zh-CN" sz="2400" b="0">
                <a:solidFill>
                  <a:schemeClr val="folHlink"/>
                </a:solidFill>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 </a:t>
            </a:r>
            <a:r>
              <a:rPr lang="en-US" altLang="zh-CN" sz="2400" b="0">
                <a:solidFill>
                  <a:schemeClr val="folHlink"/>
                </a:solidFill>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 </a:t>
            </a:r>
            <a:r>
              <a:rPr lang="en-US" altLang="zh-CN" sz="2400" i="1" err="1">
                <a:latin typeface="Times New Roman" panose="02020603050405020304" pitchFamily="18" charset="0"/>
              </a:rPr>
              <a:t>m</a:t>
            </a:r>
            <a:r>
              <a:rPr lang="en-US" altLang="zh-CN" sz="2400" baseline="-25000" err="1">
                <a:latin typeface="Times New Roman" panose="02020603050405020304" pitchFamily="18" charset="0"/>
              </a:rPr>
              <a:t>n</a:t>
            </a:r>
            <a:r>
              <a:rPr lang="zh-CN" altLang="en-US" sz="2400" dirty="0"/>
              <a:t>为：</a:t>
            </a:r>
            <a:endParaRPr lang="zh-CN" altLang="en-US" sz="2400" dirty="0"/>
          </a:p>
          <a:p>
            <a:endParaRPr lang="zh-CN" altLang="en-US" sz="2400" dirty="0"/>
          </a:p>
          <a:p>
            <a:endParaRPr lang="zh-CN" altLang="en-US" sz="2400" dirty="0"/>
          </a:p>
          <a:p>
            <a:endParaRPr lang="zh-CN" altLang="en-US" sz="2400" dirty="0"/>
          </a:p>
          <a:p>
            <a:pPr>
              <a:buNone/>
            </a:pPr>
            <a:r>
              <a:rPr lang="zh-CN" altLang="en-US" sz="2400" dirty="0"/>
              <a:t>   其中：</a:t>
            </a:r>
            <a:endParaRPr lang="zh-CN" altLang="en-US" sz="2400" dirty="0"/>
          </a:p>
        </p:txBody>
      </p:sp>
      <p:sp>
        <p:nvSpPr>
          <p:cNvPr id="77828" name="矩形 77827"/>
          <p:cNvSpPr/>
          <p:nvPr/>
        </p:nvSpPr>
        <p:spPr>
          <a:xfrm>
            <a:off x="0" y="3186113"/>
            <a:ext cx="9144000" cy="0"/>
          </a:xfrm>
          <a:prstGeom prst="rect">
            <a:avLst/>
          </a:prstGeom>
          <a:noFill/>
          <a:ln w="9525">
            <a:noFill/>
          </a:ln>
        </p:spPr>
        <p:txBody>
          <a:bodyPr/>
          <a:p>
            <a:endParaRPr lang="zh-CN" altLang="en-US"/>
          </a:p>
        </p:txBody>
      </p:sp>
      <p:graphicFrame>
        <p:nvGraphicFramePr>
          <p:cNvPr id="77829" name="对象 77828"/>
          <p:cNvGraphicFramePr>
            <a:graphicFrameLocks noChangeAspect="1"/>
          </p:cNvGraphicFramePr>
          <p:nvPr/>
        </p:nvGraphicFramePr>
        <p:xfrm>
          <a:off x="2700338" y="2636838"/>
          <a:ext cx="3600450" cy="1200150"/>
        </p:xfrm>
        <a:graphic>
          <a:graphicData uri="http://schemas.openxmlformats.org/presentationml/2006/ole">
            <mc:AlternateContent xmlns:mc="http://schemas.openxmlformats.org/markup-compatibility/2006">
              <mc:Choice xmlns:v="urn:schemas-microsoft-com:vml" Requires="v">
                <p:oleObj spid="_x0000_s3178" name="" r:id="rId1" imgW="1459865" imgH="495300" progId="Equation.DSMT4">
                  <p:embed/>
                </p:oleObj>
              </mc:Choice>
              <mc:Fallback>
                <p:oleObj name="" r:id="rId1" imgW="1459865" imgH="495300" progId="Equation.DSMT4">
                  <p:embed/>
                  <p:pic>
                    <p:nvPicPr>
                      <p:cNvPr id="0" name="图片 3177"/>
                      <p:cNvPicPr/>
                      <p:nvPr/>
                    </p:nvPicPr>
                    <p:blipFill>
                      <a:blip r:embed="rId2"/>
                      <a:stretch>
                        <a:fillRect/>
                      </a:stretch>
                    </p:blipFill>
                    <p:spPr>
                      <a:xfrm>
                        <a:off x="2700338" y="2636838"/>
                        <a:ext cx="3600450" cy="1200150"/>
                      </a:xfrm>
                      <a:prstGeom prst="rect">
                        <a:avLst/>
                      </a:prstGeom>
                      <a:noFill/>
                      <a:ln w="38100">
                        <a:noFill/>
                        <a:miter/>
                      </a:ln>
                    </p:spPr>
                  </p:pic>
                </p:oleObj>
              </mc:Fallback>
            </mc:AlternateContent>
          </a:graphicData>
        </a:graphic>
      </p:graphicFrame>
      <p:sp>
        <p:nvSpPr>
          <p:cNvPr id="77830" name="矩形 77829"/>
          <p:cNvSpPr/>
          <p:nvPr/>
        </p:nvSpPr>
        <p:spPr>
          <a:xfrm>
            <a:off x="0" y="3271838"/>
            <a:ext cx="9144000" cy="0"/>
          </a:xfrm>
          <a:prstGeom prst="rect">
            <a:avLst/>
          </a:prstGeom>
          <a:noFill/>
          <a:ln w="9525">
            <a:noFill/>
          </a:ln>
        </p:spPr>
        <p:txBody>
          <a:bodyPr/>
          <a:p>
            <a:endParaRPr lang="zh-CN" altLang="en-US"/>
          </a:p>
        </p:txBody>
      </p:sp>
      <p:graphicFrame>
        <p:nvGraphicFramePr>
          <p:cNvPr id="77831" name="对象 77830"/>
          <p:cNvGraphicFramePr>
            <a:graphicFrameLocks noChangeAspect="1"/>
          </p:cNvGraphicFramePr>
          <p:nvPr/>
        </p:nvGraphicFramePr>
        <p:xfrm>
          <a:off x="2771775" y="4652963"/>
          <a:ext cx="2952750" cy="792162"/>
        </p:xfrm>
        <a:graphic>
          <a:graphicData uri="http://schemas.openxmlformats.org/presentationml/2006/ole">
            <mc:AlternateContent xmlns:mc="http://schemas.openxmlformats.org/markup-compatibility/2006">
              <mc:Choice xmlns:v="urn:schemas-microsoft-com:vml" Requires="v">
                <p:oleObj spid="_x0000_s3180" name="" r:id="rId3" imgW="1168400" imgH="317500" progId="Equation.DSMT4">
                  <p:embed/>
                </p:oleObj>
              </mc:Choice>
              <mc:Fallback>
                <p:oleObj name="" r:id="rId3" imgW="1168400" imgH="317500" progId="Equation.DSMT4">
                  <p:embed/>
                  <p:pic>
                    <p:nvPicPr>
                      <p:cNvPr id="0" name="图片 3179"/>
                      <p:cNvPicPr/>
                      <p:nvPr/>
                    </p:nvPicPr>
                    <p:blipFill>
                      <a:blip r:embed="rId4"/>
                      <a:stretch>
                        <a:fillRect/>
                      </a:stretch>
                    </p:blipFill>
                    <p:spPr>
                      <a:xfrm>
                        <a:off x="2771775" y="4652963"/>
                        <a:ext cx="2952750" cy="792162"/>
                      </a:xfrm>
                      <a:prstGeom prst="rect">
                        <a:avLst/>
                      </a:prstGeom>
                      <a:noFill/>
                      <a:ln w="38100">
                        <a:noFill/>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(6)</a:t>
            </a:r>
            <a:endParaRPr lang="en-US" altLang="zh-CN" sz="2800">
              <a:latin typeface="仿宋_GB2312" pitchFamily="49" charset="-122"/>
            </a:endParaRPr>
          </a:p>
        </p:txBody>
      </p:sp>
      <p:sp>
        <p:nvSpPr>
          <p:cNvPr id="78851" name="文本占位符 78850"/>
          <p:cNvSpPr>
            <a:spLocks noGrp="1"/>
          </p:cNvSpPr>
          <p:nvPr>
            <p:ph type="body" idx="4294967295"/>
          </p:nvPr>
        </p:nvSpPr>
        <p:spPr>
          <a:xfrm>
            <a:off x="302260" y="1132205"/>
            <a:ext cx="8145780" cy="5174615"/>
          </a:xfrm>
        </p:spPr>
        <p:txBody>
          <a:bodyPr/>
          <a:p>
            <a:pPr>
              <a:lnSpc>
                <a:spcPct val="110000"/>
              </a:lnSpc>
              <a:buNone/>
            </a:pPr>
            <a:r>
              <a:rPr lang="zh-CN" altLang="en-US" sz="2400" dirty="0">
                <a:latin typeface="仿宋_GB2312" pitchFamily="49" charset="-122"/>
              </a:rPr>
              <a:t>例</a:t>
            </a:r>
            <a:r>
              <a:rPr lang="en-US" altLang="zh-CN" sz="2400">
                <a:latin typeface="仿宋_GB2312" pitchFamily="49" charset="-122"/>
              </a:rPr>
              <a:t>4.7</a:t>
            </a:r>
            <a:r>
              <a:rPr lang="zh-CN" altLang="en-US" sz="2400" dirty="0">
                <a:latin typeface="仿宋_GB2312" pitchFamily="49" charset="-122"/>
              </a:rPr>
              <a:t>：</a:t>
            </a:r>
            <a:r>
              <a:rPr lang="zh-CN" altLang="en-US" sz="2400" dirty="0"/>
              <a:t>假设在证据组合后，第三种传感器此时报告了一个客机的证据，即</a:t>
            </a:r>
            <a:endParaRPr lang="zh-CN" altLang="en-US" sz="2400" dirty="0"/>
          </a:p>
          <a:p>
            <a:pPr algn="just">
              <a:lnSpc>
                <a:spcPct val="110000"/>
              </a:lnSpc>
              <a:buNone/>
            </a:pPr>
            <a:r>
              <a:rPr lang="zh-CN" altLang="en-US" sz="2400" dirty="0">
                <a:latin typeface="仿宋_GB2312" pitchFamily="49" charset="-122"/>
              </a:rPr>
              <a:t> </a:t>
            </a:r>
            <a:r>
              <a:rPr lang="en-US" altLang="zh-CN" sz="2000">
                <a:solidFill>
                  <a:schemeClr val="folHlink"/>
                </a:solidFill>
                <a:latin typeface="仿宋_GB2312" pitchFamily="49" charset="-122"/>
              </a:rPr>
              <a:t>m</a:t>
            </a:r>
            <a:r>
              <a:rPr lang="en-US" altLang="zh-CN" sz="2000" baseline="-25000">
                <a:solidFill>
                  <a:schemeClr val="folHlink"/>
                </a:solidFill>
                <a:latin typeface="仿宋_GB2312" pitchFamily="49" charset="-122"/>
              </a:rPr>
              <a:t>3</a:t>
            </a:r>
            <a:r>
              <a:rPr lang="en-US" altLang="zh-CN" sz="2000">
                <a:solidFill>
                  <a:schemeClr val="folHlink"/>
                </a:solidFill>
                <a:latin typeface="仿宋_GB2312" pitchFamily="49" charset="-122"/>
              </a:rPr>
              <a:t>({A})=0.95</a:t>
            </a:r>
            <a:endParaRPr lang="en-US" altLang="zh-CN" sz="2000">
              <a:solidFill>
                <a:schemeClr val="folHlink"/>
              </a:solidFill>
              <a:latin typeface="仿宋_GB2312" pitchFamily="49" charset="-122"/>
            </a:endParaRPr>
          </a:p>
          <a:p>
            <a:pPr>
              <a:buNone/>
            </a:pPr>
            <a:r>
              <a:rPr lang="en-US" altLang="zh-CN" sz="2000">
                <a:solidFill>
                  <a:schemeClr val="folHlink"/>
                </a:solidFill>
                <a:latin typeface="仿宋_GB2312" pitchFamily="49" charset="-122"/>
              </a:rPr>
              <a:t>     m</a:t>
            </a:r>
            <a:r>
              <a:rPr lang="en-US" altLang="zh-CN" sz="2000" baseline="-25000">
                <a:solidFill>
                  <a:schemeClr val="folHlink"/>
                </a:solidFill>
                <a:latin typeface="仿宋_GB2312" pitchFamily="49" charset="-122"/>
              </a:rPr>
              <a:t>3</a:t>
            </a:r>
            <a:r>
              <a:rPr lang="en-US" altLang="zh-CN" sz="2000">
                <a:solidFill>
                  <a:schemeClr val="folHlink"/>
                </a:solidFill>
                <a:latin typeface="仿宋_GB2312" pitchFamily="49" charset="-122"/>
              </a:rPr>
              <a:t>({A,B,F})=0.05 </a:t>
            </a:r>
            <a:endParaRPr lang="en-US" altLang="zh-CN" sz="2000">
              <a:solidFill>
                <a:schemeClr val="folHlink"/>
              </a:solidFill>
              <a:latin typeface="仿宋_GB2312" pitchFamily="49" charset="-122"/>
            </a:endParaRPr>
          </a:p>
          <a:p>
            <a:pPr>
              <a:buNone/>
            </a:pPr>
            <a:r>
              <a:rPr lang="en-US" altLang="zh-CN" sz="2000">
                <a:solidFill>
                  <a:schemeClr val="folHlink"/>
                </a:solidFill>
                <a:latin typeface="仿宋_GB2312" pitchFamily="49" charset="-122"/>
              </a:rPr>
              <a:t>     m</a:t>
            </a:r>
            <a:r>
              <a:rPr lang="en-US" altLang="zh-CN" sz="2000" baseline="-25000">
                <a:solidFill>
                  <a:schemeClr val="folHlink"/>
                </a:solidFill>
                <a:latin typeface="仿宋_GB2312" pitchFamily="49" charset="-122"/>
              </a:rPr>
              <a:t>12</a:t>
            </a:r>
            <a:r>
              <a:rPr lang="en-US" altLang="zh-CN" sz="2000">
                <a:solidFill>
                  <a:schemeClr val="folHlink"/>
                </a:solidFill>
                <a:latin typeface="仿宋_GB2312" pitchFamily="49" charset="-122"/>
              </a:rPr>
              <a:t>({B})=0.9</a:t>
            </a:r>
            <a:endParaRPr lang="en-US" altLang="zh-CN" sz="2000">
              <a:solidFill>
                <a:schemeClr val="folHlink"/>
              </a:solidFill>
              <a:latin typeface="仿宋_GB2312" pitchFamily="49" charset="-122"/>
            </a:endParaRPr>
          </a:p>
          <a:p>
            <a:pPr>
              <a:buNone/>
            </a:pPr>
            <a:r>
              <a:rPr lang="en-US" altLang="zh-CN" sz="2000">
                <a:solidFill>
                  <a:schemeClr val="folHlink"/>
                </a:solidFill>
                <a:latin typeface="仿宋_GB2312" pitchFamily="49" charset="-122"/>
              </a:rPr>
              <a:t>     m</a:t>
            </a:r>
            <a:r>
              <a:rPr lang="en-US" altLang="zh-CN" sz="2000" baseline="-25000">
                <a:solidFill>
                  <a:schemeClr val="folHlink"/>
                </a:solidFill>
                <a:latin typeface="仿宋_GB2312" pitchFamily="49" charset="-122"/>
              </a:rPr>
              <a:t>12</a:t>
            </a:r>
            <a:r>
              <a:rPr lang="en-US" altLang="zh-CN" sz="2000">
                <a:solidFill>
                  <a:schemeClr val="folHlink"/>
                </a:solidFill>
                <a:latin typeface="仿宋_GB2312" pitchFamily="49" charset="-122"/>
              </a:rPr>
              <a:t>({B,F})=0.07</a:t>
            </a:r>
            <a:endParaRPr lang="en-US" altLang="zh-CN" sz="2000">
              <a:solidFill>
                <a:schemeClr val="folHlink"/>
              </a:solidFill>
              <a:latin typeface="仿宋_GB2312" pitchFamily="49" charset="-122"/>
            </a:endParaRPr>
          </a:p>
          <a:p>
            <a:pPr>
              <a:buNone/>
            </a:pPr>
            <a:r>
              <a:rPr lang="en-US" altLang="zh-CN" sz="2000">
                <a:solidFill>
                  <a:schemeClr val="folHlink"/>
                </a:solidFill>
                <a:latin typeface="仿宋_GB2312" pitchFamily="49" charset="-122"/>
              </a:rPr>
              <a:t>     m</a:t>
            </a:r>
            <a:r>
              <a:rPr lang="en-US" altLang="zh-CN" sz="2000" baseline="-25000">
                <a:solidFill>
                  <a:schemeClr val="folHlink"/>
                </a:solidFill>
                <a:latin typeface="仿宋_GB2312" pitchFamily="49" charset="-122"/>
              </a:rPr>
              <a:t>12</a:t>
            </a:r>
            <a:r>
              <a:rPr lang="en-US" altLang="zh-CN" sz="2000">
                <a:solidFill>
                  <a:schemeClr val="folHlink"/>
                </a:solidFill>
                <a:latin typeface="仿宋_GB2312" pitchFamily="49" charset="-122"/>
              </a:rPr>
              <a:t>({A,B,F})=0.03</a:t>
            </a:r>
            <a:endParaRPr lang="en-US" altLang="zh-CN" sz="2000">
              <a:solidFill>
                <a:schemeClr val="folHlink"/>
              </a:solidFill>
              <a:latin typeface="仿宋_GB2312" pitchFamily="49" charset="-122"/>
            </a:endParaRPr>
          </a:p>
          <a:p>
            <a:pPr>
              <a:buNone/>
            </a:pPr>
            <a:r>
              <a:rPr lang="zh-CN" altLang="en-US" sz="2400" dirty="0">
                <a:latin typeface="仿宋_GB2312" pitchFamily="49" charset="-122"/>
              </a:rPr>
              <a:t>将</a:t>
            </a:r>
            <a:r>
              <a:rPr lang="en-US" altLang="zh-CN" sz="2400">
                <a:latin typeface="仿宋_GB2312" pitchFamily="49" charset="-122"/>
              </a:rPr>
              <a:t>m</a:t>
            </a:r>
            <a:r>
              <a:rPr lang="en-US" altLang="zh-CN" sz="2400" baseline="-25000">
                <a:latin typeface="仿宋_GB2312" pitchFamily="49" charset="-122"/>
              </a:rPr>
              <a:t>12</a:t>
            </a:r>
            <a:r>
              <a:rPr lang="zh-CN" altLang="en-US" sz="2400" dirty="0">
                <a:latin typeface="仿宋_GB2312" pitchFamily="49" charset="-122"/>
              </a:rPr>
              <a:t>和</a:t>
            </a:r>
            <a:r>
              <a:rPr lang="en-US" altLang="zh-CN" sz="2400">
                <a:latin typeface="仿宋_GB2312" pitchFamily="49" charset="-122"/>
              </a:rPr>
              <a:t>m</a:t>
            </a:r>
            <a:r>
              <a:rPr lang="en-US" altLang="zh-CN" sz="2400" baseline="-25000">
                <a:latin typeface="仿宋_GB2312" pitchFamily="49" charset="-122"/>
              </a:rPr>
              <a:t>3</a:t>
            </a:r>
            <a:r>
              <a:rPr lang="zh-CN" altLang="en-US" sz="2400" dirty="0">
                <a:latin typeface="仿宋_GB2312" pitchFamily="49" charset="-122"/>
              </a:rPr>
              <a:t>合并：</a:t>
            </a:r>
            <a:endParaRPr lang="zh-CN" altLang="en-US" sz="2400" dirty="0">
              <a:latin typeface="仿宋_GB2312" pitchFamily="49" charset="-122"/>
            </a:endParaRPr>
          </a:p>
          <a:p>
            <a:endParaRPr lang="zh-CN" altLang="en-US" dirty="0"/>
          </a:p>
        </p:txBody>
      </p:sp>
      <p:sp>
        <p:nvSpPr>
          <p:cNvPr id="78852" name="矩形 78851"/>
          <p:cNvSpPr/>
          <p:nvPr/>
        </p:nvSpPr>
        <p:spPr>
          <a:xfrm>
            <a:off x="0" y="2971800"/>
            <a:ext cx="9144000" cy="0"/>
          </a:xfrm>
          <a:prstGeom prst="rect">
            <a:avLst/>
          </a:prstGeom>
          <a:noFill/>
          <a:ln w="9525">
            <a:noFill/>
          </a:ln>
        </p:spPr>
        <p:txBody>
          <a:bodyPr/>
          <a:p>
            <a:endParaRPr lang="zh-CN" altLang="en-US"/>
          </a:p>
        </p:txBody>
      </p:sp>
      <p:graphicFrame>
        <p:nvGraphicFramePr>
          <p:cNvPr id="78853" name="对象 78852"/>
          <p:cNvGraphicFramePr>
            <a:graphicFrameLocks noChangeAspect="1"/>
          </p:cNvGraphicFramePr>
          <p:nvPr/>
        </p:nvGraphicFramePr>
        <p:xfrm>
          <a:off x="1763713" y="4581525"/>
          <a:ext cx="6048375" cy="1905000"/>
        </p:xfrm>
        <a:graphic>
          <a:graphicData uri="http://schemas.openxmlformats.org/presentationml/2006/ole">
            <mc:AlternateContent xmlns:mc="http://schemas.openxmlformats.org/markup-compatibility/2006">
              <mc:Choice xmlns:v="urn:schemas-microsoft-com:vml" Requires="v">
                <p:oleObj spid="_x0000_s3179" name="" r:id="rId1" imgW="2908300" imgH="927100" progId="Equation.DSMT4">
                  <p:embed/>
                </p:oleObj>
              </mc:Choice>
              <mc:Fallback>
                <p:oleObj name="" r:id="rId1" imgW="2908300" imgH="927100" progId="Equation.DSMT4">
                  <p:embed/>
                  <p:pic>
                    <p:nvPicPr>
                      <p:cNvPr id="0" name="图片 3178"/>
                      <p:cNvPicPr/>
                      <p:nvPr/>
                    </p:nvPicPr>
                    <p:blipFill>
                      <a:blip r:embed="rId2"/>
                      <a:stretch>
                        <a:fillRect/>
                      </a:stretch>
                    </p:blipFill>
                    <p:spPr>
                      <a:xfrm>
                        <a:off x="1763713" y="4581525"/>
                        <a:ext cx="6048375" cy="1905000"/>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en-US" altLang="zh-CN" sz="2800">
                <a:latin typeface="仿宋_GB2312" pitchFamily="49" charset="-122"/>
              </a:rPr>
              <a:t>5.</a:t>
            </a:r>
            <a:r>
              <a:rPr lang="zh-CN" altLang="en-US" sz="2800" dirty="0">
                <a:latin typeface="仿宋_GB2312" pitchFamily="49" charset="-122"/>
              </a:rPr>
              <a:t>德普斯特组合规则</a:t>
            </a:r>
            <a:r>
              <a:rPr lang="en-US" altLang="zh-CN" sz="2800">
                <a:latin typeface="仿宋_GB2312" pitchFamily="49" charset="-122"/>
              </a:rPr>
              <a:t>(7)</a:t>
            </a:r>
            <a:endParaRPr lang="en-US" altLang="zh-CN" sz="2800">
              <a:latin typeface="仿宋_GB2312" pitchFamily="49" charset="-122"/>
            </a:endParaRPr>
          </a:p>
        </p:txBody>
      </p:sp>
      <p:sp>
        <p:nvSpPr>
          <p:cNvPr id="79875" name="文本占位符 79874"/>
          <p:cNvSpPr>
            <a:spLocks noGrp="1"/>
          </p:cNvSpPr>
          <p:nvPr>
            <p:ph type="body" idx="4294967295"/>
          </p:nvPr>
        </p:nvSpPr>
        <p:spPr>
          <a:xfrm>
            <a:off x="441960" y="1193800"/>
            <a:ext cx="7444740" cy="4983480"/>
          </a:xfrm>
        </p:spPr>
        <p:txBody>
          <a:bodyPr/>
          <a:p>
            <a:pPr>
              <a:buNone/>
            </a:pPr>
            <a:r>
              <a:rPr lang="zh-CN" altLang="en-US" sz="2400" dirty="0"/>
              <a:t>从而</a:t>
            </a:r>
            <a:r>
              <a:rPr lang="en-US" altLang="zh-CN" sz="2400" i="1">
                <a:solidFill>
                  <a:schemeClr val="folHlink"/>
                </a:solidFill>
                <a:latin typeface="Times New Roman" panose="02020603050405020304" pitchFamily="18" charset="0"/>
              </a:rPr>
              <a:t>K</a:t>
            </a:r>
            <a:r>
              <a:rPr lang="en-US" altLang="zh-CN" sz="2400">
                <a:solidFill>
                  <a:schemeClr val="folHlink"/>
                </a:solidFill>
                <a:latin typeface="Times New Roman" panose="02020603050405020304" pitchFamily="18" charset="0"/>
              </a:rPr>
              <a:t>=12.7389 </a:t>
            </a:r>
            <a:endParaRPr lang="en-US" altLang="zh-CN" sz="2400">
              <a:solidFill>
                <a:schemeClr val="folHlink"/>
              </a:solidFill>
              <a:latin typeface="Times New Roman" panose="02020603050405020304" pitchFamily="18" charset="0"/>
            </a:endParaRPr>
          </a:p>
        </p:txBody>
      </p:sp>
      <p:sp>
        <p:nvSpPr>
          <p:cNvPr id="79876" name="矩形 79875"/>
          <p:cNvSpPr/>
          <p:nvPr/>
        </p:nvSpPr>
        <p:spPr>
          <a:xfrm>
            <a:off x="0" y="2976563"/>
            <a:ext cx="9144000" cy="0"/>
          </a:xfrm>
          <a:prstGeom prst="rect">
            <a:avLst/>
          </a:prstGeom>
          <a:noFill/>
          <a:ln w="9525">
            <a:noFill/>
          </a:ln>
        </p:spPr>
        <p:txBody>
          <a:bodyPr/>
          <a:p>
            <a:endParaRPr lang="zh-CN" altLang="en-US"/>
          </a:p>
        </p:txBody>
      </p:sp>
      <p:graphicFrame>
        <p:nvGraphicFramePr>
          <p:cNvPr id="79877" name="对象 79876"/>
          <p:cNvGraphicFramePr>
            <a:graphicFrameLocks noChangeAspect="1"/>
          </p:cNvGraphicFramePr>
          <p:nvPr/>
        </p:nvGraphicFramePr>
        <p:xfrm>
          <a:off x="1116013" y="1844675"/>
          <a:ext cx="3960812" cy="1776413"/>
        </p:xfrm>
        <a:graphic>
          <a:graphicData uri="http://schemas.openxmlformats.org/presentationml/2006/ole">
            <mc:AlternateContent xmlns:mc="http://schemas.openxmlformats.org/markup-compatibility/2006">
              <mc:Choice xmlns:v="urn:schemas-microsoft-com:vml" Requires="v">
                <p:oleObj spid="_x0000_s3184" name="" r:id="rId1" imgW="2019300" imgH="901700" progId="Equation.DSMT4">
                  <p:embed/>
                </p:oleObj>
              </mc:Choice>
              <mc:Fallback>
                <p:oleObj name="" r:id="rId1" imgW="2019300" imgH="901700" progId="Equation.DSMT4">
                  <p:embed/>
                  <p:pic>
                    <p:nvPicPr>
                      <p:cNvPr id="0" name="图片 3183"/>
                      <p:cNvPicPr/>
                      <p:nvPr/>
                    </p:nvPicPr>
                    <p:blipFill>
                      <a:blip r:embed="rId2"/>
                      <a:stretch>
                        <a:fillRect/>
                      </a:stretch>
                    </p:blipFill>
                    <p:spPr>
                      <a:xfrm>
                        <a:off x="1116013" y="1844675"/>
                        <a:ext cx="3960812" cy="1776413"/>
                      </a:xfrm>
                      <a:prstGeom prst="rect">
                        <a:avLst/>
                      </a:prstGeom>
                      <a:noFill/>
                      <a:ln w="38100">
                        <a:noFill/>
                        <a:miter/>
                      </a:ln>
                    </p:spPr>
                  </p:pic>
                </p:oleObj>
              </mc:Fallback>
            </mc:AlternateContent>
          </a:graphicData>
        </a:graphic>
      </p:graphicFrame>
      <p:sp>
        <p:nvSpPr>
          <p:cNvPr id="79878" name="矩形 79877"/>
          <p:cNvSpPr/>
          <p:nvPr/>
        </p:nvSpPr>
        <p:spPr>
          <a:xfrm>
            <a:off x="0" y="3157538"/>
            <a:ext cx="9144000" cy="0"/>
          </a:xfrm>
          <a:prstGeom prst="rect">
            <a:avLst/>
          </a:prstGeom>
          <a:noFill/>
          <a:ln w="9525">
            <a:noFill/>
          </a:ln>
        </p:spPr>
        <p:txBody>
          <a:bodyPr/>
          <a:p>
            <a:endParaRPr lang="zh-CN" altLang="en-US"/>
          </a:p>
        </p:txBody>
      </p:sp>
      <p:graphicFrame>
        <p:nvGraphicFramePr>
          <p:cNvPr id="79879" name="对象 79878"/>
          <p:cNvGraphicFramePr>
            <a:graphicFrameLocks noChangeAspect="1"/>
          </p:cNvGraphicFramePr>
          <p:nvPr/>
        </p:nvGraphicFramePr>
        <p:xfrm>
          <a:off x="1042988" y="3868738"/>
          <a:ext cx="5184775" cy="1082675"/>
        </p:xfrm>
        <a:graphic>
          <a:graphicData uri="http://schemas.openxmlformats.org/presentationml/2006/ole">
            <mc:AlternateContent xmlns:mc="http://schemas.openxmlformats.org/markup-compatibility/2006">
              <mc:Choice xmlns:v="urn:schemas-microsoft-com:vml" Requires="v">
                <p:oleObj spid="_x0000_s3181" name="" r:id="rId3" imgW="2298700" imgH="558800" progId="Equation.DSMT4">
                  <p:embed/>
                </p:oleObj>
              </mc:Choice>
              <mc:Fallback>
                <p:oleObj name="" r:id="rId3" imgW="2298700" imgH="558800" progId="Equation.DSMT4">
                  <p:embed/>
                  <p:pic>
                    <p:nvPicPr>
                      <p:cNvPr id="0" name="图片 3180"/>
                      <p:cNvPicPr/>
                      <p:nvPr/>
                    </p:nvPicPr>
                    <p:blipFill>
                      <a:blip r:embed="rId4"/>
                      <a:stretch>
                        <a:fillRect/>
                      </a:stretch>
                    </p:blipFill>
                    <p:spPr>
                      <a:xfrm>
                        <a:off x="1042988" y="3868738"/>
                        <a:ext cx="5184775" cy="1082675"/>
                      </a:xfrm>
                      <a:prstGeom prst="rect">
                        <a:avLst/>
                      </a:prstGeom>
                      <a:noFill/>
                      <a:ln w="38100">
                        <a:noFill/>
                        <a:miter/>
                      </a:ln>
                    </p:spPr>
                  </p:pic>
                </p:oleObj>
              </mc:Fallback>
            </mc:AlternateContent>
          </a:graphicData>
        </a:graphic>
      </p:graphicFrame>
      <p:sp>
        <p:nvSpPr>
          <p:cNvPr id="79880" name="矩形 79879"/>
          <p:cNvSpPr/>
          <p:nvPr/>
        </p:nvSpPr>
        <p:spPr>
          <a:xfrm>
            <a:off x="0" y="3148013"/>
            <a:ext cx="9144000" cy="0"/>
          </a:xfrm>
          <a:prstGeom prst="rect">
            <a:avLst/>
          </a:prstGeom>
          <a:noFill/>
          <a:ln w="9525">
            <a:noFill/>
          </a:ln>
        </p:spPr>
        <p:txBody>
          <a:bodyPr/>
          <a:p>
            <a:endParaRPr lang="zh-CN" altLang="en-US"/>
          </a:p>
        </p:txBody>
      </p:sp>
      <p:graphicFrame>
        <p:nvGraphicFramePr>
          <p:cNvPr id="79881" name="对象 79880"/>
          <p:cNvGraphicFramePr>
            <a:graphicFrameLocks noChangeAspect="1"/>
          </p:cNvGraphicFramePr>
          <p:nvPr/>
        </p:nvGraphicFramePr>
        <p:xfrm>
          <a:off x="5110163" y="1844675"/>
          <a:ext cx="4033837" cy="1127125"/>
        </p:xfrm>
        <a:graphic>
          <a:graphicData uri="http://schemas.openxmlformats.org/presentationml/2006/ole">
            <mc:AlternateContent xmlns:mc="http://schemas.openxmlformats.org/markup-compatibility/2006">
              <mc:Choice xmlns:v="urn:schemas-microsoft-com:vml" Requires="v">
                <p:oleObj spid="_x0000_s3188" name="" r:id="rId5" imgW="2006600" imgH="558800" progId="Equation.DSMT4">
                  <p:embed/>
                </p:oleObj>
              </mc:Choice>
              <mc:Fallback>
                <p:oleObj name="" r:id="rId5" imgW="2006600" imgH="558800" progId="Equation.DSMT4">
                  <p:embed/>
                  <p:pic>
                    <p:nvPicPr>
                      <p:cNvPr id="0" name="图片 3187"/>
                      <p:cNvPicPr/>
                      <p:nvPr/>
                    </p:nvPicPr>
                    <p:blipFill>
                      <a:blip r:embed="rId6"/>
                      <a:stretch>
                        <a:fillRect/>
                      </a:stretch>
                    </p:blipFill>
                    <p:spPr>
                      <a:xfrm>
                        <a:off x="5110163" y="1844675"/>
                        <a:ext cx="4033837" cy="1127125"/>
                      </a:xfrm>
                      <a:prstGeom prst="rect">
                        <a:avLst/>
                      </a:prstGeom>
                      <a:noFill/>
                      <a:ln w="38100">
                        <a:noFill/>
                        <a:miter/>
                      </a:ln>
                    </p:spPr>
                  </p:pic>
                </p:oleObj>
              </mc:Fallback>
            </mc:AlternateContent>
          </a:graphicData>
        </a:graphic>
      </p:graphicFrame>
      <p:sp>
        <p:nvSpPr>
          <p:cNvPr id="79882" name="矩形 79881"/>
          <p:cNvSpPr/>
          <p:nvPr/>
        </p:nvSpPr>
        <p:spPr>
          <a:xfrm>
            <a:off x="0" y="3148013"/>
            <a:ext cx="9144000" cy="0"/>
          </a:xfrm>
          <a:prstGeom prst="rect">
            <a:avLst/>
          </a:prstGeom>
          <a:noFill/>
          <a:ln w="9525">
            <a:noFill/>
          </a:ln>
        </p:spPr>
        <p:txBody>
          <a:bodyPr/>
          <a:p>
            <a:endParaRPr lang="zh-CN" altLang="en-US"/>
          </a:p>
        </p:txBody>
      </p:sp>
      <p:graphicFrame>
        <p:nvGraphicFramePr>
          <p:cNvPr id="79883" name="对象 79882"/>
          <p:cNvGraphicFramePr>
            <a:graphicFrameLocks noChangeAspect="1"/>
          </p:cNvGraphicFramePr>
          <p:nvPr/>
        </p:nvGraphicFramePr>
        <p:xfrm>
          <a:off x="1042988" y="5092700"/>
          <a:ext cx="5257800" cy="1144588"/>
        </p:xfrm>
        <a:graphic>
          <a:graphicData uri="http://schemas.openxmlformats.org/presentationml/2006/ole">
            <mc:AlternateContent xmlns:mc="http://schemas.openxmlformats.org/markup-compatibility/2006">
              <mc:Choice xmlns:v="urn:schemas-microsoft-com:vml" Requires="v">
                <p:oleObj spid="_x0000_s3185" name="" r:id="rId7" imgW="2578100" imgH="558800" progId="Equation.DSMT4">
                  <p:embed/>
                </p:oleObj>
              </mc:Choice>
              <mc:Fallback>
                <p:oleObj name="" r:id="rId7" imgW="2578100" imgH="558800" progId="Equation.DSMT4">
                  <p:embed/>
                  <p:pic>
                    <p:nvPicPr>
                      <p:cNvPr id="0" name="图片 3184"/>
                      <p:cNvPicPr/>
                      <p:nvPr/>
                    </p:nvPicPr>
                    <p:blipFill>
                      <a:blip r:embed="rId8"/>
                      <a:stretch>
                        <a:fillRect/>
                      </a:stretch>
                    </p:blipFill>
                    <p:spPr>
                      <a:xfrm>
                        <a:off x="1042988" y="5092700"/>
                        <a:ext cx="5257800" cy="1144588"/>
                      </a:xfrm>
                      <a:prstGeom prst="rect">
                        <a:avLst/>
                      </a:prstGeom>
                      <a:noFill/>
                      <a:ln w="38100">
                        <a:noFill/>
                        <a:miter/>
                      </a:ln>
                    </p:spPr>
                  </p:pic>
                </p:oleObj>
              </mc:Fallback>
            </mc:AlternateContent>
          </a:graphicData>
        </a:graphic>
      </p:graphicFrame>
      <p:sp>
        <p:nvSpPr>
          <p:cNvPr id="79884" name="动作按钮: 开始 79883">
            <a:hlinkClick r:id="rId9" action="ppaction://hlinksldjump"/>
          </p:cNvPr>
          <p:cNvSpPr/>
          <p:nvPr/>
        </p:nvSpPr>
        <p:spPr>
          <a:xfrm>
            <a:off x="7885113" y="6237288"/>
            <a:ext cx="503237" cy="287337"/>
          </a:xfrm>
          <a:prstGeom prst="actionButtonBeginning">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1</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0899" name="文本占位符 80898"/>
          <p:cNvSpPr>
            <a:spLocks noGrp="1"/>
          </p:cNvSpPr>
          <p:nvPr>
            <p:ph type="body" idx="4294967295"/>
          </p:nvPr>
        </p:nvSpPr>
        <p:spPr>
          <a:xfrm>
            <a:off x="323850" y="1372235"/>
            <a:ext cx="7562850" cy="4805045"/>
          </a:xfrm>
        </p:spPr>
        <p:txBody>
          <a:bodyPr/>
          <a:p>
            <a:pPr>
              <a:buNone/>
            </a:pPr>
            <a:r>
              <a:rPr lang="en-US" altLang="zh-CN" sz="2400"/>
              <a:t>1.</a:t>
            </a:r>
            <a:r>
              <a:rPr lang="zh-CN" altLang="en-US" sz="2400" dirty="0"/>
              <a:t>概率分配函数与类概率分配函数</a:t>
            </a:r>
            <a:r>
              <a:rPr lang="zh-CN" altLang="en-US" dirty="0"/>
              <a:t> </a:t>
            </a:r>
            <a:endParaRPr lang="zh-CN" altLang="en-US" dirty="0"/>
          </a:p>
          <a:p>
            <a:pPr>
              <a:buNone/>
            </a:pPr>
            <a:r>
              <a:rPr lang="zh-CN" altLang="en-US" sz="2400" dirty="0">
                <a:latin typeface="Times New Roman" panose="02020603050405020304" pitchFamily="18" charset="0"/>
              </a:rPr>
              <a:t>在下面要讨论的模型中，识别框架</a:t>
            </a:r>
            <a:r>
              <a:rPr lang="en-US" altLang="zh-CN" sz="2400" i="1">
                <a:latin typeface="Times New Roman" panose="02020603050405020304" pitchFamily="18" charset="0"/>
              </a:rPr>
              <a:t>U</a:t>
            </a:r>
            <a:r>
              <a:rPr lang="en-US" altLang="zh-CN" sz="2400">
                <a:latin typeface="Times New Roman" panose="02020603050405020304" pitchFamily="18" charset="0"/>
              </a:rPr>
              <a:t>={</a:t>
            </a:r>
            <a:r>
              <a:rPr lang="en-US" altLang="zh-CN" sz="2400" i="1">
                <a:latin typeface="Times New Roman" panose="02020603050405020304" pitchFamily="18" charset="0"/>
              </a:rPr>
              <a:t>s</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s</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i="1" err="1">
                <a:latin typeface="Times New Roman" panose="02020603050405020304" pitchFamily="18" charset="0"/>
              </a:rPr>
              <a:t>s</a:t>
            </a:r>
            <a:r>
              <a:rPr lang="en-US" altLang="zh-CN" sz="2400" baseline="-25000" err="1">
                <a:latin typeface="Times New Roman" panose="02020603050405020304" pitchFamily="18" charset="0"/>
              </a:rPr>
              <a:t>n</a:t>
            </a:r>
            <a:r>
              <a:rPr lang="en-US" altLang="zh-CN" sz="2400">
                <a:latin typeface="Times New Roman" panose="02020603050405020304" pitchFamily="18" charset="0"/>
              </a:rPr>
              <a:t>}</a:t>
            </a:r>
            <a:r>
              <a:rPr lang="zh-CN" altLang="en-US" sz="2400" dirty="0">
                <a:latin typeface="Times New Roman" panose="02020603050405020304" pitchFamily="18" charset="0"/>
              </a:rPr>
              <a:t>上的概率分配函数</a:t>
            </a:r>
            <a:r>
              <a:rPr lang="zh-CN" altLang="en-US" sz="2400" dirty="0">
                <a:solidFill>
                  <a:srgbClr val="008000"/>
                </a:solidFill>
                <a:latin typeface="Times New Roman" panose="02020603050405020304" pitchFamily="18" charset="0"/>
              </a:rPr>
              <a:t>还要</a:t>
            </a:r>
            <a:r>
              <a:rPr lang="zh-CN" altLang="en-US" sz="2400" dirty="0">
                <a:latin typeface="Times New Roman" panose="02020603050405020304" pitchFamily="18" charset="0"/>
              </a:rPr>
              <a:t>满足如下要求：</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a:t>
            </a:r>
            <a:r>
              <a:rPr lang="en-US" altLang="zh-CN" sz="2400">
                <a:latin typeface="Times New Roman" panose="02020603050405020304" pitchFamily="18" charset="0"/>
              </a:rPr>
              <a:t>1</a:t>
            </a:r>
            <a:r>
              <a:rPr lang="zh-CN" altLang="en-US" sz="2400" dirty="0">
                <a:latin typeface="Times New Roman" panose="02020603050405020304" pitchFamily="18" charset="0"/>
              </a:rPr>
              <a:t>）基本事件的概率分配函数值为非负，即：</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a:t>
            </a:r>
            <a:r>
              <a:rPr lang="en-US" altLang="zh-CN" sz="2400">
                <a:latin typeface="Times New Roman" panose="02020603050405020304" pitchFamily="18" charset="0"/>
              </a:rPr>
              <a:t>2</a:t>
            </a:r>
            <a:r>
              <a:rPr lang="zh-CN" altLang="en-US" sz="2400" dirty="0">
                <a:latin typeface="Times New Roman" panose="02020603050405020304" pitchFamily="18" charset="0"/>
              </a:rPr>
              <a:t>）全体基本事件的概率分配函数之和不大于</a:t>
            </a:r>
            <a:r>
              <a:rPr lang="en-US" altLang="zh-CN" sz="2400">
                <a:latin typeface="Times New Roman" panose="02020603050405020304" pitchFamily="18" charset="0"/>
              </a:rPr>
              <a:t>1</a:t>
            </a:r>
            <a:r>
              <a:rPr lang="zh-CN" altLang="en-US" sz="2400" dirty="0">
                <a:latin typeface="Times New Roman" panose="02020603050405020304" pitchFamily="18" charset="0"/>
              </a:rPr>
              <a:t>，即：</a:t>
            </a:r>
            <a:endParaRPr lang="zh-CN" altLang="en-US" sz="2400" dirty="0">
              <a:latin typeface="Times New Roman" panose="02020603050405020304" pitchFamily="18" charset="0"/>
            </a:endParaRPr>
          </a:p>
        </p:txBody>
      </p:sp>
      <p:graphicFrame>
        <p:nvGraphicFramePr>
          <p:cNvPr id="80900" name="对象 80899"/>
          <p:cNvGraphicFramePr>
            <a:graphicFrameLocks noChangeAspect="1"/>
          </p:cNvGraphicFramePr>
          <p:nvPr/>
        </p:nvGraphicFramePr>
        <p:xfrm>
          <a:off x="2700338" y="3213100"/>
          <a:ext cx="2592387" cy="479425"/>
        </p:xfrm>
        <a:graphic>
          <a:graphicData uri="http://schemas.openxmlformats.org/presentationml/2006/ole">
            <mc:AlternateContent xmlns:mc="http://schemas.openxmlformats.org/markup-compatibility/2006">
              <mc:Choice xmlns:v="urn:schemas-microsoft-com:vml" Requires="v">
                <p:oleObj spid="_x0000_s3183" name="" r:id="rId1" imgW="1042035" imgH="190500" progId="Equation.DSMT4">
                  <p:embed/>
                </p:oleObj>
              </mc:Choice>
              <mc:Fallback>
                <p:oleObj name="" r:id="rId1" imgW="1042035" imgH="190500" progId="Equation.DSMT4">
                  <p:embed/>
                  <p:pic>
                    <p:nvPicPr>
                      <p:cNvPr id="0" name="图片 3182"/>
                      <p:cNvPicPr/>
                      <p:nvPr/>
                    </p:nvPicPr>
                    <p:blipFill>
                      <a:blip r:embed="rId2"/>
                      <a:stretch>
                        <a:fillRect/>
                      </a:stretch>
                    </p:blipFill>
                    <p:spPr>
                      <a:xfrm>
                        <a:off x="2700338" y="3213100"/>
                        <a:ext cx="2592387" cy="479425"/>
                      </a:xfrm>
                      <a:prstGeom prst="rect">
                        <a:avLst/>
                      </a:prstGeom>
                      <a:noFill/>
                      <a:ln w="38100">
                        <a:noFill/>
                        <a:miter/>
                      </a:ln>
                    </p:spPr>
                  </p:pic>
                </p:oleObj>
              </mc:Fallback>
            </mc:AlternateContent>
          </a:graphicData>
        </a:graphic>
      </p:graphicFrame>
      <p:sp>
        <p:nvSpPr>
          <p:cNvPr id="80901" name="矩形 80900"/>
          <p:cNvSpPr/>
          <p:nvPr/>
        </p:nvSpPr>
        <p:spPr>
          <a:xfrm>
            <a:off x="0" y="3233738"/>
            <a:ext cx="9144000" cy="0"/>
          </a:xfrm>
          <a:prstGeom prst="rect">
            <a:avLst/>
          </a:prstGeom>
          <a:noFill/>
          <a:ln w="9525">
            <a:noFill/>
          </a:ln>
        </p:spPr>
        <p:txBody>
          <a:bodyPr/>
          <a:p>
            <a:endParaRPr lang="zh-CN" altLang="en-US"/>
          </a:p>
        </p:txBody>
      </p:sp>
      <p:graphicFrame>
        <p:nvGraphicFramePr>
          <p:cNvPr id="80902" name="对象 80901"/>
          <p:cNvGraphicFramePr>
            <a:graphicFrameLocks noChangeAspect="1"/>
          </p:cNvGraphicFramePr>
          <p:nvPr/>
        </p:nvGraphicFramePr>
        <p:xfrm>
          <a:off x="2771775" y="4652963"/>
          <a:ext cx="1800225" cy="1085850"/>
        </p:xfrm>
        <a:graphic>
          <a:graphicData uri="http://schemas.openxmlformats.org/presentationml/2006/ole">
            <mc:AlternateContent xmlns:mc="http://schemas.openxmlformats.org/markup-compatibility/2006">
              <mc:Choice xmlns:v="urn:schemas-microsoft-com:vml" Requires="v">
                <p:oleObj spid="_x0000_s3186" name="" r:id="rId3" imgW="647700" imgH="393700" progId="Equation.DSMT4">
                  <p:embed/>
                </p:oleObj>
              </mc:Choice>
              <mc:Fallback>
                <p:oleObj name="" r:id="rId3" imgW="647700" imgH="393700" progId="Equation.DSMT4">
                  <p:embed/>
                  <p:pic>
                    <p:nvPicPr>
                      <p:cNvPr id="0" name="图片 3185"/>
                      <p:cNvPicPr/>
                      <p:nvPr/>
                    </p:nvPicPr>
                    <p:blipFill>
                      <a:blip r:embed="rId4"/>
                      <a:stretch>
                        <a:fillRect/>
                      </a:stretch>
                    </p:blipFill>
                    <p:spPr>
                      <a:xfrm>
                        <a:off x="2771775" y="4652963"/>
                        <a:ext cx="1800225" cy="1085850"/>
                      </a:xfrm>
                      <a:prstGeom prst="rect">
                        <a:avLst/>
                      </a:prstGeom>
                      <a:noFill/>
                      <a:ln w="38100">
                        <a:noFill/>
                        <a:miter/>
                      </a:ln>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2</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1923" name="文本占位符 81922"/>
          <p:cNvSpPr>
            <a:spLocks noGrp="1"/>
          </p:cNvSpPr>
          <p:nvPr>
            <p:ph type="body" idx="4294967295"/>
          </p:nvPr>
        </p:nvSpPr>
        <p:spPr>
          <a:xfrm>
            <a:off x="210820" y="1285875"/>
            <a:ext cx="7675880" cy="4891405"/>
          </a:xfrm>
        </p:spPr>
        <p:txBody>
          <a:bodyPr/>
          <a:p>
            <a:pPr>
              <a:buNone/>
            </a:pPr>
            <a:r>
              <a:rPr lang="zh-CN" altLang="en-US" sz="2400" dirty="0">
                <a:latin typeface="宋体" panose="02010600030101010101" pitchFamily="2" charset="-122"/>
              </a:rPr>
              <a:t>（</a:t>
            </a:r>
            <a:r>
              <a:rPr lang="en-US" altLang="zh-CN" sz="2400">
                <a:latin typeface="宋体" panose="02010600030101010101" pitchFamily="2" charset="-122"/>
              </a:rPr>
              <a:t>3</a:t>
            </a:r>
            <a:r>
              <a:rPr lang="zh-CN" altLang="en-US" sz="2400" dirty="0">
                <a:latin typeface="宋体" panose="02010600030101010101" pitchFamily="2" charset="-122"/>
              </a:rPr>
              <a:t>）识别框架的概率分配函数为：</a:t>
            </a:r>
            <a:endParaRPr lang="zh-CN" altLang="en-US" sz="2400" dirty="0">
              <a:latin typeface="宋体" panose="02010600030101010101" pitchFamily="2" charset="-122"/>
            </a:endParaRPr>
          </a:p>
          <a:p>
            <a:pPr>
              <a:buNone/>
            </a:pPr>
            <a:endParaRPr lang="zh-CN" altLang="en-US" sz="2400" dirty="0">
              <a:latin typeface="宋体" panose="02010600030101010101" pitchFamily="2" charset="-122"/>
            </a:endParaRPr>
          </a:p>
          <a:p>
            <a:pPr>
              <a:buNone/>
            </a:pPr>
            <a:endParaRPr lang="zh-CN" altLang="en-US" sz="2400" dirty="0">
              <a:latin typeface="宋体" panose="02010600030101010101" pitchFamily="2" charset="-122"/>
            </a:endParaRPr>
          </a:p>
          <a:p>
            <a:pPr>
              <a:buNone/>
            </a:pPr>
            <a:r>
              <a:rPr lang="zh-CN" altLang="en-US" sz="2400" dirty="0">
                <a:latin typeface="Times New Roman" panose="02020603050405020304" pitchFamily="18" charset="0"/>
              </a:rPr>
              <a:t>（</a:t>
            </a:r>
            <a:r>
              <a:rPr lang="en-US" altLang="zh-CN" sz="2400">
                <a:latin typeface="Times New Roman" panose="02020603050405020304" pitchFamily="18" charset="0"/>
              </a:rPr>
              <a:t>4</a:t>
            </a:r>
            <a:r>
              <a:rPr lang="zh-CN" altLang="en-US" sz="2400" dirty="0">
                <a:latin typeface="Times New Roman" panose="02020603050405020304" pitchFamily="18" charset="0"/>
              </a:rPr>
              <a:t>）当</a:t>
            </a:r>
            <a:r>
              <a:rPr lang="en-US" altLang="zh-CN" sz="2400" i="1">
                <a:latin typeface="Times New Roman" panose="02020603050405020304" pitchFamily="18" charset="0"/>
              </a:rPr>
              <a:t>A      U</a:t>
            </a:r>
            <a:r>
              <a:rPr lang="zh-CN" altLang="en-US" sz="2400" dirty="0">
                <a:latin typeface="Times New Roman" panose="02020603050405020304" pitchFamily="18" charset="0"/>
              </a:rPr>
              <a:t>且</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|&gt;1</a:t>
            </a:r>
            <a:r>
              <a:rPr lang="zh-CN" altLang="en-US" sz="2400" dirty="0">
                <a:latin typeface="Times New Roman" panose="02020603050405020304" pitchFamily="18" charset="0"/>
              </a:rPr>
              <a:t>或</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|=0</a:t>
            </a:r>
            <a:r>
              <a:rPr lang="zh-CN" altLang="en-US" sz="2400" dirty="0">
                <a:latin typeface="Times New Roman" panose="02020603050405020304" pitchFamily="18" charset="0"/>
              </a:rPr>
              <a:t>时，</a:t>
            </a:r>
            <a:r>
              <a:rPr lang="en-US" altLang="zh-CN" sz="2400" i="1">
                <a:latin typeface="Times New Roman" panose="02020603050405020304" pitchFamily="18" charset="0"/>
              </a:rPr>
              <a:t>m</a:t>
            </a:r>
            <a:r>
              <a:rPr lang="zh-CN" altLang="en-US" sz="2400" dirty="0">
                <a:latin typeface="Times New Roman" panose="02020603050405020304" pitchFamily="18" charset="0"/>
              </a:rPr>
              <a:t>（</a:t>
            </a:r>
            <a:r>
              <a:rPr lang="en-US" altLang="zh-CN" sz="2400" i="1">
                <a:latin typeface="Times New Roman" panose="02020603050405020304" pitchFamily="18" charset="0"/>
              </a:rPr>
              <a:t>A</a:t>
            </a:r>
            <a:r>
              <a:rPr lang="zh-CN" altLang="en-US" sz="2400" dirty="0">
                <a:latin typeface="Times New Roman" panose="02020603050405020304" pitchFamily="18" charset="0"/>
              </a:rPr>
              <a:t>）</a:t>
            </a:r>
            <a:r>
              <a:rPr lang="en-US" altLang="zh-CN" sz="2400">
                <a:latin typeface="Times New Roman" panose="02020603050405020304" pitchFamily="18" charset="0"/>
              </a:rPr>
              <a:t>=0</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zh-CN" altLang="en-US" sz="2400">
                <a:latin typeface="Times New Roman" panose="02020603050405020304" pitchFamily="18" charset="0"/>
              </a:rPr>
              <a:t>           </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zh-CN" altLang="en-US" sz="2400" dirty="0">
                <a:latin typeface="Times New Roman" panose="02020603050405020304" pitchFamily="18" charset="0"/>
              </a:rPr>
              <a:t>表示命题</a:t>
            </a:r>
            <a:r>
              <a:rPr lang="en-US" altLang="zh-CN" sz="2400" i="1">
                <a:latin typeface="Times New Roman" panose="02020603050405020304" pitchFamily="18" charset="0"/>
              </a:rPr>
              <a:t>A</a:t>
            </a:r>
            <a:r>
              <a:rPr lang="zh-CN" altLang="en-US" sz="2400" dirty="0">
                <a:latin typeface="Times New Roman" panose="02020603050405020304" pitchFamily="18" charset="0"/>
              </a:rPr>
              <a:t>对应集合中的元素个数。</a:t>
            </a:r>
            <a:endParaRPr lang="zh-CN" altLang="en-US" sz="2400" dirty="0">
              <a:latin typeface="Times New Roman" panose="02020603050405020304" pitchFamily="18" charset="0"/>
            </a:endParaRPr>
          </a:p>
        </p:txBody>
      </p:sp>
      <p:graphicFrame>
        <p:nvGraphicFramePr>
          <p:cNvPr id="81924" name="对象 81923"/>
          <p:cNvGraphicFramePr>
            <a:graphicFrameLocks noChangeAspect="1"/>
          </p:cNvGraphicFramePr>
          <p:nvPr/>
        </p:nvGraphicFramePr>
        <p:xfrm>
          <a:off x="2411413" y="1700213"/>
          <a:ext cx="2232025" cy="817562"/>
        </p:xfrm>
        <a:graphic>
          <a:graphicData uri="http://schemas.openxmlformats.org/presentationml/2006/ole">
            <mc:AlternateContent xmlns:mc="http://schemas.openxmlformats.org/markup-compatibility/2006">
              <mc:Choice xmlns:v="urn:schemas-microsoft-com:vml" Requires="v">
                <p:oleObj spid="_x0000_s3187" name="" r:id="rId1" imgW="1080135" imgH="393700" progId="Equation.DSMT4">
                  <p:embed/>
                </p:oleObj>
              </mc:Choice>
              <mc:Fallback>
                <p:oleObj name="" r:id="rId1" imgW="1080135" imgH="393700" progId="Equation.DSMT4">
                  <p:embed/>
                  <p:pic>
                    <p:nvPicPr>
                      <p:cNvPr id="0" name="图片 3186"/>
                      <p:cNvPicPr/>
                      <p:nvPr/>
                    </p:nvPicPr>
                    <p:blipFill>
                      <a:blip r:embed="rId2"/>
                      <a:stretch>
                        <a:fillRect/>
                      </a:stretch>
                    </p:blipFill>
                    <p:spPr>
                      <a:xfrm>
                        <a:off x="2411413" y="1700213"/>
                        <a:ext cx="2232025" cy="817562"/>
                      </a:xfrm>
                      <a:prstGeom prst="rect">
                        <a:avLst/>
                      </a:prstGeom>
                      <a:noFill/>
                      <a:ln w="38100">
                        <a:noFill/>
                        <a:miter/>
                      </a:ln>
                    </p:spPr>
                  </p:pic>
                </p:oleObj>
              </mc:Fallback>
            </mc:AlternateContent>
          </a:graphicData>
        </a:graphic>
      </p:graphicFrame>
      <p:sp>
        <p:nvSpPr>
          <p:cNvPr id="81925" name="矩形 81924"/>
          <p:cNvSpPr/>
          <p:nvPr/>
        </p:nvSpPr>
        <p:spPr>
          <a:xfrm>
            <a:off x="0" y="0"/>
            <a:ext cx="9144000" cy="0"/>
          </a:xfrm>
          <a:prstGeom prst="rect">
            <a:avLst/>
          </a:prstGeom>
          <a:noFill/>
          <a:ln w="9525">
            <a:noFill/>
          </a:ln>
        </p:spPr>
        <p:txBody>
          <a:bodyPr/>
          <a:p>
            <a:endParaRPr lang="zh-CN" altLang="en-US"/>
          </a:p>
        </p:txBody>
      </p:sp>
      <p:graphicFrame>
        <p:nvGraphicFramePr>
          <p:cNvPr id="81928" name="对象 81927"/>
          <p:cNvGraphicFramePr>
            <a:graphicFrameLocks noChangeAspect="1"/>
          </p:cNvGraphicFramePr>
          <p:nvPr/>
        </p:nvGraphicFramePr>
        <p:xfrm>
          <a:off x="1651635" y="2708275"/>
          <a:ext cx="288925" cy="234950"/>
        </p:xfrm>
        <a:graphic>
          <a:graphicData uri="http://schemas.openxmlformats.org/presentationml/2006/ole">
            <mc:AlternateContent xmlns:mc="http://schemas.openxmlformats.org/markup-compatibility/2006">
              <mc:Choice xmlns:v="urn:schemas-microsoft-com:vml" Requires="v">
                <p:oleObj spid="_x0000_s3182" name="" r:id="rId3" imgW="153035" imgH="127000" progId="Equation.DSMT4">
                  <p:embed/>
                </p:oleObj>
              </mc:Choice>
              <mc:Fallback>
                <p:oleObj name="" r:id="rId3" imgW="153035" imgH="127000" progId="Equation.DSMT4">
                  <p:embed/>
                  <p:pic>
                    <p:nvPicPr>
                      <p:cNvPr id="0" name="图片 3181"/>
                      <p:cNvPicPr/>
                      <p:nvPr/>
                    </p:nvPicPr>
                    <p:blipFill>
                      <a:blip r:embed="rId4"/>
                      <a:stretch>
                        <a:fillRect/>
                      </a:stretch>
                    </p:blipFill>
                    <p:spPr>
                      <a:xfrm>
                        <a:off x="1651635" y="2708275"/>
                        <a:ext cx="288925" cy="234950"/>
                      </a:xfrm>
                      <a:prstGeom prst="rect">
                        <a:avLst/>
                      </a:prstGeom>
                      <a:noFill/>
                      <a:ln w="38100">
                        <a:noFill/>
                        <a:miter/>
                      </a:ln>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3</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2947" name="文本占位符 82946"/>
          <p:cNvSpPr>
            <a:spLocks noGrp="1"/>
          </p:cNvSpPr>
          <p:nvPr>
            <p:ph type="body" idx="4294967295"/>
          </p:nvPr>
        </p:nvSpPr>
        <p:spPr>
          <a:xfrm>
            <a:off x="210820" y="1221105"/>
            <a:ext cx="7675880" cy="4956175"/>
          </a:xfrm>
        </p:spPr>
        <p:txBody>
          <a:bodyPr/>
          <a:p>
            <a:pPr>
              <a:buNone/>
            </a:pPr>
            <a:r>
              <a:rPr lang="zh-CN" altLang="en-US" sz="2400"/>
              <a:t>     对这样的概率分配函数，可计算对应命题和识别框架的信任函数值以及似真函数值：</a:t>
            </a:r>
            <a:r>
              <a:rPr lang="zh-CN" altLang="en-US"/>
              <a:t> </a:t>
            </a:r>
            <a:endParaRPr lang="zh-CN" altLang="en-US"/>
          </a:p>
        </p:txBody>
      </p:sp>
      <p:sp>
        <p:nvSpPr>
          <p:cNvPr id="82948" name="矩形 82947"/>
          <p:cNvSpPr/>
          <p:nvPr/>
        </p:nvSpPr>
        <p:spPr>
          <a:xfrm>
            <a:off x="0" y="2328863"/>
            <a:ext cx="9144000" cy="0"/>
          </a:xfrm>
          <a:prstGeom prst="rect">
            <a:avLst/>
          </a:prstGeom>
          <a:noFill/>
          <a:ln w="9525">
            <a:noFill/>
          </a:ln>
        </p:spPr>
        <p:txBody>
          <a:bodyPr/>
          <a:p>
            <a:endParaRPr lang="zh-CN" altLang="en-US"/>
          </a:p>
        </p:txBody>
      </p:sp>
      <p:graphicFrame>
        <p:nvGraphicFramePr>
          <p:cNvPr id="82949" name="对象 82948"/>
          <p:cNvGraphicFramePr>
            <a:graphicFrameLocks noChangeAspect="1"/>
          </p:cNvGraphicFramePr>
          <p:nvPr/>
        </p:nvGraphicFramePr>
        <p:xfrm>
          <a:off x="2051050" y="2205038"/>
          <a:ext cx="3806825" cy="4248150"/>
        </p:xfrm>
        <a:graphic>
          <a:graphicData uri="http://schemas.openxmlformats.org/presentationml/2006/ole">
            <mc:AlternateContent xmlns:mc="http://schemas.openxmlformats.org/markup-compatibility/2006">
              <mc:Choice xmlns:v="urn:schemas-microsoft-com:vml" Requires="v">
                <p:oleObj spid="_x0000_s3125" name="" r:id="rId1" imgW="1968500" imgH="2197100" progId="Equation.DSMT4">
                  <p:embed/>
                </p:oleObj>
              </mc:Choice>
              <mc:Fallback>
                <p:oleObj name="" r:id="rId1" imgW="1968500" imgH="2197100" progId="Equation.DSMT4">
                  <p:embed/>
                  <p:pic>
                    <p:nvPicPr>
                      <p:cNvPr id="0" name="图片 3124"/>
                      <p:cNvPicPr/>
                      <p:nvPr/>
                    </p:nvPicPr>
                    <p:blipFill>
                      <a:blip r:embed="rId2"/>
                      <a:stretch>
                        <a:fillRect/>
                      </a:stretch>
                    </p:blipFill>
                    <p:spPr>
                      <a:xfrm>
                        <a:off x="2051050" y="2205038"/>
                        <a:ext cx="3806825" cy="4248150"/>
                      </a:xfrm>
                      <a:prstGeom prst="rect">
                        <a:avLst/>
                      </a:prstGeom>
                      <a:noFill/>
                      <a:ln w="38100">
                        <a:noFill/>
                        <a:miter/>
                      </a:ln>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4</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3971" name="文本占位符 83970"/>
          <p:cNvSpPr>
            <a:spLocks noGrp="1"/>
          </p:cNvSpPr>
          <p:nvPr>
            <p:ph type="body" idx="4294967295"/>
          </p:nvPr>
        </p:nvSpPr>
        <p:spPr>
          <a:xfrm>
            <a:off x="1003300" y="1412875"/>
            <a:ext cx="6883400" cy="4764405"/>
          </a:xfrm>
        </p:spPr>
        <p:txBody>
          <a:bodyPr>
            <a:normAutofit lnSpcReduction="10000"/>
          </a:bodyPr>
          <a:p>
            <a:pPr>
              <a:buNone/>
            </a:pPr>
            <a:r>
              <a:rPr lang="zh-CN" altLang="en-US" sz="2400" dirty="0"/>
              <a:t>对任何</a:t>
            </a:r>
            <a:r>
              <a:rPr lang="en-US" altLang="zh-CN" sz="2400" i="1">
                <a:latin typeface="Times New Roman" panose="02020603050405020304" pitchFamily="18" charset="0"/>
              </a:rPr>
              <a:t>A    U</a:t>
            </a:r>
            <a:r>
              <a:rPr lang="zh-CN" altLang="en-US" sz="2400" dirty="0">
                <a:latin typeface="Times New Roman" panose="02020603050405020304" pitchFamily="18" charset="0"/>
              </a:rPr>
              <a:t>和</a:t>
            </a:r>
            <a:r>
              <a:rPr lang="en-US" altLang="zh-CN" sz="2400" i="1">
                <a:latin typeface="Times New Roman" panose="02020603050405020304" pitchFamily="18" charset="0"/>
              </a:rPr>
              <a:t>B    U</a:t>
            </a:r>
            <a:r>
              <a:rPr lang="zh-CN" altLang="en-US" sz="2400" dirty="0">
                <a:latin typeface="Times New Roman" panose="02020603050405020304" pitchFamily="18" charset="0"/>
              </a:rPr>
              <a:t>均</a:t>
            </a:r>
            <a:r>
              <a:rPr lang="zh-CN" altLang="en-US" sz="2400" dirty="0"/>
              <a:t>有：</a:t>
            </a:r>
            <a:endParaRPr lang="zh-CN" altLang="en-US" sz="2400" dirty="0"/>
          </a:p>
          <a:p>
            <a:pPr>
              <a:buNone/>
            </a:pPr>
            <a:endParaRPr lang="zh-CN" altLang="en-US" sz="2400" dirty="0"/>
          </a:p>
          <a:p>
            <a:pPr>
              <a:buNone/>
            </a:pPr>
            <a:endParaRPr lang="zh-CN" altLang="en-US" sz="2400" i="1" dirty="0"/>
          </a:p>
          <a:p>
            <a:pPr>
              <a:buNone/>
            </a:pPr>
            <a:r>
              <a:rPr lang="en-US" altLang="zh-CN" sz="2400" i="1" err="1">
                <a:latin typeface="Times New Roman" panose="02020603050405020304" pitchFamily="18" charset="0"/>
              </a:rPr>
              <a:t>m</a:t>
            </a:r>
            <a:r>
              <a:rPr lang="en-US" altLang="zh-CN" sz="2400" err="1">
                <a:latin typeface="Times New Roman" panose="02020603050405020304" pitchFamily="18" charset="0"/>
              </a:rPr>
              <a:t>(</a:t>
            </a:r>
            <a:r>
              <a:rPr lang="en-US" altLang="zh-CN" sz="2400" i="1" err="1">
                <a:latin typeface="Times New Roman" panose="02020603050405020304" pitchFamily="18" charset="0"/>
              </a:rPr>
              <a:t>U</a:t>
            </a:r>
            <a:r>
              <a:rPr lang="en-US" altLang="zh-CN" sz="2400">
                <a:latin typeface="Times New Roman" panose="02020603050405020304" pitchFamily="18" charset="0"/>
              </a:rPr>
              <a:t>)</a:t>
            </a:r>
            <a:r>
              <a:rPr lang="zh-CN" altLang="en-US" sz="2400" dirty="0">
                <a:latin typeface="Times New Roman" panose="02020603050405020304" pitchFamily="18" charset="0"/>
              </a:rPr>
              <a:t>表示对命题</a:t>
            </a:r>
            <a:r>
              <a:rPr lang="en-US" altLang="zh-CN" sz="2400" i="1">
                <a:latin typeface="Times New Roman" panose="02020603050405020304" pitchFamily="18" charset="0"/>
              </a:rPr>
              <a:t>A</a:t>
            </a:r>
            <a:r>
              <a:rPr lang="zh-CN" altLang="en-US" sz="2400" dirty="0">
                <a:latin typeface="Times New Roman" panose="02020603050405020304" pitchFamily="18" charset="0"/>
              </a:rPr>
              <a:t>或</a:t>
            </a:r>
            <a:r>
              <a:rPr lang="en-US" altLang="zh-CN" sz="2400" i="1">
                <a:latin typeface="Times New Roman" panose="02020603050405020304" pitchFamily="18" charset="0"/>
              </a:rPr>
              <a:t>B</a:t>
            </a:r>
            <a:r>
              <a:rPr lang="zh-CN" altLang="en-US" sz="2400" dirty="0">
                <a:latin typeface="Times New Roman" panose="02020603050405020304" pitchFamily="18" charset="0"/>
              </a:rPr>
              <a:t>不知道的程度 。</a:t>
            </a:r>
            <a:endParaRPr lang="zh-CN" altLang="en-US" sz="2400" dirty="0">
              <a:latin typeface="Times New Roman" panose="02020603050405020304" pitchFamily="18" charset="0"/>
            </a:endParaRPr>
          </a:p>
          <a:p>
            <a:pPr>
              <a:buNone/>
            </a:pPr>
            <a:r>
              <a:rPr lang="zh-CN" altLang="en-US" sz="2400" dirty="0">
                <a:solidFill>
                  <a:schemeClr val="hlink"/>
                </a:solidFill>
                <a:latin typeface="宋体" panose="02010600030101010101" pitchFamily="2" charset="-122"/>
              </a:rPr>
              <a:t>定义</a:t>
            </a:r>
            <a:r>
              <a:rPr lang="en-US" altLang="zh-CN" sz="2400">
                <a:solidFill>
                  <a:schemeClr val="hlink"/>
                </a:solidFill>
                <a:latin typeface="宋体" panose="02010600030101010101" pitchFamily="2" charset="-122"/>
              </a:rPr>
              <a:t>4.7 </a:t>
            </a:r>
            <a:r>
              <a:rPr lang="zh-CN" altLang="en-US" sz="2400" dirty="0">
                <a:solidFill>
                  <a:schemeClr val="hlink"/>
                </a:solidFill>
                <a:latin typeface="宋体" panose="02010600030101010101" pitchFamily="2" charset="-122"/>
              </a:rPr>
              <a:t>类概率函数</a:t>
            </a:r>
            <a:endParaRPr lang="zh-CN" altLang="en-US" sz="2400" dirty="0">
              <a:solidFill>
                <a:schemeClr val="hlink"/>
              </a:solidFill>
              <a:latin typeface="宋体" panose="02010600030101010101" pitchFamily="2" charset="-122"/>
            </a:endParaRPr>
          </a:p>
          <a:p>
            <a:pPr>
              <a:buNone/>
            </a:pPr>
            <a:r>
              <a:rPr lang="zh-CN" altLang="en-US" sz="2400" dirty="0">
                <a:latin typeface="宋体" panose="02010600030101010101" pitchFamily="2" charset="-122"/>
              </a:rPr>
              <a:t> 已知识别框架</a:t>
            </a:r>
            <a:r>
              <a:rPr lang="en-US" altLang="zh-CN" sz="2400" i="1">
                <a:latin typeface="Times New Roman" panose="02020603050405020304" pitchFamily="18" charset="0"/>
              </a:rPr>
              <a:t>U</a:t>
            </a:r>
            <a:r>
              <a:rPr lang="zh-CN" altLang="en-US" sz="2400" dirty="0">
                <a:latin typeface="Times New Roman" panose="02020603050405020304" pitchFamily="18" charset="0"/>
              </a:rPr>
              <a:t>，对所有的命题</a:t>
            </a:r>
            <a:r>
              <a:rPr lang="en-US" altLang="zh-CN" sz="2400" i="1">
                <a:latin typeface="Times New Roman" panose="02020603050405020304" pitchFamily="18" charset="0"/>
              </a:rPr>
              <a:t>A</a:t>
            </a:r>
            <a:r>
              <a:rPr lang="en-US" altLang="zh-CN" sz="2400">
                <a:latin typeface="Times New Roman" panose="02020603050405020304" pitchFamily="18" charset="0"/>
              </a:rPr>
              <a:t>∈2</a:t>
            </a:r>
            <a:r>
              <a:rPr lang="en-US" altLang="zh-CN" sz="2400" baseline="30000">
                <a:latin typeface="Times New Roman" panose="02020603050405020304" pitchFamily="18" charset="0"/>
              </a:rPr>
              <a:t>U</a:t>
            </a:r>
            <a:r>
              <a:rPr lang="zh-CN" altLang="en-US" sz="2400" dirty="0">
                <a:latin typeface="Times New Roman" panose="02020603050405020304" pitchFamily="18" charset="0"/>
              </a:rPr>
              <a:t>，它的类概率函数为：</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其中，</a:t>
            </a:r>
            <a:r>
              <a:rPr lang="en-US" altLang="zh-CN" sz="2400">
                <a:latin typeface="Times New Roman" panose="02020603050405020304" pitchFamily="18" charset="0"/>
              </a:rPr>
              <a:t>|</a:t>
            </a:r>
            <a:r>
              <a:rPr lang="en-US" altLang="zh-CN" sz="2400" i="1">
                <a:latin typeface="Times New Roman" panose="02020603050405020304" pitchFamily="18" charset="0"/>
              </a:rPr>
              <a:t>A</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en-US" altLang="zh-CN" sz="2400" i="1">
                <a:latin typeface="Times New Roman" panose="02020603050405020304" pitchFamily="18" charset="0"/>
              </a:rPr>
              <a:t>U</a:t>
            </a:r>
            <a:r>
              <a:rPr lang="en-US" altLang="zh-CN" sz="2400">
                <a:latin typeface="Times New Roman" panose="02020603050405020304" pitchFamily="18" charset="0"/>
              </a:rPr>
              <a:t>|</a:t>
            </a:r>
            <a:r>
              <a:rPr lang="zh-CN" altLang="en-US" sz="2400" dirty="0">
                <a:latin typeface="Times New Roman" panose="02020603050405020304" pitchFamily="18" charset="0"/>
              </a:rPr>
              <a:t>表示集合</a:t>
            </a:r>
            <a:r>
              <a:rPr lang="en-US" altLang="zh-CN" sz="2400" i="1">
                <a:latin typeface="Times New Roman" panose="02020603050405020304" pitchFamily="18" charset="0"/>
              </a:rPr>
              <a:t>A</a:t>
            </a:r>
            <a:r>
              <a:rPr lang="zh-CN" altLang="en-US" sz="2400" dirty="0">
                <a:latin typeface="Times New Roman" panose="02020603050405020304" pitchFamily="18" charset="0"/>
              </a:rPr>
              <a:t>及</a:t>
            </a:r>
            <a:r>
              <a:rPr lang="en-US" altLang="zh-CN" sz="2400" i="1">
                <a:latin typeface="Times New Roman" panose="02020603050405020304" pitchFamily="18" charset="0"/>
              </a:rPr>
              <a:t>U</a:t>
            </a:r>
            <a:r>
              <a:rPr lang="zh-CN" altLang="en-US" sz="2400" dirty="0">
                <a:latin typeface="Times New Roman" panose="02020603050405020304" pitchFamily="18" charset="0"/>
              </a:rPr>
              <a:t>中元素的个数。</a:t>
            </a:r>
            <a:endParaRPr lang="zh-CN" altLang="en-US" sz="2400" dirty="0">
              <a:latin typeface="Times New Roman" panose="02020603050405020304" pitchFamily="18" charset="0"/>
            </a:endParaRPr>
          </a:p>
        </p:txBody>
      </p:sp>
      <p:graphicFrame>
        <p:nvGraphicFramePr>
          <p:cNvPr id="83972" name="对象 83971"/>
          <p:cNvGraphicFramePr>
            <a:graphicFrameLocks noChangeAspect="1"/>
          </p:cNvGraphicFramePr>
          <p:nvPr/>
        </p:nvGraphicFramePr>
        <p:xfrm>
          <a:off x="2268538" y="1412875"/>
          <a:ext cx="287337" cy="239713"/>
        </p:xfrm>
        <a:graphic>
          <a:graphicData uri="http://schemas.openxmlformats.org/presentationml/2006/ole">
            <mc:AlternateContent xmlns:mc="http://schemas.openxmlformats.org/markup-compatibility/2006">
              <mc:Choice xmlns:v="urn:schemas-microsoft-com:vml" Requires="v">
                <p:oleObj spid="_x0000_s3126" name="" r:id="rId1" imgW="153035" imgH="127000" progId="Equation.DSMT4">
                  <p:embed/>
                </p:oleObj>
              </mc:Choice>
              <mc:Fallback>
                <p:oleObj name="" r:id="rId1" imgW="153035" imgH="127000" progId="Equation.DSMT4">
                  <p:embed/>
                  <p:pic>
                    <p:nvPicPr>
                      <p:cNvPr id="0" name="图片 3125"/>
                      <p:cNvPicPr/>
                      <p:nvPr/>
                    </p:nvPicPr>
                    <p:blipFill>
                      <a:blip r:embed="rId2"/>
                      <a:stretch>
                        <a:fillRect/>
                      </a:stretch>
                    </p:blipFill>
                    <p:spPr>
                      <a:xfrm>
                        <a:off x="2268538" y="1412875"/>
                        <a:ext cx="287337" cy="239713"/>
                      </a:xfrm>
                      <a:prstGeom prst="rect">
                        <a:avLst/>
                      </a:prstGeom>
                      <a:noFill/>
                      <a:ln w="38100">
                        <a:noFill/>
                        <a:miter/>
                      </a:ln>
                    </p:spPr>
                  </p:pic>
                </p:oleObj>
              </mc:Fallback>
            </mc:AlternateContent>
          </a:graphicData>
        </a:graphic>
      </p:graphicFrame>
      <p:graphicFrame>
        <p:nvGraphicFramePr>
          <p:cNvPr id="83973" name="对象 83972"/>
          <p:cNvGraphicFramePr>
            <a:graphicFrameLocks noChangeAspect="1"/>
          </p:cNvGraphicFramePr>
          <p:nvPr/>
        </p:nvGraphicFramePr>
        <p:xfrm>
          <a:off x="3205163" y="1412875"/>
          <a:ext cx="287337" cy="239713"/>
        </p:xfrm>
        <a:graphic>
          <a:graphicData uri="http://schemas.openxmlformats.org/presentationml/2006/ole">
            <mc:AlternateContent xmlns:mc="http://schemas.openxmlformats.org/markup-compatibility/2006">
              <mc:Choice xmlns:v="urn:schemas-microsoft-com:vml" Requires="v">
                <p:oleObj spid="_x0000_s3122" name="" r:id="rId3" imgW="153035" imgH="127000" progId="Equation.DSMT4">
                  <p:embed/>
                </p:oleObj>
              </mc:Choice>
              <mc:Fallback>
                <p:oleObj name="" r:id="rId3" imgW="153035" imgH="127000" progId="Equation.DSMT4">
                  <p:embed/>
                  <p:pic>
                    <p:nvPicPr>
                      <p:cNvPr id="0" name="图片 3121"/>
                      <p:cNvPicPr/>
                      <p:nvPr/>
                    </p:nvPicPr>
                    <p:blipFill>
                      <a:blip r:embed="rId2"/>
                      <a:stretch>
                        <a:fillRect/>
                      </a:stretch>
                    </p:blipFill>
                    <p:spPr>
                      <a:xfrm>
                        <a:off x="3205163" y="1412875"/>
                        <a:ext cx="287337" cy="239713"/>
                      </a:xfrm>
                      <a:prstGeom prst="rect">
                        <a:avLst/>
                      </a:prstGeom>
                      <a:noFill/>
                      <a:ln w="38100">
                        <a:noFill/>
                        <a:miter/>
                      </a:ln>
                    </p:spPr>
                  </p:pic>
                </p:oleObj>
              </mc:Fallback>
            </mc:AlternateContent>
          </a:graphicData>
        </a:graphic>
      </p:graphicFrame>
      <p:sp>
        <p:nvSpPr>
          <p:cNvPr id="83974" name="矩形 83973"/>
          <p:cNvSpPr/>
          <p:nvPr/>
        </p:nvSpPr>
        <p:spPr>
          <a:xfrm>
            <a:off x="0" y="3333750"/>
            <a:ext cx="9144000" cy="0"/>
          </a:xfrm>
          <a:prstGeom prst="rect">
            <a:avLst/>
          </a:prstGeom>
          <a:noFill/>
          <a:ln w="9525">
            <a:noFill/>
          </a:ln>
        </p:spPr>
        <p:txBody>
          <a:bodyPr/>
          <a:p>
            <a:endParaRPr lang="zh-CN" altLang="en-US"/>
          </a:p>
        </p:txBody>
      </p:sp>
      <p:graphicFrame>
        <p:nvGraphicFramePr>
          <p:cNvPr id="83975" name="对象 83974"/>
          <p:cNvGraphicFramePr>
            <a:graphicFrameLocks noChangeAspect="1"/>
          </p:cNvGraphicFramePr>
          <p:nvPr/>
        </p:nvGraphicFramePr>
        <p:xfrm>
          <a:off x="1692275" y="1916113"/>
          <a:ext cx="4679950" cy="400050"/>
        </p:xfrm>
        <a:graphic>
          <a:graphicData uri="http://schemas.openxmlformats.org/presentationml/2006/ole">
            <mc:AlternateContent xmlns:mc="http://schemas.openxmlformats.org/markup-compatibility/2006">
              <mc:Choice xmlns:v="urn:schemas-microsoft-com:vml" Requires="v">
                <p:oleObj spid="_x0000_s3123" name="" r:id="rId4" imgW="2233930" imgH="190500" progId="Equation.DSMT4">
                  <p:embed/>
                </p:oleObj>
              </mc:Choice>
              <mc:Fallback>
                <p:oleObj name="" r:id="rId4" imgW="2233930" imgH="190500" progId="Equation.DSMT4">
                  <p:embed/>
                  <p:pic>
                    <p:nvPicPr>
                      <p:cNvPr id="0" name="图片 3122"/>
                      <p:cNvPicPr/>
                      <p:nvPr/>
                    </p:nvPicPr>
                    <p:blipFill>
                      <a:blip r:embed="rId5"/>
                      <a:stretch>
                        <a:fillRect/>
                      </a:stretch>
                    </p:blipFill>
                    <p:spPr>
                      <a:xfrm>
                        <a:off x="1692275" y="1916113"/>
                        <a:ext cx="4679950" cy="400050"/>
                      </a:xfrm>
                      <a:prstGeom prst="rect">
                        <a:avLst/>
                      </a:prstGeom>
                      <a:noFill/>
                      <a:ln w="38100">
                        <a:noFill/>
                        <a:miter/>
                      </a:ln>
                    </p:spPr>
                  </p:pic>
                </p:oleObj>
              </mc:Fallback>
            </mc:AlternateContent>
          </a:graphicData>
        </a:graphic>
      </p:graphicFrame>
      <p:sp>
        <p:nvSpPr>
          <p:cNvPr id="83976" name="矩形 83975"/>
          <p:cNvSpPr/>
          <p:nvPr/>
        </p:nvSpPr>
        <p:spPr>
          <a:xfrm>
            <a:off x="0" y="3238500"/>
            <a:ext cx="9144000" cy="0"/>
          </a:xfrm>
          <a:prstGeom prst="rect">
            <a:avLst/>
          </a:prstGeom>
          <a:noFill/>
          <a:ln w="9525">
            <a:noFill/>
          </a:ln>
        </p:spPr>
        <p:txBody>
          <a:bodyPr/>
          <a:p>
            <a:endParaRPr lang="zh-CN" altLang="en-US"/>
          </a:p>
        </p:txBody>
      </p:sp>
      <p:graphicFrame>
        <p:nvGraphicFramePr>
          <p:cNvPr id="83977" name="对象 83976"/>
          <p:cNvGraphicFramePr>
            <a:graphicFrameLocks noChangeAspect="1"/>
          </p:cNvGraphicFramePr>
          <p:nvPr/>
        </p:nvGraphicFramePr>
        <p:xfrm>
          <a:off x="1835150" y="4149725"/>
          <a:ext cx="5040313" cy="882650"/>
        </p:xfrm>
        <a:graphic>
          <a:graphicData uri="http://schemas.openxmlformats.org/presentationml/2006/ole">
            <mc:AlternateContent xmlns:mc="http://schemas.openxmlformats.org/markup-compatibility/2006">
              <mc:Choice xmlns:v="urn:schemas-microsoft-com:vml" Requires="v">
                <p:oleObj spid="_x0000_s3124" name="" r:id="rId6" imgW="2171700" imgH="381000" progId="Equation.DSMT4">
                  <p:embed/>
                </p:oleObj>
              </mc:Choice>
              <mc:Fallback>
                <p:oleObj name="" r:id="rId6" imgW="2171700" imgH="381000" progId="Equation.DSMT4">
                  <p:embed/>
                  <p:pic>
                    <p:nvPicPr>
                      <p:cNvPr id="0" name="图片 3123"/>
                      <p:cNvPicPr/>
                      <p:nvPr/>
                    </p:nvPicPr>
                    <p:blipFill>
                      <a:blip r:embed="rId7"/>
                      <a:stretch>
                        <a:fillRect/>
                      </a:stretch>
                    </p:blipFill>
                    <p:spPr>
                      <a:xfrm>
                        <a:off x="1835150" y="4149725"/>
                        <a:ext cx="5040313" cy="882650"/>
                      </a:xfrm>
                      <a:prstGeom prst="rect">
                        <a:avLst/>
                      </a:prstGeom>
                      <a:noFill/>
                      <a:ln w="38100">
                        <a:noFill/>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a:xfrm>
            <a:off x="-55880" y="328295"/>
            <a:ext cx="9364980" cy="749300"/>
          </a:xfrm>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5</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4995" name="文本占位符 84994"/>
          <p:cNvSpPr>
            <a:spLocks noGrp="1"/>
          </p:cNvSpPr>
          <p:nvPr>
            <p:ph type="body" idx="4294967295"/>
          </p:nvPr>
        </p:nvSpPr>
        <p:spPr>
          <a:xfrm>
            <a:off x="570865" y="1263650"/>
            <a:ext cx="7945120" cy="5053330"/>
          </a:xfrm>
        </p:spPr>
        <p:txBody>
          <a:bodyPr/>
          <a:p>
            <a:pPr>
              <a:buNone/>
            </a:pPr>
            <a:r>
              <a:rPr lang="zh-CN" altLang="en-US" sz="1800" dirty="0">
                <a:latin typeface="Times New Roman" panose="02020603050405020304" pitchFamily="18" charset="0"/>
              </a:rPr>
              <a:t>类概率函数具有如下性质：</a:t>
            </a: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a:t>
            </a:r>
            <a:r>
              <a:rPr lang="en-US" altLang="zh-CN" sz="1800">
                <a:latin typeface="Times New Roman" panose="02020603050405020304" pitchFamily="18" charset="0"/>
              </a:rPr>
              <a:t>1</a:t>
            </a:r>
            <a:r>
              <a:rPr lang="zh-CN" altLang="en-US" sz="1800" dirty="0">
                <a:latin typeface="Times New Roman" panose="02020603050405020304" pitchFamily="18" charset="0"/>
              </a:rPr>
              <a:t>）全体基本事件的类概率函数之和为</a:t>
            </a:r>
            <a:r>
              <a:rPr lang="en-US" altLang="zh-CN" sz="1800">
                <a:latin typeface="Times New Roman" panose="02020603050405020304" pitchFamily="18" charset="0"/>
              </a:rPr>
              <a:t>1</a:t>
            </a:r>
            <a:r>
              <a:rPr lang="zh-CN" altLang="en-US" sz="1800" dirty="0">
                <a:latin typeface="Times New Roman" panose="02020603050405020304" pitchFamily="18" charset="0"/>
              </a:rPr>
              <a:t>，即：</a:t>
            </a:r>
            <a:endParaRPr lang="zh-CN" altLang="en-US" sz="1800" dirty="0">
              <a:latin typeface="Times New Roman" panose="02020603050405020304" pitchFamily="18" charset="0"/>
            </a:endParaRPr>
          </a:p>
          <a:p>
            <a:pPr>
              <a:buNone/>
            </a:pPr>
            <a:endParaRPr lang="zh-CN" altLang="en-US" sz="1800" dirty="0">
              <a:latin typeface="Times New Roman" panose="02020603050405020304" pitchFamily="18" charset="0"/>
            </a:endParaRPr>
          </a:p>
          <a:p>
            <a:pPr>
              <a:buNone/>
            </a:pP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a:t>
            </a:r>
            <a:r>
              <a:rPr lang="en-US" altLang="zh-CN" sz="1800">
                <a:latin typeface="Times New Roman" panose="02020603050405020304" pitchFamily="18" charset="0"/>
              </a:rPr>
              <a:t>2</a:t>
            </a:r>
            <a:r>
              <a:rPr lang="zh-CN" altLang="en-US" sz="1800" dirty="0">
                <a:latin typeface="Times New Roman" panose="02020603050405020304" pitchFamily="18" charset="0"/>
              </a:rPr>
              <a:t>）对任何</a:t>
            </a:r>
            <a:r>
              <a:rPr lang="en-US" altLang="zh-CN" sz="1800" i="1">
                <a:latin typeface="Times New Roman" panose="02020603050405020304" pitchFamily="18" charset="0"/>
              </a:rPr>
              <a:t>A    U</a:t>
            </a:r>
            <a:r>
              <a:rPr lang="zh-CN" altLang="en-US" sz="1800" dirty="0">
                <a:latin typeface="Times New Roman" panose="02020603050405020304" pitchFamily="18" charset="0"/>
              </a:rPr>
              <a:t>，都有：</a:t>
            </a:r>
            <a:endParaRPr lang="zh-CN" altLang="en-US" sz="1800" dirty="0">
              <a:latin typeface="Times New Roman" panose="02020603050405020304" pitchFamily="18" charset="0"/>
            </a:endParaRPr>
          </a:p>
          <a:p>
            <a:pPr>
              <a:buNone/>
            </a:pPr>
            <a:endParaRPr lang="zh-CN" altLang="en-US" sz="1800" dirty="0">
              <a:latin typeface="Times New Roman" panose="02020603050405020304" pitchFamily="18" charset="0"/>
            </a:endParaRPr>
          </a:p>
          <a:p>
            <a:pPr>
              <a:buNone/>
            </a:pPr>
            <a:endParaRPr lang="zh-CN" altLang="en-US" sz="1800" dirty="0">
              <a:latin typeface="Times New Roman" panose="02020603050405020304" pitchFamily="18" charset="0"/>
            </a:endParaRPr>
          </a:p>
          <a:p>
            <a:pPr>
              <a:buNone/>
            </a:pP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由以上性质可以得到如下推论：</a:t>
            </a: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a:t>
            </a:r>
            <a:r>
              <a:rPr lang="en-US" altLang="zh-CN" sz="1800">
                <a:latin typeface="Times New Roman" panose="02020603050405020304" pitchFamily="18" charset="0"/>
              </a:rPr>
              <a:t>1</a:t>
            </a:r>
            <a:r>
              <a:rPr lang="zh-CN" altLang="en-US" sz="1800" dirty="0">
                <a:latin typeface="Times New Roman" panose="02020603050405020304" pitchFamily="18" charset="0"/>
              </a:rPr>
              <a:t>）空集的类概率函数值为</a:t>
            </a:r>
            <a:r>
              <a:rPr lang="en-US" altLang="zh-CN" sz="1800">
                <a:latin typeface="Times New Roman" panose="02020603050405020304" pitchFamily="18" charset="0"/>
              </a:rPr>
              <a:t>0</a:t>
            </a:r>
            <a:r>
              <a:rPr lang="zh-CN" altLang="en-US" sz="1800" dirty="0">
                <a:latin typeface="Times New Roman" panose="02020603050405020304" pitchFamily="18" charset="0"/>
              </a:rPr>
              <a:t>，即</a:t>
            </a:r>
            <a:r>
              <a:rPr lang="en-US" altLang="zh-CN" sz="1800" i="1" err="1">
                <a:latin typeface="Times New Roman" panose="02020603050405020304" pitchFamily="18" charset="0"/>
              </a:rPr>
              <a:t>f</a:t>
            </a:r>
            <a:r>
              <a:rPr lang="en-US" altLang="zh-CN" sz="1800" err="1">
                <a:latin typeface="Times New Roman" panose="02020603050405020304" pitchFamily="18" charset="0"/>
              </a:rPr>
              <a:t>(</a:t>
            </a:r>
            <a:r>
              <a:rPr lang="en-US" altLang="zh-CN" sz="1800" i="1" err="1">
                <a:latin typeface="Times New Roman" panose="02020603050405020304" pitchFamily="18" charset="0"/>
              </a:rPr>
              <a:t>Φ</a:t>
            </a:r>
            <a:r>
              <a:rPr lang="en-US" altLang="zh-CN" sz="1800"/>
              <a:t> </a:t>
            </a:r>
            <a:r>
              <a:rPr lang="en-US" altLang="zh-CN" sz="1800">
                <a:latin typeface="Times New Roman" panose="02020603050405020304" pitchFamily="18" charset="0"/>
              </a:rPr>
              <a:t> )=0</a:t>
            </a:r>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a:t>
            </a:r>
            <a:r>
              <a:rPr lang="en-US" altLang="zh-CN" sz="1800">
                <a:latin typeface="Times New Roman" panose="02020603050405020304" pitchFamily="18" charset="0"/>
              </a:rPr>
              <a:t>2</a:t>
            </a:r>
            <a:r>
              <a:rPr lang="zh-CN" altLang="en-US" sz="1800" dirty="0">
                <a:latin typeface="Times New Roman" panose="02020603050405020304" pitchFamily="18" charset="0"/>
              </a:rPr>
              <a:t>）全集的类概率函数值为</a:t>
            </a:r>
            <a:r>
              <a:rPr lang="en-US" altLang="zh-CN" sz="1800">
                <a:latin typeface="Times New Roman" panose="02020603050405020304" pitchFamily="18" charset="0"/>
              </a:rPr>
              <a:t>1</a:t>
            </a:r>
            <a:r>
              <a:rPr lang="zh-CN" altLang="en-US" sz="1800" dirty="0">
                <a:latin typeface="Times New Roman" panose="02020603050405020304" pitchFamily="18" charset="0"/>
              </a:rPr>
              <a:t>，即</a:t>
            </a:r>
            <a:r>
              <a:rPr lang="en-US" altLang="zh-CN" sz="1800" i="1" err="1">
                <a:latin typeface="Times New Roman" panose="02020603050405020304" pitchFamily="18" charset="0"/>
              </a:rPr>
              <a:t>f</a:t>
            </a:r>
            <a:r>
              <a:rPr lang="en-US" altLang="zh-CN" sz="1800" err="1">
                <a:latin typeface="Times New Roman" panose="02020603050405020304" pitchFamily="18" charset="0"/>
              </a:rPr>
              <a:t>(</a:t>
            </a:r>
            <a:r>
              <a:rPr lang="en-US" altLang="zh-CN" sz="1800" i="1" err="1">
                <a:latin typeface="Times New Roman" panose="02020603050405020304" pitchFamily="18" charset="0"/>
              </a:rPr>
              <a:t>U</a:t>
            </a:r>
            <a:r>
              <a:rPr lang="en-US" altLang="zh-CN" sz="1800">
                <a:latin typeface="Times New Roman" panose="02020603050405020304" pitchFamily="18" charset="0"/>
              </a:rPr>
              <a:t>)=1</a:t>
            </a:r>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a:t>
            </a:r>
            <a:r>
              <a:rPr lang="en-US" altLang="zh-CN" sz="1800">
                <a:latin typeface="Times New Roman" panose="02020603050405020304" pitchFamily="18" charset="0"/>
              </a:rPr>
              <a:t>3</a:t>
            </a:r>
            <a:r>
              <a:rPr lang="zh-CN" altLang="en-US" sz="1800" dirty="0">
                <a:latin typeface="Times New Roman" panose="02020603050405020304" pitchFamily="18" charset="0"/>
              </a:rPr>
              <a:t>）任何时间的类概率函数值都在</a:t>
            </a:r>
            <a:r>
              <a:rPr lang="en-US" altLang="zh-CN" sz="1800">
                <a:latin typeface="Times New Roman" panose="02020603050405020304" pitchFamily="18" charset="0"/>
              </a:rPr>
              <a:t>0</a:t>
            </a:r>
            <a:r>
              <a:rPr lang="zh-CN" altLang="en-US" sz="1800" dirty="0">
                <a:latin typeface="Times New Roman" panose="02020603050405020304" pitchFamily="18" charset="0"/>
              </a:rPr>
              <a:t>和</a:t>
            </a:r>
            <a:r>
              <a:rPr lang="en-US" altLang="zh-CN" sz="1800">
                <a:latin typeface="Times New Roman" panose="02020603050405020304" pitchFamily="18" charset="0"/>
              </a:rPr>
              <a:t>1</a:t>
            </a:r>
            <a:r>
              <a:rPr lang="zh-CN" altLang="en-US" sz="1800" dirty="0">
                <a:latin typeface="Times New Roman" panose="02020603050405020304" pitchFamily="18" charset="0"/>
              </a:rPr>
              <a:t>之间，即对任何</a:t>
            </a:r>
            <a:r>
              <a:rPr lang="en-US" altLang="zh-CN" sz="1800" i="1">
                <a:latin typeface="Times New Roman" panose="02020603050405020304" pitchFamily="18" charset="0"/>
              </a:rPr>
              <a:t>A    U</a:t>
            </a:r>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a:p>
            <a:pPr>
              <a:buNone/>
            </a:pPr>
            <a:r>
              <a:rPr lang="zh-CN" altLang="en-US" sz="1800" dirty="0">
                <a:latin typeface="Times New Roman" panose="02020603050405020304" pitchFamily="18" charset="0"/>
              </a:rPr>
              <a:t>        均有</a:t>
            </a:r>
            <a:r>
              <a:rPr lang="en-US" altLang="zh-CN" sz="1800">
                <a:latin typeface="Times New Roman" panose="02020603050405020304" pitchFamily="18" charset="0"/>
              </a:rPr>
              <a:t>0</a:t>
            </a:r>
            <a:r>
              <a:rPr lang="en-US" altLang="zh-CN" sz="1800"/>
              <a:t>≤ </a:t>
            </a:r>
            <a:r>
              <a:rPr lang="en-US" altLang="zh-CN" sz="1800" i="1" err="1">
                <a:latin typeface="Times New Roman" panose="02020603050405020304" pitchFamily="18" charset="0"/>
              </a:rPr>
              <a:t>f</a:t>
            </a:r>
            <a:r>
              <a:rPr lang="en-US" altLang="zh-CN" sz="1800" err="1">
                <a:latin typeface="Times New Roman" panose="02020603050405020304" pitchFamily="18" charset="0"/>
              </a:rPr>
              <a:t>(</a:t>
            </a:r>
            <a:r>
              <a:rPr lang="en-US" altLang="zh-CN" sz="1800" i="1" err="1">
                <a:latin typeface="Times New Roman" panose="02020603050405020304" pitchFamily="18" charset="0"/>
              </a:rPr>
              <a:t>A</a:t>
            </a:r>
            <a:r>
              <a:rPr lang="en-US" altLang="zh-CN" sz="1800">
                <a:latin typeface="Times New Roman" panose="02020603050405020304" pitchFamily="18" charset="0"/>
              </a:rPr>
              <a:t>) </a:t>
            </a:r>
            <a:r>
              <a:rPr lang="en-US" altLang="zh-CN" sz="1800"/>
              <a:t>≤ </a:t>
            </a:r>
            <a:r>
              <a:rPr lang="en-US" altLang="zh-CN" sz="1800">
                <a:latin typeface="Times New Roman" panose="02020603050405020304" pitchFamily="18" charset="0"/>
              </a:rPr>
              <a:t>1</a:t>
            </a:r>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p:txBody>
      </p:sp>
      <p:graphicFrame>
        <p:nvGraphicFramePr>
          <p:cNvPr id="84996" name="对象 84995"/>
          <p:cNvGraphicFramePr>
            <a:graphicFrameLocks noChangeAspect="1"/>
          </p:cNvGraphicFramePr>
          <p:nvPr/>
        </p:nvGraphicFramePr>
        <p:xfrm>
          <a:off x="3580130" y="1904365"/>
          <a:ext cx="2049780" cy="1052195"/>
        </p:xfrm>
        <a:graphic>
          <a:graphicData uri="http://schemas.openxmlformats.org/presentationml/2006/ole">
            <mc:AlternateContent xmlns:mc="http://schemas.openxmlformats.org/markup-compatibility/2006">
              <mc:Choice xmlns:v="urn:schemas-microsoft-com:vml" Requires="v">
                <p:oleObj spid="_x0000_s3130" name="" r:id="rId1" imgW="762635" imgH="394335" progId="Equation.DSMT4">
                  <p:embed/>
                </p:oleObj>
              </mc:Choice>
              <mc:Fallback>
                <p:oleObj name="" r:id="rId1" imgW="762635" imgH="394335" progId="Equation.DSMT4">
                  <p:embed/>
                  <p:pic>
                    <p:nvPicPr>
                      <p:cNvPr id="0" name="图片 3129"/>
                      <p:cNvPicPr/>
                      <p:nvPr/>
                    </p:nvPicPr>
                    <p:blipFill>
                      <a:blip r:embed="rId2"/>
                      <a:stretch>
                        <a:fillRect/>
                      </a:stretch>
                    </p:blipFill>
                    <p:spPr>
                      <a:xfrm>
                        <a:off x="3580130" y="1904365"/>
                        <a:ext cx="2049780" cy="1052195"/>
                      </a:xfrm>
                      <a:prstGeom prst="rect">
                        <a:avLst/>
                      </a:prstGeom>
                      <a:noFill/>
                      <a:ln w="38100">
                        <a:noFill/>
                        <a:miter/>
                      </a:ln>
                    </p:spPr>
                  </p:pic>
                </p:oleObj>
              </mc:Fallback>
            </mc:AlternateContent>
          </a:graphicData>
        </a:graphic>
      </p:graphicFrame>
      <p:graphicFrame>
        <p:nvGraphicFramePr>
          <p:cNvPr id="84997" name="对象 84996"/>
          <p:cNvGraphicFramePr>
            <a:graphicFrameLocks noChangeAspect="1"/>
          </p:cNvGraphicFramePr>
          <p:nvPr/>
        </p:nvGraphicFramePr>
        <p:xfrm>
          <a:off x="2437130" y="3435350"/>
          <a:ext cx="2998470" cy="930275"/>
        </p:xfrm>
        <a:graphic>
          <a:graphicData uri="http://schemas.openxmlformats.org/presentationml/2006/ole">
            <mc:AlternateContent xmlns:mc="http://schemas.openxmlformats.org/markup-compatibility/2006">
              <mc:Choice xmlns:v="urn:schemas-microsoft-com:vml" Requires="v">
                <p:oleObj spid="_x0000_s3127" name="" r:id="rId3" imgW="1270635" imgH="393700" progId="Equation.DSMT4">
                  <p:embed/>
                </p:oleObj>
              </mc:Choice>
              <mc:Fallback>
                <p:oleObj name="" r:id="rId3" imgW="1270635" imgH="393700" progId="Equation.DSMT4">
                  <p:embed/>
                  <p:pic>
                    <p:nvPicPr>
                      <p:cNvPr id="0" name="图片 3126"/>
                      <p:cNvPicPr/>
                      <p:nvPr/>
                    </p:nvPicPr>
                    <p:blipFill>
                      <a:blip r:embed="rId4"/>
                      <a:stretch>
                        <a:fillRect/>
                      </a:stretch>
                    </p:blipFill>
                    <p:spPr>
                      <a:xfrm>
                        <a:off x="2437130" y="3435350"/>
                        <a:ext cx="2998470" cy="930275"/>
                      </a:xfrm>
                      <a:prstGeom prst="rect">
                        <a:avLst/>
                      </a:prstGeom>
                      <a:noFill/>
                      <a:ln w="38100">
                        <a:noFill/>
                        <a:miter/>
                      </a:ln>
                    </p:spPr>
                  </p:pic>
                </p:oleObj>
              </mc:Fallback>
            </mc:AlternateContent>
          </a:graphicData>
        </a:graphic>
      </p:graphicFrame>
      <p:sp>
        <p:nvSpPr>
          <p:cNvPr id="84998" name="矩形 84997"/>
          <p:cNvSpPr/>
          <p:nvPr/>
        </p:nvSpPr>
        <p:spPr>
          <a:xfrm>
            <a:off x="-874395" y="3277235"/>
            <a:ext cx="10018395" cy="76200"/>
          </a:xfrm>
          <a:prstGeom prst="rect">
            <a:avLst/>
          </a:prstGeom>
          <a:noFill/>
          <a:ln w="9525">
            <a:noFill/>
          </a:ln>
        </p:spPr>
        <p:txBody>
          <a:bodyPr/>
          <a:p>
            <a:endParaRPr lang="zh-CN" altLang="en-US"/>
          </a:p>
        </p:txBody>
      </p:sp>
      <p:graphicFrame>
        <p:nvGraphicFramePr>
          <p:cNvPr id="84999" name="对象 84998"/>
          <p:cNvGraphicFramePr>
            <a:graphicFrameLocks noChangeAspect="1"/>
          </p:cNvGraphicFramePr>
          <p:nvPr/>
        </p:nvGraphicFramePr>
        <p:xfrm>
          <a:off x="2017395" y="2778125"/>
          <a:ext cx="316230" cy="316230"/>
        </p:xfrm>
        <a:graphic>
          <a:graphicData uri="http://schemas.openxmlformats.org/presentationml/2006/ole">
            <mc:AlternateContent xmlns:mc="http://schemas.openxmlformats.org/markup-compatibility/2006">
              <mc:Choice xmlns:v="urn:schemas-microsoft-com:vml" Requires="v">
                <p:oleObj spid="_x0000_s3129" name="" r:id="rId5" imgW="152400" imgH="152400" progId="Equation.DSMT4">
                  <p:embed/>
                </p:oleObj>
              </mc:Choice>
              <mc:Fallback>
                <p:oleObj name="" r:id="rId5" imgW="152400" imgH="152400" progId="Equation.DSMT4">
                  <p:embed/>
                  <p:pic>
                    <p:nvPicPr>
                      <p:cNvPr id="0" name="图片 3128"/>
                      <p:cNvPicPr/>
                      <p:nvPr/>
                    </p:nvPicPr>
                    <p:blipFill>
                      <a:blip r:embed="rId6"/>
                      <a:stretch>
                        <a:fillRect/>
                      </a:stretch>
                    </p:blipFill>
                    <p:spPr>
                      <a:xfrm>
                        <a:off x="2017395" y="2778125"/>
                        <a:ext cx="316230" cy="316230"/>
                      </a:xfrm>
                      <a:prstGeom prst="rect">
                        <a:avLst/>
                      </a:prstGeom>
                      <a:noFill/>
                      <a:ln w="38100">
                        <a:noFill/>
                        <a:miter/>
                      </a:ln>
                    </p:spPr>
                  </p:pic>
                </p:oleObj>
              </mc:Fallback>
            </mc:AlternateContent>
          </a:graphicData>
        </a:graphic>
      </p:graphicFrame>
      <p:graphicFrame>
        <p:nvGraphicFramePr>
          <p:cNvPr id="85000" name="对象 84999"/>
          <p:cNvGraphicFramePr>
            <a:graphicFrameLocks noChangeAspect="1"/>
          </p:cNvGraphicFramePr>
          <p:nvPr/>
        </p:nvGraphicFramePr>
        <p:xfrm>
          <a:off x="6358255" y="5371465"/>
          <a:ext cx="316230" cy="316230"/>
        </p:xfrm>
        <a:graphic>
          <a:graphicData uri="http://schemas.openxmlformats.org/presentationml/2006/ole">
            <mc:AlternateContent xmlns:mc="http://schemas.openxmlformats.org/markup-compatibility/2006">
              <mc:Choice xmlns:v="urn:schemas-microsoft-com:vml" Requires="v">
                <p:oleObj spid="_x0000_s3131" name="" r:id="rId7" imgW="152400" imgH="152400" progId="Equation.DSMT4">
                  <p:embed/>
                </p:oleObj>
              </mc:Choice>
              <mc:Fallback>
                <p:oleObj name="" r:id="rId7" imgW="152400" imgH="152400" progId="Equation.DSMT4">
                  <p:embed/>
                  <p:pic>
                    <p:nvPicPr>
                      <p:cNvPr id="0" name="图片 3130"/>
                      <p:cNvPicPr/>
                      <p:nvPr/>
                    </p:nvPicPr>
                    <p:blipFill>
                      <a:blip r:embed="rId6"/>
                      <a:stretch>
                        <a:fillRect/>
                      </a:stretch>
                    </p:blipFill>
                    <p:spPr>
                      <a:xfrm>
                        <a:off x="6358255" y="5371465"/>
                        <a:ext cx="316230" cy="316230"/>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b"/>
          <a:p>
            <a:r>
              <a:rPr lang="en-US" altLang="zh-CN" sz="3200">
                <a:latin typeface="Times New Roman" panose="02020603050405020304" pitchFamily="18" charset="0"/>
              </a:rPr>
              <a:t>4.1.1 </a:t>
            </a:r>
            <a:r>
              <a:rPr lang="zh-CN" altLang="en-US" sz="3200" dirty="0">
                <a:latin typeface="Times New Roman" panose="02020603050405020304" pitchFamily="18" charset="0"/>
              </a:rPr>
              <a:t>不确定性及其类型</a:t>
            </a:r>
            <a:r>
              <a:rPr lang="en-US" altLang="zh-CN" sz="3200">
                <a:latin typeface="Times New Roman" panose="02020603050405020304" pitchFamily="18" charset="0"/>
              </a:rPr>
              <a:t>(2)</a:t>
            </a:r>
            <a:endParaRPr lang="en-US" altLang="zh-CN" sz="3200">
              <a:latin typeface="Times New Roman" panose="02020603050405020304" pitchFamily="18" charset="0"/>
            </a:endParaRPr>
          </a:p>
        </p:txBody>
      </p:sp>
      <p:sp>
        <p:nvSpPr>
          <p:cNvPr id="10243" name="文本占位符 10242"/>
          <p:cNvSpPr>
            <a:spLocks noGrp="1"/>
          </p:cNvSpPr>
          <p:nvPr>
            <p:ph type="body" idx="4294967295"/>
          </p:nvPr>
        </p:nvSpPr>
        <p:spPr>
          <a:xfrm>
            <a:off x="1227455" y="1268730"/>
            <a:ext cx="7916545" cy="4949825"/>
          </a:xfrm>
        </p:spPr>
        <p:txBody>
          <a:bodyPr>
            <a:normAutofit lnSpcReduction="10000"/>
          </a:bodyPr>
          <a:p>
            <a:pPr marL="0" indent="0" defTabSz="0">
              <a:lnSpc>
                <a:spcPct val="90000"/>
              </a:lnSpc>
              <a:buClr>
                <a:schemeClr val="tx1"/>
              </a:buClr>
              <a:buSzPct val="100000"/>
              <a:buFont typeface="Wingdings" panose="05000000000000000000" pitchFamily="2" charset="2"/>
              <a:buAutoNum type="arabicPeriod"/>
              <a:tabLst>
                <a:tab pos="360680" algn="l"/>
              </a:tabLst>
            </a:pPr>
            <a:r>
              <a:rPr lang="zh-CN" altLang="en-US" sz="2800" dirty="0"/>
              <a:t>随机不确定性</a:t>
            </a:r>
            <a:endParaRPr lang="zh-CN" altLang="en-US" sz="2800">
              <a:latin typeface="宋体" panose="02010600030101010101" pitchFamily="2" charset="-122"/>
            </a:endParaRPr>
          </a:p>
          <a:p>
            <a:pPr marL="0" indent="0" defTabSz="0">
              <a:lnSpc>
                <a:spcPct val="90000"/>
              </a:lnSpc>
              <a:buClr>
                <a:schemeClr val="tx1"/>
              </a:buClr>
              <a:buSzPct val="100000"/>
              <a:buNone/>
              <a:tabLst>
                <a:tab pos="360680" algn="l"/>
              </a:tabLst>
            </a:pPr>
            <a:r>
              <a:rPr lang="zh-CN" altLang="en-US" sz="2000" dirty="0">
                <a:latin typeface="宋体" panose="02010600030101010101" pitchFamily="2" charset="-122"/>
              </a:rPr>
              <a:t>    随机不确定性是基于概率的一种衡量，即已知一个事件发生有多个可能的结果。虽然在该事件发生之前，无法确定哪个结果会出现，但是，可以预先知道每个结果发生的可能性。</a:t>
            </a:r>
            <a:endParaRPr lang="zh-CN" altLang="en-US" sz="2000" dirty="0">
              <a:latin typeface="宋体" panose="02010600030101010101" pitchFamily="2" charset="-122"/>
            </a:endParaRPr>
          </a:p>
          <a:p>
            <a:pPr marL="0" indent="0" defTabSz="0">
              <a:lnSpc>
                <a:spcPct val="90000"/>
              </a:lnSpc>
              <a:buClr>
                <a:schemeClr val="tx1"/>
              </a:buClr>
              <a:buSzPct val="100000"/>
              <a:buNone/>
              <a:tabLst>
                <a:tab pos="360680" algn="l"/>
              </a:tabLst>
            </a:pPr>
            <a:r>
              <a:rPr lang="zh-CN" altLang="en-US" sz="2000" dirty="0">
                <a:latin typeface="宋体" panose="02010600030101010101" pitchFamily="2" charset="-122"/>
              </a:rPr>
              <a:t>例如： </a:t>
            </a:r>
            <a:endParaRPr lang="zh-CN" altLang="en-US" sz="2000" dirty="0">
              <a:latin typeface="宋体" panose="02010600030101010101" pitchFamily="2" charset="-122"/>
            </a:endParaRPr>
          </a:p>
          <a:p>
            <a:pPr marL="358775" lvl="2" indent="0" defTabSz="0">
              <a:lnSpc>
                <a:spcPct val="90000"/>
              </a:lnSpc>
              <a:buClr>
                <a:schemeClr val="tx1"/>
              </a:buClr>
              <a:buSzPct val="100000"/>
              <a:buNone/>
              <a:tabLst>
                <a:tab pos="360680" algn="l"/>
              </a:tabLst>
            </a:pPr>
            <a:r>
              <a:rPr lang="zh-CN" altLang="en-US" sz="1800" dirty="0">
                <a:solidFill>
                  <a:schemeClr val="folHlink"/>
                </a:solidFill>
                <a:latin typeface="楷体_GB2312" pitchFamily="49" charset="-122"/>
                <a:ea typeface="楷体_GB2312" pitchFamily="49" charset="-122"/>
              </a:rPr>
              <a:t>“这场球赛甲队可能取胜”</a:t>
            </a:r>
            <a:endParaRPr lang="zh-CN" altLang="en-US" sz="1800" dirty="0">
              <a:solidFill>
                <a:schemeClr val="folHlink"/>
              </a:solidFill>
              <a:latin typeface="楷体_GB2312" pitchFamily="49" charset="-122"/>
              <a:ea typeface="楷体_GB2312" pitchFamily="49" charset="-122"/>
            </a:endParaRPr>
          </a:p>
          <a:p>
            <a:pPr marL="358775" lvl="2" indent="0" defTabSz="0">
              <a:lnSpc>
                <a:spcPct val="90000"/>
              </a:lnSpc>
              <a:buClr>
                <a:schemeClr val="tx1"/>
              </a:buClr>
              <a:buSzPct val="100000"/>
              <a:buNone/>
              <a:tabLst>
                <a:tab pos="360680" algn="l"/>
              </a:tabLst>
            </a:pPr>
            <a:r>
              <a:rPr lang="zh-CN" altLang="en-US" sz="1800" dirty="0">
                <a:solidFill>
                  <a:schemeClr val="folHlink"/>
                </a:solidFill>
                <a:latin typeface="楷体_GB2312" pitchFamily="49" charset="-122"/>
                <a:ea typeface="楷体_GB2312" pitchFamily="49" charset="-122"/>
              </a:rPr>
              <a:t>“如果头疼发烧，则大概是患了感冒。”</a:t>
            </a:r>
            <a:endParaRPr lang="zh-CN" altLang="en-US" sz="1800" dirty="0">
              <a:solidFill>
                <a:schemeClr val="folHlink"/>
              </a:solidFill>
              <a:latin typeface="楷体_GB2312" pitchFamily="49" charset="-122"/>
              <a:ea typeface="楷体_GB2312" pitchFamily="49" charset="-122"/>
            </a:endParaRPr>
          </a:p>
          <a:p>
            <a:pPr marL="0" indent="0" defTabSz="0">
              <a:lnSpc>
                <a:spcPct val="90000"/>
              </a:lnSpc>
              <a:buClr>
                <a:schemeClr val="tx1"/>
              </a:buClr>
              <a:buSzPct val="100000"/>
              <a:buNone/>
              <a:tabLst>
                <a:tab pos="360680" algn="l"/>
              </a:tabLst>
            </a:pPr>
            <a:r>
              <a:rPr lang="en-US" altLang="zh-CN" sz="2800"/>
              <a:t>2.</a:t>
            </a:r>
            <a:r>
              <a:rPr lang="zh-CN" altLang="en-US" sz="2800" dirty="0"/>
              <a:t>模糊不确定性</a:t>
            </a:r>
            <a:endParaRPr lang="zh-CN" altLang="en-US" sz="2800">
              <a:latin typeface="宋体" panose="02010600030101010101" pitchFamily="2" charset="-122"/>
            </a:endParaRPr>
          </a:p>
          <a:p>
            <a:pPr marL="0" indent="0" defTabSz="0">
              <a:lnSpc>
                <a:spcPct val="90000"/>
              </a:lnSpc>
              <a:buClr>
                <a:schemeClr val="tx1"/>
              </a:buClr>
              <a:buSzPct val="100000"/>
              <a:buNone/>
              <a:tabLst>
                <a:tab pos="360680" algn="l"/>
              </a:tabLst>
            </a:pPr>
            <a:r>
              <a:rPr lang="zh-CN" altLang="en-US" sz="2000" dirty="0">
                <a:latin typeface="宋体" panose="02010600030101010101" pitchFamily="2" charset="-122"/>
              </a:rPr>
              <a:t>    模糊不确定性就是一个命题中所出现的某些言词其涵义不够确切，从概念角度讲，就是其代表的概念的内涵没有硬性的标准或条件，其外延没有硬性的边界。</a:t>
            </a:r>
            <a:endParaRPr lang="zh-CN" altLang="en-US" sz="2000" dirty="0">
              <a:latin typeface="宋体" panose="02010600030101010101" pitchFamily="2" charset="-122"/>
            </a:endParaRPr>
          </a:p>
          <a:p>
            <a:pPr marL="0" indent="0" defTabSz="0">
              <a:lnSpc>
                <a:spcPct val="90000"/>
              </a:lnSpc>
              <a:buClr>
                <a:schemeClr val="tx1"/>
              </a:buClr>
              <a:buSzPct val="100000"/>
              <a:buNone/>
              <a:tabLst>
                <a:tab pos="360680" algn="l"/>
              </a:tabLst>
            </a:pPr>
            <a:r>
              <a:rPr lang="zh-CN" altLang="en-US" sz="2000" dirty="0">
                <a:latin typeface="宋体" panose="02010600030101010101" pitchFamily="2" charset="-122"/>
              </a:rPr>
              <a:t>例如：</a:t>
            </a:r>
            <a:endParaRPr lang="zh-CN" altLang="en-US" sz="2000" dirty="0">
              <a:latin typeface="宋体" panose="02010600030101010101" pitchFamily="2" charset="-122"/>
            </a:endParaRPr>
          </a:p>
          <a:p>
            <a:pPr marL="358775" lvl="2" indent="0" defTabSz="0">
              <a:lnSpc>
                <a:spcPct val="90000"/>
              </a:lnSpc>
              <a:buClr>
                <a:schemeClr val="tx1"/>
              </a:buClr>
              <a:buSzPct val="100000"/>
              <a:buNone/>
              <a:tabLst>
                <a:tab pos="360680" algn="l"/>
              </a:tabLst>
            </a:pPr>
            <a:r>
              <a:rPr lang="zh-CN" altLang="en-US" sz="1800" dirty="0">
                <a:solidFill>
                  <a:schemeClr val="folHlink"/>
                </a:solidFill>
                <a:latin typeface="楷体_GB2312" pitchFamily="49" charset="-122"/>
                <a:ea typeface="楷体_GB2312" pitchFamily="49" charset="-122"/>
              </a:rPr>
              <a:t>“小王是高个子。”</a:t>
            </a:r>
            <a:endParaRPr lang="zh-CN" altLang="en-US" sz="1800" dirty="0">
              <a:solidFill>
                <a:schemeClr val="folHlink"/>
              </a:solidFill>
              <a:latin typeface="楷体_GB2312" pitchFamily="49" charset="-122"/>
              <a:ea typeface="楷体_GB2312" pitchFamily="49" charset="-122"/>
            </a:endParaRPr>
          </a:p>
          <a:p>
            <a:pPr marL="358775" lvl="2" indent="0" defTabSz="0">
              <a:lnSpc>
                <a:spcPct val="90000"/>
              </a:lnSpc>
              <a:buClr>
                <a:schemeClr val="tx1"/>
              </a:buClr>
              <a:buSzPct val="100000"/>
              <a:buNone/>
              <a:tabLst>
                <a:tab pos="360680" algn="l"/>
              </a:tabLst>
            </a:pPr>
            <a:r>
              <a:rPr lang="zh-CN" altLang="en-US" sz="1800" dirty="0">
                <a:solidFill>
                  <a:schemeClr val="folHlink"/>
                </a:solidFill>
                <a:latin typeface="楷体_GB2312" pitchFamily="49" charset="-122"/>
                <a:ea typeface="楷体_GB2312" pitchFamily="49" charset="-122"/>
              </a:rPr>
              <a:t>“张三和李四是好朋友。”</a:t>
            </a:r>
            <a:endParaRPr lang="zh-CN" altLang="en-US" sz="1800" dirty="0">
              <a:solidFill>
                <a:schemeClr val="folHlink"/>
              </a:solidFill>
              <a:latin typeface="楷体_GB2312" pitchFamily="49" charset="-122"/>
              <a:ea typeface="楷体_GB2312" pitchFamily="49" charset="-122"/>
            </a:endParaRPr>
          </a:p>
          <a:p>
            <a:pPr marL="358775" lvl="2" indent="0" defTabSz="0">
              <a:lnSpc>
                <a:spcPct val="90000"/>
              </a:lnSpc>
              <a:buClr>
                <a:schemeClr val="tx1"/>
              </a:buClr>
              <a:buSzPct val="100000"/>
              <a:buNone/>
              <a:tabLst>
                <a:tab pos="360680" algn="l"/>
              </a:tabLst>
            </a:pPr>
            <a:r>
              <a:rPr lang="zh-CN" altLang="en-US" sz="2000" dirty="0">
                <a:latin typeface="宋体" panose="02010600030101010101" pitchFamily="2" charset="-122"/>
              </a:rPr>
              <a:t>把涵义不确切的言词所代表的概念称为软概念。</a:t>
            </a:r>
            <a:endParaRPr lang="zh-CN" altLang="en-US" sz="2000" dirty="0">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6</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6019" name="文本占位符 86018"/>
          <p:cNvSpPr>
            <a:spLocks noGrp="1"/>
          </p:cNvSpPr>
          <p:nvPr>
            <p:ph type="body" idx="4294967295"/>
          </p:nvPr>
        </p:nvSpPr>
        <p:spPr>
          <a:xfrm>
            <a:off x="517525" y="1243330"/>
            <a:ext cx="7369175" cy="4933950"/>
          </a:xfrm>
        </p:spPr>
        <p:txBody>
          <a:bodyPr/>
          <a:p>
            <a:pPr>
              <a:buNone/>
            </a:pPr>
            <a:r>
              <a:rPr lang="en-US" altLang="zh-CN" sz="2400"/>
              <a:t>2. </a:t>
            </a:r>
            <a:r>
              <a:rPr lang="zh-CN" altLang="en-US" sz="2400" dirty="0"/>
              <a:t>知识的不确定性表示</a:t>
            </a:r>
            <a:endParaRPr lang="zh-CN" altLang="en-US" sz="2400" dirty="0"/>
          </a:p>
          <a:p>
            <a:pPr>
              <a:buNone/>
            </a:pPr>
            <a:r>
              <a:rPr lang="zh-CN" altLang="en-US" sz="2400" dirty="0"/>
              <a:t>不确定性知识用如下形式的规则来表示：</a:t>
            </a:r>
            <a:endParaRPr lang="zh-CN" altLang="en-US" sz="2400" dirty="0"/>
          </a:p>
          <a:p>
            <a:pPr>
              <a:buNone/>
            </a:pPr>
            <a:r>
              <a:rPr lang="zh-CN" altLang="en-US" sz="2000">
                <a:latin typeface="Times New Roman" panose="02020603050405020304" pitchFamily="18" charset="0"/>
              </a:rPr>
              <a:t>           </a:t>
            </a:r>
            <a:r>
              <a:rPr lang="en-US" altLang="zh-CN" sz="2000">
                <a:solidFill>
                  <a:schemeClr val="folHlink"/>
                </a:solidFill>
                <a:latin typeface="Times New Roman" panose="02020603050405020304" pitchFamily="18" charset="0"/>
              </a:rPr>
              <a:t>IF  </a:t>
            </a:r>
            <a:r>
              <a:rPr lang="en-US" altLang="zh-CN" sz="2000" i="1">
                <a:solidFill>
                  <a:schemeClr val="folHlink"/>
                </a:solidFill>
                <a:latin typeface="Times New Roman" panose="02020603050405020304" pitchFamily="18" charset="0"/>
              </a:rPr>
              <a:t>E</a:t>
            </a:r>
            <a:r>
              <a:rPr lang="en-US" altLang="zh-CN" sz="2000">
                <a:solidFill>
                  <a:schemeClr val="folHlink"/>
                </a:solidFill>
                <a:latin typeface="Times New Roman" panose="02020603050405020304" pitchFamily="18" charset="0"/>
              </a:rPr>
              <a:t>  THEN  </a:t>
            </a:r>
            <a:r>
              <a:rPr lang="en-US" altLang="zh-CN" sz="2000" i="1">
                <a:solidFill>
                  <a:schemeClr val="folHlink"/>
                </a:solidFill>
                <a:latin typeface="Times New Roman" panose="02020603050405020304" pitchFamily="18" charset="0"/>
              </a:rPr>
              <a:t>H</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h</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r>
              <a:rPr lang="en-US" altLang="zh-CN" sz="2000" i="1">
                <a:solidFill>
                  <a:schemeClr val="folHlink"/>
                </a:solidFill>
                <a:latin typeface="Times New Roman" panose="02020603050405020304" pitchFamily="18" charset="0"/>
              </a:rPr>
              <a:t>CF</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 c</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c</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c</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endParaRPr lang="en-US" altLang="zh-CN" sz="2000">
              <a:solidFill>
                <a:schemeClr val="folHlink"/>
              </a:solidFill>
              <a:latin typeface="Times New Roman" panose="02020603050405020304" pitchFamily="18" charset="0"/>
            </a:endParaRPr>
          </a:p>
          <a:p>
            <a:pPr>
              <a:buNone/>
            </a:pPr>
            <a:r>
              <a:rPr lang="zh-CN" altLang="en-US" sz="2400" dirty="0"/>
              <a:t>其中：</a:t>
            </a:r>
            <a:endParaRPr lang="zh-CN" altLang="en-US" sz="2400" i="1" dirty="0"/>
          </a:p>
          <a:p>
            <a:pPr>
              <a:buNone/>
            </a:pPr>
            <a:r>
              <a:rPr lang="en-US" altLang="zh-CN" sz="2000" i="1">
                <a:solidFill>
                  <a:schemeClr val="folHlink"/>
                </a:solidFill>
                <a:latin typeface="Times New Roman" panose="02020603050405020304" pitchFamily="18" charset="0"/>
              </a:rPr>
              <a:t>E</a:t>
            </a:r>
            <a:r>
              <a:rPr lang="zh-CN" altLang="en-US" sz="2000" dirty="0">
                <a:solidFill>
                  <a:schemeClr val="folHlink"/>
                </a:solidFill>
                <a:latin typeface="Times New Roman" panose="02020603050405020304" pitchFamily="18" charset="0"/>
              </a:rPr>
              <a:t>：</a:t>
            </a:r>
            <a:r>
              <a:rPr lang="zh-CN" altLang="en-US" sz="2000" dirty="0">
                <a:latin typeface="Times New Roman" panose="02020603050405020304" pitchFamily="18" charset="0"/>
              </a:rPr>
              <a:t>前提条件，它可以是简单条件，也可以是通过</a:t>
            </a:r>
            <a:r>
              <a:rPr lang="en-US" altLang="zh-CN" sz="2000">
                <a:latin typeface="Times New Roman" panose="02020603050405020304" pitchFamily="18" charset="0"/>
              </a:rPr>
              <a:t>AND</a:t>
            </a:r>
            <a:r>
              <a:rPr lang="zh-CN" altLang="en-US" sz="2000" dirty="0">
                <a:latin typeface="Times New Roman" panose="02020603050405020304" pitchFamily="18" charset="0"/>
              </a:rPr>
              <a:t>和</a:t>
            </a:r>
            <a:r>
              <a:rPr lang="en-US" altLang="zh-CN" sz="2000">
                <a:latin typeface="Times New Roman" panose="02020603050405020304" pitchFamily="18" charset="0"/>
              </a:rPr>
              <a:t>OR</a:t>
            </a:r>
            <a:r>
              <a:rPr lang="zh-CN" altLang="en-US" sz="2000" dirty="0">
                <a:latin typeface="Times New Roman" panose="02020603050405020304" pitchFamily="18" charset="0"/>
              </a:rPr>
              <a:t>连接起来的复合条件。</a:t>
            </a:r>
            <a:endParaRPr lang="zh-CN" altLang="en-US" sz="2000" i="1" dirty="0">
              <a:latin typeface="Times New Roman" panose="02020603050405020304" pitchFamily="18" charset="0"/>
            </a:endParaRPr>
          </a:p>
          <a:p>
            <a:pPr>
              <a:buNone/>
            </a:pPr>
            <a:r>
              <a:rPr lang="en-US" altLang="zh-CN" sz="2000" i="1">
                <a:solidFill>
                  <a:schemeClr val="folHlink"/>
                </a:solidFill>
                <a:latin typeface="Times New Roman" panose="02020603050405020304" pitchFamily="18" charset="0"/>
              </a:rPr>
              <a:t>H</a:t>
            </a:r>
            <a:r>
              <a:rPr lang="zh-CN" altLang="en-US" sz="2000" dirty="0">
                <a:solidFill>
                  <a:schemeClr val="folHlink"/>
                </a:solidFill>
                <a:latin typeface="Times New Roman" panose="02020603050405020304" pitchFamily="18" charset="0"/>
              </a:rPr>
              <a:t>：</a:t>
            </a:r>
            <a:r>
              <a:rPr lang="zh-CN" altLang="en-US" sz="2000" dirty="0">
                <a:latin typeface="Times New Roman" panose="02020603050405020304" pitchFamily="18" charset="0"/>
              </a:rPr>
              <a:t>结论，它用识别框架中的子集表示，</a:t>
            </a:r>
            <a:r>
              <a:rPr lang="en-US" altLang="zh-CN" sz="2000" i="1">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1</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2</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i="1" err="1">
                <a:latin typeface="Times New Roman" panose="02020603050405020304" pitchFamily="18" charset="0"/>
              </a:rPr>
              <a:t>h</a:t>
            </a:r>
            <a:r>
              <a:rPr lang="en-US" altLang="zh-CN" sz="2000" i="1" baseline="-25000" err="1">
                <a:solidFill>
                  <a:schemeClr val="folHlink"/>
                </a:solidFill>
                <a:latin typeface="Times New Roman" panose="02020603050405020304" pitchFamily="18" charset="0"/>
              </a:rPr>
              <a:t>n</a:t>
            </a:r>
            <a:r>
              <a:rPr lang="zh-CN" altLang="en-US" sz="2000" dirty="0">
                <a:latin typeface="Times New Roman" panose="02020603050405020304" pitchFamily="18" charset="0"/>
              </a:rPr>
              <a:t>是该子集中的元素。</a:t>
            </a:r>
            <a:endParaRPr lang="zh-CN" altLang="en-US" sz="2000" i="1" dirty="0">
              <a:latin typeface="Times New Roman" panose="02020603050405020304" pitchFamily="18" charset="0"/>
            </a:endParaRPr>
          </a:p>
          <a:p>
            <a:pPr>
              <a:buNone/>
            </a:pPr>
            <a:r>
              <a:rPr lang="en-US" altLang="zh-CN" sz="2000" i="1">
                <a:solidFill>
                  <a:schemeClr val="folHlink"/>
                </a:solidFill>
                <a:latin typeface="Times New Roman" panose="02020603050405020304" pitchFamily="18" charset="0"/>
              </a:rPr>
              <a:t>CF</a:t>
            </a:r>
            <a:r>
              <a:rPr lang="zh-CN" altLang="en-US" sz="2000" dirty="0">
                <a:solidFill>
                  <a:schemeClr val="folHlink"/>
                </a:solidFill>
                <a:latin typeface="Times New Roman" panose="02020603050405020304" pitchFamily="18" charset="0"/>
              </a:rPr>
              <a:t>：</a:t>
            </a:r>
            <a:r>
              <a:rPr lang="zh-CN" altLang="en-US" sz="2000" dirty="0">
                <a:latin typeface="Times New Roman" panose="02020603050405020304" pitchFamily="18" charset="0"/>
              </a:rPr>
              <a:t>可信度因子。其中</a:t>
            </a:r>
            <a:r>
              <a:rPr lang="en-US" altLang="zh-CN" sz="2000" i="1" err="1">
                <a:solidFill>
                  <a:schemeClr val="folHlink"/>
                </a:solidFill>
                <a:latin typeface="Times New Roman" panose="02020603050405020304" pitchFamily="18" charset="0"/>
              </a:rPr>
              <a:t>c</a:t>
            </a:r>
            <a:r>
              <a:rPr lang="en-US" altLang="zh-CN" sz="2000" baseline="-25000" err="1">
                <a:solidFill>
                  <a:schemeClr val="folHlink"/>
                </a:solidFill>
                <a:latin typeface="Times New Roman" panose="02020603050405020304" pitchFamily="18" charset="0"/>
              </a:rPr>
              <a:t>i</a:t>
            </a:r>
            <a:r>
              <a:rPr lang="zh-CN" altLang="en-US" sz="2000" dirty="0">
                <a:latin typeface="Times New Roman" panose="02020603050405020304" pitchFamily="18" charset="0"/>
              </a:rPr>
              <a:t>用来指出</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i</a:t>
            </a:r>
            <a:r>
              <a:rPr lang="en-US" altLang="zh-CN" sz="2000" i="1" baseline="-25000">
                <a:latin typeface="Times New Roman" panose="02020603050405020304" pitchFamily="18" charset="0"/>
              </a:rPr>
              <a:t> </a:t>
            </a:r>
            <a:r>
              <a:rPr lang="en-US" altLang="zh-CN" sz="2000">
                <a:latin typeface="Times New Roman" panose="02020603050405020304" pitchFamily="18" charset="0"/>
              </a:rPr>
              <a:t>{</a:t>
            </a:r>
            <a:r>
              <a:rPr lang="en-US" altLang="zh-CN" sz="2000" i="1">
                <a:latin typeface="Times New Roman" panose="02020603050405020304" pitchFamily="18" charset="0"/>
              </a:rPr>
              <a:t>i</a:t>
            </a:r>
            <a:r>
              <a:rPr lang="en-US" altLang="zh-CN" sz="2000">
                <a:latin typeface="Times New Roman" panose="02020603050405020304" pitchFamily="18" charset="0"/>
              </a:rPr>
              <a:t>=1</a:t>
            </a:r>
            <a:r>
              <a:rPr lang="zh-CN" altLang="en-US" sz="2000" dirty="0">
                <a:latin typeface="Times New Roman" panose="02020603050405020304" pitchFamily="18" charset="0"/>
              </a:rPr>
              <a:t>，</a:t>
            </a:r>
            <a:r>
              <a:rPr lang="en-US" altLang="zh-CN" sz="2000">
                <a:latin typeface="Times New Roman" panose="02020603050405020304" pitchFamily="18" charset="0"/>
              </a:rPr>
              <a:t>2</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a:t>
            </a:r>
            <a:r>
              <a:rPr lang="en-US" altLang="zh-CN" sz="2000" i="1">
                <a:latin typeface="Times New Roman" panose="02020603050405020304" pitchFamily="18" charset="0"/>
              </a:rPr>
              <a:t>n</a:t>
            </a:r>
            <a:r>
              <a:rPr lang="en-US" altLang="zh-CN" sz="2000">
                <a:latin typeface="Times New Roman" panose="02020603050405020304" pitchFamily="18" charset="0"/>
              </a:rPr>
              <a:t>}</a:t>
            </a:r>
            <a:r>
              <a:rPr lang="zh-CN" altLang="en-US" sz="2000" dirty="0">
                <a:latin typeface="Times New Roman" panose="02020603050405020304" pitchFamily="18" charset="0"/>
              </a:rPr>
              <a:t>的可信度，且满足如下条件：</a:t>
            </a:r>
            <a:endParaRPr lang="zh-CN" altLang="en-US" sz="2000" dirty="0">
              <a:latin typeface="Times New Roman" panose="02020603050405020304" pitchFamily="18" charset="0"/>
            </a:endParaRPr>
          </a:p>
        </p:txBody>
      </p:sp>
      <p:sp>
        <p:nvSpPr>
          <p:cNvPr id="86020" name="矩形 86019"/>
          <p:cNvSpPr/>
          <p:nvPr/>
        </p:nvSpPr>
        <p:spPr>
          <a:xfrm>
            <a:off x="0" y="3143250"/>
            <a:ext cx="9144000" cy="0"/>
          </a:xfrm>
          <a:prstGeom prst="rect">
            <a:avLst/>
          </a:prstGeom>
          <a:noFill/>
          <a:ln w="9525">
            <a:noFill/>
          </a:ln>
        </p:spPr>
        <p:txBody>
          <a:bodyPr/>
          <a:p>
            <a:endParaRPr lang="zh-CN" altLang="en-US"/>
          </a:p>
        </p:txBody>
      </p:sp>
      <p:graphicFrame>
        <p:nvGraphicFramePr>
          <p:cNvPr id="86021" name="对象 86020"/>
          <p:cNvGraphicFramePr>
            <a:graphicFrameLocks noChangeAspect="1"/>
          </p:cNvGraphicFramePr>
          <p:nvPr/>
        </p:nvGraphicFramePr>
        <p:xfrm>
          <a:off x="2916238" y="4941888"/>
          <a:ext cx="2376487" cy="1441450"/>
        </p:xfrm>
        <a:graphic>
          <a:graphicData uri="http://schemas.openxmlformats.org/presentationml/2006/ole">
            <mc:AlternateContent xmlns:mc="http://schemas.openxmlformats.org/markup-compatibility/2006">
              <mc:Choice xmlns:v="urn:schemas-microsoft-com:vml" Requires="v">
                <p:oleObj spid="_x0000_s3128" name="" r:id="rId1" imgW="940435" imgH="572135" progId="Equation.DSMT4">
                  <p:embed/>
                </p:oleObj>
              </mc:Choice>
              <mc:Fallback>
                <p:oleObj name="" r:id="rId1" imgW="940435" imgH="572135" progId="Equation.DSMT4">
                  <p:embed/>
                  <p:pic>
                    <p:nvPicPr>
                      <p:cNvPr id="0" name="图片 3127"/>
                      <p:cNvPicPr/>
                      <p:nvPr/>
                    </p:nvPicPr>
                    <p:blipFill>
                      <a:blip r:embed="rId2"/>
                      <a:stretch>
                        <a:fillRect/>
                      </a:stretch>
                    </p:blipFill>
                    <p:spPr>
                      <a:xfrm>
                        <a:off x="2916238" y="4941888"/>
                        <a:ext cx="2376487" cy="1441450"/>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6</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7043" name="文本占位符 87042"/>
          <p:cNvSpPr>
            <a:spLocks noGrp="1"/>
          </p:cNvSpPr>
          <p:nvPr>
            <p:ph type="body" idx="4294967295"/>
          </p:nvPr>
        </p:nvSpPr>
        <p:spPr>
          <a:xfrm>
            <a:off x="312420" y="1318260"/>
            <a:ext cx="7574280" cy="4859020"/>
          </a:xfrm>
        </p:spPr>
        <p:txBody>
          <a:bodyPr/>
          <a:p>
            <a:pPr>
              <a:buNone/>
            </a:pPr>
            <a:r>
              <a:rPr lang="en-US" altLang="zh-CN" sz="2400">
                <a:latin typeface="Times New Roman" panose="02020603050405020304" pitchFamily="18" charset="0"/>
              </a:rPr>
              <a:t>3.</a:t>
            </a:r>
            <a:r>
              <a:rPr lang="zh-CN" altLang="en-US" sz="2400" dirty="0">
                <a:latin typeface="Times New Roman" panose="02020603050405020304" pitchFamily="18" charset="0"/>
              </a:rPr>
              <a:t>证据不确定性表示</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不确定性证据</a:t>
            </a:r>
            <a:r>
              <a:rPr lang="en-US" altLang="zh-CN" sz="2400" i="1">
                <a:latin typeface="Times New Roman" panose="02020603050405020304" pitchFamily="18" charset="0"/>
              </a:rPr>
              <a:t>E</a:t>
            </a:r>
            <a:r>
              <a:rPr lang="zh-CN" altLang="en-US" sz="2400" dirty="0">
                <a:latin typeface="Times New Roman" panose="02020603050405020304" pitchFamily="18" charset="0"/>
              </a:rPr>
              <a:t>的确定性用</a:t>
            </a:r>
            <a:r>
              <a:rPr lang="en-US" altLang="zh-CN" sz="2400" i="1">
                <a:latin typeface="Times New Roman" panose="02020603050405020304" pitchFamily="18" charset="0"/>
              </a:rPr>
              <a:t>CER</a:t>
            </a:r>
            <a:r>
              <a:rPr lang="zh-CN" altLang="en-US" sz="2400" dirty="0">
                <a:latin typeface="Times New Roman" panose="02020603050405020304" pitchFamily="18" charset="0"/>
              </a:rPr>
              <a:t>（</a:t>
            </a:r>
            <a:r>
              <a:rPr lang="en-US" altLang="zh-CN" sz="2400" i="1">
                <a:latin typeface="Times New Roman" panose="02020603050405020304" pitchFamily="18" charset="0"/>
              </a:rPr>
              <a:t>E</a:t>
            </a:r>
            <a:r>
              <a:rPr lang="zh-CN" altLang="en-US" sz="2400" dirty="0">
                <a:latin typeface="Times New Roman" panose="02020603050405020304" pitchFamily="18" charset="0"/>
              </a:rPr>
              <a:t>）表示，</a:t>
            </a:r>
            <a:r>
              <a:rPr lang="en-US" altLang="zh-CN" sz="2400" i="1">
                <a:latin typeface="Times New Roman" panose="02020603050405020304" pitchFamily="18" charset="0"/>
              </a:rPr>
              <a:t>CER</a:t>
            </a:r>
            <a:r>
              <a:rPr lang="zh-CN" altLang="en-US" sz="2400" dirty="0">
                <a:latin typeface="Times New Roman" panose="02020603050405020304" pitchFamily="18" charset="0"/>
              </a:rPr>
              <a:t>（</a:t>
            </a:r>
            <a:r>
              <a:rPr lang="en-US" altLang="zh-CN" sz="2400" i="1">
                <a:latin typeface="Times New Roman" panose="02020603050405020304" pitchFamily="18" charset="0"/>
              </a:rPr>
              <a:t>E</a:t>
            </a:r>
            <a:r>
              <a:rPr lang="zh-CN" altLang="en-US" sz="2400" dirty="0">
                <a:latin typeface="Times New Roman" panose="02020603050405020304" pitchFamily="18" charset="0"/>
              </a:rPr>
              <a:t>）的取值为</a:t>
            </a:r>
            <a:r>
              <a:rPr lang="en-US" altLang="zh-CN" sz="2400">
                <a:latin typeface="Times New Roman" panose="02020603050405020304" pitchFamily="18" charset="0"/>
              </a:rPr>
              <a:t>[0</a:t>
            </a:r>
            <a:r>
              <a:rPr lang="zh-CN" altLang="en-US" sz="2400" dirty="0">
                <a:latin typeface="Times New Roman" panose="02020603050405020304" pitchFamily="18" charset="0"/>
              </a:rPr>
              <a:t>，</a:t>
            </a:r>
            <a:r>
              <a:rPr lang="en-US" altLang="zh-CN" sz="2400">
                <a:latin typeface="Times New Roman" panose="02020603050405020304" pitchFamily="18" charset="0"/>
              </a:rPr>
              <a:t>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lvl="1"/>
            <a:r>
              <a:rPr lang="zh-CN" altLang="en-US" sz="2000" dirty="0">
                <a:latin typeface="Times New Roman" panose="02020603050405020304" pitchFamily="18" charset="0"/>
              </a:rPr>
              <a:t>对于初始证据，其确定性由用户给出；</a:t>
            </a:r>
            <a:endParaRPr lang="zh-CN" altLang="en-US" sz="2000" dirty="0">
              <a:latin typeface="Times New Roman" panose="02020603050405020304" pitchFamily="18" charset="0"/>
            </a:endParaRPr>
          </a:p>
          <a:p>
            <a:pPr lvl="1"/>
            <a:r>
              <a:rPr lang="zh-CN" altLang="en-US" sz="2000" dirty="0">
                <a:latin typeface="Times New Roman" panose="02020603050405020304" pitchFamily="18" charset="0"/>
              </a:rPr>
              <a:t>对于中间结论作为当前推理的证据，确定性由推理得到。</a:t>
            </a:r>
            <a:endParaRPr lang="zh-CN" altLang="en-US" sz="2000" dirty="0">
              <a:latin typeface="Times New Roman" panose="02020603050405020304" pitchFamily="18" charset="0"/>
            </a:endParaRPr>
          </a:p>
          <a:p>
            <a:pPr lvl="1">
              <a:buNone/>
            </a:pPr>
            <a:endParaRPr lang="zh-CN" altLang="en-US" sz="2000"/>
          </a:p>
          <a:p>
            <a:pPr>
              <a:buNone/>
            </a:pPr>
            <a:r>
              <a:rPr lang="en-US" altLang="zh-CN" sz="2400"/>
              <a:t>4.</a:t>
            </a:r>
            <a:r>
              <a:rPr lang="zh-CN" altLang="en-US" sz="2400" dirty="0"/>
              <a:t>组合证据不确定性的计算</a:t>
            </a:r>
            <a:endParaRPr lang="zh-CN" altLang="en-US" sz="2400" dirty="0"/>
          </a:p>
          <a:p>
            <a:pPr algn="just">
              <a:buNone/>
            </a:pPr>
            <a:r>
              <a:rPr lang="zh-CN" altLang="en-US" sz="2400" dirty="0"/>
              <a:t>   采用最大最小方法计算，即：</a:t>
            </a:r>
            <a:endParaRPr lang="zh-CN" altLang="en-US" sz="2400" dirty="0"/>
          </a:p>
          <a:p>
            <a:pPr lvl="1" algn="just"/>
            <a:r>
              <a:rPr lang="zh-CN" altLang="en-US" sz="1800" dirty="0"/>
              <a:t>简单证据的合取时，取最小值作为组合证据的不确定性；</a:t>
            </a:r>
            <a:endParaRPr lang="zh-CN" altLang="en-US" sz="1800" dirty="0"/>
          </a:p>
          <a:p>
            <a:pPr lvl="1" algn="just"/>
            <a:r>
              <a:rPr lang="zh-CN" altLang="en-US" sz="1800" dirty="0"/>
              <a:t>简单证据的析取时，取最大值作为组合证据的不确定性。</a:t>
            </a:r>
            <a:endParaRPr lang="zh-CN" altLang="en-US" sz="1800" dirty="0"/>
          </a:p>
          <a:p>
            <a:pPr lvl="1"/>
            <a:endParaRPr lang="zh-CN" altLang="en-US" sz="1800" dirty="0">
              <a:latin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7</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8067" name="文本占位符 88066"/>
          <p:cNvSpPr>
            <a:spLocks noGrp="1"/>
          </p:cNvSpPr>
          <p:nvPr>
            <p:ph type="body" idx="4294967295"/>
          </p:nvPr>
        </p:nvSpPr>
        <p:spPr>
          <a:xfrm>
            <a:off x="334010" y="1285875"/>
            <a:ext cx="8424545" cy="4902200"/>
          </a:xfrm>
        </p:spPr>
        <p:txBody>
          <a:bodyPr>
            <a:normAutofit fontScale="80000"/>
          </a:bodyPr>
          <a:p>
            <a:pPr>
              <a:buNone/>
            </a:pPr>
            <a:r>
              <a:rPr lang="en-US" altLang="zh-CN" sz="2400"/>
              <a:t>5.</a:t>
            </a:r>
            <a:r>
              <a:rPr lang="zh-CN" altLang="en-US" sz="2400" dirty="0"/>
              <a:t>不确定性的传递算法</a:t>
            </a:r>
            <a:endParaRPr lang="zh-CN" altLang="en-US" sz="2400" dirty="0"/>
          </a:p>
          <a:p>
            <a:pPr>
              <a:buNone/>
            </a:pPr>
            <a:r>
              <a:rPr lang="zh-CN" altLang="en-US" sz="2000" dirty="0"/>
              <a:t>设有规则：</a:t>
            </a:r>
            <a:endParaRPr lang="zh-CN" altLang="en-US" sz="2000" dirty="0"/>
          </a:p>
          <a:p>
            <a:pPr>
              <a:buNone/>
            </a:pPr>
            <a:r>
              <a:rPr lang="en-US" altLang="zh-CN" sz="2000">
                <a:solidFill>
                  <a:schemeClr val="folHlink"/>
                </a:solidFill>
                <a:latin typeface="Times New Roman" panose="02020603050405020304" pitchFamily="18" charset="0"/>
              </a:rPr>
              <a:t>IF  </a:t>
            </a:r>
            <a:r>
              <a:rPr lang="en-US" altLang="zh-CN" sz="2000" i="1">
                <a:solidFill>
                  <a:schemeClr val="folHlink"/>
                </a:solidFill>
                <a:latin typeface="Times New Roman" panose="02020603050405020304" pitchFamily="18" charset="0"/>
              </a:rPr>
              <a:t>E</a:t>
            </a:r>
            <a:r>
              <a:rPr lang="en-US" altLang="zh-CN" sz="2000">
                <a:solidFill>
                  <a:schemeClr val="folHlink"/>
                </a:solidFill>
                <a:latin typeface="Times New Roman" panose="02020603050405020304" pitchFamily="18" charset="0"/>
              </a:rPr>
              <a:t>  THEN  </a:t>
            </a:r>
            <a:r>
              <a:rPr lang="en-US" altLang="zh-CN" sz="2000" i="1">
                <a:solidFill>
                  <a:schemeClr val="folHlink"/>
                </a:solidFill>
                <a:latin typeface="Times New Roman" panose="02020603050405020304" pitchFamily="18" charset="0"/>
              </a:rPr>
              <a:t>H</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h</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r>
              <a:rPr lang="en-US" altLang="zh-CN" sz="2000" i="1">
                <a:solidFill>
                  <a:schemeClr val="folHlink"/>
                </a:solidFill>
                <a:latin typeface="Times New Roman" panose="02020603050405020304" pitchFamily="18" charset="0"/>
              </a:rPr>
              <a:t>CF</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 c</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c</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c</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endParaRPr lang="en-US" altLang="zh-CN"/>
          </a:p>
          <a:p>
            <a:pPr>
              <a:buNone/>
            </a:pPr>
            <a:r>
              <a:rPr lang="zh-CN" altLang="en-US" sz="2000" dirty="0"/>
              <a:t>则结论</a:t>
            </a:r>
            <a:r>
              <a:rPr lang="en-US" altLang="zh-CN" sz="2000" i="1">
                <a:latin typeface="Times New Roman" panose="02020603050405020304" pitchFamily="18" charset="0"/>
              </a:rPr>
              <a:t>H</a:t>
            </a:r>
            <a:r>
              <a:rPr lang="zh-CN" altLang="en-US" sz="2000" dirty="0">
                <a:latin typeface="Times New Roman" panose="02020603050405020304" pitchFamily="18" charset="0"/>
              </a:rPr>
              <a:t>的不确定性可以通过下述步骤求出：</a:t>
            </a: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1</a:t>
            </a:r>
            <a:r>
              <a:rPr lang="zh-CN" altLang="en-US" sz="2000" dirty="0">
                <a:latin typeface="Times New Roman" panose="02020603050405020304" pitchFamily="18" charset="0"/>
              </a:rPr>
              <a:t>）求</a:t>
            </a:r>
            <a:r>
              <a:rPr lang="en-US" altLang="zh-CN" sz="2000" i="1">
                <a:latin typeface="Times New Roman" panose="02020603050405020304" pitchFamily="18" charset="0"/>
              </a:rPr>
              <a:t>H</a:t>
            </a:r>
            <a:r>
              <a:rPr lang="zh-CN" altLang="en-US" sz="2000" dirty="0">
                <a:latin typeface="Times New Roman" panose="02020603050405020304" pitchFamily="18" charset="0"/>
              </a:rPr>
              <a:t>的概率分配函数</a:t>
            </a: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p>
          <a:p>
            <a:pPr>
              <a:buNone/>
            </a:pPr>
            <a:r>
              <a:rPr lang="zh-CN" altLang="en-US" sz="2000" dirty="0"/>
              <a:t>若有两条规则支持同一结论</a:t>
            </a:r>
            <a:r>
              <a:rPr lang="en-US" altLang="zh-CN" sz="2000" i="1"/>
              <a:t>H</a:t>
            </a:r>
            <a:r>
              <a:rPr lang="zh-CN" altLang="en-US" sz="2000" dirty="0"/>
              <a:t>，即：</a:t>
            </a:r>
            <a:endParaRPr lang="zh-CN" altLang="en-US" sz="2000" dirty="0"/>
          </a:p>
          <a:p>
            <a:pPr>
              <a:buNone/>
            </a:pPr>
            <a:r>
              <a:rPr lang="en-US" altLang="zh-CN" sz="2000">
                <a:solidFill>
                  <a:schemeClr val="folHlink"/>
                </a:solidFill>
                <a:latin typeface="Times New Roman" panose="02020603050405020304" pitchFamily="18" charset="0"/>
              </a:rPr>
              <a:t>IF  </a:t>
            </a:r>
            <a:r>
              <a:rPr lang="en-US" altLang="zh-CN" sz="2000" i="1">
                <a:solidFill>
                  <a:schemeClr val="folHlink"/>
                </a:solidFill>
                <a:latin typeface="Times New Roman" panose="02020603050405020304" pitchFamily="18" charset="0"/>
              </a:rPr>
              <a:t>E</a:t>
            </a:r>
            <a:r>
              <a:rPr lang="en-US" altLang="zh-CN" sz="2000" baseline="-25000">
                <a:solidFill>
                  <a:schemeClr val="folHlink"/>
                </a:solidFill>
                <a:latin typeface="Times New Roman" panose="02020603050405020304" pitchFamily="18" charset="0"/>
              </a:rPr>
              <a:t>1</a:t>
            </a:r>
            <a:r>
              <a:rPr lang="en-US" altLang="zh-CN" sz="2000">
                <a:solidFill>
                  <a:schemeClr val="folHlink"/>
                </a:solidFill>
                <a:latin typeface="Times New Roman" panose="02020603050405020304" pitchFamily="18" charset="0"/>
              </a:rPr>
              <a:t>  THEN  </a:t>
            </a:r>
            <a:r>
              <a:rPr lang="en-US" altLang="zh-CN" sz="2000" i="1">
                <a:solidFill>
                  <a:schemeClr val="folHlink"/>
                </a:solidFill>
                <a:latin typeface="Times New Roman" panose="02020603050405020304" pitchFamily="18" charset="0"/>
              </a:rPr>
              <a:t>H</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h</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r>
              <a:rPr lang="en-US" altLang="zh-CN" sz="2000" i="1">
                <a:solidFill>
                  <a:schemeClr val="folHlink"/>
                </a:solidFill>
                <a:latin typeface="Times New Roman" panose="02020603050405020304" pitchFamily="18" charset="0"/>
              </a:rPr>
              <a:t>CF</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 c</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c</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c</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endParaRPr lang="en-US" altLang="zh-CN" sz="2000">
              <a:solidFill>
                <a:schemeClr val="folHlink"/>
              </a:solidFill>
              <a:latin typeface="Times New Roman" panose="02020603050405020304" pitchFamily="18" charset="0"/>
            </a:endParaRPr>
          </a:p>
          <a:p>
            <a:pPr>
              <a:buNone/>
            </a:pPr>
            <a:r>
              <a:rPr lang="en-US" altLang="zh-CN" sz="2000">
                <a:solidFill>
                  <a:schemeClr val="folHlink"/>
                </a:solidFill>
                <a:latin typeface="Times New Roman" panose="02020603050405020304" pitchFamily="18" charset="0"/>
              </a:rPr>
              <a:t>IF  </a:t>
            </a:r>
            <a:r>
              <a:rPr lang="en-US" altLang="zh-CN" sz="2000" i="1">
                <a:solidFill>
                  <a:schemeClr val="folHlink"/>
                </a:solidFill>
                <a:latin typeface="Times New Roman" panose="02020603050405020304" pitchFamily="18" charset="0"/>
              </a:rPr>
              <a:t>E</a:t>
            </a:r>
            <a:r>
              <a:rPr lang="en-US" altLang="zh-CN" sz="2000" baseline="-25000">
                <a:solidFill>
                  <a:schemeClr val="folHlink"/>
                </a:solidFill>
                <a:latin typeface="Times New Roman" panose="02020603050405020304" pitchFamily="18" charset="0"/>
              </a:rPr>
              <a:t> 2</a:t>
            </a:r>
            <a:r>
              <a:rPr lang="en-US" altLang="zh-CN" sz="2000">
                <a:solidFill>
                  <a:schemeClr val="folHlink"/>
                </a:solidFill>
                <a:latin typeface="Times New Roman" panose="02020603050405020304" pitchFamily="18" charset="0"/>
              </a:rPr>
              <a:t> THEN  </a:t>
            </a:r>
            <a:r>
              <a:rPr lang="en-US" altLang="zh-CN" sz="2000" i="1">
                <a:solidFill>
                  <a:schemeClr val="folHlink"/>
                </a:solidFill>
                <a:latin typeface="Times New Roman" panose="02020603050405020304" pitchFamily="18" charset="0"/>
              </a:rPr>
              <a:t>H</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1</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h</a:t>
            </a:r>
            <a:r>
              <a:rPr lang="en-US" altLang="zh-CN" sz="2000" i="1" baseline="-25000">
                <a:solidFill>
                  <a:schemeClr val="folHlink"/>
                </a:solidFill>
                <a:latin typeface="Times New Roman" panose="02020603050405020304" pitchFamily="18" charset="0"/>
              </a:rPr>
              <a:t>2</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h</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r>
              <a:rPr lang="en-US" altLang="zh-CN" sz="2000" i="1">
                <a:solidFill>
                  <a:schemeClr val="folHlink"/>
                </a:solidFill>
                <a:latin typeface="Times New Roman" panose="02020603050405020304" pitchFamily="18" charset="0"/>
              </a:rPr>
              <a:t>CF</a:t>
            </a:r>
            <a:r>
              <a:rPr lang="en-US" altLang="zh-CN" sz="200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 c</a:t>
            </a:r>
            <a:r>
              <a:rPr lang="en-US" altLang="zh-CN" sz="2000" i="1" baseline="-25000">
                <a:solidFill>
                  <a:schemeClr val="folHlink"/>
                </a:solidFill>
                <a:latin typeface="Times New Roman" panose="02020603050405020304" pitchFamily="18" charset="0"/>
              </a:rPr>
              <a:t>1</a:t>
            </a:r>
            <a:r>
              <a:rPr lang="en-US" altLang="zh-CN" sz="2000" i="1">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a:solidFill>
                  <a:schemeClr val="folHlink"/>
                </a:solidFill>
                <a:latin typeface="Times New Roman" panose="02020603050405020304" pitchFamily="18" charset="0"/>
              </a:rPr>
              <a:t>c</a:t>
            </a:r>
            <a:r>
              <a:rPr lang="en-US" altLang="zh-CN" sz="2000" i="1" baseline="-25000">
                <a:solidFill>
                  <a:schemeClr val="folHlink"/>
                </a:solidFill>
                <a:latin typeface="Times New Roman" panose="02020603050405020304" pitchFamily="18" charset="0"/>
              </a:rPr>
              <a:t>2 </a:t>
            </a:r>
            <a:r>
              <a:rPr lang="en-US" altLang="zh-CN" sz="2000" i="1">
                <a:solidFill>
                  <a:schemeClr val="folHlink"/>
                </a:solidFill>
                <a:latin typeface="Times New Roman" panose="02020603050405020304" pitchFamily="18" charset="0"/>
              </a:rPr>
              <a:t>’</a:t>
            </a:r>
            <a:r>
              <a:rPr lang="en-US" altLang="zh-CN" sz="2000" i="1" baseline="-25000">
                <a:solidFill>
                  <a:schemeClr val="folHlink"/>
                </a:solidFill>
                <a:latin typeface="Times New Roman" panose="02020603050405020304" pitchFamily="18" charset="0"/>
              </a:rPr>
              <a:t> </a:t>
            </a:r>
            <a:r>
              <a:rPr lang="zh-CN" altLang="en-US" sz="2000" dirty="0">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r>
              <a:rPr lang="zh-CN" altLang="en-US" sz="2000" dirty="0">
                <a:solidFill>
                  <a:schemeClr val="folHlink"/>
                </a:solidFill>
                <a:latin typeface="Times New Roman" panose="02020603050405020304" pitchFamily="18" charset="0"/>
              </a:rPr>
              <a:t>，</a:t>
            </a:r>
            <a:r>
              <a:rPr lang="en-US" altLang="zh-CN" sz="2000" i="1" err="1">
                <a:solidFill>
                  <a:schemeClr val="folHlink"/>
                </a:solidFill>
                <a:latin typeface="Times New Roman" panose="02020603050405020304" pitchFamily="18" charset="0"/>
              </a:rPr>
              <a:t>c</a:t>
            </a:r>
            <a:r>
              <a:rPr lang="en-US" altLang="zh-CN" sz="2000" i="1" baseline="-25000" err="1">
                <a:solidFill>
                  <a:schemeClr val="folHlink"/>
                </a:solidFill>
                <a:latin typeface="Times New Roman" panose="02020603050405020304" pitchFamily="18" charset="0"/>
              </a:rPr>
              <a:t>n</a:t>
            </a:r>
            <a:r>
              <a:rPr lang="en-US" altLang="zh-CN" sz="2000">
                <a:solidFill>
                  <a:schemeClr val="folHlink"/>
                </a:solidFill>
                <a:latin typeface="Times New Roman" panose="02020603050405020304" pitchFamily="18" charset="0"/>
              </a:rPr>
              <a:t> </a:t>
            </a:r>
            <a:r>
              <a:rPr lang="en-US" altLang="zh-CN" sz="2000" i="1">
                <a:solidFill>
                  <a:schemeClr val="folHlink"/>
                </a:solidFill>
                <a:latin typeface="Times New Roman" panose="02020603050405020304" pitchFamily="18" charset="0"/>
              </a:rPr>
              <a:t>’</a:t>
            </a:r>
            <a:r>
              <a:rPr lang="en-US" altLang="zh-CN" sz="2000">
                <a:solidFill>
                  <a:schemeClr val="folHlink"/>
                </a:solidFill>
                <a:latin typeface="Times New Roman" panose="02020603050405020304" pitchFamily="18" charset="0"/>
              </a:rPr>
              <a:t>}</a:t>
            </a:r>
            <a:endParaRPr lang="en-US" altLang="zh-CN" sz="2000">
              <a:solidFill>
                <a:schemeClr val="folHlink"/>
              </a:solidFill>
              <a:latin typeface="Times New Roman" panose="02020603050405020304" pitchFamily="18" charset="0"/>
            </a:endParaRPr>
          </a:p>
          <a:p>
            <a:pPr>
              <a:buNone/>
            </a:pPr>
            <a:r>
              <a:rPr lang="zh-CN" altLang="en-US" sz="2000" dirty="0"/>
              <a:t>则先分别对每一条规则求出概率分配函数</a:t>
            </a:r>
            <a:r>
              <a:rPr lang="en-US" altLang="zh-CN" sz="2000" i="1">
                <a:latin typeface="Times New Roman" panose="02020603050405020304" pitchFamily="18" charset="0"/>
              </a:rPr>
              <a:t>m</a:t>
            </a:r>
            <a:r>
              <a:rPr lang="en-US" altLang="zh-CN" sz="2000" baseline="-25000">
                <a:latin typeface="Times New Roman" panose="02020603050405020304" pitchFamily="18" charset="0"/>
              </a:rPr>
              <a:t>1</a:t>
            </a:r>
            <a:r>
              <a:rPr lang="zh-CN" altLang="en-US" sz="2000" dirty="0"/>
              <a:t>、</a:t>
            </a:r>
            <a:r>
              <a:rPr lang="en-US" altLang="zh-CN" sz="2000" i="1">
                <a:latin typeface="Times New Roman" panose="02020603050405020304" pitchFamily="18" charset="0"/>
              </a:rPr>
              <a:t>m</a:t>
            </a:r>
            <a:r>
              <a:rPr lang="en-US" altLang="zh-CN" sz="2000" baseline="-25000">
                <a:latin typeface="Times New Roman" panose="02020603050405020304" pitchFamily="18" charset="0"/>
              </a:rPr>
              <a:t>2</a:t>
            </a:r>
            <a:r>
              <a:rPr lang="zh-CN" altLang="en-US" sz="2000" dirty="0"/>
              <a:t>，然后再求正交和得到</a:t>
            </a:r>
            <a:r>
              <a:rPr lang="en-US" altLang="zh-CN" sz="2000" i="1">
                <a:latin typeface="Times New Roman" panose="02020603050405020304" pitchFamily="18" charset="0"/>
              </a:rPr>
              <a:t>H</a:t>
            </a:r>
            <a:r>
              <a:rPr lang="zh-CN" altLang="en-US" sz="2000" dirty="0"/>
              <a:t>的概率分配函数</a:t>
            </a:r>
            <a:r>
              <a:rPr lang="en-US" altLang="zh-CN" sz="2000" i="1">
                <a:latin typeface="Times New Roman" panose="02020603050405020304" pitchFamily="18" charset="0"/>
              </a:rPr>
              <a:t>m</a:t>
            </a:r>
            <a:r>
              <a:rPr lang="en-US" altLang="zh-CN" sz="2000"/>
              <a:t>.</a:t>
            </a:r>
            <a:endParaRPr lang="en-US" altLang="zh-CN" sz="2000"/>
          </a:p>
        </p:txBody>
      </p:sp>
      <p:sp>
        <p:nvSpPr>
          <p:cNvPr id="88068" name="矩形 88067"/>
          <p:cNvSpPr/>
          <p:nvPr/>
        </p:nvSpPr>
        <p:spPr>
          <a:xfrm>
            <a:off x="0" y="3333750"/>
            <a:ext cx="9144000" cy="0"/>
          </a:xfrm>
          <a:prstGeom prst="rect">
            <a:avLst/>
          </a:prstGeom>
          <a:noFill/>
          <a:ln w="9525">
            <a:noFill/>
          </a:ln>
        </p:spPr>
        <p:txBody>
          <a:bodyPr/>
          <a:p>
            <a:endParaRPr lang="zh-CN" altLang="en-US"/>
          </a:p>
        </p:txBody>
      </p:sp>
      <p:graphicFrame>
        <p:nvGraphicFramePr>
          <p:cNvPr id="88069" name="对象 88068"/>
          <p:cNvGraphicFramePr>
            <a:graphicFrameLocks noChangeAspect="1"/>
          </p:cNvGraphicFramePr>
          <p:nvPr/>
        </p:nvGraphicFramePr>
        <p:xfrm>
          <a:off x="827088" y="3284538"/>
          <a:ext cx="8066087" cy="392112"/>
        </p:xfrm>
        <a:graphic>
          <a:graphicData uri="http://schemas.openxmlformats.org/presentationml/2006/ole">
            <mc:AlternateContent xmlns:mc="http://schemas.openxmlformats.org/markup-compatibility/2006">
              <mc:Choice xmlns:v="urn:schemas-microsoft-com:vml" Requires="v">
                <p:oleObj spid="_x0000_s3134" name="" r:id="rId1" imgW="3975100" imgH="190500" progId="Equation.DSMT4">
                  <p:embed/>
                </p:oleObj>
              </mc:Choice>
              <mc:Fallback>
                <p:oleObj name="" r:id="rId1" imgW="3975100" imgH="190500" progId="Equation.DSMT4">
                  <p:embed/>
                  <p:pic>
                    <p:nvPicPr>
                      <p:cNvPr id="0" name="图片 3133"/>
                      <p:cNvPicPr/>
                      <p:nvPr/>
                    </p:nvPicPr>
                    <p:blipFill>
                      <a:blip r:embed="rId2"/>
                      <a:stretch>
                        <a:fillRect/>
                      </a:stretch>
                    </p:blipFill>
                    <p:spPr>
                      <a:xfrm>
                        <a:off x="827088" y="3284538"/>
                        <a:ext cx="8066087" cy="392112"/>
                      </a:xfrm>
                      <a:prstGeom prst="rect">
                        <a:avLst/>
                      </a:prstGeom>
                      <a:noFill/>
                      <a:ln w="38100">
                        <a:noFill/>
                        <a:miter/>
                      </a:ln>
                    </p:spPr>
                  </p:pic>
                </p:oleObj>
              </mc:Fallback>
            </mc:AlternateContent>
          </a:graphicData>
        </a:graphic>
      </p:graphicFrame>
      <p:sp>
        <p:nvSpPr>
          <p:cNvPr id="88070" name="矩形 88069"/>
          <p:cNvSpPr/>
          <p:nvPr/>
        </p:nvSpPr>
        <p:spPr>
          <a:xfrm>
            <a:off x="0" y="3233738"/>
            <a:ext cx="9144000" cy="0"/>
          </a:xfrm>
          <a:prstGeom prst="rect">
            <a:avLst/>
          </a:prstGeom>
          <a:noFill/>
          <a:ln w="9525">
            <a:noFill/>
          </a:ln>
        </p:spPr>
        <p:txBody>
          <a:bodyPr/>
          <a:p>
            <a:endParaRPr lang="zh-CN" altLang="en-US"/>
          </a:p>
        </p:txBody>
      </p:sp>
      <p:graphicFrame>
        <p:nvGraphicFramePr>
          <p:cNvPr id="88071" name="对象 88070"/>
          <p:cNvGraphicFramePr>
            <a:graphicFrameLocks noChangeAspect="1"/>
          </p:cNvGraphicFramePr>
          <p:nvPr/>
        </p:nvGraphicFramePr>
        <p:xfrm>
          <a:off x="2700338" y="3573463"/>
          <a:ext cx="3095625" cy="781050"/>
        </p:xfrm>
        <a:graphic>
          <a:graphicData uri="http://schemas.openxmlformats.org/presentationml/2006/ole">
            <mc:AlternateContent xmlns:mc="http://schemas.openxmlformats.org/markup-compatibility/2006">
              <mc:Choice xmlns:v="urn:schemas-microsoft-com:vml" Requires="v">
                <p:oleObj spid="_x0000_s3135" name="" r:id="rId3" imgW="1435735" imgH="393700" progId="Equation.DSMT4">
                  <p:embed/>
                </p:oleObj>
              </mc:Choice>
              <mc:Fallback>
                <p:oleObj name="" r:id="rId3" imgW="1435735" imgH="393700" progId="Equation.DSMT4">
                  <p:embed/>
                  <p:pic>
                    <p:nvPicPr>
                      <p:cNvPr id="0" name="图片 3134"/>
                      <p:cNvPicPr/>
                      <p:nvPr/>
                    </p:nvPicPr>
                    <p:blipFill>
                      <a:blip r:embed="rId4"/>
                      <a:stretch>
                        <a:fillRect/>
                      </a:stretch>
                    </p:blipFill>
                    <p:spPr>
                      <a:xfrm>
                        <a:off x="2700338" y="3573463"/>
                        <a:ext cx="3095625" cy="781050"/>
                      </a:xfrm>
                      <a:prstGeom prst="rect">
                        <a:avLst/>
                      </a:prstGeom>
                      <a:noFill/>
                      <a:ln w="38100">
                        <a:noFill/>
                        <a:miter/>
                      </a:ln>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8</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89091" name="文本占位符 89090"/>
          <p:cNvSpPr>
            <a:spLocks noGrp="1"/>
          </p:cNvSpPr>
          <p:nvPr>
            <p:ph type="body" idx="4294967295"/>
          </p:nvPr>
        </p:nvSpPr>
        <p:spPr>
          <a:xfrm>
            <a:off x="310515" y="1285875"/>
            <a:ext cx="7576185" cy="4891405"/>
          </a:xfrm>
        </p:spPr>
        <p:txBody>
          <a:bodyPr>
            <a:normAutofit lnSpcReduction="10000"/>
          </a:bodyPr>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2</a:t>
            </a:r>
            <a:r>
              <a:rPr lang="zh-CN" altLang="en-US" sz="2000" dirty="0">
                <a:latin typeface="Times New Roman" panose="02020603050405020304" pitchFamily="18" charset="0"/>
              </a:rPr>
              <a:t>）求出</a:t>
            </a:r>
            <a:r>
              <a:rPr lang="en-US" altLang="zh-CN" sz="2000" i="1" err="1">
                <a:latin typeface="Times New Roman" panose="02020603050405020304" pitchFamily="18" charset="0"/>
              </a:rPr>
              <a:t>Bel</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en-US" altLang="zh-CN" sz="2000" i="1">
                <a:latin typeface="Times New Roman" panose="02020603050405020304" pitchFamily="18" charset="0"/>
              </a:rPr>
              <a:t>Pl</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en-US" altLang="zh-CN" sz="2000" i="1">
                <a:latin typeface="Times New Roman" panose="02020603050405020304" pitchFamily="18" charset="0"/>
              </a:rPr>
              <a:t>f</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3</a:t>
            </a:r>
            <a:r>
              <a:rPr lang="zh-CN" altLang="en-US" sz="2000" dirty="0">
                <a:latin typeface="Times New Roman" panose="02020603050405020304" pitchFamily="18" charset="0"/>
              </a:rPr>
              <a:t>）求</a:t>
            </a:r>
            <a:r>
              <a:rPr lang="en-US" altLang="zh-CN" sz="2000" i="1">
                <a:latin typeface="Times New Roman" panose="02020603050405020304" pitchFamily="18" charset="0"/>
              </a:rPr>
              <a:t>H</a:t>
            </a:r>
            <a:r>
              <a:rPr lang="en-US" altLang="zh-CN" sz="2000">
                <a:latin typeface="Times New Roman" panose="02020603050405020304" pitchFamily="18" charset="0"/>
              </a:rPr>
              <a:t> </a:t>
            </a:r>
            <a:r>
              <a:rPr lang="zh-CN" altLang="en-US" sz="2000" dirty="0">
                <a:latin typeface="Times New Roman" panose="02020603050405020304" pitchFamily="18" charset="0"/>
              </a:rPr>
              <a:t>的确定性</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其中，</a:t>
            </a:r>
            <a:r>
              <a:rPr lang="en-US" altLang="zh-CN" sz="2000" i="1">
                <a:latin typeface="Times New Roman" panose="02020603050405020304" pitchFamily="18" charset="0"/>
              </a:rPr>
              <a:t>MD</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en-US" altLang="zh-CN" sz="2000">
                <a:latin typeface="Times New Roman" panose="02020603050405020304" pitchFamily="18" charset="0"/>
              </a:rPr>
              <a:t>/</a:t>
            </a:r>
            <a:r>
              <a:rPr lang="en-US" altLang="zh-CN" sz="2000" i="1">
                <a:latin typeface="Times New Roman" panose="02020603050405020304" pitchFamily="18" charset="0"/>
              </a:rPr>
              <a:t>E</a:t>
            </a:r>
            <a:r>
              <a:rPr lang="zh-CN" altLang="en-US" sz="2000" dirty="0">
                <a:latin typeface="Times New Roman" panose="02020603050405020304" pitchFamily="18" charset="0"/>
              </a:rPr>
              <a:t>）为规则前提条件与相应证据</a:t>
            </a:r>
            <a:r>
              <a:rPr lang="en-US" altLang="zh-CN" sz="2000" i="1">
                <a:latin typeface="Times New Roman" panose="02020603050405020304" pitchFamily="18" charset="0"/>
              </a:rPr>
              <a:t>E</a:t>
            </a:r>
            <a:r>
              <a:rPr lang="zh-CN" altLang="en-US" sz="2000" dirty="0">
                <a:latin typeface="Times New Roman" panose="02020603050405020304" pitchFamily="18" charset="0"/>
              </a:rPr>
              <a:t>的匹配度，定义为 </a:t>
            </a:r>
            <a:endParaRPr lang="zh-CN" altLang="en-US" sz="2000" dirty="0">
              <a:latin typeface="Times New Roman" panose="02020603050405020304" pitchFamily="18" charset="0"/>
            </a:endParaRPr>
          </a:p>
        </p:txBody>
      </p:sp>
      <p:graphicFrame>
        <p:nvGraphicFramePr>
          <p:cNvPr id="89092" name="对象 89091"/>
          <p:cNvGraphicFramePr>
            <a:graphicFrameLocks noChangeAspect="1"/>
          </p:cNvGraphicFramePr>
          <p:nvPr/>
        </p:nvGraphicFramePr>
        <p:xfrm>
          <a:off x="1863725" y="1557338"/>
          <a:ext cx="2295525" cy="784225"/>
        </p:xfrm>
        <a:graphic>
          <a:graphicData uri="http://schemas.openxmlformats.org/presentationml/2006/ole">
            <mc:AlternateContent xmlns:mc="http://schemas.openxmlformats.org/markup-compatibility/2006">
              <mc:Choice xmlns:v="urn:schemas-microsoft-com:vml" Requires="v">
                <p:oleObj spid="_x0000_s3137" name="" r:id="rId1" imgW="1143635" imgH="393700" progId="Equation.DSMT4">
                  <p:embed/>
                </p:oleObj>
              </mc:Choice>
              <mc:Fallback>
                <p:oleObj name="" r:id="rId1" imgW="1143635" imgH="393700" progId="Equation.DSMT4">
                  <p:embed/>
                  <p:pic>
                    <p:nvPicPr>
                      <p:cNvPr id="0" name="图片 3136"/>
                      <p:cNvPicPr/>
                      <p:nvPr/>
                    </p:nvPicPr>
                    <p:blipFill>
                      <a:blip r:embed="rId2"/>
                      <a:stretch>
                        <a:fillRect/>
                      </a:stretch>
                    </p:blipFill>
                    <p:spPr>
                      <a:xfrm>
                        <a:off x="1863725" y="1557338"/>
                        <a:ext cx="2295525" cy="784225"/>
                      </a:xfrm>
                      <a:prstGeom prst="rect">
                        <a:avLst/>
                      </a:prstGeom>
                      <a:noFill/>
                      <a:ln w="38100">
                        <a:noFill/>
                        <a:miter/>
                      </a:ln>
                    </p:spPr>
                  </p:pic>
                </p:oleObj>
              </mc:Fallback>
            </mc:AlternateContent>
          </a:graphicData>
        </a:graphic>
      </p:graphicFrame>
      <p:graphicFrame>
        <p:nvGraphicFramePr>
          <p:cNvPr id="89093" name="对象 89092"/>
          <p:cNvGraphicFramePr>
            <a:graphicFrameLocks noChangeAspect="1"/>
          </p:cNvGraphicFramePr>
          <p:nvPr/>
        </p:nvGraphicFramePr>
        <p:xfrm>
          <a:off x="1835150" y="2349500"/>
          <a:ext cx="2286000" cy="384175"/>
        </p:xfrm>
        <a:graphic>
          <a:graphicData uri="http://schemas.openxmlformats.org/presentationml/2006/ole">
            <mc:AlternateContent xmlns:mc="http://schemas.openxmlformats.org/markup-compatibility/2006">
              <mc:Choice xmlns:v="urn:schemas-microsoft-com:vml" Requires="v">
                <p:oleObj spid="_x0000_s3138" name="" r:id="rId3" imgW="1130935" imgH="190500" progId="Equation.DSMT4">
                  <p:embed/>
                </p:oleObj>
              </mc:Choice>
              <mc:Fallback>
                <p:oleObj name="" r:id="rId3" imgW="1130935" imgH="190500" progId="Equation.DSMT4">
                  <p:embed/>
                  <p:pic>
                    <p:nvPicPr>
                      <p:cNvPr id="0" name="图片 3137"/>
                      <p:cNvPicPr/>
                      <p:nvPr/>
                    </p:nvPicPr>
                    <p:blipFill>
                      <a:blip r:embed="rId4"/>
                      <a:stretch>
                        <a:fillRect/>
                      </a:stretch>
                    </p:blipFill>
                    <p:spPr>
                      <a:xfrm>
                        <a:off x="1835150" y="2349500"/>
                        <a:ext cx="2286000" cy="384175"/>
                      </a:xfrm>
                      <a:prstGeom prst="rect">
                        <a:avLst/>
                      </a:prstGeom>
                      <a:noFill/>
                      <a:ln w="38100">
                        <a:noFill/>
                        <a:miter/>
                      </a:ln>
                    </p:spPr>
                  </p:pic>
                </p:oleObj>
              </mc:Fallback>
            </mc:AlternateContent>
          </a:graphicData>
        </a:graphic>
      </p:graphicFrame>
      <p:graphicFrame>
        <p:nvGraphicFramePr>
          <p:cNvPr id="89094" name="对象 89093"/>
          <p:cNvGraphicFramePr>
            <a:graphicFrameLocks noChangeAspect="1"/>
          </p:cNvGraphicFramePr>
          <p:nvPr/>
        </p:nvGraphicFramePr>
        <p:xfrm>
          <a:off x="1692275" y="2636838"/>
          <a:ext cx="4579938" cy="1533525"/>
        </p:xfrm>
        <a:graphic>
          <a:graphicData uri="http://schemas.openxmlformats.org/presentationml/2006/ole">
            <mc:AlternateContent xmlns:mc="http://schemas.openxmlformats.org/markup-compatibility/2006">
              <mc:Choice xmlns:v="urn:schemas-microsoft-com:vml" Requires="v">
                <p:oleObj spid="_x0000_s3133" name="" r:id="rId5" imgW="2297430" imgH="774065" progId="Equation.DSMT4">
                  <p:embed/>
                </p:oleObj>
              </mc:Choice>
              <mc:Fallback>
                <p:oleObj name="" r:id="rId5" imgW="2297430" imgH="774065" progId="Equation.DSMT4">
                  <p:embed/>
                  <p:pic>
                    <p:nvPicPr>
                      <p:cNvPr id="0" name="图片 3132"/>
                      <p:cNvPicPr/>
                      <p:nvPr/>
                    </p:nvPicPr>
                    <p:blipFill>
                      <a:blip r:embed="rId6"/>
                      <a:stretch>
                        <a:fillRect/>
                      </a:stretch>
                    </p:blipFill>
                    <p:spPr>
                      <a:xfrm>
                        <a:off x="1692275" y="2636838"/>
                        <a:ext cx="4579938" cy="1533525"/>
                      </a:xfrm>
                      <a:prstGeom prst="rect">
                        <a:avLst/>
                      </a:prstGeom>
                      <a:noFill/>
                      <a:ln w="38100">
                        <a:noFill/>
                        <a:miter/>
                      </a:ln>
                    </p:spPr>
                  </p:pic>
                </p:oleObj>
              </mc:Fallback>
            </mc:AlternateContent>
          </a:graphicData>
        </a:graphic>
      </p:graphicFrame>
      <p:sp>
        <p:nvSpPr>
          <p:cNvPr id="89095" name="矩形 89094"/>
          <p:cNvSpPr/>
          <p:nvPr/>
        </p:nvSpPr>
        <p:spPr>
          <a:xfrm>
            <a:off x="0" y="2757488"/>
            <a:ext cx="9144000" cy="0"/>
          </a:xfrm>
          <a:prstGeom prst="rect">
            <a:avLst/>
          </a:prstGeom>
          <a:noFill/>
          <a:ln w="9525">
            <a:noFill/>
          </a:ln>
        </p:spPr>
        <p:txBody>
          <a:bodyPr/>
          <a:p>
            <a:endParaRPr lang="zh-CN" altLang="en-US"/>
          </a:p>
        </p:txBody>
      </p:sp>
      <p:sp>
        <p:nvSpPr>
          <p:cNvPr id="89096" name="矩形 89095"/>
          <p:cNvSpPr/>
          <p:nvPr/>
        </p:nvSpPr>
        <p:spPr>
          <a:xfrm>
            <a:off x="0" y="3916363"/>
            <a:ext cx="309880" cy="368300"/>
          </a:xfrm>
          <a:prstGeom prst="rect">
            <a:avLst/>
          </a:prstGeom>
          <a:noFill/>
          <a:ln w="9525">
            <a:noFill/>
          </a:ln>
        </p:spPr>
        <p:txBody>
          <a:bodyPr wrap="none" anchor="ctr">
            <a:spAutoFit/>
          </a:bodyPr>
          <a:p>
            <a:pPr algn="l"/>
            <a:endParaRPr lang="zh-CN" altLang="en-US" b="0" u="none" dirty="0">
              <a:solidFill>
                <a:schemeClr val="tx1"/>
              </a:solidFill>
              <a:latin typeface="Arial" panose="020B0604020202020204" pitchFamily="34" charset="0"/>
            </a:endParaRPr>
          </a:p>
        </p:txBody>
      </p:sp>
      <p:sp>
        <p:nvSpPr>
          <p:cNvPr id="89097" name="矩形 89096"/>
          <p:cNvSpPr/>
          <p:nvPr/>
        </p:nvSpPr>
        <p:spPr>
          <a:xfrm>
            <a:off x="0" y="3333750"/>
            <a:ext cx="9144000" cy="0"/>
          </a:xfrm>
          <a:prstGeom prst="rect">
            <a:avLst/>
          </a:prstGeom>
          <a:noFill/>
          <a:ln w="9525">
            <a:noFill/>
          </a:ln>
        </p:spPr>
        <p:txBody>
          <a:bodyPr/>
          <a:p>
            <a:endParaRPr lang="zh-CN" altLang="en-US"/>
          </a:p>
        </p:txBody>
      </p:sp>
      <p:graphicFrame>
        <p:nvGraphicFramePr>
          <p:cNvPr id="89098" name="对象 89097"/>
          <p:cNvGraphicFramePr>
            <a:graphicFrameLocks noChangeAspect="1"/>
          </p:cNvGraphicFramePr>
          <p:nvPr/>
        </p:nvGraphicFramePr>
        <p:xfrm>
          <a:off x="1835150" y="4581525"/>
          <a:ext cx="3384550" cy="384175"/>
        </p:xfrm>
        <a:graphic>
          <a:graphicData uri="http://schemas.openxmlformats.org/presentationml/2006/ole">
            <mc:AlternateContent xmlns:mc="http://schemas.openxmlformats.org/markup-compatibility/2006">
              <mc:Choice xmlns:v="urn:schemas-microsoft-com:vml" Requires="v">
                <p:oleObj spid="_x0000_s3136" name="" r:id="rId7" imgW="1676400" imgH="190500" progId="Equation.DSMT4">
                  <p:embed/>
                </p:oleObj>
              </mc:Choice>
              <mc:Fallback>
                <p:oleObj name="" r:id="rId7" imgW="1676400" imgH="190500" progId="Equation.DSMT4">
                  <p:embed/>
                  <p:pic>
                    <p:nvPicPr>
                      <p:cNvPr id="0" name="图片 3135"/>
                      <p:cNvPicPr/>
                      <p:nvPr/>
                    </p:nvPicPr>
                    <p:blipFill>
                      <a:blip r:embed="rId8"/>
                      <a:stretch>
                        <a:fillRect/>
                      </a:stretch>
                    </p:blipFill>
                    <p:spPr>
                      <a:xfrm>
                        <a:off x="1835150" y="4581525"/>
                        <a:ext cx="3384550" cy="384175"/>
                      </a:xfrm>
                      <a:prstGeom prst="rect">
                        <a:avLst/>
                      </a:prstGeom>
                      <a:noFill/>
                      <a:ln w="38100">
                        <a:noFill/>
                        <a:miter/>
                      </a:ln>
                    </p:spPr>
                  </p:pic>
                </p:oleObj>
              </mc:Fallback>
            </mc:AlternateContent>
          </a:graphicData>
        </a:graphic>
      </p:graphicFrame>
      <p:sp>
        <p:nvSpPr>
          <p:cNvPr id="89099" name="矩形 89098"/>
          <p:cNvSpPr/>
          <p:nvPr/>
        </p:nvSpPr>
        <p:spPr>
          <a:xfrm>
            <a:off x="0" y="3219450"/>
            <a:ext cx="9144000" cy="0"/>
          </a:xfrm>
          <a:prstGeom prst="rect">
            <a:avLst/>
          </a:prstGeom>
          <a:noFill/>
          <a:ln w="9525">
            <a:noFill/>
          </a:ln>
        </p:spPr>
        <p:txBody>
          <a:bodyPr/>
          <a:p>
            <a:endParaRPr lang="zh-CN" altLang="en-US"/>
          </a:p>
        </p:txBody>
      </p:sp>
      <p:graphicFrame>
        <p:nvGraphicFramePr>
          <p:cNvPr id="89100" name="对象 89099"/>
          <p:cNvGraphicFramePr>
            <a:graphicFrameLocks noChangeAspect="1"/>
          </p:cNvGraphicFramePr>
          <p:nvPr/>
        </p:nvGraphicFramePr>
        <p:xfrm>
          <a:off x="1908175" y="5445125"/>
          <a:ext cx="5040313" cy="785813"/>
        </p:xfrm>
        <a:graphic>
          <a:graphicData uri="http://schemas.openxmlformats.org/presentationml/2006/ole">
            <mc:AlternateContent xmlns:mc="http://schemas.openxmlformats.org/markup-compatibility/2006">
              <mc:Choice xmlns:v="urn:schemas-microsoft-com:vml" Requires="v">
                <p:oleObj spid="_x0000_s3132" name="" r:id="rId9" imgW="2717800" imgH="419100" progId="Equation.DSMT4">
                  <p:embed/>
                </p:oleObj>
              </mc:Choice>
              <mc:Fallback>
                <p:oleObj name="" r:id="rId9" imgW="2717800" imgH="419100" progId="Equation.DSMT4">
                  <p:embed/>
                  <p:pic>
                    <p:nvPicPr>
                      <p:cNvPr id="0" name="图片 3131"/>
                      <p:cNvPicPr/>
                      <p:nvPr/>
                    </p:nvPicPr>
                    <p:blipFill>
                      <a:blip r:embed="rId10"/>
                      <a:stretch>
                        <a:fillRect/>
                      </a:stretch>
                    </p:blipFill>
                    <p:spPr>
                      <a:xfrm>
                        <a:off x="1908175" y="5445125"/>
                        <a:ext cx="5040313" cy="785813"/>
                      </a:xfrm>
                      <a:prstGeom prst="rect">
                        <a:avLst/>
                      </a:prstGeom>
                      <a:noFill/>
                      <a:ln w="38100">
                        <a:noFill/>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9</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0115" name="文本占位符 90114"/>
          <p:cNvSpPr>
            <a:spLocks noGrp="1"/>
          </p:cNvSpPr>
          <p:nvPr>
            <p:ph type="body" idx="4294967295"/>
          </p:nvPr>
        </p:nvSpPr>
        <p:spPr>
          <a:xfrm>
            <a:off x="355600" y="1132840"/>
            <a:ext cx="7563485" cy="5281295"/>
          </a:xfrm>
        </p:spPr>
        <p:txBody>
          <a:bodyPr>
            <a:normAutofit lnSpcReduction="10000"/>
          </a:bodyPr>
          <a:p>
            <a:pPr>
              <a:buNone/>
            </a:pPr>
            <a:r>
              <a:rPr lang="zh-CN" altLang="en-US" sz="2000" dirty="0">
                <a:latin typeface="Times New Roman" panose="02020603050405020304" pitchFamily="18" charset="0"/>
              </a:rPr>
              <a:t>例</a:t>
            </a:r>
            <a:r>
              <a:rPr lang="en-US" altLang="zh-CN" sz="2000">
                <a:latin typeface="Times New Roman" panose="02020603050405020304" pitchFamily="18" charset="0"/>
              </a:rPr>
              <a:t>4.8 </a:t>
            </a:r>
            <a:r>
              <a:rPr lang="zh-CN" altLang="en-US" sz="2000" dirty="0">
                <a:latin typeface="Times New Roman" panose="02020603050405020304" pitchFamily="18" charset="0"/>
              </a:rPr>
              <a:t>设有如下推理规则：</a:t>
            </a: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且已知初始证据的确定性分别为：</a:t>
            </a: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     </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a:latin typeface="Times New Roman" panose="02020603050405020304" pitchFamily="18" charset="0"/>
              </a:rPr>
              <a:t>1</a:t>
            </a:r>
            <a:r>
              <a:rPr lang="zh-CN" altLang="en-US" sz="2000" dirty="0">
                <a:latin typeface="Times New Roman" panose="02020603050405020304" pitchFamily="18" charset="0"/>
              </a:rPr>
              <a:t>）</a:t>
            </a:r>
            <a:r>
              <a:rPr lang="en-US" altLang="zh-CN" sz="2000">
                <a:latin typeface="Times New Roman" panose="02020603050405020304" pitchFamily="18" charset="0"/>
              </a:rPr>
              <a:t>=0.5</a:t>
            </a:r>
            <a:r>
              <a:rPr lang="zh-CN" altLang="en-US" sz="2000" dirty="0">
                <a:latin typeface="Times New Roman" panose="02020603050405020304" pitchFamily="18" charset="0"/>
              </a:rPr>
              <a:t>，</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a:latin typeface="Times New Roman" panose="02020603050405020304" pitchFamily="18" charset="0"/>
              </a:rPr>
              <a:t>2</a:t>
            </a:r>
            <a:r>
              <a:rPr lang="zh-CN" altLang="en-US" sz="2000" dirty="0">
                <a:latin typeface="Times New Roman" panose="02020603050405020304" pitchFamily="18" charset="0"/>
              </a:rPr>
              <a:t>）</a:t>
            </a:r>
            <a:r>
              <a:rPr lang="en-US" altLang="zh-CN" sz="2000">
                <a:latin typeface="Times New Roman" panose="02020603050405020304" pitchFamily="18" charset="0"/>
              </a:rPr>
              <a:t>=0.6</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buNone/>
            </a:pP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a:latin typeface="Times New Roman" panose="02020603050405020304" pitchFamily="18" charset="0"/>
              </a:rPr>
              <a:t>3</a:t>
            </a:r>
            <a:r>
              <a:rPr lang="zh-CN" altLang="en-US" sz="2000" dirty="0">
                <a:latin typeface="Times New Roman" panose="02020603050405020304" pitchFamily="18" charset="0"/>
              </a:rPr>
              <a:t>）</a:t>
            </a:r>
            <a:r>
              <a:rPr lang="en-US" altLang="zh-CN" sz="2000">
                <a:latin typeface="Times New Roman" panose="02020603050405020304" pitchFamily="18" charset="0"/>
              </a:rPr>
              <a:t>=0.8</a:t>
            </a:r>
            <a:r>
              <a:rPr lang="zh-CN" altLang="en-US" sz="2000" dirty="0">
                <a:latin typeface="Times New Roman" panose="02020603050405020304" pitchFamily="18" charset="0"/>
              </a:rPr>
              <a:t>，</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E</a:t>
            </a:r>
            <a:r>
              <a:rPr lang="en-US" altLang="zh-CN" sz="2000">
                <a:latin typeface="Times New Roman" panose="02020603050405020304" pitchFamily="18" charset="0"/>
              </a:rPr>
              <a:t>4</a:t>
            </a:r>
            <a:r>
              <a:rPr lang="zh-CN" altLang="en-US" sz="2000" dirty="0">
                <a:latin typeface="Times New Roman" panose="02020603050405020304" pitchFamily="18" charset="0"/>
              </a:rPr>
              <a:t>）</a:t>
            </a:r>
            <a:r>
              <a:rPr lang="en-US" altLang="zh-CN" sz="2000">
                <a:latin typeface="Times New Roman" panose="02020603050405020304" pitchFamily="18" charset="0"/>
              </a:rPr>
              <a:t>=0.7</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假设</a:t>
            </a:r>
            <a:r>
              <a:rPr lang="en-US" altLang="zh-CN" sz="2000">
                <a:latin typeface="Times New Roman" panose="02020603050405020304" pitchFamily="18" charset="0"/>
              </a:rPr>
              <a:t>|</a:t>
            </a:r>
            <a:r>
              <a:rPr lang="en-US" altLang="zh-CN" sz="2000" i="1">
                <a:latin typeface="Times New Roman" panose="02020603050405020304" pitchFamily="18" charset="0"/>
              </a:rPr>
              <a:t>U</a:t>
            </a:r>
            <a:r>
              <a:rPr lang="en-US" altLang="zh-CN" sz="2000">
                <a:latin typeface="Times New Roman" panose="02020603050405020304" pitchFamily="18" charset="0"/>
              </a:rPr>
              <a:t>|=10</a:t>
            </a:r>
            <a:r>
              <a:rPr lang="zh-CN" altLang="en-US" sz="2000" dirty="0">
                <a:latin typeface="Times New Roman" panose="02020603050405020304" pitchFamily="18" charset="0"/>
              </a:rPr>
              <a:t>，求</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r>
              <a:rPr lang="en-US" altLang="zh-CN" sz="2000">
                <a:latin typeface="Times New Roman" panose="02020603050405020304" pitchFamily="18" charset="0"/>
              </a:rPr>
              <a:t>=</a:t>
            </a: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a:p>
            <a:pPr>
              <a:buNone/>
            </a:pPr>
            <a:r>
              <a:rPr lang="zh-CN" altLang="en-US" sz="2000" dirty="0"/>
              <a:t>解：由给出的推理规则可形成如图推理网络：</a:t>
            </a:r>
            <a:endParaRPr lang="zh-CN" altLang="en-US" sz="2000" dirty="0"/>
          </a:p>
        </p:txBody>
      </p:sp>
      <p:graphicFrame>
        <p:nvGraphicFramePr>
          <p:cNvPr id="90116" name="对象 90115"/>
          <p:cNvGraphicFramePr>
            <a:graphicFrameLocks noChangeAspect="1"/>
          </p:cNvGraphicFramePr>
          <p:nvPr/>
        </p:nvGraphicFramePr>
        <p:xfrm>
          <a:off x="1258888" y="1773238"/>
          <a:ext cx="5111750" cy="352425"/>
        </p:xfrm>
        <a:graphic>
          <a:graphicData uri="http://schemas.openxmlformats.org/presentationml/2006/ole">
            <mc:AlternateContent xmlns:mc="http://schemas.openxmlformats.org/markup-compatibility/2006">
              <mc:Choice xmlns:v="urn:schemas-microsoft-com:vml" Requires="v">
                <p:oleObj spid="_x0000_s3143" name="" r:id="rId1" imgW="2641600" imgH="177800" progId="Equation.DSMT4">
                  <p:embed/>
                </p:oleObj>
              </mc:Choice>
              <mc:Fallback>
                <p:oleObj name="" r:id="rId1" imgW="2641600" imgH="177800" progId="Equation.DSMT4">
                  <p:embed/>
                  <p:pic>
                    <p:nvPicPr>
                      <p:cNvPr id="0" name="图片 3142"/>
                      <p:cNvPicPr/>
                      <p:nvPr/>
                    </p:nvPicPr>
                    <p:blipFill>
                      <a:blip r:embed="rId2"/>
                      <a:stretch>
                        <a:fillRect/>
                      </a:stretch>
                    </p:blipFill>
                    <p:spPr>
                      <a:xfrm>
                        <a:off x="1258888" y="1773238"/>
                        <a:ext cx="5111750" cy="352425"/>
                      </a:xfrm>
                      <a:prstGeom prst="rect">
                        <a:avLst/>
                      </a:prstGeom>
                      <a:noFill/>
                      <a:ln w="38100">
                        <a:noFill/>
                        <a:miter/>
                      </a:ln>
                    </p:spPr>
                  </p:pic>
                </p:oleObj>
              </mc:Fallback>
            </mc:AlternateContent>
          </a:graphicData>
        </a:graphic>
      </p:graphicFrame>
      <p:graphicFrame>
        <p:nvGraphicFramePr>
          <p:cNvPr id="90117" name="对象 90116"/>
          <p:cNvGraphicFramePr>
            <a:graphicFrameLocks noChangeAspect="1"/>
          </p:cNvGraphicFramePr>
          <p:nvPr/>
        </p:nvGraphicFramePr>
        <p:xfrm>
          <a:off x="1187450" y="2205038"/>
          <a:ext cx="7200900" cy="384175"/>
        </p:xfrm>
        <a:graphic>
          <a:graphicData uri="http://schemas.openxmlformats.org/presentationml/2006/ole">
            <mc:AlternateContent xmlns:mc="http://schemas.openxmlformats.org/markup-compatibility/2006">
              <mc:Choice xmlns:v="urn:schemas-microsoft-com:vml" Requires="v">
                <p:oleObj spid="_x0000_s3144" name="" r:id="rId3" imgW="3581400" imgH="190500" progId="Equation.DSMT4">
                  <p:embed/>
                </p:oleObj>
              </mc:Choice>
              <mc:Fallback>
                <p:oleObj name="" r:id="rId3" imgW="3581400" imgH="190500" progId="Equation.DSMT4">
                  <p:embed/>
                  <p:pic>
                    <p:nvPicPr>
                      <p:cNvPr id="0" name="图片 3143"/>
                      <p:cNvPicPr/>
                      <p:nvPr/>
                    </p:nvPicPr>
                    <p:blipFill>
                      <a:blip r:embed="rId4"/>
                      <a:stretch>
                        <a:fillRect/>
                      </a:stretch>
                    </p:blipFill>
                    <p:spPr>
                      <a:xfrm>
                        <a:off x="1187450" y="2205038"/>
                        <a:ext cx="7200900" cy="384175"/>
                      </a:xfrm>
                      <a:prstGeom prst="rect">
                        <a:avLst/>
                      </a:prstGeom>
                      <a:noFill/>
                      <a:ln w="38100">
                        <a:noFill/>
                        <a:miter/>
                      </a:ln>
                    </p:spPr>
                  </p:pic>
                </p:oleObj>
              </mc:Fallback>
            </mc:AlternateContent>
          </a:graphicData>
        </a:graphic>
      </p:graphicFrame>
      <p:graphicFrame>
        <p:nvGraphicFramePr>
          <p:cNvPr id="90118" name="对象 90117"/>
          <p:cNvGraphicFramePr>
            <a:graphicFrameLocks noChangeAspect="1"/>
          </p:cNvGraphicFramePr>
          <p:nvPr/>
        </p:nvGraphicFramePr>
        <p:xfrm>
          <a:off x="1258888" y="2632075"/>
          <a:ext cx="5618162" cy="365125"/>
        </p:xfrm>
        <a:graphic>
          <a:graphicData uri="http://schemas.openxmlformats.org/presentationml/2006/ole">
            <mc:AlternateContent xmlns:mc="http://schemas.openxmlformats.org/markup-compatibility/2006">
              <mc:Choice xmlns:v="urn:schemas-microsoft-com:vml" Requires="v">
                <p:oleObj spid="_x0000_s3141" name="" r:id="rId5" imgW="2781300" imgH="177800" progId="Equation.DSMT4">
                  <p:embed/>
                </p:oleObj>
              </mc:Choice>
              <mc:Fallback>
                <p:oleObj name="" r:id="rId5" imgW="2781300" imgH="177800" progId="Equation.DSMT4">
                  <p:embed/>
                  <p:pic>
                    <p:nvPicPr>
                      <p:cNvPr id="0" name="图片 3140"/>
                      <p:cNvPicPr/>
                      <p:nvPr/>
                    </p:nvPicPr>
                    <p:blipFill>
                      <a:blip r:embed="rId6"/>
                      <a:stretch>
                        <a:fillRect/>
                      </a:stretch>
                    </p:blipFill>
                    <p:spPr>
                      <a:xfrm>
                        <a:off x="1258888" y="2632075"/>
                        <a:ext cx="5618162" cy="365125"/>
                      </a:xfrm>
                      <a:prstGeom prst="rect">
                        <a:avLst/>
                      </a:prstGeom>
                      <a:noFill/>
                      <a:ln w="38100">
                        <a:noFill/>
                        <a:miter/>
                      </a:ln>
                    </p:spPr>
                  </p:pic>
                </p:oleObj>
              </mc:Fallback>
            </mc:AlternateContent>
          </a:graphicData>
        </a:graphic>
      </p:graphicFrame>
      <p:graphicFrame>
        <p:nvGraphicFramePr>
          <p:cNvPr id="90119" name="对象 90118"/>
          <p:cNvGraphicFramePr>
            <a:graphicFrameLocks noChangeAspect="1"/>
          </p:cNvGraphicFramePr>
          <p:nvPr/>
        </p:nvGraphicFramePr>
        <p:xfrm>
          <a:off x="1258888" y="3078163"/>
          <a:ext cx="5400675" cy="350837"/>
        </p:xfrm>
        <a:graphic>
          <a:graphicData uri="http://schemas.openxmlformats.org/presentationml/2006/ole">
            <mc:AlternateContent xmlns:mc="http://schemas.openxmlformats.org/markup-compatibility/2006">
              <mc:Choice xmlns:v="urn:schemas-microsoft-com:vml" Requires="v">
                <p:oleObj spid="_x0000_s3149" name="" r:id="rId7" imgW="2781300" imgH="177800" progId="Equation.DSMT4">
                  <p:embed/>
                </p:oleObj>
              </mc:Choice>
              <mc:Fallback>
                <p:oleObj name="" r:id="rId7" imgW="2781300" imgH="177800" progId="Equation.DSMT4">
                  <p:embed/>
                  <p:pic>
                    <p:nvPicPr>
                      <p:cNvPr id="0" name="图片 3148"/>
                      <p:cNvPicPr/>
                      <p:nvPr/>
                    </p:nvPicPr>
                    <p:blipFill>
                      <a:blip r:embed="rId8"/>
                      <a:stretch>
                        <a:fillRect/>
                      </a:stretch>
                    </p:blipFill>
                    <p:spPr>
                      <a:xfrm>
                        <a:off x="1258888" y="3078163"/>
                        <a:ext cx="5400675" cy="350837"/>
                      </a:xfrm>
                      <a:prstGeom prst="rect">
                        <a:avLst/>
                      </a:prstGeom>
                      <a:noFill/>
                      <a:ln w="38100">
                        <a:noFill/>
                        <a:miter/>
                      </a:ln>
                    </p:spPr>
                  </p:pic>
                </p:oleObj>
              </mc:Fallback>
            </mc:AlternateContent>
          </a:graphicData>
        </a:graphic>
      </p:graphicFrame>
      <p:sp>
        <p:nvSpPr>
          <p:cNvPr id="90120" name="矩形 90119"/>
          <p:cNvSpPr/>
          <p:nvPr/>
        </p:nvSpPr>
        <p:spPr>
          <a:xfrm>
            <a:off x="0" y="2533650"/>
            <a:ext cx="9144000" cy="0"/>
          </a:xfrm>
          <a:prstGeom prst="rect">
            <a:avLst/>
          </a:prstGeom>
          <a:noFill/>
          <a:ln w="9525">
            <a:noFill/>
          </a:ln>
        </p:spPr>
        <p:txBody>
          <a:bodyPr/>
          <a:p>
            <a:endParaRPr lang="zh-CN" altLang="en-US"/>
          </a:p>
        </p:txBody>
      </p:sp>
      <p:graphicFrame>
        <p:nvGraphicFramePr>
          <p:cNvPr id="90121" name="对象 90120"/>
          <p:cNvGraphicFramePr>
            <a:graphicFrameLocks noChangeAspect="1"/>
          </p:cNvGraphicFramePr>
          <p:nvPr/>
        </p:nvGraphicFramePr>
        <p:xfrm>
          <a:off x="6227763" y="3357563"/>
          <a:ext cx="2736850" cy="2546350"/>
        </p:xfrm>
        <a:graphic>
          <a:graphicData uri="http://schemas.openxmlformats.org/presentationml/2006/ole">
            <mc:AlternateContent xmlns:mc="http://schemas.openxmlformats.org/markup-compatibility/2006">
              <mc:Choice xmlns:v="urn:schemas-microsoft-com:vml" Requires="v">
                <p:oleObj spid="_x0000_s3145" name="" r:id="rId9" imgW="3225800" imgH="2997200" progId="Visio.Drawing.11">
                  <p:embed/>
                </p:oleObj>
              </mc:Choice>
              <mc:Fallback>
                <p:oleObj name="" r:id="rId9" imgW="3225800" imgH="2997200" progId="Visio.Drawing.11">
                  <p:embed/>
                  <p:pic>
                    <p:nvPicPr>
                      <p:cNvPr id="0" name="图片 3144"/>
                      <p:cNvPicPr/>
                      <p:nvPr/>
                    </p:nvPicPr>
                    <p:blipFill>
                      <a:blip r:embed="rId10"/>
                      <a:stretch>
                        <a:fillRect/>
                      </a:stretch>
                    </p:blipFill>
                    <p:spPr>
                      <a:xfrm>
                        <a:off x="6227763" y="3357563"/>
                        <a:ext cx="2736850" cy="2546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9</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1139" name="文本占位符 91138"/>
          <p:cNvSpPr>
            <a:spLocks noGrp="1"/>
          </p:cNvSpPr>
          <p:nvPr>
            <p:ph type="body" idx="4294967295"/>
          </p:nvPr>
        </p:nvSpPr>
        <p:spPr>
          <a:xfrm>
            <a:off x="355600" y="1285875"/>
            <a:ext cx="7531100" cy="4891405"/>
          </a:xfrm>
        </p:spPr>
        <p:txBody>
          <a:bodyPr/>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1</a:t>
            </a:r>
            <a:r>
              <a:rPr lang="zh-CN" altLang="en-US" sz="2000" dirty="0">
                <a:latin typeface="Times New Roman" panose="02020603050405020304" pitchFamily="18" charset="0"/>
              </a:rPr>
              <a:t>）求</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A</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91140" name="矩形 91139"/>
          <p:cNvSpPr/>
          <p:nvPr/>
        </p:nvSpPr>
        <p:spPr>
          <a:xfrm>
            <a:off x="0" y="3333750"/>
            <a:ext cx="9144000" cy="0"/>
          </a:xfrm>
          <a:prstGeom prst="rect">
            <a:avLst/>
          </a:prstGeom>
          <a:noFill/>
          <a:ln w="9525">
            <a:noFill/>
          </a:ln>
        </p:spPr>
        <p:txBody>
          <a:bodyPr/>
          <a:p>
            <a:endParaRPr lang="zh-CN" altLang="en-US"/>
          </a:p>
        </p:txBody>
      </p:sp>
      <p:graphicFrame>
        <p:nvGraphicFramePr>
          <p:cNvPr id="91141" name="对象 91140"/>
          <p:cNvGraphicFramePr>
            <a:graphicFrameLocks noChangeAspect="1"/>
          </p:cNvGraphicFramePr>
          <p:nvPr/>
        </p:nvGraphicFramePr>
        <p:xfrm>
          <a:off x="1619250" y="1700213"/>
          <a:ext cx="6985000" cy="366712"/>
        </p:xfrm>
        <a:graphic>
          <a:graphicData uri="http://schemas.openxmlformats.org/presentationml/2006/ole">
            <mc:AlternateContent xmlns:mc="http://schemas.openxmlformats.org/markup-compatibility/2006">
              <mc:Choice xmlns:v="urn:schemas-microsoft-com:vml" Requires="v">
                <p:oleObj spid="_x0000_s3139" name="" r:id="rId1" imgW="3670300" imgH="190500" progId="Equation.DSMT4">
                  <p:embed/>
                </p:oleObj>
              </mc:Choice>
              <mc:Fallback>
                <p:oleObj name="" r:id="rId1" imgW="3670300" imgH="190500" progId="Equation.DSMT4">
                  <p:embed/>
                  <p:pic>
                    <p:nvPicPr>
                      <p:cNvPr id="0" name="图片 3138"/>
                      <p:cNvPicPr/>
                      <p:nvPr/>
                    </p:nvPicPr>
                    <p:blipFill>
                      <a:blip r:embed="rId2"/>
                      <a:stretch>
                        <a:fillRect/>
                      </a:stretch>
                    </p:blipFill>
                    <p:spPr>
                      <a:xfrm>
                        <a:off x="1619250" y="1700213"/>
                        <a:ext cx="6985000" cy="366712"/>
                      </a:xfrm>
                      <a:prstGeom prst="rect">
                        <a:avLst/>
                      </a:prstGeom>
                      <a:noFill/>
                      <a:ln w="38100">
                        <a:noFill/>
                        <a:miter/>
                      </a:ln>
                    </p:spPr>
                  </p:pic>
                </p:oleObj>
              </mc:Fallback>
            </mc:AlternateContent>
          </a:graphicData>
        </a:graphic>
      </p:graphicFrame>
      <p:sp>
        <p:nvSpPr>
          <p:cNvPr id="91142" name="矩形 91141"/>
          <p:cNvSpPr/>
          <p:nvPr/>
        </p:nvSpPr>
        <p:spPr>
          <a:xfrm>
            <a:off x="0" y="3333750"/>
            <a:ext cx="9144000" cy="0"/>
          </a:xfrm>
          <a:prstGeom prst="rect">
            <a:avLst/>
          </a:prstGeom>
          <a:noFill/>
          <a:ln w="9525">
            <a:noFill/>
          </a:ln>
        </p:spPr>
        <p:txBody>
          <a:bodyPr/>
          <a:p>
            <a:endParaRPr lang="zh-CN" altLang="en-US"/>
          </a:p>
        </p:txBody>
      </p:sp>
      <p:graphicFrame>
        <p:nvGraphicFramePr>
          <p:cNvPr id="91143" name="对象 91142"/>
          <p:cNvGraphicFramePr>
            <a:graphicFrameLocks noChangeAspect="1"/>
          </p:cNvGraphicFramePr>
          <p:nvPr/>
        </p:nvGraphicFramePr>
        <p:xfrm>
          <a:off x="1619250" y="2133600"/>
          <a:ext cx="3024188" cy="371475"/>
        </p:xfrm>
        <a:graphic>
          <a:graphicData uri="http://schemas.openxmlformats.org/presentationml/2006/ole">
            <mc:AlternateContent xmlns:mc="http://schemas.openxmlformats.org/markup-compatibility/2006">
              <mc:Choice xmlns:v="urn:schemas-microsoft-com:vml" Requires="v">
                <p:oleObj spid="_x0000_s3140" name="" r:id="rId3" imgW="1548765" imgH="190500" progId="Equation.DSMT4">
                  <p:embed/>
                </p:oleObj>
              </mc:Choice>
              <mc:Fallback>
                <p:oleObj name="" r:id="rId3" imgW="1548765" imgH="190500" progId="Equation.DSMT4">
                  <p:embed/>
                  <p:pic>
                    <p:nvPicPr>
                      <p:cNvPr id="0" name="图片 3139"/>
                      <p:cNvPicPr/>
                      <p:nvPr/>
                    </p:nvPicPr>
                    <p:blipFill>
                      <a:blip r:embed="rId4"/>
                      <a:stretch>
                        <a:fillRect/>
                      </a:stretch>
                    </p:blipFill>
                    <p:spPr>
                      <a:xfrm>
                        <a:off x="1619250" y="2133600"/>
                        <a:ext cx="3024188" cy="371475"/>
                      </a:xfrm>
                      <a:prstGeom prst="rect">
                        <a:avLst/>
                      </a:prstGeom>
                      <a:noFill/>
                      <a:ln w="38100">
                        <a:noFill/>
                        <a:miter/>
                      </a:ln>
                    </p:spPr>
                  </p:pic>
                </p:oleObj>
              </mc:Fallback>
            </mc:AlternateContent>
          </a:graphicData>
        </a:graphic>
      </p:graphicFrame>
      <p:sp>
        <p:nvSpPr>
          <p:cNvPr id="91144" name="矩形 91143"/>
          <p:cNvSpPr/>
          <p:nvPr/>
        </p:nvSpPr>
        <p:spPr>
          <a:xfrm>
            <a:off x="0" y="3333750"/>
            <a:ext cx="9144000" cy="0"/>
          </a:xfrm>
          <a:prstGeom prst="rect">
            <a:avLst/>
          </a:prstGeom>
          <a:noFill/>
          <a:ln w="9525">
            <a:noFill/>
          </a:ln>
        </p:spPr>
        <p:txBody>
          <a:bodyPr/>
          <a:p>
            <a:endParaRPr lang="zh-CN" altLang="en-US"/>
          </a:p>
        </p:txBody>
      </p:sp>
      <p:graphicFrame>
        <p:nvGraphicFramePr>
          <p:cNvPr id="91145" name="对象 91144"/>
          <p:cNvGraphicFramePr>
            <a:graphicFrameLocks noChangeAspect="1"/>
          </p:cNvGraphicFramePr>
          <p:nvPr/>
        </p:nvGraphicFramePr>
        <p:xfrm>
          <a:off x="1619250" y="2565400"/>
          <a:ext cx="2592388" cy="381000"/>
        </p:xfrm>
        <a:graphic>
          <a:graphicData uri="http://schemas.openxmlformats.org/presentationml/2006/ole">
            <mc:AlternateContent xmlns:mc="http://schemas.openxmlformats.org/markup-compatibility/2006">
              <mc:Choice xmlns:v="urn:schemas-microsoft-com:vml" Requires="v">
                <p:oleObj spid="_x0000_s3148" name="" r:id="rId5" imgW="1296035" imgH="190500" progId="Equation.DSMT4">
                  <p:embed/>
                </p:oleObj>
              </mc:Choice>
              <mc:Fallback>
                <p:oleObj name="" r:id="rId5" imgW="1296035" imgH="190500" progId="Equation.DSMT4">
                  <p:embed/>
                  <p:pic>
                    <p:nvPicPr>
                      <p:cNvPr id="0" name="图片 3147"/>
                      <p:cNvPicPr/>
                      <p:nvPr/>
                    </p:nvPicPr>
                    <p:blipFill>
                      <a:blip r:embed="rId6"/>
                      <a:stretch>
                        <a:fillRect/>
                      </a:stretch>
                    </p:blipFill>
                    <p:spPr>
                      <a:xfrm>
                        <a:off x="1619250" y="2565400"/>
                        <a:ext cx="2592388" cy="381000"/>
                      </a:xfrm>
                      <a:prstGeom prst="rect">
                        <a:avLst/>
                      </a:prstGeom>
                      <a:noFill/>
                      <a:ln w="38100">
                        <a:noFill/>
                        <a:miter/>
                      </a:ln>
                    </p:spPr>
                  </p:pic>
                </p:oleObj>
              </mc:Fallback>
            </mc:AlternateContent>
          </a:graphicData>
        </a:graphic>
      </p:graphicFrame>
      <p:sp>
        <p:nvSpPr>
          <p:cNvPr id="91146" name="矩形 91145"/>
          <p:cNvSpPr/>
          <p:nvPr/>
        </p:nvSpPr>
        <p:spPr>
          <a:xfrm>
            <a:off x="0" y="3333750"/>
            <a:ext cx="9144000" cy="0"/>
          </a:xfrm>
          <a:prstGeom prst="rect">
            <a:avLst/>
          </a:prstGeom>
          <a:noFill/>
          <a:ln w="9525">
            <a:noFill/>
          </a:ln>
        </p:spPr>
        <p:txBody>
          <a:bodyPr/>
          <a:p>
            <a:endParaRPr lang="zh-CN" altLang="en-US"/>
          </a:p>
        </p:txBody>
      </p:sp>
      <p:graphicFrame>
        <p:nvGraphicFramePr>
          <p:cNvPr id="91147" name="对象 91146"/>
          <p:cNvGraphicFramePr>
            <a:graphicFrameLocks noChangeAspect="1"/>
          </p:cNvGraphicFramePr>
          <p:nvPr/>
        </p:nvGraphicFramePr>
        <p:xfrm>
          <a:off x="1619250" y="2997200"/>
          <a:ext cx="3384550" cy="403225"/>
        </p:xfrm>
        <a:graphic>
          <a:graphicData uri="http://schemas.openxmlformats.org/presentationml/2006/ole">
            <mc:AlternateContent xmlns:mc="http://schemas.openxmlformats.org/markup-compatibility/2006">
              <mc:Choice xmlns:v="urn:schemas-microsoft-com:vml" Requires="v">
                <p:oleObj spid="_x0000_s3142" name="" r:id="rId7" imgW="1612900" imgH="190500" progId="Equation.DSMT4">
                  <p:embed/>
                </p:oleObj>
              </mc:Choice>
              <mc:Fallback>
                <p:oleObj name="" r:id="rId7" imgW="1612900" imgH="190500" progId="Equation.DSMT4">
                  <p:embed/>
                  <p:pic>
                    <p:nvPicPr>
                      <p:cNvPr id="0" name="图片 3141"/>
                      <p:cNvPicPr/>
                      <p:nvPr/>
                    </p:nvPicPr>
                    <p:blipFill>
                      <a:blip r:embed="rId8"/>
                      <a:stretch>
                        <a:fillRect/>
                      </a:stretch>
                    </p:blipFill>
                    <p:spPr>
                      <a:xfrm>
                        <a:off x="1619250" y="2997200"/>
                        <a:ext cx="3384550" cy="403225"/>
                      </a:xfrm>
                      <a:prstGeom prst="rect">
                        <a:avLst/>
                      </a:prstGeom>
                      <a:noFill/>
                      <a:ln w="38100">
                        <a:noFill/>
                        <a:miter/>
                      </a:ln>
                    </p:spPr>
                  </p:pic>
                </p:oleObj>
              </mc:Fallback>
            </mc:AlternateContent>
          </a:graphicData>
        </a:graphic>
      </p:graphicFrame>
      <p:sp>
        <p:nvSpPr>
          <p:cNvPr id="91148" name="矩形 91147"/>
          <p:cNvSpPr/>
          <p:nvPr/>
        </p:nvSpPr>
        <p:spPr>
          <a:xfrm>
            <a:off x="0" y="2876550"/>
            <a:ext cx="9144000" cy="0"/>
          </a:xfrm>
          <a:prstGeom prst="rect">
            <a:avLst/>
          </a:prstGeom>
          <a:noFill/>
          <a:ln w="9525">
            <a:noFill/>
          </a:ln>
        </p:spPr>
        <p:txBody>
          <a:bodyPr/>
          <a:p>
            <a:endParaRPr lang="zh-CN" altLang="en-US"/>
          </a:p>
        </p:txBody>
      </p:sp>
      <p:graphicFrame>
        <p:nvGraphicFramePr>
          <p:cNvPr id="91149" name="对象 91148"/>
          <p:cNvGraphicFramePr>
            <a:graphicFrameLocks noChangeAspect="1"/>
          </p:cNvGraphicFramePr>
          <p:nvPr/>
        </p:nvGraphicFramePr>
        <p:xfrm>
          <a:off x="1692275" y="3429000"/>
          <a:ext cx="4175125" cy="2125663"/>
        </p:xfrm>
        <a:graphic>
          <a:graphicData uri="http://schemas.openxmlformats.org/presentationml/2006/ole">
            <mc:AlternateContent xmlns:mc="http://schemas.openxmlformats.org/markup-compatibility/2006">
              <mc:Choice xmlns:v="urn:schemas-microsoft-com:vml" Requires="v">
                <p:oleObj spid="_x0000_s3146" name="" r:id="rId9" imgW="2171700" imgH="1104900" progId="Equation.DSMT4">
                  <p:embed/>
                </p:oleObj>
              </mc:Choice>
              <mc:Fallback>
                <p:oleObj name="" r:id="rId9" imgW="2171700" imgH="1104900" progId="Equation.DSMT4">
                  <p:embed/>
                  <p:pic>
                    <p:nvPicPr>
                      <p:cNvPr id="0" name="图片 3145"/>
                      <p:cNvPicPr/>
                      <p:nvPr/>
                    </p:nvPicPr>
                    <p:blipFill>
                      <a:blip r:embed="rId10"/>
                      <a:stretch>
                        <a:fillRect/>
                      </a:stretch>
                    </p:blipFill>
                    <p:spPr>
                      <a:xfrm>
                        <a:off x="1692275" y="3429000"/>
                        <a:ext cx="4175125" cy="2125663"/>
                      </a:xfrm>
                      <a:prstGeom prst="rect">
                        <a:avLst/>
                      </a:prstGeom>
                      <a:noFill/>
                      <a:ln w="38100">
                        <a:noFill/>
                        <a:miter/>
                      </a:ln>
                    </p:spPr>
                  </p:pic>
                </p:oleObj>
              </mc:Fallback>
            </mc:AlternateContent>
          </a:graphicData>
        </a:graphic>
      </p:graphicFrame>
      <p:sp>
        <p:nvSpPr>
          <p:cNvPr id="91150" name="矩形 91149"/>
          <p:cNvSpPr/>
          <p:nvPr/>
        </p:nvSpPr>
        <p:spPr>
          <a:xfrm>
            <a:off x="0" y="3333750"/>
            <a:ext cx="9144000" cy="0"/>
          </a:xfrm>
          <a:prstGeom prst="rect">
            <a:avLst/>
          </a:prstGeom>
          <a:noFill/>
          <a:ln w="9525">
            <a:noFill/>
          </a:ln>
        </p:spPr>
        <p:txBody>
          <a:bodyPr/>
          <a:p>
            <a:endParaRPr lang="zh-CN" altLang="en-US"/>
          </a:p>
        </p:txBody>
      </p:sp>
      <p:graphicFrame>
        <p:nvGraphicFramePr>
          <p:cNvPr id="91151" name="对象 91150"/>
          <p:cNvGraphicFramePr>
            <a:graphicFrameLocks noChangeAspect="1"/>
          </p:cNvGraphicFramePr>
          <p:nvPr/>
        </p:nvGraphicFramePr>
        <p:xfrm>
          <a:off x="1763713" y="5734050"/>
          <a:ext cx="4679950" cy="363538"/>
        </p:xfrm>
        <a:graphic>
          <a:graphicData uri="http://schemas.openxmlformats.org/presentationml/2006/ole">
            <mc:AlternateContent xmlns:mc="http://schemas.openxmlformats.org/markup-compatibility/2006">
              <mc:Choice xmlns:v="urn:schemas-microsoft-com:vml" Requires="v">
                <p:oleObj spid="_x0000_s3147" name="" r:id="rId11" imgW="2476500" imgH="190500" progId="Equation.DSMT4">
                  <p:embed/>
                </p:oleObj>
              </mc:Choice>
              <mc:Fallback>
                <p:oleObj name="" r:id="rId11" imgW="2476500" imgH="190500" progId="Equation.DSMT4">
                  <p:embed/>
                  <p:pic>
                    <p:nvPicPr>
                      <p:cNvPr id="0" name="图片 3146"/>
                      <p:cNvPicPr/>
                      <p:nvPr/>
                    </p:nvPicPr>
                    <p:blipFill>
                      <a:blip r:embed="rId12"/>
                      <a:stretch>
                        <a:fillRect/>
                      </a:stretch>
                    </p:blipFill>
                    <p:spPr>
                      <a:xfrm>
                        <a:off x="1763713" y="5734050"/>
                        <a:ext cx="4679950" cy="3635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9</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2163" name="文本占位符 92162"/>
          <p:cNvSpPr>
            <a:spLocks noGrp="1"/>
          </p:cNvSpPr>
          <p:nvPr>
            <p:ph type="body" idx="4294967295"/>
          </p:nvPr>
        </p:nvSpPr>
        <p:spPr>
          <a:xfrm>
            <a:off x="291465" y="1285875"/>
            <a:ext cx="7595235" cy="4891405"/>
          </a:xfrm>
        </p:spPr>
        <p:txBody>
          <a:bodyPr/>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2</a:t>
            </a:r>
            <a:r>
              <a:rPr lang="zh-CN" altLang="en-US" sz="2000" dirty="0">
                <a:latin typeface="Times New Roman" panose="02020603050405020304" pitchFamily="18" charset="0"/>
              </a:rPr>
              <a:t>）求</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B</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92164" name="矩形 92163"/>
          <p:cNvSpPr/>
          <p:nvPr/>
        </p:nvSpPr>
        <p:spPr>
          <a:xfrm>
            <a:off x="0" y="3052763"/>
            <a:ext cx="9144000" cy="0"/>
          </a:xfrm>
          <a:prstGeom prst="rect">
            <a:avLst/>
          </a:prstGeom>
          <a:noFill/>
          <a:ln w="9525">
            <a:noFill/>
          </a:ln>
        </p:spPr>
        <p:txBody>
          <a:bodyPr/>
          <a:p>
            <a:endParaRPr lang="zh-CN" altLang="en-US"/>
          </a:p>
        </p:txBody>
      </p:sp>
      <p:graphicFrame>
        <p:nvGraphicFramePr>
          <p:cNvPr id="92165" name="对象 92164"/>
          <p:cNvGraphicFramePr>
            <a:graphicFrameLocks noChangeAspect="1"/>
          </p:cNvGraphicFramePr>
          <p:nvPr/>
        </p:nvGraphicFramePr>
        <p:xfrm>
          <a:off x="1331913" y="1773238"/>
          <a:ext cx="7127875" cy="1352550"/>
        </p:xfrm>
        <a:graphic>
          <a:graphicData uri="http://schemas.openxmlformats.org/presentationml/2006/ole">
            <mc:AlternateContent xmlns:mc="http://schemas.openxmlformats.org/markup-compatibility/2006">
              <mc:Choice xmlns:v="urn:schemas-microsoft-com:vml" Requires="v">
                <p:oleObj spid="_x0000_s3157" name="" r:id="rId1" imgW="3962400" imgH="749300" progId="Equation.DSMT4">
                  <p:embed/>
                </p:oleObj>
              </mc:Choice>
              <mc:Fallback>
                <p:oleObj name="" r:id="rId1" imgW="3962400" imgH="749300" progId="Equation.DSMT4">
                  <p:embed/>
                  <p:pic>
                    <p:nvPicPr>
                      <p:cNvPr id="0" name="图片 3156"/>
                      <p:cNvPicPr/>
                      <p:nvPr/>
                    </p:nvPicPr>
                    <p:blipFill>
                      <a:blip r:embed="rId2"/>
                      <a:stretch>
                        <a:fillRect/>
                      </a:stretch>
                    </p:blipFill>
                    <p:spPr>
                      <a:xfrm>
                        <a:off x="1331913" y="1773238"/>
                        <a:ext cx="7127875" cy="1352550"/>
                      </a:xfrm>
                      <a:prstGeom prst="rect">
                        <a:avLst/>
                      </a:prstGeom>
                      <a:noFill/>
                      <a:ln w="38100">
                        <a:noFill/>
                        <a:miter/>
                      </a:ln>
                    </p:spPr>
                  </p:pic>
                </p:oleObj>
              </mc:Fallback>
            </mc:AlternateContent>
          </a:graphicData>
        </a:graphic>
      </p:graphicFrame>
      <p:sp>
        <p:nvSpPr>
          <p:cNvPr id="92166" name="矩形 92165"/>
          <p:cNvSpPr/>
          <p:nvPr/>
        </p:nvSpPr>
        <p:spPr>
          <a:xfrm>
            <a:off x="0" y="3333750"/>
            <a:ext cx="9144000" cy="0"/>
          </a:xfrm>
          <a:prstGeom prst="rect">
            <a:avLst/>
          </a:prstGeom>
          <a:noFill/>
          <a:ln w="9525">
            <a:noFill/>
          </a:ln>
        </p:spPr>
        <p:txBody>
          <a:bodyPr/>
          <a:p>
            <a:endParaRPr lang="zh-CN" altLang="en-US"/>
          </a:p>
        </p:txBody>
      </p:sp>
      <p:graphicFrame>
        <p:nvGraphicFramePr>
          <p:cNvPr id="92167" name="对象 92166"/>
          <p:cNvGraphicFramePr>
            <a:graphicFrameLocks noChangeAspect="1"/>
          </p:cNvGraphicFramePr>
          <p:nvPr/>
        </p:nvGraphicFramePr>
        <p:xfrm>
          <a:off x="1331913" y="3068638"/>
          <a:ext cx="5327650" cy="395287"/>
        </p:xfrm>
        <a:graphic>
          <a:graphicData uri="http://schemas.openxmlformats.org/presentationml/2006/ole">
            <mc:AlternateContent xmlns:mc="http://schemas.openxmlformats.org/markup-compatibility/2006">
              <mc:Choice xmlns:v="urn:schemas-microsoft-com:vml" Requires="v">
                <p:oleObj spid="_x0000_s3151" name="" r:id="rId3" imgW="2590800" imgH="190500" progId="Equation.DSMT4">
                  <p:embed/>
                </p:oleObj>
              </mc:Choice>
              <mc:Fallback>
                <p:oleObj name="" r:id="rId3" imgW="2590800" imgH="190500" progId="Equation.DSMT4">
                  <p:embed/>
                  <p:pic>
                    <p:nvPicPr>
                      <p:cNvPr id="0" name="图片 3150"/>
                      <p:cNvPicPr/>
                      <p:nvPr/>
                    </p:nvPicPr>
                    <p:blipFill>
                      <a:blip r:embed="rId4"/>
                      <a:stretch>
                        <a:fillRect/>
                      </a:stretch>
                    </p:blipFill>
                    <p:spPr>
                      <a:xfrm>
                        <a:off x="1331913" y="3068638"/>
                        <a:ext cx="5327650" cy="395287"/>
                      </a:xfrm>
                      <a:prstGeom prst="rect">
                        <a:avLst/>
                      </a:prstGeom>
                      <a:noFill/>
                      <a:ln w="38100">
                        <a:noFill/>
                        <a:miter/>
                      </a:ln>
                    </p:spPr>
                  </p:pic>
                </p:oleObj>
              </mc:Fallback>
            </mc:AlternateContent>
          </a:graphicData>
        </a:graphic>
      </p:graphicFrame>
      <p:graphicFrame>
        <p:nvGraphicFramePr>
          <p:cNvPr id="92168" name="对象 92167"/>
          <p:cNvGraphicFramePr>
            <a:graphicFrameLocks noChangeAspect="1"/>
          </p:cNvGraphicFramePr>
          <p:nvPr/>
        </p:nvGraphicFramePr>
        <p:xfrm>
          <a:off x="1331913" y="3284538"/>
          <a:ext cx="6408737" cy="766762"/>
        </p:xfrm>
        <a:graphic>
          <a:graphicData uri="http://schemas.openxmlformats.org/presentationml/2006/ole">
            <mc:AlternateContent xmlns:mc="http://schemas.openxmlformats.org/markup-compatibility/2006">
              <mc:Choice xmlns:v="urn:schemas-microsoft-com:vml" Requires="v">
                <p:oleObj spid="_x0000_s3150" name="" r:id="rId5" imgW="3263900" imgH="393700" progId="Equation.DSMT4">
                  <p:embed/>
                </p:oleObj>
              </mc:Choice>
              <mc:Fallback>
                <p:oleObj name="" r:id="rId5" imgW="3263900" imgH="393700" progId="Equation.DSMT4">
                  <p:embed/>
                  <p:pic>
                    <p:nvPicPr>
                      <p:cNvPr id="0" name="图片 3149"/>
                      <p:cNvPicPr/>
                      <p:nvPr/>
                    </p:nvPicPr>
                    <p:blipFill>
                      <a:blip r:embed="rId6"/>
                      <a:stretch>
                        <a:fillRect/>
                      </a:stretch>
                    </p:blipFill>
                    <p:spPr>
                      <a:xfrm>
                        <a:off x="1331913" y="3284538"/>
                        <a:ext cx="6408737" cy="766762"/>
                      </a:xfrm>
                      <a:prstGeom prst="rect">
                        <a:avLst/>
                      </a:prstGeom>
                      <a:noFill/>
                      <a:ln w="38100">
                        <a:noFill/>
                        <a:miter/>
                      </a:ln>
                    </p:spPr>
                  </p:pic>
                </p:oleObj>
              </mc:Fallback>
            </mc:AlternateContent>
          </a:graphicData>
        </a:graphic>
      </p:graphicFrame>
      <p:graphicFrame>
        <p:nvGraphicFramePr>
          <p:cNvPr id="92169" name="对象 92168"/>
          <p:cNvGraphicFramePr>
            <a:graphicFrameLocks noChangeAspect="1"/>
          </p:cNvGraphicFramePr>
          <p:nvPr/>
        </p:nvGraphicFramePr>
        <p:xfrm>
          <a:off x="1331913" y="3933825"/>
          <a:ext cx="3240087" cy="385763"/>
        </p:xfrm>
        <a:graphic>
          <a:graphicData uri="http://schemas.openxmlformats.org/presentationml/2006/ole">
            <mc:AlternateContent xmlns:mc="http://schemas.openxmlformats.org/markup-compatibility/2006">
              <mc:Choice xmlns:v="urn:schemas-microsoft-com:vml" Requires="v">
                <p:oleObj spid="_x0000_s3154" name="" r:id="rId7" imgW="1612900" imgH="190500" progId="Equation.DSMT4">
                  <p:embed/>
                </p:oleObj>
              </mc:Choice>
              <mc:Fallback>
                <p:oleObj name="" r:id="rId7" imgW="1612900" imgH="190500" progId="Equation.DSMT4">
                  <p:embed/>
                  <p:pic>
                    <p:nvPicPr>
                      <p:cNvPr id="0" name="图片 3153"/>
                      <p:cNvPicPr/>
                      <p:nvPr/>
                    </p:nvPicPr>
                    <p:blipFill>
                      <a:blip r:embed="rId8"/>
                      <a:stretch>
                        <a:fillRect/>
                      </a:stretch>
                    </p:blipFill>
                    <p:spPr>
                      <a:xfrm>
                        <a:off x="1331913" y="3933825"/>
                        <a:ext cx="3240087" cy="385763"/>
                      </a:xfrm>
                      <a:prstGeom prst="rect">
                        <a:avLst/>
                      </a:prstGeom>
                      <a:noFill/>
                      <a:ln w="38100">
                        <a:noFill/>
                        <a:miter/>
                      </a:ln>
                    </p:spPr>
                  </p:pic>
                </p:oleObj>
              </mc:Fallback>
            </mc:AlternateContent>
          </a:graphicData>
        </a:graphic>
      </p:graphicFrame>
      <p:sp>
        <p:nvSpPr>
          <p:cNvPr id="92170" name="矩形 92169"/>
          <p:cNvSpPr/>
          <p:nvPr/>
        </p:nvSpPr>
        <p:spPr>
          <a:xfrm>
            <a:off x="0" y="2876550"/>
            <a:ext cx="9144000" cy="0"/>
          </a:xfrm>
          <a:prstGeom prst="rect">
            <a:avLst/>
          </a:prstGeom>
          <a:noFill/>
          <a:ln w="9525">
            <a:noFill/>
          </a:ln>
        </p:spPr>
        <p:txBody>
          <a:bodyPr/>
          <a:p>
            <a:endParaRPr lang="zh-CN" altLang="en-US"/>
          </a:p>
        </p:txBody>
      </p:sp>
      <p:graphicFrame>
        <p:nvGraphicFramePr>
          <p:cNvPr id="92171" name="对象 92170"/>
          <p:cNvGraphicFramePr>
            <a:graphicFrameLocks noChangeAspect="1"/>
          </p:cNvGraphicFramePr>
          <p:nvPr/>
        </p:nvGraphicFramePr>
        <p:xfrm>
          <a:off x="1331913" y="4225925"/>
          <a:ext cx="3816350" cy="1939925"/>
        </p:xfrm>
        <a:graphic>
          <a:graphicData uri="http://schemas.openxmlformats.org/presentationml/2006/ole">
            <mc:AlternateContent xmlns:mc="http://schemas.openxmlformats.org/markup-compatibility/2006">
              <mc:Choice xmlns:v="urn:schemas-microsoft-com:vml" Requires="v">
                <p:oleObj spid="_x0000_s3152" name="" r:id="rId9" imgW="2171700" imgH="1104900" progId="Equation.DSMT4">
                  <p:embed/>
                </p:oleObj>
              </mc:Choice>
              <mc:Fallback>
                <p:oleObj name="" r:id="rId9" imgW="2171700" imgH="1104900" progId="Equation.DSMT4">
                  <p:embed/>
                  <p:pic>
                    <p:nvPicPr>
                      <p:cNvPr id="0" name="图片 3151"/>
                      <p:cNvPicPr/>
                      <p:nvPr/>
                    </p:nvPicPr>
                    <p:blipFill>
                      <a:blip r:embed="rId10"/>
                      <a:stretch>
                        <a:fillRect/>
                      </a:stretch>
                    </p:blipFill>
                    <p:spPr>
                      <a:xfrm>
                        <a:off x="1331913" y="4225925"/>
                        <a:ext cx="3816350" cy="1939925"/>
                      </a:xfrm>
                      <a:prstGeom prst="rect">
                        <a:avLst/>
                      </a:prstGeom>
                      <a:noFill/>
                      <a:ln w="38100">
                        <a:noFill/>
                        <a:miter/>
                      </a:ln>
                    </p:spPr>
                  </p:pic>
                </p:oleObj>
              </mc:Fallback>
            </mc:AlternateContent>
          </a:graphicData>
        </a:graphic>
      </p:graphicFrame>
      <p:graphicFrame>
        <p:nvGraphicFramePr>
          <p:cNvPr id="92172" name="对象 92171"/>
          <p:cNvGraphicFramePr>
            <a:graphicFrameLocks noChangeAspect="1"/>
          </p:cNvGraphicFramePr>
          <p:nvPr/>
        </p:nvGraphicFramePr>
        <p:xfrm>
          <a:off x="1403350" y="6165850"/>
          <a:ext cx="5473700" cy="341313"/>
        </p:xfrm>
        <a:graphic>
          <a:graphicData uri="http://schemas.openxmlformats.org/presentationml/2006/ole">
            <mc:AlternateContent xmlns:mc="http://schemas.openxmlformats.org/markup-compatibility/2006">
              <mc:Choice xmlns:v="urn:schemas-microsoft-com:vml" Requires="v">
                <p:oleObj spid="_x0000_s3153" name="" r:id="rId11" imgW="2616200" imgH="190500" progId="Equation.DSMT4">
                  <p:embed/>
                </p:oleObj>
              </mc:Choice>
              <mc:Fallback>
                <p:oleObj name="" r:id="rId11" imgW="2616200" imgH="190500" progId="Equation.DSMT4">
                  <p:embed/>
                  <p:pic>
                    <p:nvPicPr>
                      <p:cNvPr id="0" name="图片 3152"/>
                      <p:cNvPicPr/>
                      <p:nvPr/>
                    </p:nvPicPr>
                    <p:blipFill>
                      <a:blip r:embed="rId12"/>
                      <a:stretch>
                        <a:fillRect/>
                      </a:stretch>
                    </p:blipFill>
                    <p:spPr>
                      <a:xfrm>
                        <a:off x="1403350" y="6165850"/>
                        <a:ext cx="5473700" cy="3413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10</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3187" name="文本占位符 93186"/>
          <p:cNvSpPr>
            <a:spLocks noGrp="1"/>
          </p:cNvSpPr>
          <p:nvPr>
            <p:ph type="body" idx="4294967295"/>
          </p:nvPr>
        </p:nvSpPr>
        <p:spPr>
          <a:xfrm>
            <a:off x="323850" y="1132840"/>
            <a:ext cx="7562850" cy="5044440"/>
          </a:xfrm>
        </p:spPr>
        <p:txBody>
          <a:bodyPr/>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3</a:t>
            </a:r>
            <a:r>
              <a:rPr lang="zh-CN" altLang="en-US" sz="2000" dirty="0">
                <a:latin typeface="Times New Roman" panose="02020603050405020304" pitchFamily="18" charset="0"/>
              </a:rPr>
              <a:t>）求正交和</a:t>
            </a: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对于</a:t>
            </a:r>
            <a:r>
              <a:rPr lang="en-US" altLang="zh-CN" sz="2000" i="1">
                <a:latin typeface="Times New Roman" panose="02020603050405020304" pitchFamily="18" charset="0"/>
              </a:rPr>
              <a:t>r</a:t>
            </a:r>
            <a:r>
              <a:rPr lang="en-US" altLang="zh-CN" sz="2000" baseline="-25000">
                <a:latin typeface="Times New Roman" panose="02020603050405020304" pitchFamily="18" charset="0"/>
              </a:rPr>
              <a:t>3</a:t>
            </a:r>
            <a:r>
              <a:rPr lang="zh-CN" altLang="en-US" sz="2000" dirty="0">
                <a:latin typeface="Times New Roman" panose="02020603050405020304" pitchFamily="18" charset="0"/>
              </a:rPr>
              <a:t>，其概率分配函数为：</a:t>
            </a: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对于</a:t>
            </a:r>
            <a:r>
              <a:rPr lang="en-US" altLang="zh-CN" sz="2000" i="1">
                <a:latin typeface="Times New Roman" panose="02020603050405020304" pitchFamily="18" charset="0"/>
              </a:rPr>
              <a:t>r</a:t>
            </a:r>
            <a:r>
              <a:rPr lang="en-US" altLang="zh-CN" sz="2000" baseline="-25000">
                <a:latin typeface="Times New Roman" panose="02020603050405020304" pitchFamily="18" charset="0"/>
              </a:rPr>
              <a:t>4</a:t>
            </a:r>
            <a:r>
              <a:rPr lang="zh-CN" altLang="en-US" sz="2000" dirty="0">
                <a:latin typeface="Times New Roman" panose="02020603050405020304" pitchFamily="18" charset="0"/>
              </a:rPr>
              <a:t>，其概率分配函数为：</a:t>
            </a:r>
            <a:r>
              <a:rPr lang="zh-CN" altLang="en-US" dirty="0"/>
              <a:t> </a:t>
            </a:r>
            <a:endParaRPr lang="zh-CN" altLang="en-US" dirty="0"/>
          </a:p>
        </p:txBody>
      </p:sp>
      <p:sp>
        <p:nvSpPr>
          <p:cNvPr id="93188" name="矩形 93187"/>
          <p:cNvSpPr/>
          <p:nvPr/>
        </p:nvSpPr>
        <p:spPr>
          <a:xfrm>
            <a:off x="0" y="3138488"/>
            <a:ext cx="9144000" cy="0"/>
          </a:xfrm>
          <a:prstGeom prst="rect">
            <a:avLst/>
          </a:prstGeom>
          <a:noFill/>
          <a:ln w="9525">
            <a:noFill/>
          </a:ln>
        </p:spPr>
        <p:txBody>
          <a:bodyPr/>
          <a:p>
            <a:endParaRPr lang="zh-CN" altLang="en-US"/>
          </a:p>
        </p:txBody>
      </p:sp>
      <p:graphicFrame>
        <p:nvGraphicFramePr>
          <p:cNvPr id="93189" name="对象 93188"/>
          <p:cNvGraphicFramePr>
            <a:graphicFrameLocks noChangeAspect="1"/>
          </p:cNvGraphicFramePr>
          <p:nvPr/>
        </p:nvGraphicFramePr>
        <p:xfrm>
          <a:off x="1187450" y="2060575"/>
          <a:ext cx="6840538" cy="1155700"/>
        </p:xfrm>
        <a:graphic>
          <a:graphicData uri="http://schemas.openxmlformats.org/presentationml/2006/ole">
            <mc:AlternateContent xmlns:mc="http://schemas.openxmlformats.org/markup-compatibility/2006">
              <mc:Choice xmlns:v="urn:schemas-microsoft-com:vml" Requires="v">
                <p:oleObj spid="_x0000_s3155" name="" r:id="rId1" imgW="3441700" imgH="584200" progId="Equation.DSMT4">
                  <p:embed/>
                </p:oleObj>
              </mc:Choice>
              <mc:Fallback>
                <p:oleObj name="" r:id="rId1" imgW="3441700" imgH="584200" progId="Equation.DSMT4">
                  <p:embed/>
                  <p:pic>
                    <p:nvPicPr>
                      <p:cNvPr id="0" name="图片 3154"/>
                      <p:cNvPicPr/>
                      <p:nvPr/>
                    </p:nvPicPr>
                    <p:blipFill>
                      <a:blip r:embed="rId2"/>
                      <a:stretch>
                        <a:fillRect/>
                      </a:stretch>
                    </p:blipFill>
                    <p:spPr>
                      <a:xfrm>
                        <a:off x="1187450" y="2060575"/>
                        <a:ext cx="6840538" cy="1155700"/>
                      </a:xfrm>
                      <a:prstGeom prst="rect">
                        <a:avLst/>
                      </a:prstGeom>
                      <a:noFill/>
                      <a:ln w="38100">
                        <a:noFill/>
                        <a:miter/>
                      </a:ln>
                    </p:spPr>
                  </p:pic>
                </p:oleObj>
              </mc:Fallback>
            </mc:AlternateContent>
          </a:graphicData>
        </a:graphic>
      </p:graphicFrame>
      <p:sp>
        <p:nvSpPr>
          <p:cNvPr id="93190" name="矩形 93189"/>
          <p:cNvSpPr/>
          <p:nvPr/>
        </p:nvSpPr>
        <p:spPr>
          <a:xfrm>
            <a:off x="0" y="3052763"/>
            <a:ext cx="9144000" cy="0"/>
          </a:xfrm>
          <a:prstGeom prst="rect">
            <a:avLst/>
          </a:prstGeom>
          <a:noFill/>
          <a:ln w="9525">
            <a:noFill/>
          </a:ln>
        </p:spPr>
        <p:txBody>
          <a:bodyPr/>
          <a:p>
            <a:endParaRPr lang="zh-CN" altLang="en-US"/>
          </a:p>
        </p:txBody>
      </p:sp>
      <p:graphicFrame>
        <p:nvGraphicFramePr>
          <p:cNvPr id="93191" name="对象 93190"/>
          <p:cNvGraphicFramePr>
            <a:graphicFrameLocks noChangeAspect="1"/>
          </p:cNvGraphicFramePr>
          <p:nvPr/>
        </p:nvGraphicFramePr>
        <p:xfrm>
          <a:off x="1252538" y="3213100"/>
          <a:ext cx="4549775" cy="1547813"/>
        </p:xfrm>
        <a:graphic>
          <a:graphicData uri="http://schemas.openxmlformats.org/presentationml/2006/ole">
            <mc:AlternateContent xmlns:mc="http://schemas.openxmlformats.org/markup-compatibility/2006">
              <mc:Choice xmlns:v="urn:schemas-microsoft-com:vml" Requires="v">
                <p:oleObj spid="_x0000_s3156" name="" r:id="rId3" imgW="2209800" imgH="749300" progId="Equation.DSMT4">
                  <p:embed/>
                </p:oleObj>
              </mc:Choice>
              <mc:Fallback>
                <p:oleObj name="" r:id="rId3" imgW="2209800" imgH="749300" progId="Equation.DSMT4">
                  <p:embed/>
                  <p:pic>
                    <p:nvPicPr>
                      <p:cNvPr id="0" name="图片 3155"/>
                      <p:cNvPicPr/>
                      <p:nvPr/>
                    </p:nvPicPr>
                    <p:blipFill>
                      <a:blip r:embed="rId4"/>
                      <a:stretch>
                        <a:fillRect/>
                      </a:stretch>
                    </p:blipFill>
                    <p:spPr>
                      <a:xfrm>
                        <a:off x="1252538" y="3213100"/>
                        <a:ext cx="4549775" cy="1547813"/>
                      </a:xfrm>
                      <a:prstGeom prst="rect">
                        <a:avLst/>
                      </a:prstGeom>
                      <a:noFill/>
                      <a:ln w="38100">
                        <a:noFill/>
                        <a:miter/>
                      </a:ln>
                    </p:spPr>
                  </p:pic>
                </p:oleObj>
              </mc:Fallback>
            </mc:AlternateContent>
          </a:graphicData>
        </a:graphic>
      </p:graphicFrame>
      <p:sp>
        <p:nvSpPr>
          <p:cNvPr id="93192" name="矩形 93191"/>
          <p:cNvSpPr/>
          <p:nvPr/>
        </p:nvSpPr>
        <p:spPr>
          <a:xfrm>
            <a:off x="0" y="3138488"/>
            <a:ext cx="9144000" cy="0"/>
          </a:xfrm>
          <a:prstGeom prst="rect">
            <a:avLst/>
          </a:prstGeom>
          <a:noFill/>
          <a:ln w="9525">
            <a:noFill/>
          </a:ln>
        </p:spPr>
        <p:txBody>
          <a:bodyPr/>
          <a:p>
            <a:endParaRPr lang="zh-CN" altLang="en-US"/>
          </a:p>
        </p:txBody>
      </p:sp>
      <p:graphicFrame>
        <p:nvGraphicFramePr>
          <p:cNvPr id="93193" name="对象 93192"/>
          <p:cNvGraphicFramePr>
            <a:graphicFrameLocks noChangeAspect="1"/>
          </p:cNvGraphicFramePr>
          <p:nvPr/>
        </p:nvGraphicFramePr>
        <p:xfrm>
          <a:off x="1187450" y="5229225"/>
          <a:ext cx="6840538" cy="1166813"/>
        </p:xfrm>
        <a:graphic>
          <a:graphicData uri="http://schemas.openxmlformats.org/presentationml/2006/ole">
            <mc:AlternateContent xmlns:mc="http://schemas.openxmlformats.org/markup-compatibility/2006">
              <mc:Choice xmlns:v="urn:schemas-microsoft-com:vml" Requires="v">
                <p:oleObj spid="_x0000_s3158" name="" r:id="rId5" imgW="3441700" imgH="584200" progId="Equation.DSMT4">
                  <p:embed/>
                </p:oleObj>
              </mc:Choice>
              <mc:Fallback>
                <p:oleObj name="" r:id="rId5" imgW="3441700" imgH="584200" progId="Equation.DSMT4">
                  <p:embed/>
                  <p:pic>
                    <p:nvPicPr>
                      <p:cNvPr id="0" name="图片 3157"/>
                      <p:cNvPicPr/>
                      <p:nvPr/>
                    </p:nvPicPr>
                    <p:blipFill>
                      <a:blip r:embed="rId6"/>
                      <a:stretch>
                        <a:fillRect/>
                      </a:stretch>
                    </p:blipFill>
                    <p:spPr>
                      <a:xfrm>
                        <a:off x="1187450" y="5229225"/>
                        <a:ext cx="6840538" cy="1166813"/>
                      </a:xfrm>
                      <a:prstGeom prst="rect">
                        <a:avLst/>
                      </a:prstGeom>
                      <a:noFill/>
                      <a:ln w="38100">
                        <a:noFill/>
                        <a:miter/>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11</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4211" name="文本占位符 94210"/>
          <p:cNvSpPr>
            <a:spLocks noGrp="1"/>
          </p:cNvSpPr>
          <p:nvPr>
            <p:ph type="body" idx="4294967295"/>
          </p:nvPr>
        </p:nvSpPr>
        <p:spPr>
          <a:xfrm>
            <a:off x="291465" y="1341755"/>
            <a:ext cx="8300720" cy="5115560"/>
          </a:xfrm>
        </p:spPr>
        <p:txBody>
          <a:bodyPr/>
          <a:p>
            <a:pPr>
              <a:buNone/>
            </a:pPr>
            <a:endParaRPr lang="zh-CN" altLang="en-US" dirty="0"/>
          </a:p>
          <a:p>
            <a:pPr>
              <a:buNone/>
            </a:pPr>
            <a:endParaRPr lang="zh-CN" altLang="en-US" dirty="0"/>
          </a:p>
          <a:p>
            <a:pPr>
              <a:buNone/>
            </a:pPr>
            <a:endParaRPr lang="zh-CN" altLang="en-US" dirty="0"/>
          </a:p>
          <a:p>
            <a:pPr>
              <a:buNone/>
            </a:pPr>
            <a:r>
              <a:rPr lang="zh-CN" altLang="en-US" sz="2000" dirty="0">
                <a:latin typeface="Times New Roman" panose="02020603050405020304" pitchFamily="18" charset="0"/>
              </a:rPr>
              <a:t>下面求</a:t>
            </a:r>
            <a:r>
              <a:rPr lang="en-US" altLang="zh-CN" sz="2000" i="1">
                <a:latin typeface="Times New Roman" panose="02020603050405020304" pitchFamily="18" charset="0"/>
              </a:rPr>
              <a:t>m</a:t>
            </a:r>
            <a:r>
              <a:rPr lang="en-US" altLang="zh-CN" sz="2000">
                <a:latin typeface="Times New Roman" panose="02020603050405020304" pitchFamily="18" charset="0"/>
              </a:rPr>
              <a:t>1</a:t>
            </a:r>
            <a:r>
              <a:rPr lang="zh-CN" altLang="en-US" sz="2000" dirty="0">
                <a:latin typeface="Times New Roman" panose="02020603050405020304" pitchFamily="18" charset="0"/>
              </a:rPr>
              <a:t>和</a:t>
            </a:r>
            <a:r>
              <a:rPr lang="en-US" altLang="zh-CN" sz="2000" i="1">
                <a:latin typeface="Times New Roman" panose="02020603050405020304" pitchFamily="18" charset="0"/>
              </a:rPr>
              <a:t>m</a:t>
            </a:r>
            <a:r>
              <a:rPr lang="en-US" altLang="zh-CN" sz="2000">
                <a:latin typeface="Times New Roman" panose="02020603050405020304" pitchFamily="18" charset="0"/>
              </a:rPr>
              <a:t>2</a:t>
            </a:r>
            <a:r>
              <a:rPr lang="zh-CN" altLang="en-US" sz="2000" dirty="0">
                <a:latin typeface="Times New Roman" panose="02020603050405020304" pitchFamily="18" charset="0"/>
              </a:rPr>
              <a:t>的正交和</a:t>
            </a:r>
            <a:r>
              <a:rPr lang="en-US" altLang="zh-CN" sz="2000" i="1">
                <a:latin typeface="Times New Roman" panose="02020603050405020304" pitchFamily="18" charset="0"/>
              </a:rPr>
              <a:t>m</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94212" name="矩形 94211"/>
          <p:cNvSpPr/>
          <p:nvPr/>
        </p:nvSpPr>
        <p:spPr>
          <a:xfrm>
            <a:off x="0" y="3052763"/>
            <a:ext cx="9144000" cy="0"/>
          </a:xfrm>
          <a:prstGeom prst="rect">
            <a:avLst/>
          </a:prstGeom>
          <a:noFill/>
          <a:ln w="9525">
            <a:noFill/>
          </a:ln>
        </p:spPr>
        <p:txBody>
          <a:bodyPr/>
          <a:p>
            <a:endParaRPr lang="zh-CN" altLang="en-US"/>
          </a:p>
        </p:txBody>
      </p:sp>
      <p:graphicFrame>
        <p:nvGraphicFramePr>
          <p:cNvPr id="94213" name="对象 94212"/>
          <p:cNvGraphicFramePr>
            <a:graphicFrameLocks noChangeAspect="1"/>
          </p:cNvGraphicFramePr>
          <p:nvPr/>
        </p:nvGraphicFramePr>
        <p:xfrm>
          <a:off x="1116013" y="1341438"/>
          <a:ext cx="4464050" cy="1476375"/>
        </p:xfrm>
        <a:graphic>
          <a:graphicData uri="http://schemas.openxmlformats.org/presentationml/2006/ole">
            <mc:AlternateContent xmlns:mc="http://schemas.openxmlformats.org/markup-compatibility/2006">
              <mc:Choice xmlns:v="urn:schemas-microsoft-com:vml" Requires="v">
                <p:oleObj spid="_x0000_s3159" name="" r:id="rId1" imgW="2298700" imgH="749300" progId="Equation.DSMT4">
                  <p:embed/>
                </p:oleObj>
              </mc:Choice>
              <mc:Fallback>
                <p:oleObj name="" r:id="rId1" imgW="2298700" imgH="749300" progId="Equation.DSMT4">
                  <p:embed/>
                  <p:pic>
                    <p:nvPicPr>
                      <p:cNvPr id="0" name="图片 3158"/>
                      <p:cNvPicPr/>
                      <p:nvPr/>
                    </p:nvPicPr>
                    <p:blipFill>
                      <a:blip r:embed="rId2"/>
                      <a:stretch>
                        <a:fillRect/>
                      </a:stretch>
                    </p:blipFill>
                    <p:spPr>
                      <a:xfrm>
                        <a:off x="1116013" y="1341438"/>
                        <a:ext cx="4464050" cy="1476375"/>
                      </a:xfrm>
                      <a:prstGeom prst="rect">
                        <a:avLst/>
                      </a:prstGeom>
                      <a:noFill/>
                      <a:ln w="38100">
                        <a:noFill/>
                        <a:miter/>
                      </a:ln>
                    </p:spPr>
                  </p:pic>
                </p:oleObj>
              </mc:Fallback>
            </mc:AlternateContent>
          </a:graphicData>
        </a:graphic>
      </p:graphicFrame>
      <p:sp>
        <p:nvSpPr>
          <p:cNvPr id="94214" name="矩形 94213"/>
          <p:cNvSpPr/>
          <p:nvPr/>
        </p:nvSpPr>
        <p:spPr>
          <a:xfrm>
            <a:off x="0" y="2557463"/>
            <a:ext cx="9144000" cy="0"/>
          </a:xfrm>
          <a:prstGeom prst="rect">
            <a:avLst/>
          </a:prstGeom>
          <a:noFill/>
          <a:ln w="9525">
            <a:noFill/>
          </a:ln>
        </p:spPr>
        <p:txBody>
          <a:bodyPr/>
          <a:p>
            <a:endParaRPr lang="zh-CN" altLang="en-US"/>
          </a:p>
        </p:txBody>
      </p:sp>
      <p:graphicFrame>
        <p:nvGraphicFramePr>
          <p:cNvPr id="94215" name="对象 94214"/>
          <p:cNvGraphicFramePr>
            <a:graphicFrameLocks noChangeAspect="1"/>
          </p:cNvGraphicFramePr>
          <p:nvPr/>
        </p:nvGraphicFramePr>
        <p:xfrm>
          <a:off x="1052513" y="3284538"/>
          <a:ext cx="7539037" cy="2930525"/>
        </p:xfrm>
        <a:graphic>
          <a:graphicData uri="http://schemas.openxmlformats.org/presentationml/2006/ole">
            <mc:AlternateContent xmlns:mc="http://schemas.openxmlformats.org/markup-compatibility/2006">
              <mc:Choice xmlns:v="urn:schemas-microsoft-com:vml" Requires="v">
                <p:oleObj spid="_x0000_s3160" name="" r:id="rId3" imgW="4483100" imgH="1765300" progId="Equation.DSMT4">
                  <p:embed/>
                </p:oleObj>
              </mc:Choice>
              <mc:Fallback>
                <p:oleObj name="" r:id="rId3" imgW="4483100" imgH="1765300" progId="Equation.DSMT4">
                  <p:embed/>
                  <p:pic>
                    <p:nvPicPr>
                      <p:cNvPr id="0" name="图片 3159"/>
                      <p:cNvPicPr/>
                      <p:nvPr/>
                    </p:nvPicPr>
                    <p:blipFill>
                      <a:blip r:embed="rId4"/>
                      <a:stretch>
                        <a:fillRect/>
                      </a:stretch>
                    </p:blipFill>
                    <p:spPr>
                      <a:xfrm>
                        <a:off x="1052513" y="3284538"/>
                        <a:ext cx="7539037" cy="2930525"/>
                      </a:xfrm>
                      <a:prstGeom prst="rect">
                        <a:avLst/>
                      </a:prstGeom>
                      <a:noFill/>
                      <a:ln w="38100">
                        <a:noFill/>
                        <a:miter/>
                      </a:ln>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12</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5235" name="文本占位符 95234"/>
          <p:cNvSpPr>
            <a:spLocks noGrp="1"/>
          </p:cNvSpPr>
          <p:nvPr>
            <p:ph type="body" idx="4294967295"/>
          </p:nvPr>
        </p:nvSpPr>
        <p:spPr>
          <a:xfrm>
            <a:off x="473710" y="1555750"/>
            <a:ext cx="7412990" cy="4621530"/>
          </a:xfrm>
        </p:spPr>
        <p:txBody>
          <a:bodyPr/>
          <a:p>
            <a:pPr>
              <a:buNone/>
            </a:pPr>
            <a:endParaRPr lang="zh-CN" altLang="en-US"/>
          </a:p>
          <a:p>
            <a:pPr>
              <a:buNone/>
            </a:pPr>
            <a:endParaRPr lang="zh-CN" altLang="en-US"/>
          </a:p>
          <a:p>
            <a:pPr>
              <a:buNone/>
            </a:pPr>
            <a:endParaRPr lang="zh-CN" altLang="en-US"/>
          </a:p>
          <a:p>
            <a:pPr>
              <a:buNone/>
            </a:pPr>
            <a:r>
              <a:rPr lang="zh-CN" altLang="en-US" sz="2000"/>
              <a:t>同理可得：</a:t>
            </a:r>
            <a:endParaRPr lang="zh-CN" altLang="en-US" sz="2000"/>
          </a:p>
        </p:txBody>
      </p:sp>
      <p:sp>
        <p:nvSpPr>
          <p:cNvPr id="95236" name="矩形 95235"/>
          <p:cNvSpPr/>
          <p:nvPr/>
        </p:nvSpPr>
        <p:spPr>
          <a:xfrm>
            <a:off x="0" y="3071813"/>
            <a:ext cx="9144000" cy="0"/>
          </a:xfrm>
          <a:prstGeom prst="rect">
            <a:avLst/>
          </a:prstGeom>
          <a:noFill/>
          <a:ln w="9525">
            <a:noFill/>
          </a:ln>
        </p:spPr>
        <p:txBody>
          <a:bodyPr/>
          <a:p>
            <a:endParaRPr lang="zh-CN" altLang="en-US"/>
          </a:p>
        </p:txBody>
      </p:sp>
      <p:graphicFrame>
        <p:nvGraphicFramePr>
          <p:cNvPr id="95237" name="对象 95236"/>
          <p:cNvGraphicFramePr>
            <a:graphicFrameLocks noChangeAspect="1"/>
          </p:cNvGraphicFramePr>
          <p:nvPr/>
        </p:nvGraphicFramePr>
        <p:xfrm>
          <a:off x="1139825" y="1341438"/>
          <a:ext cx="7512050" cy="1393825"/>
        </p:xfrm>
        <a:graphic>
          <a:graphicData uri="http://schemas.openxmlformats.org/presentationml/2006/ole">
            <mc:AlternateContent xmlns:mc="http://schemas.openxmlformats.org/markup-compatibility/2006">
              <mc:Choice xmlns:v="urn:schemas-microsoft-com:vml" Requires="v">
                <p:oleObj spid="_x0000_s3165" name="" r:id="rId1" imgW="3884295" imgH="711200" progId="Equation.DSMT4">
                  <p:embed/>
                </p:oleObj>
              </mc:Choice>
              <mc:Fallback>
                <p:oleObj name="" r:id="rId1" imgW="3884295" imgH="711200" progId="Equation.DSMT4">
                  <p:embed/>
                  <p:pic>
                    <p:nvPicPr>
                      <p:cNvPr id="0" name="图片 3164"/>
                      <p:cNvPicPr/>
                      <p:nvPr/>
                    </p:nvPicPr>
                    <p:blipFill>
                      <a:blip r:embed="rId2"/>
                      <a:stretch>
                        <a:fillRect/>
                      </a:stretch>
                    </p:blipFill>
                    <p:spPr>
                      <a:xfrm>
                        <a:off x="1139825" y="1341438"/>
                        <a:ext cx="7512050" cy="1393825"/>
                      </a:xfrm>
                      <a:prstGeom prst="rect">
                        <a:avLst/>
                      </a:prstGeom>
                      <a:noFill/>
                      <a:ln w="38100">
                        <a:noFill/>
                        <a:miter/>
                      </a:ln>
                    </p:spPr>
                  </p:pic>
                </p:oleObj>
              </mc:Fallback>
            </mc:AlternateContent>
          </a:graphicData>
        </a:graphic>
      </p:graphicFrame>
      <p:sp>
        <p:nvSpPr>
          <p:cNvPr id="95238" name="矩形 95237"/>
          <p:cNvSpPr/>
          <p:nvPr/>
        </p:nvSpPr>
        <p:spPr>
          <a:xfrm>
            <a:off x="0" y="3333750"/>
            <a:ext cx="9144000" cy="0"/>
          </a:xfrm>
          <a:prstGeom prst="rect">
            <a:avLst/>
          </a:prstGeom>
          <a:noFill/>
          <a:ln w="9525">
            <a:noFill/>
          </a:ln>
        </p:spPr>
        <p:txBody>
          <a:bodyPr/>
          <a:p>
            <a:endParaRPr lang="zh-CN" altLang="en-US"/>
          </a:p>
        </p:txBody>
      </p:sp>
      <p:graphicFrame>
        <p:nvGraphicFramePr>
          <p:cNvPr id="95239" name="对象 95238"/>
          <p:cNvGraphicFramePr>
            <a:graphicFrameLocks noChangeAspect="1"/>
          </p:cNvGraphicFramePr>
          <p:nvPr/>
        </p:nvGraphicFramePr>
        <p:xfrm>
          <a:off x="1187450" y="3573463"/>
          <a:ext cx="2160588" cy="433387"/>
        </p:xfrm>
        <a:graphic>
          <a:graphicData uri="http://schemas.openxmlformats.org/presentationml/2006/ole">
            <mc:AlternateContent xmlns:mc="http://schemas.openxmlformats.org/markup-compatibility/2006">
              <mc:Choice xmlns:v="urn:schemas-microsoft-com:vml" Requires="v">
                <p:oleObj spid="_x0000_s3161" name="" r:id="rId3" imgW="965200" imgH="190500" progId="Equation.DSMT4">
                  <p:embed/>
                </p:oleObj>
              </mc:Choice>
              <mc:Fallback>
                <p:oleObj name="" r:id="rId3" imgW="965200" imgH="190500" progId="Equation.DSMT4">
                  <p:embed/>
                  <p:pic>
                    <p:nvPicPr>
                      <p:cNvPr id="0" name="图片 3160"/>
                      <p:cNvPicPr/>
                      <p:nvPr/>
                    </p:nvPicPr>
                    <p:blipFill>
                      <a:blip r:embed="rId4"/>
                      <a:stretch>
                        <a:fillRect/>
                      </a:stretch>
                    </p:blipFill>
                    <p:spPr>
                      <a:xfrm>
                        <a:off x="1187450" y="3573463"/>
                        <a:ext cx="2160588" cy="433387"/>
                      </a:xfrm>
                      <a:prstGeom prst="rect">
                        <a:avLst/>
                      </a:prstGeom>
                      <a:noFill/>
                      <a:ln w="38100">
                        <a:noFill/>
                        <a:miter/>
                      </a:ln>
                    </p:spPr>
                  </p:pic>
                </p:oleObj>
              </mc:Fallback>
            </mc:AlternateContent>
          </a:graphicData>
        </a:graphic>
      </p:graphicFrame>
      <p:sp>
        <p:nvSpPr>
          <p:cNvPr id="95240" name="矩形 95239"/>
          <p:cNvSpPr/>
          <p:nvPr/>
        </p:nvSpPr>
        <p:spPr>
          <a:xfrm>
            <a:off x="0" y="3333750"/>
            <a:ext cx="9144000" cy="0"/>
          </a:xfrm>
          <a:prstGeom prst="rect">
            <a:avLst/>
          </a:prstGeom>
          <a:noFill/>
          <a:ln w="9525">
            <a:noFill/>
          </a:ln>
        </p:spPr>
        <p:txBody>
          <a:bodyPr/>
          <a:p>
            <a:endParaRPr lang="zh-CN" altLang="en-US"/>
          </a:p>
        </p:txBody>
      </p:sp>
      <p:graphicFrame>
        <p:nvGraphicFramePr>
          <p:cNvPr id="95241" name="对象 95240"/>
          <p:cNvGraphicFramePr>
            <a:graphicFrameLocks noChangeAspect="1"/>
          </p:cNvGraphicFramePr>
          <p:nvPr/>
        </p:nvGraphicFramePr>
        <p:xfrm>
          <a:off x="1187450" y="4076700"/>
          <a:ext cx="2376488" cy="474663"/>
        </p:xfrm>
        <a:graphic>
          <a:graphicData uri="http://schemas.openxmlformats.org/presentationml/2006/ole">
            <mc:AlternateContent xmlns:mc="http://schemas.openxmlformats.org/markup-compatibility/2006">
              <mc:Choice xmlns:v="urn:schemas-microsoft-com:vml" Requires="v">
                <p:oleObj spid="_x0000_s3162" name="" r:id="rId5" imgW="952500" imgH="190500" progId="Equation.DSMT4">
                  <p:embed/>
                </p:oleObj>
              </mc:Choice>
              <mc:Fallback>
                <p:oleObj name="" r:id="rId5" imgW="952500" imgH="190500" progId="Equation.DSMT4">
                  <p:embed/>
                  <p:pic>
                    <p:nvPicPr>
                      <p:cNvPr id="0" name="图片 3161"/>
                      <p:cNvPicPr/>
                      <p:nvPr/>
                    </p:nvPicPr>
                    <p:blipFill>
                      <a:blip r:embed="rId6"/>
                      <a:stretch>
                        <a:fillRect/>
                      </a:stretch>
                    </p:blipFill>
                    <p:spPr>
                      <a:xfrm>
                        <a:off x="1187450" y="4076700"/>
                        <a:ext cx="2376488" cy="474663"/>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b"/>
          <a:p>
            <a:r>
              <a:rPr lang="en-US" altLang="zh-CN" sz="3200">
                <a:latin typeface="Times New Roman" panose="02020603050405020304" pitchFamily="18" charset="0"/>
              </a:rPr>
              <a:t>4.1.1 </a:t>
            </a:r>
            <a:r>
              <a:rPr lang="zh-CN" altLang="en-US" sz="3200" dirty="0">
                <a:latin typeface="Times New Roman" panose="02020603050405020304" pitchFamily="18" charset="0"/>
              </a:rPr>
              <a:t>不确定性及其类型</a:t>
            </a:r>
            <a:r>
              <a:rPr lang="en-US" altLang="zh-CN" sz="3200">
                <a:latin typeface="Times New Roman" panose="02020603050405020304" pitchFamily="18" charset="0"/>
              </a:rPr>
              <a:t>(3)</a:t>
            </a:r>
            <a:endParaRPr lang="en-US" altLang="zh-CN" sz="3200">
              <a:latin typeface="Times New Roman" panose="02020603050405020304" pitchFamily="18" charset="0"/>
            </a:endParaRPr>
          </a:p>
        </p:txBody>
      </p:sp>
      <p:sp>
        <p:nvSpPr>
          <p:cNvPr id="11267" name="文本占位符 11266"/>
          <p:cNvSpPr>
            <a:spLocks noGrp="1"/>
          </p:cNvSpPr>
          <p:nvPr>
            <p:ph type="body" idx="4294967295"/>
          </p:nvPr>
        </p:nvSpPr>
        <p:spPr>
          <a:xfrm>
            <a:off x="628650" y="1614805"/>
            <a:ext cx="7886700" cy="4351655"/>
          </a:xfrm>
        </p:spPr>
        <p:txBody>
          <a:bodyPr/>
          <a:p>
            <a:pPr marL="0" indent="0">
              <a:buNone/>
            </a:pPr>
            <a:r>
              <a:rPr lang="en-US" altLang="zh-CN" sz="2400"/>
              <a:t>3.</a:t>
            </a:r>
            <a:r>
              <a:rPr lang="zh-CN" altLang="en-US" sz="2400" dirty="0"/>
              <a:t>不完全性</a:t>
            </a:r>
            <a:endParaRPr lang="zh-CN" altLang="en-US" sz="2400" dirty="0"/>
          </a:p>
          <a:p>
            <a:pPr marL="0" indent="0">
              <a:buNone/>
            </a:pPr>
            <a:r>
              <a:rPr lang="zh-CN" altLang="en-US" sz="2000" dirty="0">
                <a:latin typeface="宋体" panose="02010600030101010101" pitchFamily="2" charset="-122"/>
              </a:rPr>
              <a:t>    </a:t>
            </a:r>
            <a:r>
              <a:rPr lang="zh-CN" altLang="en-US" sz="2400" dirty="0">
                <a:latin typeface="宋体" panose="02010600030101010101" pitchFamily="2" charset="-122"/>
              </a:rPr>
              <a:t>对某事物了解得不完全或认识不够完整。</a:t>
            </a:r>
            <a:endParaRPr lang="zh-CN" altLang="en-US" sz="2400" dirty="0">
              <a:latin typeface="宋体" panose="02010600030101010101" pitchFamily="2" charset="-122"/>
            </a:endParaRPr>
          </a:p>
          <a:p>
            <a:pPr marL="0" indent="0">
              <a:buNone/>
            </a:pPr>
            <a:r>
              <a:rPr lang="zh-CN" altLang="en-US" sz="2400" dirty="0">
                <a:latin typeface="宋体" panose="02010600030101010101" pitchFamily="2" charset="-122"/>
              </a:rPr>
              <a:t>如，刑侦过程的某些阶段往往要针对不完全的证据进行推理。</a:t>
            </a:r>
            <a:endParaRPr lang="zh-CN" altLang="en-US" sz="2400" dirty="0">
              <a:latin typeface="宋体" panose="02010600030101010101" pitchFamily="2" charset="-122"/>
            </a:endParaRPr>
          </a:p>
          <a:p>
            <a:pPr marL="0" indent="0">
              <a:buNone/>
            </a:pPr>
            <a:r>
              <a:rPr lang="en-US" altLang="zh-CN" sz="2400"/>
              <a:t>4.</a:t>
            </a:r>
            <a:r>
              <a:rPr lang="zh-CN" altLang="en-US" sz="2400" dirty="0"/>
              <a:t>不一致性</a:t>
            </a:r>
            <a:endParaRPr lang="zh-CN" altLang="en-US" sz="2400" dirty="0"/>
          </a:p>
          <a:p>
            <a:pPr marL="0" indent="0">
              <a:buNone/>
            </a:pPr>
            <a:r>
              <a:rPr lang="zh-CN" altLang="en-US" sz="2000" dirty="0">
                <a:latin typeface="宋体" panose="02010600030101010101" pitchFamily="2" charset="-122"/>
              </a:rPr>
              <a:t>    </a:t>
            </a:r>
            <a:r>
              <a:rPr lang="zh-CN" altLang="en-US" sz="2400" dirty="0">
                <a:latin typeface="宋体" panose="02010600030101010101" pitchFamily="2" charset="-122"/>
              </a:rPr>
              <a:t>随着时间或空间的推移，得到了前后不相容或不一致的结论。</a:t>
            </a:r>
            <a:endParaRPr lang="zh-CN" altLang="en-US" sz="2400" dirty="0">
              <a:latin typeface="宋体" panose="02010600030101010101" pitchFamily="2" charset="-122"/>
            </a:endParaRPr>
          </a:p>
          <a:p>
            <a:pPr marL="0" indent="0">
              <a:buNone/>
            </a:pPr>
            <a:r>
              <a:rPr lang="zh-CN" altLang="en-US" sz="2400" dirty="0">
                <a:latin typeface="宋体" panose="02010600030101010101" pitchFamily="2" charset="-122"/>
              </a:rPr>
              <a:t>如，人们对太空的认识等。</a:t>
            </a:r>
            <a:endParaRPr lang="zh-CN" altLang="en-US" sz="2400" dirty="0">
              <a:latin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b"/>
          <a:p>
            <a:r>
              <a:rPr lang="en-US" altLang="zh-CN" sz="2800">
                <a:latin typeface="宋体" panose="02010600030101010101" pitchFamily="2" charset="-122"/>
              </a:rPr>
              <a:t>4.4.2 </a:t>
            </a:r>
            <a:r>
              <a:rPr lang="zh-CN" altLang="en-US" sz="2800" dirty="0">
                <a:latin typeface="宋体" panose="02010600030101010101" pitchFamily="2" charset="-122"/>
              </a:rPr>
              <a:t>证据理论的不确定性推理模型（</a:t>
            </a:r>
            <a:r>
              <a:rPr lang="en-US" altLang="zh-CN" sz="2800">
                <a:latin typeface="宋体" panose="02010600030101010101" pitchFamily="2" charset="-122"/>
              </a:rPr>
              <a:t>13</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96259" name="文本占位符 96258"/>
          <p:cNvSpPr>
            <a:spLocks noGrp="1"/>
          </p:cNvSpPr>
          <p:nvPr>
            <p:ph type="body" idx="4294967295"/>
          </p:nvPr>
        </p:nvSpPr>
        <p:spPr>
          <a:xfrm>
            <a:off x="376555" y="1318260"/>
            <a:ext cx="7813040" cy="4859020"/>
          </a:xfrm>
        </p:spPr>
        <p:txBody>
          <a:bodyPr/>
          <a:p>
            <a:pPr>
              <a:buNone/>
            </a:pPr>
            <a:r>
              <a:rPr lang="zh-CN" altLang="en-US" sz="2000" dirty="0">
                <a:latin typeface="Times New Roman" panose="02020603050405020304" pitchFamily="18" charset="0"/>
              </a:rPr>
              <a:t>（</a:t>
            </a:r>
            <a:r>
              <a:rPr lang="en-US" altLang="zh-CN" sz="2000">
                <a:latin typeface="Times New Roman" panose="02020603050405020304" pitchFamily="18" charset="0"/>
              </a:rPr>
              <a:t>4</a:t>
            </a:r>
            <a:r>
              <a:rPr lang="zh-CN" altLang="en-US" sz="2000" dirty="0">
                <a:latin typeface="Times New Roman" panose="02020603050405020304" pitchFamily="18" charset="0"/>
              </a:rPr>
              <a:t>）求</a:t>
            </a:r>
            <a:r>
              <a:rPr lang="en-US" altLang="zh-CN" sz="2000" i="1">
                <a:latin typeface="Times New Roman" panose="02020603050405020304" pitchFamily="18" charset="0"/>
              </a:rPr>
              <a:t>CER</a:t>
            </a:r>
            <a:r>
              <a:rPr lang="zh-CN" altLang="en-US" sz="2000" dirty="0">
                <a:latin typeface="Times New Roman" panose="02020603050405020304" pitchFamily="18" charset="0"/>
              </a:rPr>
              <a:t>（</a:t>
            </a:r>
            <a:r>
              <a:rPr lang="en-US" altLang="zh-CN" sz="2000" i="1">
                <a:latin typeface="Times New Roman" panose="02020603050405020304" pitchFamily="18" charset="0"/>
              </a:rPr>
              <a:t>H</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96260" name="矩形 96259"/>
          <p:cNvSpPr/>
          <p:nvPr/>
        </p:nvSpPr>
        <p:spPr>
          <a:xfrm>
            <a:off x="0" y="3233738"/>
            <a:ext cx="9144000" cy="0"/>
          </a:xfrm>
          <a:prstGeom prst="rect">
            <a:avLst/>
          </a:prstGeom>
          <a:noFill/>
          <a:ln w="9525">
            <a:noFill/>
          </a:ln>
        </p:spPr>
        <p:txBody>
          <a:bodyPr/>
          <a:p>
            <a:endParaRPr lang="zh-CN" altLang="en-US"/>
          </a:p>
        </p:txBody>
      </p:sp>
      <p:graphicFrame>
        <p:nvGraphicFramePr>
          <p:cNvPr id="96261" name="对象 96260"/>
          <p:cNvGraphicFramePr>
            <a:graphicFrameLocks noChangeAspect="1"/>
          </p:cNvGraphicFramePr>
          <p:nvPr/>
        </p:nvGraphicFramePr>
        <p:xfrm>
          <a:off x="1392238" y="1844675"/>
          <a:ext cx="5567362" cy="700088"/>
        </p:xfrm>
        <a:graphic>
          <a:graphicData uri="http://schemas.openxmlformats.org/presentationml/2006/ole">
            <mc:AlternateContent xmlns:mc="http://schemas.openxmlformats.org/markup-compatibility/2006">
              <mc:Choice xmlns:v="urn:schemas-microsoft-com:vml" Requires="v">
                <p:oleObj spid="_x0000_s3163" name="" r:id="rId1" imgW="3110230" imgH="393700" progId="Equation.DSMT4">
                  <p:embed/>
                </p:oleObj>
              </mc:Choice>
              <mc:Fallback>
                <p:oleObj name="" r:id="rId1" imgW="3110230" imgH="393700" progId="Equation.DSMT4">
                  <p:embed/>
                  <p:pic>
                    <p:nvPicPr>
                      <p:cNvPr id="0" name="图片 3162"/>
                      <p:cNvPicPr/>
                      <p:nvPr/>
                    </p:nvPicPr>
                    <p:blipFill>
                      <a:blip r:embed="rId2"/>
                      <a:stretch>
                        <a:fillRect/>
                      </a:stretch>
                    </p:blipFill>
                    <p:spPr>
                      <a:xfrm>
                        <a:off x="1392238" y="1844675"/>
                        <a:ext cx="5567362" cy="700088"/>
                      </a:xfrm>
                      <a:prstGeom prst="rect">
                        <a:avLst/>
                      </a:prstGeom>
                      <a:noFill/>
                      <a:ln w="38100">
                        <a:noFill/>
                        <a:miter/>
                      </a:ln>
                    </p:spPr>
                  </p:pic>
                </p:oleObj>
              </mc:Fallback>
            </mc:AlternateContent>
          </a:graphicData>
        </a:graphic>
      </p:graphicFrame>
      <p:sp>
        <p:nvSpPr>
          <p:cNvPr id="96262" name="矩形 96261"/>
          <p:cNvSpPr/>
          <p:nvPr/>
        </p:nvSpPr>
        <p:spPr>
          <a:xfrm>
            <a:off x="0" y="3333750"/>
            <a:ext cx="9144000" cy="0"/>
          </a:xfrm>
          <a:prstGeom prst="rect">
            <a:avLst/>
          </a:prstGeom>
          <a:noFill/>
          <a:ln w="9525">
            <a:noFill/>
          </a:ln>
        </p:spPr>
        <p:txBody>
          <a:bodyPr/>
          <a:p>
            <a:endParaRPr lang="zh-CN" altLang="en-US"/>
          </a:p>
        </p:txBody>
      </p:sp>
      <p:graphicFrame>
        <p:nvGraphicFramePr>
          <p:cNvPr id="96263" name="对象 96262"/>
          <p:cNvGraphicFramePr>
            <a:graphicFrameLocks noChangeAspect="1"/>
          </p:cNvGraphicFramePr>
          <p:nvPr/>
        </p:nvGraphicFramePr>
        <p:xfrm>
          <a:off x="1403350" y="2565400"/>
          <a:ext cx="3168650" cy="360363"/>
        </p:xfrm>
        <a:graphic>
          <a:graphicData uri="http://schemas.openxmlformats.org/presentationml/2006/ole">
            <mc:AlternateContent xmlns:mc="http://schemas.openxmlformats.org/markup-compatibility/2006">
              <mc:Choice xmlns:v="urn:schemas-microsoft-com:vml" Requires="v">
                <p:oleObj spid="_x0000_s3164" name="" r:id="rId3" imgW="1663700" imgH="190500" progId="Equation.DSMT4">
                  <p:embed/>
                </p:oleObj>
              </mc:Choice>
              <mc:Fallback>
                <p:oleObj name="" r:id="rId3" imgW="1663700" imgH="190500" progId="Equation.DSMT4">
                  <p:embed/>
                  <p:pic>
                    <p:nvPicPr>
                      <p:cNvPr id="0" name="图片 3163"/>
                      <p:cNvPicPr/>
                      <p:nvPr/>
                    </p:nvPicPr>
                    <p:blipFill>
                      <a:blip r:embed="rId4"/>
                      <a:stretch>
                        <a:fillRect/>
                      </a:stretch>
                    </p:blipFill>
                    <p:spPr>
                      <a:xfrm>
                        <a:off x="1403350" y="2565400"/>
                        <a:ext cx="3168650" cy="360363"/>
                      </a:xfrm>
                      <a:prstGeom prst="rect">
                        <a:avLst/>
                      </a:prstGeom>
                      <a:noFill/>
                      <a:ln w="38100">
                        <a:noFill/>
                        <a:miter/>
                      </a:ln>
                    </p:spPr>
                  </p:pic>
                </p:oleObj>
              </mc:Fallback>
            </mc:AlternateContent>
          </a:graphicData>
        </a:graphic>
      </p:graphicFrame>
      <p:sp>
        <p:nvSpPr>
          <p:cNvPr id="96264" name="矩形 96263"/>
          <p:cNvSpPr/>
          <p:nvPr/>
        </p:nvSpPr>
        <p:spPr>
          <a:xfrm>
            <a:off x="0" y="2876550"/>
            <a:ext cx="9144000" cy="0"/>
          </a:xfrm>
          <a:prstGeom prst="rect">
            <a:avLst/>
          </a:prstGeom>
          <a:noFill/>
          <a:ln w="9525">
            <a:noFill/>
          </a:ln>
        </p:spPr>
        <p:txBody>
          <a:bodyPr/>
          <a:p>
            <a:endParaRPr lang="zh-CN" altLang="en-US"/>
          </a:p>
        </p:txBody>
      </p:sp>
      <p:graphicFrame>
        <p:nvGraphicFramePr>
          <p:cNvPr id="96265" name="对象 96264"/>
          <p:cNvGraphicFramePr>
            <a:graphicFrameLocks noChangeAspect="1"/>
          </p:cNvGraphicFramePr>
          <p:nvPr/>
        </p:nvGraphicFramePr>
        <p:xfrm>
          <a:off x="1343025" y="2997200"/>
          <a:ext cx="4081463" cy="1984375"/>
        </p:xfrm>
        <a:graphic>
          <a:graphicData uri="http://schemas.openxmlformats.org/presentationml/2006/ole">
            <mc:AlternateContent xmlns:mc="http://schemas.openxmlformats.org/markup-compatibility/2006">
              <mc:Choice xmlns:v="urn:schemas-microsoft-com:vml" Requires="v">
                <p:oleObj spid="_x0000_s3166" name="" r:id="rId5" imgW="2298700" imgH="1104900" progId="Equation.DSMT4">
                  <p:embed/>
                </p:oleObj>
              </mc:Choice>
              <mc:Fallback>
                <p:oleObj name="" r:id="rId5" imgW="2298700" imgH="1104900" progId="Equation.DSMT4">
                  <p:embed/>
                  <p:pic>
                    <p:nvPicPr>
                      <p:cNvPr id="0" name="图片 3165"/>
                      <p:cNvPicPr/>
                      <p:nvPr/>
                    </p:nvPicPr>
                    <p:blipFill>
                      <a:blip r:embed="rId6"/>
                      <a:stretch>
                        <a:fillRect/>
                      </a:stretch>
                    </p:blipFill>
                    <p:spPr>
                      <a:xfrm>
                        <a:off x="1343025" y="2997200"/>
                        <a:ext cx="4081463" cy="1984375"/>
                      </a:xfrm>
                      <a:prstGeom prst="rect">
                        <a:avLst/>
                      </a:prstGeom>
                      <a:noFill/>
                      <a:ln w="38100">
                        <a:noFill/>
                        <a:miter/>
                      </a:ln>
                    </p:spPr>
                  </p:pic>
                </p:oleObj>
              </mc:Fallback>
            </mc:AlternateContent>
          </a:graphicData>
        </a:graphic>
      </p:graphicFrame>
      <p:sp>
        <p:nvSpPr>
          <p:cNvPr id="96266" name="矩形 96265"/>
          <p:cNvSpPr/>
          <p:nvPr/>
        </p:nvSpPr>
        <p:spPr>
          <a:xfrm>
            <a:off x="0" y="3333750"/>
            <a:ext cx="9144000" cy="0"/>
          </a:xfrm>
          <a:prstGeom prst="rect">
            <a:avLst/>
          </a:prstGeom>
          <a:noFill/>
          <a:ln w="9525">
            <a:noFill/>
          </a:ln>
        </p:spPr>
        <p:txBody>
          <a:bodyPr/>
          <a:p>
            <a:endParaRPr lang="zh-CN" altLang="en-US"/>
          </a:p>
        </p:txBody>
      </p:sp>
      <p:graphicFrame>
        <p:nvGraphicFramePr>
          <p:cNvPr id="96267" name="对象 96266"/>
          <p:cNvGraphicFramePr>
            <a:graphicFrameLocks noChangeAspect="1"/>
          </p:cNvGraphicFramePr>
          <p:nvPr/>
        </p:nvGraphicFramePr>
        <p:xfrm>
          <a:off x="1390650" y="5157788"/>
          <a:ext cx="5641975" cy="382587"/>
        </p:xfrm>
        <a:graphic>
          <a:graphicData uri="http://schemas.openxmlformats.org/presentationml/2006/ole">
            <mc:AlternateContent xmlns:mc="http://schemas.openxmlformats.org/markup-compatibility/2006">
              <mc:Choice xmlns:v="urn:schemas-microsoft-com:vml" Requires="v">
                <p:oleObj spid="_x0000_s3167" name="" r:id="rId7" imgW="2830830" imgH="190500" progId="Equation.DSMT4">
                  <p:embed/>
                </p:oleObj>
              </mc:Choice>
              <mc:Fallback>
                <p:oleObj name="" r:id="rId7" imgW="2830830" imgH="190500" progId="Equation.DSMT4">
                  <p:embed/>
                  <p:pic>
                    <p:nvPicPr>
                      <p:cNvPr id="0" name="图片 3166"/>
                      <p:cNvPicPr/>
                      <p:nvPr/>
                    </p:nvPicPr>
                    <p:blipFill>
                      <a:blip r:embed="rId8"/>
                      <a:stretch>
                        <a:fillRect/>
                      </a:stretch>
                    </p:blipFill>
                    <p:spPr>
                      <a:xfrm>
                        <a:off x="1390650" y="5157788"/>
                        <a:ext cx="5641975" cy="382587"/>
                      </a:xfrm>
                      <a:prstGeom prst="rect">
                        <a:avLst/>
                      </a:prstGeom>
                      <a:noFill/>
                      <a:ln w="38100">
                        <a:noFill/>
                        <a:miter/>
                      </a:ln>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p:txBody>
          <a:bodyPr anchor="b"/>
          <a:p>
            <a:r>
              <a:rPr lang="zh-CN" altLang="en-US"/>
              <a:t>拓展阅读及实践</a:t>
            </a:r>
            <a:endParaRPr lang="zh-CN" altLang="en-US"/>
          </a:p>
        </p:txBody>
      </p:sp>
      <p:sp>
        <p:nvSpPr>
          <p:cNvPr id="97283" name="文本占位符 97282"/>
          <p:cNvSpPr>
            <a:spLocks noGrp="1"/>
          </p:cNvSpPr>
          <p:nvPr>
            <p:ph type="body" idx="4294967295"/>
          </p:nvPr>
        </p:nvSpPr>
        <p:spPr>
          <a:xfrm>
            <a:off x="0" y="1825625"/>
            <a:ext cx="7886700" cy="4351655"/>
          </a:xfrm>
        </p:spPr>
        <p:txBody>
          <a:bodyPr/>
          <a:p>
            <a:r>
              <a:rPr lang="zh-CN" altLang="en-US" sz="2400" dirty="0"/>
              <a:t>阅读</a:t>
            </a:r>
            <a:r>
              <a:rPr lang="en-US" altLang="zh-CN" sz="2400"/>
              <a:t>D_S</a:t>
            </a:r>
            <a:r>
              <a:rPr lang="zh-CN" altLang="en-US" sz="2400" dirty="0"/>
              <a:t>理论英文介绍：</a:t>
            </a:r>
            <a:r>
              <a:rPr lang="zh-CN" altLang="en-US" sz="2400">
                <a:latin typeface="仿宋_GB2312" pitchFamily="49" charset="-122"/>
              </a:rPr>
              <a:t>   </a:t>
            </a:r>
            <a:r>
              <a:rPr lang="en-US" altLang="zh-CN" sz="2400">
                <a:latin typeface="仿宋_GB2312" pitchFamily="49" charset="-122"/>
                <a:hlinkClick r:id="rId1"/>
              </a:rPr>
              <a:t>http://yoda.cis.temple.edu:8080/UGAIWWW/lectures/dempster.html</a:t>
            </a:r>
            <a:endParaRPr lang="en-US" altLang="zh-CN" sz="2400">
              <a:latin typeface="仿宋_GB2312" pitchFamily="49" charset="-122"/>
            </a:endParaRPr>
          </a:p>
          <a:p>
            <a:r>
              <a:rPr lang="zh-CN" altLang="en-US" sz="2400" dirty="0">
                <a:latin typeface="仿宋_GB2312" pitchFamily="49" charset="-122"/>
              </a:rPr>
              <a:t>下载程序包试运行</a:t>
            </a:r>
            <a:endParaRPr lang="zh-CN" altLang="en-US" sz="2400" dirty="0">
              <a:latin typeface="仿宋_GB2312" pitchFamily="49" charset="-122"/>
            </a:endParaRPr>
          </a:p>
          <a:p>
            <a:pPr>
              <a:buNone/>
            </a:pPr>
            <a:r>
              <a:rPr lang="zh-CN" altLang="en-US" sz="2400" dirty="0">
                <a:latin typeface="仿宋_GB2312" pitchFamily="49" charset="-122"/>
              </a:rPr>
              <a:t>  </a:t>
            </a:r>
            <a:r>
              <a:rPr lang="en-US" altLang="zh-CN" sz="2400">
                <a:latin typeface="仿宋_GB2312" pitchFamily="49" charset="-122"/>
                <a:hlinkClick r:id="rId2"/>
              </a:rPr>
              <a:t>http://</a:t>
            </a:r>
            <a:r>
              <a:rPr lang="en-US" altLang="zh-CN" sz="2400" err="1">
                <a:latin typeface="仿宋_GB2312" pitchFamily="49" charset="-122"/>
                <a:hlinkClick r:id="rId2"/>
              </a:rPr>
              <a:t>www.quiver.freeserve.co.uk/Dse.htm</a:t>
            </a:r>
            <a:r>
              <a:rPr lang="en-US" altLang="zh-CN" sz="2400">
                <a:latin typeface="仿宋_GB2312" pitchFamily="49" charset="-122"/>
                <a:hlinkClick r:id="rId2"/>
              </a:rPr>
              <a:t> </a:t>
            </a:r>
            <a:endParaRPr lang="en-US" altLang="zh-CN" sz="2400">
              <a:latin typeface="仿宋_GB2312" pitchFamily="49" charset="-122"/>
              <a:hlinkClick r:id="rId2"/>
            </a:endParaRPr>
          </a:p>
          <a:p>
            <a:pPr>
              <a:buNone/>
            </a:pPr>
            <a:r>
              <a:rPr lang="en-US" altLang="zh-CN" sz="2400">
                <a:latin typeface="仿宋_GB2312" pitchFamily="49" charset="-122"/>
              </a:rPr>
              <a:t> </a:t>
            </a:r>
            <a:r>
              <a:rPr lang="zh-CN" altLang="en-US" sz="2400" dirty="0">
                <a:latin typeface="仿宋_GB2312" pitchFamily="49" charset="-122"/>
              </a:rPr>
              <a:t>中程序包</a:t>
            </a:r>
            <a:r>
              <a:rPr lang="en-US" altLang="zh-CN" sz="2400" err="1">
                <a:latin typeface="仿宋_GB2312" pitchFamily="49" charset="-122"/>
              </a:rPr>
              <a:t>DempsterShaterEngine.zip</a:t>
            </a:r>
            <a:r>
              <a:rPr lang="en-US" altLang="zh-CN" sz="2400">
                <a:latin typeface="仿宋_GB2312" pitchFamily="49" charset="-122"/>
              </a:rPr>
              <a:t> </a:t>
            </a:r>
            <a:endParaRPr lang="en-US" altLang="zh-CN" sz="2400">
              <a:latin typeface="仿宋_GB2312"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b"/>
          <a:p>
            <a:r>
              <a:rPr lang="en-US" altLang="zh-CN" sz="3600"/>
              <a:t>4.5 </a:t>
            </a:r>
            <a:r>
              <a:rPr lang="zh-CN" altLang="en-US" sz="3600" dirty="0"/>
              <a:t>基于贝叶斯网络的推理</a:t>
            </a:r>
            <a:endParaRPr lang="zh-CN" altLang="en-US" sz="3600" dirty="0"/>
          </a:p>
        </p:txBody>
      </p:sp>
      <p:sp>
        <p:nvSpPr>
          <p:cNvPr id="98307" name="文本占位符 98306"/>
          <p:cNvSpPr>
            <a:spLocks noGrp="1"/>
          </p:cNvSpPr>
          <p:nvPr>
            <p:ph type="body" idx="4294967295"/>
          </p:nvPr>
        </p:nvSpPr>
        <p:spPr>
          <a:xfrm>
            <a:off x="0" y="1825625"/>
            <a:ext cx="7886700" cy="4351655"/>
          </a:xfrm>
        </p:spPr>
        <p:txBody>
          <a:bodyPr/>
          <a:p>
            <a:pPr>
              <a:buNone/>
            </a:pPr>
            <a:r>
              <a:rPr lang="en-US" altLang="zh-CN"/>
              <a:t>4.5.1 </a:t>
            </a:r>
            <a:r>
              <a:rPr lang="zh-CN" altLang="en-US" dirty="0">
                <a:hlinkClick r:id="rId1" action="ppaction://hlinksldjump"/>
              </a:rPr>
              <a:t>什么是贝叶斯网络</a:t>
            </a:r>
            <a:endParaRPr lang="zh-CN" altLang="en-US" dirty="0"/>
          </a:p>
          <a:p>
            <a:pPr>
              <a:buNone/>
            </a:pPr>
            <a:r>
              <a:rPr lang="en-US" altLang="zh-CN"/>
              <a:t>4.5.2 </a:t>
            </a:r>
            <a:r>
              <a:rPr lang="zh-CN" altLang="en-US" dirty="0">
                <a:hlinkClick r:id="rId2" action="ppaction://hlinksldjump"/>
              </a:rPr>
              <a:t>贝叶斯网络推理</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p:txBody>
          <a:bodyPr anchor="b"/>
          <a:p>
            <a:r>
              <a:rPr lang="en-US" altLang="zh-CN" sz="3200"/>
              <a:t>4.5.1 </a:t>
            </a:r>
            <a:r>
              <a:rPr lang="zh-CN" altLang="en-US" sz="3200" dirty="0"/>
              <a:t>什么是贝叶斯网络（</a:t>
            </a:r>
            <a:r>
              <a:rPr lang="en-US" altLang="zh-CN" sz="3200"/>
              <a:t>1</a:t>
            </a:r>
            <a:r>
              <a:rPr lang="zh-CN" altLang="en-US" sz="3200" dirty="0"/>
              <a:t>）</a:t>
            </a:r>
            <a:endParaRPr lang="zh-CN" altLang="en-US" sz="3200" dirty="0"/>
          </a:p>
        </p:txBody>
      </p:sp>
      <p:sp>
        <p:nvSpPr>
          <p:cNvPr id="99331" name="文本占位符 99330"/>
          <p:cNvSpPr>
            <a:spLocks noGrp="1"/>
          </p:cNvSpPr>
          <p:nvPr>
            <p:ph type="body" idx="4294967295"/>
          </p:nvPr>
        </p:nvSpPr>
        <p:spPr>
          <a:xfrm>
            <a:off x="560070" y="1276985"/>
            <a:ext cx="7326630" cy="4900295"/>
          </a:xfrm>
        </p:spPr>
        <p:txBody>
          <a:bodyPr>
            <a:normAutofit fontScale="90000" lnSpcReduction="20000"/>
          </a:bodyPr>
          <a:p>
            <a:pPr>
              <a:lnSpc>
                <a:spcPct val="110000"/>
              </a:lnSpc>
            </a:pPr>
            <a:r>
              <a:rPr lang="zh-CN" altLang="en-US" sz="2400" dirty="0"/>
              <a:t>贝叶斯网络是一种以随机变量为节点，以条件概率为节点间关系强度的有向无环图（</a:t>
            </a:r>
            <a:r>
              <a:rPr lang="en-US" altLang="zh-CN" sz="2400"/>
              <a:t>Directed Acyclic Graph</a:t>
            </a:r>
            <a:r>
              <a:rPr lang="zh-CN" altLang="en-US" sz="2400" dirty="0"/>
              <a:t>，</a:t>
            </a:r>
            <a:r>
              <a:rPr lang="en-US" altLang="zh-CN" sz="2400"/>
              <a:t>DAG</a:t>
            </a:r>
            <a:r>
              <a:rPr lang="zh-CN" altLang="en-US" sz="2400" dirty="0"/>
              <a:t>）。</a:t>
            </a:r>
            <a:endParaRPr lang="zh-CN" altLang="en-US" sz="2400" dirty="0">
              <a:latin typeface="Times New Roman" panose="02020603050405020304" pitchFamily="18" charset="0"/>
            </a:endParaRPr>
          </a:p>
          <a:p>
            <a:pPr>
              <a:lnSpc>
                <a:spcPct val="110000"/>
              </a:lnSpc>
            </a:pPr>
            <a:r>
              <a:rPr lang="zh-CN" altLang="en-US" sz="2400" dirty="0">
                <a:latin typeface="Times New Roman" panose="02020603050405020304" pitchFamily="18" charset="0"/>
              </a:rPr>
              <a:t>设</a:t>
            </a:r>
            <a:r>
              <a:rPr lang="en-US" altLang="zh-CN" sz="2400" i="1">
                <a:latin typeface="Times New Roman" panose="02020603050405020304" pitchFamily="18" charset="0"/>
              </a:rPr>
              <a:t>V</a:t>
            </a:r>
            <a:r>
              <a:rPr lang="en-US" altLang="zh-CN" sz="2400" baseline="-25000">
                <a:latin typeface="Times New Roman" panose="02020603050405020304" pitchFamily="18" charset="0"/>
              </a:rPr>
              <a:t>1</a:t>
            </a:r>
            <a:r>
              <a:rPr lang="zh-CN" altLang="en-US" sz="2400" dirty="0">
                <a:latin typeface="Times New Roman" panose="02020603050405020304" pitchFamily="18" charset="0"/>
              </a:rPr>
              <a:t>，</a:t>
            </a:r>
            <a:r>
              <a:rPr lang="en-US" altLang="zh-CN" sz="2400" i="1">
                <a:latin typeface="Times New Roman" panose="02020603050405020304" pitchFamily="18" charset="0"/>
              </a:rPr>
              <a:t>V</a:t>
            </a:r>
            <a:r>
              <a:rPr lang="en-US" altLang="zh-CN" sz="2400" baseline="-25000">
                <a:latin typeface="Times New Roman" panose="02020603050405020304" pitchFamily="18" charset="0"/>
              </a:rPr>
              <a:t>2</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zh-CN" altLang="en-US" sz="2400" dirty="0">
                <a:latin typeface="Times New Roman" panose="02020603050405020304" pitchFamily="18" charset="0"/>
              </a:rPr>
              <a:t>，</a:t>
            </a:r>
            <a:r>
              <a:rPr lang="en-US" altLang="zh-CN" sz="2400" i="1" err="1">
                <a:latin typeface="Times New Roman" panose="02020603050405020304" pitchFamily="18" charset="0"/>
              </a:rPr>
              <a:t>V</a:t>
            </a:r>
            <a:r>
              <a:rPr lang="en-US" altLang="zh-CN" sz="2400" baseline="-25000" err="1">
                <a:latin typeface="Times New Roman" panose="02020603050405020304" pitchFamily="18" charset="0"/>
              </a:rPr>
              <a:t>k</a:t>
            </a:r>
            <a:r>
              <a:rPr lang="zh-CN" altLang="en-US" sz="2400" dirty="0">
                <a:latin typeface="Times New Roman" panose="02020603050405020304" pitchFamily="18" charset="0"/>
              </a:rPr>
              <a:t>是贝叶斯网络中的节点，满足贝叶斯网络的条件独立性假设，则网络中所有节点的联合概率为：</a:t>
            </a:r>
            <a:r>
              <a:rPr lang="zh-CN" altLang="en-US" dirty="0"/>
              <a:t> </a:t>
            </a:r>
            <a:endParaRPr lang="zh-CN" altLang="en-US" dirty="0"/>
          </a:p>
          <a:p>
            <a:pPr>
              <a:lnSpc>
                <a:spcPct val="110000"/>
              </a:lnSpc>
            </a:pPr>
            <a:endParaRPr lang="zh-CN" altLang="en-US" dirty="0"/>
          </a:p>
          <a:p>
            <a:pPr>
              <a:lnSpc>
                <a:spcPct val="110000"/>
              </a:lnSpc>
            </a:pPr>
            <a:endParaRPr lang="zh-CN" altLang="en-US" dirty="0"/>
          </a:p>
          <a:p>
            <a:pPr>
              <a:lnSpc>
                <a:spcPct val="110000"/>
              </a:lnSpc>
            </a:pPr>
            <a:r>
              <a:rPr lang="zh-CN" altLang="en-US" sz="2400" dirty="0"/>
              <a:t>贝叶斯网络中的节点一般代表事件、对象、属性或状态；有向边一般表示节点间的因果关系。</a:t>
            </a:r>
            <a:endParaRPr lang="zh-CN" altLang="en-US" sz="2400" dirty="0"/>
          </a:p>
          <a:p>
            <a:pPr>
              <a:lnSpc>
                <a:spcPct val="110000"/>
              </a:lnSpc>
            </a:pPr>
            <a:r>
              <a:rPr lang="zh-CN" altLang="en-US" sz="2400" dirty="0"/>
              <a:t>贝叶斯网络也称因果网络、信念网络、概率网络、知识图等，是描述事物之间因果关系或依赖关系的一种直观图形。</a:t>
            </a:r>
            <a:endParaRPr lang="zh-CN" altLang="en-US" sz="2400" dirty="0"/>
          </a:p>
        </p:txBody>
      </p:sp>
      <p:sp>
        <p:nvSpPr>
          <p:cNvPr id="99332" name="矩形 99331"/>
          <p:cNvSpPr/>
          <p:nvPr/>
        </p:nvSpPr>
        <p:spPr>
          <a:xfrm>
            <a:off x="0" y="3143250"/>
            <a:ext cx="9144000" cy="0"/>
          </a:xfrm>
          <a:prstGeom prst="rect">
            <a:avLst/>
          </a:prstGeom>
          <a:noFill/>
          <a:ln w="9525">
            <a:noFill/>
          </a:ln>
        </p:spPr>
        <p:txBody>
          <a:bodyPr/>
          <a:p>
            <a:endParaRPr lang="zh-CN" altLang="en-US"/>
          </a:p>
        </p:txBody>
      </p:sp>
      <p:graphicFrame>
        <p:nvGraphicFramePr>
          <p:cNvPr id="99333" name="对象 99332"/>
          <p:cNvGraphicFramePr>
            <a:graphicFrameLocks noChangeAspect="1"/>
          </p:cNvGraphicFramePr>
          <p:nvPr/>
        </p:nvGraphicFramePr>
        <p:xfrm>
          <a:off x="1420813" y="3170238"/>
          <a:ext cx="6840537" cy="1071562"/>
        </p:xfrm>
        <a:graphic>
          <a:graphicData uri="http://schemas.openxmlformats.org/presentationml/2006/ole">
            <mc:AlternateContent xmlns:mc="http://schemas.openxmlformats.org/markup-compatibility/2006">
              <mc:Choice xmlns:v="urn:schemas-microsoft-com:vml" Requires="v">
                <p:oleObj spid="_x0000_s3168" name="" r:id="rId1" imgW="3644900" imgH="571500" progId="Equation.DSMT4">
                  <p:embed/>
                </p:oleObj>
              </mc:Choice>
              <mc:Fallback>
                <p:oleObj name="" r:id="rId1" imgW="3644900" imgH="571500" progId="Equation.DSMT4">
                  <p:embed/>
                  <p:pic>
                    <p:nvPicPr>
                      <p:cNvPr id="0" name="图片 3167"/>
                      <p:cNvPicPr/>
                      <p:nvPr/>
                    </p:nvPicPr>
                    <p:blipFill>
                      <a:blip r:embed="rId2"/>
                      <a:stretch>
                        <a:fillRect/>
                      </a:stretch>
                    </p:blipFill>
                    <p:spPr>
                      <a:xfrm>
                        <a:off x="1420813" y="3170238"/>
                        <a:ext cx="6840537" cy="1071562"/>
                      </a:xfrm>
                      <a:prstGeom prst="rect">
                        <a:avLst/>
                      </a:prstGeom>
                      <a:noFill/>
                      <a:ln w="38100">
                        <a:noFill/>
                        <a:miter/>
                      </a:ln>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a:xfrm>
            <a:off x="33049" y="431826"/>
            <a:ext cx="8547797" cy="700992"/>
          </a:xfrm>
        </p:spPr>
        <p:txBody>
          <a:bodyPr anchor="b"/>
          <a:p>
            <a:r>
              <a:rPr lang="en-US" altLang="zh-CN" sz="3200"/>
              <a:t>4.5.1 </a:t>
            </a:r>
            <a:r>
              <a:rPr lang="zh-CN" altLang="en-US" sz="3200" dirty="0"/>
              <a:t>什么是贝叶斯网络（</a:t>
            </a:r>
            <a:r>
              <a:rPr lang="en-US" altLang="zh-CN" sz="3200"/>
              <a:t>2</a:t>
            </a:r>
            <a:r>
              <a:rPr lang="zh-CN" altLang="en-US" sz="3200" dirty="0"/>
              <a:t>）</a:t>
            </a:r>
            <a:endParaRPr lang="zh-CN" altLang="en-US" sz="3200" dirty="0"/>
          </a:p>
        </p:txBody>
      </p:sp>
      <p:sp>
        <p:nvSpPr>
          <p:cNvPr id="100355" name="文本占位符 100354"/>
          <p:cNvSpPr>
            <a:spLocks noGrp="1"/>
          </p:cNvSpPr>
          <p:nvPr>
            <p:ph type="body" idx="4294967295"/>
          </p:nvPr>
        </p:nvSpPr>
        <p:spPr>
          <a:xfrm>
            <a:off x="588010" y="1264920"/>
            <a:ext cx="7675880" cy="4835525"/>
          </a:xfrm>
        </p:spPr>
        <p:txBody>
          <a:bodyPr/>
          <a:p>
            <a:r>
              <a:rPr lang="zh-CN" altLang="en-US" sz="2000" dirty="0"/>
              <a:t>机器人举积木问题。首先考虑第一个原因，</a:t>
            </a:r>
            <a:r>
              <a:rPr lang="zh-CN" altLang="en-US" sz="2000" dirty="0">
                <a:latin typeface="Times New Roman" panose="02020603050405020304" pitchFamily="18" charset="0"/>
              </a:rPr>
              <a:t>即“电池被充电”（</a:t>
            </a:r>
            <a:r>
              <a:rPr lang="en-US" altLang="zh-CN" sz="2000" i="1">
                <a:latin typeface="Times New Roman" panose="02020603050405020304" pitchFamily="18" charset="0"/>
              </a:rPr>
              <a:t>B</a:t>
            </a:r>
            <a:r>
              <a:rPr lang="zh-CN" altLang="en-US" sz="2000" dirty="0">
                <a:latin typeface="Times New Roman" panose="02020603050405020304" pitchFamily="18" charset="0"/>
              </a:rPr>
              <a:t>）和“积木是可举起来的”（</a:t>
            </a:r>
            <a:r>
              <a:rPr lang="en-US" altLang="zh-CN" sz="2000" i="1">
                <a:latin typeface="Times New Roman" panose="02020603050405020304" pitchFamily="18" charset="0"/>
              </a:rPr>
              <a:t>L</a:t>
            </a:r>
            <a:r>
              <a:rPr lang="zh-CN" altLang="en-US" sz="2000" dirty="0">
                <a:latin typeface="Times New Roman" panose="02020603050405020304" pitchFamily="18" charset="0"/>
              </a:rPr>
              <a:t>）相对应的变量。</a:t>
            </a:r>
            <a:r>
              <a:rPr lang="en-US" altLang="zh-CN" sz="2000" i="1">
                <a:latin typeface="Times New Roman" panose="02020603050405020304" pitchFamily="18" charset="0"/>
              </a:rPr>
              <a:t>B</a:t>
            </a:r>
            <a:r>
              <a:rPr lang="zh-CN" altLang="en-US" sz="2000" dirty="0">
                <a:latin typeface="Times New Roman" panose="02020603050405020304" pitchFamily="18" charset="0"/>
              </a:rPr>
              <a:t>和</a:t>
            </a:r>
            <a:r>
              <a:rPr lang="en-US" altLang="zh-CN" sz="2000" i="1">
                <a:latin typeface="Times New Roman" panose="02020603050405020304" pitchFamily="18" charset="0"/>
              </a:rPr>
              <a:t>L</a:t>
            </a:r>
            <a:r>
              <a:rPr lang="zh-CN" altLang="en-US" sz="2000" dirty="0">
                <a:latin typeface="Times New Roman" panose="02020603050405020304" pitchFamily="18" charset="0"/>
              </a:rPr>
              <a:t>对“手臂移动”（</a:t>
            </a:r>
            <a:r>
              <a:rPr lang="en-US" altLang="zh-CN" sz="2000" i="1">
                <a:latin typeface="Times New Roman" panose="02020603050405020304" pitchFamily="18" charset="0"/>
              </a:rPr>
              <a:t>M</a:t>
            </a:r>
            <a:r>
              <a:rPr lang="zh-CN" altLang="en-US" sz="2000" dirty="0">
                <a:latin typeface="Times New Roman" panose="02020603050405020304" pitchFamily="18" charset="0"/>
              </a:rPr>
              <a:t>）有一个因果影响，</a:t>
            </a:r>
            <a:r>
              <a:rPr lang="en-US" altLang="zh-CN" sz="2000" i="1">
                <a:latin typeface="Times New Roman" panose="02020603050405020304" pitchFamily="18" charset="0"/>
              </a:rPr>
              <a:t>B</a:t>
            </a:r>
            <a:r>
              <a:rPr lang="zh-CN" altLang="en-US" sz="2000" dirty="0">
                <a:latin typeface="Times New Roman" panose="02020603050405020304" pitchFamily="18" charset="0"/>
              </a:rPr>
              <a:t>对</a:t>
            </a:r>
            <a:r>
              <a:rPr lang="en-US" altLang="zh-CN" sz="2000" i="1">
                <a:latin typeface="Times New Roman" panose="02020603050405020304" pitchFamily="18" charset="0"/>
              </a:rPr>
              <a:t>G</a:t>
            </a:r>
            <a:r>
              <a:rPr lang="zh-CN" altLang="en-US" sz="2000" dirty="0">
                <a:latin typeface="Times New Roman" panose="02020603050405020304" pitchFamily="18" charset="0"/>
              </a:rPr>
              <a:t>（“仪表指示电池被充电了”）也有因果关系</a:t>
            </a:r>
            <a:r>
              <a:rPr lang="zh-CN" altLang="en-US" sz="2000" dirty="0"/>
              <a:t>， </a:t>
            </a:r>
            <a:endParaRPr lang="zh-CN" altLang="en-US" sz="2000" dirty="0"/>
          </a:p>
        </p:txBody>
      </p:sp>
      <p:grpSp>
        <p:nvGrpSpPr>
          <p:cNvPr id="100356" name="组合 100355"/>
          <p:cNvGrpSpPr/>
          <p:nvPr/>
        </p:nvGrpSpPr>
        <p:grpSpPr>
          <a:xfrm>
            <a:off x="679450" y="2565400"/>
            <a:ext cx="7956550" cy="2232025"/>
            <a:chOff x="0" y="0"/>
            <a:chExt cx="5012" cy="1406"/>
          </a:xfrm>
        </p:grpSpPr>
        <p:sp>
          <p:nvSpPr>
            <p:cNvPr id="100357" name="椭圆 100356"/>
            <p:cNvSpPr/>
            <p:nvPr/>
          </p:nvSpPr>
          <p:spPr>
            <a:xfrm>
              <a:off x="1634" y="272"/>
              <a:ext cx="408" cy="46"/>
            </a:xfrm>
            <a:prstGeom prst="ellipse">
              <a:avLst/>
            </a:prstGeom>
            <a:noFill/>
            <a:ln w="9525">
              <a:noFill/>
            </a:ln>
          </p:spPr>
          <p:txBody>
            <a:bodyPr/>
            <a:p>
              <a:endParaRPr lang="zh-CN" altLang="en-US"/>
            </a:p>
          </p:txBody>
        </p:sp>
        <p:sp>
          <p:nvSpPr>
            <p:cNvPr id="100358" name="椭圆 100357"/>
            <p:cNvSpPr/>
            <p:nvPr/>
          </p:nvSpPr>
          <p:spPr>
            <a:xfrm>
              <a:off x="2087" y="318"/>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B</a:t>
              </a:r>
              <a:endParaRPr lang="en-US" altLang="zh-CN" u="none">
                <a:latin typeface="宋体" panose="02010600030101010101" pitchFamily="2" charset="-122"/>
              </a:endParaRPr>
            </a:p>
          </p:txBody>
        </p:sp>
        <p:sp>
          <p:nvSpPr>
            <p:cNvPr id="100359" name="椭圆 100358"/>
            <p:cNvSpPr/>
            <p:nvPr/>
          </p:nvSpPr>
          <p:spPr>
            <a:xfrm>
              <a:off x="3039" y="272"/>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L</a:t>
              </a:r>
              <a:endParaRPr lang="en-US" altLang="zh-CN" u="none">
                <a:latin typeface="宋体" panose="02010600030101010101" pitchFamily="2" charset="-122"/>
              </a:endParaRPr>
            </a:p>
          </p:txBody>
        </p:sp>
        <p:sp>
          <p:nvSpPr>
            <p:cNvPr id="100360" name="椭圆 100359"/>
            <p:cNvSpPr/>
            <p:nvPr/>
          </p:nvSpPr>
          <p:spPr>
            <a:xfrm>
              <a:off x="2677" y="817"/>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M</a:t>
              </a:r>
              <a:endParaRPr lang="en-US" altLang="zh-CN" u="none">
                <a:latin typeface="宋体" panose="02010600030101010101" pitchFamily="2" charset="-122"/>
              </a:endParaRPr>
            </a:p>
          </p:txBody>
        </p:sp>
        <p:sp>
          <p:nvSpPr>
            <p:cNvPr id="100361" name="椭圆 100360"/>
            <p:cNvSpPr/>
            <p:nvPr/>
          </p:nvSpPr>
          <p:spPr>
            <a:xfrm>
              <a:off x="1679" y="862"/>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G</a:t>
              </a:r>
              <a:endParaRPr lang="en-US" altLang="zh-CN" u="none">
                <a:latin typeface="宋体" panose="02010600030101010101" pitchFamily="2" charset="-122"/>
              </a:endParaRPr>
            </a:p>
          </p:txBody>
        </p:sp>
        <p:sp>
          <p:nvSpPr>
            <p:cNvPr id="100362" name="直接连接符 100361"/>
            <p:cNvSpPr/>
            <p:nvPr/>
          </p:nvSpPr>
          <p:spPr>
            <a:xfrm flipH="1">
              <a:off x="2994" y="544"/>
              <a:ext cx="272" cy="273"/>
            </a:xfrm>
            <a:prstGeom prst="line">
              <a:avLst/>
            </a:prstGeom>
            <a:ln w="9525" cap="flat" cmpd="sng">
              <a:solidFill>
                <a:schemeClr val="tx1"/>
              </a:solidFill>
              <a:prstDash val="solid"/>
              <a:headEnd type="none" w="med" len="med"/>
              <a:tailEnd type="triangle" w="med" len="med"/>
            </a:ln>
          </p:spPr>
        </p:sp>
        <p:sp>
          <p:nvSpPr>
            <p:cNvPr id="100363" name="直接连接符 100362"/>
            <p:cNvSpPr/>
            <p:nvPr/>
          </p:nvSpPr>
          <p:spPr>
            <a:xfrm flipH="1">
              <a:off x="1951" y="590"/>
              <a:ext cx="363" cy="272"/>
            </a:xfrm>
            <a:prstGeom prst="line">
              <a:avLst/>
            </a:prstGeom>
            <a:ln w="9525" cap="flat" cmpd="sng">
              <a:solidFill>
                <a:schemeClr val="tx1"/>
              </a:solidFill>
              <a:prstDash val="solid"/>
              <a:headEnd type="none" w="med" len="med"/>
              <a:tailEnd type="triangle" w="med" len="med"/>
            </a:ln>
          </p:spPr>
        </p:sp>
        <p:sp>
          <p:nvSpPr>
            <p:cNvPr id="100364" name="直接连接符 100363"/>
            <p:cNvSpPr/>
            <p:nvPr/>
          </p:nvSpPr>
          <p:spPr>
            <a:xfrm>
              <a:off x="2405" y="590"/>
              <a:ext cx="453" cy="227"/>
            </a:xfrm>
            <a:prstGeom prst="line">
              <a:avLst/>
            </a:prstGeom>
            <a:ln w="9525" cap="flat" cmpd="sng">
              <a:solidFill>
                <a:schemeClr val="tx1"/>
              </a:solidFill>
              <a:prstDash val="solid"/>
              <a:headEnd type="none" w="med" len="med"/>
              <a:tailEnd type="triangle" w="med" len="med"/>
            </a:ln>
          </p:spPr>
        </p:sp>
        <p:sp>
          <p:nvSpPr>
            <p:cNvPr id="100365" name="矩形标注 100364"/>
            <p:cNvSpPr/>
            <p:nvPr/>
          </p:nvSpPr>
          <p:spPr>
            <a:xfrm>
              <a:off x="227" y="0"/>
              <a:ext cx="1406" cy="273"/>
            </a:xfrm>
            <a:prstGeom prst="wedgeRectCallout">
              <a:avLst>
                <a:gd name="adj1" fmla="val 83500"/>
                <a:gd name="adj2" fmla="val 102380"/>
              </a:avLst>
            </a:prstGeom>
            <a:noFill/>
            <a:ln w="9525" cap="flat" cmpd="sng">
              <a:solidFill>
                <a:schemeClr val="tx1"/>
              </a:solidFill>
              <a:prstDash val="solid"/>
              <a:miter/>
              <a:headEnd type="none" w="med" len="med"/>
              <a:tailEnd type="none" w="med" len="med"/>
            </a:ln>
          </p:spPr>
          <p:txBody>
            <a:bodyPr wrap="none"/>
            <a:p>
              <a:pPr marL="342900" indent="-342900" algn="l" eaLnBrk="0" hangingPunct="0">
                <a:spcBef>
                  <a:spcPct val="20000"/>
                </a:spcBef>
                <a:buClr>
                  <a:schemeClr val="folHlink"/>
                </a:buClr>
                <a:buSzPct val="60000"/>
                <a:buFont typeface="Wingdings" panose="05000000000000000000" pitchFamily="2" charset="2"/>
                <a:buNone/>
              </a:pPr>
              <a:r>
                <a:rPr lang="zh-CN" altLang="en-US" sz="2000" u="none" dirty="0">
                  <a:latin typeface="宋体" panose="02010600030101010101" pitchFamily="2" charset="-122"/>
                </a:rPr>
                <a:t>节点表示随机变量</a:t>
              </a:r>
              <a:endParaRPr lang="zh-CN" altLang="en-US" sz="2000" u="none" dirty="0">
                <a:latin typeface="宋体" panose="02010600030101010101" pitchFamily="2" charset="-122"/>
              </a:endParaRPr>
            </a:p>
          </p:txBody>
        </p:sp>
        <p:sp>
          <p:nvSpPr>
            <p:cNvPr id="100366" name="矩形标注 100365"/>
            <p:cNvSpPr/>
            <p:nvPr/>
          </p:nvSpPr>
          <p:spPr>
            <a:xfrm>
              <a:off x="3878" y="91"/>
              <a:ext cx="1134" cy="771"/>
            </a:xfrm>
            <a:prstGeom prst="wedgeRectCallout">
              <a:avLst>
                <a:gd name="adj1" fmla="val -120634"/>
                <a:gd name="adj2" fmla="val 35213"/>
              </a:avLst>
            </a:prstGeom>
            <a:noFill/>
            <a:ln w="9525" cap="flat" cmpd="sng">
              <a:solidFill>
                <a:schemeClr val="tx1"/>
              </a:solidFill>
              <a:prstDash val="solid"/>
              <a:miter/>
              <a:headEnd type="none" w="med" len="med"/>
              <a:tailEnd type="none" w="med" len="med"/>
            </a:ln>
          </p:spPr>
          <p:txBody>
            <a:bodyPr wrap="none"/>
            <a:p>
              <a:pPr marL="342900" indent="-342900" algn="l" eaLnBrk="0" hangingPunct="0">
                <a:spcBef>
                  <a:spcPct val="20000"/>
                </a:spcBef>
                <a:buClr>
                  <a:schemeClr val="folHlink"/>
                </a:buClr>
                <a:buSzPct val="60000"/>
                <a:buFont typeface="Wingdings" panose="05000000000000000000" pitchFamily="2" charset="2"/>
                <a:buNone/>
              </a:pPr>
              <a:r>
                <a:rPr lang="zh-CN" altLang="en-US" sz="2000" u="none" dirty="0">
                  <a:latin typeface="宋体" panose="02010600030101010101" pitchFamily="2" charset="-122"/>
                </a:rPr>
                <a:t>边表示相关节</a:t>
              </a:r>
              <a:endParaRPr lang="zh-CN" altLang="en-US" sz="2000" u="none" dirty="0">
                <a:latin typeface="宋体" panose="02010600030101010101" pitchFamily="2" charset="-122"/>
              </a:endParaRPr>
            </a:p>
            <a:p>
              <a:pPr marL="342900" indent="-342900" algn="l" eaLnBrk="0" hangingPunct="0">
                <a:spcBef>
                  <a:spcPct val="20000"/>
                </a:spcBef>
                <a:buClr>
                  <a:schemeClr val="folHlink"/>
                </a:buClr>
                <a:buSzPct val="60000"/>
                <a:buFont typeface="Wingdings" panose="05000000000000000000" pitchFamily="2" charset="2"/>
                <a:buNone/>
              </a:pPr>
              <a:r>
                <a:rPr lang="zh-CN" altLang="en-US" sz="2000" u="none" dirty="0">
                  <a:latin typeface="宋体" panose="02010600030101010101" pitchFamily="2" charset="-122"/>
                </a:rPr>
                <a:t>点或变量之间</a:t>
              </a:r>
              <a:endParaRPr lang="zh-CN" altLang="en-US" sz="2000" u="none" dirty="0">
                <a:latin typeface="宋体" panose="02010600030101010101" pitchFamily="2" charset="-122"/>
              </a:endParaRPr>
            </a:p>
            <a:p>
              <a:pPr marL="342900" indent="-342900" algn="l" eaLnBrk="0" hangingPunct="0">
                <a:spcBef>
                  <a:spcPct val="20000"/>
                </a:spcBef>
                <a:buClr>
                  <a:schemeClr val="folHlink"/>
                </a:buClr>
                <a:buSzPct val="60000"/>
                <a:buFont typeface="Wingdings" panose="05000000000000000000" pitchFamily="2" charset="2"/>
                <a:buNone/>
              </a:pPr>
              <a:r>
                <a:rPr lang="zh-CN" altLang="en-US" sz="2000" u="none" dirty="0">
                  <a:latin typeface="宋体" panose="02010600030101010101" pitchFamily="2" charset="-122"/>
                </a:rPr>
                <a:t>某种依赖关系</a:t>
              </a:r>
              <a:endParaRPr lang="zh-CN" altLang="en-US" sz="2000" u="none" dirty="0">
                <a:latin typeface="宋体" panose="02010600030101010101" pitchFamily="2" charset="-122"/>
              </a:endParaRPr>
            </a:p>
          </p:txBody>
        </p:sp>
        <p:sp>
          <p:nvSpPr>
            <p:cNvPr id="100367" name="矩形标注 100366"/>
            <p:cNvSpPr/>
            <p:nvPr/>
          </p:nvSpPr>
          <p:spPr>
            <a:xfrm>
              <a:off x="0" y="635"/>
              <a:ext cx="1497" cy="499"/>
            </a:xfrm>
            <a:prstGeom prst="wedgeRectCallout">
              <a:avLst>
                <a:gd name="adj1" fmla="val 61157"/>
                <a:gd name="adj2" fmla="val 25352"/>
              </a:avLst>
            </a:prstGeom>
            <a:noFill/>
            <a:ln w="9525" cap="flat" cmpd="sng">
              <a:solidFill>
                <a:schemeClr val="tx1"/>
              </a:solidFill>
              <a:prstDash val="solid"/>
              <a:miter/>
              <a:headEnd type="none" w="med" len="med"/>
              <a:tailEnd type="none" w="med" len="med"/>
            </a:ln>
          </p:spPr>
          <p:txBody>
            <a:bodyPr wrap="none"/>
            <a:p>
              <a:pPr marL="342900" indent="-342900" algn="l" eaLnBrk="0" hangingPunct="0">
                <a:spcBef>
                  <a:spcPct val="20000"/>
                </a:spcBef>
                <a:buClr>
                  <a:schemeClr val="folHlink"/>
                </a:buClr>
                <a:buSzPct val="60000"/>
                <a:buFont typeface="Wingdings" panose="05000000000000000000" pitchFamily="2" charset="2"/>
                <a:buNone/>
              </a:pPr>
              <a:r>
                <a:rPr lang="zh-CN" altLang="en-US" sz="2000" u="none" dirty="0">
                  <a:latin typeface="宋体" panose="02010600030101010101" pitchFamily="2" charset="-122"/>
                </a:rPr>
                <a:t>每个节点有一个</a:t>
              </a:r>
              <a:r>
                <a:rPr lang="zh-CN" altLang="en-US" sz="2000" u="none" dirty="0">
                  <a:latin typeface="宋体" panose="02010600030101010101" pitchFamily="2" charset="-122"/>
                  <a:hlinkClick r:id="rId1" action="ppaction://hlinksldjump"/>
                </a:rPr>
                <a:t>条</a:t>
              </a:r>
              <a:endParaRPr lang="zh-CN" altLang="en-US" sz="2000" u="none" dirty="0">
                <a:latin typeface="宋体" panose="02010600030101010101" pitchFamily="2" charset="-122"/>
                <a:hlinkClick r:id="rId1" action="ppaction://hlinksldjump"/>
              </a:endParaRPr>
            </a:p>
            <a:p>
              <a:pPr marL="342900" indent="-342900" algn="l" eaLnBrk="0" hangingPunct="0">
                <a:spcBef>
                  <a:spcPct val="20000"/>
                </a:spcBef>
                <a:buClr>
                  <a:schemeClr val="folHlink"/>
                </a:buClr>
                <a:buSzPct val="60000"/>
                <a:buFont typeface="Wingdings" panose="05000000000000000000" pitchFamily="2" charset="2"/>
                <a:buNone/>
              </a:pPr>
              <a:r>
                <a:rPr lang="zh-CN" altLang="en-US" sz="2000" u="none" dirty="0">
                  <a:latin typeface="宋体" panose="02010600030101010101" pitchFamily="2" charset="-122"/>
                  <a:hlinkClick r:id="rId1" action="ppaction://hlinksldjump"/>
                </a:rPr>
                <a:t>件概率表（</a:t>
              </a:r>
              <a:r>
                <a:rPr lang="en-US" altLang="zh-CN" sz="2000" u="none">
                  <a:latin typeface="宋体" panose="02010600030101010101" pitchFamily="2" charset="-122"/>
                  <a:hlinkClick r:id="rId1" action="ppaction://hlinksldjump"/>
                </a:rPr>
                <a:t>CPT</a:t>
              </a:r>
              <a:r>
                <a:rPr lang="zh-CN" altLang="en-US" sz="2000" u="none" dirty="0">
                  <a:latin typeface="宋体" panose="02010600030101010101" pitchFamily="2" charset="-122"/>
                  <a:hlinkClick r:id="rId1" action="ppaction://hlinksldjump"/>
                </a:rPr>
                <a:t>）</a:t>
              </a:r>
              <a:endParaRPr lang="zh-CN" altLang="en-US" sz="2000" u="none">
                <a:latin typeface="宋体" panose="02010600030101010101" pitchFamily="2" charset="-122"/>
              </a:endParaRPr>
            </a:p>
          </p:txBody>
        </p:sp>
        <p:sp>
          <p:nvSpPr>
            <p:cNvPr id="100368" name="矩形 100367"/>
            <p:cNvSpPr/>
            <p:nvPr/>
          </p:nvSpPr>
          <p:spPr>
            <a:xfrm>
              <a:off x="2087" y="0"/>
              <a:ext cx="725" cy="272"/>
            </a:xfrm>
            <a:prstGeom prst="rect">
              <a:avLst/>
            </a:prstGeom>
            <a:noFill/>
            <a:ln w="9525">
              <a:noFill/>
            </a:ln>
          </p:spPr>
          <p:txBody>
            <a:bodyPr wrap="none" anchor="ctr"/>
            <a:p>
              <a:pPr marL="342900" indent="-342900">
                <a:spcBef>
                  <a:spcPct val="20000"/>
                </a:spcBef>
                <a:buClr>
                  <a:schemeClr val="folHlink"/>
                </a:buClr>
                <a:buSzPct val="60000"/>
                <a:buFont typeface="Wingdings" panose="05000000000000000000" pitchFamily="2" charset="2"/>
                <a:buNone/>
              </a:pPr>
              <a:r>
                <a:rPr lang="zh-CN" altLang="en-US" u="none" dirty="0">
                  <a:latin typeface="宋体" panose="02010600030101010101" pitchFamily="2" charset="-122"/>
                </a:rPr>
                <a:t>因节点</a:t>
              </a:r>
              <a:endParaRPr lang="zh-CN" altLang="en-US" u="none" dirty="0">
                <a:latin typeface="宋体" panose="02010600030101010101" pitchFamily="2" charset="-122"/>
              </a:endParaRPr>
            </a:p>
          </p:txBody>
        </p:sp>
        <p:sp>
          <p:nvSpPr>
            <p:cNvPr id="100369" name="矩形 100368"/>
            <p:cNvSpPr/>
            <p:nvPr/>
          </p:nvSpPr>
          <p:spPr>
            <a:xfrm>
              <a:off x="2948" y="1134"/>
              <a:ext cx="772" cy="272"/>
            </a:xfrm>
            <a:prstGeom prst="rect">
              <a:avLst/>
            </a:prstGeom>
            <a:noFill/>
            <a:ln w="9525">
              <a:noFill/>
            </a:ln>
          </p:spPr>
          <p:txBody>
            <a:bodyPr wrap="none" anchor="ctr"/>
            <a:p>
              <a:pPr marL="342900" indent="-342900">
                <a:spcBef>
                  <a:spcPct val="20000"/>
                </a:spcBef>
                <a:buClr>
                  <a:schemeClr val="folHlink"/>
                </a:buClr>
                <a:buSzPct val="60000"/>
                <a:buFont typeface="Wingdings" panose="05000000000000000000" pitchFamily="2" charset="2"/>
                <a:buNone/>
              </a:pPr>
              <a:r>
                <a:rPr lang="zh-CN" altLang="en-US" u="none" dirty="0">
                  <a:latin typeface="宋体" panose="02010600030101010101" pitchFamily="2" charset="-122"/>
                </a:rPr>
                <a:t>果节点</a:t>
              </a:r>
              <a:endParaRPr lang="zh-CN" altLang="en-US" u="none" dirty="0">
                <a:latin typeface="宋体" panose="02010600030101010101" pitchFamily="2" charset="-122"/>
              </a:endParaRPr>
            </a:p>
          </p:txBody>
        </p:sp>
      </p:grpSp>
      <p:graphicFrame>
        <p:nvGraphicFramePr>
          <p:cNvPr id="100370" name="表格 100369"/>
          <p:cNvGraphicFramePr/>
          <p:nvPr/>
        </p:nvGraphicFramePr>
        <p:xfrm>
          <a:off x="2549525" y="5086350"/>
          <a:ext cx="1944688" cy="719138"/>
        </p:xfrm>
        <a:graphic>
          <a:graphicData uri="http://schemas.openxmlformats.org/drawingml/2006/table">
            <a:tbl>
              <a:tblPr/>
              <a:tblGrid>
                <a:gridCol w="1944688"/>
              </a:tblGrid>
              <a:tr h="7191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G/</a:t>
                      </a:r>
                      <a:r>
                        <a:rPr lang="en-US" altLang="zh-CN" sz="2000" b="0" i="1">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=0.95</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G</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=0.1</a:t>
                      </a:r>
                      <a:endParaRPr lang="en-US" altLang="zh-CN" sz="2000" b="0">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00376" name="表格 100375"/>
          <p:cNvGraphicFramePr/>
          <p:nvPr/>
        </p:nvGraphicFramePr>
        <p:xfrm>
          <a:off x="4783138" y="5013325"/>
          <a:ext cx="2447925" cy="1311275"/>
        </p:xfrm>
        <a:graphic>
          <a:graphicData uri="http://schemas.openxmlformats.org/drawingml/2006/table">
            <a:tbl>
              <a:tblPr/>
              <a:tblGrid>
                <a:gridCol w="2447925"/>
              </a:tblGrid>
              <a:tr h="13112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=0.9</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=0.05</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=0.05</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 ¬L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=0.0</a:t>
                      </a:r>
                      <a:endParaRPr lang="en-US" altLang="zh-CN" sz="2000" b="0">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00382" name="表格 100381"/>
          <p:cNvGraphicFramePr/>
          <p:nvPr/>
        </p:nvGraphicFramePr>
        <p:xfrm>
          <a:off x="319088" y="4978400"/>
          <a:ext cx="1800225" cy="396875"/>
        </p:xfrm>
        <a:graphic>
          <a:graphicData uri="http://schemas.openxmlformats.org/drawingml/2006/table">
            <a:tbl>
              <a:tblPr/>
              <a:tblGrid>
                <a:gridCol w="1800225"/>
              </a:tblGrid>
              <a:tr h="3968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=0.95</a:t>
                      </a:r>
                      <a:endParaRPr lang="en-US" altLang="zh-CN" sz="2000" b="0">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00388" name="表格 100387"/>
          <p:cNvGraphicFramePr/>
          <p:nvPr/>
        </p:nvGraphicFramePr>
        <p:xfrm>
          <a:off x="319088" y="5481638"/>
          <a:ext cx="1800225" cy="396875"/>
        </p:xfrm>
        <a:graphic>
          <a:graphicData uri="http://schemas.openxmlformats.org/drawingml/2006/table">
            <a:tbl>
              <a:tblPr/>
              <a:tblGrid>
                <a:gridCol w="1800225"/>
              </a:tblGrid>
              <a:tr h="3968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=0.7</a:t>
                      </a:r>
                      <a:endParaRPr lang="en-US" altLang="zh-CN" sz="2000" b="0">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p:txBody>
          <a:bodyPr anchor="b"/>
          <a:p>
            <a:r>
              <a:rPr lang="en-US" altLang="zh-CN" sz="3200"/>
              <a:t>4.5.2 </a:t>
            </a:r>
            <a:r>
              <a:rPr lang="zh-CN" altLang="en-US" sz="3200" dirty="0"/>
              <a:t>贝叶斯网络推理（</a:t>
            </a:r>
            <a:r>
              <a:rPr lang="en-US" altLang="zh-CN" sz="3200"/>
              <a:t>1</a:t>
            </a:r>
            <a:r>
              <a:rPr lang="zh-CN" altLang="en-US" sz="3200" dirty="0"/>
              <a:t>）</a:t>
            </a:r>
            <a:endParaRPr lang="zh-CN" altLang="en-US" sz="3200"/>
          </a:p>
        </p:txBody>
      </p:sp>
      <p:sp>
        <p:nvSpPr>
          <p:cNvPr id="101379" name="文本占位符 101378"/>
          <p:cNvSpPr>
            <a:spLocks noGrp="1"/>
          </p:cNvSpPr>
          <p:nvPr>
            <p:ph type="body" idx="4294967295"/>
          </p:nvPr>
        </p:nvSpPr>
        <p:spPr>
          <a:xfrm>
            <a:off x="0" y="1825625"/>
            <a:ext cx="7886700" cy="4351655"/>
          </a:xfrm>
        </p:spPr>
        <p:txBody>
          <a:bodyPr/>
          <a:p>
            <a:r>
              <a:rPr lang="zh-CN" altLang="en-US" sz="2800" dirty="0"/>
              <a:t>根据贝叶斯网络的结构特征和语义特征，基于网络中的一些已知节点（证据变量），利用这种概率网络就可以推算出网络中另外一些节点（查询变量）的概率，即实现概率推理。</a:t>
            </a:r>
            <a:endParaRPr lang="zh-CN" altLang="en-US" sz="2800" dirty="0"/>
          </a:p>
          <a:p>
            <a:r>
              <a:rPr lang="zh-CN" altLang="en-US" sz="2800" dirty="0"/>
              <a:t>推理可分为</a:t>
            </a:r>
            <a:endParaRPr lang="zh-CN" altLang="en-US" sz="2800" dirty="0"/>
          </a:p>
          <a:p>
            <a:pPr lvl="1"/>
            <a:r>
              <a:rPr lang="zh-CN" altLang="en-US" sz="2400" dirty="0">
                <a:solidFill>
                  <a:schemeClr val="folHlink"/>
                </a:solidFill>
              </a:rPr>
              <a:t>因果推理</a:t>
            </a:r>
            <a:endParaRPr lang="zh-CN" altLang="en-US" sz="2400" dirty="0">
              <a:solidFill>
                <a:schemeClr val="folHlink"/>
              </a:solidFill>
            </a:endParaRPr>
          </a:p>
          <a:p>
            <a:pPr lvl="1"/>
            <a:r>
              <a:rPr lang="zh-CN" altLang="en-US" sz="2400" dirty="0">
                <a:solidFill>
                  <a:schemeClr val="folHlink"/>
                </a:solidFill>
              </a:rPr>
              <a:t>诊断推理</a:t>
            </a:r>
            <a:endParaRPr lang="zh-CN" altLang="en-US" sz="2400" dirty="0">
              <a:solidFill>
                <a:schemeClr val="folHlink"/>
              </a:solidFill>
            </a:endParaRPr>
          </a:p>
          <a:p>
            <a:pPr lvl="1"/>
            <a:r>
              <a:rPr lang="zh-CN" altLang="en-US" sz="2400" dirty="0">
                <a:solidFill>
                  <a:schemeClr val="folHlink"/>
                </a:solidFill>
              </a:rPr>
              <a:t>辩解</a:t>
            </a:r>
            <a:endParaRPr lang="zh-CN" altLang="en-US" sz="2400" dirty="0">
              <a:solidFill>
                <a:schemeClr val="folHlink"/>
              </a:solidFill>
            </a:endParaRPr>
          </a:p>
          <a:p>
            <a:pPr lvl="1"/>
            <a:r>
              <a:rPr lang="zh-CN" altLang="en-US" sz="2400" dirty="0"/>
              <a:t>混合推理</a:t>
            </a:r>
            <a:endParaRPr lang="zh-CN" altLang="en-US"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p:txBody>
          <a:bodyPr anchor="b"/>
          <a:p>
            <a:r>
              <a:rPr lang="en-US" altLang="zh-CN" sz="3200"/>
              <a:t>4.5.2 </a:t>
            </a:r>
            <a:r>
              <a:rPr lang="zh-CN" altLang="en-US" sz="3200" dirty="0"/>
              <a:t>贝叶斯网络推理（</a:t>
            </a:r>
            <a:r>
              <a:rPr lang="en-US" altLang="zh-CN" sz="3200"/>
              <a:t>2</a:t>
            </a:r>
            <a:r>
              <a:rPr lang="zh-CN" altLang="en-US" sz="3200" dirty="0"/>
              <a:t>）</a:t>
            </a:r>
            <a:endParaRPr lang="zh-CN" altLang="en-US" sz="3200" dirty="0"/>
          </a:p>
        </p:txBody>
      </p:sp>
      <p:sp>
        <p:nvSpPr>
          <p:cNvPr id="102403" name="文本占位符 102402"/>
          <p:cNvSpPr>
            <a:spLocks noGrp="1"/>
          </p:cNvSpPr>
          <p:nvPr>
            <p:ph type="body" idx="4294967295"/>
          </p:nvPr>
        </p:nvSpPr>
        <p:spPr>
          <a:xfrm>
            <a:off x="299720" y="1329055"/>
            <a:ext cx="7586980" cy="4848225"/>
          </a:xfrm>
        </p:spPr>
        <p:txBody>
          <a:bodyPr/>
          <a:p>
            <a:pPr>
              <a:buNone/>
            </a:pPr>
            <a:r>
              <a:rPr lang="en-US" altLang="zh-CN" sz="2800"/>
              <a:t>1 </a:t>
            </a:r>
            <a:r>
              <a:rPr lang="zh-CN" altLang="en-US" sz="2800" dirty="0"/>
              <a:t>因果网络</a:t>
            </a:r>
            <a:endParaRPr lang="zh-CN" altLang="en-US" sz="2800" dirty="0"/>
          </a:p>
          <a:p>
            <a:pPr>
              <a:buNone/>
            </a:pPr>
            <a:r>
              <a:rPr lang="zh-CN" altLang="en-US" sz="2400" dirty="0"/>
              <a:t>    由原因到结果的推理，即已知网络中的祖先节点而计算后代节点的条件概率。是一种自上而下的推理。</a:t>
            </a:r>
            <a:endParaRPr lang="zh-CN" altLang="en-US" sz="2400" dirty="0"/>
          </a:p>
          <a:p>
            <a:pPr>
              <a:buNone/>
            </a:pPr>
            <a:r>
              <a:rPr lang="zh-CN" altLang="en-US" sz="2400" dirty="0">
                <a:latin typeface="Times New Roman" panose="02020603050405020304" pitchFamily="18" charset="0"/>
              </a:rPr>
              <a:t>在积木是可以举起的（</a:t>
            </a:r>
            <a:r>
              <a:rPr lang="en-US" altLang="zh-CN" sz="2400" i="1">
                <a:latin typeface="Times New Roman" panose="02020603050405020304" pitchFamily="18" charset="0"/>
              </a:rPr>
              <a:t>L</a:t>
            </a:r>
            <a:r>
              <a:rPr lang="zh-CN" altLang="en-US" sz="2400" dirty="0">
                <a:latin typeface="Times New Roman" panose="02020603050405020304" pitchFamily="18" charset="0"/>
              </a:rPr>
              <a:t>）的条件下，计算手臂能移动（</a:t>
            </a:r>
            <a:r>
              <a:rPr lang="en-US" altLang="zh-CN" sz="2400" i="1">
                <a:latin typeface="Times New Roman" panose="02020603050405020304" pitchFamily="18" charset="0"/>
              </a:rPr>
              <a:t>M</a:t>
            </a:r>
            <a:r>
              <a:rPr lang="zh-CN" altLang="en-US" sz="2400" dirty="0">
                <a:latin typeface="Times New Roman" panose="02020603050405020304" pitchFamily="18" charset="0"/>
              </a:rPr>
              <a:t>）的概率</a:t>
            </a:r>
            <a:r>
              <a:rPr lang="en-US" altLang="zh-CN" sz="2400" i="1">
                <a:latin typeface="Times New Roman" panose="02020603050405020304" pitchFamily="18" charset="0"/>
              </a:rPr>
              <a:t>P</a:t>
            </a:r>
            <a:r>
              <a:rPr lang="zh-CN" altLang="en-US" sz="2400" dirty="0">
                <a:latin typeface="Times New Roman" panose="02020603050405020304" pitchFamily="18" charset="0"/>
              </a:rPr>
              <a:t>（</a:t>
            </a:r>
            <a:r>
              <a:rPr lang="en-US" altLang="zh-CN" sz="2400" i="1">
                <a:latin typeface="Times New Roman" panose="02020603050405020304" pitchFamily="18" charset="0"/>
              </a:rPr>
              <a:t>M</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）。由于积木可举起是手臂能移动的原因之一，因此，这是一个典型的因果推理。</a:t>
            </a:r>
            <a:r>
              <a:rPr lang="en-US" altLang="zh-CN" sz="2400" i="1">
                <a:latin typeface="Times New Roman" panose="02020603050405020304" pitchFamily="18" charset="0"/>
              </a:rPr>
              <a:t>L</a:t>
            </a:r>
            <a:r>
              <a:rPr lang="zh-CN" altLang="en-US" sz="2400" dirty="0">
                <a:latin typeface="Times New Roman" panose="02020603050405020304" pitchFamily="18" charset="0"/>
              </a:rPr>
              <a:t>称作推理的证据，而</a:t>
            </a:r>
            <a:r>
              <a:rPr lang="en-US" altLang="zh-CN" sz="2400" i="1">
                <a:latin typeface="Times New Roman" panose="02020603050405020304" pitchFamily="18" charset="0"/>
              </a:rPr>
              <a:t>M</a:t>
            </a:r>
            <a:r>
              <a:rPr lang="zh-CN" altLang="en-US" sz="2400" dirty="0">
                <a:latin typeface="Times New Roman" panose="02020603050405020304" pitchFamily="18" charset="0"/>
              </a:rPr>
              <a:t>称作询问节点。</a:t>
            </a:r>
            <a:endParaRPr lang="zh-CN" altLang="en-US" sz="2400" dirty="0">
              <a:latin typeface="Times New Roman" panose="02020603050405020304" pitchFamily="18" charset="0"/>
            </a:endParaRPr>
          </a:p>
          <a:p>
            <a:pPr>
              <a:buNone/>
            </a:pPr>
            <a:endParaRPr lang="zh-CN" altLang="en-US" sz="2000" dirty="0">
              <a:latin typeface="Times New Roman" panose="02020603050405020304" pitchFamily="18" charset="0"/>
            </a:endParaRPr>
          </a:p>
        </p:txBody>
      </p:sp>
      <p:grpSp>
        <p:nvGrpSpPr>
          <p:cNvPr id="102404" name="组合 102403"/>
          <p:cNvGrpSpPr/>
          <p:nvPr/>
        </p:nvGrpSpPr>
        <p:grpSpPr>
          <a:xfrm>
            <a:off x="1979613" y="4437063"/>
            <a:ext cx="3095625" cy="1368425"/>
            <a:chOff x="0" y="0"/>
            <a:chExt cx="1950" cy="862"/>
          </a:xfrm>
        </p:grpSpPr>
        <p:sp>
          <p:nvSpPr>
            <p:cNvPr id="102405" name="椭圆 102404"/>
            <p:cNvSpPr/>
            <p:nvPr/>
          </p:nvSpPr>
          <p:spPr>
            <a:xfrm>
              <a:off x="0" y="0"/>
              <a:ext cx="408" cy="46"/>
            </a:xfrm>
            <a:prstGeom prst="ellipse">
              <a:avLst/>
            </a:prstGeom>
            <a:noFill/>
            <a:ln w="9525">
              <a:noFill/>
            </a:ln>
          </p:spPr>
          <p:txBody>
            <a:bodyPr/>
            <a:p>
              <a:endParaRPr lang="zh-CN" altLang="en-US"/>
            </a:p>
          </p:txBody>
        </p:sp>
        <p:sp>
          <p:nvSpPr>
            <p:cNvPr id="102406" name="椭圆 102405"/>
            <p:cNvSpPr/>
            <p:nvPr/>
          </p:nvSpPr>
          <p:spPr>
            <a:xfrm>
              <a:off x="453" y="46"/>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B</a:t>
              </a:r>
              <a:endParaRPr lang="en-US" altLang="zh-CN" u="none">
                <a:latin typeface="宋体" panose="02010600030101010101" pitchFamily="2" charset="-122"/>
              </a:endParaRPr>
            </a:p>
          </p:txBody>
        </p:sp>
        <p:sp>
          <p:nvSpPr>
            <p:cNvPr id="102407" name="椭圆 102406"/>
            <p:cNvSpPr/>
            <p:nvPr/>
          </p:nvSpPr>
          <p:spPr>
            <a:xfrm>
              <a:off x="1405" y="0"/>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L</a:t>
              </a:r>
              <a:endParaRPr lang="en-US" altLang="zh-CN" u="none">
                <a:latin typeface="宋体" panose="02010600030101010101" pitchFamily="2" charset="-122"/>
              </a:endParaRPr>
            </a:p>
          </p:txBody>
        </p:sp>
        <p:sp>
          <p:nvSpPr>
            <p:cNvPr id="102408" name="椭圆 102407"/>
            <p:cNvSpPr/>
            <p:nvPr/>
          </p:nvSpPr>
          <p:spPr>
            <a:xfrm>
              <a:off x="1043" y="545"/>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M</a:t>
              </a:r>
              <a:endParaRPr lang="en-US" altLang="zh-CN" u="none">
                <a:latin typeface="宋体" panose="02010600030101010101" pitchFamily="2" charset="-122"/>
              </a:endParaRPr>
            </a:p>
          </p:txBody>
        </p:sp>
        <p:sp>
          <p:nvSpPr>
            <p:cNvPr id="102409" name="椭圆 102408"/>
            <p:cNvSpPr/>
            <p:nvPr/>
          </p:nvSpPr>
          <p:spPr>
            <a:xfrm>
              <a:off x="45" y="590"/>
              <a:ext cx="545" cy="272"/>
            </a:xfrm>
            <a:prstGeom prst="ellipse">
              <a:avLst/>
            </a:prstGeom>
            <a:noFill/>
            <a:ln w="9525" cap="flat" cmpd="sng">
              <a:solidFill>
                <a:schemeClr val="tx1"/>
              </a:solidFill>
              <a:prstDash val="solid"/>
              <a:headEnd type="none" w="med" len="med"/>
              <a:tailEnd type="none" w="med" len="med"/>
            </a:ln>
          </p:spPr>
          <p:txBody>
            <a:bodyPr wrap="none" anchor="ctr"/>
            <a:p>
              <a:pPr marL="342900" indent="-342900">
                <a:spcBef>
                  <a:spcPct val="20000"/>
                </a:spcBef>
                <a:buClr>
                  <a:schemeClr val="folHlink"/>
                </a:buClr>
                <a:buSzPct val="60000"/>
                <a:buFont typeface="Wingdings" panose="05000000000000000000" pitchFamily="2" charset="2"/>
                <a:buNone/>
              </a:pPr>
              <a:r>
                <a:rPr lang="en-US" altLang="zh-CN" u="none">
                  <a:latin typeface="宋体" panose="02010600030101010101" pitchFamily="2" charset="-122"/>
                </a:rPr>
                <a:t>G</a:t>
              </a:r>
              <a:endParaRPr lang="en-US" altLang="zh-CN" u="none">
                <a:latin typeface="宋体" panose="02010600030101010101" pitchFamily="2" charset="-122"/>
              </a:endParaRPr>
            </a:p>
          </p:txBody>
        </p:sp>
        <p:sp>
          <p:nvSpPr>
            <p:cNvPr id="102410" name="直接连接符 102409"/>
            <p:cNvSpPr/>
            <p:nvPr/>
          </p:nvSpPr>
          <p:spPr>
            <a:xfrm flipH="1">
              <a:off x="1360" y="272"/>
              <a:ext cx="272" cy="273"/>
            </a:xfrm>
            <a:prstGeom prst="line">
              <a:avLst/>
            </a:prstGeom>
            <a:ln w="9525" cap="flat" cmpd="sng">
              <a:solidFill>
                <a:schemeClr val="tx1"/>
              </a:solidFill>
              <a:prstDash val="solid"/>
              <a:headEnd type="none" w="med" len="med"/>
              <a:tailEnd type="triangle" w="med" len="med"/>
            </a:ln>
          </p:spPr>
        </p:sp>
        <p:sp>
          <p:nvSpPr>
            <p:cNvPr id="102411" name="直接连接符 102410"/>
            <p:cNvSpPr/>
            <p:nvPr/>
          </p:nvSpPr>
          <p:spPr>
            <a:xfrm flipH="1">
              <a:off x="317" y="318"/>
              <a:ext cx="363" cy="272"/>
            </a:xfrm>
            <a:prstGeom prst="line">
              <a:avLst/>
            </a:prstGeom>
            <a:ln w="9525" cap="flat" cmpd="sng">
              <a:solidFill>
                <a:schemeClr val="tx1"/>
              </a:solidFill>
              <a:prstDash val="solid"/>
              <a:headEnd type="none" w="med" len="med"/>
              <a:tailEnd type="triangle" w="med" len="med"/>
            </a:ln>
          </p:spPr>
        </p:sp>
        <p:sp>
          <p:nvSpPr>
            <p:cNvPr id="102412" name="直接连接符 102411"/>
            <p:cNvSpPr/>
            <p:nvPr/>
          </p:nvSpPr>
          <p:spPr>
            <a:xfrm>
              <a:off x="771" y="318"/>
              <a:ext cx="453" cy="227"/>
            </a:xfrm>
            <a:prstGeom prst="line">
              <a:avLst/>
            </a:prstGeom>
            <a:ln w="9525" cap="flat" cmpd="sng">
              <a:solidFill>
                <a:schemeClr val="tx1"/>
              </a:solidFill>
              <a:prstDash val="solid"/>
              <a:headEnd type="none" w="med" len="med"/>
              <a:tailEnd type="triangle" w="med" len="med"/>
            </a:ln>
          </p:spPr>
        </p:sp>
      </p:grpSp>
      <p:graphicFrame>
        <p:nvGraphicFramePr>
          <p:cNvPr id="102413" name="内容占位符 102412"/>
          <p:cNvGraphicFramePr/>
          <p:nvPr>
            <p:ph sz="half" idx="4294967295"/>
          </p:nvPr>
        </p:nvGraphicFramePr>
        <p:xfrm>
          <a:off x="5764530" y="4365625"/>
          <a:ext cx="3379788" cy="1311275"/>
        </p:xfrm>
        <a:graphic>
          <a:graphicData uri="http://schemas.openxmlformats.org/drawingml/2006/table">
            <a:tbl>
              <a:tblPr/>
              <a:tblGrid>
                <a:gridCol w="3379788"/>
              </a:tblGrid>
              <a:tr h="13112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1"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1"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=0.9</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=0.05</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=0.05</a:t>
                      </a:r>
                      <a:endParaRPr lang="en-US" altLang="zh-CN" sz="2000" b="0">
                        <a:latin typeface="宋体" panose="02010600030101010101" pitchFamily="2" charset="-122"/>
                        <a:cs typeface="Times New Roman" panose="02020603050405020304" pitchFamily="18" charset="0"/>
                      </a:endParaRPr>
                    </a:p>
                    <a:p>
                      <a:pPr marL="0" lvl="0" indent="0" algn="ctr" eaLnBrk="0" hangingPunct="0">
                        <a:spcBef>
                          <a:spcPct val="0"/>
                        </a:spcBef>
                        <a:buClrTx/>
                        <a:buSzPct val="100000"/>
                        <a:buNone/>
                      </a:pPr>
                      <a:r>
                        <a:rPr lang="en-US" altLang="zh-CN" sz="2000" b="0" i="1">
                          <a:latin typeface="Times New Roman" panose="02020603050405020304" pitchFamily="18" charset="0"/>
                          <a:cs typeface="Times New Roman" panose="02020603050405020304" pitchFamily="18" charset="0"/>
                        </a:rPr>
                        <a:t>P</a:t>
                      </a:r>
                      <a:r>
                        <a:rPr lang="zh-CN" altLang="en-US" sz="2000" b="0" dirty="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M</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B</a:t>
                      </a:r>
                      <a:r>
                        <a:rPr lang="en-US" altLang="zh-CN" sz="2000" b="0">
                          <a:latin typeface="Times New Roman" panose="02020603050405020304" pitchFamily="18" charset="0"/>
                          <a:cs typeface="Times New Roman" panose="02020603050405020304" pitchFamily="18" charset="0"/>
                        </a:rPr>
                        <a:t>, ¬L</a:t>
                      </a:r>
                      <a:r>
                        <a:rPr lang="zh-CN" altLang="en-US" sz="2000" b="0" dirty="0">
                          <a:latin typeface="Times New Roman" panose="02020603050405020304" pitchFamily="18" charset="0"/>
                          <a:cs typeface="Times New Roman" panose="02020603050405020304" pitchFamily="18" charset="0"/>
                        </a:rPr>
                        <a:t>）</a:t>
                      </a:r>
                      <a:r>
                        <a:rPr lang="en-US" altLang="zh-CN" sz="2000" b="0">
                          <a:latin typeface="Times New Roman" panose="02020603050405020304" pitchFamily="18" charset="0"/>
                          <a:cs typeface="Times New Roman" panose="02020603050405020304" pitchFamily="18" charset="0"/>
                        </a:rPr>
                        <a:t>=0.0</a:t>
                      </a:r>
                      <a:endParaRPr lang="en-US" altLang="zh-CN" sz="2000" b="0">
                        <a:latin typeface="Arial" panose="020B0604020202020204" pitchFamily="34" charset="0"/>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en-US" altLang="zh-CN" sz="3200"/>
              <a:t>4.5.2 </a:t>
            </a:r>
            <a:r>
              <a:rPr lang="zh-CN" altLang="en-US" sz="3200" dirty="0"/>
              <a:t>贝叶斯网络推理（</a:t>
            </a:r>
            <a:r>
              <a:rPr lang="en-US" altLang="zh-CN" sz="3200"/>
              <a:t>3</a:t>
            </a:r>
            <a:r>
              <a:rPr lang="zh-CN" altLang="en-US" sz="3200" dirty="0"/>
              <a:t>）</a:t>
            </a:r>
            <a:endParaRPr lang="zh-CN" altLang="en-US" sz="3200" dirty="0"/>
          </a:p>
        </p:txBody>
      </p:sp>
      <p:sp>
        <p:nvSpPr>
          <p:cNvPr id="103427" name="文本占位符 103426"/>
          <p:cNvSpPr>
            <a:spLocks noGrp="1"/>
          </p:cNvSpPr>
          <p:nvPr>
            <p:ph type="body" idx="4294967295"/>
          </p:nvPr>
        </p:nvSpPr>
        <p:spPr>
          <a:xfrm>
            <a:off x="210820" y="1276985"/>
            <a:ext cx="7675880" cy="4900295"/>
          </a:xfrm>
        </p:spPr>
        <p:txBody>
          <a:bodyPr/>
          <a:p>
            <a:pPr>
              <a:buNone/>
            </a:pPr>
            <a:r>
              <a:rPr lang="zh-CN" altLang="en-US" sz="2400" dirty="0">
                <a:latin typeface="Times New Roman" panose="02020603050405020304" pitchFamily="18" charset="0"/>
              </a:rPr>
              <a:t>      首先，由于</a:t>
            </a:r>
            <a:r>
              <a:rPr lang="en-US" altLang="zh-CN" sz="2400" i="1">
                <a:latin typeface="Times New Roman" panose="02020603050405020304" pitchFamily="18" charset="0"/>
              </a:rPr>
              <a:t>M</a:t>
            </a:r>
            <a:r>
              <a:rPr lang="zh-CN" altLang="en-US" sz="2400" dirty="0">
                <a:latin typeface="Times New Roman" panose="02020603050405020304" pitchFamily="18" charset="0"/>
              </a:rPr>
              <a:t>还有另外一个因节点</a:t>
            </a:r>
            <a:r>
              <a:rPr lang="en-US" altLang="zh-CN" sz="2400">
                <a:latin typeface="Times New Roman" panose="02020603050405020304" pitchFamily="18" charset="0"/>
              </a:rPr>
              <a:t>——</a:t>
            </a:r>
            <a:r>
              <a:rPr lang="zh-CN" altLang="en-US" sz="2400" dirty="0">
                <a:latin typeface="Times New Roman" panose="02020603050405020304" pitchFamily="18" charset="0"/>
              </a:rPr>
              <a:t>电池被充电（</a:t>
            </a:r>
            <a:r>
              <a:rPr lang="en-US" altLang="zh-CN" sz="2400" i="1">
                <a:latin typeface="Times New Roman" panose="02020603050405020304" pitchFamily="18" charset="0"/>
              </a:rPr>
              <a:t>B</a:t>
            </a:r>
            <a:r>
              <a:rPr lang="zh-CN" altLang="en-US" sz="2400" dirty="0">
                <a:latin typeface="Times New Roman" panose="02020603050405020304" pitchFamily="18" charset="0"/>
              </a:rPr>
              <a:t>），因此可以对概率</a:t>
            </a:r>
            <a:r>
              <a:rPr lang="en-US" altLang="zh-CN" sz="2400" i="1">
                <a:latin typeface="Times New Roman" panose="02020603050405020304" pitchFamily="18" charset="0"/>
              </a:rPr>
              <a:t>P</a:t>
            </a:r>
            <a:r>
              <a:rPr lang="zh-CN" altLang="en-US" sz="2400" dirty="0">
                <a:latin typeface="Times New Roman" panose="02020603050405020304" pitchFamily="18" charset="0"/>
              </a:rPr>
              <a:t>（</a:t>
            </a:r>
            <a:r>
              <a:rPr lang="en-US" altLang="zh-CN" sz="2400" i="1">
                <a:latin typeface="Times New Roman" panose="02020603050405020304" pitchFamily="18" charset="0"/>
              </a:rPr>
              <a:t>M</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）进行扩展，得：</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a:t>
            </a:r>
            <a:r>
              <a:rPr lang="en-US" altLang="zh-CN" sz="2400">
                <a:latin typeface="Times New Roman" panose="02020603050405020304" pitchFamily="18" charset="0"/>
              </a:rPr>
              <a:t>4-14</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对式（</a:t>
            </a:r>
            <a:r>
              <a:rPr lang="en-US" altLang="zh-CN" sz="2400">
                <a:latin typeface="Times New Roman" panose="02020603050405020304" pitchFamily="18" charset="0"/>
              </a:rPr>
              <a:t>4-14</a:t>
            </a:r>
            <a:r>
              <a:rPr lang="zh-CN" altLang="en-US" sz="2400" dirty="0">
                <a:latin typeface="Times New Roman" panose="02020603050405020304" pitchFamily="18" charset="0"/>
              </a:rPr>
              <a:t>）中第一项</a:t>
            </a:r>
            <a:r>
              <a:rPr lang="en-US" altLang="zh-CN" sz="2400" i="1">
                <a:latin typeface="Times New Roman" panose="02020603050405020304" pitchFamily="18" charset="0"/>
              </a:rPr>
              <a:t>P</a:t>
            </a:r>
            <a:r>
              <a:rPr lang="zh-CN" altLang="en-US" sz="2400" dirty="0">
                <a:latin typeface="Times New Roman" panose="02020603050405020304" pitchFamily="18" charset="0"/>
              </a:rPr>
              <a:t>（</a:t>
            </a:r>
            <a:r>
              <a:rPr lang="en-US" altLang="zh-CN" sz="2400" i="1">
                <a:latin typeface="Times New Roman" panose="02020603050405020304" pitchFamily="18" charset="0"/>
              </a:rPr>
              <a:t>M</a:t>
            </a:r>
            <a:r>
              <a:rPr lang="zh-CN" altLang="en-US" sz="2400" dirty="0">
                <a:latin typeface="Times New Roman" panose="02020603050405020304" pitchFamily="18" charset="0"/>
              </a:rPr>
              <a: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）做如下变形 ：</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endParaRPr lang="zh-CN" altLang="en-US" sz="2000" dirty="0">
              <a:latin typeface="Times New Roman" panose="02020603050405020304" pitchFamily="18" charset="0"/>
            </a:endParaRPr>
          </a:p>
          <a:p>
            <a:pPr>
              <a:buNone/>
            </a:pPr>
            <a:r>
              <a:rPr lang="zh-CN" altLang="en-US"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103428" name="矩形 103427"/>
          <p:cNvSpPr/>
          <p:nvPr/>
        </p:nvSpPr>
        <p:spPr>
          <a:xfrm>
            <a:off x="0" y="3333750"/>
            <a:ext cx="9144000" cy="0"/>
          </a:xfrm>
          <a:prstGeom prst="rect">
            <a:avLst/>
          </a:prstGeom>
          <a:noFill/>
          <a:ln w="9525">
            <a:noFill/>
          </a:ln>
        </p:spPr>
        <p:txBody>
          <a:bodyPr/>
          <a:p>
            <a:endParaRPr lang="zh-CN" altLang="en-US"/>
          </a:p>
        </p:txBody>
      </p:sp>
      <p:graphicFrame>
        <p:nvGraphicFramePr>
          <p:cNvPr id="103429" name="对象 103428"/>
          <p:cNvGraphicFramePr>
            <a:graphicFrameLocks noChangeAspect="1"/>
          </p:cNvGraphicFramePr>
          <p:nvPr/>
        </p:nvGraphicFramePr>
        <p:xfrm>
          <a:off x="1103948" y="2103755"/>
          <a:ext cx="4824412" cy="425450"/>
        </p:xfrm>
        <a:graphic>
          <a:graphicData uri="http://schemas.openxmlformats.org/presentationml/2006/ole">
            <mc:AlternateContent xmlns:mc="http://schemas.openxmlformats.org/markup-compatibility/2006">
              <mc:Choice xmlns:v="urn:schemas-microsoft-com:vml" Requires="v">
                <p:oleObj spid="_x0000_s3076" name="" r:id="rId1" imgW="2159000" imgH="190500" progId="Equation.DSMT4">
                  <p:embed/>
                </p:oleObj>
              </mc:Choice>
              <mc:Fallback>
                <p:oleObj name="" r:id="rId1" imgW="2159000" imgH="190500" progId="Equation.DSMT4">
                  <p:embed/>
                  <p:pic>
                    <p:nvPicPr>
                      <p:cNvPr id="0" name="图片 3075"/>
                      <p:cNvPicPr/>
                      <p:nvPr/>
                    </p:nvPicPr>
                    <p:blipFill>
                      <a:blip r:embed="rId2"/>
                      <a:stretch>
                        <a:fillRect/>
                      </a:stretch>
                    </p:blipFill>
                    <p:spPr>
                      <a:xfrm>
                        <a:off x="1103948" y="2103755"/>
                        <a:ext cx="4824412" cy="425450"/>
                      </a:xfrm>
                      <a:prstGeom prst="rect">
                        <a:avLst/>
                      </a:prstGeom>
                      <a:noFill/>
                      <a:ln w="38100">
                        <a:noFill/>
                        <a:miter/>
                      </a:ln>
                    </p:spPr>
                  </p:pic>
                </p:oleObj>
              </mc:Fallback>
            </mc:AlternateContent>
          </a:graphicData>
        </a:graphic>
      </p:graphicFrame>
      <p:sp>
        <p:nvSpPr>
          <p:cNvPr id="103430" name="矩形 103429"/>
          <p:cNvSpPr/>
          <p:nvPr/>
        </p:nvSpPr>
        <p:spPr>
          <a:xfrm>
            <a:off x="0" y="3014663"/>
            <a:ext cx="9144000" cy="0"/>
          </a:xfrm>
          <a:prstGeom prst="rect">
            <a:avLst/>
          </a:prstGeom>
          <a:noFill/>
          <a:ln w="9525">
            <a:noFill/>
          </a:ln>
        </p:spPr>
        <p:txBody>
          <a:bodyPr/>
          <a:p>
            <a:endParaRPr lang="zh-CN" altLang="en-US"/>
          </a:p>
        </p:txBody>
      </p:sp>
      <p:graphicFrame>
        <p:nvGraphicFramePr>
          <p:cNvPr id="103431" name="对象 103430"/>
          <p:cNvGraphicFramePr>
            <a:graphicFrameLocks noChangeAspect="1"/>
          </p:cNvGraphicFramePr>
          <p:nvPr/>
        </p:nvGraphicFramePr>
        <p:xfrm>
          <a:off x="900113" y="3500438"/>
          <a:ext cx="8243887" cy="1660525"/>
        </p:xfrm>
        <a:graphic>
          <a:graphicData uri="http://schemas.openxmlformats.org/presentationml/2006/ole">
            <mc:AlternateContent xmlns:mc="http://schemas.openxmlformats.org/markup-compatibility/2006">
              <mc:Choice xmlns:v="urn:schemas-microsoft-com:vml" Requires="v">
                <p:oleObj spid="_x0000_s3077" name="" r:id="rId3" imgW="4152900" imgH="825500" progId="Equation.DSMT4">
                  <p:embed/>
                </p:oleObj>
              </mc:Choice>
              <mc:Fallback>
                <p:oleObj name="" r:id="rId3" imgW="4152900" imgH="825500" progId="Equation.DSMT4">
                  <p:embed/>
                  <p:pic>
                    <p:nvPicPr>
                      <p:cNvPr id="0" name="图片 3076"/>
                      <p:cNvPicPr/>
                      <p:nvPr/>
                    </p:nvPicPr>
                    <p:blipFill>
                      <a:blip r:embed="rId4"/>
                      <a:stretch>
                        <a:fillRect/>
                      </a:stretch>
                    </p:blipFill>
                    <p:spPr>
                      <a:xfrm>
                        <a:off x="900113" y="3500438"/>
                        <a:ext cx="8243887" cy="1660525"/>
                      </a:xfrm>
                      <a:prstGeom prst="rect">
                        <a:avLst/>
                      </a:prstGeom>
                      <a:noFill/>
                      <a:ln w="38100">
                        <a:noFill/>
                        <a:miter/>
                      </a:ln>
                    </p:spPr>
                  </p:pic>
                </p:oleObj>
              </mc:Fallback>
            </mc:AlternateContent>
          </a:graphicData>
        </a:graphic>
      </p:graphicFrame>
      <p:sp>
        <p:nvSpPr>
          <p:cNvPr id="103432" name="矩形 103431"/>
          <p:cNvSpPr/>
          <p:nvPr/>
        </p:nvSpPr>
        <p:spPr>
          <a:xfrm>
            <a:off x="0" y="0"/>
            <a:ext cx="9144000" cy="0"/>
          </a:xfrm>
          <a:prstGeom prst="rect">
            <a:avLst/>
          </a:prstGeom>
          <a:noFill/>
          <a:ln w="9525">
            <a:noFill/>
          </a:ln>
        </p:spPr>
        <p:txBody>
          <a:bodyPr/>
          <a:p>
            <a:endParaRPr lang="zh-CN" altLang="en-US"/>
          </a:p>
        </p:txBody>
      </p:sp>
      <p:sp>
        <p:nvSpPr>
          <p:cNvPr id="103433" name="矩形 103432"/>
          <p:cNvSpPr/>
          <p:nvPr/>
        </p:nvSpPr>
        <p:spPr>
          <a:xfrm>
            <a:off x="0" y="3333750"/>
            <a:ext cx="9144000" cy="0"/>
          </a:xfrm>
          <a:prstGeom prst="rect">
            <a:avLst/>
          </a:prstGeom>
          <a:noFill/>
          <a:ln w="9525">
            <a:noFill/>
          </a:ln>
        </p:spPr>
        <p:txBody>
          <a:bodyPr/>
          <a:p>
            <a:endParaRPr lang="zh-CN" altLang="en-US"/>
          </a:p>
        </p:txBody>
      </p:sp>
      <p:pic>
        <p:nvPicPr>
          <p:cNvPr id="3" name="图片 2"/>
          <p:cNvPicPr>
            <a:picLocks noChangeAspect="1"/>
          </p:cNvPicPr>
          <p:nvPr/>
        </p:nvPicPr>
        <p:blipFill>
          <a:blip r:embed="rId5"/>
          <a:srcRect r="-1736" b="62936"/>
          <a:stretch>
            <a:fillRect/>
          </a:stretch>
        </p:blipFill>
        <p:spPr>
          <a:xfrm>
            <a:off x="333375" y="5267325"/>
            <a:ext cx="5804535" cy="115443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p:txBody>
          <a:bodyPr anchor="b"/>
          <a:p>
            <a:r>
              <a:rPr lang="en-US" altLang="zh-CN" sz="3200"/>
              <a:t>4.5.2 </a:t>
            </a:r>
            <a:r>
              <a:rPr lang="zh-CN" altLang="en-US" sz="3200" dirty="0"/>
              <a:t>贝叶斯网络推理（</a:t>
            </a:r>
            <a:r>
              <a:rPr lang="en-US" altLang="zh-CN" sz="3200"/>
              <a:t>4</a:t>
            </a:r>
            <a:r>
              <a:rPr lang="zh-CN" altLang="en-US" sz="3200" dirty="0"/>
              <a:t>）</a:t>
            </a:r>
            <a:endParaRPr lang="zh-CN" altLang="en-US" sz="3200" dirty="0"/>
          </a:p>
        </p:txBody>
      </p:sp>
      <p:sp>
        <p:nvSpPr>
          <p:cNvPr id="104451" name="文本占位符 104450"/>
          <p:cNvSpPr>
            <a:spLocks noGrp="1"/>
          </p:cNvSpPr>
          <p:nvPr>
            <p:ph type="body" idx="4294967295"/>
          </p:nvPr>
        </p:nvSpPr>
        <p:spPr>
          <a:xfrm>
            <a:off x="391160" y="1238250"/>
            <a:ext cx="7691120" cy="4939030"/>
          </a:xfrm>
        </p:spPr>
        <p:txBody>
          <a:bodyPr/>
          <a:p>
            <a:pPr>
              <a:buNone/>
            </a:pPr>
            <a:r>
              <a:rPr lang="zh-CN" altLang="en-US" sz="2400" dirty="0">
                <a:latin typeface="Times New Roman" panose="02020603050405020304" pitchFamily="18" charset="0"/>
              </a:rPr>
              <a:t>        同理，可对式（</a:t>
            </a:r>
            <a:r>
              <a:rPr lang="en-US" altLang="zh-CN" sz="2400">
                <a:latin typeface="Times New Roman" panose="02020603050405020304" pitchFamily="18" charset="0"/>
              </a:rPr>
              <a:t>4-14</a:t>
            </a:r>
            <a:r>
              <a:rPr lang="zh-CN" altLang="en-US" sz="2400" dirty="0">
                <a:latin typeface="Times New Roman" panose="02020603050405020304" pitchFamily="18" charset="0"/>
              </a:rPr>
              <a:t>）中的第二项</a:t>
            </a:r>
            <a:r>
              <a:rPr lang="en-US" altLang="zh-CN" sz="2400" i="1">
                <a:latin typeface="Times New Roman" panose="02020603050405020304" pitchFamily="18" charset="0"/>
              </a:rPr>
              <a:t>P</a:t>
            </a:r>
            <a:r>
              <a:rPr lang="zh-CN" altLang="en-US" sz="2400" dirty="0">
                <a:latin typeface="Times New Roman" panose="02020603050405020304" pitchFamily="18" charset="0"/>
              </a:rPr>
              <a:t>（</a:t>
            </a:r>
            <a:r>
              <a:rPr lang="en-US" altLang="zh-CN" sz="2400" i="1">
                <a:latin typeface="Times New Roman" panose="02020603050405020304" pitchFamily="18" charset="0"/>
              </a:rPr>
              <a:t>M</a:t>
            </a:r>
            <a:r>
              <a:rPr lang="zh-CN" altLang="en-US" sz="2400" dirty="0">
                <a:latin typeface="Times New Roman" panose="02020603050405020304" pitchFamily="18" charset="0"/>
              </a:rPr>
              <a:t>，</a:t>
            </a:r>
            <a:r>
              <a:rPr lang="en-US" altLang="zh-CN" sz="2400">
                <a:latin typeface="Times New Roman" panose="02020603050405020304" pitchFamily="18" charset="0"/>
              </a:rPr>
              <a:t>¬</a:t>
            </a:r>
            <a:r>
              <a:rPr lang="en-US" altLang="zh-CN" sz="2400" i="1">
                <a:latin typeface="Times New Roman" panose="02020603050405020304" pitchFamily="18" charset="0"/>
              </a:rPr>
              <a:t>B</a:t>
            </a:r>
            <a:r>
              <a:rPr lang="en-US" altLang="zh-CN" sz="2400">
                <a:latin typeface="Times New Roman" panose="02020603050405020304" pitchFamily="18" charset="0"/>
              </a:rPr>
              <a:t>/</a:t>
            </a:r>
            <a:r>
              <a:rPr lang="en-US" altLang="zh-CN" sz="2400" i="1">
                <a:latin typeface="Times New Roman" panose="02020603050405020304" pitchFamily="18" charset="0"/>
              </a:rPr>
              <a:t>L</a:t>
            </a:r>
            <a:r>
              <a:rPr lang="zh-CN" altLang="en-US" sz="2400" dirty="0">
                <a:latin typeface="Times New Roman" panose="02020603050405020304" pitchFamily="18" charset="0"/>
              </a:rPr>
              <a:t>）变形得到：</a:t>
            </a:r>
            <a:endParaRPr lang="zh-CN" altLang="en-US" sz="2400" dirty="0">
              <a:latin typeface="Times New Roman" panose="02020603050405020304" pitchFamily="18" charset="0"/>
            </a:endParaRPr>
          </a:p>
          <a:p>
            <a:pPr>
              <a:buNone/>
            </a:pP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由式（</a:t>
            </a:r>
            <a:r>
              <a:rPr lang="en-US" altLang="zh-CN" sz="2400">
                <a:latin typeface="Times New Roman" panose="02020603050405020304" pitchFamily="18" charset="0"/>
              </a:rPr>
              <a:t>4-14</a:t>
            </a:r>
            <a:r>
              <a:rPr lang="zh-CN" altLang="en-US" sz="2400" dirty="0">
                <a:latin typeface="Times New Roman" panose="02020603050405020304" pitchFamily="18" charset="0"/>
              </a:rPr>
              <a:t>）可得结果：</a:t>
            </a:r>
            <a:endParaRPr lang="zh-CN" altLang="en-US" sz="2400" dirty="0">
              <a:latin typeface="Times New Roman" panose="02020603050405020304" pitchFamily="18" charset="0"/>
            </a:endParaRPr>
          </a:p>
          <a:p>
            <a:pPr>
              <a:buNone/>
            </a:pPr>
            <a:endParaRPr lang="zh-CN" altLang="en-US" sz="2400" dirty="0"/>
          </a:p>
          <a:p>
            <a:pPr>
              <a:buNone/>
            </a:pPr>
            <a:r>
              <a:rPr lang="zh-CN" altLang="en-US" sz="2400" dirty="0"/>
              <a:t>                                                                                          </a:t>
            </a:r>
            <a:r>
              <a:rPr lang="zh-CN" altLang="en-US" sz="2400" dirty="0">
                <a:latin typeface="Times New Roman" panose="02020603050405020304" pitchFamily="18" charset="0"/>
              </a:rPr>
              <a:t>（</a:t>
            </a:r>
            <a:r>
              <a:rPr lang="en-US" altLang="zh-CN" sz="2400">
                <a:latin typeface="Times New Roman" panose="02020603050405020304" pitchFamily="18" charset="0"/>
              </a:rPr>
              <a:t>4-15</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a:buNone/>
            </a:pPr>
            <a:r>
              <a:rPr lang="zh-CN" altLang="en-US" sz="2400" dirty="0">
                <a:latin typeface="Times New Roman" panose="02020603050405020304" pitchFamily="18" charset="0"/>
              </a:rPr>
              <a:t>       将这些概率代入到式（</a:t>
            </a:r>
            <a:r>
              <a:rPr lang="en-US" altLang="zh-CN" sz="2400">
                <a:latin typeface="Times New Roman" panose="02020603050405020304" pitchFamily="18" charset="0"/>
              </a:rPr>
              <a:t>4-15</a:t>
            </a:r>
            <a:r>
              <a:rPr lang="zh-CN" altLang="en-US" sz="2400" dirty="0">
                <a:latin typeface="Times New Roman" panose="02020603050405020304" pitchFamily="18" charset="0"/>
              </a:rPr>
              <a:t>）右端：</a:t>
            </a:r>
            <a:r>
              <a:rPr lang="zh-CN" altLang="en-US" dirty="0"/>
              <a:t> </a:t>
            </a:r>
            <a:endParaRPr lang="zh-CN" altLang="en-US" dirty="0"/>
          </a:p>
        </p:txBody>
      </p:sp>
      <p:graphicFrame>
        <p:nvGraphicFramePr>
          <p:cNvPr id="104452" name="对象 104451"/>
          <p:cNvGraphicFramePr>
            <a:graphicFrameLocks noChangeAspect="1"/>
          </p:cNvGraphicFramePr>
          <p:nvPr/>
        </p:nvGraphicFramePr>
        <p:xfrm>
          <a:off x="1476375" y="2060575"/>
          <a:ext cx="4535488" cy="447675"/>
        </p:xfrm>
        <a:graphic>
          <a:graphicData uri="http://schemas.openxmlformats.org/presentationml/2006/ole">
            <mc:AlternateContent xmlns:mc="http://schemas.openxmlformats.org/markup-compatibility/2006">
              <mc:Choice xmlns:v="urn:schemas-microsoft-com:vml" Requires="v">
                <p:oleObj spid="_x0000_s3079" name="" r:id="rId1" imgW="1955800" imgH="190500" progId="Equation.DSMT4">
                  <p:embed/>
                </p:oleObj>
              </mc:Choice>
              <mc:Fallback>
                <p:oleObj name="" r:id="rId1" imgW="1955800" imgH="190500" progId="Equation.DSMT4">
                  <p:embed/>
                  <p:pic>
                    <p:nvPicPr>
                      <p:cNvPr id="0" name="图片 3078"/>
                      <p:cNvPicPr/>
                      <p:nvPr/>
                    </p:nvPicPr>
                    <p:blipFill>
                      <a:blip r:embed="rId2"/>
                      <a:stretch>
                        <a:fillRect/>
                      </a:stretch>
                    </p:blipFill>
                    <p:spPr>
                      <a:xfrm>
                        <a:off x="1476375" y="2060575"/>
                        <a:ext cx="4535488" cy="447675"/>
                      </a:xfrm>
                      <a:prstGeom prst="rect">
                        <a:avLst/>
                      </a:prstGeom>
                      <a:noFill/>
                      <a:ln w="38100">
                        <a:noFill/>
                        <a:miter/>
                      </a:ln>
                    </p:spPr>
                  </p:pic>
                </p:oleObj>
              </mc:Fallback>
            </mc:AlternateContent>
          </a:graphicData>
        </a:graphic>
      </p:graphicFrame>
      <p:graphicFrame>
        <p:nvGraphicFramePr>
          <p:cNvPr id="104453" name="对象 104452"/>
          <p:cNvGraphicFramePr>
            <a:graphicFrameLocks noChangeAspect="1"/>
          </p:cNvGraphicFramePr>
          <p:nvPr/>
        </p:nvGraphicFramePr>
        <p:xfrm>
          <a:off x="791210" y="3333433"/>
          <a:ext cx="5905500" cy="409575"/>
        </p:xfrm>
        <a:graphic>
          <a:graphicData uri="http://schemas.openxmlformats.org/presentationml/2006/ole">
            <mc:AlternateContent xmlns:mc="http://schemas.openxmlformats.org/markup-compatibility/2006">
              <mc:Choice xmlns:v="urn:schemas-microsoft-com:vml" Requires="v">
                <p:oleObj spid="_x0000_s3080" name="" r:id="rId3" imgW="2743200" imgH="190500" progId="Equation.DSMT4">
                  <p:embed/>
                </p:oleObj>
              </mc:Choice>
              <mc:Fallback>
                <p:oleObj name="" r:id="rId3" imgW="2743200" imgH="190500" progId="Equation.DSMT4">
                  <p:embed/>
                  <p:pic>
                    <p:nvPicPr>
                      <p:cNvPr id="0" name="图片 3079"/>
                      <p:cNvPicPr/>
                      <p:nvPr/>
                    </p:nvPicPr>
                    <p:blipFill>
                      <a:blip r:embed="rId4"/>
                      <a:stretch>
                        <a:fillRect/>
                      </a:stretch>
                    </p:blipFill>
                    <p:spPr>
                      <a:xfrm>
                        <a:off x="791210" y="3333433"/>
                        <a:ext cx="5905500" cy="409575"/>
                      </a:xfrm>
                      <a:prstGeom prst="rect">
                        <a:avLst/>
                      </a:prstGeom>
                      <a:noFill/>
                      <a:ln w="38100">
                        <a:noFill/>
                        <a:miter/>
                      </a:ln>
                    </p:spPr>
                  </p:pic>
                </p:oleObj>
              </mc:Fallback>
            </mc:AlternateContent>
          </a:graphicData>
        </a:graphic>
      </p:graphicFrame>
      <p:sp>
        <p:nvSpPr>
          <p:cNvPr id="104454" name="矩形 104453"/>
          <p:cNvSpPr/>
          <p:nvPr/>
        </p:nvSpPr>
        <p:spPr>
          <a:xfrm>
            <a:off x="0" y="3333750"/>
            <a:ext cx="9144000" cy="0"/>
          </a:xfrm>
          <a:prstGeom prst="rect">
            <a:avLst/>
          </a:prstGeom>
          <a:noFill/>
          <a:ln w="9525">
            <a:noFill/>
          </a:ln>
        </p:spPr>
        <p:txBody>
          <a:bodyPr/>
          <a:p>
            <a:endParaRPr lang="zh-CN" altLang="en-US"/>
          </a:p>
        </p:txBody>
      </p:sp>
      <p:graphicFrame>
        <p:nvGraphicFramePr>
          <p:cNvPr id="104455" name="对象 104454"/>
          <p:cNvGraphicFramePr>
            <a:graphicFrameLocks noChangeAspect="1"/>
          </p:cNvGraphicFramePr>
          <p:nvPr/>
        </p:nvGraphicFramePr>
        <p:xfrm>
          <a:off x="1692275" y="4581525"/>
          <a:ext cx="4464050" cy="412750"/>
        </p:xfrm>
        <a:graphic>
          <a:graphicData uri="http://schemas.openxmlformats.org/presentationml/2006/ole">
            <mc:AlternateContent xmlns:mc="http://schemas.openxmlformats.org/markup-compatibility/2006">
              <mc:Choice xmlns:v="urn:schemas-microsoft-com:vml" Requires="v">
                <p:oleObj spid="_x0000_s3078" name="" r:id="rId5" imgW="2057400" imgH="190500" progId="Equation.DSMT4">
                  <p:embed/>
                </p:oleObj>
              </mc:Choice>
              <mc:Fallback>
                <p:oleObj name="" r:id="rId5" imgW="2057400" imgH="190500" progId="Equation.DSMT4">
                  <p:embed/>
                  <p:pic>
                    <p:nvPicPr>
                      <p:cNvPr id="0" name="图片 3077"/>
                      <p:cNvPicPr/>
                      <p:nvPr/>
                    </p:nvPicPr>
                    <p:blipFill>
                      <a:blip r:embed="rId6"/>
                      <a:stretch>
                        <a:fillRect/>
                      </a:stretch>
                    </p:blipFill>
                    <p:spPr>
                      <a:xfrm>
                        <a:off x="1692275" y="4581525"/>
                        <a:ext cx="4464050" cy="412750"/>
                      </a:xfrm>
                      <a:prstGeom prst="rect">
                        <a:avLst/>
                      </a:prstGeom>
                      <a:noFill/>
                      <a:ln w="38100">
                        <a:noFill/>
                        <a:miter/>
                      </a:ln>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p:txBody>
          <a:bodyPr anchor="b"/>
          <a:p>
            <a:r>
              <a:rPr lang="en-US" altLang="zh-CN" sz="3200"/>
              <a:t>4.5.2 </a:t>
            </a:r>
            <a:r>
              <a:rPr lang="zh-CN" altLang="en-US" sz="3200" dirty="0"/>
              <a:t>贝叶斯网络推理（</a:t>
            </a:r>
            <a:r>
              <a:rPr lang="en-US" altLang="zh-CN" sz="3200"/>
              <a:t>5</a:t>
            </a:r>
            <a:r>
              <a:rPr lang="zh-CN" altLang="en-US" sz="3200" dirty="0"/>
              <a:t>）</a:t>
            </a:r>
            <a:endParaRPr lang="zh-CN" altLang="en-US" sz="3200" dirty="0"/>
          </a:p>
        </p:txBody>
      </p:sp>
      <p:sp>
        <p:nvSpPr>
          <p:cNvPr id="105475" name="文本占位符 105474"/>
          <p:cNvSpPr>
            <a:spLocks noGrp="1"/>
          </p:cNvSpPr>
          <p:nvPr>
            <p:ph type="body" idx="4294967295"/>
          </p:nvPr>
        </p:nvSpPr>
        <p:spPr>
          <a:xfrm>
            <a:off x="394335" y="1343025"/>
            <a:ext cx="7492365" cy="4834255"/>
          </a:xfrm>
        </p:spPr>
        <p:txBody>
          <a:bodyPr/>
          <a:p>
            <a:pPr marL="609600" indent="-609600">
              <a:buNone/>
            </a:pPr>
            <a:r>
              <a:rPr lang="zh-CN" altLang="en-US" sz="2800" dirty="0"/>
              <a:t>因果推理的思路和方法</a:t>
            </a:r>
            <a:endParaRPr lang="zh-CN" altLang="en-US" sz="2800" dirty="0"/>
          </a:p>
          <a:p>
            <a:pPr marL="609600" indent="-609600">
              <a:buNone/>
            </a:pPr>
            <a:r>
              <a:rPr lang="zh-CN" altLang="en-US" sz="2800" dirty="0">
                <a:latin typeface="Times New Roman" panose="02020603050405020304" pitchFamily="18" charset="0"/>
              </a:rPr>
              <a:t>（</a:t>
            </a:r>
            <a:r>
              <a:rPr lang="en-US" altLang="zh-CN" sz="2800">
                <a:latin typeface="Times New Roman" panose="02020603050405020304" pitchFamily="18" charset="0"/>
              </a:rPr>
              <a:t>1</a:t>
            </a:r>
            <a:r>
              <a:rPr lang="zh-CN" altLang="en-US" sz="2800" dirty="0">
                <a:latin typeface="Times New Roman" panose="02020603050405020304" pitchFamily="18" charset="0"/>
              </a:rPr>
              <a:t>）对于所求的询问节点的条件概率，用所给证据节点和询问节点的所有因果节点的联合概率进行重新表达。</a:t>
            </a:r>
            <a:endParaRPr lang="zh-CN" altLang="en-US" sz="2800" dirty="0">
              <a:latin typeface="Times New Roman" panose="02020603050405020304" pitchFamily="18" charset="0"/>
            </a:endParaRPr>
          </a:p>
          <a:p>
            <a:pPr marL="609600" indent="-609600">
              <a:buNone/>
            </a:pPr>
            <a:r>
              <a:rPr lang="zh-CN" altLang="en-US" sz="2800" dirty="0">
                <a:latin typeface="Times New Roman" panose="02020603050405020304" pitchFamily="18" charset="0"/>
              </a:rPr>
              <a:t>（</a:t>
            </a:r>
            <a:r>
              <a:rPr lang="en-US" altLang="zh-CN" sz="2800">
                <a:latin typeface="Times New Roman" panose="02020603050405020304" pitchFamily="18" charset="0"/>
              </a:rPr>
              <a:t>2</a:t>
            </a:r>
            <a:r>
              <a:rPr lang="zh-CN" altLang="en-US" sz="2800" dirty="0">
                <a:latin typeface="Times New Roman" panose="02020603050405020304" pitchFamily="18" charset="0"/>
              </a:rPr>
              <a:t>）对所得表达式进行适当变形，直到其中的所有概率值都可以从问题贝叶斯网络的条件概率表中得到。</a:t>
            </a:r>
            <a:endParaRPr lang="zh-CN" altLang="en-US" sz="2800" dirty="0">
              <a:latin typeface="Times New Roman" panose="02020603050405020304" pitchFamily="18" charset="0"/>
            </a:endParaRPr>
          </a:p>
          <a:p>
            <a:pPr marL="609600" indent="-609600">
              <a:buNone/>
            </a:pPr>
            <a:r>
              <a:rPr lang="zh-CN" altLang="en-US" sz="2800" dirty="0">
                <a:latin typeface="Times New Roman" panose="02020603050405020304" pitchFamily="18" charset="0"/>
              </a:rPr>
              <a:t>（</a:t>
            </a:r>
            <a:r>
              <a:rPr lang="en-US" altLang="zh-CN" sz="2800">
                <a:latin typeface="Times New Roman" panose="02020603050405020304" pitchFamily="18" charset="0"/>
              </a:rPr>
              <a:t>3</a:t>
            </a:r>
            <a:r>
              <a:rPr lang="zh-CN" altLang="en-US" sz="2800" dirty="0">
                <a:latin typeface="Times New Roman" panose="02020603050405020304" pitchFamily="18" charset="0"/>
              </a:rPr>
              <a:t>）将相关概率值代入到概率表达式中进行计算即得所求询问节点的条件概率。</a:t>
            </a:r>
            <a:endParaRPr lang="zh-CN" altLang="en-US" sz="2800" dirty="0">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PP_MARK_KEY" val="4be3b37d-bb1a-4e6e-953b-3fa3ac6e167e"/>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26756</Words>
  <Application>WPS 演示</Application>
  <PresentationFormat>全屏显示(4:3)</PresentationFormat>
  <Paragraphs>1913</Paragraphs>
  <Slides>140</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129</vt:i4>
      </vt:variant>
      <vt:variant>
        <vt:lpstr>幻灯片标题</vt:lpstr>
      </vt:variant>
      <vt:variant>
        <vt:i4>140</vt:i4>
      </vt:variant>
    </vt:vector>
  </HeadingPairs>
  <TitlesOfParts>
    <vt:vector size="290" baseType="lpstr">
      <vt:lpstr>Arial</vt:lpstr>
      <vt:lpstr>宋体</vt:lpstr>
      <vt:lpstr>Wingdings</vt:lpstr>
      <vt:lpstr>微软雅黑</vt:lpstr>
      <vt:lpstr>Times New Roman</vt:lpstr>
      <vt:lpstr>Tahoma</vt:lpstr>
      <vt:lpstr>Symbol</vt:lpstr>
      <vt:lpstr>仿宋_GB2312</vt:lpstr>
      <vt:lpstr>仿宋</vt:lpstr>
      <vt:lpstr>楷体_GB2312</vt:lpstr>
      <vt:lpstr>新宋体</vt:lpstr>
      <vt:lpstr>Calibri Light</vt:lpstr>
      <vt:lpstr>等线 Light</vt:lpstr>
      <vt:lpstr>Calibri</vt:lpstr>
      <vt:lpstr>等线</vt:lpstr>
      <vt:lpstr>Arial Unicode MS</vt:lpstr>
      <vt:lpstr>华文新魏</vt:lpstr>
      <vt:lpstr>黑体</vt:lpstr>
      <vt:lpstr>Lucida Handwriting</vt:lpstr>
      <vt:lpstr>Garamond</vt:lpstr>
      <vt:lpstr>Office 主题</vt:lpstr>
      <vt:lpstr>Equation.3</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Visio.Drawing.11</vt:lpstr>
      <vt:lpstr>Equation.DSMT4</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不确定性知识的表示 与推理技术.</vt:lpstr>
      <vt:lpstr>第4章  不确定性知识的表示与推理技术</vt:lpstr>
      <vt:lpstr>内容</vt:lpstr>
      <vt:lpstr>4.1不确定性知识表示与推理概述</vt:lpstr>
      <vt:lpstr>4.1不确定性知识表示与推理概述</vt:lpstr>
      <vt:lpstr>4.1不确定性知识表示与推理概述</vt:lpstr>
      <vt:lpstr>4.1.1 不确定性及其类型(1)</vt:lpstr>
      <vt:lpstr>4.1.1 不确定性及其类型(2)</vt:lpstr>
      <vt:lpstr>4.1.1 不确定性及其类型(3)</vt:lpstr>
      <vt:lpstr>4.1.2 不确定性推理（1）</vt:lpstr>
      <vt:lpstr>4.1.2 不确定性推理概述（2）</vt:lpstr>
      <vt:lpstr>4.1.2 不确定性推理概述（3）</vt:lpstr>
      <vt:lpstr>4.2确定性理论</vt:lpstr>
      <vt:lpstr>4.2.1知识的不确定性表示（1）</vt:lpstr>
      <vt:lpstr>4.2.1知识的不确定性表示（2）</vt:lpstr>
      <vt:lpstr>4.2.1知识的不确定性表示（3）</vt:lpstr>
      <vt:lpstr>4.2.1知识的不确定性表示（4）</vt:lpstr>
      <vt:lpstr>4.2.1知识的不确定性表示（5）</vt:lpstr>
      <vt:lpstr>4.2.1知识的不确定性表示（6）</vt:lpstr>
      <vt:lpstr>4.2.1知识的不确定性表示（7）</vt:lpstr>
      <vt:lpstr>4.2.2证据的不确定性表示（1）</vt:lpstr>
      <vt:lpstr>4.2.3不确定性的传播与计算（1）</vt:lpstr>
      <vt:lpstr>4.2.3不确定性的传播与计算（2）</vt:lpstr>
      <vt:lpstr>4.2.3不确定性的传播与计算（3）</vt:lpstr>
      <vt:lpstr>4.2.3不确定性的传播与计算（4）</vt:lpstr>
      <vt:lpstr>4.2.3不确定性的传播与计算（5）</vt:lpstr>
      <vt:lpstr>4.2.4 确定性理论的特点及进一步发展</vt:lpstr>
      <vt:lpstr>4.3主观贝叶斯方法（1）</vt:lpstr>
      <vt:lpstr>4.3主观贝叶斯方法（2）</vt:lpstr>
      <vt:lpstr>4.3.1 知识的不确定性表示（1）</vt:lpstr>
      <vt:lpstr>4.3.1 知识的不确定性表示(2)</vt:lpstr>
      <vt:lpstr>4.3.1 知识的不确定性表示（3）</vt:lpstr>
      <vt:lpstr>4.3.1 知识的不确定性表示(4)</vt:lpstr>
      <vt:lpstr>4.3.1 知识的不确定性表示(5)</vt:lpstr>
      <vt:lpstr>4.3.1 知识的不确定性表示(6)</vt:lpstr>
      <vt:lpstr>4.3.1 知识的不确定性表示(7)</vt:lpstr>
      <vt:lpstr>4.3.1 知识的不确定性表示(8)</vt:lpstr>
      <vt:lpstr>  4.3.2 证据的不确定性表示（1）</vt:lpstr>
      <vt:lpstr>4.3.2 证据的不确定性表示（2）</vt:lpstr>
      <vt:lpstr>4.3.3不确定性的传播与计算</vt:lpstr>
      <vt:lpstr>4.3.3不确定性的传播与计算(1)</vt:lpstr>
      <vt:lpstr>4.3.3不确定性的传播与计算(2)</vt:lpstr>
      <vt:lpstr>4.3.3不确定性的传播与计算(3)</vt:lpstr>
      <vt:lpstr>4.3.3不确定性的传播与计算(4)</vt:lpstr>
      <vt:lpstr>4.3.3不确定性的传播与计算(5)</vt:lpstr>
      <vt:lpstr>4.3.3不确定性的传播与计算(6)</vt:lpstr>
      <vt:lpstr>4.3.3不确定性的传播与计算(7)</vt:lpstr>
      <vt:lpstr>4.3.3不确定性的传播与计算(8)</vt:lpstr>
      <vt:lpstr>4.3.3不确定性的传播与计算(9)</vt:lpstr>
      <vt:lpstr>4.3.3不确定性的传播与计算(10)</vt:lpstr>
      <vt:lpstr>4.3.3不确定性的传播与计算(11)</vt:lpstr>
      <vt:lpstr>4.3.3不确定性的传播与计算(12)</vt:lpstr>
      <vt:lpstr>4.3.3不确定性的传播与计算(13)</vt:lpstr>
      <vt:lpstr>4.3.4 主观贝叶斯方法的特点</vt:lpstr>
      <vt:lpstr>4.4证据理论（1）</vt:lpstr>
      <vt:lpstr>4.4证据理论（2）</vt:lpstr>
      <vt:lpstr>4.4.1 D-S理论(1)</vt:lpstr>
      <vt:lpstr>4.4.1 D-S理论(2)</vt:lpstr>
      <vt:lpstr>4.4.1 D-S理论(4)</vt:lpstr>
      <vt:lpstr>1.基本概率分配函数（1）</vt:lpstr>
      <vt:lpstr>1.基本概率分配函数（2）</vt:lpstr>
      <vt:lpstr>2.信任函数</vt:lpstr>
      <vt:lpstr>3 似真函数（上限函数）</vt:lpstr>
      <vt:lpstr>3 似真函数（上限函数）</vt:lpstr>
      <vt:lpstr>4.信任区间(1)</vt:lpstr>
      <vt:lpstr>4.信任区间(2)</vt:lpstr>
      <vt:lpstr>5.德普斯特组合规则(1)</vt:lpstr>
      <vt:lpstr>5.德普斯特组合规则(2)</vt:lpstr>
      <vt:lpstr>5.德普斯特组合规则(3)</vt:lpstr>
      <vt:lpstr>5.德普斯特组合规则(4)</vt:lpstr>
      <vt:lpstr>5.德普斯特组合规则(5)</vt:lpstr>
      <vt:lpstr>5.德普斯特组合规则(6)</vt:lpstr>
      <vt:lpstr>5.德普斯特组合规则(6)</vt:lpstr>
      <vt:lpstr>5.德普斯特组合规则(7)</vt:lpstr>
      <vt:lpstr>4.4.2 证据理论的不确定性推理模型（1）</vt:lpstr>
      <vt:lpstr>4.4.2 证据理论的不确定性推理模型（2）</vt:lpstr>
      <vt:lpstr>4.4.2 证据理论的不确定性推理模型（3）</vt:lpstr>
      <vt:lpstr>4.4.2 证据理论的不确定性推理模型（4）</vt:lpstr>
      <vt:lpstr>4.4.2 证据理论的不确定性推理模型（5）</vt:lpstr>
      <vt:lpstr>4.4.2 证据理论的不确定性推理模型（6）</vt:lpstr>
      <vt:lpstr>4.4.2 证据理论的不确定性推理模型（6）</vt:lpstr>
      <vt:lpstr>4.4.2 证据理论的不确定性推理模型（7）</vt:lpstr>
      <vt:lpstr>4.4.2 证据理论的不确定性推理模型（8）</vt:lpstr>
      <vt:lpstr>4.4.2 证据理论的不确定性推理模型（9）</vt:lpstr>
      <vt:lpstr>4.4.2 证据理论的不确定性推理模型（9）</vt:lpstr>
      <vt:lpstr>4.4.2 证据理论的不确定性推理模型（9）</vt:lpstr>
      <vt:lpstr>4.4.2 证据理论的不确定性推理模型（10）</vt:lpstr>
      <vt:lpstr>4.4.2 证据理论的不确定性推理模型（11）</vt:lpstr>
      <vt:lpstr>4.4.2 证据理论的不确定性推理模型（12）</vt:lpstr>
      <vt:lpstr>4.4.2 证据理论的不确定性推理模型（13）</vt:lpstr>
      <vt:lpstr>拓展阅读及实践</vt:lpstr>
      <vt:lpstr>4.5 基于贝叶斯网络的推理</vt:lpstr>
      <vt:lpstr>4.5.1 什么是贝叶斯网络（1）</vt:lpstr>
      <vt:lpstr>4.5.1 什么是贝叶斯网络（2）</vt:lpstr>
      <vt:lpstr>4.5.2 贝叶斯网络推理（1）</vt:lpstr>
      <vt:lpstr>4.5.2 贝叶斯网络推理（2）</vt:lpstr>
      <vt:lpstr>4.5.2 贝叶斯网络推理（3）</vt:lpstr>
      <vt:lpstr>4.5.2 贝叶斯网络推理（4）</vt:lpstr>
      <vt:lpstr>4.5.2 贝叶斯网络推理（5）</vt:lpstr>
      <vt:lpstr>4.5.2 贝叶斯网络推理（6）</vt:lpstr>
      <vt:lpstr>4.5.2 贝叶斯网络推理（7）</vt:lpstr>
      <vt:lpstr>4.5.2 贝叶斯网络推理（8）</vt:lpstr>
      <vt:lpstr>4.5.2 贝叶斯网络推理（9）</vt:lpstr>
      <vt:lpstr>4.5.2 贝叶斯网络推理（10）</vt:lpstr>
      <vt:lpstr>4.5.2 贝叶斯网络推理（11）</vt:lpstr>
      <vt:lpstr>4.5.2 贝叶斯网络推理（12）</vt:lpstr>
      <vt:lpstr>4.6 模糊推理</vt:lpstr>
      <vt:lpstr>4.6.1模糊集合及模糊逻辑（1）</vt:lpstr>
      <vt:lpstr>4.6.1模糊集合及模糊逻辑（2）</vt:lpstr>
      <vt:lpstr>4.6.1模糊集合及模糊逻辑（3）</vt:lpstr>
      <vt:lpstr>4.6.1模糊集合及模糊逻辑（4）</vt:lpstr>
      <vt:lpstr>4.6.1模糊集合及模糊逻辑（5）</vt:lpstr>
      <vt:lpstr>4.6.1模糊集合及模糊逻辑（5）</vt:lpstr>
      <vt:lpstr>4.6.1模糊集合及模糊逻辑（6）</vt:lpstr>
      <vt:lpstr>4.6.1模糊集合及模糊逻辑（7）</vt:lpstr>
      <vt:lpstr>4.6.1模糊集合及模糊逻辑（8）</vt:lpstr>
      <vt:lpstr>4.6.1模糊集合及模糊逻辑（9）</vt:lpstr>
      <vt:lpstr>4.6.1模糊集合及模糊逻辑（10）</vt:lpstr>
      <vt:lpstr>4.6.1模糊集合及模糊逻辑（11）</vt:lpstr>
      <vt:lpstr>4.6.1模糊集合及模糊逻辑（12）</vt:lpstr>
      <vt:lpstr>4.6.1模糊集合及模糊逻辑（13）</vt:lpstr>
      <vt:lpstr>4.6.1模糊集合及模糊逻辑（14）</vt:lpstr>
      <vt:lpstr>4.6.1模糊集合及模糊逻辑（15）</vt:lpstr>
      <vt:lpstr>4.6.1模糊集合及模糊逻辑（16）</vt:lpstr>
      <vt:lpstr>4.6.1模糊集合及模糊逻辑（17）</vt:lpstr>
      <vt:lpstr>4.6.1模糊集合及模糊逻辑（18）</vt:lpstr>
      <vt:lpstr>4.6.2 简单模糊推理（1）</vt:lpstr>
      <vt:lpstr>4.6.2 简单模糊推理（2）</vt:lpstr>
      <vt:lpstr>4.6.2 简单模糊推理（3）</vt:lpstr>
      <vt:lpstr>4.6.2 简单模糊推理（4）</vt:lpstr>
      <vt:lpstr>4.6.2 简单模糊推理（4）</vt:lpstr>
      <vt:lpstr>4.6.2 简单模糊推理（5）</vt:lpstr>
      <vt:lpstr>4.6.2 简单模糊推理（6）</vt:lpstr>
      <vt:lpstr>4.6.2 简单模糊推理（7）</vt:lpstr>
      <vt:lpstr>4.6.2 简单模糊推理（8）</vt:lpstr>
      <vt:lpstr>4.6.2 简单模糊推理（9）</vt:lpstr>
      <vt:lpstr>4.6.2 简单模糊推理（10）</vt:lpstr>
      <vt:lpstr>4.6.2 简单模糊推理（11）</vt:lpstr>
      <vt:lpstr>4.7 不确定性推理的应用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212</cp:revision>
  <dcterms:created xsi:type="dcterms:W3CDTF">2016-04-05T09:36:00Z</dcterms:created>
  <dcterms:modified xsi:type="dcterms:W3CDTF">2023-02-23T12:32:17Z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3D2620D378F34F2881A67FB14273A616</vt:lpwstr>
  </property>
</Properties>
</file>