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71" r:id="rId4"/>
    <p:sldId id="272" r:id="rId5"/>
    <p:sldId id="276" r:id="rId6"/>
    <p:sldId id="275" r:id="rId7"/>
    <p:sldId id="274" r:id="rId8"/>
    <p:sldId id="273" r:id="rId9"/>
    <p:sldId id="278" r:id="rId10"/>
    <p:sldId id="277" r:id="rId11"/>
    <p:sldId id="258" r:id="rId12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5"/>
    <a:srgbClr val="DC007C"/>
    <a:srgbClr val="0080CB"/>
    <a:srgbClr val="ED43BC"/>
    <a:srgbClr val="14A862"/>
    <a:srgbClr val="009DE7"/>
    <a:srgbClr val="CBECFB"/>
    <a:srgbClr val="FFFFFF"/>
    <a:srgbClr val="0280CB"/>
    <a:srgbClr val="6FB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8290" autoAdjust="0"/>
  </p:normalViewPr>
  <p:slideViewPr>
    <p:cSldViewPr snapToGrid="0">
      <p:cViewPr varScale="1">
        <p:scale>
          <a:sx n="82" d="100"/>
          <a:sy n="82" d="100"/>
        </p:scale>
        <p:origin x="102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3DA5D-B12B-4CF4-8491-A16095CA5B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0BE6B-463C-4C4F-AD28-3E021ADD87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09CD-E715-4677-A8F4-2C10367E2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992E-C0CB-47C0-9C55-30A39BE3C5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255535" y="4420427"/>
            <a:ext cx="8615009" cy="0"/>
          </a:xfrm>
          <a:prstGeom prst="line">
            <a:avLst/>
          </a:prstGeom>
          <a:ln w="19050">
            <a:solidFill>
              <a:srgbClr val="008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60912" y="2348677"/>
            <a:ext cx="4421777" cy="1320166"/>
          </a:xfrm>
          <a:prstGeom prst="rect">
            <a:avLst/>
          </a:prstGeom>
        </p:spPr>
        <p:txBody>
          <a:bodyPr anchor="b"/>
          <a:lstStyle>
            <a:lvl1pPr algn="ctr">
              <a:defRPr sz="33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课程名称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0911" y="4647904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308161"/>
            <a:ext cx="9144000" cy="798991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849" y="431826"/>
            <a:ext cx="8547797" cy="700992"/>
          </a:xfrm>
          <a:prstGeom prst="rect">
            <a:avLst/>
          </a:prstGeom>
        </p:spPr>
        <p:txBody>
          <a:bodyPr/>
          <a:lstStyle>
            <a:lvl1pPr>
              <a:defRPr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505317"/>
            <a:ext cx="9144000" cy="798991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8680" y="2230438"/>
            <a:ext cx="370332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5051" y="4177477"/>
            <a:ext cx="6948426" cy="132016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</a:pPr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0304" y="1628084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</a:pPr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模拟退火算法</a:t>
            </a:r>
            <a:b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kumimoji="1" lang="zh-CN" altLang="en-US" sz="3600" dirty="0">
                <a:sym typeface="+mn-ea"/>
              </a:rPr>
              <a:t>（</a:t>
            </a:r>
            <a:r>
              <a:rPr kumimoji="1" lang="en-US" altLang="zh-CN" sz="3600" dirty="0">
                <a:sym typeface="+mn-ea"/>
              </a:rPr>
              <a:t>Simulated Annealing</a:t>
            </a:r>
            <a:r>
              <a:rPr kumimoji="1" lang="zh-CN" altLang="en-US" sz="3600" dirty="0">
                <a:sym typeface="+mn-ea"/>
              </a:rPr>
              <a:t>，</a:t>
            </a:r>
            <a:r>
              <a:rPr kumimoji="1" lang="en-US" altLang="zh-CN" sz="3600" dirty="0">
                <a:sym typeface="+mn-ea"/>
              </a:rPr>
              <a:t>SA</a:t>
            </a:r>
            <a:r>
              <a:rPr kumimoji="1" lang="zh-CN" altLang="en-US" sz="3600" dirty="0">
                <a:sym typeface="+mn-ea"/>
              </a:rPr>
              <a:t>）</a:t>
            </a:r>
            <a:r>
              <a:rPr kumimoji="1" lang="zh-CN" altLang="en-US" sz="7200" dirty="0">
                <a:sym typeface="+mn-ea"/>
              </a:rPr>
              <a:t> </a:t>
            </a:r>
            <a:endParaRPr lang="zh-CN" altLang="en-US" sz="7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960803" y="2826917"/>
            <a:ext cx="3703320" cy="1241822"/>
          </a:xfrm>
        </p:spPr>
        <p:txBody>
          <a:bodyPr>
            <a:normAutofit/>
          </a:bodyPr>
          <a:lstStyle/>
          <a:p>
            <a:r>
              <a:rPr lang="en-US" altLang="zh-CN" sz="6600" b="1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zh-CN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模拟退火算法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4040" y="1608081"/>
            <a:ext cx="7299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算法是基于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Monte Carlo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迭代求解策略的一种随机寻优算法，其出发点是基于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物理退火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过程与组合优化之间的相似性。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4039" y="4649465"/>
            <a:ext cx="72994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由某一较高初温开始，利用具有概率突跳特性的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Metropolis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抽样策略在解空间中进行随机搜索，伴随温度的不断下降重复抽样过程，最终得到问题的全局最优解。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038" y="3221106"/>
            <a:ext cx="7299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物理退火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）加温过程：增强粒子的热运动，使其偏离平衡位置。（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）等温过程：与周围环境交换热量而温度不变的封闭系统，当自由能达到最小，系统达到平衡。（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）冷却过程：使热粒子的热运动减弱，得到低能的晶体结构。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模拟退火算法的一般步骤描述如下：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5029" y="1355833"/>
            <a:ext cx="7299435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(1) </a:t>
            </a:r>
            <a:r>
              <a:rPr lang="zh-CN" altLang="en-US" sz="2400" dirty="0"/>
              <a:t>初始化：初始温度</a:t>
            </a:r>
            <a:r>
              <a:rPr lang="en-US" altLang="zh-CN" sz="2400" dirty="0"/>
              <a:t>T(</a:t>
            </a:r>
            <a:r>
              <a:rPr lang="zh-CN" altLang="en-US" sz="2400" dirty="0"/>
              <a:t>充分大</a:t>
            </a:r>
            <a:r>
              <a:rPr lang="en-US" altLang="zh-CN" sz="2400" dirty="0"/>
              <a:t>)</a:t>
            </a:r>
            <a:r>
              <a:rPr lang="zh-CN" altLang="en-US" sz="2400" dirty="0"/>
              <a:t>，初始解状态</a:t>
            </a:r>
            <a:r>
              <a:rPr lang="en-US" altLang="zh-CN" sz="2400" dirty="0"/>
              <a:t>S(</a:t>
            </a:r>
            <a:r>
              <a:rPr lang="zh-CN" altLang="en-US" sz="2400" dirty="0"/>
              <a:t>是算法迭代的起点</a:t>
            </a:r>
            <a:r>
              <a:rPr lang="en-US" altLang="zh-CN" sz="2400" dirty="0"/>
              <a:t>)</a:t>
            </a:r>
            <a:r>
              <a:rPr lang="zh-CN" altLang="en-US" sz="2400" dirty="0"/>
              <a:t>， 每个</a:t>
            </a:r>
            <a:r>
              <a:rPr lang="en-US" altLang="zh-CN" sz="2400" dirty="0"/>
              <a:t>T</a:t>
            </a:r>
            <a:r>
              <a:rPr lang="zh-CN" altLang="en-US" sz="2400" dirty="0"/>
              <a:t>值的迭代次数</a:t>
            </a:r>
            <a:r>
              <a:rPr lang="en-US" altLang="zh-CN" sz="2400" dirty="0"/>
              <a:t>L 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(2) </a:t>
            </a:r>
            <a:r>
              <a:rPr lang="zh-CN" altLang="en-US" sz="2400" dirty="0"/>
              <a:t>对</a:t>
            </a:r>
            <a:r>
              <a:rPr lang="en-US" altLang="zh-CN" sz="2400" dirty="0"/>
              <a:t>k=1</a:t>
            </a:r>
            <a:r>
              <a:rPr lang="zh-CN" altLang="en-US" sz="2400" dirty="0"/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r>
              <a:rPr lang="zh-CN" altLang="en-US" sz="2400" dirty="0"/>
              <a:t>，</a:t>
            </a:r>
            <a:r>
              <a:rPr lang="en-US" altLang="zh-CN" sz="2400" dirty="0"/>
              <a:t>L</a:t>
            </a:r>
            <a:r>
              <a:rPr lang="zh-CN" altLang="en-US" sz="2400" dirty="0"/>
              <a:t>做第</a:t>
            </a:r>
            <a:r>
              <a:rPr lang="en-US" altLang="zh-CN" sz="2400" dirty="0"/>
              <a:t>(3)</a:t>
            </a:r>
            <a:r>
              <a:rPr lang="zh-CN" altLang="en-US" sz="2400" dirty="0"/>
              <a:t>至第</a:t>
            </a:r>
            <a:r>
              <a:rPr lang="en-US" altLang="zh-CN" sz="2400" dirty="0"/>
              <a:t>6</a:t>
            </a:r>
            <a:r>
              <a:rPr lang="zh-CN" altLang="en-US" sz="2400" dirty="0"/>
              <a:t>步： 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(3) </a:t>
            </a:r>
            <a:r>
              <a:rPr lang="zh-CN" altLang="en-US" sz="2400" dirty="0"/>
              <a:t>产生新解</a:t>
            </a:r>
            <a:r>
              <a:rPr lang="en-US" altLang="zh-CN" sz="2400" dirty="0"/>
              <a:t>S′ 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(4) </a:t>
            </a:r>
            <a:r>
              <a:rPr lang="zh-CN" altLang="en-US" sz="2400" dirty="0"/>
              <a:t>计算增量</a:t>
            </a:r>
            <a:r>
              <a:rPr lang="en-US" altLang="zh-CN" sz="2400" dirty="0" err="1"/>
              <a:t>Δt</a:t>
            </a:r>
            <a:r>
              <a:rPr lang="en-US" altLang="zh-CN" sz="2400" dirty="0"/>
              <a:t>′=C(S′)-C(S)</a:t>
            </a:r>
            <a:r>
              <a:rPr lang="zh-CN" altLang="en-US" sz="2400" dirty="0"/>
              <a:t>，其中</a:t>
            </a:r>
            <a:r>
              <a:rPr lang="en-US" altLang="zh-CN" sz="2400" dirty="0"/>
              <a:t>C(S)</a:t>
            </a:r>
            <a:r>
              <a:rPr lang="zh-CN" altLang="en-US" sz="2400" dirty="0"/>
              <a:t>为评价函数 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(5)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Δt</a:t>
            </a:r>
            <a:r>
              <a:rPr lang="en-US" altLang="zh-CN" sz="2400" dirty="0"/>
              <a:t>′&lt;0</a:t>
            </a:r>
            <a:r>
              <a:rPr lang="zh-CN" altLang="en-US" sz="2400" dirty="0"/>
              <a:t>则接受</a:t>
            </a:r>
            <a:r>
              <a:rPr lang="en-US" altLang="zh-CN" sz="2400" dirty="0"/>
              <a:t>S′</a:t>
            </a:r>
            <a:r>
              <a:rPr lang="zh-CN" altLang="en-US" sz="2400" dirty="0"/>
              <a:t>作为新的当前解，否则以</a:t>
            </a:r>
            <a:r>
              <a:rPr lang="zh-CN" altLang="en-US" sz="2400" b="1" dirty="0"/>
              <a:t>概率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(-</a:t>
            </a:r>
            <a:r>
              <a:rPr lang="en-US" altLang="zh-CN" sz="2400" b="1" dirty="0" err="1"/>
              <a:t>Δt</a:t>
            </a:r>
            <a:r>
              <a:rPr lang="en-US" altLang="zh-CN" sz="2400" b="1" dirty="0"/>
              <a:t>′/T)</a:t>
            </a:r>
            <a:r>
              <a:rPr lang="zh-CN" altLang="en-US" sz="2400" dirty="0"/>
              <a:t>接受</a:t>
            </a:r>
            <a:r>
              <a:rPr lang="en-US" altLang="zh-CN" sz="2400" dirty="0"/>
              <a:t>S′</a:t>
            </a:r>
            <a:r>
              <a:rPr lang="zh-CN" altLang="en-US" sz="2400" dirty="0"/>
              <a:t>作为新的当前解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(6) </a:t>
            </a:r>
            <a:r>
              <a:rPr lang="zh-CN" altLang="en-US" sz="2400" dirty="0"/>
              <a:t>如果满足终止条件则输出当前解作为最优解，结束程序。 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folHlink"/>
                </a:solidFill>
              </a:rPr>
              <a:t>注：终止条件通常取为连续若干个新解都没有被接受时终止算法。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(7) T</a:t>
            </a:r>
            <a:r>
              <a:rPr lang="zh-CN" altLang="en-US" sz="2400" dirty="0"/>
              <a:t>逐渐减少，且</a:t>
            </a:r>
            <a:r>
              <a:rPr lang="en-US" altLang="zh-CN" sz="2400" dirty="0"/>
              <a:t>T-&gt;0</a:t>
            </a:r>
            <a:r>
              <a:rPr lang="zh-CN" altLang="en-US" sz="2400" dirty="0"/>
              <a:t>，然后转第</a:t>
            </a:r>
            <a:r>
              <a:rPr lang="en-US" altLang="zh-CN" sz="2400" dirty="0"/>
              <a:t>2</a:t>
            </a:r>
            <a:r>
              <a:rPr lang="zh-CN" altLang="en-US" sz="2400" dirty="0"/>
              <a:t>步。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指数函数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90990" y="1474719"/>
          <a:ext cx="6187513" cy="434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Graph" r:id="rId1" imgW="4140200" imgH="2908300" progId="Origin50.Graph">
                  <p:embed/>
                </p:oleObj>
              </mc:Choice>
              <mc:Fallback>
                <p:oleObj name="Graph" r:id="rId1" imgW="4140200" imgH="2908300" progId="Origin50.Graph">
                  <p:embed/>
                  <p:pic>
                    <p:nvPicPr>
                      <p:cNvPr id="0" name="图片 4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0990" y="1474719"/>
                        <a:ext cx="6187513" cy="4345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exp</a:t>
            </a:r>
            <a:r>
              <a:rPr lang="en-US" altLang="zh-CN" sz="2800" dirty="0"/>
              <a:t>(-</a:t>
            </a:r>
            <a:r>
              <a:rPr lang="en-US" altLang="zh-CN" sz="2800" dirty="0" err="1"/>
              <a:t>Δt</a:t>
            </a:r>
            <a:r>
              <a:rPr lang="en-US" altLang="zh-CN" sz="2800" dirty="0"/>
              <a:t>′/T)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366995" y="1349066"/>
          <a:ext cx="5297268" cy="372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Graph" r:id="rId1" imgW="4140200" imgH="2908300" progId="Origin50.Graph">
                  <p:embed/>
                </p:oleObj>
              </mc:Choice>
              <mc:Fallback>
                <p:oleObj name="Graph" r:id="rId1" imgW="4140200" imgH="2908300" progId="Origin50.Graph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6995" y="1349066"/>
                        <a:ext cx="5297268" cy="3720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04973" y="5380004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从图中我们可以看到，概率的选择与</a:t>
            </a:r>
            <a:r>
              <a:rPr lang="en-US" altLang="zh-CN" dirty="0" err="1"/>
              <a:t>Δt</a:t>
            </a:r>
            <a:r>
              <a:rPr lang="zh-CN" altLang="en-US" dirty="0" smtClean="0"/>
              <a:t>成反比，与温度</a:t>
            </a:r>
            <a:r>
              <a:rPr lang="en-US" altLang="zh-CN" dirty="0" smtClean="0"/>
              <a:t>T</a:t>
            </a:r>
            <a:r>
              <a:rPr lang="zh-CN" altLang="en-US" dirty="0" smtClean="0"/>
              <a:t>成正比。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1443662"/>
          <a:ext cx="5057364" cy="3551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Graph" r:id="rId3" imgW="4140200" imgH="2908300" progId="Origin50.Graph">
                  <p:embed/>
                </p:oleObj>
              </mc:Choice>
              <mc:Fallback>
                <p:oleObj name="Graph" r:id="rId3" imgW="4140200" imgH="2908300" progId="Origin50.Graph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443662"/>
                        <a:ext cx="5057364" cy="3551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Metropolis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接受准则示意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5030" y="1355833"/>
            <a:ext cx="44148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初始化：</a:t>
            </a:r>
            <a:r>
              <a:rPr lang="zh-CN" altLang="en-US" sz="2400" dirty="0"/>
              <a:t>许多局部搜索，类似于组合优化，即寻找最优解</a:t>
            </a:r>
            <a:r>
              <a:rPr lang="en-US" altLang="zh-CN" sz="2400" dirty="0"/>
              <a:t>s*,</a:t>
            </a:r>
            <a:r>
              <a:rPr lang="zh-CN" altLang="en-US" sz="2400" dirty="0"/>
              <a:t>使得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minC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)</a:t>
            </a:r>
            <a:r>
              <a:rPr lang="zh-CN" altLang="en-US" sz="2400" dirty="0"/>
              <a:t>，其中为所有状态构成的解空间，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)</a:t>
            </a:r>
            <a:r>
              <a:rPr lang="zh-CN" altLang="en-US" sz="2400" dirty="0"/>
              <a:t>为状态</a:t>
            </a:r>
            <a:r>
              <a:rPr lang="en-US" altLang="zh-CN" sz="2400" dirty="0" err="1"/>
              <a:t>si</a:t>
            </a:r>
            <a:r>
              <a:rPr lang="zh-CN" altLang="en-US" sz="2400" dirty="0"/>
              <a:t>对应的目标函数值。基于</a:t>
            </a:r>
            <a:r>
              <a:rPr lang="en-US" altLang="zh-CN" sz="2400" dirty="0"/>
              <a:t>Metropolis</a:t>
            </a:r>
            <a:r>
              <a:rPr lang="zh-CN" altLang="en-US" sz="2400" dirty="0"/>
              <a:t>接受准则的优化过程，可避免搜索过程陷入局部极小，并最终趋于问题的全局最优解，如</a:t>
            </a:r>
            <a:r>
              <a:rPr lang="zh-CN" altLang="en-US" sz="2400" dirty="0" smtClean="0"/>
              <a:t>图所</a:t>
            </a:r>
            <a:r>
              <a:rPr lang="zh-CN" altLang="en-US" sz="2400" dirty="0"/>
              <a:t>示。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49917" y="1355833"/>
          <a:ext cx="3554630" cy="384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位图图像" r:id="rId1" imgW="1762125" imgH="1905000" progId="Paint.Picture">
                  <p:embed/>
                </p:oleObj>
              </mc:Choice>
              <mc:Fallback>
                <p:oleObj name="位图图像" r:id="rId1" imgW="1762125" imgH="1905000" progId="Paint.Picture">
                  <p:embed/>
                  <p:pic>
                    <p:nvPicPr>
                      <p:cNvPr id="0" name="图片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917" y="1355833"/>
                        <a:ext cx="3554630" cy="3842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退火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算法流程图：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81596" y="1132818"/>
          <a:ext cx="6062404" cy="5725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位图图像" r:id="rId1" imgW="6334125" imgH="5981700" progId="Paint.Picture">
                  <p:embed/>
                </p:oleObj>
              </mc:Choice>
              <mc:Fallback>
                <p:oleObj name="位图图像" r:id="rId1" imgW="6334125" imgH="5981700" progId="Paint.Picture">
                  <p:embed/>
                  <p:pic>
                    <p:nvPicPr>
                      <p:cNvPr id="0" name="图片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596" y="1132818"/>
                        <a:ext cx="6062404" cy="5725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10849" y="1556313"/>
            <a:ext cx="297782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从算法结构</a:t>
            </a:r>
            <a:r>
              <a:rPr lang="zh-CN" altLang="en-US" sz="2400" dirty="0" smtClean="0"/>
              <a:t>可知：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新</a:t>
            </a:r>
            <a:r>
              <a:rPr lang="zh-CN" altLang="en-US" sz="2400" dirty="0"/>
              <a:t>状态产生函数、新状态接受函数、退温函数、抽样稳定准则和退火结束准则（简称三函数两准则）以及初始温度是直接影响算法优化结果的主要环节。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模拟退火算法解决旅行商问题：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843" y="1788260"/>
            <a:ext cx="83008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旅行商问题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 ( TSP , Traveling Salesman Problem )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：有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个城市，要求从其中某个问题出发，唯一遍历所有城市，再回到出发的城市，求最短的路线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dirty="0"/>
              <a:t>模拟退火解决</a:t>
            </a:r>
            <a:r>
              <a:rPr lang="en-US" altLang="zh-CN" sz="2800" dirty="0"/>
              <a:t>TSP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思路：</a:t>
            </a:r>
            <a:endParaRPr lang="en-US" altLang="zh-CN" sz="2800" dirty="0" smtClean="0"/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/>
              <a:t>产生一条新的遍历路径</a:t>
            </a:r>
            <a:r>
              <a:rPr lang="en-US" altLang="zh-CN" sz="2800" dirty="0"/>
              <a:t>P(i+1)</a:t>
            </a:r>
            <a:r>
              <a:rPr lang="zh-CN" altLang="en-US" sz="2800" dirty="0"/>
              <a:t>，计算路径</a:t>
            </a:r>
            <a:r>
              <a:rPr lang="en-US" altLang="zh-CN" sz="2800" dirty="0"/>
              <a:t>P(i+1)</a:t>
            </a:r>
            <a:r>
              <a:rPr lang="zh-CN" altLang="en-US" sz="2800" dirty="0"/>
              <a:t>的长度</a:t>
            </a:r>
            <a:r>
              <a:rPr lang="en-US" altLang="zh-CN" sz="2800" dirty="0"/>
              <a:t>L( P(i+1) 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/>
              <a:t>若</a:t>
            </a:r>
            <a:r>
              <a:rPr lang="en-US" altLang="zh-CN" sz="2800" dirty="0"/>
              <a:t>L(P(i+1)) &lt; L(P(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))</a:t>
            </a:r>
            <a:r>
              <a:rPr lang="zh-CN" altLang="en-US" sz="2800" dirty="0"/>
              <a:t>，则接受</a:t>
            </a:r>
            <a:r>
              <a:rPr lang="en-US" altLang="zh-CN" sz="2800" dirty="0"/>
              <a:t>P(i+1)</a:t>
            </a:r>
            <a:r>
              <a:rPr lang="zh-CN" altLang="en-US" sz="2800" dirty="0"/>
              <a:t>为新的路径，否则以模拟退火的那个概率接受</a:t>
            </a:r>
            <a:r>
              <a:rPr lang="en-US" altLang="zh-CN" sz="2800" dirty="0"/>
              <a:t>P(i+1) </a:t>
            </a:r>
            <a:r>
              <a:rPr lang="zh-CN" altLang="en-US" sz="2800" dirty="0"/>
              <a:t>，然后</a:t>
            </a:r>
            <a:r>
              <a:rPr lang="zh-CN" altLang="en-US" sz="2800" dirty="0" smtClean="0"/>
              <a:t>降温；</a:t>
            </a:r>
            <a:endParaRPr lang="en-US" altLang="zh-CN" sz="2800" dirty="0" smtClean="0"/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重复步骤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直到满足退出</a:t>
            </a:r>
            <a:r>
              <a:rPr lang="zh-CN" altLang="en-US" sz="2800" dirty="0" smtClean="0"/>
              <a:t>条件。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模拟退火算法的改进：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1648" y="1216125"/>
            <a:ext cx="8300803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在保证一定要求的优化基础上，提高模拟退火算法的搜索效率（时间性能），是对</a:t>
            </a:r>
            <a:r>
              <a:rPr lang="en-US" altLang="zh-CN" sz="2800" dirty="0"/>
              <a:t>SA</a:t>
            </a:r>
            <a:r>
              <a:rPr lang="zh-CN" altLang="en-US" sz="2800" dirty="0"/>
              <a:t>算法进行改进的主要内容。可行方案有：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）设计合适的状态产生函数，使其根据搜索进程的需要表现出状态的全空间分散性或局部区域性；（</a:t>
            </a:r>
            <a:r>
              <a:rPr lang="en-US" altLang="zh-CN" sz="2800" dirty="0"/>
              <a:t>2</a:t>
            </a:r>
            <a:r>
              <a:rPr lang="zh-CN" altLang="en-US" sz="2800" dirty="0"/>
              <a:t>）设计高效的退火历程；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）避免状态的搜索；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）采用并行搜索结构；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）为避免陷入局部最小，改进对温度的控制方式；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）选择合适的初始状态；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）设计合适的算法终止准则。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54d21a8-0805-4f49-b27c-a7877fbe5d18"/>
  <p:tag name="COMMONDATA" val="eyJoZGlkIjoiMTI4MzUxN2UyMmEzY2ZhNTkyNzEzMDgwYTAzOWMyNjQ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1274</Words>
  <Application>WPS 演示</Application>
  <PresentationFormat>全屏显示(4:3)</PresentationFormat>
  <Paragraphs>58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黑体</vt:lpstr>
      <vt:lpstr>Arial Unicode MS</vt:lpstr>
      <vt:lpstr>等线 Light</vt:lpstr>
      <vt:lpstr>Calibri Light</vt:lpstr>
      <vt:lpstr>等线</vt:lpstr>
      <vt:lpstr>Calibri</vt:lpstr>
      <vt:lpstr>Office 主题</vt:lpstr>
      <vt:lpstr>Origin50.Graph</vt:lpstr>
      <vt:lpstr>Origin50.Graph</vt:lpstr>
      <vt:lpstr>Origin50.Graph</vt:lpstr>
      <vt:lpstr>Paint.Picture</vt:lpstr>
      <vt:lpstr>Paint.Picture</vt:lpstr>
      <vt:lpstr>PowerPoint 演示文稿</vt:lpstr>
      <vt:lpstr>模拟退火算法</vt:lpstr>
      <vt:lpstr>标准模拟退火算法的一般步骤描述如下：</vt:lpstr>
      <vt:lpstr>指数函数</vt:lpstr>
      <vt:lpstr>exp(-Δt′/T)</vt:lpstr>
      <vt:lpstr>Metropolis 接受准则示意 ：</vt:lpstr>
      <vt:lpstr>模拟退火算法流程图：</vt:lpstr>
      <vt:lpstr>模拟退火算法解决旅行商问题：</vt:lpstr>
      <vt:lpstr>模拟退火算法的改进：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wokstation</dc:creator>
  <cp:lastModifiedBy>LIU</cp:lastModifiedBy>
  <cp:revision>191</cp:revision>
  <dcterms:created xsi:type="dcterms:W3CDTF">2016-04-05T09:36:00Z</dcterms:created>
  <dcterms:modified xsi:type="dcterms:W3CDTF">2023-02-23T12:51:27Z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B6D514157CDE4C33A3D306D03DE876A6</vt:lpwstr>
  </property>
</Properties>
</file>